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70" r:id="rId5"/>
    <p:sldId id="271" r:id="rId6"/>
    <p:sldId id="261" r:id="rId7"/>
    <p:sldId id="272" r:id="rId8"/>
    <p:sldId id="280" r:id="rId9"/>
    <p:sldId id="285" r:id="rId10"/>
    <p:sldId id="286" r:id="rId11"/>
    <p:sldId id="282" r:id="rId12"/>
    <p:sldId id="284" r:id="rId13"/>
    <p:sldId id="281" r:id="rId14"/>
    <p:sldId id="263" r:id="rId15"/>
    <p:sldId id="264" r:id="rId16"/>
    <p:sldId id="265" r:id="rId17"/>
    <p:sldId id="266" r:id="rId18"/>
    <p:sldId id="267" r:id="rId19"/>
    <p:sldId id="275" r:id="rId20"/>
    <p:sldId id="268" r:id="rId21"/>
    <p:sldId id="277" r:id="rId22"/>
    <p:sldId id="278" r:id="rId23"/>
    <p:sldId id="279" r:id="rId24"/>
    <p:sldId id="269" r:id="rId25"/>
  </p:sldIdLst>
  <p:sldSz cx="9144000" cy="6858000" type="screen4x3"/>
  <p:notesSz cx="6858000" cy="92964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CC00"/>
    <a:srgbClr val="FFCC66"/>
    <a:srgbClr val="5CADFF"/>
    <a:srgbClr val="FF99FF"/>
    <a:srgbClr val="FF66FF"/>
    <a:srgbClr val="FFCC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4583F-89DE-4118-A5D2-75CCB12C35FF}" v="1" dt="2020-07-27T00:33:39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004" autoAdjust="0"/>
  </p:normalViewPr>
  <p:slideViewPr>
    <p:cSldViewPr>
      <p:cViewPr varScale="1">
        <p:scale>
          <a:sx n="103" d="100"/>
          <a:sy n="103" d="100"/>
        </p:scale>
        <p:origin x="17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g Thanh Tron" userId="e8540555-c507-4ff9-9006-582c2086de91" providerId="ADAL" clId="{EC24583F-89DE-4118-A5D2-75CCB12C35FF}"/>
    <pc:docChg chg="modSld modNotesMaster modHandout">
      <pc:chgData name="Giang Thanh Tron" userId="e8540555-c507-4ff9-9006-582c2086de91" providerId="ADAL" clId="{EC24583F-89DE-4118-A5D2-75CCB12C35FF}" dt="2020-07-27T00:33:39.661" v="0"/>
      <pc:docMkLst>
        <pc:docMk/>
      </pc:docMkLst>
      <pc:sldChg chg="modNotes">
        <pc:chgData name="Giang Thanh Tron" userId="e8540555-c507-4ff9-9006-582c2086de91" providerId="ADAL" clId="{EC24583F-89DE-4118-A5D2-75CCB12C35FF}" dt="2020-07-27T00:33:39.661" v="0"/>
        <pc:sldMkLst>
          <pc:docMk/>
          <pc:sldMk cId="0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098" cy="464205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14" y="1"/>
            <a:ext cx="2972098" cy="464205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4F5A75-17D8-4380-93D2-99C0CE74BD7D}" type="datetimeFigureOut">
              <a:rPr lang="vi-VN"/>
              <a:pPr>
                <a:defRPr/>
              </a:pPr>
              <a:t>27/07/2020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2972098" cy="464205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14" y="8830659"/>
            <a:ext cx="2972098" cy="464205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3553372-2790-4EF1-90AB-123644FA7A6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0203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098" cy="46420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414" y="1"/>
            <a:ext cx="2972098" cy="464205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6FDED21-947C-4771-AB36-C3D9111BE223}" type="datetimeFigureOut">
              <a:rPr lang="en-US"/>
              <a:pPr>
                <a:defRPr/>
              </a:pPr>
              <a:t>27/07/2020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8500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2" tIns="46151" rIns="92302" bIns="4615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098" y="4416099"/>
            <a:ext cx="5485805" cy="4182457"/>
          </a:xfrm>
          <a:prstGeom prst="rect">
            <a:avLst/>
          </a:prstGeom>
        </p:spPr>
        <p:txBody>
          <a:bodyPr vert="horz" lIns="92302" tIns="46151" rIns="92302" bIns="4615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2972098" cy="46420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414" y="8830659"/>
            <a:ext cx="2972098" cy="464205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DC2D020-F69C-448C-A0AA-5526F0598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60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58A535D-0300-41FA-8DBD-7A9099BE91B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DC464CE-5688-49AF-9FC1-74584E6EC248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92A7E70-FE81-4D0A-92B4-26565CE200E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A38E560-AB7D-4017-8644-27046710BAC6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95CFFC8-8F64-45A9-BDDC-BAFC5FF56298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3C20A6E-98D0-4E62-81B2-62D7B8ABD3C0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xfrm>
            <a:off x="913805" y="4416099"/>
            <a:ext cx="5030391" cy="4182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33B8045-3271-44DE-BFBE-8EA50FDD05B9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0AA6438-2114-4B14-8D69-CEF624A14E6C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626EEDE-2073-4583-BF0E-FC86D7D61F4C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5002D60-60B7-4E2C-94EB-057A2787EE9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941562-6FCD-42BD-863D-A9F67EF5E063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D22AE-8EA2-4075-8B87-2F63DDDC5226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7D9E8D-0071-452F-8195-A58E9B1AB67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ACCEC0D-94B4-4424-A2B3-669F74C587FC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57E18E9-A7C6-40A1-BEC7-5396CE2D9D24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defRPr/>
            </a:pPr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defRPr/>
            </a:pPr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defRPr/>
            </a:pPr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4073561-DC7F-403E-AC42-BE48A86C057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en-US" sz="1600">
                <a:latin typeface="Verdana" pitchFamily="34" charset="0"/>
              </a:rPr>
              <a:t>Đặng Bình Ph</a:t>
            </a:r>
            <a:r>
              <a:rPr lang="vi-VN" altLang="en-US" sz="1600">
                <a:latin typeface="Verdana" pitchFamily="34" charset="0"/>
              </a:rPr>
              <a:t>ươ</a:t>
            </a:r>
            <a:r>
              <a:rPr lang="en-US" altLang="en-US" sz="1600">
                <a:latin typeface="Verdana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en-US" sz="1200">
                <a:latin typeface="Verdana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4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8D1ED4B-EBDD-4B04-9972-B94241E00DB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DC1E912-E554-420F-B829-ACABEEB12C8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372D917-F6AA-42AD-86B1-2CE95952811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4CFDF8D-ABD1-4212-ADD2-53C9EF83646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0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C83BED7-8904-494D-B940-BD9FEAD3C6A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4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2418083-AC3E-42C8-AFC6-0249A9FD334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9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9A7BD06-2C4F-4EE0-9C9D-36B59B7E90B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5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56E0DFB3-2407-49C9-AA47-9DAF0CF29CC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0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A38B5F9-9728-4A69-A300-CF52B6FEE4C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2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44E3A239-2E47-47EA-9204-63915B6E59A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65F08BF-3E05-425F-BEE0-1F164C10EC56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2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C090BF4-5AF4-4FB6-B27B-3F7DB300632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159643076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>
                <a:solidFill>
                  <a:schemeClr val="bg1"/>
                </a:solidFill>
              </a:rPr>
              <a:t>BB</a:t>
            </a:r>
            <a:endParaRPr lang="en-US" alt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5E4FEB3D-EDF5-4208-89B4-D12DC485B99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Nội dung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/>
              <a:t>NMLT - Giới thiệu ngôn ngữ lập trình C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82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Giới thiệu</a:t>
              </a:r>
            </a:p>
          </p:txBody>
        </p:sp>
        <p:sp>
          <p:nvSpPr>
            <p:cNvPr id="15383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78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Bộ từ vựng của C</a:t>
              </a:r>
            </a:p>
          </p:txBody>
        </p:sp>
        <p:sp>
          <p:nvSpPr>
            <p:cNvPr id="15379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74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Cấu trúc ch</a:t>
              </a:r>
              <a:r>
                <a:rPr lang="vi-VN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ươ</a:t>
              </a: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ng trình C</a:t>
              </a:r>
            </a:p>
          </p:txBody>
        </p:sp>
        <p:sp>
          <p:nvSpPr>
            <p:cNvPr id="15375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15370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Một số ví dụ minh họa</a:t>
              </a:r>
            </a:p>
          </p:txBody>
        </p:sp>
        <p:sp>
          <p:nvSpPr>
            <p:cNvPr id="15371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3"/>
          <p:cNvSpPr>
            <a:spLocks noChangeArrowheads="1"/>
          </p:cNvSpPr>
          <p:nvPr/>
        </p:nvSpPr>
        <p:spPr bwMode="auto">
          <a:xfrm>
            <a:off x="762000" y="1485900"/>
            <a:ext cx="5486400" cy="609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en-US" sz="3200">
                <a:latin typeface="Arial" pitchFamily="34" charset="0"/>
                <a:cs typeface="Arial" pitchFamily="34" charset="0"/>
              </a:rPr>
              <a:t>Ðể giải quyết một vấn đề</a:t>
            </a:r>
          </a:p>
        </p:txBody>
      </p:sp>
      <p:sp>
        <p:nvSpPr>
          <p:cNvPr id="324612" name="Line 4"/>
          <p:cNvSpPr>
            <a:spLocks noChangeShapeType="1"/>
          </p:cNvSpPr>
          <p:nvPr/>
        </p:nvSpPr>
        <p:spPr bwMode="auto">
          <a:xfrm>
            <a:off x="1524000" y="28575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3733800" y="2628900"/>
            <a:ext cx="2514600" cy="609600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cs typeface="Arial" pitchFamily="34" charset="0"/>
              </a:rPr>
              <a:t>Hiểu vấn đề rõ ràng </a:t>
            </a:r>
          </a:p>
        </p:txBody>
      </p:sp>
      <p:sp>
        <p:nvSpPr>
          <p:cNvPr id="324614" name="Line 6"/>
          <p:cNvSpPr>
            <a:spLocks noChangeShapeType="1"/>
          </p:cNvSpPr>
          <p:nvPr/>
        </p:nvSpPr>
        <p:spPr bwMode="auto">
          <a:xfrm>
            <a:off x="1524000" y="37719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4038600" y="3543300"/>
            <a:ext cx="3048000" cy="5334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cs typeface="Arial" pitchFamily="34" charset="0"/>
              </a:rPr>
              <a:t>Thu thập thông tin thích hợp </a:t>
            </a:r>
          </a:p>
        </p:txBody>
      </p:sp>
      <p:sp>
        <p:nvSpPr>
          <p:cNvPr id="324616" name="Line 8"/>
          <p:cNvSpPr>
            <a:spLocks noChangeShapeType="1"/>
          </p:cNvSpPr>
          <p:nvPr/>
        </p:nvSpPr>
        <p:spPr bwMode="auto">
          <a:xfrm>
            <a:off x="1524000" y="46863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4572000" y="4381500"/>
            <a:ext cx="2514600" cy="5334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cs typeface="Arial" pitchFamily="34" charset="0"/>
              </a:rPr>
              <a:t>Xử lý thông tin</a:t>
            </a:r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4876800" y="5295900"/>
            <a:ext cx="2590800" cy="5334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cs typeface="Arial" pitchFamily="34" charset="0"/>
              </a:rPr>
              <a:t>Ðạt được kết quả </a:t>
            </a:r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>
            <a:off x="1524000" y="56007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1524000" y="2171700"/>
            <a:ext cx="0" cy="3429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305800" cy="762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Calibri" pitchFamily="34" charset="0"/>
                <a:cs typeface="Calibri" pitchFamily="34" charset="0"/>
              </a:rPr>
              <a:t>Các bước lập trình giải quyết vấn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animBg="1"/>
      <p:bldP spid="324613" grpId="0" animBg="1"/>
      <p:bldP spid="324614" grpId="0" animBg="1"/>
      <p:bldP spid="324615" grpId="0" animBg="1"/>
      <p:bldP spid="324616" grpId="0" animBg="1"/>
      <p:bldP spid="324617" grpId="0" animBg="1"/>
      <p:bldP spid="324618" grpId="0" animBg="1"/>
      <p:bldP spid="3246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9A278F0-905B-4047-B441-37DA1BCC19D6}" type="slidenum">
              <a:rPr lang="en-US" altLang="en-US" sz="1800" b="0">
                <a:latin typeface="Times New Roman" pitchFamily="18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800" b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458200" cy="563563"/>
          </a:xfrm>
        </p:spPr>
        <p:txBody>
          <a:bodyPr/>
          <a:lstStyle/>
          <a:p>
            <a:pPr algn="ctr"/>
            <a:r>
              <a:rPr lang="en-US" altLang="en-US">
                <a:latin typeface="Arial" pitchFamily="34" charset="0"/>
                <a:cs typeface="Arial" pitchFamily="34" charset="0"/>
              </a:rPr>
              <a:t>Khảo sát một chương trình C/C++ đơn giản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alibri" pitchFamily="34" charset="0"/>
                <a:cs typeface="Tahoma" pitchFamily="34" charset="0"/>
              </a:rPr>
              <a:t>// my first program in C/C++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alibri" pitchFamily="34" charset="0"/>
                <a:cs typeface="Tahoma" pitchFamily="34" charset="0"/>
              </a:rPr>
              <a:t>#include &lt;conio.h&gt;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alibri" pitchFamily="34" charset="0"/>
                <a:cs typeface="Tahoma" pitchFamily="34" charset="0"/>
              </a:rPr>
              <a:t>#include &lt;iostream.h&gt;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C00000"/>
                </a:solidFill>
                <a:latin typeface="Calibri" pitchFamily="34" charset="0"/>
                <a:cs typeface="Tahoma" pitchFamily="34" charset="0"/>
              </a:rPr>
              <a:t>int main()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alibri" pitchFamily="34" charset="0"/>
                <a:cs typeface="Tahoma" pitchFamily="34" charset="0"/>
              </a:rPr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alibri" pitchFamily="34" charset="0"/>
                <a:cs typeface="Tahoma" pitchFamily="34" charset="0"/>
              </a:rPr>
              <a:t>    cout &lt;&lt; "Hello World!"; //Output “Hello World!”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alibri" pitchFamily="34" charset="0"/>
                <a:cs typeface="Tahoma" pitchFamily="34" charset="0"/>
              </a:rPr>
              <a:t>	 getch();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alibri" pitchFamily="34" charset="0"/>
                <a:cs typeface="Tahoma" pitchFamily="34" charset="0"/>
              </a:rPr>
              <a:t>    return 0;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Calibri" pitchFamily="34" charset="0"/>
                <a:cs typeface="Tahoma" pitchFamily="34" charset="0"/>
              </a:rPr>
              <a:t>} 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5638800" y="1371600"/>
            <a:ext cx="1981200" cy="457200"/>
          </a:xfrm>
          <a:prstGeom prst="wedgeRectCallout">
            <a:avLst>
              <a:gd name="adj1" fmla="val -79807"/>
              <a:gd name="adj2" fmla="val -1389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Chú thích</a:t>
            </a:r>
          </a:p>
        </p:txBody>
      </p:sp>
      <p:sp>
        <p:nvSpPr>
          <p:cNvPr id="3" name="Right Brace 2"/>
          <p:cNvSpPr/>
          <p:nvPr/>
        </p:nvSpPr>
        <p:spPr>
          <a:xfrm>
            <a:off x="4495800" y="1981200"/>
            <a:ext cx="457200" cy="838200"/>
          </a:xfrm>
          <a:prstGeom prst="rightBrace">
            <a:avLst>
              <a:gd name="adj1" fmla="val 11111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638800" y="2171700"/>
            <a:ext cx="2438400" cy="457200"/>
          </a:xfrm>
          <a:prstGeom prst="wedgeRectCallout">
            <a:avLst>
              <a:gd name="adj1" fmla="val -79807"/>
              <a:gd name="adj2" fmla="val -1389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Khai báo thư viện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A254773-9224-4960-9B26-1EBFAA3AB9BA}" type="slidenum">
              <a:rPr lang="en-US" altLang="en-US" sz="1800" b="0">
                <a:latin typeface="Times New Roman" pitchFamily="18" charset="0"/>
                <a:cs typeface="Arial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800" b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44600"/>
            <a:ext cx="7543800" cy="4800600"/>
          </a:xfrm>
        </p:spPr>
        <p:txBody>
          <a:bodyPr/>
          <a:lstStyle/>
          <a:p>
            <a:pPr marL="457200" indent="-457200" algn="just">
              <a:buFontTx/>
              <a:buNone/>
            </a:pPr>
            <a:r>
              <a:rPr lang="en-US" altLang="en-US" i="1">
                <a:solidFill>
                  <a:srgbClr val="C00000"/>
                </a:solidFill>
                <a:latin typeface="Calibri" pitchFamily="34" charset="0"/>
                <a:cs typeface="Tahoma" pitchFamily="34" charset="0"/>
              </a:rPr>
              <a:t>int main():</a:t>
            </a:r>
          </a:p>
          <a:p>
            <a:pPr marL="457200" indent="-457200" algn="just">
              <a:buClr>
                <a:srgbClr val="215D9F"/>
              </a:buClr>
              <a:buFont typeface="Symbol" pitchFamily="18" charset="2"/>
              <a:buChar char="-"/>
            </a:pPr>
            <a:r>
              <a:rPr lang="en-US" altLang="en-US">
                <a:latin typeface="Calibri" pitchFamily="34" charset="0"/>
                <a:cs typeface="Tahoma" pitchFamily="34" charset="0"/>
              </a:rPr>
              <a:t>Hàm main là điểm mà tất cả các chương trình C/C++ bắt đầu thực hiện.</a:t>
            </a:r>
          </a:p>
          <a:p>
            <a:pPr marL="457200" indent="-457200" algn="just">
              <a:buClr>
                <a:srgbClr val="215D9F"/>
              </a:buClr>
              <a:buFont typeface="Symbol" pitchFamily="18" charset="2"/>
              <a:buChar char="-"/>
            </a:pPr>
            <a:r>
              <a:rPr lang="en-US" altLang="en-US">
                <a:latin typeface="Calibri" pitchFamily="34" charset="0"/>
                <a:cs typeface="Tahoma" pitchFamily="34" charset="0"/>
              </a:rPr>
              <a:t>Hàm main không phụ thuộc vào vị trí của hàm</a:t>
            </a:r>
          </a:p>
          <a:p>
            <a:pPr marL="457200" indent="-457200" algn="just">
              <a:buClr>
                <a:srgbClr val="215D9F"/>
              </a:buClr>
              <a:buFont typeface="Symbol" pitchFamily="18" charset="2"/>
              <a:buChar char="-"/>
            </a:pPr>
            <a:r>
              <a:rPr lang="en-US" altLang="en-US">
                <a:latin typeface="Calibri" pitchFamily="34" charset="0"/>
                <a:cs typeface="Tahoma" pitchFamily="34" charset="0"/>
              </a:rPr>
              <a:t>Nội dung trong hàm main luôn được thực hiện đầu tiên khi chương trình được thực thi</a:t>
            </a:r>
          </a:p>
          <a:p>
            <a:pPr marL="457200" indent="-457200" algn="just">
              <a:buClr>
                <a:srgbClr val="215D9F"/>
              </a:buClr>
              <a:buFont typeface="Symbol" pitchFamily="18" charset="2"/>
              <a:buChar char="-"/>
            </a:pPr>
            <a:r>
              <a:rPr lang="en-US" altLang="en-US">
                <a:latin typeface="Calibri" pitchFamily="34" charset="0"/>
                <a:cs typeface="Tahoma" pitchFamily="34" charset="0"/>
              </a:rPr>
              <a:t>Chương trình C/C++ phải tồn tại hàm main()</a:t>
            </a:r>
          </a:p>
          <a:p>
            <a:pPr marL="457200" indent="-457200" algn="just">
              <a:buClr>
                <a:srgbClr val="215D9F"/>
              </a:buClr>
              <a:buFont typeface="Symbol" pitchFamily="18" charset="2"/>
              <a:buChar char="-"/>
            </a:pPr>
            <a:r>
              <a:rPr lang="en-US" altLang="en-US">
                <a:latin typeface="Calibri" pitchFamily="34" charset="0"/>
                <a:cs typeface="Tahoma" pitchFamily="34" charset="0"/>
              </a:rPr>
              <a:t>Nội dung của hàm main() tiếp sau phần khai báo chính thức đặt trong cặp dấu { }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458200" cy="563563"/>
          </a:xfrm>
        </p:spPr>
        <p:txBody>
          <a:bodyPr/>
          <a:lstStyle/>
          <a:p>
            <a:pPr algn="ctr"/>
            <a:r>
              <a:rPr lang="en-US" altLang="en-US">
                <a:latin typeface="Arial" pitchFamily="34" charset="0"/>
                <a:cs typeface="Arial" pitchFamily="34" charset="0"/>
              </a:rPr>
              <a:t>Khảo sát một chương trình C/C++ đơn giản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từ vựng của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Các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ký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tự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vi-V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đượ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sử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defRPr/>
            </a:pPr>
            <a:r>
              <a:rPr lang="fr-FR" dirty="0" err="1"/>
              <a:t>Bộ</a:t>
            </a:r>
            <a:r>
              <a:rPr lang="fr-FR" dirty="0"/>
              <a:t> </a:t>
            </a:r>
            <a:r>
              <a:rPr lang="fr-FR" dirty="0" err="1"/>
              <a:t>chữ</a:t>
            </a:r>
            <a:r>
              <a:rPr lang="fr-FR" dirty="0"/>
              <a:t> </a:t>
            </a:r>
            <a:r>
              <a:rPr lang="fr-FR" dirty="0" err="1"/>
              <a:t>cái</a:t>
            </a:r>
            <a:r>
              <a:rPr lang="fr-FR" dirty="0"/>
              <a:t> 26 </a:t>
            </a:r>
            <a:r>
              <a:rPr lang="fr-FR" dirty="0" err="1"/>
              <a:t>ký</a:t>
            </a:r>
            <a:r>
              <a:rPr lang="fr-FR" dirty="0"/>
              <a:t> </a:t>
            </a:r>
            <a:r>
              <a:rPr lang="fr-FR" dirty="0" err="1"/>
              <a:t>tự</a:t>
            </a:r>
            <a:r>
              <a:rPr lang="fr-FR" dirty="0"/>
              <a:t> </a:t>
            </a:r>
            <a:r>
              <a:rPr lang="fr-FR" dirty="0" err="1"/>
              <a:t>Latinh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A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B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C</a:t>
            </a:r>
            <a:r>
              <a:rPr lang="fr-FR" dirty="0"/>
              <a:t>, …, </a:t>
            </a:r>
            <a:r>
              <a:rPr lang="fr-FR" dirty="0">
                <a:solidFill>
                  <a:srgbClr val="FF0000"/>
                </a:solidFill>
              </a:rPr>
              <a:t>Z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a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b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c</a:t>
            </a:r>
            <a:r>
              <a:rPr lang="fr-FR" dirty="0"/>
              <a:t>, …, </a:t>
            </a:r>
            <a:r>
              <a:rPr lang="fr-FR" dirty="0">
                <a:solidFill>
                  <a:srgbClr val="FF0000"/>
                </a:solidFill>
              </a:rPr>
              <a:t>z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fr-FR" dirty="0" err="1"/>
              <a:t>Bộ</a:t>
            </a:r>
            <a:r>
              <a:rPr lang="fr-FR" dirty="0"/>
              <a:t> </a:t>
            </a:r>
            <a:r>
              <a:rPr lang="fr-FR" dirty="0" err="1"/>
              <a:t>chữ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thập</a:t>
            </a:r>
            <a:r>
              <a:rPr lang="fr-FR" dirty="0"/>
              <a:t> </a:t>
            </a:r>
            <a:r>
              <a:rPr lang="fr-FR" dirty="0" err="1"/>
              <a:t>phân</a:t>
            </a:r>
            <a:r>
              <a:rPr lang="fr-FR" dirty="0"/>
              <a:t> : </a:t>
            </a:r>
            <a:r>
              <a:rPr lang="fr-FR" dirty="0">
                <a:solidFill>
                  <a:srgbClr val="FF0000"/>
                </a:solidFill>
              </a:rPr>
              <a:t>0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2</a:t>
            </a:r>
            <a:r>
              <a:rPr lang="fr-FR" dirty="0"/>
              <a:t>, …, </a:t>
            </a:r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ký</a:t>
            </a:r>
            <a:r>
              <a:rPr lang="fr-FR" dirty="0"/>
              <a:t> </a:t>
            </a:r>
            <a:r>
              <a:rPr lang="fr-FR" dirty="0" err="1"/>
              <a:t>hiệu</a:t>
            </a:r>
            <a:r>
              <a:rPr lang="fr-FR" dirty="0"/>
              <a:t> </a:t>
            </a:r>
            <a:r>
              <a:rPr lang="fr-FR" dirty="0" err="1"/>
              <a:t>toán</a:t>
            </a:r>
            <a:r>
              <a:rPr lang="fr-FR" dirty="0"/>
              <a:t> </a:t>
            </a:r>
            <a:r>
              <a:rPr lang="fr-FR" dirty="0" err="1"/>
              <a:t>học</a:t>
            </a:r>
            <a:r>
              <a:rPr lang="fr-FR" dirty="0"/>
              <a:t> : </a:t>
            </a:r>
            <a:r>
              <a:rPr lang="fr-FR" dirty="0">
                <a:solidFill>
                  <a:srgbClr val="FF0000"/>
                </a:solidFill>
              </a:rPr>
              <a:t>+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–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/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&lt;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&gt;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ký</a:t>
            </a:r>
            <a:r>
              <a:rPr lang="fr-FR" dirty="0"/>
              <a:t> </a:t>
            </a:r>
            <a:r>
              <a:rPr lang="fr-FR" dirty="0" err="1"/>
              <a:t>tự</a:t>
            </a:r>
            <a:r>
              <a:rPr lang="fr-FR" dirty="0"/>
              <a:t> </a:t>
            </a:r>
            <a:r>
              <a:rPr lang="fr-FR" dirty="0" err="1"/>
              <a:t>đặc</a:t>
            </a:r>
            <a:r>
              <a:rPr lang="fr-FR" dirty="0"/>
              <a:t> </a:t>
            </a:r>
            <a:r>
              <a:rPr lang="fr-FR" dirty="0" err="1"/>
              <a:t>biệt</a:t>
            </a:r>
            <a:r>
              <a:rPr lang="fr-FR" dirty="0"/>
              <a:t> : </a:t>
            </a:r>
            <a:r>
              <a:rPr lang="fr-FR" dirty="0">
                <a:solidFill>
                  <a:srgbClr val="FF0000"/>
                </a:solidFill>
              </a:rPr>
              <a:t>.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,</a:t>
            </a:r>
            <a:r>
              <a:rPr lang="fr-FR" dirty="0"/>
              <a:t> </a:t>
            </a:r>
            <a:r>
              <a:rPr lang="fr-FR" dirty="0">
                <a:solidFill>
                  <a:srgbClr val="FF0000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solidFill>
                  <a:srgbClr val="FF0000"/>
                </a:solidFill>
              </a:rPr>
              <a:t>;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[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]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%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\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#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$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‘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fr-FR" dirty="0" err="1"/>
              <a:t>Ký</a:t>
            </a:r>
            <a:r>
              <a:rPr lang="fr-FR" dirty="0"/>
              <a:t> </a:t>
            </a:r>
            <a:r>
              <a:rPr lang="fr-FR" dirty="0" err="1"/>
              <a:t>tự</a:t>
            </a:r>
            <a:r>
              <a:rPr lang="fr-FR" dirty="0"/>
              <a:t> </a:t>
            </a:r>
            <a:r>
              <a:rPr lang="fr-FR" dirty="0" err="1"/>
              <a:t>gạch</a:t>
            </a:r>
            <a:r>
              <a:rPr lang="fr-FR" dirty="0"/>
              <a:t> </a:t>
            </a:r>
            <a:r>
              <a:rPr lang="fr-FR" dirty="0" err="1"/>
              <a:t>nối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_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khoảng</a:t>
            </a:r>
            <a:r>
              <a:rPr lang="fr-FR" dirty="0"/>
              <a:t> </a:t>
            </a:r>
            <a:r>
              <a:rPr lang="fr-FR" dirty="0" err="1"/>
              <a:t>trắng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‘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/>
              <a:t>NMLT - Giới thiệu ngôn ngữ lập trình 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từ vựng của C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96200" cy="4800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A85FF"/>
                </a:solidFill>
              </a:rPr>
              <a:t>Từ khóa (keyword)</a:t>
            </a:r>
          </a:p>
          <a:p>
            <a:pPr lvl="1" eaLnBrk="1" hangingPunct="1"/>
            <a:r>
              <a:rPr lang="en-US" altLang="en-US" sz="2400"/>
              <a:t>Các từ </a:t>
            </a:r>
            <a:r>
              <a:rPr lang="en-US" altLang="en-US" sz="2400">
                <a:solidFill>
                  <a:srgbClr val="FF0000"/>
                </a:solidFill>
              </a:rPr>
              <a:t>dành riêng</a:t>
            </a:r>
            <a:r>
              <a:rPr lang="en-US" altLang="en-US" sz="2400"/>
              <a:t> trong ngôn ngữ.</a:t>
            </a:r>
          </a:p>
          <a:p>
            <a:pPr lvl="1" eaLnBrk="1" hangingPunct="1"/>
            <a:r>
              <a:rPr lang="en-US" altLang="en-US" sz="2400">
                <a:solidFill>
                  <a:srgbClr val="FF0000"/>
                </a:solidFill>
              </a:rPr>
              <a:t>Không</a:t>
            </a:r>
            <a:r>
              <a:rPr lang="en-US" altLang="en-US" sz="2400"/>
              <a:t> thể sử dụng từ khóa </a:t>
            </a:r>
            <a:r>
              <a:rPr lang="vi-VN" altLang="en-US" sz="2400"/>
              <a:t>để</a:t>
            </a:r>
            <a:r>
              <a:rPr lang="en-US" altLang="en-US" sz="2400"/>
              <a:t> </a:t>
            </a:r>
            <a:r>
              <a:rPr lang="vi-VN" altLang="en-US" sz="2400"/>
              <a:t>đặ</a:t>
            </a:r>
            <a:r>
              <a:rPr lang="en-US" altLang="en-US" sz="2400"/>
              <a:t>t tên cho biến, hàm, tên ch</a:t>
            </a:r>
            <a:r>
              <a:rPr lang="vi-VN" altLang="en-US" sz="2400"/>
              <a:t>ươ</a:t>
            </a:r>
            <a:r>
              <a:rPr lang="en-US" altLang="en-US" sz="2400"/>
              <a:t>ng trình con.</a:t>
            </a:r>
          </a:p>
          <a:p>
            <a:pPr lvl="1" eaLnBrk="1" hangingPunct="1"/>
            <a:endParaRPr lang="en-US" altLang="en-US" sz="240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/>
              <a:t>NMLT - Giới thiệu ngôn ngữ lập trình C</a:t>
            </a:r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6629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từ vựng của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219200"/>
            <a:ext cx="7747000" cy="4800600"/>
          </a:xfrm>
        </p:spPr>
        <p:txBody>
          <a:bodyPr/>
          <a:lstStyle/>
          <a:p>
            <a:pPr algn="just" eaLnBrk="1" hangingPunct="1"/>
            <a:r>
              <a:rPr lang="en-US" altLang="en-US" sz="2400">
                <a:solidFill>
                  <a:srgbClr val="0A85FF"/>
                </a:solidFill>
              </a:rPr>
              <a:t>Tên/Định danh (Identifier)</a:t>
            </a:r>
          </a:p>
          <a:p>
            <a:pPr lvl="1" algn="just" eaLnBrk="1" hangingPunct="1"/>
            <a:r>
              <a:rPr lang="fr-FR" altLang="en-US" sz="2400">
                <a:solidFill>
                  <a:srgbClr val="FF0000"/>
                </a:solidFill>
              </a:rPr>
              <a:t>Một dãy ký tự</a:t>
            </a:r>
            <a:r>
              <a:rPr lang="fr-FR" altLang="en-US" sz="2400"/>
              <a:t> dùng để </a:t>
            </a:r>
            <a:r>
              <a:rPr lang="fr-FR" altLang="en-US" sz="2400">
                <a:solidFill>
                  <a:srgbClr val="FF0000"/>
                </a:solidFill>
              </a:rPr>
              <a:t>chỉ tên</a:t>
            </a:r>
            <a:r>
              <a:rPr lang="fr-FR" altLang="en-US" sz="2400"/>
              <a:t> một hằng số, hằng ký tự, tên một biến, một kiểu dữ liệu, một hàm một hay thủ tục.</a:t>
            </a:r>
          </a:p>
          <a:p>
            <a:pPr lvl="1" algn="just" eaLnBrk="1" hangingPunct="1"/>
            <a:r>
              <a:rPr lang="fr-FR" altLang="en-US" sz="2400">
                <a:solidFill>
                  <a:srgbClr val="FF0000"/>
                </a:solidFill>
              </a:rPr>
              <a:t>Không được trùng với các từ khóa</a:t>
            </a:r>
            <a:r>
              <a:rPr lang="fr-FR" altLang="en-US" sz="2400"/>
              <a:t> và được tạo thành từ các chữ cái và các chữ số nhưng bắt buộc </a:t>
            </a:r>
            <a:r>
              <a:rPr lang="fr-FR" altLang="en-US" sz="2400">
                <a:solidFill>
                  <a:srgbClr val="FF0000"/>
                </a:solidFill>
              </a:rPr>
              <a:t>chữ đầu phải là chữ cái </a:t>
            </a:r>
            <a:r>
              <a:rPr lang="fr-FR" altLang="en-US" sz="2400"/>
              <a:t>hoặc</a:t>
            </a:r>
            <a:r>
              <a:rPr lang="fr-FR" altLang="en-US" sz="2400">
                <a:solidFill>
                  <a:srgbClr val="FF0000"/>
                </a:solidFill>
              </a:rPr>
              <a:t> _.</a:t>
            </a:r>
            <a:endParaRPr lang="fr-FR" altLang="en-US" sz="2400"/>
          </a:p>
          <a:p>
            <a:pPr lvl="1" algn="just" eaLnBrk="1" hangingPunct="1"/>
            <a:r>
              <a:rPr lang="fr-FR" altLang="en-US" sz="2400"/>
              <a:t>Số ký tự </a:t>
            </a:r>
            <a:r>
              <a:rPr lang="fr-FR" altLang="en-US" sz="2400">
                <a:solidFill>
                  <a:srgbClr val="FF0000"/>
                </a:solidFill>
              </a:rPr>
              <a:t>tối đa</a:t>
            </a:r>
            <a:r>
              <a:rPr lang="fr-FR" altLang="en-US" sz="2400"/>
              <a:t> trong một tên là </a:t>
            </a:r>
            <a:r>
              <a:rPr lang="fr-FR" altLang="en-US" sz="2400">
                <a:solidFill>
                  <a:srgbClr val="FF0000"/>
                </a:solidFill>
              </a:rPr>
              <a:t>255 ký tự</a:t>
            </a:r>
            <a:r>
              <a:rPr lang="fr-FR" altLang="en-US" sz="2400"/>
              <a:t> và </a:t>
            </a:r>
            <a:r>
              <a:rPr lang="fr-FR" altLang="en-US" sz="2400">
                <a:solidFill>
                  <a:srgbClr val="FF0000"/>
                </a:solidFill>
              </a:rPr>
              <a:t>được dùng ký tự _</a:t>
            </a:r>
            <a:r>
              <a:rPr lang="fr-FR" altLang="en-US" sz="2400"/>
              <a:t> chen trong tên nhưng </a:t>
            </a:r>
            <a:r>
              <a:rPr lang="fr-FR" altLang="en-US" sz="2400">
                <a:solidFill>
                  <a:srgbClr val="FF0000"/>
                </a:solidFill>
              </a:rPr>
              <a:t>không</a:t>
            </a:r>
            <a:r>
              <a:rPr lang="fr-FR" altLang="en-US" sz="2400"/>
              <a:t> cho phép </a:t>
            </a:r>
            <a:r>
              <a:rPr lang="fr-FR" altLang="en-US" sz="2400">
                <a:solidFill>
                  <a:srgbClr val="FF0000"/>
                </a:solidFill>
              </a:rPr>
              <a:t>chen giữa </a:t>
            </a:r>
            <a:r>
              <a:rPr lang="fr-FR" altLang="en-US" sz="2400"/>
              <a:t>các </a:t>
            </a:r>
            <a:r>
              <a:rPr lang="fr-FR" altLang="en-US" sz="2400">
                <a:solidFill>
                  <a:srgbClr val="FF0000"/>
                </a:solidFill>
              </a:rPr>
              <a:t>khoảng trắng</a:t>
            </a:r>
            <a:r>
              <a:rPr lang="fr-FR" altLang="en-US" sz="2400"/>
              <a:t>.</a:t>
            </a:r>
            <a:endParaRPr lang="en-US" altLang="en-US" sz="240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/>
              <a:t>NMLT - Giới thiệu ngôn ngữ lập trình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từ vựng của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7343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Tên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Định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danh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(Identifier)</a:t>
            </a:r>
          </a:p>
          <a:p>
            <a:pPr lvl="1" eaLnBrk="1" hangingPunct="1">
              <a:defRPr/>
            </a:pP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tên</a:t>
            </a:r>
            <a:r>
              <a:rPr lang="fr-FR" sz="2400" dirty="0"/>
              <a:t> </a:t>
            </a:r>
            <a:r>
              <a:rPr lang="fr-FR" sz="2400" dirty="0" err="1"/>
              <a:t>hợp</a:t>
            </a:r>
            <a:r>
              <a:rPr lang="fr-FR" sz="2400" dirty="0"/>
              <a:t> </a:t>
            </a:r>
            <a:r>
              <a:rPr lang="fr-FR" sz="2400" dirty="0" err="1"/>
              <a:t>lệ</a:t>
            </a:r>
            <a:r>
              <a:rPr lang="fr-FR" sz="2400" dirty="0"/>
              <a:t>: </a:t>
            </a:r>
            <a:r>
              <a:rPr lang="fr-FR" sz="2400" dirty="0" err="1"/>
              <a:t>GiaiPhuongTrinh</a:t>
            </a:r>
            <a:r>
              <a:rPr lang="fr-FR" sz="2400" dirty="0"/>
              <a:t>, Bai_Tap1</a:t>
            </a:r>
          </a:p>
          <a:p>
            <a:pPr lvl="1" eaLnBrk="1" hangingPunct="1">
              <a:defRPr/>
            </a:pP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tên</a:t>
            </a:r>
            <a:r>
              <a:rPr lang="fr-FR" sz="2400" dirty="0"/>
              <a:t> </a:t>
            </a:r>
            <a:r>
              <a:rPr lang="fr-FR" sz="2400" dirty="0" err="1"/>
              <a:t>không</a:t>
            </a:r>
            <a:r>
              <a:rPr lang="fr-FR" sz="2400" dirty="0"/>
              <a:t> </a:t>
            </a:r>
            <a:r>
              <a:rPr lang="fr-FR" sz="2400" dirty="0" err="1"/>
              <a:t>hợp</a:t>
            </a:r>
            <a:r>
              <a:rPr lang="fr-FR" sz="2400" dirty="0"/>
              <a:t> </a:t>
            </a:r>
            <a:r>
              <a:rPr lang="fr-FR" sz="2400" dirty="0" err="1"/>
              <a:t>lệ</a:t>
            </a:r>
            <a:r>
              <a:rPr lang="fr-FR" sz="2400" dirty="0"/>
              <a:t>: 1A, </a:t>
            </a:r>
            <a:r>
              <a:rPr lang="fr-FR" sz="2400" dirty="0" err="1"/>
              <a:t>Giai</a:t>
            </a:r>
            <a:r>
              <a:rPr lang="fr-FR" sz="2400" dirty="0"/>
              <a:t> </a:t>
            </a:r>
            <a:r>
              <a:rPr lang="fr-FR" sz="2400" dirty="0" err="1"/>
              <a:t>Phuong</a:t>
            </a:r>
            <a:r>
              <a:rPr lang="fr-FR" sz="2400" dirty="0"/>
              <a:t> Trinh</a:t>
            </a:r>
          </a:p>
          <a:p>
            <a:pPr lvl="1" eaLnBrk="1" hangingPunct="1">
              <a:defRPr/>
            </a:pPr>
            <a:r>
              <a:rPr lang="fr-FR" sz="2400" dirty="0" err="1">
                <a:solidFill>
                  <a:srgbClr val="FF0000"/>
                </a:solidFill>
              </a:rPr>
              <a:t>Phân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biệt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chữ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hoa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chữ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thường</a:t>
            </a:r>
            <a:r>
              <a:rPr lang="fr-FR" sz="2400" dirty="0"/>
              <a:t>, do </a:t>
            </a:r>
            <a:r>
              <a:rPr lang="fr-FR" sz="2400" dirty="0" err="1"/>
              <a:t>đó</a:t>
            </a:r>
            <a:r>
              <a:rPr lang="fr-FR" sz="2400" dirty="0"/>
              <a:t> </a:t>
            </a:r>
            <a:r>
              <a:rPr lang="fr-FR" sz="2400" dirty="0" err="1"/>
              <a:t>các</a:t>
            </a:r>
            <a:r>
              <a:rPr lang="fr-FR" sz="2400" dirty="0"/>
              <a:t> </a:t>
            </a:r>
            <a:r>
              <a:rPr lang="fr-FR" sz="2400" dirty="0" err="1"/>
              <a:t>tên</a:t>
            </a:r>
            <a:r>
              <a:rPr lang="fr-FR" sz="2400" dirty="0"/>
              <a:t> </a:t>
            </a:r>
            <a:r>
              <a:rPr lang="fr-FR" sz="2400" dirty="0" err="1"/>
              <a:t>sau</a:t>
            </a:r>
            <a:r>
              <a:rPr lang="fr-FR" sz="2400" dirty="0"/>
              <a:t> </a:t>
            </a:r>
            <a:r>
              <a:rPr lang="fr-FR" sz="2400" dirty="0" err="1"/>
              <a:t>đây</a:t>
            </a:r>
            <a:r>
              <a:rPr lang="fr-FR" sz="2400" dirty="0"/>
              <a:t> </a:t>
            </a:r>
            <a:r>
              <a:rPr lang="fr-FR" sz="2400" dirty="0" err="1"/>
              <a:t>khác</a:t>
            </a:r>
            <a:r>
              <a:rPr lang="fr-FR" sz="2400" dirty="0"/>
              <a:t> </a:t>
            </a:r>
            <a:r>
              <a:rPr lang="fr-FR" sz="2400" dirty="0" err="1"/>
              <a:t>nhau</a:t>
            </a:r>
            <a:r>
              <a:rPr lang="fr-FR" sz="2400" dirty="0"/>
              <a:t>:</a:t>
            </a:r>
          </a:p>
          <a:p>
            <a:pPr lvl="2" eaLnBrk="1" hangingPunct="1">
              <a:defRPr/>
            </a:pPr>
            <a:r>
              <a:rPr lang="fr-FR" dirty="0"/>
              <a:t>A, a</a:t>
            </a:r>
          </a:p>
          <a:p>
            <a:pPr lvl="2" eaLnBrk="1" hangingPunct="1">
              <a:defRPr/>
            </a:pPr>
            <a:r>
              <a:rPr lang="fr-FR" dirty="0" err="1"/>
              <a:t>BaiTap</a:t>
            </a:r>
            <a:r>
              <a:rPr lang="fr-FR" dirty="0"/>
              <a:t>, </a:t>
            </a:r>
            <a:r>
              <a:rPr lang="fr-FR" dirty="0" err="1"/>
              <a:t>baitap</a:t>
            </a:r>
            <a:r>
              <a:rPr lang="fr-FR" dirty="0"/>
              <a:t>, BAITAP, </a:t>
            </a:r>
            <a:r>
              <a:rPr lang="fr-FR" dirty="0" err="1"/>
              <a:t>bAItaP</a:t>
            </a:r>
            <a:r>
              <a:rPr lang="fr-FR" dirty="0"/>
              <a:t>, …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/>
              <a:t>NMLT - Giới thiệu ngôn ngữ lập trình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từ vựng của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44600"/>
            <a:ext cx="7924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>
                <a:solidFill>
                  <a:srgbClr val="0A85FF"/>
                </a:solidFill>
              </a:rPr>
              <a:t>Dấu chấm phẩy </a:t>
            </a:r>
            <a:r>
              <a:rPr lang="en-US" altLang="en-US" sz="2400">
                <a:solidFill>
                  <a:srgbClr val="FF0000"/>
                </a:solidFill>
              </a:rPr>
              <a:t>;</a:t>
            </a:r>
          </a:p>
          <a:p>
            <a:pPr lvl="1" eaLnBrk="1" hangingPunct="1">
              <a:defRPr/>
            </a:pPr>
            <a:r>
              <a:rPr lang="en-US" altLang="en-US" sz="2400"/>
              <a:t>Dùng </a:t>
            </a:r>
            <a:r>
              <a:rPr lang="vi-VN" altLang="en-US" sz="2400"/>
              <a:t>để</a:t>
            </a:r>
            <a:r>
              <a:rPr lang="en-US" altLang="en-US" sz="2400"/>
              <a:t> phân cách các câu lệnh.</a:t>
            </a:r>
          </a:p>
          <a:p>
            <a:pPr lvl="1" eaLnBrk="1" hangingPunct="1">
              <a:defRPr/>
            </a:pPr>
            <a:r>
              <a:rPr lang="en-US" altLang="en-US" sz="2400"/>
              <a:t>Ví dụ:cout&lt;&lt;“Hello World!”</a:t>
            </a:r>
            <a:r>
              <a:rPr lang="en-US" altLang="en-US" sz="2400">
                <a:solidFill>
                  <a:srgbClr val="FF0000"/>
                </a:solidFill>
              </a:rPr>
              <a:t>;</a:t>
            </a:r>
            <a:r>
              <a:rPr lang="en-US" altLang="en-US" sz="2400"/>
              <a:t> cout&lt;&lt;“\n”</a:t>
            </a:r>
            <a:r>
              <a:rPr lang="en-US" altLang="en-US" sz="2400">
                <a:solidFill>
                  <a:srgbClr val="FF0000"/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en-US" sz="2400">
                <a:solidFill>
                  <a:srgbClr val="0A85FF"/>
                </a:solidFill>
              </a:rPr>
              <a:t>Câu chú thích</a:t>
            </a:r>
          </a:p>
          <a:p>
            <a:pPr lvl="1" eaLnBrk="1" hangingPunct="1">
              <a:defRPr/>
            </a:pPr>
            <a:r>
              <a:rPr lang="en-US" altLang="en-US" sz="2400"/>
              <a:t>Đặt giữa cặp dấu </a:t>
            </a:r>
            <a:r>
              <a:rPr lang="en-US" altLang="en-US" sz="2400">
                <a:solidFill>
                  <a:srgbClr val="FF0000"/>
                </a:solidFill>
              </a:rPr>
              <a:t>/*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0000"/>
                </a:solidFill>
              </a:rPr>
              <a:t>*/</a:t>
            </a:r>
            <a:r>
              <a:rPr lang="en-US" altLang="en-US" sz="2400"/>
              <a:t> hoặc </a:t>
            </a:r>
            <a:r>
              <a:rPr lang="en-US" altLang="en-US" sz="2400">
                <a:solidFill>
                  <a:srgbClr val="FF0000"/>
                </a:solidFill>
              </a:rPr>
              <a:t>// </a:t>
            </a:r>
            <a:r>
              <a:rPr lang="en-US" altLang="en-US" sz="2400"/>
              <a:t>(C++)</a:t>
            </a:r>
          </a:p>
          <a:p>
            <a:pPr lvl="1" eaLnBrk="1" hangingPunct="1">
              <a:defRPr/>
            </a:pPr>
            <a:r>
              <a:rPr lang="en-US" altLang="en-US" sz="2400"/>
              <a:t>Ví dụ: </a:t>
            </a:r>
            <a:r>
              <a:rPr lang="en-US" altLang="en-US" sz="2400">
                <a:solidFill>
                  <a:srgbClr val="008000"/>
                </a:solidFill>
              </a:rPr>
              <a:t>/*Ho &amp; Ten: NVA*/ </a:t>
            </a:r>
            <a:r>
              <a:rPr lang="en-US" altLang="en-US" sz="2400">
                <a:solidFill>
                  <a:srgbClr val="FF0000"/>
                </a:solidFill>
              </a:rPr>
              <a:t>(trên nhiều dòng)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en-US" sz="2400"/>
              <a:t>	        </a:t>
            </a:r>
            <a:r>
              <a:rPr lang="en-US" altLang="en-US" sz="2400">
                <a:solidFill>
                  <a:srgbClr val="008000"/>
                </a:solidFill>
              </a:rPr>
              <a:t>// MSSV: 0712078  </a:t>
            </a:r>
            <a:r>
              <a:rPr lang="en-US" altLang="en-US" sz="2400">
                <a:solidFill>
                  <a:srgbClr val="FF0000"/>
                </a:solidFill>
              </a:rPr>
              <a:t>(trên 1 dòng)</a:t>
            </a:r>
          </a:p>
          <a:p>
            <a:pPr eaLnBrk="1" hangingPunct="1">
              <a:defRPr/>
            </a:pPr>
            <a:r>
              <a:rPr lang="en-US" altLang="en-US" sz="2400">
                <a:solidFill>
                  <a:srgbClr val="0A85FF"/>
                </a:solidFill>
              </a:rPr>
              <a:t>Hằng ký tự và hằng chuỗi</a:t>
            </a:r>
          </a:p>
          <a:p>
            <a:pPr lvl="1" eaLnBrk="1" hangingPunct="1">
              <a:defRPr/>
            </a:pPr>
            <a:r>
              <a:rPr lang="en-US" altLang="en-US" sz="2400"/>
              <a:t>Hằng ký tự: </a:t>
            </a:r>
            <a:r>
              <a:rPr lang="en-US" altLang="en-US" sz="2400">
                <a:solidFill>
                  <a:srgbClr val="FF0000"/>
                </a:solidFill>
              </a:rPr>
              <a:t>‘</a:t>
            </a:r>
            <a:r>
              <a:rPr lang="en-US" altLang="en-US" sz="2400"/>
              <a:t>A</a:t>
            </a:r>
            <a:r>
              <a:rPr lang="en-US" altLang="en-US" sz="2400">
                <a:solidFill>
                  <a:srgbClr val="FF0000"/>
                </a:solidFill>
              </a:rPr>
              <a:t>’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FF0000"/>
                </a:solidFill>
              </a:rPr>
              <a:t>‘</a:t>
            </a:r>
            <a:r>
              <a:rPr lang="en-US" altLang="en-US" sz="2400"/>
              <a:t>a</a:t>
            </a:r>
            <a:r>
              <a:rPr lang="en-US" altLang="en-US" sz="2400">
                <a:solidFill>
                  <a:srgbClr val="FF0000"/>
                </a:solidFill>
              </a:rPr>
              <a:t>’</a:t>
            </a:r>
            <a:r>
              <a:rPr lang="en-US" altLang="en-US" sz="2400"/>
              <a:t>, …</a:t>
            </a:r>
            <a:endParaRPr lang="en-US" altLang="en-US" sz="240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en-US" sz="2400"/>
              <a:t>Hằng chuỗi: </a:t>
            </a:r>
            <a:r>
              <a:rPr lang="en-US" altLang="en-US" sz="2400">
                <a:solidFill>
                  <a:srgbClr val="FF0000"/>
                </a:solidFill>
              </a:rPr>
              <a:t>“</a:t>
            </a:r>
            <a:r>
              <a:rPr lang="en-US" altLang="en-US" sz="2400"/>
              <a:t>Hello World!</a:t>
            </a:r>
            <a:r>
              <a:rPr lang="en-US" altLang="en-US" sz="2400">
                <a:solidFill>
                  <a:srgbClr val="FF0000"/>
                </a:solidFill>
              </a:rPr>
              <a:t>”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FF0000"/>
                </a:solidFill>
              </a:rPr>
              <a:t>“</a:t>
            </a:r>
            <a:r>
              <a:rPr lang="en-US" altLang="en-US" sz="2400"/>
              <a:t>Nguyen Van A</a:t>
            </a:r>
            <a:r>
              <a:rPr lang="en-US" altLang="en-US" sz="2400">
                <a:solidFill>
                  <a:srgbClr val="FF0000"/>
                </a:solidFill>
              </a:rPr>
              <a:t>”</a:t>
            </a:r>
          </a:p>
          <a:p>
            <a:pPr lvl="1" eaLnBrk="1" hangingPunct="1">
              <a:defRPr/>
            </a:pPr>
            <a:r>
              <a:rPr lang="en-US" altLang="en-US" sz="2400">
                <a:solidFill>
                  <a:srgbClr val="FF0000"/>
                </a:solidFill>
              </a:rPr>
              <a:t>Chú ý: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0000"/>
                </a:solidFill>
              </a:rPr>
              <a:t>‘</a:t>
            </a:r>
            <a:r>
              <a:rPr lang="en-US" altLang="en-US" sz="2400"/>
              <a:t>A</a:t>
            </a:r>
            <a:r>
              <a:rPr lang="en-US" altLang="en-US" sz="2400">
                <a:solidFill>
                  <a:srgbClr val="FF0000"/>
                </a:solidFill>
              </a:rPr>
              <a:t>’ </a:t>
            </a:r>
            <a:r>
              <a:rPr lang="en-US" altLang="en-US" sz="2400"/>
              <a:t>khác </a:t>
            </a:r>
            <a:r>
              <a:rPr lang="en-US" altLang="en-US" sz="2400">
                <a:solidFill>
                  <a:srgbClr val="FF0000"/>
                </a:solidFill>
              </a:rPr>
              <a:t>“</a:t>
            </a:r>
            <a:r>
              <a:rPr lang="en-US" altLang="en-US" sz="2400"/>
              <a:t>A</a:t>
            </a:r>
            <a:r>
              <a:rPr lang="en-US" altLang="en-US" sz="240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/>
              <a:t>NMLT - Giới thiệu ngôn ngữ lập trình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Cấu trúc ch</a:t>
            </a:r>
            <a:r>
              <a:rPr lang="vi-VN" altLang="en-US"/>
              <a:t>ươ</a:t>
            </a:r>
            <a:r>
              <a:rPr lang="en-US" altLang="en-US"/>
              <a:t>ng trình C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/>
              <a:t>NMLT - Giới thiệu ngôn ngữ lập trình 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1600200"/>
            <a:ext cx="152400" cy="3352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1600200"/>
            <a:ext cx="7315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#include “…”;	// Khai báo file tiêu </a:t>
            </a:r>
            <a:r>
              <a:rPr lang="vi-VN" altLang="en-US" sz="2400">
                <a:latin typeface="Courier New" pitchFamily="49" charset="0"/>
                <a:cs typeface="Courier New" pitchFamily="49" charset="0"/>
              </a:rPr>
              <a:t>đề</a:t>
            </a:r>
            <a:endParaRPr lang="en-US" altLang="en-US" sz="24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int x;		// Khai báo biến hàm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void Nhap();	// Khai báo hàm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()	// Hàm chính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// Các lệnh và thủ tục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248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4"/>
          <a:stretch>
            <a:fillRect/>
          </a:stretch>
        </p:blipFill>
        <p:spPr bwMode="auto">
          <a:xfrm>
            <a:off x="5715000" y="3276600"/>
            <a:ext cx="31892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21336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2133600" y="1828800"/>
            <a:ext cx="34448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200" b="0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/* My second program in C/C++ with more comments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200" b="0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Author: Novice programmer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200" b="0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Date: 01/01/2008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200" b="0">
                <a:solidFill>
                  <a:srgbClr val="008000"/>
                </a:solidFill>
                <a:latin typeface="Times New Roman" pitchFamily="18" charset="0"/>
                <a:cs typeface="Arial" pitchFamily="34" charset="0"/>
              </a:rPr>
              <a:t>*/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200" b="0">
                <a:latin typeface="Times New Roman" pitchFamily="18" charset="0"/>
                <a:cs typeface="Arial" pitchFamily="34" charset="0"/>
              </a:rPr>
              <a:t>#include &lt;conio.h&gt;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200" b="0">
                <a:latin typeface="Times New Roman" pitchFamily="18" charset="0"/>
                <a:cs typeface="Arial" pitchFamily="34" charset="0"/>
              </a:rPr>
              <a:t>#include &lt;iostream.h&gt;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200" b="0">
                <a:latin typeface="Times New Roman" pitchFamily="18" charset="0"/>
                <a:cs typeface="Arial" pitchFamily="34" charset="0"/>
              </a:rPr>
              <a:t>int main()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200" b="0">
                <a:latin typeface="Times New Roman" pitchFamily="18" charset="0"/>
                <a:cs typeface="Arial" pitchFamily="34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200" b="0">
                <a:latin typeface="Times New Roman" pitchFamily="18" charset="0"/>
                <a:cs typeface="Arial" pitchFamily="34" charset="0"/>
              </a:rPr>
              <a:t>      cout &lt;&lt; "Hello World! ";          getch();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200" b="0">
                <a:latin typeface="Times New Roman" pitchFamily="18" charset="0"/>
                <a:cs typeface="Arial" pitchFamily="34" charset="0"/>
              </a:rPr>
              <a:t>      return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200" b="0">
                <a:latin typeface="Times New Roman" pitchFamily="18" charset="0"/>
                <a:cs typeface="Arial" pitchFamily="34" charset="0"/>
              </a:rPr>
              <a:t>}</a:t>
            </a:r>
          </a:p>
        </p:txBody>
      </p:sp>
      <p:sp>
        <p:nvSpPr>
          <p:cNvPr id="33797" name="AutoShape 6"/>
          <p:cNvSpPr>
            <a:spLocks/>
          </p:cNvSpPr>
          <p:nvPr/>
        </p:nvSpPr>
        <p:spPr bwMode="auto">
          <a:xfrm>
            <a:off x="5638800" y="19812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6232525" y="2403475"/>
            <a:ext cx="169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latin typeface="Times New Roman" pitchFamily="18" charset="0"/>
                <a:cs typeface="Arial" pitchFamily="34" charset="0"/>
              </a:rPr>
              <a:t>Chú thích</a:t>
            </a:r>
          </a:p>
        </p:txBody>
      </p:sp>
      <p:sp>
        <p:nvSpPr>
          <p:cNvPr id="33799" name="Title 1"/>
          <p:cNvSpPr>
            <a:spLocks/>
          </p:cNvSpPr>
          <p:nvPr/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Cấu trúc ch</a:t>
            </a:r>
            <a:r>
              <a:rPr lang="vi-VN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ươ</a:t>
            </a: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ng trình C</a:t>
            </a:r>
          </a:p>
        </p:txBody>
      </p:sp>
      <p:sp>
        <p:nvSpPr>
          <p:cNvPr id="33800" name="TextBox 1"/>
          <p:cNvSpPr txBox="1">
            <a:spLocks noChangeArrowheads="1"/>
          </p:cNvSpPr>
          <p:nvPr/>
        </p:nvSpPr>
        <p:spPr bwMode="auto">
          <a:xfrm>
            <a:off x="685800" y="1217613"/>
            <a:ext cx="6005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Ví dụ 1: Chương trình xuất chuỗi Hello ra màn hình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543800" cy="48006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Giới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thiệu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457200" indent="-457200" algn="just">
              <a:buClr>
                <a:srgbClr val="215D9F"/>
              </a:buClr>
              <a:buFont typeface="Wingdings" pitchFamily="2" charset="2"/>
              <a:buChar char="r"/>
              <a:defRPr/>
            </a:pPr>
            <a:r>
              <a:rPr lang="en-US" sz="2400">
                <a:latin typeface="Tahoma" panose="020B0604030504040204" pitchFamily="34" charset="0"/>
              </a:rPr>
              <a:t>C được  tạo bởi Dennis Ritchie ở Bell Telephone Laboratories vào năm 1972.</a:t>
            </a:r>
          </a:p>
          <a:p>
            <a:pPr marL="457200" indent="-457200" algn="just">
              <a:buClr>
                <a:srgbClr val="215D9F"/>
              </a:buClr>
              <a:buFont typeface="Wingdings" pitchFamily="2" charset="2"/>
              <a:buChar char="r"/>
              <a:defRPr/>
            </a:pPr>
            <a:r>
              <a:rPr lang="en-US" sz="2400">
                <a:latin typeface="Tahoma" panose="020B0604030504040204" pitchFamily="34" charset="0"/>
              </a:rPr>
              <a:t>Vào năm  1983,  học  viện  chuẩn  quốc  gia  Mỹ  (American  National Standards Institute - ANSI) thành lập một tiểu ban để chuẩn hóa C được biết đến như ANSI Standard C</a:t>
            </a:r>
          </a:p>
          <a:p>
            <a:pPr marL="457200" lvl="1" indent="-457200" algn="just">
              <a:buClr>
                <a:srgbClr val="215D9F"/>
              </a:buClr>
              <a:buFont typeface="Wingdings" pitchFamily="2" charset="2"/>
              <a:buChar char="r"/>
              <a:defRPr/>
            </a:pPr>
            <a:r>
              <a:rPr lang="fr-FR" sz="2400"/>
              <a:t>Là ngôn ngữ lập trình có cấu trúc và phân biệt chữ Hoa - th</a:t>
            </a:r>
            <a:r>
              <a:rPr lang="vi-VN" sz="2400"/>
              <a:t>ườ</a:t>
            </a:r>
            <a:r>
              <a:rPr lang="en-US" sz="2400"/>
              <a:t>ng (</a:t>
            </a:r>
            <a:r>
              <a:rPr lang="en-US" sz="2400">
                <a:solidFill>
                  <a:srgbClr val="FF0000"/>
                </a:solidFill>
              </a:rPr>
              <a:t>case sensitive</a:t>
            </a:r>
            <a:r>
              <a:rPr lang="en-US" sz="2400"/>
              <a:t>)</a:t>
            </a:r>
            <a:endParaRPr lang="fr-FR" sz="2400"/>
          </a:p>
          <a:p>
            <a:pPr marL="457200" indent="-457200" algn="just">
              <a:buClr>
                <a:srgbClr val="215D9F"/>
              </a:buClr>
              <a:buFont typeface="Wingdings" pitchFamily="2" charset="2"/>
              <a:buChar char="r"/>
              <a:defRPr/>
            </a:pPr>
            <a:r>
              <a:rPr lang="en-US" sz="2400">
                <a:latin typeface="Tahoma" panose="020B0604030504040204" pitchFamily="34" charset="0"/>
              </a:rPr>
              <a:t>C++ được xây dựng trên nền tảng ANSI Standard C</a:t>
            </a:r>
          </a:p>
          <a:p>
            <a:pPr marL="457200" indent="-457200" algn="just">
              <a:buClr>
                <a:srgbClr val="215D9F"/>
              </a:buClr>
              <a:buFont typeface="Wingdings" pitchFamily="2" charset="2"/>
              <a:buChar char="r"/>
              <a:defRPr/>
            </a:pPr>
            <a:r>
              <a:rPr lang="en-US" sz="2400">
                <a:latin typeface="Tahoma" panose="020B0604030504040204" pitchFamily="34" charset="0"/>
              </a:rPr>
              <a:t>C++ là một ngôn ngữ lập trình hướng đối tượng, nó bao hàm cả ngôn ngữ C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/>
              <a:t>NMLT - Giới thiệu ngôn ngữ lập trình 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</a:t>
            </a: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/>
              <a:t>NMLT - Giới thiệu ngôn ngữ lập trình 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524000"/>
            <a:ext cx="152400" cy="487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8200" y="1600200"/>
            <a:ext cx="7315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#include &lt;conio.h&gt;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int x, y, tong;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cout&lt;&lt;“Nhap hai so nguyen: 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cin&gt;&gt;x&gt;&gt;y;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tong = x + 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cout&lt;&lt;“Tong hai so la ” &lt;&lt;tong;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getch();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685800" y="1217613"/>
            <a:ext cx="829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Ví dụ 2: Chương trình xuất tổng của hai số được nhập vào từ bàn phím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381000" y="2209800"/>
            <a:ext cx="2057400" cy="2819400"/>
            <a:chOff x="1628" y="1079"/>
            <a:chExt cx="2333" cy="2072"/>
          </a:xfrm>
        </p:grpSpPr>
        <p:sp>
          <p:nvSpPr>
            <p:cNvPr id="35845" name="Freeform 3"/>
            <p:cNvSpPr>
              <a:spLocks/>
            </p:cNvSpPr>
            <p:nvPr/>
          </p:nvSpPr>
          <p:spPr bwMode="auto">
            <a:xfrm>
              <a:off x="1787" y="1315"/>
              <a:ext cx="1653" cy="1765"/>
            </a:xfrm>
            <a:custGeom>
              <a:avLst/>
              <a:gdLst>
                <a:gd name="T0" fmla="*/ 8 w 3306"/>
                <a:gd name="T1" fmla="*/ 0 h 3530"/>
                <a:gd name="T2" fmla="*/ 8 w 3306"/>
                <a:gd name="T3" fmla="*/ 25 h 3530"/>
                <a:gd name="T4" fmla="*/ 1 w 3306"/>
                <a:gd name="T5" fmla="*/ 43 h 3530"/>
                <a:gd name="T6" fmla="*/ 30 w 3306"/>
                <a:gd name="T7" fmla="*/ 66 h 3530"/>
                <a:gd name="T8" fmla="*/ 0 w 3306"/>
                <a:gd name="T9" fmla="*/ 129 h 3530"/>
                <a:gd name="T10" fmla="*/ 46 w 3306"/>
                <a:gd name="T11" fmla="*/ 221 h 3530"/>
                <a:gd name="T12" fmla="*/ 141 w 3306"/>
                <a:gd name="T13" fmla="*/ 209 h 3530"/>
                <a:gd name="T14" fmla="*/ 207 w 3306"/>
                <a:gd name="T15" fmla="*/ 152 h 3530"/>
                <a:gd name="T16" fmla="*/ 143 w 3306"/>
                <a:gd name="T17" fmla="*/ 18 h 3530"/>
                <a:gd name="T18" fmla="*/ 8 w 3306"/>
                <a:gd name="T19" fmla="*/ 0 h 3530"/>
                <a:gd name="T20" fmla="*/ 8 w 3306"/>
                <a:gd name="T21" fmla="*/ 0 h 35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06" h="3530">
                  <a:moveTo>
                    <a:pt x="119" y="0"/>
                  </a:moveTo>
                  <a:lnTo>
                    <a:pt x="121" y="395"/>
                  </a:lnTo>
                  <a:lnTo>
                    <a:pt x="13" y="683"/>
                  </a:lnTo>
                  <a:lnTo>
                    <a:pt x="469" y="1053"/>
                  </a:lnTo>
                  <a:lnTo>
                    <a:pt x="0" y="2051"/>
                  </a:lnTo>
                  <a:lnTo>
                    <a:pt x="722" y="3530"/>
                  </a:lnTo>
                  <a:lnTo>
                    <a:pt x="2254" y="3332"/>
                  </a:lnTo>
                  <a:lnTo>
                    <a:pt x="3306" y="2424"/>
                  </a:lnTo>
                  <a:lnTo>
                    <a:pt x="2287" y="28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6" name="Freeform 4"/>
            <p:cNvSpPr>
              <a:spLocks/>
            </p:cNvSpPr>
            <p:nvPr/>
          </p:nvSpPr>
          <p:spPr bwMode="auto">
            <a:xfrm>
              <a:off x="1730" y="1913"/>
              <a:ext cx="374" cy="630"/>
            </a:xfrm>
            <a:custGeom>
              <a:avLst/>
              <a:gdLst>
                <a:gd name="T0" fmla="*/ 24 w 750"/>
                <a:gd name="T1" fmla="*/ 0 h 1260"/>
                <a:gd name="T2" fmla="*/ 0 w 750"/>
                <a:gd name="T3" fmla="*/ 4 h 1260"/>
                <a:gd name="T4" fmla="*/ 3 w 750"/>
                <a:gd name="T5" fmla="*/ 11 h 1260"/>
                <a:gd name="T6" fmla="*/ 46 w 750"/>
                <a:gd name="T7" fmla="*/ 79 h 1260"/>
                <a:gd name="T8" fmla="*/ 27 w 750"/>
                <a:gd name="T9" fmla="*/ 11 h 1260"/>
                <a:gd name="T10" fmla="*/ 24 w 750"/>
                <a:gd name="T11" fmla="*/ 0 h 1260"/>
                <a:gd name="T12" fmla="*/ 24 w 750"/>
                <a:gd name="T13" fmla="*/ 0 h 12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0" h="1260">
                  <a:moveTo>
                    <a:pt x="386" y="0"/>
                  </a:moveTo>
                  <a:lnTo>
                    <a:pt x="0" y="62"/>
                  </a:lnTo>
                  <a:lnTo>
                    <a:pt x="48" y="175"/>
                  </a:lnTo>
                  <a:lnTo>
                    <a:pt x="750" y="1260"/>
                  </a:lnTo>
                  <a:lnTo>
                    <a:pt x="438" y="16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7" name="Freeform 5"/>
            <p:cNvSpPr>
              <a:spLocks/>
            </p:cNvSpPr>
            <p:nvPr/>
          </p:nvSpPr>
          <p:spPr bwMode="auto">
            <a:xfrm>
              <a:off x="1682" y="2223"/>
              <a:ext cx="931" cy="885"/>
            </a:xfrm>
            <a:custGeom>
              <a:avLst/>
              <a:gdLst>
                <a:gd name="T0" fmla="*/ 20 w 1862"/>
                <a:gd name="T1" fmla="*/ 0 h 1770"/>
                <a:gd name="T2" fmla="*/ 0 w 1862"/>
                <a:gd name="T3" fmla="*/ 8 h 1770"/>
                <a:gd name="T4" fmla="*/ 53 w 1862"/>
                <a:gd name="T5" fmla="*/ 111 h 1770"/>
                <a:gd name="T6" fmla="*/ 117 w 1862"/>
                <a:gd name="T7" fmla="*/ 108 h 1770"/>
                <a:gd name="T8" fmla="*/ 58 w 1862"/>
                <a:gd name="T9" fmla="*/ 96 h 1770"/>
                <a:gd name="T10" fmla="*/ 17 w 1862"/>
                <a:gd name="T11" fmla="*/ 13 h 1770"/>
                <a:gd name="T12" fmla="*/ 20 w 1862"/>
                <a:gd name="T13" fmla="*/ 0 h 1770"/>
                <a:gd name="T14" fmla="*/ 20 w 1862"/>
                <a:gd name="T15" fmla="*/ 0 h 17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2" h="1770">
                  <a:moveTo>
                    <a:pt x="318" y="0"/>
                  </a:moveTo>
                  <a:lnTo>
                    <a:pt x="0" y="120"/>
                  </a:lnTo>
                  <a:lnTo>
                    <a:pt x="845" y="1770"/>
                  </a:lnTo>
                  <a:lnTo>
                    <a:pt x="1862" y="1715"/>
                  </a:lnTo>
                  <a:lnTo>
                    <a:pt x="926" y="1523"/>
                  </a:lnTo>
                  <a:lnTo>
                    <a:pt x="263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8" name="Freeform 6"/>
            <p:cNvSpPr>
              <a:spLocks/>
            </p:cNvSpPr>
            <p:nvPr/>
          </p:nvSpPr>
          <p:spPr bwMode="auto">
            <a:xfrm>
              <a:off x="1649" y="1097"/>
              <a:ext cx="1090" cy="551"/>
            </a:xfrm>
            <a:custGeom>
              <a:avLst/>
              <a:gdLst>
                <a:gd name="T0" fmla="*/ 117 w 2181"/>
                <a:gd name="T1" fmla="*/ 0 h 1100"/>
                <a:gd name="T2" fmla="*/ 1 w 2181"/>
                <a:gd name="T3" fmla="*/ 23 h 1100"/>
                <a:gd name="T4" fmla="*/ 0 w 2181"/>
                <a:gd name="T5" fmla="*/ 27 h 1100"/>
                <a:gd name="T6" fmla="*/ 111 w 2181"/>
                <a:gd name="T7" fmla="*/ 69 h 1100"/>
                <a:gd name="T8" fmla="*/ 136 w 2181"/>
                <a:gd name="T9" fmla="*/ 59 h 1100"/>
                <a:gd name="T10" fmla="*/ 67 w 2181"/>
                <a:gd name="T11" fmla="*/ 37 h 1100"/>
                <a:gd name="T12" fmla="*/ 121 w 2181"/>
                <a:gd name="T13" fmla="*/ 7 h 1100"/>
                <a:gd name="T14" fmla="*/ 117 w 2181"/>
                <a:gd name="T15" fmla="*/ 0 h 1100"/>
                <a:gd name="T16" fmla="*/ 117 w 2181"/>
                <a:gd name="T17" fmla="*/ 0 h 1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81" h="1100">
                  <a:moveTo>
                    <a:pt x="1884" y="0"/>
                  </a:moveTo>
                  <a:lnTo>
                    <a:pt x="25" y="353"/>
                  </a:lnTo>
                  <a:lnTo>
                    <a:pt x="0" y="431"/>
                  </a:lnTo>
                  <a:lnTo>
                    <a:pt x="1789" y="1100"/>
                  </a:lnTo>
                  <a:lnTo>
                    <a:pt x="2181" y="941"/>
                  </a:lnTo>
                  <a:lnTo>
                    <a:pt x="1087" y="585"/>
                  </a:lnTo>
                  <a:lnTo>
                    <a:pt x="1943" y="97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F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Freeform 7"/>
            <p:cNvSpPr>
              <a:spLocks/>
            </p:cNvSpPr>
            <p:nvPr/>
          </p:nvSpPr>
          <p:spPr bwMode="auto">
            <a:xfrm>
              <a:off x="1675" y="1567"/>
              <a:ext cx="1162" cy="525"/>
            </a:xfrm>
            <a:custGeom>
              <a:avLst/>
              <a:gdLst>
                <a:gd name="T0" fmla="*/ 19 w 2325"/>
                <a:gd name="T1" fmla="*/ 0 h 1051"/>
                <a:gd name="T2" fmla="*/ 0 w 2325"/>
                <a:gd name="T3" fmla="*/ 8 h 1051"/>
                <a:gd name="T4" fmla="*/ 0 w 2325"/>
                <a:gd name="T5" fmla="*/ 13 h 1051"/>
                <a:gd name="T6" fmla="*/ 108 w 2325"/>
                <a:gd name="T7" fmla="*/ 65 h 1051"/>
                <a:gd name="T8" fmla="*/ 143 w 2325"/>
                <a:gd name="T9" fmla="*/ 55 h 1051"/>
                <a:gd name="T10" fmla="*/ 145 w 2325"/>
                <a:gd name="T11" fmla="*/ 45 h 1051"/>
                <a:gd name="T12" fmla="*/ 126 w 2325"/>
                <a:gd name="T13" fmla="*/ 44 h 1051"/>
                <a:gd name="T14" fmla="*/ 108 w 2325"/>
                <a:gd name="T15" fmla="*/ 51 h 1051"/>
                <a:gd name="T16" fmla="*/ 16 w 2325"/>
                <a:gd name="T17" fmla="*/ 10 h 1051"/>
                <a:gd name="T18" fmla="*/ 19 w 2325"/>
                <a:gd name="T19" fmla="*/ 0 h 1051"/>
                <a:gd name="T20" fmla="*/ 19 w 2325"/>
                <a:gd name="T21" fmla="*/ 0 h 10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25" h="1051">
                  <a:moveTo>
                    <a:pt x="310" y="0"/>
                  </a:moveTo>
                  <a:lnTo>
                    <a:pt x="0" y="129"/>
                  </a:lnTo>
                  <a:lnTo>
                    <a:pt x="0" y="220"/>
                  </a:lnTo>
                  <a:lnTo>
                    <a:pt x="1738" y="1051"/>
                  </a:lnTo>
                  <a:lnTo>
                    <a:pt x="2291" y="884"/>
                  </a:lnTo>
                  <a:lnTo>
                    <a:pt x="2325" y="734"/>
                  </a:lnTo>
                  <a:lnTo>
                    <a:pt x="2027" y="709"/>
                  </a:lnTo>
                  <a:lnTo>
                    <a:pt x="1730" y="819"/>
                  </a:lnTo>
                  <a:lnTo>
                    <a:pt x="266" y="16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Freeform 8"/>
            <p:cNvSpPr>
              <a:spLocks/>
            </p:cNvSpPr>
            <p:nvPr/>
          </p:nvSpPr>
          <p:spPr bwMode="auto">
            <a:xfrm>
              <a:off x="1880" y="1816"/>
              <a:ext cx="875" cy="696"/>
            </a:xfrm>
            <a:custGeom>
              <a:avLst/>
              <a:gdLst>
                <a:gd name="T0" fmla="*/ 0 w 1751"/>
                <a:gd name="T1" fmla="*/ 5 h 1391"/>
                <a:gd name="T2" fmla="*/ 0 w 1751"/>
                <a:gd name="T3" fmla="*/ 15 h 1391"/>
                <a:gd name="T4" fmla="*/ 0 w 1751"/>
                <a:gd name="T5" fmla="*/ 26 h 1391"/>
                <a:gd name="T6" fmla="*/ 6 w 1751"/>
                <a:gd name="T7" fmla="*/ 31 h 1391"/>
                <a:gd name="T8" fmla="*/ 18 w 1751"/>
                <a:gd name="T9" fmla="*/ 34 h 1391"/>
                <a:gd name="T10" fmla="*/ 64 w 1751"/>
                <a:gd name="T11" fmla="*/ 68 h 1391"/>
                <a:gd name="T12" fmla="*/ 85 w 1751"/>
                <a:gd name="T13" fmla="*/ 84 h 1391"/>
                <a:gd name="T14" fmla="*/ 100 w 1751"/>
                <a:gd name="T15" fmla="*/ 87 h 1391"/>
                <a:gd name="T16" fmla="*/ 98 w 1751"/>
                <a:gd name="T17" fmla="*/ 68 h 1391"/>
                <a:gd name="T18" fmla="*/ 109 w 1751"/>
                <a:gd name="T19" fmla="*/ 38 h 1391"/>
                <a:gd name="T20" fmla="*/ 86 w 1751"/>
                <a:gd name="T21" fmla="*/ 37 h 1391"/>
                <a:gd name="T22" fmla="*/ 4 w 1751"/>
                <a:gd name="T23" fmla="*/ 0 h 1391"/>
                <a:gd name="T24" fmla="*/ 0 w 1751"/>
                <a:gd name="T25" fmla="*/ 5 h 1391"/>
                <a:gd name="T26" fmla="*/ 0 w 1751"/>
                <a:gd name="T27" fmla="*/ 5 h 13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51" h="1391">
                  <a:moveTo>
                    <a:pt x="7" y="76"/>
                  </a:moveTo>
                  <a:lnTo>
                    <a:pt x="0" y="232"/>
                  </a:lnTo>
                  <a:lnTo>
                    <a:pt x="13" y="405"/>
                  </a:lnTo>
                  <a:lnTo>
                    <a:pt x="101" y="494"/>
                  </a:lnTo>
                  <a:lnTo>
                    <a:pt x="291" y="540"/>
                  </a:lnTo>
                  <a:lnTo>
                    <a:pt x="1036" y="1087"/>
                  </a:lnTo>
                  <a:lnTo>
                    <a:pt x="1365" y="1340"/>
                  </a:lnTo>
                  <a:lnTo>
                    <a:pt x="1603" y="1391"/>
                  </a:lnTo>
                  <a:lnTo>
                    <a:pt x="1570" y="1076"/>
                  </a:lnTo>
                  <a:lnTo>
                    <a:pt x="1751" y="599"/>
                  </a:lnTo>
                  <a:lnTo>
                    <a:pt x="1384" y="580"/>
                  </a:lnTo>
                  <a:lnTo>
                    <a:pt x="64" y="0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rgbClr val="F7A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Freeform 9"/>
            <p:cNvSpPr>
              <a:spLocks/>
            </p:cNvSpPr>
            <p:nvPr/>
          </p:nvSpPr>
          <p:spPr bwMode="auto">
            <a:xfrm>
              <a:off x="2413" y="1223"/>
              <a:ext cx="1060" cy="251"/>
            </a:xfrm>
            <a:custGeom>
              <a:avLst/>
              <a:gdLst>
                <a:gd name="T0" fmla="*/ 0 w 2120"/>
                <a:gd name="T1" fmla="*/ 24 h 502"/>
                <a:gd name="T2" fmla="*/ 5 w 2120"/>
                <a:gd name="T3" fmla="*/ 22 h 502"/>
                <a:gd name="T4" fmla="*/ 16 w 2120"/>
                <a:gd name="T5" fmla="*/ 20 h 502"/>
                <a:gd name="T6" fmla="*/ 23 w 2120"/>
                <a:gd name="T7" fmla="*/ 18 h 502"/>
                <a:gd name="T8" fmla="*/ 31 w 2120"/>
                <a:gd name="T9" fmla="*/ 16 h 502"/>
                <a:gd name="T10" fmla="*/ 40 w 2120"/>
                <a:gd name="T11" fmla="*/ 14 h 502"/>
                <a:gd name="T12" fmla="*/ 49 w 2120"/>
                <a:gd name="T13" fmla="*/ 12 h 502"/>
                <a:gd name="T14" fmla="*/ 58 w 2120"/>
                <a:gd name="T15" fmla="*/ 9 h 502"/>
                <a:gd name="T16" fmla="*/ 67 w 2120"/>
                <a:gd name="T17" fmla="*/ 7 h 502"/>
                <a:gd name="T18" fmla="*/ 75 w 2120"/>
                <a:gd name="T19" fmla="*/ 6 h 502"/>
                <a:gd name="T20" fmla="*/ 82 w 2120"/>
                <a:gd name="T21" fmla="*/ 4 h 502"/>
                <a:gd name="T22" fmla="*/ 93 w 2120"/>
                <a:gd name="T23" fmla="*/ 1 h 502"/>
                <a:gd name="T24" fmla="*/ 97 w 2120"/>
                <a:gd name="T25" fmla="*/ 0 h 502"/>
                <a:gd name="T26" fmla="*/ 133 w 2120"/>
                <a:gd name="T27" fmla="*/ 7 h 502"/>
                <a:gd name="T28" fmla="*/ 13 w 2120"/>
                <a:gd name="T29" fmla="*/ 32 h 502"/>
                <a:gd name="T30" fmla="*/ 0 w 2120"/>
                <a:gd name="T31" fmla="*/ 24 h 502"/>
                <a:gd name="T32" fmla="*/ 0 w 2120"/>
                <a:gd name="T33" fmla="*/ 24 h 5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0" h="502">
                  <a:moveTo>
                    <a:pt x="0" y="376"/>
                  </a:moveTo>
                  <a:lnTo>
                    <a:pt x="69" y="351"/>
                  </a:lnTo>
                  <a:lnTo>
                    <a:pt x="246" y="306"/>
                  </a:lnTo>
                  <a:lnTo>
                    <a:pt x="362" y="277"/>
                  </a:lnTo>
                  <a:lnTo>
                    <a:pt x="493" y="245"/>
                  </a:lnTo>
                  <a:lnTo>
                    <a:pt x="632" y="213"/>
                  </a:lnTo>
                  <a:lnTo>
                    <a:pt x="776" y="178"/>
                  </a:lnTo>
                  <a:lnTo>
                    <a:pt x="921" y="144"/>
                  </a:lnTo>
                  <a:lnTo>
                    <a:pt x="1059" y="112"/>
                  </a:lnTo>
                  <a:lnTo>
                    <a:pt x="1191" y="81"/>
                  </a:lnTo>
                  <a:lnTo>
                    <a:pt x="1307" y="55"/>
                  </a:lnTo>
                  <a:lnTo>
                    <a:pt x="1482" y="15"/>
                  </a:lnTo>
                  <a:lnTo>
                    <a:pt x="1548" y="0"/>
                  </a:lnTo>
                  <a:lnTo>
                    <a:pt x="2120" y="97"/>
                  </a:lnTo>
                  <a:lnTo>
                    <a:pt x="204" y="502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Freeform 10"/>
            <p:cNvSpPr>
              <a:spLocks/>
            </p:cNvSpPr>
            <p:nvPr/>
          </p:nvSpPr>
          <p:spPr bwMode="auto">
            <a:xfrm>
              <a:off x="2398" y="2134"/>
              <a:ext cx="167" cy="268"/>
            </a:xfrm>
            <a:custGeom>
              <a:avLst/>
              <a:gdLst>
                <a:gd name="T0" fmla="*/ 6 w 335"/>
                <a:gd name="T1" fmla="*/ 0 h 536"/>
                <a:gd name="T2" fmla="*/ 20 w 335"/>
                <a:gd name="T3" fmla="*/ 2 h 536"/>
                <a:gd name="T4" fmla="*/ 10 w 335"/>
                <a:gd name="T5" fmla="*/ 20 h 536"/>
                <a:gd name="T6" fmla="*/ 8 w 335"/>
                <a:gd name="T7" fmla="*/ 34 h 536"/>
                <a:gd name="T8" fmla="*/ 0 w 335"/>
                <a:gd name="T9" fmla="*/ 29 h 536"/>
                <a:gd name="T10" fmla="*/ 2 w 335"/>
                <a:gd name="T11" fmla="*/ 7 h 536"/>
                <a:gd name="T12" fmla="*/ 6 w 335"/>
                <a:gd name="T13" fmla="*/ 0 h 536"/>
                <a:gd name="T14" fmla="*/ 6 w 335"/>
                <a:gd name="T15" fmla="*/ 0 h 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5" h="536">
                  <a:moveTo>
                    <a:pt x="97" y="0"/>
                  </a:moveTo>
                  <a:lnTo>
                    <a:pt x="335" y="26"/>
                  </a:lnTo>
                  <a:lnTo>
                    <a:pt x="175" y="309"/>
                  </a:lnTo>
                  <a:lnTo>
                    <a:pt x="143" y="536"/>
                  </a:lnTo>
                  <a:lnTo>
                    <a:pt x="0" y="450"/>
                  </a:lnTo>
                  <a:lnTo>
                    <a:pt x="32" y="10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Freeform 11"/>
            <p:cNvSpPr>
              <a:spLocks/>
            </p:cNvSpPr>
            <p:nvPr/>
          </p:nvSpPr>
          <p:spPr bwMode="auto">
            <a:xfrm>
              <a:off x="2276" y="2401"/>
              <a:ext cx="273" cy="159"/>
            </a:xfrm>
            <a:custGeom>
              <a:avLst/>
              <a:gdLst>
                <a:gd name="T0" fmla="*/ 0 w 545"/>
                <a:gd name="T1" fmla="*/ 2 h 317"/>
                <a:gd name="T2" fmla="*/ 14 w 545"/>
                <a:gd name="T3" fmla="*/ 0 h 317"/>
                <a:gd name="T4" fmla="*/ 35 w 545"/>
                <a:gd name="T5" fmla="*/ 17 h 317"/>
                <a:gd name="T6" fmla="*/ 4 w 545"/>
                <a:gd name="T7" fmla="*/ 20 h 317"/>
                <a:gd name="T8" fmla="*/ 0 w 545"/>
                <a:gd name="T9" fmla="*/ 2 h 317"/>
                <a:gd name="T10" fmla="*/ 0 w 545"/>
                <a:gd name="T11" fmla="*/ 2 h 3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5" h="317">
                  <a:moveTo>
                    <a:pt x="0" y="21"/>
                  </a:moveTo>
                  <a:lnTo>
                    <a:pt x="224" y="0"/>
                  </a:lnTo>
                  <a:lnTo>
                    <a:pt x="545" y="258"/>
                  </a:lnTo>
                  <a:lnTo>
                    <a:pt x="57" y="317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Freeform 12"/>
            <p:cNvSpPr>
              <a:spLocks/>
            </p:cNvSpPr>
            <p:nvPr/>
          </p:nvSpPr>
          <p:spPr bwMode="auto">
            <a:xfrm>
              <a:off x="2202" y="2575"/>
              <a:ext cx="1532" cy="484"/>
            </a:xfrm>
            <a:custGeom>
              <a:avLst/>
              <a:gdLst>
                <a:gd name="T0" fmla="*/ 13 w 3063"/>
                <a:gd name="T1" fmla="*/ 25 h 967"/>
                <a:gd name="T2" fmla="*/ 11 w 3063"/>
                <a:gd name="T3" fmla="*/ 37 h 967"/>
                <a:gd name="T4" fmla="*/ 0 w 3063"/>
                <a:gd name="T5" fmla="*/ 49 h 967"/>
                <a:gd name="T6" fmla="*/ 46 w 3063"/>
                <a:gd name="T7" fmla="*/ 61 h 967"/>
                <a:gd name="T8" fmla="*/ 136 w 3063"/>
                <a:gd name="T9" fmla="*/ 52 h 967"/>
                <a:gd name="T10" fmla="*/ 142 w 3063"/>
                <a:gd name="T11" fmla="*/ 50 h 967"/>
                <a:gd name="T12" fmla="*/ 154 w 3063"/>
                <a:gd name="T13" fmla="*/ 52 h 967"/>
                <a:gd name="T14" fmla="*/ 165 w 3063"/>
                <a:gd name="T15" fmla="*/ 51 h 967"/>
                <a:gd name="T16" fmla="*/ 177 w 3063"/>
                <a:gd name="T17" fmla="*/ 49 h 967"/>
                <a:gd name="T18" fmla="*/ 179 w 3063"/>
                <a:gd name="T19" fmla="*/ 47 h 967"/>
                <a:gd name="T20" fmla="*/ 184 w 3063"/>
                <a:gd name="T21" fmla="*/ 43 h 967"/>
                <a:gd name="T22" fmla="*/ 188 w 3063"/>
                <a:gd name="T23" fmla="*/ 40 h 967"/>
                <a:gd name="T24" fmla="*/ 190 w 3063"/>
                <a:gd name="T25" fmla="*/ 38 h 967"/>
                <a:gd name="T26" fmla="*/ 192 w 3063"/>
                <a:gd name="T27" fmla="*/ 15 h 967"/>
                <a:gd name="T28" fmla="*/ 179 w 3063"/>
                <a:gd name="T29" fmla="*/ 0 h 967"/>
                <a:gd name="T30" fmla="*/ 116 w 3063"/>
                <a:gd name="T31" fmla="*/ 12 h 967"/>
                <a:gd name="T32" fmla="*/ 13 w 3063"/>
                <a:gd name="T33" fmla="*/ 25 h 967"/>
                <a:gd name="T34" fmla="*/ 13 w 3063"/>
                <a:gd name="T35" fmla="*/ 25 h 9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063" h="967">
                  <a:moveTo>
                    <a:pt x="200" y="387"/>
                  </a:moveTo>
                  <a:lnTo>
                    <a:pt x="168" y="579"/>
                  </a:lnTo>
                  <a:lnTo>
                    <a:pt x="0" y="773"/>
                  </a:lnTo>
                  <a:lnTo>
                    <a:pt x="727" y="967"/>
                  </a:lnTo>
                  <a:lnTo>
                    <a:pt x="2170" y="832"/>
                  </a:lnTo>
                  <a:lnTo>
                    <a:pt x="2272" y="792"/>
                  </a:lnTo>
                  <a:lnTo>
                    <a:pt x="2464" y="832"/>
                  </a:lnTo>
                  <a:lnTo>
                    <a:pt x="2632" y="811"/>
                  </a:lnTo>
                  <a:lnTo>
                    <a:pt x="2818" y="781"/>
                  </a:lnTo>
                  <a:lnTo>
                    <a:pt x="2862" y="747"/>
                  </a:lnTo>
                  <a:lnTo>
                    <a:pt x="2932" y="688"/>
                  </a:lnTo>
                  <a:lnTo>
                    <a:pt x="2997" y="631"/>
                  </a:lnTo>
                  <a:lnTo>
                    <a:pt x="3025" y="606"/>
                  </a:lnTo>
                  <a:lnTo>
                    <a:pt x="3063" y="239"/>
                  </a:lnTo>
                  <a:lnTo>
                    <a:pt x="2858" y="0"/>
                  </a:lnTo>
                  <a:lnTo>
                    <a:pt x="1854" y="180"/>
                  </a:lnTo>
                  <a:lnTo>
                    <a:pt x="200" y="387"/>
                  </a:lnTo>
                  <a:close/>
                </a:path>
              </a:pathLst>
            </a:custGeom>
            <a:solidFill>
              <a:srgbClr val="D1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Freeform 13"/>
            <p:cNvSpPr>
              <a:spLocks/>
            </p:cNvSpPr>
            <p:nvPr/>
          </p:nvSpPr>
          <p:spPr bwMode="auto">
            <a:xfrm>
              <a:off x="1784" y="1958"/>
              <a:ext cx="1972" cy="1113"/>
            </a:xfrm>
            <a:custGeom>
              <a:avLst/>
              <a:gdLst>
                <a:gd name="T0" fmla="*/ 1 w 3945"/>
                <a:gd name="T1" fmla="*/ 2 h 2228"/>
                <a:gd name="T2" fmla="*/ 10 w 3945"/>
                <a:gd name="T3" fmla="*/ 0 h 2228"/>
                <a:gd name="T4" fmla="*/ 16 w 3945"/>
                <a:gd name="T5" fmla="*/ 14 h 2228"/>
                <a:gd name="T6" fmla="*/ 24 w 3945"/>
                <a:gd name="T7" fmla="*/ 17 h 2228"/>
                <a:gd name="T8" fmla="*/ 70 w 3945"/>
                <a:gd name="T9" fmla="*/ 50 h 2228"/>
                <a:gd name="T10" fmla="*/ 53 w 3945"/>
                <a:gd name="T11" fmla="*/ 54 h 2228"/>
                <a:gd name="T12" fmla="*/ 65 w 3945"/>
                <a:gd name="T13" fmla="*/ 75 h 2228"/>
                <a:gd name="T14" fmla="*/ 103 w 3945"/>
                <a:gd name="T15" fmla="*/ 71 h 2228"/>
                <a:gd name="T16" fmla="*/ 128 w 3945"/>
                <a:gd name="T17" fmla="*/ 78 h 2228"/>
                <a:gd name="T18" fmla="*/ 197 w 3945"/>
                <a:gd name="T19" fmla="*/ 56 h 2228"/>
                <a:gd name="T20" fmla="*/ 232 w 3945"/>
                <a:gd name="T21" fmla="*/ 58 h 2228"/>
                <a:gd name="T22" fmla="*/ 246 w 3945"/>
                <a:gd name="T23" fmla="*/ 78 h 2228"/>
                <a:gd name="T24" fmla="*/ 242 w 3945"/>
                <a:gd name="T25" fmla="*/ 114 h 2228"/>
                <a:gd name="T26" fmla="*/ 230 w 3945"/>
                <a:gd name="T27" fmla="*/ 125 h 2228"/>
                <a:gd name="T28" fmla="*/ 204 w 3945"/>
                <a:gd name="T29" fmla="*/ 129 h 2228"/>
                <a:gd name="T30" fmla="*/ 192 w 3945"/>
                <a:gd name="T31" fmla="*/ 127 h 2228"/>
                <a:gd name="T32" fmla="*/ 182 w 3945"/>
                <a:gd name="T33" fmla="*/ 130 h 2228"/>
                <a:gd name="T34" fmla="*/ 89 w 3945"/>
                <a:gd name="T35" fmla="*/ 139 h 2228"/>
                <a:gd name="T36" fmla="*/ 45 w 3945"/>
                <a:gd name="T37" fmla="*/ 128 h 2228"/>
                <a:gd name="T38" fmla="*/ 77 w 3945"/>
                <a:gd name="T39" fmla="*/ 123 h 2228"/>
                <a:gd name="T40" fmla="*/ 205 w 3945"/>
                <a:gd name="T41" fmla="*/ 113 h 2228"/>
                <a:gd name="T42" fmla="*/ 226 w 3945"/>
                <a:gd name="T43" fmla="*/ 112 h 2228"/>
                <a:gd name="T44" fmla="*/ 234 w 3945"/>
                <a:gd name="T45" fmla="*/ 93 h 2228"/>
                <a:gd name="T46" fmla="*/ 232 w 3945"/>
                <a:gd name="T47" fmla="*/ 91 h 2228"/>
                <a:gd name="T48" fmla="*/ 229 w 3945"/>
                <a:gd name="T49" fmla="*/ 86 h 2228"/>
                <a:gd name="T50" fmla="*/ 228 w 3945"/>
                <a:gd name="T51" fmla="*/ 83 h 2228"/>
                <a:gd name="T52" fmla="*/ 226 w 3945"/>
                <a:gd name="T53" fmla="*/ 81 h 2228"/>
                <a:gd name="T54" fmla="*/ 224 w 3945"/>
                <a:gd name="T55" fmla="*/ 78 h 2228"/>
                <a:gd name="T56" fmla="*/ 204 w 3945"/>
                <a:gd name="T57" fmla="*/ 80 h 2228"/>
                <a:gd name="T58" fmla="*/ 190 w 3945"/>
                <a:gd name="T59" fmla="*/ 82 h 2228"/>
                <a:gd name="T60" fmla="*/ 185 w 3945"/>
                <a:gd name="T61" fmla="*/ 83 h 2228"/>
                <a:gd name="T62" fmla="*/ 63 w 3945"/>
                <a:gd name="T63" fmla="*/ 97 h 2228"/>
                <a:gd name="T64" fmla="*/ 56 w 3945"/>
                <a:gd name="T65" fmla="*/ 99 h 2228"/>
                <a:gd name="T66" fmla="*/ 0 w 3945"/>
                <a:gd name="T67" fmla="*/ 9 h 2228"/>
                <a:gd name="T68" fmla="*/ 36 w 3945"/>
                <a:gd name="T69" fmla="*/ 57 h 2228"/>
                <a:gd name="T70" fmla="*/ 1 w 3945"/>
                <a:gd name="T71" fmla="*/ 2 h 2228"/>
                <a:gd name="T72" fmla="*/ 1 w 3945"/>
                <a:gd name="T73" fmla="*/ 2 h 22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945" h="2228">
                  <a:moveTo>
                    <a:pt x="19" y="38"/>
                  </a:moveTo>
                  <a:lnTo>
                    <a:pt x="173" y="0"/>
                  </a:lnTo>
                  <a:lnTo>
                    <a:pt x="264" y="238"/>
                  </a:lnTo>
                  <a:lnTo>
                    <a:pt x="393" y="274"/>
                  </a:lnTo>
                  <a:lnTo>
                    <a:pt x="1133" y="812"/>
                  </a:lnTo>
                  <a:lnTo>
                    <a:pt x="861" y="876"/>
                  </a:lnTo>
                  <a:lnTo>
                    <a:pt x="1042" y="1205"/>
                  </a:lnTo>
                  <a:lnTo>
                    <a:pt x="1654" y="1141"/>
                  </a:lnTo>
                  <a:lnTo>
                    <a:pt x="2053" y="1262"/>
                  </a:lnTo>
                  <a:lnTo>
                    <a:pt x="3160" y="909"/>
                  </a:lnTo>
                  <a:lnTo>
                    <a:pt x="3713" y="941"/>
                  </a:lnTo>
                  <a:lnTo>
                    <a:pt x="3945" y="1249"/>
                  </a:lnTo>
                  <a:lnTo>
                    <a:pt x="3882" y="1838"/>
                  </a:lnTo>
                  <a:lnTo>
                    <a:pt x="3681" y="2004"/>
                  </a:lnTo>
                  <a:lnTo>
                    <a:pt x="3268" y="2080"/>
                  </a:lnTo>
                  <a:lnTo>
                    <a:pt x="3076" y="2036"/>
                  </a:lnTo>
                  <a:lnTo>
                    <a:pt x="2922" y="2087"/>
                  </a:lnTo>
                  <a:lnTo>
                    <a:pt x="1435" y="2228"/>
                  </a:lnTo>
                  <a:lnTo>
                    <a:pt x="722" y="2053"/>
                  </a:lnTo>
                  <a:lnTo>
                    <a:pt x="1241" y="1977"/>
                  </a:lnTo>
                  <a:lnTo>
                    <a:pt x="3289" y="1815"/>
                  </a:lnTo>
                  <a:lnTo>
                    <a:pt x="3616" y="1796"/>
                  </a:lnTo>
                  <a:lnTo>
                    <a:pt x="3745" y="1494"/>
                  </a:lnTo>
                  <a:lnTo>
                    <a:pt x="3724" y="1460"/>
                  </a:lnTo>
                  <a:lnTo>
                    <a:pt x="3677" y="1384"/>
                  </a:lnTo>
                  <a:lnTo>
                    <a:pt x="3650" y="1342"/>
                  </a:lnTo>
                  <a:lnTo>
                    <a:pt x="3626" y="1304"/>
                  </a:lnTo>
                  <a:lnTo>
                    <a:pt x="3591" y="1262"/>
                  </a:lnTo>
                  <a:lnTo>
                    <a:pt x="3266" y="1296"/>
                  </a:lnTo>
                  <a:lnTo>
                    <a:pt x="3055" y="1325"/>
                  </a:lnTo>
                  <a:lnTo>
                    <a:pt x="2960" y="1340"/>
                  </a:lnTo>
                  <a:lnTo>
                    <a:pt x="1009" y="1564"/>
                  </a:lnTo>
                  <a:lnTo>
                    <a:pt x="905" y="1593"/>
                  </a:lnTo>
                  <a:lnTo>
                    <a:pt x="0" y="154"/>
                  </a:lnTo>
                  <a:lnTo>
                    <a:pt x="591" y="914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Freeform 14"/>
            <p:cNvSpPr>
              <a:spLocks/>
            </p:cNvSpPr>
            <p:nvPr/>
          </p:nvSpPr>
          <p:spPr bwMode="auto">
            <a:xfrm>
              <a:off x="3135" y="2393"/>
              <a:ext cx="382" cy="115"/>
            </a:xfrm>
            <a:custGeom>
              <a:avLst/>
              <a:gdLst>
                <a:gd name="T0" fmla="*/ 0 w 764"/>
                <a:gd name="T1" fmla="*/ 15 h 230"/>
                <a:gd name="T2" fmla="*/ 35 w 764"/>
                <a:gd name="T3" fmla="*/ 13 h 230"/>
                <a:gd name="T4" fmla="*/ 48 w 764"/>
                <a:gd name="T5" fmla="*/ 12 h 230"/>
                <a:gd name="T6" fmla="*/ 42 w 764"/>
                <a:gd name="T7" fmla="*/ 6 h 230"/>
                <a:gd name="T8" fmla="*/ 44 w 764"/>
                <a:gd name="T9" fmla="*/ 0 h 230"/>
                <a:gd name="T10" fmla="*/ 31 w 764"/>
                <a:gd name="T11" fmla="*/ 3 h 230"/>
                <a:gd name="T12" fmla="*/ 13 w 764"/>
                <a:gd name="T13" fmla="*/ 10 h 230"/>
                <a:gd name="T14" fmla="*/ 0 w 764"/>
                <a:gd name="T15" fmla="*/ 15 h 230"/>
                <a:gd name="T16" fmla="*/ 0 w 764"/>
                <a:gd name="T17" fmla="*/ 15 h 2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4" h="230">
                  <a:moveTo>
                    <a:pt x="0" y="230"/>
                  </a:moveTo>
                  <a:lnTo>
                    <a:pt x="545" y="207"/>
                  </a:lnTo>
                  <a:lnTo>
                    <a:pt x="764" y="182"/>
                  </a:lnTo>
                  <a:lnTo>
                    <a:pt x="669" y="87"/>
                  </a:lnTo>
                  <a:lnTo>
                    <a:pt x="703" y="0"/>
                  </a:lnTo>
                  <a:lnTo>
                    <a:pt x="490" y="38"/>
                  </a:lnTo>
                  <a:lnTo>
                    <a:pt x="199" y="159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948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Freeform 15"/>
            <p:cNvSpPr>
              <a:spLocks/>
            </p:cNvSpPr>
            <p:nvPr/>
          </p:nvSpPr>
          <p:spPr bwMode="auto">
            <a:xfrm>
              <a:off x="2376" y="2095"/>
              <a:ext cx="170" cy="307"/>
            </a:xfrm>
            <a:custGeom>
              <a:avLst/>
              <a:gdLst>
                <a:gd name="T0" fmla="*/ 0 w 341"/>
                <a:gd name="T1" fmla="*/ 34 h 614"/>
                <a:gd name="T2" fmla="*/ 0 w 341"/>
                <a:gd name="T3" fmla="*/ 22 h 614"/>
                <a:gd name="T4" fmla="*/ 4 w 341"/>
                <a:gd name="T5" fmla="*/ 8 h 614"/>
                <a:gd name="T6" fmla="*/ 8 w 341"/>
                <a:gd name="T7" fmla="*/ 0 h 614"/>
                <a:gd name="T8" fmla="*/ 21 w 341"/>
                <a:gd name="T9" fmla="*/ 7 h 614"/>
                <a:gd name="T10" fmla="*/ 17 w 341"/>
                <a:gd name="T11" fmla="*/ 9 h 614"/>
                <a:gd name="T12" fmla="*/ 9 w 341"/>
                <a:gd name="T13" fmla="*/ 11 h 614"/>
                <a:gd name="T14" fmla="*/ 5 w 341"/>
                <a:gd name="T15" fmla="*/ 20 h 614"/>
                <a:gd name="T16" fmla="*/ 5 w 341"/>
                <a:gd name="T17" fmla="*/ 30 h 614"/>
                <a:gd name="T18" fmla="*/ 11 w 341"/>
                <a:gd name="T19" fmla="*/ 39 h 614"/>
                <a:gd name="T20" fmla="*/ 0 w 341"/>
                <a:gd name="T21" fmla="*/ 34 h 614"/>
                <a:gd name="T22" fmla="*/ 0 w 341"/>
                <a:gd name="T23" fmla="*/ 34 h 6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1" h="614">
                  <a:moveTo>
                    <a:pt x="12" y="541"/>
                  </a:moveTo>
                  <a:lnTo>
                    <a:pt x="0" y="342"/>
                  </a:lnTo>
                  <a:lnTo>
                    <a:pt x="76" y="123"/>
                  </a:lnTo>
                  <a:lnTo>
                    <a:pt x="141" y="0"/>
                  </a:lnTo>
                  <a:lnTo>
                    <a:pt x="341" y="104"/>
                  </a:lnTo>
                  <a:lnTo>
                    <a:pt x="276" y="137"/>
                  </a:lnTo>
                  <a:lnTo>
                    <a:pt x="154" y="169"/>
                  </a:lnTo>
                  <a:lnTo>
                    <a:pt x="95" y="315"/>
                  </a:lnTo>
                  <a:lnTo>
                    <a:pt x="95" y="471"/>
                  </a:lnTo>
                  <a:lnTo>
                    <a:pt x="187" y="614"/>
                  </a:lnTo>
                  <a:lnTo>
                    <a:pt x="12" y="541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Freeform 16"/>
            <p:cNvSpPr>
              <a:spLocks/>
            </p:cNvSpPr>
            <p:nvPr/>
          </p:nvSpPr>
          <p:spPr bwMode="auto">
            <a:xfrm>
              <a:off x="2408" y="1210"/>
              <a:ext cx="891" cy="319"/>
            </a:xfrm>
            <a:custGeom>
              <a:avLst/>
              <a:gdLst>
                <a:gd name="T0" fmla="*/ 0 w 1783"/>
                <a:gd name="T1" fmla="*/ 23 h 639"/>
                <a:gd name="T2" fmla="*/ 89 w 1783"/>
                <a:gd name="T3" fmla="*/ 0 h 639"/>
                <a:gd name="T4" fmla="*/ 101 w 1783"/>
                <a:gd name="T5" fmla="*/ 2 h 639"/>
                <a:gd name="T6" fmla="*/ 21 w 1783"/>
                <a:gd name="T7" fmla="*/ 24 h 639"/>
                <a:gd name="T8" fmla="*/ 111 w 1783"/>
                <a:gd name="T9" fmla="*/ 9 h 639"/>
                <a:gd name="T10" fmla="*/ 23 w 1783"/>
                <a:gd name="T11" fmla="*/ 39 h 639"/>
                <a:gd name="T12" fmla="*/ 0 w 1783"/>
                <a:gd name="T13" fmla="*/ 23 h 639"/>
                <a:gd name="T14" fmla="*/ 0 w 1783"/>
                <a:gd name="T15" fmla="*/ 23 h 6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83" h="639">
                  <a:moveTo>
                    <a:pt x="0" y="382"/>
                  </a:moveTo>
                  <a:lnTo>
                    <a:pt x="1430" y="0"/>
                  </a:lnTo>
                  <a:lnTo>
                    <a:pt x="1616" y="40"/>
                  </a:lnTo>
                  <a:lnTo>
                    <a:pt x="346" y="397"/>
                  </a:lnTo>
                  <a:lnTo>
                    <a:pt x="1783" y="156"/>
                  </a:lnTo>
                  <a:lnTo>
                    <a:pt x="375" y="639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Freeform 17"/>
            <p:cNvSpPr>
              <a:spLocks/>
            </p:cNvSpPr>
            <p:nvPr/>
          </p:nvSpPr>
          <p:spPr bwMode="auto">
            <a:xfrm>
              <a:off x="2215" y="2367"/>
              <a:ext cx="383" cy="193"/>
            </a:xfrm>
            <a:custGeom>
              <a:avLst/>
              <a:gdLst>
                <a:gd name="T0" fmla="*/ 0 w 766"/>
                <a:gd name="T1" fmla="*/ 4 h 386"/>
                <a:gd name="T2" fmla="*/ 16 w 766"/>
                <a:gd name="T3" fmla="*/ 0 h 386"/>
                <a:gd name="T4" fmla="*/ 35 w 766"/>
                <a:gd name="T5" fmla="*/ 11 h 386"/>
                <a:gd name="T6" fmla="*/ 48 w 766"/>
                <a:gd name="T7" fmla="*/ 21 h 386"/>
                <a:gd name="T8" fmla="*/ 40 w 766"/>
                <a:gd name="T9" fmla="*/ 22 h 386"/>
                <a:gd name="T10" fmla="*/ 31 w 766"/>
                <a:gd name="T11" fmla="*/ 16 h 386"/>
                <a:gd name="T12" fmla="*/ 24 w 766"/>
                <a:gd name="T13" fmla="*/ 9 h 386"/>
                <a:gd name="T14" fmla="*/ 13 w 766"/>
                <a:gd name="T15" fmla="*/ 8 h 386"/>
                <a:gd name="T16" fmla="*/ 12 w 766"/>
                <a:gd name="T17" fmla="*/ 25 h 386"/>
                <a:gd name="T18" fmla="*/ 0 w 766"/>
                <a:gd name="T19" fmla="*/ 4 h 386"/>
                <a:gd name="T20" fmla="*/ 0 w 766"/>
                <a:gd name="T21" fmla="*/ 4 h 3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6" h="386">
                  <a:moveTo>
                    <a:pt x="0" y="57"/>
                  </a:moveTo>
                  <a:lnTo>
                    <a:pt x="242" y="0"/>
                  </a:lnTo>
                  <a:lnTo>
                    <a:pt x="551" y="170"/>
                  </a:lnTo>
                  <a:lnTo>
                    <a:pt x="766" y="323"/>
                  </a:lnTo>
                  <a:lnTo>
                    <a:pt x="631" y="346"/>
                  </a:lnTo>
                  <a:lnTo>
                    <a:pt x="483" y="249"/>
                  </a:lnTo>
                  <a:lnTo>
                    <a:pt x="375" y="141"/>
                  </a:lnTo>
                  <a:lnTo>
                    <a:pt x="200" y="122"/>
                  </a:lnTo>
                  <a:lnTo>
                    <a:pt x="181" y="386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Freeform 18"/>
            <p:cNvSpPr>
              <a:spLocks/>
            </p:cNvSpPr>
            <p:nvPr/>
          </p:nvSpPr>
          <p:spPr bwMode="auto">
            <a:xfrm>
              <a:off x="2813" y="1648"/>
              <a:ext cx="290" cy="780"/>
            </a:xfrm>
            <a:custGeom>
              <a:avLst/>
              <a:gdLst>
                <a:gd name="T0" fmla="*/ 5 w 582"/>
                <a:gd name="T1" fmla="*/ 7 h 1561"/>
                <a:gd name="T2" fmla="*/ 29 w 582"/>
                <a:gd name="T3" fmla="*/ 0 h 1561"/>
                <a:gd name="T4" fmla="*/ 36 w 582"/>
                <a:gd name="T5" fmla="*/ 8 h 1561"/>
                <a:gd name="T6" fmla="*/ 25 w 582"/>
                <a:gd name="T7" fmla="*/ 62 h 1561"/>
                <a:gd name="T8" fmla="*/ 15 w 582"/>
                <a:gd name="T9" fmla="*/ 72 h 1561"/>
                <a:gd name="T10" fmla="*/ 14 w 582"/>
                <a:gd name="T11" fmla="*/ 97 h 1561"/>
                <a:gd name="T12" fmla="*/ 5 w 582"/>
                <a:gd name="T13" fmla="*/ 87 h 1561"/>
                <a:gd name="T14" fmla="*/ 3 w 582"/>
                <a:gd name="T15" fmla="*/ 75 h 1561"/>
                <a:gd name="T16" fmla="*/ 2 w 582"/>
                <a:gd name="T17" fmla="*/ 67 h 1561"/>
                <a:gd name="T18" fmla="*/ 0 w 582"/>
                <a:gd name="T19" fmla="*/ 63 h 1561"/>
                <a:gd name="T20" fmla="*/ 0 w 582"/>
                <a:gd name="T21" fmla="*/ 62 h 1561"/>
                <a:gd name="T22" fmla="*/ 0 w 582"/>
                <a:gd name="T23" fmla="*/ 57 h 1561"/>
                <a:gd name="T24" fmla="*/ 2 w 582"/>
                <a:gd name="T25" fmla="*/ 44 h 1561"/>
                <a:gd name="T26" fmla="*/ 4 w 582"/>
                <a:gd name="T27" fmla="*/ 30 h 1561"/>
                <a:gd name="T28" fmla="*/ 6 w 582"/>
                <a:gd name="T29" fmla="*/ 24 h 1561"/>
                <a:gd name="T30" fmla="*/ 3 w 582"/>
                <a:gd name="T31" fmla="*/ 9 h 1561"/>
                <a:gd name="T32" fmla="*/ 5 w 582"/>
                <a:gd name="T33" fmla="*/ 7 h 1561"/>
                <a:gd name="T34" fmla="*/ 5 w 582"/>
                <a:gd name="T35" fmla="*/ 7 h 15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82" h="1561">
                  <a:moveTo>
                    <a:pt x="91" y="124"/>
                  </a:moveTo>
                  <a:lnTo>
                    <a:pt x="466" y="0"/>
                  </a:lnTo>
                  <a:lnTo>
                    <a:pt x="582" y="143"/>
                  </a:lnTo>
                  <a:lnTo>
                    <a:pt x="414" y="1000"/>
                  </a:lnTo>
                  <a:lnTo>
                    <a:pt x="240" y="1154"/>
                  </a:lnTo>
                  <a:lnTo>
                    <a:pt x="234" y="1561"/>
                  </a:lnTo>
                  <a:lnTo>
                    <a:pt x="91" y="1399"/>
                  </a:lnTo>
                  <a:lnTo>
                    <a:pt x="63" y="1213"/>
                  </a:lnTo>
                  <a:lnTo>
                    <a:pt x="34" y="1084"/>
                  </a:lnTo>
                  <a:lnTo>
                    <a:pt x="6" y="1023"/>
                  </a:lnTo>
                  <a:lnTo>
                    <a:pt x="0" y="995"/>
                  </a:lnTo>
                  <a:lnTo>
                    <a:pt x="6" y="922"/>
                  </a:lnTo>
                  <a:lnTo>
                    <a:pt x="38" y="708"/>
                  </a:lnTo>
                  <a:lnTo>
                    <a:pt x="78" y="493"/>
                  </a:lnTo>
                  <a:lnTo>
                    <a:pt x="99" y="394"/>
                  </a:lnTo>
                  <a:lnTo>
                    <a:pt x="48" y="156"/>
                  </a:lnTo>
                  <a:lnTo>
                    <a:pt x="91" y="124"/>
                  </a:lnTo>
                  <a:close/>
                </a:path>
              </a:pathLst>
            </a:custGeom>
            <a:solidFill>
              <a:srgbClr val="FF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Freeform 19"/>
            <p:cNvSpPr>
              <a:spLocks/>
            </p:cNvSpPr>
            <p:nvPr/>
          </p:nvSpPr>
          <p:spPr bwMode="auto">
            <a:xfrm>
              <a:off x="2846" y="1616"/>
              <a:ext cx="305" cy="831"/>
            </a:xfrm>
            <a:custGeom>
              <a:avLst/>
              <a:gdLst>
                <a:gd name="T0" fmla="*/ 0 w 610"/>
                <a:gd name="T1" fmla="*/ 9 h 1661"/>
                <a:gd name="T2" fmla="*/ 30 w 610"/>
                <a:gd name="T3" fmla="*/ 0 h 1661"/>
                <a:gd name="T4" fmla="*/ 39 w 610"/>
                <a:gd name="T5" fmla="*/ 18 h 1661"/>
                <a:gd name="T6" fmla="*/ 25 w 610"/>
                <a:gd name="T7" fmla="*/ 56 h 1661"/>
                <a:gd name="T8" fmla="*/ 35 w 610"/>
                <a:gd name="T9" fmla="*/ 81 h 1661"/>
                <a:gd name="T10" fmla="*/ 19 w 610"/>
                <a:gd name="T11" fmla="*/ 78 h 1661"/>
                <a:gd name="T12" fmla="*/ 12 w 610"/>
                <a:gd name="T13" fmla="*/ 104 h 1661"/>
                <a:gd name="T14" fmla="*/ 5 w 610"/>
                <a:gd name="T15" fmla="*/ 83 h 1661"/>
                <a:gd name="T16" fmla="*/ 2 w 610"/>
                <a:gd name="T17" fmla="*/ 63 h 1661"/>
                <a:gd name="T18" fmla="*/ 8 w 610"/>
                <a:gd name="T19" fmla="*/ 41 h 1661"/>
                <a:gd name="T20" fmla="*/ 3 w 610"/>
                <a:gd name="T21" fmla="*/ 25 h 1661"/>
                <a:gd name="T22" fmla="*/ 10 w 610"/>
                <a:gd name="T23" fmla="*/ 18 h 1661"/>
                <a:gd name="T24" fmla="*/ 19 w 610"/>
                <a:gd name="T25" fmla="*/ 20 h 1661"/>
                <a:gd name="T26" fmla="*/ 16 w 610"/>
                <a:gd name="T27" fmla="*/ 28 h 1661"/>
                <a:gd name="T28" fmla="*/ 22 w 610"/>
                <a:gd name="T29" fmla="*/ 32 h 1661"/>
                <a:gd name="T30" fmla="*/ 10 w 610"/>
                <a:gd name="T31" fmla="*/ 56 h 1661"/>
                <a:gd name="T32" fmla="*/ 16 w 610"/>
                <a:gd name="T33" fmla="*/ 55 h 1661"/>
                <a:gd name="T34" fmla="*/ 10 w 610"/>
                <a:gd name="T35" fmla="*/ 73 h 1661"/>
                <a:gd name="T36" fmla="*/ 18 w 610"/>
                <a:gd name="T37" fmla="*/ 64 h 1661"/>
                <a:gd name="T38" fmla="*/ 21 w 610"/>
                <a:gd name="T39" fmla="*/ 45 h 1661"/>
                <a:gd name="T40" fmla="*/ 21 w 610"/>
                <a:gd name="T41" fmla="*/ 39 h 1661"/>
                <a:gd name="T42" fmla="*/ 28 w 610"/>
                <a:gd name="T43" fmla="*/ 26 h 1661"/>
                <a:gd name="T44" fmla="*/ 23 w 610"/>
                <a:gd name="T45" fmla="*/ 25 h 1661"/>
                <a:gd name="T46" fmla="*/ 25 w 610"/>
                <a:gd name="T47" fmla="*/ 14 h 1661"/>
                <a:gd name="T48" fmla="*/ 15 w 610"/>
                <a:gd name="T49" fmla="*/ 12 h 1661"/>
                <a:gd name="T50" fmla="*/ 16 w 610"/>
                <a:gd name="T51" fmla="*/ 8 h 1661"/>
                <a:gd name="T52" fmla="*/ 2 w 610"/>
                <a:gd name="T53" fmla="*/ 16 h 1661"/>
                <a:gd name="T54" fmla="*/ 0 w 610"/>
                <a:gd name="T55" fmla="*/ 9 h 1661"/>
                <a:gd name="T56" fmla="*/ 0 w 610"/>
                <a:gd name="T57" fmla="*/ 9 h 166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10" h="1661">
                  <a:moveTo>
                    <a:pt x="0" y="140"/>
                  </a:moveTo>
                  <a:lnTo>
                    <a:pt x="475" y="0"/>
                  </a:lnTo>
                  <a:lnTo>
                    <a:pt x="610" y="275"/>
                  </a:lnTo>
                  <a:lnTo>
                    <a:pt x="399" y="887"/>
                  </a:lnTo>
                  <a:lnTo>
                    <a:pt x="559" y="1294"/>
                  </a:lnTo>
                  <a:lnTo>
                    <a:pt x="296" y="1235"/>
                  </a:lnTo>
                  <a:lnTo>
                    <a:pt x="180" y="1661"/>
                  </a:lnTo>
                  <a:lnTo>
                    <a:pt x="74" y="1321"/>
                  </a:lnTo>
                  <a:lnTo>
                    <a:pt x="19" y="1003"/>
                  </a:lnTo>
                  <a:lnTo>
                    <a:pt x="116" y="655"/>
                  </a:lnTo>
                  <a:lnTo>
                    <a:pt x="43" y="391"/>
                  </a:lnTo>
                  <a:lnTo>
                    <a:pt x="159" y="275"/>
                  </a:lnTo>
                  <a:lnTo>
                    <a:pt x="296" y="313"/>
                  </a:lnTo>
                  <a:lnTo>
                    <a:pt x="245" y="437"/>
                  </a:lnTo>
                  <a:lnTo>
                    <a:pt x="340" y="501"/>
                  </a:lnTo>
                  <a:lnTo>
                    <a:pt x="148" y="887"/>
                  </a:lnTo>
                  <a:lnTo>
                    <a:pt x="245" y="868"/>
                  </a:lnTo>
                  <a:lnTo>
                    <a:pt x="148" y="1159"/>
                  </a:lnTo>
                  <a:lnTo>
                    <a:pt x="275" y="1011"/>
                  </a:lnTo>
                  <a:lnTo>
                    <a:pt x="334" y="714"/>
                  </a:lnTo>
                  <a:lnTo>
                    <a:pt x="334" y="623"/>
                  </a:lnTo>
                  <a:lnTo>
                    <a:pt x="437" y="405"/>
                  </a:lnTo>
                  <a:lnTo>
                    <a:pt x="367" y="386"/>
                  </a:lnTo>
                  <a:lnTo>
                    <a:pt x="391" y="218"/>
                  </a:lnTo>
                  <a:lnTo>
                    <a:pt x="232" y="192"/>
                  </a:lnTo>
                  <a:lnTo>
                    <a:pt x="256" y="127"/>
                  </a:lnTo>
                  <a:lnTo>
                    <a:pt x="32" y="251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Freeform 20"/>
            <p:cNvSpPr>
              <a:spLocks/>
            </p:cNvSpPr>
            <p:nvPr/>
          </p:nvSpPr>
          <p:spPr bwMode="auto">
            <a:xfrm>
              <a:off x="1903" y="1938"/>
              <a:ext cx="511" cy="442"/>
            </a:xfrm>
            <a:custGeom>
              <a:avLst/>
              <a:gdLst>
                <a:gd name="T0" fmla="*/ 0 w 1023"/>
                <a:gd name="T1" fmla="*/ 11 h 884"/>
                <a:gd name="T2" fmla="*/ 4 w 1023"/>
                <a:gd name="T3" fmla="*/ 4 h 884"/>
                <a:gd name="T4" fmla="*/ 10 w 1023"/>
                <a:gd name="T5" fmla="*/ 0 h 884"/>
                <a:gd name="T6" fmla="*/ 11 w 1023"/>
                <a:gd name="T7" fmla="*/ 8 h 884"/>
                <a:gd name="T8" fmla="*/ 28 w 1023"/>
                <a:gd name="T9" fmla="*/ 24 h 884"/>
                <a:gd name="T10" fmla="*/ 52 w 1023"/>
                <a:gd name="T11" fmla="*/ 38 h 884"/>
                <a:gd name="T12" fmla="*/ 63 w 1023"/>
                <a:gd name="T13" fmla="*/ 28 h 884"/>
                <a:gd name="T14" fmla="*/ 57 w 1023"/>
                <a:gd name="T15" fmla="*/ 56 h 884"/>
                <a:gd name="T16" fmla="*/ 8 w 1023"/>
                <a:gd name="T17" fmla="*/ 19 h 884"/>
                <a:gd name="T18" fmla="*/ 1 w 1023"/>
                <a:gd name="T19" fmla="*/ 18 h 884"/>
                <a:gd name="T20" fmla="*/ 0 w 1023"/>
                <a:gd name="T21" fmla="*/ 11 h 884"/>
                <a:gd name="T22" fmla="*/ 0 w 1023"/>
                <a:gd name="T23" fmla="*/ 11 h 8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23" h="884">
                  <a:moveTo>
                    <a:pt x="0" y="175"/>
                  </a:moveTo>
                  <a:lnTo>
                    <a:pt x="78" y="51"/>
                  </a:lnTo>
                  <a:lnTo>
                    <a:pt x="173" y="0"/>
                  </a:lnTo>
                  <a:lnTo>
                    <a:pt x="187" y="124"/>
                  </a:lnTo>
                  <a:lnTo>
                    <a:pt x="451" y="375"/>
                  </a:lnTo>
                  <a:lnTo>
                    <a:pt x="843" y="601"/>
                  </a:lnTo>
                  <a:lnTo>
                    <a:pt x="1023" y="439"/>
                  </a:lnTo>
                  <a:lnTo>
                    <a:pt x="921" y="884"/>
                  </a:lnTo>
                  <a:lnTo>
                    <a:pt x="130" y="297"/>
                  </a:lnTo>
                  <a:lnTo>
                    <a:pt x="27" y="278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Freeform 21"/>
            <p:cNvSpPr>
              <a:spLocks/>
            </p:cNvSpPr>
            <p:nvPr/>
          </p:nvSpPr>
          <p:spPr bwMode="auto">
            <a:xfrm>
              <a:off x="1891" y="1822"/>
              <a:ext cx="581" cy="335"/>
            </a:xfrm>
            <a:custGeom>
              <a:avLst/>
              <a:gdLst>
                <a:gd name="T0" fmla="*/ 3 w 1161"/>
                <a:gd name="T1" fmla="*/ 3 h 671"/>
                <a:gd name="T2" fmla="*/ 0 w 1161"/>
                <a:gd name="T3" fmla="*/ 8 h 671"/>
                <a:gd name="T4" fmla="*/ 12 w 1161"/>
                <a:gd name="T5" fmla="*/ 9 h 671"/>
                <a:gd name="T6" fmla="*/ 62 w 1161"/>
                <a:gd name="T7" fmla="*/ 35 h 671"/>
                <a:gd name="T8" fmla="*/ 66 w 1161"/>
                <a:gd name="T9" fmla="*/ 41 h 671"/>
                <a:gd name="T10" fmla="*/ 73 w 1161"/>
                <a:gd name="T11" fmla="*/ 35 h 671"/>
                <a:gd name="T12" fmla="*/ 8 w 1161"/>
                <a:gd name="T13" fmla="*/ 0 h 671"/>
                <a:gd name="T14" fmla="*/ 3 w 1161"/>
                <a:gd name="T15" fmla="*/ 3 h 671"/>
                <a:gd name="T16" fmla="*/ 3 w 1161"/>
                <a:gd name="T17" fmla="*/ 3 h 6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61" h="671">
                  <a:moveTo>
                    <a:pt x="41" y="52"/>
                  </a:moveTo>
                  <a:lnTo>
                    <a:pt x="0" y="131"/>
                  </a:lnTo>
                  <a:lnTo>
                    <a:pt x="184" y="156"/>
                  </a:lnTo>
                  <a:lnTo>
                    <a:pt x="988" y="574"/>
                  </a:lnTo>
                  <a:lnTo>
                    <a:pt x="1045" y="671"/>
                  </a:lnTo>
                  <a:lnTo>
                    <a:pt x="1161" y="561"/>
                  </a:lnTo>
                  <a:lnTo>
                    <a:pt x="119" y="0"/>
                  </a:lnTo>
                  <a:lnTo>
                    <a:pt x="41" y="52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Freeform 22"/>
            <p:cNvSpPr>
              <a:spLocks/>
            </p:cNvSpPr>
            <p:nvPr/>
          </p:nvSpPr>
          <p:spPr bwMode="auto">
            <a:xfrm>
              <a:off x="2491" y="2009"/>
              <a:ext cx="1455" cy="580"/>
            </a:xfrm>
            <a:custGeom>
              <a:avLst/>
              <a:gdLst>
                <a:gd name="T0" fmla="*/ 1 w 2909"/>
                <a:gd name="T1" fmla="*/ 42 h 1159"/>
                <a:gd name="T2" fmla="*/ 8 w 2909"/>
                <a:gd name="T3" fmla="*/ 53 h 1159"/>
                <a:gd name="T4" fmla="*/ 19 w 2909"/>
                <a:gd name="T5" fmla="*/ 58 h 1159"/>
                <a:gd name="T6" fmla="*/ 19 w 2909"/>
                <a:gd name="T7" fmla="*/ 42 h 1159"/>
                <a:gd name="T8" fmla="*/ 26 w 2909"/>
                <a:gd name="T9" fmla="*/ 23 h 1159"/>
                <a:gd name="T10" fmla="*/ 17 w 2909"/>
                <a:gd name="T11" fmla="*/ 28 h 1159"/>
                <a:gd name="T12" fmla="*/ 13 w 2909"/>
                <a:gd name="T13" fmla="*/ 31 h 1159"/>
                <a:gd name="T14" fmla="*/ 12 w 2909"/>
                <a:gd name="T15" fmla="*/ 26 h 1159"/>
                <a:gd name="T16" fmla="*/ 12 w 2909"/>
                <a:gd name="T17" fmla="*/ 15 h 1159"/>
                <a:gd name="T18" fmla="*/ 42 w 2909"/>
                <a:gd name="T19" fmla="*/ 0 h 1159"/>
                <a:gd name="T20" fmla="*/ 41 w 2909"/>
                <a:gd name="T21" fmla="*/ 19 h 1159"/>
                <a:gd name="T22" fmla="*/ 36 w 2909"/>
                <a:gd name="T23" fmla="*/ 23 h 1159"/>
                <a:gd name="T24" fmla="*/ 32 w 2909"/>
                <a:gd name="T25" fmla="*/ 44 h 1159"/>
                <a:gd name="T26" fmla="*/ 39 w 2909"/>
                <a:gd name="T27" fmla="*/ 59 h 1159"/>
                <a:gd name="T28" fmla="*/ 152 w 2909"/>
                <a:gd name="T29" fmla="*/ 25 h 1159"/>
                <a:gd name="T30" fmla="*/ 144 w 2909"/>
                <a:gd name="T31" fmla="*/ 9 h 1159"/>
                <a:gd name="T32" fmla="*/ 182 w 2909"/>
                <a:gd name="T33" fmla="*/ 25 h 1159"/>
                <a:gd name="T34" fmla="*/ 176 w 2909"/>
                <a:gd name="T35" fmla="*/ 29 h 1159"/>
                <a:gd name="T36" fmla="*/ 40 w 2909"/>
                <a:gd name="T37" fmla="*/ 73 h 1159"/>
                <a:gd name="T38" fmla="*/ 29 w 2909"/>
                <a:gd name="T39" fmla="*/ 70 h 1159"/>
                <a:gd name="T40" fmla="*/ 4 w 2909"/>
                <a:gd name="T41" fmla="*/ 60 h 1159"/>
                <a:gd name="T42" fmla="*/ 0 w 2909"/>
                <a:gd name="T43" fmla="*/ 49 h 1159"/>
                <a:gd name="T44" fmla="*/ 1 w 2909"/>
                <a:gd name="T45" fmla="*/ 42 h 1159"/>
                <a:gd name="T46" fmla="*/ 1 w 2909"/>
                <a:gd name="T47" fmla="*/ 42 h 11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909" h="1159">
                  <a:moveTo>
                    <a:pt x="14" y="663"/>
                  </a:moveTo>
                  <a:lnTo>
                    <a:pt x="116" y="844"/>
                  </a:lnTo>
                  <a:lnTo>
                    <a:pt x="291" y="914"/>
                  </a:lnTo>
                  <a:lnTo>
                    <a:pt x="297" y="657"/>
                  </a:lnTo>
                  <a:lnTo>
                    <a:pt x="413" y="367"/>
                  </a:lnTo>
                  <a:lnTo>
                    <a:pt x="259" y="445"/>
                  </a:lnTo>
                  <a:lnTo>
                    <a:pt x="200" y="488"/>
                  </a:lnTo>
                  <a:lnTo>
                    <a:pt x="181" y="406"/>
                  </a:lnTo>
                  <a:lnTo>
                    <a:pt x="189" y="237"/>
                  </a:lnTo>
                  <a:lnTo>
                    <a:pt x="658" y="0"/>
                  </a:lnTo>
                  <a:lnTo>
                    <a:pt x="649" y="300"/>
                  </a:lnTo>
                  <a:lnTo>
                    <a:pt x="563" y="365"/>
                  </a:lnTo>
                  <a:lnTo>
                    <a:pt x="502" y="695"/>
                  </a:lnTo>
                  <a:lnTo>
                    <a:pt x="620" y="941"/>
                  </a:lnTo>
                  <a:lnTo>
                    <a:pt x="2428" y="393"/>
                  </a:lnTo>
                  <a:lnTo>
                    <a:pt x="2293" y="129"/>
                  </a:lnTo>
                  <a:lnTo>
                    <a:pt x="2909" y="386"/>
                  </a:lnTo>
                  <a:lnTo>
                    <a:pt x="2807" y="458"/>
                  </a:lnTo>
                  <a:lnTo>
                    <a:pt x="639" y="1159"/>
                  </a:lnTo>
                  <a:lnTo>
                    <a:pt x="449" y="1114"/>
                  </a:lnTo>
                  <a:lnTo>
                    <a:pt x="59" y="954"/>
                  </a:lnTo>
                  <a:lnTo>
                    <a:pt x="0" y="773"/>
                  </a:lnTo>
                  <a:lnTo>
                    <a:pt x="14" y="663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Freeform 23"/>
            <p:cNvSpPr>
              <a:spLocks/>
            </p:cNvSpPr>
            <p:nvPr/>
          </p:nvSpPr>
          <p:spPr bwMode="auto">
            <a:xfrm>
              <a:off x="3039" y="1761"/>
              <a:ext cx="863" cy="377"/>
            </a:xfrm>
            <a:custGeom>
              <a:avLst/>
              <a:gdLst>
                <a:gd name="T0" fmla="*/ 9 w 1726"/>
                <a:gd name="T1" fmla="*/ 17 h 754"/>
                <a:gd name="T2" fmla="*/ 52 w 1726"/>
                <a:gd name="T3" fmla="*/ 0 h 754"/>
                <a:gd name="T4" fmla="*/ 108 w 1726"/>
                <a:gd name="T5" fmla="*/ 14 h 754"/>
                <a:gd name="T6" fmla="*/ 98 w 1726"/>
                <a:gd name="T7" fmla="*/ 21 h 754"/>
                <a:gd name="T8" fmla="*/ 2 w 1726"/>
                <a:gd name="T9" fmla="*/ 48 h 754"/>
                <a:gd name="T10" fmla="*/ 0 w 1726"/>
                <a:gd name="T11" fmla="*/ 35 h 754"/>
                <a:gd name="T12" fmla="*/ 9 w 1726"/>
                <a:gd name="T13" fmla="*/ 17 h 754"/>
                <a:gd name="T14" fmla="*/ 9 w 1726"/>
                <a:gd name="T15" fmla="*/ 17 h 7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26" h="754">
                  <a:moveTo>
                    <a:pt x="129" y="270"/>
                  </a:moveTo>
                  <a:lnTo>
                    <a:pt x="817" y="0"/>
                  </a:lnTo>
                  <a:lnTo>
                    <a:pt x="1726" y="218"/>
                  </a:lnTo>
                  <a:lnTo>
                    <a:pt x="1557" y="328"/>
                  </a:lnTo>
                  <a:lnTo>
                    <a:pt x="19" y="754"/>
                  </a:lnTo>
                  <a:lnTo>
                    <a:pt x="0" y="560"/>
                  </a:lnTo>
                  <a:lnTo>
                    <a:pt x="129" y="270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Freeform 24"/>
            <p:cNvSpPr>
              <a:spLocks/>
            </p:cNvSpPr>
            <p:nvPr/>
          </p:nvSpPr>
          <p:spPr bwMode="auto">
            <a:xfrm>
              <a:off x="1692" y="1652"/>
              <a:ext cx="893" cy="496"/>
            </a:xfrm>
            <a:custGeom>
              <a:avLst/>
              <a:gdLst>
                <a:gd name="T0" fmla="*/ 0 w 1788"/>
                <a:gd name="T1" fmla="*/ 4 h 992"/>
                <a:gd name="T2" fmla="*/ 1 w 1788"/>
                <a:gd name="T3" fmla="*/ 0 h 992"/>
                <a:gd name="T4" fmla="*/ 111 w 1788"/>
                <a:gd name="T5" fmla="*/ 54 h 992"/>
                <a:gd name="T6" fmla="*/ 109 w 1788"/>
                <a:gd name="T7" fmla="*/ 62 h 992"/>
                <a:gd name="T8" fmla="*/ 0 w 1788"/>
                <a:gd name="T9" fmla="*/ 4 h 992"/>
                <a:gd name="T10" fmla="*/ 0 w 1788"/>
                <a:gd name="T11" fmla="*/ 4 h 9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88" h="992">
                  <a:moveTo>
                    <a:pt x="0" y="59"/>
                  </a:moveTo>
                  <a:lnTo>
                    <a:pt x="31" y="0"/>
                  </a:lnTo>
                  <a:lnTo>
                    <a:pt x="1788" y="850"/>
                  </a:lnTo>
                  <a:lnTo>
                    <a:pt x="1748" y="992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A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Freeform 25"/>
            <p:cNvSpPr>
              <a:spLocks/>
            </p:cNvSpPr>
            <p:nvPr/>
          </p:nvSpPr>
          <p:spPr bwMode="auto">
            <a:xfrm>
              <a:off x="1842" y="1332"/>
              <a:ext cx="1799" cy="609"/>
            </a:xfrm>
            <a:custGeom>
              <a:avLst/>
              <a:gdLst>
                <a:gd name="T0" fmla="*/ 1 w 3597"/>
                <a:gd name="T1" fmla="*/ 22 h 1219"/>
                <a:gd name="T2" fmla="*/ 99 w 3597"/>
                <a:gd name="T3" fmla="*/ 57 h 1219"/>
                <a:gd name="T4" fmla="*/ 95 w 3597"/>
                <a:gd name="T5" fmla="*/ 76 h 1219"/>
                <a:gd name="T6" fmla="*/ 116 w 3597"/>
                <a:gd name="T7" fmla="*/ 68 h 1219"/>
                <a:gd name="T8" fmla="*/ 128 w 3597"/>
                <a:gd name="T9" fmla="*/ 64 h 1219"/>
                <a:gd name="T10" fmla="*/ 125 w 3597"/>
                <a:gd name="T11" fmla="*/ 47 h 1219"/>
                <a:gd name="T12" fmla="*/ 156 w 3597"/>
                <a:gd name="T13" fmla="*/ 35 h 1219"/>
                <a:gd name="T14" fmla="*/ 162 w 3597"/>
                <a:gd name="T15" fmla="*/ 47 h 1219"/>
                <a:gd name="T16" fmla="*/ 158 w 3597"/>
                <a:gd name="T17" fmla="*/ 67 h 1219"/>
                <a:gd name="T18" fmla="*/ 202 w 3597"/>
                <a:gd name="T19" fmla="*/ 46 h 1219"/>
                <a:gd name="T20" fmla="*/ 214 w 3597"/>
                <a:gd name="T21" fmla="*/ 47 h 1219"/>
                <a:gd name="T22" fmla="*/ 225 w 3597"/>
                <a:gd name="T23" fmla="*/ 25 h 1219"/>
                <a:gd name="T24" fmla="*/ 224 w 3597"/>
                <a:gd name="T25" fmla="*/ 8 h 1219"/>
                <a:gd name="T26" fmla="*/ 209 w 3597"/>
                <a:gd name="T27" fmla="*/ 0 h 1219"/>
                <a:gd name="T28" fmla="*/ 97 w 3597"/>
                <a:gd name="T29" fmla="*/ 35 h 1219"/>
                <a:gd name="T30" fmla="*/ 88 w 3597"/>
                <a:gd name="T31" fmla="*/ 39 h 1219"/>
                <a:gd name="T32" fmla="*/ 0 w 3597"/>
                <a:gd name="T33" fmla="*/ 9 h 1219"/>
                <a:gd name="T34" fmla="*/ 1 w 3597"/>
                <a:gd name="T35" fmla="*/ 22 h 1219"/>
                <a:gd name="T36" fmla="*/ 1 w 3597"/>
                <a:gd name="T37" fmla="*/ 22 h 121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97" h="1219">
                  <a:moveTo>
                    <a:pt x="11" y="361"/>
                  </a:moveTo>
                  <a:lnTo>
                    <a:pt x="1570" y="922"/>
                  </a:lnTo>
                  <a:lnTo>
                    <a:pt x="1506" y="1219"/>
                  </a:lnTo>
                  <a:lnTo>
                    <a:pt x="1846" y="1103"/>
                  </a:lnTo>
                  <a:lnTo>
                    <a:pt x="2040" y="1025"/>
                  </a:lnTo>
                  <a:lnTo>
                    <a:pt x="1989" y="761"/>
                  </a:lnTo>
                  <a:lnTo>
                    <a:pt x="2483" y="569"/>
                  </a:lnTo>
                  <a:lnTo>
                    <a:pt x="2580" y="755"/>
                  </a:lnTo>
                  <a:lnTo>
                    <a:pt x="2523" y="1076"/>
                  </a:lnTo>
                  <a:lnTo>
                    <a:pt x="3217" y="740"/>
                  </a:lnTo>
                  <a:lnTo>
                    <a:pt x="3411" y="755"/>
                  </a:lnTo>
                  <a:lnTo>
                    <a:pt x="3597" y="400"/>
                  </a:lnTo>
                  <a:lnTo>
                    <a:pt x="3578" y="137"/>
                  </a:lnTo>
                  <a:lnTo>
                    <a:pt x="3333" y="0"/>
                  </a:lnTo>
                  <a:lnTo>
                    <a:pt x="1538" y="561"/>
                  </a:lnTo>
                  <a:lnTo>
                    <a:pt x="1403" y="631"/>
                  </a:lnTo>
                  <a:lnTo>
                    <a:pt x="0" y="149"/>
                  </a:lnTo>
                  <a:lnTo>
                    <a:pt x="11" y="361"/>
                  </a:lnTo>
                  <a:close/>
                </a:path>
              </a:pathLst>
            </a:custGeom>
            <a:solidFill>
              <a:srgbClr val="D1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Freeform 26"/>
            <p:cNvSpPr>
              <a:spLocks/>
            </p:cNvSpPr>
            <p:nvPr/>
          </p:nvSpPr>
          <p:spPr bwMode="auto">
            <a:xfrm>
              <a:off x="1729" y="1094"/>
              <a:ext cx="1921" cy="815"/>
            </a:xfrm>
            <a:custGeom>
              <a:avLst/>
              <a:gdLst>
                <a:gd name="T0" fmla="*/ 0 w 3842"/>
                <a:gd name="T1" fmla="*/ 25 h 1631"/>
                <a:gd name="T2" fmla="*/ 120 w 3842"/>
                <a:gd name="T3" fmla="*/ 0 h 1631"/>
                <a:gd name="T4" fmla="*/ 184 w 3842"/>
                <a:gd name="T5" fmla="*/ 13 h 1631"/>
                <a:gd name="T6" fmla="*/ 80 w 3842"/>
                <a:gd name="T7" fmla="*/ 38 h 1631"/>
                <a:gd name="T8" fmla="*/ 104 w 3842"/>
                <a:gd name="T9" fmla="*/ 47 h 1631"/>
                <a:gd name="T10" fmla="*/ 210 w 3842"/>
                <a:gd name="T11" fmla="*/ 21 h 1631"/>
                <a:gd name="T12" fmla="*/ 220 w 3842"/>
                <a:gd name="T13" fmla="*/ 17 h 1631"/>
                <a:gd name="T14" fmla="*/ 234 w 3842"/>
                <a:gd name="T15" fmla="*/ 24 h 1631"/>
                <a:gd name="T16" fmla="*/ 240 w 3842"/>
                <a:gd name="T17" fmla="*/ 33 h 1631"/>
                <a:gd name="T18" fmla="*/ 241 w 3842"/>
                <a:gd name="T19" fmla="*/ 59 h 1631"/>
                <a:gd name="T20" fmla="*/ 228 w 3842"/>
                <a:gd name="T21" fmla="*/ 77 h 1631"/>
                <a:gd name="T22" fmla="*/ 216 w 3842"/>
                <a:gd name="T23" fmla="*/ 77 h 1631"/>
                <a:gd name="T24" fmla="*/ 214 w 3842"/>
                <a:gd name="T25" fmla="*/ 83 h 1631"/>
                <a:gd name="T26" fmla="*/ 203 w 3842"/>
                <a:gd name="T27" fmla="*/ 88 h 1631"/>
                <a:gd name="T28" fmla="*/ 189 w 3842"/>
                <a:gd name="T29" fmla="*/ 92 h 1631"/>
                <a:gd name="T30" fmla="*/ 171 w 3842"/>
                <a:gd name="T31" fmla="*/ 101 h 1631"/>
                <a:gd name="T32" fmla="*/ 172 w 3842"/>
                <a:gd name="T33" fmla="*/ 97 h 1631"/>
                <a:gd name="T34" fmla="*/ 178 w 3842"/>
                <a:gd name="T35" fmla="*/ 82 h 1631"/>
                <a:gd name="T36" fmla="*/ 223 w 3842"/>
                <a:gd name="T37" fmla="*/ 64 h 1631"/>
                <a:gd name="T38" fmla="*/ 231 w 3842"/>
                <a:gd name="T39" fmla="*/ 54 h 1631"/>
                <a:gd name="T40" fmla="*/ 229 w 3842"/>
                <a:gd name="T41" fmla="*/ 35 h 1631"/>
                <a:gd name="T42" fmla="*/ 223 w 3842"/>
                <a:gd name="T43" fmla="*/ 32 h 1631"/>
                <a:gd name="T44" fmla="*/ 111 w 3842"/>
                <a:gd name="T45" fmla="*/ 63 h 1631"/>
                <a:gd name="T46" fmla="*/ 0 w 3842"/>
                <a:gd name="T47" fmla="*/ 25 h 1631"/>
                <a:gd name="T48" fmla="*/ 0 w 3842"/>
                <a:gd name="T49" fmla="*/ 25 h 16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42" h="1631">
                  <a:moveTo>
                    <a:pt x="0" y="407"/>
                  </a:moveTo>
                  <a:lnTo>
                    <a:pt x="1918" y="0"/>
                  </a:lnTo>
                  <a:lnTo>
                    <a:pt x="2941" y="219"/>
                  </a:lnTo>
                  <a:lnTo>
                    <a:pt x="1275" y="620"/>
                  </a:lnTo>
                  <a:lnTo>
                    <a:pt x="1661" y="755"/>
                  </a:lnTo>
                  <a:lnTo>
                    <a:pt x="3346" y="342"/>
                  </a:lnTo>
                  <a:lnTo>
                    <a:pt x="3517" y="274"/>
                  </a:lnTo>
                  <a:lnTo>
                    <a:pt x="3739" y="394"/>
                  </a:lnTo>
                  <a:lnTo>
                    <a:pt x="3836" y="542"/>
                  </a:lnTo>
                  <a:lnTo>
                    <a:pt x="3842" y="954"/>
                  </a:lnTo>
                  <a:lnTo>
                    <a:pt x="3637" y="1232"/>
                  </a:lnTo>
                  <a:lnTo>
                    <a:pt x="3443" y="1245"/>
                  </a:lnTo>
                  <a:lnTo>
                    <a:pt x="3410" y="1329"/>
                  </a:lnTo>
                  <a:lnTo>
                    <a:pt x="3237" y="1413"/>
                  </a:lnTo>
                  <a:lnTo>
                    <a:pt x="3024" y="1477"/>
                  </a:lnTo>
                  <a:lnTo>
                    <a:pt x="2728" y="1631"/>
                  </a:lnTo>
                  <a:lnTo>
                    <a:pt x="2749" y="1553"/>
                  </a:lnTo>
                  <a:lnTo>
                    <a:pt x="2844" y="1321"/>
                  </a:lnTo>
                  <a:lnTo>
                    <a:pt x="3553" y="1038"/>
                  </a:lnTo>
                  <a:lnTo>
                    <a:pt x="3688" y="871"/>
                  </a:lnTo>
                  <a:lnTo>
                    <a:pt x="3650" y="574"/>
                  </a:lnTo>
                  <a:lnTo>
                    <a:pt x="3553" y="519"/>
                  </a:lnTo>
                  <a:lnTo>
                    <a:pt x="1770" y="1013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A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Freeform 27"/>
            <p:cNvSpPr>
              <a:spLocks/>
            </p:cNvSpPr>
            <p:nvPr/>
          </p:nvSpPr>
          <p:spPr bwMode="auto">
            <a:xfrm>
              <a:off x="2736" y="1996"/>
              <a:ext cx="988" cy="502"/>
            </a:xfrm>
            <a:custGeom>
              <a:avLst/>
              <a:gdLst>
                <a:gd name="T0" fmla="*/ 41 w 1975"/>
                <a:gd name="T1" fmla="*/ 19 h 1006"/>
                <a:gd name="T2" fmla="*/ 115 w 1975"/>
                <a:gd name="T3" fmla="*/ 0 h 1006"/>
                <a:gd name="T4" fmla="*/ 114 w 1975"/>
                <a:gd name="T5" fmla="*/ 11 h 1006"/>
                <a:gd name="T6" fmla="*/ 115 w 1975"/>
                <a:gd name="T7" fmla="*/ 20 h 1006"/>
                <a:gd name="T8" fmla="*/ 124 w 1975"/>
                <a:gd name="T9" fmla="*/ 26 h 1006"/>
                <a:gd name="T10" fmla="*/ 10 w 1975"/>
                <a:gd name="T11" fmla="*/ 62 h 1006"/>
                <a:gd name="T12" fmla="*/ 4 w 1975"/>
                <a:gd name="T13" fmla="*/ 59 h 1006"/>
                <a:gd name="T14" fmla="*/ 0 w 1975"/>
                <a:gd name="T15" fmla="*/ 49 h 1006"/>
                <a:gd name="T16" fmla="*/ 5 w 1975"/>
                <a:gd name="T17" fmla="*/ 27 h 1006"/>
                <a:gd name="T18" fmla="*/ 9 w 1975"/>
                <a:gd name="T19" fmla="*/ 25 h 1006"/>
                <a:gd name="T20" fmla="*/ 20 w 1975"/>
                <a:gd name="T21" fmla="*/ 47 h 1006"/>
                <a:gd name="T22" fmla="*/ 26 w 1975"/>
                <a:gd name="T23" fmla="*/ 52 h 1006"/>
                <a:gd name="T24" fmla="*/ 27 w 1975"/>
                <a:gd name="T25" fmla="*/ 33 h 1006"/>
                <a:gd name="T26" fmla="*/ 33 w 1975"/>
                <a:gd name="T27" fmla="*/ 26 h 1006"/>
                <a:gd name="T28" fmla="*/ 47 w 1975"/>
                <a:gd name="T29" fmla="*/ 31 h 1006"/>
                <a:gd name="T30" fmla="*/ 41 w 1975"/>
                <a:gd name="T31" fmla="*/ 19 h 1006"/>
                <a:gd name="T32" fmla="*/ 41 w 1975"/>
                <a:gd name="T33" fmla="*/ 19 h 100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75" h="1006">
                  <a:moveTo>
                    <a:pt x="656" y="304"/>
                  </a:moveTo>
                  <a:lnTo>
                    <a:pt x="1827" y="0"/>
                  </a:lnTo>
                  <a:lnTo>
                    <a:pt x="1814" y="177"/>
                  </a:lnTo>
                  <a:lnTo>
                    <a:pt x="1833" y="323"/>
                  </a:lnTo>
                  <a:lnTo>
                    <a:pt x="1975" y="426"/>
                  </a:lnTo>
                  <a:lnTo>
                    <a:pt x="148" y="1006"/>
                  </a:lnTo>
                  <a:lnTo>
                    <a:pt x="51" y="954"/>
                  </a:lnTo>
                  <a:lnTo>
                    <a:pt x="0" y="787"/>
                  </a:lnTo>
                  <a:lnTo>
                    <a:pt x="70" y="445"/>
                  </a:lnTo>
                  <a:lnTo>
                    <a:pt x="141" y="407"/>
                  </a:lnTo>
                  <a:lnTo>
                    <a:pt x="316" y="755"/>
                  </a:lnTo>
                  <a:lnTo>
                    <a:pt x="407" y="835"/>
                  </a:lnTo>
                  <a:lnTo>
                    <a:pt x="418" y="529"/>
                  </a:lnTo>
                  <a:lnTo>
                    <a:pt x="527" y="426"/>
                  </a:lnTo>
                  <a:lnTo>
                    <a:pt x="743" y="498"/>
                  </a:lnTo>
                  <a:lnTo>
                    <a:pt x="656" y="304"/>
                  </a:lnTo>
                  <a:close/>
                </a:path>
              </a:pathLst>
            </a:custGeom>
            <a:solidFill>
              <a:srgbClr val="D1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Freeform 28"/>
            <p:cNvSpPr>
              <a:spLocks/>
            </p:cNvSpPr>
            <p:nvPr/>
          </p:nvSpPr>
          <p:spPr bwMode="auto">
            <a:xfrm>
              <a:off x="2569" y="1832"/>
              <a:ext cx="301" cy="170"/>
            </a:xfrm>
            <a:custGeom>
              <a:avLst/>
              <a:gdLst>
                <a:gd name="T0" fmla="*/ 0 w 603"/>
                <a:gd name="T1" fmla="*/ 19 h 340"/>
                <a:gd name="T2" fmla="*/ 25 w 603"/>
                <a:gd name="T3" fmla="*/ 17 h 340"/>
                <a:gd name="T4" fmla="*/ 23 w 603"/>
                <a:gd name="T5" fmla="*/ 22 h 340"/>
                <a:gd name="T6" fmla="*/ 34 w 603"/>
                <a:gd name="T7" fmla="*/ 17 h 340"/>
                <a:gd name="T8" fmla="*/ 37 w 603"/>
                <a:gd name="T9" fmla="*/ 0 h 340"/>
                <a:gd name="T10" fmla="*/ 0 w 603"/>
                <a:gd name="T11" fmla="*/ 19 h 340"/>
                <a:gd name="T12" fmla="*/ 0 w 603"/>
                <a:gd name="T13" fmla="*/ 19 h 3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3" h="340">
                  <a:moveTo>
                    <a:pt x="0" y="295"/>
                  </a:moveTo>
                  <a:lnTo>
                    <a:pt x="400" y="257"/>
                  </a:lnTo>
                  <a:lnTo>
                    <a:pt x="379" y="340"/>
                  </a:lnTo>
                  <a:lnTo>
                    <a:pt x="559" y="270"/>
                  </a:lnTo>
                  <a:lnTo>
                    <a:pt x="603" y="0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A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Freeform 29"/>
            <p:cNvSpPr>
              <a:spLocks/>
            </p:cNvSpPr>
            <p:nvPr/>
          </p:nvSpPr>
          <p:spPr bwMode="auto">
            <a:xfrm>
              <a:off x="1628" y="1079"/>
              <a:ext cx="1976" cy="697"/>
            </a:xfrm>
            <a:custGeom>
              <a:avLst/>
              <a:gdLst>
                <a:gd name="T0" fmla="*/ 2 w 3953"/>
                <a:gd name="T1" fmla="*/ 23 h 1393"/>
                <a:gd name="T2" fmla="*/ 0 w 3953"/>
                <a:gd name="T3" fmla="*/ 31 h 1393"/>
                <a:gd name="T4" fmla="*/ 21 w 3953"/>
                <a:gd name="T5" fmla="*/ 42 h 1393"/>
                <a:gd name="T6" fmla="*/ 24 w 3953"/>
                <a:gd name="T7" fmla="*/ 52 h 1393"/>
                <a:gd name="T8" fmla="*/ 25 w 3953"/>
                <a:gd name="T9" fmla="*/ 61 h 1393"/>
                <a:gd name="T10" fmla="*/ 22 w 3953"/>
                <a:gd name="T11" fmla="*/ 72 h 1393"/>
                <a:gd name="T12" fmla="*/ 29 w 3953"/>
                <a:gd name="T13" fmla="*/ 63 h 1393"/>
                <a:gd name="T14" fmla="*/ 32 w 3953"/>
                <a:gd name="T15" fmla="*/ 52 h 1393"/>
                <a:gd name="T16" fmla="*/ 32 w 3953"/>
                <a:gd name="T17" fmla="*/ 45 h 1393"/>
                <a:gd name="T18" fmla="*/ 115 w 3953"/>
                <a:gd name="T19" fmla="*/ 74 h 1393"/>
                <a:gd name="T20" fmla="*/ 234 w 3953"/>
                <a:gd name="T21" fmla="*/ 35 h 1393"/>
                <a:gd name="T22" fmla="*/ 238 w 3953"/>
                <a:gd name="T23" fmla="*/ 45 h 1393"/>
                <a:gd name="T24" fmla="*/ 238 w 3953"/>
                <a:gd name="T25" fmla="*/ 57 h 1393"/>
                <a:gd name="T26" fmla="*/ 229 w 3953"/>
                <a:gd name="T27" fmla="*/ 67 h 1393"/>
                <a:gd name="T28" fmla="*/ 190 w 3953"/>
                <a:gd name="T29" fmla="*/ 83 h 1393"/>
                <a:gd name="T30" fmla="*/ 188 w 3953"/>
                <a:gd name="T31" fmla="*/ 88 h 1393"/>
                <a:gd name="T32" fmla="*/ 234 w 3953"/>
                <a:gd name="T33" fmla="*/ 70 h 1393"/>
                <a:gd name="T34" fmla="*/ 243 w 3953"/>
                <a:gd name="T35" fmla="*/ 64 h 1393"/>
                <a:gd name="T36" fmla="*/ 247 w 3953"/>
                <a:gd name="T37" fmla="*/ 54 h 1393"/>
                <a:gd name="T38" fmla="*/ 245 w 3953"/>
                <a:gd name="T39" fmla="*/ 40 h 1393"/>
                <a:gd name="T40" fmla="*/ 239 w 3953"/>
                <a:gd name="T41" fmla="*/ 33 h 1393"/>
                <a:gd name="T42" fmla="*/ 233 w 3953"/>
                <a:gd name="T43" fmla="*/ 30 h 1393"/>
                <a:gd name="T44" fmla="*/ 217 w 3953"/>
                <a:gd name="T45" fmla="*/ 37 h 1393"/>
                <a:gd name="T46" fmla="*/ 118 w 3953"/>
                <a:gd name="T47" fmla="*/ 61 h 1393"/>
                <a:gd name="T48" fmla="*/ 22 w 3953"/>
                <a:gd name="T49" fmla="*/ 31 h 1393"/>
                <a:gd name="T50" fmla="*/ 112 w 3953"/>
                <a:gd name="T51" fmla="*/ 66 h 1393"/>
                <a:gd name="T52" fmla="*/ 112 w 3953"/>
                <a:gd name="T53" fmla="*/ 69 h 1393"/>
                <a:gd name="T54" fmla="*/ 4 w 3953"/>
                <a:gd name="T55" fmla="*/ 29 h 1393"/>
                <a:gd name="T56" fmla="*/ 7 w 3953"/>
                <a:gd name="T57" fmla="*/ 26 h 1393"/>
                <a:gd name="T58" fmla="*/ 128 w 3953"/>
                <a:gd name="T59" fmla="*/ 4 h 1393"/>
                <a:gd name="T60" fmla="*/ 187 w 3953"/>
                <a:gd name="T61" fmla="*/ 15 h 1393"/>
                <a:gd name="T62" fmla="*/ 125 w 3953"/>
                <a:gd name="T63" fmla="*/ 0 h 1393"/>
                <a:gd name="T64" fmla="*/ 2 w 3953"/>
                <a:gd name="T65" fmla="*/ 23 h 1393"/>
                <a:gd name="T66" fmla="*/ 2 w 3953"/>
                <a:gd name="T67" fmla="*/ 23 h 13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953" h="1393">
                  <a:moveTo>
                    <a:pt x="32" y="361"/>
                  </a:moveTo>
                  <a:lnTo>
                    <a:pt x="0" y="494"/>
                  </a:lnTo>
                  <a:lnTo>
                    <a:pt x="350" y="669"/>
                  </a:lnTo>
                  <a:lnTo>
                    <a:pt x="394" y="832"/>
                  </a:lnTo>
                  <a:lnTo>
                    <a:pt x="403" y="975"/>
                  </a:lnTo>
                  <a:lnTo>
                    <a:pt x="359" y="1140"/>
                  </a:lnTo>
                  <a:lnTo>
                    <a:pt x="470" y="998"/>
                  </a:lnTo>
                  <a:lnTo>
                    <a:pt x="525" y="832"/>
                  </a:lnTo>
                  <a:lnTo>
                    <a:pt x="513" y="713"/>
                  </a:lnTo>
                  <a:lnTo>
                    <a:pt x="1850" y="1184"/>
                  </a:lnTo>
                  <a:lnTo>
                    <a:pt x="3755" y="547"/>
                  </a:lnTo>
                  <a:lnTo>
                    <a:pt x="3810" y="713"/>
                  </a:lnTo>
                  <a:lnTo>
                    <a:pt x="3810" y="899"/>
                  </a:lnTo>
                  <a:lnTo>
                    <a:pt x="3679" y="1062"/>
                  </a:lnTo>
                  <a:lnTo>
                    <a:pt x="3053" y="1321"/>
                  </a:lnTo>
                  <a:lnTo>
                    <a:pt x="3021" y="1393"/>
                  </a:lnTo>
                  <a:lnTo>
                    <a:pt x="3746" y="1117"/>
                  </a:lnTo>
                  <a:lnTo>
                    <a:pt x="3888" y="1019"/>
                  </a:lnTo>
                  <a:lnTo>
                    <a:pt x="3953" y="855"/>
                  </a:lnTo>
                  <a:lnTo>
                    <a:pt x="3932" y="635"/>
                  </a:lnTo>
                  <a:lnTo>
                    <a:pt x="3833" y="515"/>
                  </a:lnTo>
                  <a:lnTo>
                    <a:pt x="3734" y="471"/>
                  </a:lnTo>
                  <a:lnTo>
                    <a:pt x="3472" y="591"/>
                  </a:lnTo>
                  <a:lnTo>
                    <a:pt x="1894" y="963"/>
                  </a:lnTo>
                  <a:lnTo>
                    <a:pt x="363" y="490"/>
                  </a:lnTo>
                  <a:lnTo>
                    <a:pt x="1806" y="1041"/>
                  </a:lnTo>
                  <a:lnTo>
                    <a:pt x="1806" y="1096"/>
                  </a:lnTo>
                  <a:lnTo>
                    <a:pt x="65" y="460"/>
                  </a:lnTo>
                  <a:lnTo>
                    <a:pt x="120" y="405"/>
                  </a:lnTo>
                  <a:lnTo>
                    <a:pt x="2057" y="55"/>
                  </a:lnTo>
                  <a:lnTo>
                    <a:pt x="3006" y="230"/>
                  </a:lnTo>
                  <a:lnTo>
                    <a:pt x="2004" y="0"/>
                  </a:lnTo>
                  <a:lnTo>
                    <a:pt x="32" y="3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Freeform 30"/>
            <p:cNvSpPr>
              <a:spLocks/>
            </p:cNvSpPr>
            <p:nvPr/>
          </p:nvSpPr>
          <p:spPr bwMode="auto">
            <a:xfrm>
              <a:off x="1635" y="1545"/>
              <a:ext cx="1219" cy="618"/>
            </a:xfrm>
            <a:custGeom>
              <a:avLst/>
              <a:gdLst>
                <a:gd name="T0" fmla="*/ 25 w 2440"/>
                <a:gd name="T1" fmla="*/ 0 h 1236"/>
                <a:gd name="T2" fmla="*/ 2 w 2440"/>
                <a:gd name="T3" fmla="*/ 9 h 1236"/>
                <a:gd name="T4" fmla="*/ 0 w 2440"/>
                <a:gd name="T5" fmla="*/ 17 h 1236"/>
                <a:gd name="T6" fmla="*/ 115 w 2440"/>
                <a:gd name="T7" fmla="*/ 78 h 1236"/>
                <a:gd name="T8" fmla="*/ 148 w 2440"/>
                <a:gd name="T9" fmla="*/ 62 h 1236"/>
                <a:gd name="T10" fmla="*/ 152 w 2440"/>
                <a:gd name="T11" fmla="*/ 51 h 1236"/>
                <a:gd name="T12" fmla="*/ 116 w 2440"/>
                <a:gd name="T13" fmla="*/ 65 h 1236"/>
                <a:gd name="T14" fmla="*/ 36 w 2440"/>
                <a:gd name="T15" fmla="*/ 28 h 1236"/>
                <a:gd name="T16" fmla="*/ 112 w 2440"/>
                <a:gd name="T17" fmla="*/ 67 h 1236"/>
                <a:gd name="T18" fmla="*/ 114 w 2440"/>
                <a:gd name="T19" fmla="*/ 73 h 1236"/>
                <a:gd name="T20" fmla="*/ 7 w 2440"/>
                <a:gd name="T21" fmla="*/ 17 h 1236"/>
                <a:gd name="T22" fmla="*/ 6 w 2440"/>
                <a:gd name="T23" fmla="*/ 12 h 1236"/>
                <a:gd name="T24" fmla="*/ 25 w 2440"/>
                <a:gd name="T25" fmla="*/ 5 h 1236"/>
                <a:gd name="T26" fmla="*/ 25 w 2440"/>
                <a:gd name="T27" fmla="*/ 0 h 1236"/>
                <a:gd name="T28" fmla="*/ 25 w 2440"/>
                <a:gd name="T29" fmla="*/ 0 h 12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440" h="1236">
                  <a:moveTo>
                    <a:pt x="413" y="0"/>
                  </a:moveTo>
                  <a:lnTo>
                    <a:pt x="36" y="135"/>
                  </a:lnTo>
                  <a:lnTo>
                    <a:pt x="0" y="272"/>
                  </a:lnTo>
                  <a:lnTo>
                    <a:pt x="1856" y="1236"/>
                  </a:lnTo>
                  <a:lnTo>
                    <a:pt x="2369" y="979"/>
                  </a:lnTo>
                  <a:lnTo>
                    <a:pt x="2440" y="806"/>
                  </a:lnTo>
                  <a:lnTo>
                    <a:pt x="1869" y="1028"/>
                  </a:lnTo>
                  <a:lnTo>
                    <a:pt x="578" y="435"/>
                  </a:lnTo>
                  <a:lnTo>
                    <a:pt x="1805" y="1070"/>
                  </a:lnTo>
                  <a:lnTo>
                    <a:pt x="1833" y="1163"/>
                  </a:lnTo>
                  <a:lnTo>
                    <a:pt x="114" y="272"/>
                  </a:lnTo>
                  <a:lnTo>
                    <a:pt x="99" y="192"/>
                  </a:lnTo>
                  <a:lnTo>
                    <a:pt x="407" y="7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Freeform 31"/>
            <p:cNvSpPr>
              <a:spLocks/>
            </p:cNvSpPr>
            <p:nvPr/>
          </p:nvSpPr>
          <p:spPr bwMode="auto">
            <a:xfrm>
              <a:off x="1850" y="1616"/>
              <a:ext cx="1020" cy="377"/>
            </a:xfrm>
            <a:custGeom>
              <a:avLst/>
              <a:gdLst>
                <a:gd name="T0" fmla="*/ 0 w 2040"/>
                <a:gd name="T1" fmla="*/ 7 h 752"/>
                <a:gd name="T2" fmla="*/ 88 w 2040"/>
                <a:gd name="T3" fmla="*/ 48 h 752"/>
                <a:gd name="T4" fmla="*/ 128 w 2040"/>
                <a:gd name="T5" fmla="*/ 31 h 752"/>
                <a:gd name="T6" fmla="*/ 128 w 2040"/>
                <a:gd name="T7" fmla="*/ 27 h 752"/>
                <a:gd name="T8" fmla="*/ 97 w 2040"/>
                <a:gd name="T9" fmla="*/ 39 h 752"/>
                <a:gd name="T10" fmla="*/ 101 w 2040"/>
                <a:gd name="T11" fmla="*/ 29 h 752"/>
                <a:gd name="T12" fmla="*/ 117 w 2040"/>
                <a:gd name="T13" fmla="*/ 23 h 752"/>
                <a:gd name="T14" fmla="*/ 100 w 2040"/>
                <a:gd name="T15" fmla="*/ 25 h 752"/>
                <a:gd name="T16" fmla="*/ 99 w 2040"/>
                <a:gd name="T17" fmla="*/ 14 h 752"/>
                <a:gd name="T18" fmla="*/ 94 w 2040"/>
                <a:gd name="T19" fmla="*/ 2 h 752"/>
                <a:gd name="T20" fmla="*/ 89 w 2040"/>
                <a:gd name="T21" fmla="*/ 5 h 752"/>
                <a:gd name="T22" fmla="*/ 94 w 2040"/>
                <a:gd name="T23" fmla="*/ 14 h 752"/>
                <a:gd name="T24" fmla="*/ 54 w 2040"/>
                <a:gd name="T25" fmla="*/ 0 h 752"/>
                <a:gd name="T26" fmla="*/ 94 w 2040"/>
                <a:gd name="T27" fmla="*/ 21 h 752"/>
                <a:gd name="T28" fmla="*/ 96 w 2040"/>
                <a:gd name="T29" fmla="*/ 27 h 752"/>
                <a:gd name="T30" fmla="*/ 92 w 2040"/>
                <a:gd name="T31" fmla="*/ 34 h 752"/>
                <a:gd name="T32" fmla="*/ 29 w 2040"/>
                <a:gd name="T33" fmla="*/ 9 h 752"/>
                <a:gd name="T34" fmla="*/ 92 w 2040"/>
                <a:gd name="T35" fmla="*/ 38 h 752"/>
                <a:gd name="T36" fmla="*/ 88 w 2040"/>
                <a:gd name="T37" fmla="*/ 44 h 752"/>
                <a:gd name="T38" fmla="*/ 0 w 2040"/>
                <a:gd name="T39" fmla="*/ 7 h 752"/>
                <a:gd name="T40" fmla="*/ 0 w 2040"/>
                <a:gd name="T41" fmla="*/ 7 h 7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040" h="752">
                  <a:moveTo>
                    <a:pt x="0" y="106"/>
                  </a:moveTo>
                  <a:lnTo>
                    <a:pt x="1394" y="752"/>
                  </a:lnTo>
                  <a:lnTo>
                    <a:pt x="2040" y="486"/>
                  </a:lnTo>
                  <a:lnTo>
                    <a:pt x="2040" y="431"/>
                  </a:lnTo>
                  <a:lnTo>
                    <a:pt x="1546" y="621"/>
                  </a:lnTo>
                  <a:lnTo>
                    <a:pt x="1616" y="463"/>
                  </a:lnTo>
                  <a:lnTo>
                    <a:pt x="1865" y="363"/>
                  </a:lnTo>
                  <a:lnTo>
                    <a:pt x="1595" y="393"/>
                  </a:lnTo>
                  <a:lnTo>
                    <a:pt x="1580" y="220"/>
                  </a:lnTo>
                  <a:lnTo>
                    <a:pt x="1489" y="28"/>
                  </a:lnTo>
                  <a:lnTo>
                    <a:pt x="1424" y="72"/>
                  </a:lnTo>
                  <a:lnTo>
                    <a:pt x="1502" y="220"/>
                  </a:lnTo>
                  <a:lnTo>
                    <a:pt x="852" y="0"/>
                  </a:lnTo>
                  <a:lnTo>
                    <a:pt x="1502" y="321"/>
                  </a:lnTo>
                  <a:lnTo>
                    <a:pt x="1521" y="418"/>
                  </a:lnTo>
                  <a:lnTo>
                    <a:pt x="1470" y="538"/>
                  </a:lnTo>
                  <a:lnTo>
                    <a:pt x="460" y="142"/>
                  </a:lnTo>
                  <a:lnTo>
                    <a:pt x="1464" y="600"/>
                  </a:lnTo>
                  <a:lnTo>
                    <a:pt x="1394" y="695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Freeform 32"/>
            <p:cNvSpPr>
              <a:spLocks/>
            </p:cNvSpPr>
            <p:nvPr/>
          </p:nvSpPr>
          <p:spPr bwMode="auto">
            <a:xfrm>
              <a:off x="2701" y="1473"/>
              <a:ext cx="714" cy="940"/>
            </a:xfrm>
            <a:custGeom>
              <a:avLst/>
              <a:gdLst>
                <a:gd name="T0" fmla="*/ 0 w 1427"/>
                <a:gd name="T1" fmla="*/ 31 h 1880"/>
                <a:gd name="T2" fmla="*/ 33 w 1427"/>
                <a:gd name="T3" fmla="*/ 21 h 1880"/>
                <a:gd name="T4" fmla="*/ 90 w 1427"/>
                <a:gd name="T5" fmla="*/ 0 h 1880"/>
                <a:gd name="T6" fmla="*/ 51 w 1427"/>
                <a:gd name="T7" fmla="*/ 20 h 1880"/>
                <a:gd name="T8" fmla="*/ 57 w 1427"/>
                <a:gd name="T9" fmla="*/ 28 h 1880"/>
                <a:gd name="T10" fmla="*/ 57 w 1427"/>
                <a:gd name="T11" fmla="*/ 38 h 1880"/>
                <a:gd name="T12" fmla="*/ 52 w 1427"/>
                <a:gd name="T13" fmla="*/ 55 h 1880"/>
                <a:gd name="T14" fmla="*/ 45 w 1427"/>
                <a:gd name="T15" fmla="*/ 72 h 1880"/>
                <a:gd name="T16" fmla="*/ 45 w 1427"/>
                <a:gd name="T17" fmla="*/ 82 h 1880"/>
                <a:gd name="T18" fmla="*/ 51 w 1427"/>
                <a:gd name="T19" fmla="*/ 97 h 1880"/>
                <a:gd name="T20" fmla="*/ 41 w 1427"/>
                <a:gd name="T21" fmla="*/ 85 h 1880"/>
                <a:gd name="T22" fmla="*/ 40 w 1427"/>
                <a:gd name="T23" fmla="*/ 73 h 1880"/>
                <a:gd name="T24" fmla="*/ 48 w 1427"/>
                <a:gd name="T25" fmla="*/ 52 h 1880"/>
                <a:gd name="T26" fmla="*/ 54 w 1427"/>
                <a:gd name="T27" fmla="*/ 37 h 1880"/>
                <a:gd name="T28" fmla="*/ 45 w 1427"/>
                <a:gd name="T29" fmla="*/ 21 h 1880"/>
                <a:gd name="T30" fmla="*/ 20 w 1427"/>
                <a:gd name="T31" fmla="*/ 30 h 1880"/>
                <a:gd name="T32" fmla="*/ 22 w 1427"/>
                <a:gd name="T33" fmla="*/ 35 h 1880"/>
                <a:gd name="T34" fmla="*/ 24 w 1427"/>
                <a:gd name="T35" fmla="*/ 47 h 1880"/>
                <a:gd name="T36" fmla="*/ 22 w 1427"/>
                <a:gd name="T37" fmla="*/ 62 h 1880"/>
                <a:gd name="T38" fmla="*/ 18 w 1427"/>
                <a:gd name="T39" fmla="*/ 76 h 1880"/>
                <a:gd name="T40" fmla="*/ 17 w 1427"/>
                <a:gd name="T41" fmla="*/ 90 h 1880"/>
                <a:gd name="T42" fmla="*/ 21 w 1427"/>
                <a:gd name="T43" fmla="*/ 104 h 1880"/>
                <a:gd name="T44" fmla="*/ 30 w 1427"/>
                <a:gd name="T45" fmla="*/ 118 h 1880"/>
                <a:gd name="T46" fmla="*/ 21 w 1427"/>
                <a:gd name="T47" fmla="*/ 112 h 1880"/>
                <a:gd name="T48" fmla="*/ 14 w 1427"/>
                <a:gd name="T49" fmla="*/ 97 h 1880"/>
                <a:gd name="T50" fmla="*/ 12 w 1427"/>
                <a:gd name="T51" fmla="*/ 80 h 1880"/>
                <a:gd name="T52" fmla="*/ 17 w 1427"/>
                <a:gd name="T53" fmla="*/ 58 h 1880"/>
                <a:gd name="T54" fmla="*/ 19 w 1427"/>
                <a:gd name="T55" fmla="*/ 45 h 1880"/>
                <a:gd name="T56" fmla="*/ 12 w 1427"/>
                <a:gd name="T57" fmla="*/ 32 h 1880"/>
                <a:gd name="T58" fmla="*/ 0 w 1427"/>
                <a:gd name="T59" fmla="*/ 31 h 1880"/>
                <a:gd name="T60" fmla="*/ 0 w 1427"/>
                <a:gd name="T61" fmla="*/ 31 h 18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427" h="1880">
                  <a:moveTo>
                    <a:pt x="0" y="486"/>
                  </a:moveTo>
                  <a:lnTo>
                    <a:pt x="528" y="328"/>
                  </a:lnTo>
                  <a:lnTo>
                    <a:pt x="1427" y="0"/>
                  </a:lnTo>
                  <a:lnTo>
                    <a:pt x="806" y="315"/>
                  </a:lnTo>
                  <a:lnTo>
                    <a:pt x="912" y="444"/>
                  </a:lnTo>
                  <a:lnTo>
                    <a:pt x="912" y="600"/>
                  </a:lnTo>
                  <a:lnTo>
                    <a:pt x="827" y="865"/>
                  </a:lnTo>
                  <a:lnTo>
                    <a:pt x="713" y="1152"/>
                  </a:lnTo>
                  <a:lnTo>
                    <a:pt x="707" y="1307"/>
                  </a:lnTo>
                  <a:lnTo>
                    <a:pt x="813" y="1543"/>
                  </a:lnTo>
                  <a:lnTo>
                    <a:pt x="656" y="1359"/>
                  </a:lnTo>
                  <a:lnTo>
                    <a:pt x="635" y="1157"/>
                  </a:lnTo>
                  <a:lnTo>
                    <a:pt x="756" y="823"/>
                  </a:lnTo>
                  <a:lnTo>
                    <a:pt x="849" y="579"/>
                  </a:lnTo>
                  <a:lnTo>
                    <a:pt x="707" y="323"/>
                  </a:lnTo>
                  <a:lnTo>
                    <a:pt x="313" y="473"/>
                  </a:lnTo>
                  <a:lnTo>
                    <a:pt x="349" y="551"/>
                  </a:lnTo>
                  <a:lnTo>
                    <a:pt x="378" y="750"/>
                  </a:lnTo>
                  <a:lnTo>
                    <a:pt x="342" y="979"/>
                  </a:lnTo>
                  <a:lnTo>
                    <a:pt x="285" y="1201"/>
                  </a:lnTo>
                  <a:lnTo>
                    <a:pt x="264" y="1429"/>
                  </a:lnTo>
                  <a:lnTo>
                    <a:pt x="328" y="1651"/>
                  </a:lnTo>
                  <a:lnTo>
                    <a:pt x="477" y="1880"/>
                  </a:lnTo>
                  <a:lnTo>
                    <a:pt x="321" y="1786"/>
                  </a:lnTo>
                  <a:lnTo>
                    <a:pt x="214" y="1543"/>
                  </a:lnTo>
                  <a:lnTo>
                    <a:pt x="192" y="1273"/>
                  </a:lnTo>
                  <a:lnTo>
                    <a:pt x="271" y="922"/>
                  </a:lnTo>
                  <a:lnTo>
                    <a:pt x="300" y="709"/>
                  </a:lnTo>
                  <a:lnTo>
                    <a:pt x="192" y="501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Freeform 33"/>
            <p:cNvSpPr>
              <a:spLocks/>
            </p:cNvSpPr>
            <p:nvPr/>
          </p:nvSpPr>
          <p:spPr bwMode="auto">
            <a:xfrm>
              <a:off x="2923" y="2191"/>
              <a:ext cx="185" cy="222"/>
            </a:xfrm>
            <a:custGeom>
              <a:avLst/>
              <a:gdLst>
                <a:gd name="T0" fmla="*/ 3 w 370"/>
                <a:gd name="T1" fmla="*/ 28 h 443"/>
                <a:gd name="T2" fmla="*/ 0 w 370"/>
                <a:gd name="T3" fmla="*/ 13 h 443"/>
                <a:gd name="T4" fmla="*/ 6 w 370"/>
                <a:gd name="T5" fmla="*/ 0 h 443"/>
                <a:gd name="T6" fmla="*/ 12 w 370"/>
                <a:gd name="T7" fmla="*/ 1 h 443"/>
                <a:gd name="T8" fmla="*/ 24 w 370"/>
                <a:gd name="T9" fmla="*/ 7 h 443"/>
                <a:gd name="T10" fmla="*/ 9 w 370"/>
                <a:gd name="T11" fmla="*/ 6 h 443"/>
                <a:gd name="T12" fmla="*/ 4 w 370"/>
                <a:gd name="T13" fmla="*/ 14 h 443"/>
                <a:gd name="T14" fmla="*/ 3 w 370"/>
                <a:gd name="T15" fmla="*/ 28 h 443"/>
                <a:gd name="T16" fmla="*/ 3 w 370"/>
                <a:gd name="T17" fmla="*/ 28 h 4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70" h="443">
                  <a:moveTo>
                    <a:pt x="34" y="443"/>
                  </a:moveTo>
                  <a:lnTo>
                    <a:pt x="0" y="207"/>
                  </a:lnTo>
                  <a:lnTo>
                    <a:pt x="93" y="0"/>
                  </a:lnTo>
                  <a:lnTo>
                    <a:pt x="178" y="7"/>
                  </a:lnTo>
                  <a:lnTo>
                    <a:pt x="370" y="106"/>
                  </a:lnTo>
                  <a:lnTo>
                    <a:pt x="142" y="85"/>
                  </a:lnTo>
                  <a:lnTo>
                    <a:pt x="62" y="214"/>
                  </a:lnTo>
                  <a:lnTo>
                    <a:pt x="34" y="4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Freeform 34"/>
            <p:cNvSpPr>
              <a:spLocks/>
            </p:cNvSpPr>
            <p:nvPr/>
          </p:nvSpPr>
          <p:spPr bwMode="auto">
            <a:xfrm>
              <a:off x="3080" y="1241"/>
              <a:ext cx="584" cy="697"/>
            </a:xfrm>
            <a:custGeom>
              <a:avLst/>
              <a:gdLst>
                <a:gd name="T0" fmla="*/ 5 w 1170"/>
                <a:gd name="T1" fmla="*/ 77 h 1393"/>
                <a:gd name="T2" fmla="*/ 46 w 1170"/>
                <a:gd name="T3" fmla="*/ 58 h 1393"/>
                <a:gd name="T4" fmla="*/ 55 w 1170"/>
                <a:gd name="T5" fmla="*/ 57 h 1393"/>
                <a:gd name="T6" fmla="*/ 62 w 1170"/>
                <a:gd name="T7" fmla="*/ 50 h 1393"/>
                <a:gd name="T8" fmla="*/ 69 w 1170"/>
                <a:gd name="T9" fmla="*/ 35 h 1393"/>
                <a:gd name="T10" fmla="*/ 66 w 1170"/>
                <a:gd name="T11" fmla="*/ 13 h 1393"/>
                <a:gd name="T12" fmla="*/ 56 w 1170"/>
                <a:gd name="T13" fmla="*/ 5 h 1393"/>
                <a:gd name="T14" fmla="*/ 38 w 1170"/>
                <a:gd name="T15" fmla="*/ 10 h 1393"/>
                <a:gd name="T16" fmla="*/ 53 w 1170"/>
                <a:gd name="T17" fmla="*/ 0 h 1393"/>
                <a:gd name="T18" fmla="*/ 62 w 1170"/>
                <a:gd name="T19" fmla="*/ 4 h 1393"/>
                <a:gd name="T20" fmla="*/ 70 w 1170"/>
                <a:gd name="T21" fmla="*/ 13 h 1393"/>
                <a:gd name="T22" fmla="*/ 73 w 1170"/>
                <a:gd name="T23" fmla="*/ 30 h 1393"/>
                <a:gd name="T24" fmla="*/ 72 w 1170"/>
                <a:gd name="T25" fmla="*/ 43 h 1393"/>
                <a:gd name="T26" fmla="*/ 63 w 1170"/>
                <a:gd name="T27" fmla="*/ 59 h 1393"/>
                <a:gd name="T28" fmla="*/ 58 w 1170"/>
                <a:gd name="T29" fmla="*/ 62 h 1393"/>
                <a:gd name="T30" fmla="*/ 48 w 1170"/>
                <a:gd name="T31" fmla="*/ 62 h 1393"/>
                <a:gd name="T32" fmla="*/ 0 w 1170"/>
                <a:gd name="T33" fmla="*/ 88 h 1393"/>
                <a:gd name="T34" fmla="*/ 5 w 1170"/>
                <a:gd name="T35" fmla="*/ 77 h 1393"/>
                <a:gd name="T36" fmla="*/ 5 w 1170"/>
                <a:gd name="T37" fmla="*/ 77 h 13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70" h="1393">
                  <a:moveTo>
                    <a:pt x="86" y="1222"/>
                  </a:moveTo>
                  <a:lnTo>
                    <a:pt x="742" y="922"/>
                  </a:lnTo>
                  <a:lnTo>
                    <a:pt x="896" y="905"/>
                  </a:lnTo>
                  <a:lnTo>
                    <a:pt x="1006" y="800"/>
                  </a:lnTo>
                  <a:lnTo>
                    <a:pt x="1107" y="551"/>
                  </a:lnTo>
                  <a:lnTo>
                    <a:pt x="1063" y="207"/>
                  </a:lnTo>
                  <a:lnTo>
                    <a:pt x="901" y="66"/>
                  </a:lnTo>
                  <a:lnTo>
                    <a:pt x="616" y="160"/>
                  </a:lnTo>
                  <a:lnTo>
                    <a:pt x="852" y="0"/>
                  </a:lnTo>
                  <a:lnTo>
                    <a:pt x="1006" y="51"/>
                  </a:lnTo>
                  <a:lnTo>
                    <a:pt x="1135" y="194"/>
                  </a:lnTo>
                  <a:lnTo>
                    <a:pt x="1170" y="479"/>
                  </a:lnTo>
                  <a:lnTo>
                    <a:pt x="1156" y="678"/>
                  </a:lnTo>
                  <a:lnTo>
                    <a:pt x="1023" y="931"/>
                  </a:lnTo>
                  <a:lnTo>
                    <a:pt x="936" y="984"/>
                  </a:lnTo>
                  <a:lnTo>
                    <a:pt x="778" y="979"/>
                  </a:lnTo>
                  <a:lnTo>
                    <a:pt x="0" y="1393"/>
                  </a:lnTo>
                  <a:lnTo>
                    <a:pt x="86" y="1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Freeform 35"/>
            <p:cNvSpPr>
              <a:spLocks/>
            </p:cNvSpPr>
            <p:nvPr/>
          </p:nvSpPr>
          <p:spPr bwMode="auto">
            <a:xfrm>
              <a:off x="1863" y="1809"/>
              <a:ext cx="2098" cy="811"/>
            </a:xfrm>
            <a:custGeom>
              <a:avLst/>
              <a:gdLst>
                <a:gd name="T0" fmla="*/ 4 w 4196"/>
                <a:gd name="T1" fmla="*/ 0 h 1621"/>
                <a:gd name="T2" fmla="*/ 0 w 4196"/>
                <a:gd name="T3" fmla="*/ 8 h 1621"/>
                <a:gd name="T4" fmla="*/ 1 w 4196"/>
                <a:gd name="T5" fmla="*/ 26 h 1621"/>
                <a:gd name="T6" fmla="*/ 6 w 4196"/>
                <a:gd name="T7" fmla="*/ 37 h 1621"/>
                <a:gd name="T8" fmla="*/ 14 w 4196"/>
                <a:gd name="T9" fmla="*/ 39 h 1621"/>
                <a:gd name="T10" fmla="*/ 28 w 4196"/>
                <a:gd name="T11" fmla="*/ 51 h 1621"/>
                <a:gd name="T12" fmla="*/ 62 w 4196"/>
                <a:gd name="T13" fmla="*/ 74 h 1621"/>
                <a:gd name="T14" fmla="*/ 69 w 4196"/>
                <a:gd name="T15" fmla="*/ 75 h 1621"/>
                <a:gd name="T16" fmla="*/ 79 w 4196"/>
                <a:gd name="T17" fmla="*/ 81 h 1621"/>
                <a:gd name="T18" fmla="*/ 82 w 4196"/>
                <a:gd name="T19" fmla="*/ 87 h 1621"/>
                <a:gd name="T20" fmla="*/ 108 w 4196"/>
                <a:gd name="T21" fmla="*/ 100 h 1621"/>
                <a:gd name="T22" fmla="*/ 119 w 4196"/>
                <a:gd name="T23" fmla="*/ 102 h 1621"/>
                <a:gd name="T24" fmla="*/ 263 w 4196"/>
                <a:gd name="T25" fmla="*/ 57 h 1621"/>
                <a:gd name="T26" fmla="*/ 261 w 4196"/>
                <a:gd name="T27" fmla="*/ 47 h 1621"/>
                <a:gd name="T28" fmla="*/ 223 w 4196"/>
                <a:gd name="T29" fmla="*/ 35 h 1621"/>
                <a:gd name="T30" fmla="*/ 259 w 4196"/>
                <a:gd name="T31" fmla="*/ 50 h 1621"/>
                <a:gd name="T32" fmla="*/ 117 w 4196"/>
                <a:gd name="T33" fmla="*/ 95 h 1621"/>
                <a:gd name="T34" fmla="*/ 108 w 4196"/>
                <a:gd name="T35" fmla="*/ 87 h 1621"/>
                <a:gd name="T36" fmla="*/ 103 w 4196"/>
                <a:gd name="T37" fmla="*/ 75 h 1621"/>
                <a:gd name="T38" fmla="*/ 107 w 4196"/>
                <a:gd name="T39" fmla="*/ 53 h 1621"/>
                <a:gd name="T40" fmla="*/ 101 w 4196"/>
                <a:gd name="T41" fmla="*/ 64 h 1621"/>
                <a:gd name="T42" fmla="*/ 99 w 4196"/>
                <a:gd name="T43" fmla="*/ 75 h 1621"/>
                <a:gd name="T44" fmla="*/ 103 w 4196"/>
                <a:gd name="T45" fmla="*/ 90 h 1621"/>
                <a:gd name="T46" fmla="*/ 107 w 4196"/>
                <a:gd name="T47" fmla="*/ 95 h 1621"/>
                <a:gd name="T48" fmla="*/ 86 w 4196"/>
                <a:gd name="T49" fmla="*/ 85 h 1621"/>
                <a:gd name="T50" fmla="*/ 82 w 4196"/>
                <a:gd name="T51" fmla="*/ 75 h 1621"/>
                <a:gd name="T52" fmla="*/ 81 w 4196"/>
                <a:gd name="T53" fmla="*/ 60 h 1621"/>
                <a:gd name="T54" fmla="*/ 84 w 4196"/>
                <a:gd name="T55" fmla="*/ 50 h 1621"/>
                <a:gd name="T56" fmla="*/ 79 w 4196"/>
                <a:gd name="T57" fmla="*/ 58 h 1621"/>
                <a:gd name="T58" fmla="*/ 77 w 4196"/>
                <a:gd name="T59" fmla="*/ 68 h 1621"/>
                <a:gd name="T60" fmla="*/ 76 w 4196"/>
                <a:gd name="T61" fmla="*/ 75 h 1621"/>
                <a:gd name="T62" fmla="*/ 69 w 4196"/>
                <a:gd name="T63" fmla="*/ 70 h 1621"/>
                <a:gd name="T64" fmla="*/ 67 w 4196"/>
                <a:gd name="T65" fmla="*/ 57 h 1621"/>
                <a:gd name="T66" fmla="*/ 71 w 4196"/>
                <a:gd name="T67" fmla="*/ 42 h 1621"/>
                <a:gd name="T68" fmla="*/ 67 w 4196"/>
                <a:gd name="T69" fmla="*/ 48 h 1621"/>
                <a:gd name="T70" fmla="*/ 63 w 4196"/>
                <a:gd name="T71" fmla="*/ 58 h 1621"/>
                <a:gd name="T72" fmla="*/ 63 w 4196"/>
                <a:gd name="T73" fmla="*/ 69 h 1621"/>
                <a:gd name="T74" fmla="*/ 15 w 4196"/>
                <a:gd name="T75" fmla="*/ 36 h 1621"/>
                <a:gd name="T76" fmla="*/ 15 w 4196"/>
                <a:gd name="T77" fmla="*/ 26 h 1621"/>
                <a:gd name="T78" fmla="*/ 15 w 4196"/>
                <a:gd name="T79" fmla="*/ 18 h 1621"/>
                <a:gd name="T80" fmla="*/ 11 w 4196"/>
                <a:gd name="T81" fmla="*/ 24 h 1621"/>
                <a:gd name="T82" fmla="*/ 9 w 4196"/>
                <a:gd name="T83" fmla="*/ 32 h 1621"/>
                <a:gd name="T84" fmla="*/ 4 w 4196"/>
                <a:gd name="T85" fmla="*/ 23 h 1621"/>
                <a:gd name="T86" fmla="*/ 4 w 4196"/>
                <a:gd name="T87" fmla="*/ 10 h 1621"/>
                <a:gd name="T88" fmla="*/ 12 w 4196"/>
                <a:gd name="T89" fmla="*/ 5 h 1621"/>
                <a:gd name="T90" fmla="*/ 4 w 4196"/>
                <a:gd name="T91" fmla="*/ 0 h 1621"/>
                <a:gd name="T92" fmla="*/ 4 w 4196"/>
                <a:gd name="T93" fmla="*/ 0 h 162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196" h="1621">
                  <a:moveTo>
                    <a:pt x="57" y="0"/>
                  </a:moveTo>
                  <a:lnTo>
                    <a:pt x="0" y="127"/>
                  </a:lnTo>
                  <a:lnTo>
                    <a:pt x="7" y="414"/>
                  </a:lnTo>
                  <a:lnTo>
                    <a:pt x="85" y="577"/>
                  </a:lnTo>
                  <a:lnTo>
                    <a:pt x="214" y="621"/>
                  </a:lnTo>
                  <a:lnTo>
                    <a:pt x="435" y="805"/>
                  </a:lnTo>
                  <a:lnTo>
                    <a:pt x="977" y="1178"/>
                  </a:lnTo>
                  <a:lnTo>
                    <a:pt x="1099" y="1199"/>
                  </a:lnTo>
                  <a:lnTo>
                    <a:pt x="1254" y="1285"/>
                  </a:lnTo>
                  <a:lnTo>
                    <a:pt x="1306" y="1385"/>
                  </a:lnTo>
                  <a:lnTo>
                    <a:pt x="1718" y="1600"/>
                  </a:lnTo>
                  <a:lnTo>
                    <a:pt x="1891" y="1621"/>
                  </a:lnTo>
                  <a:lnTo>
                    <a:pt x="4196" y="899"/>
                  </a:lnTo>
                  <a:lnTo>
                    <a:pt x="4175" y="743"/>
                  </a:lnTo>
                  <a:lnTo>
                    <a:pt x="3561" y="549"/>
                  </a:lnTo>
                  <a:lnTo>
                    <a:pt x="4131" y="800"/>
                  </a:lnTo>
                  <a:lnTo>
                    <a:pt x="1863" y="1513"/>
                  </a:lnTo>
                  <a:lnTo>
                    <a:pt x="1718" y="1385"/>
                  </a:lnTo>
                  <a:lnTo>
                    <a:pt x="1648" y="1199"/>
                  </a:lnTo>
                  <a:lnTo>
                    <a:pt x="1705" y="834"/>
                  </a:lnTo>
                  <a:lnTo>
                    <a:pt x="1604" y="1013"/>
                  </a:lnTo>
                  <a:lnTo>
                    <a:pt x="1583" y="1199"/>
                  </a:lnTo>
                  <a:lnTo>
                    <a:pt x="1648" y="1435"/>
                  </a:lnTo>
                  <a:lnTo>
                    <a:pt x="1705" y="1513"/>
                  </a:lnTo>
                  <a:lnTo>
                    <a:pt x="1370" y="1349"/>
                  </a:lnTo>
                  <a:lnTo>
                    <a:pt x="1306" y="1191"/>
                  </a:lnTo>
                  <a:lnTo>
                    <a:pt x="1291" y="956"/>
                  </a:lnTo>
                  <a:lnTo>
                    <a:pt x="1334" y="792"/>
                  </a:lnTo>
                  <a:lnTo>
                    <a:pt x="1254" y="914"/>
                  </a:lnTo>
                  <a:lnTo>
                    <a:pt x="1226" y="1085"/>
                  </a:lnTo>
                  <a:lnTo>
                    <a:pt x="1213" y="1186"/>
                  </a:lnTo>
                  <a:lnTo>
                    <a:pt x="1091" y="1106"/>
                  </a:lnTo>
                  <a:lnTo>
                    <a:pt x="1070" y="899"/>
                  </a:lnTo>
                  <a:lnTo>
                    <a:pt x="1135" y="657"/>
                  </a:lnTo>
                  <a:lnTo>
                    <a:pt x="1057" y="764"/>
                  </a:lnTo>
                  <a:lnTo>
                    <a:pt x="1000" y="927"/>
                  </a:lnTo>
                  <a:lnTo>
                    <a:pt x="1000" y="1098"/>
                  </a:lnTo>
                  <a:lnTo>
                    <a:pt x="235" y="570"/>
                  </a:lnTo>
                  <a:lnTo>
                    <a:pt x="228" y="414"/>
                  </a:lnTo>
                  <a:lnTo>
                    <a:pt x="235" y="285"/>
                  </a:lnTo>
                  <a:lnTo>
                    <a:pt x="171" y="370"/>
                  </a:lnTo>
                  <a:lnTo>
                    <a:pt x="135" y="507"/>
                  </a:lnTo>
                  <a:lnTo>
                    <a:pt x="57" y="363"/>
                  </a:lnTo>
                  <a:lnTo>
                    <a:pt x="57" y="155"/>
                  </a:lnTo>
                  <a:lnTo>
                    <a:pt x="192" y="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Freeform 36"/>
            <p:cNvSpPr>
              <a:spLocks/>
            </p:cNvSpPr>
            <p:nvPr/>
          </p:nvSpPr>
          <p:spPr bwMode="auto">
            <a:xfrm>
              <a:off x="2722" y="2159"/>
              <a:ext cx="193" cy="293"/>
            </a:xfrm>
            <a:custGeom>
              <a:avLst/>
              <a:gdLst>
                <a:gd name="T0" fmla="*/ 12 w 386"/>
                <a:gd name="T1" fmla="*/ 0 h 586"/>
                <a:gd name="T2" fmla="*/ 7 w 386"/>
                <a:gd name="T3" fmla="*/ 5 h 586"/>
                <a:gd name="T4" fmla="*/ 4 w 386"/>
                <a:gd name="T5" fmla="*/ 12 h 586"/>
                <a:gd name="T6" fmla="*/ 0 w 386"/>
                <a:gd name="T7" fmla="*/ 29 h 586"/>
                <a:gd name="T8" fmla="*/ 4 w 386"/>
                <a:gd name="T9" fmla="*/ 37 h 586"/>
                <a:gd name="T10" fmla="*/ 25 w 386"/>
                <a:gd name="T11" fmla="*/ 30 h 586"/>
                <a:gd name="T12" fmla="*/ 20 w 386"/>
                <a:gd name="T13" fmla="*/ 25 h 586"/>
                <a:gd name="T14" fmla="*/ 7 w 386"/>
                <a:gd name="T15" fmla="*/ 29 h 586"/>
                <a:gd name="T16" fmla="*/ 7 w 386"/>
                <a:gd name="T17" fmla="*/ 15 h 586"/>
                <a:gd name="T18" fmla="*/ 13 w 386"/>
                <a:gd name="T19" fmla="*/ 10 h 586"/>
                <a:gd name="T20" fmla="*/ 12 w 386"/>
                <a:gd name="T21" fmla="*/ 0 h 586"/>
                <a:gd name="T22" fmla="*/ 12 w 386"/>
                <a:gd name="T23" fmla="*/ 0 h 5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6" h="586">
                  <a:moveTo>
                    <a:pt x="187" y="0"/>
                  </a:moveTo>
                  <a:lnTo>
                    <a:pt x="101" y="65"/>
                  </a:lnTo>
                  <a:lnTo>
                    <a:pt x="59" y="179"/>
                  </a:lnTo>
                  <a:lnTo>
                    <a:pt x="0" y="451"/>
                  </a:lnTo>
                  <a:lnTo>
                    <a:pt x="59" y="586"/>
                  </a:lnTo>
                  <a:lnTo>
                    <a:pt x="386" y="479"/>
                  </a:lnTo>
                  <a:lnTo>
                    <a:pt x="308" y="399"/>
                  </a:lnTo>
                  <a:lnTo>
                    <a:pt x="101" y="458"/>
                  </a:lnTo>
                  <a:lnTo>
                    <a:pt x="109" y="236"/>
                  </a:lnTo>
                  <a:lnTo>
                    <a:pt x="202" y="15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Freeform 37"/>
            <p:cNvSpPr>
              <a:spLocks/>
            </p:cNvSpPr>
            <p:nvPr/>
          </p:nvSpPr>
          <p:spPr bwMode="auto">
            <a:xfrm>
              <a:off x="2937" y="2281"/>
              <a:ext cx="303" cy="103"/>
            </a:xfrm>
            <a:custGeom>
              <a:avLst/>
              <a:gdLst>
                <a:gd name="T0" fmla="*/ 0 w 607"/>
                <a:gd name="T1" fmla="*/ 7 h 208"/>
                <a:gd name="T2" fmla="*/ 37 w 607"/>
                <a:gd name="T3" fmla="*/ 0 h 208"/>
                <a:gd name="T4" fmla="*/ 0 w 607"/>
                <a:gd name="T5" fmla="*/ 12 h 208"/>
                <a:gd name="T6" fmla="*/ 0 w 607"/>
                <a:gd name="T7" fmla="*/ 7 h 208"/>
                <a:gd name="T8" fmla="*/ 0 w 607"/>
                <a:gd name="T9" fmla="*/ 7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7" h="208">
                  <a:moveTo>
                    <a:pt x="13" y="128"/>
                  </a:moveTo>
                  <a:lnTo>
                    <a:pt x="607" y="0"/>
                  </a:lnTo>
                  <a:lnTo>
                    <a:pt x="0" y="208"/>
                  </a:lnTo>
                  <a:lnTo>
                    <a:pt x="13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Freeform 38"/>
            <p:cNvSpPr>
              <a:spLocks/>
            </p:cNvSpPr>
            <p:nvPr/>
          </p:nvSpPr>
          <p:spPr bwMode="auto">
            <a:xfrm>
              <a:off x="1730" y="1920"/>
              <a:ext cx="1966" cy="955"/>
            </a:xfrm>
            <a:custGeom>
              <a:avLst/>
              <a:gdLst>
                <a:gd name="T0" fmla="*/ 20 w 3932"/>
                <a:gd name="T1" fmla="*/ 0 h 1908"/>
                <a:gd name="T2" fmla="*/ 0 w 3932"/>
                <a:gd name="T3" fmla="*/ 3 h 1908"/>
                <a:gd name="T4" fmla="*/ 1 w 3932"/>
                <a:gd name="T5" fmla="*/ 11 h 1908"/>
                <a:gd name="T6" fmla="*/ 63 w 3932"/>
                <a:gd name="T7" fmla="*/ 108 h 1908"/>
                <a:gd name="T8" fmla="*/ 227 w 3932"/>
                <a:gd name="T9" fmla="*/ 90 h 1908"/>
                <a:gd name="T10" fmla="*/ 234 w 3932"/>
                <a:gd name="T11" fmla="*/ 93 h 1908"/>
                <a:gd name="T12" fmla="*/ 239 w 3932"/>
                <a:gd name="T13" fmla="*/ 100 h 1908"/>
                <a:gd name="T14" fmla="*/ 233 w 3932"/>
                <a:gd name="T15" fmla="*/ 115 h 1908"/>
                <a:gd name="T16" fmla="*/ 206 w 3932"/>
                <a:gd name="T17" fmla="*/ 120 h 1908"/>
                <a:gd name="T18" fmla="*/ 234 w 3932"/>
                <a:gd name="T19" fmla="*/ 120 h 1908"/>
                <a:gd name="T20" fmla="*/ 246 w 3932"/>
                <a:gd name="T21" fmla="*/ 102 h 1908"/>
                <a:gd name="T22" fmla="*/ 246 w 3932"/>
                <a:gd name="T23" fmla="*/ 87 h 1908"/>
                <a:gd name="T24" fmla="*/ 240 w 3932"/>
                <a:gd name="T25" fmla="*/ 80 h 1908"/>
                <a:gd name="T26" fmla="*/ 212 w 3932"/>
                <a:gd name="T27" fmla="*/ 84 h 1908"/>
                <a:gd name="T28" fmla="*/ 207 w 3932"/>
                <a:gd name="T29" fmla="*/ 87 h 1908"/>
                <a:gd name="T30" fmla="*/ 200 w 3932"/>
                <a:gd name="T31" fmla="*/ 84 h 1908"/>
                <a:gd name="T32" fmla="*/ 71 w 3932"/>
                <a:gd name="T33" fmla="*/ 99 h 1908"/>
                <a:gd name="T34" fmla="*/ 31 w 3932"/>
                <a:gd name="T35" fmla="*/ 43 h 1908"/>
                <a:gd name="T36" fmla="*/ 67 w 3932"/>
                <a:gd name="T37" fmla="*/ 100 h 1908"/>
                <a:gd name="T38" fmla="*/ 64 w 3932"/>
                <a:gd name="T39" fmla="*/ 105 h 1908"/>
                <a:gd name="T40" fmla="*/ 3 w 3932"/>
                <a:gd name="T41" fmla="*/ 6 h 1908"/>
                <a:gd name="T42" fmla="*/ 19 w 3932"/>
                <a:gd name="T43" fmla="*/ 3 h 1908"/>
                <a:gd name="T44" fmla="*/ 20 w 3932"/>
                <a:gd name="T45" fmla="*/ 0 h 1908"/>
                <a:gd name="T46" fmla="*/ 20 w 3932"/>
                <a:gd name="T47" fmla="*/ 0 h 190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2" h="1908">
                  <a:moveTo>
                    <a:pt x="314" y="0"/>
                  </a:moveTo>
                  <a:lnTo>
                    <a:pt x="0" y="47"/>
                  </a:lnTo>
                  <a:lnTo>
                    <a:pt x="10" y="162"/>
                  </a:lnTo>
                  <a:lnTo>
                    <a:pt x="993" y="1722"/>
                  </a:lnTo>
                  <a:lnTo>
                    <a:pt x="3619" y="1426"/>
                  </a:lnTo>
                  <a:lnTo>
                    <a:pt x="3740" y="1483"/>
                  </a:lnTo>
                  <a:lnTo>
                    <a:pt x="3809" y="1593"/>
                  </a:lnTo>
                  <a:lnTo>
                    <a:pt x="3725" y="1827"/>
                  </a:lnTo>
                  <a:lnTo>
                    <a:pt x="3290" y="1908"/>
                  </a:lnTo>
                  <a:lnTo>
                    <a:pt x="3744" y="1908"/>
                  </a:lnTo>
                  <a:lnTo>
                    <a:pt x="3932" y="1621"/>
                  </a:lnTo>
                  <a:lnTo>
                    <a:pt x="3921" y="1388"/>
                  </a:lnTo>
                  <a:lnTo>
                    <a:pt x="3839" y="1279"/>
                  </a:lnTo>
                  <a:lnTo>
                    <a:pt x="3383" y="1340"/>
                  </a:lnTo>
                  <a:lnTo>
                    <a:pt x="3299" y="1376"/>
                  </a:lnTo>
                  <a:lnTo>
                    <a:pt x="3200" y="1340"/>
                  </a:lnTo>
                  <a:lnTo>
                    <a:pt x="1136" y="1583"/>
                  </a:lnTo>
                  <a:lnTo>
                    <a:pt x="495" y="684"/>
                  </a:lnTo>
                  <a:lnTo>
                    <a:pt x="1065" y="1591"/>
                  </a:lnTo>
                  <a:lnTo>
                    <a:pt x="1014" y="1667"/>
                  </a:lnTo>
                  <a:lnTo>
                    <a:pt x="40" y="89"/>
                  </a:lnTo>
                  <a:lnTo>
                    <a:pt x="289" y="47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Freeform 39"/>
            <p:cNvSpPr>
              <a:spLocks/>
            </p:cNvSpPr>
            <p:nvPr/>
          </p:nvSpPr>
          <p:spPr bwMode="auto">
            <a:xfrm>
              <a:off x="1781" y="2134"/>
              <a:ext cx="353" cy="825"/>
            </a:xfrm>
            <a:custGeom>
              <a:avLst/>
              <a:gdLst>
                <a:gd name="T0" fmla="*/ 6 w 705"/>
                <a:gd name="T1" fmla="*/ 0 h 1650"/>
                <a:gd name="T2" fmla="*/ 7 w 705"/>
                <a:gd name="T3" fmla="*/ 8 h 1650"/>
                <a:gd name="T4" fmla="*/ 6 w 705"/>
                <a:gd name="T5" fmla="*/ 14 h 1650"/>
                <a:gd name="T6" fmla="*/ 4 w 705"/>
                <a:gd name="T7" fmla="*/ 19 h 1650"/>
                <a:gd name="T8" fmla="*/ 0 w 705"/>
                <a:gd name="T9" fmla="*/ 21 h 1650"/>
                <a:gd name="T10" fmla="*/ 12 w 705"/>
                <a:gd name="T11" fmla="*/ 43 h 1650"/>
                <a:gd name="T12" fmla="*/ 45 w 705"/>
                <a:gd name="T13" fmla="*/ 104 h 1650"/>
                <a:gd name="T14" fmla="*/ 21 w 705"/>
                <a:gd name="T15" fmla="*/ 49 h 1650"/>
                <a:gd name="T16" fmla="*/ 6 w 705"/>
                <a:gd name="T17" fmla="*/ 21 h 1650"/>
                <a:gd name="T18" fmla="*/ 20 w 705"/>
                <a:gd name="T19" fmla="*/ 38 h 1650"/>
                <a:gd name="T20" fmla="*/ 9 w 705"/>
                <a:gd name="T21" fmla="*/ 16 h 1650"/>
                <a:gd name="T22" fmla="*/ 12 w 705"/>
                <a:gd name="T23" fmla="*/ 8 h 1650"/>
                <a:gd name="T24" fmla="*/ 6 w 705"/>
                <a:gd name="T25" fmla="*/ 0 h 1650"/>
                <a:gd name="T26" fmla="*/ 6 w 705"/>
                <a:gd name="T27" fmla="*/ 0 h 16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5" h="1650">
                  <a:moveTo>
                    <a:pt x="91" y="0"/>
                  </a:moveTo>
                  <a:lnTo>
                    <a:pt x="107" y="121"/>
                  </a:lnTo>
                  <a:lnTo>
                    <a:pt x="86" y="224"/>
                  </a:lnTo>
                  <a:lnTo>
                    <a:pt x="50" y="292"/>
                  </a:lnTo>
                  <a:lnTo>
                    <a:pt x="0" y="328"/>
                  </a:lnTo>
                  <a:lnTo>
                    <a:pt x="185" y="678"/>
                  </a:lnTo>
                  <a:lnTo>
                    <a:pt x="705" y="1650"/>
                  </a:lnTo>
                  <a:lnTo>
                    <a:pt x="321" y="777"/>
                  </a:lnTo>
                  <a:lnTo>
                    <a:pt x="86" y="328"/>
                  </a:lnTo>
                  <a:lnTo>
                    <a:pt x="314" y="598"/>
                  </a:lnTo>
                  <a:lnTo>
                    <a:pt x="135" y="243"/>
                  </a:lnTo>
                  <a:lnTo>
                    <a:pt x="185" y="11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Freeform 40"/>
            <p:cNvSpPr>
              <a:spLocks/>
            </p:cNvSpPr>
            <p:nvPr/>
          </p:nvSpPr>
          <p:spPr bwMode="auto">
            <a:xfrm>
              <a:off x="1675" y="2207"/>
              <a:ext cx="2110" cy="944"/>
            </a:xfrm>
            <a:custGeom>
              <a:avLst/>
              <a:gdLst>
                <a:gd name="T0" fmla="*/ 20 w 4221"/>
                <a:gd name="T1" fmla="*/ 0 h 1890"/>
                <a:gd name="T2" fmla="*/ 9 w 4221"/>
                <a:gd name="T3" fmla="*/ 5 h 1890"/>
                <a:gd name="T4" fmla="*/ 0 w 4221"/>
                <a:gd name="T5" fmla="*/ 6 h 1890"/>
                <a:gd name="T6" fmla="*/ 0 w 4221"/>
                <a:gd name="T7" fmla="*/ 12 h 1890"/>
                <a:gd name="T8" fmla="*/ 35 w 4221"/>
                <a:gd name="T9" fmla="*/ 79 h 1890"/>
                <a:gd name="T10" fmla="*/ 51 w 4221"/>
                <a:gd name="T11" fmla="*/ 118 h 1890"/>
                <a:gd name="T12" fmla="*/ 203 w 4221"/>
                <a:gd name="T13" fmla="*/ 99 h 1890"/>
                <a:gd name="T14" fmla="*/ 209 w 4221"/>
                <a:gd name="T15" fmla="*/ 97 h 1890"/>
                <a:gd name="T16" fmla="*/ 217 w 4221"/>
                <a:gd name="T17" fmla="*/ 100 h 1890"/>
                <a:gd name="T18" fmla="*/ 245 w 4221"/>
                <a:gd name="T19" fmla="*/ 96 h 1890"/>
                <a:gd name="T20" fmla="*/ 257 w 4221"/>
                <a:gd name="T21" fmla="*/ 85 h 1890"/>
                <a:gd name="T22" fmla="*/ 263 w 4221"/>
                <a:gd name="T23" fmla="*/ 56 h 1890"/>
                <a:gd name="T24" fmla="*/ 259 w 4221"/>
                <a:gd name="T25" fmla="*/ 36 h 1890"/>
                <a:gd name="T26" fmla="*/ 240 w 4221"/>
                <a:gd name="T27" fmla="*/ 19 h 1890"/>
                <a:gd name="T28" fmla="*/ 202 w 4221"/>
                <a:gd name="T29" fmla="*/ 29 h 1890"/>
                <a:gd name="T30" fmla="*/ 236 w 4221"/>
                <a:gd name="T31" fmla="*/ 29 h 1890"/>
                <a:gd name="T32" fmla="*/ 250 w 4221"/>
                <a:gd name="T33" fmla="*/ 41 h 1890"/>
                <a:gd name="T34" fmla="*/ 257 w 4221"/>
                <a:gd name="T35" fmla="*/ 50 h 1890"/>
                <a:gd name="T36" fmla="*/ 257 w 4221"/>
                <a:gd name="T37" fmla="*/ 65 h 1890"/>
                <a:gd name="T38" fmla="*/ 252 w 4221"/>
                <a:gd name="T39" fmla="*/ 82 h 1890"/>
                <a:gd name="T40" fmla="*/ 245 w 4221"/>
                <a:gd name="T41" fmla="*/ 90 h 1890"/>
                <a:gd name="T42" fmla="*/ 222 w 4221"/>
                <a:gd name="T43" fmla="*/ 93 h 1890"/>
                <a:gd name="T44" fmla="*/ 212 w 4221"/>
                <a:gd name="T45" fmla="*/ 90 h 1890"/>
                <a:gd name="T46" fmla="*/ 199 w 4221"/>
                <a:gd name="T47" fmla="*/ 97 h 1890"/>
                <a:gd name="T48" fmla="*/ 55 w 4221"/>
                <a:gd name="T49" fmla="*/ 109 h 1890"/>
                <a:gd name="T50" fmla="*/ 4 w 4221"/>
                <a:gd name="T51" fmla="*/ 8 h 1890"/>
                <a:gd name="T52" fmla="*/ 21 w 4221"/>
                <a:gd name="T53" fmla="*/ 3 h 1890"/>
                <a:gd name="T54" fmla="*/ 20 w 4221"/>
                <a:gd name="T55" fmla="*/ 0 h 1890"/>
                <a:gd name="T56" fmla="*/ 20 w 4221"/>
                <a:gd name="T57" fmla="*/ 0 h 18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221" h="1890">
                  <a:moveTo>
                    <a:pt x="329" y="0"/>
                  </a:moveTo>
                  <a:lnTo>
                    <a:pt x="154" y="80"/>
                  </a:lnTo>
                  <a:lnTo>
                    <a:pt x="15" y="110"/>
                  </a:lnTo>
                  <a:lnTo>
                    <a:pt x="0" y="203"/>
                  </a:lnTo>
                  <a:lnTo>
                    <a:pt x="572" y="1279"/>
                  </a:lnTo>
                  <a:lnTo>
                    <a:pt x="818" y="1890"/>
                  </a:lnTo>
                  <a:lnTo>
                    <a:pt x="3259" y="1589"/>
                  </a:lnTo>
                  <a:lnTo>
                    <a:pt x="3350" y="1559"/>
                  </a:lnTo>
                  <a:lnTo>
                    <a:pt x="3480" y="1602"/>
                  </a:lnTo>
                  <a:lnTo>
                    <a:pt x="3923" y="1544"/>
                  </a:lnTo>
                  <a:lnTo>
                    <a:pt x="4120" y="1361"/>
                  </a:lnTo>
                  <a:lnTo>
                    <a:pt x="4221" y="911"/>
                  </a:lnTo>
                  <a:lnTo>
                    <a:pt x="4151" y="587"/>
                  </a:lnTo>
                  <a:lnTo>
                    <a:pt x="3841" y="316"/>
                  </a:lnTo>
                  <a:lnTo>
                    <a:pt x="3234" y="468"/>
                  </a:lnTo>
                  <a:lnTo>
                    <a:pt x="3778" y="479"/>
                  </a:lnTo>
                  <a:lnTo>
                    <a:pt x="4012" y="658"/>
                  </a:lnTo>
                  <a:lnTo>
                    <a:pt x="4116" y="814"/>
                  </a:lnTo>
                  <a:lnTo>
                    <a:pt x="4124" y="1046"/>
                  </a:lnTo>
                  <a:lnTo>
                    <a:pt x="4037" y="1323"/>
                  </a:lnTo>
                  <a:lnTo>
                    <a:pt x="3924" y="1449"/>
                  </a:lnTo>
                  <a:lnTo>
                    <a:pt x="3567" y="1496"/>
                  </a:lnTo>
                  <a:lnTo>
                    <a:pt x="3407" y="1445"/>
                  </a:lnTo>
                  <a:lnTo>
                    <a:pt x="3191" y="1553"/>
                  </a:lnTo>
                  <a:lnTo>
                    <a:pt x="886" y="1753"/>
                  </a:lnTo>
                  <a:lnTo>
                    <a:pt x="69" y="139"/>
                  </a:lnTo>
                  <a:lnTo>
                    <a:pt x="348" y="5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Freeform 41"/>
            <p:cNvSpPr>
              <a:spLocks/>
            </p:cNvSpPr>
            <p:nvPr/>
          </p:nvSpPr>
          <p:spPr bwMode="auto">
            <a:xfrm>
              <a:off x="2145" y="2669"/>
              <a:ext cx="1067" cy="315"/>
            </a:xfrm>
            <a:custGeom>
              <a:avLst/>
              <a:gdLst>
                <a:gd name="T0" fmla="*/ 0 w 2134"/>
                <a:gd name="T1" fmla="*/ 40 h 629"/>
                <a:gd name="T2" fmla="*/ 11 w 2134"/>
                <a:gd name="T3" fmla="*/ 30 h 629"/>
                <a:gd name="T4" fmla="*/ 16 w 2134"/>
                <a:gd name="T5" fmla="*/ 21 h 629"/>
                <a:gd name="T6" fmla="*/ 15 w 2134"/>
                <a:gd name="T7" fmla="*/ 10 h 629"/>
                <a:gd name="T8" fmla="*/ 97 w 2134"/>
                <a:gd name="T9" fmla="*/ 0 h 629"/>
                <a:gd name="T10" fmla="*/ 24 w 2134"/>
                <a:gd name="T11" fmla="*/ 13 h 629"/>
                <a:gd name="T12" fmla="*/ 20 w 2134"/>
                <a:gd name="T13" fmla="*/ 22 h 629"/>
                <a:gd name="T14" fmla="*/ 83 w 2134"/>
                <a:gd name="T15" fmla="*/ 18 h 629"/>
                <a:gd name="T16" fmla="*/ 19 w 2134"/>
                <a:gd name="T17" fmla="*/ 28 h 629"/>
                <a:gd name="T18" fmla="*/ 16 w 2134"/>
                <a:gd name="T19" fmla="*/ 31 h 629"/>
                <a:gd name="T20" fmla="*/ 12 w 2134"/>
                <a:gd name="T21" fmla="*/ 33 h 629"/>
                <a:gd name="T22" fmla="*/ 134 w 2134"/>
                <a:gd name="T23" fmla="*/ 27 h 629"/>
                <a:gd name="T24" fmla="*/ 0 w 2134"/>
                <a:gd name="T25" fmla="*/ 40 h 629"/>
                <a:gd name="T26" fmla="*/ 0 w 2134"/>
                <a:gd name="T27" fmla="*/ 40 h 6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34" h="629">
                  <a:moveTo>
                    <a:pt x="0" y="629"/>
                  </a:moveTo>
                  <a:lnTo>
                    <a:pt x="171" y="471"/>
                  </a:lnTo>
                  <a:lnTo>
                    <a:pt x="249" y="329"/>
                  </a:lnTo>
                  <a:lnTo>
                    <a:pt x="228" y="158"/>
                  </a:lnTo>
                  <a:lnTo>
                    <a:pt x="1548" y="0"/>
                  </a:lnTo>
                  <a:lnTo>
                    <a:pt x="371" y="201"/>
                  </a:lnTo>
                  <a:lnTo>
                    <a:pt x="320" y="344"/>
                  </a:lnTo>
                  <a:lnTo>
                    <a:pt x="1327" y="287"/>
                  </a:lnTo>
                  <a:lnTo>
                    <a:pt x="299" y="437"/>
                  </a:lnTo>
                  <a:lnTo>
                    <a:pt x="242" y="494"/>
                  </a:lnTo>
                  <a:lnTo>
                    <a:pt x="185" y="528"/>
                  </a:lnTo>
                  <a:lnTo>
                    <a:pt x="2134" y="422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Freeform 42"/>
            <p:cNvSpPr>
              <a:spLocks/>
            </p:cNvSpPr>
            <p:nvPr/>
          </p:nvSpPr>
          <p:spPr bwMode="auto">
            <a:xfrm>
              <a:off x="2147" y="2367"/>
              <a:ext cx="489" cy="214"/>
            </a:xfrm>
            <a:custGeom>
              <a:avLst/>
              <a:gdLst>
                <a:gd name="T0" fmla="*/ 24 w 977"/>
                <a:gd name="T1" fmla="*/ 0 h 428"/>
                <a:gd name="T2" fmla="*/ 0 w 977"/>
                <a:gd name="T3" fmla="*/ 2 h 428"/>
                <a:gd name="T4" fmla="*/ 18 w 977"/>
                <a:gd name="T5" fmla="*/ 27 h 428"/>
                <a:gd name="T6" fmla="*/ 62 w 977"/>
                <a:gd name="T7" fmla="*/ 24 h 428"/>
                <a:gd name="T8" fmla="*/ 57 w 977"/>
                <a:gd name="T9" fmla="*/ 21 h 428"/>
                <a:gd name="T10" fmla="*/ 22 w 977"/>
                <a:gd name="T11" fmla="*/ 22 h 428"/>
                <a:gd name="T12" fmla="*/ 12 w 977"/>
                <a:gd name="T13" fmla="*/ 6 h 428"/>
                <a:gd name="T14" fmla="*/ 29 w 977"/>
                <a:gd name="T15" fmla="*/ 2 h 428"/>
                <a:gd name="T16" fmla="*/ 24 w 977"/>
                <a:gd name="T17" fmla="*/ 0 h 428"/>
                <a:gd name="T18" fmla="*/ 24 w 977"/>
                <a:gd name="T19" fmla="*/ 0 h 4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77" h="428">
                  <a:moveTo>
                    <a:pt x="377" y="0"/>
                  </a:moveTo>
                  <a:lnTo>
                    <a:pt x="0" y="19"/>
                  </a:lnTo>
                  <a:lnTo>
                    <a:pt x="285" y="428"/>
                  </a:lnTo>
                  <a:lnTo>
                    <a:pt x="977" y="375"/>
                  </a:lnTo>
                  <a:lnTo>
                    <a:pt x="901" y="323"/>
                  </a:lnTo>
                  <a:lnTo>
                    <a:pt x="337" y="342"/>
                  </a:lnTo>
                  <a:lnTo>
                    <a:pt x="186" y="92"/>
                  </a:lnTo>
                  <a:lnTo>
                    <a:pt x="464" y="25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Freeform 43"/>
            <p:cNvSpPr>
              <a:spLocks/>
            </p:cNvSpPr>
            <p:nvPr/>
          </p:nvSpPr>
          <p:spPr bwMode="auto">
            <a:xfrm>
              <a:off x="2985" y="2496"/>
              <a:ext cx="423" cy="55"/>
            </a:xfrm>
            <a:custGeom>
              <a:avLst/>
              <a:gdLst>
                <a:gd name="T0" fmla="*/ 0 w 846"/>
                <a:gd name="T1" fmla="*/ 7 h 108"/>
                <a:gd name="T2" fmla="*/ 10 w 846"/>
                <a:gd name="T3" fmla="*/ 6 h 108"/>
                <a:gd name="T4" fmla="*/ 28 w 846"/>
                <a:gd name="T5" fmla="*/ 4 h 108"/>
                <a:gd name="T6" fmla="*/ 45 w 846"/>
                <a:gd name="T7" fmla="*/ 2 h 108"/>
                <a:gd name="T8" fmla="*/ 53 w 846"/>
                <a:gd name="T9" fmla="*/ 0 h 108"/>
                <a:gd name="T10" fmla="*/ 14 w 846"/>
                <a:gd name="T11" fmla="*/ 2 h 108"/>
                <a:gd name="T12" fmla="*/ 0 w 846"/>
                <a:gd name="T13" fmla="*/ 7 h 108"/>
                <a:gd name="T14" fmla="*/ 0 w 846"/>
                <a:gd name="T15" fmla="*/ 7 h 1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46" h="108">
                  <a:moveTo>
                    <a:pt x="0" y="108"/>
                  </a:moveTo>
                  <a:lnTo>
                    <a:pt x="145" y="91"/>
                  </a:lnTo>
                  <a:lnTo>
                    <a:pt x="434" y="55"/>
                  </a:lnTo>
                  <a:lnTo>
                    <a:pt x="719" y="17"/>
                  </a:lnTo>
                  <a:lnTo>
                    <a:pt x="846" y="0"/>
                  </a:lnTo>
                  <a:lnTo>
                    <a:pt x="211" y="23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Freeform 44"/>
            <p:cNvSpPr>
              <a:spLocks/>
            </p:cNvSpPr>
            <p:nvPr/>
          </p:nvSpPr>
          <p:spPr bwMode="auto">
            <a:xfrm>
              <a:off x="2252" y="1200"/>
              <a:ext cx="1175" cy="291"/>
            </a:xfrm>
            <a:custGeom>
              <a:avLst/>
              <a:gdLst>
                <a:gd name="T0" fmla="*/ 147 w 2350"/>
                <a:gd name="T1" fmla="*/ 8 h 582"/>
                <a:gd name="T2" fmla="*/ 123 w 2350"/>
                <a:gd name="T3" fmla="*/ 4 h 582"/>
                <a:gd name="T4" fmla="*/ 119 w 2350"/>
                <a:gd name="T5" fmla="*/ 1 h 582"/>
                <a:gd name="T6" fmla="*/ 112 w 2350"/>
                <a:gd name="T7" fmla="*/ 0 h 582"/>
                <a:gd name="T8" fmla="*/ 0 w 2350"/>
                <a:gd name="T9" fmla="*/ 25 h 582"/>
                <a:gd name="T10" fmla="*/ 37 w 2350"/>
                <a:gd name="T11" fmla="*/ 37 h 582"/>
                <a:gd name="T12" fmla="*/ 132 w 2350"/>
                <a:gd name="T13" fmla="*/ 13 h 582"/>
                <a:gd name="T14" fmla="*/ 35 w 2350"/>
                <a:gd name="T15" fmla="*/ 31 h 582"/>
                <a:gd name="T16" fmla="*/ 25 w 2350"/>
                <a:gd name="T17" fmla="*/ 25 h 582"/>
                <a:gd name="T18" fmla="*/ 113 w 2350"/>
                <a:gd name="T19" fmla="*/ 4 h 582"/>
                <a:gd name="T20" fmla="*/ 119 w 2350"/>
                <a:gd name="T21" fmla="*/ 6 h 582"/>
                <a:gd name="T22" fmla="*/ 147 w 2350"/>
                <a:gd name="T23" fmla="*/ 8 h 582"/>
                <a:gd name="T24" fmla="*/ 147 w 2350"/>
                <a:gd name="T25" fmla="*/ 8 h 5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50" h="582">
                  <a:moveTo>
                    <a:pt x="2350" y="126"/>
                  </a:moveTo>
                  <a:lnTo>
                    <a:pt x="1966" y="61"/>
                  </a:lnTo>
                  <a:lnTo>
                    <a:pt x="1896" y="6"/>
                  </a:lnTo>
                  <a:lnTo>
                    <a:pt x="1791" y="0"/>
                  </a:lnTo>
                  <a:lnTo>
                    <a:pt x="0" y="397"/>
                  </a:lnTo>
                  <a:lnTo>
                    <a:pt x="580" y="582"/>
                  </a:lnTo>
                  <a:lnTo>
                    <a:pt x="2097" y="198"/>
                  </a:lnTo>
                  <a:lnTo>
                    <a:pt x="557" y="496"/>
                  </a:lnTo>
                  <a:lnTo>
                    <a:pt x="400" y="394"/>
                  </a:lnTo>
                  <a:lnTo>
                    <a:pt x="1803" y="55"/>
                  </a:lnTo>
                  <a:lnTo>
                    <a:pt x="1902" y="82"/>
                  </a:lnTo>
                  <a:lnTo>
                    <a:pt x="235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Freeform 45"/>
            <p:cNvSpPr>
              <a:spLocks/>
            </p:cNvSpPr>
            <p:nvPr/>
          </p:nvSpPr>
          <p:spPr bwMode="auto">
            <a:xfrm>
              <a:off x="3122" y="1798"/>
              <a:ext cx="609" cy="246"/>
            </a:xfrm>
            <a:custGeom>
              <a:avLst/>
              <a:gdLst>
                <a:gd name="T0" fmla="*/ 0 w 1217"/>
                <a:gd name="T1" fmla="*/ 31 h 492"/>
                <a:gd name="T2" fmla="*/ 22 w 1217"/>
                <a:gd name="T3" fmla="*/ 10 h 492"/>
                <a:gd name="T4" fmla="*/ 54 w 1217"/>
                <a:gd name="T5" fmla="*/ 0 h 492"/>
                <a:gd name="T6" fmla="*/ 77 w 1217"/>
                <a:gd name="T7" fmla="*/ 10 h 492"/>
                <a:gd name="T8" fmla="*/ 0 w 1217"/>
                <a:gd name="T9" fmla="*/ 31 h 492"/>
                <a:gd name="T10" fmla="*/ 0 w 1217"/>
                <a:gd name="T11" fmla="*/ 31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17" h="492">
                  <a:moveTo>
                    <a:pt x="0" y="492"/>
                  </a:moveTo>
                  <a:lnTo>
                    <a:pt x="350" y="152"/>
                  </a:lnTo>
                  <a:lnTo>
                    <a:pt x="854" y="0"/>
                  </a:lnTo>
                  <a:lnTo>
                    <a:pt x="1217" y="152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F7A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Freeform 46"/>
            <p:cNvSpPr>
              <a:spLocks/>
            </p:cNvSpPr>
            <p:nvPr/>
          </p:nvSpPr>
          <p:spPr bwMode="auto">
            <a:xfrm>
              <a:off x="2825" y="1741"/>
              <a:ext cx="1083" cy="755"/>
            </a:xfrm>
            <a:custGeom>
              <a:avLst/>
              <a:gdLst>
                <a:gd name="T0" fmla="*/ 76 w 2165"/>
                <a:gd name="T1" fmla="*/ 0 h 1511"/>
                <a:gd name="T2" fmla="*/ 133 w 2165"/>
                <a:gd name="T3" fmla="*/ 15 h 1511"/>
                <a:gd name="T4" fmla="*/ 136 w 2165"/>
                <a:gd name="T5" fmla="*/ 24 h 1511"/>
                <a:gd name="T6" fmla="*/ 108 w 2165"/>
                <a:gd name="T7" fmla="*/ 33 h 1511"/>
                <a:gd name="T8" fmla="*/ 105 w 2165"/>
                <a:gd name="T9" fmla="*/ 40 h 1511"/>
                <a:gd name="T10" fmla="*/ 106 w 2165"/>
                <a:gd name="T11" fmla="*/ 48 h 1511"/>
                <a:gd name="T12" fmla="*/ 110 w 2165"/>
                <a:gd name="T13" fmla="*/ 54 h 1511"/>
                <a:gd name="T14" fmla="*/ 118 w 2165"/>
                <a:gd name="T15" fmla="*/ 58 h 1511"/>
                <a:gd name="T16" fmla="*/ 0 w 2165"/>
                <a:gd name="T17" fmla="*/ 94 h 1511"/>
                <a:gd name="T18" fmla="*/ 109 w 2165"/>
                <a:gd name="T19" fmla="*/ 57 h 1511"/>
                <a:gd name="T20" fmla="*/ 102 w 2165"/>
                <a:gd name="T21" fmla="*/ 53 h 1511"/>
                <a:gd name="T22" fmla="*/ 67 w 2165"/>
                <a:gd name="T23" fmla="*/ 60 h 1511"/>
                <a:gd name="T24" fmla="*/ 100 w 2165"/>
                <a:gd name="T25" fmla="*/ 48 h 1511"/>
                <a:gd name="T26" fmla="*/ 101 w 2165"/>
                <a:gd name="T27" fmla="*/ 38 h 1511"/>
                <a:gd name="T28" fmla="*/ 30 w 2165"/>
                <a:gd name="T29" fmla="*/ 53 h 1511"/>
                <a:gd name="T30" fmla="*/ 28 w 2165"/>
                <a:gd name="T31" fmla="*/ 46 h 1511"/>
                <a:gd name="T32" fmla="*/ 133 w 2165"/>
                <a:gd name="T33" fmla="*/ 18 h 1511"/>
                <a:gd name="T34" fmla="*/ 79 w 2165"/>
                <a:gd name="T35" fmla="*/ 5 h 1511"/>
                <a:gd name="T36" fmla="*/ 39 w 2165"/>
                <a:gd name="T37" fmla="*/ 18 h 1511"/>
                <a:gd name="T38" fmla="*/ 76 w 2165"/>
                <a:gd name="T39" fmla="*/ 0 h 1511"/>
                <a:gd name="T40" fmla="*/ 76 w 2165"/>
                <a:gd name="T41" fmla="*/ 0 h 15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165" h="1511">
                  <a:moveTo>
                    <a:pt x="1209" y="0"/>
                  </a:moveTo>
                  <a:lnTo>
                    <a:pt x="2122" y="243"/>
                  </a:lnTo>
                  <a:lnTo>
                    <a:pt x="2165" y="386"/>
                  </a:lnTo>
                  <a:lnTo>
                    <a:pt x="1722" y="536"/>
                  </a:lnTo>
                  <a:lnTo>
                    <a:pt x="1665" y="650"/>
                  </a:lnTo>
                  <a:lnTo>
                    <a:pt x="1694" y="779"/>
                  </a:lnTo>
                  <a:lnTo>
                    <a:pt x="1758" y="872"/>
                  </a:lnTo>
                  <a:lnTo>
                    <a:pt x="1886" y="942"/>
                  </a:lnTo>
                  <a:lnTo>
                    <a:pt x="0" y="1511"/>
                  </a:lnTo>
                  <a:lnTo>
                    <a:pt x="1736" y="922"/>
                  </a:lnTo>
                  <a:lnTo>
                    <a:pt x="1622" y="851"/>
                  </a:lnTo>
                  <a:lnTo>
                    <a:pt x="1066" y="971"/>
                  </a:lnTo>
                  <a:lnTo>
                    <a:pt x="1593" y="771"/>
                  </a:lnTo>
                  <a:lnTo>
                    <a:pt x="1601" y="608"/>
                  </a:lnTo>
                  <a:lnTo>
                    <a:pt x="473" y="857"/>
                  </a:lnTo>
                  <a:lnTo>
                    <a:pt x="445" y="737"/>
                  </a:lnTo>
                  <a:lnTo>
                    <a:pt x="2114" y="291"/>
                  </a:lnTo>
                  <a:lnTo>
                    <a:pt x="1264" y="87"/>
                  </a:lnTo>
                  <a:lnTo>
                    <a:pt x="610" y="302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Freeform 47"/>
            <p:cNvSpPr>
              <a:spLocks/>
            </p:cNvSpPr>
            <p:nvPr/>
          </p:nvSpPr>
          <p:spPr bwMode="auto">
            <a:xfrm>
              <a:off x="3348" y="2415"/>
              <a:ext cx="191" cy="91"/>
            </a:xfrm>
            <a:custGeom>
              <a:avLst/>
              <a:gdLst>
                <a:gd name="T0" fmla="*/ 15 w 383"/>
                <a:gd name="T1" fmla="*/ 0 h 183"/>
                <a:gd name="T2" fmla="*/ 23 w 383"/>
                <a:gd name="T3" fmla="*/ 9 h 183"/>
                <a:gd name="T4" fmla="*/ 0 w 383"/>
                <a:gd name="T5" fmla="*/ 11 h 183"/>
                <a:gd name="T6" fmla="*/ 13 w 383"/>
                <a:gd name="T7" fmla="*/ 7 h 183"/>
                <a:gd name="T8" fmla="*/ 10 w 383"/>
                <a:gd name="T9" fmla="*/ 1 h 183"/>
                <a:gd name="T10" fmla="*/ 15 w 383"/>
                <a:gd name="T11" fmla="*/ 0 h 183"/>
                <a:gd name="T12" fmla="*/ 15 w 383"/>
                <a:gd name="T13" fmla="*/ 0 h 1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3" h="183">
                  <a:moveTo>
                    <a:pt x="253" y="0"/>
                  </a:moveTo>
                  <a:lnTo>
                    <a:pt x="383" y="156"/>
                  </a:lnTo>
                  <a:lnTo>
                    <a:pt x="0" y="183"/>
                  </a:lnTo>
                  <a:lnTo>
                    <a:pt x="217" y="114"/>
                  </a:lnTo>
                  <a:lnTo>
                    <a:pt x="166" y="17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3" name="Text Box 48"/>
          <p:cNvSpPr txBox="1">
            <a:spLocks noChangeArrowheads="1"/>
          </p:cNvSpPr>
          <p:nvPr/>
        </p:nvSpPr>
        <p:spPr bwMode="auto">
          <a:xfrm>
            <a:off x="2590800" y="1447800"/>
            <a:ext cx="5486400" cy="374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39725" indent="-339725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altLang="en-US" sz="2400" b="0">
                <a:latin typeface="Times New Roman" pitchFamily="18" charset="0"/>
                <a:cs typeface="Arial" pitchFamily="34" charset="0"/>
              </a:rPr>
              <a:t>Tất cả trình biên dịch C đều chứa một thư viện hàm chuẩn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altLang="en-US" sz="2400" b="0">
                <a:latin typeface="Times New Roman" pitchFamily="18" charset="0"/>
                <a:cs typeface="Arial" pitchFamily="34" charset="0"/>
              </a:rPr>
              <a:t>Một hàm được viết bởi lập trình viên có thể được đặt trong thư viện và được dùng khi cần thiết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altLang="en-US" sz="2400" b="0">
                <a:latin typeface="Times New Roman" pitchFamily="18" charset="0"/>
                <a:cs typeface="Arial" pitchFamily="34" charset="0"/>
              </a:rPr>
              <a:t>Một số trình biên dịch cho phép thêm hàm vào thư viện chuẩn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altLang="en-US" sz="2400" b="0">
                <a:latin typeface="Times New Roman" pitchFamily="18" charset="0"/>
                <a:cs typeface="Arial" pitchFamily="34" charset="0"/>
              </a:rPr>
              <a:t>Một số trình biên dịch yêu cầu tạo một thư viện riêng</a:t>
            </a:r>
          </a:p>
        </p:txBody>
      </p:sp>
      <p:sp>
        <p:nvSpPr>
          <p:cNvPr id="35844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8001000" cy="990600"/>
          </a:xfrm>
        </p:spPr>
        <p:txBody>
          <a:bodyPr/>
          <a:lstStyle/>
          <a:p>
            <a:r>
              <a:rPr lang="en-US" altLang="en-US"/>
              <a:t>Thư viện 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467600" cy="4800600"/>
          </a:xfrm>
        </p:spPr>
        <p:txBody>
          <a:bodyPr/>
          <a:lstStyle/>
          <a:p>
            <a:pPr algn="just"/>
            <a:r>
              <a:rPr lang="en-US" altLang="en-US" sz="2400">
                <a:solidFill>
                  <a:srgbClr val="990000"/>
                </a:solidFill>
                <a:latin typeface="Arial" pitchFamily="34" charset="0"/>
              </a:rPr>
              <a:t>stdio.h(C), iostream.h(C++):</a:t>
            </a:r>
            <a:r>
              <a:rPr lang="en-US" altLang="en-US" sz="2400">
                <a:latin typeface="Arial" pitchFamily="34" charset="0"/>
              </a:rPr>
              <a:t> Tập tin định nghĩa các hàm vào/ra chuẩn (standard input/output) gồm các hàm:</a:t>
            </a:r>
          </a:p>
          <a:p>
            <a:pPr lvl="1" algn="just"/>
            <a:r>
              <a:rPr lang="en-US" altLang="en-US" sz="2400">
                <a:latin typeface="Arial" pitchFamily="34" charset="0"/>
              </a:rPr>
              <a:t>Xuất dữ liệu (printf())/cout). </a:t>
            </a:r>
          </a:p>
          <a:p>
            <a:pPr lvl="1" algn="just"/>
            <a:r>
              <a:rPr lang="en-US" altLang="en-US" sz="2400">
                <a:latin typeface="Arial" pitchFamily="34" charset="0"/>
              </a:rPr>
              <a:t>Nhập giá trị cho biến (scanf())/cin).</a:t>
            </a:r>
          </a:p>
          <a:p>
            <a:pPr lvl="1" algn="just"/>
            <a:r>
              <a:rPr lang="en-US" altLang="en-US" sz="2400">
                <a:latin typeface="Arial" pitchFamily="34" charset="0"/>
              </a:rPr>
              <a:t>Nhận kí tự từ bàn phím (getc()).</a:t>
            </a:r>
          </a:p>
          <a:p>
            <a:pPr lvl="1" algn="just"/>
            <a:r>
              <a:rPr lang="en-US" altLang="en-US" sz="2400">
                <a:latin typeface="Arial" pitchFamily="34" charset="0"/>
              </a:rPr>
              <a:t>In kí tự ra màn hình (putc()).</a:t>
            </a:r>
          </a:p>
          <a:p>
            <a:pPr lvl="1" algn="just"/>
            <a:r>
              <a:rPr lang="en-US" altLang="en-US" sz="2400">
                <a:latin typeface="Arial" pitchFamily="34" charset="0"/>
              </a:rPr>
              <a:t>Nhập một chuỗi kí tự từ bàn phím (gets()).</a:t>
            </a:r>
          </a:p>
          <a:p>
            <a:pPr lvl="1" algn="just"/>
            <a:r>
              <a:rPr lang="en-US" altLang="en-US" sz="2400">
                <a:latin typeface="Arial" pitchFamily="34" charset="0"/>
              </a:rPr>
              <a:t>Xuất chuỗi kí tự ra màn hình (puts()).</a:t>
            </a:r>
          </a:p>
          <a:p>
            <a:pPr lvl="1" algn="just"/>
            <a:r>
              <a:rPr lang="en-US" altLang="en-US" sz="2400">
                <a:latin typeface="Arial" pitchFamily="34" charset="0"/>
              </a:rPr>
              <a:t>Xóa vùng đệm bàn phím (fflush()), fopen(), fclose(), fread(), fwrite(), getchar(), putchar(), ...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838200" y="0"/>
            <a:ext cx="8080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vi-VN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Các t</a:t>
            </a: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ậ</a:t>
            </a:r>
            <a:r>
              <a:rPr lang="vi-VN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p tin thư vi</a:t>
            </a: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ệ</a:t>
            </a:r>
            <a:r>
              <a:rPr lang="vi-VN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n thông d</a:t>
            </a: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ụ</a:t>
            </a:r>
            <a:r>
              <a:rPr lang="vi-VN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ng</a:t>
            </a:r>
            <a:endParaRPr lang="en-US" altLang="en-US" sz="3200" b="0"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143000"/>
            <a:ext cx="7315200" cy="3962400"/>
          </a:xfrm>
        </p:spPr>
        <p:txBody>
          <a:bodyPr/>
          <a:lstStyle/>
          <a:p>
            <a:pPr algn="just">
              <a:lnSpc>
                <a:spcPct val="105000"/>
              </a:lnSpc>
            </a:pPr>
            <a:r>
              <a:rPr lang="en-US" altLang="en-US" sz="2400" b="0">
                <a:solidFill>
                  <a:srgbClr val="990000"/>
                </a:solidFill>
                <a:latin typeface="Arial" pitchFamily="34" charset="0"/>
              </a:rPr>
              <a:t>conio.h :</a:t>
            </a:r>
            <a:r>
              <a:rPr lang="en-US" altLang="en-US" sz="2400" b="0">
                <a:latin typeface="Arial" pitchFamily="34" charset="0"/>
              </a:rPr>
              <a:t> Tập tin định nghĩa các hàm vào ra trong chế độ DOS (DOS console) gồm các hàm clrscr(), getch(), getche(), getpass(), cgets(), cputs(), putch(), clreol(), …</a:t>
            </a:r>
          </a:p>
          <a:p>
            <a:pPr algn="just">
              <a:lnSpc>
                <a:spcPct val="105000"/>
              </a:lnSpc>
            </a:pPr>
            <a:r>
              <a:rPr lang="en-US" altLang="en-US" sz="2400" b="0">
                <a:solidFill>
                  <a:srgbClr val="990000"/>
                </a:solidFill>
                <a:latin typeface="Arial" pitchFamily="34" charset="0"/>
              </a:rPr>
              <a:t>math.h:</a:t>
            </a:r>
            <a:r>
              <a:rPr lang="en-US" altLang="en-US" sz="2400" b="0">
                <a:latin typeface="Arial" pitchFamily="34" charset="0"/>
              </a:rPr>
              <a:t> Tập tin định nghĩa các hàm toán học gồm các hàm abs(), sqrt(), log(), log10(), sin(), cos(), tan(), acos(), asin(), atan(), pow(), exp(), …</a:t>
            </a:r>
          </a:p>
          <a:p>
            <a:pPr algn="just">
              <a:lnSpc>
                <a:spcPct val="105000"/>
              </a:lnSpc>
            </a:pPr>
            <a:r>
              <a:rPr lang="en-US" altLang="en-US" sz="2400" b="0">
                <a:solidFill>
                  <a:srgbClr val="990000"/>
                </a:solidFill>
                <a:latin typeface="Arial" pitchFamily="34" charset="0"/>
              </a:rPr>
              <a:t>alloc.h:</a:t>
            </a:r>
            <a:r>
              <a:rPr lang="en-US" altLang="en-US" sz="2400" b="0">
                <a:latin typeface="Arial" pitchFamily="34" charset="0"/>
              </a:rPr>
              <a:t> Tập tin định nghĩa các hàm liên quan đến việc quản lý bộ nhớ gồm các hàm calloc(), realloc(), malloc(), free(), farmalloc(), farcalloc(), farfree(), …</a:t>
            </a:r>
          </a:p>
          <a:p>
            <a:pPr algn="just">
              <a:lnSpc>
                <a:spcPct val="105000"/>
              </a:lnSpc>
            </a:pPr>
            <a:r>
              <a:rPr lang="en-US" altLang="en-US" sz="2400" b="0">
                <a:solidFill>
                  <a:srgbClr val="990000"/>
                </a:solidFill>
                <a:latin typeface="Arial" pitchFamily="34" charset="0"/>
              </a:rPr>
              <a:t>io.h:</a:t>
            </a:r>
            <a:r>
              <a:rPr lang="en-US" altLang="en-US" sz="2400" b="0">
                <a:latin typeface="Arial" pitchFamily="34" charset="0"/>
              </a:rPr>
              <a:t> Tập tin định nghĩa các hàm vào ra cấp thấp gồm các hàm open(), _open(), read(), _read(), close(), _close(), creat(), _creat(), creatnew(), eof(), filelength(), lock(), …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838200" y="0"/>
            <a:ext cx="8080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vi-VN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Các t</a:t>
            </a: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ậ</a:t>
            </a:r>
            <a:r>
              <a:rPr lang="vi-VN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p tin thư vi</a:t>
            </a: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ệ</a:t>
            </a:r>
            <a:r>
              <a:rPr lang="vi-VN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n thông d</a:t>
            </a: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ụ</a:t>
            </a:r>
            <a:r>
              <a:rPr lang="vi-VN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ng</a:t>
            </a:r>
            <a:endParaRPr lang="en-US" altLang="en-US" sz="3200" b="0"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tập lý thuyết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7696200" cy="4800600"/>
          </a:xfrm>
        </p:spPr>
        <p:txBody>
          <a:bodyPr/>
          <a:lstStyle/>
          <a:p>
            <a:pPr marL="514350" indent="-514350" eaLnBrk="1" hangingPunct="1">
              <a:buFont typeface="Verdana" pitchFamily="34" charset="0"/>
              <a:buAutoNum type="arabicPeriod"/>
            </a:pPr>
            <a:r>
              <a:rPr lang="en-AU" altLang="en-US"/>
              <a:t>Tên (định danh) nào sau đây đặt không hợp lệ, tại sao?</a:t>
            </a:r>
            <a:endParaRPr lang="en-US" altLang="en-US"/>
          </a:p>
          <a:p>
            <a:pPr lvl="1" eaLnBrk="1" hangingPunct="1"/>
            <a:r>
              <a:rPr lang="en-AU" altLang="en-US"/>
              <a:t>Tin hoc co SO A, 1BaiTapKHO</a:t>
            </a:r>
            <a:endParaRPr lang="en-US" altLang="en-US"/>
          </a:p>
          <a:p>
            <a:pPr lvl="1" eaLnBrk="1" hangingPunct="1"/>
            <a:r>
              <a:rPr lang="en-AU" altLang="en-US"/>
              <a:t>THucHaNH, NhapMon_L@</a:t>
            </a:r>
            <a:r>
              <a:rPr lang="en-US" altLang="en-US"/>
              <a:t>pTrinH</a:t>
            </a:r>
          </a:p>
          <a:p>
            <a:pPr marL="514350" indent="-514350" eaLnBrk="1" hangingPunct="1">
              <a:buFont typeface="Verdana" pitchFamily="34" charset="0"/>
              <a:buAutoNum type="arabicPeriod"/>
            </a:pPr>
            <a:r>
              <a:rPr lang="en-AU" altLang="en-US"/>
              <a:t>Câu ghi chú dùng để làm gì? Cách sử dụng ra sao? Cho ví dụ minh họa.</a:t>
            </a:r>
            <a:endParaRPr lang="en-US" altLang="en-US"/>
          </a:p>
          <a:p>
            <a:pPr marL="514350" indent="-514350" eaLnBrk="1" hangingPunct="1">
              <a:buFont typeface="Verdana" pitchFamily="34" charset="0"/>
              <a:buAutoNum type="arabicPeriod"/>
            </a:pPr>
            <a:r>
              <a:rPr lang="en-AU" altLang="en-US"/>
              <a:t>Trình bày cấu trúc của một chương trình C. Giải thích ý nghĩa của từng phần trong cấu trúc.</a:t>
            </a:r>
            <a:endParaRPr lang="en-US" altLang="en-US"/>
          </a:p>
        </p:txBody>
      </p:sp>
      <p:sp>
        <p:nvSpPr>
          <p:cNvPr id="3891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/>
              <a:t>NMLT - Giới thiệu ngôn ngữ lập trình C</a:t>
            </a:r>
          </a:p>
        </p:txBody>
      </p:sp>
      <p:pic>
        <p:nvPicPr>
          <p:cNvPr id="38917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Giới thiệu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96200" cy="4800600"/>
          </a:xfrm>
        </p:spPr>
        <p:txBody>
          <a:bodyPr/>
          <a:lstStyle/>
          <a:p>
            <a:pPr algn="just" eaLnBrk="1" hangingPunct="1"/>
            <a:r>
              <a:rPr lang="vi-VN" altLang="en-US" sz="2400">
                <a:solidFill>
                  <a:srgbClr val="0A85FF"/>
                </a:solidFill>
              </a:rPr>
              <a:t>Ư</a:t>
            </a:r>
            <a:r>
              <a:rPr lang="en-US" altLang="en-US" sz="2400">
                <a:solidFill>
                  <a:srgbClr val="0A85FF"/>
                </a:solidFill>
              </a:rPr>
              <a:t>u </a:t>
            </a:r>
            <a:r>
              <a:rPr lang="vi-VN" altLang="en-US" sz="2400">
                <a:solidFill>
                  <a:srgbClr val="0A85FF"/>
                </a:solidFill>
              </a:rPr>
              <a:t>đ</a:t>
            </a:r>
            <a:r>
              <a:rPr lang="en-US" altLang="en-US" sz="2400">
                <a:solidFill>
                  <a:srgbClr val="0A85FF"/>
                </a:solidFill>
              </a:rPr>
              <a:t>iểm của C/C++</a:t>
            </a:r>
          </a:p>
          <a:p>
            <a:pPr lvl="1" algn="just" eaLnBrk="1" hangingPunct="1"/>
            <a:r>
              <a:rPr lang="en-US" altLang="en-US" sz="2400">
                <a:solidFill>
                  <a:srgbClr val="FF0000"/>
                </a:solidFill>
              </a:rPr>
              <a:t>Rất mạnh và linh </a:t>
            </a:r>
            <a:r>
              <a:rPr lang="vi-VN" altLang="en-US" sz="2400">
                <a:solidFill>
                  <a:srgbClr val="FF0000"/>
                </a:solidFill>
              </a:rPr>
              <a:t>độ</a:t>
            </a:r>
            <a:r>
              <a:rPr lang="en-US" altLang="en-US" sz="2400">
                <a:solidFill>
                  <a:srgbClr val="FF0000"/>
                </a:solidFill>
              </a:rPr>
              <a:t>ng</a:t>
            </a:r>
            <a:r>
              <a:rPr lang="en-US" altLang="en-US" sz="2400"/>
              <a:t>, có khả n</a:t>
            </a:r>
            <a:r>
              <a:rPr lang="vi-VN" altLang="en-US" sz="2400"/>
              <a:t>ă</a:t>
            </a:r>
            <a:r>
              <a:rPr lang="en-US" altLang="en-US" sz="2400"/>
              <a:t>ng thể hiện bất cứ ý t</a:t>
            </a:r>
            <a:r>
              <a:rPr lang="vi-VN" altLang="en-US" sz="2400"/>
              <a:t>ưở</a:t>
            </a:r>
            <a:r>
              <a:rPr lang="en-US" altLang="en-US" sz="2400"/>
              <a:t>ng nào.</a:t>
            </a:r>
          </a:p>
          <a:p>
            <a:pPr lvl="1" algn="just" eaLnBrk="1" hangingPunct="1"/>
            <a:r>
              <a:rPr lang="vi-VN" altLang="en-US" sz="2400">
                <a:solidFill>
                  <a:srgbClr val="FF0000"/>
                </a:solidFill>
              </a:rPr>
              <a:t>Đượ</a:t>
            </a:r>
            <a:r>
              <a:rPr lang="en-US" altLang="en-US" sz="2400">
                <a:solidFill>
                  <a:srgbClr val="FF0000"/>
                </a:solidFill>
              </a:rPr>
              <a:t>c sử dụng rộng rãi</a:t>
            </a:r>
            <a:r>
              <a:rPr lang="en-US" altLang="en-US" sz="2400"/>
              <a:t> bởi các nhà lập trình chuyên nghiệp.</a:t>
            </a:r>
          </a:p>
          <a:p>
            <a:pPr lvl="1" algn="just" eaLnBrk="1" hangingPunct="1"/>
            <a:r>
              <a:rPr lang="en-US" altLang="en-US" sz="2400">
                <a:solidFill>
                  <a:srgbClr val="FF0000"/>
                </a:solidFill>
              </a:rPr>
              <a:t>Có tính khả chuyển</a:t>
            </a:r>
            <a:r>
              <a:rPr lang="en-US" altLang="en-US" sz="2400"/>
              <a:t>, ít thay </a:t>
            </a:r>
            <a:r>
              <a:rPr lang="vi-VN" altLang="en-US" sz="2400"/>
              <a:t>đổ</a:t>
            </a:r>
            <a:r>
              <a:rPr lang="en-US" altLang="en-US" sz="2400"/>
              <a:t>i trên các hệ thống máy tính khác nhau.</a:t>
            </a:r>
          </a:p>
          <a:p>
            <a:pPr lvl="1" algn="just" eaLnBrk="1" hangingPunct="1"/>
            <a:r>
              <a:rPr lang="en-US" altLang="en-US" sz="2400">
                <a:solidFill>
                  <a:srgbClr val="FF0000"/>
                </a:solidFill>
              </a:rPr>
              <a:t>Rõ ràng, cô </a:t>
            </a:r>
            <a:r>
              <a:rPr lang="vi-VN" altLang="en-US" sz="2400">
                <a:solidFill>
                  <a:srgbClr val="FF0000"/>
                </a:solidFill>
              </a:rPr>
              <a:t>đọ</a:t>
            </a:r>
            <a:r>
              <a:rPr lang="en-US" altLang="en-US" sz="2400">
                <a:solidFill>
                  <a:srgbClr val="FF0000"/>
                </a:solidFill>
              </a:rPr>
              <a:t>ng</a:t>
            </a:r>
            <a:r>
              <a:rPr lang="en-US" altLang="en-US" sz="2400"/>
              <a:t>.</a:t>
            </a:r>
          </a:p>
          <a:p>
            <a:pPr lvl="1" algn="just" eaLnBrk="1" hangingPunct="1"/>
            <a:r>
              <a:rPr lang="en-US" altLang="en-US" sz="2400">
                <a:solidFill>
                  <a:srgbClr val="FF0000"/>
                </a:solidFill>
              </a:rPr>
              <a:t>Lập trình </a:t>
            </a:r>
            <a:r>
              <a:rPr lang="vi-VN" altLang="en-US" sz="2400">
                <a:solidFill>
                  <a:srgbClr val="FF0000"/>
                </a:solidFill>
              </a:rPr>
              <a:t>đơ</a:t>
            </a:r>
            <a:r>
              <a:rPr lang="en-US" altLang="en-US" sz="2400">
                <a:solidFill>
                  <a:srgbClr val="FF0000"/>
                </a:solidFill>
              </a:rPr>
              <a:t>n thể</a:t>
            </a:r>
            <a:r>
              <a:rPr lang="en-US" altLang="en-US" sz="2400"/>
              <a:t>, tái sử dụng thông qua hàm.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/>
              <a:t>NMLT - Giới thiệu ngôn ngữ lập trình 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Giới thiệu</a:t>
            </a:r>
            <a:endParaRPr lang="vi-V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33500"/>
            <a:ext cx="7772400" cy="4800600"/>
          </a:xfrm>
        </p:spPr>
        <p:txBody>
          <a:bodyPr/>
          <a:lstStyle/>
          <a:p>
            <a:pPr eaLnBrk="1" hangingPunct="1">
              <a:defRPr/>
            </a:pPr>
            <a:r>
              <a:rPr lang="fr-FR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Môi</a:t>
            </a:r>
            <a:r>
              <a:rPr lang="fr-FR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trường</a:t>
            </a:r>
            <a:r>
              <a:rPr lang="fr-FR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phát</a:t>
            </a:r>
            <a:r>
              <a:rPr lang="fr-FR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triển</a:t>
            </a:r>
            <a:r>
              <a:rPr lang="fr-FR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tích</a:t>
            </a:r>
            <a:r>
              <a:rPr lang="fr-FR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hợp</a:t>
            </a:r>
            <a:r>
              <a:rPr lang="fr-FR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IDE (</a:t>
            </a:r>
            <a:r>
              <a:rPr lang="fr-FR" sz="2400" dirty="0" err="1">
                <a:solidFill>
                  <a:srgbClr val="FF0000"/>
                </a:solidFill>
              </a:rPr>
              <a:t>I</a:t>
            </a:r>
            <a:r>
              <a:rPr lang="fr-FR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ntegrated</a:t>
            </a:r>
            <a:r>
              <a:rPr lang="fr-FR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D</a:t>
            </a:r>
            <a:r>
              <a:rPr lang="fr-FR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evelopment</a:t>
            </a:r>
            <a:r>
              <a:rPr lang="fr-FR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E</a:t>
            </a:r>
            <a:r>
              <a:rPr lang="fr-FR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nvironment</a:t>
            </a:r>
            <a:r>
              <a:rPr lang="fr-FR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 eaLnBrk="1" hangingPunct="1">
              <a:defRPr/>
            </a:pPr>
            <a:r>
              <a:rPr lang="fr-FR" sz="2400" dirty="0" err="1"/>
              <a:t>Biên</a:t>
            </a:r>
            <a:r>
              <a:rPr lang="fr-FR" sz="2400" dirty="0"/>
              <a:t> </a:t>
            </a:r>
            <a:r>
              <a:rPr lang="fr-FR" sz="2400" dirty="0" err="1"/>
              <a:t>tập</a:t>
            </a:r>
            <a:r>
              <a:rPr lang="fr-FR" sz="2400" dirty="0"/>
              <a:t> </a:t>
            </a:r>
            <a:r>
              <a:rPr lang="fr-FR" sz="2400" dirty="0" err="1"/>
              <a:t>chương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nguồn</a:t>
            </a:r>
            <a:r>
              <a:rPr lang="fr-FR" sz="2400" dirty="0"/>
              <a:t> (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0000"/>
                </a:solidFill>
              </a:rPr>
              <a:t>EDIT</a:t>
            </a:r>
            <a:r>
              <a:rPr lang="fr-FR" sz="2400" dirty="0"/>
              <a:t>).</a:t>
            </a:r>
            <a:endParaRPr lang="en-US" sz="2400" dirty="0"/>
          </a:p>
          <a:p>
            <a:pPr lvl="1" eaLnBrk="1" hangingPunct="1">
              <a:defRPr/>
            </a:pPr>
            <a:r>
              <a:rPr lang="fr-FR" sz="2400" dirty="0" err="1"/>
              <a:t>Biên</a:t>
            </a:r>
            <a:r>
              <a:rPr lang="fr-FR" sz="2400" dirty="0"/>
              <a:t> </a:t>
            </a:r>
            <a:r>
              <a:rPr lang="fr-FR" sz="2400" dirty="0" err="1"/>
              <a:t>dịch</a:t>
            </a:r>
            <a:r>
              <a:rPr lang="fr-FR" sz="2400" dirty="0"/>
              <a:t> </a:t>
            </a:r>
            <a:r>
              <a:rPr lang="fr-FR" sz="2400" dirty="0" err="1"/>
              <a:t>chương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(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0000"/>
                </a:solidFill>
              </a:rPr>
              <a:t>COMPILE</a:t>
            </a:r>
            <a:r>
              <a:rPr lang="fr-FR" sz="2400" dirty="0"/>
              <a:t>).</a:t>
            </a:r>
            <a:endParaRPr lang="en-US" sz="2400" dirty="0"/>
          </a:p>
          <a:p>
            <a:pPr lvl="1" eaLnBrk="1" hangingPunct="1">
              <a:defRPr/>
            </a:pPr>
            <a:r>
              <a:rPr lang="fr-FR" sz="2400" dirty="0" err="1"/>
              <a:t>Chạy</a:t>
            </a:r>
            <a:r>
              <a:rPr lang="fr-FR" sz="2400" dirty="0"/>
              <a:t> </a:t>
            </a:r>
            <a:r>
              <a:rPr lang="fr-FR" sz="2400" dirty="0" err="1"/>
              <a:t>chương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nguồn</a:t>
            </a:r>
            <a:r>
              <a:rPr lang="fr-FR" sz="2400" dirty="0"/>
              <a:t> (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0000"/>
                </a:solidFill>
              </a:rPr>
              <a:t>RUNTIME</a:t>
            </a:r>
            <a:r>
              <a:rPr lang="fr-FR" sz="2400" dirty="0"/>
              <a:t>).</a:t>
            </a:r>
            <a:endParaRPr lang="en-US" sz="2400" dirty="0"/>
          </a:p>
          <a:p>
            <a:pPr lvl="1" eaLnBrk="1" hangingPunct="1">
              <a:defRPr/>
            </a:pPr>
            <a:r>
              <a:rPr lang="fr-FR" sz="2400" dirty="0" err="1"/>
              <a:t>Sửa</a:t>
            </a:r>
            <a:r>
              <a:rPr lang="fr-FR" sz="2400" dirty="0"/>
              <a:t> </a:t>
            </a:r>
            <a:r>
              <a:rPr lang="fr-FR" sz="2400" dirty="0" err="1"/>
              <a:t>lỗi</a:t>
            </a:r>
            <a:r>
              <a:rPr lang="fr-FR" sz="2400" dirty="0"/>
              <a:t> </a:t>
            </a:r>
            <a:r>
              <a:rPr lang="fr-FR" sz="2400" dirty="0" err="1"/>
              <a:t>chương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nguồn</a:t>
            </a:r>
            <a:r>
              <a:rPr lang="fr-FR" sz="2400" dirty="0"/>
              <a:t> (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0000"/>
                </a:solidFill>
              </a:rPr>
              <a:t>DEBUG</a:t>
            </a:r>
            <a:r>
              <a:rPr lang="fr-FR" sz="2400" dirty="0"/>
              <a:t>).</a:t>
            </a:r>
            <a:endParaRPr lang="vi-VN" sz="2400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/>
              <a:t>NMLT - Giới thiệu ngôn ngữ lập trình C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1524000" y="5181600"/>
            <a:ext cx="1381125" cy="83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.C/.CPP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3657600" y="5181600"/>
            <a:ext cx="1381125" cy="83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.OBJ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5791200" y="5181600"/>
            <a:ext cx="1381125" cy="83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.EXE</a:t>
            </a:r>
          </a:p>
        </p:txBody>
      </p:sp>
      <p:sp>
        <p:nvSpPr>
          <p:cNvPr id="8" name="Freeform 9"/>
          <p:cNvSpPr>
            <a:spLocks/>
          </p:cNvSpPr>
          <p:nvPr/>
        </p:nvSpPr>
        <p:spPr bwMode="gray">
          <a:xfrm rot="2700000" flipH="1" flipV="1">
            <a:off x="2897982" y="4480719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lumMod val="60000"/>
                  <a:lumOff val="4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gray">
          <a:xfrm rot="2700000" flipH="1" flipV="1">
            <a:off x="5107782" y="4480719"/>
            <a:ext cx="903287" cy="1241425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66FF"/>
              </a:gs>
              <a:gs pos="100000">
                <a:srgbClr val="FF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100" y="914400"/>
            <a:ext cx="899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Verdana" pitchFamily="34" charset="0"/>
                <a:cs typeface="Arial" pitchFamily="34" charset="0"/>
              </a:rPr>
              <a:t>Các bước trong chu trình phát triển chương trình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057400"/>
            <a:ext cx="6781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itle 1"/>
          <p:cNvSpPr>
            <a:spLocks/>
          </p:cNvSpPr>
          <p:nvPr/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Giới thiệu</a:t>
            </a:r>
            <a:endParaRPr lang="vi-VN" altLang="en-US" sz="3200" b="0">
              <a:solidFill>
                <a:schemeClr val="bg1"/>
              </a:solidFill>
              <a:latin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rgbClr val="0A85FF"/>
                </a:solidFill>
                <a:latin typeface="Arial" charset="0"/>
                <a:cs typeface="Arial" charset="0"/>
              </a:rPr>
              <a:t>Môi</a:t>
            </a:r>
            <a:r>
              <a:rPr lang="en-US" dirty="0">
                <a:solidFill>
                  <a:srgbClr val="0A85FF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A85FF"/>
                </a:solidFill>
                <a:latin typeface="Arial" charset="0"/>
                <a:cs typeface="Arial" charset="0"/>
              </a:rPr>
              <a:t>tr</a:t>
            </a:r>
            <a:r>
              <a:rPr lang="vi-VN" dirty="0">
                <a:solidFill>
                  <a:srgbClr val="0A85FF"/>
                </a:solidFill>
                <a:latin typeface="Arial" charset="0"/>
                <a:cs typeface="Arial" charset="0"/>
              </a:rPr>
              <a:t>ườ</a:t>
            </a:r>
            <a:r>
              <a:rPr lang="en-US" dirty="0" err="1">
                <a:solidFill>
                  <a:srgbClr val="0A85FF"/>
                </a:solidFill>
                <a:latin typeface="Arial" charset="0"/>
                <a:cs typeface="Arial" charset="0"/>
              </a:rPr>
              <a:t>ng</a:t>
            </a:r>
            <a:r>
              <a:rPr lang="en-US" dirty="0">
                <a:solidFill>
                  <a:srgbClr val="0A85FF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A85FF"/>
                </a:solidFill>
                <a:latin typeface="Arial" charset="0"/>
                <a:cs typeface="Arial" charset="0"/>
              </a:rPr>
              <a:t>lập</a:t>
            </a:r>
            <a:r>
              <a:rPr lang="en-US" dirty="0">
                <a:solidFill>
                  <a:srgbClr val="0A85FF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A85FF"/>
                </a:solidFill>
                <a:latin typeface="Arial" charset="0"/>
                <a:cs typeface="Arial" charset="0"/>
              </a:rPr>
              <a:t>trình</a:t>
            </a:r>
            <a:endParaRPr lang="en-US" dirty="0">
              <a:solidFill>
                <a:srgbClr val="0A85FF"/>
              </a:solidFill>
              <a:latin typeface="Arial" charset="0"/>
              <a:cs typeface="Arial" charset="0"/>
            </a:endParaRPr>
          </a:p>
          <a:p>
            <a:pPr lvl="1"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Borland C++ 3.1 for DOS.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C Free 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		C++ 6.0, Win32 Console Application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100" b="0"/>
              <a:t>NMLT - Giới thiệu ngôn ngữ lập trình C</a:t>
            </a:r>
          </a:p>
        </p:txBody>
      </p:sp>
      <p:pic>
        <p:nvPicPr>
          <p:cNvPr id="20485" name="Picture 2" descr="C:\^VCBB^\Temp\VS6_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3048000"/>
            <a:ext cx="3600450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 descr="C:\^VCBB^\Temp\VS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495800"/>
            <a:ext cx="5619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81200"/>
            <a:ext cx="3962400" cy="31242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en-US" sz="2000" b="0">
                <a:solidFill>
                  <a:srgbClr val="990000"/>
                </a:solidFill>
                <a:latin typeface="Arial" pitchFamily="34" charset="0"/>
              </a:rPr>
              <a:t>1.  Khởi động - Thoát khỏi C++</a:t>
            </a:r>
          </a:p>
          <a:p>
            <a:pPr algn="just">
              <a:buFont typeface="Wingdings" pitchFamily="2" charset="2"/>
              <a:buNone/>
            </a:pPr>
            <a:endParaRPr lang="en-US" altLang="en-US" sz="2000" b="0">
              <a:latin typeface="Arial" pitchFamily="34" charset="0"/>
            </a:endParaRPr>
          </a:p>
          <a:p>
            <a:pPr algn="just"/>
            <a:r>
              <a:rPr lang="en-US" altLang="en-US" sz="2000" b="0">
                <a:latin typeface="Arial" pitchFamily="34" charset="0"/>
              </a:rPr>
              <a:t>Khởi động C++ : nhấp đúp chuột lên biểu tượng của chương trình C++. Giả sử dùng borlandc, vào thư mục BorLandC\Bin, nhấp đúp chuột vào file BC.exe</a:t>
            </a:r>
          </a:p>
          <a:p>
            <a:pPr algn="just"/>
            <a:endParaRPr lang="en-US" altLang="en-US" sz="2000" b="0">
              <a:latin typeface="Arial" pitchFamily="34" charset="0"/>
            </a:endParaRPr>
          </a:p>
          <a:p>
            <a:pPr algn="just"/>
            <a:r>
              <a:rPr lang="en-US" altLang="en-US" sz="2000" b="0">
                <a:latin typeface="Arial" pitchFamily="34" charset="0"/>
              </a:rPr>
              <a:t>Thoát khỏi C++: nhấn tổ hợp phím Alt-X.a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838200" y="914400"/>
            <a:ext cx="8080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0000FF"/>
                </a:solidFill>
                <a:latin typeface="Verdana" pitchFamily="34" charset="0"/>
                <a:cs typeface="Arial" pitchFamily="34" charset="0"/>
              </a:rPr>
              <a:t>Môi trường làm việc của C++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4038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itle 1"/>
          <p:cNvSpPr>
            <a:spLocks/>
          </p:cNvSpPr>
          <p:nvPr/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0">
                <a:solidFill>
                  <a:schemeClr val="bg1"/>
                </a:solidFill>
                <a:latin typeface="Verdana" pitchFamily="34" charset="0"/>
                <a:cs typeface="Arial" pitchFamily="34" charset="0"/>
              </a:rPr>
              <a:t>Giới thiệu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10400" cy="563563"/>
          </a:xfrm>
        </p:spPr>
        <p:txBody>
          <a:bodyPr/>
          <a:lstStyle/>
          <a:p>
            <a:pPr eaLnBrk="1" hangingPunct="1"/>
            <a:r>
              <a:rPr lang="en-US" altLang="en-US"/>
              <a:t>Các b</a:t>
            </a:r>
            <a:r>
              <a:rPr lang="vi-VN" altLang="en-US"/>
              <a:t>ướ</a:t>
            </a:r>
            <a:r>
              <a:rPr lang="en-US" altLang="en-US"/>
              <a:t>c xây dựng ch</a:t>
            </a:r>
            <a:r>
              <a:rPr lang="vi-VN" altLang="en-US"/>
              <a:t>ươ</a:t>
            </a:r>
            <a:r>
              <a:rPr lang="en-US" altLang="en-US"/>
              <a:t>ng trình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381000" y="1447800"/>
            <a:ext cx="2895600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Xác </a:t>
            </a:r>
            <a:r>
              <a:rPr lang="vi-VN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đị</a:t>
            </a: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nh vấn </a:t>
            </a:r>
            <a:r>
              <a:rPr lang="vi-VN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đề</a:t>
            </a:r>
            <a:endParaRPr lang="en-US" sz="240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- bài toán</a:t>
            </a:r>
            <a:endParaRPr lang="en-US" sz="24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1295400" y="2286000"/>
            <a:ext cx="2895600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Lựa chọn</a:t>
            </a:r>
          </a:p>
          <a:p>
            <a:pPr algn="ctr">
              <a:defRPr/>
            </a:pP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ph</a:t>
            </a:r>
            <a:r>
              <a:rPr lang="vi-VN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ươ</a:t>
            </a: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ng pháp giải</a:t>
            </a:r>
            <a:endParaRPr lang="en-US" sz="24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3124200" y="3962400"/>
            <a:ext cx="2895600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Cài </a:t>
            </a:r>
            <a:r>
              <a:rPr lang="vi-VN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đặ</a:t>
            </a: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</a:t>
            </a:r>
          </a:p>
          <a:p>
            <a:pPr algn="ctr">
              <a:defRPr/>
            </a:pP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vi-VN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ươ</a:t>
            </a: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ng trình</a:t>
            </a:r>
            <a:endParaRPr lang="en-US" sz="24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4038600" y="4800600"/>
            <a:ext cx="2895600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Hiệu chỉnh</a:t>
            </a:r>
          </a:p>
          <a:p>
            <a:pPr algn="ctr">
              <a:defRPr/>
            </a:pP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vi-VN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ươ</a:t>
            </a: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ng trình</a:t>
            </a:r>
            <a:endParaRPr lang="en-US" sz="24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4953000" y="5638800"/>
            <a:ext cx="2895600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Thực hiện</a:t>
            </a:r>
          </a:p>
          <a:p>
            <a:pPr algn="ctr">
              <a:defRPr/>
            </a:pP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vi-VN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ươ</a:t>
            </a: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ng trình</a:t>
            </a:r>
            <a:endParaRPr lang="en-US" sz="24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gray">
          <a:xfrm rot="-5400000">
            <a:off x="3178969" y="1393031"/>
            <a:ext cx="979488" cy="1241425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66FF"/>
              </a:gs>
              <a:gs pos="100000">
                <a:srgbClr val="FF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9"/>
          <p:cNvSpPr>
            <a:spLocks/>
          </p:cNvSpPr>
          <p:nvPr/>
        </p:nvSpPr>
        <p:spPr bwMode="gray">
          <a:xfrm rot="-5400000">
            <a:off x="5007769" y="3069431"/>
            <a:ext cx="979488" cy="1241425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66FF"/>
              </a:gs>
              <a:gs pos="100000">
                <a:srgbClr val="FF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9"/>
          <p:cNvSpPr>
            <a:spLocks/>
          </p:cNvSpPr>
          <p:nvPr/>
        </p:nvSpPr>
        <p:spPr bwMode="gray">
          <a:xfrm rot="-5400000">
            <a:off x="5922169" y="3907631"/>
            <a:ext cx="979488" cy="1241425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66FF"/>
              </a:gs>
              <a:gs pos="100000">
                <a:srgbClr val="FF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9"/>
          <p:cNvSpPr>
            <a:spLocks/>
          </p:cNvSpPr>
          <p:nvPr/>
        </p:nvSpPr>
        <p:spPr bwMode="gray">
          <a:xfrm rot="-5400000">
            <a:off x="6836569" y="4745831"/>
            <a:ext cx="979488" cy="1241425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66FF"/>
              </a:gs>
              <a:gs pos="100000">
                <a:srgbClr val="FF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81000" y="4800600"/>
            <a:ext cx="2133600" cy="7620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Lỗi cú pháp</a:t>
            </a:r>
          </a:p>
          <a:p>
            <a:pPr algn="ctr"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Lỗi ngữ nghĩa</a:t>
            </a:r>
            <a:endParaRPr lang="en-US" sz="2000"/>
          </a:p>
        </p:txBody>
      </p:sp>
      <p:sp>
        <p:nvSpPr>
          <p:cNvPr id="23" name="Right Arrow 22"/>
          <p:cNvSpPr>
            <a:spLocks noChangeArrowheads="1"/>
          </p:cNvSpPr>
          <p:nvPr/>
        </p:nvSpPr>
        <p:spPr bwMode="auto">
          <a:xfrm flipH="1">
            <a:off x="2514600" y="4724400"/>
            <a:ext cx="1524000" cy="9144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FF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5486400" y="1447800"/>
            <a:ext cx="2667000" cy="12954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Biểu diễn bằng: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Ngôn ngữ tự nhiên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L</a:t>
            </a:r>
            <a:r>
              <a:rPr lang="vi-VN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ư</a:t>
            </a: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u </a:t>
            </a:r>
            <a:r>
              <a:rPr lang="vi-VN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- S</a:t>
            </a:r>
            <a:r>
              <a:rPr lang="vi-VN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ơ</a:t>
            </a: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khối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Mã giả</a:t>
            </a:r>
            <a:endParaRPr lang="en-US" sz="2000"/>
          </a:p>
        </p:txBody>
      </p:sp>
      <p:sp>
        <p:nvSpPr>
          <p:cNvPr id="25" name="Right Arrow 24"/>
          <p:cNvSpPr>
            <a:spLocks noChangeArrowheads="1"/>
          </p:cNvSpPr>
          <p:nvPr/>
        </p:nvSpPr>
        <p:spPr bwMode="auto">
          <a:xfrm rot="8100000" flipH="1">
            <a:off x="4291013" y="2690813"/>
            <a:ext cx="1524000" cy="9144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FF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4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2209800" y="3124200"/>
            <a:ext cx="2895600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Xây dựng</a:t>
            </a:r>
          </a:p>
          <a:p>
            <a:pPr algn="ctr">
              <a:defRPr/>
            </a:pPr>
            <a:r>
              <a:rPr lang="en-US" sz="240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thuật toán/ thuật giải</a:t>
            </a:r>
            <a:endParaRPr lang="en-US" sz="240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18" name="Freeform 9"/>
          <p:cNvSpPr>
            <a:spLocks/>
          </p:cNvSpPr>
          <p:nvPr/>
        </p:nvSpPr>
        <p:spPr bwMode="gray">
          <a:xfrm rot="-5400000">
            <a:off x="4093369" y="2231231"/>
            <a:ext cx="979488" cy="1241425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66FF"/>
              </a:gs>
              <a:gs pos="100000">
                <a:srgbClr val="FF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  <p:bldP spid="8" grpId="0" animBg="1"/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305800" cy="762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Calibri" pitchFamily="34" charset="0"/>
                <a:cs typeface="Calibri" pitchFamily="34" charset="0"/>
              </a:rPr>
              <a:t>Các bước lập trình giải quyết vấn đề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5905500" y="1743075"/>
            <a:ext cx="2133600" cy="1974850"/>
            <a:chOff x="4224" y="864"/>
            <a:chExt cx="1344" cy="1244"/>
          </a:xfrm>
        </p:grpSpPr>
        <p:pic>
          <p:nvPicPr>
            <p:cNvPr id="23573" name="Picture 4" descr="bd0663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1056"/>
              <a:ext cx="1319" cy="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4" name="Text Box 5"/>
            <p:cNvSpPr txBox="1">
              <a:spLocks noChangeArrowheads="1"/>
            </p:cNvSpPr>
            <p:nvPr/>
          </p:nvSpPr>
          <p:spPr bwMode="auto">
            <a:xfrm>
              <a:off x="4512" y="86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0">
                  <a:cs typeface="Arial" pitchFamily="34" charset="0"/>
                </a:rPr>
                <a:t>Phòng học</a:t>
              </a:r>
            </a:p>
          </p:txBody>
        </p:sp>
      </p:grpSp>
      <p:grpSp>
        <p:nvGrpSpPr>
          <p:cNvPr id="322566" name="Group 6"/>
          <p:cNvGrpSpPr>
            <a:grpSpLocks/>
          </p:cNvGrpSpPr>
          <p:nvPr/>
        </p:nvGrpSpPr>
        <p:grpSpPr bwMode="auto">
          <a:xfrm>
            <a:off x="3841750" y="1971675"/>
            <a:ext cx="2465388" cy="1143000"/>
            <a:chOff x="2430" y="1392"/>
            <a:chExt cx="1553" cy="720"/>
          </a:xfrm>
        </p:grpSpPr>
        <p:pic>
          <p:nvPicPr>
            <p:cNvPr id="23570" name="Picture 7" descr="bd0639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0" y="1392"/>
              <a:ext cx="47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1" name="Text Box 8"/>
            <p:cNvSpPr txBox="1">
              <a:spLocks noChangeArrowheads="1"/>
            </p:cNvSpPr>
            <p:nvPr/>
          </p:nvSpPr>
          <p:spPr bwMode="auto">
            <a:xfrm>
              <a:off x="3005" y="1685"/>
              <a:ext cx="9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0">
                  <a:cs typeface="Arial" pitchFamily="34" charset="0"/>
                </a:rPr>
                <a:t>Rời phòng học</a:t>
              </a:r>
              <a:r>
                <a:rPr lang="en-US" altLang="en-US" sz="2400" b="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3572" name="AutoShape 9"/>
            <p:cNvSpPr>
              <a:spLocks noChangeArrowheads="1"/>
            </p:cNvSpPr>
            <p:nvPr/>
          </p:nvSpPr>
          <p:spPr bwMode="auto">
            <a:xfrm>
              <a:off x="2962" y="1632"/>
              <a:ext cx="672" cy="144"/>
            </a:xfrm>
            <a:prstGeom prst="leftArrow">
              <a:avLst>
                <a:gd name="adj1" fmla="val 50000"/>
                <a:gd name="adj2" fmla="val 116667"/>
              </a:avLst>
            </a:prstGeom>
            <a:solidFill>
              <a:srgbClr val="D7D2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2570" name="Group 10"/>
          <p:cNvGrpSpPr>
            <a:grpSpLocks/>
          </p:cNvGrpSpPr>
          <p:nvPr/>
        </p:nvGrpSpPr>
        <p:grpSpPr bwMode="auto">
          <a:xfrm>
            <a:off x="1584325" y="2733675"/>
            <a:ext cx="2681288" cy="1295400"/>
            <a:chOff x="1008" y="1872"/>
            <a:chExt cx="1689" cy="816"/>
          </a:xfrm>
        </p:grpSpPr>
        <p:pic>
          <p:nvPicPr>
            <p:cNvPr id="23567" name="Picture 11" descr="dd01419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8" t="23628" r="31721" b="31721"/>
            <a:stretch>
              <a:fillRect/>
            </a:stretch>
          </p:blipFill>
          <p:spPr bwMode="auto">
            <a:xfrm>
              <a:off x="1008" y="220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8" name="Text Box 12"/>
            <p:cNvSpPr txBox="1">
              <a:spLocks noChangeArrowheads="1"/>
            </p:cNvSpPr>
            <p:nvPr/>
          </p:nvSpPr>
          <p:spPr bwMode="auto">
            <a:xfrm>
              <a:off x="1714" y="2060"/>
              <a:ext cx="9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0">
                  <a:cs typeface="Arial" pitchFamily="34" charset="0"/>
                </a:rPr>
                <a:t>Ðến cầu thang </a:t>
              </a:r>
            </a:p>
          </p:txBody>
        </p:sp>
        <p:sp>
          <p:nvSpPr>
            <p:cNvPr id="23569" name="AutoShape 13"/>
            <p:cNvSpPr>
              <a:spLocks noChangeArrowheads="1"/>
            </p:cNvSpPr>
            <p:nvPr/>
          </p:nvSpPr>
          <p:spPr bwMode="auto">
            <a:xfrm rot="-1439938">
              <a:off x="1488" y="1872"/>
              <a:ext cx="912" cy="144"/>
            </a:xfrm>
            <a:prstGeom prst="leftArrow">
              <a:avLst>
                <a:gd name="adj1" fmla="val 50000"/>
                <a:gd name="adj2" fmla="val 158333"/>
              </a:avLst>
            </a:prstGeom>
            <a:solidFill>
              <a:srgbClr val="D7D2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844550" y="3981450"/>
            <a:ext cx="1120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b="0">
                <a:cs typeface="Arial" pitchFamily="34" charset="0"/>
              </a:rPr>
              <a:t>Xuống tầng hầm</a:t>
            </a:r>
            <a:r>
              <a:rPr lang="en-US" altLang="en-US" sz="2400" b="0"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322575" name="Group 15"/>
          <p:cNvGrpSpPr>
            <a:grpSpLocks/>
          </p:cNvGrpSpPr>
          <p:nvPr/>
        </p:nvGrpSpPr>
        <p:grpSpPr bwMode="auto">
          <a:xfrm>
            <a:off x="2117725" y="4714875"/>
            <a:ext cx="3357563" cy="1611313"/>
            <a:chOff x="1344" y="3120"/>
            <a:chExt cx="2115" cy="1015"/>
          </a:xfrm>
        </p:grpSpPr>
        <p:grpSp>
          <p:nvGrpSpPr>
            <p:cNvPr id="23562" name="Group 16"/>
            <p:cNvGrpSpPr>
              <a:grpSpLocks/>
            </p:cNvGrpSpPr>
            <p:nvPr/>
          </p:nvGrpSpPr>
          <p:grpSpPr bwMode="auto">
            <a:xfrm>
              <a:off x="1344" y="3120"/>
              <a:ext cx="2115" cy="826"/>
              <a:chOff x="1344" y="3120"/>
              <a:chExt cx="2115" cy="826"/>
            </a:xfrm>
          </p:grpSpPr>
          <p:pic>
            <p:nvPicPr>
              <p:cNvPr id="23564" name="Picture 17" descr="pe02650_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6" y="3168"/>
                <a:ext cx="1073" cy="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5" name="AutoShape 18"/>
              <p:cNvSpPr>
                <a:spLocks noChangeArrowheads="1"/>
              </p:cNvSpPr>
              <p:nvPr/>
            </p:nvSpPr>
            <p:spPr bwMode="auto">
              <a:xfrm rot="1355487">
                <a:off x="1618" y="3120"/>
                <a:ext cx="768" cy="144"/>
              </a:xfrm>
              <a:prstGeom prst="rightArrow">
                <a:avLst>
                  <a:gd name="adj1" fmla="val 50000"/>
                  <a:gd name="adj2" fmla="val 133333"/>
                </a:avLst>
              </a:prstGeom>
              <a:solidFill>
                <a:srgbClr val="D7D2D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66" name="Text Box 19"/>
              <p:cNvSpPr txBox="1">
                <a:spLocks noChangeArrowheads="1"/>
              </p:cNvSpPr>
              <p:nvPr/>
            </p:nvSpPr>
            <p:spPr bwMode="auto">
              <a:xfrm>
                <a:off x="1344" y="3326"/>
                <a:ext cx="95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itchFamily="34" charset="0"/>
                    <a:cs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b="0">
                    <a:cs typeface="Arial" pitchFamily="34" charset="0"/>
                  </a:rPr>
                  <a:t>Ði đến quán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600" b="0">
                    <a:cs typeface="Arial" pitchFamily="34" charset="0"/>
                  </a:rPr>
                  <a:t>ăn tự phục vụ</a:t>
                </a:r>
                <a:r>
                  <a:rPr lang="en-US" altLang="en-US" sz="2400" b="0"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p:grpSp>
        <p:sp>
          <p:nvSpPr>
            <p:cNvPr id="23563" name="Text Box 20"/>
            <p:cNvSpPr txBox="1">
              <a:spLocks noChangeArrowheads="1"/>
            </p:cNvSpPr>
            <p:nvPr/>
          </p:nvSpPr>
          <p:spPr bwMode="auto">
            <a:xfrm>
              <a:off x="2587" y="3923"/>
              <a:ext cx="6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600" b="0">
                  <a:cs typeface="Arial" pitchFamily="34" charset="0"/>
                </a:rPr>
                <a:t>Cafeteria</a:t>
              </a:r>
            </a:p>
          </p:txBody>
        </p:sp>
      </p:grpSp>
      <p:sp>
        <p:nvSpPr>
          <p:cNvPr id="23560" name="Text Box 21"/>
          <p:cNvSpPr txBox="1">
            <a:spLocks noChangeArrowheads="1"/>
          </p:cNvSpPr>
          <p:nvPr/>
        </p:nvSpPr>
        <p:spPr bwMode="auto">
          <a:xfrm>
            <a:off x="212725" y="1892300"/>
            <a:ext cx="3581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 b="0">
                <a:cs typeface="Arial" pitchFamily="34" charset="0"/>
              </a:rPr>
              <a:t>Giải thuật gồm một tập hợp các bước thực hiện nhằm giải quyết một vấn đề. Thí dụ sau đây mô </a:t>
            </a:r>
            <a:br>
              <a:rPr lang="en-US" altLang="en-US" sz="1600" b="0">
                <a:cs typeface="Arial" pitchFamily="34" charset="0"/>
              </a:rPr>
            </a:br>
            <a:r>
              <a:rPr lang="en-US" altLang="en-US" sz="1600" b="0">
                <a:cs typeface="Arial" pitchFamily="34" charset="0"/>
              </a:rPr>
              <a:t>tả một giải thuật  </a:t>
            </a:r>
          </a:p>
        </p:txBody>
      </p:sp>
      <p:sp>
        <p:nvSpPr>
          <p:cNvPr id="23561" name="Text Box 22"/>
          <p:cNvSpPr txBox="1">
            <a:spLocks noChangeArrowheads="1"/>
          </p:cNvSpPr>
          <p:nvPr/>
        </p:nvSpPr>
        <p:spPr bwMode="auto">
          <a:xfrm>
            <a:off x="704850" y="1073150"/>
            <a:ext cx="75247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cs typeface="Arial" pitchFamily="34" charset="0"/>
              </a:rPr>
              <a:t>Các bước cần thực hiên khi một người</a:t>
            </a:r>
            <a:r>
              <a:rPr lang="en-US" altLang="en-US" sz="1800" b="0">
                <a:cs typeface="Arial" pitchFamily="34" charset="0"/>
              </a:rPr>
              <a:t> </a:t>
            </a:r>
            <a:r>
              <a:rPr lang="en-US" altLang="en-US" sz="1800">
                <a:cs typeface="Arial" pitchFamily="34" charset="0"/>
              </a:rPr>
              <a:t>muốn đi đến quán ăn tự phục vụ từ phòng học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1900</Words>
  <Application>Microsoft Office PowerPoint</Application>
  <PresentationFormat>On-screen Show (4:3)</PresentationFormat>
  <Paragraphs>228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Symbol</vt:lpstr>
      <vt:lpstr>Tahoma</vt:lpstr>
      <vt:lpstr>Times New Roman</vt:lpstr>
      <vt:lpstr>Verdana</vt:lpstr>
      <vt:lpstr>Wingdings</vt:lpstr>
      <vt:lpstr>VCBB</vt:lpstr>
      <vt:lpstr>Nội dung</vt:lpstr>
      <vt:lpstr>Giới thiệu</vt:lpstr>
      <vt:lpstr>Giới thiệu</vt:lpstr>
      <vt:lpstr>Giới thiệu</vt:lpstr>
      <vt:lpstr>PowerPoint Presentation</vt:lpstr>
      <vt:lpstr>Giới thiệu</vt:lpstr>
      <vt:lpstr>PowerPoint Presentation</vt:lpstr>
      <vt:lpstr>Các bước xây dựng chương trình</vt:lpstr>
      <vt:lpstr>Các bước lập trình giải quyết vấn đề</vt:lpstr>
      <vt:lpstr>Các bước lập trình giải quyết vấn đề</vt:lpstr>
      <vt:lpstr>Khảo sát một chương trình C/C++ đơn giản</vt:lpstr>
      <vt:lpstr>Khảo sát một chương trình C/C++ đơn giản</vt:lpstr>
      <vt:lpstr>Bộ từ vựng của C</vt:lpstr>
      <vt:lpstr>Bộ từ vựng của C</vt:lpstr>
      <vt:lpstr>Bộ từ vựng của C</vt:lpstr>
      <vt:lpstr>Bộ từ vựng của C</vt:lpstr>
      <vt:lpstr>Bộ từ vựng của C</vt:lpstr>
      <vt:lpstr>Cấu trúc chương trình C</vt:lpstr>
      <vt:lpstr>PowerPoint Presentation</vt:lpstr>
      <vt:lpstr>Ví dụ</vt:lpstr>
      <vt:lpstr>Thư viện C</vt:lpstr>
      <vt:lpstr>PowerPoint Presentation</vt:lpstr>
      <vt:lpstr>PowerPoint Presentation</vt:lpstr>
      <vt:lpstr>Bài tập lý thuyết</vt:lpstr>
    </vt:vector>
  </TitlesOfParts>
  <Company>BABYDUCK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My Linh</dc:creator>
  <cp:lastModifiedBy>Giang Thanh Tron</cp:lastModifiedBy>
  <cp:revision>295</cp:revision>
  <cp:lastPrinted>2020-07-27T00:33:42Z</cp:lastPrinted>
  <dcterms:created xsi:type="dcterms:W3CDTF">2007-09-05T08:24:33Z</dcterms:created>
  <dcterms:modified xsi:type="dcterms:W3CDTF">2020-07-27T00:33:43Z</dcterms:modified>
</cp:coreProperties>
</file>