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257" r:id="rId2"/>
    <p:sldId id="258" r:id="rId3"/>
    <p:sldId id="259" r:id="rId4"/>
    <p:sldId id="260" r:id="rId5"/>
    <p:sldId id="261" r:id="rId6"/>
    <p:sldId id="262" r:id="rId7"/>
    <p:sldId id="263" r:id="rId8"/>
    <p:sldId id="264" r:id="rId9"/>
    <p:sldId id="266" r:id="rId10"/>
    <p:sldId id="303" r:id="rId11"/>
    <p:sldId id="347" r:id="rId12"/>
    <p:sldId id="305" r:id="rId13"/>
    <p:sldId id="267" r:id="rId14"/>
    <p:sldId id="268" r:id="rId15"/>
    <p:sldId id="269" r:id="rId16"/>
    <p:sldId id="306" r:id="rId17"/>
    <p:sldId id="270" r:id="rId18"/>
    <p:sldId id="308" r:id="rId19"/>
    <p:sldId id="307" r:id="rId20"/>
    <p:sldId id="274" r:id="rId21"/>
    <p:sldId id="309" r:id="rId22"/>
    <p:sldId id="275" r:id="rId23"/>
    <p:sldId id="350" r:id="rId24"/>
    <p:sldId id="348" r:id="rId25"/>
    <p:sldId id="349" r:id="rId26"/>
    <p:sldId id="276" r:id="rId27"/>
    <p:sldId id="277" r:id="rId28"/>
    <p:sldId id="310" r:id="rId29"/>
    <p:sldId id="311" r:id="rId30"/>
    <p:sldId id="278" r:id="rId31"/>
    <p:sldId id="279" r:id="rId32"/>
    <p:sldId id="312" r:id="rId33"/>
    <p:sldId id="313" r:id="rId34"/>
    <p:sldId id="314" r:id="rId35"/>
    <p:sldId id="315" r:id="rId36"/>
    <p:sldId id="316" r:id="rId37"/>
    <p:sldId id="317" r:id="rId38"/>
    <p:sldId id="318" r:id="rId39"/>
    <p:sldId id="331" r:id="rId40"/>
    <p:sldId id="332" r:id="rId41"/>
    <p:sldId id="319" r:id="rId42"/>
    <p:sldId id="351" r:id="rId43"/>
    <p:sldId id="352" r:id="rId44"/>
    <p:sldId id="353" r:id="rId45"/>
    <p:sldId id="320" r:id="rId46"/>
    <p:sldId id="354" r:id="rId47"/>
    <p:sldId id="321" r:id="rId48"/>
    <p:sldId id="322" r:id="rId49"/>
    <p:sldId id="323" r:id="rId50"/>
    <p:sldId id="324" r:id="rId51"/>
    <p:sldId id="325" r:id="rId52"/>
    <p:sldId id="326" r:id="rId53"/>
    <p:sldId id="327" r:id="rId54"/>
    <p:sldId id="328" r:id="rId55"/>
    <p:sldId id="330" r:id="rId56"/>
    <p:sldId id="333" r:id="rId57"/>
    <p:sldId id="334" r:id="rId58"/>
    <p:sldId id="335" r:id="rId59"/>
    <p:sldId id="336" r:id="rId60"/>
    <p:sldId id="337" r:id="rId61"/>
    <p:sldId id="338" r:id="rId62"/>
    <p:sldId id="339" r:id="rId63"/>
    <p:sldId id="340" r:id="rId64"/>
    <p:sldId id="341" r:id="rId65"/>
    <p:sldId id="342" r:id="rId66"/>
    <p:sldId id="344" r:id="rId67"/>
    <p:sldId id="345" r:id="rId68"/>
    <p:sldId id="346" r:id="rId69"/>
    <p:sldId id="295" r:id="rId70"/>
    <p:sldId id="296" r:id="rId71"/>
    <p:sldId id="297" r:id="rId72"/>
    <p:sldId id="298" r:id="rId73"/>
    <p:sldId id="299" r:id="rId74"/>
    <p:sldId id="300" r:id="rId75"/>
    <p:sldId id="301" r:id="rId76"/>
    <p:sldId id="302" r:id="rId77"/>
  </p:sldIdLst>
  <p:sldSz cx="9144000" cy="6858000" type="screen4x3"/>
  <p:notesSz cx="6858000" cy="9296400"/>
  <p:custDataLst>
    <p:tags r:id="rId8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CC66"/>
    <a:srgbClr val="5CADFF"/>
    <a:srgbClr val="FF99FF"/>
    <a:srgbClr val="FF66FF"/>
    <a:srgbClr val="FFCCFF"/>
    <a:srgbClr val="CC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3C31F-BB08-4DC2-A3F1-BA00E27FC076}" v="1" dt="2020-07-27T00:36:23.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94004" autoAdjust="0"/>
  </p:normalViewPr>
  <p:slideViewPr>
    <p:cSldViewPr>
      <p:cViewPr varScale="1">
        <p:scale>
          <a:sx n="103" d="100"/>
          <a:sy n="103" d="100"/>
        </p:scale>
        <p:origin x="178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508"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g Thanh Tron" userId="e8540555-c507-4ff9-9006-582c2086de91" providerId="ADAL" clId="{7623C31F-BB08-4DC2-A3F1-BA00E27FC076}"/>
    <pc:docChg chg="modSld modNotesMaster modHandout">
      <pc:chgData name="Giang Thanh Tron" userId="e8540555-c507-4ff9-9006-582c2086de91" providerId="ADAL" clId="{7623C31F-BB08-4DC2-A3F1-BA00E27FC076}" dt="2020-07-27T00:36:23.537" v="0"/>
      <pc:docMkLst>
        <pc:docMk/>
      </pc:docMkLst>
      <pc:sldChg chg="modNotes">
        <pc:chgData name="Giang Thanh Tron" userId="e8540555-c507-4ff9-9006-582c2086de91" providerId="ADAL" clId="{7623C31F-BB08-4DC2-A3F1-BA00E27FC076}" dt="2020-07-27T00:36:23.537" v="0"/>
        <pc:sldMkLst>
          <pc:docMk/>
          <pc:sldMk cId="0" sldId="309"/>
        </pc:sldMkLst>
      </pc:sldChg>
      <pc:sldChg chg="modNotes">
        <pc:chgData name="Giang Thanh Tron" userId="e8540555-c507-4ff9-9006-582c2086de91" providerId="ADAL" clId="{7623C31F-BB08-4DC2-A3F1-BA00E27FC076}" dt="2020-07-27T00:36:23.537" v="0"/>
        <pc:sldMkLst>
          <pc:docMk/>
          <pc:sldMk cId="0" sldId="331"/>
        </pc:sldMkLst>
      </pc:sldChg>
      <pc:sldChg chg="modNotes">
        <pc:chgData name="Giang Thanh Tron" userId="e8540555-c507-4ff9-9006-582c2086de91" providerId="ADAL" clId="{7623C31F-BB08-4DC2-A3F1-BA00E27FC076}" dt="2020-07-27T00:36:23.537" v="0"/>
        <pc:sldMkLst>
          <pc:docMk/>
          <pc:sldMk cId="0" sldId="33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98" cy="464205"/>
          </a:xfrm>
          <a:prstGeom prst="rect">
            <a:avLst/>
          </a:prstGeom>
        </p:spPr>
        <p:txBody>
          <a:bodyPr vert="horz" lIns="87316" tIns="43658" rIns="87316" bIns="43658" rtlCol="0"/>
          <a:lstStyle>
            <a:lvl1pPr algn="l">
              <a:defRPr sz="1100">
                <a:latin typeface="Arial" charset="0"/>
                <a:cs typeface="+mn-cs"/>
              </a:defRPr>
            </a:lvl1pPr>
          </a:lstStyle>
          <a:p>
            <a:pPr>
              <a:defRPr/>
            </a:pPr>
            <a:endParaRPr lang="vi-VN"/>
          </a:p>
        </p:txBody>
      </p:sp>
      <p:sp>
        <p:nvSpPr>
          <p:cNvPr id="3" name="Date Placeholder 2"/>
          <p:cNvSpPr>
            <a:spLocks noGrp="1"/>
          </p:cNvSpPr>
          <p:nvPr>
            <p:ph type="dt" sz="quarter" idx="1"/>
          </p:nvPr>
        </p:nvSpPr>
        <p:spPr>
          <a:xfrm>
            <a:off x="3884414" y="1"/>
            <a:ext cx="2972098" cy="464205"/>
          </a:xfrm>
          <a:prstGeom prst="rect">
            <a:avLst/>
          </a:prstGeom>
        </p:spPr>
        <p:txBody>
          <a:bodyPr vert="horz" lIns="87316" tIns="43658" rIns="87316" bIns="43658" rtlCol="0"/>
          <a:lstStyle>
            <a:lvl1pPr algn="r">
              <a:defRPr sz="1100">
                <a:latin typeface="Arial" charset="0"/>
                <a:cs typeface="+mn-cs"/>
              </a:defRPr>
            </a:lvl1pPr>
          </a:lstStyle>
          <a:p>
            <a:pPr>
              <a:defRPr/>
            </a:pPr>
            <a:fld id="{B5DE4F64-EB5A-442B-9566-CAF1A77DB2B4}" type="datetimeFigureOut">
              <a:rPr lang="vi-VN"/>
              <a:pPr>
                <a:defRPr/>
              </a:pPr>
              <a:t>27/07/2020</a:t>
            </a:fld>
            <a:endParaRPr lang="vi-VN"/>
          </a:p>
        </p:txBody>
      </p:sp>
      <p:sp>
        <p:nvSpPr>
          <p:cNvPr id="4" name="Footer Placeholder 3"/>
          <p:cNvSpPr>
            <a:spLocks noGrp="1"/>
          </p:cNvSpPr>
          <p:nvPr>
            <p:ph type="ftr" sz="quarter" idx="2"/>
          </p:nvPr>
        </p:nvSpPr>
        <p:spPr>
          <a:xfrm>
            <a:off x="0" y="8830659"/>
            <a:ext cx="2972098" cy="464205"/>
          </a:xfrm>
          <a:prstGeom prst="rect">
            <a:avLst/>
          </a:prstGeom>
        </p:spPr>
        <p:txBody>
          <a:bodyPr vert="horz" lIns="87316" tIns="43658" rIns="87316" bIns="43658" rtlCol="0" anchor="b"/>
          <a:lstStyle>
            <a:lvl1pPr algn="l">
              <a:defRPr sz="1100">
                <a:latin typeface="Arial" charset="0"/>
                <a:cs typeface="+mn-cs"/>
              </a:defRPr>
            </a:lvl1pPr>
          </a:lstStyle>
          <a:p>
            <a:pPr>
              <a:defRPr/>
            </a:pPr>
            <a:endParaRPr lang="vi-VN"/>
          </a:p>
        </p:txBody>
      </p:sp>
      <p:sp>
        <p:nvSpPr>
          <p:cNvPr id="5" name="Slide Number Placeholder 4"/>
          <p:cNvSpPr>
            <a:spLocks noGrp="1"/>
          </p:cNvSpPr>
          <p:nvPr>
            <p:ph type="sldNum" sz="quarter" idx="3"/>
          </p:nvPr>
        </p:nvSpPr>
        <p:spPr>
          <a:xfrm>
            <a:off x="3884414" y="8830659"/>
            <a:ext cx="2972098" cy="464205"/>
          </a:xfrm>
          <a:prstGeom prst="rect">
            <a:avLst/>
          </a:prstGeom>
        </p:spPr>
        <p:txBody>
          <a:bodyPr vert="horz" lIns="87316" tIns="43658" rIns="87316" bIns="43658" rtlCol="0" anchor="b"/>
          <a:lstStyle>
            <a:lvl1pPr algn="r">
              <a:defRPr sz="1100">
                <a:latin typeface="Arial" charset="0"/>
                <a:cs typeface="+mn-cs"/>
              </a:defRPr>
            </a:lvl1pPr>
          </a:lstStyle>
          <a:p>
            <a:pPr>
              <a:defRPr/>
            </a:pPr>
            <a:fld id="{0BFDEF52-6128-43AC-A727-F2D8065A3756}" type="slidenum">
              <a:rPr lang="vi-VN"/>
              <a:pPr>
                <a:defRPr/>
              </a:pPr>
              <a:t>‹#›</a:t>
            </a:fld>
            <a:endParaRPr lang="vi-VN"/>
          </a:p>
        </p:txBody>
      </p:sp>
    </p:spTree>
    <p:extLst>
      <p:ext uri="{BB962C8B-B14F-4D97-AF65-F5344CB8AC3E}">
        <p14:creationId xmlns:p14="http://schemas.microsoft.com/office/powerpoint/2010/main" val="594251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2098" cy="464205"/>
          </a:xfrm>
          <a:prstGeom prst="rect">
            <a:avLst/>
          </a:prstGeom>
        </p:spPr>
        <p:txBody>
          <a:bodyPr vert="horz" lIns="92302" tIns="46151" rIns="92302" bIns="46151"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414" y="1"/>
            <a:ext cx="2972098" cy="464205"/>
          </a:xfrm>
          <a:prstGeom prst="rect">
            <a:avLst/>
          </a:prstGeom>
        </p:spPr>
        <p:txBody>
          <a:bodyPr vert="horz" lIns="92302" tIns="46151" rIns="92302" bIns="46151" rtlCol="0"/>
          <a:lstStyle>
            <a:lvl1pPr algn="r">
              <a:defRPr sz="1200">
                <a:latin typeface="Arial" charset="0"/>
                <a:cs typeface="+mn-cs"/>
              </a:defRPr>
            </a:lvl1pPr>
          </a:lstStyle>
          <a:p>
            <a:pPr>
              <a:defRPr/>
            </a:pPr>
            <a:fld id="{8819FD86-3B46-4592-851A-7ACC5D8CB756}" type="datetimeFigureOut">
              <a:rPr lang="en-US"/>
              <a:pPr>
                <a:defRPr/>
              </a:pPr>
              <a:t>27/07/2020</a:t>
            </a:fld>
            <a:endParaRPr lang="en-US"/>
          </a:p>
        </p:txBody>
      </p:sp>
      <p:sp>
        <p:nvSpPr>
          <p:cNvPr id="4" name="Slide Image Placeholder 3"/>
          <p:cNvSpPr>
            <a:spLocks noGrp="1" noRot="1" noChangeAspect="1"/>
          </p:cNvSpPr>
          <p:nvPr>
            <p:ph type="sldImg" idx="2"/>
          </p:nvPr>
        </p:nvSpPr>
        <p:spPr>
          <a:xfrm>
            <a:off x="1106488" y="698500"/>
            <a:ext cx="4646612" cy="3486150"/>
          </a:xfrm>
          <a:prstGeom prst="rect">
            <a:avLst/>
          </a:prstGeom>
          <a:noFill/>
          <a:ln w="12700">
            <a:solidFill>
              <a:prstClr val="black"/>
            </a:solidFill>
          </a:ln>
        </p:spPr>
        <p:txBody>
          <a:bodyPr vert="horz" lIns="92302" tIns="46151" rIns="92302" bIns="46151" rtlCol="0" anchor="ctr"/>
          <a:lstStyle/>
          <a:p>
            <a:pPr lvl="0"/>
            <a:endParaRPr lang="en-US" noProof="0"/>
          </a:p>
        </p:txBody>
      </p:sp>
      <p:sp>
        <p:nvSpPr>
          <p:cNvPr id="5" name="Notes Placeholder 4"/>
          <p:cNvSpPr>
            <a:spLocks noGrp="1"/>
          </p:cNvSpPr>
          <p:nvPr>
            <p:ph type="body" sz="quarter" idx="3"/>
          </p:nvPr>
        </p:nvSpPr>
        <p:spPr>
          <a:xfrm>
            <a:off x="686098" y="4416099"/>
            <a:ext cx="5485805" cy="4182457"/>
          </a:xfrm>
          <a:prstGeom prst="rect">
            <a:avLst/>
          </a:prstGeom>
        </p:spPr>
        <p:txBody>
          <a:bodyPr vert="horz" lIns="92302" tIns="46151" rIns="92302" bIns="4615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30659"/>
            <a:ext cx="2972098" cy="464205"/>
          </a:xfrm>
          <a:prstGeom prst="rect">
            <a:avLst/>
          </a:prstGeom>
        </p:spPr>
        <p:txBody>
          <a:bodyPr vert="horz" lIns="92302" tIns="46151" rIns="92302" bIns="46151"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414" y="8830659"/>
            <a:ext cx="2972098" cy="464205"/>
          </a:xfrm>
          <a:prstGeom prst="rect">
            <a:avLst/>
          </a:prstGeom>
        </p:spPr>
        <p:txBody>
          <a:bodyPr vert="horz" lIns="92302" tIns="46151" rIns="92302" bIns="46151" rtlCol="0" anchor="b"/>
          <a:lstStyle>
            <a:lvl1pPr algn="r">
              <a:defRPr sz="1200">
                <a:latin typeface="Arial" charset="0"/>
                <a:cs typeface="+mn-cs"/>
              </a:defRPr>
            </a:lvl1pPr>
          </a:lstStyle>
          <a:p>
            <a:pPr>
              <a:defRPr/>
            </a:pPr>
            <a:fld id="{D9889832-9968-4D05-9472-E154C16AA222}" type="slidenum">
              <a:rPr lang="en-US"/>
              <a:pPr>
                <a:defRPr/>
              </a:pPr>
              <a:t>‹#›</a:t>
            </a:fld>
            <a:endParaRPr lang="en-US"/>
          </a:p>
        </p:txBody>
      </p:sp>
    </p:spTree>
    <p:extLst>
      <p:ext uri="{BB962C8B-B14F-4D97-AF65-F5344CB8AC3E}">
        <p14:creationId xmlns:p14="http://schemas.microsoft.com/office/powerpoint/2010/main" val="1895075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96EBE1-55F1-4994-AB1E-9E75A62975E1}" type="slidenum">
              <a:rPr lang="en-US"/>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16566FA-1567-4F7B-A76C-88B3428A4D24}" type="slidenum">
              <a:rPr lang="en-US"/>
              <a:pPr>
                <a:defRPr/>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1768C3D-7373-4F98-A270-4F6BBA4A6534}" type="slidenum">
              <a:rPr lang="en-US"/>
              <a:pPr>
                <a:defRPr/>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8852" name="Slide Number Placeholder 3"/>
          <p:cNvSpPr txBox="1">
            <a:spLocks noGrp="1"/>
          </p:cNvSpPr>
          <p:nvPr/>
        </p:nvSpPr>
        <p:spPr bwMode="auto">
          <a:xfrm>
            <a:off x="3884414" y="8830659"/>
            <a:ext cx="2972098" cy="464205"/>
          </a:xfrm>
          <a:prstGeom prst="rect">
            <a:avLst/>
          </a:prstGeom>
          <a:noFill/>
          <a:ln>
            <a:miter lim="800000"/>
            <a:headEnd/>
            <a:tailEnd/>
          </a:ln>
        </p:spPr>
        <p:txBody>
          <a:bodyPr lIns="92302" tIns="46151" rIns="92302" bIns="46151" anchor="b"/>
          <a:lstStyle/>
          <a:p>
            <a:pPr algn="r">
              <a:defRPr/>
            </a:pPr>
            <a:fld id="{811D1715-1D56-46D4-9F8A-11FF4245431D}" type="slidenum">
              <a:rPr lang="en-US" sz="1200">
                <a:cs typeface="+mn-cs"/>
              </a:rPr>
              <a:pPr algn="r">
                <a:defRPr/>
              </a:pPr>
              <a:t>21</a:t>
            </a:fld>
            <a:endParaRPr lang="en-US" sz="120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B1CB38-1281-4708-84B6-6A7148CE2F41}" type="slidenum">
              <a:rPr lang="en-US"/>
              <a:pPr>
                <a:defRPr/>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ABB625C-6ED5-4B50-AA65-407FAACCFCC8}" type="slidenum">
              <a:rPr lang="en-US"/>
              <a:pPr>
                <a:defRPr/>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32DFB29-F155-4040-870C-FED2BC122C74}" type="slidenum">
              <a:rPr lang="en-US"/>
              <a:pPr>
                <a:defRPr/>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7FA92CF-EDD1-40A8-A1D2-7ADF9A541BFF}" type="slidenum">
              <a:rPr lang="en-US"/>
              <a:pPr>
                <a:defRPr/>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BC06528-D6C0-4770-BDD1-C2FE6B4E5E26}" type="slidenum">
              <a:rPr lang="en-US"/>
              <a:pPr>
                <a:defRPr/>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1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52E667F-593C-4FB8-B12E-44B3649D7756}" type="slidenum">
              <a:rPr lang="en-US"/>
              <a:pPr>
                <a:defRPr/>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2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B97B771-B103-4A6E-A851-96562C0D94EE}" type="slidenum">
              <a:rPr lang="en-US"/>
              <a:pPr>
                <a:defRPr/>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574A446-5A70-4761-AC9A-350BEDA2FE5B}" type="slidenum">
              <a:rPr lang="en-US"/>
              <a:pPr>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378DB15-49EF-4698-A330-8182AF8579B5}" type="slidenum">
              <a:rPr lang="en-US"/>
              <a:pPr>
                <a:defRPr/>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6020" name="Slide Number Placeholder 3"/>
          <p:cNvSpPr txBox="1">
            <a:spLocks noGrp="1"/>
          </p:cNvSpPr>
          <p:nvPr/>
        </p:nvSpPr>
        <p:spPr bwMode="auto">
          <a:xfrm>
            <a:off x="3884414" y="8830659"/>
            <a:ext cx="2972098" cy="464205"/>
          </a:xfrm>
          <a:prstGeom prst="rect">
            <a:avLst/>
          </a:prstGeom>
          <a:noFill/>
          <a:ln>
            <a:miter lim="800000"/>
            <a:headEnd/>
            <a:tailEnd/>
          </a:ln>
        </p:spPr>
        <p:txBody>
          <a:bodyPr lIns="92302" tIns="46151" rIns="92302" bIns="46151" anchor="b"/>
          <a:lstStyle/>
          <a:p>
            <a:pPr algn="r">
              <a:defRPr/>
            </a:pPr>
            <a:fld id="{38482A92-8DDC-4776-AFD4-72DF94B5233F}" type="slidenum">
              <a:rPr lang="en-US" sz="1200">
                <a:cs typeface="+mn-cs"/>
              </a:rPr>
              <a:pPr algn="r">
                <a:defRPr/>
              </a:pPr>
              <a:t>39</a:t>
            </a:fld>
            <a:endParaRPr lang="en-US" sz="120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87044" name="Slide Number Placeholder 3"/>
          <p:cNvSpPr txBox="1">
            <a:spLocks noGrp="1"/>
          </p:cNvSpPr>
          <p:nvPr/>
        </p:nvSpPr>
        <p:spPr bwMode="auto">
          <a:xfrm>
            <a:off x="3884414" y="8830659"/>
            <a:ext cx="2972098" cy="464205"/>
          </a:xfrm>
          <a:prstGeom prst="rect">
            <a:avLst/>
          </a:prstGeom>
          <a:noFill/>
          <a:ln>
            <a:miter lim="800000"/>
            <a:headEnd/>
            <a:tailEnd/>
          </a:ln>
        </p:spPr>
        <p:txBody>
          <a:bodyPr lIns="92302" tIns="46151" rIns="92302" bIns="46151" anchor="b"/>
          <a:lstStyle/>
          <a:p>
            <a:pPr algn="r">
              <a:defRPr/>
            </a:pPr>
            <a:fld id="{EC68FA4F-0673-4B78-B418-3403ED1D8338}" type="slidenum">
              <a:rPr lang="en-US" sz="1200">
                <a:cs typeface="+mn-cs"/>
              </a:rPr>
              <a:pPr algn="r">
                <a:defRPr/>
              </a:pPr>
              <a:t>40</a:t>
            </a:fld>
            <a:endParaRPr lang="en-US" sz="120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B3E9B39-D336-4F5C-9A88-8654445A8A68}" type="slidenum">
              <a:rPr lang="en-US"/>
              <a:pPr>
                <a:defRPr/>
              </a:pPr>
              <a:t>69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EFC09A-DAAD-4B52-A8B1-7644B55EBCD7}" type="slidenum">
              <a:rPr lang="en-US"/>
              <a:pPr>
                <a:defRPr/>
              </a:pPr>
              <a:t>70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A48FCD6-2307-4DEB-91B8-85DB6CF4C6C6}" type="slidenum">
              <a:rPr lang="en-US"/>
              <a:pPr>
                <a:defRPr/>
              </a:pPr>
              <a:t>71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0DAD6C8-4A8F-4FC0-81E8-DEFBF277C4C3}" type="slidenum">
              <a:rPr lang="en-US"/>
              <a:pPr>
                <a:defRPr/>
              </a:pPr>
              <a:t>72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B7A91D2-6BC4-49A4-87ED-B753734ED525}" type="slidenum">
              <a:rPr lang="en-US"/>
              <a:pPr>
                <a:defRPr/>
              </a:pPr>
              <a:t>73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2E8A783-8BE3-4D7D-89AB-9C801AC7489C}" type="slidenum">
              <a:rPr lang="en-US"/>
              <a:pPr>
                <a:defRPr/>
              </a:pPr>
              <a:t>74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6A488AF-1F77-49D1-A4F1-81A93C9BFC2D}" type="slidenum">
              <a:rPr lang="en-US"/>
              <a:pPr>
                <a:defRPr/>
              </a:pPr>
              <a:t>75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6630C4D-E271-4A4E-B496-0BFB1A004C56}" type="slidenum">
              <a:rPr lang="en-US"/>
              <a:pPr>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2EC721-21B7-40B2-9E5C-8A9DB1A53E0A}" type="slidenum">
              <a:rPr lang="en-US"/>
              <a:pPr>
                <a:defRPr/>
              </a:pPr>
              <a:t>76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A450EA7-242C-4937-8145-81555E26B70F}" type="slidenum">
              <a:rPr lang="en-US"/>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E1A7C78-4388-40C3-9DF3-06492FECCB52}" type="slidenum">
              <a:rPr lang="en-US"/>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3EB6A26-6EB5-4701-9604-FD0BC5FC4089}" type="slidenum">
              <a:rPr lang="en-US"/>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8F6B61A-46D0-43B5-A7C3-F9FCC1AEFAC3}" type="slidenum">
              <a:rPr lang="en-US"/>
              <a:pPr>
                <a:defRPr/>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BA6F829-2E52-4856-B9CC-0CED05B36BDF}" type="slidenum">
              <a:rPr lang="en-US"/>
              <a:pPr>
                <a:defRPr/>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F654A88-6021-4157-BED1-E2D030E53747}" type="slidenum">
              <a:rPr lang="en-US"/>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5"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5" name="Rectangle 4"/>
          <p:cNvSpPr>
            <a:spLocks noChangeArrowheads="1"/>
          </p:cNvSpPr>
          <p:nvPr/>
        </p:nvSpPr>
        <p:spPr bwMode="white">
          <a:xfrm>
            <a:off x="0" y="4638675"/>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6" name="Rectangle 5"/>
          <p:cNvSpPr>
            <a:spLocks noChangeArrowheads="1"/>
          </p:cNvSpPr>
          <p:nvPr/>
        </p:nvSpPr>
        <p:spPr bwMode="gray">
          <a:xfrm>
            <a:off x="0" y="2149475"/>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7" name="Freeform 20"/>
          <p:cNvSpPr>
            <a:spLocks/>
          </p:cNvSpPr>
          <p:nvPr/>
        </p:nvSpPr>
        <p:spPr bwMode="gray">
          <a:xfrm>
            <a:off x="-9525" y="2138363"/>
            <a:ext cx="8015288" cy="22717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1" name="Text Box 14"/>
          <p:cNvSpPr txBox="1">
            <a:spLocks noChangeArrowheads="1"/>
          </p:cNvSpPr>
          <p:nvPr userDrawn="1"/>
        </p:nvSpPr>
        <p:spPr bwMode="auto">
          <a:xfrm>
            <a:off x="1143000" y="228600"/>
            <a:ext cx="670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600">
                <a:solidFill>
                  <a:schemeClr val="tx2"/>
                </a:solidFill>
                <a:latin typeface="Tahoma" pitchFamily="34" charset="0"/>
                <a:cs typeface="Tahoma" pitchFamily="34" charset="0"/>
              </a:rPr>
              <a:t>Tr</a:t>
            </a:r>
            <a:r>
              <a:rPr lang="vi-VN" altLang="en-US" sz="1600">
                <a:solidFill>
                  <a:schemeClr val="tx2"/>
                </a:solidFill>
                <a:latin typeface="Tahoma" pitchFamily="34" charset="0"/>
                <a:cs typeface="Tahoma" pitchFamily="34" charset="0"/>
              </a:rPr>
              <a:t>ườ</a:t>
            </a:r>
            <a:r>
              <a:rPr lang="en-US" altLang="en-US" sz="1600">
                <a:solidFill>
                  <a:schemeClr val="tx2"/>
                </a:solidFill>
                <a:latin typeface="Tahoma" pitchFamily="34" charset="0"/>
                <a:cs typeface="Tahoma" pitchFamily="34" charset="0"/>
              </a:rPr>
              <a:t>ng Đại học Khoa học Tự nhiên</a:t>
            </a:r>
          </a:p>
          <a:p>
            <a:pPr eaLnBrk="1" hangingPunct="1">
              <a:defRPr/>
            </a:pPr>
            <a:r>
              <a:rPr lang="en-US" altLang="en-US" sz="1600">
                <a:solidFill>
                  <a:schemeClr val="tx2"/>
                </a:solidFill>
                <a:latin typeface="Tahoma" pitchFamily="34" charset="0"/>
                <a:cs typeface="Tahoma" pitchFamily="34" charset="0"/>
              </a:rPr>
              <a:t>Khoa Công nghệ thông tin</a:t>
            </a:r>
          </a:p>
          <a:p>
            <a:pPr eaLnBrk="1" hangingPunct="1">
              <a:defRPr/>
            </a:pPr>
            <a:r>
              <a:rPr lang="en-US" altLang="en-US" sz="1600">
                <a:solidFill>
                  <a:schemeClr val="tx2"/>
                </a:solidFill>
                <a:latin typeface="Tahoma" pitchFamily="34" charset="0"/>
                <a:cs typeface="Tahoma" pitchFamily="34" charset="0"/>
              </a:rPr>
              <a:t>Bộ môn Tin học c</a:t>
            </a:r>
            <a:r>
              <a:rPr lang="vi-VN" altLang="en-US" sz="1600">
                <a:solidFill>
                  <a:schemeClr val="tx2"/>
                </a:solidFill>
                <a:latin typeface="Tahoma" pitchFamily="34" charset="0"/>
                <a:cs typeface="Tahoma" pitchFamily="34" charset="0"/>
              </a:rPr>
              <a:t>ơ</a:t>
            </a:r>
            <a:r>
              <a:rPr lang="en-US" altLang="en-US" sz="1600">
                <a:solidFill>
                  <a:schemeClr val="tx2"/>
                </a:solidFill>
                <a:latin typeface="Tahoma" pitchFamily="34" charset="0"/>
                <a:cs typeface="Tahoma" pitchFamily="34" charset="0"/>
              </a:rPr>
              <a:t> s</a:t>
            </a:r>
            <a:r>
              <a:rPr lang="vi-VN" altLang="en-US" sz="1600">
                <a:solidFill>
                  <a:schemeClr val="tx2"/>
                </a:solidFill>
                <a:latin typeface="Tahoma" pitchFamily="34" charset="0"/>
                <a:cs typeface="Tahoma" pitchFamily="34" charset="0"/>
              </a:rPr>
              <a:t>ở</a:t>
            </a:r>
            <a:r>
              <a:rPr lang="en-US" altLang="en-US" sz="1600">
                <a:solidFill>
                  <a:schemeClr val="tx2"/>
                </a:solidFill>
                <a:latin typeface="Tahoma" pitchFamily="34" charset="0"/>
                <a:cs typeface="Tahoma"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endParaRPr lang="ko-KR" altLang="en-US">
              <a:latin typeface="Times New Roman"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endParaRPr lang="ko-KR" altLang="en-US">
              <a:latin typeface="Times New Roman"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endParaRPr lang="ko-KR" altLang="en-US">
              <a:latin typeface="Times New Roman"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96B42A0B-3901-443A-8C60-81B08EFA50D0}"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buClr>
                <a:schemeClr val="hlink"/>
              </a:buClr>
              <a:buFont typeface="Wingdings" pitchFamily="2" charset="2"/>
              <a:buNone/>
              <a:defRPr/>
            </a:pPr>
            <a:r>
              <a:rPr lang="en-US" altLang="en-US" sz="1600">
                <a:latin typeface="Verdana" pitchFamily="34" charset="0"/>
              </a:rPr>
              <a:t>Đặng Bình Ph</a:t>
            </a:r>
            <a:r>
              <a:rPr lang="vi-VN" altLang="en-US" sz="1600">
                <a:latin typeface="Verdana" pitchFamily="34" charset="0"/>
              </a:rPr>
              <a:t>ươ</a:t>
            </a:r>
            <a:r>
              <a:rPr lang="en-US" altLang="en-US" sz="1600">
                <a:latin typeface="Verdana" pitchFamily="34" charset="0"/>
              </a:rPr>
              <a:t>ng</a:t>
            </a:r>
          </a:p>
          <a:p>
            <a:pPr algn="r" eaLnBrk="1" hangingPunct="1">
              <a:spcBef>
                <a:spcPct val="20000"/>
              </a:spcBef>
              <a:buClr>
                <a:schemeClr val="hlink"/>
              </a:buClr>
              <a:buFont typeface="Wingdings" pitchFamily="2" charset="2"/>
              <a:buNone/>
              <a:defRPr/>
            </a:pPr>
            <a:r>
              <a:rPr lang="en-US" altLang="en-US" sz="1200">
                <a:latin typeface="Verdana" pitchFamily="34" charset="0"/>
              </a:rPr>
              <a:t>dbphuong@fit.hcmuns.edu.vn</a:t>
            </a:r>
          </a:p>
        </p:txBody>
      </p:sp>
      <p:sp>
        <p:nvSpPr>
          <p:cNvPr id="17" name="Rounded Rectangle 16"/>
          <p:cNvSpPr/>
          <p:nvPr userDrawn="1"/>
        </p:nvSpPr>
        <p:spPr>
          <a:xfrm>
            <a:off x="304800"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36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20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100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1200">
                <a:solidFill>
                  <a:schemeClr val="tx2"/>
                </a:solidFill>
                <a:latin typeface="Arial" charset="0"/>
              </a:defRPr>
            </a:lvl1pPr>
          </a:lstStyle>
          <a:p>
            <a:pPr>
              <a:defRPr/>
            </a:pPr>
            <a:endParaRPr lang="en-US"/>
          </a:p>
        </p:txBody>
      </p:sp>
    </p:spTree>
    <p:extLst>
      <p:ext uri="{BB962C8B-B14F-4D97-AF65-F5344CB8AC3E}">
        <p14:creationId xmlns:p14="http://schemas.microsoft.com/office/powerpoint/2010/main" val="87960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872C553-75AD-4E17-A7CC-9ECDC9F0CE6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6329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59A64D6-0B8B-4606-9714-0E4FC6468391}"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Vertical Title 1"/>
          <p:cNvSpPr>
            <a:spLocks noGrp="1"/>
          </p:cNvSpPr>
          <p:nvPr>
            <p:ph type="title" orient="vert"/>
          </p:nvPr>
        </p:nvSpPr>
        <p:spPr>
          <a:xfrm>
            <a:off x="6629400" y="381000"/>
            <a:ext cx="20574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229221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BA7B764A-923E-4400-B029-31CD4A1C3869}"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a:t>Click to edit Master title style</a:t>
            </a:r>
          </a:p>
        </p:txBody>
      </p:sp>
      <p:sp>
        <p:nvSpPr>
          <p:cNvPr id="3" name="Table Placeholder 2"/>
          <p:cNvSpPr>
            <a:spLocks noGrp="1"/>
          </p:cNvSpPr>
          <p:nvPr>
            <p:ph type="tbl" idx="1"/>
          </p:nvPr>
        </p:nvSpPr>
        <p:spPr>
          <a:xfrm>
            <a:off x="457200" y="1076325"/>
            <a:ext cx="8229600" cy="5248275"/>
          </a:xfrm>
        </p:spPr>
        <p:txBody>
          <a:bodyPr/>
          <a:lstStyle/>
          <a:p>
            <a:pPr lvl="0"/>
            <a:r>
              <a:rPr lang="en-US" noProof="0"/>
              <a:t>Click icon to add table</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92256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21CE5E3-D6E4-4282-B8C8-53227CD52906}"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143000" y="381000"/>
            <a:ext cx="6705600" cy="563563"/>
          </a:xfrm>
        </p:spPr>
        <p:txBody>
          <a:bodyPr/>
          <a:lstStyle/>
          <a:p>
            <a:r>
              <a:rPr lang="en-US"/>
              <a:t>Click to edit Master title style</a:t>
            </a:r>
          </a:p>
        </p:txBody>
      </p:sp>
      <p:sp>
        <p:nvSpPr>
          <p:cNvPr id="3" name="Chart Placeholder 2"/>
          <p:cNvSpPr>
            <a:spLocks noGrp="1"/>
          </p:cNvSpPr>
          <p:nvPr>
            <p:ph type="chart" idx="1"/>
          </p:nvPr>
        </p:nvSpPr>
        <p:spPr>
          <a:xfrm>
            <a:off x="457200" y="1076325"/>
            <a:ext cx="8229600" cy="5248275"/>
          </a:xfrm>
        </p:spPr>
        <p:txBody>
          <a:bodyPr/>
          <a:lstStyle/>
          <a:p>
            <a:pPr lvl="0"/>
            <a:r>
              <a:rPr lang="en-US" noProof="0"/>
              <a:t>Click icon to add chart</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97642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6AD99E4B-7C60-4944-B8D1-CF23F01ED52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524000"/>
            <a:ext cx="8229600" cy="4800600"/>
          </a:xfrm>
        </p:spPr>
        <p:txBody>
          <a:bodyPr/>
          <a:lstStyle>
            <a:lvl1pPr>
              <a:defRPr b="0">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endParaRPr lang="en-US"/>
          </a:p>
        </p:txBody>
      </p:sp>
    </p:spTree>
    <p:extLst>
      <p:ext uri="{BB962C8B-B14F-4D97-AF65-F5344CB8AC3E}">
        <p14:creationId xmlns:p14="http://schemas.microsoft.com/office/powerpoint/2010/main" val="316807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783476A0-7F82-4064-BD9D-77B33AF408CF}"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sz="1100"/>
            </a:lvl1pPr>
          </a:lstStyle>
          <a:p>
            <a:pPr>
              <a:defRPr/>
            </a:pPr>
            <a:endParaRPr lang="en-US"/>
          </a:p>
        </p:txBody>
      </p:sp>
    </p:spTree>
    <p:extLst>
      <p:ext uri="{BB962C8B-B14F-4D97-AF65-F5344CB8AC3E}">
        <p14:creationId xmlns:p14="http://schemas.microsoft.com/office/powerpoint/2010/main" val="111685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9009621-141F-4ABA-8825-283E2D4F08AA}"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04217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F59AA4E6-89C6-417F-85D7-33B0838204E8}"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0"/>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7973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23D97ED-A6BB-454F-89FA-64E956EA8A04}"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5144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271CBB6E-C31C-4528-9342-ADD21810336E}"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98959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B4CFDD6-54B3-462B-A5CF-DEE726AEED7A}"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49859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AFAE4761-BDB5-4ECA-8482-FE7938D8B47C}"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5224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15"/>
          <p:cNvSpPr>
            <a:spLocks/>
          </p:cNvSpPr>
          <p:nvPr/>
        </p:nvSpPr>
        <p:spPr bwMode="gray">
          <a:xfrm>
            <a:off x="-9525" y="344488"/>
            <a:ext cx="8194675" cy="633412"/>
          </a:xfrm>
          <a:custGeom>
            <a:avLst/>
            <a:gdLst>
              <a:gd name="T0" fmla="*/ 0 w 5049"/>
              <a:gd name="T1" fmla="*/ 0 h 1471"/>
              <a:gd name="T2" fmla="*/ 2147483647 w 5049"/>
              <a:gd name="T3" fmla="*/ 2147483647 h 1471"/>
              <a:gd name="T4" fmla="*/ 2147483647 w 5049"/>
              <a:gd name="T5" fmla="*/ 2147483647 h 1471"/>
              <a:gd name="T6" fmla="*/ 0 w 5049"/>
              <a:gd name="T7" fmla="*/ 2147483647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7" name="Group 16"/>
          <p:cNvGrpSpPr>
            <a:grpSpLocks/>
          </p:cNvGrpSpPr>
          <p:nvPr/>
        </p:nvGrpSpPr>
        <p:grpSpPr bwMode="auto">
          <a:xfrm>
            <a:off x="8153400" y="0"/>
            <a:ext cx="990600" cy="6858000"/>
            <a:chOff x="5040" y="0"/>
            <a:chExt cx="720" cy="4320"/>
          </a:xfrm>
        </p:grpSpPr>
        <p:sp>
          <p:nvSpPr>
            <p:cNvPr id="1039" name="Rectangle 17"/>
            <p:cNvSpPr>
              <a:spLocks noChangeArrowheads="1"/>
            </p:cNvSpPr>
            <p:nvPr/>
          </p:nvSpPr>
          <p:spPr bwMode="gray">
            <a:xfrm>
              <a:off x="5042" y="0"/>
              <a:ext cx="718" cy="4320"/>
            </a:xfrm>
            <a:prstGeom prst="rect">
              <a:avLst/>
            </a:prstGeom>
            <a:solidFill>
              <a:schemeClr val="folHlink">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0" name="Rectangle 18"/>
            <p:cNvSpPr>
              <a:spLocks noChangeArrowheads="1"/>
            </p:cNvSpPr>
            <p:nvPr/>
          </p:nvSpPr>
          <p:spPr bwMode="gray">
            <a:xfrm>
              <a:off x="5040" y="219"/>
              <a:ext cx="720" cy="39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sp>
        <p:nvSpPr>
          <p:cNvPr id="1028"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9"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0"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1"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457200" y="651986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3" name="Rectangle 5"/>
          <p:cNvSpPr>
            <a:spLocks noGrp="1" noChangeArrowheads="1"/>
          </p:cNvSpPr>
          <p:nvPr>
            <p:ph type="ftr" sz="quarter" idx="3"/>
          </p:nvPr>
        </p:nvSpPr>
        <p:spPr bwMode="auto">
          <a:xfrm>
            <a:off x="5181600" y="6477000"/>
            <a:ext cx="2895600" cy="233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Tahoma" pitchFamily="34" charset="0"/>
                <a:ea typeface="Tahoma" pitchFamily="34" charset="0"/>
                <a:cs typeface="Tahoma" pitchFamily="34" charset="0"/>
              </a:defRPr>
            </a:lvl1pPr>
          </a:lstStyle>
          <a:p>
            <a:pPr>
              <a:defRPr/>
            </a:pPr>
            <a:endParaRPr lang="en-US"/>
          </a:p>
        </p:txBody>
      </p:sp>
      <p:sp>
        <p:nvSpPr>
          <p:cNvPr id="1047" name="AutoShape 23"/>
          <p:cNvSpPr>
            <a:spLocks noChangeArrowheads="1"/>
          </p:cNvSpPr>
          <p:nvPr/>
        </p:nvSpPr>
        <p:spPr bwMode="gray">
          <a:xfrm>
            <a:off x="169863" y="436563"/>
            <a:ext cx="473075" cy="419100"/>
          </a:xfrm>
          <a:prstGeom prst="hexagon">
            <a:avLst>
              <a:gd name="adj" fmla="val 30000"/>
              <a:gd name="vf" fmla="val 115470"/>
            </a:avLst>
          </a:prstGeom>
          <a:solidFill>
            <a:schemeClr val="tx1">
              <a:lumMod val="40000"/>
              <a:lumOff val="60000"/>
            </a:schemeClr>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lgn="ctr">
              <a:defRPr/>
            </a:pPr>
            <a:r>
              <a:rPr lang="en-US" sz="1600" b="1">
                <a:solidFill>
                  <a:schemeClr val="bg1"/>
                </a:solidFill>
                <a:latin typeface="Tahoma" pitchFamily="34" charset="0"/>
                <a:cs typeface="Tahoma" pitchFamily="34" charset="0"/>
              </a:rPr>
              <a:t>VC</a:t>
            </a:r>
          </a:p>
        </p:txBody>
      </p:sp>
      <p:sp>
        <p:nvSpPr>
          <p:cNvPr id="1035" name="AutoShape 24"/>
          <p:cNvSpPr>
            <a:spLocks noChangeArrowheads="1"/>
          </p:cNvSpPr>
          <p:nvPr/>
        </p:nvSpPr>
        <p:spPr bwMode="gray">
          <a:xfrm>
            <a:off x="517525" y="228600"/>
            <a:ext cx="473075" cy="419100"/>
          </a:xfrm>
          <a:prstGeom prst="hexagon">
            <a:avLst>
              <a:gd name="adj" fmla="val 30002"/>
              <a:gd name="vf" fmla="val 115470"/>
            </a:avLst>
          </a:prstGeom>
          <a:solidFill>
            <a:srgbClr val="FFC000"/>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600" b="1">
                <a:solidFill>
                  <a:schemeClr val="bg1"/>
                </a:solidFill>
              </a:rPr>
              <a:t>&amp;</a:t>
            </a:r>
          </a:p>
        </p:txBody>
      </p:sp>
      <p:sp>
        <p:nvSpPr>
          <p:cNvPr id="1036" name="AutoShape 25"/>
          <p:cNvSpPr>
            <a:spLocks noChangeArrowheads="1"/>
          </p:cNvSpPr>
          <p:nvPr/>
        </p:nvSpPr>
        <p:spPr bwMode="gray">
          <a:xfrm>
            <a:off x="517525" y="647700"/>
            <a:ext cx="473075" cy="419100"/>
          </a:xfrm>
          <a:prstGeom prst="hexagon">
            <a:avLst>
              <a:gd name="adj" fmla="val 30002"/>
              <a:gd name="vf" fmla="val 115470"/>
            </a:avLst>
          </a:prstGeom>
          <a:solidFill>
            <a:srgbClr val="FF99FF"/>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altLang="en-US" sz="1600" b="1">
                <a:solidFill>
                  <a:schemeClr val="bg1"/>
                </a:solidFill>
              </a:rPr>
              <a:t>BB</a:t>
            </a:r>
            <a:endParaRPr lang="en-US" altLang="en-US" sz="1600" b="1" baseline="30000">
              <a:solidFill>
                <a:schemeClr val="bg1"/>
              </a:solidFill>
            </a:endParaRPr>
          </a:p>
        </p:txBody>
      </p:sp>
      <p:sp>
        <p:nvSpPr>
          <p:cNvPr id="1037" name="Rectangle 2"/>
          <p:cNvSpPr>
            <a:spLocks noGrp="1" noChangeArrowheads="1"/>
          </p:cNvSpPr>
          <p:nvPr>
            <p:ph type="title"/>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7" name="Rectangle 6"/>
          <p:cNvSpPr txBox="1">
            <a:spLocks noChangeArrowheads="1"/>
          </p:cNvSpPr>
          <p:nvPr/>
        </p:nvSpPr>
        <p:spPr bwMode="auto">
          <a:xfrm>
            <a:off x="8305800" y="6324600"/>
            <a:ext cx="457200" cy="381000"/>
          </a:xfrm>
          <a:prstGeom prst="rect">
            <a:avLst/>
          </a:prstGeom>
          <a:noFill/>
          <a:ln w="9525">
            <a:noFill/>
            <a:miter lim="800000"/>
            <a:headEnd/>
            <a:tailEnd/>
          </a:ln>
          <a:effectLst/>
        </p:spPr>
        <p:txBody>
          <a:bodyPr/>
          <a:lstStyle>
            <a:lvl1pPr algn="l">
              <a:defRPr sz="1200">
                <a:latin typeface="Arial" charset="0"/>
              </a:defRPr>
            </a:lvl1pPr>
          </a:lstStyle>
          <a:p>
            <a:pPr algn="ctr">
              <a:defRPr/>
            </a:pPr>
            <a:fld id="{09429137-DF27-49DE-A517-2BB08FD10E13}" type="slidenum">
              <a:rPr lang="en-US" sz="1800" smtClean="0">
                <a:solidFill>
                  <a:schemeClr val="bg1"/>
                </a:solidFill>
                <a:latin typeface="Corbel" pitchFamily="34" charset="0"/>
                <a:cs typeface="+mn-cs"/>
              </a:rPr>
              <a:pPr algn="ctr">
                <a:defRPr/>
              </a:pPr>
              <a:t>‹#›</a:t>
            </a:fld>
            <a:endParaRPr lang="en-US" sz="1800">
              <a:solidFill>
                <a:schemeClr val="bg1"/>
              </a:solidFill>
              <a:latin typeface="Corbel" pitchFamily="34" charset="0"/>
              <a:cs typeface="+mn-cs"/>
            </a:endParaRPr>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Lst>
  <p:hf sldNum="0"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Verdana" pitchFamily="34" charset="0"/>
        </a:defRPr>
      </a:lvl2pPr>
      <a:lvl3pPr algn="l" rtl="0" eaLnBrk="0" fontAlgn="base" hangingPunct="0">
        <a:spcBef>
          <a:spcPct val="0"/>
        </a:spcBef>
        <a:spcAft>
          <a:spcPct val="0"/>
        </a:spcAft>
        <a:defRPr sz="3200">
          <a:solidFill>
            <a:schemeClr val="bg1"/>
          </a:solidFill>
          <a:latin typeface="Verdana" pitchFamily="34" charset="0"/>
        </a:defRPr>
      </a:lvl3pPr>
      <a:lvl4pPr algn="l" rtl="0" eaLnBrk="0" fontAlgn="base" hangingPunct="0">
        <a:spcBef>
          <a:spcPct val="0"/>
        </a:spcBef>
        <a:spcAft>
          <a:spcPct val="0"/>
        </a:spcAft>
        <a:defRPr sz="3200">
          <a:solidFill>
            <a:schemeClr val="bg1"/>
          </a:solidFill>
          <a:latin typeface="Verdana" pitchFamily="34" charset="0"/>
        </a:defRPr>
      </a:lvl4pPr>
      <a:lvl5pPr algn="l" rtl="0" eaLnBrk="0" fontAlgn="base" hangingPunct="0">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Tahoma" pitchFamily="34" charset="0"/>
          <a:ea typeface="+mn-ea"/>
          <a:cs typeface="Tahoma" pitchFamily="34" charset="0"/>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4pPr>
      <a:lvl5pPr marL="2057400" indent="-228600" algn="l" rtl="0" eaLnBrk="0" fontAlgn="base" hangingPunct="0">
        <a:spcBef>
          <a:spcPct val="20000"/>
        </a:spcBef>
        <a:spcAft>
          <a:spcPct val="0"/>
        </a:spcAft>
        <a:buChar char="»"/>
        <a:defRPr sz="2000">
          <a:solidFill>
            <a:schemeClr val="tx1"/>
          </a:solidFill>
          <a:latin typeface="Tahoma" pitchFamily="34" charset="0"/>
          <a:cs typeface="Tahoma"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slide" Target="slide7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slide" Target="slide71.xml"/><Relationship Id="rId5" Type="http://schemas.openxmlformats.org/officeDocument/2006/relationships/image" Target="../media/image17.png"/><Relationship Id="rId4" Type="http://schemas.openxmlformats.org/officeDocument/2006/relationships/slide" Target="slide7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slide" Target="slide7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image" Target="../media/image17.png"/><Relationship Id="rId4" Type="http://schemas.openxmlformats.org/officeDocument/2006/relationships/slide" Target="slide7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t>Nội dung chương 3</a:t>
            </a:r>
          </a:p>
        </p:txBody>
      </p:sp>
      <p:sp>
        <p:nvSpPr>
          <p:cNvPr id="1536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grpSp>
        <p:nvGrpSpPr>
          <p:cNvPr id="2" name="Group 46"/>
          <p:cNvGrpSpPr>
            <a:grpSpLocks/>
          </p:cNvGrpSpPr>
          <p:nvPr/>
        </p:nvGrpSpPr>
        <p:grpSpPr bwMode="auto">
          <a:xfrm>
            <a:off x="2133600" y="1905000"/>
            <a:ext cx="4724400" cy="685800"/>
            <a:chOff x="1296" y="1824"/>
            <a:chExt cx="2976" cy="432"/>
          </a:xfrm>
        </p:grpSpPr>
        <p:sp>
          <p:nvSpPr>
            <p:cNvPr id="6"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7"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cs typeface="+mn-cs"/>
              </a:endParaRPr>
            </a:p>
          </p:txBody>
        </p:sp>
        <p:sp>
          <p:nvSpPr>
            <p:cNvPr id="15382" name="Text Box 49"/>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charset="0"/>
                  <a:cs typeface="Arial" charset="0"/>
                </a:rPr>
                <a:t>Các kiểu dữ liệu c</a:t>
              </a:r>
              <a:r>
                <a:rPr lang="vi-VN" altLang="en-US" sz="1800">
                  <a:solidFill>
                    <a:srgbClr val="000000"/>
                  </a:solidFill>
                  <a:latin typeface="Arial" charset="0"/>
                  <a:cs typeface="Arial" charset="0"/>
                </a:rPr>
                <a:t>ơ</a:t>
              </a:r>
              <a:r>
                <a:rPr lang="en-US" altLang="en-US" sz="1800">
                  <a:solidFill>
                    <a:srgbClr val="000000"/>
                  </a:solidFill>
                  <a:latin typeface="Arial" charset="0"/>
                  <a:cs typeface="Arial" charset="0"/>
                </a:rPr>
                <a:t> sở</a:t>
              </a:r>
            </a:p>
          </p:txBody>
        </p:sp>
        <p:sp>
          <p:nvSpPr>
            <p:cNvPr id="15383" name="Text Box 5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charset="0"/>
                  <a:cs typeface="Arial" charset="0"/>
                </a:rPr>
                <a:t>1</a:t>
              </a:r>
            </a:p>
          </p:txBody>
        </p:sp>
      </p:grpSp>
      <p:grpSp>
        <p:nvGrpSpPr>
          <p:cNvPr id="3" name="Group 51"/>
          <p:cNvGrpSpPr>
            <a:grpSpLocks/>
          </p:cNvGrpSpPr>
          <p:nvPr/>
        </p:nvGrpSpPr>
        <p:grpSpPr bwMode="auto">
          <a:xfrm>
            <a:off x="2133600" y="2743200"/>
            <a:ext cx="4724400" cy="685800"/>
            <a:chOff x="1296" y="1824"/>
            <a:chExt cx="2976" cy="432"/>
          </a:xfrm>
        </p:grpSpPr>
        <p:sp>
          <p:nvSpPr>
            <p:cNvPr id="11"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2"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cs typeface="+mn-cs"/>
              </a:endParaRPr>
            </a:p>
          </p:txBody>
        </p:sp>
        <p:sp>
          <p:nvSpPr>
            <p:cNvPr id="15378" name="Text Box 54"/>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charset="0"/>
                  <a:cs typeface="Arial" charset="0"/>
                </a:rPr>
                <a:t>Biến, Hằng, Câu lệnh &amp; Biểu thức</a:t>
              </a:r>
            </a:p>
          </p:txBody>
        </p:sp>
        <p:sp>
          <p:nvSpPr>
            <p:cNvPr id="15379" name="Text Box 5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charset="0"/>
                  <a:cs typeface="Arial" charset="0"/>
                </a:rPr>
                <a:t>2</a:t>
              </a:r>
            </a:p>
          </p:txBody>
        </p:sp>
      </p:grpSp>
      <p:grpSp>
        <p:nvGrpSpPr>
          <p:cNvPr id="4" name="Group 56"/>
          <p:cNvGrpSpPr>
            <a:grpSpLocks/>
          </p:cNvGrpSpPr>
          <p:nvPr/>
        </p:nvGrpSpPr>
        <p:grpSpPr bwMode="auto">
          <a:xfrm>
            <a:off x="2133600" y="3581400"/>
            <a:ext cx="4724400" cy="685800"/>
            <a:chOff x="1296" y="1824"/>
            <a:chExt cx="2976" cy="432"/>
          </a:xfrm>
        </p:grpSpPr>
        <p:sp>
          <p:nvSpPr>
            <p:cNvPr id="16"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17"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cs typeface="+mn-cs"/>
              </a:endParaRPr>
            </a:p>
          </p:txBody>
        </p:sp>
        <p:sp>
          <p:nvSpPr>
            <p:cNvPr id="15374" name="Text Box 59"/>
            <p:cNvSpPr txBox="1">
              <a:spLocks noChangeArrowheads="1"/>
            </p:cNvSpPr>
            <p:nvPr/>
          </p:nvSpPr>
          <p:spPr bwMode="gray">
            <a:xfrm>
              <a:off x="1824" y="1934"/>
              <a:ext cx="2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charset="0"/>
                  <a:cs typeface="Arial" charset="0"/>
                </a:rPr>
                <a:t>Các lệnh nhập xuất</a:t>
              </a:r>
            </a:p>
          </p:txBody>
        </p:sp>
        <p:sp>
          <p:nvSpPr>
            <p:cNvPr id="15375" name="Text Box 60"/>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charset="0"/>
                  <a:cs typeface="Arial" charset="0"/>
                </a:rPr>
                <a:t>3</a:t>
              </a:r>
            </a:p>
          </p:txBody>
        </p:sp>
      </p:grpSp>
      <p:grpSp>
        <p:nvGrpSpPr>
          <p:cNvPr id="5" name="Group 61"/>
          <p:cNvGrpSpPr>
            <a:grpSpLocks/>
          </p:cNvGrpSpPr>
          <p:nvPr/>
        </p:nvGrpSpPr>
        <p:grpSpPr bwMode="auto">
          <a:xfrm>
            <a:off x="2133600" y="4495800"/>
            <a:ext cx="4724400" cy="685800"/>
            <a:chOff x="1296" y="1824"/>
            <a:chExt cx="2976" cy="432"/>
          </a:xfrm>
        </p:grpSpPr>
        <p:sp>
          <p:nvSpPr>
            <p:cNvPr id="21"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a:cs typeface="+mn-cs"/>
              </a:endParaRPr>
            </a:p>
          </p:txBody>
        </p:sp>
        <p:sp>
          <p:nvSpPr>
            <p:cNvPr id="22"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en-US">
                <a:cs typeface="+mn-cs"/>
              </a:endParaRPr>
            </a:p>
          </p:txBody>
        </p:sp>
        <p:sp>
          <p:nvSpPr>
            <p:cNvPr id="15370" name="Text Box 64"/>
            <p:cNvSpPr txBox="1">
              <a:spLocks noChangeArrowheads="1"/>
            </p:cNvSpPr>
            <p:nvPr/>
          </p:nvSpPr>
          <p:spPr bwMode="gray">
            <a:xfrm>
              <a:off x="1824" y="1934"/>
              <a:ext cx="2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a:solidFill>
                    <a:srgbClr val="000000"/>
                  </a:solidFill>
                  <a:latin typeface="Arial" charset="0"/>
                  <a:cs typeface="Arial" charset="0"/>
                </a:rPr>
                <a:t>Một số ví dụ minh họa</a:t>
              </a:r>
            </a:p>
          </p:txBody>
        </p:sp>
        <p:sp>
          <p:nvSpPr>
            <p:cNvPr id="15371" name="Text Box 65"/>
            <p:cNvSpPr txBox="1">
              <a:spLocks noChangeArrowheads="1"/>
            </p:cNvSpPr>
            <p:nvPr/>
          </p:nvSpPr>
          <p:spPr bwMode="gray">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400" b="0">
                  <a:solidFill>
                    <a:schemeClr val="bg1"/>
                  </a:solidFill>
                  <a:latin typeface="Arial" charset="0"/>
                  <a:cs typeface="Arial"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43000" y="381000"/>
            <a:ext cx="7848600" cy="563563"/>
          </a:xfrm>
        </p:spPr>
        <p:txBody>
          <a:bodyPr/>
          <a:lstStyle/>
          <a:p>
            <a:r>
              <a:rPr lang="en-US" altLang="en-US" sz="2800" b="1"/>
              <a:t>Hằng chuỗi ký tự (string constants) </a:t>
            </a:r>
            <a:endParaRPr lang="en-US" altLang="en-US" sz="2800"/>
          </a:p>
        </p:txBody>
      </p:sp>
      <p:sp>
        <p:nvSpPr>
          <p:cNvPr id="24579" name="Footer Placeholder 2"/>
          <p:cNvSpPr txBox="1">
            <a:spLocks noGrp="1"/>
          </p:cNvSpPr>
          <p:nvPr/>
        </p:nvSpPr>
        <p:spPr bwMode="auto">
          <a:xfrm>
            <a:off x="5181600" y="6477000"/>
            <a:ext cx="2895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r>
              <a:rPr lang="vi-VN" altLang="en-US" sz="1100" b="0"/>
              <a:t>NMLT - Các kiểu dữ liệu cơ sở</a:t>
            </a:r>
            <a:endParaRPr lang="en-US" altLang="en-US" sz="1100" b="0"/>
          </a:p>
        </p:txBody>
      </p:sp>
      <p:sp>
        <p:nvSpPr>
          <p:cNvPr id="24580" name="Text Box 13"/>
          <p:cNvSpPr txBox="1">
            <a:spLocks noChangeArrowheads="1"/>
          </p:cNvSpPr>
          <p:nvPr/>
        </p:nvSpPr>
        <p:spPr bwMode="auto">
          <a:xfrm>
            <a:off x="787400" y="1219200"/>
            <a:ext cx="72898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r>
              <a:rPr lang="vi-VN" altLang="en-US" sz="2400" b="0"/>
              <a:t>Hằng chuỗi ký tự là một tập các ký tự đặt trong cặp nháy kép “”. </a:t>
            </a:r>
          </a:p>
          <a:p>
            <a:r>
              <a:rPr lang="en-US" altLang="en-US" sz="2400" b="0"/>
              <a:t>Ví dụ: </a:t>
            </a:r>
          </a:p>
          <a:p>
            <a:pPr lvl="1"/>
            <a:r>
              <a:rPr lang="en-US" altLang="en-US" sz="2400"/>
              <a:t>"This is a string" //là một chuỗi. </a:t>
            </a:r>
          </a:p>
          <a:p>
            <a:pPr lvl="1"/>
            <a:r>
              <a:rPr lang="fr-FR" altLang="en-US" sz="2400"/>
              <a:t>‘a’ //là một hằng ký tự. </a:t>
            </a:r>
          </a:p>
          <a:p>
            <a:pPr lvl="1"/>
            <a:r>
              <a:rPr lang="fr-FR" altLang="en-US" sz="2400"/>
              <a:t>“a” //là một hằng chuỗi.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1143000" y="381000"/>
            <a:ext cx="7848600" cy="563563"/>
          </a:xfrm>
        </p:spPr>
        <p:txBody>
          <a:bodyPr/>
          <a:lstStyle/>
          <a:p>
            <a:pPr eaLnBrk="1" hangingPunct="1"/>
            <a:r>
              <a:rPr lang="en-US" altLang="en-US" sz="2800" b="1"/>
              <a:t>H</a:t>
            </a:r>
            <a:r>
              <a:rPr lang="en-US" altLang="en-US" sz="2800"/>
              <a:t>ằ</a:t>
            </a:r>
            <a:r>
              <a:rPr lang="en-US" altLang="en-US" sz="2800" b="1"/>
              <a:t>ng ký tự đặc biệt </a:t>
            </a:r>
            <a:r>
              <a:rPr lang="en-US" altLang="en-US" sz="2800"/>
              <a:t>(escape sequences)</a:t>
            </a:r>
          </a:p>
        </p:txBody>
      </p:sp>
      <p:sp>
        <p:nvSpPr>
          <p:cNvPr id="25603" name="Footer Placeholder 2"/>
          <p:cNvSpPr txBox="1">
            <a:spLocks noGrp="1"/>
          </p:cNvSpPr>
          <p:nvPr/>
        </p:nvSpPr>
        <p:spPr bwMode="auto">
          <a:xfrm>
            <a:off x="5181600" y="6477000"/>
            <a:ext cx="2895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r>
              <a:rPr lang="vi-VN" altLang="en-US" sz="1100" b="0"/>
              <a:t>NMLT - Các kiểu dữ liệu cơ sở</a:t>
            </a:r>
            <a:endParaRPr lang="en-US" altLang="en-US" sz="1100" b="0"/>
          </a:p>
        </p:txBody>
      </p:sp>
      <p:sp>
        <p:nvSpPr>
          <p:cNvPr id="25604" name="Text Box 13"/>
          <p:cNvSpPr txBox="1">
            <a:spLocks noChangeArrowheads="1"/>
          </p:cNvSpPr>
          <p:nvPr/>
        </p:nvSpPr>
        <p:spPr bwMode="auto">
          <a:xfrm>
            <a:off x="787400" y="1219200"/>
            <a:ext cx="72898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 typeface="Arial" charset="0"/>
              <a:buChar char="•"/>
            </a:pPr>
            <a:r>
              <a:rPr lang="en-US" altLang="en-US" sz="2400" b="0">
                <a:latin typeface="Arial" charset="0"/>
                <a:cs typeface="Arial" charset="0"/>
              </a:rPr>
              <a:t>Là những hằng kí tự đặc biệt mà không thể biểu diễn như những hằng kí tự thông thường. </a:t>
            </a:r>
          </a:p>
          <a:p>
            <a:pPr eaLnBrk="1" hangingPunct="1">
              <a:spcBef>
                <a:spcPct val="0"/>
              </a:spcBef>
              <a:buClrTx/>
              <a:buFont typeface="Arial" charset="0"/>
              <a:buChar char="•"/>
            </a:pPr>
            <a:endParaRPr lang="en-US" altLang="en-US" sz="2400" b="0">
              <a:latin typeface="Arial" charset="0"/>
              <a:cs typeface="Arial" charset="0"/>
            </a:endParaRPr>
          </a:p>
        </p:txBody>
      </p:sp>
      <p:pic>
        <p:nvPicPr>
          <p:cNvPr id="2560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2209800"/>
            <a:ext cx="68580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4294967295"/>
          </p:nvPr>
        </p:nvSpPr>
        <p:spPr>
          <a:xfrm>
            <a:off x="685800" y="1447800"/>
            <a:ext cx="8043863" cy="4076700"/>
          </a:xfrm>
        </p:spPr>
        <p:txBody>
          <a:bodyPr/>
          <a:lstStyle/>
          <a:p>
            <a:pPr>
              <a:buFont typeface="Wingdings" pitchFamily="2" charset="2"/>
              <a:buNone/>
            </a:pPr>
            <a:r>
              <a:rPr lang="en-US" altLang="en-US" sz="2000" b="0">
                <a:solidFill>
                  <a:srgbClr val="990000"/>
                </a:solidFill>
              </a:rPr>
              <a:t>3. H</a:t>
            </a:r>
            <a:r>
              <a:rPr lang="en-US" altLang="en-US" sz="2000">
                <a:solidFill>
                  <a:srgbClr val="990000"/>
                </a:solidFill>
              </a:rPr>
              <a:t>ằ</a:t>
            </a:r>
            <a:r>
              <a:rPr lang="en-US" altLang="en-US" sz="2000" b="0">
                <a:solidFill>
                  <a:srgbClr val="990000"/>
                </a:solidFill>
              </a:rPr>
              <a:t>ng ký tự</a:t>
            </a:r>
            <a:r>
              <a:rPr lang="en-US" altLang="en-US" sz="2000" b="0"/>
              <a:t> </a:t>
            </a:r>
            <a:r>
              <a:rPr lang="en-US" altLang="en-US" sz="2000" b="0">
                <a:solidFill>
                  <a:srgbClr val="990000"/>
                </a:solidFill>
              </a:rPr>
              <a:t>đặc biệt </a:t>
            </a:r>
            <a:r>
              <a:rPr lang="en-US" altLang="en-US" sz="2000">
                <a:solidFill>
                  <a:srgbClr val="990000"/>
                </a:solidFill>
              </a:rPr>
              <a:t>(escape sequences)</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5867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itle 1"/>
          <p:cNvSpPr>
            <a:spLocks noGrp="1"/>
          </p:cNvSpPr>
          <p:nvPr>
            <p:ph type="title" idx="4294967295"/>
          </p:nvPr>
        </p:nvSpPr>
        <p:spPr>
          <a:xfrm>
            <a:off x="1143000" y="381000"/>
            <a:ext cx="7848600" cy="563563"/>
          </a:xfrm>
        </p:spPr>
        <p:txBody>
          <a:bodyPr/>
          <a:lstStyle/>
          <a:p>
            <a:pPr eaLnBrk="1" hangingPunct="1"/>
            <a:r>
              <a:rPr lang="en-US" altLang="en-US" sz="2800" b="1"/>
              <a:t>H</a:t>
            </a:r>
            <a:r>
              <a:rPr lang="en-US" altLang="en-US" sz="2800"/>
              <a:t>ằ</a:t>
            </a:r>
            <a:r>
              <a:rPr lang="en-US" altLang="en-US" sz="2800" b="1"/>
              <a:t>ng ký tự đặc biệt </a:t>
            </a:r>
            <a:r>
              <a:rPr lang="en-US" altLang="en-US" sz="2800"/>
              <a:t>(escape sequences)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a:t>Biểu thức - Expressions</a:t>
            </a:r>
          </a:p>
        </p:txBody>
      </p:sp>
      <p:sp>
        <p:nvSpPr>
          <p:cNvPr id="3" name="Content Placeholder 2"/>
          <p:cNvSpPr>
            <a:spLocks noGrp="1"/>
          </p:cNvSpPr>
          <p:nvPr>
            <p:ph idx="1"/>
          </p:nvPr>
        </p:nvSpPr>
        <p:spPr>
          <a:xfrm>
            <a:off x="381000" y="1295400"/>
            <a:ext cx="7848600" cy="4800600"/>
          </a:xfrm>
        </p:spPr>
        <p:txBody>
          <a:bodyPr/>
          <a:lstStyle/>
          <a:p>
            <a:pPr algn="just" eaLnBrk="1" hangingPunct="1">
              <a:defRPr/>
            </a:pPr>
            <a:r>
              <a:rPr lang="en-US">
                <a:solidFill>
                  <a:schemeClr val="tx1">
                    <a:lumMod val="60000"/>
                    <a:lumOff val="40000"/>
                  </a:schemeClr>
                </a:solidFill>
              </a:rPr>
              <a:t>Khái niệm</a:t>
            </a:r>
          </a:p>
          <a:p>
            <a:pPr lvl="1" algn="just" eaLnBrk="1" hangingPunct="1">
              <a:defRPr/>
            </a:pPr>
            <a:r>
              <a:rPr lang="en-US"/>
              <a:t>Tạo thành từ các </a:t>
            </a:r>
            <a:r>
              <a:rPr lang="en-US">
                <a:solidFill>
                  <a:srgbClr val="FF0000"/>
                </a:solidFill>
              </a:rPr>
              <a:t>toán tử</a:t>
            </a:r>
            <a:r>
              <a:rPr lang="en-US"/>
              <a:t> (Operator) và các </a:t>
            </a:r>
            <a:r>
              <a:rPr lang="en-US">
                <a:solidFill>
                  <a:srgbClr val="FF0000"/>
                </a:solidFill>
              </a:rPr>
              <a:t>toán hạng</a:t>
            </a:r>
            <a:r>
              <a:rPr lang="en-US"/>
              <a:t> (Operand).</a:t>
            </a:r>
          </a:p>
          <a:p>
            <a:pPr lvl="1" algn="just" eaLnBrk="1" hangingPunct="1">
              <a:defRPr/>
            </a:pPr>
            <a:r>
              <a:rPr lang="en-US"/>
              <a:t>Toán tử tác </a:t>
            </a:r>
            <a:r>
              <a:rPr lang="vi-VN"/>
              <a:t>độ</a:t>
            </a:r>
            <a:r>
              <a:rPr lang="en-US"/>
              <a:t>ng lên các giá trị của toán hạng và cho giá trị có kiểu nhất </a:t>
            </a:r>
            <a:r>
              <a:rPr lang="vi-VN"/>
              <a:t>đị</a:t>
            </a:r>
            <a:r>
              <a:rPr lang="en-US"/>
              <a:t>nh.</a:t>
            </a:r>
          </a:p>
          <a:p>
            <a:pPr lvl="1" algn="just" eaLnBrk="1" hangingPunct="1">
              <a:defRPr/>
            </a:pPr>
            <a:r>
              <a:rPr lang="en-US"/>
              <a:t>Toán tử: </a:t>
            </a:r>
            <a:r>
              <a:rPr lang="en-US">
                <a:solidFill>
                  <a:srgbClr val="FF0000"/>
                </a:solidFill>
              </a:rPr>
              <a:t>+</a:t>
            </a:r>
            <a:r>
              <a:rPr lang="en-US"/>
              <a:t>, </a:t>
            </a:r>
            <a:r>
              <a:rPr lang="en-US">
                <a:solidFill>
                  <a:srgbClr val="FF0000"/>
                </a:solidFill>
              </a:rPr>
              <a:t>–</a:t>
            </a:r>
            <a:r>
              <a:rPr lang="en-US"/>
              <a:t>, </a:t>
            </a:r>
            <a:r>
              <a:rPr lang="en-US">
                <a:solidFill>
                  <a:srgbClr val="FF0000"/>
                </a:solidFill>
              </a:rPr>
              <a:t>*</a:t>
            </a:r>
            <a:r>
              <a:rPr lang="en-US"/>
              <a:t>, </a:t>
            </a:r>
            <a:r>
              <a:rPr lang="en-US">
                <a:solidFill>
                  <a:srgbClr val="FF0000"/>
                </a:solidFill>
              </a:rPr>
              <a:t>/</a:t>
            </a:r>
            <a:r>
              <a:rPr lang="en-US"/>
              <a:t>, </a:t>
            </a:r>
            <a:r>
              <a:rPr lang="en-US">
                <a:solidFill>
                  <a:srgbClr val="FF0000"/>
                </a:solidFill>
              </a:rPr>
              <a:t>%</a:t>
            </a:r>
            <a:r>
              <a:rPr lang="en-US"/>
              <a:t>….</a:t>
            </a:r>
          </a:p>
          <a:p>
            <a:pPr lvl="1" algn="just" eaLnBrk="1" hangingPunct="1">
              <a:defRPr/>
            </a:pPr>
            <a:r>
              <a:rPr lang="en-US"/>
              <a:t>Toán hạng: </a:t>
            </a:r>
            <a:r>
              <a:rPr lang="en-US">
                <a:solidFill>
                  <a:srgbClr val="FF0000"/>
                </a:solidFill>
              </a:rPr>
              <a:t>hằng</a:t>
            </a:r>
            <a:r>
              <a:rPr lang="en-US"/>
              <a:t>, </a:t>
            </a:r>
            <a:r>
              <a:rPr lang="en-US">
                <a:solidFill>
                  <a:srgbClr val="FF0000"/>
                </a:solidFill>
              </a:rPr>
              <a:t>biến</a:t>
            </a:r>
            <a:r>
              <a:rPr lang="en-US"/>
              <a:t>, </a:t>
            </a:r>
            <a:r>
              <a:rPr lang="en-US">
                <a:solidFill>
                  <a:srgbClr val="FF0000"/>
                </a:solidFill>
              </a:rPr>
              <a:t>lời gọi hàm</a:t>
            </a:r>
            <a:r>
              <a:rPr lang="en-US"/>
              <a:t>...</a:t>
            </a:r>
          </a:p>
          <a:p>
            <a:pPr algn="just" eaLnBrk="1" hangingPunct="1">
              <a:defRPr/>
            </a:pPr>
            <a:r>
              <a:rPr lang="en-US">
                <a:solidFill>
                  <a:schemeClr val="tx1">
                    <a:lumMod val="60000"/>
                    <a:lumOff val="40000"/>
                  </a:schemeClr>
                </a:solidFill>
              </a:rPr>
              <a:t>Ví dụ</a:t>
            </a:r>
          </a:p>
          <a:p>
            <a:pPr lvl="1" algn="just" eaLnBrk="1" hangingPunct="1">
              <a:defRPr/>
            </a:pPr>
            <a:r>
              <a:rPr lang="en-US"/>
              <a:t>2 </a:t>
            </a:r>
            <a:r>
              <a:rPr lang="en-US">
                <a:solidFill>
                  <a:srgbClr val="FF0000"/>
                </a:solidFill>
              </a:rPr>
              <a:t>+</a:t>
            </a:r>
            <a:r>
              <a:rPr lang="en-US"/>
              <a:t> 3, a </a:t>
            </a:r>
            <a:r>
              <a:rPr lang="en-US">
                <a:solidFill>
                  <a:srgbClr val="FF0000"/>
                </a:solidFill>
              </a:rPr>
              <a:t>/</a:t>
            </a:r>
            <a:r>
              <a:rPr lang="en-US"/>
              <a:t> 5, (a </a:t>
            </a:r>
            <a:r>
              <a:rPr lang="en-US">
                <a:solidFill>
                  <a:srgbClr val="FF0000"/>
                </a:solidFill>
              </a:rPr>
              <a:t>+</a:t>
            </a:r>
            <a:r>
              <a:rPr lang="en-US"/>
              <a:t> b) </a:t>
            </a:r>
            <a:r>
              <a:rPr lang="en-US">
                <a:solidFill>
                  <a:srgbClr val="FF0000"/>
                </a:solidFill>
              </a:rPr>
              <a:t>*</a:t>
            </a:r>
            <a:r>
              <a:rPr lang="en-US"/>
              <a:t> 5, …</a:t>
            </a:r>
          </a:p>
        </p:txBody>
      </p:sp>
      <p:sp>
        <p:nvSpPr>
          <p:cNvPr id="2765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anim calcmode="lin" valueType="num">
                                      <p:cBhvr>
                                        <p:cTn id="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anim calcmode="lin" valueType="num">
                                      <p:cBhvr>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a:t>Toán tử gán - Operations</a:t>
            </a:r>
          </a:p>
        </p:txBody>
      </p:sp>
      <p:sp>
        <p:nvSpPr>
          <p:cNvPr id="3" name="Content Placeholder 2"/>
          <p:cNvSpPr>
            <a:spLocks noGrp="1"/>
          </p:cNvSpPr>
          <p:nvPr>
            <p:ph idx="1"/>
          </p:nvPr>
        </p:nvSpPr>
        <p:spPr/>
        <p:txBody>
          <a:bodyPr/>
          <a:lstStyle/>
          <a:p>
            <a:pPr eaLnBrk="1" hangingPunct="1">
              <a:defRPr/>
            </a:pPr>
            <a:r>
              <a:rPr lang="en-US">
                <a:solidFill>
                  <a:schemeClr val="tx1">
                    <a:lumMod val="60000"/>
                    <a:lumOff val="40000"/>
                  </a:schemeClr>
                </a:solidFill>
              </a:rPr>
              <a:t>Khái niệm</a:t>
            </a:r>
          </a:p>
          <a:p>
            <a:pPr lvl="1" eaLnBrk="1" hangingPunct="1">
              <a:defRPr/>
            </a:pPr>
            <a:r>
              <a:rPr lang="en-US"/>
              <a:t>Th</a:t>
            </a:r>
            <a:r>
              <a:rPr lang="vi-VN"/>
              <a:t>ườ</a:t>
            </a:r>
            <a:r>
              <a:rPr lang="en-US"/>
              <a:t>ng </a:t>
            </a:r>
            <a:r>
              <a:rPr lang="vi-VN"/>
              <a:t>đượ</a:t>
            </a:r>
            <a:r>
              <a:rPr lang="en-US"/>
              <a:t>c sử dụng trong lập trình.</a:t>
            </a:r>
          </a:p>
          <a:p>
            <a:pPr lvl="1" eaLnBrk="1" hangingPunct="1">
              <a:defRPr/>
            </a:pPr>
            <a:r>
              <a:rPr lang="en-US"/>
              <a:t>Gán giá trị cho biến.</a:t>
            </a:r>
          </a:p>
          <a:p>
            <a:pPr eaLnBrk="1" hangingPunct="1">
              <a:defRPr/>
            </a:pPr>
            <a:r>
              <a:rPr lang="en-US">
                <a:solidFill>
                  <a:schemeClr val="tx1">
                    <a:lumMod val="60000"/>
                    <a:lumOff val="40000"/>
                  </a:schemeClr>
                </a:solidFill>
              </a:rPr>
              <a:t>Cú pháp</a:t>
            </a:r>
          </a:p>
          <a:p>
            <a:pPr lvl="1" eaLnBrk="1" hangingPunct="1">
              <a:defRPr/>
            </a:pPr>
            <a:r>
              <a:rPr lang="en-US"/>
              <a:t>&lt;biến&gt; = &lt;giá trị&gt;;</a:t>
            </a:r>
          </a:p>
          <a:p>
            <a:pPr lvl="1" eaLnBrk="1" hangingPunct="1">
              <a:defRPr/>
            </a:pPr>
            <a:r>
              <a:rPr lang="en-US"/>
              <a:t>&lt;biến&gt; = &lt;biến&gt;;</a:t>
            </a:r>
          </a:p>
          <a:p>
            <a:pPr lvl="1" eaLnBrk="1" hangingPunct="1">
              <a:defRPr/>
            </a:pPr>
            <a:r>
              <a:rPr lang="en-US"/>
              <a:t>&lt;biến&gt; = &lt;biểu thức&gt;;</a:t>
            </a:r>
          </a:p>
          <a:p>
            <a:pPr lvl="1" eaLnBrk="1" hangingPunct="1">
              <a:defRPr/>
            </a:pPr>
            <a:r>
              <a:rPr lang="en-US"/>
              <a:t>Có thể thực hiện liên tiếp phép gán.</a:t>
            </a:r>
          </a:p>
        </p:txBody>
      </p:sp>
      <p:sp>
        <p:nvSpPr>
          <p:cNvPr id="2867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a:t>Toán tử gán - Operations</a:t>
            </a:r>
          </a:p>
        </p:txBody>
      </p:sp>
      <p:sp>
        <p:nvSpPr>
          <p:cNvPr id="3" name="Content Placeholder 2"/>
          <p:cNvSpPr>
            <a:spLocks noGrp="1"/>
          </p:cNvSpPr>
          <p:nvPr>
            <p:ph idx="1"/>
          </p:nvPr>
        </p:nvSpPr>
        <p:spPr/>
        <p:txBody>
          <a:bodyPr/>
          <a:lstStyle/>
          <a:p>
            <a:pPr eaLnBrk="1" hangingPunct="1">
              <a:defRPr/>
            </a:pPr>
            <a:r>
              <a:rPr lang="en-US">
                <a:solidFill>
                  <a:schemeClr val="tx1">
                    <a:lumMod val="60000"/>
                    <a:lumOff val="40000"/>
                  </a:schemeClr>
                </a:solidFill>
              </a:rPr>
              <a:t>Ví dụ</a:t>
            </a:r>
          </a:p>
        </p:txBody>
      </p:sp>
      <p:sp>
        <p:nvSpPr>
          <p:cNvPr id="2970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2133600"/>
            <a:ext cx="152400" cy="4038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2133600"/>
            <a:ext cx="70104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void main()</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a, b, c, d, e, thuong;</a:t>
            </a:r>
          </a:p>
          <a:p>
            <a:pPr eaLnBrk="1" hangingPunct="1">
              <a:spcBef>
                <a:spcPct val="0"/>
              </a:spcBef>
              <a:buClrTx/>
              <a:buFontTx/>
              <a:buNone/>
            </a:pPr>
            <a:r>
              <a:rPr lang="en-US" altLang="en-US" sz="2000">
                <a:latin typeface="Courier New" pitchFamily="49" charset="0"/>
                <a:cs typeface="Courier New" pitchFamily="49" charset="0"/>
              </a:rPr>
              <a:t>	a = 10;</a:t>
            </a:r>
          </a:p>
          <a:p>
            <a:pPr eaLnBrk="1" hangingPunct="1">
              <a:spcBef>
                <a:spcPct val="0"/>
              </a:spcBef>
              <a:buClrTx/>
              <a:buFontTx/>
              <a:buNone/>
            </a:pPr>
            <a:r>
              <a:rPr lang="en-US" altLang="en-US" sz="2000">
                <a:latin typeface="Courier New" pitchFamily="49" charset="0"/>
                <a:cs typeface="Courier New" pitchFamily="49" charset="0"/>
              </a:rPr>
              <a:t>	b = a;</a:t>
            </a:r>
          </a:p>
          <a:p>
            <a:pPr eaLnBrk="1" hangingPunct="1">
              <a:spcBef>
                <a:spcPct val="0"/>
              </a:spcBef>
              <a:buClrTx/>
              <a:buFontTx/>
              <a:buNone/>
            </a:pPr>
            <a:r>
              <a:rPr lang="en-US" altLang="en-US" sz="2000">
                <a:latin typeface="Courier New" pitchFamily="49" charset="0"/>
                <a:cs typeface="Courier New" pitchFamily="49" charset="0"/>
              </a:rPr>
              <a:t>	thuong = a / b;</a:t>
            </a:r>
          </a:p>
          <a:p>
            <a:pPr eaLnBrk="1" hangingPunct="1">
              <a:spcBef>
                <a:spcPct val="0"/>
              </a:spcBef>
              <a:buClrTx/>
              <a:buFontTx/>
              <a:buNone/>
            </a:pPr>
            <a:r>
              <a:rPr lang="en-US" altLang="en-US" sz="2000">
                <a:latin typeface="Courier New" pitchFamily="49" charset="0"/>
                <a:cs typeface="Courier New" pitchFamily="49" charset="0"/>
              </a:rPr>
              <a:t>	a = b = c = d = e = 156;</a:t>
            </a:r>
          </a:p>
          <a:p>
            <a:pPr eaLnBrk="1" hangingPunct="1">
              <a:spcBef>
                <a:spcPct val="0"/>
              </a:spcBef>
              <a:buClrTx/>
              <a:buFontTx/>
              <a:buNone/>
            </a:pPr>
            <a:r>
              <a:rPr lang="en-US" altLang="en-US" sz="2000">
                <a:latin typeface="Courier New" pitchFamily="49" charset="0"/>
                <a:cs typeface="Courier New" pitchFamily="49" charset="0"/>
              </a:rPr>
              <a:t>	e = 156;</a:t>
            </a:r>
          </a:p>
          <a:p>
            <a:pPr eaLnBrk="1" hangingPunct="1">
              <a:spcBef>
                <a:spcPct val="0"/>
              </a:spcBef>
              <a:buClrTx/>
              <a:buFontTx/>
              <a:buNone/>
            </a:pPr>
            <a:r>
              <a:rPr lang="en-US" altLang="en-US" sz="2000">
                <a:latin typeface="Courier New" pitchFamily="49" charset="0"/>
                <a:cs typeface="Courier New" pitchFamily="49" charset="0"/>
              </a:rPr>
              <a:t>	d = e;</a:t>
            </a:r>
          </a:p>
          <a:p>
            <a:pPr eaLnBrk="1" hangingPunct="1">
              <a:spcBef>
                <a:spcPct val="0"/>
              </a:spcBef>
              <a:buClrTx/>
              <a:buFontTx/>
              <a:buNone/>
            </a:pPr>
            <a:r>
              <a:rPr lang="en-US" altLang="en-US" sz="2000">
                <a:latin typeface="Courier New" pitchFamily="49" charset="0"/>
                <a:cs typeface="Courier New" pitchFamily="49" charset="0"/>
              </a:rPr>
              <a:t>	c = d;</a:t>
            </a:r>
          </a:p>
          <a:p>
            <a:pPr eaLnBrk="1" hangingPunct="1">
              <a:spcBef>
                <a:spcPct val="0"/>
              </a:spcBef>
              <a:buClrTx/>
              <a:buFontTx/>
              <a:buNone/>
            </a:pPr>
            <a:r>
              <a:rPr lang="en-US" altLang="en-US" sz="2000">
                <a:latin typeface="Courier New" pitchFamily="49" charset="0"/>
                <a:cs typeface="Courier New" pitchFamily="49" charset="0"/>
              </a:rPr>
              <a:t>	b = c;</a:t>
            </a:r>
          </a:p>
          <a:p>
            <a:pPr eaLnBrk="1" hangingPunct="1">
              <a:spcBef>
                <a:spcPct val="0"/>
              </a:spcBef>
              <a:buClrTx/>
              <a:buFontTx/>
              <a:buNone/>
            </a:pPr>
            <a:r>
              <a:rPr lang="en-US" altLang="en-US" sz="2000">
                <a:latin typeface="Courier New" pitchFamily="49" charset="0"/>
                <a:cs typeface="Courier New" pitchFamily="49" charset="0"/>
              </a:rPr>
              <a:t>	a = b;	</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0" y="3124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8" name="Rectangle 6"/>
          <p:cNvSpPr>
            <a:spLocks/>
          </p:cNvSpPr>
          <p:nvPr/>
        </p:nvSpPr>
        <p:spPr bwMode="auto">
          <a:xfrm>
            <a:off x="0" y="34290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9" name="Rectangle 6"/>
          <p:cNvSpPr>
            <a:spLocks/>
          </p:cNvSpPr>
          <p:nvPr/>
        </p:nvSpPr>
        <p:spPr bwMode="auto">
          <a:xfrm>
            <a:off x="0" y="3733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0" name="Rectangle 6"/>
          <p:cNvSpPr>
            <a:spLocks/>
          </p:cNvSpPr>
          <p:nvPr/>
        </p:nvSpPr>
        <p:spPr bwMode="auto">
          <a:xfrm>
            <a:off x="0" y="4038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1" name="Rectangle 6"/>
          <p:cNvSpPr>
            <a:spLocks/>
          </p:cNvSpPr>
          <p:nvPr/>
        </p:nvSpPr>
        <p:spPr bwMode="auto">
          <a:xfrm>
            <a:off x="0" y="4343400"/>
            <a:ext cx="9128125" cy="15240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1" nodeType="click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4294967295"/>
          </p:nvPr>
        </p:nvSpPr>
        <p:spPr>
          <a:xfrm>
            <a:off x="476250" y="1295400"/>
            <a:ext cx="8039100" cy="4076700"/>
          </a:xfrm>
        </p:spPr>
        <p:txBody>
          <a:bodyPr/>
          <a:lstStyle/>
          <a:p>
            <a:pPr>
              <a:buFont typeface="Wingdings" pitchFamily="2" charset="2"/>
              <a:buNone/>
            </a:pPr>
            <a:r>
              <a:rPr lang="en-US" altLang="en-US" sz="2400" b="0">
                <a:solidFill>
                  <a:srgbClr val="990000"/>
                </a:solidFill>
                <a:latin typeface="Arial" charset="0"/>
              </a:rPr>
              <a:t>1. Dạng viết tắt của câu lệnh gán (shorthand assignments)</a:t>
            </a:r>
          </a:p>
          <a:p>
            <a:r>
              <a:rPr lang="en-US" altLang="en-US" sz="2400" b="0">
                <a:latin typeface="Arial" charset="0"/>
              </a:rPr>
              <a:t>Các dạng viết tắt của câu lệnh gán với các toán tử số học gồm +=, -=, *=, /=, và %=.</a:t>
            </a:r>
          </a:p>
          <a:p>
            <a:r>
              <a:rPr lang="en-US" altLang="en-US" sz="2400" b="0">
                <a:latin typeface="Arial" charset="0"/>
              </a:rPr>
              <a:t>Dạng ngắn gọn hơn như sau:</a:t>
            </a:r>
          </a:p>
          <a:p>
            <a:pPr marL="800100" lvl="1" indent="-342900">
              <a:buFont typeface="Wingdings" pitchFamily="2" charset="2"/>
              <a:buNone/>
            </a:pPr>
            <a:r>
              <a:rPr lang="en-US" altLang="en-US" sz="2400">
                <a:latin typeface="Arial" charset="0"/>
              </a:rPr>
              <a:t>	</a:t>
            </a:r>
            <a:r>
              <a:rPr lang="en-US" altLang="en-US" sz="2400">
                <a:solidFill>
                  <a:srgbClr val="0000FF"/>
                </a:solidFill>
                <a:latin typeface="Arial" charset="0"/>
              </a:rPr>
              <a:t>&lt;Tên biến&gt;&lt;Phép toán&gt;= &lt;Biểu thức&gt;;</a:t>
            </a:r>
          </a:p>
          <a:p>
            <a:r>
              <a:rPr lang="en-US" altLang="en-US" sz="2400" b="0">
                <a:latin typeface="Arial" charset="0"/>
              </a:rPr>
              <a:t>Ví dụ:</a:t>
            </a:r>
          </a:p>
          <a:p>
            <a:pPr marL="1847850" lvl="2" indent="-457200">
              <a:buFontTx/>
              <a:buNone/>
            </a:pPr>
            <a:r>
              <a:rPr lang="en-US" altLang="en-US">
                <a:latin typeface="Arial" charset="0"/>
              </a:rPr>
              <a:t>x = x + 10;  		x += 10;</a:t>
            </a:r>
          </a:p>
          <a:p>
            <a:pPr marL="1847850" lvl="2" indent="-457200">
              <a:buFontTx/>
              <a:buNone/>
            </a:pPr>
            <a:r>
              <a:rPr lang="en-US" altLang="en-US">
                <a:latin typeface="Arial" charset="0"/>
              </a:rPr>
              <a:t>x = x – 10;  		x -= 10;</a:t>
            </a:r>
          </a:p>
          <a:p>
            <a:pPr marL="1847850" lvl="2" indent="-457200">
              <a:buFontTx/>
              <a:buNone/>
            </a:pPr>
            <a:r>
              <a:rPr lang="en-US" altLang="en-US">
                <a:latin typeface="Arial" charset="0"/>
              </a:rPr>
              <a:t>x = x * 10;  		x *= 10;</a:t>
            </a:r>
          </a:p>
          <a:p>
            <a:pPr marL="1847850" lvl="2" indent="-457200">
              <a:buFontTx/>
              <a:buNone/>
            </a:pPr>
            <a:r>
              <a:rPr lang="en-US" altLang="en-US">
                <a:latin typeface="Arial" charset="0"/>
              </a:rPr>
              <a:t>x = x / 10;  		x /= 10;</a:t>
            </a:r>
          </a:p>
          <a:p>
            <a:pPr marL="1847850" lvl="2" indent="-457200">
              <a:buFontTx/>
              <a:buNone/>
            </a:pPr>
            <a:r>
              <a:rPr lang="en-US" altLang="en-US">
                <a:latin typeface="Arial" charset="0"/>
              </a:rPr>
              <a:t>x = x % 10; 		x %= 10;</a:t>
            </a:r>
          </a:p>
        </p:txBody>
      </p:sp>
      <p:sp>
        <p:nvSpPr>
          <p:cNvPr id="30723" name="Title 1"/>
          <p:cNvSpPr>
            <a:spLocks/>
          </p:cNvSpPr>
          <p:nvPr/>
        </p:nvSpPr>
        <p:spPr bwMode="white">
          <a:xfrm>
            <a:off x="1143000" y="381000"/>
            <a:ext cx="6705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3200" b="0">
                <a:solidFill>
                  <a:schemeClr val="bg1"/>
                </a:solidFill>
                <a:latin typeface="Verdana" pitchFamily="34" charset="0"/>
                <a:cs typeface="Arial" charset="0"/>
              </a:rPr>
              <a:t>Toán tử gán - Operations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143000" y="381000"/>
            <a:ext cx="8001000" cy="563563"/>
          </a:xfrm>
        </p:spPr>
        <p:txBody>
          <a:bodyPr/>
          <a:lstStyle/>
          <a:p>
            <a:r>
              <a:rPr lang="en-US" altLang="en-US" sz="2400" b="1"/>
              <a:t>Các toán tử tăng hay giảm-</a:t>
            </a:r>
            <a:br>
              <a:rPr lang="en-US" altLang="en-US" sz="2400" b="1"/>
            </a:br>
            <a:r>
              <a:rPr lang="en-US" altLang="en-US" sz="2400" b="1"/>
              <a:t>increment and decrement operators  </a:t>
            </a:r>
          </a:p>
        </p:txBody>
      </p:sp>
      <p:sp>
        <p:nvSpPr>
          <p:cNvPr id="3" name="Content Placeholder 2"/>
          <p:cNvSpPr>
            <a:spLocks noGrp="1"/>
          </p:cNvSpPr>
          <p:nvPr>
            <p:ph idx="1"/>
          </p:nvPr>
        </p:nvSpPr>
        <p:spPr>
          <a:xfrm>
            <a:off x="457200" y="1295400"/>
            <a:ext cx="8229600" cy="4800600"/>
          </a:xfrm>
        </p:spPr>
        <p:txBody>
          <a:bodyPr/>
          <a:lstStyle/>
          <a:p>
            <a:pPr eaLnBrk="1" hangingPunct="1">
              <a:defRPr/>
            </a:pPr>
            <a:r>
              <a:rPr lang="en-US">
                <a:solidFill>
                  <a:schemeClr val="tx1">
                    <a:lumMod val="60000"/>
                    <a:lumOff val="40000"/>
                  </a:schemeClr>
                </a:solidFill>
              </a:rPr>
              <a:t>Toán tử 1 ngôi</a:t>
            </a:r>
          </a:p>
          <a:p>
            <a:pPr lvl="1" eaLnBrk="1" hangingPunct="1">
              <a:defRPr/>
            </a:pPr>
            <a:r>
              <a:rPr lang="en-US"/>
              <a:t>Chỉ có một toán hạng trong biểu thức.</a:t>
            </a:r>
          </a:p>
          <a:p>
            <a:pPr lvl="1" eaLnBrk="1" hangingPunct="1">
              <a:defRPr/>
            </a:pPr>
            <a:r>
              <a:rPr lang="en-US">
                <a:solidFill>
                  <a:srgbClr val="FF0000"/>
                </a:solidFill>
              </a:rPr>
              <a:t>++</a:t>
            </a:r>
            <a:r>
              <a:rPr lang="en-US"/>
              <a:t> (t</a:t>
            </a:r>
            <a:r>
              <a:rPr lang="vi-VN"/>
              <a:t>ă</a:t>
            </a:r>
            <a:r>
              <a:rPr lang="en-US"/>
              <a:t>ng 1 </a:t>
            </a:r>
            <a:r>
              <a:rPr lang="vi-VN"/>
              <a:t>đơ</a:t>
            </a:r>
            <a:r>
              <a:rPr lang="en-US"/>
              <a:t>n vị), </a:t>
            </a:r>
            <a:r>
              <a:rPr lang="en-US">
                <a:solidFill>
                  <a:srgbClr val="FF0000"/>
                </a:solidFill>
              </a:rPr>
              <a:t>--</a:t>
            </a:r>
            <a:r>
              <a:rPr lang="en-US"/>
              <a:t> (giảm 1 </a:t>
            </a:r>
            <a:r>
              <a:rPr lang="vi-VN"/>
              <a:t>đơ</a:t>
            </a:r>
            <a:r>
              <a:rPr lang="en-US"/>
              <a:t>n vị)</a:t>
            </a:r>
          </a:p>
          <a:p>
            <a:pPr lvl="1" eaLnBrk="1" hangingPunct="1">
              <a:defRPr/>
            </a:pPr>
            <a:r>
              <a:rPr lang="en-US"/>
              <a:t>Đặt tr</a:t>
            </a:r>
            <a:r>
              <a:rPr lang="vi-VN"/>
              <a:t>ướ</a:t>
            </a:r>
            <a:r>
              <a:rPr lang="en-US"/>
              <a:t>c toán hạng</a:t>
            </a:r>
          </a:p>
          <a:p>
            <a:pPr lvl="2" eaLnBrk="1" hangingPunct="1">
              <a:defRPr/>
            </a:pPr>
            <a:r>
              <a:rPr lang="en-US"/>
              <a:t>Ví dụ </a:t>
            </a:r>
            <a:r>
              <a:rPr lang="en-US">
                <a:solidFill>
                  <a:srgbClr val="FF0000"/>
                </a:solidFill>
              </a:rPr>
              <a:t>++</a:t>
            </a:r>
            <a:r>
              <a:rPr lang="en-US"/>
              <a:t>x hay </a:t>
            </a:r>
            <a:r>
              <a:rPr lang="en-US">
                <a:solidFill>
                  <a:srgbClr val="FF0000"/>
                </a:solidFill>
              </a:rPr>
              <a:t>--</a:t>
            </a:r>
            <a:r>
              <a:rPr lang="en-US"/>
              <a:t>x: thực hiện t</a:t>
            </a:r>
            <a:r>
              <a:rPr lang="vi-VN"/>
              <a:t>ă</a:t>
            </a:r>
            <a:r>
              <a:rPr lang="en-US"/>
              <a:t>ng/giảm </a:t>
            </a:r>
            <a:r>
              <a:rPr lang="en-US">
                <a:solidFill>
                  <a:srgbClr val="FF0000"/>
                </a:solidFill>
              </a:rPr>
              <a:t>tr</a:t>
            </a:r>
            <a:r>
              <a:rPr lang="vi-VN">
                <a:solidFill>
                  <a:srgbClr val="FF0000"/>
                </a:solidFill>
              </a:rPr>
              <a:t>ướ</a:t>
            </a:r>
            <a:r>
              <a:rPr lang="en-US">
                <a:solidFill>
                  <a:srgbClr val="FF0000"/>
                </a:solidFill>
              </a:rPr>
              <a:t>c.</a:t>
            </a:r>
          </a:p>
          <a:p>
            <a:pPr lvl="1" eaLnBrk="1" hangingPunct="1">
              <a:defRPr/>
            </a:pPr>
            <a:r>
              <a:rPr lang="en-US"/>
              <a:t>Đặt sau toán hạng</a:t>
            </a:r>
          </a:p>
          <a:p>
            <a:pPr lvl="2" eaLnBrk="1" hangingPunct="1">
              <a:defRPr/>
            </a:pPr>
            <a:r>
              <a:rPr lang="en-US"/>
              <a:t>Ví dụ x</a:t>
            </a:r>
            <a:r>
              <a:rPr lang="en-US">
                <a:solidFill>
                  <a:srgbClr val="FF0000"/>
                </a:solidFill>
              </a:rPr>
              <a:t>++</a:t>
            </a:r>
            <a:r>
              <a:rPr lang="en-US"/>
              <a:t> hay x</a:t>
            </a:r>
            <a:r>
              <a:rPr lang="en-US">
                <a:solidFill>
                  <a:srgbClr val="FF0000"/>
                </a:solidFill>
              </a:rPr>
              <a:t>--</a:t>
            </a:r>
            <a:r>
              <a:rPr lang="en-US"/>
              <a:t>: thực hiện t</a:t>
            </a:r>
            <a:r>
              <a:rPr lang="vi-VN"/>
              <a:t>ă</a:t>
            </a:r>
            <a:r>
              <a:rPr lang="en-US"/>
              <a:t>ng/giảm </a:t>
            </a:r>
            <a:r>
              <a:rPr lang="en-US">
                <a:solidFill>
                  <a:srgbClr val="FF0000"/>
                </a:solidFill>
              </a:rPr>
              <a:t>sau.</a:t>
            </a:r>
          </a:p>
          <a:p>
            <a:pPr eaLnBrk="1" hangingPunct="1">
              <a:defRPr/>
            </a:pPr>
            <a:r>
              <a:rPr lang="en-US">
                <a:solidFill>
                  <a:schemeClr val="tx1">
                    <a:lumMod val="60000"/>
                    <a:lumOff val="40000"/>
                  </a:schemeClr>
                </a:solidFill>
              </a:rPr>
              <a:t>Ví dụ</a:t>
            </a:r>
          </a:p>
          <a:p>
            <a:pPr lvl="1" eaLnBrk="1" hangingPunct="1">
              <a:defRPr/>
            </a:pPr>
            <a:r>
              <a:rPr lang="en-US"/>
              <a:t>x = 10; y = x++;	// y = 10 và x = 11</a:t>
            </a:r>
          </a:p>
          <a:p>
            <a:pPr lvl="1" eaLnBrk="1" hangingPunct="1">
              <a:defRPr/>
            </a:pPr>
            <a:r>
              <a:rPr lang="en-US"/>
              <a:t>x = 10; y = ++x;	// x = 11 và y = 11</a:t>
            </a:r>
          </a:p>
        </p:txBody>
      </p:sp>
      <p:sp>
        <p:nvSpPr>
          <p:cNvPr id="317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anim calcmode="lin" valueType="num">
                                      <p:cBhvr>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anim calcmode="lin" valueType="num">
                                      <p:cBhvr>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anim calcmode="lin" valueType="num">
                                      <p:cBhvr>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anim calcmode="lin" valueType="num">
                                      <p:cBhvr>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0" dur="500" fill="hold"/>
                                        <p:tgtEl>
                                          <p:spTgt spid="3">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anim calcmode="lin" valueType="num">
                                      <p:cBhvr>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anim calcmode="lin" valueType="num">
                                      <p:cBhvr>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2"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sz="half" idx="4294967295"/>
          </p:nvPr>
        </p:nvSpPr>
        <p:spPr>
          <a:xfrm>
            <a:off x="685800" y="1295400"/>
            <a:ext cx="7656513" cy="4114800"/>
          </a:xfrm>
        </p:spPr>
        <p:txBody>
          <a:bodyPr/>
          <a:lstStyle/>
          <a:p>
            <a:pPr algn="just">
              <a:buFont typeface="Wingdings" pitchFamily="2" charset="2"/>
              <a:buNone/>
            </a:pPr>
            <a:r>
              <a:rPr lang="en-US" altLang="en-US" sz="2000"/>
              <a:t>Ví dụ</a:t>
            </a:r>
            <a:endParaRPr lang="en-US" altLang="en-US" sz="2000">
              <a:solidFill>
                <a:srgbClr val="990000"/>
              </a:solidFill>
            </a:endParaRPr>
          </a:p>
          <a:p>
            <a:pPr algn="just">
              <a:buFont typeface="Wingdings" pitchFamily="2" charset="2"/>
              <a:buNone/>
            </a:pPr>
            <a:r>
              <a:rPr lang="en-US" altLang="en-US" sz="1800">
                <a:solidFill>
                  <a:srgbClr val="990000"/>
                </a:solidFill>
              </a:rPr>
              <a:t>Giả sử i=3, j=15</a:t>
            </a:r>
          </a:p>
          <a:p>
            <a:pPr algn="just">
              <a:buFont typeface="Wingdings" pitchFamily="2" charset="2"/>
              <a:buNone/>
            </a:pPr>
            <a:endParaRPr lang="en-US" altLang="en-US" sz="1800">
              <a:solidFill>
                <a:srgbClr val="990000"/>
              </a:solidFill>
            </a:endParaRPr>
          </a:p>
          <a:p>
            <a:pPr algn="just">
              <a:buFont typeface="Wingdings" pitchFamily="2" charset="2"/>
              <a:buNone/>
            </a:pPr>
            <a:endParaRPr lang="en-US" altLang="en-US" sz="2000">
              <a:solidFill>
                <a:srgbClr val="990000"/>
              </a:solidFill>
            </a:endParaRPr>
          </a:p>
          <a:p>
            <a:pPr algn="just">
              <a:buFont typeface="Wingdings" pitchFamily="2" charset="2"/>
              <a:buNone/>
            </a:pPr>
            <a:endParaRPr lang="en-US" altLang="en-US" sz="2000">
              <a:solidFill>
                <a:srgbClr val="990000"/>
              </a:solidFill>
            </a:endParaRPr>
          </a:p>
          <a:p>
            <a:pPr algn="just">
              <a:buFont typeface="Wingdings" pitchFamily="2" charset="2"/>
              <a:buNone/>
            </a:pPr>
            <a:endParaRPr lang="en-US" altLang="en-US" sz="2000">
              <a:solidFill>
                <a:srgbClr val="990000"/>
              </a:solidFill>
            </a:endParaRPr>
          </a:p>
          <a:p>
            <a:pPr algn="just">
              <a:buFont typeface="Wingdings" pitchFamily="2" charset="2"/>
              <a:buNone/>
            </a:pPr>
            <a:endParaRPr lang="en-US" altLang="en-US" sz="2000">
              <a:solidFill>
                <a:srgbClr val="990000"/>
              </a:solidFill>
            </a:endParaRPr>
          </a:p>
          <a:p>
            <a:pPr algn="just"/>
            <a:endParaRPr lang="en-US" altLang="en-US" sz="2000"/>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391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4" name="Rectangle 6"/>
          <p:cNvSpPr>
            <a:spLocks noChangeArrowheads="1"/>
          </p:cNvSpPr>
          <p:nvPr/>
        </p:nvSpPr>
        <p:spPr bwMode="auto">
          <a:xfrm>
            <a:off x="3200400" y="2438400"/>
            <a:ext cx="4419600" cy="3124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32773" name="Title 1"/>
          <p:cNvSpPr>
            <a:spLocks noGrp="1"/>
          </p:cNvSpPr>
          <p:nvPr>
            <p:ph type="title"/>
          </p:nvPr>
        </p:nvSpPr>
        <p:spPr>
          <a:xfrm>
            <a:off x="1143000" y="381000"/>
            <a:ext cx="8001000" cy="563563"/>
          </a:xfrm>
        </p:spPr>
        <p:txBody>
          <a:bodyPr/>
          <a:lstStyle/>
          <a:p>
            <a:r>
              <a:rPr lang="en-US" altLang="en-US" sz="2400" b="1"/>
              <a:t>Các toán tử tăng hay giảm-</a:t>
            </a:r>
            <a:br>
              <a:rPr lang="en-US" altLang="en-US" sz="2400" b="1"/>
            </a:br>
            <a:r>
              <a:rPr lang="en-US" altLang="en-US" sz="2400" b="1"/>
              <a:t>increment and decrement operators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xit" presetSubtype="16" fill="hold" grpId="0" nodeType="clickEffect">
                                  <p:stCondLst>
                                    <p:cond delay="0"/>
                                  </p:stCondLst>
                                  <p:childTnLst>
                                    <p:animEffect transition="out" filter="box(in)">
                                      <p:cBhvr>
                                        <p:cTn id="6" dur="500"/>
                                        <p:tgtEl>
                                          <p:spTgt spid="124934"/>
                                        </p:tgtEl>
                                      </p:cBhvr>
                                    </p:animEffect>
                                    <p:set>
                                      <p:cBhvr>
                                        <p:cTn id="7" dur="1" fill="hold">
                                          <p:stCondLst>
                                            <p:cond delay="499"/>
                                          </p:stCondLst>
                                        </p:cTn>
                                        <p:tgtEl>
                                          <p:spTgt spid="1249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sz="half" idx="4294967295"/>
          </p:nvPr>
        </p:nvSpPr>
        <p:spPr>
          <a:xfrm>
            <a:off x="762000" y="2286000"/>
            <a:ext cx="7656513" cy="4114800"/>
          </a:xfrm>
        </p:spPr>
        <p:txBody>
          <a:bodyPr/>
          <a:lstStyle/>
          <a:p>
            <a:pPr algn="just">
              <a:buFont typeface="Wingdings" pitchFamily="2" charset="2"/>
              <a:buNone/>
            </a:pPr>
            <a:endParaRPr lang="en-US" altLang="en-US" sz="2000">
              <a:solidFill>
                <a:srgbClr val="990000"/>
              </a:solidFill>
            </a:endParaRPr>
          </a:p>
          <a:p>
            <a:pPr algn="just">
              <a:buFont typeface="Wingdings" pitchFamily="2" charset="2"/>
              <a:buNone/>
            </a:pPr>
            <a:endParaRPr lang="en-US" altLang="en-US" sz="2000">
              <a:solidFill>
                <a:srgbClr val="990000"/>
              </a:solidFill>
            </a:endParaRPr>
          </a:p>
          <a:p>
            <a:pPr algn="just">
              <a:buFont typeface="Wingdings" pitchFamily="2" charset="2"/>
              <a:buNone/>
            </a:pPr>
            <a:endParaRPr lang="en-US" altLang="en-US" sz="2000">
              <a:solidFill>
                <a:srgbClr val="990000"/>
              </a:solidFill>
            </a:endParaRPr>
          </a:p>
          <a:p>
            <a:pPr algn="just">
              <a:buFont typeface="Wingdings" pitchFamily="2" charset="2"/>
              <a:buNone/>
            </a:pPr>
            <a:endParaRPr lang="en-US" altLang="en-US" sz="2000">
              <a:solidFill>
                <a:srgbClr val="990000"/>
              </a:solidFill>
            </a:endParaRPr>
          </a:p>
          <a:p>
            <a:pPr algn="just">
              <a:buFont typeface="Wingdings" pitchFamily="2" charset="2"/>
              <a:buNone/>
            </a:pPr>
            <a:endParaRPr lang="en-US" altLang="en-US" sz="2000">
              <a:solidFill>
                <a:srgbClr val="990000"/>
              </a:solidFill>
            </a:endParaRPr>
          </a:p>
          <a:p>
            <a:pPr algn="just">
              <a:buFont typeface="Wingdings" pitchFamily="2" charset="2"/>
              <a:buNone/>
            </a:pPr>
            <a:endParaRPr lang="en-US" altLang="en-US" sz="2000">
              <a:solidFill>
                <a:srgbClr val="990000"/>
              </a:solidFill>
            </a:endParaRPr>
          </a:p>
          <a:p>
            <a:pPr algn="just">
              <a:buFont typeface="Wingdings" pitchFamily="2" charset="2"/>
              <a:buNone/>
            </a:pPr>
            <a:endParaRPr lang="en-US" altLang="en-US" sz="2000">
              <a:solidFill>
                <a:srgbClr val="990000"/>
              </a:solidFill>
            </a:endParaRPr>
          </a:p>
          <a:p>
            <a:pPr algn="just"/>
            <a:r>
              <a:rPr lang="en-US" altLang="en-US" sz="2000" b="0"/>
              <a:t>Lưu ý: Nhân, chia số nguyên </a:t>
            </a:r>
            <a:r>
              <a:rPr lang="en-US" altLang="en-US" sz="2000" b="0">
                <a:sym typeface="Wingdings" pitchFamily="2" charset="2"/>
              </a:rPr>
              <a:t> Kết quả là số nguyên.</a:t>
            </a:r>
          </a:p>
          <a:p>
            <a:pPr algn="just"/>
            <a:r>
              <a:rPr lang="en-US" altLang="en-US" sz="2000" b="0"/>
              <a:t>Chuyển kiểu tự động khi biểu thức có nhiều kiểu khác nhau.</a:t>
            </a:r>
          </a:p>
        </p:txBody>
      </p:sp>
      <p:graphicFrame>
        <p:nvGraphicFramePr>
          <p:cNvPr id="123942" name="Group 38"/>
          <p:cNvGraphicFramePr>
            <a:graphicFrameLocks noGrp="1"/>
          </p:cNvGraphicFramePr>
          <p:nvPr>
            <p:ph sz="half" idx="4294967295"/>
          </p:nvPr>
        </p:nvGraphicFramePr>
        <p:xfrm>
          <a:off x="685800" y="1905000"/>
          <a:ext cx="7485063" cy="2916238"/>
        </p:xfrm>
        <a:graphic>
          <a:graphicData uri="http://schemas.openxmlformats.org/drawingml/2006/table">
            <a:tbl>
              <a:tblPr/>
              <a:tblGrid>
                <a:gridCol w="1143000">
                  <a:extLst>
                    <a:ext uri="{9D8B030D-6E8A-4147-A177-3AD203B41FA5}">
                      <a16:colId xmlns:a16="http://schemas.microsoft.com/office/drawing/2014/main" val="20000"/>
                    </a:ext>
                  </a:extLst>
                </a:gridCol>
                <a:gridCol w="1922463">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395296">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Tahoma" pitchFamily="34" charset="0"/>
                          <a:cs typeface="Tahoma" pitchFamily="34" charset="0"/>
                        </a:rPr>
                        <a:t>Toán Tử</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Tahoma" pitchFamily="34" charset="0"/>
                          <a:cs typeface="Tahoma" pitchFamily="34" charset="0"/>
                        </a:rPr>
                        <a:t>Ý nghĩa </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Tahoma" pitchFamily="34" charset="0"/>
                          <a:cs typeface="Tahoma" pitchFamily="34" charset="0"/>
                        </a:rPr>
                        <a:t>Ví dụ</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2B2B2"/>
                    </a:solidFill>
                  </a:tcPr>
                </a:tc>
                <a:extLst>
                  <a:ext uri="{0D108BD9-81ED-4DB2-BD59-A6C34878D82A}">
                    <a16:rowId xmlns:a16="http://schemas.microsoft.com/office/drawing/2014/main" val="10000"/>
                  </a:ext>
                </a:extLst>
              </a:tr>
              <a:tr h="395296">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Cộng</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8+5</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5296">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Trừ</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8-5</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5296">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Nhân</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8*5</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94959">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Chia</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8/5=1</a:t>
                      </a:r>
                    </a:p>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13.0/5 = 13/5.0 = 13.0/5.0 = 2.6 </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40094">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Chia lấy phần dư</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1" i="0" u="none" strike="noStrike" cap="none" normalizeH="0" baseline="0">
                          <a:ln>
                            <a:noFill/>
                          </a:ln>
                          <a:solidFill>
                            <a:schemeClr val="tx1"/>
                          </a:solidFill>
                          <a:effectLst/>
                          <a:latin typeface="Tahoma" pitchFamily="34" charset="0"/>
                          <a:cs typeface="Tahoma" pitchFamily="34" charset="0"/>
                        </a:rPr>
                        <a:t>8%5</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123938"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638800"/>
            <a:ext cx="27813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6" name="Title 1"/>
          <p:cNvSpPr>
            <a:spLocks/>
          </p:cNvSpPr>
          <p:nvPr/>
        </p:nvSpPr>
        <p:spPr bwMode="white">
          <a:xfrm>
            <a:off x="1143000" y="3810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3200" b="0">
                <a:solidFill>
                  <a:schemeClr val="bg1"/>
                </a:solidFill>
                <a:latin typeface="Verdana" pitchFamily="34" charset="0"/>
                <a:cs typeface="Arial" charset="0"/>
              </a:rPr>
              <a:t>Các toán tử số học-</a:t>
            </a:r>
            <a:r>
              <a:rPr lang="en-US" altLang="en-US" sz="3200">
                <a:solidFill>
                  <a:schemeClr val="bg1"/>
                </a:solidFill>
                <a:latin typeface="Arial" charset="0"/>
                <a:cs typeface="Arial" charset="0"/>
              </a:rPr>
              <a:t>arithmetic operators </a:t>
            </a:r>
            <a:endParaRPr lang="en-US" altLang="en-US" sz="3200" b="0">
              <a:solidFill>
                <a:schemeClr val="bg1"/>
              </a:solidFill>
              <a:latin typeface="Verdana" pitchFamily="34" charset="0"/>
              <a:cs typeface="Arial" charset="0"/>
            </a:endParaRPr>
          </a:p>
        </p:txBody>
      </p:sp>
      <p:sp>
        <p:nvSpPr>
          <p:cNvPr id="33827" name="Rectangle 37"/>
          <p:cNvSpPr>
            <a:spLocks noChangeArrowheads="1"/>
          </p:cNvSpPr>
          <p:nvPr/>
        </p:nvSpPr>
        <p:spPr bwMode="auto">
          <a:xfrm>
            <a:off x="685800" y="1295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400" b="0">
                <a:solidFill>
                  <a:srgbClr val="0A85FF"/>
                </a:solidFill>
                <a:latin typeface="Arial" charset="0"/>
                <a:cs typeface="Arial" charset="0"/>
              </a:rPr>
              <a:t>Toán tử 2 ngôi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23938"/>
                                        </p:tgtEl>
                                        <p:attrNameLst>
                                          <p:attrName>style.visibility</p:attrName>
                                        </p:attrNameLst>
                                      </p:cBhvr>
                                      <p:to>
                                        <p:strVal val="visible"/>
                                      </p:to>
                                    </p:set>
                                    <p:anim calcmode="lin" valueType="num">
                                      <p:cBhvr>
                                        <p:cTn id="7" dur="1000" fill="hold"/>
                                        <p:tgtEl>
                                          <p:spTgt spid="123938"/>
                                        </p:tgtEl>
                                        <p:attrNameLst>
                                          <p:attrName>ppt_w</p:attrName>
                                        </p:attrNameLst>
                                      </p:cBhvr>
                                      <p:tavLst>
                                        <p:tav tm="0">
                                          <p:val>
                                            <p:strVal val="#ppt_w*0.70"/>
                                          </p:val>
                                        </p:tav>
                                        <p:tav tm="100000">
                                          <p:val>
                                            <p:strVal val="#ppt_w"/>
                                          </p:val>
                                        </p:tav>
                                      </p:tavLst>
                                    </p:anim>
                                    <p:anim calcmode="lin" valueType="num">
                                      <p:cBhvr>
                                        <p:cTn id="8" dur="1000" fill="hold"/>
                                        <p:tgtEl>
                                          <p:spTgt spid="123938"/>
                                        </p:tgtEl>
                                        <p:attrNameLst>
                                          <p:attrName>ppt_h</p:attrName>
                                        </p:attrNameLst>
                                      </p:cBhvr>
                                      <p:tavLst>
                                        <p:tav tm="0">
                                          <p:val>
                                            <p:strVal val="#ppt_h"/>
                                          </p:val>
                                        </p:tav>
                                        <p:tav tm="100000">
                                          <p:val>
                                            <p:strVal val="#ppt_h"/>
                                          </p:val>
                                        </p:tav>
                                      </p:tavLst>
                                    </p:anim>
                                    <p:animEffect transition="in" filter="fade">
                                      <p:cBhvr>
                                        <p:cTn id="9" dur="1000"/>
                                        <p:tgtEl>
                                          <p:spTgt spid="123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143000" y="381000"/>
            <a:ext cx="8077200" cy="563563"/>
          </a:xfrm>
        </p:spPr>
        <p:txBody>
          <a:bodyPr/>
          <a:lstStyle/>
          <a:p>
            <a:pPr eaLnBrk="1" hangingPunct="1"/>
            <a:r>
              <a:rPr lang="en-US" altLang="en-US"/>
              <a:t>Các kiểu dữ liệu c</a:t>
            </a:r>
            <a:r>
              <a:rPr lang="vi-VN" altLang="en-US"/>
              <a:t>ơ</a:t>
            </a:r>
            <a:r>
              <a:rPr lang="en-US" altLang="en-US"/>
              <a:t> sở - Data Type</a:t>
            </a:r>
          </a:p>
        </p:txBody>
      </p:sp>
      <p:sp>
        <p:nvSpPr>
          <p:cNvPr id="3" name="Content Placeholder 2"/>
          <p:cNvSpPr>
            <a:spLocks noGrp="1"/>
          </p:cNvSpPr>
          <p:nvPr>
            <p:ph idx="1"/>
          </p:nvPr>
        </p:nvSpPr>
        <p:spPr>
          <a:xfrm>
            <a:off x="-12700" y="990600"/>
            <a:ext cx="4279900" cy="4800600"/>
          </a:xfrm>
        </p:spPr>
        <p:txBody>
          <a:bodyPr/>
          <a:lstStyle/>
          <a:p>
            <a:pPr eaLnBrk="1" hangingPunct="1"/>
            <a:r>
              <a:rPr lang="fr-FR" altLang="en-US" sz="2400">
                <a:solidFill>
                  <a:srgbClr val="0A85FF"/>
                </a:solidFill>
                <a:latin typeface="Arial" charset="0"/>
                <a:cs typeface="Arial" charset="0"/>
              </a:rPr>
              <a:t>C có 4 kiểu cơ sở như sau:</a:t>
            </a:r>
            <a:endParaRPr lang="en-US" altLang="en-US" sz="2400">
              <a:solidFill>
                <a:srgbClr val="0A85FF"/>
              </a:solidFill>
              <a:latin typeface="Arial" charset="0"/>
              <a:cs typeface="Arial" charset="0"/>
            </a:endParaRPr>
          </a:p>
          <a:p>
            <a:pPr lvl="1" eaLnBrk="1" hangingPunct="1"/>
            <a:r>
              <a:rPr lang="fr-FR" altLang="en-US" sz="2400">
                <a:solidFill>
                  <a:srgbClr val="FF0000"/>
                </a:solidFill>
                <a:latin typeface="Arial" charset="0"/>
                <a:cs typeface="Arial" charset="0"/>
              </a:rPr>
              <a:t>Kiểu số nguyên</a:t>
            </a:r>
          </a:p>
          <a:p>
            <a:pPr lvl="1" eaLnBrk="1" hangingPunct="1"/>
            <a:r>
              <a:rPr lang="fr-FR" altLang="en-US" sz="2400">
                <a:solidFill>
                  <a:srgbClr val="FF0000"/>
                </a:solidFill>
                <a:latin typeface="Arial" charset="0"/>
                <a:cs typeface="Arial" charset="0"/>
              </a:rPr>
              <a:t>Kiểu số thực</a:t>
            </a:r>
            <a:endParaRPr lang="en-US" altLang="en-US" sz="2400">
              <a:latin typeface="Arial" charset="0"/>
              <a:cs typeface="Arial" charset="0"/>
            </a:endParaRPr>
          </a:p>
          <a:p>
            <a:pPr lvl="1" eaLnBrk="1" hangingPunct="1"/>
            <a:r>
              <a:rPr lang="fr-FR" altLang="en-US" sz="2400">
                <a:solidFill>
                  <a:srgbClr val="FF0000"/>
                </a:solidFill>
                <a:latin typeface="Arial" charset="0"/>
                <a:cs typeface="Arial" charset="0"/>
              </a:rPr>
              <a:t>Kiểu luận lý</a:t>
            </a:r>
          </a:p>
          <a:p>
            <a:pPr lvl="1" eaLnBrk="1" hangingPunct="1"/>
            <a:r>
              <a:rPr lang="fr-FR" altLang="en-US" sz="2400">
                <a:solidFill>
                  <a:srgbClr val="FF0000"/>
                </a:solidFill>
                <a:latin typeface="Arial" charset="0"/>
                <a:cs typeface="Arial" charset="0"/>
              </a:rPr>
              <a:t>Kiểu ký tự</a:t>
            </a:r>
            <a:endParaRPr lang="en-US" altLang="en-US" sz="2400">
              <a:latin typeface="Arial" charset="0"/>
              <a:cs typeface="Arial" charset="0"/>
            </a:endParaRPr>
          </a:p>
        </p:txBody>
      </p:sp>
      <p:sp>
        <p:nvSpPr>
          <p:cNvPr id="163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905000"/>
            <a:ext cx="6400800"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anim calcmode="lin" valueType="num">
                                      <p:cBhvr>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143000" y="228600"/>
            <a:ext cx="8001000" cy="563563"/>
          </a:xfrm>
        </p:spPr>
        <p:txBody>
          <a:bodyPr/>
          <a:lstStyle/>
          <a:p>
            <a:br>
              <a:rPr lang="en-US" altLang="en-US" sz="2400"/>
            </a:br>
            <a:r>
              <a:rPr lang="en-US" altLang="en-US" sz="2400"/>
              <a:t>Toán tử quan hệ &amp; luận lý </a:t>
            </a:r>
            <a:br>
              <a:rPr lang="en-US" altLang="en-US" sz="2400"/>
            </a:br>
            <a:r>
              <a:rPr lang="en-US" altLang="en-US" sz="2400"/>
              <a:t>(relational &amp; logical operators) </a:t>
            </a:r>
          </a:p>
        </p:txBody>
      </p:sp>
      <p:sp>
        <p:nvSpPr>
          <p:cNvPr id="3" name="Content Placeholder 2"/>
          <p:cNvSpPr>
            <a:spLocks noGrp="1"/>
          </p:cNvSpPr>
          <p:nvPr>
            <p:ph idx="1"/>
          </p:nvPr>
        </p:nvSpPr>
        <p:spPr>
          <a:xfrm>
            <a:off x="457200" y="1295400"/>
            <a:ext cx="8229600" cy="4800600"/>
          </a:xfrm>
        </p:spPr>
        <p:txBody>
          <a:bodyPr/>
          <a:lstStyle/>
          <a:p>
            <a:pPr eaLnBrk="1" hangingPunct="1"/>
            <a:r>
              <a:rPr lang="en-US" altLang="en-US">
                <a:solidFill>
                  <a:srgbClr val="0A85FF"/>
                </a:solidFill>
                <a:latin typeface="Arial" charset="0"/>
                <a:cs typeface="Arial" charset="0"/>
              </a:rPr>
              <a:t>Các toán tử quan hệ</a:t>
            </a:r>
          </a:p>
          <a:p>
            <a:pPr eaLnBrk="1" hangingPunct="1"/>
            <a:endParaRPr lang="en-US" altLang="en-US">
              <a:solidFill>
                <a:srgbClr val="0A85FF"/>
              </a:solidFill>
              <a:latin typeface="Arial" charset="0"/>
              <a:cs typeface="Arial" charset="0"/>
            </a:endParaRPr>
          </a:p>
          <a:p>
            <a:pPr eaLnBrk="1" hangingPunct="1"/>
            <a:endParaRPr lang="en-US" altLang="en-US">
              <a:solidFill>
                <a:srgbClr val="0A85FF"/>
              </a:solidFill>
              <a:latin typeface="Arial" charset="0"/>
              <a:cs typeface="Arial" charset="0"/>
            </a:endParaRPr>
          </a:p>
          <a:p>
            <a:pPr eaLnBrk="1" hangingPunct="1"/>
            <a:endParaRPr lang="en-US" altLang="en-US">
              <a:solidFill>
                <a:srgbClr val="0A85FF"/>
              </a:solidFill>
              <a:latin typeface="Arial" charset="0"/>
              <a:cs typeface="Arial" charset="0"/>
            </a:endParaRPr>
          </a:p>
          <a:p>
            <a:pPr eaLnBrk="1" hangingPunct="1"/>
            <a:endParaRPr lang="en-US" altLang="en-US">
              <a:solidFill>
                <a:srgbClr val="0A85FF"/>
              </a:solidFill>
              <a:latin typeface="Arial" charset="0"/>
              <a:cs typeface="Arial" charset="0"/>
            </a:endParaRPr>
          </a:p>
          <a:p>
            <a:pPr eaLnBrk="1" hangingPunct="1"/>
            <a:endParaRPr lang="en-US" altLang="en-US">
              <a:solidFill>
                <a:srgbClr val="0A85FF"/>
              </a:solidFill>
              <a:latin typeface="Arial" charset="0"/>
              <a:cs typeface="Arial" charset="0"/>
            </a:endParaRPr>
          </a:p>
          <a:p>
            <a:pPr eaLnBrk="1" hangingPunct="1"/>
            <a:endParaRPr lang="en-US" altLang="en-US">
              <a:solidFill>
                <a:srgbClr val="0A85FF"/>
              </a:solidFill>
              <a:latin typeface="Arial" charset="0"/>
              <a:cs typeface="Arial" charset="0"/>
            </a:endParaRPr>
          </a:p>
          <a:p>
            <a:pPr eaLnBrk="1" hangingPunct="1"/>
            <a:r>
              <a:rPr lang="en-US" altLang="en-US" sz="2400">
                <a:solidFill>
                  <a:srgbClr val="0A85FF"/>
                </a:solidFill>
                <a:latin typeface="Arial" charset="0"/>
                <a:cs typeface="Arial" charset="0"/>
              </a:rPr>
              <a:t>Ví dụ</a:t>
            </a:r>
          </a:p>
          <a:p>
            <a:pPr lvl="1" eaLnBrk="1" hangingPunct="1"/>
            <a:r>
              <a:rPr lang="en-US" altLang="en-US" sz="2400">
                <a:latin typeface="Arial" charset="0"/>
                <a:cs typeface="Arial" charset="0"/>
              </a:rPr>
              <a:t>s1 = (1 </a:t>
            </a:r>
            <a:r>
              <a:rPr lang="en-US" altLang="en-US" sz="2400">
                <a:solidFill>
                  <a:srgbClr val="FF0000"/>
                </a:solidFill>
                <a:latin typeface="Arial" charset="0"/>
                <a:cs typeface="Arial" charset="0"/>
              </a:rPr>
              <a:t>==</a:t>
            </a:r>
            <a:r>
              <a:rPr lang="en-US" altLang="en-US" sz="2400">
                <a:latin typeface="Arial" charset="0"/>
                <a:cs typeface="Arial" charset="0"/>
              </a:rPr>
              <a:t> 2);		s2 = (1 </a:t>
            </a:r>
            <a:r>
              <a:rPr lang="en-US" altLang="en-US" sz="2400">
                <a:solidFill>
                  <a:srgbClr val="FF0000"/>
                </a:solidFill>
                <a:latin typeface="Arial" charset="0"/>
                <a:cs typeface="Arial" charset="0"/>
              </a:rPr>
              <a:t>!=</a:t>
            </a:r>
            <a:r>
              <a:rPr lang="en-US" altLang="en-US" sz="2400">
                <a:latin typeface="Arial" charset="0"/>
                <a:cs typeface="Arial" charset="0"/>
              </a:rPr>
              <a:t> 2);</a:t>
            </a:r>
          </a:p>
          <a:p>
            <a:pPr lvl="1" eaLnBrk="1" hangingPunct="1"/>
            <a:r>
              <a:rPr lang="en-US" altLang="en-US" sz="2400">
                <a:latin typeface="Arial" charset="0"/>
                <a:cs typeface="Arial" charset="0"/>
              </a:rPr>
              <a:t>s3 = (1 </a:t>
            </a:r>
            <a:r>
              <a:rPr lang="en-US" altLang="en-US" sz="2400">
                <a:solidFill>
                  <a:srgbClr val="FF0000"/>
                </a:solidFill>
                <a:latin typeface="Arial" charset="0"/>
                <a:cs typeface="Arial" charset="0"/>
              </a:rPr>
              <a:t>&gt;</a:t>
            </a:r>
            <a:r>
              <a:rPr lang="en-US" altLang="en-US" sz="2400">
                <a:latin typeface="Arial" charset="0"/>
                <a:cs typeface="Arial" charset="0"/>
              </a:rPr>
              <a:t> 2);		s4 = (1 </a:t>
            </a:r>
            <a:r>
              <a:rPr lang="en-US" altLang="en-US" sz="2400">
                <a:solidFill>
                  <a:srgbClr val="FF0000"/>
                </a:solidFill>
                <a:latin typeface="Arial" charset="0"/>
                <a:cs typeface="Arial" charset="0"/>
              </a:rPr>
              <a:t>&gt;=</a:t>
            </a:r>
            <a:r>
              <a:rPr lang="en-US" altLang="en-US" sz="2400">
                <a:latin typeface="Arial" charset="0"/>
                <a:cs typeface="Arial" charset="0"/>
              </a:rPr>
              <a:t> 2);</a:t>
            </a:r>
          </a:p>
          <a:p>
            <a:pPr lvl="1" eaLnBrk="1" hangingPunct="1"/>
            <a:r>
              <a:rPr lang="en-US" altLang="en-US" sz="2400">
                <a:latin typeface="Arial" charset="0"/>
                <a:cs typeface="Arial" charset="0"/>
              </a:rPr>
              <a:t>s5 = (1 </a:t>
            </a:r>
            <a:r>
              <a:rPr lang="en-US" altLang="en-US" sz="2400">
                <a:solidFill>
                  <a:srgbClr val="FF0000"/>
                </a:solidFill>
                <a:latin typeface="Arial" charset="0"/>
                <a:cs typeface="Arial" charset="0"/>
              </a:rPr>
              <a:t>&lt;</a:t>
            </a:r>
            <a:r>
              <a:rPr lang="en-US" altLang="en-US" sz="2400">
                <a:latin typeface="Arial" charset="0"/>
                <a:cs typeface="Arial" charset="0"/>
              </a:rPr>
              <a:t> 2);		s6 = (1 </a:t>
            </a:r>
            <a:r>
              <a:rPr lang="en-US" altLang="en-US" sz="2400">
                <a:solidFill>
                  <a:srgbClr val="FF0000"/>
                </a:solidFill>
                <a:latin typeface="Arial" charset="0"/>
                <a:cs typeface="Arial" charset="0"/>
              </a:rPr>
              <a:t>&lt;=</a:t>
            </a:r>
            <a:r>
              <a:rPr lang="en-US" altLang="en-US" sz="2400">
                <a:latin typeface="Arial" charset="0"/>
                <a:cs typeface="Arial" charset="0"/>
              </a:rPr>
              <a:t> 2);</a:t>
            </a:r>
          </a:p>
          <a:p>
            <a:pPr lvl="1" eaLnBrk="1" hangingPunct="1"/>
            <a:endParaRPr lang="en-US" altLang="en-US" sz="2400">
              <a:latin typeface="Arial" charset="0"/>
              <a:cs typeface="Arial" charset="0"/>
            </a:endParaRPr>
          </a:p>
        </p:txBody>
      </p:sp>
      <p:sp>
        <p:nvSpPr>
          <p:cNvPr id="348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graphicFrame>
        <p:nvGraphicFramePr>
          <p:cNvPr id="31784" name="Group 40"/>
          <p:cNvGraphicFramePr>
            <a:graphicFrameLocks noGrp="1"/>
          </p:cNvGraphicFramePr>
          <p:nvPr/>
        </p:nvGraphicFramePr>
        <p:xfrm>
          <a:off x="990600" y="1828800"/>
          <a:ext cx="7162800" cy="2767013"/>
        </p:xfrm>
        <a:graphic>
          <a:graphicData uri="http://schemas.openxmlformats.org/drawingml/2006/table">
            <a:tbl>
              <a:tblPr/>
              <a:tblGrid>
                <a:gridCol w="1066800">
                  <a:extLst>
                    <a:ext uri="{9D8B030D-6E8A-4147-A177-3AD203B41FA5}">
                      <a16:colId xmlns:a16="http://schemas.microsoft.com/office/drawing/2014/main" val="20000"/>
                    </a:ext>
                  </a:extLst>
                </a:gridCol>
                <a:gridCol w="2368550">
                  <a:extLst>
                    <a:ext uri="{9D8B030D-6E8A-4147-A177-3AD203B41FA5}">
                      <a16:colId xmlns:a16="http://schemas.microsoft.com/office/drawing/2014/main" val="20001"/>
                    </a:ext>
                  </a:extLst>
                </a:gridCol>
                <a:gridCol w="3727450">
                  <a:extLst>
                    <a:ext uri="{9D8B030D-6E8A-4147-A177-3AD203B41FA5}">
                      <a16:colId xmlns:a16="http://schemas.microsoft.com/office/drawing/2014/main" val="20002"/>
                    </a:ext>
                  </a:extLst>
                </a:gridCol>
              </a:tblGrid>
              <a:tr h="395288">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Toán Tử</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Ý nghĩa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Ví dụ</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B2B2B2"/>
                    </a:solidFill>
                  </a:tcPr>
                </a:tc>
                <a:extLst>
                  <a:ext uri="{0D108BD9-81ED-4DB2-BD59-A6C34878D82A}">
                    <a16:rowId xmlns:a16="http://schemas.microsoft.com/office/drawing/2014/main" val="10000"/>
                  </a:ext>
                </a:extLst>
              </a:tr>
              <a:tr h="39528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Bằng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8= =5</a:t>
                      </a:r>
                      <a:r>
                        <a:rPr kumimoji="0" lang="en-US" sz="1800" b="0" i="0" u="none" strike="noStrike" cap="none" normalizeH="0" baseline="0">
                          <a:ln>
                            <a:noFill/>
                          </a:ln>
                          <a:solidFill>
                            <a:schemeClr val="tx1"/>
                          </a:solidFill>
                          <a:effectLst/>
                          <a:latin typeface="Arial" charset="0"/>
                          <a:cs typeface="Tahoma" pitchFamily="34" charset="0"/>
                          <a:sym typeface="Wingdings" pitchFamily="2" charset="2"/>
                        </a:rPr>
                        <a:t> False</a:t>
                      </a:r>
                      <a:endParaRPr kumimoji="0" lang="en-US" sz="1800" b="0" i="0" u="none" strike="noStrike" cap="none" normalizeH="0" baseline="0">
                        <a:ln>
                          <a:noFill/>
                        </a:ln>
                        <a:solidFill>
                          <a:schemeClr val="tx1"/>
                        </a:solidFill>
                        <a:effectLst/>
                        <a:latin typeface="Arial"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Khác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8 !=5</a:t>
                      </a:r>
                      <a:r>
                        <a:rPr kumimoji="0" lang="en-US" sz="1800" b="0" i="0" u="none" strike="noStrike" cap="none" normalizeH="0" baseline="0">
                          <a:ln>
                            <a:noFill/>
                          </a:ln>
                          <a:solidFill>
                            <a:schemeClr val="tx1"/>
                          </a:solidFill>
                          <a:effectLst/>
                          <a:latin typeface="Arial" charset="0"/>
                          <a:cs typeface="Tahoma" pitchFamily="34" charset="0"/>
                          <a:sym typeface="Wingdings" pitchFamily="2" charset="2"/>
                        </a:rPr>
                        <a:t>True</a:t>
                      </a:r>
                      <a:endParaRPr kumimoji="0" lang="en-US" sz="1800" b="0" i="0" u="none" strike="noStrike" cap="none" normalizeH="0" baseline="0">
                        <a:ln>
                          <a:noFill/>
                        </a:ln>
                        <a:solidFill>
                          <a:schemeClr val="tx1"/>
                        </a:solidFill>
                        <a:effectLst/>
                        <a:latin typeface="Arial"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Lớn hơn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8&gt;5 </a:t>
                      </a:r>
                      <a:r>
                        <a:rPr kumimoji="0" lang="en-US" sz="1800" b="0" i="0" u="none" strike="noStrike" cap="none" normalizeH="0" baseline="0">
                          <a:ln>
                            <a:noFill/>
                          </a:ln>
                          <a:solidFill>
                            <a:schemeClr val="tx1"/>
                          </a:solidFill>
                          <a:effectLst/>
                          <a:latin typeface="Arial" charset="0"/>
                          <a:cs typeface="Tahoma" pitchFamily="34" charset="0"/>
                          <a:sym typeface="Wingdings" pitchFamily="2" charset="2"/>
                        </a:rPr>
                        <a:t>True</a:t>
                      </a:r>
                      <a:endParaRPr kumimoji="0" lang="en-US" sz="1800" b="0" i="0" u="none" strike="noStrike" cap="none" normalizeH="0" baseline="0">
                        <a:ln>
                          <a:noFill/>
                        </a:ln>
                        <a:solidFill>
                          <a:schemeClr val="tx1"/>
                        </a:solidFill>
                        <a:effectLst/>
                        <a:latin typeface="Arial"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Nhỏ hơn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8&lt;5 </a:t>
                      </a:r>
                      <a:r>
                        <a:rPr kumimoji="0" lang="en-US" sz="1800" b="0" i="0" u="none" strike="noStrike" cap="none" normalizeH="0" baseline="0">
                          <a:ln>
                            <a:noFill/>
                          </a:ln>
                          <a:solidFill>
                            <a:schemeClr val="tx1"/>
                          </a:solidFill>
                          <a:effectLst/>
                          <a:latin typeface="Arial" charset="0"/>
                          <a:cs typeface="Tahoma" pitchFamily="34" charset="0"/>
                          <a:sym typeface="Wingdings" pitchFamily="2" charset="2"/>
                        </a:rPr>
                        <a:t> False</a:t>
                      </a:r>
                      <a:r>
                        <a:rPr kumimoji="0" lang="en-US" sz="1800" b="0" i="0" u="none" strike="noStrike" cap="none" normalizeH="0" baseline="0">
                          <a:ln>
                            <a:noFill/>
                          </a:ln>
                          <a:solidFill>
                            <a:schemeClr val="tx1"/>
                          </a:solidFill>
                          <a:effectLst/>
                          <a:latin typeface="Arial" charset="0"/>
                          <a:cs typeface="Tahoma" pitchFamily="34"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&gt;=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Lớn hơn hay bằng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8%5 &gt;= 10-3+2</a:t>
                      </a:r>
                      <a:r>
                        <a:rPr kumimoji="0" lang="en-US" sz="1800" b="0" i="0" u="none" strike="noStrike" cap="none" normalizeH="0" baseline="0">
                          <a:ln>
                            <a:noFill/>
                          </a:ln>
                          <a:solidFill>
                            <a:schemeClr val="tx1"/>
                          </a:solidFill>
                          <a:effectLst/>
                          <a:latin typeface="Arial" charset="0"/>
                          <a:cs typeface="Tahoma" pitchFamily="34" charset="0"/>
                          <a:sym typeface="Wingdings" pitchFamily="2" charset="2"/>
                        </a:rPr>
                        <a:t> False</a:t>
                      </a:r>
                      <a:endParaRPr kumimoji="0" lang="en-US" sz="1800" b="0" i="0" u="none" strike="noStrike" cap="none" normalizeH="0" baseline="0">
                        <a:ln>
                          <a:noFill/>
                        </a:ln>
                        <a:solidFill>
                          <a:schemeClr val="tx1"/>
                        </a:solidFill>
                        <a:effectLst/>
                        <a:latin typeface="Arial"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5288">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&lt;=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Nhỏ hơn hay bằng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a:ln>
                            <a:noFill/>
                          </a:ln>
                          <a:solidFill>
                            <a:schemeClr val="tx1"/>
                          </a:solidFill>
                          <a:effectLst/>
                          <a:latin typeface="Arial" charset="0"/>
                          <a:cs typeface="Tahoma" pitchFamily="34" charset="0"/>
                        </a:rPr>
                        <a:t>8%5 &lt;= 10-3+2</a:t>
                      </a:r>
                      <a:r>
                        <a:rPr kumimoji="0" lang="en-US" sz="1800" b="0" i="0" u="none" strike="noStrike" cap="none" normalizeH="0" baseline="0">
                          <a:ln>
                            <a:noFill/>
                          </a:ln>
                          <a:solidFill>
                            <a:schemeClr val="tx1"/>
                          </a:solidFill>
                          <a:effectLst/>
                          <a:latin typeface="Arial" charset="0"/>
                          <a:cs typeface="Tahoma" pitchFamily="34" charset="0"/>
                          <a:sym typeface="Wingdings" pitchFamily="2" charset="2"/>
                        </a:rPr>
                        <a:t> True</a:t>
                      </a:r>
                      <a:endParaRPr kumimoji="0" lang="en-US" sz="1800" b="0" i="0" u="none" strike="noStrike" cap="none" normalizeH="0" baseline="0">
                        <a:ln>
                          <a:noFill/>
                        </a:ln>
                        <a:solidFill>
                          <a:schemeClr val="tx1"/>
                        </a:solidFill>
                        <a:effectLst/>
                        <a:latin typeface="Arial"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anim calcmode="lin" valueType="num">
                                      <p:cBhvr>
                                        <p:cTn id="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anim calcmode="lin" valueType="num">
                                      <p:cBhvr>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anim calcmode="lin" valueType="num">
                                      <p:cBhvr>
                                        <p:cTn id="2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anim calcmode="lin" valueType="num">
                                      <p:cBhvr>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pPr eaLnBrk="1" hangingPunct="1"/>
            <a:r>
              <a:rPr lang="en-US" altLang="en-US"/>
              <a:t>Các toán tử quan hệ</a:t>
            </a:r>
          </a:p>
        </p:txBody>
      </p:sp>
      <p:sp>
        <p:nvSpPr>
          <p:cNvPr id="35843" name="Content Placeholder 2"/>
          <p:cNvSpPr>
            <a:spLocks noGrp="1"/>
          </p:cNvSpPr>
          <p:nvPr>
            <p:ph idx="4294967295"/>
          </p:nvPr>
        </p:nvSpPr>
        <p:spPr>
          <a:xfrm>
            <a:off x="457200" y="1295400"/>
            <a:ext cx="8229600" cy="4800600"/>
          </a:xfrm>
        </p:spPr>
        <p:txBody>
          <a:bodyPr/>
          <a:lstStyle/>
          <a:p>
            <a:pPr eaLnBrk="1" hangingPunct="1"/>
            <a:r>
              <a:rPr lang="en-US" altLang="en-US" b="0">
                <a:solidFill>
                  <a:srgbClr val="0A85FF"/>
                </a:solidFill>
                <a:latin typeface="Arial" charset="0"/>
                <a:cs typeface="Arial" charset="0"/>
              </a:rPr>
              <a:t>Các toán tử quan hệ</a:t>
            </a:r>
          </a:p>
          <a:p>
            <a:pPr eaLnBrk="1" hangingPunct="1"/>
            <a:endParaRPr lang="en-US" altLang="en-US" b="0">
              <a:solidFill>
                <a:srgbClr val="0A85FF"/>
              </a:solidFill>
              <a:latin typeface="Arial" charset="0"/>
              <a:cs typeface="Arial" charset="0"/>
            </a:endParaRPr>
          </a:p>
          <a:p>
            <a:pPr eaLnBrk="1" hangingPunct="1"/>
            <a:endParaRPr lang="en-US" altLang="en-US" b="0">
              <a:solidFill>
                <a:srgbClr val="0A85FF"/>
              </a:solidFill>
              <a:latin typeface="Arial" charset="0"/>
              <a:cs typeface="Arial" charset="0"/>
            </a:endParaRPr>
          </a:p>
          <a:p>
            <a:pPr eaLnBrk="1" hangingPunct="1"/>
            <a:endParaRPr lang="en-US" altLang="en-US" b="0">
              <a:solidFill>
                <a:srgbClr val="0A85FF"/>
              </a:solidFill>
              <a:latin typeface="Arial" charset="0"/>
              <a:cs typeface="Arial" charset="0"/>
            </a:endParaRPr>
          </a:p>
          <a:p>
            <a:pPr eaLnBrk="1" hangingPunct="1"/>
            <a:endParaRPr lang="en-US" altLang="en-US" b="0">
              <a:solidFill>
                <a:srgbClr val="0A85FF"/>
              </a:solidFill>
              <a:latin typeface="Arial" charset="0"/>
              <a:cs typeface="Arial" charset="0"/>
            </a:endParaRPr>
          </a:p>
          <a:p>
            <a:pPr eaLnBrk="1" hangingPunct="1"/>
            <a:endParaRPr lang="en-US" altLang="en-US" b="0">
              <a:solidFill>
                <a:srgbClr val="0A85FF"/>
              </a:solidFill>
              <a:latin typeface="Arial" charset="0"/>
              <a:cs typeface="Arial" charset="0"/>
            </a:endParaRPr>
          </a:p>
          <a:p>
            <a:pPr eaLnBrk="1" hangingPunct="1"/>
            <a:endParaRPr lang="en-US" altLang="en-US" b="0">
              <a:solidFill>
                <a:srgbClr val="0A85FF"/>
              </a:solidFill>
              <a:latin typeface="Arial" charset="0"/>
              <a:cs typeface="Arial" charset="0"/>
            </a:endParaRPr>
          </a:p>
        </p:txBody>
      </p:sp>
      <p:sp>
        <p:nvSpPr>
          <p:cNvPr id="35844" name="Footer Placeholder 3"/>
          <p:cNvSpPr txBox="1">
            <a:spLocks noGrp="1"/>
          </p:cNvSpPr>
          <p:nvPr/>
        </p:nvSpPr>
        <p:spPr bwMode="auto">
          <a:xfrm>
            <a:off x="5181600" y="6477000"/>
            <a:ext cx="2895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r>
              <a:rPr lang="vi-VN" altLang="en-US" sz="1100" b="0"/>
              <a:t>NMLT - Các kiểu dữ liệu cơ sở</a:t>
            </a:r>
            <a:endParaRPr lang="en-US" altLang="en-US" sz="1100" b="0"/>
          </a:p>
        </p:txBody>
      </p:sp>
      <p:pic>
        <p:nvPicPr>
          <p:cNvPr id="35845"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05000"/>
            <a:ext cx="504825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a:t>Các toán tử luận lý</a:t>
            </a:r>
          </a:p>
        </p:txBody>
      </p:sp>
      <p:sp>
        <p:nvSpPr>
          <p:cNvPr id="3" name="Content Placeholder 2"/>
          <p:cNvSpPr>
            <a:spLocks noGrp="1"/>
          </p:cNvSpPr>
          <p:nvPr>
            <p:ph idx="1"/>
          </p:nvPr>
        </p:nvSpPr>
        <p:spPr>
          <a:xfrm>
            <a:off x="457200" y="1219200"/>
            <a:ext cx="8229600" cy="4800600"/>
          </a:xfrm>
        </p:spPr>
        <p:txBody>
          <a:bodyPr/>
          <a:lstStyle/>
          <a:p>
            <a:pPr eaLnBrk="1" hangingPunct="1">
              <a:defRPr/>
            </a:pPr>
            <a:r>
              <a:rPr lang="en-US">
                <a:solidFill>
                  <a:schemeClr val="tx1">
                    <a:lumMod val="60000"/>
                    <a:lumOff val="40000"/>
                  </a:schemeClr>
                </a:solidFill>
              </a:rPr>
              <a:t>Các toán tử luận lý</a:t>
            </a:r>
          </a:p>
          <a:p>
            <a:pPr lvl="1" eaLnBrk="1" hangingPunct="1">
              <a:defRPr/>
            </a:pPr>
            <a:r>
              <a:rPr lang="en-US"/>
              <a:t>Tổ hợp nhiều biểu thức quan hệ với nhau.</a:t>
            </a:r>
          </a:p>
          <a:p>
            <a:pPr lvl="1" eaLnBrk="1" hangingPunct="1">
              <a:defRPr/>
            </a:pPr>
            <a:r>
              <a:rPr lang="en-US">
                <a:solidFill>
                  <a:srgbClr val="FF0000"/>
                </a:solidFill>
              </a:rPr>
              <a:t>&amp;&amp;</a:t>
            </a:r>
            <a:r>
              <a:rPr lang="en-US"/>
              <a:t> (and), </a:t>
            </a:r>
            <a:r>
              <a:rPr lang="en-US">
                <a:solidFill>
                  <a:srgbClr val="FF0000"/>
                </a:solidFill>
              </a:rPr>
              <a:t>||</a:t>
            </a:r>
            <a:r>
              <a:rPr lang="en-US"/>
              <a:t> (or), </a:t>
            </a:r>
            <a:r>
              <a:rPr lang="en-US">
                <a:solidFill>
                  <a:srgbClr val="FF0000"/>
                </a:solidFill>
              </a:rPr>
              <a:t>!</a:t>
            </a:r>
            <a:r>
              <a:rPr lang="en-US"/>
              <a:t> (not)</a:t>
            </a:r>
          </a:p>
          <a:p>
            <a:pPr lvl="1" eaLnBrk="1" hangingPunct="1">
              <a:defRPr/>
            </a:pPr>
            <a:endParaRPr lang="en-US"/>
          </a:p>
          <a:p>
            <a:pPr lvl="1" eaLnBrk="1" hangingPunct="1">
              <a:defRPr/>
            </a:pPr>
            <a:endParaRPr lang="en-US"/>
          </a:p>
          <a:p>
            <a:pPr lvl="1" eaLnBrk="1" hangingPunct="1">
              <a:defRPr/>
            </a:pPr>
            <a:endParaRPr lang="en-US"/>
          </a:p>
          <a:p>
            <a:pPr lvl="1" eaLnBrk="1" hangingPunct="1">
              <a:defRPr/>
            </a:pPr>
            <a:r>
              <a:rPr lang="en-US"/>
              <a:t>Ví dụ</a:t>
            </a:r>
          </a:p>
          <a:p>
            <a:pPr lvl="2" eaLnBrk="1" hangingPunct="1">
              <a:defRPr/>
            </a:pPr>
            <a:r>
              <a:rPr lang="en-US"/>
              <a:t>s1 = (1 &gt; 2) </a:t>
            </a:r>
            <a:r>
              <a:rPr lang="en-US">
                <a:solidFill>
                  <a:srgbClr val="FF0000"/>
                </a:solidFill>
              </a:rPr>
              <a:t>&amp;&amp;</a:t>
            </a:r>
            <a:r>
              <a:rPr lang="en-US"/>
              <a:t> (3 &gt; 4);</a:t>
            </a:r>
          </a:p>
          <a:p>
            <a:pPr lvl="2" eaLnBrk="1" hangingPunct="1">
              <a:defRPr/>
            </a:pPr>
            <a:r>
              <a:rPr lang="en-US"/>
              <a:t>s2 = (1 &gt; 2) </a:t>
            </a:r>
            <a:r>
              <a:rPr lang="en-US">
                <a:solidFill>
                  <a:srgbClr val="FF0000"/>
                </a:solidFill>
              </a:rPr>
              <a:t>||</a:t>
            </a:r>
            <a:r>
              <a:rPr lang="en-US"/>
              <a:t> (3 &gt; 4);</a:t>
            </a:r>
          </a:p>
          <a:p>
            <a:pPr lvl="2" eaLnBrk="1" hangingPunct="1">
              <a:defRPr/>
            </a:pPr>
            <a:r>
              <a:rPr lang="en-US"/>
              <a:t>s3 = </a:t>
            </a:r>
            <a:r>
              <a:rPr lang="en-US">
                <a:solidFill>
                  <a:srgbClr val="FF0000"/>
                </a:solidFill>
              </a:rPr>
              <a:t>!</a:t>
            </a:r>
            <a:r>
              <a:rPr lang="en-US"/>
              <a:t>(1 &gt; 2);</a:t>
            </a:r>
          </a:p>
        </p:txBody>
      </p:sp>
      <p:sp>
        <p:nvSpPr>
          <p:cNvPr id="3686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graphicFrame>
        <p:nvGraphicFramePr>
          <p:cNvPr id="5" name="Table 4"/>
          <p:cNvGraphicFramePr>
            <a:graphicFrameLocks noGrp="1"/>
          </p:cNvGraphicFramePr>
          <p:nvPr/>
        </p:nvGraphicFramePr>
        <p:xfrm>
          <a:off x="838200" y="3276600"/>
          <a:ext cx="3040063" cy="1112838"/>
        </p:xfrm>
        <a:graphic>
          <a:graphicData uri="http://schemas.openxmlformats.org/drawingml/2006/table">
            <a:tbl>
              <a:tblPr firstRow="1" bandRow="1">
                <a:tableStyleId>{E8B1032C-EA38-4F05-BA0D-38AFFFC7BED3}</a:tableStyleId>
              </a:tblPr>
              <a:tblGrid>
                <a:gridCol w="1051462">
                  <a:extLst>
                    <a:ext uri="{9D8B030D-6E8A-4147-A177-3AD203B41FA5}">
                      <a16:colId xmlns:a16="http://schemas.microsoft.com/office/drawing/2014/main" val="20000"/>
                    </a:ext>
                  </a:extLst>
                </a:gridCol>
                <a:gridCol w="1051462">
                  <a:extLst>
                    <a:ext uri="{9D8B030D-6E8A-4147-A177-3AD203B41FA5}">
                      <a16:colId xmlns:a16="http://schemas.microsoft.com/office/drawing/2014/main" val="20001"/>
                    </a:ext>
                  </a:extLst>
                </a:gridCol>
                <a:gridCol w="937138">
                  <a:extLst>
                    <a:ext uri="{9D8B030D-6E8A-4147-A177-3AD203B41FA5}">
                      <a16:colId xmlns:a16="http://schemas.microsoft.com/office/drawing/2014/main" val="20002"/>
                    </a:ext>
                  </a:extLst>
                </a:gridCol>
              </a:tblGrid>
              <a:tr h="370946">
                <a:tc>
                  <a:txBody>
                    <a:bodyPr/>
                    <a:lstStyle/>
                    <a:p>
                      <a:pPr algn="ctr"/>
                      <a:r>
                        <a:rPr lang="en-US" sz="1800"/>
                        <a:t>&amp;&amp;</a:t>
                      </a:r>
                    </a:p>
                  </a:txBody>
                  <a:tcPr marL="91459" marR="91459" marT="45733" marB="45733">
                    <a:solidFill>
                      <a:schemeClr val="accent2"/>
                    </a:solidFill>
                  </a:tcPr>
                </a:tc>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extLst>
                  <a:ext uri="{0D108BD9-81ED-4DB2-BD59-A6C34878D82A}">
                    <a16:rowId xmlns:a16="http://schemas.microsoft.com/office/drawing/2014/main" val="10000"/>
                  </a:ext>
                </a:extLst>
              </a:tr>
              <a:tr h="370946">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a:solidFill>
                            <a:srgbClr val="FF0000"/>
                          </a:solidFill>
                        </a:rPr>
                        <a:t>0</a:t>
                      </a:r>
                    </a:p>
                  </a:txBody>
                  <a:tcPr marL="91459" marR="91459" marT="45733" marB="45733">
                    <a:solidFill>
                      <a:schemeClr val="bg1"/>
                    </a:solidFill>
                  </a:tcPr>
                </a:tc>
                <a:tc>
                  <a:txBody>
                    <a:bodyPr/>
                    <a:lstStyle/>
                    <a:p>
                      <a:pPr algn="ctr"/>
                      <a:r>
                        <a:rPr lang="en-US" sz="1800">
                          <a:solidFill>
                            <a:srgbClr val="FF0000"/>
                          </a:solidFill>
                        </a:rPr>
                        <a:t>0</a:t>
                      </a:r>
                    </a:p>
                  </a:txBody>
                  <a:tcPr marL="91459" marR="91459" marT="45733" marB="45733">
                    <a:solidFill>
                      <a:schemeClr val="bg1"/>
                    </a:solidFill>
                  </a:tcPr>
                </a:tc>
                <a:extLst>
                  <a:ext uri="{0D108BD9-81ED-4DB2-BD59-A6C34878D82A}">
                    <a16:rowId xmlns:a16="http://schemas.microsoft.com/office/drawing/2014/main" val="10001"/>
                  </a:ext>
                </a:extLst>
              </a:tr>
              <a:tr h="370946">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tc>
                  <a:txBody>
                    <a:bodyPr/>
                    <a:lstStyle/>
                    <a:p>
                      <a:pPr algn="ctr"/>
                      <a:r>
                        <a:rPr lang="en-US" sz="1800">
                          <a:solidFill>
                            <a:srgbClr val="FF0000"/>
                          </a:solidFill>
                        </a:rPr>
                        <a:t>0</a:t>
                      </a:r>
                    </a:p>
                  </a:txBody>
                  <a:tcPr marL="91459" marR="91459" marT="45733" marB="45733">
                    <a:solidFill>
                      <a:schemeClr val="bg1"/>
                    </a:solidFill>
                  </a:tcPr>
                </a:tc>
                <a:tc>
                  <a:txBody>
                    <a:bodyPr/>
                    <a:lstStyle/>
                    <a:p>
                      <a:pPr algn="ctr"/>
                      <a:r>
                        <a:rPr lang="en-US" sz="1800" b="1" u="none"/>
                        <a:t>1</a:t>
                      </a:r>
                    </a:p>
                  </a:txBody>
                  <a:tcPr marL="91459" marR="91459" marT="45733" marB="45733">
                    <a:solidFill>
                      <a:schemeClr val="bg1"/>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4724400" y="3276600"/>
          <a:ext cx="3040063" cy="1112838"/>
        </p:xfrm>
        <a:graphic>
          <a:graphicData uri="http://schemas.openxmlformats.org/drawingml/2006/table">
            <a:tbl>
              <a:tblPr firstRow="1" bandRow="1">
                <a:tableStyleId>{E8B1032C-EA38-4F05-BA0D-38AFFFC7BED3}</a:tableStyleId>
              </a:tblPr>
              <a:tblGrid>
                <a:gridCol w="1051462">
                  <a:extLst>
                    <a:ext uri="{9D8B030D-6E8A-4147-A177-3AD203B41FA5}">
                      <a16:colId xmlns:a16="http://schemas.microsoft.com/office/drawing/2014/main" val="20000"/>
                    </a:ext>
                  </a:extLst>
                </a:gridCol>
                <a:gridCol w="1051462">
                  <a:extLst>
                    <a:ext uri="{9D8B030D-6E8A-4147-A177-3AD203B41FA5}">
                      <a16:colId xmlns:a16="http://schemas.microsoft.com/office/drawing/2014/main" val="20001"/>
                    </a:ext>
                  </a:extLst>
                </a:gridCol>
                <a:gridCol w="937138">
                  <a:extLst>
                    <a:ext uri="{9D8B030D-6E8A-4147-A177-3AD203B41FA5}">
                      <a16:colId xmlns:a16="http://schemas.microsoft.com/office/drawing/2014/main" val="20002"/>
                    </a:ext>
                  </a:extLst>
                </a:gridCol>
              </a:tblGrid>
              <a:tr h="370946">
                <a:tc>
                  <a:txBody>
                    <a:bodyPr/>
                    <a:lstStyle/>
                    <a:p>
                      <a:pPr algn="ctr"/>
                      <a:r>
                        <a:rPr lang="en-US" sz="1800"/>
                        <a:t>||</a:t>
                      </a:r>
                    </a:p>
                  </a:txBody>
                  <a:tcPr marL="91459" marR="91459" marT="45733" marB="45733">
                    <a:solidFill>
                      <a:schemeClr val="accent2"/>
                    </a:solidFill>
                  </a:tcPr>
                </a:tc>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extLst>
                  <a:ext uri="{0D108BD9-81ED-4DB2-BD59-A6C34878D82A}">
                    <a16:rowId xmlns:a16="http://schemas.microsoft.com/office/drawing/2014/main" val="10000"/>
                  </a:ext>
                </a:extLst>
              </a:tr>
              <a:tr h="370946">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a:solidFill>
                            <a:srgbClr val="FF0000"/>
                          </a:solidFill>
                        </a:rPr>
                        <a:t>0</a:t>
                      </a:r>
                    </a:p>
                  </a:txBody>
                  <a:tcPr marL="91459" marR="91459" marT="45733" marB="45733">
                    <a:solidFill>
                      <a:schemeClr val="bg1"/>
                    </a:solidFill>
                  </a:tcPr>
                </a:tc>
                <a:tc>
                  <a:txBody>
                    <a:bodyPr/>
                    <a:lstStyle/>
                    <a:p>
                      <a:pPr algn="ctr"/>
                      <a:r>
                        <a:rPr lang="en-US" sz="1800" b="1" u="none"/>
                        <a:t>1</a:t>
                      </a:r>
                    </a:p>
                  </a:txBody>
                  <a:tcPr marL="91459" marR="91459" marT="45733" marB="45733">
                    <a:solidFill>
                      <a:schemeClr val="bg1"/>
                    </a:solidFill>
                  </a:tcPr>
                </a:tc>
                <a:extLst>
                  <a:ext uri="{0D108BD9-81ED-4DB2-BD59-A6C34878D82A}">
                    <a16:rowId xmlns:a16="http://schemas.microsoft.com/office/drawing/2014/main" val="10001"/>
                  </a:ext>
                </a:extLst>
              </a:tr>
              <a:tr h="370946">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u="none"/>
                        <a:t>1</a:t>
                      </a:r>
                    </a:p>
                  </a:txBody>
                  <a:tcPr marL="91459" marR="91459" marT="45733" marB="45733">
                    <a:solidFill>
                      <a:schemeClr val="bg1"/>
                    </a:solidFill>
                  </a:tcPr>
                </a:tc>
                <a:tc>
                  <a:txBody>
                    <a:bodyPr/>
                    <a:lstStyle/>
                    <a:p>
                      <a:pPr algn="ctr"/>
                      <a:r>
                        <a:rPr lang="en-US" sz="1800" b="1" u="none"/>
                        <a:t>1</a:t>
                      </a:r>
                    </a:p>
                  </a:txBody>
                  <a:tcPr marL="91459" marR="91459" marT="45733" marB="45733">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anim calcmode="lin" valueType="num">
                                      <p:cBhvr>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anim calcmode="lin" valueType="num">
                                      <p:cBhvr>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anim calcmode="lin" valueType="num">
                                      <p:cBhvr>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anim calcmode="lin" valueType="num">
                                      <p:cBhvr>
                                        <p:cTn id="4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a:t>Viết biểu thức cho các mệnh </a:t>
            </a:r>
            <a:r>
              <a:rPr lang="vi-VN" altLang="en-US"/>
              <a:t>đề</a:t>
            </a:r>
            <a:endParaRPr lang="en-US" altLang="en-US"/>
          </a:p>
        </p:txBody>
      </p:sp>
      <p:sp>
        <p:nvSpPr>
          <p:cNvPr id="3" name="Content Placeholder 2"/>
          <p:cNvSpPr>
            <a:spLocks noGrp="1"/>
          </p:cNvSpPr>
          <p:nvPr>
            <p:ph idx="1"/>
          </p:nvPr>
        </p:nvSpPr>
        <p:spPr/>
        <p:txBody>
          <a:bodyPr/>
          <a:lstStyle/>
          <a:p>
            <a:pPr eaLnBrk="1" hangingPunct="1">
              <a:defRPr/>
            </a:pPr>
            <a:r>
              <a:rPr lang="en-US">
                <a:solidFill>
                  <a:srgbClr val="FF0000"/>
                </a:solidFill>
              </a:rPr>
              <a:t>a và b cùng dấu</a:t>
            </a:r>
          </a:p>
          <a:p>
            <a:pPr lvl="1" eaLnBrk="1" hangingPunct="1">
              <a:buFont typeface="Wingdings" pitchFamily="2" charset="2"/>
              <a:buNone/>
              <a:defRPr/>
            </a:pPr>
            <a:r>
              <a:rPr lang="en-US">
                <a:solidFill>
                  <a:schemeClr val="tx1">
                    <a:lumMod val="60000"/>
                    <a:lumOff val="40000"/>
                  </a:schemeClr>
                </a:solidFill>
              </a:rPr>
              <a:t>	</a:t>
            </a:r>
            <a:r>
              <a:rPr lang="en-US">
                <a:solidFill>
                  <a:srgbClr val="FF0000"/>
                </a:solidFill>
              </a:rPr>
              <a:t>(</a:t>
            </a:r>
            <a:r>
              <a:rPr lang="en-US">
                <a:solidFill>
                  <a:schemeClr val="tx1">
                    <a:lumMod val="60000"/>
                    <a:lumOff val="40000"/>
                  </a:schemeClr>
                </a:solidFill>
              </a:rPr>
              <a:t>(a&gt;0) &amp;&amp; (b&gt;0)</a:t>
            </a:r>
            <a:r>
              <a:rPr lang="en-US">
                <a:solidFill>
                  <a:srgbClr val="FF0000"/>
                </a:solidFill>
              </a:rPr>
              <a:t>)</a:t>
            </a:r>
            <a:r>
              <a:rPr lang="en-US">
                <a:solidFill>
                  <a:schemeClr val="tx1">
                    <a:lumMod val="60000"/>
                    <a:lumOff val="40000"/>
                  </a:schemeClr>
                </a:solidFill>
              </a:rPr>
              <a:t> || </a:t>
            </a:r>
            <a:r>
              <a:rPr lang="en-US">
                <a:solidFill>
                  <a:srgbClr val="FF0000"/>
                </a:solidFill>
              </a:rPr>
              <a:t>(</a:t>
            </a:r>
            <a:r>
              <a:rPr lang="en-US">
                <a:solidFill>
                  <a:schemeClr val="tx1">
                    <a:lumMod val="60000"/>
                    <a:lumOff val="40000"/>
                  </a:schemeClr>
                </a:solidFill>
              </a:rPr>
              <a:t>(a&lt;0) &amp;&amp; (b&lt;0)</a:t>
            </a:r>
            <a:r>
              <a:rPr lang="en-US">
                <a:solidFill>
                  <a:srgbClr val="FF0000"/>
                </a:solidFill>
              </a:rPr>
              <a:t>)</a:t>
            </a:r>
          </a:p>
          <a:p>
            <a:pPr lvl="1" eaLnBrk="1" hangingPunct="1">
              <a:buFont typeface="Wingdings" pitchFamily="2" charset="2"/>
              <a:buNone/>
              <a:defRPr/>
            </a:pPr>
            <a:r>
              <a:rPr lang="en-US">
                <a:solidFill>
                  <a:schemeClr val="tx1">
                    <a:lumMod val="60000"/>
                    <a:lumOff val="40000"/>
                  </a:schemeClr>
                </a:solidFill>
              </a:rPr>
              <a:t>	</a:t>
            </a:r>
            <a:r>
              <a:rPr lang="en-US">
                <a:solidFill>
                  <a:srgbClr val="FF0000"/>
                </a:solidFill>
              </a:rPr>
              <a:t>(</a:t>
            </a:r>
            <a:r>
              <a:rPr lang="en-US">
                <a:solidFill>
                  <a:schemeClr val="tx1">
                    <a:lumMod val="60000"/>
                    <a:lumOff val="40000"/>
                  </a:schemeClr>
                </a:solidFill>
              </a:rPr>
              <a:t>a&gt;0 &amp;&amp; b&gt;0</a:t>
            </a:r>
            <a:r>
              <a:rPr lang="en-US">
                <a:solidFill>
                  <a:srgbClr val="FF0000"/>
                </a:solidFill>
              </a:rPr>
              <a:t>)</a:t>
            </a:r>
            <a:r>
              <a:rPr lang="en-US">
                <a:solidFill>
                  <a:schemeClr val="tx1">
                    <a:lumMod val="60000"/>
                    <a:lumOff val="40000"/>
                  </a:schemeClr>
                </a:solidFill>
              </a:rPr>
              <a:t> || </a:t>
            </a:r>
            <a:r>
              <a:rPr lang="en-US">
                <a:solidFill>
                  <a:srgbClr val="FF0000"/>
                </a:solidFill>
              </a:rPr>
              <a:t>(</a:t>
            </a:r>
            <a:r>
              <a:rPr lang="en-US">
                <a:solidFill>
                  <a:schemeClr val="tx1">
                    <a:lumMod val="60000"/>
                    <a:lumOff val="40000"/>
                  </a:schemeClr>
                </a:solidFill>
              </a:rPr>
              <a:t>a&lt;0 &amp;&amp; b&lt;0</a:t>
            </a:r>
            <a:r>
              <a:rPr lang="en-US">
                <a:solidFill>
                  <a:srgbClr val="FF0000"/>
                </a:solidFill>
              </a:rPr>
              <a:t>)</a:t>
            </a:r>
          </a:p>
          <a:p>
            <a:pPr eaLnBrk="1" hangingPunct="1">
              <a:defRPr/>
            </a:pPr>
            <a:r>
              <a:rPr lang="en-US">
                <a:solidFill>
                  <a:srgbClr val="FF0000"/>
                </a:solidFill>
              </a:rPr>
              <a:t>x lớn h</a:t>
            </a:r>
            <a:r>
              <a:rPr lang="vi-VN">
                <a:solidFill>
                  <a:srgbClr val="FF0000"/>
                </a:solidFill>
              </a:rPr>
              <a:t>ơ</a:t>
            </a:r>
            <a:r>
              <a:rPr lang="en-US">
                <a:solidFill>
                  <a:srgbClr val="FF0000"/>
                </a:solidFill>
              </a:rPr>
              <a:t>n hay bằng 3</a:t>
            </a:r>
          </a:p>
          <a:p>
            <a:pPr lvl="1" eaLnBrk="1" hangingPunct="1">
              <a:buFont typeface="Wingdings" pitchFamily="2" charset="2"/>
              <a:buNone/>
              <a:defRPr/>
            </a:pPr>
            <a:r>
              <a:rPr lang="en-US">
                <a:solidFill>
                  <a:schemeClr val="tx1">
                    <a:lumMod val="60000"/>
                    <a:lumOff val="40000"/>
                  </a:schemeClr>
                </a:solidFill>
              </a:rPr>
              <a:t>	x &gt;= 3</a:t>
            </a:r>
          </a:p>
          <a:p>
            <a:pPr eaLnBrk="1" hangingPunct="1">
              <a:defRPr/>
            </a:pPr>
            <a:r>
              <a:rPr lang="en-US">
                <a:solidFill>
                  <a:srgbClr val="FF0000"/>
                </a:solidFill>
              </a:rPr>
              <a:t>p bằng q bằng r</a:t>
            </a:r>
          </a:p>
          <a:p>
            <a:pPr lvl="1" eaLnBrk="1" hangingPunct="1">
              <a:buFont typeface="Wingdings" pitchFamily="2" charset="2"/>
              <a:buNone/>
              <a:defRPr/>
            </a:pPr>
            <a:r>
              <a:rPr lang="en-US">
                <a:solidFill>
                  <a:schemeClr val="tx1">
                    <a:lumMod val="60000"/>
                    <a:lumOff val="40000"/>
                  </a:schemeClr>
                </a:solidFill>
              </a:rPr>
              <a:t>	</a:t>
            </a:r>
            <a:r>
              <a:rPr lang="en-US">
                <a:solidFill>
                  <a:srgbClr val="FF0000"/>
                </a:solidFill>
              </a:rPr>
              <a:t>(</a:t>
            </a:r>
            <a:r>
              <a:rPr lang="en-US">
                <a:solidFill>
                  <a:schemeClr val="tx1">
                    <a:lumMod val="60000"/>
                    <a:lumOff val="40000"/>
                  </a:schemeClr>
                </a:solidFill>
              </a:rPr>
              <a:t>p == q</a:t>
            </a:r>
            <a:r>
              <a:rPr lang="en-US">
                <a:solidFill>
                  <a:srgbClr val="FF0000"/>
                </a:solidFill>
              </a:rPr>
              <a:t>)</a:t>
            </a:r>
            <a:r>
              <a:rPr lang="en-US">
                <a:solidFill>
                  <a:schemeClr val="tx1">
                    <a:lumMod val="60000"/>
                    <a:lumOff val="40000"/>
                  </a:schemeClr>
                </a:solidFill>
              </a:rPr>
              <a:t> &amp;&amp; </a:t>
            </a:r>
            <a:r>
              <a:rPr lang="en-US">
                <a:solidFill>
                  <a:srgbClr val="FF0000"/>
                </a:solidFill>
              </a:rPr>
              <a:t>(</a:t>
            </a:r>
            <a:r>
              <a:rPr lang="en-US">
                <a:solidFill>
                  <a:schemeClr val="tx1">
                    <a:lumMod val="60000"/>
                    <a:lumOff val="40000"/>
                  </a:schemeClr>
                </a:solidFill>
              </a:rPr>
              <a:t>q == r</a:t>
            </a:r>
            <a:r>
              <a:rPr lang="en-US">
                <a:solidFill>
                  <a:srgbClr val="FF0000"/>
                </a:solidFill>
              </a:rPr>
              <a:t>) </a:t>
            </a:r>
            <a:r>
              <a:rPr lang="en-US">
                <a:solidFill>
                  <a:schemeClr val="tx1">
                    <a:lumMod val="60000"/>
                    <a:lumOff val="40000"/>
                  </a:schemeClr>
                </a:solidFill>
              </a:rPr>
              <a:t>hoặc </a:t>
            </a:r>
            <a:r>
              <a:rPr lang="en-US">
                <a:solidFill>
                  <a:srgbClr val="FF0000"/>
                </a:solidFill>
              </a:rPr>
              <a:t>(</a:t>
            </a:r>
            <a:r>
              <a:rPr lang="en-US">
                <a:solidFill>
                  <a:schemeClr val="tx1">
                    <a:lumMod val="60000"/>
                    <a:lumOff val="40000"/>
                  </a:schemeClr>
                </a:solidFill>
              </a:rPr>
              <a:t>p == q &amp;&amp; q == r</a:t>
            </a:r>
            <a:r>
              <a:rPr lang="en-US">
                <a:solidFill>
                  <a:srgbClr val="FF0000"/>
                </a:solidFill>
              </a:rPr>
              <a:t>)</a:t>
            </a:r>
          </a:p>
          <a:p>
            <a:pPr eaLnBrk="1" hangingPunct="1">
              <a:defRPr/>
            </a:pPr>
            <a:r>
              <a:rPr lang="en-US">
                <a:solidFill>
                  <a:srgbClr val="FF0000"/>
                </a:solidFill>
              </a:rPr>
              <a:t>–5 &lt; x &lt; 5</a:t>
            </a:r>
          </a:p>
          <a:p>
            <a:pPr lvl="1" eaLnBrk="1" hangingPunct="1">
              <a:buFont typeface="Wingdings" pitchFamily="2" charset="2"/>
              <a:buNone/>
              <a:defRPr/>
            </a:pPr>
            <a:r>
              <a:rPr lang="en-US">
                <a:solidFill>
                  <a:schemeClr val="tx1">
                    <a:lumMod val="60000"/>
                    <a:lumOff val="40000"/>
                  </a:schemeClr>
                </a:solidFill>
              </a:rPr>
              <a:t>	</a:t>
            </a:r>
            <a:r>
              <a:rPr lang="en-US">
                <a:solidFill>
                  <a:srgbClr val="FF0000"/>
                </a:solidFill>
              </a:rPr>
              <a:t>(</a:t>
            </a:r>
            <a:r>
              <a:rPr lang="en-US">
                <a:solidFill>
                  <a:schemeClr val="tx1">
                    <a:lumMod val="60000"/>
                    <a:lumOff val="40000"/>
                  </a:schemeClr>
                </a:solidFill>
              </a:rPr>
              <a:t>x &gt; –5</a:t>
            </a:r>
            <a:r>
              <a:rPr lang="en-US">
                <a:solidFill>
                  <a:srgbClr val="FF0000"/>
                </a:solidFill>
              </a:rPr>
              <a:t>)</a:t>
            </a:r>
            <a:r>
              <a:rPr lang="en-US">
                <a:solidFill>
                  <a:schemeClr val="tx1">
                    <a:lumMod val="60000"/>
                    <a:lumOff val="40000"/>
                  </a:schemeClr>
                </a:solidFill>
              </a:rPr>
              <a:t> &amp;&amp; </a:t>
            </a:r>
            <a:r>
              <a:rPr lang="en-US">
                <a:solidFill>
                  <a:srgbClr val="FF0000"/>
                </a:solidFill>
              </a:rPr>
              <a:t>(</a:t>
            </a:r>
            <a:r>
              <a:rPr lang="en-US">
                <a:solidFill>
                  <a:schemeClr val="tx1">
                    <a:lumMod val="60000"/>
                    <a:lumOff val="40000"/>
                  </a:schemeClr>
                </a:solidFill>
              </a:rPr>
              <a:t>x &lt; 5</a:t>
            </a:r>
            <a:r>
              <a:rPr lang="en-US">
                <a:solidFill>
                  <a:srgbClr val="FF0000"/>
                </a:solidFill>
              </a:rPr>
              <a:t>)</a:t>
            </a:r>
            <a:r>
              <a:rPr lang="en-US">
                <a:solidFill>
                  <a:schemeClr val="tx1">
                    <a:lumMod val="60000"/>
                    <a:lumOff val="40000"/>
                  </a:schemeClr>
                </a:solidFill>
              </a:rPr>
              <a:t> hoặc </a:t>
            </a:r>
            <a:r>
              <a:rPr lang="en-US">
                <a:solidFill>
                  <a:srgbClr val="FF0000"/>
                </a:solidFill>
              </a:rPr>
              <a:t>(</a:t>
            </a:r>
            <a:r>
              <a:rPr lang="en-US">
                <a:solidFill>
                  <a:schemeClr val="tx1">
                    <a:lumMod val="60000"/>
                    <a:lumOff val="40000"/>
                  </a:schemeClr>
                </a:solidFill>
              </a:rPr>
              <a:t>x &gt; –5 &amp;&amp; x &lt; 5</a:t>
            </a:r>
            <a:r>
              <a:rPr lang="en-US">
                <a:solidFill>
                  <a:srgbClr val="FF0000"/>
                </a:solidFill>
              </a:rPr>
              <a:t>)</a:t>
            </a:r>
          </a:p>
        </p:txBody>
      </p:sp>
      <p:sp>
        <p:nvSpPr>
          <p:cNvPr id="378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anim calcmode="lin" valueType="num">
                                      <p:cBhvr>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anim calcmode="lin" valueType="num">
                                      <p:cBhvr>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anim calcmode="lin" valueType="num">
                                      <p:cBhvr>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500"/>
                                        <p:tgtEl>
                                          <p:spTgt spid="3">
                                            <p:txEl>
                                              <p:pRg st="8" end="8"/>
                                            </p:txEl>
                                          </p:spTgt>
                                        </p:tgtEl>
                                      </p:cBhvr>
                                    </p:animEffect>
                                    <p:anim calcmode="lin" valueType="num">
                                      <p:cBhvr>
                                        <p:cTn id="6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a:t>Các toán tử trên bit</a:t>
            </a:r>
          </a:p>
        </p:txBody>
      </p:sp>
      <p:sp>
        <p:nvSpPr>
          <p:cNvPr id="3" name="Content Placeholder 2"/>
          <p:cNvSpPr>
            <a:spLocks noGrp="1"/>
          </p:cNvSpPr>
          <p:nvPr>
            <p:ph idx="1"/>
          </p:nvPr>
        </p:nvSpPr>
        <p:spPr>
          <a:xfrm>
            <a:off x="457200" y="1295400"/>
            <a:ext cx="8229600" cy="4800600"/>
          </a:xfrm>
        </p:spPr>
        <p:txBody>
          <a:bodyPr/>
          <a:lstStyle/>
          <a:p>
            <a:pPr eaLnBrk="1" hangingPunct="1">
              <a:defRPr/>
            </a:pPr>
            <a:r>
              <a:rPr lang="en-US">
                <a:solidFill>
                  <a:schemeClr val="tx1">
                    <a:lumMod val="60000"/>
                    <a:lumOff val="40000"/>
                  </a:schemeClr>
                </a:solidFill>
              </a:rPr>
              <a:t>Các toán tử trên bit</a:t>
            </a:r>
          </a:p>
          <a:p>
            <a:pPr lvl="1" eaLnBrk="1" hangingPunct="1">
              <a:defRPr/>
            </a:pPr>
            <a:r>
              <a:rPr lang="en-US"/>
              <a:t>Tác </a:t>
            </a:r>
            <a:r>
              <a:rPr lang="vi-VN"/>
              <a:t>độ</a:t>
            </a:r>
            <a:r>
              <a:rPr lang="en-US"/>
              <a:t>ng lên các bit của toán hạng (nguyên).</a:t>
            </a:r>
          </a:p>
          <a:p>
            <a:pPr lvl="1" eaLnBrk="1" hangingPunct="1">
              <a:defRPr/>
            </a:pPr>
            <a:r>
              <a:rPr lang="en-US">
                <a:solidFill>
                  <a:srgbClr val="FF0000"/>
                </a:solidFill>
              </a:rPr>
              <a:t>&amp;</a:t>
            </a:r>
            <a:r>
              <a:rPr lang="en-US"/>
              <a:t> (and), </a:t>
            </a:r>
            <a:r>
              <a:rPr lang="en-US">
                <a:solidFill>
                  <a:srgbClr val="FF0000"/>
                </a:solidFill>
              </a:rPr>
              <a:t>|</a:t>
            </a:r>
            <a:r>
              <a:rPr lang="en-US"/>
              <a:t> (or), </a:t>
            </a:r>
            <a:r>
              <a:rPr lang="en-US">
                <a:solidFill>
                  <a:srgbClr val="FF0000"/>
                </a:solidFill>
              </a:rPr>
              <a:t>^</a:t>
            </a:r>
            <a:r>
              <a:rPr lang="en-US"/>
              <a:t> (xor), </a:t>
            </a:r>
            <a:r>
              <a:rPr lang="en-US">
                <a:solidFill>
                  <a:srgbClr val="FF0000"/>
                </a:solidFill>
              </a:rPr>
              <a:t>~</a:t>
            </a:r>
            <a:r>
              <a:rPr lang="en-US"/>
              <a:t> (not hay lấy số bù 1)</a:t>
            </a:r>
          </a:p>
          <a:p>
            <a:pPr lvl="1" eaLnBrk="1" hangingPunct="1">
              <a:defRPr/>
            </a:pPr>
            <a:r>
              <a:rPr lang="en-US">
                <a:solidFill>
                  <a:srgbClr val="FF0000"/>
                </a:solidFill>
              </a:rPr>
              <a:t>&gt;&gt;</a:t>
            </a:r>
            <a:r>
              <a:rPr lang="en-US"/>
              <a:t> (shift right), </a:t>
            </a:r>
            <a:r>
              <a:rPr lang="en-US">
                <a:solidFill>
                  <a:srgbClr val="FF0000"/>
                </a:solidFill>
              </a:rPr>
              <a:t>&lt;&lt;</a:t>
            </a:r>
            <a:r>
              <a:rPr lang="en-US"/>
              <a:t> (shift left)</a:t>
            </a:r>
          </a:p>
          <a:p>
            <a:pPr lvl="1" eaLnBrk="1" hangingPunct="1">
              <a:defRPr/>
            </a:pPr>
            <a:r>
              <a:rPr lang="en-US"/>
              <a:t>Toán tử gộp: </a:t>
            </a:r>
            <a:r>
              <a:rPr lang="en-US">
                <a:solidFill>
                  <a:srgbClr val="FF0000"/>
                </a:solidFill>
              </a:rPr>
              <a:t>&amp;=</a:t>
            </a:r>
            <a:r>
              <a:rPr lang="en-US"/>
              <a:t>, </a:t>
            </a:r>
            <a:r>
              <a:rPr lang="en-US">
                <a:solidFill>
                  <a:srgbClr val="FF0000"/>
                </a:solidFill>
              </a:rPr>
              <a:t>|=</a:t>
            </a:r>
            <a:r>
              <a:rPr lang="en-US"/>
              <a:t>, </a:t>
            </a:r>
            <a:r>
              <a:rPr lang="en-US">
                <a:solidFill>
                  <a:srgbClr val="FF0000"/>
                </a:solidFill>
              </a:rPr>
              <a:t>^=</a:t>
            </a:r>
            <a:r>
              <a:rPr lang="en-US"/>
              <a:t>, </a:t>
            </a:r>
            <a:r>
              <a:rPr lang="en-US">
                <a:solidFill>
                  <a:srgbClr val="FF0000"/>
                </a:solidFill>
              </a:rPr>
              <a:t>~=</a:t>
            </a:r>
            <a:r>
              <a:rPr lang="en-US"/>
              <a:t>, </a:t>
            </a:r>
            <a:r>
              <a:rPr lang="en-US">
                <a:solidFill>
                  <a:srgbClr val="FF0000"/>
                </a:solidFill>
              </a:rPr>
              <a:t>&gt;&gt;=</a:t>
            </a:r>
            <a:r>
              <a:rPr lang="en-US"/>
              <a:t>, </a:t>
            </a:r>
            <a:r>
              <a:rPr lang="en-US">
                <a:solidFill>
                  <a:srgbClr val="FF0000"/>
                </a:solidFill>
              </a:rPr>
              <a:t>&lt;&lt;=</a:t>
            </a:r>
          </a:p>
        </p:txBody>
      </p:sp>
      <p:sp>
        <p:nvSpPr>
          <p:cNvPr id="389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graphicFrame>
        <p:nvGraphicFramePr>
          <p:cNvPr id="5" name="Table 4"/>
          <p:cNvGraphicFramePr>
            <a:graphicFrameLocks noGrp="1"/>
          </p:cNvGraphicFramePr>
          <p:nvPr/>
        </p:nvGraphicFramePr>
        <p:xfrm>
          <a:off x="914400" y="4191000"/>
          <a:ext cx="3040063" cy="1112838"/>
        </p:xfrm>
        <a:graphic>
          <a:graphicData uri="http://schemas.openxmlformats.org/drawingml/2006/table">
            <a:tbl>
              <a:tblPr firstRow="1" bandRow="1">
                <a:tableStyleId>{E8B1032C-EA38-4F05-BA0D-38AFFFC7BED3}</a:tableStyleId>
              </a:tblPr>
              <a:tblGrid>
                <a:gridCol w="1051462">
                  <a:extLst>
                    <a:ext uri="{9D8B030D-6E8A-4147-A177-3AD203B41FA5}">
                      <a16:colId xmlns:a16="http://schemas.microsoft.com/office/drawing/2014/main" val="20000"/>
                    </a:ext>
                  </a:extLst>
                </a:gridCol>
                <a:gridCol w="1051462">
                  <a:extLst>
                    <a:ext uri="{9D8B030D-6E8A-4147-A177-3AD203B41FA5}">
                      <a16:colId xmlns:a16="http://schemas.microsoft.com/office/drawing/2014/main" val="20001"/>
                    </a:ext>
                  </a:extLst>
                </a:gridCol>
                <a:gridCol w="937138">
                  <a:extLst>
                    <a:ext uri="{9D8B030D-6E8A-4147-A177-3AD203B41FA5}">
                      <a16:colId xmlns:a16="http://schemas.microsoft.com/office/drawing/2014/main" val="20002"/>
                    </a:ext>
                  </a:extLst>
                </a:gridCol>
              </a:tblGrid>
              <a:tr h="370946">
                <a:tc>
                  <a:txBody>
                    <a:bodyPr/>
                    <a:lstStyle/>
                    <a:p>
                      <a:pPr algn="ctr"/>
                      <a:r>
                        <a:rPr lang="en-US" sz="1800"/>
                        <a:t>&amp;</a:t>
                      </a:r>
                    </a:p>
                  </a:txBody>
                  <a:tcPr marL="91459" marR="91459" marT="45733" marB="45733">
                    <a:solidFill>
                      <a:schemeClr val="accent2"/>
                    </a:solidFill>
                  </a:tcPr>
                </a:tc>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extLst>
                  <a:ext uri="{0D108BD9-81ED-4DB2-BD59-A6C34878D82A}">
                    <a16:rowId xmlns:a16="http://schemas.microsoft.com/office/drawing/2014/main" val="10000"/>
                  </a:ext>
                </a:extLst>
              </a:tr>
              <a:tr h="370946">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a:solidFill>
                            <a:srgbClr val="FF0000"/>
                          </a:solidFill>
                        </a:rPr>
                        <a:t>0</a:t>
                      </a:r>
                    </a:p>
                  </a:txBody>
                  <a:tcPr marL="91459" marR="91459" marT="45733" marB="45733">
                    <a:solidFill>
                      <a:schemeClr val="bg1"/>
                    </a:solidFill>
                  </a:tcPr>
                </a:tc>
                <a:tc>
                  <a:txBody>
                    <a:bodyPr/>
                    <a:lstStyle/>
                    <a:p>
                      <a:pPr algn="ctr"/>
                      <a:r>
                        <a:rPr lang="en-US" sz="1800">
                          <a:solidFill>
                            <a:srgbClr val="FF0000"/>
                          </a:solidFill>
                        </a:rPr>
                        <a:t>0</a:t>
                      </a:r>
                    </a:p>
                  </a:txBody>
                  <a:tcPr marL="91459" marR="91459" marT="45733" marB="45733">
                    <a:solidFill>
                      <a:schemeClr val="bg1"/>
                    </a:solidFill>
                  </a:tcPr>
                </a:tc>
                <a:extLst>
                  <a:ext uri="{0D108BD9-81ED-4DB2-BD59-A6C34878D82A}">
                    <a16:rowId xmlns:a16="http://schemas.microsoft.com/office/drawing/2014/main" val="10001"/>
                  </a:ext>
                </a:extLst>
              </a:tr>
              <a:tr h="370946">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tc>
                  <a:txBody>
                    <a:bodyPr/>
                    <a:lstStyle/>
                    <a:p>
                      <a:pPr algn="ctr"/>
                      <a:r>
                        <a:rPr lang="en-US" sz="1800">
                          <a:solidFill>
                            <a:srgbClr val="FF0000"/>
                          </a:solidFill>
                        </a:rPr>
                        <a:t>0</a:t>
                      </a:r>
                    </a:p>
                  </a:txBody>
                  <a:tcPr marL="91459" marR="91459" marT="45733" marB="45733">
                    <a:solidFill>
                      <a:schemeClr val="bg1"/>
                    </a:solidFill>
                  </a:tcPr>
                </a:tc>
                <a:tc>
                  <a:txBody>
                    <a:bodyPr/>
                    <a:lstStyle/>
                    <a:p>
                      <a:pPr algn="ctr"/>
                      <a:r>
                        <a:rPr lang="en-US" sz="1800" b="1" u="none"/>
                        <a:t>1</a:t>
                      </a:r>
                    </a:p>
                  </a:txBody>
                  <a:tcPr marL="91459" marR="91459" marT="45733" marB="45733">
                    <a:solidFill>
                      <a:schemeClr val="bg1"/>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4800600" y="4191000"/>
          <a:ext cx="3040063" cy="1112838"/>
        </p:xfrm>
        <a:graphic>
          <a:graphicData uri="http://schemas.openxmlformats.org/drawingml/2006/table">
            <a:tbl>
              <a:tblPr firstRow="1" bandRow="1">
                <a:tableStyleId>{E8B1032C-EA38-4F05-BA0D-38AFFFC7BED3}</a:tableStyleId>
              </a:tblPr>
              <a:tblGrid>
                <a:gridCol w="1051462">
                  <a:extLst>
                    <a:ext uri="{9D8B030D-6E8A-4147-A177-3AD203B41FA5}">
                      <a16:colId xmlns:a16="http://schemas.microsoft.com/office/drawing/2014/main" val="20000"/>
                    </a:ext>
                  </a:extLst>
                </a:gridCol>
                <a:gridCol w="1051462">
                  <a:extLst>
                    <a:ext uri="{9D8B030D-6E8A-4147-A177-3AD203B41FA5}">
                      <a16:colId xmlns:a16="http://schemas.microsoft.com/office/drawing/2014/main" val="20001"/>
                    </a:ext>
                  </a:extLst>
                </a:gridCol>
                <a:gridCol w="937138">
                  <a:extLst>
                    <a:ext uri="{9D8B030D-6E8A-4147-A177-3AD203B41FA5}">
                      <a16:colId xmlns:a16="http://schemas.microsoft.com/office/drawing/2014/main" val="20002"/>
                    </a:ext>
                  </a:extLst>
                </a:gridCol>
              </a:tblGrid>
              <a:tr h="370946">
                <a:tc>
                  <a:txBody>
                    <a:bodyPr/>
                    <a:lstStyle/>
                    <a:p>
                      <a:pPr algn="ctr"/>
                      <a:r>
                        <a:rPr lang="en-US" sz="1800"/>
                        <a:t>|</a:t>
                      </a:r>
                    </a:p>
                  </a:txBody>
                  <a:tcPr marL="91459" marR="91459" marT="45733" marB="45733">
                    <a:solidFill>
                      <a:schemeClr val="accent2"/>
                    </a:solidFill>
                  </a:tcPr>
                </a:tc>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extLst>
                  <a:ext uri="{0D108BD9-81ED-4DB2-BD59-A6C34878D82A}">
                    <a16:rowId xmlns:a16="http://schemas.microsoft.com/office/drawing/2014/main" val="10000"/>
                  </a:ext>
                </a:extLst>
              </a:tr>
              <a:tr h="370946">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a:solidFill>
                            <a:srgbClr val="FF0000"/>
                          </a:solidFill>
                        </a:rPr>
                        <a:t>0</a:t>
                      </a:r>
                    </a:p>
                  </a:txBody>
                  <a:tcPr marL="91459" marR="91459" marT="45733" marB="45733">
                    <a:solidFill>
                      <a:schemeClr val="bg1"/>
                    </a:solidFill>
                  </a:tcPr>
                </a:tc>
                <a:tc>
                  <a:txBody>
                    <a:bodyPr/>
                    <a:lstStyle/>
                    <a:p>
                      <a:pPr algn="ctr"/>
                      <a:r>
                        <a:rPr lang="en-US" sz="1800" b="1" u="none"/>
                        <a:t>1</a:t>
                      </a:r>
                    </a:p>
                  </a:txBody>
                  <a:tcPr marL="91459" marR="91459" marT="45733" marB="45733">
                    <a:solidFill>
                      <a:schemeClr val="bg1"/>
                    </a:solidFill>
                  </a:tcPr>
                </a:tc>
                <a:extLst>
                  <a:ext uri="{0D108BD9-81ED-4DB2-BD59-A6C34878D82A}">
                    <a16:rowId xmlns:a16="http://schemas.microsoft.com/office/drawing/2014/main" val="10001"/>
                  </a:ext>
                </a:extLst>
              </a:tr>
              <a:tr h="370946">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u="none"/>
                        <a:t>1</a:t>
                      </a:r>
                    </a:p>
                  </a:txBody>
                  <a:tcPr marL="91459" marR="91459" marT="45733" marB="45733">
                    <a:solidFill>
                      <a:schemeClr val="bg1"/>
                    </a:solidFill>
                  </a:tcPr>
                </a:tc>
                <a:tc>
                  <a:txBody>
                    <a:bodyPr/>
                    <a:lstStyle/>
                    <a:p>
                      <a:pPr algn="ctr"/>
                      <a:r>
                        <a:rPr lang="en-US" sz="1800" b="1" u="none"/>
                        <a:t>1</a:t>
                      </a:r>
                    </a:p>
                  </a:txBody>
                  <a:tcPr marL="91459" marR="91459" marT="45733" marB="45733">
                    <a:solidFill>
                      <a:schemeClr val="bg1"/>
                    </a:solid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914400" y="5486400"/>
          <a:ext cx="3040063" cy="1112838"/>
        </p:xfrm>
        <a:graphic>
          <a:graphicData uri="http://schemas.openxmlformats.org/drawingml/2006/table">
            <a:tbl>
              <a:tblPr firstRow="1" bandRow="1">
                <a:tableStyleId>{E8B1032C-EA38-4F05-BA0D-38AFFFC7BED3}</a:tableStyleId>
              </a:tblPr>
              <a:tblGrid>
                <a:gridCol w="1051462">
                  <a:extLst>
                    <a:ext uri="{9D8B030D-6E8A-4147-A177-3AD203B41FA5}">
                      <a16:colId xmlns:a16="http://schemas.microsoft.com/office/drawing/2014/main" val="20000"/>
                    </a:ext>
                  </a:extLst>
                </a:gridCol>
                <a:gridCol w="1051462">
                  <a:extLst>
                    <a:ext uri="{9D8B030D-6E8A-4147-A177-3AD203B41FA5}">
                      <a16:colId xmlns:a16="http://schemas.microsoft.com/office/drawing/2014/main" val="20001"/>
                    </a:ext>
                  </a:extLst>
                </a:gridCol>
                <a:gridCol w="937138">
                  <a:extLst>
                    <a:ext uri="{9D8B030D-6E8A-4147-A177-3AD203B41FA5}">
                      <a16:colId xmlns:a16="http://schemas.microsoft.com/office/drawing/2014/main" val="20002"/>
                    </a:ext>
                  </a:extLst>
                </a:gridCol>
              </a:tblGrid>
              <a:tr h="370946">
                <a:tc>
                  <a:txBody>
                    <a:bodyPr/>
                    <a:lstStyle/>
                    <a:p>
                      <a:pPr algn="ctr"/>
                      <a:r>
                        <a:rPr lang="en-US" sz="1800"/>
                        <a:t>^</a:t>
                      </a:r>
                    </a:p>
                  </a:txBody>
                  <a:tcPr marL="91459" marR="91459" marT="45733" marB="45733">
                    <a:solidFill>
                      <a:schemeClr val="accent2"/>
                    </a:solidFill>
                  </a:tcPr>
                </a:tc>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extLst>
                  <a:ext uri="{0D108BD9-81ED-4DB2-BD59-A6C34878D82A}">
                    <a16:rowId xmlns:a16="http://schemas.microsoft.com/office/drawing/2014/main" val="10000"/>
                  </a:ext>
                </a:extLst>
              </a:tr>
              <a:tr h="370946">
                <a:tc>
                  <a:txBody>
                    <a:bodyPr/>
                    <a:lstStyle/>
                    <a:p>
                      <a:pPr algn="ctr"/>
                      <a:r>
                        <a:rPr lang="en-US" sz="1800" b="0">
                          <a:solidFill>
                            <a:schemeClr val="tx1">
                              <a:lumMod val="60000"/>
                              <a:lumOff val="40000"/>
                            </a:schemeClr>
                          </a:solidFill>
                        </a:rPr>
                        <a:t>0</a:t>
                      </a:r>
                    </a:p>
                  </a:txBody>
                  <a:tcPr marL="91459" marR="91459" marT="45733" marB="45733">
                    <a:solidFill>
                      <a:schemeClr val="bg1"/>
                    </a:solidFill>
                  </a:tcPr>
                </a:tc>
                <a:tc>
                  <a:txBody>
                    <a:bodyPr/>
                    <a:lstStyle/>
                    <a:p>
                      <a:pPr algn="ctr"/>
                      <a:r>
                        <a:rPr lang="en-US" sz="1800">
                          <a:solidFill>
                            <a:srgbClr val="FF0000"/>
                          </a:solidFill>
                        </a:rPr>
                        <a:t>0</a:t>
                      </a:r>
                    </a:p>
                  </a:txBody>
                  <a:tcPr marL="91459" marR="91459" marT="45733" marB="45733">
                    <a:solidFill>
                      <a:schemeClr val="bg1"/>
                    </a:solidFill>
                  </a:tcPr>
                </a:tc>
                <a:tc>
                  <a:txBody>
                    <a:bodyPr/>
                    <a:lstStyle/>
                    <a:p>
                      <a:pPr algn="ctr"/>
                      <a:r>
                        <a:rPr lang="en-US" sz="1800" b="1" u="none"/>
                        <a:t>1</a:t>
                      </a:r>
                    </a:p>
                  </a:txBody>
                  <a:tcPr marL="91459" marR="91459" marT="45733" marB="45733">
                    <a:solidFill>
                      <a:schemeClr val="bg1"/>
                    </a:solidFill>
                  </a:tcPr>
                </a:tc>
                <a:extLst>
                  <a:ext uri="{0D108BD9-81ED-4DB2-BD59-A6C34878D82A}">
                    <a16:rowId xmlns:a16="http://schemas.microsoft.com/office/drawing/2014/main" val="10001"/>
                  </a:ext>
                </a:extLst>
              </a:tr>
              <a:tr h="370946">
                <a:tc>
                  <a:txBody>
                    <a:bodyPr/>
                    <a:lstStyle/>
                    <a:p>
                      <a:pPr algn="ctr"/>
                      <a:r>
                        <a:rPr lang="en-US" sz="1800" b="0">
                          <a:solidFill>
                            <a:schemeClr val="tx1">
                              <a:lumMod val="60000"/>
                              <a:lumOff val="40000"/>
                            </a:schemeClr>
                          </a:solidFill>
                        </a:rPr>
                        <a:t>1</a:t>
                      </a:r>
                    </a:p>
                  </a:txBody>
                  <a:tcPr marL="91459" marR="91459" marT="45733" marB="45733">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u="none"/>
                        <a:t>1</a:t>
                      </a:r>
                    </a:p>
                  </a:txBody>
                  <a:tcPr marL="91459" marR="91459" marT="45733" marB="45733">
                    <a:solidFill>
                      <a:schemeClr val="bg1"/>
                    </a:solidFill>
                  </a:tcPr>
                </a:tc>
                <a:tc>
                  <a:txBody>
                    <a:bodyPr/>
                    <a:lstStyle/>
                    <a:p>
                      <a:pPr algn="ctr"/>
                      <a:r>
                        <a:rPr lang="en-US" sz="1800">
                          <a:solidFill>
                            <a:srgbClr val="FF0000"/>
                          </a:solidFill>
                        </a:rPr>
                        <a:t>0</a:t>
                      </a:r>
                      <a:endParaRPr lang="en-US" sz="1800" u="sng">
                        <a:solidFill>
                          <a:srgbClr val="FF0000"/>
                        </a:solidFill>
                      </a:endParaRPr>
                    </a:p>
                  </a:txBody>
                  <a:tcPr marL="91459" marR="91459" marT="45733" marB="45733">
                    <a:solidFill>
                      <a:schemeClr val="bg1"/>
                    </a:solidFill>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nvGraphicFramePr>
        <p:xfrm>
          <a:off x="4800600" y="5486400"/>
          <a:ext cx="3040063" cy="741363"/>
        </p:xfrm>
        <a:graphic>
          <a:graphicData uri="http://schemas.openxmlformats.org/drawingml/2006/table">
            <a:tbl>
              <a:tblPr firstRow="1" bandRow="1">
                <a:tableStyleId>{E8B1032C-EA38-4F05-BA0D-38AFFFC7BED3}</a:tableStyleId>
              </a:tblPr>
              <a:tblGrid>
                <a:gridCol w="1051462">
                  <a:extLst>
                    <a:ext uri="{9D8B030D-6E8A-4147-A177-3AD203B41FA5}">
                      <a16:colId xmlns:a16="http://schemas.microsoft.com/office/drawing/2014/main" val="20000"/>
                    </a:ext>
                  </a:extLst>
                </a:gridCol>
                <a:gridCol w="1051462">
                  <a:extLst>
                    <a:ext uri="{9D8B030D-6E8A-4147-A177-3AD203B41FA5}">
                      <a16:colId xmlns:a16="http://schemas.microsoft.com/office/drawing/2014/main" val="20001"/>
                    </a:ext>
                  </a:extLst>
                </a:gridCol>
                <a:gridCol w="937138">
                  <a:extLst>
                    <a:ext uri="{9D8B030D-6E8A-4147-A177-3AD203B41FA5}">
                      <a16:colId xmlns:a16="http://schemas.microsoft.com/office/drawing/2014/main" val="20002"/>
                    </a:ext>
                  </a:extLst>
                </a:gridCol>
              </a:tblGrid>
              <a:tr h="370682">
                <a:tc>
                  <a:txBody>
                    <a:bodyPr/>
                    <a:lstStyle/>
                    <a:p>
                      <a:pPr algn="ctr"/>
                      <a:r>
                        <a:rPr lang="en-US" sz="1800"/>
                        <a:t>~</a:t>
                      </a:r>
                    </a:p>
                  </a:txBody>
                  <a:tcPr marL="91459" marR="91459" marT="45700" marB="45700">
                    <a:solidFill>
                      <a:schemeClr val="accent2"/>
                    </a:solidFill>
                  </a:tcPr>
                </a:tc>
                <a:tc>
                  <a:txBody>
                    <a:bodyPr/>
                    <a:lstStyle/>
                    <a:p>
                      <a:pPr algn="ctr"/>
                      <a:r>
                        <a:rPr lang="en-US" sz="1800" b="0">
                          <a:solidFill>
                            <a:schemeClr val="tx1">
                              <a:lumMod val="60000"/>
                              <a:lumOff val="40000"/>
                            </a:schemeClr>
                          </a:solidFill>
                        </a:rPr>
                        <a:t>0</a:t>
                      </a:r>
                    </a:p>
                  </a:txBody>
                  <a:tcPr marL="91459" marR="91459" marT="45700" marB="45700">
                    <a:solidFill>
                      <a:schemeClr val="bg1"/>
                    </a:solidFill>
                  </a:tcPr>
                </a:tc>
                <a:tc>
                  <a:txBody>
                    <a:bodyPr/>
                    <a:lstStyle/>
                    <a:p>
                      <a:pPr algn="ctr"/>
                      <a:r>
                        <a:rPr lang="en-US" sz="1800" b="0">
                          <a:solidFill>
                            <a:schemeClr val="tx1">
                              <a:lumMod val="60000"/>
                              <a:lumOff val="40000"/>
                            </a:schemeClr>
                          </a:solidFill>
                        </a:rPr>
                        <a:t>1</a:t>
                      </a:r>
                    </a:p>
                  </a:txBody>
                  <a:tcPr marL="91459" marR="91459" marT="45700" marB="45700">
                    <a:solidFill>
                      <a:schemeClr val="bg1"/>
                    </a:solidFill>
                  </a:tcPr>
                </a:tc>
                <a:extLst>
                  <a:ext uri="{0D108BD9-81ED-4DB2-BD59-A6C34878D82A}">
                    <a16:rowId xmlns:a16="http://schemas.microsoft.com/office/drawing/2014/main" val="10000"/>
                  </a:ext>
                </a:extLst>
              </a:tr>
              <a:tr h="370682">
                <a:tc>
                  <a:txBody>
                    <a:bodyPr/>
                    <a:lstStyle/>
                    <a:p>
                      <a:pPr algn="ctr"/>
                      <a:endParaRPr lang="en-US" sz="1800" b="0">
                        <a:solidFill>
                          <a:schemeClr val="tx1">
                            <a:lumMod val="60000"/>
                            <a:lumOff val="40000"/>
                          </a:schemeClr>
                        </a:solidFill>
                      </a:endParaRPr>
                    </a:p>
                  </a:txBody>
                  <a:tcPr marL="91459" marR="91459" marT="45700" marB="45700">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1"/>
                    </a:solidFill>
                  </a:tcPr>
                </a:tc>
                <a:tc>
                  <a:txBody>
                    <a:bodyPr/>
                    <a:lstStyle/>
                    <a:p>
                      <a:pPr algn="ctr"/>
                      <a:r>
                        <a:rPr lang="en-US" sz="1800" b="1" u="none"/>
                        <a:t>1</a:t>
                      </a:r>
                      <a:endParaRPr lang="en-US" sz="1800" b="1">
                        <a:solidFill>
                          <a:srgbClr val="FF0000"/>
                        </a:solidFill>
                      </a:endParaRPr>
                    </a:p>
                  </a:txBody>
                  <a:tcPr marL="91459" marR="91459" marT="45700" marB="45700">
                    <a:solidFill>
                      <a:schemeClr val="bg1"/>
                    </a:solidFill>
                  </a:tcPr>
                </a:tc>
                <a:tc>
                  <a:txBody>
                    <a:bodyPr/>
                    <a:lstStyle/>
                    <a:p>
                      <a:pPr algn="ctr"/>
                      <a:r>
                        <a:rPr lang="en-US" sz="1800">
                          <a:solidFill>
                            <a:srgbClr val="FF0000"/>
                          </a:solidFill>
                        </a:rPr>
                        <a:t>0</a:t>
                      </a:r>
                      <a:endParaRPr lang="en-US" sz="1800" u="none"/>
                    </a:p>
                  </a:txBody>
                  <a:tcPr marL="91459" marR="91459" marT="45700" marB="45700">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Các toán tử trên bit</a:t>
            </a:r>
          </a:p>
        </p:txBody>
      </p:sp>
      <p:sp>
        <p:nvSpPr>
          <p:cNvPr id="3" name="Content Placeholder 2"/>
          <p:cNvSpPr>
            <a:spLocks noGrp="1"/>
          </p:cNvSpPr>
          <p:nvPr>
            <p:ph idx="1"/>
          </p:nvPr>
        </p:nvSpPr>
        <p:spPr/>
        <p:txBody>
          <a:bodyPr/>
          <a:lstStyle/>
          <a:p>
            <a:pPr eaLnBrk="1" hangingPunct="1">
              <a:defRPr/>
            </a:pPr>
            <a:r>
              <a:rPr lang="en-US">
                <a:solidFill>
                  <a:schemeClr val="tx1">
                    <a:lumMod val="60000"/>
                    <a:lumOff val="40000"/>
                  </a:schemeClr>
                </a:solidFill>
              </a:rPr>
              <a:t>Ví dụ</a:t>
            </a:r>
          </a:p>
        </p:txBody>
      </p:sp>
      <p:sp>
        <p:nvSpPr>
          <p:cNvPr id="399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2133600"/>
            <a:ext cx="152400" cy="4038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2133600"/>
            <a:ext cx="70104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void main()</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a = 5;	// 0000 0000 0000 0101</a:t>
            </a:r>
          </a:p>
          <a:p>
            <a:pPr eaLnBrk="1" hangingPunct="1">
              <a:spcBef>
                <a:spcPct val="0"/>
              </a:spcBef>
              <a:buClrTx/>
              <a:buFontTx/>
              <a:buNone/>
            </a:pPr>
            <a:r>
              <a:rPr lang="en-US" altLang="en-US" sz="2000">
                <a:latin typeface="Courier New" pitchFamily="49" charset="0"/>
                <a:cs typeface="Courier New" pitchFamily="49" charset="0"/>
              </a:rPr>
              <a:t>	int b = 6;	// 0000 0000 0000 0110</a:t>
            </a:r>
          </a:p>
          <a:p>
            <a:pPr eaLnBrk="1" hangingPunct="1">
              <a:spcBef>
                <a:spcPct val="0"/>
              </a:spcBef>
              <a:buClrTx/>
              <a:buFontTx/>
              <a:buNone/>
            </a:pPr>
            <a:r>
              <a:rPr lang="en-US" altLang="en-US" sz="2000">
                <a:latin typeface="Courier New" pitchFamily="49" charset="0"/>
                <a:cs typeface="Courier New" pitchFamily="49" charset="0"/>
              </a:rPr>
              <a:t>	</a:t>
            </a:r>
          </a:p>
          <a:p>
            <a:pPr eaLnBrk="1" hangingPunct="1">
              <a:spcBef>
                <a:spcPct val="0"/>
              </a:spcBef>
              <a:buClrTx/>
              <a:buFontTx/>
              <a:buNone/>
            </a:pPr>
            <a:r>
              <a:rPr lang="en-US" altLang="en-US" sz="2000">
                <a:latin typeface="Courier New" pitchFamily="49" charset="0"/>
                <a:cs typeface="Courier New" pitchFamily="49" charset="0"/>
              </a:rPr>
              <a:t>	int z1, z2, z3, z4, z5, z6;</a:t>
            </a:r>
          </a:p>
          <a:p>
            <a:pPr eaLnBrk="1" hangingPunct="1">
              <a:spcBef>
                <a:spcPct val="0"/>
              </a:spcBef>
              <a:buClrTx/>
              <a:buFontTx/>
              <a:buNone/>
            </a:pPr>
            <a:r>
              <a:rPr lang="en-US" altLang="en-US" sz="2000">
                <a:latin typeface="Courier New" pitchFamily="49" charset="0"/>
                <a:cs typeface="Courier New" pitchFamily="49" charset="0"/>
              </a:rPr>
              <a:t>	z1 = a </a:t>
            </a:r>
            <a:r>
              <a:rPr lang="en-US" altLang="en-US" sz="2000">
                <a:solidFill>
                  <a:srgbClr val="FF0000"/>
                </a:solidFill>
                <a:latin typeface="Courier New" pitchFamily="49" charset="0"/>
                <a:cs typeface="Courier New" pitchFamily="49" charset="0"/>
              </a:rPr>
              <a:t>&amp;</a:t>
            </a:r>
            <a:r>
              <a:rPr lang="en-US" altLang="en-US" sz="2000">
                <a:latin typeface="Courier New" pitchFamily="49" charset="0"/>
                <a:cs typeface="Courier New" pitchFamily="49" charset="0"/>
              </a:rPr>
              <a:t> b;	// 0000 0000 0000 0100</a:t>
            </a:r>
          </a:p>
          <a:p>
            <a:pPr eaLnBrk="1" hangingPunct="1">
              <a:spcBef>
                <a:spcPct val="0"/>
              </a:spcBef>
              <a:buClrTx/>
              <a:buFontTx/>
              <a:buNone/>
            </a:pPr>
            <a:r>
              <a:rPr lang="en-US" altLang="en-US" sz="2000">
                <a:latin typeface="Courier New" pitchFamily="49" charset="0"/>
                <a:cs typeface="Courier New" pitchFamily="49" charset="0"/>
              </a:rPr>
              <a:t>	z2 = a </a:t>
            </a:r>
            <a:r>
              <a:rPr lang="en-US" altLang="en-US" sz="2000">
                <a:solidFill>
                  <a:srgbClr val="FF0000"/>
                </a:solidFill>
                <a:latin typeface="Courier New" pitchFamily="49" charset="0"/>
                <a:cs typeface="Courier New" pitchFamily="49" charset="0"/>
              </a:rPr>
              <a:t>|</a:t>
            </a:r>
            <a:r>
              <a:rPr lang="en-US" altLang="en-US" sz="2000">
                <a:latin typeface="Courier New" pitchFamily="49" charset="0"/>
                <a:cs typeface="Courier New" pitchFamily="49" charset="0"/>
              </a:rPr>
              <a:t> b;	// 0000 0000 0000 0111</a:t>
            </a:r>
          </a:p>
          <a:p>
            <a:pPr eaLnBrk="1" hangingPunct="1">
              <a:spcBef>
                <a:spcPct val="0"/>
              </a:spcBef>
              <a:buClrTx/>
              <a:buFontTx/>
              <a:buNone/>
            </a:pPr>
            <a:r>
              <a:rPr lang="en-US" altLang="en-US" sz="2000">
                <a:latin typeface="Courier New" pitchFamily="49" charset="0"/>
                <a:cs typeface="Courier New" pitchFamily="49" charset="0"/>
              </a:rPr>
              <a:t>	z3 = a </a:t>
            </a:r>
            <a:r>
              <a:rPr lang="en-US" altLang="en-US" sz="2000">
                <a:solidFill>
                  <a:srgbClr val="FF0000"/>
                </a:solidFill>
                <a:latin typeface="Courier New" pitchFamily="49" charset="0"/>
                <a:cs typeface="Courier New" pitchFamily="49" charset="0"/>
              </a:rPr>
              <a:t>^</a:t>
            </a:r>
            <a:r>
              <a:rPr lang="en-US" altLang="en-US" sz="2000">
                <a:latin typeface="Courier New" pitchFamily="49" charset="0"/>
                <a:cs typeface="Courier New" pitchFamily="49" charset="0"/>
              </a:rPr>
              <a:t> b;	// 0000 0000 0000 0011</a:t>
            </a:r>
          </a:p>
          <a:p>
            <a:pPr eaLnBrk="1" hangingPunct="1">
              <a:spcBef>
                <a:spcPct val="0"/>
              </a:spcBef>
              <a:buClrTx/>
              <a:buFontTx/>
              <a:buNone/>
            </a:pPr>
            <a:r>
              <a:rPr lang="en-US" altLang="en-US" sz="2000">
                <a:latin typeface="Courier New" pitchFamily="49" charset="0"/>
                <a:cs typeface="Courier New" pitchFamily="49" charset="0"/>
              </a:rPr>
              <a:t>	z4 = </a:t>
            </a:r>
            <a:r>
              <a:rPr lang="en-US" altLang="en-US" sz="2000">
                <a:solidFill>
                  <a:srgbClr val="FF0000"/>
                </a:solidFill>
                <a:latin typeface="Courier New" pitchFamily="49" charset="0"/>
                <a:cs typeface="Courier New" pitchFamily="49" charset="0"/>
              </a:rPr>
              <a:t>~</a:t>
            </a:r>
            <a:r>
              <a:rPr lang="en-US" altLang="en-US" sz="2000">
                <a:latin typeface="Courier New" pitchFamily="49" charset="0"/>
                <a:cs typeface="Courier New" pitchFamily="49" charset="0"/>
              </a:rPr>
              <a:t>a;	// 1111 1111 1111 1010</a:t>
            </a:r>
          </a:p>
          <a:p>
            <a:pPr eaLnBrk="1" hangingPunct="1">
              <a:spcBef>
                <a:spcPct val="0"/>
              </a:spcBef>
              <a:buClrTx/>
              <a:buFontTx/>
              <a:buNone/>
            </a:pPr>
            <a:r>
              <a:rPr lang="en-US" altLang="en-US" sz="2000">
                <a:latin typeface="Courier New" pitchFamily="49" charset="0"/>
                <a:cs typeface="Courier New" pitchFamily="49" charset="0"/>
              </a:rPr>
              <a:t>	z5 = a </a:t>
            </a:r>
            <a:r>
              <a:rPr lang="en-US" altLang="en-US" sz="2000">
                <a:solidFill>
                  <a:srgbClr val="FF0000"/>
                </a:solidFill>
                <a:latin typeface="Courier New" pitchFamily="49" charset="0"/>
                <a:cs typeface="Courier New" pitchFamily="49" charset="0"/>
              </a:rPr>
              <a:t>&gt;&gt;</a:t>
            </a:r>
            <a:r>
              <a:rPr lang="en-US" altLang="en-US" sz="2000">
                <a:latin typeface="Courier New" pitchFamily="49" charset="0"/>
                <a:cs typeface="Courier New" pitchFamily="49" charset="0"/>
              </a:rPr>
              <a:t> 2;// 0000 0000 0000 0001</a:t>
            </a:r>
          </a:p>
          <a:p>
            <a:pPr eaLnBrk="1" hangingPunct="1">
              <a:spcBef>
                <a:spcPct val="0"/>
              </a:spcBef>
              <a:buClrTx/>
              <a:buFontTx/>
              <a:buNone/>
            </a:pPr>
            <a:r>
              <a:rPr lang="en-US" altLang="en-US" sz="2000">
                <a:latin typeface="Courier New" pitchFamily="49" charset="0"/>
                <a:cs typeface="Courier New" pitchFamily="49" charset="0"/>
              </a:rPr>
              <a:t>	z6 = a </a:t>
            </a:r>
            <a:r>
              <a:rPr lang="en-US" altLang="en-US" sz="2000">
                <a:solidFill>
                  <a:srgbClr val="FF0000"/>
                </a:solidFill>
                <a:latin typeface="Courier New" pitchFamily="49" charset="0"/>
                <a:cs typeface="Courier New" pitchFamily="49" charset="0"/>
              </a:rPr>
              <a:t>&lt;&lt;</a:t>
            </a:r>
            <a:r>
              <a:rPr lang="en-US" altLang="en-US" sz="2000">
                <a:latin typeface="Courier New" pitchFamily="49" charset="0"/>
                <a:cs typeface="Courier New" pitchFamily="49" charset="0"/>
              </a:rPr>
              <a:t> 2;// 0000 0000 0001 0000</a:t>
            </a:r>
          </a:p>
          <a:p>
            <a:pPr eaLnBrk="1" hangingPunct="1">
              <a:spcBef>
                <a:spcPct val="0"/>
              </a:spcBef>
              <a:buClrTx/>
              <a:buFontTx/>
              <a:buNone/>
            </a:pPr>
            <a:r>
              <a:rPr lang="en-US" altLang="en-US" sz="200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a:t>Toán tử </a:t>
            </a:r>
            <a:r>
              <a:rPr lang="vi-VN" altLang="en-US"/>
              <a:t>đ</a:t>
            </a:r>
            <a:r>
              <a:rPr lang="en-US" altLang="en-US"/>
              <a:t>iều kiện - ? Operator</a:t>
            </a:r>
          </a:p>
        </p:txBody>
      </p:sp>
      <p:sp>
        <p:nvSpPr>
          <p:cNvPr id="3" name="Content Placeholder 2"/>
          <p:cNvSpPr>
            <a:spLocks noGrp="1"/>
          </p:cNvSpPr>
          <p:nvPr>
            <p:ph idx="1"/>
          </p:nvPr>
        </p:nvSpPr>
        <p:spPr>
          <a:xfrm>
            <a:off x="304800" y="1219200"/>
            <a:ext cx="7848600" cy="4800600"/>
          </a:xfrm>
        </p:spPr>
        <p:txBody>
          <a:bodyPr/>
          <a:lstStyle/>
          <a:p>
            <a:pPr eaLnBrk="1" hangingPunct="1">
              <a:defRPr/>
            </a:pPr>
            <a:r>
              <a:rPr lang="en-US" sz="2400">
                <a:solidFill>
                  <a:schemeClr val="tx1">
                    <a:lumMod val="60000"/>
                    <a:lumOff val="40000"/>
                  </a:schemeClr>
                </a:solidFill>
              </a:rPr>
              <a:t>Toán tử </a:t>
            </a:r>
            <a:r>
              <a:rPr lang="vi-VN" sz="2400">
                <a:solidFill>
                  <a:schemeClr val="tx1">
                    <a:lumMod val="60000"/>
                    <a:lumOff val="40000"/>
                  </a:schemeClr>
                </a:solidFill>
              </a:rPr>
              <a:t>đ</a:t>
            </a:r>
            <a:r>
              <a:rPr lang="en-US" sz="2400">
                <a:solidFill>
                  <a:schemeClr val="tx1">
                    <a:lumMod val="60000"/>
                    <a:lumOff val="40000"/>
                  </a:schemeClr>
                </a:solidFill>
              </a:rPr>
              <a:t>iều kiện</a:t>
            </a:r>
          </a:p>
          <a:p>
            <a:pPr lvl="1" eaLnBrk="1" hangingPunct="1">
              <a:defRPr/>
            </a:pPr>
            <a:r>
              <a:rPr lang="en-US" sz="2400"/>
              <a:t>Đây là toán tử 3 ngôi (gồm có 3 toán hạng)</a:t>
            </a:r>
          </a:p>
          <a:p>
            <a:pPr lvl="1" eaLnBrk="1" hangingPunct="1">
              <a:defRPr/>
            </a:pPr>
            <a:r>
              <a:rPr lang="en-US" sz="2400">
                <a:solidFill>
                  <a:srgbClr val="C00000"/>
                </a:solidFill>
              </a:rPr>
              <a:t>&lt;biểu thức 1&gt; ? &lt;biểu thức 2&gt; : &lt;biểu thức 3&gt;</a:t>
            </a:r>
          </a:p>
          <a:p>
            <a:pPr lvl="2" eaLnBrk="1" hangingPunct="1">
              <a:defRPr/>
            </a:pPr>
            <a:r>
              <a:rPr lang="en-US" sz="2000"/>
              <a:t>&lt;biểu thức 1&gt; </a:t>
            </a:r>
            <a:r>
              <a:rPr lang="vi-VN" sz="2000"/>
              <a:t>đú</a:t>
            </a:r>
            <a:r>
              <a:rPr lang="en-US" sz="2000"/>
              <a:t>ng thì giá trị là &lt;biểu thức 2&gt;.</a:t>
            </a:r>
          </a:p>
          <a:p>
            <a:pPr lvl="2" eaLnBrk="1" hangingPunct="1">
              <a:defRPr/>
            </a:pPr>
            <a:r>
              <a:rPr lang="en-US" sz="2000"/>
              <a:t>&lt;biểu thức 1&gt; sai thì giá trị là &lt;biểu thức 3&gt;.</a:t>
            </a:r>
          </a:p>
          <a:p>
            <a:pPr eaLnBrk="1" hangingPunct="1">
              <a:defRPr/>
            </a:pPr>
            <a:r>
              <a:rPr lang="en-US" sz="2400">
                <a:solidFill>
                  <a:schemeClr val="tx1">
                    <a:lumMod val="60000"/>
                    <a:lumOff val="40000"/>
                  </a:schemeClr>
                </a:solidFill>
              </a:rPr>
              <a:t>Ví dụ</a:t>
            </a:r>
          </a:p>
          <a:p>
            <a:pPr lvl="1" eaLnBrk="1" hangingPunct="1">
              <a:defRPr/>
            </a:pPr>
            <a:r>
              <a:rPr lang="en-US" sz="2400"/>
              <a:t>s1 = (1 &gt; 2) </a:t>
            </a:r>
            <a:r>
              <a:rPr lang="en-US" sz="2400">
                <a:solidFill>
                  <a:srgbClr val="FF0000"/>
                </a:solidFill>
              </a:rPr>
              <a:t>?</a:t>
            </a:r>
            <a:r>
              <a:rPr lang="en-US" sz="2400"/>
              <a:t> 2912 </a:t>
            </a:r>
            <a:r>
              <a:rPr lang="en-US" sz="2400">
                <a:solidFill>
                  <a:srgbClr val="FF0000"/>
                </a:solidFill>
              </a:rPr>
              <a:t>:</a:t>
            </a:r>
            <a:r>
              <a:rPr lang="en-US" sz="2400"/>
              <a:t> 1706;</a:t>
            </a:r>
          </a:p>
          <a:p>
            <a:pPr lvl="1" eaLnBrk="1" hangingPunct="1">
              <a:defRPr/>
            </a:pPr>
            <a:r>
              <a:rPr lang="en-US" sz="2400"/>
              <a:t>int s2 = 0;</a:t>
            </a:r>
          </a:p>
          <a:p>
            <a:pPr lvl="1" eaLnBrk="1" hangingPunct="1">
              <a:defRPr/>
            </a:pPr>
            <a:r>
              <a:rPr lang="en-US" sz="2400"/>
              <a:t>1 &lt; 2 </a:t>
            </a:r>
            <a:r>
              <a:rPr lang="en-US" sz="2400">
                <a:solidFill>
                  <a:srgbClr val="FF0000"/>
                </a:solidFill>
              </a:rPr>
              <a:t>?</a:t>
            </a:r>
            <a:r>
              <a:rPr lang="en-US" sz="2400"/>
              <a:t> s2 = 2912 </a:t>
            </a:r>
            <a:r>
              <a:rPr lang="en-US" sz="2400">
                <a:solidFill>
                  <a:srgbClr val="FF0000"/>
                </a:solidFill>
              </a:rPr>
              <a:t>:</a:t>
            </a:r>
            <a:r>
              <a:rPr lang="en-US" sz="2400"/>
              <a:t> s2 = 1706;</a:t>
            </a:r>
          </a:p>
        </p:txBody>
      </p:sp>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anim calcmode="lin" valueType="num">
                                      <p:cBhvr>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anim calcmode="lin" valueType="num">
                                      <p:cBhvr>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anim calcmode="lin" valueType="num">
                                      <p:cBhvr>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7" end="7"/>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anim calcmode="lin" valueType="num">
                                      <p:cBhvr>
                                        <p:cTn id="4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143000" y="381000"/>
            <a:ext cx="7772400" cy="563563"/>
          </a:xfrm>
        </p:spPr>
        <p:txBody>
          <a:bodyPr/>
          <a:lstStyle/>
          <a:p>
            <a:r>
              <a:rPr lang="en-US" altLang="en-US" sz="2800" b="1"/>
              <a:t>Toán tử phẩy -comma operator </a:t>
            </a:r>
          </a:p>
        </p:txBody>
      </p:sp>
      <p:sp>
        <p:nvSpPr>
          <p:cNvPr id="3" name="Content Placeholder 2"/>
          <p:cNvSpPr>
            <a:spLocks noGrp="1"/>
          </p:cNvSpPr>
          <p:nvPr>
            <p:ph idx="1"/>
          </p:nvPr>
        </p:nvSpPr>
        <p:spPr>
          <a:xfrm>
            <a:off x="457200" y="1371600"/>
            <a:ext cx="7696200" cy="4800600"/>
          </a:xfrm>
        </p:spPr>
        <p:txBody>
          <a:bodyPr/>
          <a:lstStyle/>
          <a:p>
            <a:pPr eaLnBrk="1" hangingPunct="1">
              <a:defRPr/>
            </a:pPr>
            <a:r>
              <a:rPr lang="en-US" sz="2400">
                <a:solidFill>
                  <a:schemeClr val="tx1">
                    <a:lumMod val="60000"/>
                    <a:lumOff val="40000"/>
                  </a:schemeClr>
                </a:solidFill>
              </a:rPr>
              <a:t>Toán tử phẩy</a:t>
            </a:r>
          </a:p>
          <a:p>
            <a:pPr lvl="1" eaLnBrk="1" hangingPunct="1">
              <a:defRPr/>
            </a:pPr>
            <a:r>
              <a:rPr lang="en-US" sz="2400"/>
              <a:t>Các biểu thức </a:t>
            </a:r>
            <a:r>
              <a:rPr lang="vi-VN" sz="2400"/>
              <a:t>đặ</a:t>
            </a:r>
            <a:r>
              <a:rPr lang="en-US" sz="2400"/>
              <a:t>t cách nhau bằng dấu </a:t>
            </a:r>
            <a:r>
              <a:rPr lang="en-US" sz="2400">
                <a:solidFill>
                  <a:srgbClr val="FF0000"/>
                </a:solidFill>
              </a:rPr>
              <a:t>,</a:t>
            </a:r>
          </a:p>
          <a:p>
            <a:pPr lvl="1" eaLnBrk="1" hangingPunct="1">
              <a:defRPr/>
            </a:pPr>
            <a:r>
              <a:rPr lang="en-US" sz="2400"/>
              <a:t>Các biểu thức con </a:t>
            </a:r>
            <a:r>
              <a:rPr lang="en-US" sz="2400">
                <a:solidFill>
                  <a:srgbClr val="FF0000"/>
                </a:solidFill>
              </a:rPr>
              <a:t>lần l</a:t>
            </a:r>
            <a:r>
              <a:rPr lang="vi-VN" sz="2400">
                <a:solidFill>
                  <a:srgbClr val="FF0000"/>
                </a:solidFill>
              </a:rPr>
              <a:t>ượ</a:t>
            </a:r>
            <a:r>
              <a:rPr lang="en-US" sz="2400">
                <a:solidFill>
                  <a:srgbClr val="FF0000"/>
                </a:solidFill>
              </a:rPr>
              <a:t>t </a:t>
            </a:r>
            <a:r>
              <a:rPr lang="vi-VN" sz="2400">
                <a:solidFill>
                  <a:srgbClr val="FF0000"/>
                </a:solidFill>
              </a:rPr>
              <a:t>đượ</a:t>
            </a:r>
            <a:r>
              <a:rPr lang="en-US" sz="2400">
                <a:solidFill>
                  <a:srgbClr val="FF0000"/>
                </a:solidFill>
              </a:rPr>
              <a:t>c tính từ trái sang phải</a:t>
            </a:r>
            <a:r>
              <a:rPr lang="en-US" sz="2400"/>
              <a:t>.</a:t>
            </a:r>
          </a:p>
          <a:p>
            <a:pPr lvl="1" eaLnBrk="1" hangingPunct="1">
              <a:defRPr/>
            </a:pPr>
            <a:r>
              <a:rPr lang="en-US" sz="2400"/>
              <a:t>Biểu thức mới nhận </a:t>
            </a:r>
            <a:r>
              <a:rPr lang="vi-VN" sz="2400"/>
              <a:t>đượ</a:t>
            </a:r>
            <a:r>
              <a:rPr lang="en-US" sz="2400"/>
              <a:t>c là </a:t>
            </a:r>
            <a:r>
              <a:rPr lang="en-US" sz="2400">
                <a:solidFill>
                  <a:srgbClr val="FF0000"/>
                </a:solidFill>
              </a:rPr>
              <a:t>giá trị của biểu thức bên phải cùng</a:t>
            </a:r>
            <a:r>
              <a:rPr lang="en-US" sz="2400"/>
              <a:t>.</a:t>
            </a:r>
          </a:p>
          <a:p>
            <a:pPr eaLnBrk="1" hangingPunct="1">
              <a:defRPr/>
            </a:pPr>
            <a:r>
              <a:rPr lang="en-US" sz="2400">
                <a:solidFill>
                  <a:schemeClr val="tx1">
                    <a:lumMod val="60000"/>
                    <a:lumOff val="40000"/>
                  </a:schemeClr>
                </a:solidFill>
              </a:rPr>
              <a:t>Ví dụ</a:t>
            </a:r>
          </a:p>
          <a:p>
            <a:pPr lvl="1" eaLnBrk="1" hangingPunct="1">
              <a:defRPr/>
            </a:pPr>
            <a:r>
              <a:rPr lang="en-US" sz="2400"/>
              <a:t>x = (a++</a:t>
            </a:r>
            <a:r>
              <a:rPr lang="en-US" sz="2400">
                <a:solidFill>
                  <a:srgbClr val="FF0000"/>
                </a:solidFill>
              </a:rPr>
              <a:t>,</a:t>
            </a:r>
            <a:r>
              <a:rPr lang="en-US" sz="2400"/>
              <a:t> b = b + 2);</a:t>
            </a:r>
          </a:p>
          <a:p>
            <a:pPr lvl="1" eaLnBrk="1" hangingPunct="1">
              <a:defRPr/>
            </a:pPr>
            <a:r>
              <a:rPr lang="en-US" sz="2400">
                <a:sym typeface="Wingdings" pitchFamily="2" charset="2"/>
              </a:rPr>
              <a:t> a++; b = b + 2; x = b;</a:t>
            </a:r>
            <a:endParaRPr lang="en-US" sz="2400"/>
          </a:p>
        </p:txBody>
      </p:sp>
      <p:sp>
        <p:nvSpPr>
          <p:cNvPr id="419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anim calcmode="lin" valueType="num">
                                      <p:cBhvr>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anim calcmode="lin" valueType="num">
                                      <p:cBhvr>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sz="half" idx="4294967295"/>
          </p:nvPr>
        </p:nvSpPr>
        <p:spPr>
          <a:xfrm>
            <a:off x="609600" y="1219200"/>
            <a:ext cx="7467600" cy="4114800"/>
          </a:xfrm>
        </p:spPr>
        <p:txBody>
          <a:bodyPr/>
          <a:lstStyle/>
          <a:p>
            <a:pPr algn="just"/>
            <a:r>
              <a:rPr lang="en-US" altLang="en-US" sz="2400" b="0">
                <a:latin typeface="Arial" charset="0"/>
              </a:rPr>
              <a:t>sizeof là toán tử một ngôi mà trả về số byte của kiểu dữ liệu chiếm trong bộ nhớ. Mỗi môi trường (hệ điều hành, lọai CPU, ...) dùng số byte khác nhau cho mỗi kiểu dữ liệu. </a:t>
            </a:r>
          </a:p>
          <a:p>
            <a:pPr algn="just"/>
            <a:r>
              <a:rPr lang="en-US" altLang="en-US" sz="2400" b="0">
                <a:latin typeface="Arial" charset="0"/>
              </a:rPr>
              <a:t>Dạng tổng quát: </a:t>
            </a:r>
          </a:p>
          <a:p>
            <a:pPr algn="just">
              <a:buFont typeface="Wingdings" pitchFamily="2" charset="2"/>
              <a:buNone/>
            </a:pPr>
            <a:r>
              <a:rPr lang="en-US" altLang="en-US" sz="2400" b="0">
                <a:latin typeface="Arial" charset="0"/>
              </a:rPr>
              <a:t>		sizeof(operand)</a:t>
            </a:r>
          </a:p>
          <a:p>
            <a:pPr lvl="1" algn="just"/>
            <a:r>
              <a:rPr lang="en-US" altLang="en-US" sz="2400">
                <a:latin typeface="Arial" charset="0"/>
              </a:rPr>
              <a:t>operand: có thể là tên kiểu dữ liệu, biến, biểu thức.</a:t>
            </a:r>
          </a:p>
          <a:p>
            <a:pPr algn="just"/>
            <a:endParaRPr lang="en-US" altLang="en-US" sz="2400" b="0">
              <a:latin typeface="Arial" charset="0"/>
            </a:endParaRPr>
          </a:p>
          <a:p>
            <a:pPr algn="just">
              <a:buFont typeface="Wingdings" pitchFamily="2" charset="2"/>
              <a:buNone/>
            </a:pPr>
            <a:endParaRPr lang="en-US" altLang="en-US" sz="2400" b="0">
              <a:latin typeface="Arial" charset="0"/>
            </a:endParaRPr>
          </a:p>
          <a:p>
            <a:pPr algn="just">
              <a:buFont typeface="Wingdings" pitchFamily="2" charset="2"/>
              <a:buNone/>
            </a:pPr>
            <a:endParaRPr lang="en-US" altLang="en-US" sz="2400" b="0">
              <a:latin typeface="Arial" charset="0"/>
            </a:endParaRPr>
          </a:p>
          <a:p>
            <a:pPr algn="just">
              <a:buFont typeface="Wingdings" pitchFamily="2" charset="2"/>
              <a:buNone/>
            </a:pPr>
            <a:endParaRPr lang="en-US" altLang="en-US" sz="2400" b="0">
              <a:solidFill>
                <a:srgbClr val="990000"/>
              </a:solidFill>
              <a:latin typeface="Arial" charset="0"/>
            </a:endParaRPr>
          </a:p>
          <a:p>
            <a:pPr algn="just">
              <a:buFont typeface="Wingdings" pitchFamily="2" charset="2"/>
              <a:buNone/>
            </a:pPr>
            <a:endParaRPr lang="en-US" altLang="en-US" sz="2400" b="0">
              <a:solidFill>
                <a:srgbClr val="990000"/>
              </a:solidFill>
              <a:latin typeface="Arial" charset="0"/>
            </a:endParaRPr>
          </a:p>
          <a:p>
            <a:pPr algn="just">
              <a:buFont typeface="Wingdings" pitchFamily="2" charset="2"/>
              <a:buNone/>
            </a:pPr>
            <a:endParaRPr lang="en-US" altLang="en-US" sz="2400" b="0">
              <a:solidFill>
                <a:srgbClr val="990000"/>
              </a:solidFill>
              <a:latin typeface="Arial" charset="0"/>
            </a:endParaRPr>
          </a:p>
          <a:p>
            <a:pPr algn="just"/>
            <a:endParaRPr lang="en-US" altLang="en-US" sz="2400" b="0">
              <a:latin typeface="Arial" charset="0"/>
            </a:endParaRPr>
          </a:p>
        </p:txBody>
      </p:sp>
      <p:sp>
        <p:nvSpPr>
          <p:cNvPr id="43011" name="Rectangle 3"/>
          <p:cNvSpPr>
            <a:spLocks noChangeArrowheads="1"/>
          </p:cNvSpPr>
          <p:nvPr/>
        </p:nvSpPr>
        <p:spPr bwMode="auto">
          <a:xfrm>
            <a:off x="990600" y="3048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Toán tử sizeof</a:t>
            </a:r>
            <a:endParaRPr lang="en-US" altLang="en-US" b="0">
              <a:solidFill>
                <a:schemeClr val="bg1"/>
              </a:solidFill>
              <a:latin typeface="Verdana" pitchFamily="34" charset="0"/>
              <a:cs typeface="Arial"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6096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4"/>
          <p:cNvSpPr txBox="1">
            <a:spLocks noChangeArrowheads="1"/>
          </p:cNvSpPr>
          <p:nvPr/>
        </p:nvSpPr>
        <p:spPr bwMode="auto">
          <a:xfrm>
            <a:off x="762000" y="1219200"/>
            <a:ext cx="6999288"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1800" b="0">
                <a:latin typeface="Times New Roman" pitchFamily="18" charset="0"/>
                <a:cs typeface="Arial" charset="0"/>
              </a:rPr>
              <a:t>#include &lt;iostream.h&gt;</a:t>
            </a:r>
          </a:p>
          <a:p>
            <a:pPr>
              <a:spcBef>
                <a:spcPct val="0"/>
              </a:spcBef>
              <a:buClrTx/>
              <a:buFontTx/>
              <a:buNone/>
            </a:pPr>
            <a:r>
              <a:rPr lang="en-US" altLang="en-US" sz="1800" b="0">
                <a:latin typeface="Times New Roman" pitchFamily="18" charset="0"/>
                <a:cs typeface="Arial" charset="0"/>
              </a:rPr>
              <a:t>void main(void)</a:t>
            </a:r>
          </a:p>
          <a:p>
            <a:pPr>
              <a:spcBef>
                <a:spcPct val="0"/>
              </a:spcBef>
              <a:buClrTx/>
              <a:buFontTx/>
              <a:buNone/>
            </a:pPr>
            <a:r>
              <a:rPr lang="en-US" altLang="en-US" sz="1800" b="0">
                <a:latin typeface="Times New Roman" pitchFamily="18" charset="0"/>
                <a:cs typeface="Arial" charset="0"/>
              </a:rPr>
              <a:t>{</a:t>
            </a:r>
          </a:p>
          <a:p>
            <a:pPr>
              <a:spcBef>
                <a:spcPct val="0"/>
              </a:spcBef>
              <a:buClrTx/>
              <a:buFontTx/>
              <a:buNone/>
            </a:pPr>
            <a:r>
              <a:rPr lang="en-US" altLang="en-US" sz="1800" b="0">
                <a:latin typeface="Times New Roman" pitchFamily="18" charset="0"/>
                <a:cs typeface="Arial" charset="0"/>
              </a:rPr>
              <a:t>cout &lt;&lt;"Size of data types:\n";</a:t>
            </a:r>
          </a:p>
          <a:p>
            <a:pPr>
              <a:spcBef>
                <a:spcPct val="0"/>
              </a:spcBef>
              <a:buClrTx/>
              <a:buFontTx/>
              <a:buNone/>
            </a:pPr>
            <a:r>
              <a:rPr lang="en-US" altLang="en-US" sz="1800" b="0">
                <a:latin typeface="Times New Roman" pitchFamily="18" charset="0"/>
                <a:cs typeface="Arial" charset="0"/>
              </a:rPr>
              <a:t>cout &lt;&lt;"Size of char = " &lt;&lt; sizeof(char) &lt;&lt; “ bytes\n”;</a:t>
            </a:r>
          </a:p>
          <a:p>
            <a:pPr>
              <a:spcBef>
                <a:spcPct val="0"/>
              </a:spcBef>
              <a:buClrTx/>
              <a:buFontTx/>
              <a:buNone/>
            </a:pPr>
            <a:r>
              <a:rPr lang="en-US" altLang="en-US" sz="1800" b="0">
                <a:latin typeface="Times New Roman" pitchFamily="18" charset="0"/>
                <a:cs typeface="Arial" charset="0"/>
              </a:rPr>
              <a:t>cout &lt;&lt;"Size of unsigned char = " &lt;&lt; sizeof(unsigned char) &lt;&lt; “ bytes\n”;</a:t>
            </a:r>
          </a:p>
          <a:p>
            <a:pPr>
              <a:spcBef>
                <a:spcPct val="0"/>
              </a:spcBef>
              <a:buClrTx/>
              <a:buFontTx/>
              <a:buNone/>
            </a:pPr>
            <a:r>
              <a:rPr lang="en-US" altLang="en-US" sz="1800" b="0">
                <a:latin typeface="Times New Roman" pitchFamily="18" charset="0"/>
                <a:cs typeface="Arial" charset="0"/>
              </a:rPr>
              <a:t>cout &lt;&lt;"Size of signed char = " &lt;&lt; sizeof(signed char) &lt;&lt; “ bytes\n”;</a:t>
            </a:r>
          </a:p>
          <a:p>
            <a:pPr>
              <a:spcBef>
                <a:spcPct val="0"/>
              </a:spcBef>
              <a:buClrTx/>
              <a:buFontTx/>
              <a:buNone/>
            </a:pPr>
            <a:r>
              <a:rPr lang="en-US" altLang="en-US" sz="1800" b="0">
                <a:latin typeface="Times New Roman" pitchFamily="18" charset="0"/>
                <a:cs typeface="Arial" charset="0"/>
              </a:rPr>
              <a:t>}</a:t>
            </a:r>
          </a:p>
          <a:p>
            <a:pPr>
              <a:spcBef>
                <a:spcPct val="0"/>
              </a:spcBef>
              <a:buClrTx/>
              <a:buFontTx/>
              <a:buNone/>
            </a:pPr>
            <a:endParaRPr lang="en-US" altLang="en-US" sz="1800" b="0">
              <a:latin typeface="Times New Roman" pitchFamily="18" charset="0"/>
              <a:cs typeface="Arial" charset="0"/>
            </a:endParaRPr>
          </a:p>
        </p:txBody>
      </p:sp>
      <p:sp>
        <p:nvSpPr>
          <p:cNvPr id="44036" name="Rectangle 5"/>
          <p:cNvSpPr>
            <a:spLocks noChangeArrowheads="1"/>
          </p:cNvSpPr>
          <p:nvPr/>
        </p:nvSpPr>
        <p:spPr bwMode="auto">
          <a:xfrm>
            <a:off x="990600" y="30480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Toán tử sizeof</a:t>
            </a:r>
            <a:endParaRPr lang="en-US" altLang="en-US" b="0">
              <a:solidFill>
                <a:schemeClr val="bg1"/>
              </a:solidFill>
              <a:latin typeface="Verdana" pitchFamily="34" charset="0"/>
              <a:cs typeface="Arial"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a:t>Kiểu số nguyên</a:t>
            </a:r>
          </a:p>
        </p:txBody>
      </p:sp>
      <p:sp>
        <p:nvSpPr>
          <p:cNvPr id="3" name="Content Placeholder 2"/>
          <p:cNvSpPr>
            <a:spLocks noGrp="1"/>
          </p:cNvSpPr>
          <p:nvPr>
            <p:ph idx="1"/>
          </p:nvPr>
        </p:nvSpPr>
        <p:spPr>
          <a:xfrm>
            <a:off x="457200" y="1524000"/>
            <a:ext cx="7620000" cy="4800600"/>
          </a:xfrm>
        </p:spPr>
        <p:txBody>
          <a:bodyPr/>
          <a:lstStyle/>
          <a:p>
            <a:pPr algn="just" eaLnBrk="1" hangingPunct="1">
              <a:defRPr/>
            </a:pPr>
            <a:r>
              <a:rPr lang="en-US">
                <a:solidFill>
                  <a:schemeClr val="tx1">
                    <a:lumMod val="60000"/>
                    <a:lumOff val="40000"/>
                  </a:schemeClr>
                </a:solidFill>
              </a:rPr>
              <a:t>Các kiểu số nguyên (có dấu)</a:t>
            </a:r>
          </a:p>
          <a:p>
            <a:pPr lvl="1" algn="just">
              <a:defRPr/>
            </a:pPr>
            <a:r>
              <a:rPr lang="vi-VN" sz="2400"/>
              <a:t>Kích thước của kiểu int là 16 bits (2 bytes) trên môi trường 16-bit như DOS và 32 bits (4 bytes) trên môi trường 32-bit như Windows 95 </a:t>
            </a:r>
          </a:p>
          <a:p>
            <a:pPr lvl="1" algn="just" eaLnBrk="1" hangingPunct="1">
              <a:defRPr/>
            </a:pPr>
            <a:r>
              <a:rPr lang="en-US" sz="2400"/>
              <a:t>bit có dấu: –2</a:t>
            </a:r>
            <a:r>
              <a:rPr lang="en-US" sz="2400" baseline="30000"/>
              <a:t>n – 1</a:t>
            </a:r>
            <a:r>
              <a:rPr lang="en-US" sz="2400"/>
              <a:t> … +2</a:t>
            </a:r>
            <a:r>
              <a:rPr lang="en-US" sz="2400" baseline="30000"/>
              <a:t>n – 1</a:t>
            </a:r>
            <a:r>
              <a:rPr lang="en-US" sz="2400"/>
              <a:t> – 1</a:t>
            </a:r>
          </a:p>
        </p:txBody>
      </p:sp>
      <p:sp>
        <p:nvSpPr>
          <p:cNvPr id="174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graphicFrame>
        <p:nvGraphicFramePr>
          <p:cNvPr id="5" name="Table 4"/>
          <p:cNvGraphicFramePr>
            <a:graphicFrameLocks noGrp="1"/>
          </p:cNvGraphicFramePr>
          <p:nvPr/>
        </p:nvGraphicFramePr>
        <p:xfrm>
          <a:off x="990600" y="3962400"/>
          <a:ext cx="6597650" cy="2124075"/>
        </p:xfrm>
        <a:graphic>
          <a:graphicData uri="http://schemas.openxmlformats.org/drawingml/2006/table">
            <a:tbl>
              <a:tblPr firstRow="1" bandRow="1">
                <a:tableStyleId>{0E3FDE45-AF77-4B5C-9715-49D594BDF05E}</a:tableStyleId>
              </a:tblPr>
              <a:tblGrid>
                <a:gridCol w="1187882">
                  <a:extLst>
                    <a:ext uri="{9D8B030D-6E8A-4147-A177-3AD203B41FA5}">
                      <a16:colId xmlns:a16="http://schemas.microsoft.com/office/drawing/2014/main" val="20000"/>
                    </a:ext>
                  </a:extLst>
                </a:gridCol>
                <a:gridCol w="1089447">
                  <a:extLst>
                    <a:ext uri="{9D8B030D-6E8A-4147-A177-3AD203B41FA5}">
                      <a16:colId xmlns:a16="http://schemas.microsoft.com/office/drawing/2014/main" val="20001"/>
                    </a:ext>
                  </a:extLst>
                </a:gridCol>
                <a:gridCol w="4320321">
                  <a:extLst>
                    <a:ext uri="{9D8B030D-6E8A-4147-A177-3AD203B41FA5}">
                      <a16:colId xmlns:a16="http://schemas.microsoft.com/office/drawing/2014/main" val="20002"/>
                    </a:ext>
                  </a:extLst>
                </a:gridCol>
              </a:tblGrid>
              <a:tr h="640271">
                <a:tc>
                  <a:txBody>
                    <a:bodyPr/>
                    <a:lstStyle/>
                    <a:p>
                      <a:r>
                        <a:rPr lang="en-US" sz="1800" dirty="0" err="1"/>
                        <a:t>Kiểu</a:t>
                      </a:r>
                      <a:endParaRPr lang="en-US" sz="1800" dirty="0"/>
                    </a:p>
                    <a:p>
                      <a:r>
                        <a:rPr lang="en-US" sz="1800" dirty="0"/>
                        <a:t>(Type)</a:t>
                      </a:r>
                    </a:p>
                  </a:txBody>
                  <a:tcPr marL="91449" marR="91449" marT="45734" marB="45734"/>
                </a:tc>
                <a:tc>
                  <a:txBody>
                    <a:bodyPr/>
                    <a:lstStyle/>
                    <a:p>
                      <a:pPr algn="ctr"/>
                      <a:r>
                        <a:rPr lang="en-US" sz="1800"/>
                        <a:t>Độ lớn</a:t>
                      </a:r>
                    </a:p>
                    <a:p>
                      <a:pPr algn="ctr"/>
                      <a:r>
                        <a:rPr lang="en-US" sz="1800"/>
                        <a:t>(Byte)</a:t>
                      </a:r>
                    </a:p>
                  </a:txBody>
                  <a:tcPr marL="91449" marR="91449" marT="45734" marB="45734"/>
                </a:tc>
                <a:tc>
                  <a:txBody>
                    <a:bodyPr/>
                    <a:lstStyle/>
                    <a:p>
                      <a:pPr algn="r"/>
                      <a:r>
                        <a:rPr lang="en-US" sz="1800"/>
                        <a:t>Miền giá trị</a:t>
                      </a:r>
                    </a:p>
                    <a:p>
                      <a:pPr algn="r"/>
                      <a:r>
                        <a:rPr lang="en-US" sz="1800"/>
                        <a:t>(Range)</a:t>
                      </a:r>
                    </a:p>
                  </a:txBody>
                  <a:tcPr marL="91449" marR="91449" marT="45734" marB="45734"/>
                </a:tc>
                <a:extLst>
                  <a:ext uri="{0D108BD9-81ED-4DB2-BD59-A6C34878D82A}">
                    <a16:rowId xmlns:a16="http://schemas.microsoft.com/office/drawing/2014/main" val="10000"/>
                  </a:ext>
                </a:extLst>
              </a:tr>
              <a:tr h="370951">
                <a:tc>
                  <a:txBody>
                    <a:bodyPr/>
                    <a:lstStyle/>
                    <a:p>
                      <a:r>
                        <a:rPr lang="en-US" sz="1800">
                          <a:solidFill>
                            <a:srgbClr val="FF0000"/>
                          </a:solidFill>
                        </a:rPr>
                        <a:t>char</a:t>
                      </a:r>
                    </a:p>
                  </a:txBody>
                  <a:tcPr marL="91449" marR="91449" marT="45734" marB="45734"/>
                </a:tc>
                <a:tc>
                  <a:txBody>
                    <a:bodyPr/>
                    <a:lstStyle/>
                    <a:p>
                      <a:pPr algn="ctr"/>
                      <a:r>
                        <a:rPr lang="en-US" sz="1800"/>
                        <a:t>1</a:t>
                      </a:r>
                    </a:p>
                  </a:txBody>
                  <a:tcPr marL="91449" marR="91449" marT="45734" marB="45734"/>
                </a:tc>
                <a:tc>
                  <a:txBody>
                    <a:bodyPr/>
                    <a:lstStyle/>
                    <a:p>
                      <a:pPr algn="r"/>
                      <a:r>
                        <a:rPr lang="en-US" sz="1800"/>
                        <a:t>–128 … +127</a:t>
                      </a:r>
                    </a:p>
                  </a:txBody>
                  <a:tcPr marL="91449" marR="91449" marT="45734" marB="45734"/>
                </a:tc>
                <a:extLst>
                  <a:ext uri="{0D108BD9-81ED-4DB2-BD59-A6C34878D82A}">
                    <a16:rowId xmlns:a16="http://schemas.microsoft.com/office/drawing/2014/main" val="10001"/>
                  </a:ext>
                </a:extLst>
              </a:tr>
              <a:tr h="370951">
                <a:tc>
                  <a:txBody>
                    <a:bodyPr/>
                    <a:lstStyle/>
                    <a:p>
                      <a:r>
                        <a:rPr lang="en-US" sz="1800">
                          <a:solidFill>
                            <a:srgbClr val="FF0000"/>
                          </a:solidFill>
                        </a:rPr>
                        <a:t>int</a:t>
                      </a:r>
                    </a:p>
                  </a:txBody>
                  <a:tcPr marL="91449" marR="91449" marT="45734" marB="45734"/>
                </a:tc>
                <a:tc>
                  <a:txBody>
                    <a:bodyPr/>
                    <a:lstStyle/>
                    <a:p>
                      <a:pPr algn="ctr"/>
                      <a:r>
                        <a:rPr lang="en-US" sz="1800"/>
                        <a:t>2</a:t>
                      </a:r>
                    </a:p>
                  </a:txBody>
                  <a:tcPr marL="91449" marR="91449" marT="45734" marB="45734"/>
                </a:tc>
                <a:tc>
                  <a:txBody>
                    <a:bodyPr/>
                    <a:lstStyle/>
                    <a:p>
                      <a:pPr algn="r"/>
                      <a:r>
                        <a:rPr lang="en-US" sz="1800" dirty="0"/>
                        <a:t>–32.768 … +32.767</a:t>
                      </a:r>
                    </a:p>
                  </a:txBody>
                  <a:tcPr marL="91449" marR="91449" marT="45734" marB="45734"/>
                </a:tc>
                <a:extLst>
                  <a:ext uri="{0D108BD9-81ED-4DB2-BD59-A6C34878D82A}">
                    <a16:rowId xmlns:a16="http://schemas.microsoft.com/office/drawing/2014/main" val="10002"/>
                  </a:ext>
                </a:extLst>
              </a:tr>
              <a:tr h="370951">
                <a:tc>
                  <a:txBody>
                    <a:bodyPr/>
                    <a:lstStyle/>
                    <a:p>
                      <a:r>
                        <a:rPr lang="en-US" sz="1800">
                          <a:solidFill>
                            <a:srgbClr val="FF0000"/>
                          </a:solidFill>
                        </a:rPr>
                        <a:t>short</a:t>
                      </a:r>
                    </a:p>
                  </a:txBody>
                  <a:tcPr marL="91449" marR="91449" marT="45734" marB="45734"/>
                </a:tc>
                <a:tc>
                  <a:txBody>
                    <a:bodyPr/>
                    <a:lstStyle/>
                    <a:p>
                      <a:pPr algn="ctr"/>
                      <a:r>
                        <a:rPr lang="en-US" sz="1800"/>
                        <a:t>2</a:t>
                      </a:r>
                    </a:p>
                  </a:txBody>
                  <a:tcPr marL="91449" marR="91449" marT="45734" marB="4573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t>–32.768 … +32.767</a:t>
                      </a:r>
                    </a:p>
                  </a:txBody>
                  <a:tcPr marL="91449" marR="91449" marT="45734" marB="45734"/>
                </a:tc>
                <a:extLst>
                  <a:ext uri="{0D108BD9-81ED-4DB2-BD59-A6C34878D82A}">
                    <a16:rowId xmlns:a16="http://schemas.microsoft.com/office/drawing/2014/main" val="10003"/>
                  </a:ext>
                </a:extLst>
              </a:tr>
              <a:tr h="370951">
                <a:tc>
                  <a:txBody>
                    <a:bodyPr/>
                    <a:lstStyle/>
                    <a:p>
                      <a:r>
                        <a:rPr lang="en-US" sz="1800">
                          <a:solidFill>
                            <a:srgbClr val="FF0000"/>
                          </a:solidFill>
                        </a:rPr>
                        <a:t>long</a:t>
                      </a:r>
                    </a:p>
                  </a:txBody>
                  <a:tcPr marL="91449" marR="91449" marT="45734" marB="45734"/>
                </a:tc>
                <a:tc>
                  <a:txBody>
                    <a:bodyPr/>
                    <a:lstStyle/>
                    <a:p>
                      <a:pPr algn="ctr"/>
                      <a:r>
                        <a:rPr lang="en-US" sz="1800"/>
                        <a:t>4</a:t>
                      </a:r>
                    </a:p>
                  </a:txBody>
                  <a:tcPr marL="91449" marR="91449" marT="45734" marB="45734"/>
                </a:tc>
                <a:tc>
                  <a:txBody>
                    <a:bodyPr/>
                    <a:lstStyle/>
                    <a:p>
                      <a:pPr algn="r"/>
                      <a:r>
                        <a:rPr lang="en-US" sz="1800"/>
                        <a:t>–2.147.483.648 … +2.147.483.647</a:t>
                      </a:r>
                    </a:p>
                  </a:txBody>
                  <a:tcPr marL="91449" marR="91449" marT="45734" marB="45734"/>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t>Độ </a:t>
            </a:r>
            <a:r>
              <a:rPr lang="vi-VN" altLang="en-US"/>
              <a:t>ư</a:t>
            </a:r>
            <a:r>
              <a:rPr lang="en-US" altLang="en-US"/>
              <a:t>u tiên của các toán tử</a:t>
            </a:r>
          </a:p>
        </p:txBody>
      </p:sp>
      <p:graphicFrame>
        <p:nvGraphicFramePr>
          <p:cNvPr id="5" name="Content Placeholder 4"/>
          <p:cNvGraphicFramePr>
            <a:graphicFrameLocks noGrp="1"/>
          </p:cNvGraphicFramePr>
          <p:nvPr>
            <p:ph idx="1"/>
          </p:nvPr>
        </p:nvGraphicFramePr>
        <p:xfrm>
          <a:off x="1295400" y="1600200"/>
          <a:ext cx="5686425" cy="4576763"/>
        </p:xfrm>
        <a:graphic>
          <a:graphicData uri="http://schemas.openxmlformats.org/drawingml/2006/table">
            <a:tbl>
              <a:tblPr firstRow="1" bandRow="1">
                <a:tableStyleId>{72833802-FEF1-4C79-8D5D-14CF1EAF98D9}</a:tableStyleId>
              </a:tblPr>
              <a:tblGrid>
                <a:gridCol w="4162578">
                  <a:extLst>
                    <a:ext uri="{9D8B030D-6E8A-4147-A177-3AD203B41FA5}">
                      <a16:colId xmlns:a16="http://schemas.microsoft.com/office/drawing/2014/main" val="20000"/>
                    </a:ext>
                  </a:extLst>
                </a:gridCol>
                <a:gridCol w="1523847">
                  <a:extLst>
                    <a:ext uri="{9D8B030D-6E8A-4147-A177-3AD203B41FA5}">
                      <a16:colId xmlns:a16="http://schemas.microsoft.com/office/drawing/2014/main" val="20001"/>
                    </a:ext>
                  </a:extLst>
                </a:gridCol>
              </a:tblGrid>
              <a:tr h="370683">
                <a:tc>
                  <a:txBody>
                    <a:bodyPr/>
                    <a:lstStyle/>
                    <a:p>
                      <a:r>
                        <a:rPr lang="en-US" sz="1800"/>
                        <a:t>Toán tử</a:t>
                      </a:r>
                    </a:p>
                  </a:txBody>
                  <a:tcPr marL="91431" marR="91431" marT="45701" marB="45701"/>
                </a:tc>
                <a:tc>
                  <a:txBody>
                    <a:bodyPr/>
                    <a:lstStyle/>
                    <a:p>
                      <a:r>
                        <a:rPr lang="en-US" sz="1800"/>
                        <a:t>Độ </a:t>
                      </a:r>
                      <a:r>
                        <a:rPr lang="vi-VN" sz="1800"/>
                        <a:t>ư</a:t>
                      </a:r>
                      <a:r>
                        <a:rPr lang="en-US" sz="1800"/>
                        <a:t>u tiên</a:t>
                      </a:r>
                    </a:p>
                  </a:txBody>
                  <a:tcPr marL="91431" marR="91431" marT="45701" marB="45701"/>
                </a:tc>
                <a:extLst>
                  <a:ext uri="{0D108BD9-81ED-4DB2-BD59-A6C34878D82A}">
                    <a16:rowId xmlns:a16="http://schemas.microsoft.com/office/drawing/2014/main" val="10000"/>
                  </a:ext>
                </a:extLst>
              </a:tr>
              <a:tr h="4206080">
                <a:tc>
                  <a:txBody>
                    <a:bodyPr/>
                    <a:lstStyle/>
                    <a:p>
                      <a:r>
                        <a:rPr lang="en-US" sz="1800"/>
                        <a:t>()</a:t>
                      </a:r>
                      <a:r>
                        <a:rPr lang="en-US" sz="1800" baseline="0"/>
                        <a:t>  </a:t>
                      </a:r>
                      <a:r>
                        <a:rPr lang="en-US" sz="1800"/>
                        <a:t>[]  -&gt;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a:t>!  ++  --  -  +  *  (cast)  &amp;  sizeof</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a:t>&lt;&lt;  &gt;&gt;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a:t>&lt;  &lt;=  &gt;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a:t>==  !=</a:t>
                      </a:r>
                    </a:p>
                    <a:p>
                      <a:r>
                        <a:rPr lang="en-US" sz="1800"/>
                        <a:t>&amp;</a:t>
                      </a:r>
                    </a:p>
                    <a:p>
                      <a:r>
                        <a:rPr lang="en-US" sz="1800"/>
                        <a:t>|</a:t>
                      </a:r>
                    </a:p>
                    <a:p>
                      <a:r>
                        <a:rPr lang="en-US" sz="1800"/>
                        <a:t>^</a:t>
                      </a:r>
                    </a:p>
                    <a:p>
                      <a:r>
                        <a:rPr lang="en-US" sz="1800"/>
                        <a:t>&amp;&amp;</a:t>
                      </a:r>
                    </a:p>
                    <a:p>
                      <a:r>
                        <a:rPr lang="en-US" sz="1800"/>
                        <a:t>||</a:t>
                      </a:r>
                    </a:p>
                    <a:p>
                      <a:r>
                        <a:rPr lang="en-US" sz="180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a:t>=</a:t>
                      </a:r>
                      <a:r>
                        <a:rPr lang="en-US" sz="1800" baseline="0"/>
                        <a:t>  +=  -=  *=  /=  %=  &amp;= …</a:t>
                      </a:r>
                      <a:endParaRPr lang="en-US" sz="1800"/>
                    </a:p>
                    <a:p>
                      <a:r>
                        <a:rPr lang="en-US" sz="1800"/>
                        <a:t>,</a:t>
                      </a:r>
                    </a:p>
                  </a:txBody>
                  <a:tcPr marL="91431" marR="91431" marT="45701" marB="45701"/>
                </a:tc>
                <a:tc>
                  <a:txBody>
                    <a:bodyPr/>
                    <a:lstStyle/>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algn="ctr"/>
                      <a:r>
                        <a:rPr lang="en-US" sz="1800">
                          <a:sym typeface="Wingdings" pitchFamily="2" charset="2"/>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a:sym typeface="Wingdings" pitchFamily="2" charset="2"/>
                        </a:rPr>
                        <a:t></a:t>
                      </a:r>
                      <a:endParaRPr lang="en-US" sz="1800"/>
                    </a:p>
                    <a:p>
                      <a:pPr marL="0" marR="0" indent="0" algn="ctr" defTabSz="914400" rtl="0" eaLnBrk="1" fontAlgn="auto" latinLnBrk="0" hangingPunct="1">
                        <a:lnSpc>
                          <a:spcPct val="100000"/>
                        </a:lnSpc>
                        <a:spcBef>
                          <a:spcPts val="0"/>
                        </a:spcBef>
                        <a:spcAft>
                          <a:spcPts val="0"/>
                        </a:spcAft>
                        <a:buClrTx/>
                        <a:buSzTx/>
                        <a:buFontTx/>
                        <a:buNone/>
                        <a:tabLst/>
                        <a:defRPr/>
                      </a:pPr>
                      <a:r>
                        <a:rPr lang="en-US" sz="1800">
                          <a:sym typeface="Wingdings" pitchFamily="2" charset="2"/>
                        </a:rPr>
                        <a:t></a:t>
                      </a:r>
                      <a:endParaRPr lang="en-US" sz="1800"/>
                    </a:p>
                  </a:txBody>
                  <a:tcPr marL="91431" marR="91431" marT="45701" marB="45701"/>
                </a:tc>
                <a:extLst>
                  <a:ext uri="{0D108BD9-81ED-4DB2-BD59-A6C34878D82A}">
                    <a16:rowId xmlns:a16="http://schemas.microsoft.com/office/drawing/2014/main" val="10001"/>
                  </a:ext>
                </a:extLst>
              </a:tr>
            </a:tbl>
          </a:graphicData>
        </a:graphic>
      </p:graphicFrame>
      <p:sp>
        <p:nvSpPr>
          <p:cNvPr id="4506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t>Độ </a:t>
            </a:r>
            <a:r>
              <a:rPr lang="vi-VN" altLang="en-US"/>
              <a:t>ư</a:t>
            </a:r>
            <a:r>
              <a:rPr lang="en-US" altLang="en-US"/>
              <a:t>u tiên của các toán tử</a:t>
            </a:r>
          </a:p>
        </p:txBody>
      </p:sp>
      <p:sp>
        <p:nvSpPr>
          <p:cNvPr id="3" name="Content Placeholder 2"/>
          <p:cNvSpPr>
            <a:spLocks noGrp="1"/>
          </p:cNvSpPr>
          <p:nvPr>
            <p:ph idx="1"/>
          </p:nvPr>
        </p:nvSpPr>
        <p:spPr>
          <a:xfrm>
            <a:off x="381000" y="1295400"/>
            <a:ext cx="7772400" cy="4800600"/>
          </a:xfrm>
        </p:spPr>
        <p:txBody>
          <a:bodyPr/>
          <a:lstStyle/>
          <a:p>
            <a:pPr eaLnBrk="1" hangingPunct="1">
              <a:defRPr/>
            </a:pPr>
            <a:r>
              <a:rPr lang="en-US" sz="2400" dirty="0" err="1">
                <a:solidFill>
                  <a:schemeClr val="tx1">
                    <a:lumMod val="60000"/>
                    <a:lumOff val="40000"/>
                  </a:schemeClr>
                </a:solidFill>
              </a:rPr>
              <a:t>Quy</a:t>
            </a:r>
            <a:r>
              <a:rPr lang="en-US" sz="2400" dirty="0">
                <a:solidFill>
                  <a:schemeClr val="tx1">
                    <a:lumMod val="60000"/>
                    <a:lumOff val="40000"/>
                  </a:schemeClr>
                </a:solidFill>
              </a:rPr>
              <a:t> </a:t>
            </a:r>
            <a:r>
              <a:rPr lang="en-US" sz="2400" dirty="0" err="1">
                <a:solidFill>
                  <a:schemeClr val="tx1">
                    <a:lumMod val="60000"/>
                    <a:lumOff val="40000"/>
                  </a:schemeClr>
                </a:solidFill>
              </a:rPr>
              <a:t>tắc</a:t>
            </a:r>
            <a:r>
              <a:rPr lang="en-US" sz="2400" dirty="0">
                <a:solidFill>
                  <a:schemeClr val="tx1">
                    <a:lumMod val="60000"/>
                    <a:lumOff val="40000"/>
                  </a:schemeClr>
                </a:solidFill>
              </a:rPr>
              <a:t> </a:t>
            </a:r>
            <a:r>
              <a:rPr lang="en-US" sz="2400" dirty="0" err="1">
                <a:solidFill>
                  <a:schemeClr val="tx1">
                    <a:lumMod val="60000"/>
                    <a:lumOff val="40000"/>
                  </a:schemeClr>
                </a:solidFill>
              </a:rPr>
              <a:t>thực</a:t>
            </a:r>
            <a:r>
              <a:rPr lang="en-US" sz="2400" dirty="0">
                <a:solidFill>
                  <a:schemeClr val="tx1">
                    <a:lumMod val="60000"/>
                    <a:lumOff val="40000"/>
                  </a:schemeClr>
                </a:solidFill>
              </a:rPr>
              <a:t> </a:t>
            </a:r>
            <a:r>
              <a:rPr lang="en-US" sz="2400" dirty="0" err="1">
                <a:solidFill>
                  <a:schemeClr val="tx1">
                    <a:lumMod val="60000"/>
                    <a:lumOff val="40000"/>
                  </a:schemeClr>
                </a:solidFill>
              </a:rPr>
              <a:t>hiện</a:t>
            </a:r>
            <a:endParaRPr lang="en-US" sz="2400" dirty="0">
              <a:solidFill>
                <a:schemeClr val="tx1">
                  <a:lumMod val="60000"/>
                  <a:lumOff val="40000"/>
                </a:schemeClr>
              </a:solidFill>
            </a:endParaRPr>
          </a:p>
          <a:p>
            <a:pPr lvl="1" eaLnBrk="1" hangingPunct="1">
              <a:defRPr/>
            </a:pPr>
            <a:r>
              <a:rPr lang="en-US" sz="2400" dirty="0" err="1"/>
              <a:t>Thực</a:t>
            </a:r>
            <a:r>
              <a:rPr lang="en-US" sz="2400" dirty="0"/>
              <a:t> </a:t>
            </a:r>
            <a:r>
              <a:rPr lang="en-US" sz="2400" dirty="0" err="1"/>
              <a:t>hiện</a:t>
            </a:r>
            <a:r>
              <a:rPr lang="en-US" sz="2400" dirty="0"/>
              <a:t> </a:t>
            </a:r>
            <a:r>
              <a:rPr lang="en-US" sz="2400" dirty="0" err="1"/>
              <a:t>biểu</a:t>
            </a:r>
            <a:r>
              <a:rPr lang="en-US" sz="2400" dirty="0"/>
              <a:t> </a:t>
            </a:r>
            <a:r>
              <a:rPr lang="en-US" sz="2400" dirty="0" err="1"/>
              <a:t>thức</a:t>
            </a:r>
            <a:r>
              <a:rPr lang="en-US" sz="2400" dirty="0"/>
              <a:t> </a:t>
            </a:r>
            <a:r>
              <a:rPr lang="en-US" sz="2400" dirty="0" err="1"/>
              <a:t>trong</a:t>
            </a:r>
            <a:r>
              <a:rPr lang="en-US" sz="2400" dirty="0"/>
              <a:t> ( ) </a:t>
            </a:r>
            <a:r>
              <a:rPr lang="en-US" sz="2400" dirty="0" err="1"/>
              <a:t>sâu</a:t>
            </a:r>
            <a:r>
              <a:rPr lang="en-US" sz="2400" dirty="0"/>
              <a:t> </a:t>
            </a:r>
            <a:r>
              <a:rPr lang="en-US" sz="2400" dirty="0" err="1"/>
              <a:t>nhất</a:t>
            </a:r>
            <a:r>
              <a:rPr lang="en-US" sz="2400" dirty="0"/>
              <a:t> </a:t>
            </a:r>
            <a:r>
              <a:rPr lang="en-US" sz="2400" dirty="0" err="1"/>
              <a:t>tr</a:t>
            </a:r>
            <a:r>
              <a:rPr lang="vi-VN" sz="2400" dirty="0"/>
              <a:t>ướ</a:t>
            </a:r>
            <a:r>
              <a:rPr lang="en-US" sz="2400" dirty="0"/>
              <a:t>c.</a:t>
            </a:r>
          </a:p>
          <a:p>
            <a:pPr lvl="1" eaLnBrk="1" hangingPunct="1">
              <a:defRPr/>
            </a:pPr>
            <a:r>
              <a:rPr lang="en-US" sz="2400" dirty="0" err="1"/>
              <a:t>Thực</a:t>
            </a:r>
            <a:r>
              <a:rPr lang="en-US" sz="2400" dirty="0"/>
              <a:t> </a:t>
            </a:r>
            <a:r>
              <a:rPr lang="en-US" sz="2400" dirty="0" err="1"/>
              <a:t>hiện</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vi-VN" sz="2400" dirty="0"/>
              <a:t>ư</a:t>
            </a:r>
            <a:r>
              <a:rPr lang="en-US" sz="2400" dirty="0"/>
              <a:t>u </a:t>
            </a:r>
            <a:r>
              <a:rPr lang="en-US" sz="2400" dirty="0" err="1"/>
              <a:t>tiên</a:t>
            </a:r>
            <a:r>
              <a:rPr lang="en-US" sz="2400" dirty="0"/>
              <a:t> </a:t>
            </a:r>
            <a:r>
              <a:rPr lang="en-US" sz="2400" dirty="0" err="1"/>
              <a:t>các</a:t>
            </a:r>
            <a:r>
              <a:rPr lang="en-US" sz="2400" dirty="0"/>
              <a:t> </a:t>
            </a:r>
            <a:r>
              <a:rPr lang="en-US" sz="2400" dirty="0" err="1"/>
              <a:t>toán</a:t>
            </a:r>
            <a:r>
              <a:rPr lang="en-US" sz="2400" dirty="0"/>
              <a:t> </a:t>
            </a:r>
            <a:r>
              <a:rPr lang="en-US" sz="2400" dirty="0" err="1"/>
              <a:t>tử</a:t>
            </a:r>
            <a:r>
              <a:rPr lang="en-US" sz="2400" dirty="0"/>
              <a:t>.</a:t>
            </a:r>
          </a:p>
          <a:p>
            <a:pPr eaLnBrk="1" hangingPunct="1">
              <a:buFont typeface="Wingdings" pitchFamily="2" charset="2"/>
              <a:buNone/>
              <a:defRPr/>
            </a:pPr>
            <a:r>
              <a:rPr lang="en-US" sz="2400" dirty="0"/>
              <a:t>	</a:t>
            </a:r>
          </a:p>
          <a:p>
            <a:pPr eaLnBrk="1" hangingPunct="1">
              <a:defRPr/>
            </a:pPr>
            <a:r>
              <a:rPr lang="en-US" sz="2400" dirty="0" err="1">
                <a:solidFill>
                  <a:schemeClr val="tx1">
                    <a:lumMod val="60000"/>
                    <a:lumOff val="40000"/>
                  </a:schemeClr>
                </a:solidFill>
              </a:rPr>
              <a:t>Ví</a:t>
            </a:r>
            <a:r>
              <a:rPr lang="en-US" sz="2400" dirty="0">
                <a:solidFill>
                  <a:schemeClr val="tx1">
                    <a:lumMod val="60000"/>
                    <a:lumOff val="40000"/>
                  </a:schemeClr>
                </a:solidFill>
              </a:rPr>
              <a:t> </a:t>
            </a:r>
            <a:r>
              <a:rPr lang="en-US" sz="2400" dirty="0" err="1">
                <a:solidFill>
                  <a:schemeClr val="tx1">
                    <a:lumMod val="60000"/>
                    <a:lumOff val="40000"/>
                  </a:schemeClr>
                </a:solidFill>
              </a:rPr>
              <a:t>dụ</a:t>
            </a:r>
            <a:endParaRPr lang="en-US" sz="2400" dirty="0">
              <a:solidFill>
                <a:schemeClr val="tx1">
                  <a:lumMod val="60000"/>
                  <a:lumOff val="40000"/>
                </a:schemeClr>
              </a:solidFill>
            </a:endParaRPr>
          </a:p>
          <a:p>
            <a:pPr lvl="1" eaLnBrk="1" hangingPunct="1">
              <a:defRPr/>
            </a:pPr>
            <a:r>
              <a:rPr lang="en-US" sz="2400" dirty="0"/>
              <a:t>n = 2 + 3 * 5;</a:t>
            </a:r>
          </a:p>
          <a:p>
            <a:pPr lvl="1" eaLnBrk="1" hangingPunct="1">
              <a:buFont typeface="Wingdings" pitchFamily="2" charset="2"/>
              <a:buNone/>
              <a:defRPr/>
            </a:pPr>
            <a:r>
              <a:rPr lang="en-US" sz="2400" dirty="0"/>
              <a:t>	=&gt; n = 2 + (3 * 5);</a:t>
            </a:r>
          </a:p>
          <a:p>
            <a:pPr lvl="1" eaLnBrk="1" hangingPunct="1">
              <a:defRPr/>
            </a:pPr>
            <a:r>
              <a:rPr lang="en-US" sz="2400" dirty="0"/>
              <a:t>a &gt; 1 &amp;&amp; b &lt; 2</a:t>
            </a:r>
          </a:p>
          <a:p>
            <a:pPr lvl="1" eaLnBrk="1" hangingPunct="1">
              <a:buFont typeface="Wingdings" pitchFamily="2" charset="2"/>
              <a:buNone/>
              <a:defRPr/>
            </a:pPr>
            <a:r>
              <a:rPr lang="en-US" sz="2400" dirty="0"/>
              <a:t>	=&gt; (a &gt; 1) &amp;&amp; (b &lt; 2)</a:t>
            </a:r>
          </a:p>
        </p:txBody>
      </p:sp>
      <p:sp>
        <p:nvSpPr>
          <p:cNvPr id="460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anim calcmode="lin" valueType="num">
                                      <p:cBhvr>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anim calcmode="lin" valueType="num">
                                      <p:cBhvr>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anim calcmode="lin" valueType="num">
                                      <p:cBhvr>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2"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anim calcmode="lin" valueType="num">
                                      <p:cBhvr>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sz="half" idx="4294967295"/>
          </p:nvPr>
        </p:nvSpPr>
        <p:spPr>
          <a:xfrm>
            <a:off x="685800" y="1219200"/>
            <a:ext cx="7543800" cy="4114800"/>
          </a:xfrm>
        </p:spPr>
        <p:txBody>
          <a:bodyPr/>
          <a:lstStyle/>
          <a:p>
            <a:pPr algn="just">
              <a:lnSpc>
                <a:spcPct val="110000"/>
              </a:lnSpc>
            </a:pPr>
            <a:r>
              <a:rPr lang="en-US" altLang="en-US" sz="2400" b="0">
                <a:solidFill>
                  <a:srgbClr val="C00000"/>
                </a:solidFill>
                <a:latin typeface="Arial" charset="0"/>
              </a:rPr>
              <a:t>Chuyển kiểu tự động:</a:t>
            </a:r>
            <a:r>
              <a:rPr lang="en-US" altLang="en-US" sz="2400" b="0">
                <a:latin typeface="Arial" charset="0"/>
              </a:rPr>
              <a:t> về mặt nguyên tắc, khi cần thiết các kiểu có giá trị thấp sẽ được chương trình tự động chuyển lên kiểu cao hơn cho phù hợp với phép toán. </a:t>
            </a:r>
          </a:p>
          <a:p>
            <a:pPr algn="just">
              <a:lnSpc>
                <a:spcPct val="110000"/>
              </a:lnSpc>
            </a:pPr>
            <a:r>
              <a:rPr lang="en-US" altLang="en-US" sz="2400" b="0">
                <a:latin typeface="Arial" charset="0"/>
              </a:rPr>
              <a:t>Phép chuyển kiểu có thể được thực hiện theo sơ đồ như sau:</a:t>
            </a:r>
          </a:p>
          <a:p>
            <a:pPr algn="just">
              <a:lnSpc>
                <a:spcPct val="110000"/>
              </a:lnSpc>
              <a:buFont typeface="Wingdings" pitchFamily="2" charset="2"/>
              <a:buNone/>
            </a:pPr>
            <a:r>
              <a:rPr lang="en-US" altLang="en-US" sz="2400" b="0">
                <a:latin typeface="Arial" charset="0"/>
              </a:rPr>
              <a:t>		</a:t>
            </a:r>
            <a:r>
              <a:rPr lang="en-US" altLang="en-US" sz="2400" b="0">
                <a:solidFill>
                  <a:srgbClr val="990000"/>
                </a:solidFill>
                <a:latin typeface="Arial" charset="0"/>
              </a:rPr>
              <a:t>char → int → long int → float → double</a:t>
            </a:r>
          </a:p>
          <a:p>
            <a:pPr algn="just">
              <a:lnSpc>
                <a:spcPct val="110000"/>
              </a:lnSpc>
            </a:pPr>
            <a:r>
              <a:rPr lang="en-US" altLang="en-US" sz="2400" b="0">
                <a:latin typeface="Arial" charset="0"/>
              </a:rPr>
              <a:t>Ví dụ:</a:t>
            </a:r>
          </a:p>
          <a:p>
            <a:pPr marL="1847850" lvl="2" indent="-457200" algn="just">
              <a:lnSpc>
                <a:spcPct val="110000"/>
              </a:lnSpc>
              <a:buFontTx/>
              <a:buNone/>
            </a:pPr>
            <a:r>
              <a:rPr lang="en-US" altLang="en-US">
                <a:latin typeface="Arial" charset="0"/>
              </a:rPr>
              <a:t>int i = 3;</a:t>
            </a:r>
          </a:p>
          <a:p>
            <a:pPr marL="1847850" lvl="2" indent="-457200" algn="just">
              <a:lnSpc>
                <a:spcPct val="110000"/>
              </a:lnSpc>
              <a:buFontTx/>
              <a:buNone/>
            </a:pPr>
            <a:r>
              <a:rPr lang="en-US" altLang="en-US">
                <a:latin typeface="Arial" charset="0"/>
              </a:rPr>
              <a:t>float f ; f</a:t>
            </a:r>
          </a:p>
          <a:p>
            <a:pPr marL="1847850" lvl="2" indent="-457200" algn="just">
              <a:lnSpc>
                <a:spcPct val="110000"/>
              </a:lnSpc>
              <a:buFontTx/>
              <a:buNone/>
            </a:pPr>
            <a:r>
              <a:rPr lang="en-US" altLang="en-US">
                <a:latin typeface="Arial" charset="0"/>
              </a:rPr>
              <a:t>= i + 2;</a:t>
            </a:r>
          </a:p>
          <a:p>
            <a:pPr algn="just">
              <a:lnSpc>
                <a:spcPct val="110000"/>
              </a:lnSpc>
              <a:buFont typeface="Wingdings" pitchFamily="2" charset="2"/>
              <a:buNone/>
            </a:pPr>
            <a:endParaRPr lang="en-US" altLang="en-US" sz="2400" b="0">
              <a:solidFill>
                <a:srgbClr val="990000"/>
              </a:solidFill>
              <a:latin typeface="Arial" charset="0"/>
            </a:endParaRPr>
          </a:p>
          <a:p>
            <a:pPr algn="just">
              <a:lnSpc>
                <a:spcPct val="110000"/>
              </a:lnSpc>
            </a:pPr>
            <a:endParaRPr lang="en-US" altLang="en-US" sz="2400" b="0">
              <a:latin typeface="Arial" charset="0"/>
            </a:endParaRPr>
          </a:p>
        </p:txBody>
      </p:sp>
      <p:sp>
        <p:nvSpPr>
          <p:cNvPr id="47107" name="Rectangle 3"/>
          <p:cNvSpPr>
            <a:spLocks noChangeArrowheads="1"/>
          </p:cNvSpPr>
          <p:nvPr/>
        </p:nvSpPr>
        <p:spPr bwMode="auto">
          <a:xfrm>
            <a:off x="914400" y="2286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Phép chuyển đổi kiểu</a:t>
            </a:r>
            <a:endParaRPr lang="en-US" altLang="en-US" b="0">
              <a:solidFill>
                <a:schemeClr val="bg1"/>
              </a:solidFill>
              <a:latin typeface="Verdana" pitchFamily="34" charset="0"/>
              <a:cs typeface="Arial"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sz="half" idx="4294967295"/>
          </p:nvPr>
        </p:nvSpPr>
        <p:spPr>
          <a:xfrm>
            <a:off x="685800" y="1219200"/>
            <a:ext cx="8229600" cy="4114800"/>
          </a:xfrm>
        </p:spPr>
        <p:txBody>
          <a:bodyPr/>
          <a:lstStyle/>
          <a:p>
            <a:pPr>
              <a:buFont typeface="Wingdings" pitchFamily="2" charset="2"/>
              <a:buNone/>
            </a:pPr>
            <a:r>
              <a:rPr lang="en-US" altLang="en-US" sz="2000" i="1"/>
              <a:t>Ví dụ: Phép chuyển đổi kiểu</a:t>
            </a:r>
          </a:p>
          <a:p>
            <a:pPr algn="just">
              <a:buFont typeface="Wingdings" pitchFamily="2" charset="2"/>
              <a:buNone/>
            </a:pPr>
            <a:endParaRPr lang="en-US" altLang="en-US" sz="2000">
              <a:solidFill>
                <a:srgbClr val="990000"/>
              </a:solidFill>
            </a:endParaRPr>
          </a:p>
          <a:p>
            <a:pPr algn="just"/>
            <a:endParaRPr lang="en-US" altLang="en-US" sz="2000"/>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5943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Rectangle 5"/>
          <p:cNvSpPr>
            <a:spLocks noChangeArrowheads="1"/>
          </p:cNvSpPr>
          <p:nvPr/>
        </p:nvSpPr>
        <p:spPr bwMode="auto">
          <a:xfrm>
            <a:off x="914400" y="2286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Phép chuyển đổi kiểu</a:t>
            </a:r>
            <a:endParaRPr lang="en-US" altLang="en-US" b="0">
              <a:solidFill>
                <a:schemeClr val="bg1"/>
              </a:solidFill>
              <a:latin typeface="Verdana" pitchFamily="34" charset="0"/>
              <a:cs typeface="Arial"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sz="half" idx="4294967295"/>
          </p:nvPr>
        </p:nvSpPr>
        <p:spPr>
          <a:xfrm>
            <a:off x="533400" y="1219200"/>
            <a:ext cx="7696200" cy="4114800"/>
          </a:xfrm>
        </p:spPr>
        <p:txBody>
          <a:bodyPr/>
          <a:lstStyle/>
          <a:p>
            <a:pPr algn="just">
              <a:lnSpc>
                <a:spcPct val="105000"/>
              </a:lnSpc>
            </a:pPr>
            <a:r>
              <a:rPr lang="en-US" altLang="en-US" sz="2200" b="0">
                <a:solidFill>
                  <a:srgbClr val="C00000"/>
                </a:solidFill>
                <a:latin typeface="Arial" charset="0"/>
              </a:rPr>
              <a:t>Ép kiểu: </a:t>
            </a:r>
            <a:r>
              <a:rPr lang="en-US" altLang="en-US" sz="2200" b="0">
                <a:latin typeface="Arial" charset="0"/>
              </a:rPr>
              <a:t>trong chuyển kiểu tự động, chương trình chuyển các kiểu từ thấp đến cao, tuy nhiên chiều ngược lại không thể thực hiện được vì nó có thể gây mất dữ liệu. Do đó nếu cần thiết NSD phải ra lệnh cho chương trình. </a:t>
            </a:r>
          </a:p>
          <a:p>
            <a:pPr algn="just">
              <a:lnSpc>
                <a:spcPct val="105000"/>
              </a:lnSpc>
            </a:pPr>
            <a:r>
              <a:rPr lang="en-US" altLang="en-US" sz="2200" b="0">
                <a:latin typeface="Arial" charset="0"/>
              </a:rPr>
              <a:t>Cú pháp tổng quát như sau:</a:t>
            </a:r>
          </a:p>
          <a:p>
            <a:pPr algn="just">
              <a:lnSpc>
                <a:spcPct val="105000"/>
              </a:lnSpc>
              <a:buFont typeface="Wingdings" pitchFamily="2" charset="2"/>
              <a:buNone/>
            </a:pPr>
            <a:r>
              <a:rPr lang="en-US" altLang="en-US" sz="2200" b="0">
                <a:latin typeface="Arial" charset="0"/>
              </a:rPr>
              <a:t>			</a:t>
            </a:r>
            <a:r>
              <a:rPr lang="en-US" altLang="en-US" sz="2200" b="0">
                <a:solidFill>
                  <a:srgbClr val="990000"/>
                </a:solidFill>
                <a:latin typeface="Arial" charset="0"/>
              </a:rPr>
              <a:t>(tên_kiểu)biểu_thức </a:t>
            </a:r>
            <a:r>
              <a:rPr lang="en-US" altLang="en-US" sz="2200" b="0">
                <a:solidFill>
                  <a:srgbClr val="008000"/>
                </a:solidFill>
                <a:latin typeface="Arial" charset="0"/>
              </a:rPr>
              <a:t>// cú pháp cũ trong C</a:t>
            </a:r>
          </a:p>
          <a:p>
            <a:pPr algn="just">
              <a:lnSpc>
                <a:spcPct val="105000"/>
              </a:lnSpc>
              <a:buFont typeface="Wingdings" pitchFamily="2" charset="2"/>
              <a:buNone/>
            </a:pPr>
            <a:r>
              <a:rPr lang="en-US" altLang="en-US" sz="2200" b="0">
                <a:latin typeface="Arial" charset="0"/>
              </a:rPr>
              <a:t>	hoặc:	</a:t>
            </a:r>
            <a:r>
              <a:rPr lang="en-US" altLang="en-US" sz="2200" b="0">
                <a:solidFill>
                  <a:srgbClr val="990000"/>
                </a:solidFill>
                <a:latin typeface="Arial" charset="0"/>
              </a:rPr>
              <a:t>tên_kiểu(biểu_thức)</a:t>
            </a:r>
            <a:r>
              <a:rPr lang="en-US" altLang="en-US" sz="2200" b="0">
                <a:latin typeface="Arial" charset="0"/>
              </a:rPr>
              <a:t> </a:t>
            </a:r>
            <a:r>
              <a:rPr lang="en-US" altLang="en-US" sz="2200" b="0">
                <a:solidFill>
                  <a:srgbClr val="008000"/>
                </a:solidFill>
                <a:latin typeface="Arial" charset="0"/>
              </a:rPr>
              <a:t>// cú pháp mới trong C++</a:t>
            </a:r>
          </a:p>
          <a:p>
            <a:pPr algn="just">
              <a:lnSpc>
                <a:spcPct val="105000"/>
              </a:lnSpc>
            </a:pPr>
            <a:r>
              <a:rPr lang="en-US" altLang="en-US" sz="2200" b="0">
                <a:latin typeface="Arial" charset="0"/>
              </a:rPr>
              <a:t>Ví dụ:</a:t>
            </a:r>
          </a:p>
          <a:p>
            <a:pPr marL="800100" lvl="1" indent="-342900" algn="just">
              <a:lnSpc>
                <a:spcPct val="105000"/>
              </a:lnSpc>
              <a:buFont typeface="Wingdings" pitchFamily="2" charset="2"/>
              <a:buNone/>
            </a:pPr>
            <a:r>
              <a:rPr lang="en-US" altLang="en-US" sz="2200">
                <a:latin typeface="Arial" charset="0"/>
              </a:rPr>
              <a:t>	int i;</a:t>
            </a:r>
          </a:p>
          <a:p>
            <a:pPr marL="800100" lvl="1" indent="-342900" algn="just">
              <a:lnSpc>
                <a:spcPct val="105000"/>
              </a:lnSpc>
              <a:buFont typeface="Wingdings" pitchFamily="2" charset="2"/>
              <a:buNone/>
            </a:pPr>
            <a:r>
              <a:rPr lang="en-US" altLang="en-US" sz="2200">
                <a:latin typeface="Arial" charset="0"/>
              </a:rPr>
              <a:t>	float f = 3 ; </a:t>
            </a:r>
            <a:r>
              <a:rPr lang="en-US" altLang="en-US" sz="2200">
                <a:solidFill>
                  <a:srgbClr val="008000"/>
                </a:solidFill>
                <a:latin typeface="Arial" charset="0"/>
              </a:rPr>
              <a:t>// tự động chuyển 3 thành 3.0 và gán cho f</a:t>
            </a:r>
          </a:p>
          <a:p>
            <a:pPr marL="800100" lvl="1" indent="-342900" algn="just">
              <a:lnSpc>
                <a:spcPct val="105000"/>
              </a:lnSpc>
              <a:buFont typeface="Wingdings" pitchFamily="2" charset="2"/>
              <a:buNone/>
            </a:pPr>
            <a:r>
              <a:rPr lang="en-US" altLang="en-US" sz="2200">
                <a:latin typeface="Arial" charset="0"/>
              </a:rPr>
              <a:t>	i = f + 2 ; </a:t>
            </a:r>
            <a:r>
              <a:rPr lang="en-US" altLang="en-US" sz="2200">
                <a:solidFill>
                  <a:srgbClr val="008000"/>
                </a:solidFill>
                <a:latin typeface="Arial" charset="0"/>
              </a:rPr>
              <a:t>// sai vì mặc dù f + 2 = 5 nhưng không gán được cho i</a:t>
            </a:r>
          </a:p>
          <a:p>
            <a:pPr algn="just">
              <a:lnSpc>
                <a:spcPct val="105000"/>
              </a:lnSpc>
              <a:buFont typeface="Wingdings" pitchFamily="2" charset="2"/>
              <a:buNone/>
            </a:pPr>
            <a:r>
              <a:rPr lang="en-US" altLang="en-US" sz="2200" b="0">
                <a:latin typeface="Arial" charset="0"/>
              </a:rPr>
              <a:t>	      i = int(f + 2) hay i = (int) f+2 ;</a:t>
            </a:r>
            <a:r>
              <a:rPr lang="en-US" altLang="en-US" sz="2200" b="0">
                <a:solidFill>
                  <a:srgbClr val="008000"/>
                </a:solidFill>
                <a:latin typeface="Arial" charset="0"/>
              </a:rPr>
              <a:t>//đúng</a:t>
            </a:r>
          </a:p>
          <a:p>
            <a:pPr algn="just">
              <a:lnSpc>
                <a:spcPct val="105000"/>
              </a:lnSpc>
            </a:pPr>
            <a:endParaRPr lang="en-US" altLang="en-US" sz="2200" b="0">
              <a:latin typeface="Arial" charset="0"/>
            </a:endParaRPr>
          </a:p>
        </p:txBody>
      </p:sp>
      <p:sp>
        <p:nvSpPr>
          <p:cNvPr id="49155" name="Rectangle 4"/>
          <p:cNvSpPr>
            <a:spLocks noChangeArrowheads="1"/>
          </p:cNvSpPr>
          <p:nvPr/>
        </p:nvSpPr>
        <p:spPr bwMode="auto">
          <a:xfrm>
            <a:off x="914400" y="2286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Phép chuyển đổi kiểu</a:t>
            </a:r>
            <a:endParaRPr lang="en-US" altLang="en-US" b="0">
              <a:solidFill>
                <a:schemeClr val="bg1"/>
              </a:solidFill>
              <a:latin typeface="Verdana" pitchFamily="34" charset="0"/>
              <a:cs typeface="Arial"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sz="half" idx="4294967295"/>
          </p:nvPr>
        </p:nvSpPr>
        <p:spPr>
          <a:xfrm>
            <a:off x="685800" y="1295400"/>
            <a:ext cx="8229600" cy="4114800"/>
          </a:xfrm>
        </p:spPr>
        <p:txBody>
          <a:bodyPr/>
          <a:lstStyle/>
          <a:p>
            <a:pPr>
              <a:buFont typeface="Wingdings" pitchFamily="2" charset="2"/>
              <a:buNone/>
            </a:pPr>
            <a:r>
              <a:rPr lang="en-US" altLang="en-US" sz="1900">
                <a:solidFill>
                  <a:srgbClr val="990000"/>
                </a:solidFill>
              </a:rPr>
              <a:t>Ví dụ:</a:t>
            </a:r>
          </a:p>
          <a:p>
            <a:pPr marL="800100" lvl="1" indent="-342900">
              <a:buFont typeface="Wingdings" pitchFamily="2" charset="2"/>
              <a:buNone/>
            </a:pPr>
            <a:r>
              <a:rPr lang="en-US" altLang="en-US" sz="2200"/>
              <a:t>	int i = 100;</a:t>
            </a:r>
          </a:p>
          <a:p>
            <a:pPr marL="800100" lvl="1" indent="-342900">
              <a:buFont typeface="Wingdings" pitchFamily="2" charset="2"/>
              <a:buNone/>
            </a:pPr>
            <a:r>
              <a:rPr lang="en-US" altLang="en-US" sz="2200"/>
              <a:t>	long l = 200;</a:t>
            </a:r>
          </a:p>
          <a:p>
            <a:pPr marL="800100" lvl="1" indent="-342900">
              <a:buFont typeface="Wingdings" pitchFamily="2" charset="2"/>
              <a:buNone/>
            </a:pPr>
            <a:r>
              <a:rPr lang="en-US" altLang="en-US" sz="2200"/>
              <a:t>	float f = 123.456f;</a:t>
            </a:r>
          </a:p>
          <a:p>
            <a:pPr marL="800100" lvl="1" indent="-342900">
              <a:buFont typeface="Wingdings" pitchFamily="2" charset="2"/>
              <a:buNone/>
            </a:pPr>
            <a:r>
              <a:rPr lang="en-US" altLang="en-US" sz="2200"/>
              <a:t>	double d = 1.23456789;</a:t>
            </a:r>
          </a:p>
          <a:p>
            <a:pPr marL="800100" lvl="1" indent="-342900">
              <a:buFont typeface="Wingdings" pitchFamily="2" charset="2"/>
              <a:buNone/>
            </a:pPr>
            <a:r>
              <a:rPr lang="en-US" altLang="en-US" sz="2200"/>
              <a:t>Khảo sát các lệnh gán sau:</a:t>
            </a:r>
          </a:p>
          <a:p>
            <a:pPr marL="800100" lvl="1" indent="-342900">
              <a:buFont typeface="Wingdings" pitchFamily="2" charset="2"/>
              <a:buNone/>
            </a:pPr>
            <a:r>
              <a:rPr lang="en-US" altLang="en-US" sz="2200"/>
              <a:t>	int n; long m; float p; double q;</a:t>
            </a:r>
          </a:p>
          <a:p>
            <a:pPr marL="800100" lvl="1" indent="-342900">
              <a:buFont typeface="Wingdings" pitchFamily="2" charset="2"/>
              <a:buNone/>
            </a:pPr>
            <a:r>
              <a:rPr lang="en-US" altLang="en-US" sz="2200"/>
              <a:t>	n = i + l + f + d; // (1)</a:t>
            </a:r>
          </a:p>
          <a:p>
            <a:pPr marL="800100" lvl="1" indent="-342900">
              <a:buFont typeface="Wingdings" pitchFamily="2" charset="2"/>
              <a:buNone/>
            </a:pPr>
            <a:r>
              <a:rPr lang="en-US" altLang="en-US" sz="2200"/>
              <a:t>	m = i + l + f + d; // (2)</a:t>
            </a:r>
          </a:p>
          <a:p>
            <a:pPr marL="800100" lvl="1" indent="-342900">
              <a:buFont typeface="Wingdings" pitchFamily="2" charset="2"/>
              <a:buNone/>
            </a:pPr>
            <a:r>
              <a:rPr lang="en-US" altLang="en-US" sz="2200"/>
              <a:t>	p = i + l + f + d; // (3)</a:t>
            </a:r>
          </a:p>
          <a:p>
            <a:pPr marL="800100" lvl="1" indent="-342900">
              <a:buFont typeface="Wingdings" pitchFamily="2" charset="2"/>
              <a:buNone/>
            </a:pPr>
            <a:r>
              <a:rPr lang="en-US" altLang="en-US" sz="2200"/>
              <a:t>	q = i + l + f + d; // (4)</a:t>
            </a:r>
          </a:p>
        </p:txBody>
      </p:sp>
      <p:sp>
        <p:nvSpPr>
          <p:cNvPr id="50179" name="Rectangle 4"/>
          <p:cNvSpPr>
            <a:spLocks noChangeArrowheads="1"/>
          </p:cNvSpPr>
          <p:nvPr/>
        </p:nvSpPr>
        <p:spPr bwMode="auto">
          <a:xfrm>
            <a:off x="914400" y="2286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Phép chuyển đổi kiểu</a:t>
            </a:r>
            <a:endParaRPr lang="en-US" altLang="en-US" b="0">
              <a:solidFill>
                <a:schemeClr val="bg1"/>
              </a:solidFill>
              <a:latin typeface="Verdana" pitchFamily="34" charset="0"/>
              <a:cs typeface="Arial"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6096000" cy="41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3" name="Text Box 3"/>
          <p:cNvSpPr txBox="1">
            <a:spLocks noChangeArrowheads="1"/>
          </p:cNvSpPr>
          <p:nvPr/>
        </p:nvSpPr>
        <p:spPr bwMode="auto">
          <a:xfrm>
            <a:off x="5867400" y="5029200"/>
            <a:ext cx="184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b="0">
                <a:solidFill>
                  <a:srgbClr val="990000"/>
                </a:solidFill>
                <a:latin typeface="Times New Roman" pitchFamily="18" charset="0"/>
                <a:cs typeface="Arial" charset="0"/>
              </a:rPr>
              <a:t>Mất thông tin</a:t>
            </a:r>
          </a:p>
        </p:txBody>
      </p:sp>
      <p:sp>
        <p:nvSpPr>
          <p:cNvPr id="51204" name="Rectangle 5"/>
          <p:cNvSpPr>
            <a:spLocks noChangeArrowheads="1"/>
          </p:cNvSpPr>
          <p:nvPr/>
        </p:nvSpPr>
        <p:spPr bwMode="auto">
          <a:xfrm>
            <a:off x="914400" y="2286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Phép chuyển đổi kiểu</a:t>
            </a:r>
            <a:endParaRPr lang="en-US" altLang="en-US" b="0">
              <a:solidFill>
                <a:schemeClr val="bg1"/>
              </a:solidFill>
              <a:latin typeface="Verdana" pitchFamily="34"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blinds(horizontal)">
                                      <p:cBhvr>
                                        <p:cTn id="7" dur="500"/>
                                        <p:tgtEl>
                                          <p:spTgt spid="15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447800"/>
            <a:ext cx="58308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7" name="Text Box 3"/>
          <p:cNvSpPr txBox="1">
            <a:spLocks noChangeArrowheads="1"/>
          </p:cNvSpPr>
          <p:nvPr/>
        </p:nvSpPr>
        <p:spPr bwMode="auto">
          <a:xfrm>
            <a:off x="5715000" y="5257800"/>
            <a:ext cx="184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b="0">
                <a:solidFill>
                  <a:srgbClr val="990000"/>
                </a:solidFill>
                <a:latin typeface="Times New Roman" pitchFamily="18" charset="0"/>
                <a:cs typeface="Arial" charset="0"/>
              </a:rPr>
              <a:t>Mất thông tin</a:t>
            </a:r>
          </a:p>
        </p:txBody>
      </p:sp>
      <p:sp>
        <p:nvSpPr>
          <p:cNvPr id="52228" name="Rectangle 5"/>
          <p:cNvSpPr>
            <a:spLocks noChangeArrowheads="1"/>
          </p:cNvSpPr>
          <p:nvPr/>
        </p:nvSpPr>
        <p:spPr bwMode="auto">
          <a:xfrm>
            <a:off x="914400" y="2286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Phép chuyển đổi kiểu</a:t>
            </a:r>
            <a:endParaRPr lang="en-US" altLang="en-US" b="0">
              <a:solidFill>
                <a:schemeClr val="bg1"/>
              </a:solidFill>
              <a:latin typeface="Verdana" pitchFamily="34"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blinds(horizontal)">
                                      <p:cBhvr>
                                        <p:cTn id="7" dur="500"/>
                                        <p:tgtEl>
                                          <p:spTgt spid="15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5943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1" name="Text Box 3"/>
          <p:cNvSpPr txBox="1">
            <a:spLocks noChangeArrowheads="1"/>
          </p:cNvSpPr>
          <p:nvPr/>
        </p:nvSpPr>
        <p:spPr bwMode="auto">
          <a:xfrm>
            <a:off x="5791200" y="5410200"/>
            <a:ext cx="271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b="0">
                <a:solidFill>
                  <a:srgbClr val="990000"/>
                </a:solidFill>
                <a:latin typeface="Times New Roman" pitchFamily="18" charset="0"/>
                <a:cs typeface="Arial" charset="0"/>
              </a:rPr>
              <a:t>Không mất thông tin</a:t>
            </a:r>
          </a:p>
        </p:txBody>
      </p:sp>
      <p:sp>
        <p:nvSpPr>
          <p:cNvPr id="53252" name="Rectangle 5"/>
          <p:cNvSpPr>
            <a:spLocks noChangeArrowheads="1"/>
          </p:cNvSpPr>
          <p:nvPr/>
        </p:nvSpPr>
        <p:spPr bwMode="auto">
          <a:xfrm>
            <a:off x="914400" y="2286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Phép chuyển đổi kiểu</a:t>
            </a:r>
            <a:endParaRPr lang="en-US" altLang="en-US" b="0">
              <a:solidFill>
                <a:schemeClr val="bg1"/>
              </a:solidFill>
              <a:latin typeface="Verdana" pitchFamily="34"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blinds(horizontal)">
                                      <p:cBhvr>
                                        <p:cTn id="7"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p:txBody>
          <a:bodyPr/>
          <a:lstStyle/>
          <a:p>
            <a:pPr eaLnBrk="1" hangingPunct="1"/>
            <a:r>
              <a:rPr lang="en-US" altLang="en-US"/>
              <a:t>Câu lệnh - Statement</a:t>
            </a:r>
          </a:p>
        </p:txBody>
      </p:sp>
      <p:sp>
        <p:nvSpPr>
          <p:cNvPr id="4" name="Content Placeholder 3"/>
          <p:cNvSpPr>
            <a:spLocks noGrp="1"/>
          </p:cNvSpPr>
          <p:nvPr>
            <p:ph idx="4294967295"/>
          </p:nvPr>
        </p:nvSpPr>
        <p:spPr>
          <a:xfrm>
            <a:off x="457200" y="1524000"/>
            <a:ext cx="7696200" cy="4800600"/>
          </a:xfrm>
        </p:spPr>
        <p:txBody>
          <a:bodyPr/>
          <a:lstStyle/>
          <a:p>
            <a:pPr eaLnBrk="1" hangingPunct="1">
              <a:defRPr/>
            </a:pPr>
            <a:r>
              <a:rPr lang="en-US" sz="2400" b="0" dirty="0" err="1">
                <a:solidFill>
                  <a:schemeClr val="tx1">
                    <a:lumMod val="60000"/>
                    <a:lumOff val="40000"/>
                  </a:schemeClr>
                </a:solidFill>
                <a:latin typeface="Arial" pitchFamily="34" charset="0"/>
                <a:cs typeface="Arial" pitchFamily="34" charset="0"/>
              </a:rPr>
              <a:t>Khái</a:t>
            </a:r>
            <a:r>
              <a:rPr lang="en-US" sz="2400" b="0" dirty="0">
                <a:solidFill>
                  <a:schemeClr val="tx1">
                    <a:lumMod val="60000"/>
                    <a:lumOff val="40000"/>
                  </a:schemeClr>
                </a:solidFill>
                <a:latin typeface="Arial" pitchFamily="34" charset="0"/>
                <a:cs typeface="Arial" pitchFamily="34" charset="0"/>
              </a:rPr>
              <a:t> </a:t>
            </a:r>
            <a:r>
              <a:rPr lang="en-US" sz="2400" b="0" dirty="0" err="1">
                <a:solidFill>
                  <a:schemeClr val="tx1">
                    <a:lumMod val="60000"/>
                    <a:lumOff val="40000"/>
                  </a:schemeClr>
                </a:solidFill>
                <a:latin typeface="Arial" pitchFamily="34" charset="0"/>
                <a:cs typeface="Arial" pitchFamily="34" charset="0"/>
              </a:rPr>
              <a:t>niệm</a:t>
            </a:r>
            <a:endParaRPr lang="en-US" sz="2400" b="0" dirty="0">
              <a:solidFill>
                <a:schemeClr val="tx1">
                  <a:lumMod val="60000"/>
                  <a:lumOff val="40000"/>
                </a:schemeClr>
              </a:solidFill>
              <a:latin typeface="Arial" pitchFamily="34" charset="0"/>
              <a:cs typeface="Arial" pitchFamily="34" charset="0"/>
            </a:endParaRPr>
          </a:p>
          <a:p>
            <a:pPr lvl="1" eaLnBrk="1" hangingPunct="1">
              <a:defRPr/>
            </a:pP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a:t>
            </a:r>
            <a:r>
              <a:rPr lang="en-US" sz="2400" dirty="0" err="1">
                <a:latin typeface="Arial" pitchFamily="34" charset="0"/>
                <a:cs typeface="Arial" pitchFamily="34" charset="0"/>
              </a:rPr>
              <a:t>thị</a:t>
            </a:r>
            <a:r>
              <a:rPr lang="en-US" sz="2400" dirty="0">
                <a:latin typeface="Arial" pitchFamily="34" charset="0"/>
                <a:cs typeface="Arial" pitchFamily="34" charset="0"/>
              </a:rPr>
              <a:t> </a:t>
            </a:r>
            <a:r>
              <a:rPr lang="en-US" sz="2400" dirty="0" err="1">
                <a:latin typeface="Arial" pitchFamily="34" charset="0"/>
                <a:cs typeface="Arial" pitchFamily="34" charset="0"/>
              </a:rPr>
              <a:t>trực</a:t>
            </a:r>
            <a:r>
              <a:rPr lang="en-US" sz="2400" dirty="0">
                <a:latin typeface="Arial" pitchFamily="34" charset="0"/>
                <a:cs typeface="Arial" pitchFamily="34" charset="0"/>
              </a:rPr>
              <a:t> </a:t>
            </a:r>
            <a:r>
              <a:rPr lang="en-US" sz="2400" dirty="0" err="1">
                <a:latin typeface="Arial" pitchFamily="34" charset="0"/>
                <a:cs typeface="Arial" pitchFamily="34" charset="0"/>
              </a:rPr>
              <a:t>tiếp</a:t>
            </a:r>
            <a:r>
              <a:rPr lang="en-US" sz="2400" dirty="0">
                <a:latin typeface="Arial" pitchFamily="34" charset="0"/>
                <a:cs typeface="Arial" pitchFamily="34" charset="0"/>
              </a:rPr>
              <a:t>, </a:t>
            </a:r>
            <a:r>
              <a:rPr lang="en-US" sz="2400" dirty="0" err="1">
                <a:latin typeface="Arial" pitchFamily="34" charset="0"/>
                <a:cs typeface="Arial" pitchFamily="34" charset="0"/>
              </a:rPr>
              <a:t>hoàn</a:t>
            </a:r>
            <a:r>
              <a:rPr lang="en-US" sz="2400" dirty="0">
                <a:latin typeface="Arial" pitchFamily="34" charset="0"/>
                <a:cs typeface="Arial" pitchFamily="34" charset="0"/>
              </a:rPr>
              <a:t> </a:t>
            </a:r>
            <a:r>
              <a:rPr lang="en-US" sz="2400" dirty="0" err="1">
                <a:latin typeface="Arial" pitchFamily="34" charset="0"/>
                <a:cs typeface="Arial" pitchFamily="34" charset="0"/>
              </a:rPr>
              <a:t>chỉnh</a:t>
            </a:r>
            <a:r>
              <a:rPr lang="en-US" sz="2400" dirty="0">
                <a:latin typeface="Arial" pitchFamily="34" charset="0"/>
                <a:cs typeface="Arial" pitchFamily="34" charset="0"/>
              </a:rPr>
              <a:t> </a:t>
            </a:r>
            <a:r>
              <a:rPr lang="en-US" sz="2400" dirty="0" err="1">
                <a:latin typeface="Arial" pitchFamily="34" charset="0"/>
                <a:cs typeface="Arial" pitchFamily="34" charset="0"/>
              </a:rPr>
              <a:t>nhằm</a:t>
            </a:r>
            <a:r>
              <a:rPr lang="en-US" sz="2400" dirty="0">
                <a:latin typeface="Arial" pitchFamily="34" charset="0"/>
                <a:cs typeface="Arial" pitchFamily="34" charset="0"/>
              </a:rPr>
              <a:t> </a:t>
            </a:r>
            <a:r>
              <a:rPr lang="en-US" sz="2400" dirty="0" err="1">
                <a:latin typeface="Arial" pitchFamily="34" charset="0"/>
                <a:cs typeface="Arial" pitchFamily="34" charset="0"/>
              </a:rPr>
              <a:t>ra</a:t>
            </a:r>
            <a:r>
              <a:rPr lang="en-US" sz="2400" dirty="0">
                <a:latin typeface="Arial" pitchFamily="34" charset="0"/>
                <a:cs typeface="Arial" pitchFamily="34" charset="0"/>
              </a:rPr>
              <a:t> </a:t>
            </a:r>
            <a:r>
              <a:rPr lang="en-US" sz="2400" dirty="0" err="1">
                <a:latin typeface="Arial" pitchFamily="34" charset="0"/>
                <a:cs typeface="Arial" pitchFamily="34" charset="0"/>
              </a:rPr>
              <a:t>lệnh</a:t>
            </a:r>
            <a:r>
              <a:rPr lang="en-US" sz="2400" dirty="0">
                <a:latin typeface="Arial" pitchFamily="34" charset="0"/>
                <a:cs typeface="Arial" pitchFamily="34" charset="0"/>
              </a:rPr>
              <a:t>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dirty="0" err="1">
                <a:latin typeface="Arial" pitchFamily="34" charset="0"/>
                <a:cs typeface="Arial" pitchFamily="34" charset="0"/>
              </a:rPr>
              <a:t>máy</a:t>
            </a:r>
            <a:r>
              <a:rPr lang="en-US" sz="2400" dirty="0">
                <a:latin typeface="Arial" pitchFamily="34" charset="0"/>
                <a:cs typeface="Arial" pitchFamily="34" charset="0"/>
              </a:rPr>
              <a:t> </a:t>
            </a:r>
            <a:r>
              <a:rPr lang="en-US" sz="2400" dirty="0" err="1">
                <a:latin typeface="Arial" pitchFamily="34" charset="0"/>
                <a:cs typeface="Arial" pitchFamily="34" charset="0"/>
              </a:rPr>
              <a:t>tính</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hiện</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dirty="0" err="1">
                <a:latin typeface="Arial" pitchFamily="34" charset="0"/>
                <a:cs typeface="Arial" pitchFamily="34" charset="0"/>
              </a:rPr>
              <a:t>tác</a:t>
            </a:r>
            <a:r>
              <a:rPr lang="en-US" sz="2400" dirty="0">
                <a:latin typeface="Arial" pitchFamily="34" charset="0"/>
                <a:cs typeface="Arial" pitchFamily="34" charset="0"/>
              </a:rPr>
              <a:t> </a:t>
            </a:r>
            <a:r>
              <a:rPr lang="en-US" sz="2400" dirty="0" err="1">
                <a:latin typeface="Arial" pitchFamily="34" charset="0"/>
                <a:cs typeface="Arial" pitchFamily="34" charset="0"/>
              </a:rPr>
              <a:t>vụ</a:t>
            </a:r>
            <a:r>
              <a:rPr lang="en-US" sz="2400" dirty="0">
                <a:latin typeface="Arial" pitchFamily="34" charset="0"/>
                <a:cs typeface="Arial" pitchFamily="34" charset="0"/>
              </a:rPr>
              <a:t> </a:t>
            </a:r>
            <a:r>
              <a:rPr lang="en-US" sz="2400" dirty="0" err="1">
                <a:latin typeface="Arial" pitchFamily="34" charset="0"/>
                <a:cs typeface="Arial" pitchFamily="34" charset="0"/>
              </a:rPr>
              <a:t>nhất</a:t>
            </a:r>
            <a:r>
              <a:rPr lang="en-US" sz="2400" dirty="0">
                <a:latin typeface="Arial" pitchFamily="34" charset="0"/>
                <a:cs typeface="Arial" pitchFamily="34" charset="0"/>
              </a:rPr>
              <a:t> </a:t>
            </a:r>
            <a:r>
              <a:rPr lang="vi-VN" sz="2400" dirty="0">
                <a:latin typeface="Arial" pitchFamily="34" charset="0"/>
                <a:cs typeface="Arial" pitchFamily="34" charset="0"/>
              </a:rPr>
              <a:t>đị</a:t>
            </a:r>
            <a:r>
              <a:rPr lang="en-US" sz="2400" dirty="0" err="1">
                <a:latin typeface="Arial" pitchFamily="34" charset="0"/>
                <a:cs typeface="Arial" pitchFamily="34" charset="0"/>
              </a:rPr>
              <a:t>nh</a:t>
            </a:r>
            <a:r>
              <a:rPr lang="en-US" sz="2400" dirty="0">
                <a:latin typeface="Arial" pitchFamily="34" charset="0"/>
                <a:cs typeface="Arial" pitchFamily="34" charset="0"/>
              </a:rPr>
              <a:t> </a:t>
            </a:r>
            <a:r>
              <a:rPr lang="en-US" sz="2400" dirty="0" err="1">
                <a:latin typeface="Arial" pitchFamily="34" charset="0"/>
                <a:cs typeface="Arial" pitchFamily="34" charset="0"/>
              </a:rPr>
              <a:t>nào</a:t>
            </a:r>
            <a:r>
              <a:rPr lang="en-US" sz="2400" dirty="0">
                <a:latin typeface="Arial" pitchFamily="34" charset="0"/>
                <a:cs typeface="Arial" pitchFamily="34" charset="0"/>
              </a:rPr>
              <a:t> </a:t>
            </a:r>
            <a:r>
              <a:rPr lang="vi-VN" sz="2400" dirty="0">
                <a:latin typeface="Arial" pitchFamily="34" charset="0"/>
                <a:cs typeface="Arial" pitchFamily="34" charset="0"/>
              </a:rPr>
              <a:t>đó</a:t>
            </a:r>
            <a:r>
              <a:rPr lang="en-US" sz="2400" dirty="0">
                <a:latin typeface="Arial" pitchFamily="34" charset="0"/>
                <a:cs typeface="Arial" pitchFamily="34" charset="0"/>
              </a:rPr>
              <a:t>.</a:t>
            </a:r>
          </a:p>
          <a:p>
            <a:pPr lvl="1" eaLnBrk="1" hangingPunct="1">
              <a:defRPr/>
            </a:pPr>
            <a:r>
              <a:rPr lang="en-US" sz="2400" dirty="0" err="1">
                <a:latin typeface="Arial" pitchFamily="34" charset="0"/>
                <a:cs typeface="Arial" pitchFamily="34" charset="0"/>
              </a:rPr>
              <a:t>Trình</a:t>
            </a:r>
            <a:r>
              <a:rPr lang="en-US" sz="2400" dirty="0">
                <a:latin typeface="Arial" pitchFamily="34" charset="0"/>
                <a:cs typeface="Arial" pitchFamily="34" charset="0"/>
              </a:rPr>
              <a:t> </a:t>
            </a:r>
            <a:r>
              <a:rPr lang="en-US" sz="2400" dirty="0" err="1">
                <a:latin typeface="Arial" pitchFamily="34" charset="0"/>
                <a:cs typeface="Arial" pitchFamily="34" charset="0"/>
              </a:rPr>
              <a:t>biên</a:t>
            </a:r>
            <a:r>
              <a:rPr lang="en-US" sz="2400" dirty="0">
                <a:latin typeface="Arial" pitchFamily="34" charset="0"/>
                <a:cs typeface="Arial" pitchFamily="34" charset="0"/>
              </a:rPr>
              <a:t> </a:t>
            </a:r>
            <a:r>
              <a:rPr lang="en-US" sz="2400" dirty="0" err="1">
                <a:latin typeface="Arial" pitchFamily="34" charset="0"/>
                <a:cs typeface="Arial" pitchFamily="34" charset="0"/>
              </a:rPr>
              <a:t>dịch</a:t>
            </a:r>
            <a:r>
              <a:rPr lang="en-US" sz="2400" dirty="0">
                <a:latin typeface="Arial" pitchFamily="34" charset="0"/>
                <a:cs typeface="Arial" pitchFamily="34" charset="0"/>
              </a:rPr>
              <a:t> </a:t>
            </a:r>
            <a:r>
              <a:rPr lang="en-US" sz="2400" dirty="0" err="1">
                <a:latin typeface="Arial" pitchFamily="34" charset="0"/>
                <a:cs typeface="Arial" pitchFamily="34" charset="0"/>
              </a:rPr>
              <a:t>bỏ</a:t>
            </a:r>
            <a:r>
              <a:rPr lang="en-US" sz="2400" dirty="0">
                <a:latin typeface="Arial" pitchFamily="34" charset="0"/>
                <a:cs typeface="Arial" pitchFamily="34" charset="0"/>
              </a:rPr>
              <a:t> qua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khoảng</a:t>
            </a:r>
            <a:r>
              <a:rPr lang="en-US" sz="2400" dirty="0">
                <a:latin typeface="Arial" pitchFamily="34" charset="0"/>
                <a:cs typeface="Arial" pitchFamily="34" charset="0"/>
              </a:rPr>
              <a:t> </a:t>
            </a:r>
            <a:r>
              <a:rPr lang="en-US" sz="2400" dirty="0" err="1">
                <a:latin typeface="Arial" pitchFamily="34" charset="0"/>
                <a:cs typeface="Arial" pitchFamily="34" charset="0"/>
              </a:rPr>
              <a:t>trắng</a:t>
            </a:r>
            <a:r>
              <a:rPr lang="en-US" sz="2400" dirty="0">
                <a:latin typeface="Arial" pitchFamily="34" charset="0"/>
                <a:cs typeface="Arial" pitchFamily="34" charset="0"/>
              </a:rPr>
              <a:t> (hay tab </a:t>
            </a:r>
            <a:r>
              <a:rPr lang="en-US" sz="2400" dirty="0" err="1">
                <a:latin typeface="Arial" pitchFamily="34" charset="0"/>
                <a:cs typeface="Arial" pitchFamily="34" charset="0"/>
              </a:rPr>
              <a:t>hoặc</a:t>
            </a:r>
            <a:r>
              <a:rPr lang="en-US" sz="2400" dirty="0">
                <a:latin typeface="Arial" pitchFamily="34" charset="0"/>
                <a:cs typeface="Arial" pitchFamily="34" charset="0"/>
              </a:rPr>
              <a:t> </a:t>
            </a:r>
            <a:r>
              <a:rPr lang="en-US" sz="2400" dirty="0" err="1">
                <a:latin typeface="Arial" pitchFamily="34" charset="0"/>
                <a:cs typeface="Arial" pitchFamily="34" charset="0"/>
              </a:rPr>
              <a:t>xuống</a:t>
            </a:r>
            <a:r>
              <a:rPr lang="en-US" sz="2400" dirty="0">
                <a:latin typeface="Arial" pitchFamily="34" charset="0"/>
                <a:cs typeface="Arial" pitchFamily="34" charset="0"/>
              </a:rPr>
              <a:t> </a:t>
            </a:r>
            <a:r>
              <a:rPr lang="en-US" sz="2400" dirty="0" err="1">
                <a:latin typeface="Arial" pitchFamily="34" charset="0"/>
                <a:cs typeface="Arial" pitchFamily="34" charset="0"/>
              </a:rPr>
              <a:t>dòng</a:t>
            </a:r>
            <a:r>
              <a:rPr lang="en-US" sz="2400" dirty="0">
                <a:latin typeface="Arial" pitchFamily="34" charset="0"/>
                <a:cs typeface="Arial" pitchFamily="34" charset="0"/>
              </a:rPr>
              <a:t>) </a:t>
            </a:r>
            <a:r>
              <a:rPr lang="en-US" sz="2400" dirty="0" err="1">
                <a:latin typeface="Arial" pitchFamily="34" charset="0"/>
                <a:cs typeface="Arial" pitchFamily="34" charset="0"/>
              </a:rPr>
              <a:t>chen</a:t>
            </a:r>
            <a:r>
              <a:rPr lang="en-US" sz="2400" dirty="0">
                <a:latin typeface="Arial" pitchFamily="34" charset="0"/>
                <a:cs typeface="Arial" pitchFamily="34" charset="0"/>
              </a:rPr>
              <a:t> </a:t>
            </a:r>
            <a:r>
              <a:rPr lang="en-US" sz="2400" dirty="0" err="1">
                <a:latin typeface="Arial" pitchFamily="34" charset="0"/>
                <a:cs typeface="Arial" pitchFamily="34" charset="0"/>
              </a:rPr>
              <a:t>giữa</a:t>
            </a:r>
            <a:r>
              <a:rPr lang="en-US" sz="2400" dirty="0">
                <a:latin typeface="Arial" pitchFamily="34" charset="0"/>
                <a:cs typeface="Arial" pitchFamily="34" charset="0"/>
              </a:rPr>
              <a:t> </a:t>
            </a:r>
            <a:r>
              <a:rPr lang="en-US" sz="2400" dirty="0" err="1">
                <a:latin typeface="Arial" pitchFamily="34" charset="0"/>
                <a:cs typeface="Arial" pitchFamily="34" charset="0"/>
              </a:rPr>
              <a:t>lệnh</a:t>
            </a:r>
            <a:r>
              <a:rPr lang="en-US" sz="2400" dirty="0">
                <a:latin typeface="Arial" pitchFamily="34" charset="0"/>
                <a:cs typeface="Arial" pitchFamily="34" charset="0"/>
              </a:rPr>
              <a:t>.</a:t>
            </a:r>
          </a:p>
          <a:p>
            <a:pPr eaLnBrk="1" hangingPunct="1">
              <a:defRPr/>
            </a:pPr>
            <a:r>
              <a:rPr lang="en-US" sz="2400" b="0" dirty="0" err="1">
                <a:solidFill>
                  <a:schemeClr val="tx1">
                    <a:lumMod val="60000"/>
                    <a:lumOff val="40000"/>
                  </a:schemeClr>
                </a:solidFill>
                <a:latin typeface="Arial" pitchFamily="34" charset="0"/>
                <a:cs typeface="Arial" pitchFamily="34" charset="0"/>
              </a:rPr>
              <a:t>Ví</a:t>
            </a:r>
            <a:r>
              <a:rPr lang="en-US" sz="2400" b="0" dirty="0">
                <a:solidFill>
                  <a:schemeClr val="tx1">
                    <a:lumMod val="60000"/>
                    <a:lumOff val="40000"/>
                  </a:schemeClr>
                </a:solidFill>
                <a:latin typeface="Arial" pitchFamily="34" charset="0"/>
                <a:cs typeface="Arial" pitchFamily="34" charset="0"/>
              </a:rPr>
              <a:t> </a:t>
            </a:r>
            <a:r>
              <a:rPr lang="en-US" sz="2400" b="0" dirty="0" err="1">
                <a:solidFill>
                  <a:schemeClr val="tx1">
                    <a:lumMod val="60000"/>
                    <a:lumOff val="40000"/>
                  </a:schemeClr>
                </a:solidFill>
                <a:latin typeface="Arial" pitchFamily="34" charset="0"/>
                <a:cs typeface="Arial" pitchFamily="34" charset="0"/>
              </a:rPr>
              <a:t>dụ</a:t>
            </a:r>
            <a:endParaRPr lang="en-US" sz="2400" b="0" dirty="0">
              <a:solidFill>
                <a:schemeClr val="tx1">
                  <a:lumMod val="60000"/>
                  <a:lumOff val="40000"/>
                </a:schemeClr>
              </a:solidFill>
              <a:latin typeface="Arial" pitchFamily="34" charset="0"/>
              <a:cs typeface="Arial" pitchFamily="34" charset="0"/>
            </a:endParaRPr>
          </a:p>
        </p:txBody>
      </p:sp>
      <p:sp>
        <p:nvSpPr>
          <p:cNvPr id="54276" name="Footer Placeholder 2"/>
          <p:cNvSpPr txBox="1">
            <a:spLocks noGrp="1"/>
          </p:cNvSpPr>
          <p:nvPr/>
        </p:nvSpPr>
        <p:spPr bwMode="auto">
          <a:xfrm>
            <a:off x="5181600" y="6477000"/>
            <a:ext cx="2895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4572000"/>
            <a:ext cx="152400" cy="1524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4572000"/>
            <a:ext cx="7010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a=2912;</a:t>
            </a:r>
          </a:p>
          <a:p>
            <a:pPr eaLnBrk="1" hangingPunct="1">
              <a:spcBef>
                <a:spcPct val="0"/>
              </a:spcBef>
              <a:buClrTx/>
              <a:buFontTx/>
              <a:buNone/>
            </a:pPr>
            <a:r>
              <a:rPr lang="en-US" altLang="en-US" sz="2000">
                <a:latin typeface="Courier New" pitchFamily="49" charset="0"/>
                <a:cs typeface="Courier New" pitchFamily="49" charset="0"/>
              </a:rPr>
              <a:t>a = 2912;</a:t>
            </a:r>
          </a:p>
          <a:p>
            <a:pPr eaLnBrk="1" hangingPunct="1">
              <a:spcBef>
                <a:spcPct val="0"/>
              </a:spcBef>
              <a:buClrTx/>
              <a:buFontTx/>
              <a:buNone/>
            </a:pPr>
            <a:r>
              <a:rPr lang="en-US" altLang="en-US" sz="2000">
                <a:latin typeface="Courier New" pitchFamily="49" charset="0"/>
                <a:cs typeface="Courier New" pitchFamily="49" charset="0"/>
              </a:rPr>
              <a:t>a</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2912;</a:t>
            </a:r>
          </a:p>
        </p:txBody>
      </p:sp>
      <p:sp>
        <p:nvSpPr>
          <p:cNvPr id="7" name="Rectangle 6"/>
          <p:cNvSpPr>
            <a:spLocks/>
          </p:cNvSpPr>
          <p:nvPr/>
        </p:nvSpPr>
        <p:spPr bwMode="auto">
          <a:xfrm>
            <a:off x="0" y="4648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8" name="Rectangle 7"/>
          <p:cNvSpPr>
            <a:spLocks/>
          </p:cNvSpPr>
          <p:nvPr/>
        </p:nvSpPr>
        <p:spPr bwMode="auto">
          <a:xfrm>
            <a:off x="0" y="49530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9" name="Rectangle 8"/>
          <p:cNvSpPr>
            <a:spLocks/>
          </p:cNvSpPr>
          <p:nvPr/>
        </p:nvSpPr>
        <p:spPr bwMode="auto">
          <a:xfrm>
            <a:off x="0" y="5257800"/>
            <a:ext cx="9128125" cy="9144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xit" presetSubtype="0" fill="hold" grpId="1"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22" presetClass="entr" presetSubtype="8"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22" presetClass="entr" presetSubtype="8"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xit" presetSubtype="0" fill="hold" grpId="1"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7" grpId="1" animBg="1"/>
      <p:bldP spid="8" grpId="0" animBg="1"/>
      <p:bldP spid="8" grpId="1"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Kiểu số nguyên</a:t>
            </a:r>
          </a:p>
        </p:txBody>
      </p:sp>
      <p:sp>
        <p:nvSpPr>
          <p:cNvPr id="3" name="Content Placeholder 2"/>
          <p:cNvSpPr>
            <a:spLocks noGrp="1"/>
          </p:cNvSpPr>
          <p:nvPr>
            <p:ph idx="1"/>
          </p:nvPr>
        </p:nvSpPr>
        <p:spPr/>
        <p:txBody>
          <a:bodyPr/>
          <a:lstStyle/>
          <a:p>
            <a:pPr eaLnBrk="1" hangingPunct="1">
              <a:defRPr/>
            </a:pPr>
            <a:r>
              <a:rPr lang="en-US">
                <a:solidFill>
                  <a:schemeClr val="tx1">
                    <a:lumMod val="60000"/>
                    <a:lumOff val="40000"/>
                  </a:schemeClr>
                </a:solidFill>
              </a:rPr>
              <a:t>Các kiểu số nguyên (không dấu)</a:t>
            </a:r>
          </a:p>
          <a:p>
            <a:pPr lvl="1" eaLnBrk="1" hangingPunct="1">
              <a:defRPr/>
            </a:pPr>
            <a:r>
              <a:rPr lang="en-US"/>
              <a:t>n bit không dấu: 0 … 2</a:t>
            </a:r>
            <a:r>
              <a:rPr lang="en-US" baseline="30000"/>
              <a:t>n</a:t>
            </a:r>
            <a:r>
              <a:rPr lang="en-US"/>
              <a:t> – 1</a:t>
            </a:r>
          </a:p>
        </p:txBody>
      </p:sp>
      <p:sp>
        <p:nvSpPr>
          <p:cNvPr id="184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graphicFrame>
        <p:nvGraphicFramePr>
          <p:cNvPr id="5" name="Table 4"/>
          <p:cNvGraphicFramePr>
            <a:graphicFrameLocks noGrp="1"/>
          </p:cNvGraphicFramePr>
          <p:nvPr/>
        </p:nvGraphicFramePr>
        <p:xfrm>
          <a:off x="1447800" y="3276600"/>
          <a:ext cx="5529262" cy="2124075"/>
        </p:xfrm>
        <a:graphic>
          <a:graphicData uri="http://schemas.openxmlformats.org/drawingml/2006/table">
            <a:tbl>
              <a:tblPr firstRow="1" bandRow="1">
                <a:tableStyleId>{0E3FDE45-AF77-4B5C-9715-49D594BDF05E}</a:tableStyleId>
              </a:tblPr>
              <a:tblGrid>
                <a:gridCol w="1972219">
                  <a:extLst>
                    <a:ext uri="{9D8B030D-6E8A-4147-A177-3AD203B41FA5}">
                      <a16:colId xmlns:a16="http://schemas.microsoft.com/office/drawing/2014/main" val="20000"/>
                    </a:ext>
                  </a:extLst>
                </a:gridCol>
                <a:gridCol w="1089467">
                  <a:extLst>
                    <a:ext uri="{9D8B030D-6E8A-4147-A177-3AD203B41FA5}">
                      <a16:colId xmlns:a16="http://schemas.microsoft.com/office/drawing/2014/main" val="20001"/>
                    </a:ext>
                  </a:extLst>
                </a:gridCol>
                <a:gridCol w="2467576">
                  <a:extLst>
                    <a:ext uri="{9D8B030D-6E8A-4147-A177-3AD203B41FA5}">
                      <a16:colId xmlns:a16="http://schemas.microsoft.com/office/drawing/2014/main" val="20002"/>
                    </a:ext>
                  </a:extLst>
                </a:gridCol>
              </a:tblGrid>
              <a:tr h="640271">
                <a:tc>
                  <a:txBody>
                    <a:bodyPr/>
                    <a:lstStyle/>
                    <a:p>
                      <a:r>
                        <a:rPr lang="en-US" sz="1800"/>
                        <a:t>Kiểu</a:t>
                      </a:r>
                    </a:p>
                    <a:p>
                      <a:r>
                        <a:rPr lang="en-US" sz="1800"/>
                        <a:t>(Type)</a:t>
                      </a:r>
                    </a:p>
                  </a:txBody>
                  <a:tcPr marL="91451" marR="91451" marT="45734" marB="45734"/>
                </a:tc>
                <a:tc>
                  <a:txBody>
                    <a:bodyPr/>
                    <a:lstStyle/>
                    <a:p>
                      <a:pPr algn="ctr"/>
                      <a:r>
                        <a:rPr lang="en-US" sz="1800"/>
                        <a:t>Độ lớn</a:t>
                      </a:r>
                    </a:p>
                    <a:p>
                      <a:pPr algn="ctr"/>
                      <a:r>
                        <a:rPr lang="en-US" sz="1800"/>
                        <a:t>(Byte)</a:t>
                      </a:r>
                    </a:p>
                  </a:txBody>
                  <a:tcPr marL="91451" marR="91451" marT="45734" marB="45734"/>
                </a:tc>
                <a:tc>
                  <a:txBody>
                    <a:bodyPr/>
                    <a:lstStyle/>
                    <a:p>
                      <a:pPr algn="r"/>
                      <a:r>
                        <a:rPr lang="en-US" sz="1800"/>
                        <a:t>Miền giá trị</a:t>
                      </a:r>
                    </a:p>
                    <a:p>
                      <a:pPr algn="r"/>
                      <a:r>
                        <a:rPr lang="en-US" sz="1800"/>
                        <a:t>(Range)</a:t>
                      </a:r>
                    </a:p>
                  </a:txBody>
                  <a:tcPr marL="91451" marR="91451" marT="45734" marB="45734"/>
                </a:tc>
                <a:extLst>
                  <a:ext uri="{0D108BD9-81ED-4DB2-BD59-A6C34878D82A}">
                    <a16:rowId xmlns:a16="http://schemas.microsoft.com/office/drawing/2014/main" val="10000"/>
                  </a:ext>
                </a:extLst>
              </a:tr>
              <a:tr h="370951">
                <a:tc>
                  <a:txBody>
                    <a:bodyPr/>
                    <a:lstStyle/>
                    <a:p>
                      <a:r>
                        <a:rPr lang="en-US" sz="1800">
                          <a:solidFill>
                            <a:srgbClr val="FF0000"/>
                          </a:solidFill>
                        </a:rPr>
                        <a:t>unsigned char</a:t>
                      </a:r>
                    </a:p>
                  </a:txBody>
                  <a:tcPr marL="91451" marR="91451" marT="45734" marB="45734"/>
                </a:tc>
                <a:tc>
                  <a:txBody>
                    <a:bodyPr/>
                    <a:lstStyle/>
                    <a:p>
                      <a:pPr algn="ctr"/>
                      <a:r>
                        <a:rPr lang="en-US" sz="1800"/>
                        <a:t>1</a:t>
                      </a:r>
                    </a:p>
                  </a:txBody>
                  <a:tcPr marL="91451" marR="91451" marT="45734" marB="45734"/>
                </a:tc>
                <a:tc>
                  <a:txBody>
                    <a:bodyPr/>
                    <a:lstStyle/>
                    <a:p>
                      <a:pPr algn="r"/>
                      <a:r>
                        <a:rPr lang="en-US" sz="1800"/>
                        <a:t>0 … 255</a:t>
                      </a:r>
                    </a:p>
                  </a:txBody>
                  <a:tcPr marL="91451" marR="91451" marT="45734" marB="45734"/>
                </a:tc>
                <a:extLst>
                  <a:ext uri="{0D108BD9-81ED-4DB2-BD59-A6C34878D82A}">
                    <a16:rowId xmlns:a16="http://schemas.microsoft.com/office/drawing/2014/main" val="10001"/>
                  </a:ext>
                </a:extLst>
              </a:tr>
              <a:tr h="370951">
                <a:tc>
                  <a:txBody>
                    <a:bodyPr/>
                    <a:lstStyle/>
                    <a:p>
                      <a:r>
                        <a:rPr lang="en-US" sz="1800">
                          <a:solidFill>
                            <a:srgbClr val="FF0000"/>
                          </a:solidFill>
                        </a:rPr>
                        <a:t>unsigned int</a:t>
                      </a:r>
                    </a:p>
                  </a:txBody>
                  <a:tcPr marL="91451" marR="91451" marT="45734" marB="45734"/>
                </a:tc>
                <a:tc>
                  <a:txBody>
                    <a:bodyPr/>
                    <a:lstStyle/>
                    <a:p>
                      <a:pPr algn="ctr"/>
                      <a:r>
                        <a:rPr lang="en-US" sz="1800"/>
                        <a:t>2</a:t>
                      </a:r>
                    </a:p>
                  </a:txBody>
                  <a:tcPr marL="91451" marR="91451" marT="45734" marB="45734"/>
                </a:tc>
                <a:tc>
                  <a:txBody>
                    <a:bodyPr/>
                    <a:lstStyle/>
                    <a:p>
                      <a:pPr algn="r"/>
                      <a:r>
                        <a:rPr lang="en-US" sz="1800"/>
                        <a:t>0 … 65.535</a:t>
                      </a:r>
                    </a:p>
                  </a:txBody>
                  <a:tcPr marL="91451" marR="91451" marT="45734" marB="45734"/>
                </a:tc>
                <a:extLst>
                  <a:ext uri="{0D108BD9-81ED-4DB2-BD59-A6C34878D82A}">
                    <a16:rowId xmlns:a16="http://schemas.microsoft.com/office/drawing/2014/main" val="10002"/>
                  </a:ext>
                </a:extLst>
              </a:tr>
              <a:tr h="370951">
                <a:tc>
                  <a:txBody>
                    <a:bodyPr/>
                    <a:lstStyle/>
                    <a:p>
                      <a:r>
                        <a:rPr lang="en-US" sz="1800">
                          <a:solidFill>
                            <a:srgbClr val="FF0000"/>
                          </a:solidFill>
                        </a:rPr>
                        <a:t>unsigned short</a:t>
                      </a:r>
                    </a:p>
                  </a:txBody>
                  <a:tcPr marL="91451" marR="91451" marT="45734" marB="45734"/>
                </a:tc>
                <a:tc>
                  <a:txBody>
                    <a:bodyPr/>
                    <a:lstStyle/>
                    <a:p>
                      <a:pPr algn="ctr"/>
                      <a:r>
                        <a:rPr lang="en-US" sz="1800"/>
                        <a:t>2</a:t>
                      </a:r>
                    </a:p>
                  </a:txBody>
                  <a:tcPr marL="91451" marR="91451" marT="45734" marB="45734"/>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a:t>0 … 65.535</a:t>
                      </a:r>
                    </a:p>
                  </a:txBody>
                  <a:tcPr marL="91451" marR="91451" marT="45734" marB="45734"/>
                </a:tc>
                <a:extLst>
                  <a:ext uri="{0D108BD9-81ED-4DB2-BD59-A6C34878D82A}">
                    <a16:rowId xmlns:a16="http://schemas.microsoft.com/office/drawing/2014/main" val="10003"/>
                  </a:ext>
                </a:extLst>
              </a:tr>
              <a:tr h="370951">
                <a:tc>
                  <a:txBody>
                    <a:bodyPr/>
                    <a:lstStyle/>
                    <a:p>
                      <a:r>
                        <a:rPr lang="en-US" sz="1800">
                          <a:solidFill>
                            <a:srgbClr val="FF0000"/>
                          </a:solidFill>
                        </a:rPr>
                        <a:t>unsigned long</a:t>
                      </a:r>
                    </a:p>
                  </a:txBody>
                  <a:tcPr marL="91451" marR="91451" marT="45734" marB="45734"/>
                </a:tc>
                <a:tc>
                  <a:txBody>
                    <a:bodyPr/>
                    <a:lstStyle/>
                    <a:p>
                      <a:pPr algn="ctr"/>
                      <a:r>
                        <a:rPr lang="en-US" sz="1800"/>
                        <a:t>4</a:t>
                      </a:r>
                    </a:p>
                  </a:txBody>
                  <a:tcPr marL="91451" marR="91451" marT="45734" marB="45734"/>
                </a:tc>
                <a:tc>
                  <a:txBody>
                    <a:bodyPr/>
                    <a:lstStyle/>
                    <a:p>
                      <a:pPr algn="r"/>
                      <a:r>
                        <a:rPr lang="en-US" sz="1800"/>
                        <a:t>0 … 4.294.967.295</a:t>
                      </a:r>
                    </a:p>
                  </a:txBody>
                  <a:tcPr marL="91451" marR="91451" marT="45734" marB="45734"/>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p:txBody>
          <a:bodyPr/>
          <a:lstStyle/>
          <a:p>
            <a:pPr eaLnBrk="1" hangingPunct="1"/>
            <a:r>
              <a:rPr lang="en-US" altLang="en-US"/>
              <a:t>Câu lệnh</a:t>
            </a:r>
          </a:p>
        </p:txBody>
      </p:sp>
      <p:sp>
        <p:nvSpPr>
          <p:cNvPr id="3" name="Content Placeholder 2"/>
          <p:cNvSpPr>
            <a:spLocks noGrp="1"/>
          </p:cNvSpPr>
          <p:nvPr>
            <p:ph idx="4294967295"/>
          </p:nvPr>
        </p:nvSpPr>
        <p:spPr>
          <a:xfrm>
            <a:off x="465138" y="1247775"/>
            <a:ext cx="8229600" cy="4800600"/>
          </a:xfrm>
        </p:spPr>
        <p:txBody>
          <a:bodyPr/>
          <a:lstStyle/>
          <a:p>
            <a:pPr eaLnBrk="1" hangingPunct="1">
              <a:defRPr/>
            </a:pPr>
            <a:r>
              <a:rPr lang="en-US" b="0" dirty="0" err="1">
                <a:solidFill>
                  <a:schemeClr val="tx1">
                    <a:lumMod val="60000"/>
                    <a:lumOff val="40000"/>
                  </a:schemeClr>
                </a:solidFill>
                <a:latin typeface="Arial" pitchFamily="34" charset="0"/>
                <a:cs typeface="Arial" pitchFamily="34" charset="0"/>
              </a:rPr>
              <a:t>Phân</a:t>
            </a:r>
            <a:r>
              <a:rPr lang="en-US" b="0" dirty="0">
                <a:solidFill>
                  <a:schemeClr val="tx1">
                    <a:lumMod val="60000"/>
                    <a:lumOff val="40000"/>
                  </a:schemeClr>
                </a:solidFill>
                <a:latin typeface="Arial" pitchFamily="34" charset="0"/>
                <a:cs typeface="Arial" pitchFamily="34" charset="0"/>
              </a:rPr>
              <a:t> </a:t>
            </a:r>
            <a:r>
              <a:rPr lang="en-US" b="0" dirty="0" err="1">
                <a:solidFill>
                  <a:schemeClr val="tx1">
                    <a:lumMod val="60000"/>
                    <a:lumOff val="40000"/>
                  </a:schemeClr>
                </a:solidFill>
                <a:latin typeface="Arial" pitchFamily="34" charset="0"/>
                <a:cs typeface="Arial" pitchFamily="34" charset="0"/>
              </a:rPr>
              <a:t>loại</a:t>
            </a:r>
            <a:endParaRPr lang="en-US" b="0" dirty="0">
              <a:solidFill>
                <a:schemeClr val="tx1">
                  <a:lumMod val="60000"/>
                  <a:lumOff val="40000"/>
                </a:schemeClr>
              </a:solidFill>
              <a:latin typeface="Arial" pitchFamily="34" charset="0"/>
              <a:cs typeface="Arial" pitchFamily="34" charset="0"/>
            </a:endParaRPr>
          </a:p>
          <a:p>
            <a:pPr lvl="1" eaLnBrk="1" hangingPunct="1">
              <a:defRPr/>
            </a:pPr>
            <a:r>
              <a:rPr lang="en-US" dirty="0" err="1">
                <a:latin typeface="Arial" pitchFamily="34" charset="0"/>
                <a:cs typeface="Arial" pitchFamily="34" charset="0"/>
              </a:rPr>
              <a:t>Câu</a:t>
            </a:r>
            <a:r>
              <a:rPr lang="en-US" dirty="0">
                <a:latin typeface="Arial" pitchFamily="34" charset="0"/>
                <a:cs typeface="Arial" pitchFamily="34" charset="0"/>
              </a:rPr>
              <a:t> </a:t>
            </a:r>
            <a:r>
              <a:rPr lang="en-US" dirty="0" err="1">
                <a:latin typeface="Arial" pitchFamily="34" charset="0"/>
                <a:cs typeface="Arial" pitchFamily="34" charset="0"/>
              </a:rPr>
              <a:t>lệnh</a:t>
            </a:r>
            <a:r>
              <a:rPr lang="en-US" dirty="0">
                <a:latin typeface="Arial" pitchFamily="34" charset="0"/>
                <a:cs typeface="Arial" pitchFamily="34" charset="0"/>
              </a:rPr>
              <a:t> </a:t>
            </a:r>
            <a:r>
              <a:rPr lang="vi-VN" dirty="0">
                <a:latin typeface="Arial" pitchFamily="34" charset="0"/>
                <a:cs typeface="Arial" pitchFamily="34" charset="0"/>
              </a:rPr>
              <a:t>đơ</a:t>
            </a:r>
            <a:r>
              <a:rPr lang="en-US" dirty="0">
                <a:latin typeface="Arial" pitchFamily="34" charset="0"/>
                <a:cs typeface="Arial" pitchFamily="34" charset="0"/>
              </a:rPr>
              <a:t>n: </a:t>
            </a:r>
            <a:r>
              <a:rPr lang="en-US" dirty="0" err="1">
                <a:latin typeface="Arial" pitchFamily="34" charset="0"/>
                <a:cs typeface="Arial" pitchFamily="34" charset="0"/>
              </a:rPr>
              <a:t>chỉ</a:t>
            </a:r>
            <a:r>
              <a:rPr lang="en-US" dirty="0">
                <a:latin typeface="Arial" pitchFamily="34" charset="0"/>
                <a:cs typeface="Arial" pitchFamily="34" charset="0"/>
              </a:rPr>
              <a:t> </a:t>
            </a:r>
            <a:r>
              <a:rPr lang="en-US" dirty="0" err="1">
                <a:latin typeface="Arial" pitchFamily="34" charset="0"/>
                <a:cs typeface="Arial" pitchFamily="34" charset="0"/>
              </a:rPr>
              <a:t>gồm</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câu</a:t>
            </a:r>
            <a:r>
              <a:rPr lang="en-US" dirty="0">
                <a:latin typeface="Arial" pitchFamily="34" charset="0"/>
                <a:cs typeface="Arial" pitchFamily="34" charset="0"/>
              </a:rPr>
              <a:t> </a:t>
            </a:r>
            <a:r>
              <a:rPr lang="en-US" dirty="0" err="1">
                <a:latin typeface="Arial" pitchFamily="34" charset="0"/>
                <a:cs typeface="Arial" pitchFamily="34" charset="0"/>
              </a:rPr>
              <a:t>lệnh</a:t>
            </a:r>
            <a:r>
              <a:rPr lang="en-US" dirty="0">
                <a:latin typeface="Arial" pitchFamily="34" charset="0"/>
                <a:cs typeface="Arial" pitchFamily="34" charset="0"/>
              </a:rPr>
              <a:t>.</a:t>
            </a:r>
          </a:p>
          <a:p>
            <a:pPr lvl="1" eaLnBrk="1" hangingPunct="1">
              <a:defRPr/>
            </a:pPr>
            <a:r>
              <a:rPr lang="en-US" dirty="0" err="1">
                <a:latin typeface="Arial" pitchFamily="34" charset="0"/>
                <a:cs typeface="Arial" pitchFamily="34" charset="0"/>
              </a:rPr>
              <a:t>Câu</a:t>
            </a:r>
            <a:r>
              <a:rPr lang="en-US" dirty="0">
                <a:latin typeface="Arial" pitchFamily="34" charset="0"/>
                <a:cs typeface="Arial" pitchFamily="34" charset="0"/>
              </a:rPr>
              <a:t> </a:t>
            </a:r>
            <a:r>
              <a:rPr lang="en-US" dirty="0" err="1">
                <a:latin typeface="Arial" pitchFamily="34" charset="0"/>
                <a:cs typeface="Arial" pitchFamily="34" charset="0"/>
              </a:rPr>
              <a:t>lệnh</a:t>
            </a:r>
            <a:r>
              <a:rPr lang="en-US" dirty="0">
                <a:latin typeface="Arial" pitchFamily="34" charset="0"/>
                <a:cs typeface="Arial" pitchFamily="34" charset="0"/>
              </a:rPr>
              <a:t> </a:t>
            </a:r>
            <a:r>
              <a:rPr lang="en-US" dirty="0" err="1">
                <a:latin typeface="Arial" pitchFamily="34" charset="0"/>
                <a:cs typeface="Arial" pitchFamily="34" charset="0"/>
              </a:rPr>
              <a:t>phức</a:t>
            </a:r>
            <a:r>
              <a:rPr lang="en-US" dirty="0">
                <a:latin typeface="Arial" pitchFamily="34" charset="0"/>
                <a:cs typeface="Arial" pitchFamily="34" charset="0"/>
              </a:rPr>
              <a:t> (</a:t>
            </a:r>
            <a:r>
              <a:rPr lang="en-US" dirty="0" err="1">
                <a:latin typeface="Arial" pitchFamily="34" charset="0"/>
                <a:cs typeface="Arial" pitchFamily="34" charset="0"/>
              </a:rPr>
              <a:t>khối</a:t>
            </a:r>
            <a:r>
              <a:rPr lang="en-US" dirty="0">
                <a:latin typeface="Arial" pitchFamily="34" charset="0"/>
                <a:cs typeface="Arial" pitchFamily="34" charset="0"/>
              </a:rPr>
              <a:t> </a:t>
            </a:r>
            <a:r>
              <a:rPr lang="en-US" dirty="0" err="1">
                <a:latin typeface="Arial" pitchFamily="34" charset="0"/>
                <a:cs typeface="Arial" pitchFamily="34" charset="0"/>
              </a:rPr>
              <a:t>lệnh</a:t>
            </a:r>
            <a:r>
              <a:rPr lang="en-US" dirty="0">
                <a:latin typeface="Arial" pitchFamily="34" charset="0"/>
                <a:cs typeface="Arial" pitchFamily="34" charset="0"/>
              </a:rPr>
              <a:t>): </a:t>
            </a:r>
            <a:r>
              <a:rPr lang="en-US" dirty="0" err="1">
                <a:latin typeface="Arial" pitchFamily="34" charset="0"/>
                <a:cs typeface="Arial" pitchFamily="34" charset="0"/>
              </a:rPr>
              <a:t>gồm</a:t>
            </a:r>
            <a:r>
              <a:rPr lang="en-US" dirty="0">
                <a:latin typeface="Arial" pitchFamily="34" charset="0"/>
                <a:cs typeface="Arial" pitchFamily="34" charset="0"/>
              </a:rPr>
              <a:t> </a:t>
            </a:r>
            <a:r>
              <a:rPr lang="en-US" dirty="0" err="1">
                <a:latin typeface="Arial" pitchFamily="34" charset="0"/>
                <a:cs typeface="Arial" pitchFamily="34" charset="0"/>
              </a:rPr>
              <a:t>nhiều</a:t>
            </a:r>
            <a:r>
              <a:rPr lang="en-US" dirty="0">
                <a:latin typeface="Arial" pitchFamily="34" charset="0"/>
                <a:cs typeface="Arial" pitchFamily="34" charset="0"/>
              </a:rPr>
              <a:t> </a:t>
            </a:r>
            <a:r>
              <a:rPr lang="en-US" dirty="0" err="1">
                <a:latin typeface="Arial" pitchFamily="34" charset="0"/>
                <a:cs typeface="Arial" pitchFamily="34" charset="0"/>
              </a:rPr>
              <a:t>câu</a:t>
            </a:r>
            <a:r>
              <a:rPr lang="en-US" dirty="0">
                <a:latin typeface="Arial" pitchFamily="34" charset="0"/>
                <a:cs typeface="Arial" pitchFamily="34" charset="0"/>
              </a:rPr>
              <a:t> </a:t>
            </a:r>
            <a:r>
              <a:rPr lang="en-US" dirty="0" err="1">
                <a:latin typeface="Arial" pitchFamily="34" charset="0"/>
                <a:cs typeface="Arial" pitchFamily="34" charset="0"/>
              </a:rPr>
              <a:t>lệnh</a:t>
            </a:r>
            <a:r>
              <a:rPr lang="en-US" dirty="0">
                <a:latin typeface="Arial" pitchFamily="34" charset="0"/>
                <a:cs typeface="Arial" pitchFamily="34" charset="0"/>
              </a:rPr>
              <a:t> </a:t>
            </a:r>
            <a:r>
              <a:rPr lang="vi-VN" dirty="0">
                <a:latin typeface="Arial" pitchFamily="34" charset="0"/>
                <a:cs typeface="Arial" pitchFamily="34" charset="0"/>
              </a:rPr>
              <a:t>đơ</a:t>
            </a:r>
            <a:r>
              <a:rPr lang="en-US" dirty="0">
                <a:latin typeface="Arial" pitchFamily="34" charset="0"/>
                <a:cs typeface="Arial" pitchFamily="34" charset="0"/>
              </a:rPr>
              <a:t>n </a:t>
            </a:r>
            <a:r>
              <a:rPr lang="vi-VN" dirty="0">
                <a:latin typeface="Arial" pitchFamily="34" charset="0"/>
                <a:cs typeface="Arial" pitchFamily="34" charset="0"/>
              </a:rPr>
              <a:t>đượ</a:t>
            </a:r>
            <a:r>
              <a:rPr lang="en-US" dirty="0">
                <a:latin typeface="Arial" pitchFamily="34" charset="0"/>
                <a:cs typeface="Arial" pitchFamily="34" charset="0"/>
              </a:rPr>
              <a:t>c </a:t>
            </a:r>
            <a:r>
              <a:rPr lang="en-US" dirty="0" err="1">
                <a:latin typeface="Arial" pitchFamily="34" charset="0"/>
                <a:cs typeface="Arial" pitchFamily="34" charset="0"/>
              </a:rPr>
              <a:t>bao</a:t>
            </a:r>
            <a:r>
              <a:rPr lang="en-US" dirty="0">
                <a:latin typeface="Arial" pitchFamily="34" charset="0"/>
                <a:cs typeface="Arial" pitchFamily="34" charset="0"/>
              </a:rPr>
              <a:t> </a:t>
            </a:r>
            <a:r>
              <a:rPr lang="en-US" err="1">
                <a:latin typeface="Arial" pitchFamily="34" charset="0"/>
                <a:cs typeface="Arial" pitchFamily="34" charset="0"/>
              </a:rPr>
              <a:t>bởi</a:t>
            </a:r>
            <a:r>
              <a:rPr lang="en-US">
                <a:latin typeface="Arial" pitchFamily="34" charset="0"/>
                <a:cs typeface="Arial" pitchFamily="34" charset="0"/>
              </a:rPr>
              <a:t> { </a:t>
            </a:r>
            <a:r>
              <a:rPr lang="en-US" err="1">
                <a:latin typeface="Arial" pitchFamily="34" charset="0"/>
                <a:cs typeface="Arial" pitchFamily="34" charset="0"/>
              </a:rPr>
              <a:t>và</a:t>
            </a:r>
            <a:r>
              <a:rPr lang="en-US">
                <a:latin typeface="Arial" pitchFamily="34" charset="0"/>
                <a:cs typeface="Arial" pitchFamily="34" charset="0"/>
              </a:rPr>
              <a:t> }</a:t>
            </a:r>
            <a:endParaRPr lang="en-US" dirty="0">
              <a:latin typeface="Arial" pitchFamily="34" charset="0"/>
              <a:cs typeface="Arial" pitchFamily="34" charset="0"/>
            </a:endParaRPr>
          </a:p>
          <a:p>
            <a:pPr eaLnBrk="1" hangingPunct="1">
              <a:defRPr/>
            </a:pPr>
            <a:r>
              <a:rPr lang="en-US" b="0" dirty="0" err="1">
                <a:solidFill>
                  <a:schemeClr val="tx1">
                    <a:lumMod val="60000"/>
                    <a:lumOff val="40000"/>
                  </a:schemeClr>
                </a:solidFill>
                <a:latin typeface="Arial" pitchFamily="34" charset="0"/>
                <a:cs typeface="Arial" pitchFamily="34" charset="0"/>
              </a:rPr>
              <a:t>Ví</a:t>
            </a:r>
            <a:r>
              <a:rPr lang="en-US" b="0" dirty="0">
                <a:solidFill>
                  <a:schemeClr val="tx1">
                    <a:lumMod val="60000"/>
                    <a:lumOff val="40000"/>
                  </a:schemeClr>
                </a:solidFill>
                <a:latin typeface="Arial" pitchFamily="34" charset="0"/>
                <a:cs typeface="Arial" pitchFamily="34" charset="0"/>
              </a:rPr>
              <a:t> </a:t>
            </a:r>
            <a:r>
              <a:rPr lang="en-US" b="0" dirty="0" err="1">
                <a:solidFill>
                  <a:schemeClr val="tx1">
                    <a:lumMod val="60000"/>
                    <a:lumOff val="40000"/>
                  </a:schemeClr>
                </a:solidFill>
                <a:latin typeface="Arial" pitchFamily="34" charset="0"/>
                <a:cs typeface="Arial" pitchFamily="34" charset="0"/>
              </a:rPr>
              <a:t>dụ</a:t>
            </a:r>
            <a:endParaRPr lang="en-US" b="0" dirty="0">
              <a:solidFill>
                <a:schemeClr val="tx1">
                  <a:lumMod val="60000"/>
                  <a:lumOff val="40000"/>
                </a:schemeClr>
              </a:solidFill>
              <a:latin typeface="Arial" pitchFamily="34" charset="0"/>
              <a:cs typeface="Arial" pitchFamily="34" charset="0"/>
            </a:endParaRPr>
          </a:p>
        </p:txBody>
      </p:sp>
      <p:sp>
        <p:nvSpPr>
          <p:cNvPr id="55300" name="Footer Placeholder 3"/>
          <p:cNvSpPr txBox="1">
            <a:spLocks noGrp="1"/>
          </p:cNvSpPr>
          <p:nvPr/>
        </p:nvSpPr>
        <p:spPr bwMode="auto">
          <a:xfrm>
            <a:off x="5181600" y="6477000"/>
            <a:ext cx="289560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4083050"/>
            <a:ext cx="152400" cy="186055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6" name="TextBox 5"/>
          <p:cNvSpPr txBox="1">
            <a:spLocks noChangeArrowheads="1"/>
          </p:cNvSpPr>
          <p:nvPr/>
        </p:nvSpPr>
        <p:spPr bwMode="auto">
          <a:xfrm>
            <a:off x="838200" y="4083050"/>
            <a:ext cx="70104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a = 2912;		// Câu lệnh </a:t>
            </a:r>
            <a:r>
              <a:rPr lang="vi-VN" altLang="en-US" sz="2000">
                <a:latin typeface="Courier New" pitchFamily="49" charset="0"/>
                <a:cs typeface="Courier New" pitchFamily="49" charset="0"/>
              </a:rPr>
              <a:t>đơ</a:t>
            </a:r>
            <a:r>
              <a:rPr lang="en-US" altLang="en-US" sz="2000">
                <a:latin typeface="Courier New" pitchFamily="49" charset="0"/>
                <a:cs typeface="Courier New" pitchFamily="49" charset="0"/>
              </a:rPr>
              <a:t>n</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			// Câu lệnh phức/khối lệnh</a:t>
            </a:r>
          </a:p>
          <a:p>
            <a:pPr eaLnBrk="1" hangingPunct="1">
              <a:spcBef>
                <a:spcPct val="0"/>
              </a:spcBef>
              <a:buClrTx/>
              <a:buFontTx/>
              <a:buNone/>
            </a:pPr>
            <a:r>
              <a:rPr lang="en-US" altLang="en-US" sz="2000">
                <a:latin typeface="Courier New" pitchFamily="49" charset="0"/>
                <a:cs typeface="Courier New" pitchFamily="49" charset="0"/>
              </a:rPr>
              <a:t>	a = 2912;	</a:t>
            </a:r>
          </a:p>
          <a:p>
            <a:pPr eaLnBrk="1" hangingPunct="1">
              <a:spcBef>
                <a:spcPct val="0"/>
              </a:spcBef>
              <a:buClrTx/>
              <a:buFontTx/>
              <a:buNone/>
            </a:pPr>
            <a:r>
              <a:rPr lang="en-US" altLang="en-US" sz="2000">
                <a:latin typeface="Courier New" pitchFamily="49" charset="0"/>
                <a:cs typeface="Courier New" pitchFamily="49" charset="0"/>
              </a:rPr>
              <a:t>	b = 1706;	</a:t>
            </a:r>
          </a:p>
          <a:p>
            <a:pPr eaLnBrk="1" hangingPunct="1">
              <a:spcBef>
                <a:spcPct val="0"/>
              </a:spcBef>
              <a:buClrTx/>
              <a:buFontTx/>
              <a:buNone/>
            </a:pPr>
            <a:r>
              <a:rPr lang="en-US" altLang="en-US" sz="2000">
                <a:latin typeface="Courier New" pitchFamily="49" charset="0"/>
                <a:cs typeface="Courier New" pitchFamily="49" charset="0"/>
              </a:rPr>
              <a:t>}			</a:t>
            </a:r>
          </a:p>
        </p:txBody>
      </p:sp>
      <p:sp>
        <p:nvSpPr>
          <p:cNvPr id="7" name="Rectangle 6"/>
          <p:cNvSpPr>
            <a:spLocks/>
          </p:cNvSpPr>
          <p:nvPr/>
        </p:nvSpPr>
        <p:spPr bwMode="auto">
          <a:xfrm>
            <a:off x="15875" y="4114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8" name="Rectangle 7"/>
          <p:cNvSpPr>
            <a:spLocks/>
          </p:cNvSpPr>
          <p:nvPr/>
        </p:nvSpPr>
        <p:spPr bwMode="auto">
          <a:xfrm>
            <a:off x="0" y="47244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anim calcmode="lin" valueType="num">
                                      <p:cBhvr>
                                        <p:cTn id="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childTnLst>
                          </p:cTn>
                        </p:par>
                        <p:par>
                          <p:cTn id="14" fill="hold" nodeType="afterGroup">
                            <p:stCondLst>
                              <p:cond delay="1000"/>
                            </p:stCondLst>
                            <p:childTnLst>
                              <p:par>
                                <p:cTn id="15" presetID="42" presetClass="entr" presetSubtype="0" fill="hold"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anim calcmode="lin" valueType="num">
                                      <p:cBhvr>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anim calcmode="lin" valueType="num">
                                      <p:cBhvr>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6">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500"/>
                                        <p:tgtEl>
                                          <p:spTgt spid="6">
                                            <p:txEl>
                                              <p:pRg st="3" end="3"/>
                                            </p:txEl>
                                          </p:spTgt>
                                        </p:tgtEl>
                                      </p:cBhvr>
                                    </p:animEffect>
                                    <p:anim calcmode="lin" valueType="num">
                                      <p:cBhvr>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6">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500"/>
                                        <p:tgtEl>
                                          <p:spTgt spid="6">
                                            <p:txEl>
                                              <p:pRg st="4" end="4"/>
                                            </p:txEl>
                                          </p:spTgt>
                                        </p:tgtEl>
                                      </p:cBhvr>
                                    </p:animEffect>
                                    <p:anim calcmode="lin" valueType="num">
                                      <p:cBhvr>
                                        <p:cTn id="3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6">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fade">
                                      <p:cBhvr>
                                        <p:cTn id="39" dur="500"/>
                                        <p:tgtEl>
                                          <p:spTgt spid="6">
                                            <p:txEl>
                                              <p:pRg st="5" end="5"/>
                                            </p:txEl>
                                          </p:spTgt>
                                        </p:tgtEl>
                                      </p:cBhvr>
                                    </p:animEffect>
                                    <p:anim calcmode="lin" valueType="num">
                                      <p:cBhvr>
                                        <p:cTn id="40"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1" dur="5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xit" presetSubtype="0" fill="hold" grpId="1" nodeType="clickEffect">
                                  <p:stCondLst>
                                    <p:cond delay="0"/>
                                  </p:stCondLst>
                                  <p:childTnLst>
                                    <p:animEffect transition="out" filter="fade">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22" presetClass="entr" presetSubtype="8"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609600" y="1219200"/>
            <a:ext cx="7467600" cy="4076700"/>
          </a:xfrm>
        </p:spPr>
        <p:txBody>
          <a:bodyPr/>
          <a:lstStyle/>
          <a:p>
            <a:pPr algn="just">
              <a:buFont typeface="Wingdings" pitchFamily="2" charset="2"/>
              <a:buNone/>
              <a:defRPr/>
            </a:pPr>
            <a:r>
              <a:rPr lang="en-US" altLang="en-US" sz="2400" b="0">
                <a:solidFill>
                  <a:srgbClr val="990000"/>
                </a:solidFill>
                <a:latin typeface="Arial" charset="0"/>
              </a:rPr>
              <a:t>1. Xuất dữ liệu ra màn hình:</a:t>
            </a:r>
          </a:p>
          <a:p>
            <a:pPr algn="just">
              <a:defRPr/>
            </a:pPr>
            <a:r>
              <a:rPr lang="en-US" altLang="en-US" sz="2200" b="0">
                <a:latin typeface="Arial" charset="0"/>
              </a:rPr>
              <a:t>Trong “C/C++”, dùng hàm printf(. . .) khai báo trong tập tin tiêu đề &lt;stdio.h&gt; </a:t>
            </a:r>
          </a:p>
          <a:p>
            <a:pPr marL="0" indent="0" algn="just">
              <a:buFont typeface="Wingdings" pitchFamily="2" charset="2"/>
              <a:buNone/>
              <a:defRPr/>
            </a:pPr>
            <a:r>
              <a:rPr lang="en-US" altLang="en-US" sz="2400" b="0">
                <a:latin typeface="Arial" charset="0"/>
              </a:rPr>
              <a:t>		</a:t>
            </a:r>
            <a:r>
              <a:rPr lang="en-US" altLang="en-US" sz="2400" b="0">
                <a:solidFill>
                  <a:srgbClr val="C00000"/>
                </a:solidFill>
                <a:latin typeface="Arial" charset="0"/>
              </a:rPr>
              <a:t>printf(“%định dạng”, tên biến);</a:t>
            </a:r>
          </a:p>
          <a:p>
            <a:pPr marL="685800" indent="0" algn="just">
              <a:buFont typeface="Wingdings" pitchFamily="2" charset="2"/>
              <a:buNone/>
              <a:defRPr/>
            </a:pPr>
            <a:r>
              <a:rPr lang="en-US" altLang="en-US" sz="2400" b="0">
                <a:latin typeface="Arial" charset="0"/>
              </a:rPr>
              <a:t>    </a:t>
            </a:r>
            <a:r>
              <a:rPr lang="en-US" altLang="en-US" sz="2000" b="0">
                <a:latin typeface="Arial" charset="0"/>
              </a:rPr>
              <a:t>Ví dụ:int x; printf(“Gia tri của x la %d”,x);</a:t>
            </a:r>
          </a:p>
          <a:p>
            <a:pPr>
              <a:defRPr/>
            </a:pPr>
            <a:r>
              <a:rPr lang="vi-VN" sz="2200" b="0"/>
              <a:t>d in số nguyên dưới dạng hệ thập phân</a:t>
            </a:r>
          </a:p>
          <a:p>
            <a:pPr>
              <a:defRPr/>
            </a:pPr>
            <a:r>
              <a:rPr lang="en-US" sz="2200" b="0"/>
              <a:t>o in số nguyên dạng hệ 8</a:t>
            </a:r>
          </a:p>
          <a:p>
            <a:pPr>
              <a:defRPr/>
            </a:pPr>
            <a:r>
              <a:rPr lang="en-US" sz="2200" b="0"/>
              <a:t>x, X in số nguyên dạng hệ 16</a:t>
            </a:r>
          </a:p>
          <a:p>
            <a:pPr>
              <a:defRPr/>
            </a:pPr>
            <a:r>
              <a:rPr lang="en-US" sz="2200" b="0"/>
              <a:t>u in số nguyên dạng không dấu</a:t>
            </a:r>
          </a:p>
          <a:p>
            <a:pPr>
              <a:defRPr/>
            </a:pPr>
            <a:r>
              <a:rPr lang="en-US" sz="2200" b="0"/>
              <a:t>c in kí tự</a:t>
            </a:r>
          </a:p>
          <a:p>
            <a:pPr>
              <a:defRPr/>
            </a:pPr>
            <a:r>
              <a:rPr lang="en-US" sz="2200" b="0"/>
              <a:t>s in xâu kí tự</a:t>
            </a:r>
          </a:p>
          <a:p>
            <a:pPr>
              <a:defRPr/>
            </a:pPr>
            <a:r>
              <a:rPr lang="vi-VN" sz="2200" b="0"/>
              <a:t>e, E in số thực dạng dấu phẩy động</a:t>
            </a:r>
          </a:p>
          <a:p>
            <a:pPr>
              <a:defRPr/>
            </a:pPr>
            <a:r>
              <a:rPr lang="en-US" sz="2200" b="0"/>
              <a:t>f in số thực dạng dấu phẩy tĩnh</a:t>
            </a:r>
          </a:p>
          <a:p>
            <a:pPr algn="just">
              <a:defRPr/>
            </a:pPr>
            <a:endParaRPr lang="en-US" altLang="en-US" sz="1800">
              <a:latin typeface="Arial" charset="0"/>
            </a:endParaRPr>
          </a:p>
        </p:txBody>
      </p:sp>
      <p:sp>
        <p:nvSpPr>
          <p:cNvPr id="56323" name="Rectangle 3"/>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
        <p:nvSpPr>
          <p:cNvPr id="2" name="TextBox 1"/>
          <p:cNvSpPr txBox="1"/>
          <p:nvPr/>
        </p:nvSpPr>
        <p:spPr>
          <a:xfrm>
            <a:off x="5105400" y="3810000"/>
            <a:ext cx="3886200" cy="1323975"/>
          </a:xfrm>
          <a:prstGeom prst="rect">
            <a:avLst/>
          </a:prstGeom>
          <a:noFill/>
        </p:spPr>
        <p:txBody>
          <a:bodyPr>
            <a:spAutoFit/>
          </a:bodyPr>
          <a:lstStyle/>
          <a:p>
            <a:pPr>
              <a:defRPr/>
            </a:pPr>
            <a:r>
              <a:rPr lang="en-US" sz="2000">
                <a:solidFill>
                  <a:schemeClr val="accent5">
                    <a:lumMod val="50000"/>
                  </a:schemeClr>
                </a:solidFill>
                <a:latin typeface="Arial" pitchFamily="34" charset="0"/>
                <a:cs typeface="Arial" pitchFamily="34" charset="0"/>
              </a:rPr>
              <a:t>Ví dụ, giả sử x = 4, câu lệnh:</a:t>
            </a:r>
          </a:p>
          <a:p>
            <a:pPr>
              <a:defRPr/>
            </a:pPr>
            <a:r>
              <a:rPr lang="en-US" sz="2000">
                <a:solidFill>
                  <a:schemeClr val="accent5">
                    <a:lumMod val="50000"/>
                  </a:schemeClr>
                </a:solidFill>
                <a:latin typeface="Arial" pitchFamily="34" charset="0"/>
                <a:cs typeface="Arial" pitchFamily="34" charset="0"/>
              </a:rPr>
              <a:t>printf(“%d %0.2f”, 3, x + 1) ;</a:t>
            </a:r>
          </a:p>
          <a:p>
            <a:pPr>
              <a:defRPr/>
            </a:pPr>
            <a:r>
              <a:rPr lang="en-US" sz="2000">
                <a:solidFill>
                  <a:schemeClr val="accent5">
                    <a:lumMod val="50000"/>
                  </a:schemeClr>
                </a:solidFill>
                <a:latin typeface="Arial" pitchFamily="34" charset="0"/>
                <a:cs typeface="Arial" pitchFamily="34" charset="0"/>
              </a:rPr>
              <a:t>printf(“Tỉ lệ học sinh giỏi: %0.2f %%”, 32.484) ;</a:t>
            </a:r>
            <a:r>
              <a:rPr lang="en-US" sz="2000">
                <a:solidFill>
                  <a:schemeClr val="accent5">
                    <a:lumMod val="50000"/>
                  </a:schemeClr>
                </a:solidFill>
                <a:latin typeface="Arial" pitchFamily="34" charset="0"/>
                <a:cs typeface="Arial" pitchFamily="34" charset="0"/>
                <a:sym typeface="Wingdings" panose="05000000000000000000" pitchFamily="2" charset="2"/>
              </a:rPr>
              <a:t>32.48%</a:t>
            </a:r>
            <a:endParaRPr lang="en-US" altLang="en-US" sz="2000">
              <a:solidFill>
                <a:schemeClr val="accent5">
                  <a:lumMod val="50000"/>
                </a:schemeClr>
              </a:solidFill>
              <a:cs typeface="Arial" pitchFamily="3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609600" y="1219200"/>
            <a:ext cx="7467600" cy="4076700"/>
          </a:xfrm>
        </p:spPr>
        <p:txBody>
          <a:bodyPr/>
          <a:lstStyle/>
          <a:p>
            <a:pPr algn="just">
              <a:buFont typeface="Wingdings" pitchFamily="2" charset="2"/>
              <a:buNone/>
              <a:defRPr/>
            </a:pPr>
            <a:r>
              <a:rPr lang="en-US" altLang="en-US" sz="2400" b="0">
                <a:solidFill>
                  <a:srgbClr val="990000"/>
                </a:solidFill>
                <a:latin typeface="Arial" charset="0"/>
              </a:rPr>
              <a:t>1. Xuất dữ liệu ra màn hình:</a:t>
            </a:r>
          </a:p>
          <a:p>
            <a:pPr algn="just">
              <a:defRPr/>
            </a:pPr>
            <a:r>
              <a:rPr lang="en-US" altLang="en-US" sz="2400" b="0">
                <a:latin typeface="Arial" charset="0"/>
              </a:rPr>
              <a:t>Trong “C++”, dùng đối tượng cout và toán tử &lt;&lt; khai báo trong &lt;iostream.h&gt; như sau:</a:t>
            </a:r>
          </a:p>
          <a:p>
            <a:pPr algn="just">
              <a:buFont typeface="Wingdings" pitchFamily="2" charset="2"/>
              <a:buNone/>
              <a:defRPr/>
            </a:pPr>
            <a:r>
              <a:rPr lang="en-US" altLang="en-US" sz="2400" b="0">
                <a:latin typeface="Arial" charset="0"/>
              </a:rPr>
              <a:t>			</a:t>
            </a:r>
            <a:r>
              <a:rPr lang="en-US" altLang="en-US" sz="2400" b="0">
                <a:solidFill>
                  <a:srgbClr val="990000"/>
                </a:solidFill>
                <a:latin typeface="Arial" charset="0"/>
              </a:rPr>
              <a:t>cout&lt;&lt; BT1[&lt;&lt;BT2&lt;&lt;BT3 . . .];</a:t>
            </a:r>
          </a:p>
          <a:p>
            <a:pPr algn="just">
              <a:buFont typeface="Wingdings" pitchFamily="2" charset="2"/>
              <a:buNone/>
              <a:defRPr/>
            </a:pPr>
            <a:r>
              <a:rPr lang="en-US" altLang="en-US" sz="2400" b="0">
                <a:latin typeface="Arial" charset="0"/>
              </a:rPr>
              <a:t>	trong đó: BT1, BT2, . . . là các biểu thức hợp lệ (kiểu char, int,  float, double, char*)</a:t>
            </a:r>
          </a:p>
          <a:p>
            <a:pPr marL="0" indent="0" algn="just">
              <a:buFont typeface="Wingdings" pitchFamily="2" charset="2"/>
              <a:buNone/>
              <a:defRPr/>
            </a:pPr>
            <a:r>
              <a:rPr lang="en-US" altLang="en-US" sz="2400" b="0">
                <a:latin typeface="Arial" charset="0"/>
              </a:rPr>
              <a:t>    Ví dụ:   </a:t>
            </a:r>
            <a:r>
              <a:rPr lang="en-US" altLang="en-US" sz="1800">
                <a:latin typeface="Arial" charset="0"/>
              </a:rPr>
              <a:t>cout&lt;&lt; 65;</a:t>
            </a:r>
          </a:p>
          <a:p>
            <a:pPr marL="1847850" lvl="2" indent="-457200" algn="just">
              <a:buFontTx/>
              <a:buNone/>
              <a:defRPr/>
            </a:pPr>
            <a:r>
              <a:rPr lang="en-US" altLang="en-US" sz="1800">
                <a:latin typeface="Arial" charset="0"/>
              </a:rPr>
              <a:t>cout &lt;&lt; ’A’;</a:t>
            </a:r>
          </a:p>
          <a:p>
            <a:pPr marL="1847850" lvl="2" indent="-457200" algn="just">
              <a:buFontTx/>
              <a:buNone/>
              <a:defRPr/>
            </a:pPr>
            <a:r>
              <a:rPr lang="en-US" altLang="en-US" sz="1800">
                <a:latin typeface="Arial" charset="0"/>
              </a:rPr>
              <a:t>cout &lt;&lt; “A”;</a:t>
            </a:r>
          </a:p>
          <a:p>
            <a:pPr marL="1847850" lvl="2" indent="-457200" algn="just">
              <a:buFontTx/>
              <a:buNone/>
              <a:defRPr/>
            </a:pPr>
            <a:r>
              <a:rPr lang="en-US" altLang="en-US" sz="1800">
                <a:latin typeface="Arial" charset="0"/>
              </a:rPr>
              <a:t>cout&lt;&lt; 65 &lt;&lt; ‘ ’ &lt;&lt; ch &lt;&lt; ‘ ’ &lt;&lt;’A’&lt;&lt; ‘ ’ &lt;&lt; “A\n”;</a:t>
            </a:r>
          </a:p>
        </p:txBody>
      </p:sp>
      <p:sp>
        <p:nvSpPr>
          <p:cNvPr id="57347" name="Rectangle 3"/>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4294967295"/>
          </p:nvPr>
        </p:nvSpPr>
        <p:spPr>
          <a:xfrm>
            <a:off x="609600" y="1219200"/>
            <a:ext cx="7543800" cy="4076700"/>
          </a:xfrm>
        </p:spPr>
        <p:txBody>
          <a:bodyPr/>
          <a:lstStyle/>
          <a:p>
            <a:pPr algn="just">
              <a:buFont typeface="Wingdings" pitchFamily="2" charset="2"/>
              <a:buNone/>
            </a:pPr>
            <a:r>
              <a:rPr lang="en-US" altLang="en-US" sz="2400" b="0">
                <a:solidFill>
                  <a:srgbClr val="990000"/>
                </a:solidFill>
                <a:latin typeface="Arial" charset="0"/>
              </a:rPr>
              <a:t>1. Xuất dữ liệu ra màn hình:</a:t>
            </a:r>
          </a:p>
          <a:p>
            <a:pPr algn="just"/>
            <a:r>
              <a:rPr lang="en-US" altLang="en-US" sz="2400" b="0"/>
              <a:t>Để định dạng dùng: #include &lt;iomanip.h&gt;.</a:t>
            </a:r>
          </a:p>
          <a:p>
            <a:pPr algn="just"/>
            <a:r>
              <a:rPr lang="vi-VN" altLang="en-US" sz="2400" b="0"/>
              <a:t>endl: Tương đương với kí tự xuống dòng '\n'.</a:t>
            </a:r>
          </a:p>
          <a:p>
            <a:pPr algn="just"/>
            <a:r>
              <a:rPr lang="vi-VN" altLang="en-US" sz="2400" b="0"/>
              <a:t>setw(n): qui</a:t>
            </a:r>
            <a:r>
              <a:rPr lang="en-US" altLang="en-US" sz="2400" b="0"/>
              <a:t> </a:t>
            </a:r>
            <a:r>
              <a:rPr lang="vi-VN" altLang="en-US" sz="2400" b="0"/>
              <a:t>định độ rộng dành để in ra các giá trị là n cột màn hình. Nếu n lớn hơn độ dài</a:t>
            </a:r>
            <a:r>
              <a:rPr lang="en-US" altLang="en-US" sz="2400" b="0"/>
              <a:t> </a:t>
            </a:r>
            <a:r>
              <a:rPr lang="vi-VN" altLang="en-US" sz="2400" b="0"/>
              <a:t>thực của giá trị, giá trị sẽ in ra theo lề phải, để trống phần thừa (dấu cách) ở</a:t>
            </a:r>
            <a:r>
              <a:rPr lang="en-US" altLang="en-US" sz="2400" b="0"/>
              <a:t> </a:t>
            </a:r>
            <a:r>
              <a:rPr lang="vi-VN" altLang="en-US" sz="2400" b="0"/>
              <a:t>trước.</a:t>
            </a:r>
          </a:p>
          <a:p>
            <a:pPr algn="just"/>
            <a:r>
              <a:rPr lang="vi-VN" altLang="en-US" sz="2400" b="0"/>
              <a:t>setprecision(n): Chỉ định số chữ số của phần thập phân in ra là n. Số sẽ được</a:t>
            </a:r>
            <a:r>
              <a:rPr lang="en-US" altLang="en-US" sz="2400" b="0"/>
              <a:t> </a:t>
            </a:r>
            <a:r>
              <a:rPr lang="vi-VN" altLang="en-US" sz="2400" b="0"/>
              <a:t>làm tròn trước khi in ra.</a:t>
            </a:r>
          </a:p>
          <a:p>
            <a:pPr algn="just"/>
            <a:r>
              <a:rPr lang="vi-VN" altLang="en-US" sz="2400" b="0"/>
              <a:t>setiosflags(ios::showpoint): chỉ có tác dụng trên</a:t>
            </a:r>
            <a:r>
              <a:rPr lang="en-US" altLang="en-US" sz="2400" b="0"/>
              <a:t> </a:t>
            </a:r>
            <a:r>
              <a:rPr lang="vi-VN" altLang="en-US" sz="2400" b="0"/>
              <a:t>một dòng in. Để cố định các giá trị đã đặt cho mọi dòng in (cho đến khi đặt lại</a:t>
            </a:r>
            <a:r>
              <a:rPr lang="en-US" altLang="en-US" sz="2400" b="0"/>
              <a:t> </a:t>
            </a:r>
            <a:r>
              <a:rPr lang="vi-VN" altLang="en-US" sz="2400" b="0"/>
              <a:t>giá trị mới) ta sử dụng phương thức setiosflags(ios::showpoint).</a:t>
            </a:r>
            <a:endParaRPr lang="en-US" altLang="en-US" sz="1800">
              <a:latin typeface="Arial" charset="0"/>
            </a:endParaRPr>
          </a:p>
        </p:txBody>
      </p:sp>
      <p:sp>
        <p:nvSpPr>
          <p:cNvPr id="58371" name="Rectangle 3"/>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4294967295"/>
          </p:nvPr>
        </p:nvSpPr>
        <p:spPr>
          <a:xfrm>
            <a:off x="609600" y="1219200"/>
            <a:ext cx="7543800" cy="4076700"/>
          </a:xfrm>
        </p:spPr>
        <p:txBody>
          <a:bodyPr/>
          <a:lstStyle/>
          <a:p>
            <a:pPr algn="just">
              <a:buFont typeface="Wingdings" pitchFamily="2" charset="2"/>
              <a:buNone/>
              <a:defRPr/>
            </a:pPr>
            <a:r>
              <a:rPr lang="en-US" altLang="en-US" sz="2400" b="0">
                <a:solidFill>
                  <a:srgbClr val="990000"/>
                </a:solidFill>
                <a:latin typeface="Arial" charset="0"/>
              </a:rPr>
              <a:t>1. Xuất dữ liệu ra màn hình:</a:t>
            </a:r>
          </a:p>
          <a:p>
            <a:pPr marL="0" indent="0">
              <a:buFont typeface="Wingdings" pitchFamily="2" charset="2"/>
              <a:buNone/>
              <a:defRPr/>
            </a:pPr>
            <a:r>
              <a:rPr lang="en-US" sz="1800" b="0"/>
              <a:t>#include &lt;iostream.h&gt; // để sử dụng cout &lt;&lt;</a:t>
            </a:r>
          </a:p>
          <a:p>
            <a:pPr marL="0" indent="0">
              <a:buFont typeface="Wingdings" pitchFamily="2" charset="2"/>
              <a:buNone/>
              <a:defRPr/>
            </a:pPr>
            <a:r>
              <a:rPr lang="vi-VN" sz="1800" b="0"/>
              <a:t>#include &lt;iomanip.h&gt; // để sử dụng các định dạng</a:t>
            </a:r>
          </a:p>
          <a:p>
            <a:pPr marL="0" indent="0">
              <a:buFont typeface="Wingdings" pitchFamily="2" charset="2"/>
              <a:buNone/>
              <a:defRPr/>
            </a:pPr>
            <a:r>
              <a:rPr lang="vi-VN" sz="1800" b="0"/>
              <a:t>#include &lt;conio.h&gt; // để sử dụng các hàm clrscr() và getch()</a:t>
            </a:r>
          </a:p>
          <a:p>
            <a:pPr marL="0" indent="0">
              <a:buFont typeface="Wingdings" pitchFamily="2" charset="2"/>
              <a:buNone/>
              <a:defRPr/>
            </a:pPr>
            <a:r>
              <a:rPr lang="en-US" sz="1800" b="0"/>
              <a:t>void main()</a:t>
            </a:r>
          </a:p>
          <a:p>
            <a:pPr marL="0" indent="0">
              <a:buFont typeface="Wingdings" pitchFamily="2" charset="2"/>
              <a:buNone/>
              <a:defRPr/>
            </a:pPr>
            <a:r>
              <a:rPr lang="en-US" sz="1800" b="0"/>
              <a:t>{</a:t>
            </a:r>
          </a:p>
          <a:p>
            <a:pPr marL="400050" lvl="1" indent="0">
              <a:buFont typeface="Wingdings" pitchFamily="2" charset="2"/>
              <a:buNone/>
              <a:defRPr/>
            </a:pPr>
            <a:r>
              <a:rPr lang="en-US" sz="1800"/>
              <a:t>clrscr(); // xoá màn hình</a:t>
            </a:r>
          </a:p>
          <a:p>
            <a:pPr marL="400050" lvl="1" indent="0">
              <a:buFont typeface="Wingdings" pitchFamily="2" charset="2"/>
              <a:buNone/>
              <a:defRPr/>
            </a:pPr>
            <a:r>
              <a:rPr lang="fr-FR" sz="1800"/>
              <a:t>cout &lt;&lt; "CHI TIÊU" &lt;&lt; endl &lt;&lt; "=======" &lt;&lt; endl ;</a:t>
            </a:r>
          </a:p>
          <a:p>
            <a:pPr marL="400050" lvl="1" indent="0">
              <a:buFont typeface="Wingdings" pitchFamily="2" charset="2"/>
              <a:buNone/>
              <a:defRPr/>
            </a:pPr>
            <a:r>
              <a:rPr lang="en-US" sz="1800"/>
              <a:t>cout &lt;&lt; setiosflags(ios::showpoint) &lt;&lt; setprecision(2) ;</a:t>
            </a:r>
          </a:p>
          <a:p>
            <a:pPr marL="400050" lvl="1" indent="0">
              <a:buFont typeface="Wingdings" pitchFamily="2" charset="2"/>
              <a:buNone/>
              <a:defRPr/>
            </a:pPr>
            <a:r>
              <a:rPr lang="en-US" sz="1800"/>
              <a:t>cout &lt;&lt; "Sách vở" &lt;&lt; setw(20) &lt;&lt; 123.456 &lt;&lt; endl;</a:t>
            </a:r>
          </a:p>
          <a:p>
            <a:pPr marL="400050" lvl="1" indent="0">
              <a:buFont typeface="Wingdings" pitchFamily="2" charset="2"/>
              <a:buNone/>
              <a:defRPr/>
            </a:pPr>
            <a:r>
              <a:rPr lang="en-US" sz="1800"/>
              <a:t>cout &lt;&lt; "Thức ăn" &lt;&lt; setw(20) &lt;&lt; 2453.6 &lt;&lt; endl;</a:t>
            </a:r>
          </a:p>
          <a:p>
            <a:pPr marL="400050" lvl="1" indent="0">
              <a:buFont typeface="Wingdings" pitchFamily="2" charset="2"/>
              <a:buNone/>
              <a:defRPr/>
            </a:pPr>
            <a:r>
              <a:rPr lang="en-US" sz="1800"/>
              <a:t>cout &lt;&lt; "Quần áo lạnh" &lt;&lt; setw(15) &lt;&lt; 3200.0 &lt;&lt; endl;</a:t>
            </a:r>
          </a:p>
          <a:p>
            <a:pPr marL="400050" lvl="1" indent="0">
              <a:buFont typeface="Wingdings" pitchFamily="2" charset="2"/>
              <a:buNone/>
              <a:defRPr/>
            </a:pPr>
            <a:r>
              <a:rPr lang="vi-VN" sz="1800"/>
              <a:t>getch(); // tạm dừng (để xem kết quả)</a:t>
            </a:r>
          </a:p>
          <a:p>
            <a:pPr marL="400050" lvl="1" indent="0">
              <a:buFont typeface="Wingdings" pitchFamily="2" charset="2"/>
              <a:buNone/>
              <a:defRPr/>
            </a:pPr>
            <a:r>
              <a:rPr lang="en-US" sz="1800"/>
              <a:t>return ; // kết thúc thực hiện hàm main()</a:t>
            </a:r>
          </a:p>
          <a:p>
            <a:pPr marL="0" indent="0">
              <a:buFont typeface="Wingdings" pitchFamily="2" charset="2"/>
              <a:buNone/>
              <a:defRPr/>
            </a:pPr>
            <a:r>
              <a:rPr lang="en-US" sz="1800" b="0"/>
              <a:t>}</a:t>
            </a:r>
            <a:endParaRPr lang="en-US" altLang="en-US" sz="1400">
              <a:latin typeface="Arial" charset="0"/>
            </a:endParaRPr>
          </a:p>
        </p:txBody>
      </p:sp>
      <p:sp>
        <p:nvSpPr>
          <p:cNvPr id="59395" name="Rectangle 3"/>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4294967295"/>
          </p:nvPr>
        </p:nvSpPr>
        <p:spPr>
          <a:xfrm>
            <a:off x="685800" y="1219200"/>
            <a:ext cx="7467600" cy="4076700"/>
          </a:xfrm>
        </p:spPr>
        <p:txBody>
          <a:bodyPr/>
          <a:lstStyle/>
          <a:p>
            <a:pPr algn="just">
              <a:lnSpc>
                <a:spcPct val="105000"/>
              </a:lnSpc>
              <a:buFont typeface="Wingdings" pitchFamily="2" charset="2"/>
              <a:buNone/>
              <a:defRPr/>
            </a:pPr>
            <a:r>
              <a:rPr lang="en-US" altLang="en-US" sz="2400" b="0">
                <a:solidFill>
                  <a:srgbClr val="990000"/>
                </a:solidFill>
                <a:latin typeface="Arial" charset="0"/>
              </a:rPr>
              <a:t>2. Nhập dữ liệu từ bàn phím:</a:t>
            </a:r>
          </a:p>
          <a:p>
            <a:pPr algn="just">
              <a:lnSpc>
                <a:spcPct val="105000"/>
              </a:lnSpc>
              <a:defRPr/>
            </a:pPr>
            <a:r>
              <a:rPr lang="en-US" altLang="en-US" sz="2400" b="0">
                <a:latin typeface="Arial" charset="0"/>
              </a:rPr>
              <a:t>Trong “C/C++”, ta dùng hàm scanf(…) khai báo trong tập tin tiêu đề &lt;stdio.h&gt; </a:t>
            </a:r>
          </a:p>
          <a:p>
            <a:pPr marL="0" indent="0" algn="just">
              <a:lnSpc>
                <a:spcPct val="105000"/>
              </a:lnSpc>
              <a:buFont typeface="Wingdings" pitchFamily="2" charset="2"/>
              <a:buNone/>
              <a:defRPr/>
            </a:pPr>
            <a:r>
              <a:rPr lang="en-US" altLang="en-US" sz="2400" b="0">
                <a:solidFill>
                  <a:srgbClr val="0000FF"/>
                </a:solidFill>
                <a:latin typeface="Arial" charset="0"/>
              </a:rPr>
              <a:t>		scanf(“%định dạng KDL”,&amp;var1);</a:t>
            </a:r>
          </a:p>
          <a:p>
            <a:pPr marL="0" indent="0" algn="just">
              <a:lnSpc>
                <a:spcPct val="105000"/>
              </a:lnSpc>
              <a:buFont typeface="Wingdings" pitchFamily="2" charset="2"/>
              <a:buNone/>
              <a:defRPr/>
            </a:pPr>
            <a:r>
              <a:rPr lang="en-US" altLang="en-US" sz="2400" b="0">
                <a:latin typeface="Arial" charset="0"/>
              </a:rPr>
              <a:t>    Ví dụ: 	int x; scanf(“%d”, &amp;x);</a:t>
            </a:r>
            <a:r>
              <a:rPr lang="es-ES" sz="2400" b="0"/>
              <a:t> </a:t>
            </a:r>
          </a:p>
          <a:p>
            <a:pPr marL="0" indent="0" algn="just">
              <a:lnSpc>
                <a:spcPct val="105000"/>
              </a:lnSpc>
              <a:buFont typeface="Wingdings" pitchFamily="2" charset="2"/>
              <a:buNone/>
              <a:defRPr/>
            </a:pPr>
            <a:r>
              <a:rPr lang="es-ES" sz="2400" b="0"/>
              <a:t>		scanf(“%d %f %ld”, &amp;x, &amp;y, &amp;z) ;</a:t>
            </a:r>
            <a:endParaRPr lang="en-US" altLang="en-US" sz="2400" b="0">
              <a:latin typeface="Arial" charset="0"/>
            </a:endParaRPr>
          </a:p>
        </p:txBody>
      </p:sp>
      <p:sp>
        <p:nvSpPr>
          <p:cNvPr id="60419"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4294967295"/>
          </p:nvPr>
        </p:nvSpPr>
        <p:spPr>
          <a:xfrm>
            <a:off x="685800" y="1219200"/>
            <a:ext cx="7467600" cy="5486400"/>
          </a:xfrm>
        </p:spPr>
        <p:txBody>
          <a:bodyPr/>
          <a:lstStyle/>
          <a:p>
            <a:pPr algn="just">
              <a:lnSpc>
                <a:spcPct val="105000"/>
              </a:lnSpc>
              <a:buFont typeface="Wingdings" pitchFamily="2" charset="2"/>
              <a:buNone/>
              <a:defRPr/>
            </a:pPr>
            <a:r>
              <a:rPr lang="en-US" altLang="en-US" sz="2400" b="0">
                <a:solidFill>
                  <a:srgbClr val="990000"/>
                </a:solidFill>
                <a:latin typeface="Arial" charset="0"/>
              </a:rPr>
              <a:t>2. Nhập dữ liệu từ bàn phím:</a:t>
            </a:r>
          </a:p>
          <a:p>
            <a:pPr algn="just">
              <a:lnSpc>
                <a:spcPct val="105000"/>
              </a:lnSpc>
              <a:defRPr/>
            </a:pPr>
            <a:r>
              <a:rPr lang="en-US" altLang="en-US" sz="2400" b="0">
                <a:latin typeface="Arial" charset="0"/>
              </a:rPr>
              <a:t>Trong “C++”, ta dùng đối tượng cin và toán tử &gt;&gt; khai báo trong &lt;iostream.h&gt; như sau:</a:t>
            </a:r>
          </a:p>
          <a:p>
            <a:pPr algn="just">
              <a:lnSpc>
                <a:spcPct val="105000"/>
              </a:lnSpc>
              <a:buFont typeface="Wingdings" pitchFamily="2" charset="2"/>
              <a:buNone/>
              <a:defRPr/>
            </a:pPr>
            <a:r>
              <a:rPr lang="en-US" altLang="en-US" sz="2400" b="0">
                <a:latin typeface="Arial" charset="0"/>
              </a:rPr>
              <a:t>			</a:t>
            </a:r>
            <a:r>
              <a:rPr lang="en-US" altLang="en-US" sz="2400" b="0">
                <a:solidFill>
                  <a:srgbClr val="0000FF"/>
                </a:solidFill>
                <a:latin typeface="Arial" charset="0"/>
              </a:rPr>
              <a:t>cin &gt;&gt; var1 [ &gt;&gt; var2 &gt;&gt; var3 …];</a:t>
            </a:r>
          </a:p>
          <a:p>
            <a:pPr marL="1828800" indent="0">
              <a:buFont typeface="Wingdings" pitchFamily="2" charset="2"/>
              <a:buNone/>
              <a:defRPr/>
            </a:pPr>
            <a:r>
              <a:rPr lang="en-US" sz="2400" b="0"/>
              <a:t>cin &gt;&gt; var1 ;</a:t>
            </a:r>
          </a:p>
          <a:p>
            <a:pPr marL="1828800" indent="0">
              <a:buFont typeface="Wingdings" pitchFamily="2" charset="2"/>
              <a:buNone/>
              <a:defRPr/>
            </a:pPr>
            <a:r>
              <a:rPr lang="en-US" sz="2400" b="0"/>
              <a:t>cin &gt;&gt; var2 ;</a:t>
            </a:r>
          </a:p>
          <a:p>
            <a:pPr marL="1828800" indent="0">
              <a:buFont typeface="Wingdings" pitchFamily="2" charset="2"/>
              <a:buNone/>
              <a:defRPr/>
            </a:pPr>
            <a:r>
              <a:rPr lang="en-US" sz="2400" b="0"/>
              <a:t>cin &gt;&gt; var3 ;</a:t>
            </a:r>
          </a:p>
          <a:p>
            <a:pPr marL="1828800" indent="0">
              <a:buFont typeface="Wingdings" pitchFamily="2" charset="2"/>
              <a:buNone/>
              <a:defRPr/>
            </a:pPr>
            <a:r>
              <a:rPr lang="en-US" sz="2400" b="0"/>
              <a:t>cin &gt;&gt; var1 &gt;&gt; var2 &gt;&gt; var3 ;</a:t>
            </a:r>
          </a:p>
          <a:p>
            <a:pPr indent="0">
              <a:buFont typeface="Wingdings" pitchFamily="2" charset="2"/>
              <a:buNone/>
              <a:defRPr/>
            </a:pPr>
            <a:r>
              <a:rPr lang="en-US" altLang="en-US" sz="2400" b="0">
                <a:latin typeface="Arial" charset="0"/>
              </a:rPr>
              <a:t>trong đó: var1, var2, … là các biến hợp lệ (kiểu char, int, float, double, char*).</a:t>
            </a:r>
          </a:p>
          <a:p>
            <a:pPr algn="just">
              <a:lnSpc>
                <a:spcPct val="105000"/>
              </a:lnSpc>
              <a:buFont typeface="Wingdings" pitchFamily="2" charset="2"/>
              <a:buNone/>
              <a:defRPr/>
            </a:pPr>
            <a:r>
              <a:rPr lang="en-US" altLang="en-US" sz="2400" b="0">
                <a:solidFill>
                  <a:srgbClr val="0000FF"/>
                </a:solidFill>
                <a:latin typeface="Arial" charset="0"/>
              </a:rPr>
              <a:t>	Ví dụ: 	int x,a,b,c; cin&gt;&gt;x;</a:t>
            </a:r>
          </a:p>
          <a:p>
            <a:pPr algn="just">
              <a:lnSpc>
                <a:spcPct val="105000"/>
              </a:lnSpc>
              <a:buFont typeface="Wingdings" pitchFamily="2" charset="2"/>
              <a:buNone/>
              <a:defRPr/>
            </a:pPr>
            <a:r>
              <a:rPr lang="en-US" altLang="en-US" sz="2400" b="0">
                <a:solidFill>
                  <a:srgbClr val="0000FF"/>
                </a:solidFill>
                <a:latin typeface="Arial" charset="0"/>
              </a:rPr>
              <a:t>			cin&gt;&gt;a&gt;&gt;b&gt;&gt;c;</a:t>
            </a:r>
          </a:p>
          <a:p>
            <a:pPr algn="just">
              <a:lnSpc>
                <a:spcPct val="105000"/>
              </a:lnSpc>
              <a:buFont typeface="Wingdings" pitchFamily="2" charset="2"/>
              <a:buNone/>
              <a:defRPr/>
            </a:pPr>
            <a:r>
              <a:rPr lang="en-US" altLang="en-US" sz="2400" b="0">
                <a:latin typeface="Arial" charset="0"/>
              </a:rPr>
              <a:t>	</a:t>
            </a:r>
          </a:p>
        </p:txBody>
      </p:sp>
      <p:sp>
        <p:nvSpPr>
          <p:cNvPr id="61443"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
        <p:nvSpPr>
          <p:cNvPr id="61444" name="TextBox 1"/>
          <p:cNvSpPr txBox="1">
            <a:spLocks noChangeArrowheads="1"/>
          </p:cNvSpPr>
          <p:nvPr/>
        </p:nvSpPr>
        <p:spPr bwMode="auto">
          <a:xfrm>
            <a:off x="1828800" y="4343400"/>
            <a:ext cx="60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1800" b="0">
                <a:latin typeface="Arial" charset="0"/>
                <a:cs typeface="Arial" charset="0"/>
                <a:sym typeface="Symbol" pitchFamily="18" charset="2"/>
              </a:rPr>
              <a:t></a:t>
            </a:r>
            <a:endParaRPr lang="en-US" altLang="en-US" sz="1800" b="0">
              <a:latin typeface="Arial" charset="0"/>
              <a:cs typeface="Arial"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4294967295"/>
          </p:nvPr>
        </p:nvSpPr>
        <p:spPr>
          <a:xfrm>
            <a:off x="609600" y="1219200"/>
            <a:ext cx="7467600" cy="4076700"/>
          </a:xfrm>
        </p:spPr>
        <p:txBody>
          <a:bodyPr/>
          <a:lstStyle/>
          <a:p>
            <a:pPr algn="just">
              <a:buFont typeface="Wingdings" pitchFamily="2" charset="2"/>
              <a:buNone/>
            </a:pPr>
            <a:r>
              <a:rPr lang="en-US" altLang="en-US" sz="2400" b="0">
                <a:solidFill>
                  <a:srgbClr val="990000"/>
                </a:solidFill>
                <a:latin typeface="Arial" charset="0"/>
              </a:rPr>
              <a:t>2. Nhập dữ liệu từ bàn phím</a:t>
            </a:r>
            <a:r>
              <a:rPr lang="en-US" altLang="en-US" sz="2400">
                <a:solidFill>
                  <a:srgbClr val="990000"/>
                </a:solidFill>
                <a:latin typeface="Arial" charset="0"/>
              </a:rPr>
              <a:t>:</a:t>
            </a:r>
          </a:p>
          <a:p>
            <a:pPr algn="just"/>
            <a:r>
              <a:rPr lang="en-US" altLang="en-US" sz="2400">
                <a:latin typeface="Arial" charset="0"/>
              </a:rPr>
              <a:t>Qui ước của lệnh </a:t>
            </a:r>
            <a:r>
              <a:rPr lang="en-US" altLang="en-US" sz="2400" b="0">
                <a:latin typeface="Arial" charset="0"/>
              </a:rPr>
              <a:t>cin &gt;&gt; var :</a:t>
            </a:r>
          </a:p>
          <a:p>
            <a:pPr marL="800100" lvl="1" indent="-342900" algn="just"/>
            <a:r>
              <a:rPr lang="en-US" altLang="en-US" sz="2400">
                <a:latin typeface="Arial" charset="0"/>
              </a:rPr>
              <a:t>Các giá trị số được phân cách bởi các kí tự trắng (SPACE BAR, TAB, ENTER). </a:t>
            </a:r>
          </a:p>
          <a:p>
            <a:pPr marL="800100" lvl="1" indent="-342900" algn="just"/>
            <a:r>
              <a:rPr lang="en-US" altLang="en-US" sz="2400">
                <a:latin typeface="Arial" charset="0"/>
              </a:rPr>
              <a:t>Khi gặp một kí tự không hợp lệ (dấu ‘.’ đối với số nguyên, chữ cái đối với số, . . .) sẽ kết thúc việc đọc từ cin. </a:t>
            </a:r>
          </a:p>
          <a:p>
            <a:pPr marL="800100" lvl="1" indent="-342900" algn="just"/>
            <a:r>
              <a:rPr lang="en-US" altLang="en-US" sz="2400">
                <a:latin typeface="Arial" charset="0"/>
              </a:rPr>
              <a:t>Đối với giá trị kí tự, và xâu kí tự dấu phân cách là SPACE BAR, TAB, ENTER. </a:t>
            </a:r>
          </a:p>
        </p:txBody>
      </p:sp>
      <p:sp>
        <p:nvSpPr>
          <p:cNvPr id="62467"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4294967295"/>
          </p:nvPr>
        </p:nvSpPr>
        <p:spPr>
          <a:xfrm>
            <a:off x="533400" y="1295400"/>
            <a:ext cx="8458200" cy="4076700"/>
          </a:xfrm>
        </p:spPr>
        <p:txBody>
          <a:bodyPr/>
          <a:lstStyle/>
          <a:p>
            <a:pPr>
              <a:buFont typeface="Wingdings" pitchFamily="2" charset="2"/>
              <a:buNone/>
            </a:pPr>
            <a:r>
              <a:rPr lang="en-US" altLang="en-US" sz="2000" b="0"/>
              <a:t>Ví dụ:</a:t>
            </a:r>
            <a:r>
              <a:rPr lang="en-US" altLang="en-US" sz="2000"/>
              <a:t> Giả sử có các khai báo sau:</a:t>
            </a:r>
          </a:p>
          <a:p>
            <a:pPr marL="800100" lvl="1" indent="-342900">
              <a:buFont typeface="Wingdings" pitchFamily="2" charset="2"/>
              <a:buNone/>
            </a:pPr>
            <a:r>
              <a:rPr lang="en-US" altLang="en-US" sz="2000"/>
              <a:t>int x,y; double z;</a:t>
            </a:r>
          </a:p>
          <a:p>
            <a:pPr marL="800100" lvl="1" indent="-342900">
              <a:buFont typeface="Wingdings" pitchFamily="2" charset="2"/>
              <a:buNone/>
            </a:pPr>
            <a:r>
              <a:rPr lang="en-US" altLang="en-US" sz="2000"/>
              <a:t>char ch;</a:t>
            </a:r>
          </a:p>
          <a:p>
            <a:pPr marL="800100" lvl="1" indent="-342900">
              <a:buFont typeface="Wingdings" pitchFamily="2" charset="2"/>
              <a:buNone/>
            </a:pPr>
            <a:r>
              <a:rPr lang="en-US" altLang="en-US" sz="2000"/>
              <a:t>cin &gt;&gt; x &gt;&gt; y;</a:t>
            </a:r>
          </a:p>
          <a:p>
            <a:pPr marL="800100" lvl="1" indent="-342900">
              <a:buFont typeface="Wingdings" pitchFamily="2" charset="2"/>
              <a:buNone/>
            </a:pPr>
            <a:r>
              <a:rPr lang="en-US" altLang="en-US" sz="2000"/>
              <a:t>cin &gt;&gt; z;</a:t>
            </a:r>
          </a:p>
          <a:p>
            <a:pPr marL="800100" lvl="1" indent="-342900">
              <a:buFont typeface="Wingdings" pitchFamily="2" charset="2"/>
              <a:buNone/>
            </a:pPr>
            <a:r>
              <a:rPr lang="en-US" altLang="en-US" sz="2000"/>
              <a:t>cin &gt;&gt; ch;</a:t>
            </a:r>
          </a:p>
          <a:p>
            <a:pPr marL="800100" lvl="1" indent="-342900">
              <a:buFont typeface="Wingdings" pitchFamily="2" charset="2"/>
              <a:buNone/>
            </a:pPr>
            <a:r>
              <a:rPr lang="en-US" altLang="en-US" sz="2000"/>
              <a:t>cout &lt;&lt; x &lt;&lt; ‘ ’ &lt;&lt; y &lt;&lt; ‘ ’ &lt;&lt; ch &lt;&lt; ‘ ’ &lt; &lt; z &lt;&lt; “\n”;</a:t>
            </a:r>
          </a:p>
          <a:p>
            <a:pPr marL="800100" lvl="1" indent="-342900">
              <a:buFont typeface="Wingdings" pitchFamily="2" charset="2"/>
              <a:buNone/>
            </a:pPr>
            <a:r>
              <a:rPr lang="en-US" altLang="en-US" sz="2000"/>
              <a:t>cout &lt;&lt; “Nhap tri cho bien :”; </a:t>
            </a:r>
            <a:r>
              <a:rPr lang="en-US" altLang="en-US" sz="2000">
                <a:solidFill>
                  <a:srgbClr val="008000"/>
                </a:solidFill>
              </a:rPr>
              <a:t>// câu dẫn hướng</a:t>
            </a:r>
          </a:p>
          <a:p>
            <a:pPr marL="800100" lvl="1" indent="-342900">
              <a:buFont typeface="Wingdings" pitchFamily="2" charset="2"/>
              <a:buNone/>
            </a:pPr>
            <a:r>
              <a:rPr lang="en-US" altLang="en-US" sz="2000"/>
              <a:t>cin &gt;&gt; var ; </a:t>
            </a:r>
            <a:r>
              <a:rPr lang="en-US" altLang="en-US" sz="2000">
                <a:solidFill>
                  <a:srgbClr val="008000"/>
                </a:solidFill>
              </a:rPr>
              <a:t>// nhập giá trị từ bàn phím cho biến var</a:t>
            </a:r>
          </a:p>
          <a:p>
            <a:pPr marL="800100" lvl="1" indent="-342900">
              <a:buFont typeface="Wingdings" pitchFamily="2" charset="2"/>
              <a:buNone/>
            </a:pPr>
            <a:r>
              <a:rPr lang="en-US" altLang="en-US" sz="2000" b="1"/>
              <a:t>Chú ý</a:t>
            </a:r>
            <a:r>
              <a:rPr lang="en-US" altLang="en-US" sz="2000"/>
              <a:t>:</a:t>
            </a:r>
          </a:p>
          <a:p>
            <a:pPr marL="800100" lvl="1" indent="-342900">
              <a:buFont typeface="Wingdings" pitchFamily="2" charset="2"/>
              <a:buNone/>
            </a:pPr>
            <a:r>
              <a:rPr lang="en-US" altLang="en-US" sz="2000"/>
              <a:t>Lệnh sau đây là câu lệnh hợp lệ:</a:t>
            </a:r>
          </a:p>
          <a:p>
            <a:pPr marL="800100" lvl="1" indent="-342900">
              <a:buFont typeface="Wingdings" pitchFamily="2" charset="2"/>
              <a:buNone/>
            </a:pPr>
            <a:r>
              <a:rPr lang="en-US" altLang="en-US" sz="2000"/>
              <a:t>cin &gt;&gt; x, y, z</a:t>
            </a:r>
            <a:r>
              <a:rPr lang="en-US" altLang="en-US" sz="2000">
                <a:solidFill>
                  <a:srgbClr val="008000"/>
                </a:solidFill>
              </a:rPr>
              <a:t>;// ý nghĩa chỉ nhập trị cho biến x</a:t>
            </a:r>
          </a:p>
          <a:p>
            <a:pPr marL="800100" lvl="1" indent="-342900">
              <a:buFont typeface="Wingdings" pitchFamily="2" charset="2"/>
              <a:buNone/>
            </a:pPr>
            <a:r>
              <a:rPr lang="en-US" altLang="en-US" sz="2000"/>
              <a:t>Để nhập đầy đủ trị cho 3 biến x, y và z: cin &gt;&gt; x &gt;&gt; y &gt;&gt; z;</a:t>
            </a:r>
          </a:p>
        </p:txBody>
      </p:sp>
      <p:sp>
        <p:nvSpPr>
          <p:cNvPr id="63491"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idx="4294967295"/>
          </p:nvPr>
        </p:nvSpPr>
        <p:spPr>
          <a:xfrm>
            <a:off x="685800" y="1600200"/>
            <a:ext cx="8458200" cy="4076700"/>
          </a:xfrm>
        </p:spPr>
        <p:txBody>
          <a:bodyPr/>
          <a:lstStyle/>
          <a:p>
            <a:pPr>
              <a:buFont typeface="Wingdings" pitchFamily="2" charset="2"/>
              <a:buNone/>
            </a:pPr>
            <a:r>
              <a:rPr lang="en-US" altLang="en-US" sz="2000" b="0">
                <a:latin typeface="Arial" charset="0"/>
              </a:rPr>
              <a:t>// Calculator.cpp</a:t>
            </a:r>
          </a:p>
          <a:p>
            <a:pPr>
              <a:buFont typeface="Wingdings" pitchFamily="2" charset="2"/>
              <a:buNone/>
            </a:pPr>
            <a:r>
              <a:rPr lang="en-US" altLang="en-US" sz="2000" b="0">
                <a:latin typeface="Arial" charset="0"/>
              </a:rPr>
              <a:t>#include &lt;iostream.h&gt;</a:t>
            </a:r>
          </a:p>
          <a:p>
            <a:pPr>
              <a:buFont typeface="Wingdings" pitchFamily="2" charset="2"/>
              <a:buNone/>
            </a:pPr>
            <a:r>
              <a:rPr lang="en-US" altLang="en-US" sz="2000" b="0">
                <a:latin typeface="Arial" charset="0"/>
              </a:rPr>
              <a:t>void main() {</a:t>
            </a:r>
          </a:p>
          <a:p>
            <a:pPr>
              <a:buFont typeface="Wingdings" pitchFamily="2" charset="2"/>
              <a:buNone/>
            </a:pPr>
            <a:r>
              <a:rPr lang="en-US" altLang="en-US" sz="2000" b="0">
                <a:latin typeface="Arial" charset="0"/>
              </a:rPr>
              <a:t>	int x,y;</a:t>
            </a:r>
          </a:p>
          <a:p>
            <a:pPr>
              <a:buFont typeface="Wingdings" pitchFamily="2" charset="2"/>
              <a:buNone/>
            </a:pPr>
            <a:r>
              <a:rPr lang="en-US" altLang="en-US" sz="2000" b="0">
                <a:latin typeface="Arial" charset="0"/>
              </a:rPr>
              <a:t>	cout &lt;&lt; “Nhap tri cho cac bien x, y : ”; cin &gt;&gt; x &gt;&gt; y;</a:t>
            </a:r>
          </a:p>
          <a:p>
            <a:pPr>
              <a:buFont typeface="Wingdings" pitchFamily="2" charset="2"/>
              <a:buNone/>
            </a:pPr>
            <a:r>
              <a:rPr lang="en-US" altLang="en-US" sz="2000" b="0">
                <a:latin typeface="Arial" charset="0"/>
              </a:rPr>
              <a:t>	cout &lt;&lt; x &lt;&lt; ‘+’ &lt;&lt; y &lt;&lt; ‘=’ &lt;&lt; x+y;</a:t>
            </a:r>
          </a:p>
          <a:p>
            <a:pPr>
              <a:buFont typeface="Wingdings" pitchFamily="2" charset="2"/>
              <a:buNone/>
            </a:pPr>
            <a:r>
              <a:rPr lang="en-US" altLang="en-US" sz="2000" b="0">
                <a:latin typeface="Arial" charset="0"/>
              </a:rPr>
              <a:t>	cout &lt;&lt; x &lt;&lt; ‘-’ &lt;&lt; y &lt;&lt; ‘=’ &lt;&lt; x-y;</a:t>
            </a:r>
          </a:p>
          <a:p>
            <a:pPr>
              <a:buFont typeface="Wingdings" pitchFamily="2" charset="2"/>
              <a:buNone/>
            </a:pPr>
            <a:r>
              <a:rPr lang="en-US" altLang="en-US" sz="2000" b="0">
                <a:latin typeface="Arial" charset="0"/>
              </a:rPr>
              <a:t>	cout &lt;&lt; x &lt;&lt; ‘*’ &lt;&lt; y &lt;&lt; ‘=’ &lt;&lt; x*y;</a:t>
            </a:r>
          </a:p>
          <a:p>
            <a:pPr>
              <a:buFont typeface="Wingdings" pitchFamily="2" charset="2"/>
              <a:buNone/>
            </a:pPr>
            <a:r>
              <a:rPr lang="en-US" altLang="en-US" sz="1800" b="0">
                <a:solidFill>
                  <a:srgbClr val="008000"/>
                </a:solidFill>
                <a:latin typeface="Arial" charset="0"/>
              </a:rPr>
              <a:t>	//chu y, neu y=0 thì Chương trình dịch se bao loi divide by zero</a:t>
            </a:r>
          </a:p>
          <a:p>
            <a:pPr>
              <a:buFont typeface="Wingdings" pitchFamily="2" charset="2"/>
              <a:buNone/>
            </a:pPr>
            <a:r>
              <a:rPr lang="en-US" altLang="en-US" sz="2000" b="0">
                <a:latin typeface="Arial" charset="0"/>
              </a:rPr>
              <a:t>	cout &lt;&lt; x &lt;&lt; ‘/’ &lt;&lt; y &lt;&lt; ‘=’ &lt;&lt; x/y;</a:t>
            </a:r>
          </a:p>
          <a:p>
            <a:pPr>
              <a:buFont typeface="Wingdings" pitchFamily="2" charset="2"/>
              <a:buNone/>
            </a:pPr>
            <a:r>
              <a:rPr lang="en-US" altLang="en-US" sz="2000" b="0">
                <a:latin typeface="Arial" charset="0"/>
              </a:rPr>
              <a:t>}</a:t>
            </a:r>
          </a:p>
        </p:txBody>
      </p:sp>
      <p:sp>
        <p:nvSpPr>
          <p:cNvPr id="64515" name="Rectangle 3"/>
          <p:cNvSpPr>
            <a:spLocks noChangeArrowheads="1"/>
          </p:cNvSpPr>
          <p:nvPr/>
        </p:nvSpPr>
        <p:spPr bwMode="auto">
          <a:xfrm>
            <a:off x="457200" y="7620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3200">
                <a:solidFill>
                  <a:srgbClr val="0000FF"/>
                </a:solidFill>
                <a:latin typeface="Verdana" pitchFamily="34" charset="0"/>
                <a:cs typeface="Arial" charset="0"/>
              </a:rPr>
              <a:t>Các ví dụ mẫu</a:t>
            </a:r>
          </a:p>
        </p:txBody>
      </p:sp>
      <p:sp>
        <p:nvSpPr>
          <p:cNvPr id="64516"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0">
                                            <p:txEl>
                                              <p:pRg st="0" end="0"/>
                                            </p:txEl>
                                          </p:spTgt>
                                        </p:tgtEl>
                                        <p:attrNameLst>
                                          <p:attrName>style.visibility</p:attrName>
                                        </p:attrNameLst>
                                      </p:cBhvr>
                                      <p:to>
                                        <p:strVal val="visible"/>
                                      </p:to>
                                    </p:set>
                                    <p:animEffect transition="in" filter="blinds(horizontal)">
                                      <p:cBhvr>
                                        <p:cTn id="7" dur="500"/>
                                        <p:tgtEl>
                                          <p:spTgt spid="1607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0">
                                            <p:txEl>
                                              <p:pRg st="1" end="1"/>
                                            </p:txEl>
                                          </p:spTgt>
                                        </p:tgtEl>
                                        <p:attrNameLst>
                                          <p:attrName>style.visibility</p:attrName>
                                        </p:attrNameLst>
                                      </p:cBhvr>
                                      <p:to>
                                        <p:strVal val="visible"/>
                                      </p:to>
                                    </p:set>
                                    <p:animEffect transition="in" filter="blinds(horizontal)">
                                      <p:cBhvr>
                                        <p:cTn id="12" dur="500"/>
                                        <p:tgtEl>
                                          <p:spTgt spid="1607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0">
                                            <p:txEl>
                                              <p:pRg st="2" end="2"/>
                                            </p:txEl>
                                          </p:spTgt>
                                        </p:tgtEl>
                                        <p:attrNameLst>
                                          <p:attrName>style.visibility</p:attrName>
                                        </p:attrNameLst>
                                      </p:cBhvr>
                                      <p:to>
                                        <p:strVal val="visible"/>
                                      </p:to>
                                    </p:set>
                                    <p:animEffect transition="in" filter="blinds(horizontal)">
                                      <p:cBhvr>
                                        <p:cTn id="17" dur="500"/>
                                        <p:tgtEl>
                                          <p:spTgt spid="1607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0770">
                                            <p:txEl>
                                              <p:pRg st="3" end="3"/>
                                            </p:txEl>
                                          </p:spTgt>
                                        </p:tgtEl>
                                        <p:attrNameLst>
                                          <p:attrName>style.visibility</p:attrName>
                                        </p:attrNameLst>
                                      </p:cBhvr>
                                      <p:to>
                                        <p:strVal val="visible"/>
                                      </p:to>
                                    </p:set>
                                    <p:animEffect transition="in" filter="blinds(horizontal)">
                                      <p:cBhvr>
                                        <p:cTn id="22" dur="500"/>
                                        <p:tgtEl>
                                          <p:spTgt spid="1607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0770">
                                            <p:txEl>
                                              <p:pRg st="4" end="4"/>
                                            </p:txEl>
                                          </p:spTgt>
                                        </p:tgtEl>
                                        <p:attrNameLst>
                                          <p:attrName>style.visibility</p:attrName>
                                        </p:attrNameLst>
                                      </p:cBhvr>
                                      <p:to>
                                        <p:strVal val="visible"/>
                                      </p:to>
                                    </p:set>
                                    <p:animEffect transition="in" filter="blinds(horizontal)">
                                      <p:cBhvr>
                                        <p:cTn id="27" dur="500"/>
                                        <p:tgtEl>
                                          <p:spTgt spid="1607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0770">
                                            <p:txEl>
                                              <p:pRg st="5" end="5"/>
                                            </p:txEl>
                                          </p:spTgt>
                                        </p:tgtEl>
                                        <p:attrNameLst>
                                          <p:attrName>style.visibility</p:attrName>
                                        </p:attrNameLst>
                                      </p:cBhvr>
                                      <p:to>
                                        <p:strVal val="visible"/>
                                      </p:to>
                                    </p:set>
                                    <p:animEffect transition="in" filter="blinds(horizontal)">
                                      <p:cBhvr>
                                        <p:cTn id="32" dur="500"/>
                                        <p:tgtEl>
                                          <p:spTgt spid="1607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0770">
                                            <p:txEl>
                                              <p:pRg st="6" end="6"/>
                                            </p:txEl>
                                          </p:spTgt>
                                        </p:tgtEl>
                                        <p:attrNameLst>
                                          <p:attrName>style.visibility</p:attrName>
                                        </p:attrNameLst>
                                      </p:cBhvr>
                                      <p:to>
                                        <p:strVal val="visible"/>
                                      </p:to>
                                    </p:set>
                                    <p:animEffect transition="in" filter="blinds(horizontal)">
                                      <p:cBhvr>
                                        <p:cTn id="37" dur="500"/>
                                        <p:tgtEl>
                                          <p:spTgt spid="16077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0770">
                                            <p:txEl>
                                              <p:pRg st="7" end="7"/>
                                            </p:txEl>
                                          </p:spTgt>
                                        </p:tgtEl>
                                        <p:attrNameLst>
                                          <p:attrName>style.visibility</p:attrName>
                                        </p:attrNameLst>
                                      </p:cBhvr>
                                      <p:to>
                                        <p:strVal val="visible"/>
                                      </p:to>
                                    </p:set>
                                    <p:animEffect transition="in" filter="blinds(horizontal)">
                                      <p:cBhvr>
                                        <p:cTn id="42" dur="500"/>
                                        <p:tgtEl>
                                          <p:spTgt spid="16077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0770">
                                            <p:txEl>
                                              <p:pRg st="8" end="8"/>
                                            </p:txEl>
                                          </p:spTgt>
                                        </p:tgtEl>
                                        <p:attrNameLst>
                                          <p:attrName>style.visibility</p:attrName>
                                        </p:attrNameLst>
                                      </p:cBhvr>
                                      <p:to>
                                        <p:strVal val="visible"/>
                                      </p:to>
                                    </p:set>
                                    <p:animEffect transition="in" filter="blinds(horizontal)">
                                      <p:cBhvr>
                                        <p:cTn id="47" dur="500"/>
                                        <p:tgtEl>
                                          <p:spTgt spid="16077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0770">
                                            <p:txEl>
                                              <p:pRg st="9" end="9"/>
                                            </p:txEl>
                                          </p:spTgt>
                                        </p:tgtEl>
                                        <p:attrNameLst>
                                          <p:attrName>style.visibility</p:attrName>
                                        </p:attrNameLst>
                                      </p:cBhvr>
                                      <p:to>
                                        <p:strVal val="visible"/>
                                      </p:to>
                                    </p:set>
                                    <p:animEffect transition="in" filter="blinds(horizontal)">
                                      <p:cBhvr>
                                        <p:cTn id="52" dur="500"/>
                                        <p:tgtEl>
                                          <p:spTgt spid="16077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0770">
                                            <p:txEl>
                                              <p:pRg st="10" end="10"/>
                                            </p:txEl>
                                          </p:spTgt>
                                        </p:tgtEl>
                                        <p:attrNameLst>
                                          <p:attrName>style.visibility</p:attrName>
                                        </p:attrNameLst>
                                      </p:cBhvr>
                                      <p:to>
                                        <p:strVal val="visible"/>
                                      </p:to>
                                    </p:set>
                                    <p:animEffect transition="in" filter="blinds(horizontal)">
                                      <p:cBhvr>
                                        <p:cTn id="57" dur="500"/>
                                        <p:tgtEl>
                                          <p:spTgt spid="1607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Kiểu số thực</a:t>
            </a:r>
          </a:p>
        </p:txBody>
      </p:sp>
      <p:sp>
        <p:nvSpPr>
          <p:cNvPr id="3" name="Content Placeholder 2"/>
          <p:cNvSpPr>
            <a:spLocks noGrp="1"/>
          </p:cNvSpPr>
          <p:nvPr>
            <p:ph idx="1"/>
          </p:nvPr>
        </p:nvSpPr>
        <p:spPr>
          <a:xfrm>
            <a:off x="457200" y="1524000"/>
            <a:ext cx="7696200" cy="4800600"/>
          </a:xfrm>
        </p:spPr>
        <p:txBody>
          <a:bodyPr/>
          <a:lstStyle/>
          <a:p>
            <a:pPr algn="just" eaLnBrk="1" hangingPunct="1">
              <a:defRPr/>
            </a:pPr>
            <a:r>
              <a:rPr lang="en-US">
                <a:solidFill>
                  <a:schemeClr val="tx1">
                    <a:lumMod val="60000"/>
                    <a:lumOff val="40000"/>
                  </a:schemeClr>
                </a:solidFill>
              </a:rPr>
              <a:t>Các kiểu số thực (floating-point)</a:t>
            </a:r>
          </a:p>
          <a:p>
            <a:pPr lvl="1" algn="just" eaLnBrk="1" hangingPunct="1">
              <a:defRPr/>
            </a:pPr>
            <a:r>
              <a:rPr lang="en-US"/>
              <a:t>Ví dụ</a:t>
            </a:r>
          </a:p>
          <a:p>
            <a:pPr lvl="2" algn="just" eaLnBrk="1" hangingPunct="1">
              <a:defRPr/>
            </a:pPr>
            <a:r>
              <a:rPr lang="en-US"/>
              <a:t>17.06 = 1.706*10 = 1.706*</a:t>
            </a:r>
            <a:r>
              <a:rPr lang="en-US">
                <a:solidFill>
                  <a:srgbClr val="FF0000"/>
                </a:solidFill>
              </a:rPr>
              <a:t>10</a:t>
            </a:r>
            <a:r>
              <a:rPr lang="en-US" baseline="30000"/>
              <a:t>1</a:t>
            </a:r>
          </a:p>
          <a:p>
            <a:pPr lvl="2" algn="just" eaLnBrk="1" hangingPunct="1">
              <a:defRPr/>
            </a:pPr>
            <a:endParaRPr lang="en-US" baseline="30000"/>
          </a:p>
          <a:p>
            <a:pPr lvl="2" algn="just" eaLnBrk="1" hangingPunct="1">
              <a:defRPr/>
            </a:pPr>
            <a:endParaRPr lang="en-US" baseline="30000"/>
          </a:p>
          <a:p>
            <a:pPr lvl="2" algn="just" eaLnBrk="1" hangingPunct="1">
              <a:defRPr/>
            </a:pPr>
            <a:endParaRPr lang="en-US" baseline="30000"/>
          </a:p>
          <a:p>
            <a:pPr lvl="2" algn="just" eaLnBrk="1" hangingPunct="1">
              <a:defRPr/>
            </a:pPr>
            <a:endParaRPr lang="en-US" baseline="30000"/>
          </a:p>
          <a:p>
            <a:pPr lvl="2" algn="just" eaLnBrk="1" hangingPunct="1">
              <a:defRPr/>
            </a:pPr>
            <a:endParaRPr lang="en-US" baseline="30000"/>
          </a:p>
          <a:p>
            <a:pPr lvl="2" algn="just" eaLnBrk="1" hangingPunct="1">
              <a:defRPr/>
            </a:pPr>
            <a:endParaRPr lang="en-US" baseline="30000"/>
          </a:p>
          <a:p>
            <a:pPr lvl="2" algn="just" eaLnBrk="1" hangingPunct="1">
              <a:defRPr/>
            </a:pPr>
            <a:r>
              <a:rPr lang="en-US"/>
              <a:t>(*) Độ chính xác </a:t>
            </a:r>
            <a:r>
              <a:rPr lang="vi-VN"/>
              <a:t>đơ</a:t>
            </a:r>
            <a:r>
              <a:rPr lang="en-US"/>
              <a:t>n (Single-precision) chính xác </a:t>
            </a:r>
            <a:r>
              <a:rPr lang="vi-VN"/>
              <a:t>đế</a:t>
            </a:r>
            <a:r>
              <a:rPr lang="en-US"/>
              <a:t>n 7 số lẻ.</a:t>
            </a:r>
          </a:p>
          <a:p>
            <a:pPr lvl="2" algn="just" eaLnBrk="1" hangingPunct="1">
              <a:defRPr/>
            </a:pPr>
            <a:r>
              <a:rPr lang="en-US"/>
              <a:t>(**) Độ chính xác kép (Double-precision) chính xác </a:t>
            </a:r>
            <a:r>
              <a:rPr lang="vi-VN"/>
              <a:t>đế</a:t>
            </a:r>
            <a:r>
              <a:rPr lang="en-US"/>
              <a:t>n 19 số lẻ.</a:t>
            </a:r>
          </a:p>
        </p:txBody>
      </p:sp>
      <p:sp>
        <p:nvSpPr>
          <p:cNvPr id="194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graphicFrame>
        <p:nvGraphicFramePr>
          <p:cNvPr id="5" name="Table 4"/>
          <p:cNvGraphicFramePr>
            <a:graphicFrameLocks noGrp="1"/>
          </p:cNvGraphicFramePr>
          <p:nvPr/>
        </p:nvGraphicFramePr>
        <p:xfrm>
          <a:off x="1371600" y="3124200"/>
          <a:ext cx="5591175" cy="1381126"/>
        </p:xfrm>
        <a:graphic>
          <a:graphicData uri="http://schemas.openxmlformats.org/drawingml/2006/table">
            <a:tbl>
              <a:tblPr firstRow="1" bandRow="1">
                <a:tableStyleId>{0E3FDE45-AF77-4B5C-9715-49D594BDF05E}</a:tableStyleId>
              </a:tblPr>
              <a:tblGrid>
                <a:gridCol w="1611813">
                  <a:extLst>
                    <a:ext uri="{9D8B030D-6E8A-4147-A177-3AD203B41FA5}">
                      <a16:colId xmlns:a16="http://schemas.microsoft.com/office/drawing/2014/main" val="20000"/>
                    </a:ext>
                  </a:extLst>
                </a:gridCol>
                <a:gridCol w="1089466">
                  <a:extLst>
                    <a:ext uri="{9D8B030D-6E8A-4147-A177-3AD203B41FA5}">
                      <a16:colId xmlns:a16="http://schemas.microsoft.com/office/drawing/2014/main" val="20001"/>
                    </a:ext>
                  </a:extLst>
                </a:gridCol>
                <a:gridCol w="2889896">
                  <a:extLst>
                    <a:ext uri="{9D8B030D-6E8A-4147-A177-3AD203B41FA5}">
                      <a16:colId xmlns:a16="http://schemas.microsoft.com/office/drawing/2014/main" val="20002"/>
                    </a:ext>
                  </a:extLst>
                </a:gridCol>
              </a:tblGrid>
              <a:tr h="640012">
                <a:tc>
                  <a:txBody>
                    <a:bodyPr/>
                    <a:lstStyle/>
                    <a:p>
                      <a:r>
                        <a:rPr lang="en-US" sz="1800"/>
                        <a:t>Kiểu</a:t>
                      </a:r>
                    </a:p>
                    <a:p>
                      <a:r>
                        <a:rPr lang="en-US" sz="1800"/>
                        <a:t>(Type)</a:t>
                      </a:r>
                    </a:p>
                  </a:txBody>
                  <a:tcPr marL="91450" marR="91450" marT="45686" marB="45686"/>
                </a:tc>
                <a:tc>
                  <a:txBody>
                    <a:bodyPr/>
                    <a:lstStyle/>
                    <a:p>
                      <a:pPr algn="ctr"/>
                      <a:r>
                        <a:rPr lang="en-US" sz="1800"/>
                        <a:t>Độ lớn</a:t>
                      </a:r>
                    </a:p>
                    <a:p>
                      <a:pPr algn="ctr"/>
                      <a:r>
                        <a:rPr lang="en-US" sz="1800"/>
                        <a:t>(Byte)</a:t>
                      </a:r>
                    </a:p>
                  </a:txBody>
                  <a:tcPr marL="91450" marR="91450" marT="45686" marB="45686"/>
                </a:tc>
                <a:tc>
                  <a:txBody>
                    <a:bodyPr/>
                    <a:lstStyle/>
                    <a:p>
                      <a:pPr algn="r"/>
                      <a:r>
                        <a:rPr lang="en-US" sz="1800"/>
                        <a:t>Miền giá trị</a:t>
                      </a:r>
                    </a:p>
                    <a:p>
                      <a:pPr algn="r"/>
                      <a:r>
                        <a:rPr lang="en-US" sz="1800"/>
                        <a:t>(Range)</a:t>
                      </a:r>
                    </a:p>
                  </a:txBody>
                  <a:tcPr marL="91450" marR="91450" marT="45686" marB="45686"/>
                </a:tc>
                <a:extLst>
                  <a:ext uri="{0D108BD9-81ED-4DB2-BD59-A6C34878D82A}">
                    <a16:rowId xmlns:a16="http://schemas.microsoft.com/office/drawing/2014/main" val="10000"/>
                  </a:ext>
                </a:extLst>
              </a:tr>
              <a:tr h="370557">
                <a:tc>
                  <a:txBody>
                    <a:bodyPr/>
                    <a:lstStyle/>
                    <a:p>
                      <a:r>
                        <a:rPr lang="en-US" sz="1800">
                          <a:solidFill>
                            <a:srgbClr val="FF0000"/>
                          </a:solidFill>
                        </a:rPr>
                        <a:t>float (*)</a:t>
                      </a:r>
                    </a:p>
                  </a:txBody>
                  <a:tcPr marL="91450" marR="91450" marT="45686" marB="45686"/>
                </a:tc>
                <a:tc>
                  <a:txBody>
                    <a:bodyPr/>
                    <a:lstStyle/>
                    <a:p>
                      <a:pPr algn="ctr"/>
                      <a:r>
                        <a:rPr lang="en-US" sz="1800"/>
                        <a:t>4</a:t>
                      </a:r>
                    </a:p>
                  </a:txBody>
                  <a:tcPr marL="91450" marR="91450" marT="45686" marB="45686"/>
                </a:tc>
                <a:tc>
                  <a:txBody>
                    <a:bodyPr/>
                    <a:lstStyle/>
                    <a:p>
                      <a:pPr algn="r"/>
                      <a:r>
                        <a:rPr lang="en-US" sz="1800"/>
                        <a:t>3.4*10</a:t>
                      </a:r>
                      <a:r>
                        <a:rPr lang="en-US" sz="1800" baseline="30000"/>
                        <a:t>–38</a:t>
                      </a:r>
                      <a:r>
                        <a:rPr lang="en-US" sz="1800"/>
                        <a:t> … 3.4*10</a:t>
                      </a:r>
                      <a:r>
                        <a:rPr lang="en-US" sz="1800" baseline="30000"/>
                        <a:t>38</a:t>
                      </a:r>
                    </a:p>
                  </a:txBody>
                  <a:tcPr marL="91450" marR="91450" marT="45686" marB="45686"/>
                </a:tc>
                <a:extLst>
                  <a:ext uri="{0D108BD9-81ED-4DB2-BD59-A6C34878D82A}">
                    <a16:rowId xmlns:a16="http://schemas.microsoft.com/office/drawing/2014/main" val="10001"/>
                  </a:ext>
                </a:extLst>
              </a:tr>
              <a:tr h="370557">
                <a:tc>
                  <a:txBody>
                    <a:bodyPr/>
                    <a:lstStyle/>
                    <a:p>
                      <a:r>
                        <a:rPr lang="en-US" sz="1800">
                          <a:solidFill>
                            <a:srgbClr val="FF0000"/>
                          </a:solidFill>
                        </a:rPr>
                        <a:t>double (**)</a:t>
                      </a:r>
                    </a:p>
                  </a:txBody>
                  <a:tcPr marL="91450" marR="91450" marT="45686" marB="45686"/>
                </a:tc>
                <a:tc>
                  <a:txBody>
                    <a:bodyPr/>
                    <a:lstStyle/>
                    <a:p>
                      <a:pPr algn="ctr"/>
                      <a:r>
                        <a:rPr lang="en-US" sz="1800"/>
                        <a:t>8</a:t>
                      </a:r>
                    </a:p>
                  </a:txBody>
                  <a:tcPr marL="91450" marR="91450" marT="45686" marB="45686"/>
                </a:tc>
                <a:tc>
                  <a:txBody>
                    <a:bodyPr/>
                    <a:lstStyle/>
                    <a:p>
                      <a:pPr algn="r"/>
                      <a:r>
                        <a:rPr lang="en-US" sz="1800"/>
                        <a:t>1.7*10</a:t>
                      </a:r>
                      <a:r>
                        <a:rPr lang="en-US" sz="1800" baseline="30000"/>
                        <a:t>–308</a:t>
                      </a:r>
                      <a:r>
                        <a:rPr lang="en-US" sz="1800"/>
                        <a:t> … 1.7*10</a:t>
                      </a:r>
                      <a:r>
                        <a:rPr lang="en-US" sz="1800" baseline="30000"/>
                        <a:t>308</a:t>
                      </a:r>
                    </a:p>
                  </a:txBody>
                  <a:tcPr marL="91450" marR="91450" marT="45686" marB="45686"/>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anim calcmode="lin" valueType="num">
                                      <p:cBhvr>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5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anim calcmode="lin" valueType="num">
                                      <p:cBhvr>
                                        <p:cTn id="2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9" dur="5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4294967295"/>
          </p:nvPr>
        </p:nvSpPr>
        <p:spPr>
          <a:xfrm>
            <a:off x="685800" y="1752600"/>
            <a:ext cx="7467600" cy="4076700"/>
          </a:xfrm>
        </p:spPr>
        <p:txBody>
          <a:bodyPr/>
          <a:lstStyle/>
          <a:p>
            <a:pPr>
              <a:lnSpc>
                <a:spcPct val="80000"/>
              </a:lnSpc>
              <a:buFont typeface="Wingdings" pitchFamily="2" charset="2"/>
              <a:buNone/>
            </a:pPr>
            <a:r>
              <a:rPr lang="en-US" altLang="en-US" sz="1800" b="0" i="1">
                <a:latin typeface="Arial" charset="0"/>
              </a:rPr>
              <a:t>Chương trình nhập vào 2 số nguyên, in ra màn hình số lớn nhất và nhỏ nhất.</a:t>
            </a:r>
          </a:p>
          <a:p>
            <a:pPr>
              <a:lnSpc>
                <a:spcPct val="80000"/>
              </a:lnSpc>
              <a:buFont typeface="Wingdings" pitchFamily="2" charset="2"/>
              <a:buNone/>
            </a:pPr>
            <a:r>
              <a:rPr lang="en-US" altLang="en-US" sz="1800" b="0">
                <a:latin typeface="Arial" charset="0"/>
              </a:rPr>
              <a:t>#include &lt;iostream.h&gt; </a:t>
            </a:r>
          </a:p>
          <a:p>
            <a:pPr>
              <a:lnSpc>
                <a:spcPct val="80000"/>
              </a:lnSpc>
              <a:buFont typeface="Wingdings" pitchFamily="2" charset="2"/>
              <a:buNone/>
            </a:pPr>
            <a:r>
              <a:rPr lang="en-US" altLang="en-US" sz="1800" b="0">
                <a:latin typeface="Arial" charset="0"/>
              </a:rPr>
              <a:t>int main() </a:t>
            </a:r>
          </a:p>
          <a:p>
            <a:pPr>
              <a:lnSpc>
                <a:spcPct val="80000"/>
              </a:lnSpc>
              <a:buFont typeface="Wingdings" pitchFamily="2" charset="2"/>
              <a:buNone/>
            </a:pPr>
            <a:r>
              <a:rPr lang="en-US" altLang="en-US" sz="1800" b="0">
                <a:latin typeface="Arial" charset="0"/>
              </a:rPr>
              <a:t>{ </a:t>
            </a:r>
          </a:p>
          <a:p>
            <a:pPr>
              <a:lnSpc>
                <a:spcPct val="80000"/>
              </a:lnSpc>
              <a:buFont typeface="Wingdings" pitchFamily="2" charset="2"/>
              <a:buNone/>
            </a:pPr>
            <a:r>
              <a:rPr lang="en-US" altLang="en-US" sz="1800" b="0">
                <a:latin typeface="Arial" charset="0"/>
              </a:rPr>
              <a:t>	double a, b, Min, Max; </a:t>
            </a:r>
          </a:p>
          <a:p>
            <a:pPr>
              <a:lnSpc>
                <a:spcPct val="80000"/>
              </a:lnSpc>
              <a:buFont typeface="Wingdings" pitchFamily="2" charset="2"/>
              <a:buNone/>
            </a:pPr>
            <a:r>
              <a:rPr lang="en-US" altLang="en-US" sz="1800" b="0">
                <a:latin typeface="Arial" charset="0"/>
              </a:rPr>
              <a:t>	cout&lt;&lt;”\nNhập a : “; </a:t>
            </a:r>
          </a:p>
          <a:p>
            <a:pPr>
              <a:lnSpc>
                <a:spcPct val="80000"/>
              </a:lnSpc>
              <a:buFont typeface="Wingdings" pitchFamily="2" charset="2"/>
              <a:buNone/>
            </a:pPr>
            <a:r>
              <a:rPr lang="en-US" altLang="en-US" sz="1800" b="0">
                <a:latin typeface="Arial" charset="0"/>
              </a:rPr>
              <a:t>	cin&gt;&gt;a; </a:t>
            </a:r>
          </a:p>
          <a:p>
            <a:pPr>
              <a:lnSpc>
                <a:spcPct val="80000"/>
              </a:lnSpc>
              <a:buFont typeface="Wingdings" pitchFamily="2" charset="2"/>
              <a:buNone/>
            </a:pPr>
            <a:r>
              <a:rPr lang="en-US" altLang="en-US" sz="1800" b="0">
                <a:latin typeface="Arial" charset="0"/>
              </a:rPr>
              <a:t>	cout&lt;&lt;”\nNhập b : “; </a:t>
            </a:r>
          </a:p>
          <a:p>
            <a:pPr>
              <a:lnSpc>
                <a:spcPct val="80000"/>
              </a:lnSpc>
              <a:buFont typeface="Wingdings" pitchFamily="2" charset="2"/>
              <a:buNone/>
            </a:pPr>
            <a:r>
              <a:rPr lang="en-US" altLang="en-US" sz="1800" b="0">
                <a:latin typeface="Arial" charset="0"/>
              </a:rPr>
              <a:t>	cin&gt;&gt;b; </a:t>
            </a:r>
          </a:p>
          <a:p>
            <a:pPr>
              <a:lnSpc>
                <a:spcPct val="80000"/>
              </a:lnSpc>
              <a:buFont typeface="Wingdings" pitchFamily="2" charset="2"/>
              <a:buNone/>
            </a:pPr>
            <a:r>
              <a:rPr lang="en-US" altLang="en-US" sz="1800" b="0">
                <a:latin typeface="Arial" charset="0"/>
              </a:rPr>
              <a:t>	Max = ( a&gt;=b ) ? a : b; </a:t>
            </a:r>
          </a:p>
          <a:p>
            <a:pPr>
              <a:lnSpc>
                <a:spcPct val="80000"/>
              </a:lnSpc>
              <a:buFont typeface="Wingdings" pitchFamily="2" charset="2"/>
              <a:buNone/>
            </a:pPr>
            <a:r>
              <a:rPr lang="en-US" altLang="en-US" sz="1800" b="0">
                <a:latin typeface="Arial" charset="0"/>
              </a:rPr>
              <a:t>	Min = ( a&lt;=b ) ? a : b; </a:t>
            </a:r>
          </a:p>
          <a:p>
            <a:pPr>
              <a:lnSpc>
                <a:spcPct val="80000"/>
              </a:lnSpc>
              <a:buFont typeface="Wingdings" pitchFamily="2" charset="2"/>
              <a:buNone/>
            </a:pPr>
            <a:r>
              <a:rPr lang="en-US" altLang="en-US" sz="1800" b="0">
                <a:latin typeface="Arial" charset="0"/>
              </a:rPr>
              <a:t>	cout&lt;&lt;”\nGiá trị lớn nhất của 2 số “&lt;&lt;a&lt;&lt;” , “&lt;&lt;b&lt;&lt;” là : “&lt;&lt;Max; </a:t>
            </a:r>
          </a:p>
          <a:p>
            <a:pPr>
              <a:lnSpc>
                <a:spcPct val="80000"/>
              </a:lnSpc>
              <a:buFont typeface="Wingdings" pitchFamily="2" charset="2"/>
              <a:buNone/>
            </a:pPr>
            <a:r>
              <a:rPr lang="en-US" altLang="en-US" sz="1800" b="0">
                <a:latin typeface="Arial" charset="0"/>
              </a:rPr>
              <a:t>	cout&lt;&lt;”\nGiá trị nhỏ nhất của 2 số “&lt;&lt;a&lt;&lt;” , “&lt;&lt;b&lt;&lt;” là : “&lt;&lt;Min; </a:t>
            </a:r>
          </a:p>
          <a:p>
            <a:pPr>
              <a:lnSpc>
                <a:spcPct val="80000"/>
              </a:lnSpc>
              <a:buFont typeface="Wingdings" pitchFamily="2" charset="2"/>
              <a:buNone/>
            </a:pPr>
            <a:r>
              <a:rPr lang="en-US" altLang="en-US" sz="1800" b="0">
                <a:latin typeface="Arial" charset="0"/>
              </a:rPr>
              <a:t>	return 0; </a:t>
            </a:r>
          </a:p>
          <a:p>
            <a:pPr>
              <a:lnSpc>
                <a:spcPct val="80000"/>
              </a:lnSpc>
              <a:buFont typeface="Wingdings" pitchFamily="2" charset="2"/>
              <a:buNone/>
            </a:pPr>
            <a:r>
              <a:rPr lang="en-US" altLang="en-US" sz="1800" b="0">
                <a:latin typeface="Arial" charset="0"/>
              </a:rPr>
              <a:t>} </a:t>
            </a:r>
          </a:p>
        </p:txBody>
      </p:sp>
      <p:sp>
        <p:nvSpPr>
          <p:cNvPr id="65539" name="Rectangle 3"/>
          <p:cNvSpPr>
            <a:spLocks noChangeArrowheads="1"/>
          </p:cNvSpPr>
          <p:nvPr/>
        </p:nvSpPr>
        <p:spPr bwMode="auto">
          <a:xfrm>
            <a:off x="457200" y="838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3200">
                <a:solidFill>
                  <a:srgbClr val="0000FF"/>
                </a:solidFill>
                <a:latin typeface="Verdana" pitchFamily="34" charset="0"/>
                <a:cs typeface="Arial" charset="0"/>
              </a:rPr>
              <a:t>Các ví dụ mẫu</a:t>
            </a:r>
          </a:p>
        </p:txBody>
      </p:sp>
      <p:sp>
        <p:nvSpPr>
          <p:cNvPr id="65540"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1794">
                                            <p:txEl>
                                              <p:pRg st="0" end="0"/>
                                            </p:txEl>
                                          </p:spTgt>
                                        </p:tgtEl>
                                        <p:attrNameLst>
                                          <p:attrName>style.visibility</p:attrName>
                                        </p:attrNameLst>
                                      </p:cBhvr>
                                      <p:to>
                                        <p:strVal val="visible"/>
                                      </p:to>
                                    </p:set>
                                    <p:animEffect transition="in" filter="checkerboard(across)">
                                      <p:cBhvr>
                                        <p:cTn id="7" dur="500"/>
                                        <p:tgtEl>
                                          <p:spTgt spid="161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1794">
                                            <p:txEl>
                                              <p:pRg st="1" end="1"/>
                                            </p:txEl>
                                          </p:spTgt>
                                        </p:tgtEl>
                                        <p:attrNameLst>
                                          <p:attrName>style.visibility</p:attrName>
                                        </p:attrNameLst>
                                      </p:cBhvr>
                                      <p:to>
                                        <p:strVal val="visible"/>
                                      </p:to>
                                    </p:set>
                                    <p:animEffect transition="in" filter="checkerboard(across)">
                                      <p:cBhvr>
                                        <p:cTn id="12" dur="500"/>
                                        <p:tgtEl>
                                          <p:spTgt spid="1617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61794">
                                            <p:txEl>
                                              <p:pRg st="2" end="2"/>
                                            </p:txEl>
                                          </p:spTgt>
                                        </p:tgtEl>
                                        <p:attrNameLst>
                                          <p:attrName>style.visibility</p:attrName>
                                        </p:attrNameLst>
                                      </p:cBhvr>
                                      <p:to>
                                        <p:strVal val="visible"/>
                                      </p:to>
                                    </p:set>
                                    <p:animEffect transition="in" filter="checkerboard(across)">
                                      <p:cBhvr>
                                        <p:cTn id="17" dur="500"/>
                                        <p:tgtEl>
                                          <p:spTgt spid="1617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61794">
                                            <p:txEl>
                                              <p:pRg st="3" end="3"/>
                                            </p:txEl>
                                          </p:spTgt>
                                        </p:tgtEl>
                                        <p:attrNameLst>
                                          <p:attrName>style.visibility</p:attrName>
                                        </p:attrNameLst>
                                      </p:cBhvr>
                                      <p:to>
                                        <p:strVal val="visible"/>
                                      </p:to>
                                    </p:set>
                                    <p:animEffect transition="in" filter="checkerboard(across)">
                                      <p:cBhvr>
                                        <p:cTn id="22" dur="500"/>
                                        <p:tgtEl>
                                          <p:spTgt spid="1617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61794">
                                            <p:txEl>
                                              <p:pRg st="4" end="4"/>
                                            </p:txEl>
                                          </p:spTgt>
                                        </p:tgtEl>
                                        <p:attrNameLst>
                                          <p:attrName>style.visibility</p:attrName>
                                        </p:attrNameLst>
                                      </p:cBhvr>
                                      <p:to>
                                        <p:strVal val="visible"/>
                                      </p:to>
                                    </p:set>
                                    <p:animEffect transition="in" filter="checkerboard(across)">
                                      <p:cBhvr>
                                        <p:cTn id="27" dur="500"/>
                                        <p:tgtEl>
                                          <p:spTgt spid="1617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61794">
                                            <p:txEl>
                                              <p:pRg st="5" end="5"/>
                                            </p:txEl>
                                          </p:spTgt>
                                        </p:tgtEl>
                                        <p:attrNameLst>
                                          <p:attrName>style.visibility</p:attrName>
                                        </p:attrNameLst>
                                      </p:cBhvr>
                                      <p:to>
                                        <p:strVal val="visible"/>
                                      </p:to>
                                    </p:set>
                                    <p:animEffect transition="in" filter="checkerboard(across)">
                                      <p:cBhvr>
                                        <p:cTn id="32" dur="500"/>
                                        <p:tgtEl>
                                          <p:spTgt spid="1617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61794">
                                            <p:txEl>
                                              <p:pRg st="6" end="6"/>
                                            </p:txEl>
                                          </p:spTgt>
                                        </p:tgtEl>
                                        <p:attrNameLst>
                                          <p:attrName>style.visibility</p:attrName>
                                        </p:attrNameLst>
                                      </p:cBhvr>
                                      <p:to>
                                        <p:strVal val="visible"/>
                                      </p:to>
                                    </p:set>
                                    <p:animEffect transition="in" filter="checkerboard(across)">
                                      <p:cBhvr>
                                        <p:cTn id="37" dur="500"/>
                                        <p:tgtEl>
                                          <p:spTgt spid="1617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61794">
                                            <p:txEl>
                                              <p:pRg st="7" end="7"/>
                                            </p:txEl>
                                          </p:spTgt>
                                        </p:tgtEl>
                                        <p:attrNameLst>
                                          <p:attrName>style.visibility</p:attrName>
                                        </p:attrNameLst>
                                      </p:cBhvr>
                                      <p:to>
                                        <p:strVal val="visible"/>
                                      </p:to>
                                    </p:set>
                                    <p:animEffect transition="in" filter="checkerboard(across)">
                                      <p:cBhvr>
                                        <p:cTn id="42" dur="500"/>
                                        <p:tgtEl>
                                          <p:spTgt spid="16179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61794">
                                            <p:txEl>
                                              <p:pRg st="8" end="8"/>
                                            </p:txEl>
                                          </p:spTgt>
                                        </p:tgtEl>
                                        <p:attrNameLst>
                                          <p:attrName>style.visibility</p:attrName>
                                        </p:attrNameLst>
                                      </p:cBhvr>
                                      <p:to>
                                        <p:strVal val="visible"/>
                                      </p:to>
                                    </p:set>
                                    <p:animEffect transition="in" filter="checkerboard(across)">
                                      <p:cBhvr>
                                        <p:cTn id="47" dur="500"/>
                                        <p:tgtEl>
                                          <p:spTgt spid="16179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61794">
                                            <p:txEl>
                                              <p:pRg st="9" end="9"/>
                                            </p:txEl>
                                          </p:spTgt>
                                        </p:tgtEl>
                                        <p:attrNameLst>
                                          <p:attrName>style.visibility</p:attrName>
                                        </p:attrNameLst>
                                      </p:cBhvr>
                                      <p:to>
                                        <p:strVal val="visible"/>
                                      </p:to>
                                    </p:set>
                                    <p:animEffect transition="in" filter="checkerboard(across)">
                                      <p:cBhvr>
                                        <p:cTn id="52" dur="500"/>
                                        <p:tgtEl>
                                          <p:spTgt spid="16179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61794">
                                            <p:txEl>
                                              <p:pRg st="10" end="10"/>
                                            </p:txEl>
                                          </p:spTgt>
                                        </p:tgtEl>
                                        <p:attrNameLst>
                                          <p:attrName>style.visibility</p:attrName>
                                        </p:attrNameLst>
                                      </p:cBhvr>
                                      <p:to>
                                        <p:strVal val="visible"/>
                                      </p:to>
                                    </p:set>
                                    <p:animEffect transition="in" filter="checkerboard(across)">
                                      <p:cBhvr>
                                        <p:cTn id="57" dur="500"/>
                                        <p:tgtEl>
                                          <p:spTgt spid="161794">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61794">
                                            <p:txEl>
                                              <p:pRg st="11" end="11"/>
                                            </p:txEl>
                                          </p:spTgt>
                                        </p:tgtEl>
                                        <p:attrNameLst>
                                          <p:attrName>style.visibility</p:attrName>
                                        </p:attrNameLst>
                                      </p:cBhvr>
                                      <p:to>
                                        <p:strVal val="visible"/>
                                      </p:to>
                                    </p:set>
                                    <p:animEffect transition="in" filter="checkerboard(across)">
                                      <p:cBhvr>
                                        <p:cTn id="62" dur="500"/>
                                        <p:tgtEl>
                                          <p:spTgt spid="161794">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61794">
                                            <p:txEl>
                                              <p:pRg st="12" end="12"/>
                                            </p:txEl>
                                          </p:spTgt>
                                        </p:tgtEl>
                                        <p:attrNameLst>
                                          <p:attrName>style.visibility</p:attrName>
                                        </p:attrNameLst>
                                      </p:cBhvr>
                                      <p:to>
                                        <p:strVal val="visible"/>
                                      </p:to>
                                    </p:set>
                                    <p:animEffect transition="in" filter="checkerboard(across)">
                                      <p:cBhvr>
                                        <p:cTn id="67" dur="500"/>
                                        <p:tgtEl>
                                          <p:spTgt spid="161794">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61794">
                                            <p:txEl>
                                              <p:pRg st="13" end="13"/>
                                            </p:txEl>
                                          </p:spTgt>
                                        </p:tgtEl>
                                        <p:attrNameLst>
                                          <p:attrName>style.visibility</p:attrName>
                                        </p:attrNameLst>
                                      </p:cBhvr>
                                      <p:to>
                                        <p:strVal val="visible"/>
                                      </p:to>
                                    </p:set>
                                    <p:animEffect transition="in" filter="checkerboard(across)">
                                      <p:cBhvr>
                                        <p:cTn id="72" dur="500"/>
                                        <p:tgtEl>
                                          <p:spTgt spid="161794">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161794">
                                            <p:txEl>
                                              <p:pRg st="14" end="14"/>
                                            </p:txEl>
                                          </p:spTgt>
                                        </p:tgtEl>
                                        <p:attrNameLst>
                                          <p:attrName>style.visibility</p:attrName>
                                        </p:attrNameLst>
                                      </p:cBhvr>
                                      <p:to>
                                        <p:strVal val="visible"/>
                                      </p:to>
                                    </p:set>
                                    <p:animEffect transition="in" filter="checkerboard(across)">
                                      <p:cBhvr>
                                        <p:cTn id="77" dur="500"/>
                                        <p:tgtEl>
                                          <p:spTgt spid="16179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4294967295"/>
          </p:nvPr>
        </p:nvSpPr>
        <p:spPr>
          <a:xfrm>
            <a:off x="533400" y="1219200"/>
            <a:ext cx="8458200" cy="4076700"/>
          </a:xfrm>
        </p:spPr>
        <p:txBody>
          <a:bodyPr/>
          <a:lstStyle/>
          <a:p>
            <a:pPr>
              <a:buFont typeface="Wingdings" pitchFamily="2" charset="2"/>
              <a:buNone/>
            </a:pPr>
            <a:r>
              <a:rPr lang="en-US" altLang="en-US" sz="2000" b="0" i="1">
                <a:latin typeface="Arial" charset="0"/>
              </a:rPr>
              <a:t>Chương trình nhập vào 3 số nguyên, sau đó in ra màn hình cho</a:t>
            </a:r>
          </a:p>
          <a:p>
            <a:pPr>
              <a:buFont typeface="Wingdings" pitchFamily="2" charset="2"/>
              <a:buNone/>
            </a:pPr>
            <a:r>
              <a:rPr lang="en-US" altLang="en-US" sz="2000" b="0" i="1">
                <a:latin typeface="Arial" charset="0"/>
              </a:rPr>
              <a:t>biết số min, max của 3 số này.</a:t>
            </a:r>
          </a:p>
          <a:p>
            <a:pPr>
              <a:buFont typeface="Wingdings" pitchFamily="2" charset="2"/>
              <a:buNone/>
            </a:pPr>
            <a:r>
              <a:rPr lang="en-US" altLang="en-US" sz="2000" b="0">
                <a:latin typeface="Arial" charset="0"/>
              </a:rPr>
              <a:t>// MinMax.cpp</a:t>
            </a:r>
          </a:p>
          <a:p>
            <a:pPr>
              <a:buFont typeface="Wingdings" pitchFamily="2" charset="2"/>
              <a:buNone/>
            </a:pPr>
            <a:r>
              <a:rPr lang="en-US" altLang="en-US" sz="2000" b="0">
                <a:latin typeface="Arial" charset="0"/>
              </a:rPr>
              <a:t>#include &lt;iostream.h&gt;</a:t>
            </a:r>
          </a:p>
          <a:p>
            <a:pPr>
              <a:buFont typeface="Wingdings" pitchFamily="2" charset="2"/>
              <a:buNone/>
            </a:pPr>
            <a:r>
              <a:rPr lang="en-US" altLang="en-US" sz="2000" b="0">
                <a:latin typeface="Arial" charset="0"/>
              </a:rPr>
              <a:t>void main() {</a:t>
            </a:r>
          </a:p>
          <a:p>
            <a:pPr>
              <a:buFont typeface="Wingdings" pitchFamily="2" charset="2"/>
              <a:buNone/>
            </a:pPr>
            <a:r>
              <a:rPr lang="en-US" altLang="en-US" sz="2000" b="0">
                <a:latin typeface="Arial" charset="0"/>
              </a:rPr>
              <a:t>	int a, b, c;</a:t>
            </a:r>
          </a:p>
          <a:p>
            <a:pPr>
              <a:buFont typeface="Wingdings" pitchFamily="2" charset="2"/>
              <a:buNone/>
            </a:pPr>
            <a:r>
              <a:rPr lang="en-US" altLang="en-US" sz="2000" b="0">
                <a:latin typeface="Arial" charset="0"/>
              </a:rPr>
              <a:t>	cout &lt;&lt; “Nhap 3 so a, b, c : ”; cin &gt;&gt; a &gt;&gt; b &gt;&gt; c;</a:t>
            </a:r>
          </a:p>
          <a:p>
            <a:pPr>
              <a:buFont typeface="Wingdings" pitchFamily="2" charset="2"/>
              <a:buNone/>
            </a:pPr>
            <a:r>
              <a:rPr lang="en-US" altLang="en-US" sz="2000" b="0">
                <a:latin typeface="Arial" charset="0"/>
              </a:rPr>
              <a:t>	cout &lt;&lt; “MAX = ” &lt;&lt; (a&gt;b ? (a&gt;c ? a : c) : (b&gt;c ? b : c));</a:t>
            </a:r>
          </a:p>
          <a:p>
            <a:pPr>
              <a:buFont typeface="Wingdings" pitchFamily="2" charset="2"/>
              <a:buNone/>
            </a:pPr>
            <a:r>
              <a:rPr lang="en-US" altLang="en-US" sz="2000" b="0">
                <a:latin typeface="Arial" charset="0"/>
              </a:rPr>
              <a:t>	cout &lt;&lt; “MIN = ” &lt;&lt; (a&lt;b ? (a&lt;c ? a : c) : (b&lt;c ? b : c));</a:t>
            </a:r>
          </a:p>
          <a:p>
            <a:pPr>
              <a:buFont typeface="Wingdings" pitchFamily="2" charset="2"/>
              <a:buNone/>
            </a:pPr>
            <a:r>
              <a:rPr lang="en-US" altLang="en-US" sz="2000" b="0">
                <a:latin typeface="Arial" charset="0"/>
              </a:rPr>
              <a:t>}</a:t>
            </a:r>
          </a:p>
        </p:txBody>
      </p:sp>
      <p:sp>
        <p:nvSpPr>
          <p:cNvPr id="66563"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2818">
                                            <p:txEl>
                                              <p:pRg st="0" end="0"/>
                                            </p:txEl>
                                          </p:spTgt>
                                        </p:tgtEl>
                                        <p:attrNameLst>
                                          <p:attrName>style.visibility</p:attrName>
                                        </p:attrNameLst>
                                      </p:cBhvr>
                                      <p:to>
                                        <p:strVal val="visible"/>
                                      </p:to>
                                    </p:set>
                                    <p:animEffect transition="in" filter="circle(in)">
                                      <p:cBhvr>
                                        <p:cTn id="7" dur="2000"/>
                                        <p:tgtEl>
                                          <p:spTgt spid="162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2818">
                                            <p:txEl>
                                              <p:pRg st="1" end="1"/>
                                            </p:txEl>
                                          </p:spTgt>
                                        </p:tgtEl>
                                        <p:attrNameLst>
                                          <p:attrName>style.visibility</p:attrName>
                                        </p:attrNameLst>
                                      </p:cBhvr>
                                      <p:to>
                                        <p:strVal val="visible"/>
                                      </p:to>
                                    </p:set>
                                    <p:animEffect transition="in" filter="circle(in)">
                                      <p:cBhvr>
                                        <p:cTn id="12" dur="2000"/>
                                        <p:tgtEl>
                                          <p:spTgt spid="162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62818">
                                            <p:txEl>
                                              <p:pRg st="2" end="2"/>
                                            </p:txEl>
                                          </p:spTgt>
                                        </p:tgtEl>
                                        <p:attrNameLst>
                                          <p:attrName>style.visibility</p:attrName>
                                        </p:attrNameLst>
                                      </p:cBhvr>
                                      <p:to>
                                        <p:strVal val="visible"/>
                                      </p:to>
                                    </p:set>
                                    <p:animEffect transition="in" filter="circle(in)">
                                      <p:cBhvr>
                                        <p:cTn id="17" dur="2000"/>
                                        <p:tgtEl>
                                          <p:spTgt spid="162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62818">
                                            <p:txEl>
                                              <p:pRg st="3" end="3"/>
                                            </p:txEl>
                                          </p:spTgt>
                                        </p:tgtEl>
                                        <p:attrNameLst>
                                          <p:attrName>style.visibility</p:attrName>
                                        </p:attrNameLst>
                                      </p:cBhvr>
                                      <p:to>
                                        <p:strVal val="visible"/>
                                      </p:to>
                                    </p:set>
                                    <p:animEffect transition="in" filter="circle(in)">
                                      <p:cBhvr>
                                        <p:cTn id="22" dur="2000"/>
                                        <p:tgtEl>
                                          <p:spTgt spid="1628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62818">
                                            <p:txEl>
                                              <p:pRg st="4" end="4"/>
                                            </p:txEl>
                                          </p:spTgt>
                                        </p:tgtEl>
                                        <p:attrNameLst>
                                          <p:attrName>style.visibility</p:attrName>
                                        </p:attrNameLst>
                                      </p:cBhvr>
                                      <p:to>
                                        <p:strVal val="visible"/>
                                      </p:to>
                                    </p:set>
                                    <p:animEffect transition="in" filter="circle(in)">
                                      <p:cBhvr>
                                        <p:cTn id="27" dur="2000"/>
                                        <p:tgtEl>
                                          <p:spTgt spid="1628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62818">
                                            <p:txEl>
                                              <p:pRg st="5" end="5"/>
                                            </p:txEl>
                                          </p:spTgt>
                                        </p:tgtEl>
                                        <p:attrNameLst>
                                          <p:attrName>style.visibility</p:attrName>
                                        </p:attrNameLst>
                                      </p:cBhvr>
                                      <p:to>
                                        <p:strVal val="visible"/>
                                      </p:to>
                                    </p:set>
                                    <p:animEffect transition="in" filter="circle(in)">
                                      <p:cBhvr>
                                        <p:cTn id="32" dur="2000"/>
                                        <p:tgtEl>
                                          <p:spTgt spid="1628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62818">
                                            <p:txEl>
                                              <p:pRg st="6" end="6"/>
                                            </p:txEl>
                                          </p:spTgt>
                                        </p:tgtEl>
                                        <p:attrNameLst>
                                          <p:attrName>style.visibility</p:attrName>
                                        </p:attrNameLst>
                                      </p:cBhvr>
                                      <p:to>
                                        <p:strVal val="visible"/>
                                      </p:to>
                                    </p:set>
                                    <p:animEffect transition="in" filter="circle(in)">
                                      <p:cBhvr>
                                        <p:cTn id="37" dur="2000"/>
                                        <p:tgtEl>
                                          <p:spTgt spid="1628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62818">
                                            <p:txEl>
                                              <p:pRg st="7" end="7"/>
                                            </p:txEl>
                                          </p:spTgt>
                                        </p:tgtEl>
                                        <p:attrNameLst>
                                          <p:attrName>style.visibility</p:attrName>
                                        </p:attrNameLst>
                                      </p:cBhvr>
                                      <p:to>
                                        <p:strVal val="visible"/>
                                      </p:to>
                                    </p:set>
                                    <p:animEffect transition="in" filter="circle(in)">
                                      <p:cBhvr>
                                        <p:cTn id="42" dur="2000"/>
                                        <p:tgtEl>
                                          <p:spTgt spid="16281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62818">
                                            <p:txEl>
                                              <p:pRg st="8" end="8"/>
                                            </p:txEl>
                                          </p:spTgt>
                                        </p:tgtEl>
                                        <p:attrNameLst>
                                          <p:attrName>style.visibility</p:attrName>
                                        </p:attrNameLst>
                                      </p:cBhvr>
                                      <p:to>
                                        <p:strVal val="visible"/>
                                      </p:to>
                                    </p:set>
                                    <p:animEffect transition="in" filter="circle(in)">
                                      <p:cBhvr>
                                        <p:cTn id="47" dur="2000"/>
                                        <p:tgtEl>
                                          <p:spTgt spid="16281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62818">
                                            <p:txEl>
                                              <p:pRg st="9" end="9"/>
                                            </p:txEl>
                                          </p:spTgt>
                                        </p:tgtEl>
                                        <p:attrNameLst>
                                          <p:attrName>style.visibility</p:attrName>
                                        </p:attrNameLst>
                                      </p:cBhvr>
                                      <p:to>
                                        <p:strVal val="visible"/>
                                      </p:to>
                                    </p:set>
                                    <p:animEffect transition="in" filter="circle(in)">
                                      <p:cBhvr>
                                        <p:cTn id="52" dur="2000"/>
                                        <p:tgtEl>
                                          <p:spTgt spid="1628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body" idx="4294967295"/>
          </p:nvPr>
        </p:nvSpPr>
        <p:spPr>
          <a:xfrm>
            <a:off x="457200" y="1066800"/>
            <a:ext cx="7620000" cy="4076700"/>
          </a:xfrm>
        </p:spPr>
        <p:txBody>
          <a:bodyPr/>
          <a:lstStyle/>
          <a:p>
            <a:pPr>
              <a:buFont typeface="Wingdings" pitchFamily="2" charset="2"/>
              <a:buNone/>
            </a:pPr>
            <a:r>
              <a:rPr lang="en-US" altLang="en-US" sz="2200" b="0" i="1">
                <a:latin typeface="Arial" charset="0"/>
              </a:rPr>
              <a:t>Chương trình nhập 1 kí tự chữ thường/hoa, sau đó in ra kí tự chữ hoa/thường tương ứng.</a:t>
            </a:r>
          </a:p>
          <a:p>
            <a:pPr>
              <a:buFont typeface="Wingdings" pitchFamily="2" charset="2"/>
              <a:buNone/>
            </a:pPr>
            <a:r>
              <a:rPr lang="en-US" altLang="en-US" sz="2200" b="0">
                <a:latin typeface="Arial" charset="0"/>
              </a:rPr>
              <a:t>// Kitu.cpp</a:t>
            </a:r>
          </a:p>
          <a:p>
            <a:pPr>
              <a:buFont typeface="Wingdings" pitchFamily="2" charset="2"/>
              <a:buNone/>
            </a:pPr>
            <a:r>
              <a:rPr lang="en-US" altLang="en-US" sz="2200" b="0">
                <a:latin typeface="Arial" charset="0"/>
              </a:rPr>
              <a:t>#include &lt;iostream.h&gt;</a:t>
            </a:r>
          </a:p>
          <a:p>
            <a:pPr>
              <a:buFont typeface="Wingdings" pitchFamily="2" charset="2"/>
              <a:buNone/>
            </a:pPr>
            <a:r>
              <a:rPr lang="en-US" altLang="en-US" sz="2200" b="0">
                <a:latin typeface="Arial" charset="0"/>
              </a:rPr>
              <a:t>#include &lt;assert.h</a:t>
            </a:r>
            <a:r>
              <a:rPr lang="en-US" altLang="en-US" sz="2200" b="0">
                <a:solidFill>
                  <a:srgbClr val="008000"/>
                </a:solidFill>
                <a:latin typeface="Arial" charset="0"/>
              </a:rPr>
              <a:t>&gt;//de su dung ham thu vien assert(&lt;bt logic&gt;)</a:t>
            </a:r>
          </a:p>
          <a:p>
            <a:pPr>
              <a:buFont typeface="Wingdings" pitchFamily="2" charset="2"/>
              <a:buNone/>
            </a:pPr>
            <a:r>
              <a:rPr lang="en-US" altLang="en-US" sz="2200" b="0">
                <a:latin typeface="Arial" charset="0"/>
              </a:rPr>
              <a:t>void main() {</a:t>
            </a:r>
          </a:p>
          <a:p>
            <a:pPr>
              <a:buFont typeface="Wingdings" pitchFamily="2" charset="2"/>
              <a:buNone/>
            </a:pPr>
            <a:r>
              <a:rPr lang="en-US" altLang="en-US" sz="2200" b="0">
                <a:latin typeface="Arial" charset="0"/>
              </a:rPr>
              <a:t>	int kt;</a:t>
            </a:r>
          </a:p>
          <a:p>
            <a:pPr>
              <a:buFont typeface="Wingdings" pitchFamily="2" charset="2"/>
              <a:buNone/>
            </a:pPr>
            <a:r>
              <a:rPr lang="en-US" altLang="en-US" sz="2200" b="0">
                <a:latin typeface="Arial" charset="0"/>
              </a:rPr>
              <a:t>	cout &lt;&lt; “Nhap 1 ki tu chu(thuong/hoa) : ”; cin &gt;&gt; kt;</a:t>
            </a:r>
          </a:p>
          <a:p>
            <a:pPr>
              <a:buFont typeface="Wingdings" pitchFamily="2" charset="2"/>
              <a:buNone/>
            </a:pPr>
            <a:r>
              <a:rPr lang="en-US" altLang="en-US" sz="2200" b="0">
                <a:latin typeface="Arial" charset="0"/>
              </a:rPr>
              <a:t>	assert(kt&gt;=‘A’ &amp;&amp; kt&lt;=‘Z’ || kt&gt;=‘a’ &amp;&amp; kt&lt;=‘z’);</a:t>
            </a:r>
          </a:p>
          <a:p>
            <a:pPr>
              <a:buFont typeface="Wingdings" pitchFamily="2" charset="2"/>
              <a:buNone/>
            </a:pPr>
            <a:r>
              <a:rPr lang="en-US" altLang="en-US" sz="2200" b="0">
                <a:latin typeface="Arial" charset="0"/>
              </a:rPr>
              <a:t>	cout &lt;&lt; “Ki tu tương ung la ”;</a:t>
            </a:r>
          </a:p>
          <a:p>
            <a:pPr>
              <a:buFont typeface="Wingdings" pitchFamily="2" charset="2"/>
              <a:buNone/>
            </a:pPr>
            <a:r>
              <a:rPr lang="en-US" altLang="en-US" sz="2200" b="0">
                <a:latin typeface="Arial" charset="0"/>
              </a:rPr>
              <a:t>	cout &lt;&lt; char((kt&gt;=‘a’ &amp;&amp; kt&lt;=‘z’)?(kt-‘a’+‘A’):(kt-‘A’+’a’));</a:t>
            </a:r>
          </a:p>
          <a:p>
            <a:pPr>
              <a:buFont typeface="Wingdings" pitchFamily="2" charset="2"/>
              <a:buNone/>
            </a:pPr>
            <a:r>
              <a:rPr lang="en-US" altLang="en-US" sz="2200" b="0">
                <a:latin typeface="Arial" charset="0"/>
              </a:rPr>
              <a:t>}</a:t>
            </a:r>
          </a:p>
        </p:txBody>
      </p:sp>
      <p:sp>
        <p:nvSpPr>
          <p:cNvPr id="67587"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63842">
                                            <p:txEl>
                                              <p:pRg st="0" end="0"/>
                                            </p:txEl>
                                          </p:spTgt>
                                        </p:tgtEl>
                                        <p:attrNameLst>
                                          <p:attrName>style.visibility</p:attrName>
                                        </p:attrNameLst>
                                      </p:cBhvr>
                                      <p:to>
                                        <p:strVal val="visible"/>
                                      </p:to>
                                    </p:set>
                                    <p:anim calcmode="discrete" valueType="clr">
                                      <p:cBhvr override="childStyle">
                                        <p:cTn id="7" dur="80"/>
                                        <p:tgtEl>
                                          <p:spTgt spid="16384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384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63842">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63842">
                                            <p:txEl>
                                              <p:pRg st="1" end="1"/>
                                            </p:txEl>
                                          </p:spTgt>
                                        </p:tgtEl>
                                        <p:attrNameLst>
                                          <p:attrName>style.visibility</p:attrName>
                                        </p:attrNameLst>
                                      </p:cBhvr>
                                      <p:to>
                                        <p:strVal val="visible"/>
                                      </p:to>
                                    </p:set>
                                    <p:anim calcmode="discrete" valueType="clr">
                                      <p:cBhvr override="childStyle">
                                        <p:cTn id="14" dur="80"/>
                                        <p:tgtEl>
                                          <p:spTgt spid="16384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384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63842">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3842">
                                            <p:txEl>
                                              <p:pRg st="2" end="2"/>
                                            </p:txEl>
                                          </p:spTgt>
                                        </p:tgtEl>
                                        <p:attrNameLst>
                                          <p:attrName>style.visibility</p:attrName>
                                        </p:attrNameLst>
                                      </p:cBhvr>
                                      <p:to>
                                        <p:strVal val="visible"/>
                                      </p:to>
                                    </p:set>
                                    <p:anim calcmode="discrete" valueType="clr">
                                      <p:cBhvr override="childStyle">
                                        <p:cTn id="21" dur="80"/>
                                        <p:tgtEl>
                                          <p:spTgt spid="16384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384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63842">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63842">
                                            <p:txEl>
                                              <p:pRg st="3" end="3"/>
                                            </p:txEl>
                                          </p:spTgt>
                                        </p:tgtEl>
                                        <p:attrNameLst>
                                          <p:attrName>style.visibility</p:attrName>
                                        </p:attrNameLst>
                                      </p:cBhvr>
                                      <p:to>
                                        <p:strVal val="visible"/>
                                      </p:to>
                                    </p:set>
                                    <p:anim calcmode="discrete" valueType="clr">
                                      <p:cBhvr override="childStyle">
                                        <p:cTn id="28" dur="80"/>
                                        <p:tgtEl>
                                          <p:spTgt spid="16384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6384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63842">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163842">
                                            <p:txEl>
                                              <p:pRg st="4" end="4"/>
                                            </p:txEl>
                                          </p:spTgt>
                                        </p:tgtEl>
                                        <p:attrNameLst>
                                          <p:attrName>style.visibility</p:attrName>
                                        </p:attrNameLst>
                                      </p:cBhvr>
                                      <p:to>
                                        <p:strVal val="visible"/>
                                      </p:to>
                                    </p:set>
                                    <p:anim calcmode="discrete" valueType="clr">
                                      <p:cBhvr override="childStyle">
                                        <p:cTn id="35" dur="80"/>
                                        <p:tgtEl>
                                          <p:spTgt spid="16384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63842">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63842">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163842">
                                            <p:txEl>
                                              <p:pRg st="5" end="5"/>
                                            </p:txEl>
                                          </p:spTgt>
                                        </p:tgtEl>
                                        <p:attrNameLst>
                                          <p:attrName>style.visibility</p:attrName>
                                        </p:attrNameLst>
                                      </p:cBhvr>
                                      <p:to>
                                        <p:strVal val="visible"/>
                                      </p:to>
                                    </p:set>
                                    <p:anim calcmode="discrete" valueType="clr">
                                      <p:cBhvr override="childStyle">
                                        <p:cTn id="42" dur="80"/>
                                        <p:tgtEl>
                                          <p:spTgt spid="16384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63842">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63842">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163842">
                                            <p:txEl>
                                              <p:pRg st="6" end="6"/>
                                            </p:txEl>
                                          </p:spTgt>
                                        </p:tgtEl>
                                        <p:attrNameLst>
                                          <p:attrName>style.visibility</p:attrName>
                                        </p:attrNameLst>
                                      </p:cBhvr>
                                      <p:to>
                                        <p:strVal val="visible"/>
                                      </p:to>
                                    </p:set>
                                    <p:anim calcmode="discrete" valueType="clr">
                                      <p:cBhvr override="childStyle">
                                        <p:cTn id="49" dur="80"/>
                                        <p:tgtEl>
                                          <p:spTgt spid="16384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63842">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163842">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163842">
                                            <p:txEl>
                                              <p:pRg st="7" end="7"/>
                                            </p:txEl>
                                          </p:spTgt>
                                        </p:tgtEl>
                                        <p:attrNameLst>
                                          <p:attrName>style.visibility</p:attrName>
                                        </p:attrNameLst>
                                      </p:cBhvr>
                                      <p:to>
                                        <p:strVal val="visible"/>
                                      </p:to>
                                    </p:set>
                                    <p:anim calcmode="discrete" valueType="clr">
                                      <p:cBhvr override="childStyle">
                                        <p:cTn id="56" dur="80"/>
                                        <p:tgtEl>
                                          <p:spTgt spid="16384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163842">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163842">
                                            <p:txEl>
                                              <p:pRg st="7" end="7"/>
                                            </p:txEl>
                                          </p:spTgt>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163842">
                                            <p:txEl>
                                              <p:pRg st="8" end="8"/>
                                            </p:txEl>
                                          </p:spTgt>
                                        </p:tgtEl>
                                        <p:attrNameLst>
                                          <p:attrName>style.visibility</p:attrName>
                                        </p:attrNameLst>
                                      </p:cBhvr>
                                      <p:to>
                                        <p:strVal val="visible"/>
                                      </p:to>
                                    </p:set>
                                    <p:anim calcmode="discrete" valueType="clr">
                                      <p:cBhvr override="childStyle">
                                        <p:cTn id="63" dur="80"/>
                                        <p:tgtEl>
                                          <p:spTgt spid="16384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63842">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163842">
                                            <p:txEl>
                                              <p:pRg st="8" end="8"/>
                                            </p:txEl>
                                          </p:spTgt>
                                        </p:tgtEl>
                                        <p:attrNameLst>
                                          <p:attrName>fill.type</p:attrName>
                                        </p:attrNameLst>
                                      </p:cBhvr>
                                      <p:to>
                                        <p:strVal val="solid"/>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163842">
                                            <p:txEl>
                                              <p:pRg st="9" end="9"/>
                                            </p:txEl>
                                          </p:spTgt>
                                        </p:tgtEl>
                                        <p:attrNameLst>
                                          <p:attrName>style.visibility</p:attrName>
                                        </p:attrNameLst>
                                      </p:cBhvr>
                                      <p:to>
                                        <p:strVal val="visible"/>
                                      </p:to>
                                    </p:set>
                                    <p:anim calcmode="discrete" valueType="clr">
                                      <p:cBhvr override="childStyle">
                                        <p:cTn id="70" dur="80"/>
                                        <p:tgtEl>
                                          <p:spTgt spid="163842">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163842">
                                            <p:txEl>
                                              <p:pRg st="9" end="9"/>
                                            </p:txEl>
                                          </p:spTgt>
                                        </p:tgtEl>
                                        <p:attrNameLst>
                                          <p:attrName>fillcolor</p:attrName>
                                        </p:attrNameLst>
                                      </p:cBhvr>
                                      <p:tavLst>
                                        <p:tav tm="0">
                                          <p:val>
                                            <p:clrVal>
                                              <a:schemeClr val="accent2"/>
                                            </p:clrVal>
                                          </p:val>
                                        </p:tav>
                                        <p:tav tm="50000">
                                          <p:val>
                                            <p:clrVal>
                                              <a:schemeClr val="hlink"/>
                                            </p:clrVal>
                                          </p:val>
                                        </p:tav>
                                      </p:tavLst>
                                    </p:anim>
                                    <p:set>
                                      <p:cBhvr>
                                        <p:cTn id="72" dur="80"/>
                                        <p:tgtEl>
                                          <p:spTgt spid="163842">
                                            <p:txEl>
                                              <p:pRg st="9" end="9"/>
                                            </p:txEl>
                                          </p:spTgt>
                                        </p:tgtEl>
                                        <p:attrNameLst>
                                          <p:attrName>fill.type</p:attrName>
                                        </p:attrNameLst>
                                      </p:cBhvr>
                                      <p:to>
                                        <p:strVal val="solid"/>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163842">
                                            <p:txEl>
                                              <p:pRg st="10" end="10"/>
                                            </p:txEl>
                                          </p:spTgt>
                                        </p:tgtEl>
                                        <p:attrNameLst>
                                          <p:attrName>style.visibility</p:attrName>
                                        </p:attrNameLst>
                                      </p:cBhvr>
                                      <p:to>
                                        <p:strVal val="visible"/>
                                      </p:to>
                                    </p:set>
                                    <p:anim calcmode="discrete" valueType="clr">
                                      <p:cBhvr override="childStyle">
                                        <p:cTn id="77" dur="80"/>
                                        <p:tgtEl>
                                          <p:spTgt spid="163842">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163842">
                                            <p:txEl>
                                              <p:pRg st="10" end="10"/>
                                            </p:txEl>
                                          </p:spTgt>
                                        </p:tgtEl>
                                        <p:attrNameLst>
                                          <p:attrName>fillcolor</p:attrName>
                                        </p:attrNameLst>
                                      </p:cBhvr>
                                      <p:tavLst>
                                        <p:tav tm="0">
                                          <p:val>
                                            <p:clrVal>
                                              <a:schemeClr val="accent2"/>
                                            </p:clrVal>
                                          </p:val>
                                        </p:tav>
                                        <p:tav tm="50000">
                                          <p:val>
                                            <p:clrVal>
                                              <a:schemeClr val="hlink"/>
                                            </p:clrVal>
                                          </p:val>
                                        </p:tav>
                                      </p:tavLst>
                                    </p:anim>
                                    <p:set>
                                      <p:cBhvr>
                                        <p:cTn id="79" dur="80"/>
                                        <p:tgtEl>
                                          <p:spTgt spid="163842">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body" idx="4294967295"/>
          </p:nvPr>
        </p:nvSpPr>
        <p:spPr>
          <a:xfrm>
            <a:off x="685800" y="1143000"/>
            <a:ext cx="7543800" cy="4076700"/>
          </a:xfrm>
        </p:spPr>
        <p:txBody>
          <a:bodyPr/>
          <a:lstStyle/>
          <a:p>
            <a:pPr>
              <a:buFont typeface="Wingdings" pitchFamily="2" charset="2"/>
              <a:buNone/>
            </a:pPr>
            <a:r>
              <a:rPr lang="en-US" altLang="en-US" sz="2000" b="0" i="1">
                <a:latin typeface="Arial" charset="0"/>
              </a:rPr>
              <a:t>Chương trình nhập một số chỉ tháng, và một số chỉ năm. Sau đó</a:t>
            </a:r>
          </a:p>
          <a:p>
            <a:pPr>
              <a:buFont typeface="Wingdings" pitchFamily="2" charset="2"/>
              <a:buNone/>
            </a:pPr>
            <a:r>
              <a:rPr lang="en-US" altLang="en-US" sz="2000" b="0" i="1">
                <a:latin typeface="Arial" charset="0"/>
              </a:rPr>
              <a:t>in ra cho biết tháng đó có bao nhiêu ngày?</a:t>
            </a:r>
          </a:p>
          <a:p>
            <a:pPr>
              <a:buFont typeface="Wingdings" pitchFamily="2" charset="2"/>
              <a:buNone/>
            </a:pPr>
            <a:r>
              <a:rPr lang="en-US" altLang="en-US" sz="2000" b="0">
                <a:latin typeface="Arial" charset="0"/>
              </a:rPr>
              <a:t>// NumDays.cpp</a:t>
            </a:r>
          </a:p>
          <a:p>
            <a:pPr>
              <a:buFont typeface="Wingdings" pitchFamily="2" charset="2"/>
              <a:buNone/>
            </a:pPr>
            <a:r>
              <a:rPr lang="en-US" altLang="en-US" sz="2000" b="0">
                <a:latin typeface="Arial" charset="0"/>
              </a:rPr>
              <a:t>#include &lt;iostream.h&gt;</a:t>
            </a:r>
          </a:p>
          <a:p>
            <a:pPr>
              <a:buFont typeface="Wingdings" pitchFamily="2" charset="2"/>
              <a:buNone/>
            </a:pPr>
            <a:r>
              <a:rPr lang="en-US" altLang="en-US" sz="2000" b="0">
                <a:latin typeface="Arial" charset="0"/>
              </a:rPr>
              <a:t>void main() {</a:t>
            </a:r>
          </a:p>
          <a:p>
            <a:pPr>
              <a:buFont typeface="Wingdings" pitchFamily="2" charset="2"/>
              <a:buNone/>
            </a:pPr>
            <a:r>
              <a:rPr lang="en-US" altLang="en-US" sz="2000" b="0">
                <a:latin typeface="Arial" charset="0"/>
              </a:rPr>
              <a:t>	int m, y;</a:t>
            </a:r>
          </a:p>
          <a:p>
            <a:pPr>
              <a:buFont typeface="Wingdings" pitchFamily="2" charset="2"/>
              <a:buNone/>
            </a:pPr>
            <a:r>
              <a:rPr lang="en-US" altLang="en-US" sz="2000" b="0">
                <a:latin typeface="Arial" charset="0"/>
              </a:rPr>
              <a:t>	cout &lt;&lt; “Nhap vao thang m = ”; cin &gt;&gt; m;</a:t>
            </a:r>
          </a:p>
          <a:p>
            <a:pPr>
              <a:buFont typeface="Wingdings" pitchFamily="2" charset="2"/>
              <a:buNone/>
            </a:pPr>
            <a:r>
              <a:rPr lang="en-US" altLang="en-US" sz="2000" b="0">
                <a:latin typeface="Arial" charset="0"/>
              </a:rPr>
              <a:t>	cout &lt;&lt; “Nhap vao nam y = “; cin&gt;&gt;y; </a:t>
            </a:r>
            <a:r>
              <a:rPr lang="en-US" altLang="en-US" sz="2000" b="0">
                <a:solidFill>
                  <a:srgbClr val="008000"/>
                </a:solidFill>
                <a:latin typeface="Arial" charset="0"/>
              </a:rPr>
              <a:t>// Kiem tra DL nhap tai day . . .</a:t>
            </a:r>
          </a:p>
          <a:p>
            <a:pPr>
              <a:buFont typeface="Wingdings" pitchFamily="2" charset="2"/>
              <a:buNone/>
            </a:pPr>
            <a:r>
              <a:rPr lang="en-US" altLang="en-US" sz="2000" b="0">
                <a:latin typeface="Arial" charset="0"/>
              </a:rPr>
              <a:t>	int m30 = (m==4 || m==6 || m==9 || m==11);</a:t>
            </a:r>
          </a:p>
          <a:p>
            <a:pPr>
              <a:buFont typeface="Wingdings" pitchFamily="2" charset="2"/>
              <a:buNone/>
            </a:pPr>
            <a:r>
              <a:rPr lang="en-US" altLang="en-US" sz="2000" b="0">
                <a:latin typeface="Arial" charset="0"/>
              </a:rPr>
              <a:t>	int leapyear = (y%400==0 || y%4==0 &amp;&amp; y%!=100);</a:t>
            </a:r>
          </a:p>
          <a:p>
            <a:pPr>
              <a:buFont typeface="Wingdings" pitchFamily="2" charset="2"/>
              <a:buNone/>
            </a:pPr>
            <a:r>
              <a:rPr lang="en-US" altLang="en-US" sz="2000" b="0">
                <a:latin typeface="Arial" charset="0"/>
              </a:rPr>
              <a:t>	int numDays = (m==28 ? 28+leapyear : m30 != 0 ? 30 : 31);</a:t>
            </a:r>
          </a:p>
          <a:p>
            <a:pPr>
              <a:buFont typeface="Wingdings" pitchFamily="2" charset="2"/>
              <a:buNone/>
            </a:pPr>
            <a:r>
              <a:rPr lang="en-US" altLang="en-US" sz="2000" b="0">
                <a:latin typeface="Arial" charset="0"/>
              </a:rPr>
              <a:t>	cout &lt;&lt; “So ngay cua thang ” &lt;&lt; m &lt;&lt; “ nam ” &lt;&lt; y &lt;&lt;“ la ”&lt;&lt;numDays;</a:t>
            </a:r>
          </a:p>
          <a:p>
            <a:pPr>
              <a:buFont typeface="Wingdings" pitchFamily="2" charset="2"/>
              <a:buNone/>
            </a:pPr>
            <a:r>
              <a:rPr lang="en-US" altLang="en-US" sz="2000" b="0">
                <a:latin typeface="Arial" charset="0"/>
              </a:rPr>
              <a:t>}</a:t>
            </a:r>
          </a:p>
        </p:txBody>
      </p:sp>
      <p:sp>
        <p:nvSpPr>
          <p:cNvPr id="68611"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4866">
                                            <p:txEl>
                                              <p:pRg st="0" end="0"/>
                                            </p:txEl>
                                          </p:spTgt>
                                        </p:tgtEl>
                                        <p:attrNameLst>
                                          <p:attrName>style.visibility</p:attrName>
                                        </p:attrNameLst>
                                      </p:cBhvr>
                                      <p:to>
                                        <p:strVal val="visible"/>
                                      </p:to>
                                    </p:set>
                                    <p:anim calcmode="lin" valueType="num">
                                      <p:cBhvr>
                                        <p:cTn id="7" dur="1000" fill="hold"/>
                                        <p:tgtEl>
                                          <p:spTgt spid="16486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486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4866">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64866">
                                            <p:txEl>
                                              <p:pRg st="1" end="1"/>
                                            </p:txEl>
                                          </p:spTgt>
                                        </p:tgtEl>
                                        <p:attrNameLst>
                                          <p:attrName>style.visibility</p:attrName>
                                        </p:attrNameLst>
                                      </p:cBhvr>
                                      <p:to>
                                        <p:strVal val="visible"/>
                                      </p:to>
                                    </p:set>
                                    <p:anim calcmode="lin" valueType="num">
                                      <p:cBhvr>
                                        <p:cTn id="14" dur="1000" fill="hold"/>
                                        <p:tgtEl>
                                          <p:spTgt spid="16486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6486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64866">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64866">
                                            <p:txEl>
                                              <p:pRg st="2" end="2"/>
                                            </p:txEl>
                                          </p:spTgt>
                                        </p:tgtEl>
                                        <p:attrNameLst>
                                          <p:attrName>style.visibility</p:attrName>
                                        </p:attrNameLst>
                                      </p:cBhvr>
                                      <p:to>
                                        <p:strVal val="visible"/>
                                      </p:to>
                                    </p:set>
                                    <p:anim calcmode="lin" valueType="num">
                                      <p:cBhvr>
                                        <p:cTn id="21" dur="1000" fill="hold"/>
                                        <p:tgtEl>
                                          <p:spTgt spid="16486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6486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64866">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64866">
                                            <p:txEl>
                                              <p:pRg st="3" end="3"/>
                                            </p:txEl>
                                          </p:spTgt>
                                        </p:tgtEl>
                                        <p:attrNameLst>
                                          <p:attrName>style.visibility</p:attrName>
                                        </p:attrNameLst>
                                      </p:cBhvr>
                                      <p:to>
                                        <p:strVal val="visible"/>
                                      </p:to>
                                    </p:set>
                                    <p:anim calcmode="lin" valueType="num">
                                      <p:cBhvr>
                                        <p:cTn id="28" dur="1000" fill="hold"/>
                                        <p:tgtEl>
                                          <p:spTgt spid="164866">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64866">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64866">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64866">
                                            <p:txEl>
                                              <p:pRg st="4" end="4"/>
                                            </p:txEl>
                                          </p:spTgt>
                                        </p:tgtEl>
                                        <p:attrNameLst>
                                          <p:attrName>style.visibility</p:attrName>
                                        </p:attrNameLst>
                                      </p:cBhvr>
                                      <p:to>
                                        <p:strVal val="visible"/>
                                      </p:to>
                                    </p:set>
                                    <p:anim calcmode="lin" valueType="num">
                                      <p:cBhvr>
                                        <p:cTn id="35" dur="1000" fill="hold"/>
                                        <p:tgtEl>
                                          <p:spTgt spid="164866">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64866">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64866">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64866">
                                            <p:txEl>
                                              <p:pRg st="5" end="5"/>
                                            </p:txEl>
                                          </p:spTgt>
                                        </p:tgtEl>
                                        <p:attrNameLst>
                                          <p:attrName>style.visibility</p:attrName>
                                        </p:attrNameLst>
                                      </p:cBhvr>
                                      <p:to>
                                        <p:strVal val="visible"/>
                                      </p:to>
                                    </p:set>
                                    <p:anim calcmode="lin" valueType="num">
                                      <p:cBhvr>
                                        <p:cTn id="42" dur="1000" fill="hold"/>
                                        <p:tgtEl>
                                          <p:spTgt spid="164866">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164866">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164866">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64866">
                                            <p:txEl>
                                              <p:pRg st="6" end="6"/>
                                            </p:txEl>
                                          </p:spTgt>
                                        </p:tgtEl>
                                        <p:attrNameLst>
                                          <p:attrName>style.visibility</p:attrName>
                                        </p:attrNameLst>
                                      </p:cBhvr>
                                      <p:to>
                                        <p:strVal val="visible"/>
                                      </p:to>
                                    </p:set>
                                    <p:anim calcmode="lin" valueType="num">
                                      <p:cBhvr>
                                        <p:cTn id="49" dur="1000" fill="hold"/>
                                        <p:tgtEl>
                                          <p:spTgt spid="164866">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164866">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164866">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164866">
                                            <p:txEl>
                                              <p:pRg st="7" end="7"/>
                                            </p:txEl>
                                          </p:spTgt>
                                        </p:tgtEl>
                                        <p:attrNameLst>
                                          <p:attrName>style.visibility</p:attrName>
                                        </p:attrNameLst>
                                      </p:cBhvr>
                                      <p:to>
                                        <p:strVal val="visible"/>
                                      </p:to>
                                    </p:set>
                                    <p:anim calcmode="lin" valueType="num">
                                      <p:cBhvr>
                                        <p:cTn id="56" dur="1000" fill="hold"/>
                                        <p:tgtEl>
                                          <p:spTgt spid="164866">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164866">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164866">
                                            <p:txEl>
                                              <p:pRg st="7" end="7"/>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164866">
                                            <p:txEl>
                                              <p:pRg st="8" end="8"/>
                                            </p:txEl>
                                          </p:spTgt>
                                        </p:tgtEl>
                                        <p:attrNameLst>
                                          <p:attrName>style.visibility</p:attrName>
                                        </p:attrNameLst>
                                      </p:cBhvr>
                                      <p:to>
                                        <p:strVal val="visible"/>
                                      </p:to>
                                    </p:set>
                                    <p:anim calcmode="lin" valueType="num">
                                      <p:cBhvr>
                                        <p:cTn id="63" dur="1000" fill="hold"/>
                                        <p:tgtEl>
                                          <p:spTgt spid="164866">
                                            <p:txEl>
                                              <p:pRg st="8" end="8"/>
                                            </p:txEl>
                                          </p:spTgt>
                                        </p:tgtEl>
                                        <p:attrNameLst>
                                          <p:attrName>ppt_w</p:attrName>
                                        </p:attrNameLst>
                                      </p:cBhvr>
                                      <p:tavLst>
                                        <p:tav tm="0">
                                          <p:val>
                                            <p:strVal val="#ppt_w*0.70"/>
                                          </p:val>
                                        </p:tav>
                                        <p:tav tm="100000">
                                          <p:val>
                                            <p:strVal val="#ppt_w"/>
                                          </p:val>
                                        </p:tav>
                                      </p:tavLst>
                                    </p:anim>
                                    <p:anim calcmode="lin" valueType="num">
                                      <p:cBhvr>
                                        <p:cTn id="64" dur="1000" fill="hold"/>
                                        <p:tgtEl>
                                          <p:spTgt spid="164866">
                                            <p:txEl>
                                              <p:pRg st="8" end="8"/>
                                            </p:txEl>
                                          </p:spTgt>
                                        </p:tgtEl>
                                        <p:attrNameLst>
                                          <p:attrName>ppt_h</p:attrName>
                                        </p:attrNameLst>
                                      </p:cBhvr>
                                      <p:tavLst>
                                        <p:tav tm="0">
                                          <p:val>
                                            <p:strVal val="#ppt_h"/>
                                          </p:val>
                                        </p:tav>
                                        <p:tav tm="100000">
                                          <p:val>
                                            <p:strVal val="#ppt_h"/>
                                          </p:val>
                                        </p:tav>
                                      </p:tavLst>
                                    </p:anim>
                                    <p:animEffect transition="in" filter="fade">
                                      <p:cBhvr>
                                        <p:cTn id="65" dur="1000"/>
                                        <p:tgtEl>
                                          <p:spTgt spid="164866">
                                            <p:txEl>
                                              <p:pRg st="8" end="8"/>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164866">
                                            <p:txEl>
                                              <p:pRg st="9" end="9"/>
                                            </p:txEl>
                                          </p:spTgt>
                                        </p:tgtEl>
                                        <p:attrNameLst>
                                          <p:attrName>style.visibility</p:attrName>
                                        </p:attrNameLst>
                                      </p:cBhvr>
                                      <p:to>
                                        <p:strVal val="visible"/>
                                      </p:to>
                                    </p:set>
                                    <p:anim calcmode="lin" valueType="num">
                                      <p:cBhvr>
                                        <p:cTn id="70" dur="1000" fill="hold"/>
                                        <p:tgtEl>
                                          <p:spTgt spid="164866">
                                            <p:txEl>
                                              <p:pRg st="9" end="9"/>
                                            </p:txEl>
                                          </p:spTgt>
                                        </p:tgtEl>
                                        <p:attrNameLst>
                                          <p:attrName>ppt_w</p:attrName>
                                        </p:attrNameLst>
                                      </p:cBhvr>
                                      <p:tavLst>
                                        <p:tav tm="0">
                                          <p:val>
                                            <p:strVal val="#ppt_w*0.70"/>
                                          </p:val>
                                        </p:tav>
                                        <p:tav tm="100000">
                                          <p:val>
                                            <p:strVal val="#ppt_w"/>
                                          </p:val>
                                        </p:tav>
                                      </p:tavLst>
                                    </p:anim>
                                    <p:anim calcmode="lin" valueType="num">
                                      <p:cBhvr>
                                        <p:cTn id="71" dur="1000" fill="hold"/>
                                        <p:tgtEl>
                                          <p:spTgt spid="164866">
                                            <p:txEl>
                                              <p:pRg st="9" end="9"/>
                                            </p:txEl>
                                          </p:spTgt>
                                        </p:tgtEl>
                                        <p:attrNameLst>
                                          <p:attrName>ppt_h</p:attrName>
                                        </p:attrNameLst>
                                      </p:cBhvr>
                                      <p:tavLst>
                                        <p:tav tm="0">
                                          <p:val>
                                            <p:strVal val="#ppt_h"/>
                                          </p:val>
                                        </p:tav>
                                        <p:tav tm="100000">
                                          <p:val>
                                            <p:strVal val="#ppt_h"/>
                                          </p:val>
                                        </p:tav>
                                      </p:tavLst>
                                    </p:anim>
                                    <p:animEffect transition="in" filter="fade">
                                      <p:cBhvr>
                                        <p:cTn id="72" dur="1000"/>
                                        <p:tgtEl>
                                          <p:spTgt spid="164866">
                                            <p:txEl>
                                              <p:pRg st="9" end="9"/>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164866">
                                            <p:txEl>
                                              <p:pRg st="10" end="10"/>
                                            </p:txEl>
                                          </p:spTgt>
                                        </p:tgtEl>
                                        <p:attrNameLst>
                                          <p:attrName>style.visibility</p:attrName>
                                        </p:attrNameLst>
                                      </p:cBhvr>
                                      <p:to>
                                        <p:strVal val="visible"/>
                                      </p:to>
                                    </p:set>
                                    <p:anim calcmode="lin" valueType="num">
                                      <p:cBhvr>
                                        <p:cTn id="77" dur="1000" fill="hold"/>
                                        <p:tgtEl>
                                          <p:spTgt spid="164866">
                                            <p:txEl>
                                              <p:pRg st="10" end="10"/>
                                            </p:txEl>
                                          </p:spTgt>
                                        </p:tgtEl>
                                        <p:attrNameLst>
                                          <p:attrName>ppt_w</p:attrName>
                                        </p:attrNameLst>
                                      </p:cBhvr>
                                      <p:tavLst>
                                        <p:tav tm="0">
                                          <p:val>
                                            <p:strVal val="#ppt_w*0.70"/>
                                          </p:val>
                                        </p:tav>
                                        <p:tav tm="100000">
                                          <p:val>
                                            <p:strVal val="#ppt_w"/>
                                          </p:val>
                                        </p:tav>
                                      </p:tavLst>
                                    </p:anim>
                                    <p:anim calcmode="lin" valueType="num">
                                      <p:cBhvr>
                                        <p:cTn id="78" dur="1000" fill="hold"/>
                                        <p:tgtEl>
                                          <p:spTgt spid="164866">
                                            <p:txEl>
                                              <p:pRg st="10" end="10"/>
                                            </p:txEl>
                                          </p:spTgt>
                                        </p:tgtEl>
                                        <p:attrNameLst>
                                          <p:attrName>ppt_h</p:attrName>
                                        </p:attrNameLst>
                                      </p:cBhvr>
                                      <p:tavLst>
                                        <p:tav tm="0">
                                          <p:val>
                                            <p:strVal val="#ppt_h"/>
                                          </p:val>
                                        </p:tav>
                                        <p:tav tm="100000">
                                          <p:val>
                                            <p:strVal val="#ppt_h"/>
                                          </p:val>
                                        </p:tav>
                                      </p:tavLst>
                                    </p:anim>
                                    <p:animEffect transition="in" filter="fade">
                                      <p:cBhvr>
                                        <p:cTn id="79" dur="1000"/>
                                        <p:tgtEl>
                                          <p:spTgt spid="164866">
                                            <p:txEl>
                                              <p:pRg st="10" end="1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164866">
                                            <p:txEl>
                                              <p:pRg st="11" end="11"/>
                                            </p:txEl>
                                          </p:spTgt>
                                        </p:tgtEl>
                                        <p:attrNameLst>
                                          <p:attrName>style.visibility</p:attrName>
                                        </p:attrNameLst>
                                      </p:cBhvr>
                                      <p:to>
                                        <p:strVal val="visible"/>
                                      </p:to>
                                    </p:set>
                                    <p:anim calcmode="lin" valueType="num">
                                      <p:cBhvr>
                                        <p:cTn id="84" dur="1000" fill="hold"/>
                                        <p:tgtEl>
                                          <p:spTgt spid="164866">
                                            <p:txEl>
                                              <p:pRg st="11" end="11"/>
                                            </p:txEl>
                                          </p:spTgt>
                                        </p:tgtEl>
                                        <p:attrNameLst>
                                          <p:attrName>ppt_w</p:attrName>
                                        </p:attrNameLst>
                                      </p:cBhvr>
                                      <p:tavLst>
                                        <p:tav tm="0">
                                          <p:val>
                                            <p:strVal val="#ppt_w*0.70"/>
                                          </p:val>
                                        </p:tav>
                                        <p:tav tm="100000">
                                          <p:val>
                                            <p:strVal val="#ppt_w"/>
                                          </p:val>
                                        </p:tav>
                                      </p:tavLst>
                                    </p:anim>
                                    <p:anim calcmode="lin" valueType="num">
                                      <p:cBhvr>
                                        <p:cTn id="85" dur="1000" fill="hold"/>
                                        <p:tgtEl>
                                          <p:spTgt spid="164866">
                                            <p:txEl>
                                              <p:pRg st="11" end="11"/>
                                            </p:txEl>
                                          </p:spTgt>
                                        </p:tgtEl>
                                        <p:attrNameLst>
                                          <p:attrName>ppt_h</p:attrName>
                                        </p:attrNameLst>
                                      </p:cBhvr>
                                      <p:tavLst>
                                        <p:tav tm="0">
                                          <p:val>
                                            <p:strVal val="#ppt_h"/>
                                          </p:val>
                                        </p:tav>
                                        <p:tav tm="100000">
                                          <p:val>
                                            <p:strVal val="#ppt_h"/>
                                          </p:val>
                                        </p:tav>
                                      </p:tavLst>
                                    </p:anim>
                                    <p:animEffect transition="in" filter="fade">
                                      <p:cBhvr>
                                        <p:cTn id="86" dur="1000"/>
                                        <p:tgtEl>
                                          <p:spTgt spid="164866">
                                            <p:txEl>
                                              <p:pRg st="11" end="11"/>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164866">
                                            <p:txEl>
                                              <p:pRg st="12" end="12"/>
                                            </p:txEl>
                                          </p:spTgt>
                                        </p:tgtEl>
                                        <p:attrNameLst>
                                          <p:attrName>style.visibility</p:attrName>
                                        </p:attrNameLst>
                                      </p:cBhvr>
                                      <p:to>
                                        <p:strVal val="visible"/>
                                      </p:to>
                                    </p:set>
                                    <p:anim calcmode="lin" valueType="num">
                                      <p:cBhvr>
                                        <p:cTn id="91" dur="1000" fill="hold"/>
                                        <p:tgtEl>
                                          <p:spTgt spid="164866">
                                            <p:txEl>
                                              <p:pRg st="12" end="12"/>
                                            </p:txEl>
                                          </p:spTgt>
                                        </p:tgtEl>
                                        <p:attrNameLst>
                                          <p:attrName>ppt_w</p:attrName>
                                        </p:attrNameLst>
                                      </p:cBhvr>
                                      <p:tavLst>
                                        <p:tav tm="0">
                                          <p:val>
                                            <p:strVal val="#ppt_w*0.70"/>
                                          </p:val>
                                        </p:tav>
                                        <p:tav tm="100000">
                                          <p:val>
                                            <p:strVal val="#ppt_w"/>
                                          </p:val>
                                        </p:tav>
                                      </p:tavLst>
                                    </p:anim>
                                    <p:anim calcmode="lin" valueType="num">
                                      <p:cBhvr>
                                        <p:cTn id="92" dur="1000" fill="hold"/>
                                        <p:tgtEl>
                                          <p:spTgt spid="164866">
                                            <p:txEl>
                                              <p:pRg st="12" end="12"/>
                                            </p:txEl>
                                          </p:spTgt>
                                        </p:tgtEl>
                                        <p:attrNameLst>
                                          <p:attrName>ppt_h</p:attrName>
                                        </p:attrNameLst>
                                      </p:cBhvr>
                                      <p:tavLst>
                                        <p:tav tm="0">
                                          <p:val>
                                            <p:strVal val="#ppt_h"/>
                                          </p:val>
                                        </p:tav>
                                        <p:tav tm="100000">
                                          <p:val>
                                            <p:strVal val="#ppt_h"/>
                                          </p:val>
                                        </p:tav>
                                      </p:tavLst>
                                    </p:anim>
                                    <p:animEffect transition="in" filter="fade">
                                      <p:cBhvr>
                                        <p:cTn id="93" dur="1000"/>
                                        <p:tgtEl>
                                          <p:spTgt spid="1648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4294967295"/>
          </p:nvPr>
        </p:nvSpPr>
        <p:spPr>
          <a:xfrm>
            <a:off x="533400" y="1143000"/>
            <a:ext cx="7620000" cy="4076700"/>
          </a:xfrm>
        </p:spPr>
        <p:txBody>
          <a:bodyPr/>
          <a:lstStyle/>
          <a:p>
            <a:pPr>
              <a:buFont typeface="Wingdings" pitchFamily="2" charset="2"/>
              <a:buNone/>
            </a:pPr>
            <a:r>
              <a:rPr lang="en-US" altLang="en-US" sz="2000" b="0" i="1"/>
              <a:t>Chương trình nhập vào giờ, phút, giây và tính thời điểm 1 giây sau đó.  </a:t>
            </a:r>
          </a:p>
          <a:p>
            <a:pPr>
              <a:buFont typeface="Wingdings" pitchFamily="2" charset="2"/>
              <a:buNone/>
            </a:pPr>
            <a:r>
              <a:rPr lang="en-US" altLang="en-US" sz="2000" b="0"/>
              <a:t>// NextSec.cpp</a:t>
            </a:r>
          </a:p>
          <a:p>
            <a:pPr>
              <a:buFont typeface="Wingdings" pitchFamily="2" charset="2"/>
              <a:buNone/>
            </a:pPr>
            <a:r>
              <a:rPr lang="en-US" altLang="en-US" sz="2000" b="0"/>
              <a:t>#include &lt;iostream.h&gt;</a:t>
            </a:r>
          </a:p>
          <a:p>
            <a:pPr>
              <a:buFont typeface="Wingdings" pitchFamily="2" charset="2"/>
              <a:buNone/>
            </a:pPr>
            <a:r>
              <a:rPr lang="en-US" altLang="en-US" sz="2000" b="0"/>
              <a:t>void main() {</a:t>
            </a:r>
          </a:p>
          <a:p>
            <a:pPr>
              <a:buFont typeface="Wingdings" pitchFamily="2" charset="2"/>
              <a:buNone/>
            </a:pPr>
            <a:r>
              <a:rPr lang="en-US" altLang="en-US" sz="2000" b="0"/>
              <a:t>	int h, m, s;</a:t>
            </a:r>
          </a:p>
          <a:p>
            <a:pPr>
              <a:buFont typeface="Wingdings" pitchFamily="2" charset="2"/>
              <a:buNone/>
            </a:pPr>
            <a:r>
              <a:rPr lang="en-US" altLang="en-US" sz="2000" b="0"/>
              <a:t>	cout &lt;&lt; “Nhap gio, phut, giay : ”; cin &gt;&gt; h &gt;&gt; m &gt;&gt; s;</a:t>
            </a:r>
          </a:p>
          <a:p>
            <a:pPr>
              <a:buFont typeface="Wingdings" pitchFamily="2" charset="2"/>
              <a:buNone/>
            </a:pPr>
            <a:r>
              <a:rPr lang="en-US" altLang="en-US" sz="2000" b="0">
                <a:solidFill>
                  <a:srgbClr val="008000"/>
                </a:solidFill>
              </a:rPr>
              <a:t>	// Kiem tra DL nhap tai day …</a:t>
            </a:r>
          </a:p>
          <a:p>
            <a:pPr>
              <a:buFont typeface="Wingdings" pitchFamily="2" charset="2"/>
              <a:buNone/>
            </a:pPr>
            <a:r>
              <a:rPr lang="en-US" altLang="en-US" sz="2000" b="0"/>
              <a:t>	++s&gt;59 ? (++m&gt;59 ? ++h : 0) : 0;</a:t>
            </a:r>
          </a:p>
          <a:p>
            <a:pPr>
              <a:buFont typeface="Wingdings" pitchFamily="2" charset="2"/>
              <a:buNone/>
            </a:pPr>
            <a:r>
              <a:rPr lang="en-US" altLang="en-US" sz="2000" b="0"/>
              <a:t>	s %= 60;</a:t>
            </a:r>
          </a:p>
          <a:p>
            <a:pPr>
              <a:buFont typeface="Wingdings" pitchFamily="2" charset="2"/>
              <a:buNone/>
            </a:pPr>
            <a:r>
              <a:rPr lang="en-US" altLang="en-US" sz="2000" b="0"/>
              <a:t>	m %= 60;</a:t>
            </a:r>
          </a:p>
          <a:p>
            <a:pPr>
              <a:buFont typeface="Wingdings" pitchFamily="2" charset="2"/>
              <a:buNone/>
            </a:pPr>
            <a:r>
              <a:rPr lang="en-US" altLang="en-US" sz="2000" b="0"/>
              <a:t>	h %= 24;</a:t>
            </a:r>
          </a:p>
          <a:p>
            <a:pPr>
              <a:buFont typeface="Wingdings" pitchFamily="2" charset="2"/>
              <a:buNone/>
            </a:pPr>
            <a:r>
              <a:rPr lang="en-US" altLang="en-US" sz="2000" b="0"/>
              <a:t>	cout &lt;&lt; “Thoi diem 1 giây sau : ”;</a:t>
            </a:r>
          </a:p>
          <a:p>
            <a:pPr>
              <a:buFont typeface="Wingdings" pitchFamily="2" charset="2"/>
              <a:buNone/>
            </a:pPr>
            <a:r>
              <a:rPr lang="en-US" altLang="en-US" sz="2000" b="0"/>
              <a:t>	cout &lt;&lt; h/10&lt;&lt;h%10 &lt;&lt; ‘:’ &lt;&lt; m/10&lt;&lt;m%10 &lt;&lt; ‘:’ &lt;&lt; s/10&lt;&lt; s%10;</a:t>
            </a:r>
          </a:p>
          <a:p>
            <a:pPr>
              <a:buFont typeface="Wingdings" pitchFamily="2" charset="2"/>
              <a:buNone/>
            </a:pPr>
            <a:r>
              <a:rPr lang="en-US" altLang="en-US" sz="2000" b="0"/>
              <a:t>}</a:t>
            </a:r>
          </a:p>
        </p:txBody>
      </p:sp>
      <p:sp>
        <p:nvSpPr>
          <p:cNvPr id="69635" name="Rectangle 4"/>
          <p:cNvSpPr>
            <a:spLocks noChangeArrowheads="1"/>
          </p:cNvSpPr>
          <p:nvPr/>
        </p:nvSpPr>
        <p:spPr bwMode="auto">
          <a:xfrm>
            <a:off x="99060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sz="2400">
                <a:solidFill>
                  <a:schemeClr val="bg1"/>
                </a:solidFill>
                <a:latin typeface="Verdana" pitchFamily="34" charset="0"/>
                <a:cs typeface="Arial" charset="0"/>
              </a:rPr>
              <a:t>Các lệnh nhập – xuất dữ liệu của C/C++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5890">
                                            <p:txEl>
                                              <p:pRg st="0" end="0"/>
                                            </p:txEl>
                                          </p:spTgt>
                                        </p:tgtEl>
                                        <p:attrNameLst>
                                          <p:attrName>style.visibility</p:attrName>
                                        </p:attrNameLst>
                                      </p:cBhvr>
                                      <p:to>
                                        <p:strVal val="visible"/>
                                      </p:to>
                                    </p:set>
                                    <p:animEffect transition="in" filter="fade">
                                      <p:cBhvr>
                                        <p:cTn id="7" dur="500"/>
                                        <p:tgtEl>
                                          <p:spTgt spid="165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5890">
                                            <p:txEl>
                                              <p:pRg st="1" end="1"/>
                                            </p:txEl>
                                          </p:spTgt>
                                        </p:tgtEl>
                                        <p:attrNameLst>
                                          <p:attrName>style.visibility</p:attrName>
                                        </p:attrNameLst>
                                      </p:cBhvr>
                                      <p:to>
                                        <p:strVal val="visible"/>
                                      </p:to>
                                    </p:set>
                                    <p:animEffect transition="in" filter="fade">
                                      <p:cBhvr>
                                        <p:cTn id="12" dur="500"/>
                                        <p:tgtEl>
                                          <p:spTgt spid="165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5890">
                                            <p:txEl>
                                              <p:pRg st="2" end="2"/>
                                            </p:txEl>
                                          </p:spTgt>
                                        </p:tgtEl>
                                        <p:attrNameLst>
                                          <p:attrName>style.visibility</p:attrName>
                                        </p:attrNameLst>
                                      </p:cBhvr>
                                      <p:to>
                                        <p:strVal val="visible"/>
                                      </p:to>
                                    </p:set>
                                    <p:animEffect transition="in" filter="fade">
                                      <p:cBhvr>
                                        <p:cTn id="17" dur="500"/>
                                        <p:tgtEl>
                                          <p:spTgt spid="1658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5890">
                                            <p:txEl>
                                              <p:pRg st="3" end="3"/>
                                            </p:txEl>
                                          </p:spTgt>
                                        </p:tgtEl>
                                        <p:attrNameLst>
                                          <p:attrName>style.visibility</p:attrName>
                                        </p:attrNameLst>
                                      </p:cBhvr>
                                      <p:to>
                                        <p:strVal val="visible"/>
                                      </p:to>
                                    </p:set>
                                    <p:animEffect transition="in" filter="fade">
                                      <p:cBhvr>
                                        <p:cTn id="22" dur="500"/>
                                        <p:tgtEl>
                                          <p:spTgt spid="1658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5890">
                                            <p:txEl>
                                              <p:pRg st="4" end="4"/>
                                            </p:txEl>
                                          </p:spTgt>
                                        </p:tgtEl>
                                        <p:attrNameLst>
                                          <p:attrName>style.visibility</p:attrName>
                                        </p:attrNameLst>
                                      </p:cBhvr>
                                      <p:to>
                                        <p:strVal val="visible"/>
                                      </p:to>
                                    </p:set>
                                    <p:animEffect transition="in" filter="fade">
                                      <p:cBhvr>
                                        <p:cTn id="27" dur="500"/>
                                        <p:tgtEl>
                                          <p:spTgt spid="1658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5890">
                                            <p:txEl>
                                              <p:pRg st="5" end="5"/>
                                            </p:txEl>
                                          </p:spTgt>
                                        </p:tgtEl>
                                        <p:attrNameLst>
                                          <p:attrName>style.visibility</p:attrName>
                                        </p:attrNameLst>
                                      </p:cBhvr>
                                      <p:to>
                                        <p:strVal val="visible"/>
                                      </p:to>
                                    </p:set>
                                    <p:animEffect transition="in" filter="fade">
                                      <p:cBhvr>
                                        <p:cTn id="32" dur="500"/>
                                        <p:tgtEl>
                                          <p:spTgt spid="1658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5890">
                                            <p:txEl>
                                              <p:pRg st="6" end="6"/>
                                            </p:txEl>
                                          </p:spTgt>
                                        </p:tgtEl>
                                        <p:attrNameLst>
                                          <p:attrName>style.visibility</p:attrName>
                                        </p:attrNameLst>
                                      </p:cBhvr>
                                      <p:to>
                                        <p:strVal val="visible"/>
                                      </p:to>
                                    </p:set>
                                    <p:animEffect transition="in" filter="fade">
                                      <p:cBhvr>
                                        <p:cTn id="37" dur="500"/>
                                        <p:tgtEl>
                                          <p:spTgt spid="16589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5890">
                                            <p:txEl>
                                              <p:pRg st="7" end="7"/>
                                            </p:txEl>
                                          </p:spTgt>
                                        </p:tgtEl>
                                        <p:attrNameLst>
                                          <p:attrName>style.visibility</p:attrName>
                                        </p:attrNameLst>
                                      </p:cBhvr>
                                      <p:to>
                                        <p:strVal val="visible"/>
                                      </p:to>
                                    </p:set>
                                    <p:animEffect transition="in" filter="fade">
                                      <p:cBhvr>
                                        <p:cTn id="42" dur="500"/>
                                        <p:tgtEl>
                                          <p:spTgt spid="16589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5890">
                                            <p:txEl>
                                              <p:pRg st="8" end="8"/>
                                            </p:txEl>
                                          </p:spTgt>
                                        </p:tgtEl>
                                        <p:attrNameLst>
                                          <p:attrName>style.visibility</p:attrName>
                                        </p:attrNameLst>
                                      </p:cBhvr>
                                      <p:to>
                                        <p:strVal val="visible"/>
                                      </p:to>
                                    </p:set>
                                    <p:animEffect transition="in" filter="fade">
                                      <p:cBhvr>
                                        <p:cTn id="47" dur="500"/>
                                        <p:tgtEl>
                                          <p:spTgt spid="16589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5890">
                                            <p:txEl>
                                              <p:pRg st="9" end="9"/>
                                            </p:txEl>
                                          </p:spTgt>
                                        </p:tgtEl>
                                        <p:attrNameLst>
                                          <p:attrName>style.visibility</p:attrName>
                                        </p:attrNameLst>
                                      </p:cBhvr>
                                      <p:to>
                                        <p:strVal val="visible"/>
                                      </p:to>
                                    </p:set>
                                    <p:animEffect transition="in" filter="fade">
                                      <p:cBhvr>
                                        <p:cTn id="52" dur="500"/>
                                        <p:tgtEl>
                                          <p:spTgt spid="16589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5890">
                                            <p:txEl>
                                              <p:pRg st="10" end="10"/>
                                            </p:txEl>
                                          </p:spTgt>
                                        </p:tgtEl>
                                        <p:attrNameLst>
                                          <p:attrName>style.visibility</p:attrName>
                                        </p:attrNameLst>
                                      </p:cBhvr>
                                      <p:to>
                                        <p:strVal val="visible"/>
                                      </p:to>
                                    </p:set>
                                    <p:animEffect transition="in" filter="fade">
                                      <p:cBhvr>
                                        <p:cTn id="57" dur="500"/>
                                        <p:tgtEl>
                                          <p:spTgt spid="16589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5890">
                                            <p:txEl>
                                              <p:pRg st="11" end="11"/>
                                            </p:txEl>
                                          </p:spTgt>
                                        </p:tgtEl>
                                        <p:attrNameLst>
                                          <p:attrName>style.visibility</p:attrName>
                                        </p:attrNameLst>
                                      </p:cBhvr>
                                      <p:to>
                                        <p:strVal val="visible"/>
                                      </p:to>
                                    </p:set>
                                    <p:animEffect transition="in" filter="fade">
                                      <p:cBhvr>
                                        <p:cTn id="62" dur="500"/>
                                        <p:tgtEl>
                                          <p:spTgt spid="165890">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5890">
                                            <p:txEl>
                                              <p:pRg st="12" end="12"/>
                                            </p:txEl>
                                          </p:spTgt>
                                        </p:tgtEl>
                                        <p:attrNameLst>
                                          <p:attrName>style.visibility</p:attrName>
                                        </p:attrNameLst>
                                      </p:cBhvr>
                                      <p:to>
                                        <p:strVal val="visible"/>
                                      </p:to>
                                    </p:set>
                                    <p:animEffect transition="in" filter="fade">
                                      <p:cBhvr>
                                        <p:cTn id="67" dur="500"/>
                                        <p:tgtEl>
                                          <p:spTgt spid="165890">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5890">
                                            <p:txEl>
                                              <p:pRg st="13" end="13"/>
                                            </p:txEl>
                                          </p:spTgt>
                                        </p:tgtEl>
                                        <p:attrNameLst>
                                          <p:attrName>style.visibility</p:attrName>
                                        </p:attrNameLst>
                                      </p:cBhvr>
                                      <p:to>
                                        <p:strVal val="visible"/>
                                      </p:to>
                                    </p:set>
                                    <p:animEffect transition="in" filter="fade">
                                      <p:cBhvr>
                                        <p:cTn id="72" dur="500"/>
                                        <p:tgtEl>
                                          <p:spTgt spid="16589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4294967295"/>
          </p:nvPr>
        </p:nvSpPr>
        <p:spPr>
          <a:xfrm>
            <a:off x="609600" y="1219200"/>
            <a:ext cx="7543800" cy="4076700"/>
          </a:xfrm>
        </p:spPr>
        <p:txBody>
          <a:bodyPr/>
          <a:lstStyle/>
          <a:p>
            <a:pPr algn="just">
              <a:buFont typeface="Wingdings" pitchFamily="2" charset="2"/>
              <a:buNone/>
            </a:pPr>
            <a:r>
              <a:rPr lang="en-US" altLang="en-US" sz="2000" b="0">
                <a:solidFill>
                  <a:srgbClr val="C00000"/>
                </a:solidFill>
                <a:latin typeface="Arial" charset="0"/>
              </a:rPr>
              <a:t>1. Các hàm s</a:t>
            </a:r>
            <a:r>
              <a:rPr lang="en-US" altLang="en-US" sz="2000">
                <a:solidFill>
                  <a:srgbClr val="C00000"/>
                </a:solidFill>
                <a:latin typeface="Arial" charset="0"/>
              </a:rPr>
              <a:t>ố </a:t>
            </a:r>
            <a:r>
              <a:rPr lang="en-US" altLang="en-US" sz="2000" b="0">
                <a:solidFill>
                  <a:srgbClr val="C00000"/>
                </a:solidFill>
                <a:latin typeface="Arial" charset="0"/>
              </a:rPr>
              <a:t>h</a:t>
            </a:r>
            <a:r>
              <a:rPr lang="en-US" altLang="en-US" sz="2000">
                <a:solidFill>
                  <a:srgbClr val="C00000"/>
                </a:solidFill>
                <a:latin typeface="Arial" charset="0"/>
              </a:rPr>
              <a:t>ọ</a:t>
            </a:r>
            <a:r>
              <a:rPr lang="en-US" altLang="en-US" sz="2000" b="0">
                <a:solidFill>
                  <a:srgbClr val="C00000"/>
                </a:solidFill>
                <a:latin typeface="Arial" charset="0"/>
              </a:rPr>
              <a:t>c</a:t>
            </a:r>
          </a:p>
          <a:p>
            <a:pPr marL="800100" lvl="1" indent="-342900" algn="just"/>
            <a:r>
              <a:rPr lang="en-US" altLang="en-US" sz="2200">
                <a:latin typeface="Arial" charset="0"/>
              </a:rPr>
              <a:t>abs(x), labs(x), fabs(x) : trả lại giá trị tuyệt đối của một số nguyên, số nguyên dài và số thực.</a:t>
            </a:r>
          </a:p>
          <a:p>
            <a:pPr marL="800100" lvl="1" indent="-342900" algn="just"/>
            <a:r>
              <a:rPr lang="en-US" altLang="en-US" sz="2200">
                <a:latin typeface="Arial" charset="0"/>
              </a:rPr>
              <a:t>pow(x, y) : hàm mũ, trả lại giá trị x lũy thừa y (xy).</a:t>
            </a:r>
          </a:p>
          <a:p>
            <a:pPr marL="800100" lvl="1" indent="-342900" algn="just"/>
            <a:r>
              <a:rPr lang="en-US" altLang="en-US" sz="2200">
                <a:latin typeface="Arial" charset="0"/>
              </a:rPr>
              <a:t>exp(x) : hàm mũ, trả lại giá trị e mũ x (ex).</a:t>
            </a:r>
          </a:p>
          <a:p>
            <a:pPr marL="800100" lvl="1" indent="-342900" algn="just"/>
            <a:r>
              <a:rPr lang="en-US" altLang="en-US" sz="2200">
                <a:latin typeface="Arial" charset="0"/>
              </a:rPr>
              <a:t>log(x), log10(x) : trả lại lôgarit cơ số e và lôgarit thập phân của x (lnx, logx) .</a:t>
            </a:r>
          </a:p>
          <a:p>
            <a:pPr marL="800100" lvl="1" indent="-342900" algn="just"/>
            <a:r>
              <a:rPr lang="en-US" altLang="en-US" sz="2200">
                <a:latin typeface="Arial" charset="0"/>
              </a:rPr>
              <a:t>sqrt(x) : trả lại căn bậc 2 của x.</a:t>
            </a:r>
          </a:p>
          <a:p>
            <a:pPr marL="800100" lvl="1" indent="-342900" algn="just"/>
            <a:r>
              <a:rPr lang="en-US" altLang="en-US" sz="2200">
                <a:latin typeface="Arial" charset="0"/>
              </a:rPr>
              <a:t>atof(s_number) : trả lại số thực ứng với số viết dưới dạng xâu kí tự s_number.</a:t>
            </a:r>
          </a:p>
          <a:p>
            <a:pPr algn="just">
              <a:buFont typeface="Wingdings" pitchFamily="2" charset="2"/>
              <a:buNone/>
            </a:pPr>
            <a:r>
              <a:rPr lang="en-US" altLang="en-US" sz="2000" b="0">
                <a:solidFill>
                  <a:srgbClr val="C00000"/>
                </a:solidFill>
                <a:latin typeface="Arial" charset="0"/>
              </a:rPr>
              <a:t>2. Các hàm l</a:t>
            </a:r>
            <a:r>
              <a:rPr lang="en-US" altLang="en-US" sz="2000">
                <a:solidFill>
                  <a:srgbClr val="C00000"/>
                </a:solidFill>
                <a:latin typeface="Arial" charset="0"/>
              </a:rPr>
              <a:t>ượ</a:t>
            </a:r>
            <a:r>
              <a:rPr lang="en-US" altLang="en-US" sz="2000" b="0">
                <a:solidFill>
                  <a:srgbClr val="C00000"/>
                </a:solidFill>
                <a:latin typeface="Arial" charset="0"/>
              </a:rPr>
              <a:t>ng giác</a:t>
            </a:r>
          </a:p>
          <a:p>
            <a:pPr marL="800100" lvl="1" indent="-342900" algn="just"/>
            <a:r>
              <a:rPr lang="en-US" altLang="en-US" sz="2200">
                <a:latin typeface="Arial" charset="0"/>
              </a:rPr>
              <a:t>sin(x), cos(x), tan(x) : trả lại các giá trị sinx, cosx, tgx.</a:t>
            </a:r>
          </a:p>
        </p:txBody>
      </p:sp>
      <p:sp>
        <p:nvSpPr>
          <p:cNvPr id="70659" name="Rectangle 3"/>
          <p:cNvSpPr>
            <a:spLocks noChangeArrowheads="1"/>
          </p:cNvSpPr>
          <p:nvPr/>
        </p:nvSpPr>
        <p:spPr bwMode="auto">
          <a:xfrm>
            <a:off x="381000" y="1524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lgn="ctr">
              <a:spcBef>
                <a:spcPct val="0"/>
              </a:spcBef>
              <a:buClrTx/>
              <a:buFontTx/>
              <a:buNone/>
            </a:pPr>
            <a:r>
              <a:rPr lang="en-US" altLang="en-US" sz="2000">
                <a:solidFill>
                  <a:schemeClr val="bg1"/>
                </a:solidFill>
                <a:latin typeface="Verdana" pitchFamily="34" charset="0"/>
                <a:cs typeface="Arial" charset="0"/>
              </a:rPr>
              <a:t>TH</a:t>
            </a:r>
            <a:r>
              <a:rPr lang="en-US" altLang="en-US" sz="2000" b="0">
                <a:solidFill>
                  <a:schemeClr val="bg1"/>
                </a:solidFill>
                <a:latin typeface="Verdana" pitchFamily="34" charset="0"/>
                <a:cs typeface="Arial" charset="0"/>
              </a:rPr>
              <a:t>Ư </a:t>
            </a:r>
            <a:r>
              <a:rPr lang="en-US" altLang="en-US" sz="2000">
                <a:solidFill>
                  <a:schemeClr val="bg1"/>
                </a:solidFill>
                <a:latin typeface="Verdana" pitchFamily="34" charset="0"/>
                <a:cs typeface="Arial" charset="0"/>
              </a:rPr>
              <a:t>VI</a:t>
            </a:r>
            <a:r>
              <a:rPr lang="en-US" altLang="en-US" sz="2000" b="0">
                <a:solidFill>
                  <a:schemeClr val="bg1"/>
                </a:solidFill>
                <a:latin typeface="Verdana" pitchFamily="34" charset="0"/>
                <a:cs typeface="Arial" charset="0"/>
              </a:rPr>
              <a:t>Ệ</a:t>
            </a:r>
            <a:r>
              <a:rPr lang="en-US" altLang="en-US" sz="2000">
                <a:solidFill>
                  <a:schemeClr val="bg1"/>
                </a:solidFill>
                <a:latin typeface="Verdana" pitchFamily="34" charset="0"/>
                <a:cs typeface="Arial" charset="0"/>
              </a:rPr>
              <a:t>N CÁC HÀM TOÁN H</a:t>
            </a:r>
            <a:r>
              <a:rPr lang="en-US" altLang="en-US" sz="2000" b="0">
                <a:solidFill>
                  <a:schemeClr val="bg1"/>
                </a:solidFill>
                <a:latin typeface="Verdana" pitchFamily="34" charset="0"/>
                <a:cs typeface="Arial" charset="0"/>
              </a:rPr>
              <a:t>Ọ</a:t>
            </a:r>
            <a:r>
              <a:rPr lang="en-US" altLang="en-US" sz="2000">
                <a:solidFill>
                  <a:schemeClr val="bg1"/>
                </a:solidFill>
                <a:latin typeface="Verdana" pitchFamily="34" charset="0"/>
                <a:cs typeface="Arial" charset="0"/>
              </a:rPr>
              <a:t>C</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4294967295"/>
          </p:nvPr>
        </p:nvSpPr>
        <p:spPr>
          <a:xfrm>
            <a:off x="685800" y="1371600"/>
            <a:ext cx="8077200" cy="4076700"/>
          </a:xfrm>
        </p:spPr>
        <p:txBody>
          <a:bodyPr/>
          <a:lstStyle/>
          <a:p>
            <a:r>
              <a:rPr lang="en-US" altLang="en-US" sz="2000"/>
              <a:t>Định danh (Identifier)</a:t>
            </a:r>
          </a:p>
          <a:p>
            <a:pPr marL="800100" lvl="1" indent="-342900"/>
            <a:r>
              <a:rPr lang="en-US" altLang="en-US" sz="2400"/>
              <a:t>Định danh được dùng để làm gì?</a:t>
            </a:r>
          </a:p>
          <a:p>
            <a:pPr marL="800100" lvl="1" indent="-342900"/>
            <a:r>
              <a:rPr lang="en-US" altLang="en-US" sz="2400"/>
              <a:t>Như thế nào là một định danh hợp lệ?</a:t>
            </a:r>
          </a:p>
          <a:p>
            <a:pPr marL="800100" lvl="1" indent="-342900"/>
            <a:r>
              <a:rPr lang="en-US" altLang="en-US" sz="2400"/>
              <a:t>Nguyên tắc sử dụng định danh?</a:t>
            </a:r>
          </a:p>
          <a:p>
            <a:r>
              <a:rPr lang="en-US" altLang="en-US" sz="2000"/>
              <a:t>Từ khóa là gì?</a:t>
            </a:r>
          </a:p>
          <a:p>
            <a:pPr marL="800100" lvl="1" indent="-342900"/>
            <a:r>
              <a:rPr lang="en-US" altLang="en-US" sz="2400"/>
              <a:t>Đặc điểm của các từ khóa trong NNLT “C/C++”?</a:t>
            </a:r>
          </a:p>
          <a:p>
            <a:r>
              <a:rPr lang="en-US" altLang="en-US" sz="2000"/>
              <a:t>Kiểu dữ liệu (Data type)</a:t>
            </a:r>
          </a:p>
          <a:p>
            <a:pPr marL="800100" lvl="1" indent="-342900"/>
            <a:r>
              <a:rPr lang="en-US" altLang="en-US" sz="2400"/>
              <a:t>Trình bày các kiểu dữ liệu đơn giản mà Anh (Chị) đã biết.</a:t>
            </a:r>
          </a:p>
        </p:txBody>
      </p:sp>
      <p:sp>
        <p:nvSpPr>
          <p:cNvPr id="71683"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4294967295"/>
          </p:nvPr>
        </p:nvSpPr>
        <p:spPr>
          <a:xfrm>
            <a:off x="685800" y="1295400"/>
            <a:ext cx="8077200" cy="4076700"/>
          </a:xfrm>
        </p:spPr>
        <p:txBody>
          <a:bodyPr/>
          <a:lstStyle/>
          <a:p>
            <a:r>
              <a:rPr lang="en-US" altLang="en-US" sz="2000"/>
              <a:t>Hằng (Constant)</a:t>
            </a:r>
          </a:p>
          <a:p>
            <a:pPr marL="800100" lvl="1" indent="-342900"/>
            <a:r>
              <a:rPr lang="en-US" altLang="en-US" sz="2200"/>
              <a:t>Hằng là gì?</a:t>
            </a:r>
          </a:p>
          <a:p>
            <a:pPr marL="800100" lvl="1" indent="-342900"/>
            <a:r>
              <a:rPr lang="en-US" altLang="en-US" sz="2200"/>
              <a:t>Hằng được sử dụng khi nào?</a:t>
            </a:r>
          </a:p>
          <a:p>
            <a:pPr marL="800100" lvl="1" indent="-342900"/>
            <a:r>
              <a:rPr lang="en-US" altLang="en-US" sz="2200"/>
              <a:t>Cho biết cách thức khai báo một hằng?</a:t>
            </a:r>
          </a:p>
          <a:p>
            <a:pPr marL="800100" lvl="1" indent="-342900"/>
            <a:r>
              <a:rPr lang="en-US" altLang="en-US" sz="2200"/>
              <a:t>Cho ví dụ về cách biểu diễn hằng nguyên, thực, ký tự, chuỗi kí tự.</a:t>
            </a:r>
          </a:p>
          <a:p>
            <a:r>
              <a:rPr lang="en-US" altLang="en-US" sz="2000"/>
              <a:t>Biến (Variable)</a:t>
            </a:r>
          </a:p>
          <a:p>
            <a:pPr marL="800100" lvl="1" indent="-342900"/>
            <a:r>
              <a:rPr lang="en-US" altLang="en-US" sz="2200"/>
              <a:t>Biến là gì?</a:t>
            </a:r>
          </a:p>
          <a:p>
            <a:pPr marL="800100" lvl="1" indent="-342900"/>
            <a:r>
              <a:rPr lang="en-US" altLang="en-US" sz="2200"/>
              <a:t>Biến được sử dụng để làm gì?</a:t>
            </a:r>
          </a:p>
          <a:p>
            <a:pPr marL="800100" lvl="1" indent="-342900"/>
            <a:r>
              <a:rPr lang="en-US" altLang="en-US" sz="2200"/>
              <a:t>Cho biết cách thức khai báo một biến?</a:t>
            </a:r>
          </a:p>
          <a:p>
            <a:pPr marL="800100" lvl="1" indent="-342900"/>
            <a:r>
              <a:rPr lang="en-US" altLang="en-US" sz="2200"/>
              <a:t>Hãy cho biết cách thức làm thay đổi nội dung (giá trị) của một biến?</a:t>
            </a:r>
          </a:p>
        </p:txBody>
      </p:sp>
      <p:sp>
        <p:nvSpPr>
          <p:cNvPr id="72707"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4294967295"/>
          </p:nvPr>
        </p:nvSpPr>
        <p:spPr>
          <a:xfrm>
            <a:off x="685800" y="1447800"/>
            <a:ext cx="7391400" cy="4076700"/>
          </a:xfrm>
        </p:spPr>
        <p:txBody>
          <a:bodyPr/>
          <a:lstStyle/>
          <a:p>
            <a:r>
              <a:rPr lang="en-US" altLang="en-US" sz="2000" b="0"/>
              <a:t>Biểu thức (Expression)</a:t>
            </a:r>
          </a:p>
          <a:p>
            <a:r>
              <a:rPr lang="en-US" altLang="en-US" sz="2000" b="0"/>
              <a:t>Biểu thức là gì?</a:t>
            </a:r>
          </a:p>
          <a:p>
            <a:pPr marL="800100" lvl="1" indent="-342900"/>
            <a:r>
              <a:rPr lang="en-US" altLang="en-US" sz="2200"/>
              <a:t>Kiểu của biểu thức do . . . . . . . . . . . .. quyết định?</a:t>
            </a:r>
          </a:p>
          <a:p>
            <a:r>
              <a:rPr lang="en-US" altLang="en-US" sz="2000" b="0"/>
              <a:t>Khi nào xảy ra việc ép kiểu tự động?</a:t>
            </a:r>
          </a:p>
          <a:p>
            <a:r>
              <a:rPr lang="en-US" altLang="en-US" sz="2000" b="0"/>
              <a:t>Khi nào cần phải sử dụng toán tử ép kiểu?</a:t>
            </a:r>
          </a:p>
          <a:p>
            <a:r>
              <a:rPr lang="en-US" altLang="en-US" sz="2000" b="0"/>
              <a:t>Trình bày nguyên tắc NNLT “C/C++” tính trị các biểu thức?</a:t>
            </a:r>
          </a:p>
          <a:p>
            <a:r>
              <a:rPr lang="en-US" altLang="en-US" sz="2000" b="0"/>
              <a:t>Toán tử</a:t>
            </a:r>
          </a:p>
          <a:p>
            <a:pPr marL="800100" lvl="1" indent="-342900"/>
            <a:r>
              <a:rPr lang="en-US" altLang="en-US" sz="2200"/>
              <a:t>Hãy trình bày các toán tử mà Anh (Chị) biết.</a:t>
            </a:r>
          </a:p>
          <a:p>
            <a:pPr marL="800100" lvl="1" indent="-342900"/>
            <a:r>
              <a:rPr lang="en-US" altLang="en-US" sz="2200"/>
              <a:t>Cho ví dụ về toán tử điều kiện (.. .? .. ..: .. .).</a:t>
            </a:r>
          </a:p>
        </p:txBody>
      </p:sp>
      <p:sp>
        <p:nvSpPr>
          <p:cNvPr id="73731"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4294967295"/>
          </p:nvPr>
        </p:nvSpPr>
        <p:spPr>
          <a:xfrm>
            <a:off x="685800" y="1295400"/>
            <a:ext cx="8077200" cy="4076700"/>
          </a:xfrm>
        </p:spPr>
        <p:txBody>
          <a:bodyPr/>
          <a:lstStyle/>
          <a:p>
            <a:pPr>
              <a:defRPr/>
            </a:pPr>
            <a:r>
              <a:rPr lang="en-US" altLang="en-US" sz="2000"/>
              <a:t>Hãy viết biểu thức tương đương không có toán tử ‘!’:</a:t>
            </a:r>
          </a:p>
          <a:p>
            <a:pPr marL="914400" lvl="1" indent="-457200">
              <a:buFont typeface="+mj-lt"/>
              <a:buAutoNum type="arabicPeriod"/>
              <a:defRPr/>
            </a:pPr>
            <a:r>
              <a:rPr lang="en-US" altLang="en-US" sz="2400"/>
              <a:t>! (x &lt;= 5)</a:t>
            </a:r>
          </a:p>
          <a:p>
            <a:pPr marL="914400" lvl="1" indent="-457200">
              <a:buFont typeface="+mj-lt"/>
              <a:buAutoNum type="arabicPeriod"/>
              <a:defRPr/>
            </a:pPr>
            <a:r>
              <a:rPr lang="en-US" altLang="en-US" sz="2400"/>
              <a:t>! (x &gt; 5)</a:t>
            </a:r>
          </a:p>
          <a:p>
            <a:pPr marL="914400" lvl="1" indent="-457200">
              <a:buFont typeface="+mj-lt"/>
              <a:buAutoNum type="arabicPeriod"/>
              <a:defRPr/>
            </a:pPr>
            <a:r>
              <a:rPr lang="en-US" altLang="en-US" sz="2400"/>
              <a:t>! (x &gt; 2 &amp;&amp; y!= 3)</a:t>
            </a:r>
          </a:p>
          <a:p>
            <a:pPr marL="914400" lvl="1" indent="-457200">
              <a:buFont typeface="+mj-lt"/>
              <a:buAutoNum type="arabicPeriod"/>
              <a:defRPr/>
            </a:pPr>
            <a:r>
              <a:rPr lang="en-US" altLang="en-US" sz="2400"/>
              <a:t>! (x &gt; 2 || y == 3)</a:t>
            </a:r>
          </a:p>
          <a:p>
            <a:pPr marL="914400" lvl="1" indent="-457200">
              <a:buFont typeface="+mj-lt"/>
              <a:buAutoNum type="arabicPeriod"/>
              <a:defRPr/>
            </a:pPr>
            <a:r>
              <a:rPr lang="en-US" altLang="en-US" sz="2400"/>
              <a:t>! (x == 1 &amp;&amp;! (x!= 3) || x &gt; 10)</a:t>
            </a:r>
          </a:p>
          <a:p>
            <a:pPr marL="914400" lvl="1" indent="-457200">
              <a:buFont typeface="+mj-lt"/>
              <a:buAutoNum type="arabicPeriod"/>
              <a:defRPr/>
            </a:pPr>
            <a:r>
              <a:rPr lang="en-US" altLang="en-US" sz="2400"/>
              <a:t>! (x &gt; 100 || x &lt; 0 &amp;&amp;! (x == 0))</a:t>
            </a:r>
          </a:p>
          <a:p>
            <a:pPr>
              <a:defRPr/>
            </a:pPr>
            <a:r>
              <a:rPr lang="en-US" altLang="en-US" sz="2000"/>
              <a:t>Câu lệnh (Statement, Instruction)</a:t>
            </a:r>
          </a:p>
          <a:p>
            <a:pPr marL="800100" lvl="1" indent="-342900">
              <a:defRPr/>
            </a:pPr>
            <a:r>
              <a:rPr lang="en-US" altLang="en-US" sz="2400"/>
              <a:t>Cho biết các loại câu lệnh trong “C/C++” ? Cho ví dụ.</a:t>
            </a:r>
          </a:p>
        </p:txBody>
      </p:sp>
      <p:sp>
        <p:nvSpPr>
          <p:cNvPr id="74755"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t>Kiểu luận lý</a:t>
            </a:r>
          </a:p>
        </p:txBody>
      </p:sp>
      <p:sp>
        <p:nvSpPr>
          <p:cNvPr id="3" name="Content Placeholder 2"/>
          <p:cNvSpPr>
            <a:spLocks noGrp="1"/>
          </p:cNvSpPr>
          <p:nvPr>
            <p:ph idx="1"/>
          </p:nvPr>
        </p:nvSpPr>
        <p:spPr/>
        <p:txBody>
          <a:bodyPr/>
          <a:lstStyle/>
          <a:p>
            <a:pPr eaLnBrk="1" hangingPunct="1">
              <a:defRPr/>
            </a:pPr>
            <a:r>
              <a:rPr lang="en-US" dirty="0" err="1">
                <a:solidFill>
                  <a:schemeClr val="tx1">
                    <a:lumMod val="60000"/>
                    <a:lumOff val="40000"/>
                  </a:schemeClr>
                </a:solidFill>
              </a:rPr>
              <a:t>Đặc</a:t>
            </a:r>
            <a:r>
              <a:rPr lang="en-US" dirty="0">
                <a:solidFill>
                  <a:schemeClr val="tx1">
                    <a:lumMod val="60000"/>
                    <a:lumOff val="40000"/>
                  </a:schemeClr>
                </a:solidFill>
              </a:rPr>
              <a:t> </a:t>
            </a:r>
            <a:r>
              <a:rPr lang="vi-VN" dirty="0">
                <a:solidFill>
                  <a:schemeClr val="tx1">
                    <a:lumMod val="60000"/>
                    <a:lumOff val="40000"/>
                  </a:schemeClr>
                </a:solidFill>
              </a:rPr>
              <a:t>đ</a:t>
            </a:r>
            <a:r>
              <a:rPr lang="en-US" dirty="0" err="1">
                <a:solidFill>
                  <a:schemeClr val="tx1">
                    <a:lumMod val="60000"/>
                    <a:lumOff val="40000"/>
                  </a:schemeClr>
                </a:solidFill>
              </a:rPr>
              <a:t>iểm</a:t>
            </a:r>
            <a:endParaRPr lang="en-US" dirty="0">
              <a:solidFill>
                <a:schemeClr val="tx1">
                  <a:lumMod val="60000"/>
                  <a:lumOff val="40000"/>
                </a:schemeClr>
              </a:solidFill>
            </a:endParaRPr>
          </a:p>
          <a:p>
            <a:pPr lvl="1" eaLnBrk="1" hangingPunct="1">
              <a:defRPr/>
            </a:pPr>
            <a:r>
              <a:rPr lang="en-US"/>
              <a:t>C ngầm </a:t>
            </a:r>
            <a:r>
              <a:rPr lang="vi-VN"/>
              <a:t>đị</a:t>
            </a:r>
            <a:r>
              <a:rPr lang="en-US"/>
              <a:t>nh một cách không t</a:t>
            </a:r>
            <a:r>
              <a:rPr lang="vi-VN"/>
              <a:t>ườ</a:t>
            </a:r>
            <a:r>
              <a:rPr lang="en-US"/>
              <a:t>ng minh:</a:t>
            </a:r>
          </a:p>
          <a:p>
            <a:pPr lvl="2" eaLnBrk="1" hangingPunct="1">
              <a:defRPr/>
            </a:pPr>
            <a:r>
              <a:rPr lang="en-US">
                <a:solidFill>
                  <a:srgbClr val="FF0000"/>
                </a:solidFill>
              </a:rPr>
              <a:t>false</a:t>
            </a:r>
            <a:r>
              <a:rPr lang="en-US"/>
              <a:t> (sai): giá trị 0.</a:t>
            </a:r>
          </a:p>
          <a:p>
            <a:pPr lvl="2" eaLnBrk="1" hangingPunct="1">
              <a:defRPr/>
            </a:pPr>
            <a:r>
              <a:rPr lang="en-US">
                <a:solidFill>
                  <a:srgbClr val="FF0000"/>
                </a:solidFill>
              </a:rPr>
              <a:t>true</a:t>
            </a:r>
            <a:r>
              <a:rPr lang="en-US"/>
              <a:t> (</a:t>
            </a:r>
            <a:r>
              <a:rPr lang="vi-VN"/>
              <a:t>đú</a:t>
            </a:r>
            <a:r>
              <a:rPr lang="en-US"/>
              <a:t>ng): giá trị khác 0, th</a:t>
            </a:r>
            <a:r>
              <a:rPr lang="vi-VN"/>
              <a:t>ườ</a:t>
            </a:r>
            <a:r>
              <a:rPr lang="en-US"/>
              <a:t>ng là 1.</a:t>
            </a:r>
          </a:p>
          <a:p>
            <a:pPr lvl="1" eaLnBrk="1" hangingPunct="1">
              <a:defRPr/>
            </a:pPr>
            <a:r>
              <a:rPr lang="en-US"/>
              <a:t>C++: </a:t>
            </a:r>
            <a:r>
              <a:rPr lang="en-US">
                <a:solidFill>
                  <a:srgbClr val="FF0000"/>
                </a:solidFill>
              </a:rPr>
              <a:t>bool</a:t>
            </a:r>
          </a:p>
          <a:p>
            <a:pPr eaLnBrk="1" hangingPunct="1">
              <a:defRPr/>
            </a:pPr>
            <a:r>
              <a:rPr lang="en-US" err="1">
                <a:solidFill>
                  <a:schemeClr val="tx1">
                    <a:lumMod val="60000"/>
                    <a:lumOff val="40000"/>
                  </a:schemeClr>
                </a:solidFill>
              </a:rPr>
              <a:t>Ví </a:t>
            </a:r>
            <a:r>
              <a:rPr lang="en-US">
                <a:solidFill>
                  <a:schemeClr val="tx1">
                    <a:lumMod val="60000"/>
                    <a:lumOff val="40000"/>
                  </a:schemeClr>
                </a:solidFill>
              </a:rPr>
              <a:t>dụ</a:t>
            </a:r>
          </a:p>
          <a:p>
            <a:pPr lvl="1" eaLnBrk="1" hangingPunct="1">
              <a:defRPr/>
            </a:pPr>
            <a:r>
              <a:rPr lang="en-US"/>
              <a:t>0 (false), 1 (true), 2 (true), 2.5 (true)</a:t>
            </a:r>
          </a:p>
          <a:p>
            <a:pPr lvl="1" eaLnBrk="1" hangingPunct="1">
              <a:defRPr/>
            </a:pPr>
            <a:r>
              <a:rPr lang="en-US"/>
              <a:t>1 &gt; 2 (0, false), 1 &lt; 2 (1, true)</a:t>
            </a:r>
            <a:endParaRPr lang="en-US" dirty="0" err="1"/>
          </a:p>
        </p:txBody>
      </p:sp>
      <p:sp>
        <p:nvSpPr>
          <p:cNvPr id="204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anim calcmode="lin" valueType="num">
                                      <p:cBhvr>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anim calcmode="lin" valueType="num">
                                      <p:cBhvr>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anim calcmode="lin" valueType="num">
                                      <p:cBhvr>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anim calcmode="lin" valueType="num">
                                      <p:cBhvr>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anim calcmode="lin" valueType="num">
                                      <p:cBhvr>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anim calcmode="lin" valueType="num">
                                      <p:cBhvr>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4294967295"/>
          </p:nvPr>
        </p:nvSpPr>
        <p:spPr>
          <a:xfrm>
            <a:off x="609600" y="1524000"/>
            <a:ext cx="3581400" cy="4076700"/>
          </a:xfrm>
        </p:spPr>
        <p:txBody>
          <a:bodyPr/>
          <a:lstStyle/>
          <a:p>
            <a:pPr>
              <a:buFont typeface="Wingdings" pitchFamily="2" charset="2"/>
              <a:buNone/>
            </a:pPr>
            <a:r>
              <a:rPr lang="en-US" altLang="en-US" sz="2000"/>
              <a:t>1) Một chương trình “C/C++” chứa các khai báo sau:</a:t>
            </a:r>
          </a:p>
          <a:p>
            <a:pPr marL="800100" lvl="1" indent="-342900"/>
            <a:r>
              <a:rPr lang="en-US" altLang="en-US" sz="2400"/>
              <a:t>int i, j;</a:t>
            </a:r>
          </a:p>
          <a:p>
            <a:pPr marL="800100" lvl="1" indent="-342900"/>
            <a:r>
              <a:rPr lang="en-US" altLang="en-US" sz="2400"/>
              <a:t>long ix;</a:t>
            </a:r>
          </a:p>
          <a:p>
            <a:pPr marL="800100" lvl="1" indent="-342900"/>
            <a:r>
              <a:rPr lang="en-US" altLang="en-US" sz="2400"/>
              <a:t>short s;</a:t>
            </a:r>
          </a:p>
          <a:p>
            <a:pPr marL="800100" lvl="1" indent="-342900"/>
            <a:r>
              <a:rPr lang="en-US" altLang="en-US" sz="2400"/>
              <a:t>float x;</a:t>
            </a:r>
          </a:p>
          <a:p>
            <a:pPr marL="800100" lvl="1" indent="-342900"/>
            <a:r>
              <a:rPr lang="en-US" altLang="en-US" sz="2400"/>
              <a:t>double dx;</a:t>
            </a:r>
          </a:p>
          <a:p>
            <a:pPr marL="800100" lvl="1" indent="-342900"/>
            <a:r>
              <a:rPr lang="en-US" altLang="en-US" sz="2400"/>
              <a:t>char c;</a:t>
            </a:r>
          </a:p>
        </p:txBody>
      </p:sp>
      <p:sp>
        <p:nvSpPr>
          <p:cNvPr id="75779" name="Rectangle 5"/>
          <p:cNvSpPr>
            <a:spLocks noChangeArrowheads="1"/>
          </p:cNvSpPr>
          <p:nvPr/>
        </p:nvSpPr>
        <p:spPr bwMode="auto">
          <a:xfrm>
            <a:off x="4648200" y="1676400"/>
            <a:ext cx="35814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800100" indent="-34290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r>
              <a:rPr lang="en-US" altLang="en-US" sz="2000"/>
              <a:t>Hãy xác định kiểu của các biểu thức sau:</a:t>
            </a:r>
          </a:p>
          <a:p>
            <a:pPr lvl="1"/>
            <a:r>
              <a:rPr lang="en-US" altLang="en-US" sz="2400"/>
              <a:t>i + c</a:t>
            </a:r>
          </a:p>
          <a:p>
            <a:pPr lvl="1"/>
            <a:r>
              <a:rPr lang="en-US" altLang="en-US" sz="2400"/>
              <a:t>x + c</a:t>
            </a:r>
          </a:p>
          <a:p>
            <a:pPr lvl="1"/>
            <a:r>
              <a:rPr lang="en-US" altLang="en-US" sz="2400"/>
              <a:t>(int) dx + ix</a:t>
            </a:r>
          </a:p>
          <a:p>
            <a:pPr lvl="1"/>
            <a:r>
              <a:rPr lang="en-US" altLang="en-US" sz="2400"/>
              <a:t>i + x</a:t>
            </a:r>
          </a:p>
          <a:p>
            <a:pPr lvl="1"/>
            <a:r>
              <a:rPr lang="en-US" altLang="en-US" sz="2400"/>
              <a:t>s + j</a:t>
            </a:r>
          </a:p>
          <a:p>
            <a:pPr lvl="1"/>
            <a:r>
              <a:rPr lang="en-US" altLang="en-US" sz="2400"/>
              <a:t>ix + j</a:t>
            </a:r>
          </a:p>
          <a:p>
            <a:pPr lvl="1"/>
            <a:r>
              <a:rPr lang="en-US" altLang="en-US" sz="2400"/>
              <a:t>s + c</a:t>
            </a:r>
          </a:p>
          <a:p>
            <a:pPr lvl="1"/>
            <a:r>
              <a:rPr lang="en-US" altLang="en-US" sz="2400"/>
              <a:t>ix + c</a:t>
            </a:r>
          </a:p>
        </p:txBody>
      </p:sp>
      <p:sp>
        <p:nvSpPr>
          <p:cNvPr id="75780"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4294967295"/>
          </p:nvPr>
        </p:nvSpPr>
        <p:spPr>
          <a:xfrm>
            <a:off x="609600" y="1371600"/>
            <a:ext cx="3581400" cy="4076700"/>
          </a:xfrm>
        </p:spPr>
        <p:txBody>
          <a:bodyPr/>
          <a:lstStyle/>
          <a:p>
            <a:r>
              <a:rPr lang="en-US" altLang="en-US" sz="2000"/>
              <a:t>Cho 2 số nguyên M, N. Hãy mô tả các vị từ logic sau bằng các biểu thức logic (theo M, N) tương ứng trong NNLT “C/C++”:</a:t>
            </a:r>
          </a:p>
          <a:p>
            <a:pPr marL="800100" lvl="1" indent="-342900">
              <a:buFont typeface="Wingdings" pitchFamily="2" charset="2"/>
              <a:buNone/>
            </a:pPr>
            <a:r>
              <a:rPr lang="en-US" altLang="en-US" sz="2000"/>
              <a:t>• </a:t>
            </a:r>
            <a:r>
              <a:rPr lang="en-US" altLang="en-US" sz="2200"/>
              <a:t>N là số âm.</a:t>
            </a:r>
          </a:p>
          <a:p>
            <a:pPr marL="800100" lvl="1" indent="-342900">
              <a:buFont typeface="Wingdings" pitchFamily="2" charset="2"/>
              <a:buNone/>
            </a:pPr>
            <a:r>
              <a:rPr lang="en-US" altLang="en-US" sz="2200"/>
              <a:t>• N là số dương.</a:t>
            </a:r>
          </a:p>
          <a:p>
            <a:pPr marL="800100" lvl="1" indent="-342900">
              <a:buFont typeface="Wingdings" pitchFamily="2" charset="2"/>
              <a:buNone/>
            </a:pPr>
            <a:r>
              <a:rPr lang="en-US" altLang="en-US" sz="2200"/>
              <a:t>• N là số chẳn.</a:t>
            </a:r>
          </a:p>
          <a:p>
            <a:pPr marL="800100" lvl="1" indent="-342900">
              <a:buFont typeface="Wingdings" pitchFamily="2" charset="2"/>
              <a:buNone/>
            </a:pPr>
            <a:r>
              <a:rPr lang="en-US" altLang="en-US" sz="2200"/>
              <a:t>• N là số lẻ.</a:t>
            </a:r>
          </a:p>
        </p:txBody>
      </p:sp>
      <p:sp>
        <p:nvSpPr>
          <p:cNvPr id="76803" name="Rectangle 5"/>
          <p:cNvSpPr>
            <a:spLocks noChangeArrowheads="1"/>
          </p:cNvSpPr>
          <p:nvPr/>
        </p:nvSpPr>
        <p:spPr bwMode="auto">
          <a:xfrm>
            <a:off x="4419600" y="1371600"/>
            <a:ext cx="41910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800100" indent="-34290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lvl="1">
              <a:buFont typeface="Wingdings" pitchFamily="2" charset="2"/>
              <a:buNone/>
            </a:pPr>
            <a:r>
              <a:rPr lang="en-US" altLang="en-US" sz="2200"/>
              <a:t>• N là số âm chẳn.</a:t>
            </a:r>
          </a:p>
          <a:p>
            <a:pPr lvl="1">
              <a:buFont typeface="Wingdings" pitchFamily="2" charset="2"/>
              <a:buNone/>
            </a:pPr>
            <a:r>
              <a:rPr lang="en-US" altLang="en-US" sz="2200"/>
              <a:t>• N là số âm lẻ.</a:t>
            </a:r>
          </a:p>
          <a:p>
            <a:pPr lvl="1">
              <a:buFont typeface="Wingdings" pitchFamily="2" charset="2"/>
              <a:buNone/>
            </a:pPr>
            <a:r>
              <a:rPr lang="en-US" altLang="en-US" sz="2200"/>
              <a:t>• N là số dương chẳn.</a:t>
            </a:r>
          </a:p>
          <a:p>
            <a:pPr lvl="1">
              <a:buFont typeface="Wingdings" pitchFamily="2" charset="2"/>
              <a:buNone/>
            </a:pPr>
            <a:r>
              <a:rPr lang="en-US" altLang="en-US" sz="2200"/>
              <a:t>• N là số dương lẻ.</a:t>
            </a:r>
          </a:p>
          <a:p>
            <a:pPr lvl="1">
              <a:buFont typeface="Wingdings" pitchFamily="2" charset="2"/>
              <a:buNone/>
            </a:pPr>
            <a:r>
              <a:rPr lang="en-US" altLang="en-US" sz="2200"/>
              <a:t>• N là bội số của M.</a:t>
            </a:r>
          </a:p>
          <a:p>
            <a:pPr lvl="1">
              <a:buFont typeface="Wingdings" pitchFamily="2" charset="2"/>
              <a:buNone/>
            </a:pPr>
            <a:r>
              <a:rPr lang="en-US" altLang="en-US" sz="2200"/>
              <a:t>• N là ước số của M.</a:t>
            </a:r>
          </a:p>
          <a:p>
            <a:pPr lvl="1">
              <a:buFont typeface="Wingdings" pitchFamily="2" charset="2"/>
              <a:buNone/>
            </a:pPr>
            <a:r>
              <a:rPr lang="en-US" altLang="en-US" sz="2200"/>
              <a:t>• </a:t>
            </a:r>
            <a:r>
              <a:rPr lang="en-US" altLang="en-US" sz="2200">
                <a:solidFill>
                  <a:srgbClr val="FF0000"/>
                </a:solidFill>
              </a:rPr>
              <a:t>N là số tự nhiên gồm 3 chữ số thỏa tính chất P =  ”Tổng của các chữ số bằng Tích của các chữ số”.</a:t>
            </a:r>
          </a:p>
        </p:txBody>
      </p:sp>
      <p:sp>
        <p:nvSpPr>
          <p:cNvPr id="76804"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4294967295"/>
          </p:nvPr>
        </p:nvSpPr>
        <p:spPr>
          <a:xfrm>
            <a:off x="609600" y="1295400"/>
            <a:ext cx="7543800" cy="4076700"/>
          </a:xfrm>
        </p:spPr>
        <p:txBody>
          <a:bodyPr/>
          <a:lstStyle/>
          <a:p>
            <a:pPr algn="just">
              <a:lnSpc>
                <a:spcPct val="110000"/>
              </a:lnSpc>
              <a:buFont typeface="Wingdings" pitchFamily="2" charset="2"/>
              <a:buNone/>
            </a:pPr>
            <a:r>
              <a:rPr lang="en-US" altLang="en-US" sz="2000" b="0"/>
              <a:t>3) Cho a, b, c là 3 số tự nhiên đại diện cho 3 cạnh của tam giác T. Hãy mô tả các mệnh đề dưới đây bằng biểu thức logic (theo a, b, c) tương ứng trong NNLT “C/C++”:</a:t>
            </a:r>
          </a:p>
          <a:p>
            <a:pPr marL="800100" lvl="1" indent="-342900" algn="just">
              <a:lnSpc>
                <a:spcPct val="110000"/>
              </a:lnSpc>
              <a:buFont typeface="Wingdings" pitchFamily="2" charset="2"/>
              <a:buNone/>
            </a:pPr>
            <a:r>
              <a:rPr lang="en-US" altLang="en-US" sz="2400"/>
              <a:t>• T là tam giác thường.</a:t>
            </a:r>
          </a:p>
          <a:p>
            <a:pPr marL="800100" lvl="1" indent="-342900" algn="just">
              <a:lnSpc>
                <a:spcPct val="110000"/>
              </a:lnSpc>
              <a:buFont typeface="Wingdings" pitchFamily="2" charset="2"/>
              <a:buNone/>
            </a:pPr>
            <a:r>
              <a:rPr lang="en-US" altLang="en-US" sz="2400"/>
              <a:t>• T là tam giác cân.</a:t>
            </a:r>
          </a:p>
          <a:p>
            <a:pPr marL="800100" lvl="1" indent="-342900" algn="just">
              <a:lnSpc>
                <a:spcPct val="110000"/>
              </a:lnSpc>
              <a:buFont typeface="Wingdings" pitchFamily="2" charset="2"/>
              <a:buNone/>
            </a:pPr>
            <a:r>
              <a:rPr lang="en-US" altLang="en-US" sz="2400"/>
              <a:t>• T là tam giác vuông.</a:t>
            </a:r>
          </a:p>
          <a:p>
            <a:pPr marL="800100" lvl="1" indent="-342900" algn="just">
              <a:lnSpc>
                <a:spcPct val="110000"/>
              </a:lnSpc>
              <a:buFont typeface="Wingdings" pitchFamily="2" charset="2"/>
              <a:buNone/>
            </a:pPr>
            <a:r>
              <a:rPr lang="en-US" altLang="en-US" sz="2400"/>
              <a:t>• T là tam giác vuông cân.</a:t>
            </a:r>
          </a:p>
          <a:p>
            <a:pPr marL="800100" lvl="1" indent="-342900" algn="just">
              <a:lnSpc>
                <a:spcPct val="110000"/>
              </a:lnSpc>
              <a:buFont typeface="Wingdings" pitchFamily="2" charset="2"/>
              <a:buNone/>
            </a:pPr>
            <a:r>
              <a:rPr lang="en-US" altLang="en-US" sz="2400"/>
              <a:t>• T là tam giác đều.</a:t>
            </a:r>
          </a:p>
        </p:txBody>
      </p:sp>
      <p:sp>
        <p:nvSpPr>
          <p:cNvPr id="77827"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4294967295"/>
          </p:nvPr>
        </p:nvSpPr>
        <p:spPr>
          <a:xfrm>
            <a:off x="685800" y="1371600"/>
            <a:ext cx="7543800" cy="4076700"/>
          </a:xfrm>
        </p:spPr>
        <p:txBody>
          <a:bodyPr/>
          <a:lstStyle/>
          <a:p>
            <a:pPr algn="just">
              <a:lnSpc>
                <a:spcPct val="110000"/>
              </a:lnSpc>
              <a:buFont typeface="Wingdings" pitchFamily="2" charset="2"/>
              <a:buNone/>
            </a:pPr>
            <a:r>
              <a:rPr lang="en-US" altLang="en-US" sz="2000"/>
              <a:t>3) Cho a, b, c là 3 số tự nhiên đại diện cho 3 cạnh của tam giác T. Hãy mô tả các mệnh đề dưới đây bằng biểu thức logic (theo a, b, c) tương ứng trong NNLT “C/C++”:</a:t>
            </a:r>
          </a:p>
          <a:p>
            <a:pPr marL="800100" lvl="1" indent="-342900" algn="just">
              <a:lnSpc>
                <a:spcPct val="110000"/>
              </a:lnSpc>
              <a:buFont typeface="Wingdings" pitchFamily="2" charset="2"/>
              <a:buNone/>
            </a:pPr>
            <a:r>
              <a:rPr lang="en-US" altLang="en-US" sz="2400"/>
              <a:t>• T là tam giác thường.</a:t>
            </a:r>
          </a:p>
          <a:p>
            <a:pPr marL="800100" lvl="1" indent="-342900" algn="just">
              <a:lnSpc>
                <a:spcPct val="110000"/>
              </a:lnSpc>
              <a:buFont typeface="Wingdings" pitchFamily="2" charset="2"/>
              <a:buNone/>
            </a:pPr>
            <a:r>
              <a:rPr lang="en-US" altLang="en-US" sz="2400"/>
              <a:t>• T là tam giác cân.</a:t>
            </a:r>
          </a:p>
          <a:p>
            <a:pPr marL="800100" lvl="1" indent="-342900" algn="just">
              <a:lnSpc>
                <a:spcPct val="110000"/>
              </a:lnSpc>
              <a:buFont typeface="Wingdings" pitchFamily="2" charset="2"/>
              <a:buNone/>
            </a:pPr>
            <a:r>
              <a:rPr lang="en-US" altLang="en-US" sz="2400"/>
              <a:t>• T là tam giác vuông.</a:t>
            </a:r>
          </a:p>
          <a:p>
            <a:pPr marL="800100" lvl="1" indent="-342900" algn="just">
              <a:lnSpc>
                <a:spcPct val="110000"/>
              </a:lnSpc>
              <a:buFont typeface="Wingdings" pitchFamily="2" charset="2"/>
              <a:buNone/>
            </a:pPr>
            <a:r>
              <a:rPr lang="en-US" altLang="en-US" sz="2400"/>
              <a:t>• T là tam giác vuông cân.</a:t>
            </a:r>
          </a:p>
          <a:p>
            <a:pPr marL="800100" lvl="1" indent="-342900" algn="just">
              <a:lnSpc>
                <a:spcPct val="110000"/>
              </a:lnSpc>
              <a:buFont typeface="Wingdings" pitchFamily="2" charset="2"/>
              <a:buNone/>
            </a:pPr>
            <a:r>
              <a:rPr lang="en-US" altLang="en-US" sz="2400"/>
              <a:t>• T là tam giác đều.</a:t>
            </a:r>
          </a:p>
        </p:txBody>
      </p:sp>
      <p:sp>
        <p:nvSpPr>
          <p:cNvPr id="78851"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4294967295"/>
          </p:nvPr>
        </p:nvSpPr>
        <p:spPr>
          <a:xfrm>
            <a:off x="457200" y="1295400"/>
            <a:ext cx="7543800" cy="4076700"/>
          </a:xfrm>
        </p:spPr>
        <p:txBody>
          <a:bodyPr/>
          <a:lstStyle/>
          <a:p>
            <a:pPr algn="just">
              <a:lnSpc>
                <a:spcPct val="110000"/>
              </a:lnSpc>
              <a:buFont typeface="Wingdings" pitchFamily="2" charset="2"/>
              <a:buNone/>
            </a:pPr>
            <a:r>
              <a:rPr lang="en-US" altLang="en-US" sz="2000" b="0"/>
              <a:t>	4) Gọi N là số tự nhiên chỉ năm. Hãy mô tả mệnh đề định nghĩa năm nhuần bằng biểu thức logic (theo N) tương ứng trong NNLT “C/C++” như sau: “</a:t>
            </a:r>
            <a:r>
              <a:rPr lang="en-US" altLang="en-US" sz="2000" b="0">
                <a:solidFill>
                  <a:srgbClr val="FF0000"/>
                </a:solidFill>
              </a:rPr>
              <a:t>Năm nhuần là năm chia chẵn cho 400 hoặc nếu nó chia chẳn cho 4 thì đồng thời không được chia chẳn cho 100”</a:t>
            </a:r>
            <a:r>
              <a:rPr lang="en-US" altLang="en-US" sz="2000" b="0"/>
              <a:t>.</a:t>
            </a:r>
          </a:p>
        </p:txBody>
      </p:sp>
      <p:sp>
        <p:nvSpPr>
          <p:cNvPr id="79875"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4294967295"/>
          </p:nvPr>
        </p:nvSpPr>
        <p:spPr>
          <a:xfrm>
            <a:off x="609600" y="1219200"/>
            <a:ext cx="7543800" cy="4076700"/>
          </a:xfrm>
        </p:spPr>
        <p:txBody>
          <a:bodyPr/>
          <a:lstStyle/>
          <a:p>
            <a:pPr>
              <a:lnSpc>
                <a:spcPct val="105000"/>
              </a:lnSpc>
              <a:buFont typeface="Wingdings" pitchFamily="2" charset="2"/>
              <a:buNone/>
            </a:pPr>
            <a:r>
              <a:rPr lang="en-US" altLang="en-US" sz="2000" b="0"/>
              <a:t>5) Cho M là ma trận vuông cấp n x n, n &gt; 0. Gọi i, j là các chỉ số hàng và cột của ma trận. Hãy mô tả các vị từ logic dưới đây bằng các biểu thức logic (theo các chỉ số i, j) tương ứng trong NNLT “C/C++”:</a:t>
            </a:r>
          </a:p>
          <a:p>
            <a:pPr marL="800100" lvl="1" indent="-342900">
              <a:lnSpc>
                <a:spcPct val="105000"/>
              </a:lnSpc>
              <a:buFont typeface="Wingdings" pitchFamily="2" charset="2"/>
              <a:buNone/>
            </a:pPr>
            <a:r>
              <a:rPr lang="en-US" altLang="en-US" sz="2400"/>
              <a:t>• Các phần tử nằm trên hàng đầu tiên.</a:t>
            </a:r>
          </a:p>
          <a:p>
            <a:pPr marL="800100" lvl="1" indent="-342900">
              <a:lnSpc>
                <a:spcPct val="105000"/>
              </a:lnSpc>
              <a:buFont typeface="Wingdings" pitchFamily="2" charset="2"/>
              <a:buNone/>
            </a:pPr>
            <a:r>
              <a:rPr lang="en-US" altLang="en-US" sz="2400"/>
              <a:t>• Các phần tử nằm trên hàng cuối cùng.</a:t>
            </a:r>
          </a:p>
          <a:p>
            <a:pPr marL="800100" lvl="1" indent="-342900">
              <a:lnSpc>
                <a:spcPct val="105000"/>
              </a:lnSpc>
              <a:buFont typeface="Wingdings" pitchFamily="2" charset="2"/>
              <a:buNone/>
            </a:pPr>
            <a:r>
              <a:rPr lang="en-US" altLang="en-US" sz="2400"/>
              <a:t>• Các phần tử nằm trên cột đầu tiên.</a:t>
            </a:r>
          </a:p>
          <a:p>
            <a:pPr marL="800100" lvl="1" indent="-342900">
              <a:lnSpc>
                <a:spcPct val="105000"/>
              </a:lnSpc>
              <a:buFont typeface="Wingdings" pitchFamily="2" charset="2"/>
              <a:buNone/>
            </a:pPr>
            <a:r>
              <a:rPr lang="en-US" altLang="en-US" sz="2400"/>
              <a:t>• Các phần tử nằm trên cột cuối cùng.</a:t>
            </a:r>
          </a:p>
          <a:p>
            <a:pPr marL="800100" lvl="1" indent="-342900">
              <a:lnSpc>
                <a:spcPct val="105000"/>
              </a:lnSpc>
              <a:buFont typeface="Wingdings" pitchFamily="2" charset="2"/>
              <a:buNone/>
            </a:pPr>
            <a:r>
              <a:rPr lang="en-US" altLang="en-US" sz="2400"/>
              <a:t>• Các phần tử nằm trên đường chéo chính.</a:t>
            </a:r>
          </a:p>
        </p:txBody>
      </p:sp>
      <p:sp>
        <p:nvSpPr>
          <p:cNvPr id="80899"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4294967295"/>
          </p:nvPr>
        </p:nvSpPr>
        <p:spPr>
          <a:xfrm>
            <a:off x="685800" y="1295400"/>
            <a:ext cx="7543800" cy="4076700"/>
          </a:xfrm>
        </p:spPr>
        <p:txBody>
          <a:bodyPr/>
          <a:lstStyle/>
          <a:p>
            <a:pPr marL="457200" lvl="1" indent="-342900" algn="just">
              <a:lnSpc>
                <a:spcPct val="110000"/>
              </a:lnSpc>
              <a:buFont typeface="Wingdings" pitchFamily="2" charset="2"/>
              <a:buNone/>
            </a:pPr>
            <a:r>
              <a:rPr lang="en-US" altLang="en-US" sz="2400"/>
              <a:t>6)  Viết chương trình làm calculator đơn giản (+, -, *, /, %)</a:t>
            </a:r>
          </a:p>
          <a:p>
            <a:pPr marL="457200" lvl="1" indent="-342900" algn="just">
              <a:lnSpc>
                <a:spcPct val="110000"/>
              </a:lnSpc>
              <a:buFont typeface="Wingdings" pitchFamily="2" charset="2"/>
              <a:buNone/>
            </a:pPr>
            <a:r>
              <a:rPr lang="en-US" altLang="en-US" sz="2400"/>
              <a:t>7) Viết chương trình tính chu vi, diện tích hình tròn.</a:t>
            </a:r>
          </a:p>
          <a:p>
            <a:pPr marL="457200" lvl="1" indent="-342900" algn="just">
              <a:lnSpc>
                <a:spcPct val="110000"/>
              </a:lnSpc>
              <a:buFont typeface="Wingdings" pitchFamily="2" charset="2"/>
              <a:buNone/>
            </a:pPr>
            <a:r>
              <a:rPr lang="en-US" altLang="en-US" sz="2400"/>
              <a:t>8) Viết chương trình tính chu vi, diện tích hình tam giác theo 3 cạnh.</a:t>
            </a:r>
          </a:p>
          <a:p>
            <a:pPr marL="457200" lvl="1" indent="-342900" algn="just">
              <a:lnSpc>
                <a:spcPct val="110000"/>
              </a:lnSpc>
              <a:buFont typeface="Wingdings" pitchFamily="2" charset="2"/>
              <a:buNone/>
            </a:pPr>
            <a:r>
              <a:rPr lang="en-US" altLang="en-US" sz="2400"/>
              <a:t>9) </a:t>
            </a:r>
            <a:r>
              <a:rPr lang="en-US" altLang="en-US" sz="2400">
                <a:solidFill>
                  <a:srgbClr val="FF0000"/>
                </a:solidFill>
              </a:rPr>
              <a:t>Viết chương trình in trị đảo ngược của số nguyên gồm 3 chữ số (chữ số hàng đơn vị khác 0). Ví dụ, nếu nhập vào 483 thì in ra 384.</a:t>
            </a:r>
          </a:p>
          <a:p>
            <a:pPr marL="457200" lvl="1" indent="-342900" algn="just">
              <a:lnSpc>
                <a:spcPct val="110000"/>
              </a:lnSpc>
              <a:buFont typeface="Wingdings" pitchFamily="2" charset="2"/>
              <a:buNone/>
            </a:pPr>
            <a:r>
              <a:rPr lang="en-US" altLang="en-US" sz="2400">
                <a:solidFill>
                  <a:srgbClr val="FF0000"/>
                </a:solidFill>
              </a:rPr>
              <a:t>10) Viết chương trình hoán đổi trị của 2 số nguyên.</a:t>
            </a:r>
          </a:p>
        </p:txBody>
      </p:sp>
      <p:sp>
        <p:nvSpPr>
          <p:cNvPr id="81923"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4294967295"/>
          </p:nvPr>
        </p:nvSpPr>
        <p:spPr>
          <a:xfrm>
            <a:off x="533400" y="1219200"/>
            <a:ext cx="7848600" cy="4076700"/>
          </a:xfrm>
        </p:spPr>
        <p:txBody>
          <a:bodyPr/>
          <a:lstStyle/>
          <a:p>
            <a:pPr marL="457200" lvl="1" indent="-342900" algn="just">
              <a:lnSpc>
                <a:spcPct val="110000"/>
              </a:lnSpc>
              <a:buFont typeface="Wingdings" pitchFamily="2" charset="2"/>
              <a:buNone/>
            </a:pPr>
            <a:r>
              <a:rPr lang="en-US" altLang="en-US" sz="2400"/>
              <a:t>11) </a:t>
            </a:r>
            <a:r>
              <a:rPr lang="en-US" altLang="en-US" sz="2400">
                <a:solidFill>
                  <a:srgbClr val="FF0000"/>
                </a:solidFill>
              </a:rPr>
              <a:t>Viết chương trình nhập vào 3 số nguyên. In ra cho biết số lớn thứ nhất, số lớn thứ hai, và số nhỏ nhất.</a:t>
            </a:r>
          </a:p>
          <a:p>
            <a:pPr marL="457200" lvl="1" indent="-342900" algn="just">
              <a:lnSpc>
                <a:spcPct val="110000"/>
              </a:lnSpc>
              <a:buFont typeface="Wingdings" pitchFamily="2" charset="2"/>
              <a:buNone/>
            </a:pPr>
            <a:r>
              <a:rPr lang="en-US" altLang="en-US" sz="2400"/>
              <a:t>12) </a:t>
            </a:r>
            <a:r>
              <a:rPr lang="en-US" altLang="en-US" sz="2400">
                <a:solidFill>
                  <a:srgbClr val="FF0000"/>
                </a:solidFill>
              </a:rPr>
              <a:t>Viết chương trình nhập vào 1 kí tự. In ra cho biết:</a:t>
            </a:r>
          </a:p>
          <a:p>
            <a:pPr marL="1847850" lvl="2" indent="-457200" algn="just">
              <a:lnSpc>
                <a:spcPct val="110000"/>
              </a:lnSpc>
              <a:buFontTx/>
              <a:buNone/>
            </a:pPr>
            <a:r>
              <a:rPr lang="en-US" altLang="en-US" sz="2000">
                <a:solidFill>
                  <a:srgbClr val="FF0000"/>
                </a:solidFill>
              </a:rPr>
              <a:t>− Mã ASCII của kí tự đó</a:t>
            </a:r>
          </a:p>
          <a:p>
            <a:pPr marL="1847850" lvl="2" indent="-457200" algn="just">
              <a:lnSpc>
                <a:spcPct val="110000"/>
              </a:lnSpc>
              <a:buFontTx/>
              <a:buNone/>
            </a:pPr>
            <a:r>
              <a:rPr lang="en-US" altLang="en-US" sz="2000">
                <a:solidFill>
                  <a:srgbClr val="FF0000"/>
                </a:solidFill>
              </a:rPr>
              <a:t>− Kí tự đứng sau và mã ASCII của kí tự đó.</a:t>
            </a:r>
          </a:p>
          <a:p>
            <a:pPr marL="1847850" lvl="2" indent="-457200" algn="just">
              <a:lnSpc>
                <a:spcPct val="110000"/>
              </a:lnSpc>
              <a:buFontTx/>
              <a:buNone/>
            </a:pPr>
            <a:r>
              <a:rPr lang="en-US" altLang="en-US" sz="2000">
                <a:solidFill>
                  <a:srgbClr val="FF0000"/>
                </a:solidFill>
              </a:rPr>
              <a:t>− Kí tự đứng trước và mã ASCII của kí tự đó.</a:t>
            </a:r>
          </a:p>
          <a:p>
            <a:pPr marL="457200" lvl="1" indent="-342900" algn="just">
              <a:lnSpc>
                <a:spcPct val="110000"/>
              </a:lnSpc>
              <a:buFont typeface="Wingdings" pitchFamily="2" charset="2"/>
              <a:buNone/>
            </a:pPr>
            <a:r>
              <a:rPr lang="en-US" altLang="en-US" sz="2400"/>
              <a:t>13) </a:t>
            </a:r>
            <a:r>
              <a:rPr lang="en-US" altLang="en-US" sz="2400">
                <a:solidFill>
                  <a:srgbClr val="FF0000"/>
                </a:solidFill>
              </a:rPr>
              <a:t>Viết chương trình nhập vào 1 kí tự. Sau đó in ra kí tự hoa/thường tương ứng ngược lại.</a:t>
            </a:r>
          </a:p>
          <a:p>
            <a:pPr marL="457200" lvl="1" indent="-342900" algn="just">
              <a:lnSpc>
                <a:spcPct val="110000"/>
              </a:lnSpc>
              <a:buFont typeface="Wingdings" pitchFamily="2" charset="2"/>
              <a:buNone/>
            </a:pPr>
            <a:r>
              <a:rPr lang="en-US" altLang="en-US" sz="2400"/>
              <a:t>14) Viết chương trình thử nghiệm toán tử ++, --.</a:t>
            </a:r>
          </a:p>
        </p:txBody>
      </p:sp>
      <p:sp>
        <p:nvSpPr>
          <p:cNvPr id="82947"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4294967295"/>
          </p:nvPr>
        </p:nvSpPr>
        <p:spPr>
          <a:xfrm>
            <a:off x="609600" y="1295400"/>
            <a:ext cx="7848600" cy="4076700"/>
          </a:xfrm>
        </p:spPr>
        <p:txBody>
          <a:bodyPr/>
          <a:lstStyle/>
          <a:p>
            <a:pPr marL="457200" lvl="1" indent="-342900" algn="just">
              <a:lnSpc>
                <a:spcPct val="105000"/>
              </a:lnSpc>
              <a:buFont typeface="Wingdings" pitchFamily="2" charset="2"/>
              <a:buNone/>
            </a:pPr>
            <a:r>
              <a:rPr lang="en-US" altLang="en-US" sz="2200"/>
              <a:t>15) </a:t>
            </a:r>
            <a:r>
              <a:rPr lang="en-US" altLang="en-US" sz="2200">
                <a:solidFill>
                  <a:srgbClr val="FF0000"/>
                </a:solidFill>
              </a:rPr>
              <a:t>Viết chương trình nhập vào 1 thời điểm (giờ, phút, giây). In ra cho biết thời điểm 1 giây sau ? / 1 giây trước ?</a:t>
            </a:r>
          </a:p>
          <a:p>
            <a:pPr marL="457200" lvl="1" indent="-342900" algn="just">
              <a:lnSpc>
                <a:spcPct val="105000"/>
              </a:lnSpc>
              <a:buFont typeface="Wingdings" pitchFamily="2" charset="2"/>
              <a:buNone/>
            </a:pPr>
            <a:r>
              <a:rPr lang="en-US" altLang="en-US" sz="2200">
                <a:solidFill>
                  <a:srgbClr val="FF0000"/>
                </a:solidFill>
              </a:rPr>
              <a:t>16) Viết chương trình nhập năm y. In ra cho biết năm y có nhuần hay không ?</a:t>
            </a:r>
          </a:p>
          <a:p>
            <a:pPr marL="457200" lvl="1" indent="-342900" algn="just">
              <a:lnSpc>
                <a:spcPct val="105000"/>
              </a:lnSpc>
              <a:buFont typeface="Wingdings" pitchFamily="2" charset="2"/>
              <a:buNone/>
            </a:pPr>
            <a:r>
              <a:rPr lang="en-US" altLang="en-US" sz="2200"/>
              <a:t>17) Viết chương trình nhập tháng m, năm y. In ra cho biết tháng m, năm y có tối đa bao nhiêu ngày ?</a:t>
            </a:r>
          </a:p>
          <a:p>
            <a:pPr marL="457200" lvl="1" indent="-342900" algn="just">
              <a:lnSpc>
                <a:spcPct val="105000"/>
              </a:lnSpc>
              <a:buFont typeface="Wingdings" pitchFamily="2" charset="2"/>
              <a:buNone/>
            </a:pPr>
            <a:r>
              <a:rPr lang="en-US" altLang="en-US" sz="2200"/>
              <a:t>18) Viết chương trình nhập ngày d, tháng m, năm y. In ra cho biết ngày vừa nhập có hợp lệ hay không ?</a:t>
            </a:r>
          </a:p>
          <a:p>
            <a:pPr marL="457200" lvl="1" indent="-342900" algn="just">
              <a:lnSpc>
                <a:spcPct val="105000"/>
              </a:lnSpc>
              <a:buFont typeface="Wingdings" pitchFamily="2" charset="2"/>
              <a:buNone/>
            </a:pPr>
            <a:r>
              <a:rPr lang="en-US" altLang="en-US" sz="2200"/>
              <a:t>19) Viết chương trình nhập vào 1 bộ ngày tháng năm. In ra cho biết ngày hôm sau là ngày mấy?</a:t>
            </a:r>
          </a:p>
          <a:p>
            <a:pPr marL="457200" lvl="1" indent="-342900" algn="just">
              <a:lnSpc>
                <a:spcPct val="105000"/>
              </a:lnSpc>
              <a:buFont typeface="Wingdings" pitchFamily="2" charset="2"/>
              <a:buNone/>
            </a:pPr>
            <a:r>
              <a:rPr lang="en-US" altLang="en-US" sz="2200"/>
              <a:t>20) Viết chương trình nhập vào 1 bộ ngày tháng năm. In ra cho biết ngày hôm trước là ngày mấy?</a:t>
            </a:r>
          </a:p>
        </p:txBody>
      </p:sp>
      <p:sp>
        <p:nvSpPr>
          <p:cNvPr id="83971" name="Rectangle 3"/>
          <p:cNvSpPr>
            <a:spLocks noChangeArrowheads="1"/>
          </p:cNvSpPr>
          <p:nvPr/>
        </p:nvSpPr>
        <p:spPr bwMode="auto">
          <a:xfrm>
            <a:off x="1066800" y="762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a:spcBef>
                <a:spcPct val="0"/>
              </a:spcBef>
              <a:buClrTx/>
              <a:buFontTx/>
              <a:buNone/>
            </a:pPr>
            <a:r>
              <a:rPr lang="en-US" altLang="en-US">
                <a:solidFill>
                  <a:schemeClr val="bg1"/>
                </a:solidFill>
                <a:latin typeface="Verdana" pitchFamily="34" charset="0"/>
                <a:cs typeface="Arial" charset="0"/>
              </a:rPr>
              <a:t>CÂU HỎI VÀ BÀI TẬP</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altLang="en-US"/>
              <a:t>Bài tập thực hành</a:t>
            </a:r>
          </a:p>
        </p:txBody>
      </p:sp>
      <p:sp>
        <p:nvSpPr>
          <p:cNvPr id="84995" name="Content Placeholder 4"/>
          <p:cNvSpPr>
            <a:spLocks noGrp="1"/>
          </p:cNvSpPr>
          <p:nvPr>
            <p:ph idx="1"/>
          </p:nvPr>
        </p:nvSpPr>
        <p:spPr>
          <a:xfrm>
            <a:off x="457200" y="1524000"/>
            <a:ext cx="7696200" cy="4800600"/>
          </a:xfrm>
        </p:spPr>
        <p:txBody>
          <a:bodyPr/>
          <a:lstStyle/>
          <a:p>
            <a:pPr marL="514350" indent="-514350" eaLnBrk="1" hangingPunct="1">
              <a:buFont typeface="Verdana" pitchFamily="34" charset="0"/>
              <a:buAutoNum type="arabicPeriod" startAt="6"/>
            </a:pPr>
            <a:r>
              <a:rPr lang="en-US" altLang="en-US">
                <a:latin typeface="Arial" charset="0"/>
                <a:cs typeface="Arial" charset="0"/>
              </a:rPr>
              <a:t>Nhập n</a:t>
            </a:r>
            <a:r>
              <a:rPr lang="vi-VN" altLang="en-US">
                <a:latin typeface="Arial" charset="0"/>
                <a:cs typeface="Arial" charset="0"/>
              </a:rPr>
              <a:t>ă</a:t>
            </a:r>
            <a:r>
              <a:rPr lang="en-US" altLang="en-US">
                <a:latin typeface="Arial" charset="0"/>
                <a:cs typeface="Arial" charset="0"/>
              </a:rPr>
              <a:t>m sinh của một ng</a:t>
            </a:r>
            <a:r>
              <a:rPr lang="vi-VN" altLang="en-US">
                <a:latin typeface="Arial" charset="0"/>
                <a:cs typeface="Arial" charset="0"/>
              </a:rPr>
              <a:t>ườ</a:t>
            </a:r>
            <a:r>
              <a:rPr lang="en-US" altLang="en-US">
                <a:latin typeface="Arial" charset="0"/>
                <a:cs typeface="Arial" charset="0"/>
              </a:rPr>
              <a:t>i và tính tuổi của  ng</a:t>
            </a:r>
            <a:r>
              <a:rPr lang="vi-VN" altLang="en-US">
                <a:latin typeface="Arial" charset="0"/>
                <a:cs typeface="Arial" charset="0"/>
              </a:rPr>
              <a:t>ườ</a:t>
            </a:r>
            <a:r>
              <a:rPr lang="en-US" altLang="en-US">
                <a:latin typeface="Arial" charset="0"/>
                <a:cs typeface="Arial" charset="0"/>
              </a:rPr>
              <a:t>i </a:t>
            </a:r>
            <a:r>
              <a:rPr lang="vi-VN" altLang="en-US">
                <a:latin typeface="Arial" charset="0"/>
                <a:cs typeface="Arial" charset="0"/>
              </a:rPr>
              <a:t>đó</a:t>
            </a:r>
            <a:r>
              <a:rPr lang="en-US" altLang="en-US">
                <a:latin typeface="Arial" charset="0"/>
                <a:cs typeface="Arial" charset="0"/>
              </a:rPr>
              <a:t>.</a:t>
            </a:r>
          </a:p>
          <a:p>
            <a:pPr marL="514350" indent="-514350" eaLnBrk="1" hangingPunct="1">
              <a:buFont typeface="Verdana" pitchFamily="34" charset="0"/>
              <a:buAutoNum type="arabicPeriod" startAt="6"/>
            </a:pPr>
            <a:r>
              <a:rPr lang="en-US" altLang="en-US">
                <a:latin typeface="Arial" charset="0"/>
                <a:cs typeface="Arial" charset="0"/>
              </a:rPr>
              <a:t>Nhập 2 số a và b. Tính tổng, hiệu, tính và th</a:t>
            </a:r>
            <a:r>
              <a:rPr lang="vi-VN" altLang="en-US">
                <a:latin typeface="Arial" charset="0"/>
                <a:cs typeface="Arial" charset="0"/>
              </a:rPr>
              <a:t>ươ</a:t>
            </a:r>
            <a:r>
              <a:rPr lang="en-US" altLang="en-US">
                <a:latin typeface="Arial" charset="0"/>
                <a:cs typeface="Arial" charset="0"/>
              </a:rPr>
              <a:t>ng của hai số </a:t>
            </a:r>
            <a:r>
              <a:rPr lang="vi-VN" altLang="en-US">
                <a:latin typeface="Arial" charset="0"/>
                <a:cs typeface="Arial" charset="0"/>
              </a:rPr>
              <a:t>đó</a:t>
            </a:r>
            <a:r>
              <a:rPr lang="en-US" altLang="en-US">
                <a:latin typeface="Arial" charset="0"/>
                <a:cs typeface="Arial" charset="0"/>
              </a:rPr>
              <a:t>.</a:t>
            </a:r>
          </a:p>
          <a:p>
            <a:pPr marL="514350" indent="-514350" eaLnBrk="1" hangingPunct="1">
              <a:buFont typeface="Verdana" pitchFamily="34" charset="0"/>
              <a:buAutoNum type="arabicPeriod" startAt="6"/>
            </a:pPr>
            <a:r>
              <a:rPr lang="en-US" altLang="en-US">
                <a:latin typeface="Arial" charset="0"/>
                <a:cs typeface="Arial" charset="0"/>
              </a:rPr>
              <a:t>Nhập tên sản phẩm, số l</a:t>
            </a:r>
            <a:r>
              <a:rPr lang="vi-VN" altLang="en-US">
                <a:latin typeface="Arial" charset="0"/>
                <a:cs typeface="Arial" charset="0"/>
              </a:rPr>
              <a:t>ượ</a:t>
            </a:r>
            <a:r>
              <a:rPr lang="en-US" altLang="en-US">
                <a:latin typeface="Arial" charset="0"/>
                <a:cs typeface="Arial" charset="0"/>
              </a:rPr>
              <a:t>ng và </a:t>
            </a:r>
            <a:r>
              <a:rPr lang="vi-VN" altLang="en-US">
                <a:latin typeface="Arial" charset="0"/>
                <a:cs typeface="Arial" charset="0"/>
              </a:rPr>
              <a:t>đơ</a:t>
            </a:r>
            <a:r>
              <a:rPr lang="en-US" altLang="en-US">
                <a:latin typeface="Arial" charset="0"/>
                <a:cs typeface="Arial" charset="0"/>
              </a:rPr>
              <a:t>n giá. Tính tiền và thuế giá trị gia t</a:t>
            </a:r>
            <a:r>
              <a:rPr lang="vi-VN" altLang="en-US">
                <a:latin typeface="Arial" charset="0"/>
                <a:cs typeface="Arial" charset="0"/>
              </a:rPr>
              <a:t>ă</a:t>
            </a:r>
            <a:r>
              <a:rPr lang="en-US" altLang="en-US">
                <a:latin typeface="Arial" charset="0"/>
                <a:cs typeface="Arial" charset="0"/>
              </a:rPr>
              <a:t>ng phải trả, biết:</a:t>
            </a:r>
          </a:p>
          <a:p>
            <a:pPr marL="914400" lvl="1" indent="-514350" eaLnBrk="1" hangingPunct="1">
              <a:buFont typeface="Verdana" pitchFamily="34" charset="0"/>
              <a:buAutoNum type="alphaLcPeriod"/>
            </a:pPr>
            <a:r>
              <a:rPr lang="en-US" altLang="en-US">
                <a:latin typeface="Arial" charset="0"/>
                <a:cs typeface="Arial" charset="0"/>
              </a:rPr>
              <a:t>tiền = số l</a:t>
            </a:r>
            <a:r>
              <a:rPr lang="vi-VN" altLang="en-US">
                <a:latin typeface="Arial" charset="0"/>
                <a:cs typeface="Arial" charset="0"/>
              </a:rPr>
              <a:t>ượ</a:t>
            </a:r>
            <a:r>
              <a:rPr lang="en-US" altLang="en-US">
                <a:latin typeface="Arial" charset="0"/>
                <a:cs typeface="Arial" charset="0"/>
              </a:rPr>
              <a:t>ng * </a:t>
            </a:r>
            <a:r>
              <a:rPr lang="vi-VN" altLang="en-US">
                <a:latin typeface="Arial" charset="0"/>
                <a:cs typeface="Arial" charset="0"/>
              </a:rPr>
              <a:t>đơ</a:t>
            </a:r>
            <a:r>
              <a:rPr lang="en-US" altLang="en-US">
                <a:latin typeface="Arial" charset="0"/>
                <a:cs typeface="Arial" charset="0"/>
              </a:rPr>
              <a:t>n giá</a:t>
            </a:r>
          </a:p>
          <a:p>
            <a:pPr marL="914400" lvl="1" indent="-514350" eaLnBrk="1" hangingPunct="1">
              <a:buFont typeface="Verdana" pitchFamily="34" charset="0"/>
              <a:buAutoNum type="alphaLcPeriod"/>
            </a:pPr>
            <a:r>
              <a:rPr lang="en-US" altLang="en-US">
                <a:latin typeface="Arial" charset="0"/>
                <a:cs typeface="Arial" charset="0"/>
              </a:rPr>
              <a:t>thuế giá trị gia t</a:t>
            </a:r>
            <a:r>
              <a:rPr lang="vi-VN" altLang="en-US">
                <a:latin typeface="Arial" charset="0"/>
                <a:cs typeface="Arial" charset="0"/>
              </a:rPr>
              <a:t>ă</a:t>
            </a:r>
            <a:r>
              <a:rPr lang="en-US" altLang="en-US">
                <a:latin typeface="Arial" charset="0"/>
                <a:cs typeface="Arial" charset="0"/>
              </a:rPr>
              <a:t>ng = 10% tiền</a:t>
            </a:r>
          </a:p>
        </p:txBody>
      </p:sp>
      <p:sp>
        <p:nvSpPr>
          <p:cNvPr id="84996"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pic>
        <p:nvPicPr>
          <p:cNvPr id="84997" name="Picture 4" descr="question_pop_up_from_box_hg_cl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8" name="Picture 6"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438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9" name="Picture 7" descr="question_pop_up_from_box_rotate_hg_clr">
            <a:hlinkClick r:id="rId6"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0" name="Picture 8" descr="question_pop_up_from_box_rotate_hg_clr">
            <a:hlinkClick r:id="rId7"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3528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Kiểu ký tự</a:t>
            </a:r>
          </a:p>
        </p:txBody>
      </p:sp>
      <p:sp>
        <p:nvSpPr>
          <p:cNvPr id="3" name="Content Placeholder 2"/>
          <p:cNvSpPr>
            <a:spLocks noGrp="1"/>
          </p:cNvSpPr>
          <p:nvPr>
            <p:ph idx="1"/>
          </p:nvPr>
        </p:nvSpPr>
        <p:spPr>
          <a:xfrm>
            <a:off x="457200" y="1295400"/>
            <a:ext cx="7696200" cy="4800600"/>
          </a:xfrm>
        </p:spPr>
        <p:txBody>
          <a:bodyPr/>
          <a:lstStyle/>
          <a:p>
            <a:pPr eaLnBrk="1" hangingPunct="1">
              <a:defRPr/>
            </a:pPr>
            <a:r>
              <a:rPr lang="en-US" sz="2400">
                <a:solidFill>
                  <a:schemeClr val="tx1">
                    <a:lumMod val="60000"/>
                    <a:lumOff val="40000"/>
                  </a:schemeClr>
                </a:solidFill>
              </a:rPr>
              <a:t>Đặc </a:t>
            </a:r>
            <a:r>
              <a:rPr lang="vi-VN" sz="2400">
                <a:solidFill>
                  <a:schemeClr val="tx1">
                    <a:lumMod val="60000"/>
                    <a:lumOff val="40000"/>
                  </a:schemeClr>
                </a:solidFill>
              </a:rPr>
              <a:t>đ</a:t>
            </a:r>
            <a:r>
              <a:rPr lang="en-US" sz="2400">
                <a:solidFill>
                  <a:schemeClr val="tx1">
                    <a:lumMod val="60000"/>
                    <a:lumOff val="40000"/>
                  </a:schemeClr>
                </a:solidFill>
              </a:rPr>
              <a:t>iểm</a:t>
            </a:r>
          </a:p>
          <a:p>
            <a:pPr lvl="1" eaLnBrk="1" hangingPunct="1">
              <a:defRPr/>
            </a:pPr>
            <a:r>
              <a:rPr lang="en-US" sz="2400"/>
              <a:t>Tên kiểu: </a:t>
            </a:r>
            <a:r>
              <a:rPr lang="en-US" sz="2400">
                <a:solidFill>
                  <a:srgbClr val="FF0000"/>
                </a:solidFill>
              </a:rPr>
              <a:t>char</a:t>
            </a:r>
          </a:p>
          <a:p>
            <a:pPr lvl="1" eaLnBrk="1" hangingPunct="1">
              <a:defRPr/>
            </a:pPr>
            <a:r>
              <a:rPr lang="en-US" sz="2400"/>
              <a:t>Miền giá trị: 256 ký tự trong bảng mã ASCII.</a:t>
            </a:r>
          </a:p>
          <a:p>
            <a:pPr lvl="1" eaLnBrk="1" hangingPunct="1">
              <a:defRPr/>
            </a:pPr>
            <a:r>
              <a:rPr lang="en-US" sz="2400"/>
              <a:t>Chính là kiểu số nguyên do:</a:t>
            </a:r>
          </a:p>
          <a:p>
            <a:pPr lvl="2" eaLnBrk="1" hangingPunct="1">
              <a:defRPr/>
            </a:pPr>
            <a:r>
              <a:rPr lang="en-US" sz="2000"/>
              <a:t>L</a:t>
            </a:r>
            <a:r>
              <a:rPr lang="vi-VN" sz="2000"/>
              <a:t>ư</a:t>
            </a:r>
            <a:r>
              <a:rPr lang="en-US" sz="2000"/>
              <a:t>u tất cả dữ liệu ở dạng số.</a:t>
            </a:r>
          </a:p>
          <a:p>
            <a:pPr lvl="2" eaLnBrk="1" hangingPunct="1">
              <a:defRPr/>
            </a:pPr>
            <a:r>
              <a:rPr lang="en-US" sz="2000"/>
              <a:t>Không l</a:t>
            </a:r>
            <a:r>
              <a:rPr lang="vi-VN" sz="2000"/>
              <a:t>ư</a:t>
            </a:r>
            <a:r>
              <a:rPr lang="en-US" sz="2000"/>
              <a:t>u trực tiếp ký tự mà chỉ l</a:t>
            </a:r>
            <a:r>
              <a:rPr lang="vi-VN" sz="2000"/>
              <a:t>ư</a:t>
            </a:r>
            <a:r>
              <a:rPr lang="en-US" sz="2000"/>
              <a:t>u mã ASCII của ký tự </a:t>
            </a:r>
            <a:r>
              <a:rPr lang="vi-VN" sz="2000"/>
              <a:t>đó</a:t>
            </a:r>
            <a:r>
              <a:rPr lang="en-US" sz="2000"/>
              <a:t>.</a:t>
            </a:r>
          </a:p>
          <a:p>
            <a:pPr eaLnBrk="1" hangingPunct="1">
              <a:defRPr/>
            </a:pPr>
            <a:r>
              <a:rPr lang="en-US" sz="2400">
                <a:solidFill>
                  <a:schemeClr val="tx1">
                    <a:lumMod val="60000"/>
                    <a:lumOff val="40000"/>
                  </a:schemeClr>
                </a:solidFill>
              </a:rPr>
              <a:t>Ví dụ</a:t>
            </a:r>
          </a:p>
          <a:p>
            <a:pPr lvl="1" eaLnBrk="1" hangingPunct="1">
              <a:defRPr/>
            </a:pPr>
            <a:r>
              <a:rPr lang="en-US" sz="2400"/>
              <a:t>L</a:t>
            </a:r>
            <a:r>
              <a:rPr lang="vi-VN" sz="2400"/>
              <a:t>ư</a:t>
            </a:r>
            <a:r>
              <a:rPr lang="en-US" sz="2400"/>
              <a:t>u số 65 t</a:t>
            </a:r>
            <a:r>
              <a:rPr lang="vi-VN" sz="2400"/>
              <a:t>ươ</a:t>
            </a:r>
            <a:r>
              <a:rPr lang="en-US" sz="2400"/>
              <a:t>ng </a:t>
            </a:r>
            <a:r>
              <a:rPr lang="vi-VN" sz="2400"/>
              <a:t>đươ</a:t>
            </a:r>
            <a:r>
              <a:rPr lang="en-US" sz="2400"/>
              <a:t>ng với ký tự ‘A’…</a:t>
            </a:r>
          </a:p>
          <a:p>
            <a:pPr lvl="1" eaLnBrk="1" hangingPunct="1">
              <a:defRPr/>
            </a:pPr>
            <a:r>
              <a:rPr lang="en-US" sz="2400"/>
              <a:t>L</a:t>
            </a:r>
            <a:r>
              <a:rPr lang="vi-VN" sz="2400"/>
              <a:t>ư</a:t>
            </a:r>
            <a:r>
              <a:rPr lang="en-US" sz="2400"/>
              <a:t>u số 97 t</a:t>
            </a:r>
            <a:r>
              <a:rPr lang="vi-VN" sz="2400"/>
              <a:t>ươ</a:t>
            </a:r>
            <a:r>
              <a:rPr lang="en-US" sz="2400"/>
              <a:t>ng </a:t>
            </a:r>
            <a:r>
              <a:rPr lang="vi-VN" sz="2400"/>
              <a:t>đươ</a:t>
            </a:r>
            <a:r>
              <a:rPr lang="en-US" sz="2400"/>
              <a:t>ng với ký tự ‘a’.</a:t>
            </a:r>
          </a:p>
          <a:p>
            <a:pPr lvl="2" eaLnBrk="1" hangingPunct="1">
              <a:defRPr/>
            </a:pPr>
            <a:endParaRPr lang="en-US" sz="2000"/>
          </a:p>
        </p:txBody>
      </p:sp>
      <p:sp>
        <p:nvSpPr>
          <p:cNvPr id="215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anim calcmode="lin" valueType="num">
                                      <p:cBhvr>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anim calcmode="lin" valueType="num">
                                      <p:cBhvr>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anim calcmode="lin" valueType="num">
                                      <p:cBhvr>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anim calcmode="lin" valueType="num">
                                      <p:cBhvr>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anim calcmode="lin" valueType="num">
                                      <p:cBhvr>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anim calcmode="lin" valueType="num">
                                      <p:cBhvr>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anim calcmode="lin" valueType="num">
                                      <p:cBhvr>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anim calcmode="lin" valueType="num">
                                      <p:cBhvr>
                                        <p:cTn id="5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US" altLang="en-US"/>
              <a:t>Bài tập thực hành</a:t>
            </a:r>
          </a:p>
        </p:txBody>
      </p:sp>
      <p:sp>
        <p:nvSpPr>
          <p:cNvPr id="86019" name="Content Placeholder 4"/>
          <p:cNvSpPr>
            <a:spLocks noGrp="1"/>
          </p:cNvSpPr>
          <p:nvPr>
            <p:ph idx="1"/>
          </p:nvPr>
        </p:nvSpPr>
        <p:spPr>
          <a:xfrm>
            <a:off x="457200" y="1524000"/>
            <a:ext cx="7696200" cy="4800600"/>
          </a:xfrm>
        </p:spPr>
        <p:txBody>
          <a:bodyPr/>
          <a:lstStyle/>
          <a:p>
            <a:pPr marL="514350" indent="-514350" eaLnBrk="1" hangingPunct="1">
              <a:buFont typeface="Verdana" pitchFamily="34" charset="0"/>
              <a:buAutoNum type="arabicPeriod" startAt="9"/>
            </a:pPr>
            <a:r>
              <a:rPr lang="en-US" altLang="en-US">
                <a:latin typeface="Arial" charset="0"/>
                <a:cs typeface="Arial" charset="0"/>
              </a:rPr>
              <a:t>Nhập </a:t>
            </a:r>
            <a:r>
              <a:rPr lang="vi-VN" altLang="en-US">
                <a:latin typeface="Arial" charset="0"/>
                <a:cs typeface="Arial" charset="0"/>
              </a:rPr>
              <a:t>đ</a:t>
            </a:r>
            <a:r>
              <a:rPr lang="en-US" altLang="en-US">
                <a:latin typeface="Arial" charset="0"/>
                <a:cs typeface="Arial" charset="0"/>
              </a:rPr>
              <a:t>iểm thi và hệ số 3 môn Toán, Lý, Hóa của một sinh viên. Tính </a:t>
            </a:r>
            <a:r>
              <a:rPr lang="vi-VN" altLang="en-US">
                <a:latin typeface="Arial" charset="0"/>
                <a:cs typeface="Arial" charset="0"/>
              </a:rPr>
              <a:t>đ</a:t>
            </a:r>
            <a:r>
              <a:rPr lang="en-US" altLang="en-US">
                <a:latin typeface="Arial" charset="0"/>
                <a:cs typeface="Arial" charset="0"/>
              </a:rPr>
              <a:t>iểm trung bình của sinh viên </a:t>
            </a:r>
            <a:r>
              <a:rPr lang="vi-VN" altLang="en-US">
                <a:latin typeface="Arial" charset="0"/>
                <a:cs typeface="Arial" charset="0"/>
              </a:rPr>
              <a:t>đó</a:t>
            </a:r>
            <a:r>
              <a:rPr lang="en-US" altLang="en-US">
                <a:latin typeface="Arial" charset="0"/>
                <a:cs typeface="Arial" charset="0"/>
              </a:rPr>
              <a:t>.</a:t>
            </a:r>
          </a:p>
          <a:p>
            <a:pPr marL="514350" indent="-514350" eaLnBrk="1" hangingPunct="1">
              <a:buFont typeface="Verdana" pitchFamily="34" charset="0"/>
              <a:buAutoNum type="arabicPeriod" startAt="9"/>
            </a:pPr>
            <a:r>
              <a:rPr lang="en-US" altLang="en-US">
                <a:latin typeface="Arial" charset="0"/>
                <a:cs typeface="Arial" charset="0"/>
              </a:rPr>
              <a:t>Nhập bán kính của </a:t>
            </a:r>
            <a:r>
              <a:rPr lang="vi-VN" altLang="en-US">
                <a:latin typeface="Arial" charset="0"/>
                <a:cs typeface="Arial" charset="0"/>
              </a:rPr>
              <a:t>đườ</a:t>
            </a:r>
            <a:r>
              <a:rPr lang="en-US" altLang="en-US">
                <a:latin typeface="Arial" charset="0"/>
                <a:cs typeface="Arial" charset="0"/>
              </a:rPr>
              <a:t>ng tròn. Tính chu vi và diện tích của hình tròn </a:t>
            </a:r>
            <a:r>
              <a:rPr lang="vi-VN" altLang="en-US">
                <a:latin typeface="Arial" charset="0"/>
                <a:cs typeface="Arial" charset="0"/>
              </a:rPr>
              <a:t>đó</a:t>
            </a:r>
            <a:r>
              <a:rPr lang="en-US" altLang="en-US">
                <a:latin typeface="Arial" charset="0"/>
                <a:cs typeface="Arial" charset="0"/>
              </a:rPr>
              <a:t>.</a:t>
            </a:r>
          </a:p>
          <a:p>
            <a:pPr marL="514350" indent="-514350" eaLnBrk="1" hangingPunct="1">
              <a:buFont typeface="Verdana" pitchFamily="34" charset="0"/>
              <a:buAutoNum type="arabicPeriod" startAt="9"/>
            </a:pPr>
            <a:r>
              <a:rPr lang="en-US" altLang="en-US">
                <a:solidFill>
                  <a:srgbClr val="FF0000"/>
                </a:solidFill>
                <a:latin typeface="Arial" charset="0"/>
                <a:cs typeface="Arial" charset="0"/>
              </a:rPr>
              <a:t>Nhập vào số xe (gồm 4 chữ số) của bạn. Cho biết số xe của bạn </a:t>
            </a:r>
            <a:r>
              <a:rPr lang="vi-VN" altLang="en-US">
                <a:solidFill>
                  <a:srgbClr val="FF0000"/>
                </a:solidFill>
                <a:latin typeface="Arial" charset="0"/>
                <a:cs typeface="Arial" charset="0"/>
              </a:rPr>
              <a:t>đượ</a:t>
            </a:r>
            <a:r>
              <a:rPr lang="en-US" altLang="en-US">
                <a:solidFill>
                  <a:srgbClr val="FF0000"/>
                </a:solidFill>
                <a:latin typeface="Arial" charset="0"/>
                <a:cs typeface="Arial" charset="0"/>
              </a:rPr>
              <a:t>c mấy nút?</a:t>
            </a:r>
          </a:p>
        </p:txBody>
      </p:sp>
      <p:sp>
        <p:nvSpPr>
          <p:cNvPr id="86020"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pic>
        <p:nvPicPr>
          <p:cNvPr id="86021" name="Picture 4" descr="question_pop_up_from_box_hg_cl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78713" y="3962400"/>
            <a:ext cx="16652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2" name="Picture 6" descr="question_pop_up_from_box_rotate_hg_clr">
            <a:hlinkClick r:id="rId4"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28194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7" descr="question_pop_up_from_box_rotate_hg_clr">
            <a:hlinkClick r:id="rId6"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4" name="Picture 8" descr="question_pop_up_from_box_rotate_hg_clr">
            <a:hlinkClick r:id="rId7" action="ppaction://hlinksldjump"/>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52400" y="3810000"/>
            <a:ext cx="407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altLang="en-US"/>
              <a:t>Bài tập 6</a:t>
            </a:r>
          </a:p>
        </p:txBody>
      </p:sp>
      <p:sp>
        <p:nvSpPr>
          <p:cNvPr id="870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1524000"/>
            <a:ext cx="152400" cy="3733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7045" name="TextBox 5"/>
          <p:cNvSpPr txBox="1">
            <a:spLocks noChangeArrowheads="1"/>
          </p:cNvSpPr>
          <p:nvPr/>
        </p:nvSpPr>
        <p:spPr bwMode="auto">
          <a:xfrm>
            <a:off x="838200" y="1524000"/>
            <a:ext cx="70104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#include &lt;stdio.h&gt;</a:t>
            </a:r>
          </a:p>
          <a:p>
            <a:pPr eaLnBrk="1" hangingPunct="1">
              <a:spcBef>
                <a:spcPct val="0"/>
              </a:spcBef>
              <a:buClrTx/>
              <a:buFontTx/>
              <a:buNone/>
            </a:pPr>
            <a:r>
              <a:rPr lang="en-US" altLang="en-US" sz="2000">
                <a:latin typeface="Courier New" pitchFamily="49" charset="0"/>
                <a:cs typeface="Courier New" pitchFamily="49" charset="0"/>
              </a:rPr>
              <a:t>#include &lt;conio.h&gt;</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void main()</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NamSinh, Tuoi;</a:t>
            </a:r>
          </a:p>
          <a:p>
            <a:pPr eaLnBrk="1" hangingPunct="1">
              <a:spcBef>
                <a:spcPct val="0"/>
              </a:spcBef>
              <a:buClrTx/>
              <a:buFontTx/>
              <a:buNone/>
            </a:pPr>
            <a:r>
              <a:rPr lang="en-US" altLang="en-US" sz="2000">
                <a:latin typeface="Courier New" pitchFamily="49" charset="0"/>
                <a:cs typeface="Courier New" pitchFamily="49" charset="0"/>
              </a:rPr>
              <a:t>	printf(“Nhap nam sinh: ”);</a:t>
            </a:r>
          </a:p>
          <a:p>
            <a:pPr eaLnBrk="1" hangingPunct="1">
              <a:spcBef>
                <a:spcPct val="0"/>
              </a:spcBef>
              <a:buClrTx/>
              <a:buFontTx/>
              <a:buNone/>
            </a:pPr>
            <a:r>
              <a:rPr lang="en-US" altLang="en-US" sz="2000">
                <a:latin typeface="Courier New" pitchFamily="49" charset="0"/>
                <a:cs typeface="Courier New" pitchFamily="49" charset="0"/>
              </a:rPr>
              <a:t>	scanf(“%d”, &amp;NamSinh);</a:t>
            </a:r>
          </a:p>
          <a:p>
            <a:pPr eaLnBrk="1" hangingPunct="1">
              <a:spcBef>
                <a:spcPct val="0"/>
              </a:spcBef>
              <a:buClrTx/>
              <a:buFontTx/>
              <a:buNone/>
            </a:pPr>
            <a:r>
              <a:rPr lang="en-US" altLang="en-US" sz="2000">
                <a:latin typeface="Courier New" pitchFamily="49" charset="0"/>
                <a:cs typeface="Courier New" pitchFamily="49" charset="0"/>
              </a:rPr>
              <a:t>	Tuoi = 2007 – NamSinh;</a:t>
            </a:r>
          </a:p>
          <a:p>
            <a:pPr eaLnBrk="1" hangingPunct="1">
              <a:spcBef>
                <a:spcPct val="0"/>
              </a:spcBef>
              <a:buClrTx/>
              <a:buFontTx/>
              <a:buNone/>
            </a:pPr>
            <a:r>
              <a:rPr lang="en-US" altLang="en-US" sz="2000">
                <a:latin typeface="Courier New" pitchFamily="49" charset="0"/>
                <a:cs typeface="Courier New" pitchFamily="49" charset="0"/>
              </a:rPr>
              <a:t>	printf(“Tuoi cua ban la %d”, Tuoi);</a:t>
            </a:r>
          </a:p>
          <a:p>
            <a:pPr eaLnBrk="1" hangingPunct="1">
              <a:spcBef>
                <a:spcPct val="0"/>
              </a:spcBef>
              <a:buClrTx/>
              <a:buFontTx/>
              <a:buNone/>
            </a:pPr>
            <a:r>
              <a:rPr lang="en-US" altLang="en-US" sz="2000">
                <a:latin typeface="Courier New" pitchFamily="49" charset="0"/>
                <a:cs typeface="Courier New" pitchFamily="49" charset="0"/>
              </a:rPr>
              <a:t>	getch();</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8" name="Rectangle 6"/>
          <p:cNvSpPr>
            <a:spLocks/>
          </p:cNvSpPr>
          <p:nvPr/>
        </p:nvSpPr>
        <p:spPr bwMode="auto">
          <a:xfrm>
            <a:off x="0" y="1524000"/>
            <a:ext cx="9128125" cy="685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0" name="Rectangle 6"/>
          <p:cNvSpPr>
            <a:spLocks/>
          </p:cNvSpPr>
          <p:nvPr/>
        </p:nvSpPr>
        <p:spPr bwMode="auto">
          <a:xfrm>
            <a:off x="0" y="2514600"/>
            <a:ext cx="9128125" cy="2743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1" name="Rectangle 6"/>
          <p:cNvSpPr>
            <a:spLocks/>
          </p:cNvSpPr>
          <p:nvPr/>
        </p:nvSpPr>
        <p:spPr bwMode="auto">
          <a:xfrm>
            <a:off x="0" y="3124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2" name="Rectangle 6"/>
          <p:cNvSpPr>
            <a:spLocks/>
          </p:cNvSpPr>
          <p:nvPr/>
        </p:nvSpPr>
        <p:spPr bwMode="auto">
          <a:xfrm>
            <a:off x="0" y="3733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3" name="Rectangle 6"/>
          <p:cNvSpPr>
            <a:spLocks/>
          </p:cNvSpPr>
          <p:nvPr/>
        </p:nvSpPr>
        <p:spPr bwMode="auto">
          <a:xfrm>
            <a:off x="0" y="34290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4" name="Rectangle 6"/>
          <p:cNvSpPr>
            <a:spLocks/>
          </p:cNvSpPr>
          <p:nvPr/>
        </p:nvSpPr>
        <p:spPr bwMode="auto">
          <a:xfrm>
            <a:off x="0" y="4038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5" name="Rectangle 6"/>
          <p:cNvSpPr>
            <a:spLocks/>
          </p:cNvSpPr>
          <p:nvPr/>
        </p:nvSpPr>
        <p:spPr bwMode="auto">
          <a:xfrm>
            <a:off x="0" y="43434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6" name="Rectangle 6"/>
          <p:cNvSpPr>
            <a:spLocks/>
          </p:cNvSpPr>
          <p:nvPr/>
        </p:nvSpPr>
        <p:spPr bwMode="auto">
          <a:xfrm>
            <a:off x="0" y="4648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1" nodeType="click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1" nodeType="clickEffect">
                                  <p:stCondLst>
                                    <p:cond delay="0"/>
                                  </p:stCondLst>
                                  <p:childTnLst>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par>
                                <p:cTn id="53" presetID="22" presetClass="entr" presetSubtype="8"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xit" presetSubtype="0" fill="hold" grpId="1" nodeType="clickEffect">
                                  <p:stCondLst>
                                    <p:cond delay="0"/>
                                  </p:stCondLst>
                                  <p:childTnLst>
                                    <p:animEffect transition="out" filter="fad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22" presetClass="entr" presetSubtype="8"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US" altLang="en-US"/>
              <a:t>Bài tập 7</a:t>
            </a:r>
          </a:p>
        </p:txBody>
      </p:sp>
      <p:sp>
        <p:nvSpPr>
          <p:cNvPr id="8806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1524000"/>
            <a:ext cx="152400" cy="4648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8069" name="TextBox 5"/>
          <p:cNvSpPr txBox="1">
            <a:spLocks noChangeArrowheads="1"/>
          </p:cNvSpPr>
          <p:nvPr/>
        </p:nvSpPr>
        <p:spPr bwMode="auto">
          <a:xfrm>
            <a:off x="838200" y="1524000"/>
            <a:ext cx="73152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#include &lt;stdio.h&gt;</a:t>
            </a:r>
          </a:p>
          <a:p>
            <a:pPr eaLnBrk="1" hangingPunct="1">
              <a:spcBef>
                <a:spcPct val="0"/>
              </a:spcBef>
              <a:buClrTx/>
              <a:buFontTx/>
              <a:buNone/>
            </a:pPr>
            <a:r>
              <a:rPr lang="en-US" altLang="en-US" sz="2000">
                <a:latin typeface="Courier New" pitchFamily="49" charset="0"/>
                <a:cs typeface="Courier New" pitchFamily="49" charset="0"/>
              </a:rPr>
              <a:t>#include &lt;conio.h&gt;</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void main()</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a, b;</a:t>
            </a:r>
          </a:p>
          <a:p>
            <a:pPr eaLnBrk="1" hangingPunct="1">
              <a:spcBef>
                <a:spcPct val="0"/>
              </a:spcBef>
              <a:buClrTx/>
              <a:buFontTx/>
              <a:buNone/>
            </a:pPr>
            <a:r>
              <a:rPr lang="en-US" altLang="en-US" sz="2000">
                <a:latin typeface="Courier New" pitchFamily="49" charset="0"/>
                <a:cs typeface="Courier New" pitchFamily="49" charset="0"/>
              </a:rPr>
              <a:t>	printf(“Nhap hai so nguyen: ”);</a:t>
            </a:r>
          </a:p>
          <a:p>
            <a:pPr eaLnBrk="1" hangingPunct="1">
              <a:spcBef>
                <a:spcPct val="0"/>
              </a:spcBef>
              <a:buClrTx/>
              <a:buFontTx/>
              <a:buNone/>
            </a:pPr>
            <a:r>
              <a:rPr lang="en-US" altLang="en-US" sz="2000">
                <a:latin typeface="Courier New" pitchFamily="49" charset="0"/>
                <a:cs typeface="Courier New" pitchFamily="49" charset="0"/>
              </a:rPr>
              <a:t>	scanf(“%d%d”, &amp;a, &amp;b);</a:t>
            </a:r>
          </a:p>
          <a:p>
            <a:pPr eaLnBrk="1" hangingPunct="1">
              <a:spcBef>
                <a:spcPct val="0"/>
              </a:spcBef>
              <a:buClrTx/>
              <a:buFontTx/>
              <a:buNone/>
            </a:pPr>
            <a:r>
              <a:rPr lang="en-US" altLang="en-US" sz="2000">
                <a:latin typeface="Courier New" pitchFamily="49" charset="0"/>
                <a:cs typeface="Courier New" pitchFamily="49" charset="0"/>
              </a:rPr>
              <a:t>	Tong = a + b; Hieu = a – b;</a:t>
            </a:r>
          </a:p>
          <a:p>
            <a:pPr eaLnBrk="1" hangingPunct="1">
              <a:spcBef>
                <a:spcPct val="0"/>
              </a:spcBef>
              <a:buClrTx/>
              <a:buFontTx/>
              <a:buNone/>
            </a:pPr>
            <a:r>
              <a:rPr lang="en-US" altLang="en-US" sz="2000">
                <a:latin typeface="Courier New" pitchFamily="49" charset="0"/>
                <a:cs typeface="Courier New" pitchFamily="49" charset="0"/>
              </a:rPr>
              <a:t>	Tich = a * b; Thuong = a / b;</a:t>
            </a:r>
          </a:p>
          <a:p>
            <a:pPr eaLnBrk="1" hangingPunct="1">
              <a:spcBef>
                <a:spcPct val="0"/>
              </a:spcBef>
              <a:buClrTx/>
              <a:buFontTx/>
              <a:buNone/>
            </a:pPr>
            <a:r>
              <a:rPr lang="en-US" altLang="en-US" sz="2000">
                <a:latin typeface="Courier New" pitchFamily="49" charset="0"/>
                <a:cs typeface="Courier New" pitchFamily="49" charset="0"/>
              </a:rPr>
              <a:t>	printf(“Tong cua a va b: %d”, Tong);</a:t>
            </a:r>
          </a:p>
          <a:p>
            <a:pPr eaLnBrk="1" hangingPunct="1">
              <a:spcBef>
                <a:spcPct val="0"/>
              </a:spcBef>
              <a:buClrTx/>
              <a:buFontTx/>
              <a:buNone/>
            </a:pPr>
            <a:r>
              <a:rPr lang="en-US" altLang="en-US" sz="2000">
                <a:latin typeface="Courier New" pitchFamily="49" charset="0"/>
                <a:cs typeface="Courier New" pitchFamily="49" charset="0"/>
              </a:rPr>
              <a:t>	printf(“Hieu cua a va b: %d”, Hieu);</a:t>
            </a:r>
          </a:p>
          <a:p>
            <a:pPr eaLnBrk="1" hangingPunct="1">
              <a:spcBef>
                <a:spcPct val="0"/>
              </a:spcBef>
              <a:buClrTx/>
              <a:buFontTx/>
              <a:buNone/>
            </a:pPr>
            <a:r>
              <a:rPr lang="en-US" altLang="en-US" sz="2000">
                <a:latin typeface="Courier New" pitchFamily="49" charset="0"/>
                <a:cs typeface="Courier New" pitchFamily="49" charset="0"/>
              </a:rPr>
              <a:t>	printf(“Tich cua a va b: %d”, Tich);</a:t>
            </a:r>
          </a:p>
          <a:p>
            <a:pPr eaLnBrk="1" hangingPunct="1">
              <a:spcBef>
                <a:spcPct val="0"/>
              </a:spcBef>
              <a:buClrTx/>
              <a:buFontTx/>
              <a:buNone/>
            </a:pPr>
            <a:r>
              <a:rPr lang="en-US" altLang="en-US" sz="2000">
                <a:latin typeface="Courier New" pitchFamily="49" charset="0"/>
                <a:cs typeface="Courier New" pitchFamily="49" charset="0"/>
              </a:rPr>
              <a:t>	printf(“Thuong cua a va b: %d”, Thuong);</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15875" y="31242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8" name="Rectangle 6"/>
          <p:cNvSpPr>
            <a:spLocks/>
          </p:cNvSpPr>
          <p:nvPr/>
        </p:nvSpPr>
        <p:spPr bwMode="auto">
          <a:xfrm>
            <a:off x="15875" y="34290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9" name="Rectangle 6"/>
          <p:cNvSpPr>
            <a:spLocks/>
          </p:cNvSpPr>
          <p:nvPr/>
        </p:nvSpPr>
        <p:spPr bwMode="auto">
          <a:xfrm>
            <a:off x="15875" y="40386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0" name="Rectangle 6"/>
          <p:cNvSpPr>
            <a:spLocks/>
          </p:cNvSpPr>
          <p:nvPr/>
        </p:nvSpPr>
        <p:spPr bwMode="auto">
          <a:xfrm>
            <a:off x="0" y="46482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altLang="en-US"/>
              <a:t>Bài tập 8</a:t>
            </a:r>
          </a:p>
        </p:txBody>
      </p:sp>
      <p:sp>
        <p:nvSpPr>
          <p:cNvPr id="8909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1524000"/>
            <a:ext cx="152400" cy="4648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89093" name="TextBox 5"/>
          <p:cNvSpPr txBox="1">
            <a:spLocks noChangeArrowheads="1"/>
          </p:cNvSpPr>
          <p:nvPr/>
        </p:nvSpPr>
        <p:spPr bwMode="auto">
          <a:xfrm>
            <a:off x="838200" y="1524000"/>
            <a:ext cx="70104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#include &lt;stdio.h&gt;</a:t>
            </a:r>
          </a:p>
          <a:p>
            <a:pPr eaLnBrk="1" hangingPunct="1">
              <a:spcBef>
                <a:spcPct val="0"/>
              </a:spcBef>
              <a:buClrTx/>
              <a:buFontTx/>
              <a:buNone/>
            </a:pPr>
            <a:r>
              <a:rPr lang="en-US" altLang="en-US" sz="2000">
                <a:latin typeface="Courier New" pitchFamily="49" charset="0"/>
                <a:cs typeface="Courier New" pitchFamily="49" charset="0"/>
              </a:rPr>
              <a:t>#include &lt;conio.h&gt;</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void main()</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SoLuong, DonGia, Tien;</a:t>
            </a:r>
          </a:p>
          <a:p>
            <a:pPr eaLnBrk="1" hangingPunct="1">
              <a:spcBef>
                <a:spcPct val="0"/>
              </a:spcBef>
              <a:buClrTx/>
              <a:buFontTx/>
              <a:buNone/>
            </a:pPr>
            <a:r>
              <a:rPr lang="en-US" altLang="en-US" sz="2000">
                <a:latin typeface="Courier New" pitchFamily="49" charset="0"/>
                <a:cs typeface="Courier New" pitchFamily="49" charset="0"/>
              </a:rPr>
              <a:t>	float VAT;</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	printf(“Nhap so luong va don gia: ”);</a:t>
            </a:r>
          </a:p>
          <a:p>
            <a:pPr eaLnBrk="1" hangingPunct="1">
              <a:spcBef>
                <a:spcPct val="0"/>
              </a:spcBef>
              <a:buClrTx/>
              <a:buFontTx/>
              <a:buNone/>
            </a:pPr>
            <a:r>
              <a:rPr lang="en-US" altLang="en-US" sz="2000">
                <a:latin typeface="Courier New" pitchFamily="49" charset="0"/>
                <a:cs typeface="Courier New" pitchFamily="49" charset="0"/>
              </a:rPr>
              <a:t>	scanf(“%d%d”, &amp;SoLuong, &amp;DonGia);</a:t>
            </a:r>
          </a:p>
          <a:p>
            <a:pPr eaLnBrk="1" hangingPunct="1">
              <a:spcBef>
                <a:spcPct val="0"/>
              </a:spcBef>
              <a:buClrTx/>
              <a:buFontTx/>
              <a:buNone/>
            </a:pPr>
            <a:r>
              <a:rPr lang="en-US" altLang="en-US" sz="2000">
                <a:latin typeface="Courier New" pitchFamily="49" charset="0"/>
                <a:cs typeface="Courier New" pitchFamily="49" charset="0"/>
              </a:rPr>
              <a:t>	Tien = SoLuong * DonGia;</a:t>
            </a:r>
          </a:p>
          <a:p>
            <a:pPr eaLnBrk="1" hangingPunct="1">
              <a:spcBef>
                <a:spcPct val="0"/>
              </a:spcBef>
              <a:buClrTx/>
              <a:buFontTx/>
              <a:buNone/>
            </a:pPr>
            <a:r>
              <a:rPr lang="en-US" altLang="en-US" sz="2000">
                <a:latin typeface="Courier New" pitchFamily="49" charset="0"/>
                <a:cs typeface="Courier New" pitchFamily="49" charset="0"/>
              </a:rPr>
              <a:t>	VAT = Tien * 0.1;</a:t>
            </a:r>
          </a:p>
          <a:p>
            <a:pPr eaLnBrk="1" hangingPunct="1">
              <a:spcBef>
                <a:spcPct val="0"/>
              </a:spcBef>
              <a:buClrTx/>
              <a:buFontTx/>
              <a:buNone/>
            </a:pPr>
            <a:r>
              <a:rPr lang="en-US" altLang="en-US" sz="2000">
                <a:latin typeface="Courier New" pitchFamily="49" charset="0"/>
                <a:cs typeface="Courier New" pitchFamily="49" charset="0"/>
              </a:rPr>
              <a:t>	printf(“Tien phai tra: %d”, Tien);</a:t>
            </a:r>
          </a:p>
          <a:p>
            <a:pPr eaLnBrk="1" hangingPunct="1">
              <a:spcBef>
                <a:spcPct val="0"/>
              </a:spcBef>
              <a:buClrTx/>
              <a:buFontTx/>
              <a:buNone/>
            </a:pPr>
            <a:r>
              <a:rPr lang="en-US" altLang="en-US" sz="2000">
                <a:latin typeface="Courier New" pitchFamily="49" charset="0"/>
                <a:cs typeface="Courier New" pitchFamily="49" charset="0"/>
              </a:rPr>
              <a:t>	printf(“Thue phai tra: %.2f”, VAT);</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0" y="31242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8" name="Rectangle 7"/>
          <p:cNvSpPr>
            <a:spLocks/>
          </p:cNvSpPr>
          <p:nvPr/>
        </p:nvSpPr>
        <p:spPr bwMode="auto">
          <a:xfrm>
            <a:off x="0" y="40386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9" name="Rectangle 8"/>
          <p:cNvSpPr>
            <a:spLocks/>
          </p:cNvSpPr>
          <p:nvPr/>
        </p:nvSpPr>
        <p:spPr bwMode="auto">
          <a:xfrm>
            <a:off x="0" y="46482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0" name="Rectangle 9"/>
          <p:cNvSpPr>
            <a:spLocks/>
          </p:cNvSpPr>
          <p:nvPr/>
        </p:nvSpPr>
        <p:spPr bwMode="auto">
          <a:xfrm>
            <a:off x="0" y="52578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r>
              <a:rPr lang="en-US" altLang="en-US"/>
              <a:t>Bài tập 9</a:t>
            </a:r>
          </a:p>
        </p:txBody>
      </p:sp>
      <p:sp>
        <p:nvSpPr>
          <p:cNvPr id="9011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1524000"/>
            <a:ext cx="152400" cy="46482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90117" name="TextBox 5"/>
          <p:cNvSpPr txBox="1">
            <a:spLocks noChangeArrowheads="1"/>
          </p:cNvSpPr>
          <p:nvPr/>
        </p:nvSpPr>
        <p:spPr bwMode="auto">
          <a:xfrm>
            <a:off x="838200" y="1524000"/>
            <a:ext cx="70104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#include &lt;stdio.h&gt;</a:t>
            </a:r>
          </a:p>
          <a:p>
            <a:pPr eaLnBrk="1" hangingPunct="1">
              <a:spcBef>
                <a:spcPct val="0"/>
              </a:spcBef>
              <a:buClrTx/>
              <a:buFontTx/>
              <a:buNone/>
            </a:pPr>
            <a:r>
              <a:rPr lang="en-US" altLang="en-US" sz="2000">
                <a:latin typeface="Courier New" pitchFamily="49" charset="0"/>
                <a:cs typeface="Courier New" pitchFamily="49" charset="0"/>
              </a:rPr>
              <a:t>#include &lt;conio.h&gt;</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void main()</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float T, L, H, DTB;</a:t>
            </a:r>
          </a:p>
          <a:p>
            <a:pPr eaLnBrk="1" hangingPunct="1">
              <a:spcBef>
                <a:spcPct val="0"/>
              </a:spcBef>
              <a:buClrTx/>
              <a:buFontTx/>
              <a:buNone/>
            </a:pPr>
            <a:r>
              <a:rPr lang="en-US" altLang="en-US" sz="2000">
                <a:latin typeface="Courier New" pitchFamily="49" charset="0"/>
                <a:cs typeface="Courier New" pitchFamily="49" charset="0"/>
              </a:rPr>
              <a:t>	int HsT, HsL, HsH;</a:t>
            </a:r>
          </a:p>
          <a:p>
            <a:pPr eaLnBrk="1" hangingPunct="1">
              <a:spcBef>
                <a:spcPct val="0"/>
              </a:spcBef>
              <a:buClrTx/>
              <a:buFontTx/>
              <a:buNone/>
            </a:pPr>
            <a:r>
              <a:rPr lang="en-US" altLang="en-US" sz="2000">
                <a:latin typeface="Courier New" pitchFamily="49" charset="0"/>
                <a:cs typeface="Courier New" pitchFamily="49" charset="0"/>
              </a:rPr>
              <a:t>	printf(“Nhap diem Toan, Ly, Hoa: ”);</a:t>
            </a:r>
          </a:p>
          <a:p>
            <a:pPr eaLnBrk="1" hangingPunct="1">
              <a:spcBef>
                <a:spcPct val="0"/>
              </a:spcBef>
              <a:buClrTx/>
              <a:buFontTx/>
              <a:buNone/>
            </a:pPr>
            <a:r>
              <a:rPr lang="en-US" altLang="en-US" sz="2000">
                <a:latin typeface="Courier New" pitchFamily="49" charset="0"/>
                <a:cs typeface="Courier New" pitchFamily="49" charset="0"/>
              </a:rPr>
              <a:t>	scanf(“%f%f%f”, &amp;T, &amp;L, &amp;H);</a:t>
            </a:r>
          </a:p>
          <a:p>
            <a:pPr eaLnBrk="1" hangingPunct="1">
              <a:spcBef>
                <a:spcPct val="0"/>
              </a:spcBef>
              <a:buClrTx/>
              <a:buFontTx/>
              <a:buNone/>
            </a:pPr>
            <a:r>
              <a:rPr lang="en-US" altLang="en-US" sz="2000">
                <a:latin typeface="Courier New" pitchFamily="49" charset="0"/>
                <a:cs typeface="Courier New" pitchFamily="49" charset="0"/>
              </a:rPr>
              <a:t>	printf(“Nhap he so Toan, Ly, Hoa: ”);</a:t>
            </a:r>
          </a:p>
          <a:p>
            <a:pPr eaLnBrk="1" hangingPunct="1">
              <a:spcBef>
                <a:spcPct val="0"/>
              </a:spcBef>
              <a:buClrTx/>
              <a:buFontTx/>
              <a:buNone/>
            </a:pPr>
            <a:r>
              <a:rPr lang="en-US" altLang="en-US" sz="2000">
                <a:latin typeface="Courier New" pitchFamily="49" charset="0"/>
                <a:cs typeface="Courier New" pitchFamily="49" charset="0"/>
              </a:rPr>
              <a:t>	scanf(“%d%d%d”, &amp;HsT, &amp;HsL, &amp;HsH);</a:t>
            </a:r>
          </a:p>
          <a:p>
            <a:pPr eaLnBrk="1" hangingPunct="1">
              <a:spcBef>
                <a:spcPct val="0"/>
              </a:spcBef>
              <a:buClrTx/>
              <a:buFontTx/>
              <a:buNone/>
            </a:pPr>
            <a:r>
              <a:rPr lang="en-US" altLang="en-US" sz="2000">
                <a:latin typeface="Courier New" pitchFamily="49" charset="0"/>
                <a:cs typeface="Courier New" pitchFamily="49" charset="0"/>
              </a:rPr>
              <a:t>	DTB = (T * HsT + L * HsL + H * HsH) / 			(HsT + HsL + HsH);</a:t>
            </a:r>
          </a:p>
          <a:p>
            <a:pPr eaLnBrk="1" hangingPunct="1">
              <a:spcBef>
                <a:spcPct val="0"/>
              </a:spcBef>
              <a:buClrTx/>
              <a:buFontTx/>
              <a:buNone/>
            </a:pPr>
            <a:r>
              <a:rPr lang="en-US" altLang="en-US" sz="2000">
                <a:latin typeface="Courier New" pitchFamily="49" charset="0"/>
                <a:cs typeface="Courier New" pitchFamily="49" charset="0"/>
              </a:rPr>
              <a:t>	printf(“DTB cua ban la: %.2f”, DTB);</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0" y="31242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8" name="Rectangle 7"/>
          <p:cNvSpPr>
            <a:spLocks/>
          </p:cNvSpPr>
          <p:nvPr/>
        </p:nvSpPr>
        <p:spPr bwMode="auto">
          <a:xfrm>
            <a:off x="0" y="37338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9" name="Rectangle 8"/>
          <p:cNvSpPr>
            <a:spLocks/>
          </p:cNvSpPr>
          <p:nvPr/>
        </p:nvSpPr>
        <p:spPr bwMode="auto">
          <a:xfrm>
            <a:off x="0" y="43434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0" name="Rectangle 9"/>
          <p:cNvSpPr>
            <a:spLocks/>
          </p:cNvSpPr>
          <p:nvPr/>
        </p:nvSpPr>
        <p:spPr bwMode="auto">
          <a:xfrm>
            <a:off x="0" y="49530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1" name="Rectangle 10"/>
          <p:cNvSpPr>
            <a:spLocks/>
          </p:cNvSpPr>
          <p:nvPr/>
        </p:nvSpPr>
        <p:spPr bwMode="auto">
          <a:xfrm>
            <a:off x="0" y="5562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eaLnBrk="1" hangingPunct="1"/>
            <a:r>
              <a:rPr lang="en-US" altLang="en-US"/>
              <a:t>Bài tập 10</a:t>
            </a:r>
          </a:p>
        </p:txBody>
      </p:sp>
      <p:sp>
        <p:nvSpPr>
          <p:cNvPr id="9113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1524000"/>
            <a:ext cx="152400" cy="4343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91141" name="TextBox 5"/>
          <p:cNvSpPr txBox="1">
            <a:spLocks noChangeArrowheads="1"/>
          </p:cNvSpPr>
          <p:nvPr/>
        </p:nvSpPr>
        <p:spPr bwMode="auto">
          <a:xfrm>
            <a:off x="838200" y="1524000"/>
            <a:ext cx="7010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#include &lt;stdio.h&gt;</a:t>
            </a:r>
          </a:p>
          <a:p>
            <a:pPr eaLnBrk="1" hangingPunct="1">
              <a:spcBef>
                <a:spcPct val="0"/>
              </a:spcBef>
              <a:buClrTx/>
              <a:buFontTx/>
              <a:buNone/>
            </a:pPr>
            <a:r>
              <a:rPr lang="en-US" altLang="en-US" sz="2000">
                <a:latin typeface="Courier New" pitchFamily="49" charset="0"/>
                <a:cs typeface="Courier New" pitchFamily="49" charset="0"/>
              </a:rPr>
              <a:t>#include &lt;conio.h&gt;</a:t>
            </a:r>
          </a:p>
          <a:p>
            <a:pPr eaLnBrk="1" hangingPunct="1">
              <a:spcBef>
                <a:spcPct val="0"/>
              </a:spcBef>
              <a:buClrTx/>
              <a:buFontTx/>
              <a:buNone/>
            </a:pPr>
            <a:r>
              <a:rPr lang="en-US" altLang="en-US" sz="2000">
                <a:latin typeface="Courier New" pitchFamily="49" charset="0"/>
                <a:cs typeface="Courier New" pitchFamily="49" charset="0"/>
              </a:rPr>
              <a:t>#define PI 3.14</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void main()</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float R, ChuVi, DienTich;</a:t>
            </a:r>
          </a:p>
          <a:p>
            <a:pPr eaLnBrk="1" hangingPunct="1">
              <a:spcBef>
                <a:spcPct val="0"/>
              </a:spcBef>
              <a:buClrTx/>
              <a:buFontTx/>
              <a:buNone/>
            </a:pPr>
            <a:r>
              <a:rPr lang="en-US" altLang="en-US" sz="2000">
                <a:latin typeface="Courier New" pitchFamily="49" charset="0"/>
                <a:cs typeface="Courier New" pitchFamily="49" charset="0"/>
              </a:rPr>
              <a:t>	printf(“Nhap ban kinh duong tron: ”);</a:t>
            </a:r>
          </a:p>
          <a:p>
            <a:pPr eaLnBrk="1" hangingPunct="1">
              <a:spcBef>
                <a:spcPct val="0"/>
              </a:spcBef>
              <a:buClrTx/>
              <a:buFontTx/>
              <a:buNone/>
            </a:pPr>
            <a:r>
              <a:rPr lang="en-US" altLang="en-US" sz="2000">
                <a:latin typeface="Courier New" pitchFamily="49" charset="0"/>
                <a:cs typeface="Courier New" pitchFamily="49" charset="0"/>
              </a:rPr>
              <a:t>	scanf(“%f”, &amp;R);</a:t>
            </a:r>
          </a:p>
          <a:p>
            <a:pPr eaLnBrk="1" hangingPunct="1">
              <a:spcBef>
                <a:spcPct val="0"/>
              </a:spcBef>
              <a:buClrTx/>
              <a:buFontTx/>
              <a:buNone/>
            </a:pPr>
            <a:r>
              <a:rPr lang="en-US" altLang="en-US" sz="2000">
                <a:latin typeface="Courier New" pitchFamily="49" charset="0"/>
                <a:cs typeface="Courier New" pitchFamily="49" charset="0"/>
              </a:rPr>
              <a:t>	ChuVi = 2*PI*R;</a:t>
            </a:r>
          </a:p>
          <a:p>
            <a:pPr eaLnBrk="1" hangingPunct="1">
              <a:spcBef>
                <a:spcPct val="0"/>
              </a:spcBef>
              <a:buClrTx/>
              <a:buFontTx/>
              <a:buNone/>
            </a:pPr>
            <a:r>
              <a:rPr lang="en-US" altLang="en-US" sz="2000">
                <a:latin typeface="Courier New" pitchFamily="49" charset="0"/>
                <a:cs typeface="Courier New" pitchFamily="49" charset="0"/>
              </a:rPr>
              <a:t>	DienTich = PI*R*R;</a:t>
            </a:r>
          </a:p>
          <a:p>
            <a:pPr eaLnBrk="1" hangingPunct="1">
              <a:spcBef>
                <a:spcPct val="0"/>
              </a:spcBef>
              <a:buClrTx/>
              <a:buFontTx/>
              <a:buNone/>
            </a:pPr>
            <a:r>
              <a:rPr lang="en-US" altLang="en-US" sz="2000">
                <a:latin typeface="Courier New" pitchFamily="49" charset="0"/>
                <a:cs typeface="Courier New" pitchFamily="49" charset="0"/>
              </a:rPr>
              <a:t>	printf(“Chu vi: %.2f”, ChuVi);</a:t>
            </a:r>
          </a:p>
          <a:p>
            <a:pPr eaLnBrk="1" hangingPunct="1">
              <a:spcBef>
                <a:spcPct val="0"/>
              </a:spcBef>
              <a:buClrTx/>
              <a:buFontTx/>
              <a:buNone/>
            </a:pPr>
            <a:r>
              <a:rPr lang="en-US" altLang="en-US" sz="2000">
                <a:latin typeface="Courier New" pitchFamily="49" charset="0"/>
                <a:cs typeface="Courier New" pitchFamily="49" charset="0"/>
              </a:rPr>
              <a:t>	printf(“Dien tich: %.2f”, DienTich);</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0" y="34290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8" name="Rectangle 7"/>
          <p:cNvSpPr>
            <a:spLocks/>
          </p:cNvSpPr>
          <p:nvPr/>
        </p:nvSpPr>
        <p:spPr bwMode="auto">
          <a:xfrm>
            <a:off x="0" y="37338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9" name="Rectangle 8"/>
          <p:cNvSpPr>
            <a:spLocks/>
          </p:cNvSpPr>
          <p:nvPr/>
        </p:nvSpPr>
        <p:spPr bwMode="auto">
          <a:xfrm>
            <a:off x="0" y="43434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0" name="Rectangle 9"/>
          <p:cNvSpPr>
            <a:spLocks/>
          </p:cNvSpPr>
          <p:nvPr/>
        </p:nvSpPr>
        <p:spPr bwMode="auto">
          <a:xfrm>
            <a:off x="0" y="49530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1" name="Rectangle 10"/>
          <p:cNvSpPr>
            <a:spLocks/>
          </p:cNvSpPr>
          <p:nvPr/>
        </p:nvSpPr>
        <p:spPr bwMode="auto">
          <a:xfrm>
            <a:off x="0" y="22098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1" grpId="0" animBg="1"/>
      <p:bldP spid="11"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pPr eaLnBrk="1" hangingPunct="1"/>
            <a:r>
              <a:rPr lang="en-US" altLang="en-US"/>
              <a:t>Bài tập 11</a:t>
            </a:r>
          </a:p>
        </p:txBody>
      </p:sp>
      <p:sp>
        <p:nvSpPr>
          <p:cNvPr id="9216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5" name="Rounded Rectangle 4"/>
          <p:cNvSpPr/>
          <p:nvPr/>
        </p:nvSpPr>
        <p:spPr>
          <a:xfrm>
            <a:off x="685800" y="1524000"/>
            <a:ext cx="152400" cy="4953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92165" name="TextBox 5"/>
          <p:cNvSpPr txBox="1">
            <a:spLocks noChangeArrowheads="1"/>
          </p:cNvSpPr>
          <p:nvPr/>
        </p:nvSpPr>
        <p:spPr bwMode="auto">
          <a:xfrm>
            <a:off x="838200" y="1524000"/>
            <a:ext cx="7010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000">
                <a:latin typeface="Courier New" pitchFamily="49" charset="0"/>
                <a:cs typeface="Courier New" pitchFamily="49" charset="0"/>
              </a:rPr>
              <a:t>#include &lt;stdio.h&gt;</a:t>
            </a:r>
          </a:p>
          <a:p>
            <a:pPr eaLnBrk="1" hangingPunct="1">
              <a:spcBef>
                <a:spcPct val="0"/>
              </a:spcBef>
              <a:buClrTx/>
              <a:buFontTx/>
              <a:buNone/>
            </a:pPr>
            <a:r>
              <a:rPr lang="en-US" altLang="en-US" sz="2000">
                <a:latin typeface="Courier New" pitchFamily="49" charset="0"/>
                <a:cs typeface="Courier New" pitchFamily="49" charset="0"/>
              </a:rPr>
              <a:t>#include &lt;conio.h&gt;</a:t>
            </a:r>
          </a:p>
          <a:p>
            <a:pPr eaLnBrk="1" hangingPunct="1">
              <a:spcBef>
                <a:spcPct val="0"/>
              </a:spcBef>
              <a:buClrTx/>
              <a:buFontTx/>
              <a:buNone/>
            </a:pPr>
            <a:endParaRPr lang="en-US" altLang="en-US" sz="2000">
              <a:latin typeface="Courier New" pitchFamily="49" charset="0"/>
              <a:cs typeface="Courier New" pitchFamily="49" charset="0"/>
            </a:endParaRPr>
          </a:p>
          <a:p>
            <a:pPr eaLnBrk="1" hangingPunct="1">
              <a:spcBef>
                <a:spcPct val="0"/>
              </a:spcBef>
              <a:buClrTx/>
              <a:buFontTx/>
              <a:buNone/>
            </a:pPr>
            <a:r>
              <a:rPr lang="en-US" altLang="en-US" sz="2000">
                <a:latin typeface="Courier New" pitchFamily="49" charset="0"/>
                <a:cs typeface="Courier New" pitchFamily="49" charset="0"/>
              </a:rPr>
              <a:t>void main()</a:t>
            </a:r>
          </a:p>
          <a:p>
            <a:pPr eaLnBrk="1" hangingPunct="1">
              <a:spcBef>
                <a:spcPct val="0"/>
              </a:spcBef>
              <a:buClrTx/>
              <a:buFontTx/>
              <a:buNone/>
            </a:pPr>
            <a:r>
              <a:rPr lang="en-US" altLang="en-US" sz="2000">
                <a:latin typeface="Courier New" pitchFamily="49" charset="0"/>
                <a:cs typeface="Courier New" pitchFamily="49" charset="0"/>
              </a:rPr>
              <a:t>{</a:t>
            </a:r>
          </a:p>
          <a:p>
            <a:pPr eaLnBrk="1" hangingPunct="1">
              <a:spcBef>
                <a:spcPct val="0"/>
              </a:spcBef>
              <a:buClrTx/>
              <a:buFontTx/>
              <a:buNone/>
            </a:pPr>
            <a:r>
              <a:rPr lang="en-US" altLang="en-US" sz="2000">
                <a:latin typeface="Courier New" pitchFamily="49" charset="0"/>
                <a:cs typeface="Courier New" pitchFamily="49" charset="0"/>
              </a:rPr>
              <a:t>	int n;</a:t>
            </a:r>
          </a:p>
          <a:p>
            <a:pPr eaLnBrk="1" hangingPunct="1">
              <a:spcBef>
                <a:spcPct val="0"/>
              </a:spcBef>
              <a:buClrTx/>
              <a:buFontTx/>
              <a:buNone/>
            </a:pPr>
            <a:r>
              <a:rPr lang="en-US" altLang="en-US" sz="2000">
                <a:latin typeface="Courier New" pitchFamily="49" charset="0"/>
                <a:cs typeface="Courier New" pitchFamily="49" charset="0"/>
              </a:rPr>
              <a:t>	int n1, n2, n3, n4, SoNut;</a:t>
            </a:r>
          </a:p>
          <a:p>
            <a:pPr eaLnBrk="1" hangingPunct="1">
              <a:spcBef>
                <a:spcPct val="0"/>
              </a:spcBef>
              <a:buClrTx/>
              <a:buFontTx/>
              <a:buNone/>
            </a:pPr>
            <a:r>
              <a:rPr lang="en-US" altLang="en-US" sz="2000">
                <a:latin typeface="Courier New" pitchFamily="49" charset="0"/>
                <a:cs typeface="Courier New" pitchFamily="49" charset="0"/>
              </a:rPr>
              <a:t>	printf(“Nhap bien so xe (4 so): ”);</a:t>
            </a:r>
          </a:p>
          <a:p>
            <a:pPr eaLnBrk="1" hangingPunct="1">
              <a:spcBef>
                <a:spcPct val="0"/>
              </a:spcBef>
              <a:buClrTx/>
              <a:buFontTx/>
              <a:buNone/>
            </a:pPr>
            <a:r>
              <a:rPr lang="en-US" altLang="en-US" sz="2000">
                <a:latin typeface="Courier New" pitchFamily="49" charset="0"/>
                <a:cs typeface="Courier New" pitchFamily="49" charset="0"/>
              </a:rPr>
              <a:t>	scanf(“%d”, &amp;n);</a:t>
            </a:r>
          </a:p>
          <a:p>
            <a:pPr eaLnBrk="1" hangingPunct="1">
              <a:spcBef>
                <a:spcPct val="0"/>
              </a:spcBef>
              <a:buClrTx/>
              <a:buFontTx/>
              <a:buNone/>
            </a:pPr>
            <a:r>
              <a:rPr lang="en-US" altLang="en-US" sz="2000">
                <a:latin typeface="Courier New" pitchFamily="49" charset="0"/>
                <a:cs typeface="Courier New" pitchFamily="49" charset="0"/>
              </a:rPr>
              <a:t>	n4 = n % 10; n = n / 10;</a:t>
            </a:r>
          </a:p>
          <a:p>
            <a:pPr eaLnBrk="1" hangingPunct="1">
              <a:spcBef>
                <a:spcPct val="0"/>
              </a:spcBef>
              <a:buClrTx/>
              <a:buFontTx/>
              <a:buNone/>
            </a:pPr>
            <a:r>
              <a:rPr lang="en-US" altLang="en-US" sz="2000">
                <a:latin typeface="Courier New" pitchFamily="49" charset="0"/>
                <a:cs typeface="Courier New" pitchFamily="49" charset="0"/>
              </a:rPr>
              <a:t>	n3 = n % 10; n = n / 10;</a:t>
            </a:r>
          </a:p>
          <a:p>
            <a:pPr eaLnBrk="1" hangingPunct="1">
              <a:spcBef>
                <a:spcPct val="0"/>
              </a:spcBef>
              <a:buClrTx/>
              <a:buFontTx/>
              <a:buNone/>
            </a:pPr>
            <a:r>
              <a:rPr lang="en-US" altLang="en-US" sz="2000">
                <a:latin typeface="Courier New" pitchFamily="49" charset="0"/>
                <a:cs typeface="Courier New" pitchFamily="49" charset="0"/>
              </a:rPr>
              <a:t>	n2 = n % 10; n = n / 10;</a:t>
            </a:r>
          </a:p>
          <a:p>
            <a:pPr eaLnBrk="1" hangingPunct="1">
              <a:spcBef>
                <a:spcPct val="0"/>
              </a:spcBef>
              <a:buClrTx/>
              <a:buFontTx/>
              <a:buNone/>
            </a:pPr>
            <a:r>
              <a:rPr lang="en-US" altLang="en-US" sz="2000">
                <a:latin typeface="Courier New" pitchFamily="49" charset="0"/>
                <a:cs typeface="Courier New" pitchFamily="49" charset="0"/>
              </a:rPr>
              <a:t>	n1 = n;</a:t>
            </a:r>
          </a:p>
          <a:p>
            <a:pPr eaLnBrk="1" hangingPunct="1">
              <a:spcBef>
                <a:spcPct val="0"/>
              </a:spcBef>
              <a:buClrTx/>
              <a:buFontTx/>
              <a:buNone/>
            </a:pPr>
            <a:r>
              <a:rPr lang="en-US" altLang="en-US" sz="2000">
                <a:latin typeface="Courier New" pitchFamily="49" charset="0"/>
                <a:cs typeface="Courier New" pitchFamily="49" charset="0"/>
              </a:rPr>
              <a:t>	SoNut = (n1 + n2 + n3 + n4) % 10;</a:t>
            </a:r>
          </a:p>
          <a:p>
            <a:pPr eaLnBrk="1" hangingPunct="1">
              <a:spcBef>
                <a:spcPct val="0"/>
              </a:spcBef>
              <a:buClrTx/>
              <a:buFontTx/>
              <a:buNone/>
            </a:pPr>
            <a:r>
              <a:rPr lang="en-US" altLang="en-US" sz="2000">
                <a:latin typeface="Courier New" pitchFamily="49" charset="0"/>
                <a:cs typeface="Courier New" pitchFamily="49" charset="0"/>
              </a:rPr>
              <a:t>	printf(“So nut la: %d”, SoNut);</a:t>
            </a:r>
          </a:p>
          <a:p>
            <a:pPr eaLnBrk="1" hangingPunct="1">
              <a:spcBef>
                <a:spcPct val="0"/>
              </a:spcBef>
              <a:buClrTx/>
              <a:buFontTx/>
              <a:buNone/>
            </a:pPr>
            <a:r>
              <a:rPr lang="en-US" altLang="en-US" sz="2000">
                <a:latin typeface="Courier New" pitchFamily="49" charset="0"/>
                <a:cs typeface="Courier New" pitchFamily="49" charset="0"/>
              </a:rPr>
              <a:t>}</a:t>
            </a:r>
          </a:p>
        </p:txBody>
      </p:sp>
      <p:sp>
        <p:nvSpPr>
          <p:cNvPr id="7" name="Rectangle 6"/>
          <p:cNvSpPr>
            <a:spLocks/>
          </p:cNvSpPr>
          <p:nvPr/>
        </p:nvSpPr>
        <p:spPr bwMode="auto">
          <a:xfrm>
            <a:off x="0" y="31242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8" name="Rectangle 7"/>
          <p:cNvSpPr>
            <a:spLocks/>
          </p:cNvSpPr>
          <p:nvPr/>
        </p:nvSpPr>
        <p:spPr bwMode="auto">
          <a:xfrm>
            <a:off x="0" y="3733800"/>
            <a:ext cx="9128125" cy="6096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9" name="Rectangle 8"/>
          <p:cNvSpPr>
            <a:spLocks/>
          </p:cNvSpPr>
          <p:nvPr/>
        </p:nvSpPr>
        <p:spPr bwMode="auto">
          <a:xfrm>
            <a:off x="0" y="4343400"/>
            <a:ext cx="9128125" cy="12192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0" name="Rectangle 9"/>
          <p:cNvSpPr>
            <a:spLocks/>
          </p:cNvSpPr>
          <p:nvPr/>
        </p:nvSpPr>
        <p:spPr bwMode="auto">
          <a:xfrm>
            <a:off x="0" y="55626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
        <p:nvSpPr>
          <p:cNvPr id="11" name="Rectangle 10"/>
          <p:cNvSpPr>
            <a:spLocks/>
          </p:cNvSpPr>
          <p:nvPr/>
        </p:nvSpPr>
        <p:spPr bwMode="auto">
          <a:xfrm>
            <a:off x="0" y="5867400"/>
            <a:ext cx="9128125" cy="304800"/>
          </a:xfrm>
          <a:prstGeom prst="rect">
            <a:avLst/>
          </a:prstGeom>
          <a:solidFill>
            <a:srgbClr val="0099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t>Biến - Variables</a:t>
            </a:r>
          </a:p>
        </p:txBody>
      </p:sp>
      <p:sp>
        <p:nvSpPr>
          <p:cNvPr id="2253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4" name="Hexagon 3"/>
          <p:cNvSpPr/>
          <p:nvPr/>
        </p:nvSpPr>
        <p:spPr>
          <a:xfrm>
            <a:off x="741362" y="2169291"/>
            <a:ext cx="2590800" cy="2233449"/>
          </a:xfrm>
          <a:prstGeom prst="hexagon">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000" b="1">
                <a:ln w="1905"/>
                <a:solidFill>
                  <a:srgbClr val="FF9933"/>
                </a:solidFill>
                <a:effectLst>
                  <a:innerShdw blurRad="69850" dist="43180" dir="5400000">
                    <a:srgbClr val="000000">
                      <a:alpha val="65000"/>
                    </a:srgbClr>
                  </a:innerShdw>
                </a:effectLst>
                <a:latin typeface="Arial" pitchFamily="34" charset="0"/>
                <a:cs typeface="Arial" pitchFamily="34" charset="0"/>
              </a:rPr>
              <a:t>Biến</a:t>
            </a:r>
          </a:p>
        </p:txBody>
      </p:sp>
      <p:grpSp>
        <p:nvGrpSpPr>
          <p:cNvPr id="2" name="Group 14"/>
          <p:cNvGrpSpPr>
            <a:grpSpLocks/>
          </p:cNvGrpSpPr>
          <p:nvPr/>
        </p:nvGrpSpPr>
        <p:grpSpPr bwMode="auto">
          <a:xfrm>
            <a:off x="609600" y="4953000"/>
            <a:ext cx="6324600" cy="1371600"/>
            <a:chOff x="609600" y="4191000"/>
            <a:chExt cx="6324600" cy="1371600"/>
          </a:xfrm>
        </p:grpSpPr>
        <p:sp>
          <p:nvSpPr>
            <p:cNvPr id="5" name="AutoShape 6"/>
            <p:cNvSpPr>
              <a:spLocks noChangeArrowheads="1"/>
            </p:cNvSpPr>
            <p:nvPr/>
          </p:nvSpPr>
          <p:spPr bwMode="gray">
            <a:xfrm>
              <a:off x="609600" y="4191000"/>
              <a:ext cx="6324600" cy="1371600"/>
            </a:xfrm>
            <a:prstGeom prst="roundRect">
              <a:avLst>
                <a:gd name="adj" fmla="val 16667"/>
              </a:avLst>
            </a:prstGeom>
            <a:ln>
              <a:prstDash val="sysDash"/>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a:p>
          </p:txBody>
        </p:sp>
        <p:sp>
          <p:nvSpPr>
            <p:cNvPr id="6" name="Text Box 7"/>
            <p:cNvSpPr txBox="1">
              <a:spLocks noChangeArrowheads="1"/>
            </p:cNvSpPr>
            <p:nvPr/>
          </p:nvSpPr>
          <p:spPr bwMode="gray">
            <a:xfrm>
              <a:off x="838200" y="4267200"/>
              <a:ext cx="6019800" cy="1200150"/>
            </a:xfrm>
            <a:prstGeom prst="rect">
              <a:avLst/>
            </a:prstGeom>
            <a:noFill/>
            <a:ln w="9525">
              <a:noFill/>
              <a:miter lim="800000"/>
              <a:headEnd/>
              <a:tailEnd/>
            </a:ln>
            <a:effectLst/>
          </p:spPr>
          <p:txBody>
            <a:bodyPr>
              <a:spAutoFit/>
            </a:bodyPr>
            <a:lstStyle/>
            <a:p>
              <a:pPr>
                <a:defRPr/>
              </a:pPr>
              <a:r>
                <a:rPr lang="en-US" sz="2400">
                  <a:solidFill>
                    <a:schemeClr val="tx1">
                      <a:lumMod val="60000"/>
                      <a:lumOff val="40000"/>
                    </a:schemeClr>
                  </a:solidFill>
                  <a:latin typeface="Arial" pitchFamily="34" charset="0"/>
                  <a:cs typeface="Arial" pitchFamily="34" charset="0"/>
                </a:rPr>
                <a:t>Cú pháp</a:t>
              </a:r>
            </a:p>
            <a:p>
              <a:pPr>
                <a:defRPr/>
              </a:pPr>
              <a:r>
                <a:rPr lang="en-US" sz="2400">
                  <a:solidFill>
                    <a:srgbClr val="C00000"/>
                  </a:solidFill>
                  <a:latin typeface="Arial" pitchFamily="34" charset="0"/>
                  <a:cs typeface="Arial" pitchFamily="34" charset="0"/>
                </a:rPr>
                <a:t>&lt;kiểu&gt; &lt;tên biến&gt;;</a:t>
              </a:r>
            </a:p>
            <a:p>
              <a:pPr>
                <a:defRPr/>
              </a:pPr>
              <a:r>
                <a:rPr lang="en-US" sz="2400">
                  <a:solidFill>
                    <a:srgbClr val="C00000"/>
                  </a:solidFill>
                  <a:latin typeface="Arial" pitchFamily="34" charset="0"/>
                  <a:cs typeface="Arial" pitchFamily="34" charset="0"/>
                </a:rPr>
                <a:t>&lt;kiểu&gt; &lt;tên biến 1&gt;, &lt;tên biến 2&gt;;</a:t>
              </a:r>
            </a:p>
          </p:txBody>
        </p:sp>
      </p:grpSp>
      <p:sp>
        <p:nvSpPr>
          <p:cNvPr id="7" name="Freeform 9"/>
          <p:cNvSpPr>
            <a:spLocks/>
          </p:cNvSpPr>
          <p:nvPr/>
        </p:nvSpPr>
        <p:spPr bwMode="gray">
          <a:xfrm rot="5400000" flipH="1">
            <a:off x="948532" y="3977481"/>
            <a:ext cx="9794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0A85FF"/>
              </a:gs>
              <a:gs pos="100000">
                <a:srgbClr val="ADD6FF"/>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rot="10800000" vert="eaVert"/>
          <a:lstStyle/>
          <a:p>
            <a:pPr>
              <a:defRPr/>
            </a:pPr>
            <a:endParaRPr lang="en-US">
              <a:cs typeface="+mn-cs"/>
            </a:endParaRPr>
          </a:p>
        </p:txBody>
      </p:sp>
      <p:grpSp>
        <p:nvGrpSpPr>
          <p:cNvPr id="3" name="Group 13"/>
          <p:cNvGrpSpPr>
            <a:grpSpLocks/>
          </p:cNvGrpSpPr>
          <p:nvPr/>
        </p:nvGrpSpPr>
        <p:grpSpPr bwMode="auto">
          <a:xfrm>
            <a:off x="3789363" y="2127250"/>
            <a:ext cx="4191000" cy="2133600"/>
            <a:chOff x="3810000" y="1371600"/>
            <a:chExt cx="4191000" cy="2133600"/>
          </a:xfrm>
        </p:grpSpPr>
        <p:sp>
          <p:nvSpPr>
            <p:cNvPr id="8" name="AutoShape 6"/>
            <p:cNvSpPr>
              <a:spLocks noChangeArrowheads="1"/>
            </p:cNvSpPr>
            <p:nvPr/>
          </p:nvSpPr>
          <p:spPr bwMode="gray">
            <a:xfrm>
              <a:off x="3810000" y="1371600"/>
              <a:ext cx="4191000" cy="2133600"/>
            </a:xfrm>
            <a:prstGeom prst="roundRect">
              <a:avLst>
                <a:gd name="adj" fmla="val 16667"/>
              </a:avLst>
            </a:prstGeom>
            <a:ln>
              <a:prstDash val="sysDash"/>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a:p>
          </p:txBody>
        </p:sp>
        <p:sp>
          <p:nvSpPr>
            <p:cNvPr id="9" name="Text Box 7"/>
            <p:cNvSpPr txBox="1">
              <a:spLocks noChangeArrowheads="1"/>
            </p:cNvSpPr>
            <p:nvPr/>
          </p:nvSpPr>
          <p:spPr bwMode="gray">
            <a:xfrm>
              <a:off x="4038600" y="1447800"/>
              <a:ext cx="3886200" cy="1917700"/>
            </a:xfrm>
            <a:prstGeom prst="rect">
              <a:avLst/>
            </a:prstGeom>
            <a:noFill/>
            <a:ln w="9525">
              <a:noFill/>
              <a:miter lim="800000"/>
              <a:headEnd/>
              <a:tailEnd/>
            </a:ln>
            <a:effectLst/>
          </p:spPr>
          <p:txBody>
            <a:bodyPr>
              <a:spAutoFit/>
            </a:bodyPr>
            <a:lstStyle/>
            <a:p>
              <a:pPr>
                <a:defRPr/>
              </a:pPr>
              <a:r>
                <a:rPr lang="en-US" sz="2400">
                  <a:solidFill>
                    <a:schemeClr val="tx1">
                      <a:lumMod val="60000"/>
                      <a:lumOff val="40000"/>
                    </a:schemeClr>
                  </a:solidFill>
                  <a:latin typeface="Arial" pitchFamily="34" charset="0"/>
                  <a:cs typeface="Arial" pitchFamily="34" charset="0"/>
                </a:rPr>
                <a:t>Ví dụ</a:t>
              </a:r>
            </a:p>
            <a:p>
              <a:pPr>
                <a:defRPr/>
              </a:pPr>
              <a:r>
                <a:rPr lang="en-US" sz="2400">
                  <a:latin typeface="Arial" pitchFamily="34" charset="0"/>
                  <a:cs typeface="Arial" pitchFamily="34" charset="0"/>
                </a:rPr>
                <a:t>int i;</a:t>
              </a:r>
            </a:p>
            <a:p>
              <a:pPr>
                <a:defRPr/>
              </a:pPr>
              <a:r>
                <a:rPr lang="en-US" sz="2400">
                  <a:latin typeface="Arial" pitchFamily="34" charset="0"/>
                  <a:cs typeface="Arial" pitchFamily="34" charset="0"/>
                </a:rPr>
                <a:t>int j, k;</a:t>
              </a:r>
            </a:p>
            <a:p>
              <a:pPr>
                <a:defRPr/>
              </a:pPr>
              <a:r>
                <a:rPr lang="en-US" sz="2400">
                  <a:latin typeface="Arial" pitchFamily="34" charset="0"/>
                  <a:cs typeface="Arial" pitchFamily="34" charset="0"/>
                </a:rPr>
                <a:t>unsigned char dem;</a:t>
              </a:r>
            </a:p>
            <a:p>
              <a:pPr>
                <a:defRPr/>
              </a:pPr>
              <a:r>
                <a:rPr lang="en-US" sz="2400">
                  <a:latin typeface="Arial" pitchFamily="34" charset="0"/>
                  <a:cs typeface="Arial" pitchFamily="34" charset="0"/>
                </a:rPr>
                <a:t>float ketqua, delta;</a:t>
              </a:r>
            </a:p>
          </p:txBody>
        </p:sp>
      </p:grpSp>
      <p:sp>
        <p:nvSpPr>
          <p:cNvPr id="10" name="Freeform 11"/>
          <p:cNvSpPr>
            <a:spLocks/>
          </p:cNvSpPr>
          <p:nvPr/>
        </p:nvSpPr>
        <p:spPr bwMode="gray">
          <a:xfrm flipH="1" flipV="1">
            <a:off x="3048000" y="2057400"/>
            <a:ext cx="903288" cy="1143000"/>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66FF"/>
              </a:gs>
              <a:gs pos="100000">
                <a:srgbClr val="FFCCFF"/>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rot="10800000"/>
          <a:lstStyle/>
          <a:p>
            <a:endParaRPr lang="en-US"/>
          </a:p>
        </p:txBody>
      </p:sp>
      <p:sp>
        <p:nvSpPr>
          <p:cNvPr id="22537" name="Text Box 14"/>
          <p:cNvSpPr txBox="1">
            <a:spLocks noChangeArrowheads="1"/>
          </p:cNvSpPr>
          <p:nvPr/>
        </p:nvSpPr>
        <p:spPr bwMode="auto">
          <a:xfrm>
            <a:off x="762000" y="1143000"/>
            <a:ext cx="73310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buClr>
                <a:schemeClr val="folHlink"/>
              </a:buClr>
              <a:buSzPct val="60000"/>
              <a:buFont typeface="Wingdings" pitchFamily="2" charset="2"/>
              <a:buChar char="n"/>
            </a:pPr>
            <a:r>
              <a:rPr lang="en-US" altLang="en-US" sz="1800" b="0">
                <a:latin typeface="Arial" charset="0"/>
                <a:cs typeface="Arial" charset="0"/>
              </a:rPr>
              <a:t>Là định danh của một vùng trong bộ nhớ dùng để giữ một giá trị mà có thể bị thay đổi bởi chương trình. Tất cả các biến phải được khai báo trước khi được sử dụng. </a:t>
            </a:r>
          </a:p>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nodeType="afterGroup">
                            <p:stCondLst>
                              <p:cond delay="5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Hằng số - Constant</a:t>
            </a:r>
          </a:p>
        </p:txBody>
      </p:sp>
      <p:sp>
        <p:nvSpPr>
          <p:cNvPr id="2355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vi-VN" altLang="en-US" sz="1100" b="0"/>
              <a:t>NMLT - Các kiểu dữ liệu cơ sở</a:t>
            </a:r>
            <a:endParaRPr lang="en-US" altLang="en-US" sz="1100" b="0"/>
          </a:p>
        </p:txBody>
      </p:sp>
      <p:sp>
        <p:nvSpPr>
          <p:cNvPr id="4" name="Hexagon 3"/>
          <p:cNvSpPr/>
          <p:nvPr/>
        </p:nvSpPr>
        <p:spPr>
          <a:xfrm>
            <a:off x="735943" y="1784804"/>
            <a:ext cx="2338113" cy="2015256"/>
          </a:xfrm>
          <a:prstGeom prst="hexagon">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000" b="1" dirty="0" err="1">
                <a:ln w="1905"/>
                <a:solidFill>
                  <a:srgbClr val="FF9933"/>
                </a:solidFill>
                <a:effectLst>
                  <a:innerShdw blurRad="69850" dist="43180" dir="5400000">
                    <a:srgbClr val="000000">
                      <a:alpha val="65000"/>
                    </a:srgbClr>
                  </a:innerShdw>
                </a:effectLst>
                <a:latin typeface="Arial" pitchFamily="34" charset="0"/>
                <a:cs typeface="Arial" pitchFamily="34" charset="0"/>
              </a:rPr>
              <a:t>Hằng</a:t>
            </a:r>
            <a:endParaRPr lang="en-US" sz="3000" b="1" dirty="0">
              <a:ln w="1905"/>
              <a:solidFill>
                <a:srgbClr val="FF9933"/>
              </a:solidFill>
              <a:effectLst>
                <a:innerShdw blurRad="69850" dist="43180" dir="5400000">
                  <a:srgbClr val="000000">
                    <a:alpha val="65000"/>
                  </a:srgbClr>
                </a:innerShdw>
              </a:effectLst>
              <a:latin typeface="Arial" pitchFamily="34" charset="0"/>
              <a:cs typeface="Arial" pitchFamily="34" charset="0"/>
            </a:endParaRPr>
          </a:p>
        </p:txBody>
      </p:sp>
      <p:grpSp>
        <p:nvGrpSpPr>
          <p:cNvPr id="2" name="Group 15"/>
          <p:cNvGrpSpPr>
            <a:grpSpLocks/>
          </p:cNvGrpSpPr>
          <p:nvPr/>
        </p:nvGrpSpPr>
        <p:grpSpPr bwMode="auto">
          <a:xfrm>
            <a:off x="609600" y="4191000"/>
            <a:ext cx="6324600" cy="2181225"/>
            <a:chOff x="609600" y="4191000"/>
            <a:chExt cx="6324600" cy="2181225"/>
          </a:xfrm>
        </p:grpSpPr>
        <p:sp>
          <p:nvSpPr>
            <p:cNvPr id="5" name="AutoShape 6"/>
            <p:cNvSpPr>
              <a:spLocks noChangeArrowheads="1"/>
            </p:cNvSpPr>
            <p:nvPr/>
          </p:nvSpPr>
          <p:spPr bwMode="gray">
            <a:xfrm>
              <a:off x="609600" y="4191000"/>
              <a:ext cx="6324600" cy="2057400"/>
            </a:xfrm>
            <a:prstGeom prst="roundRect">
              <a:avLst>
                <a:gd name="adj" fmla="val 16667"/>
              </a:avLst>
            </a:prstGeom>
            <a:ln>
              <a:prstDash val="sysDash"/>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a:p>
          </p:txBody>
        </p:sp>
        <p:sp>
          <p:nvSpPr>
            <p:cNvPr id="23565" name="Text Box 7"/>
            <p:cNvSpPr txBox="1">
              <a:spLocks noChangeArrowheads="1"/>
            </p:cNvSpPr>
            <p:nvPr/>
          </p:nvSpPr>
          <p:spPr bwMode="gray">
            <a:xfrm>
              <a:off x="838200" y="4267200"/>
              <a:ext cx="60198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spcBef>
                  <a:spcPct val="0"/>
                </a:spcBef>
                <a:buClrTx/>
                <a:buFontTx/>
                <a:buNone/>
              </a:pPr>
              <a:r>
                <a:rPr lang="en-US" altLang="en-US" sz="2400" b="0">
                  <a:solidFill>
                    <a:srgbClr val="0A85FF"/>
                  </a:solidFill>
                  <a:latin typeface="Arial" charset="0"/>
                  <a:cs typeface="Arial" charset="0"/>
                </a:rPr>
                <a:t>Ví dụ</a:t>
              </a:r>
            </a:p>
            <a:p>
              <a:pPr eaLnBrk="1" hangingPunct="1">
                <a:spcBef>
                  <a:spcPct val="0"/>
                </a:spcBef>
                <a:buClrTx/>
                <a:buFontTx/>
                <a:buNone/>
              </a:pPr>
              <a:r>
                <a:rPr lang="en-US" altLang="en-US" sz="1800" b="0">
                  <a:latin typeface="Arial" charset="0"/>
                  <a:cs typeface="Arial" charset="0"/>
                </a:rPr>
                <a:t>#define MAX 100		// Không có ;</a:t>
              </a:r>
            </a:p>
            <a:p>
              <a:pPr eaLnBrk="1" hangingPunct="1">
                <a:spcBef>
                  <a:spcPct val="0"/>
                </a:spcBef>
                <a:buClrTx/>
                <a:buFontTx/>
                <a:buNone/>
              </a:pPr>
              <a:r>
                <a:rPr lang="en-US" altLang="en-US" sz="1800" b="0">
                  <a:latin typeface="Arial" charset="0"/>
                  <a:cs typeface="Arial" charset="0"/>
                </a:rPr>
                <a:t>#define PI 3.14		// Không có ;</a:t>
              </a:r>
            </a:p>
            <a:p>
              <a:pPr eaLnBrk="1" hangingPunct="1">
                <a:spcBef>
                  <a:spcPct val="0"/>
                </a:spcBef>
                <a:buClrTx/>
                <a:buFontTx/>
                <a:buNone/>
              </a:pPr>
              <a:r>
                <a:rPr lang="en-US" altLang="en-US" sz="1800" b="0">
                  <a:solidFill>
                    <a:srgbClr val="FF0000"/>
                  </a:solidFill>
                  <a:latin typeface="Arial" charset="0"/>
                  <a:cs typeface="Arial" charset="0"/>
                </a:rPr>
                <a:t>const</a:t>
              </a:r>
              <a:r>
                <a:rPr lang="en-US" altLang="en-US" sz="1800" b="0">
                  <a:latin typeface="Arial" charset="0"/>
                  <a:cs typeface="Arial" charset="0"/>
                </a:rPr>
                <a:t> int MAX = 100;</a:t>
              </a:r>
            </a:p>
            <a:p>
              <a:pPr eaLnBrk="1" hangingPunct="1">
                <a:spcBef>
                  <a:spcPct val="0"/>
                </a:spcBef>
                <a:buClrTx/>
                <a:buFontTx/>
                <a:buNone/>
              </a:pPr>
              <a:r>
                <a:rPr lang="en-US" altLang="en-US" sz="1800" b="0">
                  <a:solidFill>
                    <a:srgbClr val="FF0000"/>
                  </a:solidFill>
                  <a:latin typeface="Arial" charset="0"/>
                  <a:cs typeface="Arial" charset="0"/>
                </a:rPr>
                <a:t>const</a:t>
              </a:r>
              <a:r>
                <a:rPr lang="en-US" altLang="en-US" sz="1800" b="0">
                  <a:latin typeface="Arial" charset="0"/>
                  <a:cs typeface="Arial" charset="0"/>
                </a:rPr>
                <a:t> float PI = 3.14;</a:t>
              </a:r>
            </a:p>
            <a:p>
              <a:pPr eaLnBrk="1" hangingPunct="1">
                <a:spcBef>
                  <a:spcPct val="0"/>
                </a:spcBef>
                <a:buClrTx/>
                <a:buFontTx/>
                <a:buNone/>
              </a:pPr>
              <a:r>
                <a:rPr lang="en-US" altLang="en-US" sz="1800" b="0">
                  <a:solidFill>
                    <a:srgbClr val="FF0000"/>
                  </a:solidFill>
                  <a:latin typeface="Arial" charset="0"/>
                  <a:cs typeface="Arial" charset="0"/>
                </a:rPr>
                <a:t>const</a:t>
              </a:r>
              <a:r>
                <a:rPr lang="en-US" altLang="en-US" sz="1800" b="0">
                  <a:latin typeface="Arial" charset="0"/>
                  <a:cs typeface="Arial" charset="0"/>
                </a:rPr>
                <a:t> char traloi = ‘Y’;</a:t>
              </a:r>
            </a:p>
            <a:p>
              <a:pPr eaLnBrk="1" hangingPunct="1">
                <a:spcBef>
                  <a:spcPct val="0"/>
                </a:spcBef>
                <a:buClrTx/>
                <a:buFontTx/>
                <a:buNone/>
              </a:pPr>
              <a:endParaRPr lang="en-US" altLang="en-US" sz="1800" b="0">
                <a:latin typeface="Arial" charset="0"/>
                <a:cs typeface="Arial" charset="0"/>
              </a:endParaRPr>
            </a:p>
          </p:txBody>
        </p:sp>
      </p:grpSp>
      <p:sp>
        <p:nvSpPr>
          <p:cNvPr id="7" name="Freeform 9"/>
          <p:cNvSpPr>
            <a:spLocks/>
          </p:cNvSpPr>
          <p:nvPr/>
        </p:nvSpPr>
        <p:spPr bwMode="gray">
          <a:xfrm rot="5400000" flipH="1">
            <a:off x="969169" y="3221831"/>
            <a:ext cx="9794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tx1">
                  <a:lumMod val="60000"/>
                  <a:lumOff val="40000"/>
                </a:schemeClr>
              </a:gs>
              <a:gs pos="100000">
                <a:schemeClr val="tx1">
                  <a:lumMod val="20000"/>
                  <a:lumOff val="80000"/>
                </a:schemeClr>
              </a:gs>
            </a:gsLst>
            <a:lin ang="0" scaled="1"/>
          </a:gradFill>
          <a:ln w="0">
            <a:noFill/>
            <a:prstDash val="solid"/>
            <a:round/>
            <a:headEnd/>
            <a:tailEnd/>
          </a:ln>
        </p:spPr>
        <p:txBody>
          <a:bodyPr/>
          <a:lstStyle/>
          <a:p>
            <a:pPr>
              <a:defRPr/>
            </a:pPr>
            <a:endParaRPr lang="en-US">
              <a:cs typeface="+mn-cs"/>
            </a:endParaRPr>
          </a:p>
        </p:txBody>
      </p:sp>
      <p:grpSp>
        <p:nvGrpSpPr>
          <p:cNvPr id="3" name="Group 12"/>
          <p:cNvGrpSpPr>
            <a:grpSpLocks/>
          </p:cNvGrpSpPr>
          <p:nvPr/>
        </p:nvGrpSpPr>
        <p:grpSpPr bwMode="auto">
          <a:xfrm>
            <a:off x="3810000" y="1676400"/>
            <a:ext cx="5334000" cy="1676400"/>
            <a:chOff x="3810000" y="1371600"/>
            <a:chExt cx="4419600" cy="1676399"/>
          </a:xfrm>
        </p:grpSpPr>
        <p:sp>
          <p:nvSpPr>
            <p:cNvPr id="8" name="AutoShape 6"/>
            <p:cNvSpPr>
              <a:spLocks noChangeArrowheads="1"/>
            </p:cNvSpPr>
            <p:nvPr/>
          </p:nvSpPr>
          <p:spPr bwMode="gray">
            <a:xfrm>
              <a:off x="3810000" y="1371600"/>
              <a:ext cx="4419600" cy="1676399"/>
            </a:xfrm>
            <a:prstGeom prst="roundRect">
              <a:avLst>
                <a:gd name="adj" fmla="val 16667"/>
              </a:avLst>
            </a:prstGeom>
            <a:ln>
              <a:prstDash val="sysDash"/>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eaLnBrk="0" hangingPunct="0">
                <a:defRPr/>
              </a:pPr>
              <a:endParaRPr lang="en-US"/>
            </a:p>
          </p:txBody>
        </p:sp>
        <p:sp>
          <p:nvSpPr>
            <p:cNvPr id="9" name="Text Box 7"/>
            <p:cNvSpPr txBox="1">
              <a:spLocks noChangeArrowheads="1"/>
            </p:cNvSpPr>
            <p:nvPr/>
          </p:nvSpPr>
          <p:spPr bwMode="gray">
            <a:xfrm>
              <a:off x="4038872" y="1447800"/>
              <a:ext cx="4190728" cy="1384299"/>
            </a:xfrm>
            <a:prstGeom prst="rect">
              <a:avLst/>
            </a:prstGeom>
            <a:noFill/>
            <a:ln w="9525">
              <a:noFill/>
              <a:miter lim="800000"/>
              <a:headEnd/>
              <a:tailEnd/>
            </a:ln>
            <a:effectLst/>
          </p:spPr>
          <p:txBody>
            <a:bodyPr>
              <a:spAutoFit/>
            </a:bodyPr>
            <a:lstStyle/>
            <a:p>
              <a:pPr>
                <a:defRPr/>
              </a:pPr>
              <a:r>
                <a:rPr lang="en-US" sz="2400">
                  <a:solidFill>
                    <a:schemeClr val="tx1">
                      <a:lumMod val="60000"/>
                      <a:lumOff val="40000"/>
                    </a:schemeClr>
                  </a:solidFill>
                  <a:latin typeface="Arial" pitchFamily="34" charset="0"/>
                  <a:cs typeface="Arial" pitchFamily="34" charset="0"/>
                </a:rPr>
                <a:t>Cú pháp</a:t>
              </a:r>
            </a:p>
            <a:p>
              <a:pPr>
                <a:defRPr/>
              </a:pPr>
              <a:r>
                <a:rPr lang="en-US" sz="2000">
                  <a:solidFill>
                    <a:srgbClr val="C00000"/>
                  </a:solidFill>
                  <a:latin typeface="Arial" pitchFamily="34" charset="0"/>
                  <a:cs typeface="Arial" pitchFamily="34" charset="0"/>
                </a:rPr>
                <a:t>#define &lt;tênhằng&gt; &lt;giá trị&gt;</a:t>
              </a:r>
            </a:p>
            <a:p>
              <a:pPr>
                <a:defRPr/>
              </a:pPr>
              <a:r>
                <a:rPr lang="en-US" sz="2000">
                  <a:solidFill>
                    <a:srgbClr val="C00000"/>
                  </a:solidFill>
                  <a:latin typeface="Arial" pitchFamily="34" charset="0"/>
                  <a:cs typeface="Arial" pitchFamily="34" charset="0"/>
                </a:rPr>
                <a:t>hoặc </a:t>
              </a:r>
            </a:p>
            <a:p>
              <a:pPr>
                <a:defRPr/>
              </a:pPr>
              <a:r>
                <a:rPr lang="en-US" sz="2000">
                  <a:solidFill>
                    <a:srgbClr val="C00000"/>
                  </a:solidFill>
                  <a:latin typeface="Arial" pitchFamily="34" charset="0"/>
                  <a:cs typeface="Arial" pitchFamily="34" charset="0"/>
                </a:rPr>
                <a:t>const &lt;kiểu dữ liệu&gt; &lt;tên hằng&gt; = &lt;giá trị&gt;</a:t>
              </a:r>
            </a:p>
          </p:txBody>
        </p:sp>
      </p:grpSp>
      <p:sp>
        <p:nvSpPr>
          <p:cNvPr id="10" name="Freeform 11"/>
          <p:cNvSpPr>
            <a:spLocks/>
          </p:cNvSpPr>
          <p:nvPr/>
        </p:nvSpPr>
        <p:spPr bwMode="gray">
          <a:xfrm flipH="1" flipV="1">
            <a:off x="2895600" y="1524000"/>
            <a:ext cx="903288" cy="1143000"/>
          </a:xfrm>
          <a:custGeom>
            <a:avLst/>
            <a:gdLst>
              <a:gd name="T0" fmla="*/ 2147483647 w 580"/>
              <a:gd name="T1" fmla="*/ 0 h 798"/>
              <a:gd name="T2" fmla="*/ 2147483647 w 580"/>
              <a:gd name="T3" fmla="*/ 2147483647 h 798"/>
              <a:gd name="T4" fmla="*/ 2147483647 w 580"/>
              <a:gd name="T5" fmla="*/ 2147483647 h 798"/>
              <a:gd name="T6" fmla="*/ 2147483647 w 580"/>
              <a:gd name="T7" fmla="*/ 2147483647 h 798"/>
              <a:gd name="T8" fmla="*/ 2147483647 w 580"/>
              <a:gd name="T9" fmla="*/ 2147483647 h 798"/>
              <a:gd name="T10" fmla="*/ 2147483647 w 580"/>
              <a:gd name="T11" fmla="*/ 2147483647 h 798"/>
              <a:gd name="T12" fmla="*/ 2147483647 w 580"/>
              <a:gd name="T13" fmla="*/ 2147483647 h 798"/>
              <a:gd name="T14" fmla="*/ 2147483647 w 580"/>
              <a:gd name="T15" fmla="*/ 2147483647 h 798"/>
              <a:gd name="T16" fmla="*/ 2147483647 w 580"/>
              <a:gd name="T17" fmla="*/ 2147483647 h 798"/>
              <a:gd name="T18" fmla="*/ 2147483647 w 580"/>
              <a:gd name="T19" fmla="*/ 2147483647 h 798"/>
              <a:gd name="T20" fmla="*/ 2147483647 w 580"/>
              <a:gd name="T21" fmla="*/ 2147483647 h 798"/>
              <a:gd name="T22" fmla="*/ 2147483647 w 580"/>
              <a:gd name="T23" fmla="*/ 2147483647 h 798"/>
              <a:gd name="T24" fmla="*/ 0 w 580"/>
              <a:gd name="T25" fmla="*/ 2147483647 h 798"/>
              <a:gd name="T26" fmla="*/ 2147483647 w 580"/>
              <a:gd name="T27" fmla="*/ 2147483647 h 798"/>
              <a:gd name="T28" fmla="*/ 2147483647 w 580"/>
              <a:gd name="T29" fmla="*/ 2147483647 h 798"/>
              <a:gd name="T30" fmla="*/ 2147483647 w 580"/>
              <a:gd name="T31" fmla="*/ 2147483647 h 798"/>
              <a:gd name="T32" fmla="*/ 2147483647 w 580"/>
              <a:gd name="T33" fmla="*/ 2147483647 h 798"/>
              <a:gd name="T34" fmla="*/ 2147483647 w 580"/>
              <a:gd name="T35" fmla="*/ 2147483647 h 798"/>
              <a:gd name="T36" fmla="*/ 2147483647 w 580"/>
              <a:gd name="T37" fmla="*/ 2147483647 h 798"/>
              <a:gd name="T38" fmla="*/ 2147483647 w 580"/>
              <a:gd name="T39" fmla="*/ 2147483647 h 798"/>
              <a:gd name="T40" fmla="*/ 2147483647 w 580"/>
              <a:gd name="T41" fmla="*/ 2147483647 h 798"/>
              <a:gd name="T42" fmla="*/ 2147483647 w 580"/>
              <a:gd name="T43" fmla="*/ 2147483647 h 798"/>
              <a:gd name="T44" fmla="*/ 2147483647 w 580"/>
              <a:gd name="T45" fmla="*/ 2147483647 h 798"/>
              <a:gd name="T46" fmla="*/ 2147483647 w 580"/>
              <a:gd name="T47" fmla="*/ 2147483647 h 798"/>
              <a:gd name="T48" fmla="*/ 2147483647 w 580"/>
              <a:gd name="T49" fmla="*/ 2147483647 h 798"/>
              <a:gd name="T50" fmla="*/ 2147483647 w 580"/>
              <a:gd name="T51" fmla="*/ 2147483647 h 798"/>
              <a:gd name="T52" fmla="*/ 2147483647 w 580"/>
              <a:gd name="T53" fmla="*/ 0 h 798"/>
              <a:gd name="T54" fmla="*/ 2147483647 w 580"/>
              <a:gd name="T55" fmla="*/ 0 h 7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80"/>
              <a:gd name="T85" fmla="*/ 0 h 798"/>
              <a:gd name="T86" fmla="*/ 580 w 580"/>
              <a:gd name="T87" fmla="*/ 798 h 7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FF66FF"/>
              </a:gs>
              <a:gs pos="100000">
                <a:srgbClr val="FFCCFF"/>
              </a:gs>
            </a:gsLst>
            <a:lin ang="0" scaled="1"/>
          </a:gradFill>
          <a:ln>
            <a:noFill/>
          </a:ln>
          <a:extLst>
            <a:ext uri="{91240B29-F687-4F45-9708-019B960494DF}">
              <a14:hiddenLine xmlns:a14="http://schemas.microsoft.com/office/drawing/2010/main" w="0">
                <a:solidFill>
                  <a:srgbClr val="000000"/>
                </a:solidFill>
                <a:round/>
                <a:headEnd/>
                <a:tailEnd/>
              </a14:hiddenLine>
            </a:ext>
          </a:extLst>
        </p:spPr>
        <p:txBody>
          <a:bodyPr rot="10800000"/>
          <a:lstStyle/>
          <a:p>
            <a:endParaRPr lang="en-US"/>
          </a:p>
        </p:txBody>
      </p:sp>
      <p:sp>
        <p:nvSpPr>
          <p:cNvPr id="23561" name="Text Box 14"/>
          <p:cNvSpPr txBox="1">
            <a:spLocks noChangeArrowheads="1"/>
          </p:cNvSpPr>
          <p:nvPr/>
        </p:nvSpPr>
        <p:spPr bwMode="auto">
          <a:xfrm>
            <a:off x="762000" y="1066800"/>
            <a:ext cx="6950075" cy="99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eaLnBrk="0" hangingPunct="0">
              <a:spcBef>
                <a:spcPct val="20000"/>
              </a:spcBef>
              <a:buClr>
                <a:schemeClr val="hlink"/>
              </a:buClr>
              <a:buFont typeface="Wingdings" pitchFamily="2" charset="2"/>
              <a:buChar char="v"/>
              <a:defRPr sz="2800" b="1">
                <a:solidFill>
                  <a:schemeClr val="tx1"/>
                </a:solidFill>
                <a:latin typeface="Tahoma" pitchFamily="34" charset="0"/>
                <a:cs typeface="Tahom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Tahoma" pitchFamily="34" charset="0"/>
                <a:cs typeface="Tahoma" pitchFamily="34" charset="0"/>
              </a:defRPr>
            </a:lvl2pPr>
            <a:lvl3pPr marL="1143000" indent="-228600" eaLnBrk="0" hangingPunct="0">
              <a:spcBef>
                <a:spcPct val="20000"/>
              </a:spcBef>
              <a:buClr>
                <a:schemeClr val="tx1"/>
              </a:buClr>
              <a:buChar char="•"/>
              <a:defRPr sz="2400">
                <a:solidFill>
                  <a:schemeClr val="tx1"/>
                </a:solidFill>
                <a:latin typeface="Tahoma" pitchFamily="34" charset="0"/>
                <a:cs typeface="Tahoma" pitchFamily="34" charset="0"/>
              </a:defRPr>
            </a:lvl3pPr>
            <a:lvl4pPr marL="1600200" indent="-228600" eaLnBrk="0" hangingPunct="0">
              <a:spcBef>
                <a:spcPct val="20000"/>
              </a:spcBef>
              <a:buChar char="–"/>
              <a:defRPr sz="2000">
                <a:solidFill>
                  <a:schemeClr val="tx1"/>
                </a:solidFill>
                <a:latin typeface="Tahoma" pitchFamily="34" charset="0"/>
                <a:cs typeface="Tahoma" pitchFamily="34" charset="0"/>
              </a:defRPr>
            </a:lvl4pPr>
            <a:lvl5pPr marL="2057400" indent="-228600" eaLnBrk="0" hangingPunct="0">
              <a:spcBef>
                <a:spcPct val="20000"/>
              </a:spcBef>
              <a:buChar char="»"/>
              <a:defRPr sz="2000">
                <a:solidFill>
                  <a:schemeClr val="tx1"/>
                </a:solidFill>
                <a:latin typeface="Tahoma" pitchFamily="34" charset="0"/>
                <a:cs typeface="Tahoma" pitchFamily="34" charset="0"/>
              </a:defRPr>
            </a:lvl5pPr>
            <a:lvl6pPr marL="25146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6pPr>
            <a:lvl7pPr marL="29718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7pPr>
            <a:lvl8pPr marL="34290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8pPr>
            <a:lvl9pPr marL="3886200" indent="-228600" eaLnBrk="0" fontAlgn="base" hangingPunct="0">
              <a:spcBef>
                <a:spcPct val="20000"/>
              </a:spcBef>
              <a:spcAft>
                <a:spcPct val="0"/>
              </a:spcAft>
              <a:buChar char="»"/>
              <a:defRPr sz="2000">
                <a:solidFill>
                  <a:schemeClr val="tx1"/>
                </a:solidFill>
                <a:latin typeface="Tahoma" pitchFamily="34" charset="0"/>
                <a:cs typeface="Tahoma" pitchFamily="34" charset="0"/>
              </a:defRPr>
            </a:lvl9pPr>
          </a:lstStyle>
          <a:p>
            <a:pPr eaLnBrk="1" hangingPunct="1">
              <a:lnSpc>
                <a:spcPct val="115000"/>
              </a:lnSpc>
              <a:buClr>
                <a:schemeClr val="folHlink"/>
              </a:buClr>
              <a:buSzPct val="60000"/>
              <a:buFont typeface="Wingdings" pitchFamily="2" charset="2"/>
              <a:buChar char="n"/>
            </a:pPr>
            <a:r>
              <a:rPr lang="en-US" altLang="en-US" sz="1800" b="0">
                <a:latin typeface="Arial" charset="0"/>
                <a:cs typeface="Arial" charset="0"/>
              </a:rPr>
              <a:t>Hằng là những giá trị cố định (fixed values) mà chương trình không thể thay đổi. </a:t>
            </a:r>
          </a:p>
          <a:p>
            <a:pPr eaLnBrk="1" hangingPunct="1">
              <a:spcBef>
                <a:spcPct val="0"/>
              </a:spcBef>
              <a:buClrTx/>
              <a:buFontTx/>
              <a:buNone/>
            </a:pPr>
            <a:endParaRPr lang="en-US" altLang="en-US" sz="1800" b="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nodeType="afterGroup">
                            <p:stCondLst>
                              <p:cond delay="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NHẬP MÔN LẬP TRÌNH&amp;quot;&quot;/&gt;&lt;property id=&quot;20307&quot; value=&quot;256&quot;/&gt;&lt;/object&gt;&lt;object type=&quot;3&quot; unique_id=&quot;10005&quot;&gt;&lt;property id=&quot;20148&quot; value=&quot;5&quot;/&gt;&lt;property id=&quot;20300&quot; value=&quot;Slide 2 - &amp;quot;Giới thiệu chung&amp;quot;&quot;/&gt;&lt;property id=&quot;20307&quot; value=&quot;259&quot;/&gt;&lt;/object&gt;&lt;object type=&quot;3&quot; unique_id=&quot;10006&quot;&gt;&lt;property id=&quot;20148&quot; value=&quot;5&quot;/&gt;&lt;property id=&quot;20300&quot; value=&quot;Slide 3 - &amp;quot;Nội dung môn học&amp;quot;&quot;/&gt;&lt;property id=&quot;20307&quot; value=&quot;260&quot;/&gt;&lt;/object&gt;&lt;object type=&quot;3&quot; unique_id=&quot;10037&quot;&gt;&lt;property id=&quot;20148&quot; value=&quot;5&quot;/&gt;&lt;property id=&quot;20300&quot; value=&quot;Slide 4 - &amp;quot;Nội dung môn học&amp;quot;&quot;/&gt;&lt;property id=&quot;20307&quot; value=&quot;263&quot;/&gt;&lt;/object&gt;&lt;object type=&quot;3&quot; unique_id=&quot;10088&quot;&gt;&lt;property id=&quot;20148&quot; value=&quot;5&quot;/&gt;&lt;property id=&quot;20300&quot; value=&quot;Slide 5 - &amp;quot;Nội dung môn học&amp;quot;&quot;/&gt;&lt;property id=&quot;20307&quot; value=&quot;264&quot;/&gt;&lt;/object&gt;&lt;object type=&quot;3&quot; unique_id=&quot;10089&quot;&gt;&lt;property id=&quot;20148&quot; value=&quot;5&quot;/&gt;&lt;property id=&quot;20300&quot; value=&quot;Slide 6 - &amp;quot;Nội dung môn học&amp;quot;&quot;/&gt;&lt;property id=&quot;20307&quot; value=&quot;266&quot;/&gt;&lt;/object&gt;&lt;object type=&quot;3&quot; unique_id=&quot;10090&quot;&gt;&lt;property id=&quot;20148&quot; value=&quot;5&quot;/&gt;&lt;property id=&quot;20300&quot; value=&quot;Slide 7 - &amp;quot;Nội dung môn học&amp;quot;&quot;/&gt;&lt;property id=&quot;20307&quot; value=&quot;265&quot;/&gt;&lt;/object&gt;&lt;object type=&quot;3&quot; unique_id=&quot;10091&quot;&gt;&lt;property id=&quot;20148&quot; value=&quot;5&quot;/&gt;&lt;property id=&quot;20300&quot; value=&quot;Slide 8 - &amp;quot;Nội dung môn học&amp;quot;&quot;/&gt;&lt;property id=&quot;20307&quot; value=&quot;267&quot;/&gt;&lt;/object&gt;&lt;/object&gt;&lt;/object&gt;&lt;/database&gt;"/>
  <p:tag name="SECTOMILLISECCONVERTED" val="1"/>
</p:tagLst>
</file>

<file path=ppt/theme/theme1.xml><?xml version="1.0" encoding="utf-8"?>
<a:theme xmlns:a="http://schemas.openxmlformats.org/drawingml/2006/main" name="VCBB">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1878</TotalTime>
  <Words>7612</Words>
  <Application>Microsoft Office PowerPoint</Application>
  <PresentationFormat>On-screen Show (4:3)</PresentationFormat>
  <Paragraphs>956</Paragraphs>
  <Slides>76</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Calibri</vt:lpstr>
      <vt:lpstr>Corbel</vt:lpstr>
      <vt:lpstr>Courier New</vt:lpstr>
      <vt:lpstr>Tahoma</vt:lpstr>
      <vt:lpstr>Times New Roman</vt:lpstr>
      <vt:lpstr>Verdana</vt:lpstr>
      <vt:lpstr>Wingdings</vt:lpstr>
      <vt:lpstr>VCBB</vt:lpstr>
      <vt:lpstr>Nội dung chương 3</vt:lpstr>
      <vt:lpstr>Các kiểu dữ liệu cơ sở - Data Type</vt:lpstr>
      <vt:lpstr>Kiểu số nguyên</vt:lpstr>
      <vt:lpstr>Kiểu số nguyên</vt:lpstr>
      <vt:lpstr>Kiểu số thực</vt:lpstr>
      <vt:lpstr>Kiểu luận lý</vt:lpstr>
      <vt:lpstr>Kiểu ký tự</vt:lpstr>
      <vt:lpstr>Biến - Variables</vt:lpstr>
      <vt:lpstr>Hằng số - Constant</vt:lpstr>
      <vt:lpstr>Hằng chuỗi ký tự (string constants) </vt:lpstr>
      <vt:lpstr>Hằng ký tự đặc biệt (escape sequences)</vt:lpstr>
      <vt:lpstr>Hằng ký tự đặc biệt (escape sequences)</vt:lpstr>
      <vt:lpstr>Biểu thức - Expressions</vt:lpstr>
      <vt:lpstr>Toán tử gán - Operations</vt:lpstr>
      <vt:lpstr>Toán tử gán - Operations</vt:lpstr>
      <vt:lpstr>PowerPoint Presentation</vt:lpstr>
      <vt:lpstr>Các toán tử tăng hay giảm- increment and decrement operators  </vt:lpstr>
      <vt:lpstr>Các toán tử tăng hay giảm- increment and decrement operators  </vt:lpstr>
      <vt:lpstr>PowerPoint Presentation</vt:lpstr>
      <vt:lpstr> Toán tử quan hệ &amp; luận lý  (relational &amp; logical operators) </vt:lpstr>
      <vt:lpstr>Các toán tử quan hệ</vt:lpstr>
      <vt:lpstr>Các toán tử luận lý</vt:lpstr>
      <vt:lpstr>Viết biểu thức cho các mệnh đề</vt:lpstr>
      <vt:lpstr>Các toán tử trên bit</vt:lpstr>
      <vt:lpstr>Các toán tử trên bit</vt:lpstr>
      <vt:lpstr>Toán tử điều kiện - ? Operator</vt:lpstr>
      <vt:lpstr>Toán tử phẩy -comma operator </vt:lpstr>
      <vt:lpstr>PowerPoint Presentation</vt:lpstr>
      <vt:lpstr>PowerPoint Presentation</vt:lpstr>
      <vt:lpstr>Độ ưu tiên của các toán tử</vt:lpstr>
      <vt:lpstr>Độ ưu tiên của các toán tử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Câu lệnh - Statement</vt:lpstr>
      <vt:lpstr>Câu lệnh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 thực hành</vt:lpstr>
      <vt:lpstr>Bài tập thực hành</vt:lpstr>
      <vt:lpstr>Bài tập 6</vt:lpstr>
      <vt:lpstr>Bài tập 7</vt:lpstr>
      <vt:lpstr>Bài tập 8</vt:lpstr>
      <vt:lpstr>Bài tập 9</vt:lpstr>
      <vt:lpstr>Bài tập 10</vt:lpstr>
      <vt:lpstr>Bài tập 11</vt:lpstr>
    </vt:vector>
  </TitlesOfParts>
  <Company>BABYDUCK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MINH</dc:creator>
  <cp:lastModifiedBy>Giang Thanh Tron</cp:lastModifiedBy>
  <cp:revision>324</cp:revision>
  <cp:lastPrinted>2020-07-27T00:36:28Z</cp:lastPrinted>
  <dcterms:created xsi:type="dcterms:W3CDTF">2007-09-05T08:24:33Z</dcterms:created>
  <dcterms:modified xsi:type="dcterms:W3CDTF">2020-07-27T00:36:50Z</dcterms:modified>
</cp:coreProperties>
</file>