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88" r:id="rId3"/>
    <p:sldId id="291" r:id="rId4"/>
    <p:sldId id="258" r:id="rId5"/>
    <p:sldId id="292" r:id="rId6"/>
    <p:sldId id="259" r:id="rId7"/>
    <p:sldId id="260" r:id="rId8"/>
    <p:sldId id="293" r:id="rId9"/>
    <p:sldId id="261" r:id="rId10"/>
    <p:sldId id="262" r:id="rId11"/>
    <p:sldId id="289" r:id="rId12"/>
    <p:sldId id="290" r:id="rId13"/>
    <p:sldId id="294" r:id="rId14"/>
    <p:sldId id="295" r:id="rId15"/>
    <p:sldId id="263" r:id="rId16"/>
    <p:sldId id="264" r:id="rId17"/>
    <p:sldId id="266" r:id="rId18"/>
    <p:sldId id="267" r:id="rId19"/>
    <p:sldId id="268" r:id="rId20"/>
    <p:sldId id="269" r:id="rId21"/>
    <p:sldId id="296" r:id="rId22"/>
    <p:sldId id="270" r:id="rId23"/>
    <p:sldId id="271" r:id="rId24"/>
    <p:sldId id="273" r:id="rId25"/>
    <p:sldId id="274" r:id="rId26"/>
    <p:sldId id="275" r:id="rId27"/>
    <p:sldId id="276" r:id="rId28"/>
    <p:sldId id="297" r:id="rId29"/>
    <p:sldId id="298" r:id="rId30"/>
    <p:sldId id="299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</p:sldIdLst>
  <p:sldSz cx="9144000" cy="6858000" type="screen4x3"/>
  <p:notesSz cx="7315200" cy="96012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2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345B864-64EF-4D61-AF0C-65913224A34A}" type="datetimeFigureOut">
              <a:rPr lang="vi-VN"/>
              <a:pPr>
                <a:defRPr/>
              </a:pPr>
              <a:t>07/09/2016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4B2EFC-91EA-4015-A171-22FAE5363E6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8968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2704FE-C793-4668-B40C-C626240832F6}" type="datetimeFigureOut">
              <a:rPr lang="en-US"/>
              <a:pPr>
                <a:defRPr/>
              </a:pPr>
              <a:t>07-Sep-16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EDE1CA0-0C43-440F-8FE4-939CA9FB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7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2ED74FF-8B59-4F96-AE16-C8A1A14F6750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04E305E-6504-47DD-A425-B8130A49749D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6AA8B0C-A449-4521-B697-92A510551F65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2F3B14D-696D-4320-94F0-2412EB25624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73495C4-1BC1-496C-9F0A-9214C806C30D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D3FD298-8A3A-4279-AF86-8151D08C9414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223568D-0AE9-4462-8945-3915476E1CC4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26317EB-F45D-48C7-A820-E441B974548E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BF6ECC2-036B-446A-B806-AAB21CA6A384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D67E47C-1934-47F3-8A42-663D1FE39B8F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CE0B86D-F5E9-4B97-985A-2407F9C88EB5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5654A17-113F-421A-896A-E810302D643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C89261-D1CB-4DE7-BBFD-53E1BB7EFA7A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394B391-CCAE-404E-A6DC-2A7045A5D2EB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252184B-5C1A-4240-9BFB-B00C761E0F51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A3F44AC-1DE0-47E4-82A0-85517FA08BB2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CF76B94-35B1-4065-9797-A8909EFAC94A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E5DC316-4D3C-4022-9ACA-5BB4AE1B425D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41FC2F0-6CBE-460F-A955-60E6164A795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80FF3A0-A159-445D-A4BE-714CC001926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4F91579-F3C9-47A6-9CDB-C3E7ABF9B13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30375B9-58D7-4701-A11F-9761B21D27E7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7677E52-527E-466F-8CBD-9E013C930AD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3071A6-DCD4-4336-B3B2-E891A42D72DB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1E6E3EB-93FE-4F87-9655-D3F0C820BD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en-US" sz="1600" smtClean="0">
                <a:latin typeface="Verdana" pitchFamily="34" charset="0"/>
              </a:rPr>
              <a:t>Đặng Bình Ph</a:t>
            </a:r>
            <a:r>
              <a:rPr lang="vi-VN" altLang="en-US" sz="1600" smtClean="0">
                <a:latin typeface="Verdana" pitchFamily="34" charset="0"/>
              </a:rPr>
              <a:t>ươ</a:t>
            </a:r>
            <a:r>
              <a:rPr lang="en-US" altLang="en-US" sz="1600" smtClean="0">
                <a:latin typeface="Verdan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en-US" sz="1200" smtClean="0">
                <a:latin typeface="Verdana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F689B44-820C-4F55-9C80-175600614A7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1FADD28-EDB3-447F-BEF9-5A603FC048E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D5A4AD8-45FD-4BE1-91F2-F6C6845A4C0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997C313-099F-4876-88E7-6A47941B5A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6541F-E2D7-403D-B18D-91720D5F3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9478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64EB8AD-0F35-4CDC-826C-DE277F6FA86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DE132F9-7052-4420-B045-D5AE6683EBE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B9C0762-F05E-44C5-8287-0B3C4B4214F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A6F1F40-E968-461C-962F-D69CA414C7A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A0AFD70-E215-4B93-BB58-C2B1D5179FE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4ED0EDC-A223-4972-A524-DDF8EDFFA40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EA2A480-E8BE-46E2-B56C-2AB5605C97E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2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DA70F39-B501-445B-8E28-C4CC5BCC235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BB</a:t>
            </a:r>
            <a:endParaRPr lang="en-US" altLang="en-US" sz="1600" b="1" baseline="30000" smtClean="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9E03EA2-6BED-4BDE-8A4A-DA4F9D892C8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image" Target="../media/image8.gif"/><Relationship Id="rId7" Type="http://schemas.openxmlformats.org/officeDocument/2006/relationships/slide" Target="slide3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image" Target="../media/image9.png"/><Relationship Id="rId4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slide" Target="slide4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image" Target="../media/image9.png"/><Relationship Id="rId4" Type="http://schemas.openxmlformats.org/officeDocument/2006/relationships/slide" Target="slide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057400" y="2438400"/>
            <a:ext cx="4724400" cy="685800"/>
            <a:chOff x="1296" y="1824"/>
            <a:chExt cx="2976" cy="432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6411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Câu lệnh </a:t>
              </a:r>
              <a:r>
                <a:rPr lang="vi-VN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đ</a:t>
              </a: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iều kiện if</a:t>
              </a:r>
            </a:p>
          </p:txBody>
        </p:sp>
        <p:sp>
          <p:nvSpPr>
            <p:cNvPr id="16412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057400" y="33528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6407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Câu lệnh rẽ nhánh switch</a:t>
              </a:r>
            </a:p>
          </p:txBody>
        </p:sp>
        <p:sp>
          <p:nvSpPr>
            <p:cNvPr id="16408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057400" y="42672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6403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Một số kinh nghiệm lập trình</a:t>
              </a:r>
            </a:p>
          </p:txBody>
        </p:sp>
        <p:sp>
          <p:nvSpPr>
            <p:cNvPr id="16404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057400" y="51816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6399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Một số ví dụ minh họa</a:t>
              </a:r>
            </a:p>
          </p:txBody>
        </p:sp>
        <p:sp>
          <p:nvSpPr>
            <p:cNvPr id="16400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057400" y="1524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FF"/>
                </a:gs>
                <a:gs pos="100000">
                  <a:schemeClr val="bg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FF66FF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6395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gradFill rotWithShape="1">
              <a:gsLst>
                <a:gs pos="0">
                  <a:srgbClr val="FF66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Câu lệnh tuần tự</a:t>
              </a:r>
            </a:p>
          </p:txBody>
        </p:sp>
        <p:sp>
          <p:nvSpPr>
            <p:cNvPr id="16396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if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</a:t>
            </a:r>
            <a:r>
              <a:rPr lang="en-US" altLang="en-US" smtClean="0">
                <a:solidFill>
                  <a:srgbClr val="FF0000"/>
                </a:solidFill>
              </a:rPr>
              <a:t>if</a:t>
            </a:r>
            <a:r>
              <a:rPr lang="en-US" altLang="en-US" smtClean="0"/>
              <a:t> và câu lệnh </a:t>
            </a:r>
            <a:r>
              <a:rPr lang="en-US" altLang="en-US" smtClean="0">
                <a:solidFill>
                  <a:srgbClr val="FF0000"/>
                </a:solidFill>
              </a:rPr>
              <a:t>if… else</a:t>
            </a:r>
            <a:r>
              <a:rPr lang="en-US" altLang="en-US" smtClean="0"/>
              <a:t> là một </a:t>
            </a:r>
            <a:r>
              <a:rPr lang="en-US" altLang="en-US" smtClean="0">
                <a:solidFill>
                  <a:srgbClr val="FF0000"/>
                </a:solidFill>
              </a:rPr>
              <a:t>câu lệnh </a:t>
            </a:r>
            <a:r>
              <a:rPr lang="vi-VN" altLang="en-US" smtClean="0">
                <a:solidFill>
                  <a:srgbClr val="FF0000"/>
                </a:solidFill>
              </a:rPr>
              <a:t>đơ</a:t>
            </a:r>
            <a:r>
              <a:rPr lang="en-US" altLang="en-US" smtClean="0">
                <a:solidFill>
                  <a:srgbClr val="FF0000"/>
                </a:solidFill>
              </a:rPr>
              <a:t>n</a:t>
            </a:r>
            <a:r>
              <a:rPr lang="en-US" altLang="en-US" smtClean="0"/>
              <a:t>.</a:t>
            </a:r>
          </a:p>
        </p:txBody>
      </p:sp>
      <p:sp>
        <p:nvSpPr>
          <p:cNvPr id="2560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962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514600"/>
            <a:ext cx="7010400" cy="40934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 == 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 == 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a = 2912;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printf(“a khac 0”);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895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41148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3810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Thiếu cặp dấu (&lt;ĐK&gt;) sau từ khóa if.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if BTĐK		if n%2= =0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S1;			       printf(“Số chẵn”);	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Dư dấu ‘;’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if (BTĐK) ;		if (n%2= =0);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S1;			        printf(“Số chẵn”);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Thiếu cặp dấu bao quanh {&lt;khối lệnh&gt;}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			int tongchan;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if (ĐK)			if (n %2= =0)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S1;			        printf(“Số chẵn”);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S2;			        tong = tong +n;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S3;			        printf(“Tổng =“,Tong);	</a:t>
            </a:r>
          </a:p>
          <a:p>
            <a:pPr marL="1149350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…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if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58175" cy="1462088"/>
          </a:xfrm>
        </p:spPr>
        <p:txBody>
          <a:bodyPr/>
          <a:lstStyle/>
          <a:p>
            <a:r>
              <a:rPr kumimoji="1" lang="en-US" altLang="en-US" sz="2800" b="1" smtClean="0"/>
              <a:t>Cấu trúc chọn lựa</a:t>
            </a:r>
            <a:r>
              <a:rPr kumimoji="1" lang="en-US" altLang="en-US" sz="2800" smtClean="0"/>
              <a:t> if…else lồng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772400" cy="4419600"/>
          </a:xfrm>
        </p:spPr>
        <p:txBody>
          <a:bodyPr/>
          <a:lstStyle/>
          <a:p>
            <a:pPr algn="just"/>
            <a:r>
              <a:rPr lang="en-US" altLang="en-US" sz="2400" b="0" smtClean="0">
                <a:latin typeface="Arial" pitchFamily="34" charset="0"/>
              </a:rPr>
              <a:t>Cú pháp:</a:t>
            </a:r>
            <a:r>
              <a:rPr lang="en-US" altLang="en-US" sz="2400" smtClean="0">
                <a:latin typeface="Arial" pitchFamily="34" charset="0"/>
              </a:rPr>
              <a:t> </a:t>
            </a:r>
          </a:p>
          <a:p>
            <a:pPr algn="just">
              <a:buFont typeface="Wingdings" pitchFamily="2" charset="2"/>
              <a:buNone/>
            </a:pPr>
            <a:endParaRPr lang="en-US" altLang="en-US" sz="2400" smtClean="0">
              <a:latin typeface="Arial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</a:t>
            </a: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if (&lt;Biểu thức điều kiện 1&gt;)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	&lt;Lệnh 1&gt;;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else if (&lt;Biểu thức điều kiện 2&gt;)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		&lt;Lệnh 2&gt;;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	else if (&lt;Biểu thức điều kiện 3&gt;)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		&lt;Lệnh 3&gt;;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	       else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0000"/>
                </a:solidFill>
                <a:latin typeface="Arial" pitchFamily="34" charset="0"/>
              </a:rPr>
              <a:t>			&lt;Lệnh sai&gt;;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91000" y="5715000"/>
            <a:ext cx="762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2888"/>
            <a:ext cx="8153400" cy="4419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#include &lt;iostream.h&gt;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#include &lt;conio.h&gt;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void main()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{	int m;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printf("Input month: “);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scanf(“%d”,&amp;m);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if(m==1 || m==3 || m==5 || m==7 || m==8 || m==10 || m==12)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       printf("Month “ &lt;&lt; m &lt;&lt; ” has 31 days.“);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else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       if(m==4 || m==6 || m==9 || m==11)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	printf("Month “ &lt;&lt; m &lt;&lt; ” has 30 days.“);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    else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	if(m==2)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		printf("Month “ &lt;&lt; m &lt;&lt; ” has 28 or 29 days.“);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	else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		printf("This is not a valid month: ”) &lt;&lt; m;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getch();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990600" y="1143000"/>
            <a:ext cx="825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Arial" pitchFamily="34" charset="0"/>
                <a:cs typeface="Arial" pitchFamily="34" charset="0"/>
              </a:rPr>
              <a:t>Ví dụ: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58175" cy="1462088"/>
          </a:xfrm>
        </p:spPr>
        <p:txBody>
          <a:bodyPr/>
          <a:lstStyle/>
          <a:p>
            <a:r>
              <a:rPr kumimoji="1" lang="en-US" altLang="en-US" sz="2800" b="1" smtClean="0"/>
              <a:t>Cấu trúc chọn lựa</a:t>
            </a:r>
            <a:r>
              <a:rPr kumimoji="1" lang="en-US" altLang="en-US" sz="2800" smtClean="0"/>
              <a:t> if…else lồng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4419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 &lt;iostream.h&gt;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 &lt;conio.h&gt;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void main()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{	  char ch;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printf(“Nhập ký tự :”); scanf(“%c”,&amp;ch);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if (ch &gt;= '0' &amp;&amp; ch &lt;= '9')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        printf(“Ký tự nhập dạng số”);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else if (ch &gt;= 'A' &amp;&amp; ch &lt;= 'Z')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	printf(“Ký tự nhập là chữ hoa”)		    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        else if (ch &gt;= 'a' &amp;&amp; ch &lt;= 'z')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	        printf(“Ký tự nhập dạng chữ thường”);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	else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	        printf(“Ký tự nhập là ký tự đặc biệt”)		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getch();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66750" y="1143000"/>
            <a:ext cx="825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Arial" pitchFamily="34" charset="0"/>
                <a:cs typeface="Arial" pitchFamily="34" charset="0"/>
              </a:rPr>
              <a:t>Ví dụ: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4730750" y="6324600"/>
            <a:ext cx="441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latin typeface="Arial" pitchFamily="34" charset="0"/>
                <a:cs typeface="Arial" pitchFamily="34" charset="0"/>
              </a:rPr>
              <a:t>Bài tập: Tìm số nhỏ nhất trong ba số nhập vào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58175" cy="1462088"/>
          </a:xfrm>
        </p:spPr>
        <p:txBody>
          <a:bodyPr/>
          <a:lstStyle/>
          <a:p>
            <a:r>
              <a:rPr kumimoji="1" lang="en-US" altLang="en-US" sz="2800" b="1" smtClean="0"/>
              <a:t>Cấu trúc chọn lựa</a:t>
            </a:r>
            <a:r>
              <a:rPr kumimoji="1" lang="en-US" altLang="en-US" sz="2800" smtClean="0"/>
              <a:t> if…else lồng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if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Câu lệnh </a:t>
            </a:r>
            <a:r>
              <a:rPr lang="en-US" altLang="en-US" smtClean="0">
                <a:solidFill>
                  <a:srgbClr val="FF0000"/>
                </a:solidFill>
              </a:rPr>
              <a:t>if có thể lồng vào nhau</a:t>
            </a:r>
            <a:r>
              <a:rPr lang="en-US" altLang="en-US" smtClean="0"/>
              <a:t> và </a:t>
            </a:r>
            <a:r>
              <a:rPr lang="en-US" altLang="en-US" smtClean="0">
                <a:solidFill>
                  <a:srgbClr val="FF0000"/>
                </a:solidFill>
              </a:rPr>
              <a:t>else sẽ t</a:t>
            </a:r>
            <a:r>
              <a:rPr lang="vi-VN" altLang="en-US" smtClean="0">
                <a:solidFill>
                  <a:srgbClr val="FF0000"/>
                </a:solidFill>
              </a:rPr>
              <a:t>ươ</a:t>
            </a:r>
            <a:r>
              <a:rPr lang="en-US" altLang="en-US" smtClean="0">
                <a:solidFill>
                  <a:srgbClr val="FF0000"/>
                </a:solidFill>
              </a:rPr>
              <a:t>ng ứng với if gần nó nhất</a:t>
            </a:r>
            <a:r>
              <a:rPr lang="en-US" altLang="en-US" smtClean="0"/>
              <a:t>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152400" cy="3962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838200" y="2514600"/>
            <a:ext cx="70104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(a !=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(b &gt;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printf(“a != 0 va b &gt;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printf(“a != 0 va b &lt;=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(a !=0)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(b &gt;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printf(“a != 0 va b &gt;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printf(“a != 0 va b &lt;=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8956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724400"/>
            <a:ext cx="9128125" cy="1752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if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Nên </a:t>
            </a:r>
            <a:r>
              <a:rPr lang="en-US" altLang="en-US" smtClean="0">
                <a:solidFill>
                  <a:srgbClr val="FF0000"/>
                </a:solidFill>
              </a:rPr>
              <a:t>dùng else</a:t>
            </a:r>
            <a:r>
              <a:rPr lang="en-US" altLang="en-US" smtClean="0"/>
              <a:t> </a:t>
            </a:r>
            <a:r>
              <a:rPr lang="vi-VN" altLang="en-US" smtClean="0"/>
              <a:t>để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loại trừ tr</a:t>
            </a:r>
            <a:r>
              <a:rPr lang="vi-VN" altLang="en-US" smtClean="0">
                <a:solidFill>
                  <a:srgbClr val="FF0000"/>
                </a:solidFill>
              </a:rPr>
              <a:t>ườ</a:t>
            </a:r>
            <a:r>
              <a:rPr lang="en-US" altLang="en-US" smtClean="0">
                <a:solidFill>
                  <a:srgbClr val="FF0000"/>
                </a:solidFill>
              </a:rPr>
              <a:t>ng hợp</a:t>
            </a:r>
            <a:r>
              <a:rPr lang="en-US" altLang="en-US" smtClean="0"/>
              <a:t>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52650"/>
            <a:ext cx="152400" cy="43243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838200" y="2152650"/>
            <a:ext cx="7010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(delta &lt;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printf(“PT vo nghiem”);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(delta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printf(“PT co nghiem kep”);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(delta &gt;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printf(“PT co 2 nghiem”);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(delta &lt;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printf(“PT vo nghiem”);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else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2000" i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delta &gt;=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(delta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printf(“PT co nghiem kep”);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printf(“PT co 2 nghiem”);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2098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5875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43434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(thiếu)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3505200" cy="5248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switch </a:t>
            </a:r>
            <a:r>
              <a:rPr lang="en-US" sz="2400" smtClean="0">
                <a:solidFill>
                  <a:srgbClr val="FF0000"/>
                </a:solidFill>
              </a:rPr>
              <a:t>(&lt;Biến/BT&gt;)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case </a:t>
            </a:r>
            <a:r>
              <a:rPr lang="en-US" sz="1800" smtClean="0">
                <a:solidFill>
                  <a:srgbClr val="FF66FF"/>
                </a:solidFill>
              </a:rPr>
              <a:t>&lt;GT1&gt;</a:t>
            </a:r>
            <a:r>
              <a:rPr lang="en-US" sz="1800" smtClean="0"/>
              <a:t>:</a:t>
            </a:r>
            <a:r>
              <a:rPr lang="en-US" sz="1800" smtClean="0">
                <a:solidFill>
                  <a:srgbClr val="FF66FF"/>
                </a:solidFill>
              </a:rPr>
              <a:t>&lt;L1&gt;</a:t>
            </a:r>
            <a:r>
              <a:rPr lang="en-US" sz="1800" smtClean="0"/>
              <a:t>;break;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case </a:t>
            </a:r>
            <a:r>
              <a:rPr lang="en-US" sz="1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&lt;GT2&gt;</a:t>
            </a:r>
            <a:r>
              <a:rPr lang="en-US" sz="1800" smtClean="0"/>
              <a:t>:</a:t>
            </a:r>
            <a:r>
              <a:rPr lang="en-US" sz="1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&lt;L2&gt;</a:t>
            </a:r>
            <a:r>
              <a:rPr lang="en-US" sz="1800" smtClean="0"/>
              <a:t>;break;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}</a:t>
            </a:r>
          </a:p>
          <a:p>
            <a:pPr eaLnBrk="1" hangingPunct="1">
              <a:defRPr/>
            </a:pPr>
            <a:r>
              <a:rPr lang="en-US" sz="2400" b="0" smtClean="0"/>
              <a:t>&lt;Biến/BT&gt; là biến/biểu thức cho </a:t>
            </a:r>
            <a:r>
              <a:rPr lang="en-US" sz="2400" b="0" smtClean="0">
                <a:solidFill>
                  <a:srgbClr val="FF0000"/>
                </a:solidFill>
              </a:rPr>
              <a:t>giá trị rời rạc</a:t>
            </a:r>
            <a:r>
              <a:rPr lang="en-US" sz="2400" b="0" smtClean="0"/>
              <a:t>.</a:t>
            </a:r>
          </a:p>
          <a:p>
            <a:pPr eaLnBrk="1" hangingPunct="1">
              <a:defRPr/>
            </a:pPr>
            <a:r>
              <a:rPr lang="en-US" sz="2400" b="0" smtClean="0"/>
              <a:t>&lt;Lệnh&gt; : </a:t>
            </a:r>
            <a:r>
              <a:rPr lang="vi-VN" sz="2400" b="0" smtClean="0"/>
              <a:t>đơ</a:t>
            </a:r>
            <a:r>
              <a:rPr lang="en-US" sz="2400" b="0" smtClean="0"/>
              <a:t>n hoặc khối lệnh {}.</a:t>
            </a:r>
          </a:p>
          <a:p>
            <a:pPr eaLnBrk="1" hangingPunct="1">
              <a:defRPr/>
            </a:pPr>
            <a:endParaRPr lang="en-US" sz="240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078706" y="1715294"/>
            <a:ext cx="5349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19400" y="21336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66FF"/>
                </a:solidFill>
              </a:rPr>
              <a:t>&lt;Lệnh 1&gt;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81250" y="23606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371600" y="5105400"/>
            <a:ext cx="3200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200401" y="3733800"/>
            <a:ext cx="2743200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19812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27432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04800" y="1981200"/>
            <a:ext cx="2068513" cy="762000"/>
            <a:chOff x="324394" y="1981200"/>
            <a:chExt cx="2068286" cy="762000"/>
          </a:xfrm>
        </p:grpSpPr>
        <p:sp>
          <p:nvSpPr>
            <p:cNvPr id="29" name="Diamond 28"/>
            <p:cNvSpPr/>
            <p:nvPr/>
          </p:nvSpPr>
          <p:spPr>
            <a:xfrm>
              <a:off x="324394" y="1981200"/>
              <a:ext cx="2068286" cy="7620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0113" y="2182813"/>
              <a:ext cx="152383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</a:rPr>
                <a:t>&lt;Biến/BT&gt;</a:t>
              </a:r>
            </a:p>
            <a:p>
              <a:pPr algn="ctr">
                <a:defRPr/>
              </a:pPr>
              <a:r>
                <a:rPr lang="en-US" sz="1600">
                  <a:solidFill>
                    <a:srgbClr val="FF66FF"/>
                  </a:solidFill>
                </a:rPr>
                <a:t>= &lt;GT1&gt;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04800" y="3124200"/>
            <a:ext cx="2068513" cy="762000"/>
            <a:chOff x="324394" y="1981200"/>
            <a:chExt cx="2068286" cy="762000"/>
          </a:xfrm>
        </p:grpSpPr>
        <p:sp>
          <p:nvSpPr>
            <p:cNvPr id="35" name="Diamond 34"/>
            <p:cNvSpPr/>
            <p:nvPr/>
          </p:nvSpPr>
          <p:spPr>
            <a:xfrm>
              <a:off x="324394" y="1981200"/>
              <a:ext cx="2068286" cy="7620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0113" y="2182813"/>
              <a:ext cx="152383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</a:rPr>
                <a:t>&lt;Biến/BT&gt;</a:t>
              </a:r>
            </a:p>
            <a:p>
              <a:pPr algn="ctr">
                <a:defRPr/>
              </a:pPr>
              <a:r>
                <a:rPr lang="en-US" sz="160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= &lt;GT2&gt;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rot="16200000" flipH="1">
            <a:off x="1162844" y="2940844"/>
            <a:ext cx="3667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3700" y="4838700"/>
            <a:ext cx="1905000" cy="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91000" y="23622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19400" y="32766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2&gt;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381250" y="35036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91000" y="3505200"/>
            <a:ext cx="22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886994" y="4037806"/>
            <a:ext cx="10668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1371600" y="45720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62200" y="31242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0600" y="38862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  <p:bldP spid="49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(thiếu)</a:t>
            </a:r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85800" y="16002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838200" y="1600200"/>
            <a:ext cx="70104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a: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scanf(“%d”,&amp;a);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switch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printf(“Hai”);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printf(“Ba”);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8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35052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0" y="4419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15875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(</a:t>
            </a:r>
            <a:r>
              <a:rPr lang="vi-VN" altLang="en-US" smtClean="0"/>
              <a:t>đ</a:t>
            </a:r>
            <a:r>
              <a:rPr lang="en-US" altLang="en-US" smtClean="0"/>
              <a:t>ủ)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switch </a:t>
            </a:r>
            <a:r>
              <a:rPr lang="en-US" smtClean="0">
                <a:solidFill>
                  <a:srgbClr val="FF0000"/>
                </a:solidFill>
              </a:rPr>
              <a:t>(&lt;Biến/BT&gt;)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FF66FF"/>
                </a:solidFill>
              </a:rPr>
              <a:t>&lt;GT1&gt;</a:t>
            </a:r>
            <a:r>
              <a:rPr lang="en-US" sz="2000" smtClean="0"/>
              <a:t>:</a:t>
            </a:r>
            <a:r>
              <a:rPr lang="en-US" sz="2000" smtClean="0">
                <a:solidFill>
                  <a:srgbClr val="FF66FF"/>
                </a:solidFill>
              </a:rPr>
              <a:t>&lt;Lệnh 1&gt;</a:t>
            </a:r>
            <a:r>
              <a:rPr lang="en-US" sz="2000" smtClean="0"/>
              <a:t>;break;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20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&lt;GT2&gt;</a:t>
            </a:r>
            <a:r>
              <a:rPr lang="en-US" sz="2000" smtClean="0"/>
              <a:t>:</a:t>
            </a:r>
            <a:r>
              <a:rPr lang="en-US" sz="20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2&gt;</a:t>
            </a:r>
            <a:r>
              <a:rPr lang="en-US" sz="2000" smtClean="0"/>
              <a:t>;break;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default: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	</a:t>
            </a:r>
            <a:r>
              <a:rPr lang="en-US" sz="2000" smtClean="0">
                <a:solidFill>
                  <a:schemeClr val="accent6"/>
                </a:solidFill>
              </a:rPr>
              <a:t>&lt;Lệnh n&gt;</a:t>
            </a:r>
            <a:r>
              <a:rPr lang="en-US" sz="200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}</a:t>
            </a:r>
            <a:endParaRPr lang="en-US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078706" y="1715294"/>
            <a:ext cx="5349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19400" y="21336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66FF"/>
                </a:solidFill>
              </a:rPr>
              <a:t>&lt;Lệnh 1&gt;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81250" y="23606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371600" y="5942013"/>
            <a:ext cx="32004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782888" y="4152900"/>
            <a:ext cx="35798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1981200"/>
            <a:ext cx="374650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2743200"/>
            <a:ext cx="346075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04800" y="1981200"/>
            <a:ext cx="2068513" cy="762000"/>
            <a:chOff x="324394" y="1981200"/>
            <a:chExt cx="2068286" cy="762000"/>
          </a:xfrm>
        </p:grpSpPr>
        <p:sp>
          <p:nvSpPr>
            <p:cNvPr id="29" name="Diamond 28"/>
            <p:cNvSpPr/>
            <p:nvPr/>
          </p:nvSpPr>
          <p:spPr>
            <a:xfrm>
              <a:off x="324394" y="1981200"/>
              <a:ext cx="2068286" cy="7620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0113" y="2182813"/>
              <a:ext cx="152383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</a:rPr>
                <a:t>&lt;Biến/BT&gt;</a:t>
              </a:r>
            </a:p>
            <a:p>
              <a:pPr algn="ctr">
                <a:defRPr/>
              </a:pPr>
              <a:r>
                <a:rPr lang="en-US" sz="1600">
                  <a:solidFill>
                    <a:srgbClr val="FF66FF"/>
                  </a:solidFill>
                </a:rPr>
                <a:t>= &lt;GT1&gt;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04800" y="3124200"/>
            <a:ext cx="2068513" cy="762000"/>
            <a:chOff x="324394" y="1981200"/>
            <a:chExt cx="2068286" cy="762000"/>
          </a:xfrm>
        </p:grpSpPr>
        <p:sp>
          <p:nvSpPr>
            <p:cNvPr id="35" name="Diamond 34"/>
            <p:cNvSpPr/>
            <p:nvPr/>
          </p:nvSpPr>
          <p:spPr>
            <a:xfrm>
              <a:off x="324394" y="1981200"/>
              <a:ext cx="2068286" cy="7620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0113" y="2182813"/>
              <a:ext cx="152383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</a:rPr>
                <a:t>&lt;Biến/BT&gt;</a:t>
              </a:r>
            </a:p>
            <a:p>
              <a:pPr algn="ctr">
                <a:defRPr/>
              </a:pPr>
              <a:r>
                <a:rPr lang="en-US" sz="160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= &lt;GT2&gt;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rot="16200000" flipH="1">
            <a:off x="1162844" y="2940844"/>
            <a:ext cx="3667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927894" y="4304506"/>
            <a:ext cx="838200" cy="15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91000" y="23622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19400" y="32766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2&gt;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381250" y="35036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91000" y="3505200"/>
            <a:ext cx="22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467894" y="4456906"/>
            <a:ext cx="1905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1371600" y="5408613"/>
            <a:ext cx="3048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62200" y="3124200"/>
            <a:ext cx="374650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0600" y="3886200"/>
            <a:ext cx="346075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800" y="47244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accent6"/>
                </a:solidFill>
              </a:rPr>
              <a:t>&lt;Lệnh n&gt;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762794" y="5739606"/>
            <a:ext cx="1181100" cy="1428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/>
          </p:cNvSpPr>
          <p:nvPr/>
        </p:nvSpPr>
        <p:spPr bwMode="auto">
          <a:xfrm>
            <a:off x="4800600" y="3200400"/>
            <a:ext cx="4343400" cy="762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  <p:bldP spid="49" grpId="0" animBg="1"/>
      <p:bldP spid="61" grpId="0"/>
      <p:bldP spid="62" grpId="0"/>
      <p:bldP spid="2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1524000"/>
            <a:ext cx="2466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04800"/>
            <a:ext cx="8258175" cy="838200"/>
          </a:xfrm>
        </p:spPr>
        <p:txBody>
          <a:bodyPr/>
          <a:lstStyle/>
          <a:p>
            <a:r>
              <a:rPr kumimoji="1" lang="en-US" altLang="en-US" sz="2800" b="1" smtClean="0"/>
              <a:t>Cấu trúc tuần tự</a:t>
            </a:r>
            <a:r>
              <a:rPr kumimoji="1" lang="en-US" altLang="en-US" sz="2800" smtClean="0"/>
              <a:t> 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6477000" cy="4419600"/>
          </a:xfrm>
        </p:spPr>
        <p:txBody>
          <a:bodyPr/>
          <a:lstStyle/>
          <a:p>
            <a:pPr algn="just"/>
            <a:r>
              <a:rPr lang="en-US" altLang="en-US" sz="2000" b="0" smtClean="0">
                <a:latin typeface="Arial" pitchFamily="34" charset="0"/>
              </a:rPr>
              <a:t>Các câu lệnh được thực hiện lần lượt theo thứ tự tuyến tính từ trên xuống và từ trái sang phải.</a:t>
            </a:r>
          </a:p>
          <a:p>
            <a:pPr algn="just"/>
            <a:r>
              <a:rPr lang="en-US" altLang="en-US" sz="2000" b="0" smtClean="0">
                <a:latin typeface="Arial" pitchFamily="34" charset="0"/>
              </a:rPr>
              <a:t>Mỗi lệnh kết thúc bằng dấu ;</a:t>
            </a:r>
          </a:p>
          <a:p>
            <a:pPr algn="just"/>
            <a:r>
              <a:rPr lang="en-US" altLang="en-US" sz="2000" b="0" smtClean="0">
                <a:latin typeface="Arial" pitchFamily="34" charset="0"/>
              </a:rPr>
              <a:t>Khối lệnh là có từ hai lệnh trở lên và được đặt trong cặp dấu {…}. </a:t>
            </a:r>
          </a:p>
          <a:p>
            <a:pPr algn="just"/>
            <a:r>
              <a:rPr lang="en-US" altLang="en-US" sz="2000" b="0" smtClean="0">
                <a:latin typeface="Arial" pitchFamily="34" charset="0"/>
              </a:rPr>
              <a:t>Ví dụ: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smtClean="0">
                <a:latin typeface="Arial" pitchFamily="34" charset="0"/>
              </a:rPr>
              <a:t>#include &lt;iostream.h&gt;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smtClean="0">
                <a:latin typeface="Arial" pitchFamily="34" charset="0"/>
              </a:rPr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smtClean="0">
                <a:latin typeface="Arial" pitchFamily="34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smtClean="0">
                <a:latin typeface="Arial" pitchFamily="34" charset="0"/>
              </a:rPr>
              <a:t>	int a, b, c;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smtClean="0">
                <a:latin typeface="Arial" pitchFamily="34" charset="0"/>
              </a:rPr>
              <a:t>	printf(“Nhap 3 so a, b, c : ”; cin &gt;&gt; a &gt;&gt; b &gt;&gt; c;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smtClean="0">
                <a:latin typeface="Arial" pitchFamily="34" charset="0"/>
              </a:rPr>
              <a:t>	printf(“MAX = ” &lt;&lt; (a&gt;b ? (a&gt;c ? a : c) : (b&gt;c ? b :c));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smtClean="0">
                <a:latin typeface="Arial" pitchFamily="34" charset="0"/>
              </a:rPr>
              <a:t> }</a:t>
            </a:r>
          </a:p>
          <a:p>
            <a:pPr algn="just"/>
            <a:endParaRPr lang="en-US" altLang="en-US" sz="2000" b="0" smtClean="0">
              <a:latin typeface="Arial" pitchFamily="34" charset="0"/>
            </a:endParaRPr>
          </a:p>
          <a:p>
            <a:pPr algn="just"/>
            <a:endParaRPr lang="en-US" altLang="en-US" sz="2000" b="0" smtClean="0">
              <a:latin typeface="Arial" pitchFamily="34" charset="0"/>
            </a:endParaRPr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685800" y="46482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0" y="4800600"/>
            <a:ext cx="65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latin typeface="Times New Roman" pitchFamily="18" charset="0"/>
                <a:cs typeface="Arial" pitchFamily="34" charset="0"/>
              </a:rPr>
              <a:t>Khối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latin typeface="Times New Roman" pitchFamily="18" charset="0"/>
                <a:cs typeface="Arial" pitchFamily="34" charset="0"/>
              </a:rPr>
              <a:t>Lệnh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(</a:t>
            </a:r>
            <a:r>
              <a:rPr lang="vi-VN" altLang="en-US" smtClean="0"/>
              <a:t>đủ</a:t>
            </a:r>
            <a:r>
              <a:rPr lang="en-US" altLang="en-US" smtClean="0"/>
              <a:t>)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85800" y="16002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838200" y="1600200"/>
            <a:ext cx="7010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a: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scanf(“%d”,&amp;a);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switch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printf(“Hai”);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printf(“Ba”);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default : printf(“Ko biet doc”);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8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35052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0" y="4419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 &lt;iostream.h&gt;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 &lt;conio.h&gt;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void main ()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{	clrscr();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1800" smtClean="0"/>
              <a:t>int th;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printf(“Cho biết tháng cần tính: “ ; scanf(“%d”,&amp;th) 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switch (th)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    case 1: case 3: case 5: case 7: case 8: case 10: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       case 12: printf("tháng này có 31 ngày" ; break 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            case 2: printf("tháng này có 28 ngày" ; break;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            case 4: case 6: case 9: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            case 11: printf("tháng này có 30 ngày" ; break;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           default: printf("Bạn đã nhập sai tháng, không có tháng này" 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smtClean="0"/>
              <a:t>	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smtClean="0"/>
              <a:t>	</a:t>
            </a:r>
            <a:r>
              <a:rPr lang="en-US" altLang="en-US" sz="2000" smtClean="0"/>
              <a:t>getch();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smtClean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87400" y="1143000"/>
            <a:ext cx="8969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>
                <a:latin typeface="Arial" pitchFamily="34" charset="0"/>
                <a:cs typeface="Arial" pitchFamily="34" charset="0"/>
              </a:rPr>
              <a:t>Ví dụ:</a:t>
            </a:r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(</a:t>
            </a:r>
            <a:r>
              <a:rPr lang="vi-VN" altLang="en-US" smtClean="0"/>
              <a:t>đủ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9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9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9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9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9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là một </a:t>
            </a:r>
            <a:r>
              <a:rPr lang="en-US" altLang="en-US" smtClean="0">
                <a:solidFill>
                  <a:srgbClr val="FF0000"/>
                </a:solidFill>
              </a:rPr>
              <a:t>câu lệnh </a:t>
            </a:r>
            <a:r>
              <a:rPr lang="vi-VN" altLang="en-US" smtClean="0">
                <a:solidFill>
                  <a:srgbClr val="FF0000"/>
                </a:solidFill>
              </a:rPr>
              <a:t>đơ</a:t>
            </a:r>
            <a:r>
              <a:rPr lang="en-US" altLang="en-US" smtClean="0">
                <a:solidFill>
                  <a:srgbClr val="FF0000"/>
                </a:solidFill>
              </a:rPr>
              <a:t>n </a:t>
            </a:r>
            <a:r>
              <a:rPr lang="en-US" altLang="en-US" smtClean="0"/>
              <a:t>và </a:t>
            </a:r>
            <a:r>
              <a:rPr lang="en-US" altLang="en-US" smtClean="0">
                <a:solidFill>
                  <a:srgbClr val="FF0000"/>
                </a:solidFill>
              </a:rPr>
              <a:t>có thể lồng nhau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789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514600"/>
            <a:ext cx="8305800" cy="40934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switch (b)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	   {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		case 1 : printf(“A”); break;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		case 2 : printf(“B”); break;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	   }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break;</a:t>
            </a:r>
            <a:endParaRPr lang="en-US" sz="2000" b="1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default : printf(“Khong biet doc”);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95600"/>
            <a:ext cx="9128125" cy="3352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810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giá trị trong mỗi tr</a:t>
            </a:r>
            <a:r>
              <a:rPr lang="vi-VN" altLang="en-US" smtClean="0"/>
              <a:t>ườ</a:t>
            </a:r>
            <a:r>
              <a:rPr lang="en-US" altLang="en-US" smtClean="0"/>
              <a:t>ng hợp phải </a:t>
            </a:r>
            <a:r>
              <a:rPr lang="en-US" altLang="en-US" smtClean="0">
                <a:solidFill>
                  <a:srgbClr val="FF0000"/>
                </a:solidFill>
              </a:rPr>
              <a:t>khác nhau</a:t>
            </a:r>
            <a:r>
              <a:rPr lang="en-US" altLang="en-US" smtClean="0"/>
              <a:t>.</a:t>
            </a:r>
          </a:p>
        </p:txBody>
      </p:sp>
      <p:sp>
        <p:nvSpPr>
          <p:cNvPr id="3891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printf(“Hai”);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printf(“Ba”);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printf(“1”);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default : printf(“Khong biet doc”);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419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switch nhảy </a:t>
            </a:r>
            <a:r>
              <a:rPr lang="vi-VN" altLang="en-US" smtClean="0"/>
              <a:t>đế</a:t>
            </a:r>
            <a:r>
              <a:rPr lang="en-US" altLang="en-US" smtClean="0"/>
              <a:t>n case t</a:t>
            </a:r>
            <a:r>
              <a:rPr lang="vi-VN" altLang="en-US" smtClean="0"/>
              <a:t>ươ</a:t>
            </a:r>
            <a:r>
              <a:rPr lang="en-US" altLang="en-US" smtClean="0"/>
              <a:t>ng ứng và thực hiện </a:t>
            </a:r>
            <a:r>
              <a:rPr lang="vi-VN" altLang="en-US" smtClean="0"/>
              <a:t>đế</a:t>
            </a:r>
            <a:r>
              <a:rPr lang="en-US" altLang="en-US" smtClean="0"/>
              <a:t>n khi nào gặp break hoặc cuối switch sẽ kết thúc.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7475" y="6400800"/>
            <a:ext cx="2895600" cy="233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01675" y="2971800"/>
            <a:ext cx="136525" cy="3657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4075" y="2971800"/>
            <a:ext cx="70104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printf(“Hai”);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printf(“Mot”);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printf(“Hai”);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printf(“Ba”);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0480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657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962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267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876800"/>
            <a:ext cx="9128125" cy="1752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41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632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715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632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601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632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4572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switch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Tận dụng tính chất khi bỏ break;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7475" y="6400800"/>
            <a:ext cx="2895600" cy="233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2098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209800"/>
            <a:ext cx="7010400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le”);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chan”);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le”);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chan”);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le”);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printf(“So chan”);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22860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0" y="2895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15875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0" y="3200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15875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0" y="3810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0" y="44196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0" y="5638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0" y="594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>
            <a:spLocks/>
          </p:cNvSpPr>
          <p:nvPr/>
        </p:nvSpPr>
        <p:spPr bwMode="auto">
          <a:xfrm>
            <a:off x="0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0" y="594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15875" y="624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mtClean="0"/>
              <a:t> Câu lệnh if</a:t>
            </a:r>
          </a:p>
        </p:txBody>
      </p:sp>
      <p:sp>
        <p:nvSpPr>
          <p:cNvPr id="4198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mtClean="0"/>
              <a:t> Câu lệnh switch</a:t>
            </a:r>
          </a:p>
        </p:txBody>
      </p:sp>
      <p:sp>
        <p:nvSpPr>
          <p:cNvPr id="4198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Kinh nghiệm lập trình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2514600"/>
            <a:ext cx="152400" cy="320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9600" y="2514600"/>
            <a:ext cx="3352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printf(“Mot”);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printf(“Hai”);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printf(“Ba”);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printf(“Bon”);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printf(“Nam”);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25146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724400" y="2514600"/>
            <a:ext cx="44196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:	printf(“Mot”);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:	printf(“Hai”);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:	printf(“Ba”);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:	printf(“Bon”);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:	printf(“Nam”);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mtClean="0"/>
              <a:t> Câu lệnh switch</a:t>
            </a:r>
          </a:p>
        </p:txBody>
      </p:sp>
      <p:sp>
        <p:nvSpPr>
          <p:cNvPr id="43011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mtClean="0"/>
              <a:t> Câu lệnh if</a:t>
            </a:r>
          </a:p>
        </p:txBody>
      </p:sp>
      <p:sp>
        <p:nvSpPr>
          <p:cNvPr id="4301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430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Kinh nghiệm lập trình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25146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1000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	                                            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&lt;10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 printf(“OK”);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 printf(“OK”);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95800" y="2560638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724400" y="2590800"/>
            <a:ext cx="373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printf(“OK”);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printf(“OK”);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printf(“OK”);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printf(“OK”);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4648200" y="2636838"/>
            <a:ext cx="3429000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609600" y="3200400"/>
            <a:ext cx="3429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609600" y="3505200"/>
            <a:ext cx="3429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4648200" y="3246438"/>
            <a:ext cx="3429000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609600" y="3810000"/>
            <a:ext cx="3429000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4648200" y="3856038"/>
            <a:ext cx="3429000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609600" y="4343400"/>
            <a:ext cx="3429000" cy="990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4648200" y="4465638"/>
            <a:ext cx="3429000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076700"/>
          </a:xfrm>
        </p:spPr>
        <p:txBody>
          <a:bodyPr/>
          <a:lstStyle/>
          <a:p>
            <a:pPr marL="400050" indent="-400050">
              <a:buFont typeface="Wingdings" pitchFamily="2" charset="2"/>
              <a:buNone/>
            </a:pPr>
            <a:r>
              <a:rPr lang="en-US" altLang="en-US" sz="2200" smtClean="0"/>
              <a:t>1.   Trình bày cú pháp, ý nghĩa, lưu đồ và cho ví dụ về các cấu trúc:</a:t>
            </a:r>
          </a:p>
          <a:p>
            <a:pPr marL="1219200" lvl="1" indent="-533400">
              <a:buFont typeface="Wingdings" pitchFamily="2" charset="2"/>
              <a:buNone/>
            </a:pPr>
            <a:r>
              <a:rPr lang="en-US" altLang="en-US" sz="2200" smtClean="0"/>
              <a:t>− if … else …</a:t>
            </a:r>
          </a:p>
          <a:p>
            <a:pPr marL="1219200" lvl="1" indent="-533400">
              <a:buFont typeface="Wingdings" pitchFamily="2" charset="2"/>
              <a:buNone/>
            </a:pPr>
            <a:r>
              <a:rPr lang="en-US" altLang="en-US" sz="2200" smtClean="0"/>
              <a:t>− switch (…)</a:t>
            </a:r>
          </a:p>
          <a:p>
            <a:pPr marL="1219200" lvl="1" indent="-533400">
              <a:buFont typeface="Wingdings" pitchFamily="2" charset="2"/>
              <a:buNone/>
            </a:pPr>
            <a:r>
              <a:rPr lang="en-US" altLang="en-US" sz="2200" smtClean="0"/>
              <a:t>− while (…)</a:t>
            </a:r>
          </a:p>
          <a:p>
            <a:pPr marL="1219200" lvl="1" indent="-533400">
              <a:buFont typeface="Wingdings" pitchFamily="2" charset="2"/>
              <a:buNone/>
            </a:pPr>
            <a:r>
              <a:rPr lang="en-US" altLang="en-US" sz="2200" smtClean="0"/>
              <a:t>− do … while (…)</a:t>
            </a:r>
          </a:p>
          <a:p>
            <a:pPr marL="1219200" lvl="1" indent="-533400">
              <a:buFont typeface="Wingdings" pitchFamily="2" charset="2"/>
              <a:buNone/>
            </a:pPr>
            <a:r>
              <a:rPr lang="en-US" altLang="en-US" sz="2200" smtClean="0"/>
              <a:t>− for (… ; … ; …)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90600" y="330200"/>
            <a:ext cx="9144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7724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2.  Câu nào sau đây là phần đầu của câu lệnh if hợp lệ? Đối với câu lệnh không hợp lệ, hãy cho biết tại sao?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mtClean="0"/>
              <a:t>− if ( delta &gt; 0 ) …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mtClean="0"/>
              <a:t>− if delta &lt; 0 …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mtClean="0"/>
              <a:t>− if ( delta == 0 ) …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mtClean="0"/>
              <a:t>− if ( delta = = 0 ) …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mtClean="0"/>
              <a:t>− if ( delta =&lt; 0 ) …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mtClean="0"/>
              <a:t>− if ( delta &lt;= 0 ) …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4419600" y="2209800"/>
            <a:ext cx="26685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itchFamily="34" charset="0"/>
                <a:cs typeface="Arial" pitchFamily="34" charset="0"/>
              </a:rPr>
              <a:t>− if ( delta =&gt; 0 ) …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itchFamily="34" charset="0"/>
                <a:cs typeface="Arial" pitchFamily="34" charset="0"/>
              </a:rPr>
              <a:t>− if ( delta &gt;= 0 ) …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itchFamily="34" charset="0"/>
                <a:cs typeface="Arial" pitchFamily="34" charset="0"/>
              </a:rPr>
              <a:t>− if ( delta != 0 ) …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itchFamily="34" charset="0"/>
                <a:cs typeface="Arial" pitchFamily="34" charset="0"/>
              </a:rPr>
              <a:t>− if (delta ! = 0 ) …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itchFamily="34" charset="0"/>
                <a:cs typeface="Arial" pitchFamily="34" charset="0"/>
              </a:rPr>
              <a:t>− if ( 1 + 2 ) …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itchFamily="34" charset="0"/>
                <a:cs typeface="Arial" pitchFamily="34" charset="0"/>
              </a:rPr>
              <a:t>− if ( 2 – 2 )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990600" y="330200"/>
            <a:ext cx="9144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58175" cy="914400"/>
          </a:xfrm>
        </p:spPr>
        <p:txBody>
          <a:bodyPr/>
          <a:lstStyle/>
          <a:p>
            <a:r>
              <a:rPr kumimoji="1" lang="en-US" altLang="en-US" sz="3600" b="1" smtClean="0"/>
              <a:t>Cấu trúc chọn lựa</a:t>
            </a:r>
            <a:r>
              <a:rPr kumimoji="1" lang="en-US" altLang="en-US" sz="3600" smtClean="0"/>
              <a:t> 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543800" cy="4419600"/>
          </a:xfrm>
        </p:spPr>
        <p:txBody>
          <a:bodyPr/>
          <a:lstStyle/>
          <a:p>
            <a:pPr marL="400050" indent="-400050" algn="just"/>
            <a:r>
              <a:rPr lang="en-US" altLang="en-US" sz="2400" smtClean="0"/>
              <a:t>Dựa vào kết quả của biểu thức điều kiện. Tùy theo sự chỉ định của biểu thức này mà những lệnh tương ứng sẽ được thực hiện.</a:t>
            </a:r>
          </a:p>
          <a:p>
            <a:pPr marL="400050" indent="-400050" algn="just"/>
            <a:r>
              <a:rPr lang="en-US" altLang="en-US" sz="2400" smtClean="0"/>
              <a:t>Các cấu trúc chọn lựa:</a:t>
            </a:r>
          </a:p>
          <a:p>
            <a:pPr marL="1149350" lvl="1" indent="-406400" algn="just"/>
            <a:r>
              <a:rPr lang="en-US" altLang="en-US" sz="2400" smtClean="0"/>
              <a:t>Phát biểu if</a:t>
            </a:r>
          </a:p>
          <a:p>
            <a:pPr marL="1149350" lvl="1" indent="-406400" algn="just"/>
            <a:r>
              <a:rPr lang="en-US" altLang="en-US" sz="2400" smtClean="0"/>
              <a:t>Phát biểu if-else</a:t>
            </a:r>
          </a:p>
          <a:p>
            <a:pPr marL="1149350" lvl="1" indent="-406400" algn="just"/>
            <a:r>
              <a:rPr lang="en-US" altLang="en-US" sz="2400" smtClean="0"/>
              <a:t>Phát biểu if-else lồng</a:t>
            </a:r>
          </a:p>
          <a:p>
            <a:pPr marL="1149350" lvl="1" indent="-406400" algn="just"/>
            <a:r>
              <a:rPr lang="en-US" altLang="en-US" sz="2400" smtClean="0"/>
              <a:t>Phát biểu switch</a:t>
            </a:r>
          </a:p>
          <a:p>
            <a:pPr marL="1149350" lvl="1" indent="-406400" algn="just"/>
            <a:r>
              <a:rPr lang="en-US" altLang="en-US" sz="2400" smtClean="0"/>
              <a:t>Biểu thức điều kiện</a:t>
            </a:r>
          </a:p>
          <a:p>
            <a:pPr marL="1149350" lvl="1" indent="-406400" algn="just">
              <a:lnSpc>
                <a:spcPct val="8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marL="400050" indent="-400050" algn="just"/>
            <a:endParaRPr lang="en-US" altLang="en-US" sz="2400" smtClean="0"/>
          </a:p>
          <a:p>
            <a:pPr marL="400050" indent="-400050" algn="just"/>
            <a:endParaRPr lang="en-US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3.  Hãy rút gọn các đoạn chương trình sau: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if ( a &gt; b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	b = x;	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	a = 1;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else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	b = x;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	a = 0;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endParaRPr lang="en-US" altLang="en-US" sz="2200" smtClean="0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676400" y="1828800"/>
            <a:ext cx="2808288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if ( a &gt; b )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a –= b;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c = x;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a += b;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c = x;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4114800" y="1828800"/>
            <a:ext cx="2651125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( a &gt; b )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c = a;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c = a;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 = 0;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6096000" y="1828800"/>
            <a:ext cx="26670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if ( a &gt; b )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a = 1;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c = x;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b = 2;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c = x;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990600" y="330200"/>
            <a:ext cx="9144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/>
      <p:bldP spid="346117" grpId="0"/>
      <p:bldP spid="3461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400" smtClean="0"/>
              <a:t>Nhập một số bất kỳ. Hãy </a:t>
            </a:r>
            <a:r>
              <a:rPr lang="vi-VN" sz="2400" smtClean="0"/>
              <a:t>đọ</a:t>
            </a:r>
            <a:r>
              <a:rPr lang="en-US" sz="2400" smtClean="0"/>
              <a:t>c giá trị của số nguyên </a:t>
            </a:r>
            <a:r>
              <a:rPr lang="vi-VN" sz="2400" smtClean="0"/>
              <a:t>đó</a:t>
            </a:r>
            <a:r>
              <a:rPr lang="en-US" sz="2400" smtClean="0"/>
              <a:t> nếu nó có giá trị từ 1 </a:t>
            </a:r>
            <a:r>
              <a:rPr lang="vi-VN" sz="2400" smtClean="0"/>
              <a:t>đế</a:t>
            </a:r>
            <a:r>
              <a:rPr lang="en-US" sz="2400" smtClean="0"/>
              <a:t>n 9, ng</a:t>
            </a:r>
            <a:r>
              <a:rPr lang="vi-VN" sz="2400" smtClean="0"/>
              <a:t>ượ</a:t>
            </a:r>
            <a:r>
              <a:rPr lang="en-US" sz="2400" smtClean="0"/>
              <a:t>c lại thông báo không </a:t>
            </a:r>
            <a:r>
              <a:rPr lang="vi-VN" sz="2400" smtClean="0"/>
              <a:t>đọ</a:t>
            </a:r>
            <a:r>
              <a:rPr lang="en-US" sz="2400" smtClean="0"/>
              <a:t>c </a:t>
            </a:r>
            <a:r>
              <a:rPr lang="vi-VN" sz="2400" smtClean="0"/>
              <a:t>đượ</a:t>
            </a:r>
            <a:r>
              <a:rPr lang="en-US" sz="2400" smtClean="0"/>
              <a:t>c.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400" smtClean="0"/>
              <a:t>Nhập một chữ cái. Nếu là chữ th</a:t>
            </a:r>
            <a:r>
              <a:rPr lang="vi-VN" sz="2400" smtClean="0"/>
              <a:t>ườ</a:t>
            </a:r>
            <a:r>
              <a:rPr lang="en-US" sz="2400" smtClean="0"/>
              <a:t>ng thì </a:t>
            </a:r>
            <a:r>
              <a:rPr lang="vi-VN" sz="2400" smtClean="0"/>
              <a:t>đổ</a:t>
            </a:r>
            <a:r>
              <a:rPr lang="en-US" sz="2400" smtClean="0"/>
              <a:t>i sang chữ hoa, ng</a:t>
            </a:r>
            <a:r>
              <a:rPr lang="vi-VN" sz="2400" smtClean="0"/>
              <a:t>ượ</a:t>
            </a:r>
            <a:r>
              <a:rPr lang="en-US" sz="2400" smtClean="0"/>
              <a:t>c lại </a:t>
            </a:r>
            <a:r>
              <a:rPr lang="vi-VN" sz="2400" smtClean="0"/>
              <a:t>đổ</a:t>
            </a:r>
            <a:r>
              <a:rPr lang="en-US" sz="2400" smtClean="0"/>
              <a:t>i sang chữ th</a:t>
            </a:r>
            <a:r>
              <a:rPr lang="vi-VN" sz="2400" smtClean="0"/>
              <a:t>ườ</a:t>
            </a:r>
            <a:r>
              <a:rPr lang="en-US" sz="2400" smtClean="0"/>
              <a:t>ng.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400" smtClean="0"/>
              <a:t>Giải ph</a:t>
            </a:r>
            <a:r>
              <a:rPr lang="vi-VN" sz="2400" smtClean="0"/>
              <a:t>ươ</a:t>
            </a:r>
            <a:r>
              <a:rPr lang="en-US" sz="2400" smtClean="0"/>
              <a:t>ng trình bậc nhất ax + b = 0.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400" spc="-100" smtClean="0"/>
              <a:t>Giải ph</a:t>
            </a:r>
            <a:r>
              <a:rPr lang="vi-VN" sz="2400" spc="-100" smtClean="0"/>
              <a:t>ươ</a:t>
            </a:r>
            <a:r>
              <a:rPr lang="en-US" sz="2400" spc="-100" smtClean="0"/>
              <a:t>ng trình bậc hai ax</a:t>
            </a:r>
            <a:r>
              <a:rPr lang="en-US" sz="2400" spc="-100" baseline="30000" smtClean="0"/>
              <a:t>2</a:t>
            </a:r>
            <a:r>
              <a:rPr lang="en-US" sz="2400" spc="-100" smtClean="0"/>
              <a:t> + bx + c = 0.</a:t>
            </a:r>
          </a:p>
        </p:txBody>
      </p:sp>
      <p:sp>
        <p:nvSpPr>
          <p:cNvPr id="4710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pic>
        <p:nvPicPr>
          <p:cNvPr id="47109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2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67138"/>
            <a:ext cx="4079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3" descr="question_pop_up_from_box_rotate_hg_clr">
            <a:hlinkClick r:id="rId8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00538"/>
            <a:ext cx="4079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  <a:defRPr/>
            </a:pPr>
            <a:r>
              <a:rPr lang="en-US" sz="2400" spc="-100" smtClean="0"/>
              <a:t>Nhập 4 số nguyên a, b, c và d. Tìm số có giá trị nhỏ nhất (min).</a:t>
            </a:r>
          </a:p>
          <a:p>
            <a:pPr marL="514350" indent="-514350" eaLnBrk="1" hangingPunct="1">
              <a:buFont typeface="+mj-lt"/>
              <a:buAutoNum type="arabicPeriod" startAt="5"/>
              <a:defRPr/>
            </a:pPr>
            <a:r>
              <a:rPr lang="en-US" sz="2400" spc="-100" smtClean="0"/>
              <a:t>Nhập 4 số nguyên a, b, c và d. Hãy sắp xếp giá trị của 4 số nguyên này theo thứ tự t</a:t>
            </a:r>
            <a:r>
              <a:rPr lang="vi-VN" sz="2400" spc="-100" smtClean="0"/>
              <a:t>ă</a:t>
            </a:r>
            <a:r>
              <a:rPr lang="en-US" sz="2400" spc="-100" smtClean="0"/>
              <a:t>ng dần.</a:t>
            </a:r>
          </a:p>
          <a:p>
            <a:pPr marL="514350" indent="-514350" eaLnBrk="1" hangingPunct="1">
              <a:buFont typeface="+mj-lt"/>
              <a:buAutoNum type="arabicPeriod" startAt="5"/>
              <a:defRPr/>
            </a:pPr>
            <a:r>
              <a:rPr lang="en-US" sz="2400" spc="-100" smtClean="0"/>
              <a:t>Tính tiền </a:t>
            </a:r>
            <a:r>
              <a:rPr lang="vi-VN" sz="2400" spc="-100" smtClean="0"/>
              <a:t>đ</a:t>
            </a:r>
            <a:r>
              <a:rPr lang="en-US" sz="2400" spc="-100" smtClean="0"/>
              <a:t>i taxi từ số km nhập vào. Biết: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1 km </a:t>
            </a:r>
            <a:r>
              <a:rPr lang="vi-VN" sz="2400" spc="-100" smtClean="0"/>
              <a:t>đầ</a:t>
            </a:r>
            <a:r>
              <a:rPr lang="en-US" sz="2400" spc="-100" smtClean="0"/>
              <a:t>u giá 15000</a:t>
            </a:r>
            <a:r>
              <a:rPr lang="vi-VN" sz="2400" spc="-100" smtClean="0"/>
              <a:t>đ</a:t>
            </a:r>
            <a:endParaRPr lang="en-US" sz="2400" spc="-100" smtClean="0"/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Từ km thứ 2 </a:t>
            </a:r>
            <a:r>
              <a:rPr lang="vi-VN" sz="2400" spc="-100" smtClean="0"/>
              <a:t>đế</a:t>
            </a:r>
            <a:r>
              <a:rPr lang="en-US" sz="2400" spc="-100" smtClean="0"/>
              <a:t>n km thứ 5 giá 13500</a:t>
            </a:r>
            <a:r>
              <a:rPr lang="vi-VN" sz="2400" spc="-100" smtClean="0"/>
              <a:t>đ</a:t>
            </a:r>
            <a:endParaRPr lang="en-US" sz="2400" spc="-100" smtClean="0"/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Từ km thứ 6 trở </a:t>
            </a:r>
            <a:r>
              <a:rPr lang="vi-VN" sz="2400" spc="-100" smtClean="0"/>
              <a:t>đ</a:t>
            </a:r>
            <a:r>
              <a:rPr lang="en-US" sz="2400" spc="-100" smtClean="0"/>
              <a:t>i giá 11000</a:t>
            </a:r>
            <a:r>
              <a:rPr lang="vi-VN" sz="2400" spc="-100" smtClean="0"/>
              <a:t>đ</a:t>
            </a:r>
            <a:endParaRPr lang="en-US" sz="2400" spc="-100" smtClean="0"/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Nếu trên 120km </a:t>
            </a:r>
            <a:r>
              <a:rPr lang="vi-VN" sz="2400" spc="-100" smtClean="0"/>
              <a:t>đượ</a:t>
            </a:r>
            <a:r>
              <a:rPr lang="en-US" sz="2400" spc="-100" smtClean="0"/>
              <a:t>c giảm 10% tổng tiền.</a:t>
            </a:r>
          </a:p>
        </p:txBody>
      </p:sp>
      <p:sp>
        <p:nvSpPr>
          <p:cNvPr id="4813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pic>
        <p:nvPicPr>
          <p:cNvPr id="48133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2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86138"/>
            <a:ext cx="4079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8"/>
              <a:defRPr/>
            </a:pPr>
            <a:r>
              <a:rPr lang="en-US" spc="-100" smtClean="0"/>
              <a:t>Nhập vào tháng và n</a:t>
            </a:r>
            <a:r>
              <a:rPr lang="vi-VN" spc="-100" smtClean="0"/>
              <a:t>ă</a:t>
            </a:r>
            <a:r>
              <a:rPr lang="en-US" spc="-100" smtClean="0"/>
              <a:t>m. Cho biết tháng </a:t>
            </a:r>
            <a:r>
              <a:rPr lang="vi-VN" spc="-100" smtClean="0"/>
              <a:t>đó</a:t>
            </a:r>
            <a:r>
              <a:rPr lang="en-US" spc="-100" smtClean="0"/>
              <a:t> có bao nhiêu ngày.</a:t>
            </a:r>
          </a:p>
          <a:p>
            <a:pPr marL="514350" indent="-514350" eaLnBrk="1" hangingPunct="1">
              <a:buFont typeface="+mj-lt"/>
              <a:buAutoNum type="arabicPeriod" startAt="8"/>
              <a:defRPr/>
            </a:pPr>
            <a:r>
              <a:rPr lang="en-US" spc="-100" smtClean="0"/>
              <a:t>Nhập </a:t>
            </a:r>
            <a:r>
              <a:rPr lang="vi-VN" spc="-100" smtClean="0"/>
              <a:t>độ</a:t>
            </a:r>
            <a:r>
              <a:rPr lang="en-US" spc="-100" smtClean="0"/>
              <a:t> dài 3 cạnh 1 tam giác. Kiểm tra </a:t>
            </a:r>
            <a:r>
              <a:rPr lang="vi-VN" spc="-100" smtClean="0"/>
              <a:t>đó</a:t>
            </a:r>
            <a:r>
              <a:rPr lang="en-US" spc="-100" smtClean="0"/>
              <a:t> có phải là tam giác không và là tam giác gì?</a:t>
            </a:r>
          </a:p>
        </p:txBody>
      </p:sp>
      <p:sp>
        <p:nvSpPr>
          <p:cNvPr id="4915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pic>
        <p:nvPicPr>
          <p:cNvPr id="4915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8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1 (if) 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010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mot so nguyen: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scanf(“%d”,&amp;n);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(n 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printf(“Mot”);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(n ==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printf(“Hai”);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printf(“Khong biet doc”);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3733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648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15875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1 (switch) 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010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mot so nguyen: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scanf(“%d”,&amp;n);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switch (n)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: printf(“Mot”);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: printf(“Hai”);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: printf(“Ba”);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: printf(“Ko biet doc”);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733800"/>
            <a:ext cx="9128125" cy="2438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3434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2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9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010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#include&lt;conio.h&gt;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char ch;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printf("Nhap mot ky tu: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scanf("%c",&amp;ch);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(ch &gt;= 'a' &amp;&amp; ch &lt;= 'z')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ch = ch - 32;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(ch &gt;= 'A' &amp;&amp; ch &lt;= 'Z')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ch = ch + 32;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printf("Ky tu sau khi doi: %c",ch);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3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25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620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a, b: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scanf(“%d%d”,&amp;a,&amp;b);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(a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(b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printf(“Phuong trinh VSN”);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printf(“Phuong trinh VN”);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printf(“Nghiem = “)&lt;&lt;float(-b)/a);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4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a, b, 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a, b, c: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scanf(“%d%d%d”,a,b,c);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(a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// Giai PT Bac 1 o day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// Giai PT Bac 2 o day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0386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2578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5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a, b, c, d, min;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a, b, c, d: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scanf(“%d%d%d”,a,b,c); </a:t>
            </a: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min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&lt; min) min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&lt; min) min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&lt; min) min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printf(“So nho nhat la”)&lt;&lt;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5875" y="43434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33438" y="2925763"/>
            <a:ext cx="1371600" cy="427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1&gt;</a:t>
            </a:r>
          </a:p>
        </p:txBody>
      </p:sp>
      <p:sp>
        <p:nvSpPr>
          <p:cNvPr id="19459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if (thiếu)</a:t>
            </a:r>
          </a:p>
        </p:txBody>
      </p:sp>
      <p:sp>
        <p:nvSpPr>
          <p:cNvPr id="1946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1256506" y="1715294"/>
            <a:ext cx="5349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>
            <a:off x="1284287" y="3576638"/>
            <a:ext cx="44926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1524000" y="3505200"/>
            <a:ext cx="20097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943226" y="2905125"/>
            <a:ext cx="1212850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2601913"/>
            <a:ext cx="376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19050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5638" y="1981200"/>
            <a:ext cx="1736725" cy="639763"/>
            <a:chOff x="685800" y="2133600"/>
            <a:chExt cx="1737360" cy="640080"/>
          </a:xfrm>
        </p:grpSpPr>
        <p:sp>
          <p:nvSpPr>
            <p:cNvPr id="12" name="Diamond 11"/>
            <p:cNvSpPr/>
            <p:nvPr/>
          </p:nvSpPr>
          <p:spPr>
            <a:xfrm>
              <a:off x="685800" y="2133600"/>
              <a:ext cx="1737360" cy="6400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0142" y="2252722"/>
              <a:ext cx="1524557" cy="38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&lt;BT Logic&gt;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457200" y="41148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kern="0">
                <a:latin typeface="+mn-lt"/>
                <a:cs typeface="+mn-cs"/>
              </a:rPr>
              <a:t>if </a:t>
            </a:r>
            <a:r>
              <a:rPr lang="en-US" sz="2800" b="1" kern="0">
                <a:solidFill>
                  <a:srgbClr val="FF0000"/>
                </a:solidFill>
                <a:latin typeface="+mn-lt"/>
                <a:cs typeface="+mn-cs"/>
              </a:rPr>
              <a:t>(</a:t>
            </a:r>
            <a:r>
              <a:rPr lang="en-US" sz="2800" kern="0">
                <a:solidFill>
                  <a:srgbClr val="FF66FF"/>
                </a:solidFill>
                <a:latin typeface="Arial" charset="0"/>
                <a:cs typeface="+mn-cs"/>
              </a:rPr>
              <a:t>&lt;BT Logic&gt;</a:t>
            </a:r>
            <a:r>
              <a:rPr lang="en-US" sz="2800" b="1" kern="0">
                <a:solidFill>
                  <a:srgbClr val="FF0000"/>
                </a:solidFill>
                <a:latin typeface="Arial" charset="0"/>
                <a:cs typeface="+mn-cs"/>
              </a:rPr>
              <a:t>)</a:t>
            </a:r>
            <a:endParaRPr lang="en-US" sz="2800" b="1" kern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&lt;Lệnh 1&gt;</a:t>
            </a:r>
            <a:r>
              <a:rPr lang="en-US" sz="2800" b="1" kern="0">
                <a:latin typeface="Arial" charset="0"/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 rot="10800000">
            <a:off x="2819400" y="34290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rot="16200000" flipH="1">
            <a:off x="1366837" y="2773363"/>
            <a:ext cx="3032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9"/>
          <p:cNvSpPr>
            <a:spLocks/>
          </p:cNvSpPr>
          <p:nvPr/>
        </p:nvSpPr>
        <p:spPr bwMode="gray">
          <a:xfrm rot="10800000" flipV="1">
            <a:off x="2800350" y="48006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405063" y="2300288"/>
            <a:ext cx="1147762" cy="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4648200" y="4572000"/>
            <a:ext cx="3124200" cy="1447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Câu lệnh </a:t>
            </a:r>
            <a:r>
              <a:rPr lang="vi-VN" sz="2000"/>
              <a:t>đơ</a:t>
            </a:r>
            <a:r>
              <a:rPr lang="en-US" sz="2000"/>
              <a:t>n hoặc</a:t>
            </a:r>
          </a:p>
          <a:p>
            <a:pPr>
              <a:defRPr/>
            </a:pPr>
            <a:r>
              <a:rPr lang="en-US" sz="2000"/>
              <a:t>Câu lệnh phức (kẹp</a:t>
            </a:r>
          </a:p>
          <a:p>
            <a:pPr>
              <a:defRPr/>
            </a:pPr>
            <a:r>
              <a:rPr lang="en-US" sz="2000"/>
              <a:t>giữa </a:t>
            </a:r>
            <a:r>
              <a:rPr lang="en-US" sz="2000">
                <a:solidFill>
                  <a:srgbClr val="FF0000"/>
                </a:solidFill>
              </a:rPr>
              <a:t>{</a:t>
            </a:r>
            <a:r>
              <a:rPr lang="en-US" sz="2000"/>
              <a:t> và </a:t>
            </a:r>
            <a:r>
              <a:rPr lang="en-US" sz="2000">
                <a:solidFill>
                  <a:srgbClr val="FF0000"/>
                </a:solidFill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4648200" y="3200400"/>
            <a:ext cx="3124200" cy="1066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Trong </a:t>
            </a:r>
            <a:r>
              <a:rPr lang="en-US" sz="2000">
                <a:solidFill>
                  <a:srgbClr val="FF0000"/>
                </a:solidFill>
              </a:rPr>
              <a:t>(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)</a:t>
            </a:r>
            <a:r>
              <a:rPr lang="en-US" sz="2000"/>
              <a:t>, cho kết quả</a:t>
            </a:r>
          </a:p>
          <a:p>
            <a:pPr>
              <a:defRPr/>
            </a:pPr>
            <a:r>
              <a:rPr lang="en-US" sz="2000"/>
              <a:t>(sai = 0, </a:t>
            </a:r>
            <a:r>
              <a:rPr lang="vi-VN" sz="2000"/>
              <a:t>đú</a:t>
            </a:r>
            <a:r>
              <a:rPr lang="en-US" sz="2000"/>
              <a:t>ng ≠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10" grpId="0"/>
      <p:bldP spid="31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6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3152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a, b, c, d, tam;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a, b, c, d: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scanf(“%d%d%d”,a,b,c);</a:t>
            </a:r>
            <a:endParaRPr lang="en-US" altLang="en-US" sz="180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(a &gt; b)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 tam = a; a = b; b = tam;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printf(“Cac so theo thu tu tang dan: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printf(“%d&amp;d&amp;d&amp;d”,a,b,c,d);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5257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7</a:t>
            </a:r>
          </a:p>
        </p:txBody>
      </p:sp>
      <p:sp>
        <p:nvSpPr>
          <p:cNvPr id="5734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Nên khai báo hằng số l</a:t>
            </a:r>
            <a:r>
              <a:rPr lang="vi-VN" altLang="en-US" smtClean="0"/>
              <a:t>ư</a:t>
            </a:r>
            <a:r>
              <a:rPr lang="en-US" altLang="en-US" smtClean="0"/>
              <a:t>u giá tiền và km</a:t>
            </a:r>
          </a:p>
          <a:p>
            <a:pPr lvl="1" eaLnBrk="1" hangingPunct="1"/>
            <a:r>
              <a:rPr lang="en-US" altLang="en-US" smtClean="0"/>
              <a:t>#define G1 15000</a:t>
            </a:r>
          </a:p>
          <a:p>
            <a:pPr lvl="1" eaLnBrk="1" hangingPunct="1"/>
            <a:r>
              <a:rPr lang="en-US" altLang="en-US" smtClean="0"/>
              <a:t>#define G2 13500</a:t>
            </a:r>
          </a:p>
          <a:p>
            <a:pPr lvl="1" eaLnBrk="1" hangingPunct="1"/>
            <a:r>
              <a:rPr lang="en-US" altLang="en-US" smtClean="0"/>
              <a:t>#define G3 11000</a:t>
            </a:r>
          </a:p>
          <a:p>
            <a:pPr eaLnBrk="1" hangingPunct="1"/>
            <a:r>
              <a:rPr lang="en-US" altLang="en-US" smtClean="0"/>
              <a:t>Cách tính tiền dựa trên số km n</a:t>
            </a:r>
          </a:p>
          <a:p>
            <a:pPr lvl="1" eaLnBrk="1" hangingPunct="1"/>
            <a:r>
              <a:rPr lang="en-US" altLang="en-US" smtClean="0"/>
              <a:t>n = 1 </a:t>
            </a:r>
            <a:r>
              <a:rPr lang="en-US" altLang="en-US" smtClean="0">
                <a:sym typeface="Wingdings" pitchFamily="2" charset="2"/>
              </a:rPr>
              <a:t> T = G1</a:t>
            </a:r>
          </a:p>
          <a:p>
            <a:pPr lvl="1" eaLnBrk="1" hangingPunct="1"/>
            <a:r>
              <a:rPr lang="en-US" altLang="en-US" smtClean="0">
                <a:sym typeface="Wingdings" pitchFamily="2" charset="2"/>
              </a:rPr>
              <a:t>2 ≤ n ≤ 5  T = G1 + (n – 1)*G2;</a:t>
            </a:r>
          </a:p>
          <a:p>
            <a:pPr lvl="1" eaLnBrk="1" hangingPunct="1"/>
            <a:r>
              <a:rPr lang="en-US" altLang="en-US" smtClean="0">
                <a:sym typeface="Wingdings" pitchFamily="2" charset="2"/>
              </a:rPr>
              <a:t>n &gt; 5  T = G1 + 4*G2 + (n – 1 – 4)*G3;</a:t>
            </a:r>
          </a:p>
          <a:p>
            <a:pPr eaLnBrk="1" hangingPunct="1"/>
            <a:r>
              <a:rPr lang="en-US" altLang="en-US" smtClean="0">
                <a:sym typeface="Wingdings" pitchFamily="2" charset="2"/>
              </a:rPr>
              <a:t>n &gt; 120  T = T*0.9;</a:t>
            </a:r>
            <a:endParaRPr lang="en-US" altLang="en-US" smtClean="0"/>
          </a:p>
        </p:txBody>
      </p:sp>
      <p:sp>
        <p:nvSpPr>
          <p:cNvPr id="5734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3810000" cy="4114800"/>
          </a:xfrm>
        </p:spPr>
        <p:txBody>
          <a:bodyPr/>
          <a:lstStyle/>
          <a:p>
            <a:pPr algn="just"/>
            <a:r>
              <a:rPr lang="en-US" altLang="en-US" sz="2000" smtClean="0"/>
              <a:t>Ví dụ: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1800" b="0" smtClean="0"/>
              <a:t>int n =16;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1800" b="0" smtClean="0"/>
              <a:t>	if (n%2= =0)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1800" b="0" smtClean="0"/>
              <a:t>		printf(“Number is Event”);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1800" b="0" smtClean="0"/>
              <a:t>	printf(“\n”);</a:t>
            </a:r>
          </a:p>
          <a:p>
            <a:pPr algn="just"/>
            <a:r>
              <a:rPr lang="en-US" altLang="en-US" sz="2000" smtClean="0"/>
              <a:t>Chú ý: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1800" b="0" smtClean="0"/>
              <a:t>if (n%2= =0)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1800" b="0" smtClean="0"/>
              <a:t>	{	printf(“Number is Event”);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1800" b="0" smtClean="0"/>
              <a:t>		printf(“\n”);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1800" b="0" smtClean="0"/>
              <a:t>	}</a:t>
            </a:r>
          </a:p>
          <a:p>
            <a:pPr algn="just"/>
            <a:endParaRPr lang="en-US" altLang="en-US" sz="1700" smtClean="0"/>
          </a:p>
          <a:p>
            <a:pPr algn="just"/>
            <a:endParaRPr lang="en-US" altLang="en-US" sz="2000" smtClean="0"/>
          </a:p>
        </p:txBody>
      </p:sp>
      <p:grpSp>
        <p:nvGrpSpPr>
          <p:cNvPr id="309256" name="Group 8"/>
          <p:cNvGrpSpPr>
            <a:grpSpLocks/>
          </p:cNvGrpSpPr>
          <p:nvPr/>
        </p:nvGrpSpPr>
        <p:grpSpPr bwMode="auto">
          <a:xfrm>
            <a:off x="4343400" y="1447800"/>
            <a:ext cx="4419600" cy="4800600"/>
            <a:chOff x="4896" y="1008"/>
            <a:chExt cx="2784" cy="3024"/>
          </a:xfrm>
        </p:grpSpPr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4896" y="1008"/>
            <a:ext cx="2784" cy="3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7" r:id="rId3" imgW="1799771" imgH="2815771" progId="Pacestar.Diagram">
                    <p:embed/>
                  </p:oleObj>
                </mc:Choice>
                <mc:Fallback>
                  <p:oleObj r:id="rId3" imgW="1799771" imgH="2815771" progId="Pacestar.Diagram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008"/>
                          <a:ext cx="2784" cy="3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6" name="Rectangle 7"/>
            <p:cNvSpPr>
              <a:spLocks noChangeArrowheads="1"/>
            </p:cNvSpPr>
            <p:nvPr/>
          </p:nvSpPr>
          <p:spPr bwMode="auto">
            <a:xfrm>
              <a:off x="5960" y="2032"/>
              <a:ext cx="42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%</a:t>
              </a:r>
            </a:p>
          </p:txBody>
        </p:sp>
      </p:grpSp>
      <p:sp>
        <p:nvSpPr>
          <p:cNvPr id="20484" name="Title 15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Câu lệnh if (thiếu)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if (thiếu)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838200" y="1524000"/>
            <a:ext cx="70104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a == 0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a == 0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a = 2912;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1242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33438" y="2925763"/>
            <a:ext cx="1371600" cy="427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 1&gt;</a:t>
            </a:r>
          </a:p>
        </p:txBody>
      </p:sp>
      <p:sp>
        <p:nvSpPr>
          <p:cNvPr id="22531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if (</a:t>
            </a:r>
            <a:r>
              <a:rPr lang="vi-VN" altLang="en-US" smtClean="0"/>
              <a:t>đ</a:t>
            </a:r>
            <a:r>
              <a:rPr lang="en-US" altLang="en-US" smtClean="0"/>
              <a:t>ủ)</a:t>
            </a:r>
          </a:p>
        </p:txBody>
      </p:sp>
      <p:sp>
        <p:nvSpPr>
          <p:cNvPr id="2253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1256506" y="1715294"/>
            <a:ext cx="5349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>
            <a:off x="1284287" y="3576638"/>
            <a:ext cx="44926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865438" y="2087563"/>
            <a:ext cx="1371600" cy="427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&lt;Lệnh 2&gt;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08238" y="2300288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1524000" y="3505200"/>
            <a:ext cx="20097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051969" y="3013869"/>
            <a:ext cx="998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2601913"/>
            <a:ext cx="376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19050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5638" y="1981200"/>
            <a:ext cx="1736725" cy="639763"/>
            <a:chOff x="685800" y="2133600"/>
            <a:chExt cx="1737360" cy="640080"/>
          </a:xfrm>
        </p:grpSpPr>
        <p:sp>
          <p:nvSpPr>
            <p:cNvPr id="12" name="Diamond 11"/>
            <p:cNvSpPr/>
            <p:nvPr/>
          </p:nvSpPr>
          <p:spPr>
            <a:xfrm>
              <a:off x="685800" y="2133600"/>
              <a:ext cx="1737360" cy="6400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0142" y="2252722"/>
              <a:ext cx="1524557" cy="38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&lt;BT Logic&gt;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457200" y="41148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if </a:t>
            </a:r>
            <a:r>
              <a:rPr lang="en-US" sz="2800" b="1" kern="0">
                <a:solidFill>
                  <a:srgbClr val="FF0000"/>
                </a:solidFill>
                <a:latin typeface="+mn-lt"/>
                <a:cs typeface="+mn-cs"/>
              </a:rPr>
              <a:t>(</a:t>
            </a:r>
            <a:r>
              <a:rPr lang="en-US" sz="2800" kern="0">
                <a:solidFill>
                  <a:srgbClr val="FF66FF"/>
                </a:solidFill>
                <a:latin typeface="Arial" charset="0"/>
                <a:cs typeface="+mn-cs"/>
              </a:rPr>
              <a:t>&lt;BT Logic&gt;</a:t>
            </a:r>
            <a:r>
              <a:rPr lang="en-US" sz="2800" b="1" kern="0">
                <a:solidFill>
                  <a:srgbClr val="FF0000"/>
                </a:solidFill>
                <a:latin typeface="Arial" charset="0"/>
                <a:cs typeface="+mn-cs"/>
              </a:rPr>
              <a:t>)</a:t>
            </a:r>
            <a:endParaRPr lang="en-US" sz="2800" b="1" kern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&lt;Lệnh 1&gt;</a:t>
            </a:r>
            <a:r>
              <a:rPr lang="en-US" sz="2800" b="1" kern="0">
                <a:latin typeface="Arial" charset="0"/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kern="0">
                <a:latin typeface="+mn-lt"/>
                <a:cs typeface="+mn-cs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Arial" charset="0"/>
                <a:cs typeface="+mn-cs"/>
              </a:rPr>
              <a:t>		</a:t>
            </a:r>
            <a:r>
              <a:rPr lang="en-US" sz="2800" kern="0">
                <a:solidFill>
                  <a:srgbClr val="FF0000"/>
                </a:solidFill>
                <a:latin typeface="Arial" charset="0"/>
                <a:cs typeface="+mn-cs"/>
              </a:rPr>
              <a:t>&lt;Lệnh 2&gt;</a:t>
            </a:r>
            <a:r>
              <a:rPr lang="en-US" sz="2800" b="1" kern="0">
                <a:latin typeface="+mn-lt"/>
                <a:cs typeface="+mn-cs"/>
              </a:rPr>
              <a:t>;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648200" y="4572000"/>
            <a:ext cx="3124200" cy="1447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Câu lệnh </a:t>
            </a:r>
            <a:r>
              <a:rPr lang="vi-VN" sz="2000"/>
              <a:t>đơ</a:t>
            </a:r>
            <a:r>
              <a:rPr lang="en-US" sz="2000"/>
              <a:t>n hoặc</a:t>
            </a:r>
          </a:p>
          <a:p>
            <a:pPr>
              <a:defRPr/>
            </a:pPr>
            <a:r>
              <a:rPr lang="en-US" sz="2000"/>
              <a:t>Câu lệnh phức (kẹp</a:t>
            </a:r>
          </a:p>
          <a:p>
            <a:pPr>
              <a:defRPr/>
            </a:pPr>
            <a:r>
              <a:rPr lang="en-US" sz="2000"/>
              <a:t>giữa </a:t>
            </a:r>
            <a:r>
              <a:rPr lang="en-US" sz="2000">
                <a:solidFill>
                  <a:srgbClr val="FF0000"/>
                </a:solidFill>
              </a:rPr>
              <a:t>{</a:t>
            </a:r>
            <a:r>
              <a:rPr lang="en-US" sz="2000"/>
              <a:t> và </a:t>
            </a:r>
            <a:r>
              <a:rPr lang="en-US" sz="2000">
                <a:solidFill>
                  <a:srgbClr val="FF0000"/>
                </a:solidFill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 rot="10800000">
            <a:off x="2819400" y="34290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 bwMode="auto">
          <a:xfrm>
            <a:off x="4648200" y="3200400"/>
            <a:ext cx="3124200" cy="1066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Trong </a:t>
            </a:r>
            <a:r>
              <a:rPr lang="en-US" sz="2000">
                <a:solidFill>
                  <a:srgbClr val="FF0000"/>
                </a:solidFill>
              </a:rPr>
              <a:t>(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)</a:t>
            </a:r>
            <a:r>
              <a:rPr lang="en-US" sz="2000"/>
              <a:t>, cho kết quả</a:t>
            </a:r>
          </a:p>
          <a:p>
            <a:pPr>
              <a:defRPr/>
            </a:pPr>
            <a:r>
              <a:rPr lang="en-US" sz="2000"/>
              <a:t>(sai = 0, </a:t>
            </a:r>
            <a:r>
              <a:rPr lang="vi-VN" sz="2000"/>
              <a:t>đú</a:t>
            </a:r>
            <a:r>
              <a:rPr lang="en-US" sz="2000"/>
              <a:t>ng ≠ 0)</a:t>
            </a: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rot="16200000" flipH="1">
            <a:off x="1366837" y="2773363"/>
            <a:ext cx="3032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9"/>
          <p:cNvSpPr>
            <a:spLocks/>
          </p:cNvSpPr>
          <p:nvPr/>
        </p:nvSpPr>
        <p:spPr bwMode="gray">
          <a:xfrm rot="10800000" flipV="1">
            <a:off x="2800350" y="48006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Freeform 9"/>
          <p:cNvSpPr>
            <a:spLocks/>
          </p:cNvSpPr>
          <p:nvPr/>
        </p:nvSpPr>
        <p:spPr bwMode="gray">
          <a:xfrm rot="10800000">
            <a:off x="2805113" y="5076825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9" grpId="0"/>
      <p:bldP spid="10" grpId="0"/>
      <p:bldP spid="18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0000"/>
            <a:ext cx="7772400" cy="4419600"/>
          </a:xfrm>
        </p:spPr>
        <p:txBody>
          <a:bodyPr/>
          <a:lstStyle/>
          <a:p>
            <a:pPr algn="just"/>
            <a:r>
              <a:rPr lang="en-US" altLang="en-US" sz="2200" b="1" smtClean="0"/>
              <a:t>Ví dụ: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smtClean="0"/>
              <a:t>	int n =16;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smtClean="0"/>
              <a:t>	if (n %2= =0)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smtClean="0"/>
              <a:t>		printf(“Number is event”);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smtClean="0"/>
              <a:t>	else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smtClean="0"/>
              <a:t>		printf(“Number is Odd”);</a:t>
            </a:r>
          </a:p>
          <a:p>
            <a:pPr algn="just"/>
            <a:endParaRPr lang="en-US" altLang="en-US" sz="2200" smtClean="0"/>
          </a:p>
          <a:p>
            <a:pPr algn="just"/>
            <a:endParaRPr lang="en-US" altLang="en-US" sz="2200" smtClean="0"/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4191000" y="5715000"/>
            <a:ext cx="762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284" name="Group 12"/>
          <p:cNvGrpSpPr>
            <a:grpSpLocks/>
          </p:cNvGrpSpPr>
          <p:nvPr/>
        </p:nvGrpSpPr>
        <p:grpSpPr bwMode="auto">
          <a:xfrm>
            <a:off x="4610100" y="1028700"/>
            <a:ext cx="4419600" cy="4953000"/>
            <a:chOff x="5976" y="552"/>
            <a:chExt cx="2784" cy="3120"/>
          </a:xfrm>
        </p:grpSpPr>
        <p:grpSp>
          <p:nvGrpSpPr>
            <p:cNvPr id="23558" name="Group 7"/>
            <p:cNvGrpSpPr>
              <a:grpSpLocks/>
            </p:cNvGrpSpPr>
            <p:nvPr/>
          </p:nvGrpSpPr>
          <p:grpSpPr bwMode="auto">
            <a:xfrm>
              <a:off x="5976" y="552"/>
              <a:ext cx="2784" cy="3120"/>
              <a:chOff x="6325" y="1237"/>
              <a:chExt cx="3744" cy="2522"/>
            </a:xfrm>
          </p:grpSpPr>
          <p:graphicFrame>
            <p:nvGraphicFramePr>
              <p:cNvPr id="23560" name="Object 8"/>
              <p:cNvGraphicFramePr>
                <a:graphicFrameLocks noChangeAspect="1"/>
              </p:cNvGraphicFramePr>
              <p:nvPr/>
            </p:nvGraphicFramePr>
            <p:xfrm>
              <a:off x="6325" y="1237"/>
              <a:ext cx="3744" cy="2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3" r:id="rId3" imgW="4078514" imgH="3048000" progId="Pacestar.Diagram">
                      <p:embed/>
                    </p:oleObj>
                  </mc:Choice>
                  <mc:Fallback>
                    <p:oleObj r:id="rId3" imgW="4078514" imgH="3048000" progId="Pacestar.Diagram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5" y="1237"/>
                            <a:ext cx="3744" cy="25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7261" y="2304"/>
                <a:ext cx="5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b="0">
                    <a:cs typeface="Arial" pitchFamily="34" charset="0"/>
                  </a:rPr>
                  <a:t>Yes</a:t>
                </a:r>
              </a:p>
            </p:txBody>
          </p:sp>
          <p:sp>
            <p:nvSpPr>
              <p:cNvPr id="23562" name="Text Box 10"/>
              <p:cNvSpPr txBox="1">
                <a:spLocks noChangeArrowheads="1"/>
              </p:cNvSpPr>
              <p:nvPr/>
            </p:nvSpPr>
            <p:spPr bwMode="auto">
              <a:xfrm>
                <a:off x="8617" y="2319"/>
                <a:ext cx="46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b="0">
                    <a:cs typeface="Arial" pitchFamily="34" charset="0"/>
                  </a:rPr>
                  <a:t>No</a:t>
                </a:r>
              </a:p>
            </p:txBody>
          </p:sp>
        </p:grpSp>
        <p:sp>
          <p:nvSpPr>
            <p:cNvPr id="23559" name="Rectangle 11"/>
            <p:cNvSpPr>
              <a:spLocks noChangeArrowheads="1"/>
            </p:cNvSpPr>
            <p:nvPr/>
          </p:nvSpPr>
          <p:spPr bwMode="auto">
            <a:xfrm>
              <a:off x="7392" y="1584"/>
              <a:ext cx="96" cy="9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%</a:t>
              </a:r>
            </a:p>
          </p:txBody>
        </p:sp>
      </p:grpSp>
      <p:sp>
        <p:nvSpPr>
          <p:cNvPr id="23557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if (</a:t>
            </a:r>
            <a:r>
              <a:rPr lang="vi-VN" altLang="en-US" smtClean="0"/>
              <a:t>đ</a:t>
            </a:r>
            <a:r>
              <a:rPr lang="en-US" altLang="en-US" smtClean="0"/>
              <a:t>ủ)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02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if (</a:t>
            </a:r>
            <a:r>
              <a:rPr lang="vi-VN" altLang="en-US" smtClean="0"/>
              <a:t>đ</a:t>
            </a:r>
            <a:r>
              <a:rPr lang="en-US" altLang="en-US" smtClean="0"/>
              <a:t>ủ)</a:t>
            </a: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 smtClean="0"/>
              <a:t>NMLT - Câu lệnh điều kiện và rẽ nhánh</a:t>
            </a:r>
            <a:endParaRPr lang="en-US" altLang="en-US" sz="1100" b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838200" y="1524000"/>
            <a:ext cx="7010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(a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printf(“a khac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(a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printf(“a bang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a = 2912;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printf(“a khac 0”);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209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37338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0386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1772</Words>
  <Application>Microsoft Office PowerPoint</Application>
  <PresentationFormat>On-screen Show (4:3)</PresentationFormat>
  <Paragraphs>668</Paragraphs>
  <Slides>41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Verdana</vt:lpstr>
      <vt:lpstr>Tahoma</vt:lpstr>
      <vt:lpstr>Wingdings</vt:lpstr>
      <vt:lpstr>Calibri</vt:lpstr>
      <vt:lpstr>Corbel</vt:lpstr>
      <vt:lpstr>Times New Roman</vt:lpstr>
      <vt:lpstr>Gulim</vt:lpstr>
      <vt:lpstr>Courier New</vt:lpstr>
      <vt:lpstr>VCBB</vt:lpstr>
      <vt:lpstr>Pacestar.Diagram</vt:lpstr>
      <vt:lpstr>Nội dung</vt:lpstr>
      <vt:lpstr>Cấu trúc tuần tự </vt:lpstr>
      <vt:lpstr>Cấu trúc chọn lựa </vt:lpstr>
      <vt:lpstr>Câu lệnh if (thiếu)</vt:lpstr>
      <vt:lpstr>Câu lệnh if (thiếu)</vt:lpstr>
      <vt:lpstr>Câu lệnh if (thiếu)</vt:lpstr>
      <vt:lpstr>Câu lệnh if (đủ)</vt:lpstr>
      <vt:lpstr>Câu lệnh if (đủ)</vt:lpstr>
      <vt:lpstr>Câu lệnh if (đủ)</vt:lpstr>
      <vt:lpstr>Câu lệnh if - Một số lưu ý</vt:lpstr>
      <vt:lpstr>Câu lệnh if - Một số lưu ý</vt:lpstr>
      <vt:lpstr>Cấu trúc chọn lựa if…else lồng</vt:lpstr>
      <vt:lpstr>Cấu trúc chọn lựa if…else lồng</vt:lpstr>
      <vt:lpstr>Cấu trúc chọn lựa if…else lồng</vt:lpstr>
      <vt:lpstr>Câu lệnh if - Một số lưu ý</vt:lpstr>
      <vt:lpstr>Câu lệnh if - Một số lưu ý</vt:lpstr>
      <vt:lpstr>Câu lệnh switch (thiếu)</vt:lpstr>
      <vt:lpstr>Câu lệnh switch (thiếu)</vt:lpstr>
      <vt:lpstr>Câu lệnh switch (đủ)</vt:lpstr>
      <vt:lpstr>Câu lệnh switch (đủ)</vt:lpstr>
      <vt:lpstr>Câu lệnh switch (đủ)</vt:lpstr>
      <vt:lpstr>Câu lệnh switch - Một số lưu ý</vt:lpstr>
      <vt:lpstr>Câu lệnh switch - Một số lưu ý</vt:lpstr>
      <vt:lpstr>Câu lệnh switch - Một số lưu ý</vt:lpstr>
      <vt:lpstr>Câu lệnh switch - Một số lưu ý</vt:lpstr>
      <vt:lpstr>Kinh nghiệm lập trình</vt:lpstr>
      <vt:lpstr>Kinh nghiệm lập trình</vt:lpstr>
      <vt:lpstr>PowerPoint Presentation</vt:lpstr>
      <vt:lpstr>PowerPoint Presentation</vt:lpstr>
      <vt:lpstr>PowerPoint Presentation</vt:lpstr>
      <vt:lpstr>Bài tập thực hành</vt:lpstr>
      <vt:lpstr>Bài tập thực hành</vt:lpstr>
      <vt:lpstr>Bài tập thực hành</vt:lpstr>
      <vt:lpstr>Bài tập 1 (if) </vt:lpstr>
      <vt:lpstr>Bài tập 1 (switch) </vt:lpstr>
      <vt:lpstr>Bài tập 2</vt:lpstr>
      <vt:lpstr>Bài tập 3</vt:lpstr>
      <vt:lpstr>Bài tập 4</vt:lpstr>
      <vt:lpstr>Bài tập 5</vt:lpstr>
      <vt:lpstr>Bài tập 6</vt:lpstr>
      <vt:lpstr>Bài tập 7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My Linh</dc:creator>
  <cp:lastModifiedBy>My Linh</cp:lastModifiedBy>
  <cp:revision>306</cp:revision>
  <dcterms:created xsi:type="dcterms:W3CDTF">2007-09-05T08:24:33Z</dcterms:created>
  <dcterms:modified xsi:type="dcterms:W3CDTF">2016-09-07T10:53:26Z</dcterms:modified>
</cp:coreProperties>
</file>