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7" r:id="rId2"/>
    <p:sldId id="258" r:id="rId3"/>
    <p:sldId id="259" r:id="rId4"/>
    <p:sldId id="260" r:id="rId5"/>
    <p:sldId id="30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6" r:id="rId16"/>
    <p:sldId id="270" r:id="rId17"/>
    <p:sldId id="271" r:id="rId18"/>
    <p:sldId id="272" r:id="rId19"/>
    <p:sldId id="273" r:id="rId20"/>
    <p:sldId id="274" r:id="rId21"/>
    <p:sldId id="275" r:id="rId22"/>
    <p:sldId id="307" r:id="rId23"/>
    <p:sldId id="276" r:id="rId24"/>
    <p:sldId id="277" r:id="rId25"/>
    <p:sldId id="278" r:id="rId26"/>
    <p:sldId id="279" r:id="rId27"/>
    <p:sldId id="280" r:id="rId28"/>
    <p:sldId id="281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</p:sldIdLst>
  <p:sldSz cx="9144000" cy="6858000" type="screen4x3"/>
  <p:notesSz cx="7315200" cy="9601200"/>
  <p:custDataLst>
    <p:tags r:id="rId7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2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1B1D1E0-1F4A-475D-B9A3-454D5FFB96EA}" type="datetimeFigureOut">
              <a:rPr lang="vi-VN"/>
              <a:pPr>
                <a:defRPr/>
              </a:pPr>
              <a:t>07/09/2016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FAABBFF-25D0-4C5E-84E2-CA8B3035891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5953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D74CE3C-9175-46AD-83F9-E20F99F5690E}" type="datetimeFigureOut">
              <a:rPr lang="en-US"/>
              <a:pPr>
                <a:defRPr/>
              </a:pPr>
              <a:t>07-Sep-16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9A08916-65F6-4609-A99D-BE628429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D7DC30B-3788-46A9-BDC6-E406E81D7A98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4B8E95-A15B-49B6-B67B-7A6F8DFE54B0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B038FB4-AE59-4B53-B145-1E59D57C4AF8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8B0211-BA66-44AD-99CB-1DE7700D5E44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DD51EF6-1652-4F7A-8ECC-92AB7B37C521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945F78F-8DCA-47AB-B051-0C1A1FF155CC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BB0B563-E940-4AAD-90DB-30DC2EB33C01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3761918-97E3-4443-B910-AAC990D657E7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A3ADDC9-F3D3-4C77-982C-155EF71C8CBE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CA37287-530F-4FB4-96B2-17210A28B862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7F1539A-8D17-4237-84E4-FDD48045B780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486D63-8B47-4374-9B09-842BA8FCE17E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9122165-2BBB-4B1D-B19A-4C53515F0A9F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C30918E-1ED3-4A94-AA8D-8C5F15D1B3BB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FF77E9E-1DF1-46C0-AFFC-9A0D1299AEBB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87419A-0DC1-4F71-BA30-C22D89EAD212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4715B4C-CE6B-4332-9C4C-E74889391344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7237181-CE8E-4C94-AD38-D0EBC9FC0558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25C0DC-C691-460E-8990-70534CA37C6E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AF51C26-09AC-49CD-A96A-DBA235D5A30C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D7CE90C-683B-488C-983B-368A31EE2A63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5FDDF58-8405-4A99-B59B-AF032621E35C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617D62D-1D84-4D75-B51E-660FFD188DB3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633A64C-BD43-464C-B433-0B2164DBFDCB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1ACBF67-1380-47F0-B728-6E58D9D7BF20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43403DA-F0D1-44E6-AFB5-729979C1A283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0FC5B4A-199E-4038-85C2-DBAF155FE635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7B810A4-7CF8-41CE-89BD-80487F1D85BA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465612B-1DFB-4011-8A60-99F4FB12246D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9C67660-086A-4969-A511-5F969DCA2CC4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2CF4203-A24F-43C8-B5D2-428A042AF5C7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32D3831-44F6-42F2-AD49-4BB458A51841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71EBCF4-4C14-4FA7-82FD-9998B929A0F3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DDFE973-7988-4318-894A-0823AEA64B6E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04B7D0-380D-43DB-838D-7A1B1080F671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D064BD1-4D07-4736-957F-211EBBE74772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5A61368-9DC6-46CD-93A7-C63BA380C0AE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80682F3-FA99-4A95-9410-DE21FA8D5EF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3425EC3-7899-49AE-898E-A3FA268C12A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1E0E712-DA6C-40A9-8A6E-E1BEB4894581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80E482A-1BBB-4A0D-ADED-D36D9E3B0FF0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593C759-B989-4B85-A440-0704BD887115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altLang="en-US" sz="16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ko-KR" altLang="en-US" smtClean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1011C3D-2D0D-4396-B638-B46C2A9053D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en-US" sz="1600" smtClean="0">
                <a:latin typeface="Verdana" pitchFamily="34" charset="0"/>
              </a:rPr>
              <a:t>Đặng Bình Ph</a:t>
            </a:r>
            <a:r>
              <a:rPr lang="vi-VN" altLang="en-US" sz="1600" smtClean="0">
                <a:latin typeface="Verdana" pitchFamily="34" charset="0"/>
              </a:rPr>
              <a:t>ươ</a:t>
            </a:r>
            <a:r>
              <a:rPr lang="en-US" altLang="en-US" sz="1600" smtClean="0">
                <a:latin typeface="Verdan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en-US" sz="1200" smtClean="0">
                <a:latin typeface="Verdana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2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CDD4FB3-D3A9-4AE4-B91E-6AB811B0B52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48EF43A-E19C-412A-9B09-940F0B30BAA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AB55759-4431-4452-BA29-4EBF6684228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B3FAA92-B166-4B5C-82DD-0EAE35B7003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AE34063-FA25-4F95-83BC-9C55A3F42B3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E66FBC2-6715-4F4A-800B-18C6F835A40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0AC30BA-E5B2-40F3-8FE2-64655A62459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173FF1D-1F0B-4AFC-A494-1BD3417887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85F4FF0-9611-457B-B191-65CC436FC6D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D35BE70-9722-4548-8642-C938131D6C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B92EFB1-A4C5-4F8E-85EF-19E7D200E2F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0D7B0BC-A55D-4FC0-B4CE-CBE3EB54435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BB</a:t>
            </a:r>
            <a:endParaRPr lang="en-US" altLang="en-US" sz="1600" b="1" baseline="30000" smtClean="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7BBEA31-5C45-4338-BCE0-8E697C844D6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image" Target="../media/image5.gif"/><Relationship Id="rId7" Type="http://schemas.openxmlformats.org/officeDocument/2006/relationships/slide" Target="slide4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image" Target="../media/image6.png"/><Relationship Id="rId4" Type="http://schemas.openxmlformats.org/officeDocument/2006/relationships/slide" Target="slide47.xml"/><Relationship Id="rId9" Type="http://schemas.openxmlformats.org/officeDocument/2006/relationships/slide" Target="slide5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image" Target="../media/image5.gif"/><Relationship Id="rId7" Type="http://schemas.openxmlformats.org/officeDocument/2006/relationships/slide" Target="slide5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56.xml"/><Relationship Id="rId5" Type="http://schemas.openxmlformats.org/officeDocument/2006/relationships/image" Target="../media/image6.png"/><Relationship Id="rId10" Type="http://schemas.openxmlformats.org/officeDocument/2006/relationships/slide" Target="slide55.xml"/><Relationship Id="rId4" Type="http://schemas.openxmlformats.org/officeDocument/2006/relationships/slide" Target="slide52.xml"/><Relationship Id="rId9" Type="http://schemas.openxmlformats.org/officeDocument/2006/relationships/slide" Target="slide5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image" Target="../media/image5.gif"/><Relationship Id="rId7" Type="http://schemas.openxmlformats.org/officeDocument/2006/relationships/slide" Target="slide6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0.xml"/><Relationship Id="rId5" Type="http://schemas.openxmlformats.org/officeDocument/2006/relationships/image" Target="../media/image6.png"/><Relationship Id="rId4" Type="http://schemas.openxmlformats.org/officeDocument/2006/relationships/slide" Target="slide5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Nội dung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82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Câu lệnh for</a:t>
              </a:r>
            </a:p>
          </p:txBody>
        </p:sp>
        <p:sp>
          <p:nvSpPr>
            <p:cNvPr id="15383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8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Câu lệnh while</a:t>
              </a:r>
            </a:p>
          </p:txBody>
        </p:sp>
        <p:sp>
          <p:nvSpPr>
            <p:cNvPr id="15379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4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Câu lệnh do… while</a:t>
              </a:r>
            </a:p>
          </p:txBody>
        </p:sp>
        <p:sp>
          <p:nvSpPr>
            <p:cNvPr id="15375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0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Một số kinh nghiệm lập trình</a:t>
              </a:r>
            </a:p>
          </p:txBody>
        </p:sp>
        <p:sp>
          <p:nvSpPr>
            <p:cNvPr id="15371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for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Lệnh </a:t>
            </a:r>
            <a:r>
              <a:rPr lang="en-US" altLang="en-US" smtClean="0">
                <a:solidFill>
                  <a:srgbClr val="FF0000"/>
                </a:solidFill>
              </a:rPr>
              <a:t>break</a:t>
            </a:r>
            <a:r>
              <a:rPr lang="en-US" altLang="en-US" smtClean="0"/>
              <a:t> làm kết thúc câu lệnh.</a:t>
            </a:r>
          </a:p>
          <a:p>
            <a:pPr eaLnBrk="1" hangingPunct="1"/>
            <a:r>
              <a:rPr lang="en-US" altLang="en-US" smtClean="0"/>
              <a:t>Lệnh </a:t>
            </a:r>
            <a:r>
              <a:rPr lang="en-US" altLang="en-US" smtClean="0">
                <a:solidFill>
                  <a:srgbClr val="FF0000"/>
                </a:solidFill>
              </a:rPr>
              <a:t>continue</a:t>
            </a:r>
            <a:r>
              <a:rPr lang="en-US" altLang="en-US" smtClean="0"/>
              <a:t> bỏ qua lần lặp hiện tại.</a:t>
            </a:r>
          </a:p>
          <a:p>
            <a:pPr eaLnBrk="1" hangingPunct="1"/>
            <a:endParaRPr lang="en-US" altLang="en-US" smtClean="0">
              <a:solidFill>
                <a:srgbClr val="FF66FF"/>
              </a:solidFill>
            </a:endParaRPr>
          </a:p>
        </p:txBody>
      </p:sp>
      <p:sp>
        <p:nvSpPr>
          <p:cNvPr id="2458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 = 0; i &lt; 10;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% 2 ==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altLang="en-US" sz="18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 = 0; i &lt; 10;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(i % 2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continue;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altLang="en-US" sz="18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2004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724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334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for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Không </a:t>
            </a:r>
            <a:r>
              <a:rPr lang="vi-VN" altLang="en-US" smtClean="0"/>
              <a:t>đượ</a:t>
            </a:r>
            <a:r>
              <a:rPr lang="en-US" altLang="en-US" smtClean="0"/>
              <a:t>c thêm </a:t>
            </a:r>
            <a:r>
              <a:rPr lang="en-US" altLang="en-US" smtClean="0">
                <a:solidFill>
                  <a:srgbClr val="FF0000"/>
                </a:solidFill>
              </a:rPr>
              <a:t>;</a:t>
            </a:r>
            <a:r>
              <a:rPr lang="en-US" altLang="en-US" smtClean="0"/>
              <a:t> ngay sau lệnh for.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=&gt; T</a:t>
            </a:r>
            <a:r>
              <a:rPr lang="vi-VN" altLang="en-US" smtClean="0"/>
              <a:t>ươ</a:t>
            </a:r>
            <a:r>
              <a:rPr lang="en-US" altLang="en-US" smtClean="0"/>
              <a:t>ng </a:t>
            </a:r>
            <a:r>
              <a:rPr lang="vi-VN" altLang="en-US" smtClean="0"/>
              <a:t>đươ</a:t>
            </a:r>
            <a:r>
              <a:rPr lang="en-US" altLang="en-US" smtClean="0"/>
              <a:t>ng câu lệnh rỗng.</a:t>
            </a:r>
          </a:p>
          <a:p>
            <a:pPr eaLnBrk="1" hangingPunct="1"/>
            <a:endParaRPr lang="en-US" altLang="en-US" smtClean="0">
              <a:solidFill>
                <a:srgbClr val="FF66FF"/>
              </a:solidFill>
            </a:endParaRPr>
          </a:p>
        </p:txBody>
      </p:sp>
      <p:sp>
        <p:nvSpPr>
          <p:cNvPr id="2560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6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 = 0; i &lt; 10; i++)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altLang="en-US" sz="18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 = 0; i &lt; 10;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altLang="en-US" sz="18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4196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3340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for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Các thành phần </a:t>
            </a:r>
            <a:r>
              <a:rPr lang="en-US" smtClean="0">
                <a:solidFill>
                  <a:srgbClr val="FF0000"/>
                </a:solidFill>
              </a:rPr>
              <a:t>&lt;Khởi </a:t>
            </a:r>
            <a:r>
              <a:rPr lang="vi-VN" smtClean="0">
                <a:solidFill>
                  <a:srgbClr val="FF0000"/>
                </a:solidFill>
              </a:rPr>
              <a:t>đầ</a:t>
            </a:r>
            <a:r>
              <a:rPr lang="en-US" smtClean="0">
                <a:solidFill>
                  <a:srgbClr val="FF0000"/>
                </a:solidFill>
              </a:rPr>
              <a:t>u&gt;</a:t>
            </a:r>
            <a:r>
              <a:rPr lang="en-US" smtClean="0"/>
              <a:t>, </a:t>
            </a:r>
            <a:r>
              <a:rPr lang="en-US" smtClean="0">
                <a:solidFill>
                  <a:srgbClr val="FF66FF"/>
                </a:solidFill>
              </a:rPr>
              <a:t>&lt;Đ/K lặp&gt;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>
                <a:solidFill>
                  <a:schemeClr val="accent2"/>
                </a:solidFill>
              </a:rPr>
              <a:t>&lt;B</a:t>
            </a:r>
            <a:r>
              <a:rPr lang="vi-VN" smtClean="0">
                <a:solidFill>
                  <a:schemeClr val="accent2"/>
                </a:solidFill>
              </a:rPr>
              <a:t>ướ</a:t>
            </a:r>
            <a:r>
              <a:rPr lang="en-US" smtClean="0">
                <a:solidFill>
                  <a:schemeClr val="accent2"/>
                </a:solidFill>
              </a:rPr>
              <a:t>c nhảy&gt;</a:t>
            </a:r>
            <a:r>
              <a:rPr lang="en-US" smtClean="0"/>
              <a:t> cách nhau bằng dấu </a:t>
            </a:r>
            <a:r>
              <a:rPr lang="en-US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smtClean="0"/>
              <a:t>Nếu có nhiều thành phần trong mỗi phần thì </a:t>
            </a:r>
            <a:r>
              <a:rPr lang="vi-VN" smtClean="0"/>
              <a:t>đượ</a:t>
            </a:r>
            <a:r>
              <a:rPr lang="en-US" smtClean="0"/>
              <a:t>c cách nhau bằng dấu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,</a:t>
            </a:r>
          </a:p>
        </p:txBody>
      </p:sp>
      <p:sp>
        <p:nvSpPr>
          <p:cNvPr id="2662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35814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30" name="TextBox 9"/>
          <p:cNvSpPr txBox="1">
            <a:spLocks noChangeArrowheads="1"/>
          </p:cNvSpPr>
          <p:nvPr/>
        </p:nvSpPr>
        <p:spPr bwMode="auto">
          <a:xfrm>
            <a:off x="838200" y="3581400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1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 = 2;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+ j &lt; 10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 += 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  <a:endParaRPr lang="en-US" altLang="en-US" sz="20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</a:t>
            </a:r>
            <a:r>
              <a:rPr lang="en-US" altLang="en-US" sz="1800">
                <a:latin typeface="Arial" pitchFamily="34" charset="0"/>
                <a:cs typeface="Arial" pitchFamily="34" charset="0"/>
              </a:rPr>
              <a:t>(“i=%d\t j=%d\n”&lt;&lt; i &lt;&lt;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j;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while</a:t>
            </a:r>
          </a:p>
        </p:txBody>
      </p:sp>
      <p:sp>
        <p:nvSpPr>
          <p:cNvPr id="27651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1140619" y="2070894"/>
            <a:ext cx="820738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895600" y="25908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8400" y="2803525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1524000" y="2027238"/>
            <a:ext cx="20574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310732" y="2296319"/>
            <a:ext cx="541337" cy="3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38400" y="2408238"/>
            <a:ext cx="3762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3170238"/>
            <a:ext cx="3476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" y="2484438"/>
            <a:ext cx="1736725" cy="639762"/>
            <a:chOff x="685800" y="2133600"/>
            <a:chExt cx="1737360" cy="640080"/>
          </a:xfrm>
        </p:grpSpPr>
        <p:sp>
          <p:nvSpPr>
            <p:cNvPr id="12" name="Diamond 11"/>
            <p:cNvSpPr/>
            <p:nvPr/>
          </p:nvSpPr>
          <p:spPr>
            <a:xfrm>
              <a:off x="685800" y="2133600"/>
              <a:ext cx="1737360" cy="64008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0142" y="2252721"/>
              <a:ext cx="1524557" cy="38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66FF"/>
                  </a:solidFill>
                </a:rPr>
                <a:t>&lt;Đ/K lặp&gt;</a:t>
              </a:r>
            </a:p>
          </p:txBody>
        </p:sp>
      </p:grpSp>
      <p:sp>
        <p:nvSpPr>
          <p:cNvPr id="17" name="Content Placeholder 41"/>
          <p:cNvSpPr txBox="1">
            <a:spLocks/>
          </p:cNvSpPr>
          <p:nvPr/>
        </p:nvSpPr>
        <p:spPr bwMode="auto">
          <a:xfrm>
            <a:off x="457200" y="41148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while (</a:t>
            </a:r>
            <a:r>
              <a:rPr lang="en-US" sz="2400" kern="0">
                <a:solidFill>
                  <a:srgbClr val="FF66FF"/>
                </a:solidFill>
                <a:latin typeface="Arial" charset="0"/>
                <a:cs typeface="+mn-cs"/>
              </a:rPr>
              <a:t>&lt;Đ/K lặp&gt;</a:t>
            </a:r>
            <a:r>
              <a:rPr lang="en-US" sz="2800" b="1" kern="0">
                <a:latin typeface="+mn-lt"/>
                <a:cs typeface="+mn-cs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		</a:t>
            </a:r>
            <a:r>
              <a:rPr 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&lt;Lệnh&gt;</a:t>
            </a:r>
            <a:r>
              <a:rPr lang="en-US" sz="2800" b="1" kern="0">
                <a:latin typeface="Arial" charset="0"/>
                <a:cs typeface="+mn-cs"/>
              </a:rPr>
              <a:t>;</a:t>
            </a:r>
            <a:endParaRPr lang="en-US" sz="2800" kern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648200" y="4876800"/>
            <a:ext cx="3124200" cy="1143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Câu lệnh </a:t>
            </a:r>
            <a:r>
              <a:rPr lang="vi-VN" sz="2000"/>
              <a:t>đơ</a:t>
            </a:r>
            <a:r>
              <a:rPr lang="en-US" sz="2000"/>
              <a:t>n hoặc</a:t>
            </a:r>
          </a:p>
          <a:p>
            <a:pPr>
              <a:defRPr/>
            </a:pPr>
            <a:r>
              <a:rPr lang="en-US" sz="2000"/>
              <a:t>Câu lệnh phức (kẹp</a:t>
            </a:r>
          </a:p>
          <a:p>
            <a:pPr>
              <a:defRPr/>
            </a:pPr>
            <a:r>
              <a:rPr lang="en-US" sz="2000"/>
              <a:t>giữa </a:t>
            </a:r>
            <a:r>
              <a:rPr lang="en-US" sz="2000">
                <a:solidFill>
                  <a:srgbClr val="FF0000"/>
                </a:solidFill>
              </a:rPr>
              <a:t>{</a:t>
            </a:r>
            <a:r>
              <a:rPr lang="en-US" sz="2000"/>
              <a:t> và </a:t>
            </a:r>
            <a:r>
              <a:rPr lang="en-US" sz="2000">
                <a:solidFill>
                  <a:srgbClr val="FF0000"/>
                </a:solidFill>
              </a:rPr>
              <a:t>}</a:t>
            </a:r>
            <a:r>
              <a:rPr lang="en-US" sz="2000"/>
              <a:t>)</a:t>
            </a:r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 rot="10800000">
            <a:off x="2819400" y="34290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 bwMode="auto">
          <a:xfrm>
            <a:off x="4648200" y="3124200"/>
            <a:ext cx="3124200" cy="13716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Biểu thức C bất kỳ,</a:t>
            </a:r>
          </a:p>
          <a:p>
            <a:pPr>
              <a:defRPr/>
            </a:pPr>
            <a:r>
              <a:rPr lang="en-US" sz="2000"/>
              <a:t>th</a:t>
            </a:r>
            <a:r>
              <a:rPr lang="vi-VN" sz="2000"/>
              <a:t>ườ</a:t>
            </a:r>
            <a:r>
              <a:rPr lang="en-US" sz="2000"/>
              <a:t>ng là biểu thức</a:t>
            </a:r>
          </a:p>
          <a:p>
            <a:pPr>
              <a:defRPr/>
            </a:pPr>
            <a:r>
              <a:rPr lang="en-US" sz="2000"/>
              <a:t>quan hệ cho kết quả</a:t>
            </a:r>
          </a:p>
          <a:p>
            <a:pPr>
              <a:defRPr/>
            </a:pPr>
            <a:r>
              <a:rPr lang="en-US" sz="2000">
                <a:solidFill>
                  <a:srgbClr val="FF0000"/>
                </a:solidFill>
              </a:rPr>
              <a:t>0</a:t>
            </a:r>
            <a:r>
              <a:rPr lang="en-US" sz="2000"/>
              <a:t> (sai) và </a:t>
            </a:r>
            <a:r>
              <a:rPr lang="en-US" sz="2000">
                <a:solidFill>
                  <a:srgbClr val="FF0000"/>
                </a:solidFill>
              </a:rPr>
              <a:t>!= 0</a:t>
            </a:r>
            <a:r>
              <a:rPr lang="en-US" sz="2000"/>
              <a:t> (</a:t>
            </a:r>
            <a:r>
              <a:rPr lang="vi-VN" sz="2000"/>
              <a:t>đú</a:t>
            </a:r>
            <a:r>
              <a:rPr lang="en-US" sz="2000"/>
              <a:t>ng)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1300163" y="3371850"/>
            <a:ext cx="501650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9"/>
          <p:cNvSpPr>
            <a:spLocks/>
          </p:cNvSpPr>
          <p:nvPr/>
        </p:nvSpPr>
        <p:spPr bwMode="gray">
          <a:xfrm rot="10800000" flipV="1">
            <a:off x="2800350" y="48006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8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while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510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838200" y="1524000"/>
            <a:ext cx="70104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en-US" sz="20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en-US" sz="20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(; 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en-US" sz="20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1905000"/>
            <a:ext cx="9128125" cy="1447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5875" y="2438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743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3733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6482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1600200"/>
            <a:ext cx="9128125" cy="1752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4191000" y="5715000"/>
            <a:ext cx="762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5486400" y="1828800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522413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#include&lt;iostream.h&gt;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#include&lt;conio.h&gt;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void main 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{	clrscr();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int i, n, 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printf(”Input n= 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scanf(“%d”,&amp;n);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i 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sum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while(i&lt;=n)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sum +=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en-US" altLang="en-US" sz="2000" smtClean="0">
                <a:solidFill>
                  <a:srgbClr val="990000"/>
                </a:solidFill>
              </a:rPr>
              <a:t>i++;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printf(“\n Tong =%d”,sum);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getch();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334963" y="1143000"/>
            <a:ext cx="7712075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0">
                <a:latin typeface="Times New Roman" pitchFamily="18" charset="0"/>
                <a:cs typeface="Arial" pitchFamily="34" charset="0"/>
              </a:rPr>
              <a:t>Ví dụ 2: Viết chương trình tính tổng các số nguyên từ 1 tới 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97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while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while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>
          <a:xfrm>
            <a:off x="449263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Câu lệnh </a:t>
            </a:r>
            <a:r>
              <a:rPr lang="vi-VN" altLang="en-US" smtClean="0">
                <a:solidFill>
                  <a:srgbClr val="FF0000"/>
                </a:solidFill>
              </a:rPr>
              <a:t>w</a:t>
            </a:r>
            <a:r>
              <a:rPr lang="en-US" altLang="en-US" smtClean="0">
                <a:solidFill>
                  <a:srgbClr val="FF0000"/>
                </a:solidFill>
              </a:rPr>
              <a:t>hile</a:t>
            </a:r>
            <a:r>
              <a:rPr lang="en-US" altLang="en-US" smtClean="0"/>
              <a:t> là một </a:t>
            </a:r>
            <a:r>
              <a:rPr lang="en-US" altLang="en-US" smtClean="0">
                <a:solidFill>
                  <a:srgbClr val="FF0000"/>
                </a:solidFill>
              </a:rPr>
              <a:t>câu lệnh </a:t>
            </a:r>
            <a:r>
              <a:rPr lang="vi-VN" altLang="en-US" smtClean="0">
                <a:solidFill>
                  <a:srgbClr val="FF0000"/>
                </a:solidFill>
              </a:rPr>
              <a:t>đơ</a:t>
            </a:r>
            <a:r>
              <a:rPr lang="en-US" altLang="en-US" smtClean="0">
                <a:solidFill>
                  <a:srgbClr val="FF0000"/>
                </a:solidFill>
              </a:rPr>
              <a:t>n </a:t>
            </a:r>
            <a:r>
              <a:rPr lang="en-US" altLang="en-US" smtClean="0"/>
              <a:t>và </a:t>
            </a:r>
            <a:r>
              <a:rPr lang="en-US" altLang="en-US" smtClean="0">
                <a:solidFill>
                  <a:srgbClr val="FF0000"/>
                </a:solidFill>
              </a:rPr>
              <a:t>có thể lồng nhau</a:t>
            </a:r>
            <a:r>
              <a:rPr lang="en-US" altLang="en-US" smtClean="0"/>
              <a:t>.</a:t>
            </a:r>
          </a:p>
        </p:txBody>
      </p:sp>
      <p:sp>
        <p:nvSpPr>
          <p:cNvPr id="3072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2514600"/>
            <a:ext cx="70104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(n &lt; 10 &amp;&amp; m &lt; 20)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while (n &gt;= 1)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while (m &gt;= 1)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printf(“%d”, m);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m--;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n--;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200400"/>
            <a:ext cx="9128125" cy="2743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895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94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810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while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1747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Câu lệnh </a:t>
            </a:r>
            <a:r>
              <a:rPr lang="en-US" altLang="en-US" sz="2400" smtClean="0">
                <a:solidFill>
                  <a:srgbClr val="FF0000"/>
                </a:solidFill>
              </a:rPr>
              <a:t>while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FF0000"/>
                </a:solidFill>
              </a:rPr>
              <a:t>có thể không thực hiện lần nào</a:t>
            </a:r>
            <a:r>
              <a:rPr lang="en-US" altLang="en-US" sz="2400" smtClean="0"/>
              <a:t> do </a:t>
            </a:r>
            <a:r>
              <a:rPr lang="en-US" altLang="en-US" sz="2400" smtClean="0">
                <a:solidFill>
                  <a:srgbClr val="FF0000"/>
                </a:solidFill>
              </a:rPr>
              <a:t>điều kiện lặp</a:t>
            </a:r>
            <a:r>
              <a:rPr lang="en-US" altLang="en-US" sz="2400" smtClean="0"/>
              <a:t> ngay từ </a:t>
            </a:r>
            <a:r>
              <a:rPr lang="en-US" altLang="en-US" sz="2400" smtClean="0">
                <a:solidFill>
                  <a:srgbClr val="FF0000"/>
                </a:solidFill>
              </a:rPr>
              <a:t>lần đầu</a:t>
            </a:r>
            <a:r>
              <a:rPr lang="en-US" altLang="en-US" sz="2400" smtClean="0"/>
              <a:t> đã </a:t>
            </a:r>
            <a:r>
              <a:rPr lang="en-US" altLang="en-US" sz="2400" smtClean="0">
                <a:solidFill>
                  <a:srgbClr val="FF0000"/>
                </a:solidFill>
              </a:rPr>
              <a:t>không thỏa</a:t>
            </a:r>
            <a:r>
              <a:rPr lang="en-US" altLang="en-US" sz="2400" smtClean="0"/>
              <a:t>.</a:t>
            </a:r>
          </a:p>
        </p:txBody>
      </p:sp>
      <p:sp>
        <p:nvSpPr>
          <p:cNvPr id="3174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50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&gt;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printf(“%d\n”,n);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n--;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200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While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Không </a:t>
            </a:r>
            <a:r>
              <a:rPr lang="vi-VN" altLang="en-US" smtClean="0"/>
              <a:t>đượ</a:t>
            </a:r>
            <a:r>
              <a:rPr lang="en-US" altLang="en-US" smtClean="0"/>
              <a:t>c thêm </a:t>
            </a:r>
            <a:r>
              <a:rPr lang="en-US" altLang="en-US" smtClean="0">
                <a:solidFill>
                  <a:srgbClr val="FF0000"/>
                </a:solidFill>
              </a:rPr>
              <a:t>;</a:t>
            </a:r>
            <a:r>
              <a:rPr lang="en-US" altLang="en-US" smtClean="0"/>
              <a:t> ngay sau lệnh while.</a:t>
            </a:r>
            <a:endParaRPr lang="en-US" altLang="en-US" smtClean="0">
              <a:solidFill>
                <a:srgbClr val="FF66FF"/>
              </a:solidFill>
            </a:endParaRPr>
          </a:p>
        </p:txBody>
      </p:sp>
      <p:sp>
        <p:nvSpPr>
          <p:cNvPr id="3277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1336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4" name="TextBox 9"/>
          <p:cNvSpPr txBox="1">
            <a:spLocks noChangeArrowheads="1"/>
          </p:cNvSpPr>
          <p:nvPr/>
        </p:nvSpPr>
        <p:spPr bwMode="auto">
          <a:xfrm>
            <a:off x="838200" y="2133600"/>
            <a:ext cx="70104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n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200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hile (n &lt; 10)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printf(“%d\n”,n);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200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hile (n &lt; 10)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printf(“%d\n”,n);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3434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257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while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37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</a:t>
            </a:r>
            <a:r>
              <a:rPr lang="en-US" altLang="en-US" smtClean="0">
                <a:solidFill>
                  <a:srgbClr val="FF0000"/>
                </a:solidFill>
              </a:rPr>
              <a:t>while</a:t>
            </a:r>
            <a:r>
              <a:rPr lang="en-US" altLang="en-US" smtClean="0"/>
              <a:t> có thể bị lặp vô tận (</a:t>
            </a:r>
            <a:r>
              <a:rPr lang="en-US" altLang="en-US" smtClean="0">
                <a:solidFill>
                  <a:srgbClr val="FF0000"/>
                </a:solidFill>
              </a:rPr>
              <a:t>loop</a:t>
            </a:r>
            <a:r>
              <a:rPr lang="en-US" altLang="en-US" smtClean="0"/>
              <a:t>)</a:t>
            </a:r>
          </a:p>
        </p:txBody>
      </p:sp>
      <p:sp>
        <p:nvSpPr>
          <p:cNvPr id="3379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209800"/>
            <a:ext cx="152400" cy="426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98" name="TextBox 9"/>
          <p:cNvSpPr txBox="1">
            <a:spLocks noChangeArrowheads="1"/>
          </p:cNvSpPr>
          <p:nvPr/>
        </p:nvSpPr>
        <p:spPr bwMode="auto">
          <a:xfrm>
            <a:off x="838200" y="2209800"/>
            <a:ext cx="70104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 %d”, 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n--;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 %d”,n);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95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200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5334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Đặt vấn </a:t>
            </a:r>
            <a:r>
              <a:rPr lang="vi-VN" altLang="en-US" smtClean="0"/>
              <a:t>đề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962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 eaLnBrk="1" hangingPunct="1">
              <a:defRPr/>
            </a:pPr>
            <a:r>
              <a:rPr lang="en-US" sz="2400" smtClean="0"/>
              <a:t>Viết ch</a:t>
            </a:r>
            <a:r>
              <a:rPr lang="vi-VN" sz="2400" smtClean="0"/>
              <a:t>ươ</a:t>
            </a:r>
            <a:r>
              <a:rPr lang="en-US" sz="2400" smtClean="0"/>
              <a:t>ng trình xuất các số từ </a:t>
            </a:r>
            <a:r>
              <a:rPr lang="en-US" sz="2400" smtClean="0">
                <a:solidFill>
                  <a:srgbClr val="FF0000"/>
                </a:solidFill>
              </a:rPr>
              <a:t>1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</a:t>
            </a:r>
            <a:r>
              <a:rPr lang="en-US" sz="2400" smtClean="0">
                <a:solidFill>
                  <a:srgbClr val="FF0000"/>
                </a:solidFill>
              </a:rPr>
              <a:t>10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smtClean="0"/>
              <a:t>	=&gt; Sử dụng </a:t>
            </a:r>
            <a:r>
              <a:rPr lang="en-US" sz="2400" smtClean="0">
                <a:solidFill>
                  <a:srgbClr val="FF0000"/>
                </a:solidFill>
              </a:rPr>
              <a:t>10</a:t>
            </a:r>
            <a:r>
              <a:rPr lang="en-US" sz="2400" smtClean="0"/>
              <a:t> câu lệnh printf</a:t>
            </a:r>
          </a:p>
          <a:p>
            <a:pPr lvl="1" eaLnBrk="1" hangingPunct="1">
              <a:defRPr/>
            </a:pPr>
            <a:r>
              <a:rPr lang="en-US" sz="2400" smtClean="0"/>
              <a:t>Viết ch</a:t>
            </a:r>
            <a:r>
              <a:rPr lang="vi-VN" sz="2400" smtClean="0"/>
              <a:t>ươ</a:t>
            </a:r>
            <a:r>
              <a:rPr lang="en-US" sz="2400" smtClean="0"/>
              <a:t>ng trình xuất các số từ </a:t>
            </a:r>
            <a:r>
              <a:rPr lang="en-US" sz="2400" smtClean="0">
                <a:solidFill>
                  <a:srgbClr val="FF0000"/>
                </a:solidFill>
              </a:rPr>
              <a:t>1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</a:t>
            </a:r>
            <a:r>
              <a:rPr lang="en-US" sz="2400" smtClean="0">
                <a:solidFill>
                  <a:srgbClr val="FF0000"/>
                </a:solidFill>
              </a:rPr>
              <a:t>1000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smtClean="0"/>
              <a:t>	=&gt; Sử dụng </a:t>
            </a:r>
            <a:r>
              <a:rPr lang="en-US" sz="2400" smtClean="0">
                <a:solidFill>
                  <a:srgbClr val="FF0000"/>
                </a:solidFill>
              </a:rPr>
              <a:t>1000</a:t>
            </a:r>
            <a:r>
              <a:rPr lang="en-US" sz="2400" smtClean="0"/>
              <a:t> câu lệnh printf </a:t>
            </a:r>
            <a:r>
              <a:rPr lang="en-US" sz="2400" smtClean="0">
                <a:solidFill>
                  <a:srgbClr val="FF0000"/>
                </a:solidFill>
              </a:rPr>
              <a:t>!</a:t>
            </a:r>
          </a:p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Giải pháp</a:t>
            </a:r>
          </a:p>
          <a:p>
            <a:pPr lvl="1" eaLnBrk="1" hangingPunct="1">
              <a:defRPr/>
            </a:pPr>
            <a:r>
              <a:rPr lang="en-US" sz="2400" smtClean="0">
                <a:solidFill>
                  <a:srgbClr val="FF0000"/>
                </a:solidFill>
              </a:rPr>
              <a:t>Sử dụng cấu trúc lặp</a:t>
            </a:r>
            <a:r>
              <a:rPr lang="en-US" sz="2400" smtClean="0"/>
              <a:t> lại một hành </a:t>
            </a:r>
            <a:r>
              <a:rPr lang="vi-VN" sz="2400" smtClean="0"/>
              <a:t>độ</a:t>
            </a:r>
            <a:r>
              <a:rPr lang="en-US" sz="2400" smtClean="0"/>
              <a:t>ng trong khi còn thỏa một </a:t>
            </a:r>
            <a:r>
              <a:rPr lang="vi-VN" sz="2400" smtClean="0"/>
              <a:t>đ</a:t>
            </a:r>
            <a:r>
              <a:rPr lang="en-US" sz="2400" smtClean="0"/>
              <a:t>iều kiện nào </a:t>
            </a:r>
            <a:r>
              <a:rPr lang="vi-VN" sz="2400" smtClean="0"/>
              <a:t>đó</a:t>
            </a:r>
            <a:r>
              <a:rPr lang="en-US" sz="2400" smtClean="0"/>
              <a:t>.</a:t>
            </a:r>
          </a:p>
          <a:p>
            <a:pPr lvl="1" eaLnBrk="1" hangingPunct="1">
              <a:defRPr/>
            </a:pPr>
            <a:r>
              <a:rPr lang="en-US" sz="2400" smtClean="0"/>
              <a:t>3 lệnh lặp: </a:t>
            </a:r>
            <a:r>
              <a:rPr lang="en-US" sz="2400" smtClean="0">
                <a:solidFill>
                  <a:srgbClr val="FF0000"/>
                </a:solidFill>
              </a:rPr>
              <a:t>for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while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do</a:t>
            </a:r>
            <a:r>
              <a:rPr lang="en-US" sz="2400" smtClean="0"/>
              <a:t>… </a:t>
            </a:r>
            <a:r>
              <a:rPr lang="en-US" sz="2400" smtClean="0">
                <a:solidFill>
                  <a:srgbClr val="FF0000"/>
                </a:solidFill>
              </a:rPr>
              <a:t>while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do… while</a:t>
            </a:r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1222375" y="1703388"/>
            <a:ext cx="668338" cy="4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2057400"/>
            <a:ext cx="13716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524000" y="1676400"/>
            <a:ext cx="2057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3200400"/>
            <a:ext cx="1143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3535363"/>
            <a:ext cx="346075" cy="366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2819400"/>
            <a:ext cx="374650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" y="2895600"/>
            <a:ext cx="1736725" cy="639763"/>
            <a:chOff x="685800" y="2133600"/>
            <a:chExt cx="1737360" cy="640080"/>
          </a:xfrm>
        </p:grpSpPr>
        <p:sp>
          <p:nvSpPr>
            <p:cNvPr id="12" name="Diamond 11"/>
            <p:cNvSpPr/>
            <p:nvPr/>
          </p:nvSpPr>
          <p:spPr>
            <a:xfrm>
              <a:off x="685800" y="2133600"/>
              <a:ext cx="1737360" cy="64008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0142" y="2252722"/>
              <a:ext cx="1524557" cy="381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66FF"/>
                  </a:solidFill>
                </a:rPr>
                <a:t>&lt;Đ/K lặp&gt;</a:t>
              </a:r>
            </a:p>
          </p:txBody>
        </p:sp>
      </p:grpSp>
      <p:sp>
        <p:nvSpPr>
          <p:cNvPr id="17" name="Content Placeholder 41"/>
          <p:cNvSpPr txBox="1">
            <a:spLocks/>
          </p:cNvSpPr>
          <p:nvPr/>
        </p:nvSpPr>
        <p:spPr bwMode="auto">
          <a:xfrm>
            <a:off x="457200" y="41148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b="1" kern="0">
                <a:latin typeface="+mn-lt"/>
                <a:cs typeface="+mn-cs"/>
              </a:rPr>
              <a:t>do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Arial" charset="0"/>
                <a:cs typeface="+mn-cs"/>
              </a:rPr>
              <a:t>		</a:t>
            </a:r>
            <a:r>
              <a:rPr 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&lt;Lệnh&gt;</a:t>
            </a:r>
            <a:r>
              <a:rPr lang="en-US" sz="2800" b="1" kern="0">
                <a:latin typeface="Arial" charset="0"/>
                <a:cs typeface="+mn-cs"/>
              </a:rPr>
              <a:t>;</a:t>
            </a:r>
            <a:endParaRPr lang="en-US" sz="2800" kern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while (</a:t>
            </a:r>
            <a:r>
              <a:rPr lang="en-US" sz="2400" kern="0">
                <a:solidFill>
                  <a:srgbClr val="FF66FF"/>
                </a:solidFill>
                <a:latin typeface="Arial" charset="0"/>
                <a:cs typeface="+mn-cs"/>
              </a:rPr>
              <a:t>&lt;Đ/K lặp&gt;</a:t>
            </a:r>
            <a:r>
              <a:rPr lang="en-US" sz="2800" b="1" kern="0">
                <a:latin typeface="+mn-lt"/>
                <a:cs typeface="+mn-cs"/>
              </a:rPr>
              <a:t>);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648200" y="3505200"/>
            <a:ext cx="3124200" cy="11430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Câu lệnh </a:t>
            </a:r>
            <a:r>
              <a:rPr lang="vi-VN" sz="2000"/>
              <a:t>đơ</a:t>
            </a:r>
            <a:r>
              <a:rPr lang="en-US" sz="2000"/>
              <a:t>n hoặc</a:t>
            </a:r>
          </a:p>
          <a:p>
            <a:pPr>
              <a:defRPr/>
            </a:pPr>
            <a:r>
              <a:rPr lang="en-US" sz="2000"/>
              <a:t>Câu lệnh phức (kẹp</a:t>
            </a:r>
          </a:p>
          <a:p>
            <a:pPr>
              <a:defRPr/>
            </a:pPr>
            <a:r>
              <a:rPr lang="en-US" sz="2000"/>
              <a:t>giữa </a:t>
            </a:r>
            <a:r>
              <a:rPr lang="en-US" sz="2000">
                <a:solidFill>
                  <a:srgbClr val="FF0000"/>
                </a:solidFill>
              </a:rPr>
              <a:t>{</a:t>
            </a:r>
            <a:r>
              <a:rPr lang="en-US" sz="2000"/>
              <a:t> và </a:t>
            </a:r>
            <a:r>
              <a:rPr lang="en-US" sz="2000">
                <a:solidFill>
                  <a:srgbClr val="FF0000"/>
                </a:solidFill>
              </a:rPr>
              <a:t>}</a:t>
            </a:r>
            <a:r>
              <a:rPr lang="en-US" sz="2000"/>
              <a:t>)</a:t>
            </a:r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 rot="10800000">
            <a:off x="2819400" y="38100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 bwMode="auto">
          <a:xfrm>
            <a:off x="4648200" y="4953000"/>
            <a:ext cx="3124200" cy="13716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/>
              <a:t>Biểu thức C bất kỳ,</a:t>
            </a:r>
          </a:p>
          <a:p>
            <a:pPr>
              <a:defRPr/>
            </a:pPr>
            <a:r>
              <a:rPr lang="en-US" sz="2000"/>
              <a:t>th</a:t>
            </a:r>
            <a:r>
              <a:rPr lang="vi-VN" sz="2000"/>
              <a:t>ườ</a:t>
            </a:r>
            <a:r>
              <a:rPr lang="en-US" sz="2000"/>
              <a:t>ng là biểu thức</a:t>
            </a:r>
          </a:p>
          <a:p>
            <a:pPr>
              <a:defRPr/>
            </a:pPr>
            <a:r>
              <a:rPr lang="en-US" sz="2000"/>
              <a:t>quan hệ cho kết quả</a:t>
            </a:r>
          </a:p>
          <a:p>
            <a:pPr>
              <a:defRPr/>
            </a:pPr>
            <a:r>
              <a:rPr lang="en-US" sz="2000">
                <a:solidFill>
                  <a:srgbClr val="FF0000"/>
                </a:solidFill>
              </a:rPr>
              <a:t>0</a:t>
            </a:r>
            <a:r>
              <a:rPr lang="en-US" sz="2000"/>
              <a:t> (sai) và </a:t>
            </a:r>
            <a:r>
              <a:rPr lang="en-US" sz="2000">
                <a:solidFill>
                  <a:srgbClr val="FF0000"/>
                </a:solidFill>
              </a:rPr>
              <a:t>!= 0</a:t>
            </a:r>
            <a:r>
              <a:rPr lang="en-US" sz="2000"/>
              <a:t> (</a:t>
            </a:r>
            <a:r>
              <a:rPr lang="vi-VN" sz="2000"/>
              <a:t>đú</a:t>
            </a:r>
            <a:r>
              <a:rPr lang="en-US" sz="2000"/>
              <a:t>ng)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1300163" y="3783013"/>
            <a:ext cx="501650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9"/>
          <p:cNvSpPr>
            <a:spLocks/>
          </p:cNvSpPr>
          <p:nvPr/>
        </p:nvSpPr>
        <p:spPr bwMode="gray">
          <a:xfrm rot="10800000" flipV="1">
            <a:off x="2819400" y="5562600"/>
            <a:ext cx="1828800" cy="9144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1336675" y="2687638"/>
            <a:ext cx="439738" cy="4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820194" y="2437606"/>
            <a:ext cx="152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5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6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8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do… while</a:t>
            </a: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510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838200" y="1524000"/>
            <a:ext cx="70104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en-US" sz="20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en-US" sz="20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(; 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en-US" sz="20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5875" y="19050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514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2438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953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4191000" y="5715000"/>
            <a:ext cx="762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5486400" y="1828800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49388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#include &lt;iostream.h&gt;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#include &lt;conio.h&gt;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void main 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{	unsigned int n,i,sum;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clrscr();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printf(”Input a positive number: “);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scanf(“%d”,&amp;n);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sum=0;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i=1;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do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sum+=i;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</a:t>
            </a:r>
            <a:r>
              <a:rPr lang="en-US" altLang="en-US" sz="2000" smtClean="0">
                <a:solidFill>
                  <a:srgbClr val="990000"/>
                </a:solidFill>
              </a:rPr>
              <a:t>i++;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} while(i&lt;=n);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printf( ”Sum from 1 to %d =%d”, n,sum;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getch();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334963" y="1071563"/>
            <a:ext cx="7712075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0">
                <a:latin typeface="Times New Roman" pitchFamily="18" charset="0"/>
                <a:cs typeface="Arial" pitchFamily="34" charset="0"/>
              </a:rPr>
              <a:t>Ví dụ 2: Viết chương trình tính tổng các số nguyên từ 1 tới 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8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do… while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Câu lệnh do… while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</a:t>
            </a:r>
            <a:r>
              <a:rPr lang="en-US" altLang="en-US" smtClean="0">
                <a:solidFill>
                  <a:srgbClr val="FF0000"/>
                </a:solidFill>
              </a:rPr>
              <a:t>do… while</a:t>
            </a:r>
            <a:r>
              <a:rPr lang="en-US" altLang="en-US" smtClean="0"/>
              <a:t> là một </a:t>
            </a:r>
            <a:r>
              <a:rPr lang="en-US" altLang="en-US" smtClean="0">
                <a:solidFill>
                  <a:srgbClr val="FF0000"/>
                </a:solidFill>
              </a:rPr>
              <a:t>câu lệnh </a:t>
            </a:r>
            <a:r>
              <a:rPr lang="vi-VN" altLang="en-US" smtClean="0">
                <a:solidFill>
                  <a:srgbClr val="FF0000"/>
                </a:solidFill>
              </a:rPr>
              <a:t>đơ</a:t>
            </a:r>
            <a:r>
              <a:rPr lang="en-US" altLang="en-US" smtClean="0">
                <a:solidFill>
                  <a:srgbClr val="FF0000"/>
                </a:solidFill>
              </a:rPr>
              <a:t>n </a:t>
            </a:r>
            <a:r>
              <a:rPr lang="en-US" altLang="en-US" smtClean="0"/>
              <a:t>và </a:t>
            </a:r>
            <a:r>
              <a:rPr lang="en-US" altLang="en-US" smtClean="0">
                <a:solidFill>
                  <a:srgbClr val="FF0000"/>
                </a:solidFill>
              </a:rPr>
              <a:t>có thể lồng nhau</a:t>
            </a:r>
            <a:r>
              <a:rPr lang="en-US" altLang="en-US" smtClean="0"/>
              <a:t>.</a:t>
            </a:r>
          </a:p>
        </p:txBody>
      </p:sp>
      <p:sp>
        <p:nvSpPr>
          <p:cNvPr id="3789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4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a = 1,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b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printf(“%d\n”, a + b);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b = b + 2;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(b &lt; 20);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a++;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while (a &lt; 20);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895600"/>
            <a:ext cx="9128125" cy="3657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8100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Câu lệnh do… while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</a:t>
            </a:r>
            <a:r>
              <a:rPr lang="en-US" altLang="en-US" smtClean="0">
                <a:solidFill>
                  <a:srgbClr val="FF0000"/>
                </a:solidFill>
              </a:rPr>
              <a:t>do… while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sẽ được thực hiện ít nhất 1 lần </a:t>
            </a:r>
            <a:r>
              <a:rPr lang="en-US" altLang="en-US" smtClean="0"/>
              <a:t>do </a:t>
            </a:r>
            <a:r>
              <a:rPr lang="en-US" altLang="en-US" smtClean="0">
                <a:solidFill>
                  <a:srgbClr val="FF0000"/>
                </a:solidFill>
              </a:rPr>
              <a:t>điều kiện lặp </a:t>
            </a:r>
            <a:r>
              <a:rPr lang="vi-VN" altLang="en-US" smtClean="0">
                <a:solidFill>
                  <a:srgbClr val="FF0000"/>
                </a:solidFill>
              </a:rPr>
              <a:t>đượ</a:t>
            </a:r>
            <a:r>
              <a:rPr lang="en-US" altLang="en-US" smtClean="0">
                <a:solidFill>
                  <a:srgbClr val="FF0000"/>
                </a:solidFill>
              </a:rPr>
              <a:t>c kiểm tra ở cuối</a:t>
            </a:r>
            <a:r>
              <a:rPr lang="en-US" altLang="en-US" smtClean="0"/>
              <a:t>. </a:t>
            </a:r>
          </a:p>
        </p:txBody>
      </p:sp>
      <p:sp>
        <p:nvSpPr>
          <p:cNvPr id="3891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8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printf(“Nhap n: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scanf(“%d”,&amp;n);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 || n &gt; 100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5052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114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Câu lệnh do… while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</a:t>
            </a:r>
            <a:r>
              <a:rPr lang="en-US" altLang="en-US" smtClean="0">
                <a:solidFill>
                  <a:srgbClr val="FF0000"/>
                </a:solidFill>
              </a:rPr>
              <a:t>do… while</a:t>
            </a:r>
            <a:r>
              <a:rPr lang="en-US" altLang="en-US" smtClean="0"/>
              <a:t> có thể bị lặp vô tận (</a:t>
            </a:r>
            <a:r>
              <a:rPr lang="en-US" altLang="en-US" smtClean="0">
                <a:solidFill>
                  <a:srgbClr val="FF0000"/>
                </a:solidFill>
              </a:rPr>
              <a:t>loop</a:t>
            </a:r>
            <a:r>
              <a:rPr lang="en-US" altLang="en-US" smtClean="0"/>
              <a:t>)</a:t>
            </a:r>
          </a:p>
        </p:txBody>
      </p:sp>
      <p:sp>
        <p:nvSpPr>
          <p:cNvPr id="3994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209800"/>
            <a:ext cx="152400" cy="426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2" name="TextBox 9"/>
          <p:cNvSpPr txBox="1">
            <a:spLocks noChangeArrowheads="1"/>
          </p:cNvSpPr>
          <p:nvPr/>
        </p:nvSpPr>
        <p:spPr bwMode="auto">
          <a:xfrm>
            <a:off x="838200" y="2209800"/>
            <a:ext cx="70104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 %d”, 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n--;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  %d”,n);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8956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3340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12" grpId="0" animBg="1"/>
      <p:bldP spid="12" grpId="1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for, while, do… while</a:t>
            </a:r>
          </a:p>
        </p:txBody>
      </p:sp>
      <p:sp>
        <p:nvSpPr>
          <p:cNvPr id="409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Đều có khả năng lặp lại nhiều hành động.</a:t>
            </a:r>
          </a:p>
        </p:txBody>
      </p:sp>
      <p:sp>
        <p:nvSpPr>
          <p:cNvPr id="4096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2098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6" name="TextBox 9"/>
          <p:cNvSpPr txBox="1">
            <a:spLocks noChangeArrowheads="1"/>
          </p:cNvSpPr>
          <p:nvPr/>
        </p:nvSpPr>
        <p:spPr bwMode="auto">
          <a:xfrm>
            <a:off x="838200" y="2209800"/>
            <a:ext cx="70104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i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 &lt;=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&lt;=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printf(“%d\n”,i);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do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printf(“%d\n”,i); i++;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 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28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590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1600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3340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12" grpId="0" animBg="1"/>
      <p:bldP spid="12" grpId="1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for, while, do… while</a:t>
            </a:r>
          </a:p>
        </p:txBody>
      </p:sp>
      <p:sp>
        <p:nvSpPr>
          <p:cNvPr id="4198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Số lần lặp xác định ngay trong câu lệnh </a:t>
            </a:r>
            <a:r>
              <a:rPr lang="en-US" altLang="en-US" smtClean="0">
                <a:solidFill>
                  <a:srgbClr val="FF0000"/>
                </a:solidFill>
              </a:rPr>
              <a:t>for</a:t>
            </a:r>
            <a:endParaRPr lang="en-US" altLang="en-US" smtClean="0"/>
          </a:p>
        </p:txBody>
      </p:sp>
      <p:sp>
        <p:nvSpPr>
          <p:cNvPr id="4198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2098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90" name="TextBox 9"/>
          <p:cNvSpPr txBox="1">
            <a:spLocks noChangeArrowheads="1"/>
          </p:cNvSpPr>
          <p:nvPr/>
        </p:nvSpPr>
        <p:spPr bwMode="auto">
          <a:xfrm>
            <a:off x="838200" y="2209800"/>
            <a:ext cx="70104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(int i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 &lt;=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…;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vi-VN" altLang="en-US" sz="200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&lt;=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…;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do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…;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 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&gt;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28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590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429000"/>
            <a:ext cx="9128125" cy="1600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3340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12" grpId="0" animBg="1"/>
      <p:bldP spid="12" grpId="1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6294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while &amp; do… while</a:t>
            </a:r>
          </a:p>
        </p:txBody>
      </p:sp>
      <p:sp>
        <p:nvSpPr>
          <p:cNvPr id="4301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while </a:t>
            </a:r>
            <a:r>
              <a:rPr lang="en-US" altLang="en-US" smtClean="0">
                <a:solidFill>
                  <a:srgbClr val="FF0000"/>
                </a:solidFill>
              </a:rPr>
              <a:t>có thể không thực hiện lần nào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do… while </a:t>
            </a:r>
            <a:r>
              <a:rPr lang="en-US" altLang="en-US" smtClean="0">
                <a:solidFill>
                  <a:srgbClr val="FF0000"/>
                </a:solidFill>
              </a:rPr>
              <a:t>sẽ được thực hiện ít nhất 1 lần</a:t>
            </a:r>
            <a:r>
              <a:rPr lang="en-US" altLang="en-US" smtClean="0"/>
              <a:t>.</a:t>
            </a:r>
          </a:p>
        </p:txBody>
      </p:sp>
      <p:sp>
        <p:nvSpPr>
          <p:cNvPr id="4301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7432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4" name="TextBox 9"/>
          <p:cNvSpPr txBox="1">
            <a:spLocks noChangeArrowheads="1"/>
          </p:cNvSpPr>
          <p:nvPr/>
        </p:nvSpPr>
        <p:spPr bwMode="auto">
          <a:xfrm>
            <a:off x="838200" y="2743200"/>
            <a:ext cx="70104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n = 100;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…;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printf(“Nhap n: 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scanf(“%d”,n);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&gt;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257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6172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800" y="1104900"/>
            <a:ext cx="8077200" cy="4076700"/>
          </a:xfrm>
        </p:spPr>
        <p:txBody>
          <a:bodyPr/>
          <a:lstStyle/>
          <a:p>
            <a:pPr marL="228600" indent="-228600">
              <a:lnSpc>
                <a:spcPct val="105000"/>
              </a:lnSpc>
              <a:buFont typeface="Wingdings" pitchFamily="2" charset="2"/>
              <a:buNone/>
            </a:pPr>
            <a:r>
              <a:rPr lang="en-US" altLang="en-US" sz="2200" smtClean="0"/>
              <a:t>Ví dụ: Đọc vào một mật khẩu người dùng tối đa attempts lần</a:t>
            </a:r>
          </a:p>
          <a:p>
            <a:pPr marL="685800" lvl="1" indent="-342900">
              <a:buFont typeface="Wingdings" pitchFamily="2" charset="2"/>
              <a:buNone/>
            </a:pPr>
            <a:r>
              <a:rPr lang="en-US" altLang="en-US" sz="2200" smtClean="0"/>
              <a:t>for (i=0; i&lt;attempts ; ++i)</a:t>
            </a:r>
          </a:p>
          <a:p>
            <a:pPr marL="685800" lvl="1" indent="-342900">
              <a:buFont typeface="Wingdings" pitchFamily="2" charset="2"/>
              <a:buNone/>
            </a:pPr>
            <a:r>
              <a:rPr lang="en-US" altLang="en-US" sz="2200" smtClean="0"/>
              <a:t>{</a:t>
            </a:r>
          </a:p>
          <a:p>
            <a:pPr marL="685800" lvl="1" indent="-342900">
              <a:buFont typeface="Wingdings" pitchFamily="2" charset="2"/>
              <a:buNone/>
            </a:pPr>
            <a:r>
              <a:rPr lang="en-US" altLang="en-US" sz="2200" smtClean="0"/>
              <a:t>	printf( "Input a password: “);</a:t>
            </a:r>
          </a:p>
          <a:p>
            <a:pPr marL="685800" lvl="1" indent="-342900">
              <a:buFont typeface="Wingdings" pitchFamily="2" charset="2"/>
              <a:buNone/>
            </a:pPr>
            <a:r>
              <a:rPr lang="en-US" altLang="en-US" sz="2200" smtClean="0"/>
              <a:t>	scanf(“%d”,&amp;passWord);</a:t>
            </a:r>
          </a:p>
          <a:p>
            <a:pPr marL="685800" lvl="1" indent="-342900">
              <a:buFont typeface="Wingdings" pitchFamily="2" charset="2"/>
              <a:buNone/>
            </a:pPr>
            <a:r>
              <a:rPr lang="en-US" altLang="en-US" sz="2200" smtClean="0"/>
              <a:t>	if (check(passWord)) // kiem tra mat khau đúng hay sai</a:t>
            </a:r>
          </a:p>
          <a:p>
            <a:pPr marL="685800" lvl="1" indent="-342900">
              <a:buFont typeface="Wingdings" pitchFamily="2" charset="2"/>
              <a:buNone/>
            </a:pPr>
            <a:r>
              <a:rPr lang="en-US" altLang="en-US" sz="2200" smtClean="0"/>
              <a:t>		break; // thoát khỏi vòng lap</a:t>
            </a:r>
          </a:p>
          <a:p>
            <a:pPr marL="685800" lvl="1" indent="-342900">
              <a:buFont typeface="Wingdings" pitchFamily="2" charset="2"/>
              <a:buNone/>
            </a:pPr>
            <a:r>
              <a:rPr lang="en-US" altLang="en-US" sz="2200" smtClean="0"/>
              <a:t>	printf("Password is wrong!“);</a:t>
            </a:r>
          </a:p>
          <a:p>
            <a:pPr marL="685800" lvl="1" indent="-342900">
              <a:buFont typeface="Wingdings" pitchFamily="2" charset="2"/>
              <a:buNone/>
            </a:pPr>
            <a:r>
              <a:rPr lang="en-US" altLang="en-US" sz="2200" smtClean="0"/>
              <a:t>}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066800" y="381000"/>
            <a:ext cx="9144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Ví dụ Một số lệnh đặc biệt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440613" y="3324225"/>
            <a:ext cx="1295400" cy="42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&lt;Lệnh&gt;</a:t>
            </a:r>
          </a:p>
        </p:txBody>
      </p:sp>
      <p:sp>
        <p:nvSpPr>
          <p:cNvPr id="17411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for</a:t>
            </a:r>
          </a:p>
        </p:txBody>
      </p:sp>
      <p:sp>
        <p:nvSpPr>
          <p:cNvPr id="17412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rot="16200000" flipH="1">
            <a:off x="5344319" y="2677319"/>
            <a:ext cx="6873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>
            <a:off x="5460207" y="4314031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5688013" y="2617788"/>
            <a:ext cx="1544637" cy="20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07213" y="3171825"/>
            <a:ext cx="374650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7013" y="4086225"/>
            <a:ext cx="346075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495800" y="2998788"/>
            <a:ext cx="2392363" cy="1096962"/>
            <a:chOff x="332510" y="2909455"/>
            <a:chExt cx="2392680" cy="1097280"/>
          </a:xfrm>
        </p:grpSpPr>
        <p:sp>
          <p:nvSpPr>
            <p:cNvPr id="12" name="Diamond 11"/>
            <p:cNvSpPr/>
            <p:nvPr/>
          </p:nvSpPr>
          <p:spPr>
            <a:xfrm>
              <a:off x="332510" y="2909455"/>
              <a:ext cx="2392680" cy="109728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2921" y="3123829"/>
              <a:ext cx="1752832" cy="609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66FF"/>
                  </a:solidFill>
                </a:rPr>
                <a:t>&lt;Đ/K lặp&gt;</a:t>
              </a:r>
            </a:p>
          </p:txBody>
        </p:sp>
      </p:grpSp>
      <p:sp>
        <p:nvSpPr>
          <p:cNvPr id="17" name="Content Placeholder 41"/>
          <p:cNvSpPr txBox="1">
            <a:spLocks/>
          </p:cNvSpPr>
          <p:nvPr/>
        </p:nvSpPr>
        <p:spPr bwMode="auto">
          <a:xfrm>
            <a:off x="228600" y="4648200"/>
            <a:ext cx="800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for (</a:t>
            </a:r>
            <a:r>
              <a:rPr lang="en-US" sz="2800" kern="0">
                <a:solidFill>
                  <a:srgbClr val="FF0000"/>
                </a:solidFill>
                <a:latin typeface="Arial" charset="0"/>
                <a:cs typeface="+mn-cs"/>
              </a:rPr>
              <a:t>&lt;Khởi </a:t>
            </a:r>
            <a:r>
              <a:rPr lang="vi-VN" sz="2800" kern="0">
                <a:solidFill>
                  <a:srgbClr val="FF0000"/>
                </a:solidFill>
                <a:latin typeface="Arial" charset="0"/>
                <a:cs typeface="+mn-cs"/>
              </a:rPr>
              <a:t>đầ</a:t>
            </a:r>
            <a:r>
              <a:rPr lang="en-US" sz="2800" kern="0">
                <a:solidFill>
                  <a:srgbClr val="FF0000"/>
                </a:solidFill>
                <a:latin typeface="Arial" charset="0"/>
                <a:cs typeface="+mn-cs"/>
              </a:rPr>
              <a:t>u&gt;</a:t>
            </a:r>
            <a:r>
              <a:rPr lang="en-US" sz="2800" b="1" kern="0">
                <a:latin typeface="+mn-lt"/>
                <a:cs typeface="+mn-cs"/>
              </a:rPr>
              <a:t>;</a:t>
            </a:r>
            <a:r>
              <a:rPr lang="en-US" sz="2800" kern="0">
                <a:solidFill>
                  <a:srgbClr val="FF0000"/>
                </a:solidFill>
                <a:latin typeface="Arial" charset="0"/>
                <a:cs typeface="+mn-cs"/>
              </a:rPr>
              <a:t> </a:t>
            </a:r>
            <a:r>
              <a:rPr lang="en-US" sz="2800" kern="0">
                <a:solidFill>
                  <a:srgbClr val="FF66FF"/>
                </a:solidFill>
                <a:latin typeface="Arial" charset="0"/>
                <a:cs typeface="+mn-cs"/>
              </a:rPr>
              <a:t>&lt;Đ/K lặp&gt;</a:t>
            </a:r>
            <a:r>
              <a:rPr lang="en-US" sz="2800" b="1" kern="0">
                <a:latin typeface="+mn-lt"/>
                <a:cs typeface="+mn-cs"/>
              </a:rPr>
              <a:t>;</a:t>
            </a:r>
            <a:r>
              <a:rPr lang="en-US" sz="2800" kern="0">
                <a:solidFill>
                  <a:srgbClr val="FF0000"/>
                </a:solidFill>
                <a:latin typeface="Arial" charset="0"/>
                <a:cs typeface="+mn-cs"/>
              </a:rPr>
              <a:t> </a:t>
            </a:r>
            <a:r>
              <a:rPr lang="en-US" sz="2800" kern="0">
                <a:solidFill>
                  <a:schemeClr val="accent2"/>
                </a:solidFill>
                <a:latin typeface="Arial" charset="0"/>
                <a:cs typeface="+mn-cs"/>
              </a:rPr>
              <a:t>&lt;B</a:t>
            </a:r>
            <a:r>
              <a:rPr lang="vi-VN" sz="2800" kern="0">
                <a:solidFill>
                  <a:schemeClr val="accent2"/>
                </a:solidFill>
                <a:latin typeface="Arial" charset="0"/>
                <a:cs typeface="+mn-cs"/>
              </a:rPr>
              <a:t>ướ</a:t>
            </a:r>
            <a:r>
              <a:rPr lang="en-US" sz="2800" kern="0">
                <a:solidFill>
                  <a:schemeClr val="accent2"/>
                </a:solidFill>
                <a:latin typeface="Arial" charset="0"/>
                <a:cs typeface="+mn-cs"/>
              </a:rPr>
              <a:t>c nhảy&gt;</a:t>
            </a:r>
            <a:r>
              <a:rPr lang="en-US" sz="2800" b="1" kern="0">
                <a:latin typeface="+mn-lt"/>
                <a:cs typeface="+mn-cs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latin typeface="+mn-lt"/>
                <a:cs typeface="+mn-cs"/>
              </a:rPr>
              <a:t>		</a:t>
            </a:r>
            <a:r>
              <a:rPr 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&lt;Lệnh&gt;</a:t>
            </a:r>
            <a:r>
              <a:rPr lang="en-US" sz="2800" b="1" kern="0">
                <a:latin typeface="Arial" charset="0"/>
                <a:cs typeface="+mn-cs"/>
              </a:rPr>
              <a:t>;</a:t>
            </a:r>
            <a:endParaRPr lang="en-US" sz="2800" kern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667000" y="5257800"/>
            <a:ext cx="5334000" cy="1066800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</a:rPr>
              <a:t>&lt;Khởi </a:t>
            </a:r>
            <a:r>
              <a:rPr lang="vi-VN" sz="2000">
                <a:solidFill>
                  <a:srgbClr val="FF0000"/>
                </a:solidFill>
              </a:rPr>
              <a:t>đầ</a:t>
            </a:r>
            <a:r>
              <a:rPr lang="en-US" sz="2000">
                <a:solidFill>
                  <a:srgbClr val="FF0000"/>
                </a:solidFill>
              </a:rPr>
              <a:t>u&gt;</a:t>
            </a:r>
            <a:r>
              <a:rPr lang="en-US" sz="2000"/>
              <a:t>, </a:t>
            </a:r>
            <a:r>
              <a:rPr lang="en-US" sz="2000">
                <a:solidFill>
                  <a:srgbClr val="FF66FF"/>
                </a:solidFill>
              </a:rPr>
              <a:t>&lt;Đ/K lặp&gt;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</a:rPr>
              <a:t>&lt;B</a:t>
            </a:r>
            <a:r>
              <a:rPr lang="vi-VN" sz="2000">
                <a:solidFill>
                  <a:schemeClr val="accent2"/>
                </a:solidFill>
              </a:rPr>
              <a:t>ướ</a:t>
            </a:r>
            <a:r>
              <a:rPr lang="en-US" sz="2000">
                <a:solidFill>
                  <a:schemeClr val="accent2"/>
                </a:solidFill>
              </a:rPr>
              <a:t>c nhảy&gt;</a:t>
            </a:r>
            <a:r>
              <a:rPr lang="en-US" sz="2000"/>
              <a:t>:</a:t>
            </a:r>
          </a:p>
          <a:p>
            <a:pPr>
              <a:defRPr/>
            </a:pPr>
            <a:r>
              <a:rPr lang="en-US" sz="2000"/>
              <a:t>là biểu thức C bất kỳ có chức n</a:t>
            </a:r>
            <a:r>
              <a:rPr lang="vi-VN" sz="2000"/>
              <a:t>ă</a:t>
            </a:r>
            <a:r>
              <a:rPr lang="en-US" sz="2000"/>
              <a:t>ng riêng</a:t>
            </a:r>
          </a:p>
          <a:p>
            <a:pPr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</a:rPr>
              <a:t>&lt;Lệnh&gt;</a:t>
            </a:r>
            <a:r>
              <a:rPr lang="en-US" sz="2000"/>
              <a:t>: </a:t>
            </a:r>
            <a:r>
              <a:rPr lang="vi-VN" sz="2000"/>
              <a:t>đơ</a:t>
            </a:r>
            <a:r>
              <a:rPr lang="en-US" sz="2000"/>
              <a:t>n hoặc khối lệnh.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773613" y="1647825"/>
            <a:ext cx="1828800" cy="685800"/>
            <a:chOff x="609600" y="1676400"/>
            <a:chExt cx="1828800" cy="685800"/>
          </a:xfrm>
        </p:grpSpPr>
        <p:sp>
          <p:nvSpPr>
            <p:cNvPr id="21" name="Rectangle 20"/>
            <p:cNvSpPr/>
            <p:nvPr/>
          </p:nvSpPr>
          <p:spPr>
            <a:xfrm>
              <a:off x="685800" y="1676400"/>
              <a:ext cx="175260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" y="1676400"/>
              <a:ext cx="18288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</a:rPr>
                <a:t>&lt;Khởi </a:t>
              </a:r>
              <a:r>
                <a:rPr lang="vi-VN">
                  <a:solidFill>
                    <a:srgbClr val="FF0000"/>
                  </a:solidFill>
                </a:rPr>
                <a:t>đầ</a:t>
              </a:r>
              <a:r>
                <a:rPr lang="en-US">
                  <a:solidFill>
                    <a:srgbClr val="FF0000"/>
                  </a:solidFill>
                </a:rPr>
                <a:t>u&gt;</a:t>
              </a:r>
              <a:endParaRPr lang="en-US">
                <a:solidFill>
                  <a:srgbClr val="FF66FF"/>
                </a:solidFill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5422107" y="1380331"/>
            <a:ext cx="5334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892925" y="3538538"/>
            <a:ext cx="531813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7016750" y="2286000"/>
            <a:ext cx="2127250" cy="685800"/>
            <a:chOff x="3048000" y="2667000"/>
            <a:chExt cx="1752600" cy="685800"/>
          </a:xfrm>
        </p:grpSpPr>
        <p:sp>
          <p:nvSpPr>
            <p:cNvPr id="44" name="Rectangle 43"/>
            <p:cNvSpPr/>
            <p:nvPr/>
          </p:nvSpPr>
          <p:spPr>
            <a:xfrm>
              <a:off x="3048000" y="2667000"/>
              <a:ext cx="175260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2667000"/>
              <a:ext cx="1752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</a:rPr>
                <a:t>&lt;B</a:t>
              </a:r>
              <a:r>
                <a:rPr lang="vi-VN">
                  <a:solidFill>
                    <a:schemeClr val="accent2"/>
                  </a:solidFill>
                </a:rPr>
                <a:t>ướ</a:t>
              </a:r>
              <a:r>
                <a:rPr lang="en-US">
                  <a:solidFill>
                    <a:schemeClr val="accent2"/>
                  </a:solidFill>
                </a:rPr>
                <a:t>c nhảy&gt;</a:t>
              </a:r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rot="16200000" flipV="1">
            <a:off x="7873206" y="3120232"/>
            <a:ext cx="360363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6" name="Text Box 25"/>
          <p:cNvSpPr txBox="1">
            <a:spLocks noChangeArrowheads="1"/>
          </p:cNvSpPr>
          <p:nvPr/>
        </p:nvSpPr>
        <p:spPr bwMode="auto">
          <a:xfrm>
            <a:off x="9405938" y="11509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27" name="Rectangle 26"/>
          <p:cNvSpPr>
            <a:spLocks noChangeArrowheads="1"/>
          </p:cNvSpPr>
          <p:nvPr/>
        </p:nvSpPr>
        <p:spPr bwMode="auto">
          <a:xfrm>
            <a:off x="381000" y="1143000"/>
            <a:ext cx="4038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49225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83515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17805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6352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30924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5496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40068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n-US" altLang="en-US" sz="1600" b="0">
                <a:latin typeface="Arial" pitchFamily="34" charset="0"/>
              </a:rPr>
              <a:t>Sự thực hiện câu lệnh</a:t>
            </a:r>
          </a:p>
          <a:p>
            <a:pPr algn="just"/>
            <a:r>
              <a:rPr lang="en-US" altLang="en-US" sz="1600" b="0">
                <a:latin typeface="Arial" pitchFamily="34" charset="0"/>
              </a:rPr>
              <a:t>B1: Thực hiện &lt;ĐK&gt; (nếu có), thường khởi tạo các giá trị.</a:t>
            </a:r>
          </a:p>
          <a:p>
            <a:pPr algn="just"/>
            <a:r>
              <a:rPr lang="en-US" altLang="en-US" sz="1600" b="0">
                <a:latin typeface="Arial" pitchFamily="34" charset="0"/>
              </a:rPr>
              <a:t>B2: Tính trị của &lt;ĐK lặp&gt;.</a:t>
            </a:r>
          </a:p>
          <a:p>
            <a:pPr algn="just"/>
            <a:r>
              <a:rPr lang="en-US" altLang="en-US" sz="1600" b="0">
                <a:latin typeface="Arial" pitchFamily="34" charset="0"/>
              </a:rPr>
              <a:t>B3: Nếu trị của &lt;ĐK lặp&gt; = TRUE, thì thực hiện &lt;lệnh&gt;, sau đó thực hiện &lt;bước nhảy&gt; (thường tăng giá trị biến đếm) và quay về B2. Ngược lại (&lt;ĐK lặp&gt; = FALSE) thì chuyển sang B4.</a:t>
            </a:r>
          </a:p>
          <a:p>
            <a:pPr algn="just"/>
            <a:r>
              <a:rPr lang="en-US" altLang="en-US" sz="1600" b="0">
                <a:latin typeface="Arial" pitchFamily="34" charset="0"/>
              </a:rPr>
              <a:t>B4: Thoát khỏi vòng lặp, và chuyển quyền điều khiển sang câu lệnh sau lệnh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10" grpId="0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077200" cy="4076700"/>
          </a:xfrm>
        </p:spPr>
        <p:txBody>
          <a:bodyPr/>
          <a:lstStyle/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Ví dụ 2: Viết chương trình tính tổng các số nguyên được nhập từ bàn phím, chương trình kết thúc khi nhập số âm. Viết lại nhưng không sử dụng lệnh break.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#include &lt;iostream.h&gt;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#include &lt;conio.h&gt;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void main()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{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int num,sum=0;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clrscr();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while(1)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{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	cout &lt;&lt;"Input a number (negative for exit): ";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	cin &gt;&gt; num;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	if (num &lt; 0) break;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		sum += num;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}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cout&lt;&lt;"\nSum all inputs is " &lt;&lt; sum;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getch();</a:t>
            </a:r>
          </a:p>
          <a:p>
            <a:pPr marL="228600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066800" y="381000"/>
            <a:ext cx="9144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Ví dụ Một số lệnh đặc biệt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7063" y="131445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1. Hãy chuyển đổi các câu lệnh for thành câu lệnh while: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		</a:t>
            </a:r>
            <a:r>
              <a:rPr lang="en-US" altLang="en-US" sz="2200" smtClean="0"/>
              <a:t>for ( int i = 0; i &lt; 100; i++ )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2200" smtClean="0"/>
              <a:t>   printf(“%d\t”, i) ;</a:t>
            </a:r>
          </a:p>
          <a:p>
            <a:pPr marL="1028700" lvl="2" indent="0">
              <a:buFont typeface="Wingdings" pitchFamily="2" charset="2"/>
              <a:buNone/>
            </a:pPr>
            <a:endParaRPr lang="en-US" altLang="en-US" sz="2200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681038" y="3352800"/>
            <a:ext cx="4729162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for ( int i = 2000; i &gt; 0; i /= 2 )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printf(“%d\t”, i) ;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52463" y="4162425"/>
            <a:ext cx="658653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( int i = 0; i &lt; 100; i++ )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for ( int j = 0; j &lt; 200; j++ )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	 </a:t>
            </a:r>
            <a:r>
              <a:rPr lang="en-US" altLang="en-US" sz="22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printf(“%d\t”, i*j) 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	 printf(“\n”) 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/>
      <p:bldP spid="3471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2. Hãy chuyển đổi các câu lệnh while thành câu lệnh for: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int count = 0;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while ( count &lt; 100 )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printf(“%d”,count);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count++;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}</a:t>
            </a:r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4191000" y="1739900"/>
            <a:ext cx="42926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 count = 0;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while ( count &lt; 100 )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count++;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printf(“%d”,count);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990600" y="4267200"/>
            <a:ext cx="502920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int x =10, i = x, y = 0, j = 0;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while ( i &gt; j )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	y += i; i--;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/>
      <p:bldP spid="3481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3. Hãy chuyển đổi các câu lệnh while thành câu lệnh do…while: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int x =10, i = x, y = 0, j = 0;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while ( i &gt; j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y += i; i--;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}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4.  Xét các đoạn lệnh sau. Hãy cho biết kết quả xuất ra màn hình của các biến x, y. Giải thích.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…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int x = 0, y = 1;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for ( int i = 0; i &lt; 5; i++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for ( int j = 0; j &lt; 5; j++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	if ( ( i + j ) % 2 == 0 )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		x++;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y += x;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}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…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5.  Xét các đoạn lệnh sau. Hãy cho biết kết quả xuất ra màn hình của các biến x, y. Giải thích.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…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int x = 0, y = 1;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for ( int i = 0; i &lt; 5; i++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for ( int j = 0; j &lt; 5; j++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		if ( ( i + j ) % 2 == 0 )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			x++;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		y += x;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}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…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6.  Xét các đoạn lệnh sau. Hãy cho biết kết quả xuất ra màn hình của các biến x, y. Giải thích.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int x = 0, y = 1;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for ( int i = 0; i &lt; 5; i++ ) 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	for ( int j = 0; j &lt; 5; j++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			if ( (x + y ) % 2 == 0 ) x++;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	y += x;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…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7.  Xét các đoạn lệnh sau. Hãy cho biết kết quả xuất ra màn hình của các biến x, y. Giải thích.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…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int x = 0, y = 1;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for ( int i = 0; i &lt; 5; i++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for ( int j = 0; j &lt; 5; j++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		if ( ( i + j ) % 2 == 0 )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			x++;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		else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			y += x;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}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…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8.  Xét các đoạn lệnh sau. Hãy cho biết kết quả xuất ra màn hình của các biến x, y. Giải thích.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…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int i = 0, x = 0;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do{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if ( x %5 == 0 )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		x++;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		printf(“%d\t”, x);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}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i++;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} while ( i &lt; 20 );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…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9. Hãy cho biết kết quả xuất ra màn hình của các biến x, y. Giải thích.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…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int i = 0, x = 0;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while ( i &lt; 20 )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if ( x % 5 == 0 )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		x += i;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		printf(“%d”, x);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}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	i++;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}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100" smtClean="0"/>
              <a:t>…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for</a:t>
            </a:r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838200" y="1524000"/>
            <a:ext cx="7010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printf(“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i=%d\n”, i)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j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j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 = j + 1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“i=%d\n”,j)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k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k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 += 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printf(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“k=%d”, k)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>
                <a:solidFill>
                  <a:srgbClr val="0A85FF"/>
                </a:solidFill>
                <a:latin typeface="Courier New" pitchFamily="49" charset="0"/>
                <a:cs typeface="Courier New" pitchFamily="49" charset="0"/>
              </a:rPr>
              <a:t>printf(“\n”)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133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2438400"/>
            <a:ext cx="9128125" cy="685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3434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6482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10. Hãy cho biết kết quả xuất ra màn hình của các biến x, y. Giải thích.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…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int i, x = 0;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for ( i = 1; i &lt; 10; i*=2 )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	x++;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	printf(“%d”,x);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mtClean="0"/>
              <a:t>…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11. Hãy cho biết kết quả xuất ra màn hình của các biến x, y. Giải thích.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…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int i, x = 0;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for (i = 1; i &lt; 10; i++)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{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if ( i % 2 == 1 )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		x += i;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else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		x-- 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	printf(“%d”,x);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}</a:t>
            </a:r>
          </a:p>
          <a:p>
            <a:pPr marL="800100" lvl="1" indent="-342900">
              <a:buFont typeface="Wingdings" pitchFamily="2" charset="2"/>
              <a:buNone/>
            </a:pPr>
            <a:r>
              <a:rPr lang="en-US" altLang="en-US" sz="2200" smtClean="0"/>
              <a:t>…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12. Hãy cho biết kết quả xuất ra màn hình của các biến x, y. Giải thích.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…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int i, j, k, x = 0;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for ( i = 1; i &lt; 5; i++ )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for ( j = 0; j &lt; i; j++ )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{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k = (i + j – 1);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if ( k % 2 == 0 )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	x += k;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else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	if ( k % 3 ==0 )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		x += k – 2;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printf(“%d\t”, x);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…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077200" cy="4076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smtClean="0"/>
              <a:t>12. Hãy cho biết kết quả xuất ra màn hình của các biến x, y. Giải thích.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…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int i, j, k, x = 0;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for ( i = 1; i &lt; 5; i++ )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for ( j = 0; j &lt; i; j++ )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{	switch ( i + j – 1 )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{ 	case –1: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	case 0: x += 1; break;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	case 1: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	case 2: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	case 3: x += 2; break;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	default: x += 3;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}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	printf(“%d\t”,x);</a:t>
            </a:r>
          </a:p>
          <a:p>
            <a:pPr marL="1028700" lvl="2" indent="0">
              <a:buFont typeface="Wingdings" pitchFamily="2" charset="2"/>
              <a:buNone/>
            </a:pPr>
            <a:r>
              <a:rPr lang="en-US" altLang="en-US" sz="1800" smtClean="0"/>
              <a:t>}…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09663" y="3048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Câu hỏi và bài tập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  <a:defRPr/>
            </a:pPr>
            <a:r>
              <a:rPr lang="en-US" sz="2400" smtClean="0"/>
              <a:t>Nhập một số nguyên dương n (n &gt; 0).</a:t>
            </a:r>
          </a:p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en-US" sz="2400" smtClean="0"/>
              <a:t>	Hãy cho biết: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Có phải là số đối xứng? Ví dụ: 121, 12321, …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Có phải là số chính phương? Ví dụ: 4, 9, 16, …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Có phải là số nguyên tố? Ví dụ: 2, 3, 5, 7, …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Chữ số lớn nhất và nhỏ nhất?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Các chữ số có tăng dần hay giảm dần không?</a:t>
            </a:r>
          </a:p>
        </p:txBody>
      </p:sp>
      <p:sp>
        <p:nvSpPr>
          <p:cNvPr id="5939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pic>
        <p:nvPicPr>
          <p:cNvPr id="59397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6" descr="question_pop_up_from_box_rotate_hg_clr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7" descr="question_pop_up_from_box_rotate_hg_clr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8" descr="question_pop_up_from_box_rotate_hg_clr">
            <a:hlinkClick r:id="rId8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9" descr="question_pop_up_from_box_rotate_hg_clr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  <a:defRPr/>
            </a:pPr>
            <a:r>
              <a:rPr lang="en-US" sz="2400" spc="-100" smtClean="0"/>
              <a:t>Nhập một số nguyên dương n. Tính: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S = 1 + 2 + … + n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S = 1</a:t>
            </a:r>
            <a:r>
              <a:rPr lang="en-US" sz="2400" spc="-100" baseline="30000" smtClean="0"/>
              <a:t>2</a:t>
            </a:r>
            <a:r>
              <a:rPr lang="en-US" sz="2400" spc="-100" smtClean="0"/>
              <a:t> + 2</a:t>
            </a:r>
            <a:r>
              <a:rPr lang="en-US" sz="2400" spc="-100" baseline="30000" smtClean="0"/>
              <a:t>2</a:t>
            </a:r>
            <a:r>
              <a:rPr lang="en-US" sz="2400" spc="-100" smtClean="0"/>
              <a:t> + … + n</a:t>
            </a:r>
            <a:r>
              <a:rPr lang="en-US" sz="2400" spc="-100" baseline="30000" smtClean="0"/>
              <a:t>2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S = 1 + 1/2 + … + 1/n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S = 1*2*…*n = n!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S = 1! + 2! + … + n!</a:t>
            </a:r>
          </a:p>
          <a:p>
            <a:pPr marL="514350" indent="-514350" eaLnBrk="1" hangingPunct="1">
              <a:buFont typeface="+mj-lt"/>
              <a:buAutoNum type="arabicPeriod" startAt="4"/>
              <a:defRPr/>
            </a:pPr>
            <a:r>
              <a:rPr lang="en-US" sz="2400" spc="-100" smtClean="0"/>
              <a:t>Nhập 3 số nguyên a, b và n với a, b &lt; n. Tính tổng các số nguyên dương nhỏ hơn n chia hết cho a nhưng không chia hết cho b.</a:t>
            </a:r>
          </a:p>
          <a:p>
            <a:pPr marL="514350" indent="-514350" eaLnBrk="1" hangingPunct="1">
              <a:buFont typeface="+mj-lt"/>
              <a:buAutoNum type="arabicPeriod" startAt="4"/>
              <a:defRPr/>
            </a:pPr>
            <a:r>
              <a:rPr lang="en-US" sz="2400" spc="-100" smtClean="0"/>
              <a:t>Tính tổng các số nguyên tố nhỏ hơn n (0 &lt; n &lt; 50)</a:t>
            </a:r>
          </a:p>
        </p:txBody>
      </p:sp>
      <p:sp>
        <p:nvSpPr>
          <p:cNvPr id="6042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pic>
        <p:nvPicPr>
          <p:cNvPr id="60421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6" descr="question_pop_up_from_box_rotate_hg_clr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7" descr="question_pop_up_from_box_rotate_hg_clr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436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8" descr="question_pop_up_from_box_rotate_hg_clr">
            <a:hlinkClick r:id="rId8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9" descr="question_pop_up_from_box_rotate_hg_clr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7" name="Picture 10" descr="question_pop_up_from_box_rotate_hg_clr">
            <a:hlinkClick r:id="rId10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8" name="Picture 11" descr="question_pop_up_from_box_rotate_hg_clr">
            <a:hlinkClick r:id="rId11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7"/>
              <a:defRPr/>
            </a:pPr>
            <a:r>
              <a:rPr lang="en-US" sz="2400" spc="-100" smtClean="0"/>
              <a:t>Nhập một số nguyên dương n. Xuất ra số ngược lại. Ví dụ: Nhập 1706 </a:t>
            </a:r>
            <a:r>
              <a:rPr lang="en-US" sz="2400" spc="-100" smtClean="0">
                <a:sym typeface="Wingdings" pitchFamily="2" charset="2"/>
              </a:rPr>
              <a:t> Xuất 6071.</a:t>
            </a:r>
          </a:p>
          <a:p>
            <a:pPr marL="514350" indent="-514350" eaLnBrk="1" hangingPunct="1">
              <a:buFont typeface="+mj-lt"/>
              <a:buAutoNum type="arabicPeriod" startAt="7"/>
              <a:defRPr/>
            </a:pPr>
            <a:r>
              <a:rPr lang="en-US" sz="2400" spc="-100" smtClean="0"/>
              <a:t>Tìm và in lên màn hình tất cả các số nguyên trong phạm vi từ 10 đến 99 sao cho tích của 2 chữ số bằng 2 lần tổng của 2 chữ số đó.</a:t>
            </a:r>
          </a:p>
          <a:p>
            <a:pPr marL="514350" indent="-514350" eaLnBrk="1" hangingPunct="1">
              <a:buFont typeface="+mj-lt"/>
              <a:buAutoNum type="arabicPeriod" startAt="7"/>
              <a:defRPr/>
            </a:pPr>
            <a:r>
              <a:rPr lang="en-US" sz="2400" spc="-100" smtClean="0"/>
              <a:t>Tìm ước số chung lớn nhất của 2 số nguyên dương a và b nhập từ bàn phím.</a:t>
            </a:r>
          </a:p>
          <a:p>
            <a:pPr marL="514350" indent="-514350" eaLnBrk="1" hangingPunct="1">
              <a:buFont typeface="+mj-lt"/>
              <a:buAutoNum type="arabicPeriod" startAt="7"/>
              <a:defRPr/>
            </a:pPr>
            <a:r>
              <a:rPr lang="en-US" sz="2400" spc="-100" smtClean="0"/>
              <a:t>Nhập n. In n số đầu tiên trong dãy Fibonacy.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a</a:t>
            </a:r>
            <a:r>
              <a:rPr lang="en-US" sz="2400" spc="-100" baseline="-25000" smtClean="0"/>
              <a:t>0</a:t>
            </a:r>
            <a:r>
              <a:rPr lang="en-US" sz="2400" spc="-100" smtClean="0"/>
              <a:t> = a</a:t>
            </a:r>
            <a:r>
              <a:rPr lang="en-US" sz="2400" spc="-100" baseline="-25000" smtClean="0"/>
              <a:t>1</a:t>
            </a:r>
            <a:r>
              <a:rPr lang="en-US" sz="2400" spc="-100" smtClean="0"/>
              <a:t> = 1</a:t>
            </a:r>
          </a:p>
          <a:p>
            <a:pPr marL="914400" lvl="1" indent="-514350" eaLnBrk="1" hangingPunct="1">
              <a:buFont typeface="+mj-lt"/>
              <a:buAutoNum type="alphaLcPeriod"/>
              <a:defRPr/>
            </a:pPr>
            <a:r>
              <a:rPr lang="en-US" sz="2400" spc="-100" smtClean="0"/>
              <a:t>a</a:t>
            </a:r>
            <a:r>
              <a:rPr lang="en-US" sz="2400" spc="-100" baseline="-25000" smtClean="0"/>
              <a:t>n</a:t>
            </a:r>
            <a:r>
              <a:rPr lang="en-US" sz="2400" spc="-100" smtClean="0"/>
              <a:t> = a</a:t>
            </a:r>
            <a:r>
              <a:rPr lang="en-US" sz="2400" spc="-100" baseline="-25000" smtClean="0"/>
              <a:t>n – 1</a:t>
            </a:r>
            <a:r>
              <a:rPr lang="en-US" sz="2400" spc="-100" smtClean="0"/>
              <a:t> + a</a:t>
            </a:r>
            <a:r>
              <a:rPr lang="en-US" sz="2400" spc="-100" baseline="-25000" smtClean="0"/>
              <a:t>n – 2</a:t>
            </a:r>
          </a:p>
        </p:txBody>
      </p:sp>
      <p:sp>
        <p:nvSpPr>
          <p:cNvPr id="6144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pic>
        <p:nvPicPr>
          <p:cNvPr id="61445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6" descr="question_pop_up_from_box_rotate_hg_clr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7" descr="question_pop_up_from_box_rotate_hg_clr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8" descr="question_pop_up_from_box_rotate_hg_clr">
            <a:hlinkClick r:id="rId8" action="ppaction://hlinksldjump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24400"/>
            <a:ext cx="4079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3a</a:t>
            </a:r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6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010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sogoc, sodao, donvi;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sogoc = n; sodao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sogoc &gt;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donvi = sogoc %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sodao = sodao*10 + donvi;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sogoc = sogoc /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sodao ==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 cout&lt;&lt;“DX”;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 cout&lt;&lt;“Khong doi xung”;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514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562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3b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49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010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  <a:br>
              <a:rPr lang="en-US" altLang="en-US" sz="2000">
                <a:latin typeface="Courier New" pitchFamily="49" charset="0"/>
                <a:cs typeface="Courier New" pitchFamily="49" charset="0"/>
              </a:rPr>
            </a:b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n_can_nguyen;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n_can_nguyen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(sqrt(n));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(n_can_nguyen*n_can_nguyen == n)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cout&lt;&lt;n&lt;&lt;“la so CP.”;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cout&lt;&lt;n&lt;&lt;“ khong la so CP.”, n);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6482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3c</a:t>
            </a:r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518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517" name="TextBox 7"/>
          <p:cNvSpPr txBox="1">
            <a:spLocks noChangeArrowheads="1"/>
          </p:cNvSpPr>
          <p:nvPr/>
        </p:nvSpPr>
        <p:spPr bwMode="auto">
          <a:xfrm>
            <a:off x="838200" y="1533525"/>
            <a:ext cx="7391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i, souoc;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souoc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% i ==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souoc++;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souoc == 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cout&lt;&lt;n&lt;&lt;“ la so nguyen to”;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cout&lt;&lt;n&lt;&lt;“ ko la so nguyen to”;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40386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257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62113"/>
            <a:ext cx="6096000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b="1" smtClean="0"/>
              <a:t>Ví dụ: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#include &lt;iostream.h&gt;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#include &lt;conio.h&gt;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int i, n, 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     printf(”Input a number:”);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scanf(“%d”, &amp;n);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sum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for (i=1 ; i&lt;=n 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	sum +=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printf(”Sum from 1 to %d is %d“ , n , sum);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     getch();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600" smtClean="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4191000" y="5715000"/>
            <a:ext cx="762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5486400" y="1828800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1924050" y="1295400"/>
            <a:ext cx="453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latin typeface="Arial" pitchFamily="34" charset="0"/>
                <a:cs typeface="Arial" pitchFamily="34" charset="0"/>
              </a:rPr>
              <a:t>Chương trình tính tổng các số nguyên từ 1 tới n</a:t>
            </a:r>
          </a:p>
        </p:txBody>
      </p:sp>
      <p:sp>
        <p:nvSpPr>
          <p:cNvPr id="194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for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3d</a:t>
            </a: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518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41" name="TextBox 7"/>
          <p:cNvSpPr txBox="1">
            <a:spLocks noChangeArrowheads="1"/>
          </p:cNvSpPr>
          <p:nvPr/>
        </p:nvSpPr>
        <p:spPr bwMode="auto">
          <a:xfrm>
            <a:off x="838200" y="1533525"/>
            <a:ext cx="78486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min, max, donvi;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min = n %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max = min;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n = n /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n&gt;0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donvi = n %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n = n /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donvi &lt; min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 = donvi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donvi &gt; max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donvi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cout&lt;&lt;“So NN = &lt;&lt;min&lt;&lt;“ So LN = ”&lt;&lt; max;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838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4038600"/>
            <a:ext cx="9128125" cy="2057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257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609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3e</a:t>
            </a:r>
          </a:p>
        </p:txBody>
      </p:sp>
      <p:sp>
        <p:nvSpPr>
          <p:cNvPr id="665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518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565" name="TextBox 7"/>
          <p:cNvSpPr txBox="1">
            <a:spLocks noChangeArrowheads="1"/>
          </p:cNvSpPr>
          <p:nvPr/>
        </p:nvSpPr>
        <p:spPr bwMode="auto">
          <a:xfrm>
            <a:off x="838200" y="1533525"/>
            <a:ext cx="73152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sotruoc, sosau;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…	// Nhập 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sotruoc = n %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sosau = sotruoc;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n = n /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sotruoc = n %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 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!= 0 &amp;&amp; sotruoc &lt; sosau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sotruoc &lt; sosau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cout&lt;&lt;“Cac chu so tang dan”;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cout&lt;&lt;“Cac chu so ko tang dan”;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257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4a</a:t>
            </a:r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58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3152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i,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+ 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cout&lt;&lt;“1 + 2 + … +”&lt;&lt;n&lt;&lt;“ = ”&lt;&lt;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4b</a:t>
            </a:r>
          </a:p>
        </p:txBody>
      </p:sp>
      <p:sp>
        <p:nvSpPr>
          <p:cNvPr id="686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613" name="TextBox 8"/>
          <p:cNvSpPr txBox="1">
            <a:spLocks noChangeArrowheads="1"/>
          </p:cNvSpPr>
          <p:nvPr/>
        </p:nvSpPr>
        <p:spPr bwMode="auto">
          <a:xfrm>
            <a:off x="838200" y="1524000"/>
            <a:ext cx="75438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i,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+ i*i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cout&lt;&lt;“1^2 + 2^2 + … + “&lt;&lt;n&lt;&lt;“ =”&lt;&lt;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4c</a:t>
            </a:r>
          </a:p>
        </p:txBody>
      </p:sp>
      <p:sp>
        <p:nvSpPr>
          <p:cNvPr id="696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685800" y="1524000"/>
            <a:ext cx="152400" cy="426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37" name="TextBox 8"/>
          <p:cNvSpPr txBox="1">
            <a:spLocks noChangeArrowheads="1"/>
          </p:cNvSpPr>
          <p:nvPr/>
        </p:nvSpPr>
        <p:spPr bwMode="auto">
          <a:xfrm>
            <a:off x="838200" y="1524000"/>
            <a:ext cx="73152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float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+ 1.0/i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cout&lt;&lt;“1 + 1/2 + … + 1/”&lt;&lt;n&lt;&lt;“ = ”&lt;&lt;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181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4d</a:t>
            </a:r>
          </a:p>
        </p:txBody>
      </p:sp>
      <p:sp>
        <p:nvSpPr>
          <p:cNvPr id="706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661" name="TextBox 10"/>
          <p:cNvSpPr txBox="1">
            <a:spLocks noChangeArrowheads="1"/>
          </p:cNvSpPr>
          <p:nvPr/>
        </p:nvSpPr>
        <p:spPr bwMode="auto">
          <a:xfrm>
            <a:off x="838200" y="1524000"/>
            <a:ext cx="75438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i,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 &lt;= n;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* 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cout&lt;&lt;n&lt;&lt;“! = ”&lt;&lt;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4e</a:t>
            </a:r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685" name="TextBox 8"/>
          <p:cNvSpPr txBox="1">
            <a:spLocks noChangeArrowheads="1"/>
          </p:cNvSpPr>
          <p:nvPr/>
        </p:nvSpPr>
        <p:spPr bwMode="auto">
          <a:xfrm>
            <a:off x="838200" y="1524000"/>
            <a:ext cx="75438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i, j, igt,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igt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for (j = 2; j &lt;= i; j++)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igt = igt * j;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+ igt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cout&lt;&lt;“1! + 2! + … + “&lt;&lt;n&lt;&lt;“! = ”&lt;&lt;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514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3434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15875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8" grpId="0" animBg="1"/>
      <p:bldP spid="1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5</a:t>
            </a:r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70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153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a, b, n, i,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cout&lt;&lt;“Nhap a, b,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cin&gt;&gt;a&gt;&gt;b&gt;&gt;n;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 while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 &gt;= n || b &gt;= n)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 &lt;= 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– 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% a == 0 &amp;&amp; i % b !=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s = s +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cout&lt;&lt;“Tong cac thoa yeu cau la ”&lt;&lt;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5146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6</a:t>
            </a:r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518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733" name="TextBox 7"/>
          <p:cNvSpPr txBox="1">
            <a:spLocks noChangeArrowheads="1"/>
          </p:cNvSpPr>
          <p:nvPr/>
        </p:nvSpPr>
        <p:spPr bwMode="auto">
          <a:xfrm>
            <a:off x="838200" y="1533525"/>
            <a:ext cx="76962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i, j, souoc,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cout&lt;&lt;“Nhap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cin&gt;&gt;n;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 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&lt;= 0 || n &gt;= 50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 &lt;=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– 1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…	// Đếm số </a:t>
            </a:r>
            <a:r>
              <a:rPr lang="vi-VN" altLang="en-US" sz="2000">
                <a:latin typeface="Courier New" pitchFamily="49" charset="0"/>
                <a:cs typeface="Courier New" pitchFamily="49" charset="0"/>
              </a:rPr>
              <a:t>ướ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 của i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souoc == 2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	// Là số nguyên tố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= s + i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cout&lt;&lt;“Tong cac so nt = “&lt;&lt;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5146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3434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5875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15875" y="5257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15875" y="6172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7</a:t>
            </a: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57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5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010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donvi;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cout&lt;&lt;“So dao la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&gt;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donvi = n %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n = n /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cout&lt;&lt;donvi;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0386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for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</a:t>
            </a:r>
            <a:r>
              <a:rPr lang="en-US" altLang="en-US" smtClean="0">
                <a:solidFill>
                  <a:srgbClr val="FF0000"/>
                </a:solidFill>
              </a:rPr>
              <a:t>for </a:t>
            </a:r>
            <a:r>
              <a:rPr lang="en-US" altLang="en-US" smtClean="0"/>
              <a:t>là một </a:t>
            </a:r>
            <a:r>
              <a:rPr lang="en-US" altLang="en-US" smtClean="0">
                <a:solidFill>
                  <a:srgbClr val="FF0000"/>
                </a:solidFill>
              </a:rPr>
              <a:t>câu lệnh </a:t>
            </a:r>
            <a:r>
              <a:rPr lang="vi-VN" altLang="en-US" smtClean="0">
                <a:solidFill>
                  <a:srgbClr val="FF0000"/>
                </a:solidFill>
              </a:rPr>
              <a:t>đơ</a:t>
            </a:r>
            <a:r>
              <a:rPr lang="en-US" altLang="en-US" smtClean="0">
                <a:solidFill>
                  <a:srgbClr val="FF0000"/>
                </a:solidFill>
              </a:rPr>
              <a:t>n </a:t>
            </a:r>
            <a:r>
              <a:rPr lang="en-US" altLang="en-US" smtClean="0"/>
              <a:t>và </a:t>
            </a:r>
            <a:r>
              <a:rPr lang="en-US" altLang="en-US" smtClean="0">
                <a:solidFill>
                  <a:srgbClr val="FF0000"/>
                </a:solidFill>
              </a:rPr>
              <a:t>có thể lồng nhau</a:t>
            </a:r>
            <a:r>
              <a:rPr lang="en-US" altLang="en-US" smtClean="0"/>
              <a:t>.</a:t>
            </a:r>
          </a:p>
        </p:txBody>
      </p:sp>
      <p:sp>
        <p:nvSpPr>
          <p:cNvPr id="2048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2514600"/>
            <a:ext cx="70104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if (n &lt; 10 &amp;&amp; m &lt; 20)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 &lt; n; i++)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for (int j = 0; j &lt; m; j++)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printf(“%d”, i + j);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printf(“\n”);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strike="sngStrike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3200400"/>
            <a:ext cx="9128125" cy="2438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2895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638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810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505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114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8</a:t>
            </a:r>
          </a:p>
        </p:txBody>
      </p:sp>
      <p:sp>
        <p:nvSpPr>
          <p:cNvPr id="7577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78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6962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i, donvi, chuc;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cout&lt;&lt;“Cac so thoa yeu cau la: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 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 &lt;=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99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donvi = i %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chuc = i /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chuc*donvi == 2*(chuc + donvi)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cout&lt;&lt;i&lt;&lt;“ “;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1242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9</a:t>
            </a:r>
          </a:p>
        </p:txBody>
      </p:sp>
      <p:sp>
        <p:nvSpPr>
          <p:cNvPr id="76803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Ví dụ: a = 12, b = 8</a:t>
            </a:r>
          </a:p>
          <a:p>
            <a:pPr eaLnBrk="1" hangingPunct="1"/>
            <a:r>
              <a:rPr lang="en-US" altLang="en-US" sz="2400" smtClean="0"/>
              <a:t>Cách 1:</a:t>
            </a:r>
          </a:p>
          <a:p>
            <a:pPr lvl="1" eaLnBrk="1" hangingPunct="1"/>
            <a:r>
              <a:rPr lang="en-US" altLang="en-US" sz="2400" smtClean="0"/>
              <a:t>Cho 1 biến i chạy từ 8 trở về 1, nếu cả a và b </a:t>
            </a:r>
            <a:r>
              <a:rPr lang="vi-VN" altLang="en-US" sz="2400" smtClean="0"/>
              <a:t>đề</a:t>
            </a:r>
            <a:r>
              <a:rPr lang="en-US" altLang="en-US" sz="2400" smtClean="0"/>
              <a:t>u chia hết cho i thì dừng và i chính là uscln.</a:t>
            </a:r>
          </a:p>
          <a:p>
            <a:pPr lvl="1" eaLnBrk="1" hangingPunct="1"/>
            <a:r>
              <a:rPr lang="en-US" altLang="en-US" sz="2400" smtClean="0"/>
              <a:t>8, 7, 6, 5, 4 =&gt; USCLN của 12 và 8 là 4.</a:t>
            </a:r>
          </a:p>
          <a:p>
            <a:pPr eaLnBrk="1" hangingPunct="1"/>
            <a:r>
              <a:rPr lang="en-US" altLang="en-US" sz="2400" smtClean="0"/>
              <a:t>Cách 2:</a:t>
            </a:r>
          </a:p>
          <a:p>
            <a:pPr lvl="1" eaLnBrk="1" hangingPunct="1"/>
            <a:r>
              <a:rPr lang="en-US" altLang="en-US" sz="2400" smtClean="0"/>
              <a:t>USCLN của a &amp; b (a khác b), ký hiệu </a:t>
            </a:r>
            <a:r>
              <a:rPr lang="en-US" altLang="en-US" sz="2400" smtClean="0">
                <a:solidFill>
                  <a:srgbClr val="FF0000"/>
                </a:solidFill>
              </a:rPr>
              <a:t>(a, b)</a:t>
            </a:r>
            <a:r>
              <a:rPr lang="en-US" altLang="en-US" sz="2400" smtClean="0"/>
              <a:t> là:</a:t>
            </a:r>
          </a:p>
          <a:p>
            <a:pPr lvl="2" eaLnBrk="1" hangingPunct="1"/>
            <a:r>
              <a:rPr lang="en-US" altLang="en-US" sz="2000" smtClean="0">
                <a:solidFill>
                  <a:srgbClr val="FF0000"/>
                </a:solidFill>
              </a:rPr>
              <a:t>(a – b, b)</a:t>
            </a:r>
            <a:r>
              <a:rPr lang="en-US" altLang="en-US" sz="2000" smtClean="0"/>
              <a:t> nếu </a:t>
            </a:r>
            <a:r>
              <a:rPr lang="en-US" altLang="en-US" sz="2000" smtClean="0">
                <a:solidFill>
                  <a:srgbClr val="FF0000"/>
                </a:solidFill>
              </a:rPr>
              <a:t>a &gt; b</a:t>
            </a:r>
          </a:p>
          <a:p>
            <a:pPr lvl="2" eaLnBrk="1" hangingPunct="1"/>
            <a:r>
              <a:rPr lang="en-US" altLang="en-US" sz="2000" smtClean="0">
                <a:solidFill>
                  <a:srgbClr val="FF0000"/>
                </a:solidFill>
              </a:rPr>
              <a:t>(a, b – a)</a:t>
            </a:r>
            <a:r>
              <a:rPr lang="en-US" altLang="en-US" sz="2000" smtClean="0"/>
              <a:t> nếu </a:t>
            </a:r>
            <a:r>
              <a:rPr lang="en-US" altLang="en-US" sz="2000" smtClean="0">
                <a:solidFill>
                  <a:srgbClr val="FF0000"/>
                </a:solidFill>
              </a:rPr>
              <a:t>b &gt; a</a:t>
            </a:r>
          </a:p>
          <a:p>
            <a:pPr lvl="1" eaLnBrk="1" hangingPunct="1"/>
            <a:r>
              <a:rPr lang="en-US" altLang="en-US" sz="2400" smtClean="0"/>
              <a:t>(12, 8) = (4, 8) = (4, 4) = 4</a:t>
            </a:r>
          </a:p>
        </p:txBody>
      </p:sp>
      <p:sp>
        <p:nvSpPr>
          <p:cNvPr id="7680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9</a:t>
            </a:r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82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a, b, uscln;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a va b: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cin&gt;&gt;a&gt;&gt;b;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(a &lt; b) uscln =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else uscln =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% uscln != 0 || b % uscln !=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uscln--;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cout&lt;&lt;“USCLN cua “&lt;&lt;a&lt;&lt;“ va ”&lt;&lt; b&lt;&lt;“ la “&lt;&lt; 	uscln;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733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9</a:t>
            </a:r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85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7010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a va b: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cin&gt;&gt;a&gt;&gt;b;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&lt;&gt; b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&gt; b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= a – b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20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 = b – a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cout&lt;&lt;“USCLN cua a va b la “&lt;&lt; a;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7338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43434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Dãy Fibonacy: a</a:t>
            </a:r>
            <a:r>
              <a:rPr lang="en-US" baseline="-25000" smtClean="0"/>
              <a:t>0</a:t>
            </a:r>
            <a:r>
              <a:rPr lang="en-US" smtClean="0"/>
              <a:t> a</a:t>
            </a:r>
            <a:r>
              <a:rPr lang="en-US" baseline="-25000" smtClean="0"/>
              <a:t>1</a:t>
            </a:r>
            <a:r>
              <a:rPr lang="en-US" smtClean="0"/>
              <a:t> a</a:t>
            </a:r>
            <a:r>
              <a:rPr lang="en-US" baseline="-25000" smtClean="0"/>
              <a:t>2</a:t>
            </a:r>
            <a:r>
              <a:rPr lang="en-US" smtClean="0"/>
              <a:t> … a</a:t>
            </a:r>
            <a:r>
              <a:rPr lang="en-US" baseline="-25000" smtClean="0"/>
              <a:t>n-2</a:t>
            </a:r>
            <a:r>
              <a:rPr lang="en-US" smtClean="0"/>
              <a:t> a</a:t>
            </a:r>
            <a:r>
              <a:rPr lang="en-US" baseline="-25000" smtClean="0"/>
              <a:t>n-1</a:t>
            </a:r>
            <a:r>
              <a:rPr lang="en-US" smtClean="0"/>
              <a:t> a</a:t>
            </a:r>
            <a:r>
              <a:rPr lang="en-US" baseline="-25000" smtClean="0"/>
              <a:t>n</a:t>
            </a:r>
          </a:p>
          <a:p>
            <a:pPr lvl="1" eaLnBrk="1" hangingPunct="1">
              <a:defRPr/>
            </a:pPr>
            <a:r>
              <a:rPr lang="en-US" smtClean="0"/>
              <a:t>Với a</a:t>
            </a:r>
            <a:r>
              <a:rPr lang="en-US" baseline="-25000" smtClean="0"/>
              <a:t>0</a:t>
            </a:r>
            <a:r>
              <a:rPr lang="en-US" smtClean="0"/>
              <a:t> = a</a:t>
            </a:r>
            <a:r>
              <a:rPr lang="en-US" baseline="-25000" smtClean="0"/>
              <a:t>1</a:t>
            </a:r>
            <a:r>
              <a:rPr lang="en-US" smtClean="0"/>
              <a:t> = 1, a</a:t>
            </a:r>
            <a:r>
              <a:rPr lang="en-US" baseline="-25000" smtClean="0"/>
              <a:t>n</a:t>
            </a:r>
            <a:r>
              <a:rPr lang="en-US" smtClean="0"/>
              <a:t> = a</a:t>
            </a:r>
            <a:r>
              <a:rPr lang="en-US" baseline="-25000" smtClean="0"/>
              <a:t>n-1</a:t>
            </a:r>
            <a:r>
              <a:rPr lang="en-US" smtClean="0"/>
              <a:t> + a</a:t>
            </a:r>
            <a:r>
              <a:rPr lang="en-US" baseline="-25000" smtClean="0"/>
              <a:t>n-2</a:t>
            </a:r>
          </a:p>
          <a:p>
            <a:pPr eaLnBrk="1" hangingPunct="1">
              <a:defRPr/>
            </a:pPr>
            <a:r>
              <a:rPr lang="en-US" smtClean="0"/>
              <a:t>Ví dụ: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1 1 2 3 5 8 13 21</a:t>
            </a:r>
            <a:r>
              <a:rPr lang="en-US" smtClean="0"/>
              <a:t> …</a:t>
            </a:r>
          </a:p>
          <a:p>
            <a:pPr eaLnBrk="1" hangingPunct="1">
              <a:defRPr/>
            </a:pPr>
            <a:r>
              <a:rPr lang="en-US" smtClean="0"/>
              <a:t>Xuất n phần tử </a:t>
            </a:r>
            <a:r>
              <a:rPr lang="vi-VN" smtClean="0"/>
              <a:t>đầ</a:t>
            </a:r>
            <a:r>
              <a:rPr lang="en-US" smtClean="0"/>
              <a:t>u tiên của dãy Fibonacy</a:t>
            </a:r>
          </a:p>
          <a:p>
            <a:pPr lvl="1" eaLnBrk="1" hangingPunct="1">
              <a:defRPr/>
            </a:pPr>
            <a:r>
              <a:rPr lang="en-US" smtClean="0"/>
              <a:t>n = 1 =&gt;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en-US" smtClean="0"/>
              <a:t>, n = 2 =&gt;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en-US" smtClean="0"/>
              <a:t>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</a:p>
          <a:p>
            <a:pPr lvl="1" eaLnBrk="1" hangingPunct="1">
              <a:defRPr/>
            </a:pPr>
            <a:r>
              <a:rPr lang="en-US" smtClean="0"/>
              <a:t>n &gt; 2</a:t>
            </a:r>
          </a:p>
          <a:p>
            <a:pPr lvl="2" eaLnBrk="1" hangingPunct="1">
              <a:defRPr/>
            </a:pPr>
            <a:r>
              <a:rPr lang="en-US" smtClean="0"/>
              <a:t>L</a:t>
            </a:r>
            <a:r>
              <a:rPr lang="vi-VN" smtClean="0"/>
              <a:t>ư</a:t>
            </a:r>
            <a:r>
              <a:rPr lang="en-US" smtClean="0"/>
              <a:t>u lại 2 phần tử tr</a:t>
            </a:r>
            <a:r>
              <a:rPr lang="vi-VN" smtClean="0"/>
              <a:t>ướ</a:t>
            </a:r>
            <a:r>
              <a:rPr lang="en-US" smtClean="0"/>
              <a:t>c nó là a và b</a:t>
            </a:r>
          </a:p>
          <a:p>
            <a:pPr lvl="2" eaLnBrk="1" hangingPunct="1">
              <a:defRPr/>
            </a:pPr>
            <a:r>
              <a:rPr lang="en-US" smtClean="0"/>
              <a:t>Mỗi lần tính xong cập nhật lại a và b.</a:t>
            </a:r>
          </a:p>
          <a:p>
            <a:pPr eaLnBrk="1" hangingPunct="1">
              <a:defRPr/>
            </a:pPr>
            <a:r>
              <a:rPr lang="en-US" smtClean="0"/>
              <a:t>Nên </a:t>
            </a:r>
            <a:r>
              <a:rPr lang="en-US" smtClean="0">
                <a:solidFill>
                  <a:srgbClr val="FF0000"/>
                </a:solidFill>
              </a:rPr>
              <a:t>thêm 2 phần tử ảo</a:t>
            </a:r>
            <a:r>
              <a:rPr lang="en-US" smtClean="0"/>
              <a:t> </a:t>
            </a:r>
            <a:r>
              <a:rPr lang="vi-VN" smtClean="0"/>
              <a:t>đầ</a:t>
            </a:r>
            <a:r>
              <a:rPr lang="en-US" smtClean="0"/>
              <a:t>u tiên là a</a:t>
            </a:r>
            <a:r>
              <a:rPr lang="en-US" baseline="-25000" smtClean="0"/>
              <a:t>-2</a:t>
            </a:r>
            <a:r>
              <a:rPr lang="en-US" smtClean="0"/>
              <a:t>, a</a:t>
            </a:r>
            <a:r>
              <a:rPr lang="en-US" baseline="-25000" smtClean="0"/>
              <a:t>-1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1 0</a:t>
            </a:r>
            <a:r>
              <a:rPr lang="en-US" smtClean="0"/>
              <a:t>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1 1 2 3 5 8 13 21</a:t>
            </a:r>
            <a:r>
              <a:rPr lang="en-US" smtClean="0"/>
              <a:t> …</a:t>
            </a:r>
            <a:endParaRPr lang="en-US"/>
          </a:p>
        </p:txBody>
      </p:sp>
      <p:sp>
        <p:nvSpPr>
          <p:cNvPr id="7987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 10</a:t>
            </a:r>
          </a:p>
        </p:txBody>
      </p:sp>
      <p:sp>
        <p:nvSpPr>
          <p:cNvPr id="808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510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901" name="TextBox 7"/>
          <p:cNvSpPr txBox="1">
            <a:spLocks noChangeArrowheads="1"/>
          </p:cNvSpPr>
          <p:nvPr/>
        </p:nvSpPr>
        <p:spPr bwMode="auto">
          <a:xfrm>
            <a:off x="838200" y="1533525"/>
            <a:ext cx="76962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int n, an, an1, an2,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cout&lt;&lt;“Nhap 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cin&gt;&gt;n;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an2 = 1; an1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cout&lt;&lt;“ phan tu dau tien cua day: “;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an = an2 + an1;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cout&lt;&lt;“ ”&lt;&lt; an;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an2 = an1;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	an1 = an;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2819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4343400"/>
            <a:ext cx="9128125" cy="2133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953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0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0" y="5562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</a:t>
            </a:r>
          </a:p>
        </p:txBody>
      </p:sp>
      <p:sp>
        <p:nvSpPr>
          <p:cNvPr id="81923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 = 1/2 + 1/4 + … + 1/2n</a:t>
            </a:r>
          </a:p>
          <a:p>
            <a:pPr eaLnBrk="1" hangingPunct="1"/>
            <a:r>
              <a:rPr lang="en-US" altLang="en-US" sz="2400" smtClean="0"/>
              <a:t>S = 1 + 1/3 + 1/5 + … + 1/(2n+1)</a:t>
            </a:r>
          </a:p>
          <a:p>
            <a:pPr eaLnBrk="1" hangingPunct="1"/>
            <a:r>
              <a:rPr lang="en-US" altLang="en-US" sz="2400" smtClean="0"/>
              <a:t>S = 1/(1x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) + 1/(2x</a:t>
            </a:r>
            <a:r>
              <a:rPr lang="en-US" altLang="en-US" sz="2400" baseline="30000" smtClean="0"/>
              <a:t>3</a:t>
            </a:r>
            <a:r>
              <a:rPr lang="en-US" altLang="en-US" sz="2400" smtClean="0"/>
              <a:t>) + … + 1/(nx</a:t>
            </a:r>
            <a:r>
              <a:rPr lang="en-US" altLang="en-US" sz="2400" baseline="30000" smtClean="0"/>
              <a:t>n+1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z="2400" smtClean="0"/>
              <a:t>S = 1/2 + 2/3 + … + n/(n+1)</a:t>
            </a:r>
          </a:p>
          <a:p>
            <a:pPr eaLnBrk="1" hangingPunct="1"/>
            <a:r>
              <a:rPr lang="en-US" altLang="en-US" sz="2400" smtClean="0"/>
              <a:t>S = 1 + 1/(1 + 2) + … + 1/(1 + 2 + … + n)</a:t>
            </a:r>
          </a:p>
          <a:p>
            <a:pPr eaLnBrk="1" hangingPunct="1"/>
            <a:r>
              <a:rPr lang="en-US" altLang="en-US" sz="2400" smtClean="0"/>
              <a:t>Liệt kê tất cả </a:t>
            </a:r>
            <a:r>
              <a:rPr lang="vi-VN" altLang="en-US" sz="2400" smtClean="0"/>
              <a:t>ướ</a:t>
            </a:r>
            <a:r>
              <a:rPr lang="en-US" altLang="en-US" sz="2400" smtClean="0"/>
              <a:t>c số của số nguyên d</a:t>
            </a:r>
            <a:r>
              <a:rPr lang="vi-VN" altLang="en-US" sz="2400" smtClean="0"/>
              <a:t>ươ</a:t>
            </a:r>
            <a:r>
              <a:rPr lang="en-US" altLang="en-US" sz="2400" smtClean="0"/>
              <a:t>ng n</a:t>
            </a:r>
          </a:p>
          <a:p>
            <a:pPr eaLnBrk="1" hangingPunct="1"/>
            <a:r>
              <a:rPr lang="en-US" altLang="en-US" sz="2400" smtClean="0"/>
              <a:t>Tính tổng các </a:t>
            </a:r>
            <a:r>
              <a:rPr lang="vi-VN" altLang="en-US" sz="2400" smtClean="0"/>
              <a:t>ướ</a:t>
            </a:r>
            <a:r>
              <a:rPr lang="en-US" altLang="en-US" sz="2400" smtClean="0"/>
              <a:t>c số của số nguyên d</a:t>
            </a:r>
            <a:r>
              <a:rPr lang="vi-VN" altLang="en-US" sz="2400" smtClean="0"/>
              <a:t>ươ</a:t>
            </a:r>
            <a:r>
              <a:rPr lang="en-US" altLang="en-US" sz="2400" smtClean="0"/>
              <a:t>ng n</a:t>
            </a:r>
          </a:p>
          <a:p>
            <a:pPr eaLnBrk="1" hangingPunct="1"/>
            <a:r>
              <a:rPr lang="en-US" altLang="en-US" sz="2400" smtClean="0"/>
              <a:t>Đếm số l</a:t>
            </a:r>
            <a:r>
              <a:rPr lang="vi-VN" altLang="en-US" sz="2400" smtClean="0"/>
              <a:t>ượ</a:t>
            </a:r>
            <a:r>
              <a:rPr lang="en-US" altLang="en-US" sz="2400" smtClean="0"/>
              <a:t>ng </a:t>
            </a:r>
            <a:r>
              <a:rPr lang="vi-VN" altLang="en-US" sz="2400" smtClean="0"/>
              <a:t>ướ</a:t>
            </a:r>
            <a:r>
              <a:rPr lang="en-US" altLang="en-US" sz="2400" smtClean="0"/>
              <a:t>c số của số nguyên d</a:t>
            </a:r>
            <a:r>
              <a:rPr lang="vi-VN" altLang="en-US" sz="2400" smtClean="0"/>
              <a:t>ươ</a:t>
            </a:r>
            <a:r>
              <a:rPr lang="en-US" altLang="en-US" sz="2400" smtClean="0"/>
              <a:t>ng n</a:t>
            </a:r>
          </a:p>
          <a:p>
            <a:pPr eaLnBrk="1" hangingPunct="1"/>
            <a:r>
              <a:rPr lang="en-US" altLang="en-US" sz="2400" smtClean="0"/>
              <a:t>Tính tổng các </a:t>
            </a:r>
            <a:r>
              <a:rPr lang="vi-VN" altLang="en-US" sz="2400" smtClean="0"/>
              <a:t>ướ</a:t>
            </a:r>
            <a:r>
              <a:rPr lang="en-US" altLang="en-US" sz="2400" smtClean="0"/>
              <a:t>c số chẵn của số nguyên d</a:t>
            </a:r>
            <a:r>
              <a:rPr lang="vi-VN" altLang="en-US" sz="2400" smtClean="0"/>
              <a:t>ươ</a:t>
            </a:r>
            <a:r>
              <a:rPr lang="en-US" altLang="en-US" sz="2400" smtClean="0"/>
              <a:t>ng n</a:t>
            </a:r>
          </a:p>
        </p:txBody>
      </p:sp>
      <p:sp>
        <p:nvSpPr>
          <p:cNvPr id="8192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for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Trong câu lệnh for, có thể sẽ không có phần </a:t>
            </a:r>
            <a:r>
              <a:rPr lang="en-US" altLang="en-US" smtClean="0">
                <a:solidFill>
                  <a:srgbClr val="FF0000"/>
                </a:solidFill>
              </a:rPr>
              <a:t>&lt;Khởi </a:t>
            </a:r>
            <a:r>
              <a:rPr lang="vi-VN" altLang="en-US" smtClean="0">
                <a:solidFill>
                  <a:srgbClr val="FF0000"/>
                </a:solidFill>
              </a:rPr>
              <a:t>đầ</a:t>
            </a:r>
            <a:r>
              <a:rPr lang="en-US" altLang="en-US" smtClean="0">
                <a:solidFill>
                  <a:srgbClr val="FF0000"/>
                </a:solidFill>
              </a:rPr>
              <a:t>u&gt;</a:t>
            </a:r>
          </a:p>
        </p:txBody>
      </p:sp>
      <p:sp>
        <p:nvSpPr>
          <p:cNvPr id="2150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0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 &lt; 10;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printf(“i=%d\n”&lt;&lt;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(; i &lt; 10;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printf(“i=\n”,i);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895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676400" y="2895600"/>
            <a:ext cx="7620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114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24000" y="3810000"/>
            <a:ext cx="7620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48200" y="2438400"/>
            <a:ext cx="4206875" cy="3103563"/>
            <a:chOff x="4648200" y="2438401"/>
            <a:chExt cx="4206858" cy="3103419"/>
          </a:xfrm>
        </p:grpSpPr>
        <p:sp>
          <p:nvSpPr>
            <p:cNvPr id="13" name="Rectangle 12"/>
            <p:cNvSpPr/>
            <p:nvPr/>
          </p:nvSpPr>
          <p:spPr>
            <a:xfrm>
              <a:off x="7312014" y="4438558"/>
              <a:ext cx="1173158" cy="3857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&lt;Lệnh&gt;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H="1">
              <a:off x="5414973" y="3852798"/>
              <a:ext cx="62227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5519743" y="5333867"/>
              <a:ext cx="414319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5726109" y="3798826"/>
              <a:ext cx="1398581" cy="1904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29416" y="4300453"/>
              <a:ext cx="341312" cy="3349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dk1"/>
                  </a:solidFill>
                  <a:latin typeface="+mn-lt"/>
                  <a:cs typeface="+mn-cs"/>
                </a:rPr>
                <a:t>Đ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1622" y="5127501"/>
              <a:ext cx="315912" cy="3349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dk1"/>
                  </a:solidFill>
                  <a:latin typeface="+mn-lt"/>
                  <a:cs typeface="+mn-cs"/>
                </a:rPr>
                <a:t>S</a:t>
              </a:r>
            </a:p>
          </p:txBody>
        </p:sp>
        <p:grpSp>
          <p:nvGrpSpPr>
            <p:cNvPr id="21522" name="Group 19"/>
            <p:cNvGrpSpPr>
              <a:grpSpLocks/>
            </p:cNvGrpSpPr>
            <p:nvPr/>
          </p:nvGrpSpPr>
          <p:grpSpPr bwMode="auto">
            <a:xfrm>
              <a:off x="4648200" y="4143715"/>
              <a:ext cx="2165497" cy="993094"/>
              <a:chOff x="332510" y="2909455"/>
              <a:chExt cx="2392680" cy="1097280"/>
            </a:xfrm>
          </p:grpSpPr>
          <p:sp>
            <p:nvSpPr>
              <p:cNvPr id="21" name="Diamond 20"/>
              <p:cNvSpPr/>
              <p:nvPr/>
            </p:nvSpPr>
            <p:spPr>
              <a:xfrm>
                <a:off x="332510" y="2908993"/>
                <a:ext cx="2392508" cy="1097982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92088" y="3124731"/>
                <a:ext cx="1752283" cy="60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66FF"/>
                    </a:solidFill>
                  </a:rPr>
                  <a:t>&lt;Đ/K lặp&gt;</a:t>
                </a:r>
              </a:p>
            </p:txBody>
          </p:sp>
        </p:grpSp>
        <p:grpSp>
          <p:nvGrpSpPr>
            <p:cNvPr id="21523" name="Group 22"/>
            <p:cNvGrpSpPr>
              <a:grpSpLocks/>
            </p:cNvGrpSpPr>
            <p:nvPr/>
          </p:nvGrpSpPr>
          <p:grpSpPr bwMode="auto">
            <a:xfrm>
              <a:off x="4953000" y="2895600"/>
              <a:ext cx="1655157" cy="646238"/>
              <a:chOff x="669286" y="1648165"/>
              <a:chExt cx="1828800" cy="71403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85072" y="1676206"/>
                <a:ext cx="1754038" cy="6858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69285" y="1648143"/>
                <a:ext cx="1829462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&lt;Khởi </a:t>
                </a:r>
                <a:r>
                  <a:rPr lang="vi-VN">
                    <a:solidFill>
                      <a:srgbClr val="FF0000"/>
                    </a:solidFill>
                  </a:rPr>
                  <a:t>đầ</a:t>
                </a:r>
                <a:r>
                  <a:rPr lang="en-US">
                    <a:solidFill>
                      <a:srgbClr val="FF0000"/>
                    </a:solidFill>
                  </a:rPr>
                  <a:t>u&gt;</a:t>
                </a:r>
                <a:endParaRPr lang="en-US">
                  <a:solidFill>
                    <a:srgbClr val="FF66FF"/>
                  </a:solidFill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rot="5400000">
              <a:off x="5485614" y="2678896"/>
              <a:ext cx="482578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816716" y="4632224"/>
              <a:ext cx="48259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6" name="Group 27"/>
            <p:cNvGrpSpPr>
              <a:grpSpLocks/>
            </p:cNvGrpSpPr>
            <p:nvPr/>
          </p:nvGrpSpPr>
          <p:grpSpPr bwMode="auto">
            <a:xfrm>
              <a:off x="6930313" y="3497952"/>
              <a:ext cx="1924745" cy="620684"/>
              <a:chOff x="3048000" y="2667000"/>
              <a:chExt cx="1752600" cy="685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48640" y="2666186"/>
                <a:ext cx="1751960" cy="68579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48640" y="2666186"/>
                <a:ext cx="1751960" cy="685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chemeClr val="accent2"/>
                    </a:solidFill>
                  </a:rPr>
                  <a:t>&lt;B</a:t>
                </a:r>
                <a:r>
                  <a:rPr lang="vi-VN">
                    <a:solidFill>
                      <a:schemeClr val="accent2"/>
                    </a:solidFill>
                  </a:rPr>
                  <a:t>ướ</a:t>
                </a:r>
                <a:r>
                  <a:rPr lang="en-US">
                    <a:solidFill>
                      <a:schemeClr val="accent2"/>
                    </a:solidFill>
                  </a:rPr>
                  <a:t>c nhảy&gt;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rot="16200000" flipV="1">
              <a:off x="7704926" y="4253624"/>
              <a:ext cx="325422" cy="63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11" grpId="0" animBg="1"/>
      <p:bldP spid="11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for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Trong câu lệnh for, có thể sẽ không có phần </a:t>
            </a:r>
            <a:r>
              <a:rPr lang="en-US" altLang="en-US" smtClean="0">
                <a:solidFill>
                  <a:schemeClr val="accent2"/>
                </a:solidFill>
              </a:rPr>
              <a:t>&lt;B</a:t>
            </a:r>
            <a:r>
              <a:rPr lang="vi-VN" altLang="en-US" smtClean="0">
                <a:solidFill>
                  <a:schemeClr val="accent2"/>
                </a:solidFill>
              </a:rPr>
              <a:t>ướ</a:t>
            </a:r>
            <a:r>
              <a:rPr lang="en-US" altLang="en-US" smtClean="0">
                <a:solidFill>
                  <a:schemeClr val="accent2"/>
                </a:solidFill>
              </a:rPr>
              <a:t>c nhảy&gt;</a:t>
            </a:r>
          </a:p>
        </p:txBody>
      </p:sp>
      <p:sp>
        <p:nvSpPr>
          <p:cNvPr id="2253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4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 = 0; i &lt; 10; 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altLang="en-US" sz="18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 = 0; i &lt; 10;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altLang="en-US" sz="20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895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0" y="38100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3962400" y="2895600"/>
            <a:ext cx="4572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1828800" y="4953000"/>
            <a:ext cx="457200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648200" y="2438400"/>
            <a:ext cx="4206875" cy="3103563"/>
            <a:chOff x="4648200" y="2438401"/>
            <a:chExt cx="4206858" cy="3103419"/>
          </a:xfrm>
        </p:grpSpPr>
        <p:sp>
          <p:nvSpPr>
            <p:cNvPr id="33" name="Rectangle 32"/>
            <p:cNvSpPr/>
            <p:nvPr/>
          </p:nvSpPr>
          <p:spPr>
            <a:xfrm>
              <a:off x="7312014" y="4438558"/>
              <a:ext cx="1173158" cy="385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&lt;Lệnh&gt;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16200000" flipH="1">
              <a:off x="5414973" y="3852798"/>
              <a:ext cx="62227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5519743" y="5333867"/>
              <a:ext cx="414319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 flipV="1">
              <a:off x="5726109" y="3798826"/>
              <a:ext cx="1398581" cy="1904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829416" y="4300453"/>
              <a:ext cx="341312" cy="3349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dk1"/>
                  </a:solidFill>
                  <a:latin typeface="+mn-lt"/>
                  <a:cs typeface="+mn-cs"/>
                </a:rPr>
                <a:t>Đ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81622" y="5127501"/>
              <a:ext cx="315912" cy="3349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dk1"/>
                  </a:solidFill>
                  <a:latin typeface="+mn-lt"/>
                  <a:cs typeface="+mn-cs"/>
                </a:rPr>
                <a:t>S</a:t>
              </a:r>
            </a:p>
          </p:txBody>
        </p:sp>
        <p:grpSp>
          <p:nvGrpSpPr>
            <p:cNvPr id="22547" name="Group 19"/>
            <p:cNvGrpSpPr>
              <a:grpSpLocks/>
            </p:cNvGrpSpPr>
            <p:nvPr/>
          </p:nvGrpSpPr>
          <p:grpSpPr bwMode="auto">
            <a:xfrm>
              <a:off x="4648200" y="4143715"/>
              <a:ext cx="2165497" cy="993094"/>
              <a:chOff x="332510" y="2909455"/>
              <a:chExt cx="2392680" cy="1097280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332510" y="2908993"/>
                <a:ext cx="2392508" cy="1097982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2088" y="3124731"/>
                <a:ext cx="1752283" cy="608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66FF"/>
                    </a:solidFill>
                  </a:rPr>
                  <a:t>&lt;Đ/K lặp&gt;</a:t>
                </a:r>
              </a:p>
            </p:txBody>
          </p:sp>
        </p:grpSp>
        <p:grpSp>
          <p:nvGrpSpPr>
            <p:cNvPr id="22548" name="Group 22"/>
            <p:cNvGrpSpPr>
              <a:grpSpLocks/>
            </p:cNvGrpSpPr>
            <p:nvPr/>
          </p:nvGrpSpPr>
          <p:grpSpPr bwMode="auto">
            <a:xfrm>
              <a:off x="4898981" y="2921154"/>
              <a:ext cx="1655157" cy="620684"/>
              <a:chOff x="609600" y="1676400"/>
              <a:chExt cx="1828800" cy="685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85072" y="1676207"/>
                <a:ext cx="1754038" cy="685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48" y="1676207"/>
                <a:ext cx="1829462" cy="685800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&lt;Khởi </a:t>
                </a:r>
                <a:r>
                  <a:rPr lang="vi-VN">
                    <a:solidFill>
                      <a:srgbClr val="FF0000"/>
                    </a:solidFill>
                  </a:rPr>
                  <a:t>đầ</a:t>
                </a:r>
                <a:r>
                  <a:rPr lang="en-US">
                    <a:solidFill>
                      <a:srgbClr val="FF0000"/>
                    </a:solidFill>
                  </a:rPr>
                  <a:t>u&gt;</a:t>
                </a:r>
                <a:endParaRPr lang="en-US">
                  <a:solidFill>
                    <a:srgbClr val="FF66FF"/>
                  </a:solidFill>
                </a:endParaRPr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 rot="5400000">
              <a:off x="5485614" y="2678896"/>
              <a:ext cx="482578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16716" y="4632224"/>
              <a:ext cx="48259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51" name="Group 27"/>
            <p:cNvGrpSpPr>
              <a:grpSpLocks/>
            </p:cNvGrpSpPr>
            <p:nvPr/>
          </p:nvGrpSpPr>
          <p:grpSpPr bwMode="auto">
            <a:xfrm>
              <a:off x="6930313" y="3497952"/>
              <a:ext cx="1924745" cy="620684"/>
              <a:chOff x="3048000" y="2667000"/>
              <a:chExt cx="1752600" cy="6858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48640" y="2666186"/>
                <a:ext cx="1751960" cy="6857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48640" y="2666186"/>
                <a:ext cx="1751960" cy="685799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chemeClr val="accent2"/>
                    </a:solidFill>
                  </a:rPr>
                  <a:t>&lt;B</a:t>
                </a:r>
                <a:r>
                  <a:rPr lang="vi-VN">
                    <a:solidFill>
                      <a:schemeClr val="accent2"/>
                    </a:solidFill>
                  </a:rPr>
                  <a:t>ướ</a:t>
                </a:r>
                <a:r>
                  <a:rPr lang="en-US">
                    <a:solidFill>
                      <a:schemeClr val="accent2"/>
                    </a:solidFill>
                  </a:rPr>
                  <a:t>c nhảy&gt;</a:t>
                </a: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rot="16200000" flipV="1">
              <a:off x="7704926" y="4253624"/>
              <a:ext cx="325422" cy="63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le 51"/>
          <p:cNvSpPr/>
          <p:nvPr/>
        </p:nvSpPr>
        <p:spPr>
          <a:xfrm>
            <a:off x="6843713" y="3352800"/>
            <a:ext cx="2093912" cy="160020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9" grpId="0" animBg="1"/>
      <p:bldP spid="29" grpId="1" animBg="1"/>
      <p:bldP spid="30" grpId="0" animBg="1"/>
      <p:bldP spid="3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Câu lệnh for - Một số l</a:t>
            </a:r>
            <a:r>
              <a:rPr lang="vi-VN" altLang="en-US" smtClean="0"/>
              <a:t>ư</a:t>
            </a:r>
            <a:r>
              <a:rPr lang="en-US" altLang="en-US" smtClean="0"/>
              <a:t>u ý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Trong câu lệnh for, có thể sẽ không có phần </a:t>
            </a:r>
            <a:r>
              <a:rPr lang="en-US" altLang="en-US" smtClean="0">
                <a:solidFill>
                  <a:srgbClr val="FF66FF"/>
                </a:solidFill>
              </a:rPr>
              <a:t>&lt;Đ/K lặp&gt;</a:t>
            </a:r>
          </a:p>
        </p:txBody>
      </p:sp>
      <p:sp>
        <p:nvSpPr>
          <p:cNvPr id="2355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 = 0; 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&lt;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altLang="en-US" sz="18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 = 0; ; i++)</a:t>
            </a: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altLang="en-US" sz="18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for (i = 0; 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altLang="en-US" sz="200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i &gt;= 10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altLang="en-US" sz="1800">
                <a:latin typeface="Arial" pitchFamily="34" charset="0"/>
                <a:cs typeface="Arial" pitchFamily="34" charset="0"/>
              </a:rPr>
              <a:t>“i=%d\n”,i);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895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810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724400"/>
            <a:ext cx="9128125" cy="1828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334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2889</Words>
  <Application>Microsoft Office PowerPoint</Application>
  <PresentationFormat>On-screen Show (4:3)</PresentationFormat>
  <Paragraphs>1028</Paragraphs>
  <Slides>66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Verdana</vt:lpstr>
      <vt:lpstr>Tahoma</vt:lpstr>
      <vt:lpstr>Wingdings</vt:lpstr>
      <vt:lpstr>Calibri</vt:lpstr>
      <vt:lpstr>Corbel</vt:lpstr>
      <vt:lpstr>Times New Roman</vt:lpstr>
      <vt:lpstr>Gulim</vt:lpstr>
      <vt:lpstr>Courier New</vt:lpstr>
      <vt:lpstr>VCBB</vt:lpstr>
      <vt:lpstr>Nội dung</vt:lpstr>
      <vt:lpstr>Đặt vấn đề</vt:lpstr>
      <vt:lpstr>Câu lệnh for</vt:lpstr>
      <vt:lpstr>Câu lệnh for</vt:lpstr>
      <vt:lpstr>Câu lệnh for</vt:lpstr>
      <vt:lpstr>Câu lệnh for - Một số lưu ý</vt:lpstr>
      <vt:lpstr>Câu lệnh for - Một số lưu ý</vt:lpstr>
      <vt:lpstr>Câu lệnh for - Một số lưu ý</vt:lpstr>
      <vt:lpstr>Câu lệnh for - Một số lưu ý</vt:lpstr>
      <vt:lpstr>Câu lệnh for - Một số lưu ý</vt:lpstr>
      <vt:lpstr>Câu lệnh for - Một số lưu ý</vt:lpstr>
      <vt:lpstr>Câu lệnh for - Một số lưu ý</vt:lpstr>
      <vt:lpstr>Câu lệnh while</vt:lpstr>
      <vt:lpstr>Câu lệnh while</vt:lpstr>
      <vt:lpstr>Câu lệnh while</vt:lpstr>
      <vt:lpstr>Câu lệnh while - Một số lưu ý</vt:lpstr>
      <vt:lpstr>Câu lệnh while - Một số lưu ý</vt:lpstr>
      <vt:lpstr>Câu lệnh While - Một số lưu ý</vt:lpstr>
      <vt:lpstr>Câu lệnh while - Một số lưu ý</vt:lpstr>
      <vt:lpstr>Câu lệnh do… while</vt:lpstr>
      <vt:lpstr>Câu lệnh do… while</vt:lpstr>
      <vt:lpstr>Câu lệnh do… while</vt:lpstr>
      <vt:lpstr>Câu lệnh do… while - Một số lưu ý</vt:lpstr>
      <vt:lpstr>Câu lệnh do… while - Một số lưu ý</vt:lpstr>
      <vt:lpstr>Câu lệnh do… while - Một số lưu ý</vt:lpstr>
      <vt:lpstr>for, while, do… while</vt:lpstr>
      <vt:lpstr>for, while, do… while</vt:lpstr>
      <vt:lpstr>while &amp; do…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 thực hành</vt:lpstr>
      <vt:lpstr>Bài tập thực hành</vt:lpstr>
      <vt:lpstr>Bài tập thực hành</vt:lpstr>
      <vt:lpstr>Bài tập 3a</vt:lpstr>
      <vt:lpstr>Bài tập 3b</vt:lpstr>
      <vt:lpstr>Bài tập 3c</vt:lpstr>
      <vt:lpstr>Bài tập 3d</vt:lpstr>
      <vt:lpstr>Bài tập 3e</vt:lpstr>
      <vt:lpstr>Bài tập 4a</vt:lpstr>
      <vt:lpstr>Bài tập 4b</vt:lpstr>
      <vt:lpstr>Bài tập 4c</vt:lpstr>
      <vt:lpstr>Bài tập 4d</vt:lpstr>
      <vt:lpstr>Bài tập 4e</vt:lpstr>
      <vt:lpstr>Bài tập 5</vt:lpstr>
      <vt:lpstr>Bài tập 6</vt:lpstr>
      <vt:lpstr>Bài tập 7</vt:lpstr>
      <vt:lpstr>Bài tập 8</vt:lpstr>
      <vt:lpstr>Bài tập 9</vt:lpstr>
      <vt:lpstr>Bài tập 9</vt:lpstr>
      <vt:lpstr>Bài tập 9</vt:lpstr>
      <vt:lpstr>Bài tập 10</vt:lpstr>
      <vt:lpstr>Bài tập 10</vt:lpstr>
      <vt:lpstr>Bài tập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My Linh</dc:creator>
  <cp:lastModifiedBy>My Linh</cp:lastModifiedBy>
  <cp:revision>312</cp:revision>
  <dcterms:created xsi:type="dcterms:W3CDTF">2007-09-05T08:24:33Z</dcterms:created>
  <dcterms:modified xsi:type="dcterms:W3CDTF">2016-09-07T10:54:00Z</dcterms:modified>
</cp:coreProperties>
</file>