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7" r:id="rId2"/>
    <p:sldId id="258" r:id="rId3"/>
    <p:sldId id="259" r:id="rId4"/>
    <p:sldId id="260" r:id="rId5"/>
    <p:sldId id="261" r:id="rId6"/>
    <p:sldId id="262" r:id="rId7"/>
    <p:sldId id="284" r:id="rId8"/>
    <p:sldId id="285" r:id="rId9"/>
    <p:sldId id="286" r:id="rId10"/>
    <p:sldId id="263" r:id="rId11"/>
    <p:sldId id="264" r:id="rId12"/>
    <p:sldId id="265" r:id="rId13"/>
    <p:sldId id="266" r:id="rId14"/>
    <p:sldId id="267" r:id="rId15"/>
    <p:sldId id="268" r:id="rId16"/>
    <p:sldId id="269" r:id="rId17"/>
    <p:sldId id="287" r:id="rId18"/>
    <p:sldId id="288" r:id="rId19"/>
    <p:sldId id="289" r:id="rId20"/>
    <p:sldId id="290" r:id="rId21"/>
    <p:sldId id="291" r:id="rId22"/>
    <p:sldId id="292" r:id="rId23"/>
    <p:sldId id="271" r:id="rId24"/>
    <p:sldId id="293" r:id="rId25"/>
    <p:sldId id="294" r:id="rId26"/>
    <p:sldId id="272" r:id="rId27"/>
    <p:sldId id="273" r:id="rId28"/>
    <p:sldId id="295" r:id="rId29"/>
    <p:sldId id="296" r:id="rId30"/>
    <p:sldId id="274" r:id="rId31"/>
    <p:sldId id="275" r:id="rId32"/>
    <p:sldId id="276" r:id="rId33"/>
    <p:sldId id="277" r:id="rId34"/>
    <p:sldId id="278" r:id="rId35"/>
    <p:sldId id="297" r:id="rId36"/>
    <p:sldId id="298" r:id="rId37"/>
    <p:sldId id="299" r:id="rId38"/>
    <p:sldId id="301" r:id="rId39"/>
    <p:sldId id="302"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281" r:id="rId73"/>
    <p:sldId id="282" r:id="rId74"/>
    <p:sldId id="283" r:id="rId75"/>
  </p:sldIdLst>
  <p:sldSz cx="9144000" cy="6858000" type="screen4x3"/>
  <p:notesSz cx="7315200" cy="9601200"/>
  <p:custDataLst>
    <p:tags r:id="rId78"/>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CC66"/>
    <a:srgbClr val="5CADFF"/>
    <a:srgbClr val="FF99FF"/>
    <a:srgbClr val="FF66FF"/>
    <a:srgbClr val="FFCCFF"/>
    <a:srgbClr val="00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autoAdjust="0"/>
    <p:restoredTop sz="94004" autoAdjust="0"/>
  </p:normalViewPr>
  <p:slideViewPr>
    <p:cSldViewPr>
      <p:cViewPr>
        <p:scale>
          <a:sx n="75" d="100"/>
          <a:sy n="75" d="100"/>
        </p:scale>
        <p:origin x="-12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50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Arial" charset="0"/>
                <a:cs typeface="+mn-cs"/>
              </a:defRPr>
            </a:lvl1pPr>
          </a:lstStyle>
          <a:p>
            <a:pPr>
              <a:defRPr/>
            </a:pPr>
            <a:endParaRPr lang="vi-VN"/>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atin typeface="Arial" charset="0"/>
                <a:cs typeface="+mn-cs"/>
              </a:defRPr>
            </a:lvl1pPr>
          </a:lstStyle>
          <a:p>
            <a:pPr>
              <a:defRPr/>
            </a:pPr>
            <a:fld id="{6460A1CE-B8B3-4D57-BF69-7DA07E51BC87}" type="datetimeFigureOut">
              <a:rPr lang="vi-VN"/>
              <a:pPr>
                <a:defRPr/>
              </a:pPr>
              <a:t>07/09/2016</a:t>
            </a:fld>
            <a:endParaRPr lang="vi-VN"/>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vi-V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atin typeface="Arial" charset="0"/>
                <a:cs typeface="+mn-cs"/>
              </a:defRPr>
            </a:lvl1pPr>
          </a:lstStyle>
          <a:p>
            <a:pPr>
              <a:defRPr/>
            </a:pPr>
            <a:fld id="{3BB9B2F3-8F63-418D-9A0A-7DC6D9D4D516}" type="slidenum">
              <a:rPr lang="vi-VN"/>
              <a:pPr>
                <a:defRPr/>
              </a:pPr>
              <a:t>‹#›</a:t>
            </a:fld>
            <a:endParaRPr lang="vi-VN"/>
          </a:p>
        </p:txBody>
      </p:sp>
    </p:spTree>
    <p:extLst>
      <p:ext uri="{BB962C8B-B14F-4D97-AF65-F5344CB8AC3E}">
        <p14:creationId xmlns:p14="http://schemas.microsoft.com/office/powerpoint/2010/main" val="352899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cs typeface="+mn-cs"/>
              </a:defRPr>
            </a:lvl1pPr>
          </a:lstStyle>
          <a:p>
            <a:pPr>
              <a:defRPr/>
            </a:pPr>
            <a:fld id="{F1CBBDFE-1C8C-4E16-95CF-B6FC93CBB121}" type="datetimeFigureOut">
              <a:rPr lang="en-US"/>
              <a:pPr>
                <a:defRPr/>
              </a:pPr>
              <a:t>07-Sep-16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cs typeface="+mn-cs"/>
              </a:defRPr>
            </a:lvl1pPr>
          </a:lstStyle>
          <a:p>
            <a:pPr>
              <a:defRPr/>
            </a:pPr>
            <a:fld id="{F6704F9E-B5D1-4D6C-B0E5-D2C23C0C890D}" type="slidenum">
              <a:rPr lang="en-US"/>
              <a:pPr>
                <a:defRPr/>
              </a:pPr>
              <a:t>‹#›</a:t>
            </a:fld>
            <a:endParaRPr lang="en-US"/>
          </a:p>
        </p:txBody>
      </p:sp>
    </p:spTree>
    <p:extLst>
      <p:ext uri="{BB962C8B-B14F-4D97-AF65-F5344CB8AC3E}">
        <p14:creationId xmlns:p14="http://schemas.microsoft.com/office/powerpoint/2010/main" val="33831364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90E689B-A239-49F1-A4CD-7F7CD9EC9E13}" type="slidenum">
              <a:rPr lang="en-US"/>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ABA2F34-3B47-4FCA-BA4D-A26DC55CB43E}" type="slidenum">
              <a:rPr lang="en-US"/>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D64520B-77D3-4976-90DA-2566796343F1}" type="slidenum">
              <a:rPr lang="en-US"/>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A7CDAB8-3728-4A3F-BD80-4A746C45D291}" type="slidenum">
              <a:rPr lang="en-US"/>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9888A7-3639-4D66-8BB7-009EACFCB9AC}" type="slidenum">
              <a:rPr lang="en-US"/>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5CA1614-A1B9-430B-A556-B0E892D7F7DA}" type="slidenum">
              <a:rPr lang="en-US"/>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FB7B11A-E2A4-46ED-A317-EAD6AC513796}" type="slidenum">
              <a:rPr lang="en-US"/>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EE2ECF-D36B-485A-85B4-80B25FC7CE12}" type="slidenum">
              <a:rPr lang="en-US"/>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0E7CDED-C714-4328-AF98-31B4CAB2E81C}" type="slidenum">
              <a:rPr lang="en-US"/>
              <a:pPr>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17D652F-1D1D-4216-BE75-5D8CC5315EE9}" type="slidenum">
              <a:rPr lang="en-US"/>
              <a:pPr>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4146793-F1FF-4FCB-B093-B5BB25C6D597}" type="slidenum">
              <a:rPr lang="en-US"/>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FA1E84B-9145-43EF-A785-90CE79E33E77}" type="slidenum">
              <a:rPr lang="en-US"/>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E0B0C43-B538-432D-99A2-5C7BC84EC636}" type="slidenum">
              <a:rPr lang="en-US"/>
              <a:pPr>
                <a:defRPr/>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E50D1DD-0BB0-43F3-8E32-244A85A5CDB7}" type="slidenum">
              <a:rPr lang="en-US"/>
              <a:pPr>
                <a:defRPr/>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26D6EA9-882C-4202-9B6B-39BA311AD57F}" type="slidenum">
              <a:rPr lang="en-US"/>
              <a:pPr>
                <a:defRPr/>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3735797-C419-46CB-A743-F692F33FC9A3}" type="slidenum">
              <a:rPr lang="en-US"/>
              <a:pPr>
                <a:defRPr/>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136A50E-362C-4359-AF87-66EE59FCEDC0}" type="slidenum">
              <a:rPr lang="en-US"/>
              <a:pPr>
                <a:defRPr/>
              </a:pPr>
              <a:t>72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2CEDBE7-59CF-47B4-8072-80BE35C1A801}" type="slidenum">
              <a:rPr lang="en-US"/>
              <a:pPr>
                <a:defRPr/>
              </a:pPr>
              <a:t>73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E6F14AC-3AD5-43A1-8B3B-581B0C0D0C5E}" type="slidenum">
              <a:rPr lang="en-US"/>
              <a:pPr>
                <a:defRPr/>
              </a:pPr>
              <a:t>74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D619334-4800-4E04-B7BA-9FA49EFECAED}" type="slidenum">
              <a:rPr lang="en-US"/>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F7EBE3F-8187-4FAA-9367-4517E5407E57}" type="slidenum">
              <a:rPr lang="en-US"/>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C329094-F4A7-4BA1-BF01-189111450F60}" type="slidenum">
              <a:rPr lang="en-US"/>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0180" name="Slide Number Placeholder 3"/>
          <p:cNvSpPr txBox="1">
            <a:spLocks noGrp="1"/>
          </p:cNvSpPr>
          <p:nvPr/>
        </p:nvSpPr>
        <p:spPr bwMode="auto">
          <a:xfrm>
            <a:off x="4143375" y="9120188"/>
            <a:ext cx="3170238" cy="479425"/>
          </a:xfrm>
          <a:prstGeom prst="rect">
            <a:avLst/>
          </a:prstGeom>
          <a:noFill/>
          <a:ln>
            <a:miter lim="800000"/>
            <a:headEnd/>
            <a:tailEnd/>
          </a:ln>
        </p:spPr>
        <p:txBody>
          <a:bodyPr lIns="96661" tIns="48331" rIns="96661" bIns="48331" anchor="b"/>
          <a:lstStyle/>
          <a:p>
            <a:pPr algn="r">
              <a:defRPr/>
            </a:pPr>
            <a:fld id="{5FC1980E-0895-481B-A863-A48492040F55}" type="slidenum">
              <a:rPr lang="en-US" sz="1300">
                <a:latin typeface="Arial" charset="0"/>
                <a:cs typeface="+mn-cs"/>
              </a:rPr>
              <a:pPr algn="r">
                <a:defRPr/>
              </a:pPr>
              <a:t>7</a:t>
            </a:fld>
            <a:endParaRPr lang="en-US" sz="1300">
              <a:latin typeface="Arial"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0180" name="Slide Number Placeholder 3"/>
          <p:cNvSpPr txBox="1">
            <a:spLocks noGrp="1"/>
          </p:cNvSpPr>
          <p:nvPr/>
        </p:nvSpPr>
        <p:spPr bwMode="auto">
          <a:xfrm>
            <a:off x="4143375" y="9120188"/>
            <a:ext cx="3170238" cy="479425"/>
          </a:xfrm>
          <a:prstGeom prst="rect">
            <a:avLst/>
          </a:prstGeom>
          <a:noFill/>
          <a:ln>
            <a:miter lim="800000"/>
            <a:headEnd/>
            <a:tailEnd/>
          </a:ln>
        </p:spPr>
        <p:txBody>
          <a:bodyPr lIns="96661" tIns="48331" rIns="96661" bIns="48331" anchor="b"/>
          <a:lstStyle/>
          <a:p>
            <a:pPr algn="r">
              <a:defRPr/>
            </a:pPr>
            <a:fld id="{5EEB0AE5-DB46-4FDF-AF87-AEB8FF0F1A59}" type="slidenum">
              <a:rPr lang="en-US" sz="1300">
                <a:latin typeface="Arial" charset="0"/>
                <a:cs typeface="+mn-cs"/>
              </a:rPr>
              <a:pPr algn="r">
                <a:defRPr/>
              </a:pPr>
              <a:t>8</a:t>
            </a:fld>
            <a:endParaRPr lang="en-US" sz="1300">
              <a:latin typeface="Arial"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0180" name="Slide Number Placeholder 3"/>
          <p:cNvSpPr txBox="1">
            <a:spLocks noGrp="1"/>
          </p:cNvSpPr>
          <p:nvPr/>
        </p:nvSpPr>
        <p:spPr bwMode="auto">
          <a:xfrm>
            <a:off x="4143375" y="9120188"/>
            <a:ext cx="3170238" cy="479425"/>
          </a:xfrm>
          <a:prstGeom prst="rect">
            <a:avLst/>
          </a:prstGeom>
          <a:noFill/>
          <a:ln>
            <a:miter lim="800000"/>
            <a:headEnd/>
            <a:tailEnd/>
          </a:ln>
        </p:spPr>
        <p:txBody>
          <a:bodyPr lIns="96661" tIns="48331" rIns="96661" bIns="48331" anchor="b"/>
          <a:lstStyle/>
          <a:p>
            <a:pPr algn="r">
              <a:defRPr/>
            </a:pPr>
            <a:fld id="{4654A934-7681-41B4-B65E-876804995F97}" type="slidenum">
              <a:rPr lang="en-US" sz="1300">
                <a:latin typeface="Arial" charset="0"/>
                <a:cs typeface="+mn-cs"/>
              </a:rPr>
              <a:pPr algn="r">
                <a:defRPr/>
              </a:pPr>
              <a:t>9</a:t>
            </a:fld>
            <a:endParaRPr lang="en-US" sz="1300">
              <a:latin typeface="Arial"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C70C1C-1DB0-4533-94F6-4515C0DB2F40}" type="slidenum">
              <a:rPr lang="en-US"/>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6" name="Rectangle 5"/>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7" name="Freeform 20"/>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1" name="Text Box 14"/>
          <p:cNvSpPr txBox="1">
            <a:spLocks noChangeArrowheads="1"/>
          </p:cNvSpPr>
          <p:nvPr userDrawn="1"/>
        </p:nvSpPr>
        <p:spPr bwMode="auto">
          <a:xfrm>
            <a:off x="1143000" y="228600"/>
            <a:ext cx="670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600" smtClean="0">
                <a:solidFill>
                  <a:schemeClr val="tx2"/>
                </a:solidFill>
                <a:latin typeface="Tahoma" pitchFamily="34" charset="0"/>
                <a:cs typeface="Tahoma" pitchFamily="34" charset="0"/>
              </a:rPr>
              <a:t>Tr</a:t>
            </a:r>
            <a:r>
              <a:rPr lang="vi-VN" altLang="en-US" sz="1600" smtClean="0">
                <a:solidFill>
                  <a:schemeClr val="tx2"/>
                </a:solidFill>
                <a:latin typeface="Tahoma" pitchFamily="34" charset="0"/>
                <a:cs typeface="Tahoma" pitchFamily="34" charset="0"/>
              </a:rPr>
              <a:t>ườ</a:t>
            </a:r>
            <a:r>
              <a:rPr lang="en-US" altLang="en-US" sz="1600" smtClean="0">
                <a:solidFill>
                  <a:schemeClr val="tx2"/>
                </a:solidFill>
                <a:latin typeface="Tahoma" pitchFamily="34" charset="0"/>
                <a:cs typeface="Tahoma" pitchFamily="34" charset="0"/>
              </a:rPr>
              <a:t>ng Đại học Khoa học Tự nhiên</a:t>
            </a:r>
          </a:p>
          <a:p>
            <a:pPr eaLnBrk="1" hangingPunct="1">
              <a:defRPr/>
            </a:pPr>
            <a:r>
              <a:rPr lang="en-US" altLang="en-US" sz="1600" smtClean="0">
                <a:solidFill>
                  <a:schemeClr val="tx2"/>
                </a:solidFill>
                <a:latin typeface="Tahoma" pitchFamily="34" charset="0"/>
                <a:cs typeface="Tahoma" pitchFamily="34" charset="0"/>
              </a:rPr>
              <a:t>Khoa Công nghệ thông tin</a:t>
            </a:r>
          </a:p>
          <a:p>
            <a:pPr eaLnBrk="1" hangingPunct="1">
              <a:defRPr/>
            </a:pPr>
            <a:r>
              <a:rPr lang="en-US" altLang="en-US" sz="1600" smtClean="0">
                <a:solidFill>
                  <a:schemeClr val="tx2"/>
                </a:solidFill>
                <a:latin typeface="Tahoma" pitchFamily="34" charset="0"/>
                <a:cs typeface="Tahoma" pitchFamily="34" charset="0"/>
              </a:rPr>
              <a:t>Bộ môn Tin học c</a:t>
            </a:r>
            <a:r>
              <a:rPr lang="vi-VN" altLang="en-US" sz="1600" smtClean="0">
                <a:solidFill>
                  <a:schemeClr val="tx2"/>
                </a:solidFill>
                <a:latin typeface="Tahoma" pitchFamily="34" charset="0"/>
                <a:cs typeface="Tahoma" pitchFamily="34" charset="0"/>
              </a:rPr>
              <a:t>ơ</a:t>
            </a:r>
            <a:r>
              <a:rPr lang="en-US" altLang="en-US" sz="1600" smtClean="0">
                <a:solidFill>
                  <a:schemeClr val="tx2"/>
                </a:solidFill>
                <a:latin typeface="Tahoma" pitchFamily="34" charset="0"/>
                <a:cs typeface="Tahoma" pitchFamily="34" charset="0"/>
              </a:rPr>
              <a:t> s</a:t>
            </a:r>
            <a:r>
              <a:rPr lang="vi-VN" altLang="en-US" sz="1600" smtClean="0">
                <a:solidFill>
                  <a:schemeClr val="tx2"/>
                </a:solidFill>
                <a:latin typeface="Tahoma" pitchFamily="34" charset="0"/>
                <a:cs typeface="Tahoma" pitchFamily="34" charset="0"/>
              </a:rPr>
              <a:t>ở</a:t>
            </a:r>
            <a:r>
              <a:rPr lang="en-US" altLang="en-US" sz="1600" smtClean="0">
                <a:solidFill>
                  <a:schemeClr val="tx2"/>
                </a:solidFill>
                <a:latin typeface="Tahoma" pitchFamily="34" charset="0"/>
                <a:cs typeface="Tahoma"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endParaRPr lang="ko-KR" altLang="en-US" smtClean="0">
              <a:latin typeface="Times New Roman"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endParaRPr lang="ko-KR" altLang="en-US" smtClean="0">
              <a:latin typeface="Times New Roman"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endParaRPr lang="ko-KR" altLang="en-US" smtClean="0">
              <a:latin typeface="Times New Roman"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78D5925-B8AB-4BE3-B138-B553862E54C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altLang="en-US" sz="1600" smtClean="0">
                <a:latin typeface="Verdana" pitchFamily="34" charset="0"/>
              </a:rPr>
              <a:t>Đặng Bình Ph</a:t>
            </a:r>
            <a:r>
              <a:rPr lang="vi-VN" altLang="en-US" sz="1600" smtClean="0">
                <a:latin typeface="Verdana" pitchFamily="34" charset="0"/>
              </a:rPr>
              <a:t>ươ</a:t>
            </a:r>
            <a:r>
              <a:rPr lang="en-US" altLang="en-US" sz="1600" smtClean="0">
                <a:latin typeface="Verdana" pitchFamily="34" charset="0"/>
              </a:rPr>
              <a:t>ng</a:t>
            </a:r>
          </a:p>
          <a:p>
            <a:pPr algn="r" eaLnBrk="1" hangingPunct="1">
              <a:spcBef>
                <a:spcPct val="20000"/>
              </a:spcBef>
              <a:buClr>
                <a:schemeClr val="hlink"/>
              </a:buClr>
              <a:buFont typeface="Wingdings" pitchFamily="2" charset="2"/>
              <a:buNone/>
              <a:defRPr/>
            </a:pPr>
            <a:r>
              <a:rPr lang="en-US" altLang="en-US" sz="1200" smtClean="0">
                <a:latin typeface="Verdana" pitchFamily="34" charset="0"/>
              </a:rPr>
              <a:t>dbphuong@fit.hcmuns.edu.vn</a:t>
            </a:r>
          </a:p>
        </p:txBody>
      </p:sp>
      <p:sp>
        <p:nvSpPr>
          <p:cNvPr id="17" name="Rounded Rectangle 16"/>
          <p:cNvSpPr/>
          <p:nvPr userDrawn="1"/>
        </p:nvSpPr>
        <p:spPr>
          <a:xfrm>
            <a:off x="304800"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3600" b="1">
                <a:solidFill>
                  <a:schemeClr val="tx2"/>
                </a:solidFill>
              </a:defRPr>
            </a:lvl1pPr>
          </a:lstStyle>
          <a:p>
            <a:r>
              <a:rPr lang="en-US" smtClean="0"/>
              <a:t>Click to edit Master title style</a:t>
            </a:r>
            <a:endParaRPr lang="en-US"/>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8"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Tree>
    <p:extLst>
      <p:ext uri="{BB962C8B-B14F-4D97-AF65-F5344CB8AC3E}">
        <p14:creationId xmlns:p14="http://schemas.microsoft.com/office/powerpoint/2010/main" val="13880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DFE52683-48C6-4AE8-80C1-5DD64580DEC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48220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C7E82E2D-67C5-4FBF-97F0-9042D00B4A76}"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93132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469AFFFC-3ABE-4E27-AA04-B713959496D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1926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BE130D6-FC2B-43E9-9542-AEF9A21BA2E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6909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22FBE20-E4C4-40F2-82B0-530CE78053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75785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8E3AB3E-1938-4A9A-B881-16571C41CA64}"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318909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D564D1F-A734-45C5-922D-9D64C84E91E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48512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49912CE-D7DC-4090-8362-FAC93F8F3A14}"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5372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426EB7B6-081A-4A20-A651-997A570625D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1571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4618AB6E-E0EE-49D9-A97D-6A2B1736FE94}"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22645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8B3A145-F1AC-4C3A-861F-56EED849A0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62604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511002C-5BB8-4C38-B523-A590E1F0179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2057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7 w 5049"/>
              <a:gd name="T3" fmla="*/ 159643076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Tahoma" pitchFamily="34" charset="0"/>
                <a:ea typeface="Tahoma" pitchFamily="34" charset="0"/>
                <a:cs typeface="Tahoma" pitchFamily="34" charset="0"/>
              </a:defRPr>
            </a:lvl1pPr>
          </a:lstStyle>
          <a:p>
            <a:pPr>
              <a:defRPr/>
            </a:pPr>
            <a:endParaRPr lang="en-US"/>
          </a:p>
        </p:txBody>
      </p:sp>
      <p:sp>
        <p:nvSpPr>
          <p:cNvPr id="1047" name="AutoShape 23"/>
          <p:cNvSpPr>
            <a:spLocks noChangeArrowheads="1"/>
          </p:cNvSpPr>
          <p:nvPr userDrawn="1"/>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userDrawn="1"/>
        </p:nvSpPr>
        <p:spPr bwMode="gray">
          <a:xfrm>
            <a:off x="517525" y="228600"/>
            <a:ext cx="473075" cy="419100"/>
          </a:xfrm>
          <a:prstGeom prst="hexagon">
            <a:avLst>
              <a:gd name="adj" fmla="val 30002"/>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600" b="1" smtClean="0">
                <a:solidFill>
                  <a:schemeClr val="bg1"/>
                </a:solidFill>
              </a:rPr>
              <a:t>&amp;</a:t>
            </a:r>
          </a:p>
        </p:txBody>
      </p:sp>
      <p:sp>
        <p:nvSpPr>
          <p:cNvPr id="1036" name="AutoShape 25"/>
          <p:cNvSpPr>
            <a:spLocks noChangeArrowheads="1"/>
          </p:cNvSpPr>
          <p:nvPr userDrawn="1"/>
        </p:nvSpPr>
        <p:spPr bwMode="gray">
          <a:xfrm>
            <a:off x="517525" y="647700"/>
            <a:ext cx="473075" cy="419100"/>
          </a:xfrm>
          <a:prstGeom prst="hexagon">
            <a:avLst>
              <a:gd name="adj" fmla="val 30002"/>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600" b="1" smtClean="0">
                <a:solidFill>
                  <a:schemeClr val="bg1"/>
                </a:solidFill>
              </a:rPr>
              <a:t>BB</a:t>
            </a:r>
            <a:endParaRPr lang="en-US" altLang="en-US" sz="1600" b="1" baseline="30000" smtClean="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41BA3F3A-2E33-4FE9-B3A1-C6D79E2C582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sldNum="0"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PHUONGPHAPLAPTRINH/BAIGIANG_CHI/minhhoa_externStaticAutoRegister.do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74.xml"/></Relationships>
</file>

<file path=ppt/slides/_rels/slide7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74.xml"/></Relationships>
</file>

<file path=ppt/slides/_rels/slide7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7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Nội dung</a:t>
            </a:r>
          </a:p>
        </p:txBody>
      </p:sp>
      <p:sp>
        <p:nvSpPr>
          <p:cNvPr id="153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grpSp>
        <p:nvGrpSpPr>
          <p:cNvPr id="2" name="Group 46"/>
          <p:cNvGrpSpPr>
            <a:grpSpLocks/>
          </p:cNvGrpSpPr>
          <p:nvPr/>
        </p:nvGrpSpPr>
        <p:grpSpPr bwMode="auto">
          <a:xfrm>
            <a:off x="2133600" y="1905000"/>
            <a:ext cx="4724400" cy="685800"/>
            <a:chOff x="1296" y="1824"/>
            <a:chExt cx="2976" cy="432"/>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15382" name="Text Box 49"/>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Khái niệm và cú pháp</a:t>
              </a:r>
            </a:p>
          </p:txBody>
        </p:sp>
        <p:sp>
          <p:nvSpPr>
            <p:cNvPr id="15383"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1</a:t>
              </a:r>
            </a:p>
          </p:txBody>
        </p:sp>
      </p:grpSp>
      <p:grpSp>
        <p:nvGrpSpPr>
          <p:cNvPr id="3"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15378" name="Text Box 5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Tầm vực</a:t>
              </a:r>
            </a:p>
          </p:txBody>
        </p:sp>
        <p:sp>
          <p:nvSpPr>
            <p:cNvPr id="15379"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2</a:t>
              </a:r>
            </a:p>
          </p:txBody>
        </p:sp>
      </p:grpSp>
      <p:grpSp>
        <p:nvGrpSpPr>
          <p:cNvPr id="4"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15374" name="Text Box 59"/>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Tham số và lời gọi hàm</a:t>
              </a:r>
            </a:p>
          </p:txBody>
        </p:sp>
        <p:sp>
          <p:nvSpPr>
            <p:cNvPr id="15375"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3</a:t>
              </a:r>
            </a:p>
          </p:txBody>
        </p:sp>
      </p:grpSp>
      <p:grpSp>
        <p:nvGrpSpPr>
          <p:cNvPr id="5"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15370" name="Text Box 6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Đệ quy</a:t>
              </a:r>
            </a:p>
          </p:txBody>
        </p:sp>
        <p:sp>
          <p:nvSpPr>
            <p:cNvPr id="15371"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Hàm</a:t>
            </a:r>
          </a:p>
        </p:txBody>
      </p:sp>
      <p:sp>
        <p:nvSpPr>
          <p:cNvPr id="3" name="Content Placeholder 2"/>
          <p:cNvSpPr>
            <a:spLocks noGrp="1"/>
          </p:cNvSpPr>
          <p:nvPr>
            <p:ph idx="1"/>
          </p:nvPr>
        </p:nvSpPr>
        <p:spPr>
          <a:xfrm>
            <a:off x="457200" y="1219200"/>
            <a:ext cx="7696200" cy="4800600"/>
          </a:xfrm>
        </p:spPr>
        <p:txBody>
          <a:bodyPr/>
          <a:lstStyle/>
          <a:p>
            <a:pPr algn="just" eaLnBrk="1" hangingPunct="1">
              <a:defRPr/>
            </a:pPr>
            <a:r>
              <a:rPr lang="en-US" smtClean="0">
                <a:solidFill>
                  <a:schemeClr val="tx1">
                    <a:lumMod val="60000"/>
                    <a:lumOff val="40000"/>
                  </a:schemeClr>
                </a:solidFill>
              </a:rPr>
              <a:t>Cú pháp</a:t>
            </a:r>
          </a:p>
          <a:p>
            <a:pPr algn="just" eaLnBrk="1" hangingPunct="1">
              <a:defRPr/>
            </a:pPr>
            <a:endParaRPr lang="en-US" smtClean="0">
              <a:solidFill>
                <a:schemeClr val="tx1">
                  <a:lumMod val="60000"/>
                  <a:lumOff val="40000"/>
                </a:schemeClr>
              </a:solidFill>
            </a:endParaRPr>
          </a:p>
          <a:p>
            <a:pPr algn="just" eaLnBrk="1" hangingPunct="1">
              <a:defRPr/>
            </a:pPr>
            <a:endParaRPr lang="en-US" smtClean="0">
              <a:solidFill>
                <a:schemeClr val="tx1">
                  <a:lumMod val="60000"/>
                  <a:lumOff val="40000"/>
                </a:schemeClr>
              </a:solidFill>
            </a:endParaRPr>
          </a:p>
          <a:p>
            <a:pPr algn="just" eaLnBrk="1" hangingPunct="1">
              <a:defRPr/>
            </a:pPr>
            <a:endParaRPr lang="en-US" smtClean="0">
              <a:solidFill>
                <a:schemeClr val="tx1">
                  <a:lumMod val="60000"/>
                  <a:lumOff val="40000"/>
                </a:schemeClr>
              </a:solidFill>
            </a:endParaRPr>
          </a:p>
          <a:p>
            <a:pPr lvl="1" algn="just" eaLnBrk="1" hangingPunct="1">
              <a:defRPr/>
            </a:pPr>
            <a:r>
              <a:rPr lang="en-US" smtClean="0"/>
              <a:t>Trong </a:t>
            </a:r>
            <a:r>
              <a:rPr lang="vi-VN" smtClean="0"/>
              <a:t>đó</a:t>
            </a:r>
            <a:endParaRPr lang="en-US" smtClean="0"/>
          </a:p>
          <a:p>
            <a:pPr lvl="2" algn="just" eaLnBrk="1" hangingPunct="1">
              <a:defRPr/>
            </a:pPr>
            <a:r>
              <a:rPr lang="en-US" smtClean="0"/>
              <a:t>&lt;kiểu trả về&gt; : kiểu bất kỳ của C (</a:t>
            </a:r>
            <a:r>
              <a:rPr lang="en-US" smtClean="0">
                <a:solidFill>
                  <a:srgbClr val="FF0000"/>
                </a:solidFill>
              </a:rPr>
              <a:t>char</a:t>
            </a:r>
            <a:r>
              <a:rPr lang="en-US" smtClean="0"/>
              <a:t>, </a:t>
            </a:r>
            <a:r>
              <a:rPr lang="en-US" smtClean="0">
                <a:solidFill>
                  <a:srgbClr val="FF0000"/>
                </a:solidFill>
              </a:rPr>
              <a:t>int</a:t>
            </a:r>
            <a:r>
              <a:rPr lang="en-US" smtClean="0"/>
              <a:t>, </a:t>
            </a:r>
            <a:r>
              <a:rPr lang="en-US" smtClean="0">
                <a:solidFill>
                  <a:srgbClr val="FF0000"/>
                </a:solidFill>
              </a:rPr>
              <a:t>long</a:t>
            </a:r>
            <a:r>
              <a:rPr lang="en-US" smtClean="0"/>
              <a:t>, </a:t>
            </a:r>
            <a:r>
              <a:rPr lang="en-US" smtClean="0">
                <a:solidFill>
                  <a:srgbClr val="FF0000"/>
                </a:solidFill>
              </a:rPr>
              <a:t>float</a:t>
            </a:r>
            <a:r>
              <a:rPr lang="en-US" smtClean="0"/>
              <a:t>,…). Nếu không trả về thì là </a:t>
            </a:r>
            <a:r>
              <a:rPr lang="en-US" smtClean="0">
                <a:solidFill>
                  <a:srgbClr val="FF0000"/>
                </a:solidFill>
              </a:rPr>
              <a:t>void</a:t>
            </a:r>
            <a:r>
              <a:rPr lang="en-US" smtClean="0"/>
              <a:t>.</a:t>
            </a:r>
          </a:p>
          <a:p>
            <a:pPr lvl="2" algn="just" eaLnBrk="1" hangingPunct="1">
              <a:defRPr/>
            </a:pPr>
            <a:r>
              <a:rPr lang="en-US" smtClean="0"/>
              <a:t>&lt;tên hàm&gt;: theo quy tắc </a:t>
            </a:r>
            <a:r>
              <a:rPr lang="vi-VN" smtClean="0"/>
              <a:t>đặ</a:t>
            </a:r>
            <a:r>
              <a:rPr lang="en-US" smtClean="0"/>
              <a:t>t tên </a:t>
            </a:r>
            <a:r>
              <a:rPr lang="vi-VN" smtClean="0"/>
              <a:t>đị</a:t>
            </a:r>
            <a:r>
              <a:rPr lang="en-US" smtClean="0"/>
              <a:t>nh danh.</a:t>
            </a:r>
          </a:p>
          <a:p>
            <a:pPr lvl="2" algn="just" eaLnBrk="1" hangingPunct="1">
              <a:defRPr/>
            </a:pPr>
            <a:r>
              <a:rPr lang="en-US" smtClean="0"/>
              <a:t>&lt;danh sách tham số&gt; : </a:t>
            </a:r>
            <a:r>
              <a:rPr lang="en-US" smtClean="0">
                <a:solidFill>
                  <a:srgbClr val="FF0000"/>
                </a:solidFill>
              </a:rPr>
              <a:t>tham số hình thức </a:t>
            </a:r>
            <a:r>
              <a:rPr lang="vi-VN" smtClean="0">
                <a:solidFill>
                  <a:srgbClr val="FF0000"/>
                </a:solidFill>
              </a:rPr>
              <a:t>đầ</a:t>
            </a:r>
            <a:r>
              <a:rPr lang="en-US" smtClean="0">
                <a:solidFill>
                  <a:srgbClr val="FF0000"/>
                </a:solidFill>
              </a:rPr>
              <a:t>u vào</a:t>
            </a:r>
            <a:r>
              <a:rPr lang="en-US" smtClean="0"/>
              <a:t> giống khai báo biến, cách nhau bằng dấu </a:t>
            </a:r>
            <a:r>
              <a:rPr lang="en-US" smtClean="0">
                <a:solidFill>
                  <a:srgbClr val="FF0000"/>
                </a:solidFill>
              </a:rPr>
              <a:t>,</a:t>
            </a:r>
          </a:p>
          <a:p>
            <a:pPr lvl="2" algn="just" eaLnBrk="1" hangingPunct="1">
              <a:defRPr/>
            </a:pPr>
            <a:r>
              <a:rPr lang="en-US" smtClean="0"/>
              <a:t>&lt;giá trị&gt; : trả về cho hàm qua lệnh </a:t>
            </a:r>
            <a:r>
              <a:rPr lang="en-US" smtClean="0">
                <a:solidFill>
                  <a:srgbClr val="FF0000"/>
                </a:solidFill>
              </a:rPr>
              <a:t>return</a:t>
            </a:r>
            <a:r>
              <a:rPr lang="en-US" smtClean="0"/>
              <a:t>.</a:t>
            </a:r>
            <a:endParaRPr lang="en-US"/>
          </a:p>
        </p:txBody>
      </p:sp>
      <p:sp>
        <p:nvSpPr>
          <p:cNvPr id="2458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11" name="Rounded Rectangle 10"/>
          <p:cNvSpPr/>
          <p:nvPr/>
        </p:nvSpPr>
        <p:spPr>
          <a:xfrm>
            <a:off x="685800" y="1981200"/>
            <a:ext cx="152400" cy="1600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2" name="TextBox 11"/>
          <p:cNvSpPr txBox="1">
            <a:spLocks noChangeArrowheads="1"/>
          </p:cNvSpPr>
          <p:nvPr/>
        </p:nvSpPr>
        <p:spPr bwMode="auto">
          <a:xfrm>
            <a:off x="838200" y="2057400"/>
            <a:ext cx="701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&lt;kiểu trả về&gt; &lt;tên hàm&gt;</a:t>
            </a:r>
            <a:r>
              <a:rPr lang="en-US" altLang="en-US" sz="2000">
                <a:solidFill>
                  <a:srgbClr val="FF0000"/>
                </a:solidFill>
                <a:latin typeface="Courier New" pitchFamily="49" charset="0"/>
                <a:cs typeface="Courier New" pitchFamily="49" charset="0"/>
              </a:rPr>
              <a:t>(</a:t>
            </a:r>
            <a:r>
              <a:rPr lang="en-US" altLang="en-US" sz="2000">
                <a:latin typeface="Courier New" pitchFamily="49" charset="0"/>
                <a:cs typeface="Courier New" pitchFamily="49" charset="0"/>
              </a:rPr>
              <a:t>[danh sách tham số]</a:t>
            </a:r>
            <a:r>
              <a:rPr lang="en-US" altLang="en-US" sz="2000">
                <a:solidFill>
                  <a:srgbClr val="FF0000"/>
                </a:solidFill>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&lt;các câu lệnh&gt;</a:t>
            </a:r>
          </a:p>
          <a:p>
            <a:pPr eaLnBrk="1" hangingPunct="1">
              <a:spcBef>
                <a:spcPct val="0"/>
              </a:spcBef>
              <a:buClrTx/>
              <a:buFontTx/>
              <a:buNone/>
            </a:pPr>
            <a:r>
              <a:rPr lang="en-US" altLang="en-US" sz="2000">
                <a:latin typeface="Courier New" pitchFamily="49" charset="0"/>
                <a:cs typeface="Courier New" pitchFamily="49" charset="0"/>
              </a:rPr>
              <a:t>	[</a:t>
            </a:r>
            <a:r>
              <a:rPr lang="en-US" altLang="en-US" sz="2000">
                <a:solidFill>
                  <a:srgbClr val="FF0000"/>
                </a:solidFill>
                <a:latin typeface="Courier New" pitchFamily="49" charset="0"/>
                <a:cs typeface="Courier New" pitchFamily="49" charset="0"/>
              </a:rPr>
              <a:t>return</a:t>
            </a:r>
            <a:r>
              <a:rPr lang="en-US" altLang="en-US" sz="2000">
                <a:latin typeface="Courier New" pitchFamily="49" charset="0"/>
                <a:cs typeface="Courier New" pitchFamily="49" charset="0"/>
              </a:rPr>
              <a:t> &lt;giá trị&gt;;]</a:t>
            </a:r>
          </a:p>
          <a:p>
            <a:pPr eaLnBrk="1" hangingPunct="1">
              <a:spcBef>
                <a:spcPct val="0"/>
              </a:spcBef>
              <a:buClrTx/>
              <a:buFontTx/>
              <a:buNone/>
            </a:pPr>
            <a:r>
              <a:rPr lang="en-US" altLang="en-US" sz="200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anim calcmode="lin" valueType="num">
                                      <p:cBhvr>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anim calcmode="lin" valueType="num">
                                      <p:cBhvr>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anim calcmode="lin" valueType="num">
                                      <p:cBhvr>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anim calcmode="lin" valueType="num">
                                      <p:cBhvr>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anim calcmode="lin" valueType="num">
                                      <p:cBhvr>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Các b</a:t>
            </a:r>
            <a:r>
              <a:rPr lang="vi-VN" altLang="en-US" smtClean="0"/>
              <a:t>ướ</a:t>
            </a:r>
            <a:r>
              <a:rPr lang="en-US" altLang="en-US" smtClean="0"/>
              <a:t>c viết hàm</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Cần xác </a:t>
            </a:r>
            <a:r>
              <a:rPr lang="vi-VN" smtClean="0">
                <a:solidFill>
                  <a:schemeClr val="tx1">
                    <a:lumMod val="60000"/>
                    <a:lumOff val="40000"/>
                  </a:schemeClr>
                </a:solidFill>
              </a:rPr>
              <a:t>đị</a:t>
            </a:r>
            <a:r>
              <a:rPr lang="en-US" smtClean="0">
                <a:solidFill>
                  <a:schemeClr val="tx1">
                    <a:lumMod val="60000"/>
                    <a:lumOff val="40000"/>
                  </a:schemeClr>
                </a:solidFill>
              </a:rPr>
              <a:t>nh các thông tin sau </a:t>
            </a:r>
            <a:r>
              <a:rPr lang="vi-VN" smtClean="0">
                <a:solidFill>
                  <a:schemeClr val="tx1">
                    <a:lumMod val="60000"/>
                    <a:lumOff val="40000"/>
                  </a:schemeClr>
                </a:solidFill>
              </a:rPr>
              <a:t>đâ</a:t>
            </a:r>
            <a:r>
              <a:rPr lang="en-US" smtClean="0">
                <a:solidFill>
                  <a:schemeClr val="tx1">
                    <a:lumMod val="60000"/>
                    <a:lumOff val="40000"/>
                  </a:schemeClr>
                </a:solidFill>
              </a:rPr>
              <a:t>y:</a:t>
            </a:r>
          </a:p>
          <a:p>
            <a:pPr lvl="1" eaLnBrk="1" hangingPunct="1">
              <a:defRPr/>
            </a:pPr>
            <a:r>
              <a:rPr lang="en-US" smtClean="0"/>
              <a:t>Tên hàm.</a:t>
            </a:r>
          </a:p>
          <a:p>
            <a:pPr lvl="1" eaLnBrk="1" hangingPunct="1">
              <a:defRPr/>
            </a:pPr>
            <a:r>
              <a:rPr lang="en-US" smtClean="0"/>
              <a:t>Hàm sẽ thực hiện công việc gì.</a:t>
            </a:r>
          </a:p>
          <a:p>
            <a:pPr lvl="1" eaLnBrk="1" hangingPunct="1">
              <a:defRPr/>
            </a:pPr>
            <a:r>
              <a:rPr lang="en-US" smtClean="0"/>
              <a:t>Các </a:t>
            </a:r>
            <a:r>
              <a:rPr lang="vi-VN" smtClean="0"/>
              <a:t>đ</a:t>
            </a:r>
            <a:r>
              <a:rPr lang="en-US" smtClean="0"/>
              <a:t>ầu vào (nếu có).</a:t>
            </a:r>
          </a:p>
          <a:p>
            <a:pPr lvl="1" eaLnBrk="1" hangingPunct="1">
              <a:defRPr/>
            </a:pPr>
            <a:r>
              <a:rPr lang="en-US" smtClean="0"/>
              <a:t>Đầu ra (nếu có).</a:t>
            </a:r>
          </a:p>
        </p:txBody>
      </p:sp>
      <p:sp>
        <p:nvSpPr>
          <p:cNvPr id="256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AutoShape 6"/>
          <p:cNvSpPr>
            <a:spLocks noChangeArrowheads="1"/>
          </p:cNvSpPr>
          <p:nvPr/>
        </p:nvSpPr>
        <p:spPr bwMode="gray">
          <a:xfrm>
            <a:off x="3124200" y="4495800"/>
            <a:ext cx="1981200" cy="16764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000">
                <a:solidFill>
                  <a:srgbClr val="FF0000"/>
                </a:solidFill>
                <a:latin typeface="Arial" pitchFamily="34" charset="0"/>
                <a:cs typeface="Arial" pitchFamily="34" charset="0"/>
              </a:rPr>
              <a:t>Tên hàm</a:t>
            </a:r>
          </a:p>
          <a:p>
            <a:pPr algn="ctr">
              <a:defRPr/>
            </a:pPr>
            <a:endParaRPr lang="en-US" sz="2000">
              <a:solidFill>
                <a:srgbClr val="FF0000"/>
              </a:solidFill>
              <a:latin typeface="Arial" pitchFamily="34" charset="0"/>
              <a:cs typeface="Arial" pitchFamily="34" charset="0"/>
            </a:endParaRPr>
          </a:p>
          <a:p>
            <a:pPr algn="ctr">
              <a:defRPr/>
            </a:pPr>
            <a:endParaRPr lang="en-US" sz="2000">
              <a:solidFill>
                <a:srgbClr val="FF0000"/>
              </a:solidFill>
              <a:latin typeface="Arial" pitchFamily="34" charset="0"/>
              <a:cs typeface="Arial" pitchFamily="34" charset="0"/>
            </a:endParaRPr>
          </a:p>
          <a:p>
            <a:pPr algn="ctr">
              <a:defRPr/>
            </a:pPr>
            <a:endParaRPr lang="en-US" sz="2000">
              <a:solidFill>
                <a:schemeClr val="tx1">
                  <a:lumMod val="60000"/>
                  <a:lumOff val="40000"/>
                </a:schemeClr>
              </a:solidFill>
              <a:latin typeface="Arial" pitchFamily="34" charset="0"/>
              <a:cs typeface="Arial" pitchFamily="34" charset="0"/>
            </a:endParaRPr>
          </a:p>
        </p:txBody>
      </p:sp>
      <p:cxnSp>
        <p:nvCxnSpPr>
          <p:cNvPr id="6" name="Straight Arrow Connector 5"/>
          <p:cNvCxnSpPr/>
          <p:nvPr/>
        </p:nvCxnSpPr>
        <p:spPr>
          <a:xfrm>
            <a:off x="762000" y="4800600"/>
            <a:ext cx="2362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762000" y="5334000"/>
            <a:ext cx="2362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762000" y="5867400"/>
            <a:ext cx="2362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a:spLocks noChangeArrowheads="1"/>
          </p:cNvSpPr>
          <p:nvPr/>
        </p:nvSpPr>
        <p:spPr bwMode="auto">
          <a:xfrm>
            <a:off x="1219200" y="4419600"/>
            <a:ext cx="1236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Arial" pitchFamily="34" charset="0"/>
                <a:cs typeface="Arial" pitchFamily="34" charset="0"/>
              </a:rPr>
              <a:t>Đầu vào 1</a:t>
            </a:r>
          </a:p>
        </p:txBody>
      </p:sp>
      <p:sp>
        <p:nvSpPr>
          <p:cNvPr id="11" name="TextBox 10"/>
          <p:cNvSpPr txBox="1">
            <a:spLocks noChangeArrowheads="1"/>
          </p:cNvSpPr>
          <p:nvPr/>
        </p:nvSpPr>
        <p:spPr bwMode="auto">
          <a:xfrm>
            <a:off x="1219200" y="4953000"/>
            <a:ext cx="1236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Arial" pitchFamily="34" charset="0"/>
                <a:cs typeface="Arial" pitchFamily="34" charset="0"/>
              </a:rPr>
              <a:t>Đầu vào 2</a:t>
            </a:r>
          </a:p>
        </p:txBody>
      </p:sp>
      <p:sp>
        <p:nvSpPr>
          <p:cNvPr id="12" name="TextBox 11"/>
          <p:cNvSpPr txBox="1">
            <a:spLocks noChangeArrowheads="1"/>
          </p:cNvSpPr>
          <p:nvPr/>
        </p:nvSpPr>
        <p:spPr bwMode="auto">
          <a:xfrm>
            <a:off x="1219200" y="5486400"/>
            <a:ext cx="1236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Arial" pitchFamily="34" charset="0"/>
                <a:cs typeface="Arial" pitchFamily="34" charset="0"/>
              </a:rPr>
              <a:t>Đầu vào n</a:t>
            </a:r>
          </a:p>
        </p:txBody>
      </p:sp>
      <p:cxnSp>
        <p:nvCxnSpPr>
          <p:cNvPr id="13" name="Straight Arrow Connector 12"/>
          <p:cNvCxnSpPr/>
          <p:nvPr/>
        </p:nvCxnSpPr>
        <p:spPr>
          <a:xfrm>
            <a:off x="5105400" y="5334000"/>
            <a:ext cx="2362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TextBox 13"/>
          <p:cNvSpPr txBox="1">
            <a:spLocks noChangeArrowheads="1"/>
          </p:cNvSpPr>
          <p:nvPr/>
        </p:nvSpPr>
        <p:spPr bwMode="auto">
          <a:xfrm>
            <a:off x="5410200" y="4953000"/>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Arial" pitchFamily="34" charset="0"/>
                <a:cs typeface="Arial" pitchFamily="34" charset="0"/>
              </a:rPr>
              <a:t>Đầu ra (nếu có)</a:t>
            </a:r>
          </a:p>
        </p:txBody>
      </p:sp>
      <p:sp>
        <p:nvSpPr>
          <p:cNvPr id="15" name="TextBox 14"/>
          <p:cNvSpPr txBox="1">
            <a:spLocks noChangeArrowheads="1"/>
          </p:cNvSpPr>
          <p:nvPr/>
        </p:nvSpPr>
        <p:spPr bwMode="auto">
          <a:xfrm>
            <a:off x="3276600" y="53340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ct val="0"/>
              </a:spcBef>
              <a:buClrTx/>
              <a:buFontTx/>
              <a:buNone/>
            </a:pPr>
            <a:r>
              <a:rPr lang="en-US" altLang="en-US" sz="1800" b="0">
                <a:latin typeface="Arial" pitchFamily="34" charset="0"/>
                <a:cs typeface="Arial" pitchFamily="34" charset="0"/>
              </a:rPr>
              <a:t>Các công việc</a:t>
            </a:r>
          </a:p>
          <a:p>
            <a:pPr algn="ctr" eaLnBrk="1" hangingPunct="1">
              <a:spcBef>
                <a:spcPct val="0"/>
              </a:spcBef>
              <a:buClrTx/>
              <a:buFontTx/>
              <a:buNone/>
            </a:pPr>
            <a:r>
              <a:rPr lang="en-US" altLang="en-US" sz="1800" b="0">
                <a:latin typeface="Arial" pitchFamily="34" charset="0"/>
                <a:cs typeface="Arial" pitchFamily="34" charset="0"/>
              </a:rPr>
              <a:t>sẽ thực hiện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5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anim calcmode="lin" valueType="num">
                                      <p:cBhvr>
                                        <p:cTn id="5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9"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10"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Hàm</a:t>
            </a:r>
          </a:p>
        </p:txBody>
      </p:sp>
      <p:sp>
        <p:nvSpPr>
          <p:cNvPr id="3" name="Content Placeholder 2"/>
          <p:cNvSpPr>
            <a:spLocks noGrp="1"/>
          </p:cNvSpPr>
          <p:nvPr>
            <p:ph idx="1"/>
          </p:nvPr>
        </p:nvSpPr>
        <p:spPr>
          <a:xfrm>
            <a:off x="457200" y="1524000"/>
            <a:ext cx="8382000" cy="4800600"/>
          </a:xfrm>
        </p:spPr>
        <p:txBody>
          <a:bodyPr/>
          <a:lstStyle/>
          <a:p>
            <a:pPr eaLnBrk="1" hangingPunct="1">
              <a:defRPr/>
            </a:pPr>
            <a:r>
              <a:rPr lang="en-US" smtClean="0">
                <a:solidFill>
                  <a:schemeClr val="tx1">
                    <a:lumMod val="60000"/>
                    <a:lumOff val="40000"/>
                  </a:schemeClr>
                </a:solidFill>
              </a:rPr>
              <a:t>Ví dụ 1</a:t>
            </a:r>
          </a:p>
          <a:p>
            <a:pPr lvl="1" eaLnBrk="1" hangingPunct="1">
              <a:defRPr/>
            </a:pPr>
            <a:r>
              <a:rPr lang="en-US" smtClean="0">
                <a:solidFill>
                  <a:srgbClr val="FF0000"/>
                </a:solidFill>
              </a:rPr>
              <a:t>Tên hàm:</a:t>
            </a:r>
            <a:r>
              <a:rPr lang="en-US" smtClean="0"/>
              <a:t> XuatTong</a:t>
            </a:r>
          </a:p>
          <a:p>
            <a:pPr lvl="1" eaLnBrk="1" hangingPunct="1">
              <a:defRPr/>
            </a:pPr>
            <a:r>
              <a:rPr lang="en-US" smtClean="0">
                <a:solidFill>
                  <a:srgbClr val="FF0000"/>
                </a:solidFill>
              </a:rPr>
              <a:t>Công việc: </a:t>
            </a:r>
            <a:r>
              <a:rPr lang="en-US" smtClean="0"/>
              <a:t>tính và xuất tổng 2 số nguyên</a:t>
            </a:r>
          </a:p>
          <a:p>
            <a:pPr lvl="1" eaLnBrk="1" hangingPunct="1">
              <a:defRPr/>
            </a:pPr>
            <a:r>
              <a:rPr lang="en-US" smtClean="0">
                <a:solidFill>
                  <a:srgbClr val="FF0000"/>
                </a:solidFill>
              </a:rPr>
              <a:t>Đầu vào: </a:t>
            </a:r>
            <a:r>
              <a:rPr lang="en-US" smtClean="0"/>
              <a:t>hai số nguyên x và y</a:t>
            </a:r>
          </a:p>
          <a:p>
            <a:pPr lvl="1" eaLnBrk="1" hangingPunct="1">
              <a:defRPr/>
            </a:pPr>
            <a:r>
              <a:rPr lang="en-US" smtClean="0">
                <a:solidFill>
                  <a:srgbClr val="FF0000"/>
                </a:solidFill>
              </a:rPr>
              <a:t>Đầu ra: </a:t>
            </a:r>
            <a:r>
              <a:rPr lang="en-US" smtClean="0"/>
              <a:t>không có</a:t>
            </a:r>
            <a:endParaRPr lang="en-US" baseline="30000" smtClean="0"/>
          </a:p>
        </p:txBody>
      </p:sp>
      <p:sp>
        <p:nvSpPr>
          <p:cNvPr id="2662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4191000"/>
            <a:ext cx="152400" cy="1905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4191000"/>
            <a:ext cx="7010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XuatTong(int x, int y)</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s;</a:t>
            </a:r>
          </a:p>
          <a:p>
            <a:pPr eaLnBrk="1" hangingPunct="1">
              <a:spcBef>
                <a:spcPct val="0"/>
              </a:spcBef>
              <a:buClrTx/>
              <a:buFontTx/>
              <a:buNone/>
            </a:pPr>
            <a:r>
              <a:rPr lang="en-US" altLang="en-US" sz="2000">
                <a:latin typeface="Courier New" pitchFamily="49" charset="0"/>
                <a:cs typeface="Courier New" pitchFamily="49" charset="0"/>
              </a:rPr>
              <a:t>	s = x + y;</a:t>
            </a:r>
          </a:p>
          <a:p>
            <a:pPr eaLnBrk="1" hangingPunct="1">
              <a:spcBef>
                <a:spcPct val="0"/>
              </a:spcBef>
              <a:buClrTx/>
              <a:buFontTx/>
              <a:buNone/>
            </a:pPr>
            <a:r>
              <a:rPr lang="en-US" altLang="en-US" sz="2000">
                <a:latin typeface="Courier New" pitchFamily="49" charset="0"/>
                <a:cs typeface="Courier New" pitchFamily="49" charset="0"/>
              </a:rPr>
              <a:t>	printf(“%d+%dy=%dx“,x,y,s);</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0" y="4267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1676400" y="4267200"/>
            <a:ext cx="12192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9" name="Rectangle 8"/>
          <p:cNvSpPr>
            <a:spLocks/>
          </p:cNvSpPr>
          <p:nvPr/>
        </p:nvSpPr>
        <p:spPr bwMode="auto">
          <a:xfrm>
            <a:off x="3048000" y="4267200"/>
            <a:ext cx="18288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1" name="Rectangle 10"/>
          <p:cNvSpPr>
            <a:spLocks/>
          </p:cNvSpPr>
          <p:nvPr/>
        </p:nvSpPr>
        <p:spPr bwMode="auto">
          <a:xfrm>
            <a:off x="0" y="4876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2" name="Rectangle 11"/>
          <p:cNvSpPr>
            <a:spLocks/>
          </p:cNvSpPr>
          <p:nvPr/>
        </p:nvSpPr>
        <p:spPr bwMode="auto">
          <a:xfrm>
            <a:off x="0" y="5181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3" name="Rectangle 12"/>
          <p:cNvSpPr>
            <a:spLocks/>
          </p:cNvSpPr>
          <p:nvPr/>
        </p:nvSpPr>
        <p:spPr bwMode="auto">
          <a:xfrm>
            <a:off x="0" y="5486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5" name="Rectangle 14"/>
          <p:cNvSpPr>
            <a:spLocks/>
          </p:cNvSpPr>
          <p:nvPr/>
        </p:nvSpPr>
        <p:spPr bwMode="auto">
          <a:xfrm>
            <a:off x="914400" y="4267200"/>
            <a:ext cx="6096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22" presetClass="entr" presetSubtype="8"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1" nodeType="clickEffect">
                                  <p:stCondLst>
                                    <p:cond delay="0"/>
                                  </p:stCondLst>
                                  <p:childTnLst>
                                    <p:animEffect transition="out" filter="fade">
                                      <p:cBhvr>
                                        <p:cTn id="55" dur="500"/>
                                        <p:tgtEl>
                                          <p:spTgt spid="8"/>
                                        </p:tgtEl>
                                      </p:cBhvr>
                                    </p:animEffect>
                                    <p:set>
                                      <p:cBhvr>
                                        <p:cTn id="56" dur="1" fill="hold">
                                          <p:stCondLst>
                                            <p:cond delay="499"/>
                                          </p:stCondLst>
                                        </p:cTn>
                                        <p:tgtEl>
                                          <p:spTgt spid="8"/>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xit" presetSubtype="0" fill="hold" grpId="1" nodeType="clickEffect">
                                  <p:stCondLst>
                                    <p:cond delay="0"/>
                                  </p:stCondLst>
                                  <p:childTnLst>
                                    <p:animEffect transition="out" filter="fade">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par>
                                <p:cTn id="65" presetID="22" presetClass="entr" presetSubtype="8"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1" nodeType="click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left)">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1" nodeType="click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22" presetClass="entr" presetSubtype="8"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left)">
                                      <p:cBhvr>
                                        <p:cTn id="83" dur="500"/>
                                        <p:tgtEl>
                                          <p:spTgt spid="1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xit" presetSubtype="0" fill="hold" grpId="1" nodeType="clickEffect">
                                  <p:stCondLst>
                                    <p:cond delay="0"/>
                                  </p:stCondLst>
                                  <p:childTnLst>
                                    <p:animEffect transition="out" filter="fade">
                                      <p:cBhvr>
                                        <p:cTn id="87" dur="500"/>
                                        <p:tgtEl>
                                          <p:spTgt spid="12"/>
                                        </p:tgtEl>
                                      </p:cBhvr>
                                    </p:animEffect>
                                    <p:set>
                                      <p:cBhvr>
                                        <p:cTn id="88" dur="1" fill="hold">
                                          <p:stCondLst>
                                            <p:cond delay="499"/>
                                          </p:stCondLst>
                                        </p:cTn>
                                        <p:tgtEl>
                                          <p:spTgt spid="12"/>
                                        </p:tgtEl>
                                        <p:attrNameLst>
                                          <p:attrName>style.visibility</p:attrName>
                                        </p:attrNameLst>
                                      </p:cBhvr>
                                      <p:to>
                                        <p:strVal val="hidden"/>
                                      </p:to>
                                    </p:set>
                                  </p:childTnLst>
                                </p:cTn>
                              </p:par>
                              <p:par>
                                <p:cTn id="89" presetID="22" presetClass="entr" presetSubtype="8"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left)">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1" grpId="0" animBg="1"/>
      <p:bldP spid="11" grpId="1" animBg="1"/>
      <p:bldP spid="12" grpId="0" animBg="1"/>
      <p:bldP spid="12" grpId="1" animBg="1"/>
      <p:bldP spid="13" grpId="0" animBg="1"/>
      <p:bldP spid="15" grpId="0" animBg="1"/>
      <p:bldP spid="1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Hàm</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Ví dụ 2</a:t>
            </a:r>
          </a:p>
          <a:p>
            <a:pPr lvl="1" eaLnBrk="1" hangingPunct="1">
              <a:defRPr/>
            </a:pPr>
            <a:r>
              <a:rPr lang="en-US" smtClean="0">
                <a:solidFill>
                  <a:srgbClr val="FF0000"/>
                </a:solidFill>
              </a:rPr>
              <a:t>Tên hàm: </a:t>
            </a:r>
            <a:r>
              <a:rPr lang="en-US" smtClean="0"/>
              <a:t>TinhTong</a:t>
            </a:r>
          </a:p>
          <a:p>
            <a:pPr lvl="1" eaLnBrk="1" hangingPunct="1">
              <a:defRPr/>
            </a:pPr>
            <a:r>
              <a:rPr lang="en-US" smtClean="0">
                <a:solidFill>
                  <a:srgbClr val="FF0000"/>
                </a:solidFill>
              </a:rPr>
              <a:t>Công việc: </a:t>
            </a:r>
            <a:r>
              <a:rPr lang="en-US" smtClean="0"/>
              <a:t>tính và trả về tổng 2 số nguyên</a:t>
            </a:r>
          </a:p>
          <a:p>
            <a:pPr lvl="1" eaLnBrk="1" hangingPunct="1">
              <a:defRPr/>
            </a:pPr>
            <a:r>
              <a:rPr lang="en-US" smtClean="0">
                <a:solidFill>
                  <a:srgbClr val="FF0000"/>
                </a:solidFill>
              </a:rPr>
              <a:t>Đầu vào: </a:t>
            </a:r>
            <a:r>
              <a:rPr lang="en-US" smtClean="0"/>
              <a:t>hai số nguyên x và y</a:t>
            </a:r>
          </a:p>
          <a:p>
            <a:pPr lvl="1" eaLnBrk="1" hangingPunct="1">
              <a:defRPr/>
            </a:pPr>
            <a:r>
              <a:rPr lang="en-US" smtClean="0">
                <a:solidFill>
                  <a:srgbClr val="FF0000"/>
                </a:solidFill>
              </a:rPr>
              <a:t>Đầu ra: </a:t>
            </a:r>
            <a:r>
              <a:rPr lang="en-US" smtClean="0"/>
              <a:t>một số nguyên có giá trị x + y</a:t>
            </a:r>
            <a:endParaRPr lang="en-US" baseline="30000" smtClean="0"/>
          </a:p>
        </p:txBody>
      </p:sp>
      <p:sp>
        <p:nvSpPr>
          <p:cNvPr id="2765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15" name="Rounded Rectangle 14"/>
          <p:cNvSpPr/>
          <p:nvPr/>
        </p:nvSpPr>
        <p:spPr>
          <a:xfrm>
            <a:off x="685800" y="4191000"/>
            <a:ext cx="152400" cy="1905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6" name="TextBox 15"/>
          <p:cNvSpPr txBox="1">
            <a:spLocks noChangeArrowheads="1"/>
          </p:cNvSpPr>
          <p:nvPr/>
        </p:nvSpPr>
        <p:spPr bwMode="auto">
          <a:xfrm>
            <a:off x="838200" y="4191000"/>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int TinhTong(int x, int y)</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s;</a:t>
            </a:r>
          </a:p>
          <a:p>
            <a:pPr eaLnBrk="1" hangingPunct="1">
              <a:spcBef>
                <a:spcPct val="0"/>
              </a:spcBef>
              <a:buClrTx/>
              <a:buFontTx/>
              <a:buNone/>
            </a:pPr>
            <a:r>
              <a:rPr lang="en-US" altLang="en-US" sz="2000">
                <a:latin typeface="Courier New" pitchFamily="49" charset="0"/>
                <a:cs typeface="Courier New" pitchFamily="49" charset="0"/>
              </a:rPr>
              <a:t>	s = x + y;</a:t>
            </a:r>
          </a:p>
          <a:p>
            <a:pPr eaLnBrk="1" hangingPunct="1">
              <a:spcBef>
                <a:spcPct val="0"/>
              </a:spcBef>
              <a:buClrTx/>
              <a:buFontTx/>
              <a:buNone/>
            </a:pPr>
            <a:r>
              <a:rPr lang="en-US" altLang="en-US" sz="2000">
                <a:latin typeface="Courier New" pitchFamily="49" charset="0"/>
                <a:cs typeface="Courier New" pitchFamily="49" charset="0"/>
              </a:rPr>
              <a:t>	return s;</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17" name="Rectangle 16"/>
          <p:cNvSpPr>
            <a:spLocks/>
          </p:cNvSpPr>
          <p:nvPr/>
        </p:nvSpPr>
        <p:spPr bwMode="auto">
          <a:xfrm>
            <a:off x="0" y="4267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8" name="Rectangle 17"/>
          <p:cNvSpPr>
            <a:spLocks/>
          </p:cNvSpPr>
          <p:nvPr/>
        </p:nvSpPr>
        <p:spPr bwMode="auto">
          <a:xfrm>
            <a:off x="1524000" y="4267200"/>
            <a:ext cx="12192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9" name="Rectangle 18"/>
          <p:cNvSpPr>
            <a:spLocks/>
          </p:cNvSpPr>
          <p:nvPr/>
        </p:nvSpPr>
        <p:spPr bwMode="auto">
          <a:xfrm>
            <a:off x="2895600" y="4267200"/>
            <a:ext cx="18288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0" name="Rectangle 19"/>
          <p:cNvSpPr>
            <a:spLocks/>
          </p:cNvSpPr>
          <p:nvPr/>
        </p:nvSpPr>
        <p:spPr bwMode="auto">
          <a:xfrm>
            <a:off x="0" y="4876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1" name="Rectangle 20"/>
          <p:cNvSpPr>
            <a:spLocks/>
          </p:cNvSpPr>
          <p:nvPr/>
        </p:nvSpPr>
        <p:spPr bwMode="auto">
          <a:xfrm>
            <a:off x="0" y="5181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2" name="Rectangle 21"/>
          <p:cNvSpPr>
            <a:spLocks/>
          </p:cNvSpPr>
          <p:nvPr/>
        </p:nvSpPr>
        <p:spPr bwMode="auto">
          <a:xfrm>
            <a:off x="0" y="5486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3" name="Rectangle 22"/>
          <p:cNvSpPr>
            <a:spLocks/>
          </p:cNvSpPr>
          <p:nvPr/>
        </p:nvSpPr>
        <p:spPr bwMode="auto">
          <a:xfrm>
            <a:off x="0" y="45720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4" name="Rectangle 23"/>
          <p:cNvSpPr>
            <a:spLocks/>
          </p:cNvSpPr>
          <p:nvPr/>
        </p:nvSpPr>
        <p:spPr bwMode="auto">
          <a:xfrm>
            <a:off x="914400" y="4267200"/>
            <a:ext cx="4572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1" nodeType="click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xit" presetSubtype="0" fill="hold" grpId="1" nodeType="clickEffect">
                                  <p:stCondLst>
                                    <p:cond delay="0"/>
                                  </p:stCondLst>
                                  <p:childTnLst>
                                    <p:animEffect transition="out" filter="fade">
                                      <p:cBhvr>
                                        <p:cTn id="63" dur="500"/>
                                        <p:tgtEl>
                                          <p:spTgt spid="19"/>
                                        </p:tgtEl>
                                      </p:cBhvr>
                                    </p:animEffect>
                                    <p:set>
                                      <p:cBhvr>
                                        <p:cTn id="64" dur="1" fill="hold">
                                          <p:stCondLst>
                                            <p:cond delay="499"/>
                                          </p:stCondLst>
                                        </p:cTn>
                                        <p:tgtEl>
                                          <p:spTgt spid="19"/>
                                        </p:tgtEl>
                                        <p:attrNameLst>
                                          <p:attrName>style.visibility</p:attrName>
                                        </p:attrNameLst>
                                      </p:cBhvr>
                                      <p:to>
                                        <p:strVal val="hidden"/>
                                      </p:to>
                                    </p:set>
                                  </p:childTnLst>
                                </p:cTn>
                              </p:par>
                              <p:par>
                                <p:cTn id="65" presetID="22" presetClass="entr" presetSubtype="8"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1" nodeType="clickEffect">
                                  <p:stCondLst>
                                    <p:cond delay="0"/>
                                  </p:stCondLst>
                                  <p:childTnLst>
                                    <p:animEffect transition="out" filter="fade">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1" nodeType="clickEffect">
                                  <p:stCondLst>
                                    <p:cond delay="0"/>
                                  </p:stCondLst>
                                  <p:childTnLst>
                                    <p:animEffect transition="out" filter="fade">
                                      <p:cBhvr>
                                        <p:cTn id="79" dur="500"/>
                                        <p:tgtEl>
                                          <p:spTgt spid="23"/>
                                        </p:tgtEl>
                                      </p:cBhvr>
                                    </p:animEffect>
                                    <p:set>
                                      <p:cBhvr>
                                        <p:cTn id="80" dur="1" fill="hold">
                                          <p:stCondLst>
                                            <p:cond delay="499"/>
                                          </p:stCondLst>
                                        </p:cTn>
                                        <p:tgtEl>
                                          <p:spTgt spid="23"/>
                                        </p:tgtEl>
                                        <p:attrNameLst>
                                          <p:attrName>style.visibility</p:attrName>
                                        </p:attrNameLst>
                                      </p:cBhvr>
                                      <p:to>
                                        <p:strVal val="hidden"/>
                                      </p:to>
                                    </p:set>
                                  </p:childTnLst>
                                </p:cTn>
                              </p:par>
                              <p:par>
                                <p:cTn id="81" presetID="22" presetClass="entr" presetSubtype="8"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xit" presetSubtype="0" fill="hold" grpId="1" nodeType="clickEffect">
                                  <p:stCondLst>
                                    <p:cond delay="0"/>
                                  </p:stCondLst>
                                  <p:childTnLst>
                                    <p:animEffect transition="out" filter="fade">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ntr" presetSubtype="8"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500"/>
                                        <p:tgtEl>
                                          <p:spTgt spid="21"/>
                                        </p:tgtEl>
                                      </p:cBhvr>
                                    </p:animEffect>
                                    <p:set>
                                      <p:cBhvr>
                                        <p:cTn id="96" dur="1" fill="hold">
                                          <p:stCondLst>
                                            <p:cond delay="499"/>
                                          </p:stCondLst>
                                        </p:cTn>
                                        <p:tgtEl>
                                          <p:spTgt spid="21"/>
                                        </p:tgtEl>
                                        <p:attrNameLst>
                                          <p:attrName>style.visibility</p:attrName>
                                        </p:attrNameLst>
                                      </p:cBhvr>
                                      <p:to>
                                        <p:strVal val="hidden"/>
                                      </p:to>
                                    </p:set>
                                  </p:childTnLst>
                                </p:cTn>
                              </p:par>
                              <p:par>
                                <p:cTn id="97" presetID="22" presetClass="entr" presetSubtype="8"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3" grpId="1" animBg="1"/>
      <p:bldP spid="24" grpId="0" animBg="1"/>
      <p:bldP spid="2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Ch</a:t>
            </a:r>
            <a:r>
              <a:rPr lang="vi-VN" altLang="en-US" smtClean="0"/>
              <a:t>ươ</a:t>
            </a:r>
            <a:r>
              <a:rPr lang="en-US" altLang="en-US" smtClean="0"/>
              <a:t>ng trình con - Function</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Ví dụ 3</a:t>
            </a:r>
          </a:p>
          <a:p>
            <a:pPr lvl="1" eaLnBrk="1" hangingPunct="1">
              <a:defRPr/>
            </a:pPr>
            <a:r>
              <a:rPr lang="en-US" smtClean="0">
                <a:solidFill>
                  <a:srgbClr val="FF0000"/>
                </a:solidFill>
              </a:rPr>
              <a:t>Tên hàm: </a:t>
            </a:r>
            <a:r>
              <a:rPr lang="en-US" smtClean="0"/>
              <a:t>NhapXuatTong</a:t>
            </a:r>
          </a:p>
          <a:p>
            <a:pPr lvl="1" eaLnBrk="1" hangingPunct="1">
              <a:defRPr/>
            </a:pPr>
            <a:r>
              <a:rPr lang="en-US" smtClean="0">
                <a:solidFill>
                  <a:srgbClr val="FF0000"/>
                </a:solidFill>
              </a:rPr>
              <a:t>Công việc: </a:t>
            </a:r>
            <a:r>
              <a:rPr lang="en-US" smtClean="0"/>
              <a:t>nhập và xuất tổng 2 số nguyên</a:t>
            </a:r>
          </a:p>
          <a:p>
            <a:pPr lvl="1" eaLnBrk="1" hangingPunct="1">
              <a:defRPr/>
            </a:pPr>
            <a:r>
              <a:rPr lang="en-US" smtClean="0">
                <a:solidFill>
                  <a:srgbClr val="FF0000"/>
                </a:solidFill>
              </a:rPr>
              <a:t>Đầu vào: </a:t>
            </a:r>
            <a:r>
              <a:rPr lang="en-US" smtClean="0"/>
              <a:t>không có</a:t>
            </a:r>
          </a:p>
          <a:p>
            <a:pPr lvl="1" eaLnBrk="1" hangingPunct="1">
              <a:defRPr/>
            </a:pPr>
            <a:r>
              <a:rPr lang="en-US" smtClean="0">
                <a:solidFill>
                  <a:srgbClr val="FF0000"/>
                </a:solidFill>
              </a:rPr>
              <a:t>Đầu ra: </a:t>
            </a:r>
            <a:r>
              <a:rPr lang="en-US" smtClean="0"/>
              <a:t>không có</a:t>
            </a:r>
            <a:endParaRPr lang="en-US" baseline="30000" smtClean="0"/>
          </a:p>
        </p:txBody>
      </p:sp>
      <p:sp>
        <p:nvSpPr>
          <p:cNvPr id="2867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15" name="Rounded Rectangle 14"/>
          <p:cNvSpPr/>
          <p:nvPr/>
        </p:nvSpPr>
        <p:spPr>
          <a:xfrm>
            <a:off x="685800" y="4191000"/>
            <a:ext cx="152400" cy="2209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6" name="TextBox 15"/>
          <p:cNvSpPr txBox="1">
            <a:spLocks noChangeArrowheads="1"/>
          </p:cNvSpPr>
          <p:nvPr/>
        </p:nvSpPr>
        <p:spPr bwMode="auto">
          <a:xfrm>
            <a:off x="838200" y="4191000"/>
            <a:ext cx="7543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NhapXuatTong()</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x, y;</a:t>
            </a:r>
          </a:p>
          <a:p>
            <a:pPr eaLnBrk="1" hangingPunct="1">
              <a:spcBef>
                <a:spcPct val="0"/>
              </a:spcBef>
              <a:buClrTx/>
              <a:buFontTx/>
              <a:buNone/>
            </a:pPr>
            <a:r>
              <a:rPr lang="en-US" altLang="en-US" sz="2000">
                <a:latin typeface="Courier New" pitchFamily="49" charset="0"/>
                <a:cs typeface="Courier New" pitchFamily="49" charset="0"/>
              </a:rPr>
              <a:t>	printf(“Nhap 2 so nguyen: ”);</a:t>
            </a:r>
          </a:p>
          <a:p>
            <a:pPr eaLnBrk="1" hangingPunct="1">
              <a:spcBef>
                <a:spcPct val="0"/>
              </a:spcBef>
              <a:buClrTx/>
              <a:buFontTx/>
              <a:buNone/>
            </a:pPr>
            <a:r>
              <a:rPr lang="en-US" altLang="en-US" sz="2000">
                <a:latin typeface="Courier New" pitchFamily="49" charset="0"/>
                <a:cs typeface="Courier New" pitchFamily="49" charset="0"/>
              </a:rPr>
              <a:t>	scanf(“%d%d”,&amp;x,&amp;y);</a:t>
            </a:r>
          </a:p>
          <a:p>
            <a:pPr eaLnBrk="1" hangingPunct="1">
              <a:spcBef>
                <a:spcPct val="0"/>
              </a:spcBef>
              <a:buClrTx/>
              <a:buFontTx/>
              <a:buNone/>
            </a:pPr>
            <a:r>
              <a:rPr lang="en-US" altLang="en-US" sz="2000">
                <a:latin typeface="Courier New" pitchFamily="49" charset="0"/>
                <a:cs typeface="Courier New" pitchFamily="49" charset="0"/>
              </a:rPr>
              <a:t>	printf(“%d+%dy=%dx“,x,y,x+y);</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17" name="Rectangle 16"/>
          <p:cNvSpPr>
            <a:spLocks/>
          </p:cNvSpPr>
          <p:nvPr/>
        </p:nvSpPr>
        <p:spPr bwMode="auto">
          <a:xfrm>
            <a:off x="0" y="4267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8" name="Rectangle 17"/>
          <p:cNvSpPr>
            <a:spLocks/>
          </p:cNvSpPr>
          <p:nvPr/>
        </p:nvSpPr>
        <p:spPr bwMode="auto">
          <a:xfrm>
            <a:off x="1676400" y="4267200"/>
            <a:ext cx="18288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0" name="Rectangle 19"/>
          <p:cNvSpPr>
            <a:spLocks/>
          </p:cNvSpPr>
          <p:nvPr/>
        </p:nvSpPr>
        <p:spPr bwMode="auto">
          <a:xfrm>
            <a:off x="0" y="4876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1" name="Rectangle 20"/>
          <p:cNvSpPr>
            <a:spLocks/>
          </p:cNvSpPr>
          <p:nvPr/>
        </p:nvSpPr>
        <p:spPr bwMode="auto">
          <a:xfrm>
            <a:off x="0" y="51816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22" name="Rectangle 21"/>
          <p:cNvSpPr>
            <a:spLocks/>
          </p:cNvSpPr>
          <p:nvPr/>
        </p:nvSpPr>
        <p:spPr bwMode="auto">
          <a:xfrm>
            <a:off x="0" y="5791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4" name="Rectangle 13"/>
          <p:cNvSpPr>
            <a:spLocks/>
          </p:cNvSpPr>
          <p:nvPr/>
        </p:nvSpPr>
        <p:spPr bwMode="auto">
          <a:xfrm>
            <a:off x="914400" y="4267200"/>
            <a:ext cx="6858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1" nodeType="click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22" presetClass="entr" presetSubtype="8"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xit" presetSubtype="0" fill="hold" grpId="1" nodeType="click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1" nodeType="clickEffect">
                                  <p:stCondLst>
                                    <p:cond delay="0"/>
                                  </p:stCondLst>
                                  <p:childTnLst>
                                    <p:animEffect transition="out" filter="fade">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1" nodeType="clickEffect">
                                  <p:stCondLst>
                                    <p:cond delay="0"/>
                                  </p:stCondLst>
                                  <p:childTnLst>
                                    <p:animEffect transition="out" filter="fade">
                                      <p:cBhvr>
                                        <p:cTn id="79" dur="500"/>
                                        <p:tgtEl>
                                          <p:spTgt spid="21"/>
                                        </p:tgtEl>
                                      </p:cBhvr>
                                    </p:animEffect>
                                    <p:set>
                                      <p:cBhvr>
                                        <p:cTn id="80" dur="1" fill="hold">
                                          <p:stCondLst>
                                            <p:cond delay="499"/>
                                          </p:stCondLst>
                                        </p:cTn>
                                        <p:tgtEl>
                                          <p:spTgt spid="21"/>
                                        </p:tgtEl>
                                        <p:attrNameLst>
                                          <p:attrName>style.visibility</p:attrName>
                                        </p:attrNameLst>
                                      </p:cBhvr>
                                      <p:to>
                                        <p:strVal val="hidden"/>
                                      </p:to>
                                    </p:set>
                                  </p:childTnLst>
                                </p:cTn>
                              </p:par>
                              <p:par>
                                <p:cTn id="81" presetID="22" presetClass="entr" presetSubtype="8"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left)">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0" grpId="0" animBg="1"/>
      <p:bldP spid="20" grpId="1" animBg="1"/>
      <p:bldP spid="21" grpId="0" animBg="1"/>
      <p:bldP spid="21" grpId="1" animBg="1"/>
      <p:bldP spid="22" grpId="0" animBg="1"/>
      <p:bldP spid="14" grpId="0" animBg="1"/>
      <p:bldP spid="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Tầm vực</a:t>
            </a:r>
          </a:p>
        </p:txBody>
      </p:sp>
      <p:sp>
        <p:nvSpPr>
          <p:cNvPr id="29699" name="Content Placeholder 2"/>
          <p:cNvSpPr>
            <a:spLocks noGrp="1"/>
          </p:cNvSpPr>
          <p:nvPr>
            <p:ph idx="1"/>
          </p:nvPr>
        </p:nvSpPr>
        <p:spPr>
          <a:xfrm>
            <a:off x="457200" y="1524000"/>
            <a:ext cx="7543800" cy="4800600"/>
          </a:xfrm>
        </p:spPr>
        <p:txBody>
          <a:bodyPr/>
          <a:lstStyle/>
          <a:p>
            <a:pPr algn="just" eaLnBrk="1" hangingPunct="1"/>
            <a:r>
              <a:rPr lang="en-US" altLang="en-US" smtClean="0">
                <a:solidFill>
                  <a:srgbClr val="0A85FF"/>
                </a:solidFill>
              </a:rPr>
              <a:t>Khái niệm</a:t>
            </a:r>
          </a:p>
          <a:p>
            <a:pPr lvl="1" algn="just" eaLnBrk="1" hangingPunct="1"/>
            <a:r>
              <a:rPr lang="en-US" altLang="en-US" smtClean="0"/>
              <a:t>Là phạm vi hoạt động của biến và hàm.</a:t>
            </a:r>
          </a:p>
          <a:p>
            <a:pPr lvl="1" algn="just" eaLnBrk="1" hangingPunct="1"/>
            <a:r>
              <a:rPr lang="en-US" altLang="en-US" smtClean="0"/>
              <a:t>Biến:</a:t>
            </a:r>
          </a:p>
          <a:p>
            <a:pPr lvl="2" algn="just" eaLnBrk="1" hangingPunct="1"/>
            <a:r>
              <a:rPr lang="en-US" altLang="en-US" smtClean="0">
                <a:solidFill>
                  <a:srgbClr val="FF0000"/>
                </a:solidFill>
              </a:rPr>
              <a:t>Toàn cục: </a:t>
            </a:r>
            <a:r>
              <a:rPr lang="en-US" altLang="en-US" smtClean="0"/>
              <a:t>khai báo ngoài tất cả các hàm (kể cả hàm main) và có tác dụng lên toàn bộ ch</a:t>
            </a:r>
            <a:r>
              <a:rPr lang="vi-VN" altLang="en-US" smtClean="0"/>
              <a:t>ươ</a:t>
            </a:r>
            <a:r>
              <a:rPr lang="en-US" altLang="en-US" smtClean="0"/>
              <a:t>ng trình.</a:t>
            </a:r>
          </a:p>
          <a:p>
            <a:pPr lvl="2" algn="just" eaLnBrk="1" hangingPunct="1"/>
            <a:r>
              <a:rPr lang="en-US" altLang="en-US" smtClean="0">
                <a:solidFill>
                  <a:srgbClr val="FF0000"/>
                </a:solidFill>
              </a:rPr>
              <a:t>Cục bộ: </a:t>
            </a:r>
            <a:r>
              <a:rPr lang="en-US" altLang="en-US" smtClean="0"/>
              <a:t>khai báo trong hàm hoặc khối { } và chỉ có tác dụng trong bản thân hàm hoặc khối </a:t>
            </a:r>
            <a:r>
              <a:rPr lang="vi-VN" altLang="en-US" smtClean="0"/>
              <a:t>đó</a:t>
            </a:r>
            <a:r>
              <a:rPr lang="en-US" altLang="en-US" smtClean="0"/>
              <a:t> (kể cả khối con nó). Biến cục bộ sẽ bị xóa khỏi bộ nhớ khi kết thúc khối khai báo nó.</a:t>
            </a:r>
          </a:p>
        </p:txBody>
      </p:sp>
      <p:sp>
        <p:nvSpPr>
          <p:cNvPr id="297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lstStyle/>
          <a:p>
            <a:pPr eaLnBrk="1" hangingPunct="1"/>
            <a:r>
              <a:rPr lang="en-US" altLang="en-US" smtClean="0"/>
              <a:t>Tầm vực</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6" name="Rounded Rectangle 5"/>
          <p:cNvSpPr/>
          <p:nvPr/>
        </p:nvSpPr>
        <p:spPr>
          <a:xfrm>
            <a:off x="685800" y="1357313"/>
            <a:ext cx="152400" cy="5334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7" name="TextBox 6"/>
          <p:cNvSpPr txBox="1"/>
          <p:nvPr/>
        </p:nvSpPr>
        <p:spPr>
          <a:xfrm>
            <a:off x="838200" y="1371600"/>
            <a:ext cx="7010400" cy="50784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b="1">
                <a:latin typeface="Courier New" pitchFamily="49" charset="0"/>
                <a:cs typeface="Courier New" pitchFamily="49" charset="0"/>
              </a:rPr>
              <a:t>int a;</a:t>
            </a:r>
          </a:p>
          <a:p>
            <a:pPr>
              <a:defRPr/>
            </a:pPr>
            <a:r>
              <a:rPr lang="en-US" b="1">
                <a:latin typeface="Courier New" pitchFamily="49" charset="0"/>
                <a:cs typeface="Courier New" pitchFamily="49" charset="0"/>
              </a:rPr>
              <a:t>	int Ham1()</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int a1;</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int Ham2()</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int a2;</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int a21;</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a:t>
            </a:r>
          </a:p>
          <a:p>
            <a:pPr>
              <a:defRPr/>
            </a:pPr>
            <a:endParaRPr lang="en-US" b="1">
              <a:latin typeface="Courier New" pitchFamily="49" charset="0"/>
              <a:cs typeface="Courier New" pitchFamily="49" charset="0"/>
            </a:endParaRPr>
          </a:p>
          <a:p>
            <a:pPr>
              <a:defRPr/>
            </a:pPr>
            <a:r>
              <a:rPr lang="en-US" b="1">
                <a:latin typeface="Courier New" pitchFamily="49" charset="0"/>
                <a:cs typeface="Courier New" pitchFamily="49" charset="0"/>
              </a:rPr>
              <a:t>	void main()</a:t>
            </a:r>
          </a:p>
          <a:p>
            <a:pPr>
              <a:defRPr/>
            </a:pPr>
            <a:r>
              <a:rPr lang="en-US" b="1">
                <a:latin typeface="Courier New" pitchFamily="49" charset="0"/>
                <a:cs typeface="Courier New" pitchFamily="49" charset="0"/>
              </a:rPr>
              <a:t>	{</a:t>
            </a:r>
          </a:p>
          <a:p>
            <a:pPr>
              <a:defRPr/>
            </a:pPr>
            <a:r>
              <a:rPr lang="en-US" b="1">
                <a:latin typeface="Courier New" pitchFamily="49" charset="0"/>
                <a:cs typeface="Courier New" pitchFamily="49" charset="0"/>
              </a:rPr>
              <a:t>		int a3;</a:t>
            </a:r>
          </a:p>
          <a:p>
            <a:pPr>
              <a:defRPr/>
            </a:pPr>
            <a:r>
              <a:rPr lang="en-US" b="1">
                <a:latin typeface="Courier New" pitchFamily="49" charset="0"/>
                <a:cs typeface="Courier New" pitchFamily="49" charset="0"/>
              </a:rPr>
              <a:t>	}</a:t>
            </a:r>
          </a:p>
        </p:txBody>
      </p:sp>
      <p:sp>
        <p:nvSpPr>
          <p:cNvPr id="8" name="Rectangle 7"/>
          <p:cNvSpPr/>
          <p:nvPr/>
        </p:nvSpPr>
        <p:spPr>
          <a:xfrm>
            <a:off x="1752600" y="1981200"/>
            <a:ext cx="5105400" cy="8382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9" name="Rectangle 8"/>
          <p:cNvSpPr/>
          <p:nvPr/>
        </p:nvSpPr>
        <p:spPr>
          <a:xfrm>
            <a:off x="1752600" y="3352800"/>
            <a:ext cx="5105400" cy="16002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0" name="Rectangle 9"/>
          <p:cNvSpPr/>
          <p:nvPr/>
        </p:nvSpPr>
        <p:spPr>
          <a:xfrm>
            <a:off x="2667000" y="3886200"/>
            <a:ext cx="3276600" cy="8382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1" name="Rectangle 10"/>
          <p:cNvSpPr/>
          <p:nvPr/>
        </p:nvSpPr>
        <p:spPr>
          <a:xfrm>
            <a:off x="838200" y="1371600"/>
            <a:ext cx="6934200" cy="533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2" name="Rectangle 11"/>
          <p:cNvSpPr/>
          <p:nvPr/>
        </p:nvSpPr>
        <p:spPr>
          <a:xfrm>
            <a:off x="1752600" y="5562600"/>
            <a:ext cx="5105400" cy="8382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rPr>
              <a:t>Hàm nguyên mẫu</a:t>
            </a:r>
            <a:r>
              <a:rPr kumimoji="1" lang="en-US" altLang="en-US" b="1" smtClean="0">
                <a:solidFill>
                  <a:srgbClr val="FFFF00"/>
                </a:solidFill>
              </a:rPr>
              <a:t> </a:t>
            </a:r>
            <a:r>
              <a:rPr kumimoji="1" lang="en-US" altLang="en-US" sz="1500" b="1" smtClean="0"/>
              <a:t>(function prototype)</a:t>
            </a:r>
          </a:p>
        </p:txBody>
      </p:sp>
      <p:sp>
        <p:nvSpPr>
          <p:cNvPr id="31747" name="Rectangle 3"/>
          <p:cNvSpPr>
            <a:spLocks noGrp="1" noChangeArrowheads="1"/>
          </p:cNvSpPr>
          <p:nvPr>
            <p:ph type="body" idx="4294967295"/>
          </p:nvPr>
        </p:nvSpPr>
        <p:spPr>
          <a:xfrm>
            <a:off x="381000" y="1371600"/>
            <a:ext cx="7772400" cy="5105400"/>
          </a:xfrm>
        </p:spPr>
        <p:txBody>
          <a:bodyPr/>
          <a:lstStyle/>
          <a:p>
            <a:pPr marL="457200" indent="-457200" algn="just"/>
            <a:r>
              <a:rPr lang="en-US" altLang="en-US" sz="2000" b="0" i="1" smtClean="0">
                <a:latin typeface="Arial" pitchFamily="34" charset="0"/>
              </a:rPr>
              <a:t>Hàm nguyên mẫu:</a:t>
            </a:r>
          </a:p>
          <a:p>
            <a:pPr marL="965200" lvl="1" indent="-393700" algn="just">
              <a:buClr>
                <a:srgbClr val="990000"/>
              </a:buClr>
            </a:pPr>
            <a:r>
              <a:rPr lang="en-US" altLang="en-US" sz="2000" smtClean="0">
                <a:latin typeface="Arial" pitchFamily="34" charset="0"/>
              </a:rPr>
              <a:t>Được dùng để cung cấp thông tin cho chương trình dịch về tên hàm, kiểu giá trị trả về, số lượng, thứ tự và kiểu của các tham số của hàm. </a:t>
            </a:r>
          </a:p>
          <a:p>
            <a:pPr marL="965200" lvl="1" indent="-393700" algn="just">
              <a:buClr>
                <a:srgbClr val="990000"/>
              </a:buClr>
            </a:pPr>
            <a:r>
              <a:rPr lang="en-US" altLang="en-US" sz="2000" smtClean="0">
                <a:latin typeface="Arial" pitchFamily="34" charset="0"/>
              </a:rPr>
              <a:t>Chương trình dịch căn cứ vào các thông tin này để kiểm tra các lời gọi hàm trong chương trình.</a:t>
            </a:r>
          </a:p>
          <a:p>
            <a:pPr marL="965200" lvl="1" indent="-393700" algn="just">
              <a:buClr>
                <a:srgbClr val="990000"/>
              </a:buClr>
            </a:pPr>
            <a:r>
              <a:rPr lang="en-US" altLang="en-US" sz="2000" smtClean="0">
                <a:latin typeface="Arial" pitchFamily="34" charset="0"/>
              </a:rPr>
              <a:t>Hàm nguyên mẫu được đặt sau phần khai báo toàn cục và ngay trước hàm main() hoặc có thể đặt trong tập tin khác.</a:t>
            </a:r>
          </a:p>
          <a:p>
            <a:pPr marL="457200" indent="-457200" algn="just"/>
            <a:r>
              <a:rPr lang="en-US" altLang="en-US" sz="2000" b="0" smtClean="0">
                <a:latin typeface="Arial" pitchFamily="34" charset="0"/>
              </a:rPr>
              <a:t>Khai báo</a:t>
            </a:r>
            <a:r>
              <a:rPr lang="en-US" altLang="en-US" sz="2000" smtClean="0">
                <a:latin typeface="Arial" pitchFamily="34" charset="0"/>
              </a:rPr>
              <a:t>:</a:t>
            </a:r>
          </a:p>
          <a:p>
            <a:pPr marL="457200" indent="-457200" algn="just">
              <a:buFont typeface="Wingdings" pitchFamily="2" charset="2"/>
              <a:buNone/>
            </a:pPr>
            <a:r>
              <a:rPr lang="en-US" altLang="en-US" sz="2000" smtClean="0">
                <a:solidFill>
                  <a:srgbClr val="990000"/>
                </a:solidFill>
                <a:latin typeface="Arial" pitchFamily="34" charset="0"/>
              </a:rPr>
              <a:t>	[&lt;kiểu giá trị trả về&gt;] &lt;tên hàm&gt;([&lt;danh sách các tham số&gt;]) ;</a:t>
            </a:r>
          </a:p>
          <a:p>
            <a:pPr marL="457200" indent="-457200"/>
            <a:r>
              <a:rPr lang="en-US" altLang="en-US" sz="2000" b="0" smtClean="0">
                <a:latin typeface="Arial" pitchFamily="34" charset="0"/>
              </a:rPr>
              <a:t>Ví dụ:</a:t>
            </a:r>
            <a:r>
              <a:rPr lang="en-US" altLang="en-US" sz="2000" smtClean="0">
                <a:latin typeface="Arial" pitchFamily="34" charset="0"/>
              </a:rPr>
              <a:t> Khai báo hàm nguyên mẫu có chức năng xác định trị min giữa 2 số nguyên.</a:t>
            </a:r>
          </a:p>
          <a:p>
            <a:pPr marL="965200" lvl="1" indent="-393700">
              <a:buFont typeface="Wingdings" pitchFamily="2" charset="2"/>
              <a:buNone/>
            </a:pPr>
            <a:r>
              <a:rPr lang="en-US" altLang="en-US" sz="2000" smtClean="0">
                <a:latin typeface="Arial" pitchFamily="34" charset="0"/>
              </a:rPr>
              <a:t>int Min(int, int) ;</a:t>
            </a:r>
          </a:p>
          <a:p>
            <a:pPr marL="965200" lvl="1" indent="-393700">
              <a:buFont typeface="Wingdings" pitchFamily="2" charset="2"/>
              <a:buNone/>
            </a:pPr>
            <a:r>
              <a:rPr lang="en-US" altLang="en-US" sz="2000" smtClean="0">
                <a:latin typeface="Arial" pitchFamily="34" charset="0"/>
              </a:rPr>
              <a:t>int Min(int a, int b) ; // nên dùng cách khai báo này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85800" y="0"/>
            <a:ext cx="7848600" cy="1462088"/>
          </a:xfrm>
        </p:spPr>
        <p:txBody>
          <a:bodyPr/>
          <a:lstStyle/>
          <a:p>
            <a:pPr algn="ctr"/>
            <a:r>
              <a:rPr kumimoji="1" lang="en-US" altLang="en-US" sz="2700" b="1" smtClean="0">
                <a:solidFill>
                  <a:srgbClr val="FFFF00"/>
                </a:solidFill>
              </a:rPr>
              <a:t>Tổ chức một chương trình “C/C++”</a:t>
            </a:r>
          </a:p>
        </p:txBody>
      </p:sp>
      <p:sp>
        <p:nvSpPr>
          <p:cNvPr id="32771" name="Rectangle 3"/>
          <p:cNvSpPr>
            <a:spLocks noGrp="1" noChangeArrowheads="1"/>
          </p:cNvSpPr>
          <p:nvPr>
            <p:ph type="body" idx="4294967295"/>
          </p:nvPr>
        </p:nvSpPr>
        <p:spPr>
          <a:xfrm>
            <a:off x="381000" y="1447800"/>
            <a:ext cx="8153400" cy="5105400"/>
          </a:xfrm>
        </p:spPr>
        <p:txBody>
          <a:bodyPr/>
          <a:lstStyle/>
          <a:p>
            <a:pPr marL="457200" indent="-457200">
              <a:lnSpc>
                <a:spcPct val="105000"/>
              </a:lnSpc>
            </a:pPr>
            <a:r>
              <a:rPr lang="en-US" altLang="en-US" sz="2000" b="0" smtClean="0">
                <a:solidFill>
                  <a:srgbClr val="800000"/>
                </a:solidFill>
                <a:latin typeface="Arial" pitchFamily="34" charset="0"/>
              </a:rPr>
              <a:t>Cách 1</a:t>
            </a:r>
            <a:r>
              <a:rPr lang="en-US" altLang="en-US" sz="2000" smtClean="0">
                <a:solidFill>
                  <a:srgbClr val="800000"/>
                </a:solidFill>
                <a:latin typeface="Arial" pitchFamily="34" charset="0"/>
              </a:rPr>
              <a:t>: chương trình gồm 3 phần</a:t>
            </a:r>
          </a:p>
          <a:p>
            <a:pPr marL="965200" lvl="1" indent="-393700">
              <a:lnSpc>
                <a:spcPct val="105000"/>
              </a:lnSpc>
              <a:buFont typeface="Wingdings" pitchFamily="2" charset="2"/>
              <a:buNone/>
            </a:pPr>
            <a:r>
              <a:rPr lang="en-US" altLang="en-US" sz="2400" smtClean="0">
                <a:latin typeface="Arial" pitchFamily="34" charset="0"/>
              </a:rPr>
              <a:t>PHẦN KHAI BÁO TOÀN CỤC</a:t>
            </a:r>
          </a:p>
          <a:p>
            <a:pPr marL="965200" lvl="1" indent="-393700">
              <a:lnSpc>
                <a:spcPct val="105000"/>
              </a:lnSpc>
              <a:buFont typeface="Wingdings" pitchFamily="2" charset="2"/>
              <a:buNone/>
            </a:pPr>
            <a:r>
              <a:rPr lang="en-US" altLang="en-US" sz="2400" smtClean="0">
                <a:latin typeface="Arial" pitchFamily="34" charset="0"/>
              </a:rPr>
              <a:t>PHẦN KHAI BÁO VÀ ĐỊNH NGHĨA HÀM</a:t>
            </a:r>
          </a:p>
          <a:p>
            <a:pPr marL="965200" lvl="1" indent="-393700">
              <a:lnSpc>
                <a:spcPct val="105000"/>
              </a:lnSpc>
              <a:buFont typeface="Wingdings" pitchFamily="2" charset="2"/>
              <a:buNone/>
            </a:pPr>
            <a:r>
              <a:rPr lang="en-US" altLang="en-US" sz="2400" smtClean="0">
                <a:latin typeface="Arial" pitchFamily="34" charset="0"/>
              </a:rPr>
              <a:t>HÀM main()</a:t>
            </a:r>
          </a:p>
          <a:p>
            <a:pPr marL="457200" indent="-457200">
              <a:lnSpc>
                <a:spcPct val="105000"/>
              </a:lnSpc>
            </a:pPr>
            <a:r>
              <a:rPr lang="en-US" altLang="en-US" sz="2000" b="0" smtClean="0">
                <a:solidFill>
                  <a:srgbClr val="800000"/>
                </a:solidFill>
                <a:latin typeface="Arial" pitchFamily="34" charset="0"/>
              </a:rPr>
              <a:t>Cách 2</a:t>
            </a:r>
            <a:r>
              <a:rPr lang="en-US" altLang="en-US" sz="2000" smtClean="0">
                <a:solidFill>
                  <a:srgbClr val="800000"/>
                </a:solidFill>
                <a:latin typeface="Arial" pitchFamily="34" charset="0"/>
              </a:rPr>
              <a:t>: chương trình gồm 4 phần (nên dùng cách này)</a:t>
            </a:r>
          </a:p>
          <a:p>
            <a:pPr marL="965200" lvl="1" indent="-393700">
              <a:lnSpc>
                <a:spcPct val="105000"/>
              </a:lnSpc>
              <a:buFont typeface="Wingdings" pitchFamily="2" charset="2"/>
              <a:buNone/>
            </a:pPr>
            <a:r>
              <a:rPr lang="en-US" altLang="en-US" sz="2400" smtClean="0">
                <a:latin typeface="Arial" pitchFamily="34" charset="0"/>
              </a:rPr>
              <a:t>PHẦN KHAI BÁO TOÀN CỤC</a:t>
            </a:r>
          </a:p>
          <a:p>
            <a:pPr marL="965200" lvl="1" indent="-393700">
              <a:lnSpc>
                <a:spcPct val="105000"/>
              </a:lnSpc>
              <a:buFont typeface="Wingdings" pitchFamily="2" charset="2"/>
              <a:buNone/>
            </a:pPr>
            <a:r>
              <a:rPr lang="en-US" altLang="en-US" sz="2400" smtClean="0">
                <a:latin typeface="Arial" pitchFamily="34" charset="0"/>
              </a:rPr>
              <a:t>PHẦN KHAI BÁO HÀM NGUYÊN MẪU</a:t>
            </a:r>
          </a:p>
          <a:p>
            <a:pPr marL="965200" lvl="1" indent="-393700">
              <a:lnSpc>
                <a:spcPct val="105000"/>
              </a:lnSpc>
              <a:buFont typeface="Wingdings" pitchFamily="2" charset="2"/>
              <a:buNone/>
            </a:pPr>
            <a:r>
              <a:rPr lang="en-US" altLang="en-US" sz="2400" smtClean="0">
                <a:latin typeface="Arial" pitchFamily="34" charset="0"/>
              </a:rPr>
              <a:t>HÀM main()</a:t>
            </a:r>
          </a:p>
          <a:p>
            <a:pPr marL="965200" lvl="1" indent="-393700">
              <a:lnSpc>
                <a:spcPct val="105000"/>
              </a:lnSpc>
              <a:buFont typeface="Wingdings" pitchFamily="2" charset="2"/>
              <a:buNone/>
            </a:pPr>
            <a:r>
              <a:rPr lang="en-US" altLang="en-US" sz="2400" smtClean="0">
                <a:latin typeface="Arial" pitchFamily="34" charset="0"/>
              </a:rPr>
              <a:t>PHẦN ĐỊNH NGHĨA HÀM</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419100" y="1447800"/>
            <a:ext cx="8458200" cy="4419600"/>
          </a:xfrm>
        </p:spPr>
        <p:txBody>
          <a:bodyPr/>
          <a:lstStyle/>
          <a:p>
            <a:pPr algn="just">
              <a:buClr>
                <a:srgbClr val="CC3300"/>
              </a:buClr>
              <a:defRPr/>
            </a:pPr>
            <a:r>
              <a:rPr lang="en-US" altLang="en-US" sz="2000" smtClean="0">
                <a:latin typeface="Arial" charset="0"/>
              </a:rPr>
              <a:t>Ví dụ: cách 1</a:t>
            </a:r>
          </a:p>
          <a:p>
            <a:pPr marL="806450" lvl="1">
              <a:buFont typeface="Wingdings" pitchFamily="2" charset="2"/>
              <a:buNone/>
              <a:defRPr/>
            </a:pPr>
            <a:r>
              <a:rPr lang="en-US" altLang="en-US" sz="2200" smtClean="0">
                <a:latin typeface="Arial" charset="0"/>
              </a:rPr>
              <a:t>#include &lt;iostream.h&gt;</a:t>
            </a:r>
          </a:p>
          <a:p>
            <a:pPr marL="806450" lvl="1">
              <a:buFont typeface="Wingdings" pitchFamily="2" charset="2"/>
              <a:buNone/>
              <a:defRPr/>
            </a:pPr>
            <a:r>
              <a:rPr lang="en-US" altLang="en-US" sz="2200" smtClean="0">
                <a:latin typeface="Arial" charset="0"/>
              </a:rPr>
              <a:t>int min(int a, int b)</a:t>
            </a:r>
          </a:p>
          <a:p>
            <a:pPr marL="806450" lvl="1">
              <a:buFont typeface="Wingdings" pitchFamily="2" charset="2"/>
              <a:buNone/>
              <a:defRPr/>
            </a:pPr>
            <a:r>
              <a:rPr lang="en-US" altLang="en-US" sz="2200" smtClean="0">
                <a:latin typeface="Arial" charset="0"/>
              </a:rPr>
              <a:t>{	 if (a&lt;b) return a;</a:t>
            </a:r>
          </a:p>
          <a:p>
            <a:pPr marL="806450" lvl="1">
              <a:buFont typeface="Wingdings" pitchFamily="2" charset="2"/>
              <a:buNone/>
              <a:defRPr/>
            </a:pPr>
            <a:r>
              <a:rPr lang="en-US" altLang="en-US" sz="2200" smtClean="0">
                <a:latin typeface="Arial" charset="0"/>
              </a:rPr>
              <a:t>	 else return b;</a:t>
            </a:r>
          </a:p>
          <a:p>
            <a:pPr marL="806450" lvl="1">
              <a:buFont typeface="Wingdings" pitchFamily="2" charset="2"/>
              <a:buNone/>
              <a:defRPr/>
            </a:pPr>
            <a:r>
              <a:rPr lang="en-US" altLang="en-US" sz="2200" smtClean="0">
                <a:latin typeface="Arial" charset="0"/>
              </a:rPr>
              <a:t>} </a:t>
            </a:r>
          </a:p>
          <a:p>
            <a:pPr marL="806450" lvl="1">
              <a:buFont typeface="Wingdings" pitchFamily="2" charset="2"/>
              <a:buNone/>
              <a:defRPr/>
            </a:pPr>
            <a:r>
              <a:rPr lang="en-US" altLang="en-US" sz="2200" smtClean="0">
                <a:latin typeface="Arial" charset="0"/>
              </a:rPr>
              <a:t>void main()</a:t>
            </a:r>
          </a:p>
          <a:p>
            <a:pPr marL="806450" lvl="1">
              <a:buFont typeface="Wingdings" pitchFamily="2" charset="2"/>
              <a:buNone/>
              <a:defRPr/>
            </a:pPr>
            <a:r>
              <a:rPr lang="en-US" altLang="en-US" sz="2200" smtClean="0">
                <a:latin typeface="Arial" charset="0"/>
              </a:rPr>
              <a:t>{     int a=40, b=30;</a:t>
            </a:r>
          </a:p>
          <a:p>
            <a:pPr marL="806450" lvl="1">
              <a:buFont typeface="Wingdings" pitchFamily="2" charset="2"/>
              <a:buNone/>
              <a:defRPr/>
            </a:pPr>
            <a:r>
              <a:rPr lang="en-US" altLang="en-US" sz="2200" smtClean="0">
                <a:latin typeface="Arial" charset="0"/>
              </a:rPr>
              <a:t>		 int min1 = min(a,b);</a:t>
            </a:r>
          </a:p>
          <a:p>
            <a:pPr lvl="1">
              <a:buFont typeface="Wingdings" pitchFamily="2" charset="2"/>
              <a:buNone/>
              <a:defRPr/>
            </a:pPr>
            <a:r>
              <a:rPr lang="en-US" altLang="en-US" sz="2200" smtClean="0">
                <a:latin typeface="Arial" charset="0"/>
              </a:rPr>
              <a:t>		</a:t>
            </a:r>
            <a:r>
              <a:rPr lang="en-US" altLang="en-US" sz="2400" smtClean="0">
                <a:latin typeface="Arial" charset="0"/>
              </a:rPr>
              <a:t>printf(“Min = %d“,min1);</a:t>
            </a:r>
          </a:p>
          <a:p>
            <a:pPr marL="806450" lvl="1">
              <a:buFont typeface="Wingdings" pitchFamily="2" charset="2"/>
              <a:buNone/>
              <a:defRPr/>
            </a:pPr>
            <a:r>
              <a:rPr lang="en-US" altLang="en-US" sz="2200" smtClean="0">
                <a:latin typeface="Arial" charset="0"/>
              </a:rPr>
              <a:t>}</a:t>
            </a:r>
          </a:p>
          <a:p>
            <a:pPr marL="806450" lvl="1">
              <a:buFont typeface="Wingdings" pitchFamily="2" charset="2"/>
              <a:buNone/>
              <a:defRPr/>
            </a:pPr>
            <a:r>
              <a:rPr lang="en-US" altLang="en-US" sz="2200" smtClean="0">
                <a:latin typeface="Arial" charset="0"/>
              </a:rPr>
              <a:t>	</a:t>
            </a:r>
          </a:p>
        </p:txBody>
      </p:sp>
      <p:sp>
        <p:nvSpPr>
          <p:cNvPr id="33795" name="Rectangle 3"/>
          <p:cNvSpPr>
            <a:spLocks noChangeArrowheads="1"/>
          </p:cNvSpPr>
          <p:nvPr/>
        </p:nvSpPr>
        <p:spPr bwMode="auto">
          <a:xfrm>
            <a:off x="4648200" y="1447800"/>
            <a:ext cx="3352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8064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49225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835150" indent="-228600" eaLnBrk="0" hangingPunct="0">
              <a:spcBef>
                <a:spcPct val="20000"/>
              </a:spcBef>
              <a:buChar char="–"/>
              <a:defRPr sz="2000">
                <a:solidFill>
                  <a:schemeClr val="tx1"/>
                </a:solidFill>
                <a:latin typeface="Tahoma" pitchFamily="34" charset="0"/>
                <a:cs typeface="Tahoma" pitchFamily="34" charset="0"/>
              </a:defRPr>
            </a:lvl4pPr>
            <a:lvl5pPr marL="2178050" indent="-228600" eaLnBrk="0" hangingPunct="0">
              <a:spcBef>
                <a:spcPct val="20000"/>
              </a:spcBef>
              <a:buChar char="»"/>
              <a:defRPr sz="2000">
                <a:solidFill>
                  <a:schemeClr val="tx1"/>
                </a:solidFill>
                <a:latin typeface="Tahoma" pitchFamily="34" charset="0"/>
                <a:cs typeface="Tahoma" pitchFamily="34" charset="0"/>
              </a:defRPr>
            </a:lvl5pPr>
            <a:lvl6pPr marL="26352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30924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5496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40068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buClr>
                <a:srgbClr val="CC3300"/>
              </a:buClr>
            </a:pPr>
            <a:r>
              <a:rPr lang="en-US" altLang="en-US" sz="1600">
                <a:latin typeface="Arial" pitchFamily="34" charset="0"/>
              </a:rPr>
              <a:t>Ví dụ: Cách 2</a:t>
            </a:r>
          </a:p>
          <a:p>
            <a:pPr lvl="1">
              <a:buFont typeface="Wingdings" pitchFamily="2" charset="2"/>
              <a:buNone/>
            </a:pPr>
            <a:r>
              <a:rPr lang="en-US" altLang="en-US" sz="1800">
                <a:latin typeface="Arial" pitchFamily="34" charset="0"/>
              </a:rPr>
              <a:t>#include &lt;iostream.h&gt;</a:t>
            </a:r>
          </a:p>
          <a:p>
            <a:pPr lvl="1">
              <a:buFont typeface="Wingdings" pitchFamily="2" charset="2"/>
              <a:buNone/>
            </a:pPr>
            <a:r>
              <a:rPr lang="en-US" altLang="en-US" sz="1800">
                <a:solidFill>
                  <a:srgbClr val="CC3300"/>
                </a:solidFill>
                <a:latin typeface="Arial" pitchFamily="34" charset="0"/>
              </a:rPr>
              <a:t>int min(int a, int b); //prototype</a:t>
            </a:r>
          </a:p>
          <a:p>
            <a:pPr lvl="1">
              <a:buFont typeface="Wingdings" pitchFamily="2" charset="2"/>
              <a:buNone/>
            </a:pPr>
            <a:r>
              <a:rPr lang="en-US" altLang="en-US" sz="1800">
                <a:latin typeface="Arial" pitchFamily="34" charset="0"/>
              </a:rPr>
              <a:t>void main()</a:t>
            </a:r>
          </a:p>
          <a:p>
            <a:pPr lvl="1">
              <a:buFont typeface="Wingdings" pitchFamily="2" charset="2"/>
              <a:buNone/>
            </a:pPr>
            <a:r>
              <a:rPr lang="en-US" altLang="en-US" sz="1800">
                <a:latin typeface="Arial" pitchFamily="34" charset="0"/>
              </a:rPr>
              <a:t>{     int a=40, b=30;</a:t>
            </a:r>
          </a:p>
          <a:p>
            <a:pPr lvl="1">
              <a:buFont typeface="Wingdings" pitchFamily="2" charset="2"/>
              <a:buNone/>
            </a:pPr>
            <a:r>
              <a:rPr lang="en-US" altLang="en-US" sz="1800">
                <a:latin typeface="Arial" pitchFamily="34" charset="0"/>
              </a:rPr>
              <a:t>		 int min1 = min(a,b);</a:t>
            </a:r>
          </a:p>
          <a:p>
            <a:pPr lvl="1">
              <a:buFont typeface="Wingdings" pitchFamily="2" charset="2"/>
              <a:buNone/>
            </a:pPr>
            <a:r>
              <a:rPr lang="en-US" altLang="en-US" sz="1800">
                <a:latin typeface="Arial" pitchFamily="34" charset="0"/>
              </a:rPr>
              <a:t>		printf(“Min = %d“,min1);</a:t>
            </a:r>
          </a:p>
          <a:p>
            <a:pPr lvl="1">
              <a:buFont typeface="Wingdings" pitchFamily="2" charset="2"/>
              <a:buNone/>
            </a:pPr>
            <a:r>
              <a:rPr lang="en-US" altLang="en-US" sz="1800">
                <a:latin typeface="Arial" pitchFamily="34" charset="0"/>
              </a:rPr>
              <a:t>}</a:t>
            </a:r>
          </a:p>
          <a:p>
            <a:pPr lvl="1">
              <a:buFont typeface="Wingdings" pitchFamily="2" charset="2"/>
              <a:buNone/>
            </a:pPr>
            <a:r>
              <a:rPr lang="en-US" altLang="en-US" sz="1800">
                <a:latin typeface="Arial" pitchFamily="34" charset="0"/>
              </a:rPr>
              <a:t>int min(int a, int b)</a:t>
            </a:r>
          </a:p>
          <a:p>
            <a:pPr lvl="1">
              <a:buFont typeface="Wingdings" pitchFamily="2" charset="2"/>
              <a:buNone/>
            </a:pPr>
            <a:r>
              <a:rPr lang="en-US" altLang="en-US" sz="1800">
                <a:latin typeface="Arial" pitchFamily="34" charset="0"/>
              </a:rPr>
              <a:t>{	 if (a&lt;b) return a;</a:t>
            </a:r>
          </a:p>
          <a:p>
            <a:pPr lvl="1">
              <a:buFont typeface="Wingdings" pitchFamily="2" charset="2"/>
              <a:buNone/>
            </a:pPr>
            <a:r>
              <a:rPr lang="en-US" altLang="en-US" sz="1800">
                <a:latin typeface="Arial" pitchFamily="34" charset="0"/>
              </a:rPr>
              <a:t>	 else return b;</a:t>
            </a:r>
          </a:p>
          <a:p>
            <a:pPr lvl="1">
              <a:buFont typeface="Wingdings" pitchFamily="2" charset="2"/>
              <a:buNone/>
            </a:pPr>
            <a:r>
              <a:rPr lang="en-US" altLang="en-US" sz="1800">
                <a:latin typeface="Arial" pitchFamily="34" charset="0"/>
              </a:rPr>
              <a:t>}	</a:t>
            </a:r>
          </a:p>
        </p:txBody>
      </p:sp>
      <p:sp>
        <p:nvSpPr>
          <p:cNvPr id="33796" name="Rectangle 4"/>
          <p:cNvSpPr>
            <a:spLocks noGrp="1" noChangeArrowheads="1"/>
          </p:cNvSpPr>
          <p:nvPr>
            <p:ph type="title" idx="4294967295"/>
          </p:nvPr>
        </p:nvSpPr>
        <p:spPr>
          <a:xfrm>
            <a:off x="685800" y="0"/>
            <a:ext cx="7848600" cy="14620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en-US" sz="2700" b="1" smtClean="0">
                <a:solidFill>
                  <a:srgbClr val="FFFF00"/>
                </a:solidFill>
              </a:rPr>
              <a:t>Tổ chức một chương trình “C/C++”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Đặt vấn đề</a:t>
            </a:r>
          </a:p>
        </p:txBody>
      </p:sp>
      <p:sp>
        <p:nvSpPr>
          <p:cNvPr id="16387" name="Content Placeholder 2"/>
          <p:cNvSpPr>
            <a:spLocks noGrp="1"/>
          </p:cNvSpPr>
          <p:nvPr>
            <p:ph idx="1"/>
          </p:nvPr>
        </p:nvSpPr>
        <p:spPr/>
        <p:txBody>
          <a:bodyPr/>
          <a:lstStyle/>
          <a:p>
            <a:pPr eaLnBrk="1" hangingPunct="1"/>
            <a:r>
              <a:rPr lang="en-US" altLang="en-US" smtClean="0"/>
              <a:t>Viết chương trình tính S = a! + b! + c! với a, b, c là 3 số nguyên dương nhập từ bàn phím.</a:t>
            </a: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AutoShape 6"/>
          <p:cNvSpPr>
            <a:spLocks noChangeArrowheads="1"/>
          </p:cNvSpPr>
          <p:nvPr/>
        </p:nvSpPr>
        <p:spPr bwMode="gray">
          <a:xfrm>
            <a:off x="3352800" y="2590800"/>
            <a:ext cx="1981200" cy="6858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Chương trình</a:t>
            </a:r>
          </a:p>
          <a:p>
            <a:pPr algn="ctr">
              <a:defRPr/>
            </a:pPr>
            <a:r>
              <a:rPr lang="en-US" sz="2000">
                <a:solidFill>
                  <a:schemeClr val="tx1">
                    <a:lumMod val="60000"/>
                    <a:lumOff val="40000"/>
                  </a:schemeClr>
                </a:solidFill>
                <a:latin typeface="Arial" pitchFamily="34" charset="0"/>
                <a:cs typeface="Arial" pitchFamily="34" charset="0"/>
              </a:rPr>
              <a:t>chính</a:t>
            </a:r>
            <a:endParaRPr lang="en-US" sz="2000"/>
          </a:p>
        </p:txBody>
      </p:sp>
      <p:sp>
        <p:nvSpPr>
          <p:cNvPr id="6" name="AutoShape 6"/>
          <p:cNvSpPr>
            <a:spLocks noChangeArrowheads="1"/>
          </p:cNvSpPr>
          <p:nvPr/>
        </p:nvSpPr>
        <p:spPr bwMode="gray">
          <a:xfrm>
            <a:off x="533400" y="3962400"/>
            <a:ext cx="1981200" cy="6858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Nhập</a:t>
            </a:r>
          </a:p>
          <a:p>
            <a:pPr algn="ctr">
              <a:defRPr/>
            </a:pPr>
            <a:r>
              <a:rPr lang="en-US" sz="2000">
                <a:solidFill>
                  <a:schemeClr val="tx1">
                    <a:lumMod val="60000"/>
                    <a:lumOff val="40000"/>
                  </a:schemeClr>
                </a:solidFill>
                <a:latin typeface="Arial" pitchFamily="34" charset="0"/>
                <a:cs typeface="Arial" pitchFamily="34" charset="0"/>
              </a:rPr>
              <a:t>a, b, c &gt; 0</a:t>
            </a:r>
            <a:endParaRPr lang="en-US" sz="2000"/>
          </a:p>
        </p:txBody>
      </p:sp>
      <p:sp>
        <p:nvSpPr>
          <p:cNvPr id="7" name="AutoShape 6"/>
          <p:cNvSpPr>
            <a:spLocks noChangeArrowheads="1"/>
          </p:cNvSpPr>
          <p:nvPr/>
        </p:nvSpPr>
        <p:spPr bwMode="gray">
          <a:xfrm>
            <a:off x="3352800" y="3962400"/>
            <a:ext cx="1981200" cy="6858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Tính</a:t>
            </a:r>
          </a:p>
          <a:p>
            <a:pPr algn="ctr">
              <a:defRPr/>
            </a:pPr>
            <a:r>
              <a:rPr lang="en-US" sz="2000">
                <a:solidFill>
                  <a:schemeClr val="tx1">
                    <a:lumMod val="60000"/>
                    <a:lumOff val="40000"/>
                  </a:schemeClr>
                </a:solidFill>
                <a:latin typeface="Arial" pitchFamily="34" charset="0"/>
                <a:cs typeface="Arial" pitchFamily="34" charset="0"/>
              </a:rPr>
              <a:t>S = a! + b! + c!</a:t>
            </a:r>
            <a:endParaRPr lang="en-US" sz="2000"/>
          </a:p>
        </p:txBody>
      </p:sp>
      <p:sp>
        <p:nvSpPr>
          <p:cNvPr id="8" name="AutoShape 6"/>
          <p:cNvSpPr>
            <a:spLocks noChangeArrowheads="1"/>
          </p:cNvSpPr>
          <p:nvPr/>
        </p:nvSpPr>
        <p:spPr bwMode="gray">
          <a:xfrm>
            <a:off x="6096000" y="3962400"/>
            <a:ext cx="19812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Xuất</a:t>
            </a:r>
          </a:p>
          <a:p>
            <a:pPr algn="ctr">
              <a:defRPr/>
            </a:pPr>
            <a:r>
              <a:rPr lang="en-US" sz="2000">
                <a:solidFill>
                  <a:schemeClr val="tx1">
                    <a:lumMod val="60000"/>
                    <a:lumOff val="40000"/>
                  </a:schemeClr>
                </a:solidFill>
                <a:latin typeface="Arial" pitchFamily="34" charset="0"/>
                <a:cs typeface="Arial" pitchFamily="34" charset="0"/>
              </a:rPr>
              <a:t>kết quả S</a:t>
            </a:r>
            <a:endParaRPr lang="en-US" sz="2000"/>
          </a:p>
        </p:txBody>
      </p:sp>
      <p:sp>
        <p:nvSpPr>
          <p:cNvPr id="9" name="AutoShape 6"/>
          <p:cNvSpPr>
            <a:spLocks noChangeArrowheads="1"/>
          </p:cNvSpPr>
          <p:nvPr/>
        </p:nvSpPr>
        <p:spPr bwMode="gray">
          <a:xfrm>
            <a:off x="228600" y="5410200"/>
            <a:ext cx="7620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Nhập</a:t>
            </a:r>
          </a:p>
          <a:p>
            <a:pPr algn="ctr">
              <a:defRPr/>
            </a:pPr>
            <a:r>
              <a:rPr lang="en-US" sz="2000">
                <a:solidFill>
                  <a:schemeClr val="tx1">
                    <a:lumMod val="60000"/>
                    <a:lumOff val="40000"/>
                  </a:schemeClr>
                </a:solidFill>
                <a:latin typeface="Arial" pitchFamily="34" charset="0"/>
                <a:cs typeface="Arial" pitchFamily="34" charset="0"/>
              </a:rPr>
              <a:t>a &gt; 0</a:t>
            </a:r>
            <a:endParaRPr lang="en-US" sz="2000"/>
          </a:p>
        </p:txBody>
      </p:sp>
      <p:sp>
        <p:nvSpPr>
          <p:cNvPr id="12" name="AutoShape 6"/>
          <p:cNvSpPr>
            <a:spLocks noChangeArrowheads="1"/>
          </p:cNvSpPr>
          <p:nvPr/>
        </p:nvSpPr>
        <p:spPr bwMode="gray">
          <a:xfrm>
            <a:off x="1143000" y="5410200"/>
            <a:ext cx="7620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Nhập</a:t>
            </a:r>
          </a:p>
          <a:p>
            <a:pPr algn="ctr">
              <a:defRPr/>
            </a:pPr>
            <a:r>
              <a:rPr lang="en-US" sz="2000">
                <a:solidFill>
                  <a:schemeClr val="tx1">
                    <a:lumMod val="60000"/>
                    <a:lumOff val="40000"/>
                  </a:schemeClr>
                </a:solidFill>
                <a:latin typeface="Arial" pitchFamily="34" charset="0"/>
                <a:cs typeface="Arial" pitchFamily="34" charset="0"/>
              </a:rPr>
              <a:t>b &gt; 0</a:t>
            </a:r>
            <a:endParaRPr lang="en-US" sz="2000"/>
          </a:p>
        </p:txBody>
      </p:sp>
      <p:sp>
        <p:nvSpPr>
          <p:cNvPr id="13" name="AutoShape 6"/>
          <p:cNvSpPr>
            <a:spLocks noChangeArrowheads="1"/>
          </p:cNvSpPr>
          <p:nvPr/>
        </p:nvSpPr>
        <p:spPr bwMode="gray">
          <a:xfrm>
            <a:off x="2057400" y="5410200"/>
            <a:ext cx="7620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Nhập</a:t>
            </a:r>
          </a:p>
          <a:p>
            <a:pPr algn="ctr">
              <a:defRPr/>
            </a:pPr>
            <a:r>
              <a:rPr lang="en-US" sz="2000">
                <a:solidFill>
                  <a:schemeClr val="tx1">
                    <a:lumMod val="60000"/>
                    <a:lumOff val="40000"/>
                  </a:schemeClr>
                </a:solidFill>
                <a:latin typeface="Arial" pitchFamily="34" charset="0"/>
                <a:cs typeface="Arial" pitchFamily="34" charset="0"/>
              </a:rPr>
              <a:t>c &gt; 0</a:t>
            </a:r>
            <a:endParaRPr lang="en-US" sz="2000"/>
          </a:p>
        </p:txBody>
      </p:sp>
      <p:sp>
        <p:nvSpPr>
          <p:cNvPr id="14" name="AutoShape 6"/>
          <p:cNvSpPr>
            <a:spLocks noChangeArrowheads="1"/>
          </p:cNvSpPr>
          <p:nvPr/>
        </p:nvSpPr>
        <p:spPr bwMode="gray">
          <a:xfrm>
            <a:off x="3048000" y="5410200"/>
            <a:ext cx="7620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Tính</a:t>
            </a:r>
          </a:p>
          <a:p>
            <a:pPr algn="ctr">
              <a:defRPr/>
            </a:pPr>
            <a:r>
              <a:rPr lang="en-US" sz="2000">
                <a:solidFill>
                  <a:schemeClr val="tx1">
                    <a:lumMod val="60000"/>
                    <a:lumOff val="40000"/>
                  </a:schemeClr>
                </a:solidFill>
                <a:latin typeface="Arial" pitchFamily="34" charset="0"/>
                <a:cs typeface="Arial" pitchFamily="34" charset="0"/>
              </a:rPr>
              <a:t>s1=a!</a:t>
            </a:r>
            <a:endParaRPr lang="en-US" sz="2000"/>
          </a:p>
        </p:txBody>
      </p:sp>
      <p:sp>
        <p:nvSpPr>
          <p:cNvPr id="15" name="AutoShape 6"/>
          <p:cNvSpPr>
            <a:spLocks noChangeArrowheads="1"/>
          </p:cNvSpPr>
          <p:nvPr/>
        </p:nvSpPr>
        <p:spPr bwMode="gray">
          <a:xfrm>
            <a:off x="3962400" y="5410200"/>
            <a:ext cx="7620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Tính</a:t>
            </a:r>
          </a:p>
          <a:p>
            <a:pPr algn="ctr">
              <a:defRPr/>
            </a:pPr>
            <a:r>
              <a:rPr lang="en-US" sz="2000">
                <a:solidFill>
                  <a:schemeClr val="tx1">
                    <a:lumMod val="60000"/>
                    <a:lumOff val="40000"/>
                  </a:schemeClr>
                </a:solidFill>
                <a:latin typeface="Arial" pitchFamily="34" charset="0"/>
                <a:cs typeface="Arial" pitchFamily="34" charset="0"/>
              </a:rPr>
              <a:t>s2=b!</a:t>
            </a:r>
            <a:endParaRPr lang="en-US" sz="2000"/>
          </a:p>
        </p:txBody>
      </p:sp>
      <p:sp>
        <p:nvSpPr>
          <p:cNvPr id="16" name="AutoShape 6"/>
          <p:cNvSpPr>
            <a:spLocks noChangeArrowheads="1"/>
          </p:cNvSpPr>
          <p:nvPr/>
        </p:nvSpPr>
        <p:spPr bwMode="gray">
          <a:xfrm>
            <a:off x="4876800" y="5410200"/>
            <a:ext cx="762000" cy="6858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Tính</a:t>
            </a:r>
          </a:p>
          <a:p>
            <a:pPr algn="ctr">
              <a:defRPr/>
            </a:pPr>
            <a:r>
              <a:rPr lang="en-US" sz="2000">
                <a:solidFill>
                  <a:schemeClr val="tx1">
                    <a:lumMod val="60000"/>
                    <a:lumOff val="40000"/>
                  </a:schemeClr>
                </a:solidFill>
                <a:latin typeface="Arial" pitchFamily="34" charset="0"/>
                <a:cs typeface="Arial" pitchFamily="34" charset="0"/>
              </a:rPr>
              <a:t>s3=c!</a:t>
            </a:r>
            <a:endParaRPr lang="en-US" sz="2000"/>
          </a:p>
        </p:txBody>
      </p:sp>
      <p:cxnSp>
        <p:nvCxnSpPr>
          <p:cNvPr id="25" name="Straight Arrow Connector 24"/>
          <p:cNvCxnSpPr>
            <a:endCxn id="7" idx="0"/>
          </p:cNvCxnSpPr>
          <p:nvPr/>
        </p:nvCxnSpPr>
        <p:spPr>
          <a:xfrm rot="5400000">
            <a:off x="4000501" y="3619500"/>
            <a:ext cx="685800" cy="31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6" idx="2"/>
            <a:endCxn id="9" idx="0"/>
          </p:cNvCxnSpPr>
          <p:nvPr/>
        </p:nvCxnSpPr>
        <p:spPr>
          <a:xfrm rot="5400000">
            <a:off x="685800" y="4572000"/>
            <a:ext cx="7620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stCxn id="6" idx="2"/>
            <a:endCxn id="12" idx="0"/>
          </p:cNvCxnSpPr>
          <p:nvPr/>
        </p:nvCxnSpPr>
        <p:spPr>
          <a:xfrm rot="5400000">
            <a:off x="1143001" y="5029200"/>
            <a:ext cx="762000" cy="31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a:stCxn id="6" idx="2"/>
            <a:endCxn id="13" idx="0"/>
          </p:cNvCxnSpPr>
          <p:nvPr/>
        </p:nvCxnSpPr>
        <p:spPr>
          <a:xfrm rot="16200000" flipH="1">
            <a:off x="1600200" y="4572000"/>
            <a:ext cx="7620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7" idx="2"/>
            <a:endCxn id="16" idx="0"/>
          </p:cNvCxnSpPr>
          <p:nvPr/>
        </p:nvCxnSpPr>
        <p:spPr>
          <a:xfrm rot="16200000" flipH="1">
            <a:off x="4419600" y="4572000"/>
            <a:ext cx="7620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7" idx="2"/>
            <a:endCxn id="15" idx="0"/>
          </p:cNvCxnSpPr>
          <p:nvPr/>
        </p:nvCxnSpPr>
        <p:spPr>
          <a:xfrm rot="5400000">
            <a:off x="3962401" y="5029200"/>
            <a:ext cx="762000" cy="317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7" idx="2"/>
            <a:endCxn id="14" idx="0"/>
          </p:cNvCxnSpPr>
          <p:nvPr/>
        </p:nvCxnSpPr>
        <p:spPr>
          <a:xfrm rot="5400000">
            <a:off x="3505200" y="4572000"/>
            <a:ext cx="7620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5" idx="2"/>
            <a:endCxn id="8" idx="0"/>
          </p:cNvCxnSpPr>
          <p:nvPr/>
        </p:nvCxnSpPr>
        <p:spPr>
          <a:xfrm rot="16200000" flipH="1">
            <a:off x="5372100" y="2247900"/>
            <a:ext cx="685800" cy="2743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5" idx="2"/>
            <a:endCxn id="6" idx="0"/>
          </p:cNvCxnSpPr>
          <p:nvPr/>
        </p:nvCxnSpPr>
        <p:spPr>
          <a:xfrm rot="5400000">
            <a:off x="2590800" y="2209800"/>
            <a:ext cx="685800" cy="2819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right)">
                                      <p:cBhvr>
                                        <p:cTn id="12" dur="500"/>
                                        <p:tgtEl>
                                          <p:spTgt spid="51"/>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childTnLst>
                          </p:cTn>
                        </p:par>
                        <p:par>
                          <p:cTn id="30" fill="hold" nodeType="afterGroup">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nodeType="afterGroup">
                            <p:stCondLst>
                              <p:cond delay="2000"/>
                            </p:stCondLst>
                            <p:childTnLst>
                              <p:par>
                                <p:cTn id="35" presetID="22" presetClass="entr" presetSubtype="1"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childTnLst>
                          </p:cTn>
                        </p:par>
                        <p:par>
                          <p:cTn id="38" fill="hold" nodeType="afterGroup">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par>
                          <p:cTn id="47" fill="hold" nodeType="afterGroup">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up)">
                                      <p:cBhvr>
                                        <p:cTn id="55" dur="500"/>
                                        <p:tgtEl>
                                          <p:spTgt spid="45"/>
                                        </p:tgtEl>
                                      </p:cBhvr>
                                    </p:animEffect>
                                  </p:childTnLst>
                                </p:cTn>
                              </p:par>
                            </p:childTnLst>
                          </p:cTn>
                        </p:par>
                        <p:par>
                          <p:cTn id="56" fill="hold" nodeType="afterGroup">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par>
                          <p:cTn id="60" fill="hold" nodeType="afterGroup">
                            <p:stCondLst>
                              <p:cond delay="1000"/>
                            </p:stCondLst>
                            <p:childTnLst>
                              <p:par>
                                <p:cTn id="61" presetID="22" presetClass="entr" presetSubtype="1"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up)">
                                      <p:cBhvr>
                                        <p:cTn id="63" dur="500"/>
                                        <p:tgtEl>
                                          <p:spTgt spid="42"/>
                                        </p:tgtEl>
                                      </p:cBhvr>
                                    </p:animEffect>
                                  </p:childTnLst>
                                </p:cTn>
                              </p:par>
                            </p:childTnLst>
                          </p:cTn>
                        </p:par>
                        <p:par>
                          <p:cTn id="64" fill="hold" nodeType="afterGroup">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nodeType="afterGroup">
                            <p:stCondLst>
                              <p:cond delay="2000"/>
                            </p:stCondLst>
                            <p:childTnLst>
                              <p:par>
                                <p:cTn id="69" presetID="22" presetClass="entr" presetSubtype="1"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up)">
                                      <p:cBhvr>
                                        <p:cTn id="71" dur="500"/>
                                        <p:tgtEl>
                                          <p:spTgt spid="39"/>
                                        </p:tgtEl>
                                      </p:cBhvr>
                                    </p:animEffect>
                                  </p:childTnLst>
                                </p:cTn>
                              </p:par>
                            </p:childTnLst>
                          </p:cTn>
                        </p:par>
                        <p:par>
                          <p:cTn id="72" fill="hold" nodeType="afterGroup">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childTnLst>
                          </p:cTn>
                        </p:par>
                        <p:par>
                          <p:cTn id="81" fill="hold" nodeType="afterGroup">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34819" name="Rectangle 3"/>
          <p:cNvSpPr>
            <a:spLocks noGrp="1" noChangeArrowheads="1"/>
          </p:cNvSpPr>
          <p:nvPr>
            <p:ph type="body" idx="4294967295"/>
          </p:nvPr>
        </p:nvSpPr>
        <p:spPr>
          <a:xfrm>
            <a:off x="533400" y="1676400"/>
            <a:ext cx="7543800" cy="4419600"/>
          </a:xfrm>
        </p:spPr>
        <p:txBody>
          <a:bodyPr/>
          <a:lstStyle/>
          <a:p>
            <a:pPr algn="just">
              <a:lnSpc>
                <a:spcPct val="110000"/>
              </a:lnSpc>
              <a:buFont typeface="Wingdings" pitchFamily="2" charset="2"/>
              <a:buNone/>
            </a:pPr>
            <a:r>
              <a:rPr lang="en-US" altLang="en-US" sz="2000" b="0" smtClean="0">
                <a:solidFill>
                  <a:srgbClr val="990000"/>
                </a:solidFill>
                <a:latin typeface="Arial" pitchFamily="34" charset="0"/>
              </a:rPr>
              <a:t>Có hai loại tham số:</a:t>
            </a:r>
          </a:p>
          <a:p>
            <a:pPr algn="just">
              <a:lnSpc>
                <a:spcPct val="110000"/>
              </a:lnSpc>
            </a:pPr>
            <a:r>
              <a:rPr lang="en-US" altLang="en-US" sz="2000" smtClean="0">
                <a:latin typeface="Arial" pitchFamily="34" charset="0"/>
              </a:rPr>
              <a:t>Tham số thực</a:t>
            </a:r>
            <a:r>
              <a:rPr lang="en-US" altLang="en-US" sz="2000" b="0" smtClean="0">
                <a:latin typeface="Arial" pitchFamily="34" charset="0"/>
              </a:rPr>
              <a:t> </a:t>
            </a:r>
            <a:r>
              <a:rPr lang="en-US" altLang="en-US" sz="2000" smtClean="0">
                <a:latin typeface="Arial" pitchFamily="34" charset="0"/>
              </a:rPr>
              <a:t>(actual parameter): </a:t>
            </a:r>
            <a:r>
              <a:rPr lang="en-US" altLang="en-US" sz="2000" b="0" smtClean="0">
                <a:latin typeface="Arial" pitchFamily="34" charset="0"/>
              </a:rPr>
              <a:t>là tham số trong lời gọi hàm.</a:t>
            </a:r>
          </a:p>
          <a:p>
            <a:pPr algn="just">
              <a:lnSpc>
                <a:spcPct val="110000"/>
              </a:lnSpc>
            </a:pPr>
            <a:r>
              <a:rPr lang="en-US" altLang="en-US" sz="2000" smtClean="0">
                <a:latin typeface="Arial" pitchFamily="34" charset="0"/>
              </a:rPr>
              <a:t>Tham số hình thức (formal parameter):</a:t>
            </a:r>
            <a:r>
              <a:rPr lang="en-US" altLang="en-US" sz="2000" b="0" smtClean="0">
                <a:latin typeface="Arial" pitchFamily="34" charset="0"/>
              </a:rPr>
              <a:t> là tham số trong phần khai báo và định nghĩa. Tham số hình thức chỉ là tên đại diện cho tham số thực tương ứng. Kiểu của tham số hình thức sẽ qui định kiểu của tham số thực.</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35843" name="Rectangle 3"/>
          <p:cNvSpPr>
            <a:spLocks noGrp="1" noChangeArrowheads="1"/>
          </p:cNvSpPr>
          <p:nvPr>
            <p:ph type="body" idx="4294967295"/>
          </p:nvPr>
        </p:nvSpPr>
        <p:spPr>
          <a:xfrm>
            <a:off x="381000" y="1600200"/>
            <a:ext cx="8001000" cy="4419600"/>
          </a:xfrm>
        </p:spPr>
        <p:txBody>
          <a:bodyPr/>
          <a:lstStyle/>
          <a:p>
            <a:pPr>
              <a:lnSpc>
                <a:spcPct val="80000"/>
              </a:lnSpc>
            </a:pPr>
            <a:r>
              <a:rPr lang="en-US" altLang="en-US" sz="1800" smtClean="0">
                <a:latin typeface="Arial" pitchFamily="34" charset="0"/>
              </a:rPr>
              <a:t>Ví dụ: </a:t>
            </a:r>
          </a:p>
          <a:p>
            <a:pPr marL="806450" lvl="1">
              <a:lnSpc>
                <a:spcPct val="80000"/>
              </a:lnSpc>
              <a:buFont typeface="Wingdings" pitchFamily="2" charset="2"/>
              <a:buNone/>
            </a:pPr>
            <a:r>
              <a:rPr lang="en-US" altLang="en-US" sz="2000" smtClean="0">
                <a:latin typeface="Arial" pitchFamily="34" charset="0"/>
              </a:rPr>
              <a:t>int min(int a, int b) //a,b là tham số hình thức</a:t>
            </a:r>
          </a:p>
          <a:p>
            <a:pPr marL="806450" lvl="1">
              <a:lnSpc>
                <a:spcPct val="80000"/>
              </a:lnSpc>
              <a:buFont typeface="Wingdings" pitchFamily="2" charset="2"/>
              <a:buNone/>
            </a:pPr>
            <a:r>
              <a:rPr lang="en-US" altLang="en-US" sz="2000" smtClean="0">
                <a:latin typeface="Arial" pitchFamily="34" charset="0"/>
              </a:rPr>
              <a:t>{</a:t>
            </a:r>
          </a:p>
          <a:p>
            <a:pPr marL="806450" lvl="1">
              <a:lnSpc>
                <a:spcPct val="80000"/>
              </a:lnSpc>
              <a:buFont typeface="Wingdings" pitchFamily="2" charset="2"/>
              <a:buNone/>
            </a:pPr>
            <a:r>
              <a:rPr lang="en-US" altLang="en-US" sz="2000" smtClean="0">
                <a:latin typeface="Arial" pitchFamily="34" charset="0"/>
              </a:rPr>
              <a:t>	if(a&lt;b) return a;</a:t>
            </a:r>
          </a:p>
          <a:p>
            <a:pPr marL="806450" lvl="1">
              <a:lnSpc>
                <a:spcPct val="80000"/>
              </a:lnSpc>
              <a:buFont typeface="Wingdings" pitchFamily="2" charset="2"/>
              <a:buNone/>
            </a:pPr>
            <a:r>
              <a:rPr lang="en-US" altLang="en-US" sz="2000" smtClean="0">
                <a:latin typeface="Arial" pitchFamily="34" charset="0"/>
              </a:rPr>
              <a:t>	else return b;</a:t>
            </a:r>
          </a:p>
          <a:p>
            <a:pPr marL="806450" lvl="1">
              <a:lnSpc>
                <a:spcPct val="80000"/>
              </a:lnSpc>
              <a:buFont typeface="Wingdings" pitchFamily="2" charset="2"/>
              <a:buNone/>
            </a:pPr>
            <a:r>
              <a:rPr lang="en-US" altLang="en-US" sz="2000" smtClean="0">
                <a:latin typeface="Arial" pitchFamily="34" charset="0"/>
              </a:rPr>
              <a:t>}</a:t>
            </a:r>
          </a:p>
          <a:p>
            <a:pPr marL="806450" lvl="1">
              <a:lnSpc>
                <a:spcPct val="80000"/>
              </a:lnSpc>
              <a:buFont typeface="Wingdings" pitchFamily="2" charset="2"/>
              <a:buNone/>
            </a:pPr>
            <a:r>
              <a:rPr lang="en-US" altLang="en-US" sz="2000" smtClean="0">
                <a:latin typeface="Arial" pitchFamily="34" charset="0"/>
              </a:rPr>
              <a:t>void main()</a:t>
            </a:r>
          </a:p>
          <a:p>
            <a:pPr marL="806450" lvl="1">
              <a:lnSpc>
                <a:spcPct val="80000"/>
              </a:lnSpc>
              <a:buFont typeface="Wingdings" pitchFamily="2" charset="2"/>
              <a:buNone/>
            </a:pPr>
            <a:r>
              <a:rPr lang="en-US" altLang="en-US" sz="2000" smtClean="0">
                <a:latin typeface="Arial" pitchFamily="34" charset="0"/>
              </a:rPr>
              <a:t>{		int minAB =min(7,10)//Gọi hàm</a:t>
            </a:r>
          </a:p>
          <a:p>
            <a:pPr marL="806450" lvl="1">
              <a:lnSpc>
                <a:spcPct val="80000"/>
              </a:lnSpc>
              <a:buFont typeface="Wingdings" pitchFamily="2" charset="2"/>
              <a:buNone/>
            </a:pPr>
            <a:r>
              <a:rPr lang="en-US" altLang="en-US" sz="2000" smtClean="0">
                <a:latin typeface="Arial" pitchFamily="34" charset="0"/>
              </a:rPr>
              <a:t>         </a:t>
            </a:r>
            <a:r>
              <a:rPr lang="en-US" altLang="en-US" sz="2000" smtClean="0">
                <a:solidFill>
                  <a:srgbClr val="006600"/>
                </a:solidFill>
                <a:latin typeface="Arial" pitchFamily="34" charset="0"/>
              </a:rPr>
              <a:t>// a = 7, b=10</a:t>
            </a:r>
            <a:endParaRPr lang="en-US" altLang="en-US" sz="2000" smtClean="0">
              <a:solidFill>
                <a:srgbClr val="006600"/>
              </a:solidFill>
              <a:latin typeface="Arial" pitchFamily="34" charset="0"/>
              <a:sym typeface="Wingdings" pitchFamily="2" charset="2"/>
            </a:endParaRPr>
          </a:p>
          <a:p>
            <a:pPr marL="806450" lvl="1">
              <a:lnSpc>
                <a:spcPct val="80000"/>
              </a:lnSpc>
              <a:buFont typeface="Wingdings" pitchFamily="2" charset="2"/>
              <a:buNone/>
            </a:pPr>
            <a:r>
              <a:rPr lang="en-US" altLang="en-US" sz="2000" smtClean="0">
                <a:latin typeface="Arial" pitchFamily="34" charset="0"/>
                <a:sym typeface="Wingdings" pitchFamily="2" charset="2"/>
              </a:rPr>
              <a:t>}       </a:t>
            </a:r>
            <a:r>
              <a:rPr lang="en-US" altLang="en-US" sz="2000" smtClean="0">
                <a:solidFill>
                  <a:srgbClr val="006600"/>
                </a:solidFill>
                <a:latin typeface="Arial" pitchFamily="34" charset="0"/>
                <a:sym typeface="Wingdings" pitchFamily="2" charset="2"/>
              </a:rPr>
              <a:t>// Lúc này a,b là tham số thực </a:t>
            </a:r>
            <a:r>
              <a:rPr lang="en-US" altLang="en-US" sz="2000" smtClean="0">
                <a:solidFill>
                  <a:srgbClr val="006600"/>
                </a:solidFill>
                <a:latin typeface="Arial" pitchFamily="34" charset="0"/>
              </a:rPr>
              <a:t> </a:t>
            </a:r>
          </a:p>
          <a:p>
            <a:pPr marL="806450" lvl="1">
              <a:lnSpc>
                <a:spcPct val="80000"/>
              </a:lnSpc>
              <a:buFont typeface="Wingdings" pitchFamily="2" charset="2"/>
              <a:buNone/>
            </a:pPr>
            <a:endParaRPr lang="en-US" altLang="en-US" sz="2000" smtClean="0">
              <a:solidFill>
                <a:srgbClr val="006600"/>
              </a:solidFill>
              <a:latin typeface="Arial" pitchFamily="34" charset="0"/>
            </a:endParaRPr>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324100"/>
            <a:ext cx="33528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checkerboard(across)">
                                      <p:cBhvr>
                                        <p:cTn id="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36867" name="Rectangle 3"/>
          <p:cNvSpPr>
            <a:spLocks noGrp="1" noChangeArrowheads="1"/>
          </p:cNvSpPr>
          <p:nvPr>
            <p:ph type="body" idx="4294967295"/>
          </p:nvPr>
        </p:nvSpPr>
        <p:spPr>
          <a:xfrm>
            <a:off x="457200" y="1371600"/>
            <a:ext cx="7696200" cy="4419600"/>
          </a:xfrm>
        </p:spPr>
        <p:txBody>
          <a:bodyPr/>
          <a:lstStyle/>
          <a:p>
            <a:pPr algn="just">
              <a:buFont typeface="Wingdings" pitchFamily="2" charset="2"/>
              <a:buNone/>
            </a:pPr>
            <a:r>
              <a:rPr lang="en-US" altLang="en-US" sz="2000" b="0" smtClean="0">
                <a:solidFill>
                  <a:srgbClr val="990000"/>
                </a:solidFill>
                <a:latin typeface="Arial" pitchFamily="34" charset="0"/>
              </a:rPr>
              <a:t>Có hai cách truyền tham số:</a:t>
            </a:r>
          </a:p>
          <a:p>
            <a:pPr algn="just">
              <a:buFont typeface="Wingdings" pitchFamily="2" charset="2"/>
              <a:buNone/>
            </a:pPr>
            <a:r>
              <a:rPr lang="en-US" altLang="en-US" sz="2000" smtClean="0">
                <a:latin typeface="Arial" pitchFamily="34" charset="0"/>
              </a:rPr>
              <a:t>1.  Truyền tham trị (call by value): </a:t>
            </a:r>
          </a:p>
          <a:p>
            <a:pPr algn="just"/>
            <a:r>
              <a:rPr lang="en-US" altLang="en-US" sz="2000" b="0" smtClean="0">
                <a:latin typeface="Arial" pitchFamily="34" charset="0"/>
              </a:rPr>
              <a:t>Chương trình dịch cấp phát vùng nhớ riêng cho từng tham số hình thức, sau đó sao chép giá trị của tham số thực tương ứng vào các tham số hình thức. </a:t>
            </a:r>
          </a:p>
          <a:p>
            <a:pPr algn="just"/>
            <a:r>
              <a:rPr lang="en-US" altLang="en-US" sz="2000" b="0" smtClean="0">
                <a:latin typeface="Arial" pitchFamily="34" charset="0"/>
              </a:rPr>
              <a:t>Khi kết thúc thực hiện hàm, chương trình dịch sẽ thu hồi các vùng nhớ đã cấp phát cho các tham số hình thức, và các biến cục bộ khai báo bên trong hàm. </a:t>
            </a:r>
          </a:p>
          <a:p>
            <a:pPr algn="just"/>
            <a:r>
              <a:rPr lang="en-US" altLang="en-US" sz="2000" b="0" smtClean="0">
                <a:latin typeface="Arial" pitchFamily="34" charset="0"/>
              </a:rPr>
              <a:t>Như vậy, mọi sự thay đổi trị của các tham số hình thức đều không ảnh hưởng đến các tham số thực bên ngoài hàm.</a:t>
            </a:r>
          </a:p>
          <a:p>
            <a:pPr>
              <a:lnSpc>
                <a:spcPct val="80000"/>
              </a:lnSpc>
            </a:pPr>
            <a:r>
              <a:rPr lang="en-US" altLang="en-US" sz="2000" b="0" smtClean="0">
                <a:latin typeface="Arial" pitchFamily="34" charset="0"/>
              </a:rPr>
              <a:t>Cách truyền:</a:t>
            </a:r>
          </a:p>
          <a:p>
            <a:pPr marL="1492250" lvl="2">
              <a:lnSpc>
                <a:spcPct val="80000"/>
              </a:lnSpc>
              <a:buFontTx/>
              <a:buNone/>
            </a:pPr>
            <a:r>
              <a:rPr lang="en-US" altLang="en-US" sz="2000" b="1" smtClean="0">
                <a:latin typeface="Arial" pitchFamily="34" charset="0"/>
              </a:rPr>
              <a:t>		</a:t>
            </a:r>
            <a:r>
              <a:rPr lang="en-US" altLang="en-US" sz="2000" b="1" smtClean="0">
                <a:solidFill>
                  <a:srgbClr val="800000"/>
                </a:solidFill>
                <a:latin typeface="Arial" pitchFamily="34" charset="0"/>
              </a:rPr>
              <a:t>void F(int, int ); </a:t>
            </a:r>
            <a:r>
              <a:rPr lang="en-US" altLang="en-US" sz="2000" b="1" smtClean="0">
                <a:solidFill>
                  <a:srgbClr val="003300"/>
                </a:solidFill>
                <a:latin typeface="Arial" pitchFamily="34" charset="0"/>
              </a:rPr>
              <a:t>// truyền bằng trị</a:t>
            </a:r>
          </a:p>
          <a:p>
            <a:pPr marL="1492250" lvl="2">
              <a:lnSpc>
                <a:spcPct val="80000"/>
              </a:lnSpc>
              <a:buFontTx/>
              <a:buNone/>
            </a:pPr>
            <a:r>
              <a:rPr lang="en-US" altLang="en-US" sz="2000" smtClean="0">
                <a:latin typeface="Arial" pitchFamily="34" charset="0"/>
              </a:rPr>
              <a:t>hay</a:t>
            </a:r>
          </a:p>
          <a:p>
            <a:pPr marL="1492250" lvl="2">
              <a:lnSpc>
                <a:spcPct val="80000"/>
              </a:lnSpc>
              <a:buFontTx/>
              <a:buNone/>
            </a:pPr>
            <a:r>
              <a:rPr lang="en-US" altLang="en-US" sz="2000" b="1" smtClean="0">
                <a:latin typeface="Arial" pitchFamily="34" charset="0"/>
              </a:rPr>
              <a:t>		</a:t>
            </a:r>
            <a:r>
              <a:rPr lang="en-US" altLang="en-US" sz="2000" b="1" smtClean="0">
                <a:solidFill>
                  <a:srgbClr val="800000"/>
                </a:solidFill>
                <a:latin typeface="Arial" pitchFamily="34" charset="0"/>
              </a:rPr>
              <a:t>void F(int a, int b); </a:t>
            </a:r>
            <a:r>
              <a:rPr lang="en-US" altLang="en-US" sz="2000" b="1" smtClean="0">
                <a:solidFill>
                  <a:srgbClr val="003300"/>
                </a:solidFill>
                <a:latin typeface="Arial" pitchFamily="34" charset="0"/>
              </a:rPr>
              <a:t>// truyền bằng trị</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620000" cy="4800600"/>
          </a:xfrm>
        </p:spPr>
        <p:txBody>
          <a:bodyPr/>
          <a:lstStyle/>
          <a:p>
            <a:pPr eaLnBrk="1" hangingPunct="1">
              <a:defRPr/>
            </a:pPr>
            <a:r>
              <a:rPr lang="en-US" sz="2400" smtClean="0">
                <a:solidFill>
                  <a:schemeClr val="tx1">
                    <a:lumMod val="60000"/>
                    <a:lumOff val="40000"/>
                  </a:schemeClr>
                </a:solidFill>
              </a:rPr>
              <a:t>Truyền Giá trị (Call by Value)</a:t>
            </a:r>
          </a:p>
          <a:p>
            <a:pPr lvl="1" eaLnBrk="1" hangingPunct="1">
              <a:defRPr/>
            </a:pPr>
            <a:r>
              <a:rPr lang="en-US" sz="2400" smtClean="0"/>
              <a:t>Truyền </a:t>
            </a:r>
            <a:r>
              <a:rPr lang="vi-VN" sz="2400" smtClean="0"/>
              <a:t>đố</a:t>
            </a:r>
            <a:r>
              <a:rPr lang="en-US" sz="2400" smtClean="0"/>
              <a:t>i số cho hàm </a:t>
            </a:r>
            <a:r>
              <a:rPr lang="en-US" sz="2400" smtClean="0">
                <a:solidFill>
                  <a:srgbClr val="FF0000"/>
                </a:solidFill>
              </a:rPr>
              <a:t>ở dạng giá trị</a:t>
            </a:r>
            <a:r>
              <a:rPr lang="en-US" sz="2400" smtClean="0"/>
              <a:t>.</a:t>
            </a:r>
          </a:p>
          <a:p>
            <a:pPr lvl="1" eaLnBrk="1" hangingPunct="1">
              <a:defRPr/>
            </a:pPr>
            <a:r>
              <a:rPr lang="en-US" sz="2400" smtClean="0"/>
              <a:t>Có thể truyền hằng, biến, biểu thức nh</a:t>
            </a:r>
            <a:r>
              <a:rPr lang="vi-VN" sz="2400" smtClean="0"/>
              <a:t>ư</a:t>
            </a:r>
            <a:r>
              <a:rPr lang="en-US" sz="2400" smtClean="0"/>
              <a:t>ng </a:t>
            </a:r>
            <a:r>
              <a:rPr lang="en-US" sz="2400" smtClean="0">
                <a:solidFill>
                  <a:srgbClr val="FF0000"/>
                </a:solidFill>
              </a:rPr>
              <a:t>hàm sẽ chỉ nhận giá trị</a:t>
            </a:r>
            <a:r>
              <a:rPr lang="en-US" sz="2400" smtClean="0"/>
              <a:t>.</a:t>
            </a:r>
          </a:p>
          <a:p>
            <a:pPr lvl="1" eaLnBrk="1" hangingPunct="1">
              <a:defRPr/>
            </a:pPr>
            <a:r>
              <a:rPr lang="en-US" sz="2400" smtClean="0"/>
              <a:t>Đ</a:t>
            </a:r>
            <a:r>
              <a:rPr lang="vi-VN" sz="2400" smtClean="0"/>
              <a:t>ượ</a:t>
            </a:r>
            <a:r>
              <a:rPr lang="en-US" sz="2400" smtClean="0"/>
              <a:t>c sử dụng khi </a:t>
            </a:r>
            <a:r>
              <a:rPr lang="en-US" sz="2400" smtClean="0">
                <a:solidFill>
                  <a:srgbClr val="FF0000"/>
                </a:solidFill>
              </a:rPr>
              <a:t>không có nhu cầu thay </a:t>
            </a:r>
            <a:r>
              <a:rPr lang="vi-VN" sz="2400" smtClean="0">
                <a:solidFill>
                  <a:srgbClr val="FF0000"/>
                </a:solidFill>
              </a:rPr>
              <a:t>đổ</a:t>
            </a:r>
            <a:r>
              <a:rPr lang="en-US" sz="2400" smtClean="0">
                <a:solidFill>
                  <a:srgbClr val="FF0000"/>
                </a:solidFill>
              </a:rPr>
              <a:t>i giá trị của tham số</a:t>
            </a:r>
            <a:r>
              <a:rPr lang="en-US" sz="2400" smtClean="0"/>
              <a:t> sau khi thực hiện hàm.</a:t>
            </a:r>
          </a:p>
        </p:txBody>
      </p:sp>
      <p:sp>
        <p:nvSpPr>
          <p:cNvPr id="378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9" name="Rounded Rectangle 8"/>
          <p:cNvSpPr/>
          <p:nvPr/>
        </p:nvSpPr>
        <p:spPr>
          <a:xfrm>
            <a:off x="609600" y="4572000"/>
            <a:ext cx="152400" cy="1524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0" name="TextBox 9"/>
          <p:cNvSpPr txBox="1">
            <a:spLocks noChangeArrowheads="1"/>
          </p:cNvSpPr>
          <p:nvPr/>
        </p:nvSpPr>
        <p:spPr bwMode="auto">
          <a:xfrm>
            <a:off x="762000" y="4572000"/>
            <a:ext cx="701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TruyenGiaTri(int x)</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a:t>
            </a:r>
          </a:p>
          <a:p>
            <a:pPr eaLnBrk="1" hangingPunct="1">
              <a:spcBef>
                <a:spcPct val="0"/>
              </a:spcBef>
              <a:buClrTx/>
              <a:buFontTx/>
              <a:buNone/>
            </a:pPr>
            <a:r>
              <a:rPr lang="en-US" altLang="en-US" sz="2000">
                <a:latin typeface="Courier New" pitchFamily="49" charset="0"/>
                <a:cs typeface="Courier New" pitchFamily="49" charset="0"/>
              </a:rPr>
              <a:t>	x++;</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11" name="Rectangle 10"/>
          <p:cNvSpPr>
            <a:spLocks/>
          </p:cNvSpPr>
          <p:nvPr/>
        </p:nvSpPr>
        <p:spPr bwMode="auto">
          <a:xfrm>
            <a:off x="3581400" y="4648200"/>
            <a:ext cx="7620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2" name="Rectangle 11"/>
          <p:cNvSpPr>
            <a:spLocks/>
          </p:cNvSpPr>
          <p:nvPr/>
        </p:nvSpPr>
        <p:spPr bwMode="auto">
          <a:xfrm>
            <a:off x="1752600" y="5562600"/>
            <a:ext cx="4572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37896" name="Rectangle 10"/>
          <p:cNvSpPr>
            <a:spLocks noChangeArrowheads="1"/>
          </p:cNvSpPr>
          <p:nvPr/>
        </p:nvSpPr>
        <p:spPr bwMode="white">
          <a:xfrm>
            <a:off x="381000" y="0"/>
            <a:ext cx="82581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kumimoji="1" lang="en-US" altLang="en-US" sz="2700">
                <a:solidFill>
                  <a:schemeClr val="bg1"/>
                </a:solidFill>
                <a:latin typeface="Verdana" pitchFamily="34" charset="0"/>
                <a:cs typeface="Arial" pitchFamily="34" charset="0"/>
              </a:rPr>
              <a:t>Các phương pháp truyền tham số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1" grpId="1"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38915" name="Rectangle 3"/>
          <p:cNvSpPr>
            <a:spLocks noGrp="1" noChangeArrowheads="1"/>
          </p:cNvSpPr>
          <p:nvPr>
            <p:ph type="body" idx="4294967295"/>
          </p:nvPr>
        </p:nvSpPr>
        <p:spPr>
          <a:xfrm>
            <a:off x="533400" y="1295400"/>
            <a:ext cx="8001000" cy="4419600"/>
          </a:xfrm>
        </p:spPr>
        <p:txBody>
          <a:bodyPr/>
          <a:lstStyle/>
          <a:p>
            <a:pPr>
              <a:lnSpc>
                <a:spcPct val="80000"/>
              </a:lnSpc>
            </a:pPr>
            <a:r>
              <a:rPr lang="en-US" altLang="en-US" sz="2000" smtClean="0">
                <a:latin typeface="Arial" pitchFamily="34" charset="0"/>
              </a:rPr>
              <a:t>Ví dụ: Khảo sát chương trình sau</a:t>
            </a:r>
          </a:p>
          <a:p>
            <a:pPr marL="806450" lvl="1">
              <a:lnSpc>
                <a:spcPct val="80000"/>
              </a:lnSpc>
              <a:buFont typeface="Wingdings" pitchFamily="2" charset="2"/>
              <a:buNone/>
            </a:pPr>
            <a:r>
              <a:rPr lang="en-US" altLang="en-US" sz="2200" smtClean="0">
                <a:latin typeface="Arial" pitchFamily="34" charset="0"/>
              </a:rPr>
              <a:t>#include &lt;iostream&gt;</a:t>
            </a:r>
          </a:p>
          <a:p>
            <a:pPr marL="806450" lvl="1">
              <a:lnSpc>
                <a:spcPct val="80000"/>
              </a:lnSpc>
              <a:buFont typeface="Wingdings" pitchFamily="2" charset="2"/>
              <a:buNone/>
            </a:pPr>
            <a:r>
              <a:rPr lang="en-US" altLang="en-US" sz="2200" smtClean="0">
                <a:latin typeface="Arial" pitchFamily="34" charset="0"/>
              </a:rPr>
              <a:t>void doubleNum(int a); //prototype</a:t>
            </a:r>
          </a:p>
          <a:p>
            <a:pPr marL="806450" lvl="1">
              <a:lnSpc>
                <a:spcPct val="80000"/>
              </a:lnSpc>
              <a:buFont typeface="Wingdings" pitchFamily="2" charset="2"/>
              <a:buNone/>
            </a:pPr>
            <a:r>
              <a:rPr lang="en-US" altLang="en-US" sz="2200" smtClean="0">
                <a:latin typeface="Arial" pitchFamily="34" charset="0"/>
              </a:rPr>
              <a:t>void main()</a:t>
            </a:r>
          </a:p>
          <a:p>
            <a:pPr marL="806450" lvl="1">
              <a:lnSpc>
                <a:spcPct val="80000"/>
              </a:lnSpc>
              <a:buFont typeface="Wingdings" pitchFamily="2" charset="2"/>
              <a:buNone/>
            </a:pPr>
            <a:r>
              <a:rPr lang="en-US" altLang="en-US" sz="2200" smtClean="0">
                <a:latin typeface="Arial" pitchFamily="34" charset="0"/>
              </a:rPr>
              <a:t>{      int a=40;</a:t>
            </a:r>
          </a:p>
          <a:p>
            <a:pPr marL="806450" lvl="1">
              <a:lnSpc>
                <a:spcPct val="80000"/>
              </a:lnSpc>
              <a:buFont typeface="Wingdings" pitchFamily="2" charset="2"/>
              <a:buNone/>
            </a:pPr>
            <a:r>
              <a:rPr lang="en-US" altLang="en-US" sz="2200" smtClean="0">
                <a:latin typeface="Arial" pitchFamily="34" charset="0"/>
              </a:rPr>
              <a:t>		  doubleNum(a);</a:t>
            </a:r>
          </a:p>
          <a:p>
            <a:pPr marL="806450" lvl="1">
              <a:lnSpc>
                <a:spcPct val="80000"/>
              </a:lnSpc>
              <a:buFont typeface="Wingdings" pitchFamily="2" charset="2"/>
              <a:buNone/>
            </a:pPr>
            <a:r>
              <a:rPr lang="en-US" altLang="en-US" sz="2200" smtClean="0">
                <a:latin typeface="Arial" pitchFamily="34" charset="0"/>
              </a:rPr>
              <a:t>	   printf(“Bên trong hàm main:\n”);</a:t>
            </a:r>
          </a:p>
          <a:p>
            <a:pPr marL="806450" lvl="1">
              <a:lnSpc>
                <a:spcPct val="80000"/>
              </a:lnSpc>
              <a:buFont typeface="Wingdings" pitchFamily="2" charset="2"/>
              <a:buNone/>
            </a:pPr>
            <a:r>
              <a:rPr lang="en-US" altLang="en-US" sz="2200" smtClean="0">
                <a:latin typeface="Arial" pitchFamily="34" charset="0"/>
              </a:rPr>
              <a:t>	   printf(“a = %d“, a);</a:t>
            </a:r>
          </a:p>
          <a:p>
            <a:pPr marL="806450" lvl="1">
              <a:lnSpc>
                <a:spcPct val="80000"/>
              </a:lnSpc>
              <a:buFont typeface="Wingdings" pitchFamily="2" charset="2"/>
              <a:buNone/>
            </a:pPr>
            <a:r>
              <a:rPr lang="en-US" altLang="en-US" sz="2200" smtClean="0">
                <a:latin typeface="Arial" pitchFamily="34" charset="0"/>
              </a:rPr>
              <a:t>}</a:t>
            </a:r>
          </a:p>
          <a:p>
            <a:pPr marL="806450" lvl="1">
              <a:lnSpc>
                <a:spcPct val="80000"/>
              </a:lnSpc>
              <a:buFont typeface="Wingdings" pitchFamily="2" charset="2"/>
              <a:buNone/>
            </a:pPr>
            <a:r>
              <a:rPr lang="en-US" altLang="en-US" sz="2200" smtClean="0">
                <a:latin typeface="Arial" pitchFamily="34" charset="0"/>
              </a:rPr>
              <a:t>void doubleNum(int a)</a:t>
            </a:r>
          </a:p>
          <a:p>
            <a:pPr marL="806450" lvl="1">
              <a:lnSpc>
                <a:spcPct val="80000"/>
              </a:lnSpc>
              <a:buFont typeface="Wingdings" pitchFamily="2" charset="2"/>
              <a:buNone/>
            </a:pPr>
            <a:r>
              <a:rPr lang="en-US" altLang="en-US" sz="2200" smtClean="0">
                <a:latin typeface="Arial" pitchFamily="34" charset="0"/>
              </a:rPr>
              <a:t>{</a:t>
            </a:r>
          </a:p>
          <a:p>
            <a:pPr marL="806450" lvl="1">
              <a:lnSpc>
                <a:spcPct val="80000"/>
              </a:lnSpc>
              <a:buFont typeface="Wingdings" pitchFamily="2" charset="2"/>
              <a:buNone/>
            </a:pPr>
            <a:r>
              <a:rPr lang="en-US" altLang="en-US" sz="2200" smtClean="0">
                <a:latin typeface="Arial" pitchFamily="34" charset="0"/>
              </a:rPr>
              <a:t>		  a = a*2;</a:t>
            </a:r>
          </a:p>
          <a:p>
            <a:pPr marL="806450" lvl="1">
              <a:lnSpc>
                <a:spcPct val="80000"/>
              </a:lnSpc>
              <a:buFont typeface="Wingdings" pitchFamily="2" charset="2"/>
              <a:buNone/>
            </a:pPr>
            <a:r>
              <a:rPr lang="en-US" altLang="en-US" sz="2200" smtClean="0">
                <a:latin typeface="Arial" pitchFamily="34" charset="0"/>
              </a:rPr>
              <a:t>	   printf(“Inside doubleNum function. a = %d“,a);</a:t>
            </a:r>
          </a:p>
          <a:p>
            <a:pPr marL="806450" lvl="1">
              <a:lnSpc>
                <a:spcPct val="80000"/>
              </a:lnSpc>
              <a:buFont typeface="Wingdings" pitchFamily="2" charset="2"/>
              <a:buNone/>
            </a:pPr>
            <a:r>
              <a:rPr lang="en-US" altLang="en-US" sz="2200" smtClean="0">
                <a:latin typeface="Arial" pitchFamily="34" charset="0"/>
              </a:rPr>
              <a: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39939" name="Rectangle 3"/>
          <p:cNvSpPr>
            <a:spLocks noGrp="1" noChangeArrowheads="1"/>
          </p:cNvSpPr>
          <p:nvPr>
            <p:ph type="body" idx="4294967295"/>
          </p:nvPr>
        </p:nvSpPr>
        <p:spPr>
          <a:xfrm>
            <a:off x="533400" y="1295400"/>
            <a:ext cx="8001000" cy="4419600"/>
          </a:xfrm>
        </p:spPr>
        <p:txBody>
          <a:bodyPr/>
          <a:lstStyle/>
          <a:p>
            <a:pPr algn="just">
              <a:buFont typeface="Wingdings" pitchFamily="2" charset="2"/>
              <a:buNone/>
            </a:pPr>
            <a:r>
              <a:rPr lang="en-US" altLang="en-US" sz="2000" b="0" smtClean="0">
                <a:solidFill>
                  <a:srgbClr val="990000"/>
                </a:solidFill>
                <a:latin typeface="Arial" pitchFamily="34" charset="0"/>
              </a:rPr>
              <a:t>2.  Truyền tham chiếu(call by reference):</a:t>
            </a:r>
            <a:r>
              <a:rPr lang="en-US" altLang="en-US" sz="2000" b="0" smtClean="0">
                <a:latin typeface="Arial" pitchFamily="34" charset="0"/>
              </a:rPr>
              <a:t> </a:t>
            </a:r>
          </a:p>
          <a:p>
            <a:pPr algn="just"/>
            <a:r>
              <a:rPr lang="en-US" altLang="en-US" sz="2000" b="0" smtClean="0">
                <a:latin typeface="Arial" pitchFamily="34" charset="0"/>
              </a:rPr>
              <a:t>Chương trình dịch sẽ truyền địa chỉ của các tham số thực tương ứng cho các tham số hình thức. </a:t>
            </a:r>
          </a:p>
          <a:p>
            <a:pPr algn="just"/>
            <a:r>
              <a:rPr lang="en-US" altLang="en-US" sz="2000" b="0" smtClean="0">
                <a:latin typeface="Arial" pitchFamily="34" charset="0"/>
              </a:rPr>
              <a:t>Nghĩa là ta có thể xem tham số hình thức cũng chính là tham số thực, hay nói cách khác tham số hình thức là tên gọi khác của tham số thực. </a:t>
            </a:r>
          </a:p>
          <a:p>
            <a:pPr algn="just"/>
            <a:r>
              <a:rPr lang="en-US" altLang="en-US" sz="2000" b="0" smtClean="0">
                <a:latin typeface="Arial" pitchFamily="34" charset="0"/>
              </a:rPr>
              <a:t>Mọi sự thay đổi trị của tham số hình thức bên trong hàm chính là thay đổi trị của tham số thực bên ngoài hàm.</a:t>
            </a:r>
          </a:p>
          <a:p>
            <a:pPr algn="just"/>
            <a:r>
              <a:rPr lang="en-US" altLang="en-US" sz="2000" b="0" smtClean="0">
                <a:latin typeface="Arial" pitchFamily="34" charset="0"/>
              </a:rPr>
              <a:t>Cách truyền:</a:t>
            </a:r>
          </a:p>
          <a:p>
            <a:pPr marL="1492250" lvl="2">
              <a:lnSpc>
                <a:spcPct val="80000"/>
              </a:lnSpc>
              <a:buFontTx/>
              <a:buNone/>
            </a:pPr>
            <a:r>
              <a:rPr lang="en-US" altLang="en-US" sz="2000" smtClean="0">
                <a:latin typeface="Arial" pitchFamily="34" charset="0"/>
              </a:rPr>
              <a:t>		</a:t>
            </a:r>
            <a:r>
              <a:rPr lang="en-US" altLang="en-US" sz="2000" smtClean="0">
                <a:solidFill>
                  <a:srgbClr val="800000"/>
                </a:solidFill>
                <a:latin typeface="Arial" pitchFamily="34" charset="0"/>
              </a:rPr>
              <a:t>void Swap(int &amp;,int &amp;); </a:t>
            </a:r>
            <a:r>
              <a:rPr lang="en-US" altLang="en-US" sz="2000" smtClean="0">
                <a:solidFill>
                  <a:srgbClr val="003300"/>
                </a:solidFill>
                <a:latin typeface="Arial" pitchFamily="34" charset="0"/>
              </a:rPr>
              <a:t>// truyền bằng tham chiếu</a:t>
            </a:r>
          </a:p>
          <a:p>
            <a:pPr marL="1492250" lvl="2">
              <a:lnSpc>
                <a:spcPct val="80000"/>
              </a:lnSpc>
              <a:buFontTx/>
              <a:buNone/>
            </a:pPr>
            <a:r>
              <a:rPr lang="en-US" altLang="en-US" sz="2000" smtClean="0">
                <a:latin typeface="Arial" pitchFamily="34" charset="0"/>
              </a:rPr>
              <a:t>hay</a:t>
            </a:r>
          </a:p>
          <a:p>
            <a:pPr marL="1492250" lvl="2">
              <a:lnSpc>
                <a:spcPct val="80000"/>
              </a:lnSpc>
              <a:buFontTx/>
              <a:buNone/>
            </a:pPr>
            <a:r>
              <a:rPr lang="en-US" altLang="en-US" sz="2000" smtClean="0">
                <a:latin typeface="Arial" pitchFamily="34" charset="0"/>
              </a:rPr>
              <a:t>		</a:t>
            </a:r>
            <a:r>
              <a:rPr lang="en-US" altLang="en-US" sz="2000" smtClean="0">
                <a:solidFill>
                  <a:srgbClr val="800000"/>
                </a:solidFill>
                <a:latin typeface="Arial" pitchFamily="34" charset="0"/>
              </a:rPr>
              <a:t>void Swap(int &amp; a,int &amp; b); </a:t>
            </a:r>
            <a:r>
              <a:rPr lang="en-US" altLang="en-US" sz="2000" smtClean="0">
                <a:solidFill>
                  <a:srgbClr val="003300"/>
                </a:solidFill>
                <a:latin typeface="Arial" pitchFamily="34" charset="0"/>
              </a:rPr>
              <a:t>// truyền bằng tham chiếu</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7772400" cy="4800600"/>
          </a:xfrm>
        </p:spPr>
        <p:txBody>
          <a:bodyPr/>
          <a:lstStyle/>
          <a:p>
            <a:pPr algn="just" eaLnBrk="1" hangingPunct="1">
              <a:defRPr/>
            </a:pPr>
            <a:r>
              <a:rPr lang="en-US" smtClean="0">
                <a:solidFill>
                  <a:schemeClr val="tx1">
                    <a:lumMod val="60000"/>
                    <a:lumOff val="40000"/>
                  </a:schemeClr>
                </a:solidFill>
              </a:rPr>
              <a:t>Truyền Địa chỉ (Call by Address)</a:t>
            </a:r>
          </a:p>
          <a:p>
            <a:pPr lvl="1" algn="just" eaLnBrk="1" hangingPunct="1">
              <a:defRPr/>
            </a:pPr>
            <a:r>
              <a:rPr lang="en-US" smtClean="0"/>
              <a:t>Truyền </a:t>
            </a:r>
            <a:r>
              <a:rPr lang="vi-VN" smtClean="0"/>
              <a:t>đố</a:t>
            </a:r>
            <a:r>
              <a:rPr lang="en-US" smtClean="0"/>
              <a:t>i số cho hàm </a:t>
            </a:r>
            <a:r>
              <a:rPr lang="en-US" smtClean="0">
                <a:solidFill>
                  <a:srgbClr val="FF0000"/>
                </a:solidFill>
              </a:rPr>
              <a:t>ở dạng </a:t>
            </a:r>
            <a:r>
              <a:rPr lang="vi-VN" smtClean="0">
                <a:solidFill>
                  <a:srgbClr val="FF0000"/>
                </a:solidFill>
              </a:rPr>
              <a:t>đị</a:t>
            </a:r>
            <a:r>
              <a:rPr lang="en-US" smtClean="0">
                <a:solidFill>
                  <a:srgbClr val="FF0000"/>
                </a:solidFill>
              </a:rPr>
              <a:t>a chỉ</a:t>
            </a:r>
            <a:r>
              <a:rPr lang="en-US" smtClean="0"/>
              <a:t> (con trỏ).</a:t>
            </a:r>
          </a:p>
          <a:p>
            <a:pPr lvl="1" algn="just" eaLnBrk="1" hangingPunct="1">
              <a:defRPr/>
            </a:pPr>
            <a:r>
              <a:rPr lang="en-US" smtClean="0">
                <a:solidFill>
                  <a:srgbClr val="FF0000"/>
                </a:solidFill>
              </a:rPr>
              <a:t>Không </a:t>
            </a:r>
            <a:r>
              <a:rPr lang="vi-VN" smtClean="0">
                <a:solidFill>
                  <a:srgbClr val="FF0000"/>
                </a:solidFill>
              </a:rPr>
              <a:t>đượ</a:t>
            </a:r>
            <a:r>
              <a:rPr lang="en-US" smtClean="0">
                <a:solidFill>
                  <a:srgbClr val="FF0000"/>
                </a:solidFill>
              </a:rPr>
              <a:t>c truyền giá trị</a:t>
            </a:r>
            <a:r>
              <a:rPr lang="en-US" smtClean="0"/>
              <a:t> cho tham số này.</a:t>
            </a:r>
          </a:p>
          <a:p>
            <a:pPr lvl="1" algn="just" eaLnBrk="1" hangingPunct="1">
              <a:defRPr/>
            </a:pPr>
            <a:r>
              <a:rPr lang="en-US" smtClean="0"/>
              <a:t>Đ</a:t>
            </a:r>
            <a:r>
              <a:rPr lang="vi-VN" smtClean="0"/>
              <a:t>ượ</a:t>
            </a:r>
            <a:r>
              <a:rPr lang="en-US" smtClean="0"/>
              <a:t>c sử dụng khi có </a:t>
            </a:r>
            <a:r>
              <a:rPr lang="en-US" smtClean="0">
                <a:solidFill>
                  <a:srgbClr val="FF0000"/>
                </a:solidFill>
              </a:rPr>
              <a:t>nhu cầu thay </a:t>
            </a:r>
            <a:r>
              <a:rPr lang="vi-VN" smtClean="0">
                <a:solidFill>
                  <a:srgbClr val="FF0000"/>
                </a:solidFill>
              </a:rPr>
              <a:t>đổ</a:t>
            </a:r>
            <a:r>
              <a:rPr lang="en-US" smtClean="0">
                <a:solidFill>
                  <a:srgbClr val="FF0000"/>
                </a:solidFill>
              </a:rPr>
              <a:t>i giá trị của tham số</a:t>
            </a:r>
            <a:r>
              <a:rPr lang="en-US" smtClean="0"/>
              <a:t> sau khi thực hiện hàm.</a:t>
            </a:r>
          </a:p>
        </p:txBody>
      </p:sp>
      <p:sp>
        <p:nvSpPr>
          <p:cNvPr id="409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09600" y="4572000"/>
            <a:ext cx="152400" cy="1524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762000" y="4572000"/>
            <a:ext cx="701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TruyenDiaChi(int *x)</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a:t>
            </a:r>
          </a:p>
          <a:p>
            <a:pPr eaLnBrk="1" hangingPunct="1">
              <a:spcBef>
                <a:spcPct val="0"/>
              </a:spcBef>
              <a:buClrTx/>
              <a:buFontTx/>
              <a:buNone/>
            </a:pPr>
            <a:r>
              <a:rPr lang="en-US" altLang="en-US" sz="2000">
                <a:latin typeface="Courier New" pitchFamily="49" charset="0"/>
                <a:cs typeface="Courier New" pitchFamily="49" charset="0"/>
              </a:rPr>
              <a:t>	*x++;</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3581400" y="4648200"/>
            <a:ext cx="9144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1752600" y="5562600"/>
            <a:ext cx="6096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40968" name="Rectangle 10"/>
          <p:cNvSpPr>
            <a:spLocks noChangeArrowheads="1"/>
          </p:cNvSpPr>
          <p:nvPr/>
        </p:nvSpPr>
        <p:spPr bwMode="white">
          <a:xfrm>
            <a:off x="381000" y="0"/>
            <a:ext cx="82581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kumimoji="1" lang="en-US" altLang="en-US" sz="2700">
                <a:solidFill>
                  <a:schemeClr val="bg1"/>
                </a:solidFill>
                <a:latin typeface="Verdana" pitchFamily="34" charset="0"/>
                <a:cs typeface="Arial" pitchFamily="34" charset="0"/>
              </a:rPr>
              <a:t>Các phương pháp truyền tham số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7" grpId="1"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7772400" cy="4800600"/>
          </a:xfrm>
        </p:spPr>
        <p:txBody>
          <a:bodyPr/>
          <a:lstStyle/>
          <a:p>
            <a:pPr eaLnBrk="1" hangingPunct="1">
              <a:defRPr/>
            </a:pPr>
            <a:r>
              <a:rPr lang="en-US" sz="2400" smtClean="0">
                <a:solidFill>
                  <a:schemeClr val="tx1">
                    <a:lumMod val="60000"/>
                    <a:lumOff val="40000"/>
                  </a:schemeClr>
                </a:solidFill>
              </a:rPr>
              <a:t>Truyền Tham chiếu (Call by Reference) (</a:t>
            </a:r>
            <a:r>
              <a:rPr lang="en-US" sz="2400" smtClean="0">
                <a:solidFill>
                  <a:srgbClr val="FF0000"/>
                </a:solidFill>
              </a:rPr>
              <a:t>C++</a:t>
            </a:r>
            <a:r>
              <a:rPr lang="en-US" sz="2400" smtClean="0">
                <a:solidFill>
                  <a:schemeClr val="tx1">
                    <a:lumMod val="60000"/>
                    <a:lumOff val="40000"/>
                  </a:schemeClr>
                </a:solidFill>
              </a:rPr>
              <a:t>)</a:t>
            </a:r>
          </a:p>
          <a:p>
            <a:pPr lvl="1" eaLnBrk="1" hangingPunct="1">
              <a:defRPr/>
            </a:pPr>
            <a:r>
              <a:rPr lang="en-US" sz="2400" smtClean="0"/>
              <a:t>Truyền </a:t>
            </a:r>
            <a:r>
              <a:rPr lang="vi-VN" sz="2400" smtClean="0"/>
              <a:t>đố</a:t>
            </a:r>
            <a:r>
              <a:rPr lang="en-US" sz="2400" smtClean="0"/>
              <a:t>i số cho hàm </a:t>
            </a:r>
            <a:r>
              <a:rPr lang="en-US" sz="2400" smtClean="0">
                <a:solidFill>
                  <a:srgbClr val="FF0000"/>
                </a:solidFill>
              </a:rPr>
              <a:t>ở dạng </a:t>
            </a:r>
            <a:r>
              <a:rPr lang="vi-VN" sz="2400" smtClean="0">
                <a:solidFill>
                  <a:srgbClr val="FF0000"/>
                </a:solidFill>
              </a:rPr>
              <a:t>đị</a:t>
            </a:r>
            <a:r>
              <a:rPr lang="en-US" sz="2400" smtClean="0">
                <a:solidFill>
                  <a:srgbClr val="FF0000"/>
                </a:solidFill>
              </a:rPr>
              <a:t>a chỉ</a:t>
            </a:r>
            <a:r>
              <a:rPr lang="en-US" sz="2400" smtClean="0"/>
              <a:t> (con trỏ). Đ</a:t>
            </a:r>
            <a:r>
              <a:rPr lang="vi-VN" sz="2400" smtClean="0"/>
              <a:t>ượ</a:t>
            </a:r>
            <a:r>
              <a:rPr lang="en-US" sz="2400" smtClean="0"/>
              <a:t>c bắt </a:t>
            </a:r>
            <a:r>
              <a:rPr lang="vi-VN" sz="2400" smtClean="0"/>
              <a:t>đầ</a:t>
            </a:r>
            <a:r>
              <a:rPr lang="en-US" sz="2400" smtClean="0"/>
              <a:t>u bằng </a:t>
            </a:r>
            <a:r>
              <a:rPr lang="en-US" sz="2400" smtClean="0">
                <a:solidFill>
                  <a:srgbClr val="FF0000"/>
                </a:solidFill>
              </a:rPr>
              <a:t>&amp;</a:t>
            </a:r>
            <a:r>
              <a:rPr lang="en-US" sz="2400" smtClean="0"/>
              <a:t> trong khai báo.</a:t>
            </a:r>
          </a:p>
          <a:p>
            <a:pPr lvl="1" eaLnBrk="1" hangingPunct="1">
              <a:defRPr/>
            </a:pPr>
            <a:r>
              <a:rPr lang="en-US" sz="2400" smtClean="0">
                <a:solidFill>
                  <a:srgbClr val="FF0000"/>
                </a:solidFill>
              </a:rPr>
              <a:t>Không </a:t>
            </a:r>
            <a:r>
              <a:rPr lang="vi-VN" sz="2400" smtClean="0">
                <a:solidFill>
                  <a:srgbClr val="FF0000"/>
                </a:solidFill>
              </a:rPr>
              <a:t>đượ</a:t>
            </a:r>
            <a:r>
              <a:rPr lang="en-US" sz="2400" smtClean="0">
                <a:solidFill>
                  <a:srgbClr val="FF0000"/>
                </a:solidFill>
              </a:rPr>
              <a:t>c truyền giá trị</a:t>
            </a:r>
            <a:r>
              <a:rPr lang="en-US" sz="2400" smtClean="0"/>
              <a:t> cho tham số này.</a:t>
            </a:r>
          </a:p>
          <a:p>
            <a:pPr lvl="1" eaLnBrk="1" hangingPunct="1">
              <a:defRPr/>
            </a:pPr>
            <a:r>
              <a:rPr lang="en-US" sz="2400" smtClean="0"/>
              <a:t>Đ</a:t>
            </a:r>
            <a:r>
              <a:rPr lang="vi-VN" sz="2400" smtClean="0"/>
              <a:t>ượ</a:t>
            </a:r>
            <a:r>
              <a:rPr lang="en-US" sz="2400" smtClean="0"/>
              <a:t>c sử dụng khi </a:t>
            </a:r>
            <a:r>
              <a:rPr lang="en-US" sz="2400" smtClean="0">
                <a:solidFill>
                  <a:srgbClr val="FF0000"/>
                </a:solidFill>
              </a:rPr>
              <a:t>có nhu cầu thay </a:t>
            </a:r>
            <a:r>
              <a:rPr lang="vi-VN" sz="2400" smtClean="0">
                <a:solidFill>
                  <a:srgbClr val="FF0000"/>
                </a:solidFill>
              </a:rPr>
              <a:t>đổ</a:t>
            </a:r>
            <a:r>
              <a:rPr lang="en-US" sz="2400" smtClean="0">
                <a:solidFill>
                  <a:srgbClr val="FF0000"/>
                </a:solidFill>
              </a:rPr>
              <a:t>i giá trị</a:t>
            </a:r>
            <a:r>
              <a:rPr lang="en-US" sz="2400" smtClean="0"/>
              <a:t> </a:t>
            </a:r>
            <a:r>
              <a:rPr lang="en-US" sz="2400" smtClean="0">
                <a:solidFill>
                  <a:srgbClr val="FF0000"/>
                </a:solidFill>
              </a:rPr>
              <a:t>của tham số </a:t>
            </a:r>
            <a:r>
              <a:rPr lang="en-US" sz="2400" smtClean="0"/>
              <a:t>sau khi thực hiện hàm.</a:t>
            </a:r>
          </a:p>
        </p:txBody>
      </p:sp>
      <p:sp>
        <p:nvSpPr>
          <p:cNvPr id="4198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09600" y="4572000"/>
            <a:ext cx="152400" cy="1524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762000" y="4572000"/>
            <a:ext cx="701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TruyenThamChieu(int &amp;x)</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a:t>
            </a:r>
          </a:p>
          <a:p>
            <a:pPr eaLnBrk="1" hangingPunct="1">
              <a:spcBef>
                <a:spcPct val="0"/>
              </a:spcBef>
              <a:buClrTx/>
              <a:buFontTx/>
              <a:buNone/>
            </a:pPr>
            <a:r>
              <a:rPr lang="en-US" altLang="en-US" sz="2000">
                <a:latin typeface="Courier New" pitchFamily="49" charset="0"/>
                <a:cs typeface="Courier New" pitchFamily="49" charset="0"/>
              </a:rPr>
              <a:t>	x++;</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4038600" y="4648200"/>
            <a:ext cx="9144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1752600" y="5562600"/>
            <a:ext cx="6096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41992" name="Rectangle 10"/>
          <p:cNvSpPr>
            <a:spLocks noChangeArrowheads="1"/>
          </p:cNvSpPr>
          <p:nvPr/>
        </p:nvSpPr>
        <p:spPr bwMode="white">
          <a:xfrm>
            <a:off x="381000" y="0"/>
            <a:ext cx="82581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kumimoji="1" lang="en-US" altLang="en-US" sz="2700">
                <a:solidFill>
                  <a:schemeClr val="bg1"/>
                </a:solidFill>
                <a:latin typeface="Verdana" pitchFamily="34" charset="0"/>
                <a:cs typeface="Arial" pitchFamily="34" charset="0"/>
              </a:rPr>
              <a:t>Các phương pháp truyền tham số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7" grpId="1"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43011" name="Rectangle 3"/>
          <p:cNvSpPr>
            <a:spLocks noGrp="1" noChangeArrowheads="1"/>
          </p:cNvSpPr>
          <p:nvPr>
            <p:ph type="body" idx="4294967295"/>
          </p:nvPr>
        </p:nvSpPr>
        <p:spPr>
          <a:xfrm>
            <a:off x="457200" y="1295400"/>
            <a:ext cx="8001000" cy="4419600"/>
          </a:xfrm>
        </p:spPr>
        <p:txBody>
          <a:bodyPr/>
          <a:lstStyle/>
          <a:p>
            <a:pPr>
              <a:lnSpc>
                <a:spcPct val="80000"/>
              </a:lnSpc>
            </a:pPr>
            <a:r>
              <a:rPr lang="en-US" altLang="en-US" sz="2000" b="0" smtClean="0">
                <a:latin typeface="Arial" pitchFamily="34" charset="0"/>
              </a:rPr>
              <a:t>Ví dụ:</a:t>
            </a:r>
            <a:r>
              <a:rPr lang="en-US" altLang="en-US" sz="2000" smtClean="0">
                <a:latin typeface="Arial" pitchFamily="34" charset="0"/>
              </a:rPr>
              <a:t> Khảo sát chương trình sau</a:t>
            </a:r>
          </a:p>
          <a:p>
            <a:pPr marL="806450" lvl="1">
              <a:lnSpc>
                <a:spcPct val="80000"/>
              </a:lnSpc>
              <a:buFont typeface="Wingdings" pitchFamily="2" charset="2"/>
              <a:buNone/>
            </a:pPr>
            <a:r>
              <a:rPr lang="en-US" altLang="en-US" sz="2200" smtClean="0">
                <a:latin typeface="Arial" pitchFamily="34" charset="0"/>
              </a:rPr>
              <a:t>#include &lt;iostream&gt;</a:t>
            </a:r>
          </a:p>
          <a:p>
            <a:pPr marL="806450" lvl="1">
              <a:lnSpc>
                <a:spcPct val="80000"/>
              </a:lnSpc>
              <a:buFont typeface="Wingdings" pitchFamily="2" charset="2"/>
              <a:buNone/>
            </a:pPr>
            <a:r>
              <a:rPr lang="en-US" altLang="en-US" sz="2200" smtClean="0">
                <a:latin typeface="Arial" pitchFamily="34" charset="0"/>
              </a:rPr>
              <a:t>void doubleNum(int a); //prototype</a:t>
            </a:r>
          </a:p>
          <a:p>
            <a:pPr marL="806450" lvl="1">
              <a:lnSpc>
                <a:spcPct val="80000"/>
              </a:lnSpc>
              <a:buFont typeface="Wingdings" pitchFamily="2" charset="2"/>
              <a:buNone/>
            </a:pPr>
            <a:r>
              <a:rPr lang="en-US" altLang="en-US" sz="2200" smtClean="0">
                <a:latin typeface="Arial" pitchFamily="34" charset="0"/>
              </a:rPr>
              <a:t>void main()</a:t>
            </a:r>
          </a:p>
          <a:p>
            <a:pPr marL="806450" lvl="1">
              <a:lnSpc>
                <a:spcPct val="80000"/>
              </a:lnSpc>
              <a:buFont typeface="Wingdings" pitchFamily="2" charset="2"/>
              <a:buNone/>
            </a:pPr>
            <a:r>
              <a:rPr lang="en-US" altLang="en-US" sz="2200" smtClean="0">
                <a:latin typeface="Arial" pitchFamily="34" charset="0"/>
              </a:rPr>
              <a:t>{      int a=40;</a:t>
            </a:r>
          </a:p>
          <a:p>
            <a:pPr marL="806450" lvl="1">
              <a:lnSpc>
                <a:spcPct val="80000"/>
              </a:lnSpc>
              <a:buFont typeface="Wingdings" pitchFamily="2" charset="2"/>
              <a:buNone/>
            </a:pPr>
            <a:r>
              <a:rPr lang="en-US" altLang="en-US" sz="2200" smtClean="0">
                <a:latin typeface="Arial" pitchFamily="34" charset="0"/>
              </a:rPr>
              <a:t>		  doubleNum(a);</a:t>
            </a:r>
          </a:p>
          <a:p>
            <a:pPr marL="806450" lvl="1">
              <a:lnSpc>
                <a:spcPct val="80000"/>
              </a:lnSpc>
              <a:buFont typeface="Wingdings" pitchFamily="2" charset="2"/>
              <a:buNone/>
            </a:pPr>
            <a:r>
              <a:rPr lang="en-US" altLang="en-US" sz="2200" smtClean="0">
                <a:latin typeface="Arial" pitchFamily="34" charset="0"/>
              </a:rPr>
              <a:t>	   printf(“Inside main function:\n”);</a:t>
            </a:r>
          </a:p>
          <a:p>
            <a:pPr marL="806450" lvl="1">
              <a:lnSpc>
                <a:spcPct val="80000"/>
              </a:lnSpc>
              <a:buFont typeface="Wingdings" pitchFamily="2" charset="2"/>
              <a:buNone/>
            </a:pPr>
            <a:r>
              <a:rPr lang="en-US" altLang="en-US" sz="2200" smtClean="0">
                <a:latin typeface="Arial" pitchFamily="34" charset="0"/>
              </a:rPr>
              <a:t>	   printf(“a =%d “ , a);</a:t>
            </a:r>
          </a:p>
          <a:p>
            <a:pPr marL="806450" lvl="1">
              <a:lnSpc>
                <a:spcPct val="80000"/>
              </a:lnSpc>
              <a:buFont typeface="Wingdings" pitchFamily="2" charset="2"/>
              <a:buNone/>
            </a:pPr>
            <a:r>
              <a:rPr lang="en-US" altLang="en-US" sz="2200" smtClean="0">
                <a:latin typeface="Arial" pitchFamily="34" charset="0"/>
              </a:rPr>
              <a:t>}</a:t>
            </a:r>
          </a:p>
          <a:p>
            <a:pPr marL="806450" lvl="1">
              <a:lnSpc>
                <a:spcPct val="80000"/>
              </a:lnSpc>
              <a:buFont typeface="Wingdings" pitchFamily="2" charset="2"/>
              <a:buNone/>
            </a:pPr>
            <a:r>
              <a:rPr lang="en-US" altLang="en-US" sz="2200" smtClean="0">
                <a:latin typeface="Arial" pitchFamily="34" charset="0"/>
              </a:rPr>
              <a:t>void doubleNum(int &amp;a)</a:t>
            </a:r>
          </a:p>
          <a:p>
            <a:pPr marL="806450" lvl="1">
              <a:lnSpc>
                <a:spcPct val="80000"/>
              </a:lnSpc>
              <a:buFont typeface="Wingdings" pitchFamily="2" charset="2"/>
              <a:buNone/>
            </a:pPr>
            <a:r>
              <a:rPr lang="en-US" altLang="en-US" sz="2200" smtClean="0">
                <a:latin typeface="Arial" pitchFamily="34" charset="0"/>
              </a:rPr>
              <a:t>{</a:t>
            </a:r>
          </a:p>
          <a:p>
            <a:pPr marL="806450" lvl="1">
              <a:lnSpc>
                <a:spcPct val="80000"/>
              </a:lnSpc>
              <a:buFont typeface="Wingdings" pitchFamily="2" charset="2"/>
              <a:buNone/>
            </a:pPr>
            <a:r>
              <a:rPr lang="en-US" altLang="en-US" sz="2200" smtClean="0">
                <a:latin typeface="Arial" pitchFamily="34" charset="0"/>
              </a:rPr>
              <a:t>		  a = a*2;</a:t>
            </a:r>
          </a:p>
          <a:p>
            <a:pPr marL="806450" lvl="1">
              <a:lnSpc>
                <a:spcPct val="80000"/>
              </a:lnSpc>
              <a:buFont typeface="Wingdings" pitchFamily="2" charset="2"/>
              <a:buNone/>
            </a:pPr>
            <a:r>
              <a:rPr lang="en-US" altLang="en-US" sz="2200" smtClean="0">
                <a:latin typeface="Arial" pitchFamily="34" charset="0"/>
              </a:rPr>
              <a:t>	   printf(“Inside doubleNum function. a = %d“, a);</a:t>
            </a:r>
          </a:p>
          <a:p>
            <a:pPr marL="806450" lvl="1">
              <a:lnSpc>
                <a:spcPct val="80000"/>
              </a:lnSpc>
              <a:buFont typeface="Wingdings" pitchFamily="2" charset="2"/>
              <a:buNone/>
            </a:pPr>
            <a:r>
              <a:rPr lang="en-US" altLang="en-US" sz="2200" smtClean="0">
                <a:latin typeface="Arial" pitchFamily="34" charset="0"/>
              </a:rPr>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81000" y="0"/>
            <a:ext cx="8258175" cy="1462088"/>
          </a:xfrm>
        </p:spPr>
        <p:txBody>
          <a:bodyPr/>
          <a:lstStyle/>
          <a:p>
            <a:pPr algn="ctr"/>
            <a:r>
              <a:rPr kumimoji="1" lang="en-US" altLang="en-US" sz="2700" b="1" smtClean="0"/>
              <a:t>Các phương pháp truyền tham số</a:t>
            </a:r>
          </a:p>
        </p:txBody>
      </p:sp>
      <p:sp>
        <p:nvSpPr>
          <p:cNvPr id="44035" name="Rectangle 3"/>
          <p:cNvSpPr>
            <a:spLocks noGrp="1" noChangeArrowheads="1"/>
          </p:cNvSpPr>
          <p:nvPr>
            <p:ph type="body" idx="4294967295"/>
          </p:nvPr>
        </p:nvSpPr>
        <p:spPr>
          <a:xfrm>
            <a:off x="457200" y="1371600"/>
            <a:ext cx="7772400" cy="4419600"/>
          </a:xfrm>
        </p:spPr>
        <p:txBody>
          <a:bodyPr/>
          <a:lstStyle/>
          <a:p>
            <a:pPr algn="just">
              <a:buFont typeface="Wingdings" pitchFamily="2" charset="2"/>
              <a:buNone/>
            </a:pPr>
            <a:r>
              <a:rPr lang="en-US" altLang="en-US" sz="2000" b="0" smtClean="0">
                <a:latin typeface="Arial" pitchFamily="34" charset="0"/>
              </a:rPr>
              <a:t>Chú ý:</a:t>
            </a:r>
          </a:p>
          <a:p>
            <a:pPr algn="just"/>
            <a:r>
              <a:rPr lang="en-US" altLang="en-US" sz="2000" b="0" smtClean="0">
                <a:latin typeface="Arial" pitchFamily="34" charset="0"/>
              </a:rPr>
              <a:t>Trong cách truyền tham chiếu, tham số thực tương ứng phải là một biến. Còn trong cách truyền trị, tham số thực tương ứng có thể là biến, hằng, lời gọi hàm, hoặc một biểu thức cùng kiểu với tham số hình thức.</a:t>
            </a:r>
          </a:p>
          <a:p>
            <a:pPr algn="just"/>
            <a:r>
              <a:rPr lang="en-US" altLang="en-US" sz="2000" b="0" smtClean="0">
                <a:latin typeface="Arial" pitchFamily="34" charset="0"/>
              </a:rPr>
              <a:t>Các tham số hình thức trong cách truyền bằng giá trị được gọi là tham trị. Còn các tham số hình thức trong cách truyền bằng tham chiếu được gọi là tham biến.</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43400"/>
            <a:ext cx="754380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diamond(in)">
                                      <p:cBhvr>
                                        <p:cTn id="7" dur="20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Đặt vấn đề</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3 </a:t>
            </a:r>
            <a:r>
              <a:rPr lang="vi-VN" smtClean="0">
                <a:solidFill>
                  <a:schemeClr val="tx1">
                    <a:lumMod val="60000"/>
                    <a:lumOff val="40000"/>
                  </a:schemeClr>
                </a:solidFill>
              </a:rPr>
              <a:t>đ</a:t>
            </a:r>
            <a:r>
              <a:rPr lang="en-US" smtClean="0">
                <a:solidFill>
                  <a:schemeClr val="tx1">
                    <a:lumMod val="60000"/>
                    <a:lumOff val="40000"/>
                  </a:schemeClr>
                </a:solidFill>
              </a:rPr>
              <a:t>oạn lệnh nhập a, b, c &gt; 0</a:t>
            </a:r>
            <a:endParaRPr lang="en-US">
              <a:solidFill>
                <a:schemeClr val="tx1">
                  <a:lumMod val="60000"/>
                  <a:lumOff val="40000"/>
                </a:schemeClr>
              </a:solidFill>
            </a:endParaRP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2133600"/>
            <a:ext cx="152400" cy="4343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7414" name="TextBox 5"/>
          <p:cNvSpPr txBox="1">
            <a:spLocks noChangeArrowheads="1"/>
          </p:cNvSpPr>
          <p:nvPr/>
        </p:nvSpPr>
        <p:spPr bwMode="auto">
          <a:xfrm>
            <a:off x="838200" y="2133600"/>
            <a:ext cx="7010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do {</a:t>
            </a:r>
          </a:p>
          <a:p>
            <a:pPr eaLnBrk="1" hangingPunct="1">
              <a:spcBef>
                <a:spcPct val="0"/>
              </a:spcBef>
              <a:buClrTx/>
              <a:buFontTx/>
              <a:buNone/>
            </a:pPr>
            <a:r>
              <a:rPr lang="en-US" altLang="en-US" sz="2000">
                <a:latin typeface="Courier New" pitchFamily="49" charset="0"/>
                <a:cs typeface="Courier New" pitchFamily="49" charset="0"/>
              </a:rPr>
              <a:t>	printf(“Nhap mot so nguyen duong: ”);</a:t>
            </a:r>
          </a:p>
          <a:p>
            <a:pPr eaLnBrk="1" hangingPunct="1">
              <a:spcBef>
                <a:spcPct val="0"/>
              </a:spcBef>
              <a:buClrTx/>
              <a:buFontTx/>
              <a:buNone/>
            </a:pPr>
            <a:r>
              <a:rPr lang="en-US" altLang="en-US" sz="2000">
                <a:latin typeface="Courier New" pitchFamily="49" charset="0"/>
                <a:cs typeface="Courier New" pitchFamily="49" charset="0"/>
              </a:rPr>
              <a:t>	scanf(“%d”,&amp;</a:t>
            </a:r>
            <a:r>
              <a:rPr lang="en-US" altLang="en-US" sz="2000">
                <a:solidFill>
                  <a:srgbClr val="FF0000"/>
                </a:solidFill>
                <a:latin typeface="Courier New" pitchFamily="49" charset="0"/>
                <a:cs typeface="Courier New" pitchFamily="49" charset="0"/>
              </a:rPr>
              <a:t>a)</a:t>
            </a: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while (</a:t>
            </a:r>
            <a:r>
              <a:rPr lang="en-US" altLang="en-US" sz="2000">
                <a:solidFill>
                  <a:srgbClr val="FF0000"/>
                </a:solidFill>
                <a:latin typeface="Courier New" pitchFamily="49" charset="0"/>
                <a:cs typeface="Courier New" pitchFamily="49" charset="0"/>
              </a:rPr>
              <a:t>a</a:t>
            </a:r>
            <a:r>
              <a:rPr lang="en-US" altLang="en-US" sz="2000">
                <a:latin typeface="Courier New" pitchFamily="49" charset="0"/>
                <a:cs typeface="Courier New" pitchFamily="49" charset="0"/>
              </a:rPr>
              <a:t> &lt;= 0);</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do {</a:t>
            </a:r>
          </a:p>
          <a:p>
            <a:pPr eaLnBrk="1" hangingPunct="1">
              <a:spcBef>
                <a:spcPct val="0"/>
              </a:spcBef>
              <a:buClrTx/>
              <a:buFontTx/>
              <a:buNone/>
            </a:pPr>
            <a:r>
              <a:rPr lang="en-US" altLang="en-US" sz="2000">
                <a:latin typeface="Courier New" pitchFamily="49" charset="0"/>
                <a:cs typeface="Courier New" pitchFamily="49" charset="0"/>
              </a:rPr>
              <a:t>	printf(“Nhap mot so nguyen duong: ”);</a:t>
            </a:r>
          </a:p>
          <a:p>
            <a:pPr eaLnBrk="1" hangingPunct="1">
              <a:spcBef>
                <a:spcPct val="0"/>
              </a:spcBef>
              <a:buClrTx/>
              <a:buFontTx/>
              <a:buNone/>
            </a:pPr>
            <a:r>
              <a:rPr lang="en-US" altLang="en-US" sz="2000">
                <a:latin typeface="Courier New" pitchFamily="49" charset="0"/>
                <a:cs typeface="Courier New" pitchFamily="49" charset="0"/>
              </a:rPr>
              <a:t>	scanf(“%d”,&amp;</a:t>
            </a:r>
            <a:r>
              <a:rPr lang="en-US" altLang="en-US" sz="2000">
                <a:solidFill>
                  <a:srgbClr val="FF0000"/>
                </a:solidFill>
                <a:latin typeface="Courier New" pitchFamily="49" charset="0"/>
                <a:cs typeface="Courier New" pitchFamily="49" charset="0"/>
              </a:rPr>
              <a:t>b)</a:t>
            </a: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while (</a:t>
            </a:r>
            <a:r>
              <a:rPr lang="en-US" altLang="en-US" sz="2000">
                <a:solidFill>
                  <a:srgbClr val="FF0000"/>
                </a:solidFill>
                <a:latin typeface="Courier New" pitchFamily="49" charset="0"/>
                <a:cs typeface="Courier New" pitchFamily="49" charset="0"/>
              </a:rPr>
              <a:t>b</a:t>
            </a:r>
            <a:r>
              <a:rPr lang="en-US" altLang="en-US" sz="2000">
                <a:latin typeface="Courier New" pitchFamily="49" charset="0"/>
                <a:cs typeface="Courier New" pitchFamily="49" charset="0"/>
              </a:rPr>
              <a:t> &lt;= 0);</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do {</a:t>
            </a:r>
          </a:p>
          <a:p>
            <a:pPr eaLnBrk="1" hangingPunct="1">
              <a:spcBef>
                <a:spcPct val="0"/>
              </a:spcBef>
              <a:buClrTx/>
              <a:buFontTx/>
              <a:buNone/>
            </a:pPr>
            <a:r>
              <a:rPr lang="en-US" altLang="en-US" sz="2000">
                <a:latin typeface="Courier New" pitchFamily="49" charset="0"/>
                <a:cs typeface="Courier New" pitchFamily="49" charset="0"/>
              </a:rPr>
              <a:t>	printf(“Nhap mot so nguyen duong: ”);</a:t>
            </a:r>
          </a:p>
          <a:p>
            <a:pPr eaLnBrk="1" hangingPunct="1">
              <a:spcBef>
                <a:spcPct val="0"/>
              </a:spcBef>
              <a:buClrTx/>
              <a:buFontTx/>
              <a:buNone/>
            </a:pPr>
            <a:r>
              <a:rPr lang="en-US" altLang="en-US" sz="2000">
                <a:latin typeface="Courier New" pitchFamily="49" charset="0"/>
                <a:cs typeface="Courier New" pitchFamily="49" charset="0"/>
              </a:rPr>
              <a:t>	scanf(“%d”,&amp;c</a:t>
            </a:r>
            <a:r>
              <a:rPr lang="en-US" altLang="en-US" sz="2000">
                <a:solidFill>
                  <a:srgbClr val="FF0000"/>
                </a:solidFill>
                <a:latin typeface="Courier New" pitchFamily="49" charset="0"/>
                <a:cs typeface="Courier New" pitchFamily="49" charset="0"/>
              </a:rPr>
              <a:t>)</a:t>
            </a: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while (</a:t>
            </a:r>
            <a:r>
              <a:rPr lang="en-US" altLang="en-US" sz="2000">
                <a:solidFill>
                  <a:srgbClr val="FF0000"/>
                </a:solidFill>
                <a:latin typeface="Courier New" pitchFamily="49" charset="0"/>
                <a:cs typeface="Courier New" pitchFamily="49" charset="0"/>
              </a:rPr>
              <a:t>c</a:t>
            </a:r>
            <a:r>
              <a:rPr lang="en-US" altLang="en-US" sz="2000">
                <a:latin typeface="Courier New" pitchFamily="49" charset="0"/>
                <a:cs typeface="Courier New" pitchFamily="49" charset="0"/>
              </a:rPr>
              <a:t> &lt;= 0);</a:t>
            </a:r>
          </a:p>
        </p:txBody>
      </p:sp>
      <p:sp>
        <p:nvSpPr>
          <p:cNvPr id="7" name="Rectangle 6"/>
          <p:cNvSpPr>
            <a:spLocks/>
          </p:cNvSpPr>
          <p:nvPr/>
        </p:nvSpPr>
        <p:spPr bwMode="auto">
          <a:xfrm>
            <a:off x="0" y="22098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0" y="37338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9" name="Rectangle 8"/>
          <p:cNvSpPr>
            <a:spLocks/>
          </p:cNvSpPr>
          <p:nvPr/>
        </p:nvSpPr>
        <p:spPr bwMode="auto">
          <a:xfrm>
            <a:off x="0" y="52578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L</a:t>
            </a:r>
            <a:r>
              <a:rPr lang="vi-VN" altLang="en-US" smtClean="0"/>
              <a:t>ư</a:t>
            </a:r>
            <a:r>
              <a:rPr lang="en-US" altLang="en-US" smtClean="0"/>
              <a:t>u ý khi truyền </a:t>
            </a:r>
            <a:r>
              <a:rPr lang="vi-VN" altLang="en-US" smtClean="0"/>
              <a:t>đố</a:t>
            </a:r>
            <a:r>
              <a:rPr lang="en-US" altLang="en-US" smtClean="0"/>
              <a:t>i số</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L</a:t>
            </a:r>
            <a:r>
              <a:rPr lang="vi-VN" smtClean="0">
                <a:solidFill>
                  <a:schemeClr val="tx1">
                    <a:lumMod val="60000"/>
                    <a:lumOff val="40000"/>
                  </a:schemeClr>
                </a:solidFill>
              </a:rPr>
              <a:t>ư</a:t>
            </a:r>
            <a:r>
              <a:rPr lang="en-US" smtClean="0">
                <a:solidFill>
                  <a:schemeClr val="tx1">
                    <a:lumMod val="60000"/>
                    <a:lumOff val="40000"/>
                  </a:schemeClr>
                </a:solidFill>
              </a:rPr>
              <a:t>u ý</a:t>
            </a:r>
          </a:p>
          <a:p>
            <a:pPr lvl="1" eaLnBrk="1" hangingPunct="1">
              <a:defRPr/>
            </a:pPr>
            <a:r>
              <a:rPr lang="en-US" smtClean="0"/>
              <a:t>Trong một hàm, các tham số có thể truyền theo nhiều cách.</a:t>
            </a:r>
          </a:p>
        </p:txBody>
      </p:sp>
      <p:sp>
        <p:nvSpPr>
          <p:cNvPr id="450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3124200"/>
            <a:ext cx="152400" cy="1905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3124200"/>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HonHop(int x, int </a:t>
            </a:r>
            <a:r>
              <a:rPr lang="en-US" altLang="en-US" sz="2000">
                <a:solidFill>
                  <a:srgbClr val="FF0000"/>
                </a:solidFill>
                <a:latin typeface="Courier New" pitchFamily="49" charset="0"/>
                <a:cs typeface="Courier New" pitchFamily="49" charset="0"/>
              </a:rPr>
              <a:t>&amp;</a:t>
            </a:r>
            <a:r>
              <a:rPr lang="en-US" altLang="en-US" sz="2000">
                <a:latin typeface="Courier New" pitchFamily="49" charset="0"/>
                <a:cs typeface="Courier New" pitchFamily="49" charset="0"/>
              </a:rPr>
              <a:t>y)</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a:t>
            </a:r>
          </a:p>
          <a:p>
            <a:pPr eaLnBrk="1" hangingPunct="1">
              <a:spcBef>
                <a:spcPct val="0"/>
              </a:spcBef>
              <a:buClrTx/>
              <a:buFontTx/>
              <a:buNone/>
            </a:pPr>
            <a:r>
              <a:rPr lang="en-US" altLang="en-US" sz="2000">
                <a:latin typeface="Courier New" pitchFamily="49" charset="0"/>
                <a:cs typeface="Courier New" pitchFamily="49" charset="0"/>
              </a:rPr>
              <a:t>	x++;</a:t>
            </a:r>
          </a:p>
          <a:p>
            <a:pPr eaLnBrk="1" hangingPunct="1">
              <a:spcBef>
                <a:spcPct val="0"/>
              </a:spcBef>
              <a:buClrTx/>
              <a:buFontTx/>
              <a:buNone/>
            </a:pPr>
            <a:r>
              <a:rPr lang="en-US" altLang="en-US" sz="2000">
                <a:latin typeface="Courier New" pitchFamily="49" charset="0"/>
                <a:cs typeface="Courier New" pitchFamily="49" charset="0"/>
              </a:rPr>
              <a:t>	y++;</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2743200" y="3200400"/>
            <a:ext cx="7620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3810000" y="3200400"/>
            <a:ext cx="914400"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7" grpId="1"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mtClean="0"/>
              <a:t>L</a:t>
            </a:r>
            <a:r>
              <a:rPr lang="vi-VN" altLang="en-US" smtClean="0"/>
              <a:t>ư</a:t>
            </a:r>
            <a:r>
              <a:rPr lang="en-US" altLang="en-US" smtClean="0"/>
              <a:t>u ý khi truyền </a:t>
            </a:r>
            <a:r>
              <a:rPr lang="vi-VN" altLang="en-US" smtClean="0"/>
              <a:t>đố</a:t>
            </a:r>
            <a:r>
              <a:rPr lang="en-US" altLang="en-US" smtClean="0"/>
              <a:t>i số</a:t>
            </a:r>
          </a:p>
        </p:txBody>
      </p:sp>
      <p:sp>
        <p:nvSpPr>
          <p:cNvPr id="3" name="Content Placeholder 2"/>
          <p:cNvSpPr>
            <a:spLocks noGrp="1"/>
          </p:cNvSpPr>
          <p:nvPr>
            <p:ph idx="1"/>
          </p:nvPr>
        </p:nvSpPr>
        <p:spPr>
          <a:xfrm>
            <a:off x="457200" y="1524000"/>
            <a:ext cx="7924800" cy="4800600"/>
          </a:xfrm>
        </p:spPr>
        <p:txBody>
          <a:bodyPr/>
          <a:lstStyle/>
          <a:p>
            <a:pPr eaLnBrk="1" hangingPunct="1">
              <a:defRPr/>
            </a:pPr>
            <a:r>
              <a:rPr lang="en-US" smtClean="0">
                <a:solidFill>
                  <a:schemeClr val="tx1">
                    <a:lumMod val="60000"/>
                    <a:lumOff val="40000"/>
                  </a:schemeClr>
                </a:solidFill>
              </a:rPr>
              <a:t>L</a:t>
            </a:r>
            <a:r>
              <a:rPr lang="vi-VN" smtClean="0">
                <a:solidFill>
                  <a:schemeClr val="tx1">
                    <a:lumMod val="60000"/>
                    <a:lumOff val="40000"/>
                  </a:schemeClr>
                </a:solidFill>
              </a:rPr>
              <a:t>ư</a:t>
            </a:r>
            <a:r>
              <a:rPr lang="en-US" smtClean="0">
                <a:solidFill>
                  <a:schemeClr val="tx1">
                    <a:lumMod val="60000"/>
                    <a:lumOff val="40000"/>
                  </a:schemeClr>
                </a:solidFill>
              </a:rPr>
              <a:t>u ý</a:t>
            </a:r>
          </a:p>
          <a:p>
            <a:pPr lvl="1" eaLnBrk="1" hangingPunct="1">
              <a:defRPr/>
            </a:pPr>
            <a:r>
              <a:rPr lang="en-US" smtClean="0"/>
              <a:t>Sử dụng </a:t>
            </a:r>
            <a:r>
              <a:rPr lang="en-US" smtClean="0">
                <a:solidFill>
                  <a:srgbClr val="FF0000"/>
                </a:solidFill>
              </a:rPr>
              <a:t>tham chiếu là một cách </a:t>
            </a:r>
            <a:r>
              <a:rPr lang="vi-VN" smtClean="0">
                <a:solidFill>
                  <a:srgbClr val="FF0000"/>
                </a:solidFill>
              </a:rPr>
              <a:t>để</a:t>
            </a:r>
            <a:r>
              <a:rPr lang="en-US" smtClean="0">
                <a:solidFill>
                  <a:srgbClr val="FF0000"/>
                </a:solidFill>
              </a:rPr>
              <a:t> trả về giá trị cho ch</a:t>
            </a:r>
            <a:r>
              <a:rPr lang="vi-VN" smtClean="0">
                <a:solidFill>
                  <a:srgbClr val="FF0000"/>
                </a:solidFill>
              </a:rPr>
              <a:t>ươ</a:t>
            </a:r>
            <a:r>
              <a:rPr lang="en-US" smtClean="0">
                <a:solidFill>
                  <a:srgbClr val="FF0000"/>
                </a:solidFill>
              </a:rPr>
              <a:t>ng trình</a:t>
            </a:r>
            <a:r>
              <a:rPr lang="en-US" smtClean="0"/>
              <a:t>.</a:t>
            </a:r>
          </a:p>
        </p:txBody>
      </p:sp>
      <p:sp>
        <p:nvSpPr>
          <p:cNvPr id="460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3071813"/>
            <a:ext cx="152400" cy="3733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46086" name="TextBox 5"/>
          <p:cNvSpPr txBox="1">
            <a:spLocks noChangeArrowheads="1"/>
          </p:cNvSpPr>
          <p:nvPr/>
        </p:nvSpPr>
        <p:spPr bwMode="auto">
          <a:xfrm>
            <a:off x="838200" y="3071813"/>
            <a:ext cx="83058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solidFill>
                  <a:srgbClr val="FF0000"/>
                </a:solidFill>
                <a:latin typeface="Courier New" pitchFamily="49" charset="0"/>
                <a:cs typeface="Courier New" pitchFamily="49" charset="0"/>
              </a:rPr>
              <a:t>int</a:t>
            </a:r>
            <a:r>
              <a:rPr lang="en-US" altLang="en-US" sz="2000">
                <a:latin typeface="Courier New" pitchFamily="49" charset="0"/>
                <a:cs typeface="Courier New" pitchFamily="49" charset="0"/>
              </a:rPr>
              <a:t> TinhTong(int x, int y)</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return x + y;</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solidFill>
                  <a:srgbClr val="FF0000"/>
                </a:solidFill>
                <a:latin typeface="Courier New" pitchFamily="49" charset="0"/>
                <a:cs typeface="Courier New" pitchFamily="49" charset="0"/>
              </a:rPr>
              <a:t>void</a:t>
            </a:r>
            <a:r>
              <a:rPr lang="en-US" altLang="en-US" sz="2000">
                <a:latin typeface="Courier New" pitchFamily="49" charset="0"/>
                <a:cs typeface="Courier New" pitchFamily="49" charset="0"/>
              </a:rPr>
              <a:t> TinhTong(int x, int y, int </a:t>
            </a:r>
            <a:r>
              <a:rPr lang="en-US" altLang="en-US" sz="2000">
                <a:solidFill>
                  <a:srgbClr val="FF0000"/>
                </a:solidFill>
                <a:latin typeface="Courier New" pitchFamily="49" charset="0"/>
                <a:cs typeface="Courier New" pitchFamily="49" charset="0"/>
              </a:rPr>
              <a:t>&amp;</a:t>
            </a:r>
            <a:r>
              <a:rPr lang="en-US" altLang="en-US" sz="2000">
                <a:latin typeface="Courier New" pitchFamily="49" charset="0"/>
                <a:cs typeface="Courier New" pitchFamily="49" charset="0"/>
              </a:rPr>
              <a:t>tong)</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tong = x + y;</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solidFill>
                  <a:srgbClr val="FF0000"/>
                </a:solidFill>
                <a:latin typeface="Courier New" pitchFamily="49" charset="0"/>
                <a:cs typeface="Courier New" pitchFamily="49" charset="0"/>
              </a:rPr>
              <a:t>void</a:t>
            </a:r>
            <a:r>
              <a:rPr lang="en-US" altLang="en-US" sz="2000">
                <a:latin typeface="Courier New" pitchFamily="49" charset="0"/>
                <a:cs typeface="Courier New" pitchFamily="49" charset="0"/>
              </a:rPr>
              <a:t> TinhTongHieu(int x, int y, int </a:t>
            </a:r>
            <a:r>
              <a:rPr lang="en-US" altLang="en-US" sz="2000">
                <a:solidFill>
                  <a:srgbClr val="FF0000"/>
                </a:solidFill>
                <a:latin typeface="Courier New" pitchFamily="49" charset="0"/>
                <a:cs typeface="Courier New" pitchFamily="49" charset="0"/>
              </a:rPr>
              <a:t>&amp;</a:t>
            </a:r>
            <a:r>
              <a:rPr lang="en-US" altLang="en-US" sz="2000">
                <a:latin typeface="Courier New" pitchFamily="49" charset="0"/>
                <a:cs typeface="Courier New" pitchFamily="49" charset="0"/>
              </a:rPr>
              <a:t>tong, int </a:t>
            </a:r>
            <a:r>
              <a:rPr lang="en-US" altLang="en-US" sz="2000">
                <a:solidFill>
                  <a:srgbClr val="FF0000"/>
                </a:solidFill>
                <a:latin typeface="Courier New" pitchFamily="49" charset="0"/>
                <a:cs typeface="Courier New" pitchFamily="49" charset="0"/>
              </a:rPr>
              <a:t>&amp;</a:t>
            </a:r>
            <a:r>
              <a:rPr lang="en-US" altLang="en-US" sz="2000">
                <a:latin typeface="Courier New" pitchFamily="49" charset="0"/>
                <a:cs typeface="Courier New" pitchFamily="49" charset="0"/>
              </a:rPr>
              <a:t>hieu)</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tong = x + y; hieu = x – y;</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10" name="Rectangle 9"/>
          <p:cNvSpPr>
            <a:spLocks/>
          </p:cNvSpPr>
          <p:nvPr/>
        </p:nvSpPr>
        <p:spPr bwMode="auto">
          <a:xfrm>
            <a:off x="-76200" y="31242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2" name="Rectangle 11"/>
          <p:cNvSpPr>
            <a:spLocks/>
          </p:cNvSpPr>
          <p:nvPr/>
        </p:nvSpPr>
        <p:spPr bwMode="auto">
          <a:xfrm>
            <a:off x="0" y="43434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3" name="Rectangle 12"/>
          <p:cNvSpPr>
            <a:spLocks/>
          </p:cNvSpPr>
          <p:nvPr/>
        </p:nvSpPr>
        <p:spPr bwMode="auto">
          <a:xfrm>
            <a:off x="0" y="5562600"/>
            <a:ext cx="8229600"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smtClean="0"/>
              <a:t>Lời gọi hàm</a:t>
            </a:r>
          </a:p>
        </p:txBody>
      </p:sp>
      <p:sp>
        <p:nvSpPr>
          <p:cNvPr id="3" name="Content Placeholder 2"/>
          <p:cNvSpPr>
            <a:spLocks noGrp="1"/>
          </p:cNvSpPr>
          <p:nvPr>
            <p:ph idx="1"/>
          </p:nvPr>
        </p:nvSpPr>
        <p:spPr>
          <a:xfrm>
            <a:off x="457200" y="1524000"/>
            <a:ext cx="7696200" cy="4800600"/>
          </a:xfrm>
        </p:spPr>
        <p:txBody>
          <a:bodyPr/>
          <a:lstStyle/>
          <a:p>
            <a:pPr algn="just" eaLnBrk="1" hangingPunct="1">
              <a:defRPr/>
            </a:pPr>
            <a:r>
              <a:rPr lang="en-US" sz="2400" smtClean="0">
                <a:solidFill>
                  <a:schemeClr val="tx1">
                    <a:lumMod val="60000"/>
                    <a:lumOff val="40000"/>
                  </a:schemeClr>
                </a:solidFill>
              </a:rPr>
              <a:t>Cách thực hiện</a:t>
            </a:r>
          </a:p>
          <a:p>
            <a:pPr lvl="1" algn="just" eaLnBrk="1" hangingPunct="1">
              <a:defRPr/>
            </a:pPr>
            <a:r>
              <a:rPr lang="en-US" sz="2400" smtClean="0"/>
              <a:t>Gọi tên của hàm </a:t>
            </a:r>
            <a:r>
              <a:rPr lang="vi-VN" sz="2400" smtClean="0"/>
              <a:t>đồ</a:t>
            </a:r>
            <a:r>
              <a:rPr lang="en-US" sz="2400" smtClean="0"/>
              <a:t>ng thời truyền các </a:t>
            </a:r>
            <a:r>
              <a:rPr lang="vi-VN" sz="2400" smtClean="0"/>
              <a:t>đố</a:t>
            </a:r>
            <a:r>
              <a:rPr lang="en-US" sz="2400" smtClean="0"/>
              <a:t>i số (hằng, biến, biểu thức) cho các tham số theo </a:t>
            </a:r>
            <a:r>
              <a:rPr lang="vi-VN" sz="2400" smtClean="0"/>
              <a:t>đú</a:t>
            </a:r>
            <a:r>
              <a:rPr lang="en-US" sz="2400" smtClean="0"/>
              <a:t>ng thứ tự </a:t>
            </a:r>
            <a:r>
              <a:rPr lang="vi-VN" sz="2400" smtClean="0"/>
              <a:t>đã</a:t>
            </a:r>
            <a:r>
              <a:rPr lang="en-US" sz="2400" smtClean="0"/>
              <a:t> </a:t>
            </a:r>
            <a:r>
              <a:rPr lang="vi-VN" sz="2400" smtClean="0"/>
              <a:t>đượ</a:t>
            </a:r>
            <a:r>
              <a:rPr lang="en-US" sz="2400" smtClean="0"/>
              <a:t>c khai báo trong hàm.</a:t>
            </a:r>
          </a:p>
          <a:p>
            <a:pPr lvl="1" algn="just" eaLnBrk="1" hangingPunct="1">
              <a:defRPr/>
            </a:pPr>
            <a:r>
              <a:rPr lang="en-US" sz="2400" smtClean="0"/>
              <a:t>Các biến hoặc trị này cách nhau bằng dấu </a:t>
            </a:r>
            <a:r>
              <a:rPr lang="en-US" sz="2400" smtClean="0">
                <a:solidFill>
                  <a:srgbClr val="FF0000"/>
                </a:solidFill>
              </a:rPr>
              <a:t>,</a:t>
            </a:r>
          </a:p>
          <a:p>
            <a:pPr lvl="1" algn="just" eaLnBrk="1" hangingPunct="1">
              <a:defRPr/>
            </a:pPr>
            <a:r>
              <a:rPr lang="en-US" sz="2400" smtClean="0"/>
              <a:t>Các </a:t>
            </a:r>
            <a:r>
              <a:rPr lang="vi-VN" sz="2400" smtClean="0"/>
              <a:t>đố</a:t>
            </a:r>
            <a:r>
              <a:rPr lang="en-US" sz="2400" smtClean="0"/>
              <a:t>i số này </a:t>
            </a:r>
            <a:r>
              <a:rPr lang="vi-VN" sz="2400" smtClean="0"/>
              <a:t>đượ</a:t>
            </a:r>
            <a:r>
              <a:rPr lang="en-US" sz="2400" smtClean="0"/>
              <a:t>c </a:t>
            </a:r>
            <a:r>
              <a:rPr lang="vi-VN" sz="2400" smtClean="0"/>
              <a:t>đượ</a:t>
            </a:r>
            <a:r>
              <a:rPr lang="en-US" sz="2400" smtClean="0"/>
              <a:t>c </a:t>
            </a:r>
            <a:r>
              <a:rPr lang="vi-VN" sz="2400" smtClean="0"/>
              <a:t>đặ</a:t>
            </a:r>
            <a:r>
              <a:rPr lang="en-US" sz="2400" smtClean="0"/>
              <a:t>t trong cặp dấu ngoặc </a:t>
            </a:r>
            <a:r>
              <a:rPr lang="vi-VN" sz="2400" smtClean="0"/>
              <a:t>đơ</a:t>
            </a:r>
            <a:r>
              <a:rPr lang="en-US" sz="2400" smtClean="0"/>
              <a:t>n </a:t>
            </a:r>
            <a:r>
              <a:rPr lang="en-US" sz="2400" smtClean="0">
                <a:solidFill>
                  <a:srgbClr val="FF0000"/>
                </a:solidFill>
              </a:rPr>
              <a:t>(</a:t>
            </a:r>
            <a:r>
              <a:rPr lang="en-US" sz="2400" smtClean="0"/>
              <a:t> </a:t>
            </a:r>
            <a:r>
              <a:rPr lang="en-US" sz="2400" smtClean="0">
                <a:solidFill>
                  <a:srgbClr val="FF0000"/>
                </a:solidFill>
              </a:rPr>
              <a:t>)</a:t>
            </a:r>
          </a:p>
          <a:p>
            <a:pPr lvl="1" algn="just" eaLnBrk="1" hangingPunct="1">
              <a:buFont typeface="Wingdings" pitchFamily="2" charset="2"/>
              <a:buNone/>
              <a:defRPr/>
            </a:pPr>
            <a:endParaRPr lang="en-US" sz="2400" smtClean="0"/>
          </a:p>
          <a:p>
            <a:pPr lvl="1" algn="just" eaLnBrk="1" hangingPunct="1">
              <a:buFont typeface="Wingdings" pitchFamily="2" charset="2"/>
              <a:buNone/>
              <a:defRPr/>
            </a:pPr>
            <a:r>
              <a:rPr lang="en-US" sz="2400" smtClean="0"/>
              <a:t>&lt;tên hàm&gt; </a:t>
            </a:r>
            <a:r>
              <a:rPr lang="en-US" sz="2400" smtClean="0">
                <a:solidFill>
                  <a:srgbClr val="FF0000"/>
                </a:solidFill>
              </a:rPr>
              <a:t>(</a:t>
            </a:r>
            <a:r>
              <a:rPr lang="en-US" sz="2400" smtClean="0"/>
              <a:t>&lt;</a:t>
            </a:r>
            <a:r>
              <a:rPr lang="vi-VN" sz="2400" smtClean="0"/>
              <a:t>đố</a:t>
            </a:r>
            <a:r>
              <a:rPr lang="en-US" sz="2400" smtClean="0"/>
              <a:t>i số 1&gt;</a:t>
            </a:r>
            <a:r>
              <a:rPr lang="en-US" sz="2400" smtClean="0">
                <a:solidFill>
                  <a:srgbClr val="FF0000"/>
                </a:solidFill>
              </a:rPr>
              <a:t>,</a:t>
            </a:r>
            <a:r>
              <a:rPr lang="en-US" sz="2400" smtClean="0"/>
              <a:t>… </a:t>
            </a:r>
            <a:r>
              <a:rPr lang="en-US" sz="2400" smtClean="0">
                <a:solidFill>
                  <a:srgbClr val="FF0000"/>
                </a:solidFill>
              </a:rPr>
              <a:t>,</a:t>
            </a:r>
            <a:r>
              <a:rPr lang="en-US" sz="2400" smtClean="0"/>
              <a:t> &lt;</a:t>
            </a:r>
            <a:r>
              <a:rPr lang="vi-VN" sz="2400" smtClean="0"/>
              <a:t>đố</a:t>
            </a:r>
            <a:r>
              <a:rPr lang="en-US" sz="2400" smtClean="0"/>
              <a:t>i số n&gt;</a:t>
            </a:r>
            <a:r>
              <a:rPr lang="en-US" sz="2400" smtClean="0">
                <a:solidFill>
                  <a:srgbClr val="FF0000"/>
                </a:solidFill>
              </a:rPr>
              <a:t>)</a:t>
            </a:r>
            <a:r>
              <a:rPr lang="en-US" sz="2400" smtClean="0"/>
              <a:t>;</a:t>
            </a:r>
          </a:p>
        </p:txBody>
      </p:sp>
      <p:sp>
        <p:nvSpPr>
          <p:cNvPr id="471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smtClean="0"/>
              <a:t>Lời gọi hàm</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Ví dụ</a:t>
            </a:r>
          </a:p>
        </p:txBody>
      </p:sp>
      <p:sp>
        <p:nvSpPr>
          <p:cNvPr id="481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2057400"/>
            <a:ext cx="152400" cy="4572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p:nvPr/>
        </p:nvSpPr>
        <p:spPr>
          <a:xfrm>
            <a:off x="838200" y="2057400"/>
            <a:ext cx="7010400" cy="4708981"/>
          </a:xfrm>
          <a:prstGeom prst="rect">
            <a:avLst/>
          </a:prstGeom>
          <a:noFill/>
        </p:spPr>
        <p:txBody>
          <a:bodyPr>
            <a:spAutoFit/>
          </a:bodyPr>
          <a:lstStyle/>
          <a:p>
            <a:pPr>
              <a:defRPr/>
            </a:pPr>
            <a:r>
              <a:rPr lang="en-US" sz="2000" b="1">
                <a:latin typeface="Courier New" pitchFamily="49" charset="0"/>
                <a:cs typeface="Courier New" pitchFamily="49" charset="0"/>
              </a:rPr>
              <a:t>{ Các hàm </a:t>
            </a:r>
            <a:r>
              <a:rPr lang="vi-VN" sz="2000" b="1">
                <a:latin typeface="Courier New" pitchFamily="49" charset="0"/>
                <a:cs typeface="Courier New" pitchFamily="49" charset="0"/>
              </a:rPr>
              <a:t>đượ</a:t>
            </a:r>
            <a:r>
              <a:rPr lang="en-US" sz="2000" b="1">
                <a:latin typeface="Courier New" pitchFamily="49" charset="0"/>
                <a:cs typeface="Courier New" pitchFamily="49" charset="0"/>
              </a:rPr>
              <a:t>c khai báo ở </a:t>
            </a:r>
            <a:r>
              <a:rPr lang="vi-VN" sz="2000" b="1">
                <a:latin typeface="Courier New" pitchFamily="49" charset="0"/>
                <a:cs typeface="Courier New" pitchFamily="49" charset="0"/>
              </a:rPr>
              <a:t>đâ</a:t>
            </a:r>
            <a:r>
              <a:rPr lang="en-US" sz="2000" b="1">
                <a:latin typeface="Courier New" pitchFamily="49" charset="0"/>
                <a:cs typeface="Courier New" pitchFamily="49" charset="0"/>
              </a:rPr>
              <a:t>y }</a:t>
            </a:r>
          </a:p>
          <a:p>
            <a:pPr>
              <a:defRPr/>
            </a:pPr>
            <a:r>
              <a:rPr lang="en-US" sz="2000" b="1">
                <a:latin typeface="Courier New" pitchFamily="49" charset="0"/>
                <a:cs typeface="Courier New" pitchFamily="49" charset="0"/>
              </a:rPr>
              <a:t>void main()</a:t>
            </a:r>
          </a:p>
          <a:p>
            <a:pPr>
              <a:defRPr/>
            </a:pPr>
            <a:r>
              <a:rPr lang="en-US" sz="2000" b="1">
                <a:latin typeface="Courier New" pitchFamily="49" charset="0"/>
                <a:cs typeface="Courier New" pitchFamily="49" charset="0"/>
              </a:rPr>
              <a:t>{</a:t>
            </a:r>
          </a:p>
          <a:p>
            <a:pPr>
              <a:defRPr/>
            </a:pPr>
            <a:r>
              <a:rPr lang="en-US" sz="2000" b="1">
                <a:latin typeface="Courier New" pitchFamily="49" charset="0"/>
                <a:cs typeface="Courier New" pitchFamily="49" charset="0"/>
              </a:rPr>
              <a:t>	int n = 9;</a:t>
            </a:r>
          </a:p>
          <a:p>
            <a:pPr>
              <a:defRPr/>
            </a:pPr>
            <a:r>
              <a:rPr lang="en-US" sz="2000" b="1">
                <a:latin typeface="Courier New" pitchFamily="49" charset="0"/>
                <a:cs typeface="Courier New" pitchFamily="49" charset="0"/>
              </a:rPr>
              <a:t>	XuatTong(1, 2);</a:t>
            </a:r>
          </a:p>
          <a:p>
            <a:pPr>
              <a:defRPr/>
            </a:pPr>
            <a:r>
              <a:rPr lang="en-US" sz="2000" b="1">
                <a:latin typeface="Courier New" pitchFamily="49" charset="0"/>
                <a:cs typeface="Courier New" pitchFamily="49" charset="0"/>
              </a:rPr>
              <a:t>	XuatTong(1, n);</a:t>
            </a:r>
          </a:p>
          <a:p>
            <a:pPr>
              <a:defRPr/>
            </a:pPr>
            <a:r>
              <a:rPr lang="en-US" sz="2000" b="1">
                <a:latin typeface="Courier New" pitchFamily="49" charset="0"/>
                <a:cs typeface="Courier New" pitchFamily="49" charset="0"/>
              </a:rPr>
              <a:t>	TinhTong(1, 2);</a:t>
            </a:r>
          </a:p>
          <a:p>
            <a:pPr>
              <a:defRPr/>
            </a:pPr>
            <a:r>
              <a:rPr lang="en-US" sz="2000" b="1">
                <a:latin typeface="Courier New" pitchFamily="49" charset="0"/>
                <a:cs typeface="Courier New" pitchFamily="49" charset="0"/>
              </a:rPr>
              <a:t>	int tong </a:t>
            </a:r>
            <a:r>
              <a:rPr lang="en-US" sz="2000" b="1">
                <a:solidFill>
                  <a:srgbClr val="FF0000"/>
                </a:solidFill>
                <a:latin typeface="Courier New" pitchFamily="49" charset="0"/>
                <a:cs typeface="Courier New" pitchFamily="49" charset="0"/>
              </a:rPr>
              <a:t>=</a:t>
            </a:r>
            <a:r>
              <a:rPr lang="en-US" sz="2000" b="1">
                <a:latin typeface="Courier New" pitchFamily="49" charset="0"/>
                <a:cs typeface="Courier New" pitchFamily="49" charset="0"/>
              </a:rPr>
              <a:t> TinhTong(1, 2);</a:t>
            </a:r>
          </a:p>
          <a:p>
            <a:pPr>
              <a:defRPr/>
            </a:pPr>
            <a:r>
              <a:rPr lang="en-US" sz="2000" b="1">
                <a:latin typeface="Courier New" pitchFamily="49" charset="0"/>
                <a:cs typeface="Courier New" pitchFamily="49" charset="0"/>
              </a:rPr>
              <a:t>	TruyenGiaTri(1);</a:t>
            </a:r>
          </a:p>
          <a:p>
            <a:pPr>
              <a:defRPr/>
            </a:pPr>
            <a:r>
              <a:rPr lang="en-US" sz="2000" b="1">
                <a:latin typeface="Courier New" pitchFamily="49" charset="0"/>
                <a:cs typeface="Courier New" pitchFamily="49" charset="0"/>
              </a:rPr>
              <a:t>	TruyenGiaTri(n);</a:t>
            </a:r>
          </a:p>
          <a:p>
            <a:pPr>
              <a:defRPr/>
            </a:pPr>
            <a:r>
              <a:rPr lang="en-US" sz="2000" b="1">
                <a:latin typeface="Courier New" pitchFamily="49" charset="0"/>
                <a:cs typeface="Courier New" pitchFamily="49" charset="0"/>
              </a:rPr>
              <a:t>	</a:t>
            </a:r>
            <a:r>
              <a:rPr lang="en-US" sz="2000" b="1" strike="sngStrike">
                <a:latin typeface="Courier New" pitchFamily="49" charset="0"/>
                <a:cs typeface="Courier New" pitchFamily="49" charset="0"/>
              </a:rPr>
              <a:t>TruyenDiaChi(1);</a:t>
            </a:r>
          </a:p>
          <a:p>
            <a:pPr>
              <a:defRPr/>
            </a:pPr>
            <a:r>
              <a:rPr lang="en-US" sz="2000" b="1">
                <a:latin typeface="Courier New" pitchFamily="49" charset="0"/>
                <a:cs typeface="Courier New" pitchFamily="49" charset="0"/>
              </a:rPr>
              <a:t>	TruyenDiaChi(</a:t>
            </a:r>
            <a:r>
              <a:rPr lang="en-US" sz="2000" b="1">
                <a:solidFill>
                  <a:srgbClr val="FF0000"/>
                </a:solidFill>
                <a:latin typeface="Courier New" pitchFamily="49" charset="0"/>
                <a:cs typeface="Courier New" pitchFamily="49" charset="0"/>
              </a:rPr>
              <a:t>&amp;</a:t>
            </a:r>
            <a:r>
              <a:rPr lang="en-US" sz="2000" b="1">
                <a:latin typeface="Courier New" pitchFamily="49" charset="0"/>
                <a:cs typeface="Courier New" pitchFamily="49" charset="0"/>
              </a:rPr>
              <a:t>n);</a:t>
            </a:r>
          </a:p>
          <a:p>
            <a:pPr>
              <a:defRPr/>
            </a:pPr>
            <a:r>
              <a:rPr lang="en-US" sz="2000" b="1">
                <a:latin typeface="Courier New" pitchFamily="49" charset="0"/>
                <a:cs typeface="Courier New" pitchFamily="49" charset="0"/>
              </a:rPr>
              <a:t>	</a:t>
            </a:r>
            <a:r>
              <a:rPr lang="en-US" sz="2000" b="1" strike="sngStrike">
                <a:latin typeface="Courier New" pitchFamily="49" charset="0"/>
                <a:cs typeface="Courier New" pitchFamily="49" charset="0"/>
              </a:rPr>
              <a:t>TruyenThamChieu(1);</a:t>
            </a:r>
          </a:p>
          <a:p>
            <a:pPr>
              <a:defRPr/>
            </a:pPr>
            <a:r>
              <a:rPr lang="en-US" sz="2000" b="1">
                <a:latin typeface="Courier New" pitchFamily="49" charset="0"/>
                <a:cs typeface="Courier New" pitchFamily="49" charset="0"/>
              </a:rPr>
              <a:t>	TruyenThamChieu(n);</a:t>
            </a:r>
          </a:p>
          <a:p>
            <a:pPr>
              <a:defRPr/>
            </a:pPr>
            <a:r>
              <a:rPr lang="en-US" sz="2000" b="1">
                <a:latin typeface="Courier New" pitchFamily="49" charset="0"/>
                <a:cs typeface="Courier New" pitchFamily="49" charset="0"/>
              </a:rPr>
              <a:t>}</a:t>
            </a:r>
          </a:p>
        </p:txBody>
      </p:sp>
      <p:sp>
        <p:nvSpPr>
          <p:cNvPr id="7" name="Rectangle 6"/>
          <p:cNvSpPr>
            <a:spLocks/>
          </p:cNvSpPr>
          <p:nvPr/>
        </p:nvSpPr>
        <p:spPr bwMode="auto">
          <a:xfrm>
            <a:off x="0" y="2133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0" y="3352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9" name="Rectangle 8"/>
          <p:cNvSpPr>
            <a:spLocks/>
          </p:cNvSpPr>
          <p:nvPr/>
        </p:nvSpPr>
        <p:spPr bwMode="auto">
          <a:xfrm>
            <a:off x="0" y="3657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0" name="Rectangle 9"/>
          <p:cNvSpPr>
            <a:spLocks/>
          </p:cNvSpPr>
          <p:nvPr/>
        </p:nvSpPr>
        <p:spPr bwMode="auto">
          <a:xfrm>
            <a:off x="0" y="3962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1" name="Rectangle 10"/>
          <p:cNvSpPr>
            <a:spLocks/>
          </p:cNvSpPr>
          <p:nvPr/>
        </p:nvSpPr>
        <p:spPr bwMode="auto">
          <a:xfrm>
            <a:off x="0" y="4267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2" name="Rectangle 11"/>
          <p:cNvSpPr>
            <a:spLocks/>
          </p:cNvSpPr>
          <p:nvPr/>
        </p:nvSpPr>
        <p:spPr bwMode="auto">
          <a:xfrm>
            <a:off x="0" y="4572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3" name="Rectangle 12"/>
          <p:cNvSpPr>
            <a:spLocks/>
          </p:cNvSpPr>
          <p:nvPr/>
        </p:nvSpPr>
        <p:spPr bwMode="auto">
          <a:xfrm>
            <a:off x="0" y="4876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4" name="Rectangle 13"/>
          <p:cNvSpPr>
            <a:spLocks/>
          </p:cNvSpPr>
          <p:nvPr/>
        </p:nvSpPr>
        <p:spPr bwMode="auto">
          <a:xfrm>
            <a:off x="0" y="5181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5" name="Rectangle 14"/>
          <p:cNvSpPr>
            <a:spLocks/>
          </p:cNvSpPr>
          <p:nvPr/>
        </p:nvSpPr>
        <p:spPr bwMode="auto">
          <a:xfrm>
            <a:off x="0" y="5486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6" name="Rectangle 15"/>
          <p:cNvSpPr>
            <a:spLocks/>
          </p:cNvSpPr>
          <p:nvPr/>
        </p:nvSpPr>
        <p:spPr bwMode="auto">
          <a:xfrm>
            <a:off x="15875" y="5791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7" name="Rectangle 16"/>
          <p:cNvSpPr>
            <a:spLocks/>
          </p:cNvSpPr>
          <p:nvPr/>
        </p:nvSpPr>
        <p:spPr bwMode="auto">
          <a:xfrm>
            <a:off x="0" y="6096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xit" presetSubtype="0" fill="hold" grpId="1" nodeType="click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xit" presetSubtype="0" fill="hold" grpId="1" nodeType="clickEffect">
                                  <p:stCondLst>
                                    <p:cond delay="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2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xit" presetSubtype="0" fill="hold" grpId="1" nodeType="click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22" presetClass="entr" presetSubtype="8"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t>Lời gọi ch</a:t>
            </a:r>
            <a:r>
              <a:rPr lang="vi-VN" altLang="en-US" smtClean="0"/>
              <a:t>ươ</a:t>
            </a:r>
            <a:r>
              <a:rPr lang="en-US" altLang="en-US" smtClean="0"/>
              <a:t>ng trình con</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Ví dụ</a:t>
            </a:r>
            <a:endParaRPr lang="en-US" smtClean="0"/>
          </a:p>
        </p:txBody>
      </p:sp>
      <p:sp>
        <p:nvSpPr>
          <p:cNvPr id="491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2057400"/>
            <a:ext cx="152400" cy="4343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p:nvPr/>
        </p:nvSpPr>
        <p:spPr>
          <a:xfrm>
            <a:off x="838200" y="2057400"/>
            <a:ext cx="7010400" cy="4708981"/>
          </a:xfrm>
          <a:prstGeom prst="rect">
            <a:avLst/>
          </a:prstGeom>
          <a:noFill/>
        </p:spPr>
        <p:txBody>
          <a:bodyPr>
            <a:spAutoFit/>
          </a:bodyPr>
          <a:lstStyle/>
          <a:p>
            <a:pPr>
              <a:defRPr/>
            </a:pPr>
            <a:r>
              <a:rPr lang="en-US" sz="2000" b="1">
                <a:latin typeface="Courier New" pitchFamily="49" charset="0"/>
                <a:cs typeface="Courier New" pitchFamily="49" charset="0"/>
              </a:rPr>
              <a:t>void HoanVi(int </a:t>
            </a:r>
            <a:r>
              <a:rPr lang="en-US" sz="2000" b="1">
                <a:solidFill>
                  <a:srgbClr val="FF0000"/>
                </a:solidFill>
                <a:latin typeface="Courier New" pitchFamily="49" charset="0"/>
                <a:cs typeface="Courier New" pitchFamily="49" charset="0"/>
              </a:rPr>
              <a:t>&amp;</a:t>
            </a:r>
            <a:r>
              <a:rPr lang="en-US" sz="2000" b="1">
                <a:latin typeface="Courier New" pitchFamily="49" charset="0"/>
                <a:cs typeface="Courier New" pitchFamily="49" charset="0"/>
              </a:rPr>
              <a:t>a, int </a:t>
            </a:r>
            <a:r>
              <a:rPr lang="en-US" sz="2000" b="1">
                <a:solidFill>
                  <a:srgbClr val="FF0000"/>
                </a:solidFill>
                <a:latin typeface="Courier New" pitchFamily="49" charset="0"/>
                <a:cs typeface="Courier New" pitchFamily="49" charset="0"/>
              </a:rPr>
              <a:t>&amp;</a:t>
            </a:r>
            <a:r>
              <a:rPr lang="en-US" sz="2000" b="1">
                <a:latin typeface="Courier New" pitchFamily="49" charset="0"/>
                <a:cs typeface="Courier New" pitchFamily="49" charset="0"/>
              </a:rPr>
              <a:t>b);</a:t>
            </a:r>
          </a:p>
          <a:p>
            <a:pPr>
              <a:defRPr/>
            </a:pPr>
            <a:endParaRPr lang="en-US" sz="2000" b="1">
              <a:latin typeface="Courier New" pitchFamily="49" charset="0"/>
              <a:cs typeface="Courier New" pitchFamily="49" charset="0"/>
            </a:endParaRPr>
          </a:p>
          <a:p>
            <a:pPr>
              <a:defRPr/>
            </a:pPr>
            <a:r>
              <a:rPr lang="en-US" sz="2000" b="1">
                <a:latin typeface="Courier New" pitchFamily="49" charset="0"/>
                <a:cs typeface="Courier New" pitchFamily="49" charset="0"/>
              </a:rPr>
              <a:t>void main()</a:t>
            </a:r>
          </a:p>
          <a:p>
            <a:pPr>
              <a:defRPr/>
            </a:pPr>
            <a:r>
              <a:rPr lang="en-US" sz="2000" b="1">
                <a:latin typeface="Courier New" pitchFamily="49" charset="0"/>
                <a:cs typeface="Courier New" pitchFamily="49" charset="0"/>
              </a:rPr>
              <a:t>{</a:t>
            </a:r>
          </a:p>
          <a:p>
            <a:pPr>
              <a:defRPr/>
            </a:pPr>
            <a:r>
              <a:rPr lang="en-US" sz="2000" b="1">
                <a:latin typeface="Courier New" pitchFamily="49" charset="0"/>
                <a:cs typeface="Courier New" pitchFamily="49" charset="0"/>
              </a:rPr>
              <a:t>	</a:t>
            </a:r>
            <a:r>
              <a:rPr lang="en-US" sz="2000" b="1" strike="sngStrike">
                <a:latin typeface="Courier New" pitchFamily="49" charset="0"/>
                <a:cs typeface="Courier New" pitchFamily="49" charset="0"/>
              </a:rPr>
              <a:t>HoanVi(2912, 1706);</a:t>
            </a:r>
          </a:p>
          <a:p>
            <a:pPr>
              <a:defRPr/>
            </a:pPr>
            <a:r>
              <a:rPr lang="en-US" sz="2000" b="1">
                <a:latin typeface="Courier New" pitchFamily="49" charset="0"/>
                <a:cs typeface="Courier New" pitchFamily="49" charset="0"/>
              </a:rPr>
              <a:t>	int x = 2912, y = 1706;</a:t>
            </a:r>
          </a:p>
          <a:p>
            <a:pPr>
              <a:defRPr/>
            </a:pPr>
            <a:r>
              <a:rPr lang="en-US" sz="2000" b="1">
                <a:latin typeface="Courier New" pitchFamily="49" charset="0"/>
                <a:cs typeface="Courier New" pitchFamily="49" charset="0"/>
              </a:rPr>
              <a:t>	HoanVi(x, y);</a:t>
            </a:r>
          </a:p>
          <a:p>
            <a:pPr>
              <a:defRPr/>
            </a:pPr>
            <a:r>
              <a:rPr lang="en-US" sz="2000" b="1">
                <a:latin typeface="Courier New" pitchFamily="49" charset="0"/>
                <a:cs typeface="Courier New" pitchFamily="49" charset="0"/>
              </a:rPr>
              <a:t>}</a:t>
            </a:r>
          </a:p>
          <a:p>
            <a:pPr>
              <a:defRPr/>
            </a:pPr>
            <a:r>
              <a:rPr lang="en-US" sz="2000" b="1">
                <a:latin typeface="Courier New" pitchFamily="49" charset="0"/>
                <a:cs typeface="Courier New" pitchFamily="49" charset="0"/>
              </a:rPr>
              <a:t>void HoanVi(int </a:t>
            </a:r>
            <a:r>
              <a:rPr lang="en-US" sz="2000" b="1">
                <a:solidFill>
                  <a:srgbClr val="FF0000"/>
                </a:solidFill>
                <a:latin typeface="Courier New" pitchFamily="49" charset="0"/>
                <a:cs typeface="Courier New" pitchFamily="49" charset="0"/>
              </a:rPr>
              <a:t>&amp;</a:t>
            </a:r>
            <a:r>
              <a:rPr lang="en-US" sz="2000" b="1">
                <a:latin typeface="Courier New" pitchFamily="49" charset="0"/>
                <a:cs typeface="Courier New" pitchFamily="49" charset="0"/>
              </a:rPr>
              <a:t>a, int </a:t>
            </a:r>
            <a:r>
              <a:rPr lang="en-US" sz="2000" b="1">
                <a:solidFill>
                  <a:srgbClr val="FF0000"/>
                </a:solidFill>
                <a:latin typeface="Courier New" pitchFamily="49" charset="0"/>
                <a:cs typeface="Courier New" pitchFamily="49" charset="0"/>
              </a:rPr>
              <a:t>&amp;</a:t>
            </a:r>
            <a:r>
              <a:rPr lang="en-US" sz="2000" b="1">
                <a:latin typeface="Courier New" pitchFamily="49" charset="0"/>
                <a:cs typeface="Courier New" pitchFamily="49" charset="0"/>
              </a:rPr>
              <a:t>b)</a:t>
            </a:r>
          </a:p>
          <a:p>
            <a:pPr>
              <a:defRPr/>
            </a:pPr>
            <a:r>
              <a:rPr lang="en-US" sz="2000" b="1">
                <a:latin typeface="Courier New" pitchFamily="49" charset="0"/>
                <a:cs typeface="Courier New" pitchFamily="49" charset="0"/>
              </a:rPr>
              <a:t>{</a:t>
            </a:r>
          </a:p>
          <a:p>
            <a:pPr>
              <a:defRPr/>
            </a:pPr>
            <a:r>
              <a:rPr lang="en-US" sz="2000" b="1">
                <a:latin typeface="Courier New" pitchFamily="49" charset="0"/>
                <a:cs typeface="Courier New" pitchFamily="49" charset="0"/>
              </a:rPr>
              <a:t>	int tam = a;</a:t>
            </a:r>
          </a:p>
          <a:p>
            <a:pPr>
              <a:defRPr/>
            </a:pPr>
            <a:r>
              <a:rPr lang="en-US" sz="2000" b="1">
                <a:latin typeface="Courier New" pitchFamily="49" charset="0"/>
                <a:cs typeface="Courier New" pitchFamily="49" charset="0"/>
              </a:rPr>
              <a:t>	a = b;</a:t>
            </a:r>
          </a:p>
          <a:p>
            <a:pPr>
              <a:defRPr/>
            </a:pPr>
            <a:r>
              <a:rPr lang="en-US" sz="2000" b="1">
                <a:latin typeface="Courier New" pitchFamily="49" charset="0"/>
                <a:cs typeface="Courier New" pitchFamily="49" charset="0"/>
              </a:rPr>
              <a:t>	b = tam;</a:t>
            </a:r>
          </a:p>
          <a:p>
            <a:pPr>
              <a:defRPr/>
            </a:pPr>
            <a:r>
              <a:rPr lang="en-US" sz="2000" b="1">
                <a:latin typeface="Courier New" pitchFamily="49" charset="0"/>
                <a:cs typeface="Courier New" pitchFamily="49" charset="0"/>
              </a:rPr>
              <a:t>}</a:t>
            </a:r>
          </a:p>
          <a:p>
            <a:pPr>
              <a:defRPr/>
            </a:pPr>
            <a:endParaRPr lang="en-US" sz="2000" b="1">
              <a:latin typeface="Courier New" pitchFamily="49" charset="0"/>
              <a:cs typeface="Courier New" pitchFamily="49" charset="0"/>
            </a:endParaRPr>
          </a:p>
        </p:txBody>
      </p:sp>
      <p:sp>
        <p:nvSpPr>
          <p:cNvPr id="7" name="Rectangle 6"/>
          <p:cNvSpPr>
            <a:spLocks/>
          </p:cNvSpPr>
          <p:nvPr/>
        </p:nvSpPr>
        <p:spPr bwMode="auto">
          <a:xfrm>
            <a:off x="0" y="2133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0" y="3352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9" name="Rectangle 8"/>
          <p:cNvSpPr>
            <a:spLocks/>
          </p:cNvSpPr>
          <p:nvPr/>
        </p:nvSpPr>
        <p:spPr bwMode="auto">
          <a:xfrm>
            <a:off x="0" y="3657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2" name="Rectangle 11"/>
          <p:cNvSpPr>
            <a:spLocks/>
          </p:cNvSpPr>
          <p:nvPr/>
        </p:nvSpPr>
        <p:spPr bwMode="auto">
          <a:xfrm>
            <a:off x="0" y="3962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13" name="Rectangle 12"/>
          <p:cNvSpPr>
            <a:spLocks/>
          </p:cNvSpPr>
          <p:nvPr/>
        </p:nvSpPr>
        <p:spPr bwMode="auto">
          <a:xfrm>
            <a:off x="15875" y="4572000"/>
            <a:ext cx="9128125" cy="1828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9" grpId="1" animBg="1"/>
      <p:bldP spid="12" grpId="0" animBg="1"/>
      <p:bldP spid="12" grpId="1" animBg="1"/>
      <p:bldP spid="13" grpId="0" animBg="1"/>
      <p:bldP spid="1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a:xfrm>
            <a:off x="533400" y="1143000"/>
            <a:ext cx="8001000" cy="4419600"/>
          </a:xfrm>
        </p:spPr>
        <p:txBody>
          <a:bodyPr/>
          <a:lstStyle/>
          <a:p>
            <a:pPr>
              <a:buFont typeface="Wingdings" pitchFamily="2" charset="2"/>
              <a:buNone/>
            </a:pPr>
            <a:r>
              <a:rPr lang="en-US" altLang="en-US" sz="2000" b="0" smtClean="0">
                <a:solidFill>
                  <a:srgbClr val="990000"/>
                </a:solidFill>
                <a:latin typeface="Arial" pitchFamily="34" charset="0"/>
              </a:rPr>
              <a:t>3. Hàm gọi đệ qui: </a:t>
            </a:r>
            <a:r>
              <a:rPr lang="en-US" altLang="en-US" sz="2000" b="0" smtClean="0">
                <a:latin typeface="Arial" pitchFamily="34" charset="0"/>
              </a:rPr>
              <a:t>một lệnh trong thân hàm gọi đến chính nó. </a:t>
            </a:r>
            <a:r>
              <a:rPr lang="en-US" altLang="en-US" sz="2000" smtClean="0">
                <a:solidFill>
                  <a:srgbClr val="FF0000"/>
                </a:solidFill>
                <a:latin typeface="Arial" pitchFamily="34" charset="0"/>
                <a:cs typeface="Arial" pitchFamily="34" charset="0"/>
              </a:rPr>
              <a:t>Số lần gọi này phải có giới hạn</a:t>
            </a:r>
            <a:r>
              <a:rPr lang="en-US" altLang="en-US" sz="2000" smtClean="0">
                <a:latin typeface="Arial" pitchFamily="34" charset="0"/>
                <a:cs typeface="Arial" pitchFamily="34" charset="0"/>
              </a:rPr>
              <a:t> (</a:t>
            </a:r>
            <a:r>
              <a:rPr lang="vi-VN" altLang="en-US" sz="2000" smtClean="0">
                <a:latin typeface="Arial" pitchFamily="34" charset="0"/>
                <a:cs typeface="Arial" pitchFamily="34" charset="0"/>
              </a:rPr>
              <a:t>đ</a:t>
            </a:r>
            <a:r>
              <a:rPr lang="en-US" altLang="en-US" sz="2000" smtClean="0">
                <a:latin typeface="Arial" pitchFamily="34" charset="0"/>
                <a:cs typeface="Arial" pitchFamily="34" charset="0"/>
              </a:rPr>
              <a:t>iểm dừng)</a:t>
            </a:r>
            <a:endParaRPr lang="en-US" altLang="en-US" sz="2000" b="0" smtClean="0">
              <a:latin typeface="Arial" pitchFamily="34" charset="0"/>
            </a:endParaRPr>
          </a:p>
          <a:p>
            <a:r>
              <a:rPr lang="en-US" altLang="en-US" sz="2000" b="0" smtClean="0">
                <a:latin typeface="Arial" pitchFamily="34" charset="0"/>
              </a:rPr>
              <a:t>Ví dụ:</a:t>
            </a:r>
            <a:r>
              <a:rPr lang="en-US" altLang="en-US" sz="2000" smtClean="0">
                <a:latin typeface="Arial" pitchFamily="34" charset="0"/>
              </a:rPr>
              <a:t> chương trình tính giai thừa của n.</a:t>
            </a:r>
          </a:p>
          <a:p>
            <a:pPr marL="806450" lvl="1">
              <a:buFont typeface="Wingdings" pitchFamily="2" charset="2"/>
              <a:buNone/>
            </a:pPr>
            <a:r>
              <a:rPr lang="en-US" altLang="en-US" sz="2000" smtClean="0">
                <a:latin typeface="Arial" pitchFamily="34" charset="0"/>
              </a:rPr>
              <a:t>#include &lt;iostream.h&gt;</a:t>
            </a:r>
          </a:p>
          <a:p>
            <a:pPr marL="806450" lvl="1">
              <a:buFont typeface="Wingdings" pitchFamily="2" charset="2"/>
              <a:buNone/>
            </a:pPr>
            <a:r>
              <a:rPr lang="en-US" altLang="en-US" sz="2000" smtClean="0">
                <a:latin typeface="Arial" pitchFamily="34" charset="0"/>
              </a:rPr>
              <a:t>int giaiThua(int n);</a:t>
            </a:r>
          </a:p>
          <a:p>
            <a:pPr marL="806450" lvl="1">
              <a:buFont typeface="Wingdings" pitchFamily="2" charset="2"/>
              <a:buNone/>
            </a:pPr>
            <a:r>
              <a:rPr lang="en-US" altLang="en-US" sz="2000" smtClean="0">
                <a:latin typeface="Arial" pitchFamily="34" charset="0"/>
              </a:rPr>
              <a:t>void main()</a:t>
            </a:r>
          </a:p>
          <a:p>
            <a:pPr marL="806450" lvl="1">
              <a:buFont typeface="Wingdings" pitchFamily="2" charset="2"/>
              <a:buNone/>
            </a:pPr>
            <a:r>
              <a:rPr lang="en-US" altLang="en-US" sz="2000" smtClean="0">
                <a:latin typeface="Arial" pitchFamily="34" charset="0"/>
              </a:rPr>
              <a:t>{		int gt4, gt7;</a:t>
            </a:r>
          </a:p>
          <a:p>
            <a:pPr marL="806450" lvl="1">
              <a:buFont typeface="Wingdings" pitchFamily="2" charset="2"/>
              <a:buNone/>
            </a:pPr>
            <a:r>
              <a:rPr lang="en-US" altLang="en-US" sz="2000" smtClean="0">
                <a:latin typeface="Arial" pitchFamily="34" charset="0"/>
              </a:rPr>
              <a:t>		gt4 = giaiThua(4);</a:t>
            </a:r>
          </a:p>
          <a:p>
            <a:pPr marL="806450" lvl="1">
              <a:buFont typeface="Wingdings" pitchFamily="2" charset="2"/>
              <a:buNone/>
            </a:pPr>
            <a:r>
              <a:rPr lang="en-US" altLang="en-US" sz="2000" smtClean="0">
                <a:latin typeface="Arial" pitchFamily="34" charset="0"/>
              </a:rPr>
              <a:t>		gt7 = giaiThua(7);</a:t>
            </a:r>
          </a:p>
          <a:p>
            <a:pPr marL="806450" lvl="1">
              <a:buFont typeface="Wingdings" pitchFamily="2" charset="2"/>
              <a:buNone/>
            </a:pPr>
            <a:r>
              <a:rPr lang="en-US" altLang="en-US" sz="2000" smtClean="0">
                <a:latin typeface="Arial" pitchFamily="34" charset="0"/>
              </a:rPr>
              <a:t>		cout &lt;&lt; “4! =“ &lt;&lt; gt4 &lt;&lt; endl;</a:t>
            </a:r>
          </a:p>
          <a:p>
            <a:pPr marL="806450" lvl="1">
              <a:buFont typeface="Wingdings" pitchFamily="2" charset="2"/>
              <a:buNone/>
            </a:pPr>
            <a:r>
              <a:rPr lang="en-US" altLang="en-US" sz="2000" smtClean="0">
                <a:latin typeface="Arial" pitchFamily="34" charset="0"/>
              </a:rPr>
              <a:t>		cout &lt;&lt; “7! =“ &lt;&lt; gt7 &lt;&lt; endl;</a:t>
            </a:r>
          </a:p>
          <a:p>
            <a:pPr marL="806450" lvl="1">
              <a:buFont typeface="Wingdings" pitchFamily="2" charset="2"/>
              <a:buNone/>
            </a:pPr>
            <a:r>
              <a:rPr lang="en-US" altLang="en-US" sz="2000" smtClean="0">
                <a:latin typeface="Arial" pitchFamily="34" charset="0"/>
              </a:rPr>
              <a:t>}</a:t>
            </a:r>
          </a:p>
        </p:txBody>
      </p:sp>
      <p:sp>
        <p:nvSpPr>
          <p:cNvPr id="102404" name="Text Box 4"/>
          <p:cNvSpPr txBox="1">
            <a:spLocks noChangeArrowheads="1"/>
          </p:cNvSpPr>
          <p:nvPr/>
        </p:nvSpPr>
        <p:spPr bwMode="auto">
          <a:xfrm>
            <a:off x="4953000" y="2286000"/>
            <a:ext cx="33528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lvl="1">
              <a:spcBef>
                <a:spcPct val="0"/>
              </a:spcBef>
              <a:buClrTx/>
              <a:buFontTx/>
              <a:buNone/>
            </a:pPr>
            <a:r>
              <a:rPr lang="en-US" altLang="en-US" sz="2000">
                <a:latin typeface="Times New Roman" pitchFamily="18" charset="0"/>
                <a:cs typeface="Arial" pitchFamily="34" charset="0"/>
              </a:rPr>
              <a:t>int giaiThua(int n)</a:t>
            </a:r>
          </a:p>
          <a:p>
            <a:pPr lvl="1">
              <a:spcBef>
                <a:spcPct val="0"/>
              </a:spcBef>
              <a:buClrTx/>
              <a:buFontTx/>
              <a:buNone/>
            </a:pPr>
            <a:r>
              <a:rPr lang="en-US" altLang="en-US" sz="2000">
                <a:latin typeface="Times New Roman" pitchFamily="18" charset="0"/>
                <a:cs typeface="Arial" pitchFamily="34" charset="0"/>
              </a:rPr>
              <a:t>{      </a:t>
            </a:r>
          </a:p>
          <a:p>
            <a:pPr lvl="1">
              <a:spcBef>
                <a:spcPct val="0"/>
              </a:spcBef>
              <a:buClrTx/>
              <a:buFontTx/>
              <a:buNone/>
            </a:pPr>
            <a:r>
              <a:rPr lang="en-US" altLang="en-US" sz="2000">
                <a:latin typeface="Times New Roman" pitchFamily="18" charset="0"/>
                <a:cs typeface="Arial" pitchFamily="34" charset="0"/>
              </a:rPr>
              <a:t>	int gt;</a:t>
            </a:r>
          </a:p>
          <a:p>
            <a:pPr lvl="1">
              <a:spcBef>
                <a:spcPct val="0"/>
              </a:spcBef>
              <a:buClrTx/>
              <a:buFontTx/>
              <a:buNone/>
            </a:pPr>
            <a:r>
              <a:rPr lang="en-US" altLang="en-US" sz="2000">
                <a:latin typeface="Times New Roman" pitchFamily="18" charset="0"/>
                <a:cs typeface="Arial" pitchFamily="34" charset="0"/>
              </a:rPr>
              <a:t>	if(n==1) return(1);</a:t>
            </a:r>
          </a:p>
          <a:p>
            <a:pPr lvl="1">
              <a:spcBef>
                <a:spcPct val="0"/>
              </a:spcBef>
              <a:buClrTx/>
              <a:buFontTx/>
              <a:buNone/>
            </a:pPr>
            <a:r>
              <a:rPr lang="en-US" altLang="en-US" sz="2000">
                <a:latin typeface="Times New Roman" pitchFamily="18" charset="0"/>
                <a:cs typeface="Arial" pitchFamily="34" charset="0"/>
              </a:rPr>
              <a:t>	</a:t>
            </a:r>
            <a:r>
              <a:rPr lang="en-US" altLang="en-US" sz="1800">
                <a:latin typeface="Arial" pitchFamily="34" charset="0"/>
                <a:cs typeface="Arial" pitchFamily="34" charset="0"/>
              </a:rPr>
              <a:t>// goi de qui</a:t>
            </a:r>
          </a:p>
          <a:p>
            <a:pPr lvl="1">
              <a:spcBef>
                <a:spcPct val="0"/>
              </a:spcBef>
              <a:buClrTx/>
              <a:buFontTx/>
              <a:buNone/>
            </a:pPr>
            <a:r>
              <a:rPr lang="en-US" altLang="en-US" sz="2000">
                <a:latin typeface="Times New Roman" pitchFamily="18" charset="0"/>
                <a:cs typeface="Arial" pitchFamily="34" charset="0"/>
              </a:rPr>
              <a:t>	gt = giaiThua(n-1)*n; 	return gt;</a:t>
            </a:r>
          </a:p>
          <a:p>
            <a:pPr lvl="1">
              <a:spcBef>
                <a:spcPct val="0"/>
              </a:spcBef>
              <a:buClrTx/>
              <a:buFontTx/>
              <a:buNone/>
            </a:pPr>
            <a:r>
              <a:rPr lang="en-US" altLang="en-US" sz="2000">
                <a:latin typeface="Times New Roman" pitchFamily="18" charset="0"/>
                <a:cs typeface="Arial" pitchFamily="34" charset="0"/>
              </a:rPr>
              <a:t>}</a:t>
            </a:r>
          </a:p>
          <a:p>
            <a:pPr>
              <a:spcBef>
                <a:spcPct val="0"/>
              </a:spcBef>
              <a:buClrTx/>
              <a:buFontTx/>
              <a:buNone/>
            </a:pPr>
            <a:endParaRPr lang="en-US" altLang="en-US" sz="2000" b="0">
              <a:latin typeface="Times New Roman" pitchFamily="18" charset="0"/>
              <a:cs typeface="Arial" pitchFamily="34" charset="0"/>
            </a:endParaRPr>
          </a:p>
        </p:txBody>
      </p:sp>
      <p:pic>
        <p:nvPicPr>
          <p:cNvPr id="102405" name="Picture 5"/>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5257800" y="2209800"/>
            <a:ext cx="3586163" cy="4267200"/>
          </a:xfrm>
          <a:prstGeom prst="rect">
            <a:avLst/>
          </a:prstGeom>
          <a:noFill/>
          <a:ln w="9525">
            <a:solidFill>
              <a:schemeClr val="tx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50181"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Đệ quy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102405"/>
                                        </p:tgtEl>
                                      </p:cBhvr>
                                    </p:animEffect>
                                    <p:set>
                                      <p:cBhvr>
                                        <p:cTn id="7" dur="1" fill="hold">
                                          <p:stCondLst>
                                            <p:cond delay="499"/>
                                          </p:stCondLst>
                                        </p:cTn>
                                        <p:tgtEl>
                                          <p:spTgt spid="10240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Effect transition="in" filter="blinds(horizontal)">
                                      <p:cBhvr>
                                        <p:cTn id="12"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457200" y="1371600"/>
            <a:ext cx="7772400" cy="4419600"/>
          </a:xfrm>
        </p:spPr>
        <p:txBody>
          <a:bodyPr/>
          <a:lstStyle/>
          <a:p>
            <a:pPr marL="457200" indent="-457200" algn="just">
              <a:lnSpc>
                <a:spcPct val="105000"/>
              </a:lnSpc>
              <a:buFont typeface="Wingdings" pitchFamily="2" charset="2"/>
              <a:buNone/>
            </a:pPr>
            <a:r>
              <a:rPr lang="en-US" altLang="en-US" sz="2000" b="0" smtClean="0">
                <a:latin typeface="Arial" pitchFamily="34" charset="0"/>
              </a:rPr>
              <a:t>Đặc điểm của hàm đệ qui:</a:t>
            </a:r>
          </a:p>
          <a:p>
            <a:pPr marL="457200" indent="-457200" algn="just">
              <a:lnSpc>
                <a:spcPct val="105000"/>
              </a:lnSpc>
            </a:pPr>
            <a:r>
              <a:rPr lang="en-US" altLang="en-US" sz="2000" b="0" smtClean="0">
                <a:latin typeface="Arial" pitchFamily="34" charset="0"/>
              </a:rPr>
              <a:t>Chương trình viết rất gọn,</a:t>
            </a:r>
          </a:p>
          <a:p>
            <a:pPr marL="457200" indent="-457200" algn="just">
              <a:lnSpc>
                <a:spcPct val="105000"/>
              </a:lnSpc>
            </a:pPr>
            <a:r>
              <a:rPr lang="en-US" altLang="en-US" sz="2000" b="0" smtClean="0">
                <a:latin typeface="Arial" pitchFamily="34" charset="0"/>
              </a:rPr>
              <a:t>Việc thực hiện gọi đi gọi lại hàm rất  nhiều lần phụ thuộc vào độ lớn của đầu vào. Do đó chương trình sẽ mất thời gian để lưu giữ các thông tin của hàm gọi trước khi chuyển điều khiển đến thực hiện hàm được gọi. Mặt khác các thông tin này được lưu trữ nhiều lần trong ngăn xếp sẽ dẫn đến tràn ngăn xếp nếu n lớn.</a:t>
            </a:r>
          </a:p>
          <a:p>
            <a:pPr marL="457200" indent="-457200" algn="just">
              <a:lnSpc>
                <a:spcPct val="105000"/>
              </a:lnSpc>
            </a:pPr>
            <a:r>
              <a:rPr lang="en-US" altLang="en-US" sz="2000" b="0" smtClean="0">
                <a:latin typeface="Arial" pitchFamily="34" charset="0"/>
              </a:rPr>
              <a:t>Tuy nhiên, đệ qui là cách viết rất gọn, dễ viết và đọc chương trình, mặt khác có nhiều bài toán hầu như tìm một thuật toán lặp cho nó là rất khó trong khi viết theo thuật toán đệ qui thì lại rất dễ dàng.</a:t>
            </a:r>
          </a:p>
        </p:txBody>
      </p:sp>
      <p:sp>
        <p:nvSpPr>
          <p:cNvPr id="51203"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Đệ quy</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4294967295"/>
          </p:nvPr>
        </p:nvSpPr>
        <p:spPr>
          <a:xfrm>
            <a:off x="457200" y="1524000"/>
            <a:ext cx="7620000" cy="4419600"/>
          </a:xfrm>
        </p:spPr>
        <p:txBody>
          <a:bodyPr/>
          <a:lstStyle/>
          <a:p>
            <a:pPr marL="457200" indent="-457200" algn="just">
              <a:lnSpc>
                <a:spcPct val="105000"/>
              </a:lnSpc>
              <a:buFont typeface="Wingdings" pitchFamily="2" charset="2"/>
              <a:buNone/>
            </a:pPr>
            <a:r>
              <a:rPr lang="en-US" altLang="en-US" sz="2000" b="0" smtClean="0">
                <a:latin typeface="Arial" pitchFamily="34" charset="0"/>
              </a:rPr>
              <a:t>Lớp các bài toán giải được bằng đệ qui</a:t>
            </a:r>
          </a:p>
          <a:p>
            <a:pPr marL="457200" indent="-457200" algn="just"/>
            <a:r>
              <a:rPr lang="en-US" altLang="en-US" sz="2000" b="0" smtClean="0">
                <a:latin typeface="Arial" pitchFamily="34" charset="0"/>
              </a:rPr>
              <a:t>Giải quyết được dễ dàng trong các trường hợp riêng gọi là trường hợp </a:t>
            </a:r>
            <a:r>
              <a:rPr lang="en-US" altLang="en-US" sz="2000" b="0" i="1" smtClean="0">
                <a:latin typeface="Arial" pitchFamily="34" charset="0"/>
              </a:rPr>
              <a:t>suy bi</a:t>
            </a:r>
            <a:r>
              <a:rPr lang="en-US" altLang="en-US" sz="2000" b="0" smtClean="0">
                <a:latin typeface="Arial" pitchFamily="34" charset="0"/>
              </a:rPr>
              <a:t>ế</a:t>
            </a:r>
            <a:r>
              <a:rPr lang="en-US" altLang="en-US" sz="2000" b="0" i="1" smtClean="0">
                <a:latin typeface="Arial" pitchFamily="34" charset="0"/>
              </a:rPr>
              <a:t>n </a:t>
            </a:r>
            <a:r>
              <a:rPr lang="en-US" altLang="en-US" sz="2000" b="0" smtClean="0">
                <a:latin typeface="Arial" pitchFamily="34" charset="0"/>
              </a:rPr>
              <a:t>hay </a:t>
            </a:r>
            <a:r>
              <a:rPr lang="en-US" altLang="en-US" sz="2000" b="0" i="1" smtClean="0">
                <a:latin typeface="Arial" pitchFamily="34" charset="0"/>
              </a:rPr>
              <a:t>c</a:t>
            </a:r>
            <a:r>
              <a:rPr lang="en-US" altLang="en-US" sz="2000" b="0" smtClean="0">
                <a:latin typeface="Arial" pitchFamily="34" charset="0"/>
              </a:rPr>
              <a:t>ơ </a:t>
            </a:r>
            <a:r>
              <a:rPr lang="en-US" altLang="en-US" sz="2000" b="0" i="1" smtClean="0">
                <a:latin typeface="Arial" pitchFamily="34" charset="0"/>
              </a:rPr>
              <a:t>s</a:t>
            </a:r>
            <a:r>
              <a:rPr lang="en-US" altLang="en-US" sz="2000" b="0" smtClean="0">
                <a:latin typeface="Arial" pitchFamily="34" charset="0"/>
              </a:rPr>
              <a:t>ở, trong trường hợp này hàm được tính bình thường mà không cần gọi lại chính nó,</a:t>
            </a:r>
          </a:p>
          <a:p>
            <a:pPr marL="457200" indent="-457200" algn="just"/>
            <a:r>
              <a:rPr lang="en-US" altLang="en-US" sz="2000" b="0" smtClean="0">
                <a:latin typeface="Arial" pitchFamily="34" charset="0"/>
              </a:rPr>
              <a:t>Đối với trường hợp </a:t>
            </a:r>
            <a:r>
              <a:rPr lang="en-US" altLang="en-US" sz="2000" b="0" i="1" smtClean="0">
                <a:latin typeface="Arial" pitchFamily="34" charset="0"/>
              </a:rPr>
              <a:t>t</a:t>
            </a:r>
            <a:r>
              <a:rPr lang="en-US" altLang="en-US" sz="2000" b="0" smtClean="0">
                <a:latin typeface="Arial" pitchFamily="34" charset="0"/>
              </a:rPr>
              <a:t>ổ</a:t>
            </a:r>
            <a:r>
              <a:rPr lang="en-US" altLang="en-US" sz="2000" b="0" i="1" smtClean="0">
                <a:latin typeface="Arial" pitchFamily="34" charset="0"/>
              </a:rPr>
              <a:t>ng quát</a:t>
            </a:r>
            <a:r>
              <a:rPr lang="en-US" altLang="en-US" sz="2000" b="0" smtClean="0">
                <a:latin typeface="Arial" pitchFamily="34" charset="0"/>
              </a:rPr>
              <a:t>, bài toán có thể giải được bằng bài toán cùng dạng nhưng với tham đối khác có kích thước nhỏ hơn tham đối ban đầu. Và sau một số bước hữu hạn biến đổi cùng dạng, bài toán đưa được về trường hợp suy biến.</a:t>
            </a:r>
          </a:p>
        </p:txBody>
      </p:sp>
      <p:sp>
        <p:nvSpPr>
          <p:cNvPr id="52227" name="Title 1"/>
          <p:cNvSpPr>
            <a:spLocks/>
          </p:cNvSpPr>
          <p:nvPr>
            <p:ph type="title" idx="4294967295"/>
          </p:nvPr>
        </p:nvSpPr>
        <p:spPr>
          <a:noFill/>
        </p:spPr>
        <p:txBody>
          <a:bodyPr/>
          <a:lstStyle/>
          <a:p>
            <a:pPr eaLnBrk="1" hangingPunct="1"/>
            <a:r>
              <a:rPr lang="en-US" altLang="en-US" sz="2800" smtClean="0"/>
              <a:t>Đệ quy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457200" y="1524000"/>
            <a:ext cx="7772400" cy="4419600"/>
          </a:xfrm>
        </p:spPr>
        <p:txBody>
          <a:bodyPr/>
          <a:lstStyle/>
          <a:p>
            <a:pPr marL="457200" indent="-457200" algn="just"/>
            <a:r>
              <a:rPr lang="en-US" altLang="en-US" sz="2000" b="0" smtClean="0">
                <a:latin typeface="Arial" pitchFamily="34" charset="0"/>
              </a:rPr>
              <a:t>Các ví dụ</a:t>
            </a:r>
          </a:p>
          <a:p>
            <a:pPr marL="457200" indent="-457200" algn="just"/>
            <a:r>
              <a:rPr lang="en-US" altLang="en-US" sz="2000" b="0" i="1" smtClean="0">
                <a:latin typeface="Arial" pitchFamily="34" charset="0"/>
              </a:rPr>
              <a:t>Ví d</a:t>
            </a:r>
            <a:r>
              <a:rPr lang="en-US" altLang="en-US" sz="2000" b="0" smtClean="0">
                <a:latin typeface="Arial" pitchFamily="34" charset="0"/>
              </a:rPr>
              <a:t>ụ </a:t>
            </a:r>
            <a:r>
              <a:rPr lang="en-US" altLang="en-US" sz="2000" b="0" i="1" smtClean="0">
                <a:latin typeface="Arial" pitchFamily="34" charset="0"/>
              </a:rPr>
              <a:t>1 </a:t>
            </a:r>
            <a:r>
              <a:rPr lang="en-US" altLang="en-US" sz="2000" b="0" smtClean="0">
                <a:latin typeface="Arial" pitchFamily="34" charset="0"/>
              </a:rPr>
              <a:t>: Tìm UCLN của 2 số a, b. Bài toán có thể được định nghĩa dưới dạng đệ qui như sau:</a:t>
            </a:r>
          </a:p>
          <a:p>
            <a:pPr marL="965200" lvl="1" indent="-393700" algn="just">
              <a:buFont typeface="Wingdings" pitchFamily="2" charset="2"/>
              <a:buNone/>
            </a:pPr>
            <a:r>
              <a:rPr lang="en-US" altLang="en-US" sz="2000" smtClean="0">
                <a:latin typeface="Arial" pitchFamily="34" charset="0"/>
              </a:rPr>
              <a:t>− nếu a = b thì UCLN = a</a:t>
            </a:r>
          </a:p>
          <a:p>
            <a:pPr marL="965200" lvl="1" indent="-393700" algn="just">
              <a:buFont typeface="Wingdings" pitchFamily="2" charset="2"/>
              <a:buNone/>
            </a:pPr>
            <a:r>
              <a:rPr lang="en-US" altLang="en-US" sz="2000" smtClean="0">
                <a:latin typeface="Arial" pitchFamily="34" charset="0"/>
              </a:rPr>
              <a:t>− nếu a &gt; b thì UCLN(a, b) = UCLN(a-b, b)</a:t>
            </a:r>
          </a:p>
          <a:p>
            <a:pPr marL="965200" lvl="1" indent="-393700" algn="just">
              <a:buFont typeface="Wingdings" pitchFamily="2" charset="2"/>
              <a:buNone/>
            </a:pPr>
            <a:r>
              <a:rPr lang="en-US" altLang="en-US" sz="2000" smtClean="0">
                <a:latin typeface="Arial" pitchFamily="34" charset="0"/>
              </a:rPr>
              <a:t>− nếu a &lt; b thì UCLN(a, b) = UCLN(a, b-a)</a:t>
            </a:r>
          </a:p>
          <a:p>
            <a:pPr marL="457200" indent="-457200" algn="just"/>
            <a:r>
              <a:rPr lang="en-US" altLang="en-US" sz="2000" b="0" smtClean="0">
                <a:latin typeface="Arial" pitchFamily="34" charset="0"/>
              </a:rPr>
              <a:t>Chương trình đệ qui để tính UCLN của a và b như sau.</a:t>
            </a:r>
          </a:p>
          <a:p>
            <a:pPr marL="965200" lvl="1" indent="-393700" algn="just">
              <a:buFont typeface="Wingdings" pitchFamily="2" charset="2"/>
              <a:buNone/>
            </a:pPr>
            <a:r>
              <a:rPr lang="en-US" altLang="en-US" sz="2000" smtClean="0">
                <a:latin typeface="Arial" pitchFamily="34" charset="0"/>
              </a:rPr>
              <a:t>int UCLN(int a, int b) // qui uoc a, b &gt; 0</a:t>
            </a:r>
          </a:p>
          <a:p>
            <a:pPr marL="965200" lvl="1" indent="-393700" algn="just">
              <a:buFont typeface="Wingdings" pitchFamily="2" charset="2"/>
              <a:buNone/>
            </a:pPr>
            <a:r>
              <a:rPr lang="en-US" altLang="en-US" sz="2000" smtClean="0">
                <a:latin typeface="Arial" pitchFamily="34" charset="0"/>
              </a:rPr>
              <a:t>{     if (a &lt; b) UCLN(a, b-a);</a:t>
            </a:r>
          </a:p>
          <a:p>
            <a:pPr marL="965200" lvl="1" indent="-393700" algn="just">
              <a:buFont typeface="Wingdings" pitchFamily="2" charset="2"/>
              <a:buNone/>
            </a:pPr>
            <a:r>
              <a:rPr lang="en-US" altLang="en-US" sz="2000" smtClean="0">
                <a:latin typeface="Arial" pitchFamily="34" charset="0"/>
              </a:rPr>
              <a:t>	if (a == b) return a;</a:t>
            </a:r>
          </a:p>
          <a:p>
            <a:pPr marL="965200" lvl="1" indent="-393700" algn="just">
              <a:buFont typeface="Wingdings" pitchFamily="2" charset="2"/>
              <a:buNone/>
            </a:pPr>
            <a:r>
              <a:rPr lang="en-US" altLang="en-US" sz="2000" smtClean="0">
                <a:latin typeface="Arial" pitchFamily="34" charset="0"/>
              </a:rPr>
              <a:t>	if (a &gt; b) UCLN(a-b, b);</a:t>
            </a:r>
          </a:p>
          <a:p>
            <a:pPr marL="965200" lvl="1" indent="-393700" algn="just">
              <a:buFont typeface="Wingdings" pitchFamily="2" charset="2"/>
              <a:buNone/>
            </a:pPr>
            <a:r>
              <a:rPr lang="en-US" altLang="en-US" sz="2000" smtClean="0">
                <a:latin typeface="Arial" pitchFamily="34" charset="0"/>
              </a:rPr>
              <a:t>}</a:t>
            </a:r>
          </a:p>
        </p:txBody>
      </p:sp>
      <p:sp>
        <p:nvSpPr>
          <p:cNvPr id="53251"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Đệ quy</a:t>
            </a:r>
          </a:p>
        </p:txBody>
      </p:sp>
      <p:sp>
        <p:nvSpPr>
          <p:cNvPr id="106502" name="Rectangle 6"/>
          <p:cNvSpPr>
            <a:spLocks noChangeArrowheads="1"/>
          </p:cNvSpPr>
          <p:nvPr/>
        </p:nvSpPr>
        <p:spPr bwMode="auto">
          <a:xfrm>
            <a:off x="457200" y="3657600"/>
            <a:ext cx="70104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6502"/>
                                        </p:tgtEl>
                                      </p:cBhvr>
                                    </p:animEffect>
                                    <p:set>
                                      <p:cBhvr>
                                        <p:cTn id="7" dur="1" fill="hold">
                                          <p:stCondLst>
                                            <p:cond delay="499"/>
                                          </p:stCondLst>
                                        </p:cTn>
                                        <p:tgtEl>
                                          <p:spTgt spid="1065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a:xfrm>
            <a:off x="457200" y="1524000"/>
            <a:ext cx="8001000" cy="4419600"/>
          </a:xfrm>
        </p:spPr>
        <p:txBody>
          <a:bodyPr/>
          <a:lstStyle/>
          <a:p>
            <a:pPr marL="457200" indent="-457200">
              <a:lnSpc>
                <a:spcPct val="110000"/>
              </a:lnSpc>
            </a:pPr>
            <a:r>
              <a:rPr lang="en-US" altLang="en-US" sz="2000" b="0" smtClean="0">
                <a:latin typeface="Arial" pitchFamily="34" charset="0"/>
              </a:rPr>
              <a:t>Ví dụ 2 : Tính số hạng thứ n của dãy Fibonaci là dãy f(n) được định nghĩa:</a:t>
            </a:r>
          </a:p>
          <a:p>
            <a:pPr marL="965200" lvl="1" indent="-393700">
              <a:lnSpc>
                <a:spcPct val="110000"/>
              </a:lnSpc>
              <a:buFont typeface="Wingdings" pitchFamily="2" charset="2"/>
              <a:buNone/>
            </a:pPr>
            <a:r>
              <a:rPr lang="en-US" altLang="en-US" sz="2200" smtClean="0">
                <a:latin typeface="Arial" pitchFamily="34" charset="0"/>
              </a:rPr>
              <a:t>− f(0) = f(1) = 1</a:t>
            </a:r>
          </a:p>
          <a:p>
            <a:pPr marL="965200" lvl="1" indent="-393700">
              <a:lnSpc>
                <a:spcPct val="110000"/>
              </a:lnSpc>
              <a:buFont typeface="Wingdings" pitchFamily="2" charset="2"/>
              <a:buNone/>
            </a:pPr>
            <a:r>
              <a:rPr lang="en-US" altLang="en-US" sz="2200" smtClean="0">
                <a:latin typeface="Arial" pitchFamily="34" charset="0"/>
              </a:rPr>
              <a:t>− f(n) = f(n-1) + f(n-2) với n ≥ 2.</a:t>
            </a:r>
          </a:p>
          <a:p>
            <a:pPr marL="457200" indent="-457200">
              <a:lnSpc>
                <a:spcPct val="110000"/>
              </a:lnSpc>
              <a:buFont typeface="Wingdings" pitchFamily="2" charset="2"/>
              <a:buNone/>
            </a:pPr>
            <a:r>
              <a:rPr lang="en-US" altLang="en-US" sz="2000" b="0" smtClean="0">
                <a:latin typeface="Arial" pitchFamily="34" charset="0"/>
              </a:rPr>
              <a:t>	long Fib(int n)</a:t>
            </a:r>
          </a:p>
          <a:p>
            <a:pPr marL="965200" lvl="1" indent="-393700">
              <a:lnSpc>
                <a:spcPct val="110000"/>
              </a:lnSpc>
              <a:buFont typeface="Wingdings" pitchFamily="2" charset="2"/>
              <a:buNone/>
            </a:pPr>
            <a:r>
              <a:rPr lang="en-US" altLang="en-US" sz="2200" smtClean="0">
                <a:latin typeface="Arial" pitchFamily="34" charset="0"/>
              </a:rPr>
              <a:t>{      long kq; </a:t>
            </a:r>
          </a:p>
          <a:p>
            <a:pPr marL="965200" lvl="1" indent="-393700">
              <a:lnSpc>
                <a:spcPct val="110000"/>
              </a:lnSpc>
              <a:buFont typeface="Wingdings" pitchFamily="2" charset="2"/>
              <a:buNone/>
            </a:pPr>
            <a:r>
              <a:rPr lang="en-US" altLang="en-US" sz="2200" smtClean="0">
                <a:latin typeface="Arial" pitchFamily="34" charset="0"/>
              </a:rPr>
              <a:t>	  if (n==0 || n==1) kq = 1; else kq = Fib(n-1) + Fib(n-2);</a:t>
            </a:r>
          </a:p>
          <a:p>
            <a:pPr marL="965200" lvl="1" indent="-393700">
              <a:lnSpc>
                <a:spcPct val="110000"/>
              </a:lnSpc>
              <a:buFont typeface="Wingdings" pitchFamily="2" charset="2"/>
              <a:buNone/>
            </a:pPr>
            <a:r>
              <a:rPr lang="en-US" altLang="en-US" sz="2200" smtClean="0">
                <a:latin typeface="Arial" pitchFamily="34" charset="0"/>
              </a:rPr>
              <a:t>	  return kq;</a:t>
            </a:r>
          </a:p>
          <a:p>
            <a:pPr marL="965200" lvl="1" indent="-393700">
              <a:lnSpc>
                <a:spcPct val="110000"/>
              </a:lnSpc>
              <a:buFont typeface="Wingdings" pitchFamily="2" charset="2"/>
              <a:buNone/>
            </a:pPr>
            <a:r>
              <a:rPr lang="en-US" altLang="en-US" sz="2200" smtClean="0">
                <a:latin typeface="Arial" pitchFamily="34" charset="0"/>
              </a:rPr>
              <a:t>}</a:t>
            </a:r>
          </a:p>
        </p:txBody>
      </p:sp>
      <p:sp>
        <p:nvSpPr>
          <p:cNvPr id="54275"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Đệ quy</a:t>
            </a:r>
          </a:p>
        </p:txBody>
      </p:sp>
      <p:sp>
        <p:nvSpPr>
          <p:cNvPr id="107526" name="Rectangle 6"/>
          <p:cNvSpPr>
            <a:spLocks noChangeArrowheads="1"/>
          </p:cNvSpPr>
          <p:nvPr/>
        </p:nvSpPr>
        <p:spPr bwMode="auto">
          <a:xfrm>
            <a:off x="762000" y="3276600"/>
            <a:ext cx="77724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107526"/>
                                        </p:tgtEl>
                                      </p:cBhvr>
                                    </p:animEffect>
                                    <p:set>
                                      <p:cBhvr>
                                        <p:cTn id="7" dur="1" fill="hold">
                                          <p:stCondLst>
                                            <p:cond delay="499"/>
                                          </p:stCondLst>
                                        </p:cTn>
                                        <p:tgtEl>
                                          <p:spTgt spid="1075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Đặt vấn đề</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3 </a:t>
            </a:r>
            <a:r>
              <a:rPr lang="vi-VN" smtClean="0">
                <a:solidFill>
                  <a:schemeClr val="tx1">
                    <a:lumMod val="60000"/>
                    <a:lumOff val="40000"/>
                  </a:schemeClr>
                </a:solidFill>
              </a:rPr>
              <a:t>đ</a:t>
            </a:r>
            <a:r>
              <a:rPr lang="en-US" smtClean="0">
                <a:solidFill>
                  <a:schemeClr val="tx1">
                    <a:lumMod val="60000"/>
                    <a:lumOff val="40000"/>
                  </a:schemeClr>
                </a:solidFill>
              </a:rPr>
              <a:t>oạn lệnh tính s1 = a!, s2 = b!, s3 = c!</a:t>
            </a:r>
            <a:endParaRPr lang="en-US">
              <a:solidFill>
                <a:schemeClr val="tx1">
                  <a:lumMod val="60000"/>
                  <a:lumOff val="40000"/>
                </a:schemeClr>
              </a:solidFill>
            </a:endParaRP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2133600"/>
            <a:ext cx="152400" cy="4343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8438" name="TextBox 5"/>
          <p:cNvSpPr txBox="1">
            <a:spLocks noChangeArrowheads="1"/>
          </p:cNvSpPr>
          <p:nvPr/>
        </p:nvSpPr>
        <p:spPr bwMode="auto">
          <a:xfrm>
            <a:off x="838200" y="2133600"/>
            <a:ext cx="7010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 Tính s1 = a! = 1 * 2 * … * a }</a:t>
            </a:r>
          </a:p>
          <a:p>
            <a:pPr eaLnBrk="1" hangingPunct="1">
              <a:spcBef>
                <a:spcPct val="0"/>
              </a:spcBef>
              <a:buClrTx/>
              <a:buFontTx/>
              <a:buNone/>
            </a:pPr>
            <a:r>
              <a:rPr lang="en-US" altLang="en-US" sz="2000">
                <a:solidFill>
                  <a:srgbClr val="FF0000"/>
                </a:solidFill>
                <a:latin typeface="Courier New" pitchFamily="49" charset="0"/>
                <a:cs typeface="Courier New" pitchFamily="49" charset="0"/>
              </a:rPr>
              <a:t>s1</a:t>
            </a:r>
            <a:r>
              <a:rPr lang="en-US" altLang="en-US" sz="2000">
                <a:latin typeface="Courier New" pitchFamily="49" charset="0"/>
                <a:cs typeface="Courier New" pitchFamily="49" charset="0"/>
              </a:rPr>
              <a:t> = 1;</a:t>
            </a:r>
          </a:p>
          <a:p>
            <a:pPr eaLnBrk="1" hangingPunct="1">
              <a:spcBef>
                <a:spcPct val="0"/>
              </a:spcBef>
              <a:buClrTx/>
              <a:buFontTx/>
              <a:buNone/>
            </a:pPr>
            <a:r>
              <a:rPr lang="en-US" altLang="en-US" sz="2000">
                <a:latin typeface="Courier New" pitchFamily="49" charset="0"/>
                <a:cs typeface="Courier New" pitchFamily="49" charset="0"/>
              </a:rPr>
              <a:t>for (i = 2; i &lt;= </a:t>
            </a:r>
            <a:r>
              <a:rPr lang="en-US" altLang="en-US" sz="2000">
                <a:solidFill>
                  <a:srgbClr val="FF0000"/>
                </a:solidFill>
                <a:latin typeface="Courier New" pitchFamily="49" charset="0"/>
                <a:cs typeface="Courier New" pitchFamily="49" charset="0"/>
              </a:rPr>
              <a:t>a </a:t>
            </a:r>
            <a:r>
              <a:rPr lang="en-US" altLang="en-US" sz="2000">
                <a:latin typeface="Courier New" pitchFamily="49" charset="0"/>
                <a:cs typeface="Courier New" pitchFamily="49" charset="0"/>
              </a:rPr>
              <a:t>; i++)</a:t>
            </a:r>
          </a:p>
          <a:p>
            <a:pPr eaLnBrk="1" hangingPunct="1">
              <a:spcBef>
                <a:spcPct val="0"/>
              </a:spcBef>
              <a:buClrTx/>
              <a:buFontTx/>
              <a:buNone/>
            </a:pPr>
            <a:r>
              <a:rPr lang="en-US" altLang="en-US" sz="2000">
                <a:latin typeface="Courier New" pitchFamily="49" charset="0"/>
                <a:cs typeface="Courier New" pitchFamily="49" charset="0"/>
              </a:rPr>
              <a:t>	</a:t>
            </a:r>
            <a:r>
              <a:rPr lang="en-US" altLang="en-US" sz="2000">
                <a:solidFill>
                  <a:srgbClr val="FF0000"/>
                </a:solidFill>
                <a:latin typeface="Courier New" pitchFamily="49" charset="0"/>
                <a:cs typeface="Courier New" pitchFamily="49" charset="0"/>
              </a:rPr>
              <a:t>s1</a:t>
            </a:r>
            <a:r>
              <a:rPr lang="en-US" altLang="en-US" sz="2000">
                <a:latin typeface="Courier New" pitchFamily="49" charset="0"/>
                <a:cs typeface="Courier New" pitchFamily="49" charset="0"/>
              </a:rPr>
              <a:t> = </a:t>
            </a:r>
            <a:r>
              <a:rPr lang="en-US" altLang="en-US" sz="2000">
                <a:solidFill>
                  <a:srgbClr val="FF0000"/>
                </a:solidFill>
                <a:latin typeface="Courier New" pitchFamily="49" charset="0"/>
                <a:cs typeface="Courier New" pitchFamily="49" charset="0"/>
              </a:rPr>
              <a:t>s1</a:t>
            </a:r>
            <a:r>
              <a:rPr lang="en-US" altLang="en-US" sz="2000">
                <a:latin typeface="Courier New" pitchFamily="49" charset="0"/>
                <a:cs typeface="Courier New" pitchFamily="49" charset="0"/>
              </a:rPr>
              <a:t> * i;</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 Tính s2 = b! = 1 * 2 * … * b }</a:t>
            </a:r>
          </a:p>
          <a:p>
            <a:pPr eaLnBrk="1" hangingPunct="1">
              <a:spcBef>
                <a:spcPct val="0"/>
              </a:spcBef>
              <a:buClrTx/>
              <a:buFontTx/>
              <a:buNone/>
            </a:pPr>
            <a:r>
              <a:rPr lang="en-US" altLang="en-US" sz="2000">
                <a:solidFill>
                  <a:srgbClr val="FF0000"/>
                </a:solidFill>
                <a:latin typeface="Courier New" pitchFamily="49" charset="0"/>
                <a:cs typeface="Courier New" pitchFamily="49" charset="0"/>
              </a:rPr>
              <a:t>s2</a:t>
            </a:r>
            <a:r>
              <a:rPr lang="en-US" altLang="en-US" sz="2000">
                <a:latin typeface="Courier New" pitchFamily="49" charset="0"/>
                <a:cs typeface="Courier New" pitchFamily="49" charset="0"/>
              </a:rPr>
              <a:t> = 1;</a:t>
            </a:r>
          </a:p>
          <a:p>
            <a:pPr eaLnBrk="1" hangingPunct="1">
              <a:spcBef>
                <a:spcPct val="0"/>
              </a:spcBef>
              <a:buClrTx/>
              <a:buFontTx/>
              <a:buNone/>
            </a:pPr>
            <a:r>
              <a:rPr lang="en-US" altLang="en-US" sz="2000">
                <a:latin typeface="Courier New" pitchFamily="49" charset="0"/>
                <a:cs typeface="Courier New" pitchFamily="49" charset="0"/>
              </a:rPr>
              <a:t>for (i = 2; i &lt;= </a:t>
            </a:r>
            <a:r>
              <a:rPr lang="en-US" altLang="en-US" sz="2000">
                <a:solidFill>
                  <a:srgbClr val="FF0000"/>
                </a:solidFill>
                <a:latin typeface="Courier New" pitchFamily="49" charset="0"/>
                <a:cs typeface="Courier New" pitchFamily="49" charset="0"/>
              </a:rPr>
              <a:t>b </a:t>
            </a:r>
            <a:r>
              <a:rPr lang="en-US" altLang="en-US" sz="2000">
                <a:latin typeface="Courier New" pitchFamily="49" charset="0"/>
                <a:cs typeface="Courier New" pitchFamily="49" charset="0"/>
              </a:rPr>
              <a:t>; i++)</a:t>
            </a:r>
          </a:p>
          <a:p>
            <a:pPr eaLnBrk="1" hangingPunct="1">
              <a:spcBef>
                <a:spcPct val="0"/>
              </a:spcBef>
              <a:buClrTx/>
              <a:buFontTx/>
              <a:buNone/>
            </a:pPr>
            <a:r>
              <a:rPr lang="en-US" altLang="en-US" sz="2000">
                <a:latin typeface="Courier New" pitchFamily="49" charset="0"/>
                <a:cs typeface="Courier New" pitchFamily="49" charset="0"/>
              </a:rPr>
              <a:t>	</a:t>
            </a:r>
            <a:r>
              <a:rPr lang="en-US" altLang="en-US" sz="2000">
                <a:solidFill>
                  <a:srgbClr val="FF0000"/>
                </a:solidFill>
                <a:latin typeface="Courier New" pitchFamily="49" charset="0"/>
                <a:cs typeface="Courier New" pitchFamily="49" charset="0"/>
              </a:rPr>
              <a:t>s2</a:t>
            </a:r>
            <a:r>
              <a:rPr lang="en-US" altLang="en-US" sz="2000">
                <a:latin typeface="Courier New" pitchFamily="49" charset="0"/>
                <a:cs typeface="Courier New" pitchFamily="49" charset="0"/>
              </a:rPr>
              <a:t> = </a:t>
            </a:r>
            <a:r>
              <a:rPr lang="en-US" altLang="en-US" sz="2000">
                <a:solidFill>
                  <a:srgbClr val="FF0000"/>
                </a:solidFill>
                <a:latin typeface="Courier New" pitchFamily="49" charset="0"/>
                <a:cs typeface="Courier New" pitchFamily="49" charset="0"/>
              </a:rPr>
              <a:t>s2</a:t>
            </a:r>
            <a:r>
              <a:rPr lang="en-US" altLang="en-US" sz="2000">
                <a:latin typeface="Courier New" pitchFamily="49" charset="0"/>
                <a:cs typeface="Courier New" pitchFamily="49" charset="0"/>
              </a:rPr>
              <a:t> * i;</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 Tính s3 = c! = 1 * 2 * … * c }</a:t>
            </a:r>
          </a:p>
          <a:p>
            <a:pPr eaLnBrk="1" hangingPunct="1">
              <a:spcBef>
                <a:spcPct val="0"/>
              </a:spcBef>
              <a:buClrTx/>
              <a:buFontTx/>
              <a:buNone/>
            </a:pPr>
            <a:r>
              <a:rPr lang="en-US" altLang="en-US" sz="2000">
                <a:solidFill>
                  <a:srgbClr val="FF0000"/>
                </a:solidFill>
                <a:latin typeface="Courier New" pitchFamily="49" charset="0"/>
                <a:cs typeface="Courier New" pitchFamily="49" charset="0"/>
              </a:rPr>
              <a:t>s3</a:t>
            </a:r>
            <a:r>
              <a:rPr lang="en-US" altLang="en-US" sz="2000">
                <a:latin typeface="Courier New" pitchFamily="49" charset="0"/>
                <a:cs typeface="Courier New" pitchFamily="49" charset="0"/>
              </a:rPr>
              <a:t> = 1;</a:t>
            </a:r>
          </a:p>
          <a:p>
            <a:pPr eaLnBrk="1" hangingPunct="1">
              <a:spcBef>
                <a:spcPct val="0"/>
              </a:spcBef>
              <a:buClrTx/>
              <a:buFontTx/>
              <a:buNone/>
            </a:pPr>
            <a:r>
              <a:rPr lang="en-US" altLang="en-US" sz="2000">
                <a:latin typeface="Courier New" pitchFamily="49" charset="0"/>
                <a:cs typeface="Courier New" pitchFamily="49" charset="0"/>
              </a:rPr>
              <a:t>for (i = 2; i &lt;= </a:t>
            </a:r>
            <a:r>
              <a:rPr lang="en-US" altLang="en-US" sz="2000">
                <a:solidFill>
                  <a:srgbClr val="FF0000"/>
                </a:solidFill>
                <a:latin typeface="Courier New" pitchFamily="49" charset="0"/>
                <a:cs typeface="Courier New" pitchFamily="49" charset="0"/>
              </a:rPr>
              <a:t>c </a:t>
            </a:r>
            <a:r>
              <a:rPr lang="en-US" altLang="en-US" sz="2000">
                <a:latin typeface="Courier New" pitchFamily="49" charset="0"/>
                <a:cs typeface="Courier New" pitchFamily="49" charset="0"/>
              </a:rPr>
              <a:t>; i++)</a:t>
            </a:r>
          </a:p>
          <a:p>
            <a:pPr eaLnBrk="1" hangingPunct="1">
              <a:spcBef>
                <a:spcPct val="0"/>
              </a:spcBef>
              <a:buClrTx/>
              <a:buFontTx/>
              <a:buNone/>
            </a:pPr>
            <a:r>
              <a:rPr lang="en-US" altLang="en-US" sz="2000">
                <a:latin typeface="Courier New" pitchFamily="49" charset="0"/>
                <a:cs typeface="Courier New" pitchFamily="49" charset="0"/>
              </a:rPr>
              <a:t>	</a:t>
            </a:r>
            <a:r>
              <a:rPr lang="en-US" altLang="en-US" sz="2000">
                <a:solidFill>
                  <a:srgbClr val="FF0000"/>
                </a:solidFill>
                <a:latin typeface="Courier New" pitchFamily="49" charset="0"/>
                <a:cs typeface="Courier New" pitchFamily="49" charset="0"/>
              </a:rPr>
              <a:t>s3</a:t>
            </a:r>
            <a:r>
              <a:rPr lang="en-US" altLang="en-US" sz="2000">
                <a:latin typeface="Courier New" pitchFamily="49" charset="0"/>
                <a:cs typeface="Courier New" pitchFamily="49" charset="0"/>
              </a:rPr>
              <a:t> = </a:t>
            </a:r>
            <a:r>
              <a:rPr lang="en-US" altLang="en-US" sz="2000">
                <a:solidFill>
                  <a:srgbClr val="FF0000"/>
                </a:solidFill>
                <a:latin typeface="Courier New" pitchFamily="49" charset="0"/>
                <a:cs typeface="Courier New" pitchFamily="49" charset="0"/>
              </a:rPr>
              <a:t>s3</a:t>
            </a:r>
            <a:r>
              <a:rPr lang="en-US" altLang="en-US" sz="2000">
                <a:latin typeface="Courier New" pitchFamily="49" charset="0"/>
                <a:cs typeface="Courier New" pitchFamily="49" charset="0"/>
              </a:rPr>
              <a:t> * i;</a:t>
            </a:r>
          </a:p>
        </p:txBody>
      </p:sp>
      <p:sp>
        <p:nvSpPr>
          <p:cNvPr id="7" name="Rectangle 6"/>
          <p:cNvSpPr>
            <a:spLocks/>
          </p:cNvSpPr>
          <p:nvPr/>
        </p:nvSpPr>
        <p:spPr bwMode="auto">
          <a:xfrm>
            <a:off x="0" y="22098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8" name="Rectangle 7"/>
          <p:cNvSpPr>
            <a:spLocks/>
          </p:cNvSpPr>
          <p:nvPr/>
        </p:nvSpPr>
        <p:spPr bwMode="auto">
          <a:xfrm>
            <a:off x="0" y="37338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
        <p:nvSpPr>
          <p:cNvPr id="9" name="Rectangle 8"/>
          <p:cNvSpPr>
            <a:spLocks/>
          </p:cNvSpPr>
          <p:nvPr/>
        </p:nvSpPr>
        <p:spPr bwMode="auto">
          <a:xfrm>
            <a:off x="0" y="52578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Nạp chồng hàm </a:t>
            </a:r>
            <a:r>
              <a:rPr kumimoji="1" lang="en-US" altLang="en-US" sz="1700" b="1" smtClean="0"/>
              <a:t>(Function overloading)</a:t>
            </a:r>
          </a:p>
        </p:txBody>
      </p:sp>
      <p:sp>
        <p:nvSpPr>
          <p:cNvPr id="55299" name="Rectangle 3"/>
          <p:cNvSpPr>
            <a:spLocks noGrp="1" noChangeArrowheads="1"/>
          </p:cNvSpPr>
          <p:nvPr>
            <p:ph type="body" idx="4294967295"/>
          </p:nvPr>
        </p:nvSpPr>
        <p:spPr>
          <a:xfrm>
            <a:off x="457200" y="1562100"/>
            <a:ext cx="8001000" cy="4419600"/>
          </a:xfrm>
        </p:spPr>
        <p:txBody>
          <a:bodyPr/>
          <a:lstStyle/>
          <a:p>
            <a:pPr marL="457200" indent="-457200" algn="just"/>
            <a:r>
              <a:rPr lang="en-US" altLang="en-US" sz="2000" b="0" smtClean="0">
                <a:latin typeface="Arial" pitchFamily="34" charset="0"/>
              </a:rPr>
              <a:t>Nạp chồng hàm là dùng chung một danh hiệu để đặt tên cho các hàm khác nhau.</a:t>
            </a:r>
          </a:p>
          <a:p>
            <a:pPr marL="457200" indent="-457200" algn="just"/>
            <a:r>
              <a:rPr lang="en-US" altLang="en-US" sz="2000" b="0" smtClean="0">
                <a:latin typeface="Arial" pitchFamily="34" charset="0"/>
              </a:rPr>
              <a:t>Chỉ nạp chồng hàm đối với những hàm giống nhau về bản chất, nhưng khác nhau ở số lượng, và kiểu dữ liệu của các tham số.</a:t>
            </a:r>
          </a:p>
          <a:p>
            <a:pPr marL="457200" indent="-457200" algn="just"/>
            <a:r>
              <a:rPr lang="en-US" altLang="en-US" sz="2000" b="0" smtClean="0">
                <a:latin typeface="Arial" pitchFamily="34" charset="0"/>
              </a:rPr>
              <a:t>Khả năng nạp chồng hàm kết hợp với hàm có tham số với giá trị ngầm định có thể gây ra tình trạng nhập nhằng, mơ hồ</a:t>
            </a:r>
          </a:p>
          <a:p>
            <a:pPr marL="965200" lvl="1" indent="-393700" algn="just">
              <a:buFont typeface="Wingdings" pitchFamily="2" charset="2"/>
              <a:buNone/>
            </a:pPr>
            <a:r>
              <a:rPr lang="en-US" altLang="en-US" sz="2200" smtClean="0">
                <a:latin typeface="Arial" pitchFamily="34" charset="0"/>
              </a:rPr>
              <a:t>void F(int, double)</a:t>
            </a:r>
          </a:p>
          <a:p>
            <a:pPr marL="965200" lvl="1" indent="-393700" algn="just">
              <a:buFont typeface="Wingdings" pitchFamily="2" charset="2"/>
              <a:buNone/>
            </a:pPr>
            <a:r>
              <a:rPr lang="en-US" altLang="en-US" sz="2200" smtClean="0">
                <a:latin typeface="Arial" pitchFamily="34" charset="0"/>
              </a:rPr>
              <a:t>{	….   }</a:t>
            </a:r>
          </a:p>
          <a:p>
            <a:pPr marL="965200" lvl="1" indent="-393700" algn="just">
              <a:buFont typeface="Wingdings" pitchFamily="2" charset="2"/>
              <a:buNone/>
            </a:pPr>
            <a:r>
              <a:rPr lang="en-US" altLang="en-US" sz="2200" smtClean="0">
                <a:latin typeface="Arial" pitchFamily="34" charset="0"/>
              </a:rPr>
              <a:t>void F(int)</a:t>
            </a:r>
          </a:p>
          <a:p>
            <a:pPr marL="965200" lvl="1" indent="-393700" algn="just">
              <a:buFont typeface="Wingdings" pitchFamily="2" charset="2"/>
              <a:buNone/>
            </a:pPr>
            <a:r>
              <a:rPr lang="en-US" altLang="en-US" sz="2200" smtClean="0">
                <a:latin typeface="Arial" pitchFamily="34" charset="0"/>
              </a:rPr>
              <a:t>{	….  }</a:t>
            </a:r>
          </a:p>
          <a:p>
            <a:pPr marL="965200" lvl="1" indent="-393700" algn="just">
              <a:buFont typeface="Wingdings" pitchFamily="2" charset="2"/>
              <a:buNone/>
            </a:pPr>
            <a:r>
              <a:rPr lang="en-US" altLang="en-US" sz="2200" smtClean="0">
                <a:latin typeface="Arial" pitchFamily="34" charset="0"/>
              </a:rPr>
              <a:t>void F(double)</a:t>
            </a:r>
          </a:p>
          <a:p>
            <a:pPr marL="965200" lvl="1" indent="-393700" algn="just">
              <a:buFont typeface="Wingdings" pitchFamily="2" charset="2"/>
              <a:buNone/>
            </a:pPr>
            <a:r>
              <a:rPr lang="en-US" altLang="en-US" sz="2200" smtClean="0">
                <a:latin typeface="Arial" pitchFamily="34" charset="0"/>
              </a:rPr>
              <a:t>{	…   }</a:t>
            </a:r>
          </a:p>
        </p:txBody>
      </p:sp>
      <p:sp>
        <p:nvSpPr>
          <p:cNvPr id="55300" name="Text Box 4"/>
          <p:cNvSpPr txBox="1">
            <a:spLocks noChangeArrowheads="1"/>
          </p:cNvSpPr>
          <p:nvPr/>
        </p:nvSpPr>
        <p:spPr bwMode="auto">
          <a:xfrm>
            <a:off x="3886200" y="3886200"/>
            <a:ext cx="4419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Arial" pitchFamily="34" charset="0"/>
                <a:cs typeface="Arial" pitchFamily="34" charset="0"/>
              </a:rPr>
              <a:t>void main()</a:t>
            </a:r>
          </a:p>
          <a:p>
            <a:pPr>
              <a:spcBef>
                <a:spcPct val="0"/>
              </a:spcBef>
              <a:buClrTx/>
              <a:buFontTx/>
              <a:buNone/>
            </a:pPr>
            <a:r>
              <a:rPr lang="en-US" altLang="en-US" sz="1800" b="0">
                <a:latin typeface="Arial" pitchFamily="34" charset="0"/>
                <a:cs typeface="Arial" pitchFamily="34" charset="0"/>
              </a:rPr>
              <a:t>{</a:t>
            </a:r>
          </a:p>
          <a:p>
            <a:pPr>
              <a:spcBef>
                <a:spcPct val="0"/>
              </a:spcBef>
              <a:buClrTx/>
              <a:buFontTx/>
              <a:buNone/>
            </a:pPr>
            <a:r>
              <a:rPr lang="en-US" altLang="en-US" sz="1800" b="0">
                <a:latin typeface="Arial" pitchFamily="34" charset="0"/>
                <a:cs typeface="Arial" pitchFamily="34" charset="0"/>
              </a:rPr>
              <a:t>	double x = 20.0;</a:t>
            </a:r>
          </a:p>
          <a:p>
            <a:pPr>
              <a:spcBef>
                <a:spcPct val="0"/>
              </a:spcBef>
              <a:buClrTx/>
              <a:buFontTx/>
              <a:buNone/>
            </a:pPr>
            <a:r>
              <a:rPr lang="en-US" altLang="en-US" sz="1800" b="0">
                <a:latin typeface="Arial" pitchFamily="34" charset="0"/>
                <a:cs typeface="Arial" pitchFamily="34" charset="0"/>
              </a:rPr>
              <a:t>	int y = 10;</a:t>
            </a:r>
          </a:p>
          <a:p>
            <a:pPr>
              <a:spcBef>
                <a:spcPct val="0"/>
              </a:spcBef>
              <a:buClrTx/>
              <a:buFontTx/>
              <a:buNone/>
            </a:pPr>
            <a:r>
              <a:rPr lang="en-US" altLang="en-US" sz="1800" b="0">
                <a:latin typeface="Arial" pitchFamily="34" charset="0"/>
                <a:cs typeface="Arial" pitchFamily="34" charset="0"/>
              </a:rPr>
              <a:t>	F(x, y); // mơ hồ! chương trình 	dịch không biết gọi hàm nào</a:t>
            </a:r>
          </a:p>
          <a:p>
            <a:pPr>
              <a:spcBef>
                <a:spcPct val="0"/>
              </a:spcBef>
              <a:buClrTx/>
              <a:buFontTx/>
              <a:buNone/>
            </a:pPr>
            <a:r>
              <a:rPr lang="en-US" altLang="en-US" sz="1800" b="0">
                <a:latin typeface="Arial" pitchFamily="34" charset="0"/>
                <a:cs typeface="Arial" pitchFamily="34" charset="0"/>
              </a:rPr>
              <a:t>}</a:t>
            </a:r>
          </a:p>
          <a:p>
            <a:pPr>
              <a:spcBef>
                <a:spcPct val="0"/>
              </a:spcBef>
              <a:buClrTx/>
              <a:buFontTx/>
              <a:buNone/>
            </a:pPr>
            <a:endParaRPr lang="en-US" altLang="en-US" sz="1800" b="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Một số gợi ý khi thiết kế hàm</a:t>
            </a:r>
          </a:p>
        </p:txBody>
      </p:sp>
      <p:sp>
        <p:nvSpPr>
          <p:cNvPr id="56323" name="Rectangle 3"/>
          <p:cNvSpPr>
            <a:spLocks noGrp="1" noChangeArrowheads="1"/>
          </p:cNvSpPr>
          <p:nvPr>
            <p:ph type="body" idx="4294967295"/>
          </p:nvPr>
        </p:nvSpPr>
        <p:spPr>
          <a:xfrm>
            <a:off x="457200" y="1295400"/>
            <a:ext cx="7696200" cy="4419600"/>
          </a:xfrm>
        </p:spPr>
        <p:txBody>
          <a:bodyPr/>
          <a:lstStyle/>
          <a:p>
            <a:pPr marL="457200" indent="-457200" algn="just"/>
            <a:r>
              <a:rPr lang="en-US" altLang="en-US" sz="2000" b="0" smtClean="0">
                <a:latin typeface="Arial" pitchFamily="34" charset="0"/>
              </a:rPr>
              <a:t>Xác định rõ chức năng, nhiệm vụ của hàm.</a:t>
            </a:r>
          </a:p>
          <a:p>
            <a:pPr marL="457200" indent="-457200" algn="just"/>
            <a:r>
              <a:rPr lang="en-US" altLang="en-US" sz="2000" b="0" smtClean="0">
                <a:latin typeface="Arial" pitchFamily="34" charset="0"/>
              </a:rPr>
              <a:t>Chỉ nên thiết kế hàm theo phương châm “mỗi hàm chỉ thực hiện một nhiệm vụ duy nhất”, và nên thiết kế sao cho có thể sử dụng lại hàm để hổ trợ cho các việc khác (reusable).</a:t>
            </a:r>
          </a:p>
          <a:p>
            <a:pPr marL="457200" indent="-457200" algn="just"/>
            <a:r>
              <a:rPr lang="en-US" altLang="en-US" sz="2000" b="0" smtClean="0">
                <a:latin typeface="Arial" pitchFamily="34" charset="0"/>
              </a:rPr>
              <a:t>Đặt tên hàm sao cho có tính gợi nhớ (Memonic)</a:t>
            </a:r>
          </a:p>
          <a:p>
            <a:pPr marL="457200" indent="-457200" algn="just"/>
            <a:r>
              <a:rPr lang="en-US" altLang="en-US" sz="2000" b="0" smtClean="0">
                <a:latin typeface="Arial" pitchFamily="34" charset="0"/>
              </a:rPr>
              <a:t>Nên đặt chú thích, ghi rõ các thông tin về hàm như chức năng, điều kiện dữ liệu vào, xác định dữ liệu ra của hàm, . . .</a:t>
            </a:r>
          </a:p>
          <a:p>
            <a:pPr marL="457200" indent="-457200" algn="just"/>
            <a:r>
              <a:rPr lang="en-US" altLang="en-US" sz="2000" b="0" smtClean="0">
                <a:latin typeface="Arial" pitchFamily="34" charset="0"/>
              </a:rPr>
              <a:t>Xác định trị trả về: hàm có cần trả về giá trị? Nếu có, xác định rõ kiểu trả về. Đối với các hàm có chức năng nhập/xuất dữ liệu, trị trả về thường là void. Còn đối với loại hàm kiểm tra một tính chất P nào đó, ta thường trả về giá trị 0 hoặc 1, i.e. trả về trị của một biểu thức logic.</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Một số gợi ý khi thiết kế hàm</a:t>
            </a:r>
          </a:p>
        </p:txBody>
      </p:sp>
      <p:sp>
        <p:nvSpPr>
          <p:cNvPr id="57347" name="Rectangle 3"/>
          <p:cNvSpPr>
            <a:spLocks noGrp="1" noChangeArrowheads="1"/>
          </p:cNvSpPr>
          <p:nvPr>
            <p:ph type="body" idx="4294967295"/>
          </p:nvPr>
        </p:nvSpPr>
        <p:spPr>
          <a:xfrm>
            <a:off x="457200" y="1562100"/>
            <a:ext cx="7670800" cy="4419600"/>
          </a:xfrm>
        </p:spPr>
        <p:txBody>
          <a:bodyPr/>
          <a:lstStyle/>
          <a:p>
            <a:pPr marL="457200" indent="-457200" algn="just"/>
            <a:r>
              <a:rPr lang="en-US" altLang="en-US" sz="2000" b="0" smtClean="0">
                <a:latin typeface="Arial" pitchFamily="34" charset="0"/>
              </a:rPr>
              <a:t>Xác định số lượng tham số và kiểu của từng tham số: hàm có nhận tham số hay không? Bao nhiêu tham số? Kiểu của từng tham số?</a:t>
            </a:r>
          </a:p>
          <a:p>
            <a:pPr marL="457200" indent="-457200" algn="just"/>
            <a:r>
              <a:rPr lang="en-US" altLang="en-US" sz="2000" b="0" smtClean="0">
                <a:latin typeface="Arial" pitchFamily="34" charset="0"/>
              </a:rPr>
              <a:t>Xác định rõ phương pháp truyền tham số: nếu không có nhu cầu làm thay đổi trị của tham số thực truyền vào cho hàm thì áp dụng phương pháp truyền bằng giá trị. Còn ngược lại thì áp dụng cách truyền bằng tham chiếu.</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914400" y="0"/>
            <a:ext cx="10058400" cy="1462088"/>
          </a:xfrm>
        </p:spPr>
        <p:txBody>
          <a:bodyPr/>
          <a:lstStyle/>
          <a:p>
            <a:r>
              <a:rPr kumimoji="1" lang="en-US" altLang="en-US" sz="2700" b="1" smtClean="0"/>
              <a:t>Phạm vi (scope) của các đối tượng</a:t>
            </a:r>
          </a:p>
        </p:txBody>
      </p:sp>
      <p:sp>
        <p:nvSpPr>
          <p:cNvPr id="58371" name="Rectangle 3"/>
          <p:cNvSpPr>
            <a:spLocks noGrp="1" noChangeArrowheads="1"/>
          </p:cNvSpPr>
          <p:nvPr>
            <p:ph type="body" idx="4294967295"/>
          </p:nvPr>
        </p:nvSpPr>
        <p:spPr>
          <a:xfrm>
            <a:off x="533400" y="1219200"/>
            <a:ext cx="8229600" cy="4419600"/>
          </a:xfrm>
        </p:spPr>
        <p:txBody>
          <a:bodyPr/>
          <a:lstStyle/>
          <a:p>
            <a:r>
              <a:rPr lang="en-US" altLang="en-US" sz="2000" b="0" smtClean="0">
                <a:latin typeface="Arial" pitchFamily="34" charset="0"/>
              </a:rPr>
              <a:t>Phạm vi là vùng chương trình mà đối tượng được nhận biết và có thể được sử dụng. </a:t>
            </a:r>
          </a:p>
          <a:p>
            <a:r>
              <a:rPr lang="en-US" altLang="en-US" sz="2000" b="0" smtClean="0">
                <a:latin typeface="Arial" pitchFamily="34" charset="0"/>
              </a:rPr>
              <a:t>Phạm vi của một đối tượng trải dài từ nơi nó được khai báo đến cuối khối, hàm, hay tập tin chứa đối tượng đó. Có các loại phạm vi sau:</a:t>
            </a:r>
          </a:p>
          <a:p>
            <a:r>
              <a:rPr lang="en-US" altLang="en-US" sz="2000" b="0" smtClean="0">
                <a:latin typeface="Arial" pitchFamily="34" charset="0"/>
              </a:rPr>
              <a:t>Phạm vi cục bộ (local scope)</a:t>
            </a:r>
          </a:p>
          <a:p>
            <a:pPr marL="806450" lvl="1">
              <a:buFont typeface="Wingdings" pitchFamily="2" charset="2"/>
              <a:buNone/>
            </a:pPr>
            <a:r>
              <a:rPr lang="en-US" altLang="en-US" sz="2200" smtClean="0">
                <a:latin typeface="Arial" pitchFamily="34" charset="0"/>
              </a:rPr>
              <a:t>− Phạm vi khối (Block scope)</a:t>
            </a:r>
          </a:p>
          <a:p>
            <a:pPr marL="806450" lvl="1">
              <a:buFont typeface="Wingdings" pitchFamily="2" charset="2"/>
              <a:buNone/>
            </a:pPr>
            <a:r>
              <a:rPr lang="en-US" altLang="en-US" sz="2200" smtClean="0">
                <a:latin typeface="Arial" pitchFamily="34" charset="0"/>
              </a:rPr>
              <a:t>− Phạm vi hàm (Function scope)</a:t>
            </a:r>
          </a:p>
          <a:p>
            <a:r>
              <a:rPr lang="en-US" altLang="en-US" sz="2000" b="0" smtClean="0">
                <a:latin typeface="Arial" pitchFamily="34" charset="0"/>
              </a:rPr>
              <a:t>Phạm vi toàn cục (global scope)</a:t>
            </a:r>
          </a:p>
          <a:p>
            <a:pPr marL="806450" lvl="1">
              <a:buFont typeface="Wingdings" pitchFamily="2" charset="2"/>
              <a:buNone/>
            </a:pPr>
            <a:r>
              <a:rPr lang="en-US" altLang="en-US" sz="2200" smtClean="0">
                <a:latin typeface="Arial" pitchFamily="34" charset="0"/>
              </a:rPr>
              <a:t>− Phạm vi tập tin (File scope)</a:t>
            </a:r>
          </a:p>
          <a:p>
            <a:pPr marL="806450" lvl="1">
              <a:buFont typeface="Wingdings" pitchFamily="2" charset="2"/>
              <a:buNone/>
            </a:pPr>
            <a:r>
              <a:rPr lang="en-US" altLang="en-US" sz="2200" smtClean="0">
                <a:latin typeface="Arial" pitchFamily="34" charset="0"/>
              </a:rPr>
              <a:t>− Phạm vi chương trình (Program scope)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4294967295"/>
          </p:nvPr>
        </p:nvSpPr>
        <p:spPr>
          <a:xfrm>
            <a:off x="457200" y="1447800"/>
            <a:ext cx="7772400" cy="4419600"/>
          </a:xfrm>
        </p:spPr>
        <p:txBody>
          <a:bodyPr/>
          <a:lstStyle/>
          <a:p>
            <a:pPr algn="just"/>
            <a:r>
              <a:rPr lang="en-US" altLang="en-US" sz="2000" b="0" smtClean="0">
                <a:solidFill>
                  <a:srgbClr val="990000"/>
                </a:solidFill>
                <a:latin typeface="Arial" pitchFamily="34" charset="0"/>
              </a:rPr>
              <a:t>Phạm vi khối:</a:t>
            </a:r>
            <a:r>
              <a:rPr lang="en-US" altLang="en-US" sz="2000" b="0" smtClean="0">
                <a:latin typeface="Arial" pitchFamily="34" charset="0"/>
              </a:rPr>
              <a:t> Trong C, một khối được giới hạn bởi ngoặc {}. Biến khai báo trong khối đó có phạm vi khối, nghĩa là nó chỉ hoạt động trong khối đó mà thôi. Phạm vi này còn gọi là cục bộ, và biến đưọc gọi là biến cục bộ.</a:t>
            </a:r>
            <a:endParaRPr lang="vi-VN" altLang="en-US" sz="2000" b="0" smtClean="0">
              <a:latin typeface="Arial" pitchFamily="34" charset="0"/>
            </a:endParaRPr>
          </a:p>
          <a:p>
            <a:pPr algn="just"/>
            <a:r>
              <a:rPr lang="vi-VN" altLang="en-US" sz="2000" b="0" smtClean="0">
                <a:latin typeface="Arial" pitchFamily="34" charset="0"/>
              </a:rPr>
              <a:t>Ví dụ:</a:t>
            </a:r>
            <a:r>
              <a:rPr lang="en-US" altLang="en-US" sz="2000" b="0" smtClean="0">
                <a:latin typeface="Arial" pitchFamily="34" charset="0"/>
              </a:rPr>
              <a:t>  int main()</a:t>
            </a:r>
          </a:p>
          <a:p>
            <a:pPr marL="1492250" lvl="2" algn="just">
              <a:buFontTx/>
              <a:buNone/>
            </a:pPr>
            <a:r>
              <a:rPr lang="en-US" altLang="en-US" sz="2000" smtClean="0">
                <a:latin typeface="Arial" pitchFamily="34" charset="0"/>
              </a:rPr>
              <a:t>{</a:t>
            </a:r>
          </a:p>
          <a:p>
            <a:pPr marL="1492250" lvl="2" algn="just">
              <a:buFontTx/>
              <a:buNone/>
            </a:pPr>
            <a:r>
              <a:rPr lang="en-US" altLang="en-US" sz="2000" smtClean="0">
                <a:latin typeface="Arial" pitchFamily="34" charset="0"/>
              </a:rPr>
              <a:t>   int i;   /* block scope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return 0;</a:t>
            </a:r>
          </a:p>
          <a:p>
            <a:pPr marL="1492250" lvl="2" algn="just">
              <a:buFontTx/>
              <a:buNone/>
            </a:pPr>
            <a:r>
              <a:rPr lang="en-US" altLang="en-US" sz="2000" smtClean="0">
                <a:latin typeface="Arial" pitchFamily="34" charset="0"/>
              </a:rPr>
              <a:t>}</a:t>
            </a:r>
          </a:p>
        </p:txBody>
      </p:sp>
      <p:sp>
        <p:nvSpPr>
          <p:cNvPr id="59395" name="Rectangle 5"/>
          <p:cNvSpPr>
            <a:spLocks noChangeArrowheads="1"/>
          </p:cNvSpPr>
          <p:nvPr/>
        </p:nvSpPr>
        <p:spPr bwMode="white">
          <a:xfrm>
            <a:off x="914400" y="0"/>
            <a:ext cx="100584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kumimoji="1" lang="en-US" altLang="en-US" sz="2700">
                <a:solidFill>
                  <a:schemeClr val="bg1"/>
                </a:solidFill>
                <a:latin typeface="Verdana" pitchFamily="34" charset="0"/>
                <a:cs typeface="Arial" pitchFamily="34" charset="0"/>
              </a:rPr>
              <a:t>Phạm vi (scope) của các đối tượng</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609600" y="1447800"/>
            <a:ext cx="8229600" cy="4419600"/>
          </a:xfrm>
        </p:spPr>
        <p:txBody>
          <a:bodyPr/>
          <a:lstStyle/>
          <a:p>
            <a:pPr>
              <a:lnSpc>
                <a:spcPct val="80000"/>
              </a:lnSpc>
            </a:pPr>
            <a:r>
              <a:rPr lang="en-US" altLang="en-US" sz="1400" smtClean="0">
                <a:latin typeface="Arial" pitchFamily="34" charset="0"/>
              </a:rPr>
              <a:t>Ví dụ:  1:  /* Scopes in nested block */</a:t>
            </a:r>
          </a:p>
          <a:p>
            <a:pPr>
              <a:lnSpc>
                <a:spcPct val="80000"/>
              </a:lnSpc>
              <a:buFont typeface="Wingdings" pitchFamily="2" charset="2"/>
              <a:buNone/>
            </a:pPr>
            <a:r>
              <a:rPr lang="en-US" altLang="en-US" sz="1400" smtClean="0">
                <a:latin typeface="Arial" pitchFamily="34" charset="0"/>
              </a:rPr>
              <a:t>2:  #include &lt;stdio.h&gt;</a:t>
            </a:r>
          </a:p>
          <a:p>
            <a:pPr>
              <a:lnSpc>
                <a:spcPct val="80000"/>
              </a:lnSpc>
              <a:buFont typeface="Wingdings" pitchFamily="2" charset="2"/>
              <a:buNone/>
            </a:pPr>
            <a:r>
              <a:rPr lang="en-US" altLang="en-US" sz="1400" smtClean="0">
                <a:latin typeface="Arial" pitchFamily="34" charset="0"/>
              </a:rPr>
              <a:t>3:</a:t>
            </a:r>
          </a:p>
          <a:p>
            <a:pPr>
              <a:lnSpc>
                <a:spcPct val="80000"/>
              </a:lnSpc>
              <a:buFont typeface="Wingdings" pitchFamily="2" charset="2"/>
              <a:buNone/>
            </a:pPr>
            <a:r>
              <a:rPr lang="en-US" altLang="en-US" sz="1400" smtClean="0">
                <a:latin typeface="Arial" pitchFamily="34" charset="0"/>
              </a:rPr>
              <a:t>4:  main()</a:t>
            </a:r>
          </a:p>
          <a:p>
            <a:pPr>
              <a:lnSpc>
                <a:spcPct val="80000"/>
              </a:lnSpc>
              <a:buFont typeface="Wingdings" pitchFamily="2" charset="2"/>
              <a:buNone/>
            </a:pPr>
            <a:r>
              <a:rPr lang="en-US" altLang="en-US" sz="1400" smtClean="0">
                <a:latin typeface="Arial" pitchFamily="34" charset="0"/>
              </a:rPr>
              <a:t>5:  {</a:t>
            </a:r>
          </a:p>
          <a:p>
            <a:pPr>
              <a:lnSpc>
                <a:spcPct val="80000"/>
              </a:lnSpc>
              <a:buFont typeface="Wingdings" pitchFamily="2" charset="2"/>
              <a:buNone/>
            </a:pPr>
            <a:r>
              <a:rPr lang="en-US" altLang="en-US" sz="1400" smtClean="0">
                <a:latin typeface="Arial" pitchFamily="34" charset="0"/>
              </a:rPr>
              <a:t>6:     int i = 32;   /* block scope 1*/</a:t>
            </a:r>
          </a:p>
          <a:p>
            <a:pPr>
              <a:lnSpc>
                <a:spcPct val="80000"/>
              </a:lnSpc>
              <a:buFont typeface="Wingdings" pitchFamily="2" charset="2"/>
              <a:buNone/>
            </a:pPr>
            <a:r>
              <a:rPr lang="en-US" altLang="en-US" sz="1400" smtClean="0">
                <a:latin typeface="Arial" pitchFamily="34" charset="0"/>
              </a:rPr>
              <a:t>7:</a:t>
            </a:r>
          </a:p>
          <a:p>
            <a:pPr>
              <a:lnSpc>
                <a:spcPct val="80000"/>
              </a:lnSpc>
              <a:buFont typeface="Wingdings" pitchFamily="2" charset="2"/>
              <a:buNone/>
            </a:pPr>
            <a:r>
              <a:rPr lang="en-US" altLang="en-US" sz="1400" smtClean="0">
                <a:latin typeface="Arial" pitchFamily="34" charset="0"/>
              </a:rPr>
              <a:t>8:     cout&lt;&lt;"Within the outer block: i=“&lt;&lt;i&lt;&lt;“\n”;</a:t>
            </a:r>
          </a:p>
          <a:p>
            <a:pPr>
              <a:lnSpc>
                <a:spcPct val="80000"/>
              </a:lnSpc>
              <a:buFont typeface="Wingdings" pitchFamily="2" charset="2"/>
              <a:buNone/>
            </a:pPr>
            <a:r>
              <a:rPr lang="en-US" altLang="en-US" sz="1400" smtClean="0">
                <a:latin typeface="Arial" pitchFamily="34" charset="0"/>
              </a:rPr>
              <a:t>9:</a:t>
            </a:r>
          </a:p>
          <a:p>
            <a:pPr>
              <a:lnSpc>
                <a:spcPct val="80000"/>
              </a:lnSpc>
              <a:buFont typeface="Wingdings" pitchFamily="2" charset="2"/>
              <a:buNone/>
            </a:pPr>
            <a:r>
              <a:rPr lang="en-US" altLang="en-US" sz="1400" smtClean="0">
                <a:latin typeface="Arial" pitchFamily="34" charset="0"/>
              </a:rPr>
              <a:t>10:    {    /* the beginning of the inner block */</a:t>
            </a:r>
          </a:p>
          <a:p>
            <a:pPr>
              <a:lnSpc>
                <a:spcPct val="80000"/>
              </a:lnSpc>
              <a:buFont typeface="Wingdings" pitchFamily="2" charset="2"/>
              <a:buNone/>
            </a:pPr>
            <a:r>
              <a:rPr lang="en-US" altLang="en-US" sz="1400" smtClean="0">
                <a:latin typeface="Arial" pitchFamily="34" charset="0"/>
              </a:rPr>
              <a:t>11:      int i, j;    /* block scope 2, int i hides the outer int i*/</a:t>
            </a:r>
          </a:p>
          <a:p>
            <a:pPr>
              <a:lnSpc>
                <a:spcPct val="80000"/>
              </a:lnSpc>
              <a:buFont typeface="Wingdings" pitchFamily="2" charset="2"/>
              <a:buNone/>
            </a:pPr>
            <a:r>
              <a:rPr lang="en-US" altLang="en-US" sz="1400" smtClean="0">
                <a:latin typeface="Arial" pitchFamily="34" charset="0"/>
              </a:rPr>
              <a:t>12:</a:t>
            </a:r>
          </a:p>
          <a:p>
            <a:pPr>
              <a:lnSpc>
                <a:spcPct val="80000"/>
              </a:lnSpc>
              <a:buFont typeface="Wingdings" pitchFamily="2" charset="2"/>
              <a:buNone/>
            </a:pPr>
            <a:r>
              <a:rPr lang="en-US" altLang="en-US" sz="1400" smtClean="0">
                <a:latin typeface="Arial" pitchFamily="34" charset="0"/>
              </a:rPr>
              <a:t>13:      cout&lt;&lt;"Within the inner block:\n";</a:t>
            </a:r>
          </a:p>
          <a:p>
            <a:pPr>
              <a:lnSpc>
                <a:spcPct val="80000"/>
              </a:lnSpc>
              <a:buFont typeface="Wingdings" pitchFamily="2" charset="2"/>
              <a:buNone/>
            </a:pPr>
            <a:r>
              <a:rPr lang="en-US" altLang="en-US" sz="1400" smtClean="0">
                <a:latin typeface="Arial" pitchFamily="34" charset="0"/>
              </a:rPr>
              <a:t>14:      for (i=0, j=10; i&lt;=10; i++, j--)</a:t>
            </a:r>
          </a:p>
          <a:p>
            <a:pPr>
              <a:lnSpc>
                <a:spcPct val="80000"/>
              </a:lnSpc>
              <a:buFont typeface="Wingdings" pitchFamily="2" charset="2"/>
              <a:buNone/>
            </a:pPr>
            <a:r>
              <a:rPr lang="en-US" altLang="en-US" sz="1400" smtClean="0">
                <a:latin typeface="Arial" pitchFamily="34" charset="0"/>
              </a:rPr>
              <a:t>15:          cout&lt;&lt;"i=“&lt;&lt;i&lt;&lt;“ j= “&lt;&lt;j&lt;&lt;“\n”;</a:t>
            </a:r>
          </a:p>
          <a:p>
            <a:pPr>
              <a:lnSpc>
                <a:spcPct val="80000"/>
              </a:lnSpc>
              <a:buFont typeface="Wingdings" pitchFamily="2" charset="2"/>
              <a:buNone/>
            </a:pPr>
            <a:r>
              <a:rPr lang="en-US" altLang="en-US" sz="1400" smtClean="0">
                <a:latin typeface="Arial" pitchFamily="34" charset="0"/>
              </a:rPr>
              <a:t>16:    }   /* the end of the inner block */</a:t>
            </a:r>
          </a:p>
          <a:p>
            <a:pPr>
              <a:lnSpc>
                <a:spcPct val="80000"/>
              </a:lnSpc>
              <a:buFont typeface="Wingdings" pitchFamily="2" charset="2"/>
              <a:buNone/>
            </a:pPr>
            <a:r>
              <a:rPr lang="en-US" altLang="en-US" sz="1400" smtClean="0">
                <a:latin typeface="Arial" pitchFamily="34" charset="0"/>
              </a:rPr>
              <a:t>17:    cout&lt;&lt;"Within the outer block:  i=&lt;&lt; i&lt;&lt;endl;</a:t>
            </a:r>
          </a:p>
          <a:p>
            <a:pPr>
              <a:lnSpc>
                <a:spcPct val="80000"/>
              </a:lnSpc>
              <a:buFont typeface="Wingdings" pitchFamily="2" charset="2"/>
              <a:buNone/>
            </a:pPr>
            <a:r>
              <a:rPr lang="en-US" altLang="en-US" sz="1400" smtClean="0">
                <a:latin typeface="Arial" pitchFamily="34" charset="0"/>
              </a:rPr>
              <a:t>18:    return 0;</a:t>
            </a:r>
          </a:p>
          <a:p>
            <a:pPr>
              <a:lnSpc>
                <a:spcPct val="80000"/>
              </a:lnSpc>
              <a:buFont typeface="Wingdings" pitchFamily="2" charset="2"/>
              <a:buNone/>
            </a:pPr>
            <a:r>
              <a:rPr lang="en-US" altLang="en-US" sz="1400" smtClean="0">
                <a:latin typeface="Arial" pitchFamily="34" charset="0"/>
              </a:rPr>
              <a:t>19: }</a:t>
            </a:r>
          </a:p>
        </p:txBody>
      </p:sp>
      <p:sp>
        <p:nvSpPr>
          <p:cNvPr id="60419" name="Text Box 4"/>
          <p:cNvSpPr txBox="1">
            <a:spLocks noChangeArrowheads="1"/>
          </p:cNvSpPr>
          <p:nvPr/>
        </p:nvSpPr>
        <p:spPr bwMode="auto">
          <a:xfrm>
            <a:off x="5943600" y="1447800"/>
            <a:ext cx="25908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latin typeface="Arial" pitchFamily="34" charset="0"/>
                <a:cs typeface="Arial" pitchFamily="34" charset="0"/>
              </a:rPr>
              <a:t>Kết quả:</a:t>
            </a:r>
            <a:r>
              <a:rPr lang="en-US" altLang="en-US" sz="1800" b="0">
                <a:latin typeface="Arial" pitchFamily="34" charset="0"/>
                <a:cs typeface="Arial" pitchFamily="34" charset="0"/>
              </a:rPr>
              <a:t> </a:t>
            </a:r>
          </a:p>
          <a:p>
            <a:pPr>
              <a:spcBef>
                <a:spcPct val="0"/>
              </a:spcBef>
              <a:buClrTx/>
              <a:buFontTx/>
              <a:buNone/>
            </a:pPr>
            <a:r>
              <a:rPr lang="en-US" altLang="en-US" sz="1800" b="0">
                <a:latin typeface="Arial" pitchFamily="34" charset="0"/>
                <a:cs typeface="Arial" pitchFamily="34" charset="0"/>
              </a:rPr>
              <a:t>Within the outer block: i=32</a:t>
            </a:r>
          </a:p>
          <a:p>
            <a:pPr>
              <a:spcBef>
                <a:spcPct val="0"/>
              </a:spcBef>
              <a:buClrTx/>
              <a:buFontTx/>
              <a:buNone/>
            </a:pPr>
            <a:r>
              <a:rPr lang="en-US" altLang="en-US" sz="1800" b="0">
                <a:latin typeface="Arial" pitchFamily="34" charset="0"/>
                <a:cs typeface="Arial" pitchFamily="34" charset="0"/>
              </a:rPr>
              <a:t>Within the inner block:</a:t>
            </a:r>
          </a:p>
          <a:p>
            <a:pPr>
              <a:spcBef>
                <a:spcPct val="0"/>
              </a:spcBef>
              <a:buClrTx/>
              <a:buFontTx/>
              <a:buNone/>
            </a:pPr>
            <a:r>
              <a:rPr lang="en-US" altLang="en-US" sz="1800" b="0">
                <a:latin typeface="Arial" pitchFamily="34" charset="0"/>
                <a:cs typeface="Arial" pitchFamily="34" charset="0"/>
              </a:rPr>
              <a:t>i= 0, j=10</a:t>
            </a:r>
          </a:p>
          <a:p>
            <a:pPr>
              <a:spcBef>
                <a:spcPct val="0"/>
              </a:spcBef>
              <a:buClrTx/>
              <a:buFontTx/>
              <a:buNone/>
            </a:pPr>
            <a:r>
              <a:rPr lang="en-US" altLang="en-US" sz="1800" b="0">
                <a:latin typeface="Arial" pitchFamily="34" charset="0"/>
                <a:cs typeface="Arial" pitchFamily="34" charset="0"/>
              </a:rPr>
              <a:t>i= 1, j= 9</a:t>
            </a:r>
          </a:p>
          <a:p>
            <a:pPr>
              <a:spcBef>
                <a:spcPct val="0"/>
              </a:spcBef>
              <a:buClrTx/>
              <a:buFontTx/>
              <a:buNone/>
            </a:pPr>
            <a:r>
              <a:rPr lang="en-US" altLang="en-US" sz="1800" b="0">
                <a:latin typeface="Arial" pitchFamily="34" charset="0"/>
                <a:cs typeface="Arial" pitchFamily="34" charset="0"/>
              </a:rPr>
              <a:t>i= 2, j= 8</a:t>
            </a:r>
          </a:p>
          <a:p>
            <a:pPr>
              <a:spcBef>
                <a:spcPct val="0"/>
              </a:spcBef>
              <a:buClrTx/>
              <a:buFontTx/>
              <a:buNone/>
            </a:pPr>
            <a:r>
              <a:rPr lang="en-US" altLang="en-US" sz="1800" b="0">
                <a:latin typeface="Arial" pitchFamily="34" charset="0"/>
                <a:cs typeface="Arial" pitchFamily="34" charset="0"/>
              </a:rPr>
              <a:t>i= 3, j= 7</a:t>
            </a:r>
          </a:p>
          <a:p>
            <a:pPr>
              <a:spcBef>
                <a:spcPct val="0"/>
              </a:spcBef>
              <a:buClrTx/>
              <a:buFontTx/>
              <a:buNone/>
            </a:pPr>
            <a:r>
              <a:rPr lang="en-US" altLang="en-US" sz="1800" b="0">
                <a:latin typeface="Arial" pitchFamily="34" charset="0"/>
                <a:cs typeface="Arial" pitchFamily="34" charset="0"/>
              </a:rPr>
              <a:t>i= 4, j= 6</a:t>
            </a:r>
          </a:p>
          <a:p>
            <a:pPr>
              <a:spcBef>
                <a:spcPct val="0"/>
              </a:spcBef>
              <a:buClrTx/>
              <a:buFontTx/>
              <a:buNone/>
            </a:pPr>
            <a:r>
              <a:rPr lang="en-US" altLang="en-US" sz="1800" b="0">
                <a:latin typeface="Arial" pitchFamily="34" charset="0"/>
                <a:cs typeface="Arial" pitchFamily="34" charset="0"/>
              </a:rPr>
              <a:t>i= 5, j= 5</a:t>
            </a:r>
          </a:p>
          <a:p>
            <a:pPr>
              <a:spcBef>
                <a:spcPct val="0"/>
              </a:spcBef>
              <a:buClrTx/>
              <a:buFontTx/>
              <a:buNone/>
            </a:pPr>
            <a:r>
              <a:rPr lang="en-US" altLang="en-US" sz="1800" b="0">
                <a:latin typeface="Arial" pitchFamily="34" charset="0"/>
                <a:cs typeface="Arial" pitchFamily="34" charset="0"/>
              </a:rPr>
              <a:t>i= 6, j= 4</a:t>
            </a:r>
          </a:p>
          <a:p>
            <a:pPr>
              <a:spcBef>
                <a:spcPct val="0"/>
              </a:spcBef>
              <a:buClrTx/>
              <a:buFontTx/>
              <a:buNone/>
            </a:pPr>
            <a:r>
              <a:rPr lang="en-US" altLang="en-US" sz="1800" b="0">
                <a:latin typeface="Arial" pitchFamily="34" charset="0"/>
                <a:cs typeface="Arial" pitchFamily="34" charset="0"/>
              </a:rPr>
              <a:t>i= 7, j= 3</a:t>
            </a:r>
          </a:p>
          <a:p>
            <a:pPr>
              <a:spcBef>
                <a:spcPct val="0"/>
              </a:spcBef>
              <a:buClrTx/>
              <a:buFontTx/>
              <a:buNone/>
            </a:pPr>
            <a:r>
              <a:rPr lang="en-US" altLang="en-US" sz="1800" b="0">
                <a:latin typeface="Arial" pitchFamily="34" charset="0"/>
                <a:cs typeface="Arial" pitchFamily="34" charset="0"/>
              </a:rPr>
              <a:t>i= 8, j= 2</a:t>
            </a:r>
          </a:p>
          <a:p>
            <a:pPr>
              <a:spcBef>
                <a:spcPct val="0"/>
              </a:spcBef>
              <a:buClrTx/>
              <a:buFontTx/>
              <a:buNone/>
            </a:pPr>
            <a:r>
              <a:rPr lang="en-US" altLang="en-US" sz="1800" b="0">
                <a:latin typeface="Arial" pitchFamily="34" charset="0"/>
                <a:cs typeface="Arial" pitchFamily="34" charset="0"/>
              </a:rPr>
              <a:t>i= 9, j= 1</a:t>
            </a:r>
          </a:p>
          <a:p>
            <a:pPr>
              <a:spcBef>
                <a:spcPct val="0"/>
              </a:spcBef>
              <a:buClrTx/>
              <a:buFontTx/>
              <a:buNone/>
            </a:pPr>
            <a:r>
              <a:rPr lang="en-US" altLang="en-US" sz="1800" b="0">
                <a:latin typeface="Arial" pitchFamily="34" charset="0"/>
                <a:cs typeface="Arial" pitchFamily="34" charset="0"/>
              </a:rPr>
              <a:t>i=10, j= 0</a:t>
            </a:r>
          </a:p>
          <a:p>
            <a:pPr>
              <a:spcBef>
                <a:spcPct val="0"/>
              </a:spcBef>
              <a:buClrTx/>
              <a:buFontTx/>
              <a:buNone/>
            </a:pPr>
            <a:r>
              <a:rPr lang="en-US" altLang="en-US" sz="1800" b="0">
                <a:latin typeface="Arial" pitchFamily="34" charset="0"/>
                <a:cs typeface="Arial" pitchFamily="34" charset="0"/>
              </a:rPr>
              <a:t>Within the outer block: i=32</a:t>
            </a:r>
          </a:p>
        </p:txBody>
      </p:sp>
      <p:sp>
        <p:nvSpPr>
          <p:cNvPr id="60420" name="Rectangle 6"/>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457200" y="1219200"/>
            <a:ext cx="7772400" cy="4419600"/>
          </a:xfrm>
        </p:spPr>
        <p:txBody>
          <a:bodyPr/>
          <a:lstStyle/>
          <a:p>
            <a:pPr algn="just"/>
            <a:r>
              <a:rPr lang="en-US" altLang="en-US" sz="2000" b="0" smtClean="0">
                <a:solidFill>
                  <a:srgbClr val="990000"/>
                </a:solidFill>
                <a:latin typeface="Arial" pitchFamily="34" charset="0"/>
              </a:rPr>
              <a:t>Phạm vi hàm:</a:t>
            </a:r>
            <a:r>
              <a:rPr lang="en-US" altLang="en-US" sz="2000" b="0" smtClean="0">
                <a:latin typeface="Arial" pitchFamily="34" charset="0"/>
              </a:rPr>
              <a:t> chỉ định một biến có phạm vi hoạt động từ đầu đến cuối một hàm (không nhầm lẫn với biến có phạm vi khối). Trong C, chỉ có nhãn (label) đối với lệnh goto là có phạm vi hàm. </a:t>
            </a:r>
          </a:p>
          <a:p>
            <a:pPr algn="just"/>
            <a:r>
              <a:rPr lang="en-US" altLang="en-US" sz="2000" b="0" smtClean="0">
                <a:latin typeface="Arial" pitchFamily="34" charset="0"/>
              </a:rPr>
              <a:t>Ví dụ : int main()</a:t>
            </a:r>
          </a:p>
          <a:p>
            <a:pPr marL="1492250" lvl="2" algn="just">
              <a:buFontTx/>
              <a:buNone/>
            </a:pPr>
            <a:r>
              <a:rPr lang="en-US" altLang="en-US" sz="2000" smtClean="0">
                <a:latin typeface="Arial" pitchFamily="34" charset="0"/>
              </a:rPr>
              <a:t>{	   int i;   /* block scope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start:   /* A goto label has function scope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goto  start;  /* the goto statement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return 0;</a:t>
            </a:r>
          </a:p>
          <a:p>
            <a:pPr marL="1492250" lvl="2" algn="just">
              <a:buFontTx/>
              <a:buNone/>
            </a:pPr>
            <a:r>
              <a:rPr lang="en-US" altLang="en-US" sz="2000" smtClean="0">
                <a:latin typeface="Arial" pitchFamily="34" charset="0"/>
              </a:rPr>
              <a:t>}</a:t>
            </a:r>
          </a:p>
        </p:txBody>
      </p:sp>
      <p:sp>
        <p:nvSpPr>
          <p:cNvPr id="61443" name="Rectangle 5"/>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4294967295"/>
          </p:nvPr>
        </p:nvSpPr>
        <p:spPr>
          <a:xfrm>
            <a:off x="609600" y="1295400"/>
            <a:ext cx="7620000" cy="4419600"/>
          </a:xfrm>
        </p:spPr>
        <p:txBody>
          <a:bodyPr/>
          <a:lstStyle/>
          <a:p>
            <a:r>
              <a:rPr lang="en-US" altLang="en-US" sz="2000" b="0" smtClean="0">
                <a:solidFill>
                  <a:srgbClr val="990000"/>
                </a:solidFill>
                <a:latin typeface="Arial" pitchFamily="34" charset="0"/>
              </a:rPr>
              <a:t>Phạm vi chương trình:</a:t>
            </a:r>
            <a:r>
              <a:rPr lang="en-US" altLang="en-US" sz="2000" b="0" smtClean="0">
                <a:latin typeface="Arial" pitchFamily="34" charset="0"/>
              </a:rPr>
              <a:t> Biến có phạm vi chương trình khi nó được khai báo bên ngoài các hàm. </a:t>
            </a:r>
          </a:p>
          <a:p>
            <a:r>
              <a:rPr lang="en-US" altLang="en-US" sz="2000" b="0" smtClean="0">
                <a:latin typeface="Arial" pitchFamily="34" charset="0"/>
              </a:rPr>
              <a:t>Ví dụ:</a:t>
            </a:r>
          </a:p>
          <a:p>
            <a:pPr marL="806450" lvl="1">
              <a:buFont typeface="Wingdings" pitchFamily="2" charset="2"/>
              <a:buNone/>
            </a:pPr>
            <a:r>
              <a:rPr lang="en-US" altLang="en-US" sz="2000" smtClean="0">
                <a:latin typeface="Arial" pitchFamily="34" charset="0"/>
              </a:rPr>
              <a:t>int x = 0;        /* program scope */</a:t>
            </a:r>
          </a:p>
          <a:p>
            <a:pPr marL="806450" lvl="1">
              <a:buFont typeface="Wingdings" pitchFamily="2" charset="2"/>
              <a:buNone/>
            </a:pPr>
            <a:r>
              <a:rPr lang="en-US" altLang="en-US" sz="2000" smtClean="0">
                <a:latin typeface="Arial" pitchFamily="34" charset="0"/>
              </a:rPr>
              <a:t>float y = 0.0;    /* program scope */</a:t>
            </a:r>
          </a:p>
          <a:p>
            <a:pPr marL="806450" lvl="1">
              <a:buFont typeface="Wingdings" pitchFamily="2" charset="2"/>
              <a:buNone/>
            </a:pPr>
            <a:r>
              <a:rPr lang="en-US" altLang="en-US" sz="2000" smtClean="0">
                <a:latin typeface="Arial" pitchFamily="34" charset="0"/>
              </a:rPr>
              <a:t>int main()</a:t>
            </a:r>
          </a:p>
          <a:p>
            <a:pPr marL="806450" lvl="1">
              <a:buFont typeface="Wingdings" pitchFamily="2" charset="2"/>
              <a:buNone/>
            </a:pPr>
            <a:r>
              <a:rPr lang="en-US" altLang="en-US" sz="2000" smtClean="0">
                <a:latin typeface="Arial" pitchFamily="34" charset="0"/>
              </a:rPr>
              <a:t>{	   int i;   /* block scope */</a:t>
            </a:r>
          </a:p>
          <a:p>
            <a:pPr marL="806450" lvl="1">
              <a:buFont typeface="Wingdings" pitchFamily="2" charset="2"/>
              <a:buNone/>
            </a:pPr>
            <a:r>
              <a:rPr lang="en-US" altLang="en-US" sz="2000" smtClean="0">
                <a:latin typeface="Arial" pitchFamily="34" charset="0"/>
              </a:rPr>
              <a:t>   			.</a:t>
            </a:r>
          </a:p>
          <a:p>
            <a:pPr marL="806450" lvl="1">
              <a:buFont typeface="Wingdings" pitchFamily="2" charset="2"/>
              <a:buNone/>
            </a:pPr>
            <a:r>
              <a:rPr lang="en-US" altLang="en-US" sz="2000" smtClean="0">
                <a:latin typeface="Arial" pitchFamily="34" charset="0"/>
              </a:rPr>
              <a:t>   			.</a:t>
            </a:r>
          </a:p>
          <a:p>
            <a:pPr marL="806450" lvl="1">
              <a:buFont typeface="Wingdings" pitchFamily="2" charset="2"/>
              <a:buNone/>
            </a:pPr>
            <a:r>
              <a:rPr lang="en-US" altLang="en-US" sz="2000" smtClean="0">
                <a:latin typeface="Arial" pitchFamily="34" charset="0"/>
              </a:rPr>
              <a:t> 	  return 0;</a:t>
            </a:r>
          </a:p>
          <a:p>
            <a:pPr marL="806450" lvl="1">
              <a:buFont typeface="Wingdings" pitchFamily="2" charset="2"/>
              <a:buNone/>
            </a:pPr>
            <a:r>
              <a:rPr lang="en-US" altLang="en-US" sz="2000" smtClean="0">
                <a:latin typeface="Arial" pitchFamily="34" charset="0"/>
              </a:rPr>
              <a:t>}</a:t>
            </a:r>
          </a:p>
          <a:p>
            <a:r>
              <a:rPr lang="en-US" altLang="en-US" sz="2000" b="0" smtClean="0">
                <a:latin typeface="Arial" pitchFamily="34" charset="0"/>
              </a:rPr>
              <a:t>Biến này còn gọi là biến toàn cục</a:t>
            </a:r>
          </a:p>
        </p:txBody>
      </p:sp>
      <p:sp>
        <p:nvSpPr>
          <p:cNvPr id="62467" name="Rectangle 5"/>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609600" y="1219200"/>
            <a:ext cx="8229600" cy="4419600"/>
          </a:xfrm>
        </p:spPr>
        <p:txBody>
          <a:bodyPr/>
          <a:lstStyle/>
          <a:p>
            <a:pPr>
              <a:lnSpc>
                <a:spcPct val="80000"/>
              </a:lnSpc>
            </a:pPr>
            <a:r>
              <a:rPr lang="vi-VN" altLang="en-US" sz="1200" b="0" smtClean="0"/>
              <a:t>Ví dụ:</a:t>
            </a:r>
            <a:endParaRPr lang="en-US" altLang="en-US" sz="1200" smtClean="0"/>
          </a:p>
          <a:p>
            <a:pPr marL="806450" lvl="1">
              <a:lnSpc>
                <a:spcPct val="80000"/>
              </a:lnSpc>
              <a:buFont typeface="Wingdings" pitchFamily="2" charset="2"/>
              <a:buNone/>
            </a:pPr>
            <a:r>
              <a:rPr lang="en-US" altLang="en-US" sz="1500" smtClean="0"/>
              <a:t>1:  /* Program scope vs block scope */</a:t>
            </a:r>
          </a:p>
          <a:p>
            <a:pPr marL="806450" lvl="1">
              <a:lnSpc>
                <a:spcPct val="80000"/>
              </a:lnSpc>
              <a:buFont typeface="Wingdings" pitchFamily="2" charset="2"/>
              <a:buNone/>
            </a:pPr>
            <a:r>
              <a:rPr lang="en-US" altLang="en-US" sz="1500" smtClean="0"/>
              <a:t>2:  #include &lt;stdio.h&gt;</a:t>
            </a:r>
          </a:p>
          <a:p>
            <a:pPr marL="806450" lvl="1">
              <a:lnSpc>
                <a:spcPct val="80000"/>
              </a:lnSpc>
              <a:buFont typeface="Wingdings" pitchFamily="2" charset="2"/>
              <a:buNone/>
            </a:pPr>
            <a:r>
              <a:rPr lang="en-US" altLang="en-US" sz="1500" smtClean="0"/>
              <a:t>4:  int x = 1234;         /* program scope */</a:t>
            </a:r>
          </a:p>
          <a:p>
            <a:pPr marL="806450" lvl="1">
              <a:lnSpc>
                <a:spcPct val="80000"/>
              </a:lnSpc>
              <a:buFont typeface="Wingdings" pitchFamily="2" charset="2"/>
              <a:buNone/>
            </a:pPr>
            <a:r>
              <a:rPr lang="en-US" altLang="en-US" sz="1500" smtClean="0"/>
              <a:t>5:  double y = 1.234567;  /* program scope */</a:t>
            </a:r>
          </a:p>
          <a:p>
            <a:pPr marL="806450" lvl="1">
              <a:lnSpc>
                <a:spcPct val="80000"/>
              </a:lnSpc>
              <a:buFont typeface="Wingdings" pitchFamily="2" charset="2"/>
              <a:buNone/>
            </a:pPr>
            <a:r>
              <a:rPr lang="en-US" altLang="en-US" sz="1500" smtClean="0"/>
              <a:t>7:  void function_1()</a:t>
            </a:r>
          </a:p>
          <a:p>
            <a:pPr marL="806450" lvl="1">
              <a:lnSpc>
                <a:spcPct val="80000"/>
              </a:lnSpc>
              <a:buFont typeface="Wingdings" pitchFamily="2" charset="2"/>
              <a:buNone/>
            </a:pPr>
            <a:r>
              <a:rPr lang="en-US" altLang="en-US" sz="1500" smtClean="0"/>
              <a:t>8:  {</a:t>
            </a:r>
          </a:p>
          <a:p>
            <a:pPr marL="806450" lvl="1">
              <a:lnSpc>
                <a:spcPct val="80000"/>
              </a:lnSpc>
              <a:buFont typeface="Wingdings" pitchFamily="2" charset="2"/>
              <a:buNone/>
            </a:pPr>
            <a:r>
              <a:rPr lang="en-US" altLang="en-US" sz="1500" smtClean="0"/>
              <a:t>9:     cout&lt;&lt;"From function_1: x=,”&lt;&lt;x&lt;&lt;“ y= “&lt;&lt; y&lt;&lt;endl;</a:t>
            </a:r>
          </a:p>
          <a:p>
            <a:pPr marL="806450" lvl="1">
              <a:lnSpc>
                <a:spcPct val="80000"/>
              </a:lnSpc>
              <a:buFont typeface="Wingdings" pitchFamily="2" charset="2"/>
              <a:buNone/>
            </a:pPr>
            <a:r>
              <a:rPr lang="en-US" altLang="en-US" sz="1500" smtClean="0"/>
              <a:t>10: }</a:t>
            </a:r>
          </a:p>
          <a:p>
            <a:pPr marL="806450" lvl="1">
              <a:lnSpc>
                <a:spcPct val="80000"/>
              </a:lnSpc>
              <a:buFont typeface="Wingdings" pitchFamily="2" charset="2"/>
              <a:buNone/>
            </a:pPr>
            <a:r>
              <a:rPr lang="en-US" altLang="en-US" sz="1500" smtClean="0"/>
              <a:t>12: main()</a:t>
            </a:r>
          </a:p>
          <a:p>
            <a:pPr marL="806450" lvl="1">
              <a:lnSpc>
                <a:spcPct val="80000"/>
              </a:lnSpc>
              <a:buFont typeface="Wingdings" pitchFamily="2" charset="2"/>
              <a:buNone/>
            </a:pPr>
            <a:r>
              <a:rPr lang="en-US" altLang="en-US" sz="1500" smtClean="0"/>
              <a:t>13: {</a:t>
            </a:r>
          </a:p>
          <a:p>
            <a:pPr marL="806450" lvl="1">
              <a:lnSpc>
                <a:spcPct val="80000"/>
              </a:lnSpc>
              <a:buFont typeface="Wingdings" pitchFamily="2" charset="2"/>
              <a:buNone/>
            </a:pPr>
            <a:r>
              <a:rPr lang="en-US" altLang="en-US" sz="1500" smtClean="0"/>
              <a:t>14:    int x = 4321;   /* block scope 1*/</a:t>
            </a:r>
          </a:p>
          <a:p>
            <a:pPr marL="806450" lvl="1">
              <a:lnSpc>
                <a:spcPct val="80000"/>
              </a:lnSpc>
              <a:buFont typeface="Wingdings" pitchFamily="2" charset="2"/>
              <a:buNone/>
            </a:pPr>
            <a:r>
              <a:rPr lang="en-US" altLang="en-US" sz="1500" smtClean="0"/>
              <a:t>16:    function_1();</a:t>
            </a:r>
          </a:p>
          <a:p>
            <a:pPr marL="806450" lvl="1">
              <a:lnSpc>
                <a:spcPct val="80000"/>
              </a:lnSpc>
              <a:buFont typeface="Wingdings" pitchFamily="2" charset="2"/>
              <a:buNone/>
            </a:pPr>
            <a:r>
              <a:rPr lang="en-US" altLang="en-US" sz="1500" smtClean="0"/>
              <a:t>17:    cout&lt;&lt;"Within the main block:  x= “&lt;&lt;x&lt;&lt;“ y= “&lt;&lt;y;</a:t>
            </a:r>
          </a:p>
          <a:p>
            <a:pPr marL="806450" lvl="1">
              <a:lnSpc>
                <a:spcPct val="80000"/>
              </a:lnSpc>
              <a:buFont typeface="Wingdings" pitchFamily="2" charset="2"/>
              <a:buNone/>
            </a:pPr>
            <a:r>
              <a:rPr lang="en-US" altLang="en-US" sz="1500" smtClean="0"/>
              <a:t>18:    /* a nested block */</a:t>
            </a:r>
          </a:p>
          <a:p>
            <a:pPr marL="806450" lvl="1">
              <a:lnSpc>
                <a:spcPct val="80000"/>
              </a:lnSpc>
              <a:buFont typeface="Wingdings" pitchFamily="2" charset="2"/>
              <a:buNone/>
            </a:pPr>
            <a:r>
              <a:rPr lang="en-US" altLang="en-US" sz="1500" smtClean="0"/>
              <a:t>19:    {</a:t>
            </a:r>
          </a:p>
          <a:p>
            <a:pPr marL="806450" lvl="1">
              <a:lnSpc>
                <a:spcPct val="80000"/>
              </a:lnSpc>
              <a:buFont typeface="Wingdings" pitchFamily="2" charset="2"/>
              <a:buNone/>
            </a:pPr>
            <a:r>
              <a:rPr lang="en-US" altLang="en-US" sz="1500" smtClean="0"/>
              <a:t>20:       double y = 7.654321;  /* block scope 2 */</a:t>
            </a:r>
          </a:p>
          <a:p>
            <a:pPr marL="806450" lvl="1">
              <a:lnSpc>
                <a:spcPct val="80000"/>
              </a:lnSpc>
              <a:buFont typeface="Wingdings" pitchFamily="2" charset="2"/>
              <a:buNone/>
            </a:pPr>
            <a:r>
              <a:rPr lang="en-US" altLang="en-US" sz="1500" smtClean="0"/>
              <a:t>21:       function_1();</a:t>
            </a:r>
          </a:p>
          <a:p>
            <a:pPr marL="806450" lvl="1">
              <a:lnSpc>
                <a:spcPct val="80000"/>
              </a:lnSpc>
              <a:buFont typeface="Wingdings" pitchFamily="2" charset="2"/>
              <a:buNone/>
            </a:pPr>
            <a:r>
              <a:rPr lang="en-US" altLang="en-US" sz="1500" smtClean="0"/>
              <a:t>22:       cout&lt;&lt;"Within the nested block: x= “&lt;&lt;x&lt;&lt;“ y=“&lt;&lt;y&lt;&lt;endl;</a:t>
            </a:r>
          </a:p>
          <a:p>
            <a:pPr marL="806450" lvl="1">
              <a:lnSpc>
                <a:spcPct val="80000"/>
              </a:lnSpc>
              <a:buFont typeface="Wingdings" pitchFamily="2" charset="2"/>
              <a:buNone/>
            </a:pPr>
            <a:r>
              <a:rPr lang="en-US" altLang="en-US" sz="1500" smtClean="0"/>
              <a:t>23:    }</a:t>
            </a:r>
          </a:p>
          <a:p>
            <a:pPr marL="806450" lvl="1">
              <a:lnSpc>
                <a:spcPct val="80000"/>
              </a:lnSpc>
              <a:buFont typeface="Wingdings" pitchFamily="2" charset="2"/>
              <a:buNone/>
            </a:pPr>
            <a:r>
              <a:rPr lang="en-US" altLang="en-US" sz="1500" smtClean="0"/>
              <a:t>24:    return 0;</a:t>
            </a:r>
          </a:p>
          <a:p>
            <a:pPr marL="806450" lvl="1">
              <a:lnSpc>
                <a:spcPct val="80000"/>
              </a:lnSpc>
              <a:buFont typeface="Wingdings" pitchFamily="2" charset="2"/>
              <a:buNone/>
            </a:pPr>
            <a:r>
              <a:rPr lang="en-US" altLang="en-US" sz="1500" smtClean="0"/>
              <a:t>25: }</a:t>
            </a:r>
          </a:p>
        </p:txBody>
      </p:sp>
      <p:sp>
        <p:nvSpPr>
          <p:cNvPr id="117764" name="Text Box 4"/>
          <p:cNvSpPr txBox="1">
            <a:spLocks noChangeArrowheads="1"/>
          </p:cNvSpPr>
          <p:nvPr/>
        </p:nvSpPr>
        <p:spPr bwMode="auto">
          <a:xfrm>
            <a:off x="6080125" y="1638300"/>
            <a:ext cx="24257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FF"/>
                </a:solidFill>
                <a:latin typeface="Times New Roman" pitchFamily="18" charset="0"/>
                <a:cs typeface="Arial" pitchFamily="34" charset="0"/>
              </a:rPr>
              <a:t>Kết quả:</a:t>
            </a:r>
            <a:r>
              <a:rPr lang="en-US" altLang="en-US" sz="1800" b="0">
                <a:solidFill>
                  <a:srgbClr val="0000FF"/>
                </a:solidFill>
                <a:latin typeface="Times New Roman" pitchFamily="18" charset="0"/>
                <a:cs typeface="Arial" pitchFamily="34" charset="0"/>
              </a:rPr>
              <a:t> </a:t>
            </a:r>
          </a:p>
          <a:p>
            <a:pPr>
              <a:spcBef>
                <a:spcPct val="0"/>
              </a:spcBef>
              <a:buClrTx/>
              <a:buFontTx/>
              <a:buNone/>
            </a:pPr>
            <a:r>
              <a:rPr lang="en-US" altLang="en-US" sz="1800" b="0">
                <a:solidFill>
                  <a:srgbClr val="0000FF"/>
                </a:solidFill>
                <a:latin typeface="Times New Roman" pitchFamily="18" charset="0"/>
                <a:cs typeface="Arial" pitchFamily="34" charset="0"/>
              </a:rPr>
              <a:t>From function_1:</a:t>
            </a:r>
          </a:p>
          <a:p>
            <a:pPr>
              <a:spcBef>
                <a:spcPct val="0"/>
              </a:spcBef>
              <a:buClrTx/>
              <a:buFontTx/>
              <a:buNone/>
            </a:pPr>
            <a:r>
              <a:rPr lang="en-US" altLang="en-US" sz="1800" b="0">
                <a:solidFill>
                  <a:srgbClr val="0000FF"/>
                </a:solidFill>
                <a:latin typeface="Times New Roman" pitchFamily="18" charset="0"/>
                <a:cs typeface="Arial" pitchFamily="34" charset="0"/>
              </a:rPr>
              <a:t>  x=1234, y=1.234567</a:t>
            </a:r>
          </a:p>
          <a:p>
            <a:pPr>
              <a:spcBef>
                <a:spcPct val="0"/>
              </a:spcBef>
              <a:buClrTx/>
              <a:buFontTx/>
              <a:buNone/>
            </a:pPr>
            <a:r>
              <a:rPr lang="en-US" altLang="en-US" sz="1800" b="0">
                <a:solidFill>
                  <a:srgbClr val="0000FF"/>
                </a:solidFill>
                <a:latin typeface="Times New Roman" pitchFamily="18" charset="0"/>
                <a:cs typeface="Arial" pitchFamily="34" charset="0"/>
              </a:rPr>
              <a:t>Within the main block:</a:t>
            </a:r>
          </a:p>
          <a:p>
            <a:pPr>
              <a:spcBef>
                <a:spcPct val="0"/>
              </a:spcBef>
              <a:buClrTx/>
              <a:buFontTx/>
              <a:buNone/>
            </a:pPr>
            <a:r>
              <a:rPr lang="en-US" altLang="en-US" sz="1800" b="0">
                <a:solidFill>
                  <a:srgbClr val="0000FF"/>
                </a:solidFill>
                <a:latin typeface="Times New Roman" pitchFamily="18" charset="0"/>
                <a:cs typeface="Arial" pitchFamily="34" charset="0"/>
              </a:rPr>
              <a:t>  x=4321, y=1.234567</a:t>
            </a:r>
          </a:p>
          <a:p>
            <a:pPr>
              <a:spcBef>
                <a:spcPct val="0"/>
              </a:spcBef>
              <a:buClrTx/>
              <a:buFontTx/>
              <a:buNone/>
            </a:pPr>
            <a:r>
              <a:rPr lang="en-US" altLang="en-US" sz="1800" b="0">
                <a:solidFill>
                  <a:srgbClr val="0000FF"/>
                </a:solidFill>
                <a:latin typeface="Times New Roman" pitchFamily="18" charset="0"/>
                <a:cs typeface="Arial" pitchFamily="34" charset="0"/>
              </a:rPr>
              <a:t>From function_1:</a:t>
            </a:r>
          </a:p>
          <a:p>
            <a:pPr>
              <a:spcBef>
                <a:spcPct val="0"/>
              </a:spcBef>
              <a:buClrTx/>
              <a:buFontTx/>
              <a:buNone/>
            </a:pPr>
            <a:r>
              <a:rPr lang="en-US" altLang="en-US" sz="1800" b="0">
                <a:solidFill>
                  <a:srgbClr val="0000FF"/>
                </a:solidFill>
                <a:latin typeface="Times New Roman" pitchFamily="18" charset="0"/>
                <a:cs typeface="Arial" pitchFamily="34" charset="0"/>
              </a:rPr>
              <a:t>  x=1234, y=1.234567</a:t>
            </a:r>
          </a:p>
          <a:p>
            <a:pPr>
              <a:spcBef>
                <a:spcPct val="0"/>
              </a:spcBef>
              <a:buClrTx/>
              <a:buFontTx/>
              <a:buNone/>
            </a:pPr>
            <a:r>
              <a:rPr lang="en-US" altLang="en-US" sz="1800" b="0">
                <a:solidFill>
                  <a:srgbClr val="0000FF"/>
                </a:solidFill>
                <a:latin typeface="Times New Roman" pitchFamily="18" charset="0"/>
                <a:cs typeface="Arial" pitchFamily="34" charset="0"/>
              </a:rPr>
              <a:t>Within the nested block:</a:t>
            </a:r>
          </a:p>
          <a:p>
            <a:pPr>
              <a:spcBef>
                <a:spcPct val="0"/>
              </a:spcBef>
              <a:buClrTx/>
              <a:buFontTx/>
              <a:buNone/>
            </a:pPr>
            <a:r>
              <a:rPr lang="en-US" altLang="en-US" sz="1800" b="0">
                <a:solidFill>
                  <a:srgbClr val="0000FF"/>
                </a:solidFill>
                <a:latin typeface="Times New Roman" pitchFamily="18" charset="0"/>
                <a:cs typeface="Arial" pitchFamily="34" charset="0"/>
              </a:rPr>
              <a:t>  x=4321, y=7.654321</a:t>
            </a:r>
          </a:p>
        </p:txBody>
      </p:sp>
      <p:sp>
        <p:nvSpPr>
          <p:cNvPr id="63492" name="Rectangle 6"/>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blinds(horizontal)">
                                      <p:cBhvr>
                                        <p:cTn id="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4294967295"/>
          </p:nvPr>
        </p:nvSpPr>
        <p:spPr>
          <a:xfrm>
            <a:off x="609600" y="1295400"/>
            <a:ext cx="7543800" cy="4419600"/>
          </a:xfrm>
        </p:spPr>
        <p:txBody>
          <a:bodyPr/>
          <a:lstStyle/>
          <a:p>
            <a:pPr algn="just"/>
            <a:r>
              <a:rPr lang="en-US" altLang="en-US" sz="2000" b="0" smtClean="0">
                <a:solidFill>
                  <a:srgbClr val="990000"/>
                </a:solidFill>
                <a:latin typeface="Arial" pitchFamily="34" charset="0"/>
              </a:rPr>
              <a:t>Phạm vi tập tin:</a:t>
            </a:r>
            <a:r>
              <a:rPr lang="en-US" altLang="en-US" sz="2000" b="0" smtClean="0">
                <a:latin typeface="Arial" pitchFamily="34" charset="0"/>
              </a:rPr>
              <a:t> Trong C, biến được khai báo là toàn cục và static được gọi là có phạm vi tập tin.</a:t>
            </a:r>
          </a:p>
          <a:p>
            <a:pPr marL="806450" lvl="1" algn="just">
              <a:buFont typeface="Wingdings" pitchFamily="2" charset="2"/>
              <a:buNone/>
            </a:pPr>
            <a:r>
              <a:rPr lang="en-US" altLang="en-US" sz="2000" smtClean="0">
                <a:latin typeface="Arial" pitchFamily="34" charset="0"/>
              </a:rPr>
              <a:t>int x = 0;             /* program scope */</a:t>
            </a:r>
          </a:p>
          <a:p>
            <a:pPr marL="806450" lvl="1" algn="just">
              <a:buFont typeface="Wingdings" pitchFamily="2" charset="2"/>
              <a:buNone/>
            </a:pPr>
            <a:r>
              <a:rPr lang="en-US" altLang="en-US" sz="2000" smtClean="0">
                <a:latin typeface="Arial" pitchFamily="34" charset="0"/>
              </a:rPr>
              <a:t>static int y = 0;      /* file scope */</a:t>
            </a:r>
          </a:p>
          <a:p>
            <a:pPr marL="806450" lvl="1" algn="just">
              <a:buFont typeface="Wingdings" pitchFamily="2" charset="2"/>
              <a:buNone/>
            </a:pPr>
            <a:r>
              <a:rPr lang="en-US" altLang="en-US" sz="2000" smtClean="0">
                <a:latin typeface="Arial" pitchFamily="34" charset="0"/>
              </a:rPr>
              <a:t>static float z = 0.0;  /* file scope */</a:t>
            </a:r>
          </a:p>
          <a:p>
            <a:pPr marL="806450" lvl="1" algn="just">
              <a:buFont typeface="Wingdings" pitchFamily="2" charset="2"/>
              <a:buNone/>
            </a:pPr>
            <a:r>
              <a:rPr lang="en-US" altLang="en-US" sz="2000" smtClean="0">
                <a:latin typeface="Arial" pitchFamily="34" charset="0"/>
              </a:rPr>
              <a:t>int main()</a:t>
            </a:r>
          </a:p>
          <a:p>
            <a:pPr marL="806450" lvl="1" algn="just">
              <a:buFont typeface="Wingdings" pitchFamily="2" charset="2"/>
              <a:buNone/>
            </a:pPr>
            <a:r>
              <a:rPr lang="en-US" altLang="en-US" sz="2000" smtClean="0">
                <a:latin typeface="Arial" pitchFamily="34" charset="0"/>
              </a:rPr>
              <a:t>{      int i;   /* block scope */</a:t>
            </a:r>
          </a:p>
          <a:p>
            <a:pPr marL="806450" lvl="1" algn="just">
              <a:buFont typeface="Wingdings" pitchFamily="2" charset="2"/>
              <a:buNone/>
            </a:pPr>
            <a:r>
              <a:rPr lang="en-US" altLang="en-US" sz="2000" smtClean="0">
                <a:latin typeface="Arial" pitchFamily="34" charset="0"/>
              </a:rPr>
              <a:t>           .</a:t>
            </a:r>
          </a:p>
          <a:p>
            <a:pPr marL="806450" lvl="1" algn="just">
              <a:buFont typeface="Wingdings" pitchFamily="2" charset="2"/>
              <a:buNone/>
            </a:pPr>
            <a:r>
              <a:rPr lang="en-US" altLang="en-US" sz="2000" smtClean="0">
                <a:latin typeface="Arial" pitchFamily="34" charset="0"/>
              </a:rPr>
              <a:t>           .</a:t>
            </a:r>
          </a:p>
          <a:p>
            <a:pPr marL="806450" lvl="1" algn="just">
              <a:buFont typeface="Wingdings" pitchFamily="2" charset="2"/>
              <a:buNone/>
            </a:pPr>
            <a:r>
              <a:rPr lang="en-US" altLang="en-US" sz="2000" smtClean="0">
                <a:latin typeface="Arial" pitchFamily="34" charset="0"/>
              </a:rPr>
              <a:t>           .</a:t>
            </a:r>
          </a:p>
          <a:p>
            <a:pPr marL="806450" lvl="1" algn="just">
              <a:buFont typeface="Wingdings" pitchFamily="2" charset="2"/>
              <a:buNone/>
            </a:pPr>
            <a:r>
              <a:rPr lang="en-US" altLang="en-US" sz="2000" smtClean="0">
                <a:latin typeface="Arial" pitchFamily="34" charset="0"/>
              </a:rPr>
              <a:t>       return 0;</a:t>
            </a:r>
          </a:p>
          <a:p>
            <a:pPr marL="806450" lvl="1" algn="just">
              <a:buFont typeface="Wingdings" pitchFamily="2" charset="2"/>
              <a:buNone/>
            </a:pPr>
            <a:r>
              <a:rPr lang="en-US" altLang="en-US" sz="2000" smtClean="0">
                <a:latin typeface="Arial" pitchFamily="34" charset="0"/>
              </a:rPr>
              <a:t>}</a:t>
            </a:r>
          </a:p>
        </p:txBody>
      </p:sp>
      <p:sp>
        <p:nvSpPr>
          <p:cNvPr id="64515" name="Rectangle 5"/>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Đặt vấn </a:t>
            </a:r>
            <a:r>
              <a:rPr lang="vi-VN" altLang="en-US" smtClean="0"/>
              <a:t>đề</a:t>
            </a:r>
            <a:endParaRPr lang="en-US" altLang="en-US" smtClean="0"/>
          </a:p>
        </p:txBody>
      </p:sp>
      <p:sp>
        <p:nvSpPr>
          <p:cNvPr id="3" name="Content Placeholder 2"/>
          <p:cNvSpPr>
            <a:spLocks noGrp="1"/>
          </p:cNvSpPr>
          <p:nvPr>
            <p:ph idx="1"/>
          </p:nvPr>
        </p:nvSpPr>
        <p:spPr>
          <a:xfrm>
            <a:off x="457200" y="1524000"/>
            <a:ext cx="8305800" cy="4800600"/>
          </a:xfrm>
        </p:spPr>
        <p:txBody>
          <a:bodyPr/>
          <a:lstStyle/>
          <a:p>
            <a:pPr eaLnBrk="1" hangingPunct="1">
              <a:defRPr/>
            </a:pPr>
            <a:r>
              <a:rPr lang="en-US" smtClean="0">
                <a:solidFill>
                  <a:schemeClr val="tx1">
                    <a:lumMod val="60000"/>
                    <a:lumOff val="40000"/>
                  </a:schemeClr>
                </a:solidFill>
              </a:rPr>
              <a:t>Giải pháp =&gt; </a:t>
            </a:r>
            <a:r>
              <a:rPr lang="en-US" smtClean="0">
                <a:solidFill>
                  <a:srgbClr val="FF0000"/>
                </a:solidFill>
              </a:rPr>
              <a:t>Viết 1 lần và sử dụng nhiều lần</a:t>
            </a:r>
          </a:p>
          <a:p>
            <a:pPr lvl="1" eaLnBrk="1" hangingPunct="1">
              <a:defRPr/>
            </a:pPr>
            <a:r>
              <a:rPr lang="en-US" smtClean="0"/>
              <a:t>Đoạn lệnh nhập tổng quát, với n = a, b, c</a:t>
            </a:r>
          </a:p>
          <a:p>
            <a:pPr lvl="1" eaLnBrk="1" hangingPunct="1">
              <a:defRPr/>
            </a:pPr>
            <a:endParaRPr lang="en-US" smtClean="0"/>
          </a:p>
          <a:p>
            <a:pPr lvl="1" eaLnBrk="1" hangingPunct="1">
              <a:defRPr/>
            </a:pPr>
            <a:endParaRPr lang="en-US" smtClean="0"/>
          </a:p>
          <a:p>
            <a:pPr lvl="1" eaLnBrk="1" hangingPunct="1">
              <a:defRPr/>
            </a:pPr>
            <a:endParaRPr lang="en-US" smtClean="0"/>
          </a:p>
          <a:p>
            <a:pPr lvl="1" eaLnBrk="1" hangingPunct="1">
              <a:defRPr/>
            </a:pPr>
            <a:r>
              <a:rPr lang="en-US" smtClean="0"/>
              <a:t>Đoạn lệnh tính giai thừa tổng quát, n = a, b, c</a:t>
            </a:r>
            <a:endParaRPr lang="en-US"/>
          </a:p>
        </p:txBody>
      </p:sp>
      <p:sp>
        <p:nvSpPr>
          <p:cNvPr id="194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
        <p:nvSpPr>
          <p:cNvPr id="5" name="Rounded Rectangle 4"/>
          <p:cNvSpPr/>
          <p:nvPr/>
        </p:nvSpPr>
        <p:spPr>
          <a:xfrm>
            <a:off x="685800" y="2667000"/>
            <a:ext cx="152400" cy="1295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2667000"/>
            <a:ext cx="7010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do {</a:t>
            </a:r>
          </a:p>
          <a:p>
            <a:pPr eaLnBrk="1" hangingPunct="1">
              <a:spcBef>
                <a:spcPct val="0"/>
              </a:spcBef>
              <a:buClrTx/>
              <a:buFontTx/>
              <a:buNone/>
            </a:pPr>
            <a:r>
              <a:rPr lang="en-US" altLang="en-US" sz="2000">
                <a:latin typeface="Courier New" pitchFamily="49" charset="0"/>
                <a:cs typeface="Courier New" pitchFamily="49" charset="0"/>
              </a:rPr>
              <a:t>	printf(“Nhap mot so nguyen duong: ”);</a:t>
            </a:r>
          </a:p>
          <a:p>
            <a:pPr eaLnBrk="1" hangingPunct="1">
              <a:spcBef>
                <a:spcPct val="0"/>
              </a:spcBef>
              <a:buClrTx/>
              <a:buFontTx/>
              <a:buNone/>
            </a:pPr>
            <a:r>
              <a:rPr lang="en-US" altLang="en-US" sz="2000">
                <a:latin typeface="Courier New" pitchFamily="49" charset="0"/>
                <a:cs typeface="Courier New" pitchFamily="49" charset="0"/>
              </a:rPr>
              <a:t>	scanf(“%d”,&amp;</a:t>
            </a:r>
            <a:r>
              <a:rPr lang="en-US" altLang="en-US" sz="2000">
                <a:solidFill>
                  <a:srgbClr val="FF0000"/>
                </a:solidFill>
                <a:latin typeface="Courier New" pitchFamily="49" charset="0"/>
                <a:cs typeface="Courier New" pitchFamily="49" charset="0"/>
              </a:rPr>
              <a:t>n)</a:t>
            </a: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while (</a:t>
            </a:r>
            <a:r>
              <a:rPr lang="en-US" altLang="en-US" sz="2000">
                <a:solidFill>
                  <a:srgbClr val="FF0000"/>
                </a:solidFill>
                <a:latin typeface="Courier New" pitchFamily="49" charset="0"/>
                <a:cs typeface="Courier New" pitchFamily="49" charset="0"/>
              </a:rPr>
              <a:t>n</a:t>
            </a:r>
            <a:r>
              <a:rPr lang="en-US" altLang="en-US" sz="2000">
                <a:latin typeface="Courier New" pitchFamily="49" charset="0"/>
                <a:cs typeface="Courier New" pitchFamily="49" charset="0"/>
              </a:rPr>
              <a:t> &lt;= 0);</a:t>
            </a:r>
          </a:p>
        </p:txBody>
      </p:sp>
      <p:sp>
        <p:nvSpPr>
          <p:cNvPr id="7" name="Rounded Rectangle 6"/>
          <p:cNvSpPr/>
          <p:nvPr/>
        </p:nvSpPr>
        <p:spPr>
          <a:xfrm>
            <a:off x="685800" y="4800600"/>
            <a:ext cx="152400" cy="1295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 name="TextBox 7"/>
          <p:cNvSpPr txBox="1">
            <a:spLocks noChangeArrowheads="1"/>
          </p:cNvSpPr>
          <p:nvPr/>
        </p:nvSpPr>
        <p:spPr bwMode="auto">
          <a:xfrm>
            <a:off x="838200" y="4800600"/>
            <a:ext cx="701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 Tính s = n! = 1 * 2 * … * n }</a:t>
            </a:r>
          </a:p>
          <a:p>
            <a:pPr eaLnBrk="1" hangingPunct="1">
              <a:spcBef>
                <a:spcPct val="0"/>
              </a:spcBef>
              <a:buClrTx/>
              <a:buFontTx/>
              <a:buNone/>
            </a:pPr>
            <a:r>
              <a:rPr lang="en-US" altLang="en-US" sz="2000">
                <a:solidFill>
                  <a:srgbClr val="FF0000"/>
                </a:solidFill>
                <a:latin typeface="Courier New" pitchFamily="49" charset="0"/>
                <a:cs typeface="Courier New" pitchFamily="49" charset="0"/>
              </a:rPr>
              <a:t>s</a:t>
            </a:r>
            <a:r>
              <a:rPr lang="en-US" altLang="en-US" sz="2000">
                <a:latin typeface="Courier New" pitchFamily="49" charset="0"/>
                <a:cs typeface="Courier New" pitchFamily="49" charset="0"/>
              </a:rPr>
              <a:t> = 1;</a:t>
            </a:r>
          </a:p>
          <a:p>
            <a:pPr eaLnBrk="1" hangingPunct="1">
              <a:spcBef>
                <a:spcPct val="0"/>
              </a:spcBef>
              <a:buClrTx/>
              <a:buFontTx/>
              <a:buNone/>
            </a:pPr>
            <a:r>
              <a:rPr lang="en-US" altLang="en-US" sz="2000">
                <a:latin typeface="Courier New" pitchFamily="49" charset="0"/>
                <a:cs typeface="Courier New" pitchFamily="49" charset="0"/>
              </a:rPr>
              <a:t>for (i = 2; i &lt;= </a:t>
            </a:r>
            <a:r>
              <a:rPr lang="en-US" altLang="en-US" sz="2000">
                <a:solidFill>
                  <a:srgbClr val="FF0000"/>
                </a:solidFill>
                <a:latin typeface="Courier New" pitchFamily="49" charset="0"/>
                <a:cs typeface="Courier New" pitchFamily="49" charset="0"/>
              </a:rPr>
              <a:t>n </a:t>
            </a:r>
            <a:r>
              <a:rPr lang="en-US" altLang="en-US" sz="2000">
                <a:latin typeface="Courier New" pitchFamily="49" charset="0"/>
                <a:cs typeface="Courier New" pitchFamily="49" charset="0"/>
              </a:rPr>
              <a:t>; i++)</a:t>
            </a:r>
          </a:p>
          <a:p>
            <a:pPr eaLnBrk="1" hangingPunct="1">
              <a:spcBef>
                <a:spcPct val="0"/>
              </a:spcBef>
              <a:buClrTx/>
              <a:buFontTx/>
              <a:buNone/>
            </a:pPr>
            <a:r>
              <a:rPr lang="en-US" altLang="en-US" sz="2000">
                <a:latin typeface="Courier New" pitchFamily="49" charset="0"/>
                <a:cs typeface="Courier New" pitchFamily="49" charset="0"/>
              </a:rPr>
              <a:t>	</a:t>
            </a:r>
            <a:r>
              <a:rPr lang="en-US" altLang="en-US" sz="2000">
                <a:solidFill>
                  <a:srgbClr val="FF0000"/>
                </a:solidFill>
                <a:latin typeface="Courier New" pitchFamily="49" charset="0"/>
                <a:cs typeface="Courier New" pitchFamily="49" charset="0"/>
              </a:rPr>
              <a:t>s</a:t>
            </a:r>
            <a:r>
              <a:rPr lang="en-US" altLang="en-US" sz="2000">
                <a:latin typeface="Courier New" pitchFamily="49" charset="0"/>
                <a:cs typeface="Courier New" pitchFamily="49" charset="0"/>
              </a:rPr>
              <a:t> = </a:t>
            </a:r>
            <a:r>
              <a:rPr lang="en-US" altLang="en-US" sz="2000">
                <a:solidFill>
                  <a:srgbClr val="FF0000"/>
                </a:solidFill>
                <a:latin typeface="Courier New" pitchFamily="49" charset="0"/>
                <a:cs typeface="Courier New" pitchFamily="49" charset="0"/>
              </a:rPr>
              <a:t>s</a:t>
            </a:r>
            <a:r>
              <a:rPr lang="en-US" altLang="en-US" sz="2000">
                <a:latin typeface="Courier New" pitchFamily="49" charset="0"/>
                <a:cs typeface="Courier New" pitchFamily="49" charset="0"/>
              </a:rPr>
              <a:t> *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anim calcmode="lin" valueType="num">
                                      <p:cBhvr>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4294967295"/>
          </p:nvPr>
        </p:nvSpPr>
        <p:spPr>
          <a:xfrm>
            <a:off x="381000" y="1371600"/>
            <a:ext cx="8229600" cy="4419600"/>
          </a:xfrm>
        </p:spPr>
        <p:txBody>
          <a:bodyPr/>
          <a:lstStyle/>
          <a:p>
            <a:r>
              <a:rPr lang="en-US" altLang="en-US" sz="1800" smtClean="0">
                <a:latin typeface="Arial" pitchFamily="34" charset="0"/>
              </a:rPr>
              <a:t>Ví dụ:</a:t>
            </a:r>
          </a:p>
          <a:p>
            <a:pPr marL="806450" lvl="1">
              <a:buFont typeface="Wingdings" pitchFamily="2" charset="2"/>
              <a:buNone/>
            </a:pPr>
            <a:r>
              <a:rPr lang="en-US" altLang="en-US" sz="2000" smtClean="0">
                <a:latin typeface="Arial" pitchFamily="34" charset="0"/>
              </a:rPr>
              <a:t>#include &lt;iostream.h&gt;</a:t>
            </a:r>
          </a:p>
          <a:p>
            <a:pPr marL="806450" lvl="1">
              <a:buFont typeface="Wingdings" pitchFamily="2" charset="2"/>
              <a:buNone/>
            </a:pPr>
            <a:r>
              <a:rPr lang="en-US" altLang="en-US" sz="2000" smtClean="0">
                <a:latin typeface="Arial" pitchFamily="34" charset="0"/>
              </a:rPr>
              <a:t>int x=3; // biến x toàn cục</a:t>
            </a:r>
          </a:p>
          <a:p>
            <a:pPr marL="806450" lvl="1">
              <a:buFont typeface="Wingdings" pitchFamily="2" charset="2"/>
              <a:buNone/>
            </a:pPr>
            <a:r>
              <a:rPr lang="en-US" altLang="en-US" sz="2000" smtClean="0">
                <a:latin typeface="Arial" pitchFamily="34" charset="0"/>
              </a:rPr>
              <a:t>const int MAX = 10;</a:t>
            </a:r>
          </a:p>
          <a:p>
            <a:pPr marL="806450" lvl="1">
              <a:buFont typeface="Wingdings" pitchFamily="2" charset="2"/>
              <a:buNone/>
            </a:pPr>
            <a:r>
              <a:rPr lang="en-US" altLang="en-US" sz="2000" smtClean="0">
                <a:latin typeface="Arial" pitchFamily="34" charset="0"/>
              </a:rPr>
              <a:t>void fct(int x);</a:t>
            </a:r>
          </a:p>
          <a:p>
            <a:pPr marL="806450" lvl="1">
              <a:buFont typeface="Wingdings" pitchFamily="2" charset="2"/>
              <a:buNone/>
            </a:pPr>
            <a:r>
              <a:rPr lang="en-US" altLang="en-US" sz="2000" smtClean="0">
                <a:latin typeface="Arial" pitchFamily="34" charset="0"/>
              </a:rPr>
              <a:t>void main()</a:t>
            </a:r>
          </a:p>
          <a:p>
            <a:pPr marL="806450" lvl="1">
              <a:buFont typeface="Wingdings" pitchFamily="2" charset="2"/>
              <a:buNone/>
            </a:pPr>
            <a:r>
              <a:rPr lang="en-US" altLang="en-US" sz="2000" smtClean="0">
                <a:latin typeface="Arial" pitchFamily="34" charset="0"/>
              </a:rPr>
              <a:t>{	int x=1; // x cục bộ của hàm main()</a:t>
            </a:r>
          </a:p>
          <a:p>
            <a:pPr marL="806450" lvl="1">
              <a:buFont typeface="Wingdings" pitchFamily="2" charset="2"/>
              <a:buNone/>
            </a:pPr>
            <a:r>
              <a:rPr lang="en-US" altLang="en-US" sz="2000" smtClean="0">
                <a:latin typeface="Arial" pitchFamily="34" charset="0"/>
              </a:rPr>
              <a:t>	fct(x);</a:t>
            </a:r>
          </a:p>
          <a:p>
            <a:pPr marL="806450" lvl="1">
              <a:buFont typeface="Wingdings" pitchFamily="2" charset="2"/>
              <a:buNone/>
            </a:pPr>
            <a:r>
              <a:rPr lang="en-US" altLang="en-US" sz="2000" smtClean="0">
                <a:latin typeface="Arial" pitchFamily="34" charset="0"/>
              </a:rPr>
              <a:t>{</a:t>
            </a:r>
          </a:p>
          <a:p>
            <a:pPr marL="806450" lvl="1">
              <a:buFont typeface="Wingdings" pitchFamily="2" charset="2"/>
              <a:buNone/>
            </a:pPr>
            <a:r>
              <a:rPr lang="en-US" altLang="en-US" sz="2000" smtClean="0">
                <a:latin typeface="Arial" pitchFamily="34" charset="0"/>
              </a:rPr>
              <a:t>	int y=4;</a:t>
            </a:r>
          </a:p>
          <a:p>
            <a:pPr marL="806450" lvl="1">
              <a:buFont typeface="Wingdings" pitchFamily="2" charset="2"/>
              <a:buNone/>
            </a:pPr>
            <a:r>
              <a:rPr lang="en-US" altLang="en-US" sz="2000" smtClean="0">
                <a:latin typeface="Arial" pitchFamily="34" charset="0"/>
              </a:rPr>
              <a:t>	x += y;</a:t>
            </a:r>
          </a:p>
          <a:p>
            <a:pPr marL="806450" lvl="1">
              <a:buFont typeface="Wingdings" pitchFamily="2" charset="2"/>
              <a:buNone/>
            </a:pPr>
            <a:r>
              <a:rPr lang="en-US" altLang="en-US" sz="2000" smtClean="0">
                <a:latin typeface="Arial" pitchFamily="34" charset="0"/>
              </a:rPr>
              <a:t>}</a:t>
            </a:r>
          </a:p>
        </p:txBody>
      </p:sp>
      <p:sp>
        <p:nvSpPr>
          <p:cNvPr id="65539" name="Rectangle 4"/>
          <p:cNvSpPr>
            <a:spLocks noChangeArrowheads="1"/>
          </p:cNvSpPr>
          <p:nvPr/>
        </p:nvSpPr>
        <p:spPr bwMode="auto">
          <a:xfrm>
            <a:off x="5029200" y="1524000"/>
            <a:ext cx="3733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8064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49225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835150" indent="-228600" eaLnBrk="0" hangingPunct="0">
              <a:spcBef>
                <a:spcPct val="20000"/>
              </a:spcBef>
              <a:buChar char="–"/>
              <a:defRPr sz="2000">
                <a:solidFill>
                  <a:schemeClr val="tx1"/>
                </a:solidFill>
                <a:latin typeface="Tahoma" pitchFamily="34" charset="0"/>
                <a:cs typeface="Tahoma" pitchFamily="34" charset="0"/>
              </a:defRPr>
            </a:lvl4pPr>
            <a:lvl5pPr marL="2178050" indent="-228600" eaLnBrk="0" hangingPunct="0">
              <a:spcBef>
                <a:spcPct val="20000"/>
              </a:spcBef>
              <a:buChar char="»"/>
              <a:defRPr sz="2000">
                <a:solidFill>
                  <a:schemeClr val="tx1"/>
                </a:solidFill>
                <a:latin typeface="Tahoma" pitchFamily="34" charset="0"/>
                <a:cs typeface="Tahoma" pitchFamily="34" charset="0"/>
              </a:defRPr>
            </a:lvl5pPr>
            <a:lvl6pPr marL="26352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30924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5496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400685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buFont typeface="Wingdings" pitchFamily="2" charset="2"/>
              <a:buNone/>
            </a:pPr>
            <a:r>
              <a:rPr lang="en-US" altLang="en-US" sz="1800" b="0">
                <a:latin typeface="Arial" pitchFamily="34" charset="0"/>
              </a:rPr>
              <a:t>cout&lt;&lt;”Y = “&lt;&lt;y; // Sai vì biến y đã bị hủy, không thể truy</a:t>
            </a:r>
          </a:p>
          <a:p>
            <a:pPr>
              <a:buFont typeface="Wingdings" pitchFamily="2" charset="2"/>
              <a:buNone/>
            </a:pPr>
            <a:r>
              <a:rPr lang="en-US" altLang="en-US" sz="1800" b="0">
                <a:latin typeface="Arial" pitchFamily="34" charset="0"/>
              </a:rPr>
              <a:t>	xuất</a:t>
            </a:r>
          </a:p>
          <a:p>
            <a:pPr>
              <a:buFont typeface="Wingdings" pitchFamily="2" charset="2"/>
              <a:buNone/>
            </a:pPr>
            <a:r>
              <a:rPr lang="en-US" altLang="en-US" sz="1800" b="0">
                <a:latin typeface="Arial" pitchFamily="34" charset="0"/>
              </a:rPr>
              <a:t>cout&lt;&lt;”X của hàm main() = “&lt;&lt;x;</a:t>
            </a:r>
          </a:p>
          <a:p>
            <a:pPr>
              <a:buFont typeface="Wingdings" pitchFamily="2" charset="2"/>
              <a:buNone/>
            </a:pPr>
            <a:r>
              <a:rPr lang="en-US" altLang="en-US" sz="1800" b="0">
                <a:latin typeface="Arial" pitchFamily="34" charset="0"/>
              </a:rPr>
              <a:t>cout&lt;&lt;”X toàn cục = “&lt;&lt;::x;</a:t>
            </a:r>
          </a:p>
          <a:p>
            <a:pPr>
              <a:buFont typeface="Wingdings" pitchFamily="2" charset="2"/>
              <a:buNone/>
            </a:pPr>
            <a:r>
              <a:rPr lang="en-US" altLang="en-US" sz="1800" b="0">
                <a:latin typeface="Arial" pitchFamily="34" charset="0"/>
              </a:rPr>
              <a:t>}</a:t>
            </a:r>
          </a:p>
          <a:p>
            <a:pPr>
              <a:buFont typeface="Wingdings" pitchFamily="2" charset="2"/>
              <a:buNone/>
            </a:pPr>
            <a:r>
              <a:rPr lang="en-US" altLang="en-US" sz="1800" b="0">
                <a:latin typeface="Arial" pitchFamily="34" charset="0"/>
              </a:rPr>
              <a:t>void fct(int x){</a:t>
            </a:r>
          </a:p>
          <a:p>
            <a:pPr>
              <a:buFont typeface="Wingdings" pitchFamily="2" charset="2"/>
              <a:buNone/>
            </a:pPr>
            <a:r>
              <a:rPr lang="en-US" altLang="en-US" sz="1800" b="0">
                <a:latin typeface="Arial" pitchFamily="34" charset="0"/>
              </a:rPr>
              <a:t>x += MAX;</a:t>
            </a:r>
          </a:p>
          <a:p>
            <a:pPr>
              <a:buFont typeface="Wingdings" pitchFamily="2" charset="2"/>
              <a:buNone/>
            </a:pPr>
            <a:r>
              <a:rPr lang="en-US" altLang="en-US" sz="1800" b="0">
                <a:latin typeface="Arial" pitchFamily="34" charset="0"/>
              </a:rPr>
              <a:t>cout&lt;&lt;”X bên trong hàm fct() = “&lt;&lt;x&lt;&lt;endl;</a:t>
            </a:r>
          </a:p>
          <a:p>
            <a:pPr>
              <a:buFont typeface="Wingdings" pitchFamily="2" charset="2"/>
              <a:buNone/>
            </a:pPr>
            <a:r>
              <a:rPr lang="en-US" altLang="en-US" sz="1800" b="0">
                <a:latin typeface="Arial" pitchFamily="34" charset="0"/>
              </a:rPr>
              <a:t>}</a:t>
            </a:r>
          </a:p>
        </p:txBody>
      </p:sp>
      <p:sp>
        <p:nvSpPr>
          <p:cNvPr id="65540" name="Rectangle 6"/>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54" name="Group 22"/>
          <p:cNvGraphicFramePr>
            <a:graphicFrameLocks noGrp="1"/>
          </p:cNvGraphicFramePr>
          <p:nvPr>
            <p:ph sz="half" idx="4294967295"/>
          </p:nvPr>
        </p:nvGraphicFramePr>
        <p:xfrm>
          <a:off x="457200" y="1166813"/>
          <a:ext cx="8150225" cy="3951287"/>
        </p:xfrm>
        <a:graphic>
          <a:graphicData uri="http://schemas.openxmlformats.org/drawingml/2006/table">
            <a:tbl>
              <a:tblPr/>
              <a:tblGrid>
                <a:gridCol w="4194175"/>
                <a:gridCol w="3956050"/>
              </a:tblGrid>
              <a:tr h="609600">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Biến toàn cục (local variable)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2B2B2"/>
                    </a:solidFill>
                  </a:tcPr>
                </a:tc>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Biến cục bộ (Global variable)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2B2B2"/>
                    </a:solidFill>
                  </a:tcPr>
                </a:tc>
              </a:tr>
              <a:tr h="838200">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Biến cục bộ là biến khai báo bên trong khối hay hàm của khối.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Biến toàn cục là biến khai báo bên ngoài mọi hàm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1123950">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Chỉ có thể được truy xuất bên trong phạm vi khối hay hàm đó mà thôi.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Có thể được truy xuất ở mọi nơi trong chương trình.</a:t>
                      </a:r>
                    </a:p>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1379538">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Các biến cục bộ có thời gian tồn tại tương đối ngắn. Chúng sẽ bị hủy mỗi khi ra khỏi khối hay kết thúc thực hiện hàm chứa nó.</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defRPr sz="2400">
                          <a:solidFill>
                            <a:schemeClr val="tx1"/>
                          </a:solidFill>
                          <a:latin typeface="Tahoma" pitchFamily="34" charset="0"/>
                          <a:cs typeface="Tahoma" pitchFamily="34" charset="0"/>
                        </a:defRPr>
                      </a:lvl2pPr>
                      <a:lvl3pPr eaLnBrk="0" hangingPunct="0">
                        <a:spcBef>
                          <a:spcPct val="20000"/>
                        </a:spcBef>
                        <a:buClr>
                          <a:schemeClr val="tx1"/>
                        </a:buClr>
                        <a:defRPr sz="2000">
                          <a:solidFill>
                            <a:schemeClr val="tx1"/>
                          </a:solidFill>
                          <a:latin typeface="Tahoma" pitchFamily="34" charset="0"/>
                          <a:cs typeface="Tahoma" pitchFamily="34" charset="0"/>
                        </a:defRPr>
                      </a:lvl3pPr>
                      <a:lvl4pPr eaLnBrk="0" hangingPunct="0">
                        <a:spcBef>
                          <a:spcPct val="20000"/>
                        </a:spcBef>
                        <a:defRPr>
                          <a:solidFill>
                            <a:schemeClr val="tx1"/>
                          </a:solidFill>
                          <a:latin typeface="Tahoma" pitchFamily="34" charset="0"/>
                          <a:cs typeface="Tahoma" pitchFamily="34" charset="0"/>
                        </a:defRPr>
                      </a:lvl4pPr>
                      <a:lvl5pPr eaLnBrk="0" hangingPunct="0">
                        <a:spcBef>
                          <a:spcPct val="20000"/>
                        </a:spcBef>
                        <a:defRPr>
                          <a:solidFill>
                            <a:schemeClr val="tx1"/>
                          </a:solidFill>
                          <a:latin typeface="Tahoma" pitchFamily="34" charset="0"/>
                          <a:cs typeface="Tahoma" pitchFamily="34" charset="0"/>
                        </a:defRPr>
                      </a:lvl5pPr>
                      <a:lvl6pPr eaLnBrk="0" fontAlgn="base" hangingPunct="0">
                        <a:spcBef>
                          <a:spcPct val="20000"/>
                        </a:spcBef>
                        <a:spcAft>
                          <a:spcPct val="0"/>
                        </a:spcAft>
                        <a:defRPr>
                          <a:solidFill>
                            <a:schemeClr val="tx1"/>
                          </a:solidFill>
                          <a:latin typeface="Tahoma" pitchFamily="34" charset="0"/>
                          <a:cs typeface="Tahoma" pitchFamily="34" charset="0"/>
                        </a:defRPr>
                      </a:lvl6pPr>
                      <a:lvl7pPr eaLnBrk="0" fontAlgn="base" hangingPunct="0">
                        <a:spcBef>
                          <a:spcPct val="20000"/>
                        </a:spcBef>
                        <a:spcAft>
                          <a:spcPct val="0"/>
                        </a:spcAft>
                        <a:defRPr>
                          <a:solidFill>
                            <a:schemeClr val="tx1"/>
                          </a:solidFill>
                          <a:latin typeface="Tahoma" pitchFamily="34" charset="0"/>
                          <a:cs typeface="Tahoma" pitchFamily="34" charset="0"/>
                        </a:defRPr>
                      </a:lvl7pPr>
                      <a:lvl8pPr eaLnBrk="0" fontAlgn="base" hangingPunct="0">
                        <a:spcBef>
                          <a:spcPct val="20000"/>
                        </a:spcBef>
                        <a:spcAft>
                          <a:spcPct val="0"/>
                        </a:spcAft>
                        <a:defRPr>
                          <a:solidFill>
                            <a:schemeClr val="tx1"/>
                          </a:solidFill>
                          <a:latin typeface="Tahoma" pitchFamily="34" charset="0"/>
                          <a:cs typeface="Tahoma" pitchFamily="34" charset="0"/>
                        </a:defRPr>
                      </a:lvl8pPr>
                      <a:lvl9pPr eaLnBrk="0" fontAlgn="base" hangingPunct="0">
                        <a:spcBef>
                          <a:spcPct val="20000"/>
                        </a:spcBef>
                        <a:spcAft>
                          <a:spcPct val="0"/>
                        </a:spcAft>
                        <a:defRPr>
                          <a:solidFill>
                            <a:schemeClr val="tx1"/>
                          </a:solidFill>
                          <a:latin typeface="Tahoma" pitchFamily="34" charset="0"/>
                          <a:cs typeface="Tahoma" pitchFamily="34" charset="0"/>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cs typeface="Tahoma" pitchFamily="34" charset="0"/>
                        </a:rPr>
                        <a:t>Các biến toàn cục có thời gian tồn tại là thời gian của chương trình</a:t>
                      </a:r>
                    </a:p>
                    <a:p>
                      <a:pPr marL="0" marR="0" lvl="0" indent="0" algn="just"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6579" name="Rectangle 21"/>
          <p:cNvSpPr>
            <a:spLocks noGrp="1" noChangeArrowheads="1"/>
          </p:cNvSpPr>
          <p:nvPr>
            <p:ph type="title" idx="4294967295"/>
          </p:nvPr>
        </p:nvSpPr>
        <p:spPr>
          <a:xfrm>
            <a:off x="914400" y="0"/>
            <a:ext cx="10058400" cy="1462088"/>
          </a:xfrm>
          <a:noFill/>
        </p:spPr>
        <p:txBody>
          <a:bodyPr/>
          <a:lstStyle/>
          <a:p>
            <a:r>
              <a:rPr kumimoji="1" lang="en-US" altLang="en-US" b="1" smtClean="0"/>
              <a:t>Phạm vi (scope) của các đối tượng</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143000" y="0"/>
            <a:ext cx="10058400" cy="1462088"/>
          </a:xfrm>
        </p:spPr>
        <p:txBody>
          <a:bodyPr/>
          <a:lstStyle/>
          <a:p>
            <a:r>
              <a:rPr kumimoji="1" lang="en-US" altLang="en-US" sz="2800" b="1" smtClean="0"/>
              <a:t>Cấp lưu trữ của các đối tượng</a:t>
            </a:r>
          </a:p>
        </p:txBody>
      </p:sp>
      <p:sp>
        <p:nvSpPr>
          <p:cNvPr id="67587" name="Rectangle 3"/>
          <p:cNvSpPr>
            <a:spLocks noGrp="1" noChangeArrowheads="1"/>
          </p:cNvSpPr>
          <p:nvPr>
            <p:ph type="body" idx="4294967295"/>
          </p:nvPr>
        </p:nvSpPr>
        <p:spPr>
          <a:xfrm>
            <a:off x="457200" y="1524000"/>
            <a:ext cx="7772400" cy="4419600"/>
          </a:xfrm>
        </p:spPr>
        <p:txBody>
          <a:bodyPr/>
          <a:lstStyle/>
          <a:p>
            <a:pPr algn="just">
              <a:lnSpc>
                <a:spcPct val="110000"/>
              </a:lnSpc>
            </a:pPr>
            <a:r>
              <a:rPr lang="en-US" altLang="en-US" sz="1800" b="0" smtClean="0">
                <a:latin typeface="Arial" pitchFamily="34" charset="0"/>
              </a:rPr>
              <a:t>Cấp lưu trữ (storage class) là cách thức NNLT cấp phát vùng nhớ và lưu trữ biến. Cấp lưu trữ của một biến được xác định bằng các từ khóa sau: auto, register, static, extern.</a:t>
            </a:r>
          </a:p>
          <a:p>
            <a:pPr algn="just">
              <a:lnSpc>
                <a:spcPct val="110000"/>
              </a:lnSpc>
            </a:pPr>
            <a:r>
              <a:rPr lang="en-US" altLang="en-US" sz="1800" b="0" smtClean="0">
                <a:latin typeface="Arial" pitchFamily="34" charset="0"/>
              </a:rPr>
              <a:t>Biến auto (còn gọi là biến tự động, biến cục bộ):</a:t>
            </a:r>
          </a:p>
          <a:p>
            <a:pPr marL="806450" lvl="1" algn="just">
              <a:lnSpc>
                <a:spcPct val="110000"/>
              </a:lnSpc>
              <a:buClr>
                <a:srgbClr val="0000FF"/>
              </a:buClr>
            </a:pPr>
            <a:r>
              <a:rPr lang="en-US" altLang="en-US" sz="2000" smtClean="0">
                <a:latin typeface="Arial" pitchFamily="34" charset="0"/>
              </a:rPr>
              <a:t>Mọi biến khai báo bên trong một khối hay hàm mặc nhiên có tính chất auto, trừ khi xác định rõ cấp lưu trữ khác.</a:t>
            </a:r>
          </a:p>
          <a:p>
            <a:pPr marL="806450" lvl="1" algn="just">
              <a:lnSpc>
                <a:spcPct val="110000"/>
              </a:lnSpc>
              <a:buClr>
                <a:srgbClr val="0000FF"/>
              </a:buClr>
            </a:pPr>
            <a:r>
              <a:rPr lang="en-US" altLang="en-US" sz="2000" smtClean="0">
                <a:latin typeface="Arial" pitchFamily="34" charset="0"/>
              </a:rPr>
              <a:t>Ví dụ, khai báo int x; tương đương với khai báo auto int x;.</a:t>
            </a:r>
          </a:p>
          <a:p>
            <a:pPr marL="806450" lvl="1" algn="just">
              <a:lnSpc>
                <a:spcPct val="110000"/>
              </a:lnSpc>
              <a:buClr>
                <a:srgbClr val="0000FF"/>
              </a:buClr>
            </a:pPr>
            <a:r>
              <a:rPr lang="en-US" altLang="en-US" sz="2000" smtClean="0">
                <a:latin typeface="Arial" pitchFamily="34" charset="0"/>
              </a:rPr>
              <a:t>Biến auto có phạm vi cục bộ bên trong hàm hay khối và có thời gian tồn tại ngắn, do được cấp phát trong vùng nhớ STACK.</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609600" y="1295400"/>
            <a:ext cx="7543800" cy="4419600"/>
          </a:xfrm>
        </p:spPr>
        <p:txBody>
          <a:bodyPr/>
          <a:lstStyle/>
          <a:p>
            <a:pPr marL="285750" indent="-285750">
              <a:lnSpc>
                <a:spcPct val="80000"/>
              </a:lnSpc>
            </a:pPr>
            <a:r>
              <a:rPr lang="en-US" altLang="en-US" sz="2000" b="0" smtClean="0">
                <a:latin typeface="Arial" pitchFamily="34" charset="0"/>
              </a:rPr>
              <a:t>Biến register </a:t>
            </a:r>
            <a:r>
              <a:rPr lang="en-US" altLang="en-US" sz="2000" smtClean="0">
                <a:latin typeface="Arial" pitchFamily="34" charset="0"/>
              </a:rPr>
              <a:t>(ít dùng)</a:t>
            </a:r>
          </a:p>
          <a:p>
            <a:pPr marL="685800" lvl="1" algn="just">
              <a:buClr>
                <a:srgbClr val="0000FF"/>
              </a:buClr>
            </a:pPr>
            <a:r>
              <a:rPr lang="en-US" altLang="en-US" sz="2200" smtClean="0">
                <a:latin typeface="Arial" pitchFamily="34" charset="0"/>
              </a:rPr>
              <a:t>Để tăng tốc độ truy xuất biến, chương trình dịch lưu trữ biến trong thanh ghi. Chương trình dịch có thể bỏ qua không đáp ứng lời yêu cầu này nếu có quá nhiều lời đề nghị loại này hoặc nếu không còn đủ thanh ghi để cấp phát.</a:t>
            </a:r>
          </a:p>
          <a:p>
            <a:pPr marL="685800" lvl="1"/>
            <a:r>
              <a:rPr lang="en-US" altLang="en-US" sz="2200" b="1" smtClean="0">
                <a:latin typeface="Arial" pitchFamily="34" charset="0"/>
              </a:rPr>
              <a:t>Ví dụ:   </a:t>
            </a:r>
            <a:r>
              <a:rPr lang="en-US" altLang="en-US" sz="2200" smtClean="0">
                <a:latin typeface="Arial" pitchFamily="34" charset="0"/>
              </a:rPr>
              <a:t>int main()</a:t>
            </a:r>
          </a:p>
          <a:p>
            <a:pPr marL="1492250" lvl="2">
              <a:buFontTx/>
              <a:buNone/>
            </a:pPr>
            <a:r>
              <a:rPr lang="en-US" altLang="en-US" sz="2000" smtClean="0">
                <a:latin typeface="Arial" pitchFamily="34" charset="0"/>
              </a:rPr>
              <a:t>      {   /* block scope with the register specifier */</a:t>
            </a:r>
          </a:p>
          <a:p>
            <a:pPr marL="1492250" lvl="2">
              <a:buFontTx/>
              <a:buNone/>
            </a:pPr>
            <a:r>
              <a:rPr lang="en-US" altLang="en-US" sz="2000" smtClean="0">
                <a:latin typeface="Arial" pitchFamily="34" charset="0"/>
              </a:rPr>
              <a:t>           register int i;</a:t>
            </a:r>
          </a:p>
          <a:p>
            <a:pPr marL="1492250" lvl="2">
              <a:buFontTx/>
              <a:buNone/>
            </a:pPr>
            <a:r>
              <a:rPr lang="en-US" altLang="en-US" sz="2000" smtClean="0">
                <a:latin typeface="Arial" pitchFamily="34" charset="0"/>
              </a:rPr>
              <a:t>           . . .</a:t>
            </a:r>
          </a:p>
          <a:p>
            <a:pPr marL="1492250" lvl="2">
              <a:buFontTx/>
              <a:buNone/>
            </a:pPr>
            <a:r>
              <a:rPr lang="en-US" altLang="en-US" sz="2000" smtClean="0">
                <a:latin typeface="Arial" pitchFamily="34" charset="0"/>
              </a:rPr>
              <a:t>          for (i=0; i&lt;MAX_NUM; i++){ /* some statements */}</a:t>
            </a:r>
          </a:p>
          <a:p>
            <a:pPr marL="1492250" lvl="2">
              <a:buFontTx/>
              <a:buNone/>
            </a:pPr>
            <a:r>
              <a:rPr lang="en-US" altLang="en-US" sz="2000" smtClean="0">
                <a:latin typeface="Arial" pitchFamily="34" charset="0"/>
              </a:rPr>
              <a:t>          . . .</a:t>
            </a:r>
          </a:p>
          <a:p>
            <a:pPr marL="1492250" lvl="2">
              <a:buFontTx/>
              <a:buNone/>
            </a:pPr>
            <a:r>
              <a:rPr lang="en-US" altLang="en-US" sz="2000" smtClean="0">
                <a:latin typeface="Arial" pitchFamily="34" charset="0"/>
              </a:rPr>
              <a:t>          return 0;</a:t>
            </a:r>
          </a:p>
          <a:p>
            <a:pPr marL="1492250" lvl="2">
              <a:buFontTx/>
              <a:buNone/>
            </a:pPr>
            <a:r>
              <a:rPr lang="en-US" altLang="en-US" sz="2000" smtClean="0">
                <a:latin typeface="Arial" pitchFamily="34" charset="0"/>
              </a:rPr>
              <a:t>      }</a:t>
            </a:r>
          </a:p>
        </p:txBody>
      </p:sp>
      <p:sp>
        <p:nvSpPr>
          <p:cNvPr id="68611" name="Rectangle 5"/>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4294967295"/>
          </p:nvPr>
        </p:nvSpPr>
        <p:spPr>
          <a:xfrm>
            <a:off x="457200" y="1466850"/>
            <a:ext cx="7696200" cy="4419600"/>
          </a:xfrm>
        </p:spPr>
        <p:txBody>
          <a:bodyPr/>
          <a:lstStyle/>
          <a:p>
            <a:pPr>
              <a:lnSpc>
                <a:spcPct val="110000"/>
              </a:lnSpc>
            </a:pPr>
            <a:r>
              <a:rPr lang="en-US" altLang="en-US" sz="2000" b="0" smtClean="0">
                <a:latin typeface="Arial" pitchFamily="34" charset="0"/>
              </a:rPr>
              <a:t>Biến static </a:t>
            </a:r>
            <a:r>
              <a:rPr lang="en-US" altLang="en-US" sz="2000" smtClean="0">
                <a:latin typeface="Arial" pitchFamily="34" charset="0"/>
              </a:rPr>
              <a:t>(còn gọi là biến tĩnh)</a:t>
            </a:r>
          </a:p>
          <a:p>
            <a:pPr marL="738188" lvl="1" indent="-280988" algn="just">
              <a:lnSpc>
                <a:spcPct val="110000"/>
              </a:lnSpc>
              <a:buClr>
                <a:srgbClr val="0000FF"/>
              </a:buClr>
            </a:pPr>
            <a:r>
              <a:rPr lang="en-US" altLang="en-US" sz="2400" smtClean="0">
                <a:latin typeface="Arial" pitchFamily="34" charset="0"/>
              </a:rPr>
              <a:t>Là biến được cấp phát trong vùng nhớ DATA do đó có tính chất cố định, lâu dài. </a:t>
            </a:r>
          </a:p>
          <a:p>
            <a:pPr marL="738188" lvl="1" indent="-280988" algn="just">
              <a:lnSpc>
                <a:spcPct val="110000"/>
              </a:lnSpc>
              <a:buClr>
                <a:srgbClr val="0000FF"/>
              </a:buClr>
            </a:pPr>
            <a:r>
              <a:rPr lang="en-US" altLang="en-US" sz="2400" smtClean="0">
                <a:latin typeface="Arial" pitchFamily="34" charset="0"/>
              </a:rPr>
              <a:t>Biến static khai báo bên trong một khối, hay hàm sẽ không bị hủy khi ra khỏi khối hay hàm đó, và vẫn lưu giữ giá trị cũ của lần gọi hàm trước.</a:t>
            </a:r>
          </a:p>
          <a:p>
            <a:pPr marL="738188" lvl="1" indent="-280988" algn="just">
              <a:lnSpc>
                <a:spcPct val="110000"/>
              </a:lnSpc>
              <a:buClr>
                <a:srgbClr val="0000FF"/>
              </a:buClr>
            </a:pPr>
            <a:r>
              <a:rPr lang="en-US" altLang="en-US" sz="2400" smtClean="0">
                <a:latin typeface="Arial" pitchFamily="34" charset="0"/>
              </a:rPr>
              <a:t>Biến static phải được khởi tạo giá trị khi khai báo. Chương trình dịch sẽ chỉ khởi tạo giá trị cho biến static duy nhất một lần trong lần gọi hàm đầu tiên.</a:t>
            </a:r>
          </a:p>
        </p:txBody>
      </p:sp>
      <p:sp>
        <p:nvSpPr>
          <p:cNvPr id="69635" name="Rectangle 5"/>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457200" y="1466850"/>
            <a:ext cx="8001000" cy="4419600"/>
          </a:xfrm>
        </p:spPr>
        <p:txBody>
          <a:bodyPr/>
          <a:lstStyle/>
          <a:p>
            <a:r>
              <a:rPr lang="en-US" altLang="en-US" sz="2000" b="0" smtClean="0">
                <a:latin typeface="Times New Roman" pitchFamily="18" charset="0"/>
              </a:rPr>
              <a:t>V</a:t>
            </a:r>
            <a:r>
              <a:rPr lang="en-US" altLang="en-US" sz="2000" b="0" smtClean="0"/>
              <a:t>í</a:t>
            </a:r>
            <a:r>
              <a:rPr lang="en-US" altLang="en-US" sz="2000" b="0" smtClean="0">
                <a:latin typeface="Times New Roman" pitchFamily="18" charset="0"/>
              </a:rPr>
              <a:t> dụ: Biến Static</a:t>
            </a:r>
            <a:endParaRPr lang="en-US" altLang="en-US" sz="2000" smtClean="0">
              <a:latin typeface="Times New Roman" pitchFamily="18" charset="0"/>
            </a:endParaRPr>
          </a:p>
          <a:p>
            <a:pPr marL="738188" lvl="1" indent="-280988">
              <a:lnSpc>
                <a:spcPct val="80000"/>
              </a:lnSpc>
              <a:buFont typeface="Wingdings" pitchFamily="2" charset="2"/>
              <a:buNone/>
            </a:pPr>
            <a:r>
              <a:rPr lang="en-US" altLang="en-US" sz="2200" smtClean="0">
                <a:latin typeface="Times New Roman" pitchFamily="18" charset="0"/>
              </a:rPr>
              <a:t>int i = 1;</a:t>
            </a:r>
          </a:p>
          <a:p>
            <a:pPr marL="738188" lvl="1" indent="-280988">
              <a:lnSpc>
                <a:spcPct val="80000"/>
              </a:lnSpc>
              <a:buFont typeface="Wingdings" pitchFamily="2" charset="2"/>
              <a:buNone/>
            </a:pPr>
            <a:r>
              <a:rPr lang="en-US" altLang="en-US" sz="2200" smtClean="0">
                <a:latin typeface="Times New Roman" pitchFamily="18" charset="0"/>
              </a:rPr>
              <a:t>void ham()</a:t>
            </a:r>
          </a:p>
          <a:p>
            <a:pPr marL="738188" lvl="1" indent="-280988">
              <a:lnSpc>
                <a:spcPct val="80000"/>
              </a:lnSpc>
              <a:buFont typeface="Wingdings" pitchFamily="2" charset="2"/>
              <a:buNone/>
            </a:pPr>
            <a:r>
              <a:rPr lang="en-US" altLang="en-US" sz="2200" smtClean="0">
                <a:latin typeface="Times New Roman" pitchFamily="18" charset="0"/>
              </a:rPr>
              <a:t>{		static int lanthu = 0;</a:t>
            </a:r>
          </a:p>
          <a:p>
            <a:pPr marL="738188" lvl="1" indent="-280988">
              <a:lnSpc>
                <a:spcPct val="80000"/>
              </a:lnSpc>
              <a:buFont typeface="Wingdings" pitchFamily="2" charset="2"/>
              <a:buNone/>
            </a:pPr>
            <a:r>
              <a:rPr lang="en-US" altLang="en-US" sz="2200" smtClean="0">
                <a:latin typeface="Times New Roman" pitchFamily="18" charset="0"/>
              </a:rPr>
              <a:t>		lanthu++;</a:t>
            </a:r>
          </a:p>
          <a:p>
            <a:pPr marL="738188" lvl="1" indent="-280988">
              <a:lnSpc>
                <a:spcPct val="80000"/>
              </a:lnSpc>
              <a:buFont typeface="Wingdings" pitchFamily="2" charset="2"/>
              <a:buNone/>
            </a:pPr>
            <a:r>
              <a:rPr lang="en-US" altLang="en-US" sz="2200" smtClean="0">
                <a:latin typeface="Times New Roman" pitchFamily="18" charset="0"/>
              </a:rPr>
              <a:t>		i = 2 * i;</a:t>
            </a:r>
          </a:p>
          <a:p>
            <a:pPr marL="738188" lvl="1" indent="-280988">
              <a:lnSpc>
                <a:spcPct val="80000"/>
              </a:lnSpc>
              <a:buFont typeface="Wingdings" pitchFamily="2" charset="2"/>
              <a:buNone/>
            </a:pPr>
            <a:r>
              <a:rPr lang="en-US" altLang="en-US" sz="2200" smtClean="0">
                <a:latin typeface="Times New Roman" pitchFamily="18" charset="0"/>
              </a:rPr>
              <a:t>	  cout &lt;&lt; "H</a:t>
            </a:r>
            <a:r>
              <a:rPr lang="en-US" altLang="en-US" sz="2200" smtClean="0"/>
              <a:t>à</a:t>
            </a:r>
            <a:r>
              <a:rPr lang="en-US" altLang="en-US" sz="2200" smtClean="0">
                <a:latin typeface="Times New Roman" pitchFamily="18" charset="0"/>
              </a:rPr>
              <a:t>m chạy lần thứ " &lt;&lt; lanthu &lt;&lt; ", i = " &lt;&lt; i ;</a:t>
            </a:r>
          </a:p>
          <a:p>
            <a:pPr marL="738188" lvl="1" indent="-280988">
              <a:lnSpc>
                <a:spcPct val="80000"/>
              </a:lnSpc>
              <a:buFont typeface="Wingdings" pitchFamily="2" charset="2"/>
              <a:buNone/>
            </a:pPr>
            <a:r>
              <a:rPr lang="en-US" altLang="en-US" sz="2200" smtClean="0">
                <a:latin typeface="Times New Roman" pitchFamily="18" charset="0"/>
              </a:rPr>
              <a:t>		</a:t>
            </a:r>
            <a:r>
              <a:rPr lang="en-US" altLang="en-US" sz="2200" smtClean="0"/>
              <a:t>…</a:t>
            </a:r>
            <a:endParaRPr lang="en-US" altLang="en-US" sz="2200" smtClean="0">
              <a:latin typeface="Times New Roman" pitchFamily="18" charset="0"/>
            </a:endParaRPr>
          </a:p>
          <a:p>
            <a:pPr marL="738188" lvl="1" indent="-280988">
              <a:lnSpc>
                <a:spcPct val="80000"/>
              </a:lnSpc>
              <a:buFont typeface="Wingdings" pitchFamily="2" charset="2"/>
              <a:buNone/>
            </a:pPr>
            <a:r>
              <a:rPr lang="en-US" altLang="en-US" sz="2200" smtClean="0">
                <a:latin typeface="Times New Roman" pitchFamily="18" charset="0"/>
              </a:rPr>
              <a:t>}</a:t>
            </a:r>
          </a:p>
          <a:p>
            <a:pPr marL="738188" lvl="1" indent="-280988">
              <a:lnSpc>
                <a:spcPct val="80000"/>
              </a:lnSpc>
              <a:buFont typeface="Wingdings" pitchFamily="2" charset="2"/>
              <a:buNone/>
            </a:pPr>
            <a:r>
              <a:rPr lang="en-US" altLang="en-US" sz="2200" smtClean="0">
                <a:latin typeface="Times New Roman" pitchFamily="18" charset="0"/>
              </a:rPr>
              <a:t>main()</a:t>
            </a:r>
          </a:p>
          <a:p>
            <a:pPr marL="738188" lvl="1" indent="-280988">
              <a:lnSpc>
                <a:spcPct val="80000"/>
              </a:lnSpc>
              <a:buFont typeface="Wingdings" pitchFamily="2" charset="2"/>
              <a:buNone/>
            </a:pPr>
            <a:r>
              <a:rPr lang="en-US" altLang="en-US" sz="2200" smtClean="0">
                <a:latin typeface="Times New Roman" pitchFamily="18" charset="0"/>
              </a:rPr>
              <a:t>{		ham(); // H</a:t>
            </a:r>
            <a:r>
              <a:rPr lang="en-US" altLang="en-US" sz="2200" smtClean="0"/>
              <a:t>à</a:t>
            </a:r>
            <a:r>
              <a:rPr lang="en-US" altLang="en-US" sz="2200" smtClean="0">
                <a:latin typeface="Times New Roman" pitchFamily="18" charset="0"/>
              </a:rPr>
              <a:t>m chạy lần thứ 1, i = 2</a:t>
            </a:r>
          </a:p>
          <a:p>
            <a:pPr marL="738188" lvl="1" indent="-280988">
              <a:lnSpc>
                <a:spcPct val="80000"/>
              </a:lnSpc>
              <a:buFont typeface="Wingdings" pitchFamily="2" charset="2"/>
              <a:buNone/>
            </a:pPr>
            <a:r>
              <a:rPr lang="en-US" altLang="en-US" sz="2200" smtClean="0">
                <a:latin typeface="Times New Roman" pitchFamily="18" charset="0"/>
              </a:rPr>
              <a:t>		ham(); // H</a:t>
            </a:r>
            <a:r>
              <a:rPr lang="en-US" altLang="en-US" sz="2200" smtClean="0"/>
              <a:t>à</a:t>
            </a:r>
            <a:r>
              <a:rPr lang="en-US" altLang="en-US" sz="2200" smtClean="0">
                <a:latin typeface="Times New Roman" pitchFamily="18" charset="0"/>
              </a:rPr>
              <a:t>m chạy lần thứ 2, i = 4</a:t>
            </a:r>
          </a:p>
          <a:p>
            <a:pPr marL="738188" lvl="1" indent="-280988">
              <a:lnSpc>
                <a:spcPct val="80000"/>
              </a:lnSpc>
              <a:buFont typeface="Wingdings" pitchFamily="2" charset="2"/>
              <a:buNone/>
            </a:pPr>
            <a:r>
              <a:rPr lang="en-US" altLang="en-US" sz="2200" smtClean="0">
                <a:latin typeface="Times New Roman" pitchFamily="18" charset="0"/>
              </a:rPr>
              <a:t>		ham(); // H</a:t>
            </a:r>
            <a:r>
              <a:rPr lang="en-US" altLang="en-US" sz="2200" smtClean="0"/>
              <a:t>à</a:t>
            </a:r>
            <a:r>
              <a:rPr lang="en-US" altLang="en-US" sz="2200" smtClean="0">
                <a:latin typeface="Times New Roman" pitchFamily="18" charset="0"/>
              </a:rPr>
              <a:t>m chạy lần thứ 3, i = 6</a:t>
            </a:r>
          </a:p>
          <a:p>
            <a:pPr marL="738188" lvl="1" indent="-280988">
              <a:lnSpc>
                <a:spcPct val="80000"/>
              </a:lnSpc>
              <a:buFont typeface="Wingdings" pitchFamily="2" charset="2"/>
              <a:buNone/>
            </a:pPr>
            <a:r>
              <a:rPr lang="en-US" altLang="en-US" sz="2200" smtClean="0"/>
              <a:t>…</a:t>
            </a:r>
            <a:r>
              <a:rPr lang="en-US" altLang="en-US" sz="2200" smtClean="0">
                <a:latin typeface="Times New Roman" pitchFamily="18" charset="0"/>
              </a:rPr>
              <a:t>}</a:t>
            </a:r>
          </a:p>
        </p:txBody>
      </p:sp>
      <p:sp>
        <p:nvSpPr>
          <p:cNvPr id="70659" name="Rectangle 5"/>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4294967295"/>
          </p:nvPr>
        </p:nvSpPr>
        <p:spPr>
          <a:xfrm>
            <a:off x="457200" y="1295400"/>
            <a:ext cx="7696200" cy="4419600"/>
          </a:xfrm>
        </p:spPr>
        <p:txBody>
          <a:bodyPr/>
          <a:lstStyle/>
          <a:p>
            <a:pPr algn="just"/>
            <a:r>
              <a:rPr lang="en-US" altLang="en-US" sz="2000" b="0" smtClean="0">
                <a:latin typeface="Arial" pitchFamily="34" charset="0"/>
              </a:rPr>
              <a:t>Biến extern</a:t>
            </a:r>
          </a:p>
          <a:p>
            <a:pPr marL="738188" lvl="1" indent="-280988" algn="just">
              <a:buClr>
                <a:srgbClr val="0000FF"/>
              </a:buClr>
            </a:pPr>
            <a:r>
              <a:rPr lang="en-US" altLang="en-US" sz="2000" smtClean="0">
                <a:latin typeface="Arial" pitchFamily="34" charset="0"/>
              </a:rPr>
              <a:t>Phạm vi của một biến extern trong chương trình có thể được trải dài trên nhiều tập tin. </a:t>
            </a:r>
          </a:p>
          <a:p>
            <a:pPr marL="738188" lvl="1" indent="-280988" algn="just">
              <a:buClr>
                <a:srgbClr val="0000FF"/>
              </a:buClr>
            </a:pPr>
            <a:r>
              <a:rPr lang="en-US" altLang="en-US" sz="2000" smtClean="0">
                <a:latin typeface="Arial" pitchFamily="34" charset="0"/>
              </a:rPr>
              <a:t>Chương trình dịch sẽ không cấp phát thêm vùng nhớ cho biến có khai báo extern mà sử dụng chung vùng nhớ đã cấp phát trước đó.</a:t>
            </a:r>
          </a:p>
          <a:p>
            <a:pPr algn="just"/>
            <a:r>
              <a:rPr lang="vi-VN" altLang="en-US" sz="2000" b="0" smtClean="0">
                <a:latin typeface="Arial" pitchFamily="34" charset="0"/>
              </a:rPr>
              <a:t>Ví dụ:</a:t>
            </a:r>
            <a:r>
              <a:rPr lang="en-US" altLang="en-US" sz="2000" b="0" smtClean="0">
                <a:latin typeface="Arial" pitchFamily="34" charset="0"/>
              </a:rPr>
              <a:t>  </a:t>
            </a:r>
            <a:r>
              <a:rPr lang="en-US" altLang="en-US" sz="2000" smtClean="0">
                <a:latin typeface="Arial" pitchFamily="34" charset="0"/>
              </a:rPr>
              <a:t>int x = 0;             /* a global variable */</a:t>
            </a:r>
          </a:p>
          <a:p>
            <a:pPr marL="1492250" lvl="2" algn="just">
              <a:buFontTx/>
              <a:buNone/>
            </a:pPr>
            <a:r>
              <a:rPr lang="en-US" altLang="en-US" sz="2000" smtClean="0">
                <a:latin typeface="Arial" pitchFamily="34" charset="0"/>
              </a:rPr>
              <a:t>extern int y;      /* an allusion to a global variable y */</a:t>
            </a:r>
          </a:p>
          <a:p>
            <a:pPr marL="1492250" lvl="2" algn="just">
              <a:buFontTx/>
              <a:buNone/>
            </a:pPr>
            <a:r>
              <a:rPr lang="en-US" altLang="en-US" sz="2000" smtClean="0">
                <a:latin typeface="Arial" pitchFamily="34" charset="0"/>
              </a:rPr>
              <a:t>int main()</a:t>
            </a:r>
          </a:p>
          <a:p>
            <a:pPr marL="1492250" lvl="2" algn="just">
              <a:buFontTx/>
              <a:buNone/>
            </a:pPr>
            <a:r>
              <a:rPr lang="en-US" altLang="en-US" sz="2000" smtClean="0">
                <a:latin typeface="Arial" pitchFamily="34" charset="0"/>
              </a:rPr>
              <a:t>{      extern int z;  /* an allusion to a global variable z */</a:t>
            </a:r>
          </a:p>
          <a:p>
            <a:pPr marL="1492250" lvl="2" algn="just">
              <a:buFontTx/>
              <a:buNone/>
            </a:pPr>
            <a:r>
              <a:rPr lang="en-US" altLang="en-US" sz="2000" smtClean="0">
                <a:latin typeface="Arial" pitchFamily="34" charset="0"/>
              </a:rPr>
              <a:t>        int i;         /* a local variable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a:t>
            </a:r>
          </a:p>
          <a:p>
            <a:pPr marL="1492250" lvl="2" algn="just">
              <a:buFontTx/>
              <a:buNone/>
            </a:pPr>
            <a:r>
              <a:rPr lang="en-US" altLang="en-US" sz="2000" smtClean="0">
                <a:latin typeface="Arial" pitchFamily="34" charset="0"/>
              </a:rPr>
              <a:t>        return 0;</a:t>
            </a:r>
          </a:p>
          <a:p>
            <a:pPr marL="1492250" lvl="2" algn="just">
              <a:buFontTx/>
              <a:buNone/>
            </a:pPr>
            <a:r>
              <a:rPr lang="en-US" altLang="en-US" sz="2000" smtClean="0">
                <a:latin typeface="Arial" pitchFamily="34" charset="0"/>
              </a:rPr>
              <a:t>}</a:t>
            </a:r>
          </a:p>
        </p:txBody>
      </p:sp>
      <p:sp>
        <p:nvSpPr>
          <p:cNvPr id="71683" name="Rectangle 5"/>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457200" y="1466850"/>
            <a:ext cx="8001000" cy="4419600"/>
          </a:xfrm>
        </p:spPr>
        <p:txBody>
          <a:bodyPr/>
          <a:lstStyle/>
          <a:p>
            <a:r>
              <a:rPr lang="en-US" altLang="en-US" sz="2000" b="0" smtClean="0">
                <a:latin typeface="Times New Roman" pitchFamily="18" charset="0"/>
              </a:rPr>
              <a:t>V</a:t>
            </a:r>
            <a:r>
              <a:rPr lang="en-US" altLang="en-US" sz="2000" b="0" smtClean="0"/>
              <a:t>í</a:t>
            </a:r>
            <a:r>
              <a:rPr lang="en-US" altLang="en-US" sz="2000" b="0" smtClean="0">
                <a:latin typeface="Times New Roman" pitchFamily="18" charset="0"/>
              </a:rPr>
              <a:t> dụ: Biến Extern</a:t>
            </a:r>
            <a:endParaRPr lang="en-US" altLang="en-US" sz="2000" smtClean="0">
              <a:latin typeface="Times New Roman" pitchFamily="18" charset="0"/>
            </a:endParaRPr>
          </a:p>
          <a:p>
            <a:pPr marL="738188" lvl="1" indent="-280988">
              <a:lnSpc>
                <a:spcPct val="80000"/>
              </a:lnSpc>
              <a:buFont typeface="Wingdings" pitchFamily="2" charset="2"/>
              <a:buNone/>
            </a:pPr>
            <a:r>
              <a:rPr lang="en-US" altLang="en-US" sz="2200" smtClean="0">
                <a:latin typeface="Times New Roman" pitchFamily="18" charset="0"/>
              </a:rPr>
              <a:t>void in();</a:t>
            </a:r>
          </a:p>
          <a:p>
            <a:pPr marL="738188" lvl="1" indent="-280988">
              <a:lnSpc>
                <a:spcPct val="80000"/>
              </a:lnSpc>
              <a:buFont typeface="Wingdings" pitchFamily="2" charset="2"/>
              <a:buNone/>
            </a:pPr>
            <a:r>
              <a:rPr lang="en-US" altLang="en-US" sz="2200" smtClean="0">
                <a:latin typeface="Times New Roman" pitchFamily="18" charset="0"/>
              </a:rPr>
              <a:t>void main()</a:t>
            </a:r>
          </a:p>
          <a:p>
            <a:pPr marL="738188" lvl="1" indent="-280988">
              <a:lnSpc>
                <a:spcPct val="80000"/>
              </a:lnSpc>
              <a:buFont typeface="Wingdings" pitchFamily="2" charset="2"/>
              <a:buNone/>
            </a:pPr>
            <a:r>
              <a:rPr lang="en-US" altLang="en-US" sz="2200" smtClean="0">
                <a:latin typeface="Times New Roman" pitchFamily="18" charset="0"/>
              </a:rPr>
              <a:t>{</a:t>
            </a:r>
          </a:p>
          <a:p>
            <a:pPr marL="738188" lvl="1" indent="-280988">
              <a:lnSpc>
                <a:spcPct val="80000"/>
              </a:lnSpc>
              <a:buFont typeface="Wingdings" pitchFamily="2" charset="2"/>
              <a:buNone/>
            </a:pPr>
            <a:r>
              <a:rPr lang="en-US" altLang="en-US" sz="2200" smtClean="0">
                <a:latin typeface="Times New Roman" pitchFamily="18" charset="0"/>
              </a:rPr>
              <a:t>	int i = 1;</a:t>
            </a:r>
          </a:p>
          <a:p>
            <a:pPr marL="738188" lvl="1" indent="-280988">
              <a:lnSpc>
                <a:spcPct val="80000"/>
              </a:lnSpc>
              <a:buFont typeface="Wingdings" pitchFamily="2" charset="2"/>
              <a:buNone/>
            </a:pPr>
            <a:r>
              <a:rPr lang="en-US" altLang="en-US" sz="2200" smtClean="0">
                <a:latin typeface="Times New Roman" pitchFamily="18" charset="0"/>
              </a:rPr>
              <a:t>	in();</a:t>
            </a:r>
          </a:p>
          <a:p>
            <a:pPr marL="738188" lvl="1" indent="-280988">
              <a:lnSpc>
                <a:spcPct val="80000"/>
              </a:lnSpc>
              <a:buFont typeface="Wingdings" pitchFamily="2" charset="2"/>
              <a:buNone/>
            </a:pPr>
            <a:r>
              <a:rPr lang="en-US" altLang="en-US" sz="2200" smtClean="0">
                <a:latin typeface="Times New Roman" pitchFamily="18" charset="0"/>
              </a:rPr>
              <a:t>}</a:t>
            </a:r>
          </a:p>
          <a:p>
            <a:pPr marL="738188" lvl="1" indent="-280988">
              <a:lnSpc>
                <a:spcPct val="80000"/>
              </a:lnSpc>
              <a:buFont typeface="Wingdings" pitchFamily="2" charset="2"/>
              <a:buNone/>
            </a:pPr>
            <a:r>
              <a:rPr lang="en-US" altLang="en-US" sz="2200" smtClean="0">
                <a:latin typeface="Times New Roman" pitchFamily="18" charset="0"/>
              </a:rPr>
              <a:t>void in()</a:t>
            </a:r>
          </a:p>
          <a:p>
            <a:pPr marL="738188" lvl="1" indent="-280988">
              <a:lnSpc>
                <a:spcPct val="80000"/>
              </a:lnSpc>
              <a:buFont typeface="Wingdings" pitchFamily="2" charset="2"/>
              <a:buNone/>
            </a:pPr>
            <a:r>
              <a:rPr lang="en-US" altLang="en-US" sz="2200" smtClean="0">
                <a:latin typeface="Times New Roman" pitchFamily="18" charset="0"/>
              </a:rPr>
              <a:t>{</a:t>
            </a:r>
          </a:p>
          <a:p>
            <a:pPr marL="738188" lvl="1" indent="-280988">
              <a:lnSpc>
                <a:spcPct val="80000"/>
              </a:lnSpc>
              <a:buFont typeface="Wingdings" pitchFamily="2" charset="2"/>
              <a:buNone/>
            </a:pPr>
            <a:r>
              <a:rPr lang="en-US" altLang="en-US" sz="2200" smtClean="0">
                <a:latin typeface="Times New Roman" pitchFamily="18" charset="0"/>
              </a:rPr>
              <a:t>	cout &lt;&lt; i ;</a:t>
            </a:r>
          </a:p>
          <a:p>
            <a:pPr marL="738188" lvl="1" indent="-280988">
              <a:lnSpc>
                <a:spcPct val="80000"/>
              </a:lnSpc>
              <a:buFont typeface="Wingdings" pitchFamily="2" charset="2"/>
              <a:buNone/>
            </a:pPr>
            <a:r>
              <a:rPr lang="en-US" altLang="en-US" sz="2200" smtClean="0">
                <a:latin typeface="Times New Roman" pitchFamily="18" charset="0"/>
              </a:rPr>
              <a:t>}</a:t>
            </a:r>
          </a:p>
        </p:txBody>
      </p:sp>
      <p:sp>
        <p:nvSpPr>
          <p:cNvPr id="72707" name="Text Box 4"/>
          <p:cNvSpPr txBox="1">
            <a:spLocks noChangeArrowheads="1"/>
          </p:cNvSpPr>
          <p:nvPr/>
        </p:nvSpPr>
        <p:spPr bwMode="auto">
          <a:xfrm>
            <a:off x="746125" y="5294313"/>
            <a:ext cx="7899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spcBef>
                <a:spcPct val="0"/>
              </a:spcBef>
              <a:buClrTx/>
              <a:buFontTx/>
              <a:buNone/>
            </a:pPr>
            <a:r>
              <a:rPr lang="en-US" altLang="en-US" sz="1800" b="0">
                <a:latin typeface="Arial" pitchFamily="34" charset="0"/>
                <a:cs typeface="Arial" pitchFamily="34" charset="0"/>
              </a:rPr>
              <a:t>Lỗi (cú pháp) vì i là biến cục bộ trong main(), trong in() không nhận biết i,</a:t>
            </a:r>
          </a:p>
          <a:p>
            <a:pPr algn="just">
              <a:spcBef>
                <a:spcPct val="0"/>
              </a:spcBef>
              <a:buClrTx/>
              <a:buFontTx/>
              <a:buNone/>
            </a:pPr>
            <a:r>
              <a:rPr lang="en-US" altLang="en-US" sz="1800" b="0">
                <a:latin typeface="Arial" pitchFamily="34" charset="0"/>
                <a:cs typeface="Arial" pitchFamily="34" charset="0"/>
              </a:rPr>
              <a:t>nếu trong hoặc trước in() khai báo thêm i thì lỗi ngữ nghĩa (tức chương trình</a:t>
            </a:r>
          </a:p>
          <a:p>
            <a:pPr algn="just">
              <a:spcBef>
                <a:spcPct val="0"/>
              </a:spcBef>
              <a:buClrTx/>
              <a:buFontTx/>
              <a:buNone/>
            </a:pPr>
            <a:r>
              <a:rPr lang="en-US" altLang="en-US" sz="1800" b="0">
                <a:latin typeface="Arial" pitchFamily="34" charset="0"/>
                <a:cs typeface="Arial" pitchFamily="34" charset="0"/>
              </a:rPr>
              <a:t>in giá trị i khác không theo ý muốn của lập trình viên).</a:t>
            </a:r>
          </a:p>
        </p:txBody>
      </p:sp>
      <p:sp>
        <p:nvSpPr>
          <p:cNvPr id="72708" name="Text Box 5"/>
          <p:cNvSpPr txBox="1">
            <a:spLocks noChangeArrowheads="1"/>
          </p:cNvSpPr>
          <p:nvPr/>
        </p:nvSpPr>
        <p:spPr bwMode="auto">
          <a:xfrm>
            <a:off x="4953000" y="1981200"/>
            <a:ext cx="25908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lvl="1">
              <a:spcBef>
                <a:spcPct val="0"/>
              </a:spcBef>
              <a:buClrTx/>
              <a:buFontTx/>
              <a:buNone/>
            </a:pPr>
            <a:r>
              <a:rPr lang="en-US" altLang="en-US" sz="2000">
                <a:latin typeface="Arial" pitchFamily="34" charset="0"/>
                <a:cs typeface="Arial" pitchFamily="34" charset="0"/>
              </a:rPr>
              <a:t>void in();</a:t>
            </a:r>
          </a:p>
          <a:p>
            <a:pPr lvl="1">
              <a:spcBef>
                <a:spcPct val="0"/>
              </a:spcBef>
              <a:buClrTx/>
              <a:buFontTx/>
              <a:buNone/>
            </a:pPr>
            <a:r>
              <a:rPr lang="en-US" altLang="en-US" sz="2000">
                <a:latin typeface="Arial" pitchFamily="34" charset="0"/>
                <a:cs typeface="Arial" pitchFamily="34" charset="0"/>
              </a:rPr>
              <a:t>void main()</a:t>
            </a:r>
          </a:p>
          <a:p>
            <a:pPr lvl="1">
              <a:spcBef>
                <a:spcPct val="0"/>
              </a:spcBef>
              <a:buClrTx/>
              <a:buFontTx/>
              <a:buNone/>
            </a:pPr>
            <a:r>
              <a:rPr lang="en-US" altLang="en-US" sz="2000">
                <a:latin typeface="Arial" pitchFamily="34" charset="0"/>
                <a:cs typeface="Arial" pitchFamily="34" charset="0"/>
              </a:rPr>
              <a:t>{</a:t>
            </a:r>
          </a:p>
          <a:p>
            <a:pPr lvl="1">
              <a:spcBef>
                <a:spcPct val="0"/>
              </a:spcBef>
              <a:buClrTx/>
              <a:buFontTx/>
              <a:buNone/>
            </a:pPr>
            <a:r>
              <a:rPr lang="en-US" altLang="en-US" sz="2000">
                <a:latin typeface="Arial" pitchFamily="34" charset="0"/>
                <a:cs typeface="Arial" pitchFamily="34" charset="0"/>
              </a:rPr>
              <a:t>	extern  i = 1;</a:t>
            </a:r>
          </a:p>
          <a:p>
            <a:pPr lvl="1">
              <a:spcBef>
                <a:spcPct val="0"/>
              </a:spcBef>
              <a:buClrTx/>
              <a:buFontTx/>
              <a:buNone/>
            </a:pPr>
            <a:r>
              <a:rPr lang="en-US" altLang="en-US" sz="2000">
                <a:latin typeface="Arial" pitchFamily="34" charset="0"/>
                <a:cs typeface="Arial" pitchFamily="34" charset="0"/>
              </a:rPr>
              <a:t>	in();</a:t>
            </a:r>
          </a:p>
          <a:p>
            <a:pPr lvl="1">
              <a:spcBef>
                <a:spcPct val="0"/>
              </a:spcBef>
              <a:buClrTx/>
              <a:buFontTx/>
              <a:buNone/>
            </a:pPr>
            <a:r>
              <a:rPr lang="en-US" altLang="en-US" sz="2000">
                <a:latin typeface="Arial" pitchFamily="34" charset="0"/>
                <a:cs typeface="Arial" pitchFamily="34" charset="0"/>
              </a:rPr>
              <a:t>}</a:t>
            </a:r>
          </a:p>
          <a:p>
            <a:pPr lvl="1">
              <a:spcBef>
                <a:spcPct val="0"/>
              </a:spcBef>
              <a:buClrTx/>
              <a:buFontTx/>
              <a:buNone/>
            </a:pPr>
            <a:r>
              <a:rPr lang="en-US" altLang="en-US" sz="2000">
                <a:latin typeface="Arial" pitchFamily="34" charset="0"/>
                <a:cs typeface="Arial" pitchFamily="34" charset="0"/>
              </a:rPr>
              <a:t>void in()</a:t>
            </a:r>
          </a:p>
          <a:p>
            <a:pPr lvl="1">
              <a:spcBef>
                <a:spcPct val="0"/>
              </a:spcBef>
              <a:buClrTx/>
              <a:buFontTx/>
              <a:buNone/>
            </a:pPr>
            <a:r>
              <a:rPr lang="en-US" altLang="en-US" sz="2000">
                <a:latin typeface="Arial" pitchFamily="34" charset="0"/>
                <a:cs typeface="Arial" pitchFamily="34" charset="0"/>
              </a:rPr>
              <a:t>{</a:t>
            </a:r>
          </a:p>
          <a:p>
            <a:pPr lvl="1">
              <a:spcBef>
                <a:spcPct val="0"/>
              </a:spcBef>
              <a:buClrTx/>
              <a:buFontTx/>
              <a:buNone/>
            </a:pPr>
            <a:r>
              <a:rPr lang="en-US" altLang="en-US" sz="2000">
                <a:latin typeface="Arial" pitchFamily="34" charset="0"/>
                <a:cs typeface="Arial" pitchFamily="34" charset="0"/>
              </a:rPr>
              <a:t>	cout &lt;&lt; i ;</a:t>
            </a:r>
          </a:p>
          <a:p>
            <a:pPr lvl="1">
              <a:spcBef>
                <a:spcPct val="0"/>
              </a:spcBef>
              <a:buClrTx/>
              <a:buFontTx/>
              <a:buNone/>
            </a:pPr>
            <a:r>
              <a:rPr lang="en-US" altLang="en-US" sz="2000">
                <a:latin typeface="Arial" pitchFamily="34" charset="0"/>
                <a:cs typeface="Arial" pitchFamily="34" charset="0"/>
              </a:rPr>
              <a:t>}</a:t>
            </a:r>
          </a:p>
          <a:p>
            <a:pPr>
              <a:spcBef>
                <a:spcPct val="0"/>
              </a:spcBef>
              <a:buClrTx/>
              <a:buFontTx/>
              <a:buNone/>
            </a:pPr>
            <a:endParaRPr lang="en-US" altLang="en-US" sz="2000" b="0">
              <a:latin typeface="Arial" pitchFamily="34" charset="0"/>
              <a:cs typeface="Arial" pitchFamily="34" charset="0"/>
            </a:endParaRPr>
          </a:p>
        </p:txBody>
      </p:sp>
      <p:sp>
        <p:nvSpPr>
          <p:cNvPr id="72709" name="Rectangle 7"/>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4294967295"/>
          </p:nvPr>
        </p:nvSpPr>
        <p:spPr>
          <a:xfrm>
            <a:off x="457200" y="1219200"/>
            <a:ext cx="8001000" cy="4419600"/>
          </a:xfrm>
        </p:spPr>
        <p:txBody>
          <a:bodyPr/>
          <a:lstStyle/>
          <a:p>
            <a:r>
              <a:rPr lang="en-US" altLang="en-US" sz="2000" b="0" smtClean="0">
                <a:latin typeface="Arial" pitchFamily="34" charset="0"/>
              </a:rPr>
              <a:t>Ví dụ: Biến Extern </a:t>
            </a:r>
            <a:endParaRPr lang="en-US" altLang="en-US" sz="2000" smtClean="0">
              <a:latin typeface="Arial" pitchFamily="34" charset="0"/>
            </a:endParaRPr>
          </a:p>
          <a:p>
            <a:pPr marL="738188" lvl="1" indent="-280988">
              <a:buFont typeface="Wingdings" pitchFamily="2" charset="2"/>
              <a:buNone/>
            </a:pPr>
            <a:r>
              <a:rPr lang="en-US" altLang="en-US" sz="2000" smtClean="0">
                <a:latin typeface="Arial" pitchFamily="34" charset="0"/>
              </a:rPr>
              <a:t>Giả thiết 2 chương trình trên nằm trong 2 tệp khác nhau. Để liên kết (link) biến i giữa 2 chương trình cần định nghĩa tổng thể i trong một và khai báo extern trong chương trình kia.</a:t>
            </a:r>
          </a:p>
          <a:p>
            <a:pPr marL="738188" lvl="1" indent="-280988">
              <a:buFont typeface="Wingdings" pitchFamily="2" charset="2"/>
              <a:buNone/>
            </a:pPr>
            <a:r>
              <a:rPr lang="en-US" altLang="en-US" sz="2000" smtClean="0">
                <a:latin typeface="Arial" pitchFamily="34" charset="0"/>
              </a:rPr>
              <a:t>/* program1.cpp*/</a:t>
            </a:r>
          </a:p>
          <a:p>
            <a:pPr marL="738188" lvl="1" indent="-280988">
              <a:buFont typeface="Wingdings" pitchFamily="2" charset="2"/>
              <a:buNone/>
            </a:pPr>
            <a:r>
              <a:rPr lang="en-US" altLang="en-US" sz="2000" smtClean="0">
                <a:latin typeface="Arial" pitchFamily="34" charset="0"/>
              </a:rPr>
              <a:t>void in();</a:t>
            </a:r>
          </a:p>
          <a:p>
            <a:pPr marL="738188" lvl="1" indent="-280988">
              <a:buFont typeface="Wingdings" pitchFamily="2" charset="2"/>
              <a:buNone/>
            </a:pPr>
            <a:r>
              <a:rPr lang="en-US" altLang="en-US" sz="2000" smtClean="0">
                <a:latin typeface="Arial" pitchFamily="34" charset="0"/>
              </a:rPr>
              <a:t>int i;</a:t>
            </a:r>
          </a:p>
          <a:p>
            <a:pPr marL="738188" lvl="1" indent="-280988">
              <a:buFont typeface="Wingdings" pitchFamily="2" charset="2"/>
              <a:buNone/>
            </a:pPr>
            <a:r>
              <a:rPr lang="en-US" altLang="en-US" sz="2000" smtClean="0">
                <a:latin typeface="Arial" pitchFamily="34" charset="0"/>
              </a:rPr>
              <a:t>void main()</a:t>
            </a:r>
          </a:p>
          <a:p>
            <a:pPr marL="738188" lvl="1" indent="-280988">
              <a:buFont typeface="Wingdings" pitchFamily="2" charset="2"/>
              <a:buNone/>
            </a:pPr>
            <a:r>
              <a:rPr lang="en-US" altLang="en-US" sz="2000" smtClean="0">
                <a:latin typeface="Arial" pitchFamily="34" charset="0"/>
              </a:rPr>
              <a:t>{</a:t>
            </a:r>
          </a:p>
          <a:p>
            <a:pPr marL="738188" lvl="1" indent="-280988">
              <a:buFont typeface="Wingdings" pitchFamily="2" charset="2"/>
              <a:buNone/>
            </a:pPr>
            <a:r>
              <a:rPr lang="en-US" altLang="en-US" sz="2000" smtClean="0">
                <a:latin typeface="Arial" pitchFamily="34" charset="0"/>
              </a:rPr>
              <a:t>		i = 1;</a:t>
            </a:r>
          </a:p>
          <a:p>
            <a:pPr marL="738188" lvl="1" indent="-280988">
              <a:buFont typeface="Wingdings" pitchFamily="2" charset="2"/>
              <a:buNone/>
            </a:pPr>
            <a:r>
              <a:rPr lang="en-US" altLang="en-US" sz="2000" smtClean="0">
                <a:latin typeface="Arial" pitchFamily="34" charset="0"/>
              </a:rPr>
              <a:t>		in();</a:t>
            </a:r>
          </a:p>
          <a:p>
            <a:pPr marL="738188" lvl="1" indent="-280988">
              <a:buFont typeface="Wingdings" pitchFamily="2" charset="2"/>
              <a:buNone/>
            </a:pPr>
            <a:r>
              <a:rPr lang="en-US" altLang="en-US" sz="2000" smtClean="0">
                <a:latin typeface="Arial" pitchFamily="34" charset="0"/>
              </a:rPr>
              <a:t>}</a:t>
            </a:r>
          </a:p>
        </p:txBody>
      </p:sp>
      <p:sp>
        <p:nvSpPr>
          <p:cNvPr id="73731" name="Text Box 4"/>
          <p:cNvSpPr txBox="1">
            <a:spLocks noChangeArrowheads="1"/>
          </p:cNvSpPr>
          <p:nvPr/>
        </p:nvSpPr>
        <p:spPr bwMode="auto">
          <a:xfrm>
            <a:off x="5029200" y="2998788"/>
            <a:ext cx="2319338"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lvl="1">
              <a:lnSpc>
                <a:spcPct val="110000"/>
              </a:lnSpc>
              <a:spcBef>
                <a:spcPct val="0"/>
              </a:spcBef>
              <a:buClrTx/>
              <a:buFontTx/>
              <a:buNone/>
            </a:pPr>
            <a:r>
              <a:rPr lang="en-US" altLang="en-US" sz="2200">
                <a:latin typeface="Times New Roman" pitchFamily="18" charset="0"/>
                <a:cs typeface="Arial" pitchFamily="34" charset="0"/>
              </a:rPr>
              <a:t>/* program2.cpp */</a:t>
            </a:r>
          </a:p>
          <a:p>
            <a:pPr lvl="1">
              <a:lnSpc>
                <a:spcPct val="110000"/>
              </a:lnSpc>
              <a:spcBef>
                <a:spcPct val="0"/>
              </a:spcBef>
              <a:buClrTx/>
              <a:buFontTx/>
              <a:buNone/>
            </a:pPr>
            <a:r>
              <a:rPr lang="en-US" altLang="en-US" sz="2200">
                <a:latin typeface="Times New Roman" pitchFamily="18" charset="0"/>
                <a:cs typeface="Arial" pitchFamily="34" charset="0"/>
              </a:rPr>
              <a:t>void in()</a:t>
            </a:r>
          </a:p>
          <a:p>
            <a:pPr lvl="1">
              <a:lnSpc>
                <a:spcPct val="110000"/>
              </a:lnSpc>
              <a:spcBef>
                <a:spcPct val="0"/>
              </a:spcBef>
              <a:buClrTx/>
              <a:buFontTx/>
              <a:buNone/>
            </a:pPr>
            <a:r>
              <a:rPr lang="en-US" altLang="en-US" sz="2200">
                <a:latin typeface="Times New Roman" pitchFamily="18" charset="0"/>
                <a:cs typeface="Arial" pitchFamily="34" charset="0"/>
              </a:rPr>
              <a:t>{</a:t>
            </a:r>
          </a:p>
          <a:p>
            <a:pPr lvl="1">
              <a:lnSpc>
                <a:spcPct val="110000"/>
              </a:lnSpc>
              <a:spcBef>
                <a:spcPct val="0"/>
              </a:spcBef>
              <a:buClrTx/>
              <a:buFontTx/>
              <a:buNone/>
            </a:pPr>
            <a:r>
              <a:rPr lang="en-US" altLang="en-US" sz="2200">
                <a:latin typeface="Times New Roman" pitchFamily="18" charset="0"/>
                <a:cs typeface="Arial" pitchFamily="34" charset="0"/>
              </a:rPr>
              <a:t>	extern i;</a:t>
            </a:r>
          </a:p>
          <a:p>
            <a:pPr lvl="1">
              <a:lnSpc>
                <a:spcPct val="110000"/>
              </a:lnSpc>
              <a:spcBef>
                <a:spcPct val="0"/>
              </a:spcBef>
              <a:buClrTx/>
              <a:buFontTx/>
              <a:buNone/>
            </a:pPr>
            <a:r>
              <a:rPr lang="en-US" altLang="en-US" sz="2200">
                <a:latin typeface="Times New Roman" pitchFamily="18" charset="0"/>
                <a:cs typeface="Arial" pitchFamily="34" charset="0"/>
              </a:rPr>
              <a:t>	cout &lt;&lt; i ;</a:t>
            </a:r>
          </a:p>
          <a:p>
            <a:pPr lvl="1">
              <a:lnSpc>
                <a:spcPct val="110000"/>
              </a:lnSpc>
              <a:spcBef>
                <a:spcPct val="0"/>
              </a:spcBef>
              <a:buClrTx/>
              <a:buFontTx/>
              <a:buNone/>
            </a:pPr>
            <a:r>
              <a:rPr lang="en-US" altLang="en-US" sz="2200">
                <a:latin typeface="Times New Roman" pitchFamily="18" charset="0"/>
                <a:cs typeface="Arial" pitchFamily="34" charset="0"/>
              </a:rPr>
              <a:t>}</a:t>
            </a:r>
          </a:p>
          <a:p>
            <a:pPr>
              <a:lnSpc>
                <a:spcPct val="110000"/>
              </a:lnSpc>
              <a:spcBef>
                <a:spcPct val="0"/>
              </a:spcBef>
              <a:buClrTx/>
              <a:buFontTx/>
              <a:buNone/>
            </a:pPr>
            <a:endParaRPr lang="en-US" altLang="en-US" sz="2200" b="0">
              <a:latin typeface="Times New Roman" pitchFamily="18" charset="0"/>
              <a:cs typeface="Arial" pitchFamily="34" charset="0"/>
            </a:endParaRPr>
          </a:p>
        </p:txBody>
      </p:sp>
      <p:sp>
        <p:nvSpPr>
          <p:cNvPr id="73732" name="Rectangle 6"/>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4294967295"/>
          </p:nvPr>
        </p:nvSpPr>
        <p:spPr>
          <a:xfrm>
            <a:off x="457200" y="1466850"/>
            <a:ext cx="8001000" cy="4419600"/>
          </a:xfrm>
        </p:spPr>
        <p:txBody>
          <a:bodyPr/>
          <a:lstStyle/>
          <a:p>
            <a:pPr algn="ctr">
              <a:buFont typeface="Wingdings" pitchFamily="2" charset="2"/>
              <a:buNone/>
            </a:pPr>
            <a:r>
              <a:rPr lang="en-US" altLang="en-US" sz="2000" b="0" smtClean="0"/>
              <a:t>Tóm tắt về cấp lưu trữ biến (</a:t>
            </a:r>
            <a:r>
              <a:rPr lang="en-US" altLang="en-US" sz="2000" b="0" smtClean="0">
                <a:hlinkClick r:id="rId2" action="ppaction://hlinkfile"/>
              </a:rPr>
              <a:t>Storage class</a:t>
            </a:r>
            <a:r>
              <a:rPr lang="en-US" altLang="en-US" sz="2000" b="0" smtClean="0"/>
              <a:t>)</a:t>
            </a:r>
          </a:p>
        </p:txBody>
      </p:sp>
      <p:pic>
        <p:nvPicPr>
          <p:cNvPr id="747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086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5"/>
          <p:cNvSpPr>
            <a:spLocks noGrp="1" noChangeArrowheads="1"/>
          </p:cNvSpPr>
          <p:nvPr>
            <p:ph type="title" idx="4294967295"/>
          </p:nvPr>
        </p:nvSpPr>
        <p:spPr>
          <a:xfrm>
            <a:off x="1143000" y="0"/>
            <a:ext cx="10058400" cy="1462088"/>
          </a:xfrm>
          <a:noFill/>
        </p:spPr>
        <p:txBody>
          <a:bodyPr/>
          <a:lstStyle/>
          <a:p>
            <a:r>
              <a:rPr kumimoji="1" lang="en-US" altLang="en-US" b="1" smtClean="0"/>
              <a:t>Cấp lưu trữ của các đối tượng</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Hàm</a:t>
            </a:r>
          </a:p>
        </p:txBody>
      </p:sp>
      <p:sp>
        <p:nvSpPr>
          <p:cNvPr id="3" name="Content Placeholder 2"/>
          <p:cNvSpPr>
            <a:spLocks noGrp="1"/>
          </p:cNvSpPr>
          <p:nvPr>
            <p:ph idx="1"/>
          </p:nvPr>
        </p:nvSpPr>
        <p:spPr/>
        <p:txBody>
          <a:bodyPr/>
          <a:lstStyle/>
          <a:p>
            <a:pPr eaLnBrk="1" hangingPunct="1">
              <a:defRPr/>
            </a:pPr>
            <a:r>
              <a:rPr lang="en-US" smtClean="0">
                <a:solidFill>
                  <a:schemeClr val="tx1">
                    <a:lumMod val="60000"/>
                    <a:lumOff val="40000"/>
                  </a:schemeClr>
                </a:solidFill>
              </a:rPr>
              <a:t>Khái niệm</a:t>
            </a:r>
          </a:p>
          <a:p>
            <a:pPr lvl="1" eaLnBrk="1" hangingPunct="1">
              <a:defRPr/>
            </a:pPr>
            <a:r>
              <a:rPr lang="en-US" smtClean="0"/>
              <a:t>Một </a:t>
            </a:r>
            <a:r>
              <a:rPr lang="vi-VN" smtClean="0"/>
              <a:t>đ</a:t>
            </a:r>
            <a:r>
              <a:rPr lang="en-US" smtClean="0"/>
              <a:t>oạn ch</a:t>
            </a:r>
            <a:r>
              <a:rPr lang="vi-VN" smtClean="0"/>
              <a:t>ươ</a:t>
            </a:r>
            <a:r>
              <a:rPr lang="en-US" smtClean="0"/>
              <a:t>ng trình có tên, </a:t>
            </a:r>
            <a:r>
              <a:rPr lang="vi-VN" smtClean="0"/>
              <a:t>đầ</a:t>
            </a:r>
            <a:r>
              <a:rPr lang="en-US" smtClean="0"/>
              <a:t>u vào và </a:t>
            </a:r>
            <a:r>
              <a:rPr lang="vi-VN" smtClean="0"/>
              <a:t>đầ</a:t>
            </a:r>
            <a:r>
              <a:rPr lang="en-US" smtClean="0"/>
              <a:t>u ra.</a:t>
            </a:r>
          </a:p>
          <a:p>
            <a:pPr lvl="1" eaLnBrk="1" hangingPunct="1">
              <a:defRPr/>
            </a:pPr>
            <a:r>
              <a:rPr lang="en-US" smtClean="0"/>
              <a:t>Có chức n</a:t>
            </a:r>
            <a:r>
              <a:rPr lang="vi-VN" smtClean="0"/>
              <a:t>ă</a:t>
            </a:r>
            <a:r>
              <a:rPr lang="en-US" smtClean="0"/>
              <a:t>ng giải quyết một số vấn </a:t>
            </a:r>
            <a:r>
              <a:rPr lang="vi-VN" smtClean="0"/>
              <a:t>đề</a:t>
            </a:r>
            <a:r>
              <a:rPr lang="en-US" smtClean="0"/>
              <a:t> chuyên biệt cho ch</a:t>
            </a:r>
            <a:r>
              <a:rPr lang="vi-VN" smtClean="0"/>
              <a:t>ươ</a:t>
            </a:r>
            <a:r>
              <a:rPr lang="en-US" smtClean="0"/>
              <a:t>ng trình chính.</a:t>
            </a:r>
          </a:p>
          <a:p>
            <a:pPr lvl="1" eaLnBrk="1" hangingPunct="1">
              <a:defRPr/>
            </a:pPr>
            <a:r>
              <a:rPr lang="en-US" smtClean="0"/>
              <a:t>Đ</a:t>
            </a:r>
            <a:r>
              <a:rPr lang="vi-VN" smtClean="0"/>
              <a:t>ượ</a:t>
            </a:r>
            <a:r>
              <a:rPr lang="en-US" smtClean="0"/>
              <a:t>c gọi nhiều lần với các tham số khác nhau.</a:t>
            </a:r>
          </a:p>
          <a:p>
            <a:pPr lvl="1" eaLnBrk="1" hangingPunct="1">
              <a:defRPr/>
            </a:pPr>
            <a:r>
              <a:rPr lang="en-US" smtClean="0"/>
              <a:t>Đ</a:t>
            </a:r>
            <a:r>
              <a:rPr lang="vi-VN" smtClean="0"/>
              <a:t>ượ</a:t>
            </a:r>
            <a:r>
              <a:rPr lang="en-US" smtClean="0"/>
              <a:t>c sử dụng khi có nhu cầu:</a:t>
            </a:r>
          </a:p>
          <a:p>
            <a:pPr lvl="2" eaLnBrk="1" hangingPunct="1">
              <a:defRPr/>
            </a:pPr>
            <a:r>
              <a:rPr lang="en-US" smtClean="0"/>
              <a:t>Tái sử dụng.</a:t>
            </a:r>
          </a:p>
          <a:p>
            <a:pPr lvl="2" eaLnBrk="1" hangingPunct="1">
              <a:defRPr/>
            </a:pPr>
            <a:r>
              <a:rPr lang="en-US" smtClean="0"/>
              <a:t>Sửa lỗi và cải tiến.</a:t>
            </a:r>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t>Các ch</a:t>
            </a:r>
            <a:r>
              <a:rPr kumimoji="1" lang="en-US" altLang="en-US" smtClean="0"/>
              <a:t>ỉ </a:t>
            </a:r>
            <a:r>
              <a:rPr kumimoji="1" lang="en-US" altLang="en-US" b="1" smtClean="0"/>
              <a:t>th</a:t>
            </a:r>
            <a:r>
              <a:rPr kumimoji="1" lang="en-US" altLang="en-US" smtClean="0"/>
              <a:t>ị </a:t>
            </a:r>
            <a:r>
              <a:rPr kumimoji="1" lang="en-US" altLang="en-US" b="1" smtClean="0"/>
              <a:t>ti</a:t>
            </a:r>
            <a:r>
              <a:rPr kumimoji="1" lang="en-US" altLang="en-US" smtClean="0"/>
              <a:t>ề</a:t>
            </a:r>
            <a:r>
              <a:rPr kumimoji="1" lang="en-US" altLang="en-US" b="1" smtClean="0"/>
              <a:t>n x</a:t>
            </a:r>
            <a:r>
              <a:rPr kumimoji="1" lang="en-US" altLang="en-US" smtClean="0"/>
              <a:t>ử </a:t>
            </a:r>
            <a:r>
              <a:rPr kumimoji="1" lang="en-US" altLang="en-US" b="1" smtClean="0"/>
              <a:t>lý</a:t>
            </a:r>
          </a:p>
        </p:txBody>
      </p:sp>
      <p:sp>
        <p:nvSpPr>
          <p:cNvPr id="75779" name="Rectangle 3"/>
          <p:cNvSpPr>
            <a:spLocks noGrp="1" noChangeArrowheads="1"/>
          </p:cNvSpPr>
          <p:nvPr>
            <p:ph type="body" idx="4294967295"/>
          </p:nvPr>
        </p:nvSpPr>
        <p:spPr>
          <a:xfrm>
            <a:off x="457200" y="1371600"/>
            <a:ext cx="7696200" cy="4419600"/>
          </a:xfrm>
        </p:spPr>
        <p:txBody>
          <a:bodyPr/>
          <a:lstStyle/>
          <a:p>
            <a:pPr marL="457200" indent="-457200" algn="just">
              <a:lnSpc>
                <a:spcPct val="90000"/>
              </a:lnSpc>
              <a:buFont typeface="Wingdings" pitchFamily="2" charset="2"/>
              <a:buNone/>
            </a:pPr>
            <a:r>
              <a:rPr lang="en-US" altLang="en-US" sz="2000" b="0" i="1" smtClean="0">
                <a:latin typeface="Arial" pitchFamily="34" charset="0"/>
              </a:rPr>
              <a:t>a. Chỉ</a:t>
            </a:r>
            <a:r>
              <a:rPr lang="en-US" altLang="en-US" sz="2000" b="0" smtClean="0">
                <a:latin typeface="Arial" pitchFamily="34" charset="0"/>
              </a:rPr>
              <a:t> </a:t>
            </a:r>
            <a:r>
              <a:rPr lang="en-US" altLang="en-US" sz="2000" b="0" i="1" smtClean="0">
                <a:latin typeface="Arial" pitchFamily="34" charset="0"/>
              </a:rPr>
              <a:t>thị</a:t>
            </a:r>
            <a:r>
              <a:rPr lang="en-US" altLang="en-US" sz="2000" b="0" smtClean="0">
                <a:latin typeface="Arial" pitchFamily="34" charset="0"/>
              </a:rPr>
              <a:t> </a:t>
            </a:r>
            <a:r>
              <a:rPr lang="en-US" altLang="en-US" sz="2000" b="0" i="1" smtClean="0">
                <a:latin typeface="Arial" pitchFamily="34" charset="0"/>
              </a:rPr>
              <a:t>bao hàm tệp #include</a:t>
            </a:r>
          </a:p>
          <a:p>
            <a:pPr marL="457200" indent="-457200" algn="just">
              <a:lnSpc>
                <a:spcPct val="90000"/>
              </a:lnSpc>
            </a:pPr>
            <a:r>
              <a:rPr lang="en-US" altLang="en-US" sz="2000" b="0" smtClean="0">
                <a:latin typeface="Arial" pitchFamily="34" charset="0"/>
              </a:rPr>
              <a:t>Cho phép ghép nội dung các tệp đã có khác vào chương trình trước khi dịch. Các tệp cần ghép thêm vào chương trình thường là các tệp chứa khai báo nguyên mẫu của các hằng, biến, hàm … có sẵn trong C hoặc các hàm do lập trình viên tự viết. </a:t>
            </a:r>
          </a:p>
          <a:p>
            <a:pPr marL="457200" indent="-457200" algn="just">
              <a:lnSpc>
                <a:spcPct val="90000"/>
              </a:lnSpc>
            </a:pPr>
            <a:r>
              <a:rPr lang="en-US" altLang="en-US" sz="2000" b="0" smtClean="0">
                <a:latin typeface="Arial" pitchFamily="34" charset="0"/>
              </a:rPr>
              <a:t>Có hai dạng viết chỉ thị này.</a:t>
            </a:r>
          </a:p>
          <a:p>
            <a:pPr marL="457200" indent="-457200" algn="just">
              <a:lnSpc>
                <a:spcPct val="90000"/>
              </a:lnSpc>
              <a:buFont typeface="Wingdings" pitchFamily="2" charset="2"/>
              <a:buNone/>
            </a:pPr>
            <a:r>
              <a:rPr lang="en-US" altLang="en-US" sz="2000" b="0" smtClean="0">
                <a:latin typeface="Arial" pitchFamily="34" charset="0"/>
              </a:rPr>
              <a:t>			1: #include &lt;tệp&gt;</a:t>
            </a:r>
          </a:p>
          <a:p>
            <a:pPr marL="457200" indent="-457200" algn="just">
              <a:lnSpc>
                <a:spcPct val="90000"/>
              </a:lnSpc>
              <a:buFont typeface="Wingdings" pitchFamily="2" charset="2"/>
              <a:buNone/>
            </a:pPr>
            <a:r>
              <a:rPr lang="en-US" altLang="en-US" sz="2000" b="0" smtClean="0">
                <a:latin typeface="Arial" pitchFamily="34" charset="0"/>
              </a:rPr>
              <a:t>	Các tập tin nguyên mẫu của thư viện C++, chứa trong thư mục Borlandc\Include</a:t>
            </a:r>
          </a:p>
          <a:p>
            <a:pPr marL="457200" indent="-457200" algn="just">
              <a:lnSpc>
                <a:spcPct val="90000"/>
              </a:lnSpc>
              <a:buFont typeface="Wingdings" pitchFamily="2" charset="2"/>
              <a:buNone/>
            </a:pPr>
            <a:r>
              <a:rPr lang="en-US" altLang="en-US" sz="2000" b="0" smtClean="0">
                <a:latin typeface="Arial" pitchFamily="34" charset="0"/>
              </a:rPr>
              <a:t>			2: #include “đường dẫn\tệp”</a:t>
            </a:r>
          </a:p>
          <a:p>
            <a:pPr marL="457200" indent="-457200" algn="just">
              <a:lnSpc>
                <a:spcPct val="90000"/>
              </a:lnSpc>
              <a:buFont typeface="Wingdings" pitchFamily="2" charset="2"/>
              <a:buNone/>
            </a:pPr>
            <a:r>
              <a:rPr lang="en-US" altLang="en-US" sz="2000" b="0" smtClean="0">
                <a:latin typeface="Arial" pitchFamily="34" charset="0"/>
              </a:rPr>
              <a:t>	Tìm tệp theo đường dẫn, nếu không có đường dẫn sẽ tìm trong thư mục hiện tại. Tệp thường là các tệp (thư viện) được tạo bởi lập trình viên và được đặt trong cùng thư mục chứa chương trình. </a:t>
            </a:r>
            <a:endParaRPr lang="en-US" altLang="en-US" sz="2000" b="0" i="1" smtClean="0">
              <a:latin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Các ch</a:t>
            </a:r>
            <a:r>
              <a:rPr kumimoji="1" lang="en-US" altLang="en-US" smtClean="0">
                <a:solidFill>
                  <a:srgbClr val="FFFF00"/>
                </a:solidFill>
              </a:rPr>
              <a:t>ỉ </a:t>
            </a:r>
            <a:r>
              <a:rPr kumimoji="1" lang="en-US" altLang="en-US" b="1" smtClean="0">
                <a:solidFill>
                  <a:srgbClr val="FFFF00"/>
                </a:solidFill>
              </a:rPr>
              <a:t>th</a:t>
            </a:r>
            <a:r>
              <a:rPr kumimoji="1" lang="en-US" altLang="en-US" smtClean="0">
                <a:solidFill>
                  <a:srgbClr val="FFFF00"/>
                </a:solidFill>
              </a:rPr>
              <a:t>ị </a:t>
            </a:r>
            <a:r>
              <a:rPr kumimoji="1" lang="en-US" altLang="en-US" b="1" smtClean="0">
                <a:solidFill>
                  <a:srgbClr val="FFFF00"/>
                </a:solidFill>
              </a:rPr>
              <a:t>ti</a:t>
            </a:r>
            <a:r>
              <a:rPr kumimoji="1" lang="en-US" altLang="en-US" smtClean="0">
                <a:solidFill>
                  <a:srgbClr val="FFFF00"/>
                </a:solidFill>
              </a:rPr>
              <a:t>ề</a:t>
            </a:r>
            <a:r>
              <a:rPr kumimoji="1" lang="en-US" altLang="en-US" b="1" smtClean="0">
                <a:solidFill>
                  <a:srgbClr val="FFFF00"/>
                </a:solidFill>
              </a:rPr>
              <a:t>n x</a:t>
            </a:r>
            <a:r>
              <a:rPr kumimoji="1" lang="en-US" altLang="en-US" smtClean="0">
                <a:solidFill>
                  <a:srgbClr val="FFFF00"/>
                </a:solidFill>
              </a:rPr>
              <a:t>ử </a:t>
            </a:r>
            <a:r>
              <a:rPr kumimoji="1" lang="en-US" altLang="en-US" b="1" smtClean="0">
                <a:solidFill>
                  <a:srgbClr val="FFFF00"/>
                </a:solidFill>
              </a:rPr>
              <a:t>lý</a:t>
            </a:r>
          </a:p>
        </p:txBody>
      </p:sp>
      <p:sp>
        <p:nvSpPr>
          <p:cNvPr id="76803" name="Rectangle 3"/>
          <p:cNvSpPr>
            <a:spLocks noGrp="1" noChangeArrowheads="1"/>
          </p:cNvSpPr>
          <p:nvPr>
            <p:ph type="body" idx="4294967295"/>
          </p:nvPr>
        </p:nvSpPr>
        <p:spPr>
          <a:xfrm>
            <a:off x="457200" y="1371600"/>
            <a:ext cx="7772400" cy="4419600"/>
          </a:xfrm>
        </p:spPr>
        <p:txBody>
          <a:bodyPr/>
          <a:lstStyle/>
          <a:p>
            <a:pPr marL="457200" indent="-457200">
              <a:buFont typeface="Wingdings" pitchFamily="2" charset="2"/>
              <a:buNone/>
            </a:pPr>
            <a:r>
              <a:rPr lang="en-US" altLang="en-US" sz="2000" b="0" i="1" smtClean="0">
                <a:latin typeface="Arial" pitchFamily="34" charset="0"/>
              </a:rPr>
              <a:t>b.   Chỉ</a:t>
            </a:r>
            <a:r>
              <a:rPr lang="en-US" altLang="en-US" sz="2000" b="0" smtClean="0">
                <a:latin typeface="Arial" pitchFamily="34" charset="0"/>
              </a:rPr>
              <a:t> </a:t>
            </a:r>
            <a:r>
              <a:rPr lang="en-US" altLang="en-US" sz="2000" b="0" i="1" smtClean="0">
                <a:latin typeface="Arial" pitchFamily="34" charset="0"/>
              </a:rPr>
              <a:t>thị</a:t>
            </a:r>
            <a:r>
              <a:rPr lang="en-US" altLang="en-US" sz="2000" b="0" smtClean="0">
                <a:latin typeface="Arial" pitchFamily="34" charset="0"/>
              </a:rPr>
              <a:t> </a:t>
            </a:r>
            <a:r>
              <a:rPr lang="en-US" altLang="en-US" sz="2000" b="0" i="1" smtClean="0">
                <a:latin typeface="Arial" pitchFamily="34" charset="0"/>
              </a:rPr>
              <a:t>macro #define</a:t>
            </a:r>
          </a:p>
          <a:p>
            <a:pPr marL="457200" indent="-457200"/>
            <a:r>
              <a:rPr lang="en-US" altLang="en-US" sz="2000" b="0" smtClean="0">
                <a:latin typeface="Arial" pitchFamily="34" charset="0"/>
              </a:rPr>
              <a:t>Cú pháp:		</a:t>
            </a:r>
            <a:r>
              <a:rPr lang="en-US" altLang="en-US" sz="2000" b="0" smtClean="0">
                <a:solidFill>
                  <a:srgbClr val="CC3300"/>
                </a:solidFill>
                <a:latin typeface="Arial" pitchFamily="34" charset="0"/>
              </a:rPr>
              <a:t>#define tên_macro xaukitu</a:t>
            </a:r>
          </a:p>
          <a:p>
            <a:pPr marL="457200" indent="-457200"/>
            <a:r>
              <a:rPr lang="en-US" altLang="en-US" sz="2000" b="0" smtClean="0">
                <a:latin typeface="Arial" pitchFamily="34" charset="0"/>
              </a:rPr>
              <a:t>Trước khi dịch bộ tiền xử lý sẽ tìm trong chương trình và thay thế bất kỳ vị trí xuất hiện nào của tên_macro bởi xâu kí tự. Ta thường sử dụng macro để định nghĩa các hằng hoặc thay cụm từ này bằng cụm từ khác dễ nhớ hơn. </a:t>
            </a:r>
          </a:p>
          <a:p>
            <a:pPr marL="457200" indent="-457200"/>
            <a:r>
              <a:rPr lang="en-US" altLang="en-US" sz="2000" b="0" smtClean="0">
                <a:latin typeface="Arial" pitchFamily="34" charset="0"/>
              </a:rPr>
              <a:t>Ví dụ:</a:t>
            </a:r>
          </a:p>
          <a:p>
            <a:pPr marL="965200" lvl="1" indent="-393700">
              <a:buFont typeface="Wingdings" pitchFamily="2" charset="2"/>
              <a:buNone/>
            </a:pPr>
            <a:r>
              <a:rPr lang="en-US" altLang="en-US" sz="2000" smtClean="0">
                <a:latin typeface="Arial" pitchFamily="34" charset="0"/>
              </a:rPr>
              <a:t>#define then // thay then bằng dấu cách</a:t>
            </a:r>
          </a:p>
          <a:p>
            <a:pPr marL="965200" lvl="1" indent="-393700">
              <a:buFont typeface="Wingdings" pitchFamily="2" charset="2"/>
              <a:buNone/>
            </a:pPr>
            <a:r>
              <a:rPr lang="en-US" altLang="en-US" sz="2000" smtClean="0">
                <a:latin typeface="Arial" pitchFamily="34" charset="0"/>
              </a:rPr>
              <a:t>#define begin { // thay begin bằng dấu {</a:t>
            </a:r>
          </a:p>
          <a:p>
            <a:pPr marL="965200" lvl="1" indent="-393700">
              <a:buFont typeface="Wingdings" pitchFamily="2" charset="2"/>
              <a:buNone/>
            </a:pPr>
            <a:r>
              <a:rPr lang="en-US" altLang="en-US" sz="2000" smtClean="0">
                <a:latin typeface="Arial" pitchFamily="34" charset="0"/>
              </a:rPr>
              <a:t>#define end } // thay end bằng dấu }</a:t>
            </a:r>
          </a:p>
          <a:p>
            <a:pPr marL="965200" lvl="1" indent="-393700">
              <a:buFont typeface="Wingdings" pitchFamily="2" charset="2"/>
              <a:buNone/>
            </a:pPr>
            <a:r>
              <a:rPr lang="en-US" altLang="en-US" sz="2000" smtClean="0">
                <a:latin typeface="Arial" pitchFamily="34" charset="0"/>
              </a:rPr>
              <a:t>#define MAX 100 // thay MAX bằng 100</a:t>
            </a:r>
          </a:p>
          <a:p>
            <a:pPr marL="965200" lvl="1" indent="-393700">
              <a:buFont typeface="Wingdings" pitchFamily="2" charset="2"/>
              <a:buNone/>
            </a:pPr>
            <a:r>
              <a:rPr lang="en-US" altLang="en-US" sz="2000" smtClean="0">
                <a:latin typeface="Arial" pitchFamily="34" charset="0"/>
              </a:rPr>
              <a:t>#define TRUE 1 // thay TRUE bằng 1</a:t>
            </a:r>
          </a:p>
        </p:txBody>
      </p:sp>
      <p:sp>
        <p:nvSpPr>
          <p:cNvPr id="131076" name="Text Box 4"/>
          <p:cNvSpPr txBox="1">
            <a:spLocks noChangeArrowheads="1"/>
          </p:cNvSpPr>
          <p:nvPr/>
        </p:nvSpPr>
        <p:spPr bwMode="auto">
          <a:xfrm>
            <a:off x="5638800" y="3276600"/>
            <a:ext cx="2590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Arial" pitchFamily="34" charset="0"/>
                <a:cs typeface="Arial" pitchFamily="34" charset="0"/>
              </a:rPr>
              <a:t>if (i &lt; MAX) then</a:t>
            </a:r>
          </a:p>
          <a:p>
            <a:pPr>
              <a:spcBef>
                <a:spcPct val="0"/>
              </a:spcBef>
              <a:buClrTx/>
              <a:buFontTx/>
              <a:buNone/>
            </a:pPr>
            <a:r>
              <a:rPr lang="en-US" altLang="en-US" sz="1800" b="0">
                <a:latin typeface="Arial" pitchFamily="34" charset="0"/>
                <a:cs typeface="Arial" pitchFamily="34" charset="0"/>
              </a:rPr>
              <a:t>begin</a:t>
            </a:r>
          </a:p>
          <a:p>
            <a:pPr>
              <a:spcBef>
                <a:spcPct val="0"/>
              </a:spcBef>
              <a:buClrTx/>
              <a:buFontTx/>
              <a:buNone/>
            </a:pPr>
            <a:r>
              <a:rPr lang="en-US" altLang="en-US" sz="1800" b="0">
                <a:latin typeface="Arial" pitchFamily="34" charset="0"/>
                <a:cs typeface="Arial" pitchFamily="34" charset="0"/>
              </a:rPr>
              <a:t>	Ok = TRUE;</a:t>
            </a:r>
          </a:p>
          <a:p>
            <a:pPr>
              <a:spcBef>
                <a:spcPct val="0"/>
              </a:spcBef>
              <a:buClrTx/>
              <a:buFontTx/>
              <a:buNone/>
            </a:pPr>
            <a:r>
              <a:rPr lang="en-US" altLang="en-US" sz="1800" b="0">
                <a:latin typeface="Arial" pitchFamily="34" charset="0"/>
                <a:cs typeface="Arial" pitchFamily="34" charset="0"/>
              </a:rPr>
              <a:t>	cout &lt;&lt; i ;</a:t>
            </a:r>
          </a:p>
          <a:p>
            <a:pPr>
              <a:spcBef>
                <a:spcPct val="0"/>
              </a:spcBef>
              <a:buClrTx/>
              <a:buFontTx/>
              <a:buNone/>
            </a:pPr>
            <a:r>
              <a:rPr lang="en-US" altLang="en-US" sz="1800" b="0">
                <a:latin typeface="Arial" pitchFamily="34" charset="0"/>
                <a:cs typeface="Arial" pitchFamily="34" charset="0"/>
              </a:rPr>
              <a:t>end</a:t>
            </a:r>
          </a:p>
        </p:txBody>
      </p:sp>
      <p:sp>
        <p:nvSpPr>
          <p:cNvPr id="131077" name="Text Box 5"/>
          <p:cNvSpPr txBox="1">
            <a:spLocks noChangeArrowheads="1"/>
          </p:cNvSpPr>
          <p:nvPr/>
        </p:nvSpPr>
        <p:spPr bwMode="auto">
          <a:xfrm>
            <a:off x="5638800" y="4800600"/>
            <a:ext cx="2590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Arial" pitchFamily="34" charset="0"/>
                <a:cs typeface="Arial" pitchFamily="34" charset="0"/>
              </a:rPr>
              <a:t>if (i &lt; 100 then</a:t>
            </a:r>
          </a:p>
          <a:p>
            <a:pPr>
              <a:spcBef>
                <a:spcPct val="0"/>
              </a:spcBef>
              <a:buClrTx/>
              <a:buFontTx/>
              <a:buNone/>
            </a:pPr>
            <a:r>
              <a:rPr lang="en-US" altLang="en-US" sz="1800" b="0">
                <a:latin typeface="Arial" pitchFamily="34" charset="0"/>
                <a:cs typeface="Arial" pitchFamily="34" charset="0"/>
              </a:rPr>
              <a:t>{</a:t>
            </a:r>
          </a:p>
          <a:p>
            <a:pPr>
              <a:spcBef>
                <a:spcPct val="0"/>
              </a:spcBef>
              <a:buClrTx/>
              <a:buFontTx/>
              <a:buNone/>
            </a:pPr>
            <a:r>
              <a:rPr lang="en-US" altLang="en-US" sz="1800" b="0">
                <a:latin typeface="Arial" pitchFamily="34" charset="0"/>
                <a:cs typeface="Arial" pitchFamily="34" charset="0"/>
              </a:rPr>
              <a:t>	Ok = 1;</a:t>
            </a:r>
          </a:p>
          <a:p>
            <a:pPr>
              <a:spcBef>
                <a:spcPct val="0"/>
              </a:spcBef>
              <a:buClrTx/>
              <a:buFontTx/>
              <a:buNone/>
            </a:pPr>
            <a:r>
              <a:rPr lang="en-US" altLang="en-US" sz="1800" b="0">
                <a:latin typeface="Arial" pitchFamily="34" charset="0"/>
                <a:cs typeface="Arial" pitchFamily="34" charset="0"/>
              </a:rPr>
              <a:t>	cout &lt;&lt; i ;</a:t>
            </a:r>
          </a:p>
          <a:p>
            <a:pPr>
              <a:spcBef>
                <a:spcPct val="0"/>
              </a:spcBef>
              <a:buClrTx/>
              <a:buFontTx/>
              <a:buNone/>
            </a:pPr>
            <a:r>
              <a:rPr lang="en-US" altLang="en-US" sz="1800" b="0">
                <a:latin typeface="Arial" pitchFamily="34" charset="0"/>
                <a:cs typeface="Arial" pitchFamily="34" charset="0"/>
              </a:rPr>
              <a:t>}</a:t>
            </a:r>
          </a:p>
        </p:txBody>
      </p:sp>
      <p:grpSp>
        <p:nvGrpSpPr>
          <p:cNvPr id="131078" name="Group 6"/>
          <p:cNvGrpSpPr>
            <a:grpSpLocks/>
          </p:cNvGrpSpPr>
          <p:nvPr/>
        </p:nvGrpSpPr>
        <p:grpSpPr bwMode="auto">
          <a:xfrm>
            <a:off x="7696200" y="3886200"/>
            <a:ext cx="1276350" cy="1890713"/>
            <a:chOff x="4848" y="2448"/>
            <a:chExt cx="804" cy="1191"/>
          </a:xfrm>
        </p:grpSpPr>
        <p:sp>
          <p:nvSpPr>
            <p:cNvPr id="76807" name="Line 7"/>
            <p:cNvSpPr>
              <a:spLocks noChangeShapeType="1"/>
            </p:cNvSpPr>
            <p:nvPr/>
          </p:nvSpPr>
          <p:spPr bwMode="auto">
            <a:xfrm>
              <a:off x="5040" y="2544"/>
              <a:ext cx="24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8" name="Text Box 8"/>
            <p:cNvSpPr txBox="1">
              <a:spLocks noChangeArrowheads="1"/>
            </p:cNvSpPr>
            <p:nvPr/>
          </p:nvSpPr>
          <p:spPr bwMode="auto">
            <a:xfrm>
              <a:off x="5280" y="2448"/>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Arial" pitchFamily="34" charset="0"/>
                  <a:cs typeface="Arial" pitchFamily="34" charset="0"/>
                </a:rPr>
                <a:t>Viết</a:t>
              </a:r>
            </a:p>
          </p:txBody>
        </p:sp>
        <p:sp>
          <p:nvSpPr>
            <p:cNvPr id="76809" name="Line 9"/>
            <p:cNvSpPr>
              <a:spLocks noChangeShapeType="1"/>
            </p:cNvSpPr>
            <p:nvPr/>
          </p:nvSpPr>
          <p:spPr bwMode="auto">
            <a:xfrm>
              <a:off x="4848" y="3504"/>
              <a:ext cx="24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10"/>
            <p:cNvSpPr txBox="1">
              <a:spLocks noChangeArrowheads="1"/>
            </p:cNvSpPr>
            <p:nvPr/>
          </p:nvSpPr>
          <p:spPr bwMode="auto">
            <a:xfrm>
              <a:off x="5088" y="3408"/>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Arial" pitchFamily="34" charset="0"/>
                  <a:cs typeface="Arial" pitchFamily="34" charset="0"/>
                </a:rPr>
                <a:t>Ct dịch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blinds(horizontal)">
                                      <p:cBhvr>
                                        <p:cTn id="7" dur="500"/>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7"/>
                                        </p:tgtEl>
                                        <p:attrNameLst>
                                          <p:attrName>style.visibility</p:attrName>
                                        </p:attrNameLst>
                                      </p:cBhvr>
                                      <p:to>
                                        <p:strVal val="visible"/>
                                      </p:to>
                                    </p:set>
                                    <p:animEffect transition="in" filter="blinds(horizontal)">
                                      <p:cBhvr>
                                        <p:cTn id="12" dur="500"/>
                                        <p:tgtEl>
                                          <p:spTgt spid="131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1078"/>
                                        </p:tgtEl>
                                        <p:attrNameLst>
                                          <p:attrName>style.visibility</p:attrName>
                                        </p:attrNameLst>
                                      </p:cBhvr>
                                      <p:to>
                                        <p:strVal val="visible"/>
                                      </p:to>
                                    </p:set>
                                    <p:animEffect transition="in" filter="box(in)">
                                      <p:cBhvr>
                                        <p:cTn id="17"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P spid="1310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Các ch</a:t>
            </a:r>
            <a:r>
              <a:rPr kumimoji="1" lang="en-US" altLang="en-US" smtClean="0">
                <a:solidFill>
                  <a:srgbClr val="FFFF00"/>
                </a:solidFill>
              </a:rPr>
              <a:t>ỉ </a:t>
            </a:r>
            <a:r>
              <a:rPr kumimoji="1" lang="en-US" altLang="en-US" b="1" smtClean="0">
                <a:solidFill>
                  <a:srgbClr val="FFFF00"/>
                </a:solidFill>
              </a:rPr>
              <a:t>th</a:t>
            </a:r>
            <a:r>
              <a:rPr kumimoji="1" lang="en-US" altLang="en-US" smtClean="0">
                <a:solidFill>
                  <a:srgbClr val="FFFF00"/>
                </a:solidFill>
              </a:rPr>
              <a:t>ị </a:t>
            </a:r>
            <a:r>
              <a:rPr kumimoji="1" lang="en-US" altLang="en-US" b="1" smtClean="0">
                <a:solidFill>
                  <a:srgbClr val="FFFF00"/>
                </a:solidFill>
              </a:rPr>
              <a:t>ti</a:t>
            </a:r>
            <a:r>
              <a:rPr kumimoji="1" lang="en-US" altLang="en-US" smtClean="0">
                <a:solidFill>
                  <a:srgbClr val="FFFF00"/>
                </a:solidFill>
              </a:rPr>
              <a:t>ề</a:t>
            </a:r>
            <a:r>
              <a:rPr kumimoji="1" lang="en-US" altLang="en-US" b="1" smtClean="0">
                <a:solidFill>
                  <a:srgbClr val="FFFF00"/>
                </a:solidFill>
              </a:rPr>
              <a:t>n x</a:t>
            </a:r>
            <a:r>
              <a:rPr kumimoji="1" lang="en-US" altLang="en-US" smtClean="0">
                <a:solidFill>
                  <a:srgbClr val="FFFF00"/>
                </a:solidFill>
              </a:rPr>
              <a:t>ử </a:t>
            </a:r>
            <a:r>
              <a:rPr kumimoji="1" lang="en-US" altLang="en-US" b="1" smtClean="0">
                <a:solidFill>
                  <a:srgbClr val="FFFF00"/>
                </a:solidFill>
              </a:rPr>
              <a:t>lý</a:t>
            </a:r>
          </a:p>
        </p:txBody>
      </p:sp>
      <p:sp>
        <p:nvSpPr>
          <p:cNvPr id="77827" name="Rectangle 3"/>
          <p:cNvSpPr>
            <a:spLocks noGrp="1" noChangeArrowheads="1"/>
          </p:cNvSpPr>
          <p:nvPr>
            <p:ph type="body" idx="4294967295"/>
          </p:nvPr>
        </p:nvSpPr>
        <p:spPr>
          <a:xfrm>
            <a:off x="457200" y="1524000"/>
            <a:ext cx="8153400" cy="4419600"/>
          </a:xfrm>
        </p:spPr>
        <p:txBody>
          <a:bodyPr/>
          <a:lstStyle/>
          <a:p>
            <a:pPr marL="457200" indent="-457200">
              <a:buFont typeface="Wingdings" pitchFamily="2" charset="2"/>
              <a:buNone/>
            </a:pPr>
            <a:r>
              <a:rPr lang="en-US" altLang="en-US" sz="2000" b="0" i="1" smtClean="0">
                <a:latin typeface="Arial" pitchFamily="34" charset="0"/>
              </a:rPr>
              <a:t>c. Các chỉ</a:t>
            </a:r>
            <a:r>
              <a:rPr lang="en-US" altLang="en-US" sz="2000" b="0" smtClean="0">
                <a:latin typeface="Arial" pitchFamily="34" charset="0"/>
              </a:rPr>
              <a:t> </a:t>
            </a:r>
            <a:r>
              <a:rPr lang="en-US" altLang="en-US" sz="2000" b="0" i="1" smtClean="0">
                <a:latin typeface="Arial" pitchFamily="34" charset="0"/>
              </a:rPr>
              <a:t>thị</a:t>
            </a:r>
            <a:r>
              <a:rPr lang="en-US" altLang="en-US" sz="2000" b="0" smtClean="0">
                <a:latin typeface="Arial" pitchFamily="34" charset="0"/>
              </a:rPr>
              <a:t> </a:t>
            </a:r>
            <a:r>
              <a:rPr lang="en-US" altLang="en-US" sz="2000" b="0" i="1" smtClean="0">
                <a:latin typeface="Arial" pitchFamily="34" charset="0"/>
              </a:rPr>
              <a:t>biên dịch có </a:t>
            </a:r>
            <a:r>
              <a:rPr lang="en-US" altLang="en-US" sz="2000" b="0" smtClean="0">
                <a:latin typeface="Arial" pitchFamily="34" charset="0"/>
              </a:rPr>
              <a:t>điều kiện</a:t>
            </a:r>
            <a:r>
              <a:rPr lang="en-US" altLang="en-US" sz="2000" b="0" i="1" smtClean="0">
                <a:latin typeface="Arial" pitchFamily="34" charset="0"/>
              </a:rPr>
              <a:t> #if, #ifdef, #ifndef</a:t>
            </a:r>
          </a:p>
          <a:p>
            <a:pPr marL="457200" indent="-457200"/>
            <a:r>
              <a:rPr lang="en-US" altLang="en-US" sz="2000" b="0" smtClean="0">
                <a:latin typeface="Arial" pitchFamily="34" charset="0"/>
              </a:rPr>
              <a:t>Chỉ thị:  		</a:t>
            </a:r>
            <a:r>
              <a:rPr lang="en-US" altLang="en-US" sz="2000" b="0" smtClean="0">
                <a:solidFill>
                  <a:srgbClr val="CC3300"/>
                </a:solidFill>
                <a:latin typeface="Arial" pitchFamily="34" charset="0"/>
              </a:rPr>
              <a:t>#if dãy lệnh … #endif</a:t>
            </a:r>
          </a:p>
          <a:p>
            <a:pPr marL="457200" indent="-457200">
              <a:buFont typeface="Wingdings" pitchFamily="2" charset="2"/>
              <a:buNone/>
            </a:pPr>
            <a:r>
              <a:rPr lang="en-US" altLang="en-US" sz="2000" b="0" smtClean="0">
                <a:solidFill>
                  <a:srgbClr val="CC3300"/>
                </a:solidFill>
                <a:latin typeface="Arial" pitchFamily="34" charset="0"/>
              </a:rPr>
              <a:t>				#if dãy lệnh … #else dãy lệnh … #endif,</a:t>
            </a:r>
          </a:p>
          <a:p>
            <a:pPr marL="457200" indent="-457200"/>
            <a:r>
              <a:rPr lang="en-US" altLang="en-US" sz="2000" b="0" smtClean="0">
                <a:latin typeface="Arial" pitchFamily="34" charset="0"/>
              </a:rPr>
              <a:t>Báo cho chương trình dịch biết đoạn lệnh giữa #if (điều kiện) và #endif chỉ được dịch nếu điều kiện đúng. </a:t>
            </a:r>
          </a:p>
          <a:p>
            <a:pPr marL="457200" indent="-457200"/>
            <a:r>
              <a:rPr lang="en-US" altLang="en-US" sz="2000" b="0" smtClean="0">
                <a:latin typeface="Arial" pitchFamily="34" charset="0"/>
              </a:rPr>
              <a:t>Ví dụ:</a:t>
            </a:r>
          </a:p>
          <a:p>
            <a:pPr marL="965200" lvl="1" indent="-393700">
              <a:buFont typeface="Wingdings" pitchFamily="2" charset="2"/>
              <a:buNone/>
            </a:pPr>
            <a:r>
              <a:rPr lang="en-US" altLang="en-US" sz="2000" smtClean="0">
                <a:latin typeface="Arial" pitchFamily="34" charset="0"/>
              </a:rPr>
              <a:t>const int M = 1;</a:t>
            </a:r>
          </a:p>
          <a:p>
            <a:pPr marL="965200" lvl="1" indent="-393700">
              <a:buFont typeface="Wingdings" pitchFamily="2" charset="2"/>
              <a:buNone/>
            </a:pPr>
            <a:r>
              <a:rPr lang="en-US" altLang="en-US" sz="2000" smtClean="0">
                <a:latin typeface="Arial" pitchFamily="34" charset="0"/>
              </a:rPr>
              <a:t>void main() {</a:t>
            </a:r>
          </a:p>
          <a:p>
            <a:pPr marL="965200" lvl="1" indent="-393700">
              <a:buFont typeface="Wingdings" pitchFamily="2" charset="2"/>
              <a:buNone/>
            </a:pPr>
            <a:r>
              <a:rPr lang="en-US" altLang="en-US" sz="2000" smtClean="0">
                <a:latin typeface="Arial" pitchFamily="34" charset="0"/>
              </a:rPr>
              <a:t>	int i = 5;</a:t>
            </a:r>
          </a:p>
          <a:p>
            <a:pPr marL="965200" lvl="1" indent="-393700">
              <a:buFont typeface="Wingdings" pitchFamily="2" charset="2"/>
              <a:buNone/>
            </a:pPr>
            <a:r>
              <a:rPr lang="en-US" altLang="en-US" sz="2000" smtClean="0">
                <a:latin typeface="Arial" pitchFamily="34" charset="0"/>
              </a:rPr>
              <a:t>	#if M ==1</a:t>
            </a:r>
          </a:p>
          <a:p>
            <a:pPr marL="965200" lvl="1" indent="-393700">
              <a:buFont typeface="Wingdings" pitchFamily="2" charset="2"/>
              <a:buNone/>
            </a:pPr>
            <a:r>
              <a:rPr lang="en-US" altLang="en-US" sz="2000" smtClean="0">
                <a:latin typeface="Arial" pitchFamily="34" charset="0"/>
              </a:rPr>
              <a:t>		cout &lt;&lt; i ;</a:t>
            </a:r>
          </a:p>
          <a:p>
            <a:pPr marL="965200" lvl="1" indent="-393700">
              <a:buFont typeface="Wingdings" pitchFamily="2" charset="2"/>
              <a:buNone/>
            </a:pPr>
            <a:r>
              <a:rPr lang="en-US" altLang="en-US" sz="2000" smtClean="0">
                <a:latin typeface="Arial" pitchFamily="34" charset="0"/>
              </a:rPr>
              <a:t>	#endif</a:t>
            </a:r>
          </a:p>
          <a:p>
            <a:pPr marL="965200" lvl="1" indent="-393700">
              <a:buFont typeface="Wingdings" pitchFamily="2" charset="2"/>
              <a:buNone/>
            </a:pPr>
            <a:r>
              <a:rPr lang="en-US" altLang="en-US" sz="2000" smtClean="0">
                <a:latin typeface="Arial" pitchFamily="34" charset="0"/>
              </a:rPr>
              <a:t>}</a:t>
            </a:r>
          </a:p>
        </p:txBody>
      </p:sp>
      <p:sp>
        <p:nvSpPr>
          <p:cNvPr id="132100" name="Text Box 4"/>
          <p:cNvSpPr txBox="1">
            <a:spLocks noChangeArrowheads="1"/>
          </p:cNvSpPr>
          <p:nvPr/>
        </p:nvSpPr>
        <p:spPr bwMode="auto">
          <a:xfrm>
            <a:off x="4953000" y="3657600"/>
            <a:ext cx="35814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lvl="1">
              <a:spcBef>
                <a:spcPct val="0"/>
              </a:spcBef>
              <a:buClrTx/>
              <a:buFontTx/>
              <a:buNone/>
            </a:pPr>
            <a:r>
              <a:rPr lang="en-US" altLang="en-US" sz="1800">
                <a:latin typeface="Arial" pitchFamily="34" charset="0"/>
                <a:cs typeface="Arial" pitchFamily="34" charset="0"/>
              </a:rPr>
              <a:t>const int M = 10;</a:t>
            </a:r>
          </a:p>
          <a:p>
            <a:pPr lvl="1">
              <a:spcBef>
                <a:spcPct val="0"/>
              </a:spcBef>
              <a:buClrTx/>
              <a:buFontTx/>
              <a:buNone/>
            </a:pPr>
            <a:r>
              <a:rPr lang="en-US" altLang="en-US" sz="1800">
                <a:latin typeface="Arial" pitchFamily="34" charset="0"/>
                <a:cs typeface="Arial" pitchFamily="34" charset="0"/>
              </a:rPr>
              <a:t>void main() {</a:t>
            </a:r>
          </a:p>
          <a:p>
            <a:pPr lvl="1">
              <a:spcBef>
                <a:spcPct val="0"/>
              </a:spcBef>
              <a:buClrTx/>
              <a:buFontTx/>
              <a:buNone/>
            </a:pPr>
            <a:r>
              <a:rPr lang="en-US" altLang="en-US" sz="1800">
                <a:latin typeface="Arial" pitchFamily="34" charset="0"/>
                <a:cs typeface="Arial" pitchFamily="34" charset="0"/>
              </a:rPr>
              <a:t>	int i = 5;</a:t>
            </a:r>
          </a:p>
          <a:p>
            <a:pPr lvl="1">
              <a:spcBef>
                <a:spcPct val="0"/>
              </a:spcBef>
              <a:buClrTx/>
              <a:buFontTx/>
              <a:buNone/>
            </a:pPr>
            <a:r>
              <a:rPr lang="en-US" altLang="en-US" sz="1800">
                <a:latin typeface="Arial" pitchFamily="34" charset="0"/>
                <a:cs typeface="Arial" pitchFamily="34" charset="0"/>
              </a:rPr>
              <a:t>	#if M &gt; 8</a:t>
            </a:r>
          </a:p>
          <a:p>
            <a:pPr lvl="1">
              <a:spcBef>
                <a:spcPct val="0"/>
              </a:spcBef>
              <a:buClrTx/>
              <a:buFontTx/>
              <a:buNone/>
            </a:pPr>
            <a:r>
              <a:rPr lang="en-US" altLang="en-US" sz="1800">
                <a:latin typeface="Arial" pitchFamily="34" charset="0"/>
                <a:cs typeface="Arial" pitchFamily="34" charset="0"/>
              </a:rPr>
              <a:t>		cout &lt;&lt; i+i ;</a:t>
            </a:r>
          </a:p>
          <a:p>
            <a:pPr lvl="1">
              <a:spcBef>
                <a:spcPct val="0"/>
              </a:spcBef>
              <a:buClrTx/>
              <a:buFontTx/>
              <a:buNone/>
            </a:pPr>
            <a:r>
              <a:rPr lang="en-US" altLang="en-US" sz="1800">
                <a:latin typeface="Arial" pitchFamily="34" charset="0"/>
                <a:cs typeface="Arial" pitchFamily="34" charset="0"/>
              </a:rPr>
              <a:t>	#else</a:t>
            </a:r>
          </a:p>
          <a:p>
            <a:pPr lvl="1">
              <a:spcBef>
                <a:spcPct val="0"/>
              </a:spcBef>
              <a:buClrTx/>
              <a:buFontTx/>
              <a:buNone/>
            </a:pPr>
            <a:r>
              <a:rPr lang="en-US" altLang="en-US" sz="1800">
                <a:latin typeface="Arial" pitchFamily="34" charset="0"/>
                <a:cs typeface="Arial" pitchFamily="34" charset="0"/>
              </a:rPr>
              <a:t>		cout &lt;&lt; i*i ;</a:t>
            </a:r>
          </a:p>
          <a:p>
            <a:pPr lvl="1">
              <a:spcBef>
                <a:spcPct val="0"/>
              </a:spcBef>
              <a:buClrTx/>
              <a:buFontTx/>
              <a:buNone/>
            </a:pPr>
            <a:r>
              <a:rPr lang="en-US" altLang="en-US" sz="1800">
                <a:latin typeface="Arial" pitchFamily="34" charset="0"/>
                <a:cs typeface="Arial" pitchFamily="34" charset="0"/>
              </a:rPr>
              <a:t>	#endif</a:t>
            </a:r>
          </a:p>
          <a:p>
            <a:pPr lvl="1">
              <a:spcBef>
                <a:spcPct val="0"/>
              </a:spcBef>
              <a:buClrTx/>
              <a:buFontTx/>
              <a:buNone/>
            </a:pPr>
            <a:r>
              <a:rPr lang="en-US" altLang="en-US" sz="1800">
                <a:latin typeface="Arial"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blinds(horizontal)">
                                      <p:cBhvr>
                                        <p:cTn id="7"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Các ch</a:t>
            </a:r>
            <a:r>
              <a:rPr kumimoji="1" lang="en-US" altLang="en-US" smtClean="0">
                <a:solidFill>
                  <a:srgbClr val="FFFF00"/>
                </a:solidFill>
              </a:rPr>
              <a:t>ỉ </a:t>
            </a:r>
            <a:r>
              <a:rPr kumimoji="1" lang="en-US" altLang="en-US" b="1" smtClean="0">
                <a:solidFill>
                  <a:srgbClr val="FFFF00"/>
                </a:solidFill>
              </a:rPr>
              <a:t>th</a:t>
            </a:r>
            <a:r>
              <a:rPr kumimoji="1" lang="en-US" altLang="en-US" smtClean="0">
                <a:solidFill>
                  <a:srgbClr val="FFFF00"/>
                </a:solidFill>
              </a:rPr>
              <a:t>ị </a:t>
            </a:r>
            <a:r>
              <a:rPr kumimoji="1" lang="en-US" altLang="en-US" b="1" smtClean="0">
                <a:solidFill>
                  <a:srgbClr val="FFFF00"/>
                </a:solidFill>
              </a:rPr>
              <a:t>ti</a:t>
            </a:r>
            <a:r>
              <a:rPr kumimoji="1" lang="en-US" altLang="en-US" smtClean="0">
                <a:solidFill>
                  <a:srgbClr val="FFFF00"/>
                </a:solidFill>
              </a:rPr>
              <a:t>ề</a:t>
            </a:r>
            <a:r>
              <a:rPr kumimoji="1" lang="en-US" altLang="en-US" b="1" smtClean="0">
                <a:solidFill>
                  <a:srgbClr val="FFFF00"/>
                </a:solidFill>
              </a:rPr>
              <a:t>n x</a:t>
            </a:r>
            <a:r>
              <a:rPr kumimoji="1" lang="en-US" altLang="en-US" smtClean="0">
                <a:solidFill>
                  <a:srgbClr val="FFFF00"/>
                </a:solidFill>
              </a:rPr>
              <a:t>ử </a:t>
            </a:r>
            <a:r>
              <a:rPr kumimoji="1" lang="en-US" altLang="en-US" b="1" smtClean="0">
                <a:solidFill>
                  <a:srgbClr val="FFFF00"/>
                </a:solidFill>
              </a:rPr>
              <a:t>lý</a:t>
            </a:r>
          </a:p>
        </p:txBody>
      </p:sp>
      <p:sp>
        <p:nvSpPr>
          <p:cNvPr id="78851" name="Rectangle 3"/>
          <p:cNvSpPr>
            <a:spLocks noGrp="1" noChangeArrowheads="1"/>
          </p:cNvSpPr>
          <p:nvPr>
            <p:ph type="body" idx="4294967295"/>
          </p:nvPr>
        </p:nvSpPr>
        <p:spPr>
          <a:xfrm>
            <a:off x="457200" y="1524000"/>
            <a:ext cx="8153400" cy="4419600"/>
          </a:xfrm>
        </p:spPr>
        <p:txBody>
          <a:bodyPr/>
          <a:lstStyle/>
          <a:p>
            <a:pPr marL="457200" indent="-457200">
              <a:buFont typeface="Wingdings" pitchFamily="2" charset="2"/>
              <a:buNone/>
            </a:pPr>
            <a:r>
              <a:rPr lang="en-US" altLang="en-US" sz="2000" b="0" smtClean="0">
                <a:solidFill>
                  <a:srgbClr val="990000"/>
                </a:solidFill>
                <a:latin typeface="Arial" pitchFamily="34" charset="0"/>
              </a:rPr>
              <a:t>d</a:t>
            </a:r>
            <a:r>
              <a:rPr lang="en-US" altLang="en-US" sz="2000" b="0" i="1" smtClean="0">
                <a:solidFill>
                  <a:srgbClr val="990000"/>
                </a:solidFill>
                <a:latin typeface="Arial" pitchFamily="34" charset="0"/>
              </a:rPr>
              <a:t>. </a:t>
            </a:r>
            <a:r>
              <a:rPr lang="en-US" altLang="en-US" sz="2000" b="0" smtClean="0">
                <a:solidFill>
                  <a:srgbClr val="990000"/>
                </a:solidFill>
                <a:latin typeface="Arial" pitchFamily="34" charset="0"/>
              </a:rPr>
              <a:t>Chỉ thị #ifdef và #ifndef</a:t>
            </a:r>
          </a:p>
          <a:p>
            <a:pPr marL="457200" indent="-457200"/>
            <a:r>
              <a:rPr lang="en-US" altLang="en-US" sz="2000" b="0" smtClean="0">
                <a:latin typeface="Arial" pitchFamily="34" charset="0"/>
              </a:rPr>
              <a:t>Chỉ thị này báo cho chương trình dịch biết đoạn lệnh có được dịch hay không khi một tên gọi đã được định nghĩa hay chưa. </a:t>
            </a:r>
          </a:p>
          <a:p>
            <a:pPr marL="457200" indent="-457200"/>
            <a:r>
              <a:rPr lang="en-US" altLang="en-US" sz="2000" b="0" smtClean="0">
                <a:latin typeface="Arial" pitchFamily="34" charset="0"/>
              </a:rPr>
              <a:t>Để định nghĩa một tên gọi ta dùng chỉ thị #define tên.</a:t>
            </a:r>
          </a:p>
          <a:p>
            <a:pPr marL="457200" indent="-457200"/>
            <a:r>
              <a:rPr lang="en-US" altLang="en-US" sz="2000" b="0" smtClean="0">
                <a:latin typeface="Arial" pitchFamily="34" charset="0"/>
              </a:rPr>
              <a:t>Chỉ thị này đặc biệt có ích khi chèn các tệp thư viện vào để sử dụng. Một tệp thư viện có thể được chèn nhiều lần trong văn bản do vậy nó có thể sẽ được dịch nhiều lần, điều này sẽ gây ra lỗi vì các biến được khai báo nhiều lần. </a:t>
            </a:r>
          </a:p>
          <a:p>
            <a:pPr marL="457200" indent="-457200"/>
            <a:endParaRPr lang="en-US" altLang="en-US" sz="2000" b="0" smtClean="0">
              <a:latin typeface="Arial"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Các ch</a:t>
            </a:r>
            <a:r>
              <a:rPr kumimoji="1" lang="en-US" altLang="en-US" smtClean="0">
                <a:solidFill>
                  <a:srgbClr val="FFFF00"/>
                </a:solidFill>
              </a:rPr>
              <a:t>ỉ </a:t>
            </a:r>
            <a:r>
              <a:rPr kumimoji="1" lang="en-US" altLang="en-US" b="1" smtClean="0">
                <a:solidFill>
                  <a:srgbClr val="FFFF00"/>
                </a:solidFill>
              </a:rPr>
              <a:t>th</a:t>
            </a:r>
            <a:r>
              <a:rPr kumimoji="1" lang="en-US" altLang="en-US" smtClean="0">
                <a:solidFill>
                  <a:srgbClr val="FFFF00"/>
                </a:solidFill>
              </a:rPr>
              <a:t>ị </a:t>
            </a:r>
            <a:r>
              <a:rPr kumimoji="1" lang="en-US" altLang="en-US" b="1" smtClean="0">
                <a:solidFill>
                  <a:srgbClr val="FFFF00"/>
                </a:solidFill>
              </a:rPr>
              <a:t>ti</a:t>
            </a:r>
            <a:r>
              <a:rPr kumimoji="1" lang="en-US" altLang="en-US" smtClean="0">
                <a:solidFill>
                  <a:srgbClr val="FFFF00"/>
                </a:solidFill>
              </a:rPr>
              <a:t>ề</a:t>
            </a:r>
            <a:r>
              <a:rPr kumimoji="1" lang="en-US" altLang="en-US" b="1" smtClean="0">
                <a:solidFill>
                  <a:srgbClr val="FFFF00"/>
                </a:solidFill>
              </a:rPr>
              <a:t>n x</a:t>
            </a:r>
            <a:r>
              <a:rPr kumimoji="1" lang="en-US" altLang="en-US" smtClean="0">
                <a:solidFill>
                  <a:srgbClr val="FFFF00"/>
                </a:solidFill>
              </a:rPr>
              <a:t>ử </a:t>
            </a:r>
            <a:r>
              <a:rPr kumimoji="1" lang="en-US" altLang="en-US" b="1" smtClean="0">
                <a:solidFill>
                  <a:srgbClr val="FFFF00"/>
                </a:solidFill>
              </a:rPr>
              <a:t>lý</a:t>
            </a:r>
          </a:p>
        </p:txBody>
      </p:sp>
      <p:sp>
        <p:nvSpPr>
          <p:cNvPr id="79875" name="Rectangle 3"/>
          <p:cNvSpPr>
            <a:spLocks noGrp="1" noChangeArrowheads="1"/>
          </p:cNvSpPr>
          <p:nvPr>
            <p:ph type="body" idx="4294967295"/>
          </p:nvPr>
        </p:nvSpPr>
        <p:spPr>
          <a:xfrm>
            <a:off x="457200" y="1524000"/>
            <a:ext cx="8153400" cy="4419600"/>
          </a:xfrm>
        </p:spPr>
        <p:txBody>
          <a:bodyPr/>
          <a:lstStyle/>
          <a:p>
            <a:pPr marL="457200" indent="-457200">
              <a:buFont typeface="Wingdings" pitchFamily="2" charset="2"/>
              <a:buNone/>
            </a:pPr>
            <a:r>
              <a:rPr lang="en-US" altLang="en-US" sz="2000" b="0" smtClean="0">
                <a:solidFill>
                  <a:srgbClr val="990000"/>
                </a:solidFill>
                <a:latin typeface="Arial" pitchFamily="34" charset="0"/>
              </a:rPr>
              <a:t>d. Chỉ thị #ifdef và #ifndef</a:t>
            </a:r>
          </a:p>
          <a:p>
            <a:pPr marL="457200" indent="-457200">
              <a:lnSpc>
                <a:spcPct val="80000"/>
              </a:lnSpc>
            </a:pPr>
            <a:r>
              <a:rPr lang="en-US" altLang="en-US" sz="2000" b="0" smtClean="0">
                <a:latin typeface="Arial" pitchFamily="34" charset="0"/>
              </a:rPr>
              <a:t>Thư viện 1. tên tệp: MYLIB.H</a:t>
            </a:r>
          </a:p>
          <a:p>
            <a:pPr marL="965200" lvl="1" indent="-393700">
              <a:lnSpc>
                <a:spcPct val="80000"/>
              </a:lnSpc>
              <a:buFont typeface="Wingdings" pitchFamily="2" charset="2"/>
              <a:buNone/>
            </a:pPr>
            <a:r>
              <a:rPr lang="en-US" altLang="en-US" sz="2000" smtClean="0">
                <a:latin typeface="Arial" pitchFamily="34" charset="0"/>
              </a:rPr>
              <a:t>int max(int a, int b)</a:t>
            </a:r>
          </a:p>
          <a:p>
            <a:pPr marL="965200" lvl="1" indent="-393700">
              <a:lnSpc>
                <a:spcPct val="80000"/>
              </a:lnSpc>
              <a:buFont typeface="Wingdings" pitchFamily="2" charset="2"/>
              <a:buNone/>
            </a:pPr>
            <a:r>
              <a:rPr lang="en-US" altLang="en-US" sz="2000" smtClean="0">
                <a:latin typeface="Arial" pitchFamily="34" charset="0"/>
              </a:rPr>
              <a:t>{</a:t>
            </a:r>
          </a:p>
          <a:p>
            <a:pPr marL="965200" lvl="1" indent="-393700">
              <a:lnSpc>
                <a:spcPct val="80000"/>
              </a:lnSpc>
              <a:buFont typeface="Wingdings" pitchFamily="2" charset="2"/>
              <a:buNone/>
            </a:pPr>
            <a:r>
              <a:rPr lang="en-US" altLang="en-US" sz="2000" smtClean="0">
                <a:latin typeface="Arial" pitchFamily="34" charset="0"/>
              </a:rPr>
              <a:t>return (a&gt;b? a: b);</a:t>
            </a:r>
          </a:p>
          <a:p>
            <a:pPr marL="965200" lvl="1" indent="-393700">
              <a:lnSpc>
                <a:spcPct val="80000"/>
              </a:lnSpc>
              <a:buFont typeface="Wingdings" pitchFamily="2" charset="2"/>
              <a:buNone/>
            </a:pPr>
            <a:r>
              <a:rPr lang="en-US" altLang="en-US" sz="2000" smtClean="0">
                <a:latin typeface="Arial" pitchFamily="34" charset="0"/>
              </a:rPr>
              <a:t>}</a:t>
            </a:r>
          </a:p>
          <a:p>
            <a:pPr marL="457200" indent="-457200">
              <a:lnSpc>
                <a:spcPct val="80000"/>
              </a:lnSpc>
            </a:pPr>
            <a:r>
              <a:rPr lang="en-US" altLang="en-US" sz="2000" b="0" smtClean="0">
                <a:latin typeface="Arial" pitchFamily="34" charset="0"/>
              </a:rPr>
              <a:t>Thư viện 2. tên tệp: MATHFUNC.H</a:t>
            </a:r>
          </a:p>
          <a:p>
            <a:pPr marL="965200" lvl="1" indent="-393700">
              <a:lnSpc>
                <a:spcPct val="80000"/>
              </a:lnSpc>
              <a:buFont typeface="Wingdings" pitchFamily="2" charset="2"/>
              <a:buNone/>
            </a:pPr>
            <a:r>
              <a:rPr lang="en-US" altLang="en-US" sz="2000" smtClean="0">
                <a:latin typeface="Arial" pitchFamily="34" charset="0"/>
              </a:rPr>
              <a:t>#include "mylib.h"</a:t>
            </a:r>
          </a:p>
          <a:p>
            <a:pPr marL="965200" lvl="1" indent="-393700">
              <a:lnSpc>
                <a:spcPct val="80000"/>
              </a:lnSpc>
              <a:buFont typeface="Wingdings" pitchFamily="2" charset="2"/>
              <a:buNone/>
            </a:pPr>
            <a:r>
              <a:rPr lang="en-US" altLang="en-US" sz="2000" smtClean="0">
                <a:latin typeface="Arial" pitchFamily="34" charset="0"/>
              </a:rPr>
              <a:t>int max(int a, int b)</a:t>
            </a:r>
          </a:p>
          <a:p>
            <a:pPr marL="965200" lvl="1" indent="-393700">
              <a:lnSpc>
                <a:spcPct val="80000"/>
              </a:lnSpc>
              <a:buFont typeface="Wingdings" pitchFamily="2" charset="2"/>
              <a:buNone/>
            </a:pPr>
            <a:r>
              <a:rPr lang="en-US" altLang="en-US" sz="2000" smtClean="0">
                <a:latin typeface="Arial" pitchFamily="34" charset="0"/>
              </a:rPr>
              <a:t>{</a:t>
            </a:r>
          </a:p>
          <a:p>
            <a:pPr marL="965200" lvl="1" indent="-393700">
              <a:lnSpc>
                <a:spcPct val="80000"/>
              </a:lnSpc>
              <a:buFont typeface="Wingdings" pitchFamily="2" charset="2"/>
              <a:buNone/>
            </a:pPr>
            <a:r>
              <a:rPr lang="en-US" altLang="en-US" sz="2000" smtClean="0">
                <a:latin typeface="Arial" pitchFamily="34" charset="0"/>
              </a:rPr>
              <a:t>return (a&gt;b? a: b);</a:t>
            </a:r>
          </a:p>
          <a:p>
            <a:pPr marL="965200" lvl="1" indent="-393700">
              <a:lnSpc>
                <a:spcPct val="80000"/>
              </a:lnSpc>
              <a:buFont typeface="Wingdings" pitchFamily="2" charset="2"/>
              <a:buNone/>
            </a:pPr>
            <a:r>
              <a:rPr lang="en-US" altLang="en-US" sz="2000" smtClean="0">
                <a:latin typeface="Arial" pitchFamily="34" charset="0"/>
              </a:rPr>
              <a:t>}</a:t>
            </a:r>
          </a:p>
        </p:txBody>
      </p:sp>
      <p:sp>
        <p:nvSpPr>
          <p:cNvPr id="134148" name="Text Box 4"/>
          <p:cNvSpPr txBox="1">
            <a:spLocks noChangeArrowheads="1"/>
          </p:cNvSpPr>
          <p:nvPr/>
        </p:nvSpPr>
        <p:spPr bwMode="auto">
          <a:xfrm>
            <a:off x="4953000" y="1600200"/>
            <a:ext cx="37338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spcBef>
                <a:spcPct val="0"/>
              </a:spcBef>
              <a:buClrTx/>
              <a:buFontTx/>
              <a:buNone/>
            </a:pPr>
            <a:r>
              <a:rPr lang="en-US" altLang="en-US" sz="2000" b="0">
                <a:latin typeface="Times New Roman" pitchFamily="18" charset="0"/>
                <a:cs typeface="Arial" pitchFamily="34" charset="0"/>
              </a:rPr>
              <a:t>Hàm main của chúng ta nhập 3 số, in ra max của từng cặp số và max của cả 3 số. Chương trình cần phải sử dụng cả 2 thư viện.</a:t>
            </a:r>
          </a:p>
          <a:p>
            <a:pPr algn="just">
              <a:spcBef>
                <a:spcPct val="0"/>
              </a:spcBef>
              <a:buClrTx/>
              <a:buFontTx/>
              <a:buNone/>
            </a:pPr>
            <a:r>
              <a:rPr lang="en-US" altLang="en-US" sz="2000" b="0">
                <a:latin typeface="Times New Roman" pitchFamily="18" charset="0"/>
                <a:cs typeface="Arial" pitchFamily="34" charset="0"/>
              </a:rPr>
              <a:t>       #include "mylib.h"</a:t>
            </a:r>
          </a:p>
          <a:p>
            <a:pPr algn="just">
              <a:spcBef>
                <a:spcPct val="0"/>
              </a:spcBef>
              <a:buClrTx/>
              <a:buFontTx/>
              <a:buNone/>
            </a:pPr>
            <a:r>
              <a:rPr lang="en-US" altLang="en-US" sz="2000" b="0">
                <a:latin typeface="Times New Roman" pitchFamily="18" charset="0"/>
                <a:cs typeface="Arial" pitchFamily="34" charset="0"/>
              </a:rPr>
              <a:t>       #include "mathfunc.h"</a:t>
            </a:r>
          </a:p>
          <a:p>
            <a:pPr algn="just">
              <a:spcBef>
                <a:spcPct val="0"/>
              </a:spcBef>
              <a:buClrTx/>
              <a:buFontTx/>
              <a:buNone/>
            </a:pPr>
            <a:r>
              <a:rPr lang="en-US" altLang="en-US" sz="2000" b="0">
                <a:latin typeface="Times New Roman" pitchFamily="18" charset="0"/>
                <a:cs typeface="Arial" pitchFamily="34" charset="0"/>
              </a:rPr>
              <a:t>       main()</a:t>
            </a:r>
          </a:p>
          <a:p>
            <a:pPr algn="just">
              <a:spcBef>
                <a:spcPct val="0"/>
              </a:spcBef>
              <a:buClrTx/>
              <a:buFontTx/>
              <a:buNone/>
            </a:pPr>
            <a:r>
              <a:rPr lang="en-US" altLang="en-US" sz="2000" b="0">
                <a:latin typeface="Times New Roman" pitchFamily="18" charset="0"/>
                <a:cs typeface="Arial" pitchFamily="34" charset="0"/>
              </a:rPr>
              <a:t>      {</a:t>
            </a:r>
          </a:p>
          <a:p>
            <a:pPr algn="just">
              <a:spcBef>
                <a:spcPct val="0"/>
              </a:spcBef>
              <a:buClrTx/>
              <a:buFontTx/>
              <a:buNone/>
            </a:pPr>
            <a:r>
              <a:rPr lang="en-US" altLang="en-US" sz="2000" b="0">
                <a:latin typeface="Times New Roman" pitchFamily="18" charset="0"/>
                <a:cs typeface="Arial" pitchFamily="34" charset="0"/>
              </a:rPr>
              <a:t>            </a:t>
            </a:r>
            <a:r>
              <a:rPr lang="en-US" altLang="en-US" sz="1800" b="0">
                <a:latin typeface="Times New Roman" pitchFamily="18" charset="0"/>
                <a:cs typeface="Arial" pitchFamily="34" charset="0"/>
              </a:rPr>
              <a:t>int a, b, c;</a:t>
            </a:r>
          </a:p>
          <a:p>
            <a:pPr algn="just">
              <a:spcBef>
                <a:spcPct val="0"/>
              </a:spcBef>
              <a:buClrTx/>
              <a:buFontTx/>
              <a:buNone/>
            </a:pPr>
            <a:r>
              <a:rPr lang="en-US" altLang="en-US" sz="1800" b="0">
                <a:latin typeface="Times New Roman" pitchFamily="18" charset="0"/>
                <a:cs typeface="Arial" pitchFamily="34" charset="0"/>
              </a:rPr>
              <a:t>            cout &lt;&lt; "a, b, c = " ; cin &gt;&gt; a  	&gt;&gt; b &gt;&gt; c;</a:t>
            </a:r>
          </a:p>
          <a:p>
            <a:pPr algn="just">
              <a:spcBef>
                <a:spcPct val="0"/>
              </a:spcBef>
              <a:buClrTx/>
              <a:buFontTx/>
              <a:buNone/>
            </a:pPr>
            <a:r>
              <a:rPr lang="en-US" altLang="en-US" sz="1800" b="0">
                <a:latin typeface="Times New Roman" pitchFamily="18" charset="0"/>
                <a:cs typeface="Arial" pitchFamily="34" charset="0"/>
              </a:rPr>
              <a:t>            cout &lt;&lt; max(a,b) &lt;&lt; max(b,c) 	&lt;&lt; max(a,c) &lt;&lt; max(a,b,c) ;</a:t>
            </a:r>
          </a:p>
          <a:p>
            <a:pPr algn="just">
              <a:spcBef>
                <a:spcPct val="0"/>
              </a:spcBef>
              <a:buClrTx/>
              <a:buFontTx/>
              <a:buNone/>
            </a:pPr>
            <a:r>
              <a:rPr lang="en-US" altLang="en-US" sz="2000" b="0">
                <a:latin typeface="Times New Roman" pitchFamily="18" charset="0"/>
                <a:cs typeface="Arial" pitchFamily="34" charset="0"/>
              </a:rPr>
              <a:t>      }</a:t>
            </a:r>
          </a:p>
          <a:p>
            <a:pPr algn="just">
              <a:spcBef>
                <a:spcPct val="0"/>
              </a:spcBef>
              <a:buClrTx/>
              <a:buFontTx/>
              <a:buNone/>
            </a:pPr>
            <a:endParaRPr lang="en-US" altLang="en-US" sz="2000" b="0">
              <a:latin typeface="Times New Roman" pitchFamily="18" charset="0"/>
              <a:cs typeface="Arial" pitchFamily="34" charset="0"/>
            </a:endParaRPr>
          </a:p>
        </p:txBody>
      </p:sp>
      <p:sp>
        <p:nvSpPr>
          <p:cNvPr id="134149" name="Text Box 5"/>
          <p:cNvSpPr txBox="1">
            <a:spLocks noChangeArrowheads="1"/>
          </p:cNvSpPr>
          <p:nvPr/>
        </p:nvSpPr>
        <p:spPr bwMode="auto">
          <a:xfrm>
            <a:off x="919163" y="5791200"/>
            <a:ext cx="708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Arial" pitchFamily="34" charset="0"/>
                <a:cs typeface="Arial" pitchFamily="34" charset="0"/>
                <a:sym typeface="Wingdings" pitchFamily="2" charset="2"/>
              </a:rPr>
              <a:t> </a:t>
            </a:r>
            <a:r>
              <a:rPr lang="en-US" altLang="en-US" sz="1800" b="0">
                <a:latin typeface="Arial" pitchFamily="34" charset="0"/>
                <a:cs typeface="Arial" pitchFamily="34" charset="0"/>
              </a:rPr>
              <a:t>C++ sẽ báo lỗi (do hàm int max(inta, int b) được khai báo hai lần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checkerboard(across)">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4149"/>
                                        </p:tgtEl>
                                        <p:attrNameLst>
                                          <p:attrName>style.visibility</p:attrName>
                                        </p:attrNameLst>
                                      </p:cBhvr>
                                      <p:to>
                                        <p:strVal val="visible"/>
                                      </p:to>
                                    </p:set>
                                    <p:anim calcmode="lin" valueType="num">
                                      <p:cBhvr additive="base">
                                        <p:cTn id="12" dur="500" fill="hold"/>
                                        <p:tgtEl>
                                          <p:spTgt spid="134149"/>
                                        </p:tgtEl>
                                        <p:attrNameLst>
                                          <p:attrName>ppt_x</p:attrName>
                                        </p:attrNameLst>
                                      </p:cBhvr>
                                      <p:tavLst>
                                        <p:tav tm="0">
                                          <p:val>
                                            <p:strVal val="#ppt_x"/>
                                          </p:val>
                                        </p:tav>
                                        <p:tav tm="100000">
                                          <p:val>
                                            <p:strVal val="#ppt_x"/>
                                          </p:val>
                                        </p:tav>
                                      </p:tavLst>
                                    </p:anim>
                                    <p:anim calcmode="lin" valueType="num">
                                      <p:cBhvr additive="base">
                                        <p:cTn id="13" dur="500" fill="hold"/>
                                        <p:tgtEl>
                                          <p:spTgt spid="134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95250" y="-42863"/>
            <a:ext cx="9296400" cy="1462088"/>
          </a:xfrm>
        </p:spPr>
        <p:txBody>
          <a:bodyPr/>
          <a:lstStyle/>
          <a:p>
            <a:pPr algn="ctr"/>
            <a:r>
              <a:rPr kumimoji="1" lang="en-US" altLang="en-US" b="1" smtClean="0">
                <a:solidFill>
                  <a:srgbClr val="FFFF00"/>
                </a:solidFill>
              </a:rPr>
              <a:t>Các ch</a:t>
            </a:r>
            <a:r>
              <a:rPr kumimoji="1" lang="en-US" altLang="en-US" smtClean="0">
                <a:solidFill>
                  <a:srgbClr val="FFFF00"/>
                </a:solidFill>
              </a:rPr>
              <a:t>ỉ </a:t>
            </a:r>
            <a:r>
              <a:rPr kumimoji="1" lang="en-US" altLang="en-US" b="1" smtClean="0">
                <a:solidFill>
                  <a:srgbClr val="FFFF00"/>
                </a:solidFill>
              </a:rPr>
              <a:t>th</a:t>
            </a:r>
            <a:r>
              <a:rPr kumimoji="1" lang="en-US" altLang="en-US" smtClean="0">
                <a:solidFill>
                  <a:srgbClr val="FFFF00"/>
                </a:solidFill>
              </a:rPr>
              <a:t>ị </a:t>
            </a:r>
            <a:r>
              <a:rPr kumimoji="1" lang="en-US" altLang="en-US" b="1" smtClean="0">
                <a:solidFill>
                  <a:srgbClr val="FFFF00"/>
                </a:solidFill>
              </a:rPr>
              <a:t>ti</a:t>
            </a:r>
            <a:r>
              <a:rPr kumimoji="1" lang="en-US" altLang="en-US" smtClean="0">
                <a:solidFill>
                  <a:srgbClr val="FFFF00"/>
                </a:solidFill>
              </a:rPr>
              <a:t>ề</a:t>
            </a:r>
            <a:r>
              <a:rPr kumimoji="1" lang="en-US" altLang="en-US" b="1" smtClean="0">
                <a:solidFill>
                  <a:srgbClr val="FFFF00"/>
                </a:solidFill>
              </a:rPr>
              <a:t>n x</a:t>
            </a:r>
            <a:r>
              <a:rPr kumimoji="1" lang="en-US" altLang="en-US" smtClean="0">
                <a:solidFill>
                  <a:srgbClr val="FFFF00"/>
                </a:solidFill>
              </a:rPr>
              <a:t>ử </a:t>
            </a:r>
            <a:r>
              <a:rPr kumimoji="1" lang="en-US" altLang="en-US" b="1" smtClean="0">
                <a:solidFill>
                  <a:srgbClr val="FFFF00"/>
                </a:solidFill>
              </a:rPr>
              <a:t>lý</a:t>
            </a:r>
          </a:p>
        </p:txBody>
      </p:sp>
      <p:sp>
        <p:nvSpPr>
          <p:cNvPr id="80899" name="Rectangle 3"/>
          <p:cNvSpPr>
            <a:spLocks noGrp="1" noChangeArrowheads="1"/>
          </p:cNvSpPr>
          <p:nvPr>
            <p:ph type="body" idx="4294967295"/>
          </p:nvPr>
        </p:nvSpPr>
        <p:spPr>
          <a:xfrm>
            <a:off x="457200" y="1524000"/>
            <a:ext cx="8153400" cy="4419600"/>
          </a:xfrm>
        </p:spPr>
        <p:txBody>
          <a:bodyPr/>
          <a:lstStyle/>
          <a:p>
            <a:pPr marL="457200" indent="-457200">
              <a:buFont typeface="Wingdings" pitchFamily="2" charset="2"/>
              <a:buNone/>
            </a:pPr>
            <a:r>
              <a:rPr lang="en-US" altLang="en-US" sz="2000" b="0" i="1" smtClean="0">
                <a:latin typeface="Arial" pitchFamily="34" charset="0"/>
              </a:rPr>
              <a:t>Khắc phục</a:t>
            </a:r>
            <a:endParaRPr lang="en-US" altLang="en-US" sz="2000" b="0" smtClean="0">
              <a:latin typeface="Arial" pitchFamily="34" charset="0"/>
            </a:endParaRPr>
          </a:p>
          <a:p>
            <a:pPr marL="965200" lvl="1" indent="-393700">
              <a:buFont typeface="Wingdings" pitchFamily="2" charset="2"/>
              <a:buNone/>
            </a:pPr>
            <a:r>
              <a:rPr lang="en-US" altLang="en-US" sz="2200" smtClean="0">
                <a:latin typeface="Arial" pitchFamily="34" charset="0"/>
              </a:rPr>
              <a:t>// tệp mylib.h</a:t>
            </a:r>
          </a:p>
          <a:p>
            <a:pPr marL="965200" lvl="1" indent="-393700">
              <a:buFont typeface="Wingdings" pitchFamily="2" charset="2"/>
              <a:buNone/>
            </a:pPr>
            <a:r>
              <a:rPr lang="en-US" altLang="en-US" sz="2200" smtClean="0">
                <a:latin typeface="Arial" pitchFamily="34" charset="0"/>
              </a:rPr>
              <a:t>#ifndef _MYLIB_ // nếu chưa định nghĩa tên gọi _MYLIB_</a:t>
            </a:r>
          </a:p>
          <a:p>
            <a:pPr marL="965200" lvl="1" indent="-393700">
              <a:buFont typeface="Wingdings" pitchFamily="2" charset="2"/>
              <a:buNone/>
            </a:pPr>
            <a:r>
              <a:rPr lang="en-US" altLang="en-US" sz="2200" smtClean="0">
                <a:latin typeface="Arial" pitchFamily="34" charset="0"/>
              </a:rPr>
              <a:t>#define _MYLIB_ // thì định nghĩa nó</a:t>
            </a:r>
          </a:p>
          <a:p>
            <a:pPr marL="965200" lvl="1" indent="-393700">
              <a:buFont typeface="Wingdings" pitchFamily="2" charset="2"/>
              <a:buNone/>
            </a:pPr>
            <a:r>
              <a:rPr lang="en-US" altLang="en-US" sz="2200" smtClean="0">
                <a:latin typeface="Arial" pitchFamily="34" charset="0"/>
              </a:rPr>
              <a:t>int max(int a, int b) // và các hàm khác</a:t>
            </a:r>
          </a:p>
          <a:p>
            <a:pPr marL="965200" lvl="1" indent="-393700">
              <a:buFont typeface="Wingdings" pitchFamily="2" charset="2"/>
              <a:buNone/>
            </a:pPr>
            <a:r>
              <a:rPr lang="en-US" altLang="en-US" sz="2200" smtClean="0">
                <a:latin typeface="Arial" pitchFamily="34" charset="0"/>
              </a:rPr>
              <a:t>{</a:t>
            </a:r>
          </a:p>
          <a:p>
            <a:pPr marL="965200" lvl="1" indent="-393700">
              <a:buFont typeface="Wingdings" pitchFamily="2" charset="2"/>
              <a:buNone/>
            </a:pPr>
            <a:r>
              <a:rPr lang="en-US" altLang="en-US" sz="2200" smtClean="0">
                <a:latin typeface="Arial" pitchFamily="34" charset="0"/>
              </a:rPr>
              <a:t>	return (a&gt;b? a: b);</a:t>
            </a:r>
          </a:p>
          <a:p>
            <a:pPr marL="965200" lvl="1" indent="-393700">
              <a:buFont typeface="Wingdings" pitchFamily="2" charset="2"/>
              <a:buNone/>
            </a:pPr>
            <a:r>
              <a:rPr lang="en-US" altLang="en-US" sz="2200" smtClean="0">
                <a:latin typeface="Arial" pitchFamily="34" charset="0"/>
              </a:rPr>
              <a:t>}</a:t>
            </a:r>
          </a:p>
          <a:p>
            <a:pPr marL="965200" lvl="1" indent="-393700">
              <a:buFont typeface="Wingdings" pitchFamily="2" charset="2"/>
              <a:buNone/>
            </a:pPr>
            <a:r>
              <a:rPr lang="en-US" altLang="en-US" sz="2200" smtClean="0">
                <a:latin typeface="Arial" pitchFamily="34" charset="0"/>
              </a:rPr>
              <a:t>#endif</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rPr>
              <a:t>Câu hỏi và bài tập</a:t>
            </a:r>
            <a:r>
              <a:rPr kumimoji="1" lang="en-US" altLang="en-US" sz="2800" smtClean="0">
                <a:solidFill>
                  <a:srgbClr val="FFFF00"/>
                </a:solidFill>
              </a:rPr>
              <a:t> </a:t>
            </a:r>
          </a:p>
        </p:txBody>
      </p:sp>
      <p:sp>
        <p:nvSpPr>
          <p:cNvPr id="81923" name="Rectangle 3"/>
          <p:cNvSpPr>
            <a:spLocks noGrp="1" noChangeArrowheads="1"/>
          </p:cNvSpPr>
          <p:nvPr>
            <p:ph type="body" idx="4294967295"/>
          </p:nvPr>
        </p:nvSpPr>
        <p:spPr>
          <a:xfrm>
            <a:off x="457200" y="1447800"/>
            <a:ext cx="8001000" cy="4419600"/>
          </a:xfrm>
        </p:spPr>
        <p:txBody>
          <a:bodyPr/>
          <a:lstStyle/>
          <a:p>
            <a:pPr marL="457200" indent="-457200" algn="just">
              <a:buClr>
                <a:srgbClr val="0000FF"/>
              </a:buClr>
              <a:buFont typeface="Wingdings" pitchFamily="2" charset="2"/>
              <a:buAutoNum type="arabicPeriod"/>
            </a:pPr>
            <a:r>
              <a:rPr lang="en-US" altLang="en-US" sz="2000" b="0" smtClean="0">
                <a:latin typeface="Arial" pitchFamily="34" charset="0"/>
              </a:rPr>
              <a:t>Nêu cách khai báo hàm, định nghĩa hàm, cách gọi hàm.</a:t>
            </a:r>
          </a:p>
          <a:p>
            <a:pPr marL="457200" indent="-457200" algn="just">
              <a:buClr>
                <a:srgbClr val="0000FF"/>
              </a:buClr>
              <a:buFont typeface="Wingdings" pitchFamily="2" charset="2"/>
              <a:buAutoNum type="arabicPeriod"/>
            </a:pPr>
            <a:r>
              <a:rPr lang="en-US" altLang="en-US" sz="2000" b="0" smtClean="0">
                <a:latin typeface="Arial" pitchFamily="34" charset="0"/>
              </a:rPr>
              <a:t>Phạm vi của một đối tượng (biến, hằng) trong chương trình ?</a:t>
            </a:r>
          </a:p>
          <a:p>
            <a:pPr marL="457200" indent="-457200" algn="just">
              <a:buClr>
                <a:srgbClr val="0000FF"/>
              </a:buClr>
              <a:buFont typeface="Wingdings" pitchFamily="2" charset="2"/>
              <a:buAutoNum type="arabicPeriod"/>
            </a:pPr>
            <a:r>
              <a:rPr lang="en-US" altLang="en-US" sz="2000" b="0" smtClean="0">
                <a:latin typeface="Arial" pitchFamily="34" charset="0"/>
              </a:rPr>
              <a:t>Trình bày các phương pháp truyền tham số cho hàm (truyền bằng giá trị, bằng tham chiếu, và bằng tham trỏ)</a:t>
            </a:r>
          </a:p>
          <a:p>
            <a:pPr marL="457200" indent="-457200" algn="just">
              <a:buClr>
                <a:srgbClr val="0000FF"/>
              </a:buClr>
              <a:buFont typeface="Wingdings" pitchFamily="2" charset="2"/>
              <a:buAutoNum type="arabicPeriod"/>
            </a:pPr>
            <a:r>
              <a:rPr lang="en-US" altLang="en-US" sz="2000" b="0" smtClean="0">
                <a:latin typeface="Arial" pitchFamily="34" charset="0"/>
              </a:rPr>
              <a:t>Nêu cách thiết kế hàm mà theo Anh (Chị) cho là đạt yêu cầu.</a:t>
            </a:r>
          </a:p>
          <a:p>
            <a:pPr marL="457200" indent="-457200" algn="just">
              <a:buClr>
                <a:srgbClr val="0000FF"/>
              </a:buClr>
              <a:buFont typeface="Wingdings" pitchFamily="2" charset="2"/>
              <a:buAutoNum type="arabicPeriod"/>
            </a:pPr>
            <a:r>
              <a:rPr lang="en-US" altLang="en-US" sz="2000" b="0" smtClean="0">
                <a:latin typeface="Arial" pitchFamily="34" charset="0"/>
              </a:rPr>
              <a:t>Cho ví dụ về hàm xuất/nhập.</a:t>
            </a:r>
          </a:p>
          <a:p>
            <a:pPr marL="457200" indent="-457200" algn="just">
              <a:buClr>
                <a:srgbClr val="0000FF"/>
              </a:buClr>
              <a:buFont typeface="Wingdings" pitchFamily="2" charset="2"/>
              <a:buAutoNum type="arabicPeriod"/>
            </a:pPr>
            <a:r>
              <a:rPr lang="en-US" altLang="en-US" sz="2000" b="0" smtClean="0">
                <a:latin typeface="Arial" pitchFamily="34" charset="0"/>
              </a:rPr>
              <a:t>Cho ví dụ về hàm kiểm tra một giá trị nguyên thỏa tính chất “P” nào đó.</a:t>
            </a:r>
          </a:p>
          <a:p>
            <a:pPr marL="457200" indent="-457200" algn="just">
              <a:buClr>
                <a:srgbClr val="0000FF"/>
              </a:buClr>
              <a:buFont typeface="Wingdings" pitchFamily="2" charset="2"/>
              <a:buAutoNum type="arabicPeriod"/>
            </a:pPr>
            <a:r>
              <a:rPr lang="en-US" altLang="en-US" sz="2000" b="0" smtClean="0">
                <a:latin typeface="Arial" pitchFamily="34" charset="0"/>
              </a:rPr>
              <a:t>Cho ví dụ về hàm xác định giá trị nguyên thỏa tính chất “P” nào đó.</a:t>
            </a:r>
          </a:p>
          <a:p>
            <a:pPr marL="457200" indent="-457200" algn="just">
              <a:buClr>
                <a:srgbClr val="0000FF"/>
              </a:buClr>
              <a:buFont typeface="Wingdings" pitchFamily="2" charset="2"/>
              <a:buAutoNum type="arabicPeriod"/>
            </a:pPr>
            <a:r>
              <a:rPr lang="en-US" altLang="en-US" sz="2000" b="0" smtClean="0">
                <a:latin typeface="Arial" pitchFamily="34" charset="0"/>
              </a:rPr>
              <a:t>Trình bày cách tổ chức một chương trình “C/C++”.</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rPr>
              <a:t>Câu hỏi và bài tập</a:t>
            </a:r>
            <a:r>
              <a:rPr kumimoji="1" lang="en-US" altLang="en-US" sz="2800" smtClean="0">
                <a:solidFill>
                  <a:srgbClr val="FFFF00"/>
                </a:solidFill>
              </a:rPr>
              <a:t> </a:t>
            </a:r>
          </a:p>
        </p:txBody>
      </p:sp>
      <p:sp>
        <p:nvSpPr>
          <p:cNvPr id="82947" name="Rectangle 3"/>
          <p:cNvSpPr>
            <a:spLocks noGrp="1" noChangeArrowheads="1"/>
          </p:cNvSpPr>
          <p:nvPr>
            <p:ph type="body" idx="4294967295"/>
          </p:nvPr>
        </p:nvSpPr>
        <p:spPr>
          <a:xfrm>
            <a:off x="457200" y="1447800"/>
            <a:ext cx="8001000" cy="4419600"/>
          </a:xfrm>
        </p:spPr>
        <p:txBody>
          <a:bodyPr/>
          <a:lstStyle/>
          <a:p>
            <a:pPr marL="457200" indent="-457200" algn="just">
              <a:buClr>
                <a:srgbClr val="0000FF"/>
              </a:buClr>
              <a:buFont typeface="Wingdings" pitchFamily="2" charset="2"/>
              <a:buNone/>
            </a:pPr>
            <a:r>
              <a:rPr lang="en-US" altLang="en-US" sz="2000" smtClean="0">
                <a:latin typeface="Arial" pitchFamily="34" charset="0"/>
              </a:rPr>
              <a:t>8.   Trình bày cấp lưu trữ của một đối tượng (auto, register, static, extern).</a:t>
            </a:r>
          </a:p>
          <a:p>
            <a:pPr marL="457200" indent="-457200" algn="just">
              <a:buClr>
                <a:srgbClr val="0000FF"/>
              </a:buClr>
              <a:buFont typeface="Wingdings" pitchFamily="2" charset="2"/>
              <a:buNone/>
            </a:pPr>
            <a:r>
              <a:rPr lang="en-US" altLang="en-US" sz="2000" smtClean="0">
                <a:latin typeface="Arial" pitchFamily="34" charset="0"/>
              </a:rPr>
              <a:t>9.    Khai báo các hàm nguyên mẫu sau:</a:t>
            </a:r>
          </a:p>
          <a:p>
            <a:pPr marL="965200" lvl="1" indent="-393700" algn="just">
              <a:buClr>
                <a:srgbClr val="0000FF"/>
              </a:buClr>
              <a:buFont typeface="Wingdings" pitchFamily="2" charset="2"/>
              <a:buNone/>
            </a:pPr>
            <a:r>
              <a:rPr lang="en-US" altLang="en-US" sz="2200" smtClean="0">
                <a:latin typeface="Arial" pitchFamily="34" charset="0"/>
              </a:rPr>
              <a:t>− </a:t>
            </a:r>
            <a:r>
              <a:rPr lang="en-US" altLang="en-US" sz="2000" smtClean="0">
                <a:latin typeface="Arial" pitchFamily="34" charset="0"/>
              </a:rPr>
              <a:t>Giải phương trình bậc 2 ax2 + bx + c = 0</a:t>
            </a:r>
          </a:p>
          <a:p>
            <a:pPr marL="965200" lvl="1" indent="-393700" algn="just">
              <a:buClr>
                <a:srgbClr val="0000FF"/>
              </a:buClr>
              <a:buFont typeface="Wingdings" pitchFamily="2" charset="2"/>
              <a:buNone/>
            </a:pPr>
            <a:r>
              <a:rPr lang="en-US" altLang="en-US" sz="2000" smtClean="0">
                <a:latin typeface="Arial" pitchFamily="34" charset="0"/>
              </a:rPr>
              <a:t>− In bảng cửu chương theo chiều dọc, ngang.</a:t>
            </a:r>
          </a:p>
          <a:p>
            <a:pPr marL="965200" lvl="1" indent="-393700" algn="just">
              <a:buClr>
                <a:srgbClr val="0000FF"/>
              </a:buClr>
              <a:buFont typeface="Wingdings" pitchFamily="2" charset="2"/>
              <a:buNone/>
            </a:pPr>
            <a:r>
              <a:rPr lang="en-US" altLang="en-US" sz="2000" smtClean="0">
                <a:latin typeface="Arial" pitchFamily="34" charset="0"/>
              </a:rPr>
              <a:t>− Kiểm tra 1 bộ ngày, tháng, năm có hợp lệ hay không ? </a:t>
            </a:r>
          </a:p>
          <a:p>
            <a:pPr marL="965200" lvl="1" indent="-393700" algn="just">
              <a:buClr>
                <a:srgbClr val="0000FF"/>
              </a:buClr>
              <a:buFont typeface="Wingdings" pitchFamily="2" charset="2"/>
              <a:buNone/>
            </a:pPr>
            <a:r>
              <a:rPr lang="en-US" altLang="en-US" sz="2000" smtClean="0">
                <a:latin typeface="Arial" pitchFamily="34" charset="0"/>
              </a:rPr>
              <a:t>− Vẽ hình tam giác với chiều cao h dạng …</a:t>
            </a:r>
          </a:p>
          <a:p>
            <a:pPr marL="965200" lvl="1" indent="-393700" algn="just">
              <a:buClr>
                <a:srgbClr val="0000FF"/>
              </a:buClr>
              <a:buFont typeface="Wingdings" pitchFamily="2" charset="2"/>
              <a:buNone/>
            </a:pPr>
            <a:r>
              <a:rPr lang="en-US" altLang="en-US" sz="2000" smtClean="0">
                <a:latin typeface="Arial" pitchFamily="34" charset="0"/>
              </a:rPr>
              <a:t>− Phân tích số n &gt; 0 thành tích các thừa số nguyên tố theo</a:t>
            </a:r>
          </a:p>
          <a:p>
            <a:pPr marL="965200" lvl="1" indent="-393700" algn="just">
              <a:buClr>
                <a:srgbClr val="0000FF"/>
              </a:buClr>
              <a:buFont typeface="Wingdings" pitchFamily="2" charset="2"/>
              <a:buNone/>
            </a:pPr>
            <a:r>
              <a:rPr lang="en-US" altLang="en-US" sz="2000" smtClean="0">
                <a:latin typeface="Arial" pitchFamily="34" charset="0"/>
              </a:rPr>
              <a:t>	dạng n = 120 = 2*2*2*3*5.</a:t>
            </a:r>
          </a:p>
          <a:p>
            <a:pPr marL="965200" lvl="1" indent="-393700" algn="just">
              <a:buClr>
                <a:srgbClr val="0000FF"/>
              </a:buClr>
              <a:buFont typeface="Wingdings" pitchFamily="2" charset="2"/>
              <a:buNone/>
            </a:pPr>
            <a:r>
              <a:rPr lang="en-US" altLang="en-US" sz="2000" smtClean="0">
                <a:latin typeface="Arial" pitchFamily="34" charset="0"/>
              </a:rPr>
              <a:t>− Kiểm tra số tự nhiên n &gt; 0 có phải là số nguyên tố ?</a:t>
            </a:r>
          </a:p>
          <a:p>
            <a:pPr marL="965200" lvl="1" indent="-393700" algn="just">
              <a:lnSpc>
                <a:spcPct val="80000"/>
              </a:lnSpc>
              <a:buFont typeface="Wingdings" pitchFamily="2" charset="2"/>
              <a:buNone/>
            </a:pPr>
            <a:r>
              <a:rPr lang="en-US" altLang="en-US" sz="2000" smtClean="0">
                <a:latin typeface="Arial" pitchFamily="34" charset="0"/>
              </a:rPr>
              <a:t>− Tính trị max của 2 số nguyên.</a:t>
            </a:r>
          </a:p>
          <a:p>
            <a:pPr marL="965200" lvl="1" indent="-393700" algn="just">
              <a:lnSpc>
                <a:spcPct val="80000"/>
              </a:lnSpc>
              <a:buFont typeface="Wingdings" pitchFamily="2" charset="2"/>
              <a:buNone/>
            </a:pPr>
            <a:r>
              <a:rPr lang="en-US" altLang="en-US" sz="2000" smtClean="0">
                <a:latin typeface="Arial" pitchFamily="34" charset="0"/>
              </a:rPr>
              <a:t>− Tính trị min của 2 số nguyên.</a:t>
            </a:r>
          </a:p>
          <a:p>
            <a:pPr marL="965200" lvl="1" indent="-393700" algn="just">
              <a:lnSpc>
                <a:spcPct val="80000"/>
              </a:lnSpc>
              <a:buFont typeface="Wingdings" pitchFamily="2" charset="2"/>
              <a:buNone/>
            </a:pPr>
            <a:r>
              <a:rPr lang="en-US" altLang="en-US" sz="2000" smtClean="0">
                <a:latin typeface="Arial" pitchFamily="34" charset="0"/>
              </a:rPr>
              <a:t>− Tính USCLN của 2 số tự nhiên.</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rPr>
              <a:t>Câu hỏi và bài tập</a:t>
            </a:r>
            <a:r>
              <a:rPr kumimoji="1" lang="en-US" altLang="en-US" sz="2800" smtClean="0">
                <a:solidFill>
                  <a:srgbClr val="FFFF00"/>
                </a:solidFill>
              </a:rPr>
              <a:t> </a:t>
            </a:r>
          </a:p>
        </p:txBody>
      </p:sp>
      <p:sp>
        <p:nvSpPr>
          <p:cNvPr id="83971" name="Rectangle 3"/>
          <p:cNvSpPr>
            <a:spLocks noGrp="1" noChangeArrowheads="1"/>
          </p:cNvSpPr>
          <p:nvPr>
            <p:ph type="body" idx="4294967295"/>
          </p:nvPr>
        </p:nvSpPr>
        <p:spPr>
          <a:xfrm>
            <a:off x="457200" y="1447800"/>
            <a:ext cx="8001000" cy="4419600"/>
          </a:xfrm>
        </p:spPr>
        <p:txBody>
          <a:bodyPr/>
          <a:lstStyle/>
          <a:p>
            <a:pPr marL="457200" indent="-457200" algn="just">
              <a:buFont typeface="Wingdings" pitchFamily="2" charset="2"/>
              <a:buNone/>
            </a:pPr>
            <a:r>
              <a:rPr lang="en-US" altLang="en-US" sz="2000" smtClean="0">
                <a:latin typeface="Arial" pitchFamily="34" charset="0"/>
              </a:rPr>
              <a:t>10   Chọn câu sai trong các câu sau đây:</a:t>
            </a:r>
          </a:p>
          <a:p>
            <a:pPr marL="965200" lvl="1" indent="-393700" algn="just">
              <a:buFont typeface="Wingdings" pitchFamily="2" charset="2"/>
              <a:buNone/>
            </a:pPr>
            <a:r>
              <a:rPr lang="en-US" altLang="en-US" sz="2000" smtClean="0">
                <a:latin typeface="Arial" pitchFamily="34" charset="0"/>
              </a:rPr>
              <a:t>A: Hàm không trả lại giá trị thì không cần khai báo kiểu giá trị của hàm.</a:t>
            </a:r>
          </a:p>
          <a:p>
            <a:pPr marL="965200" lvl="1" indent="-393700" algn="just">
              <a:buFont typeface="Wingdings" pitchFamily="2" charset="2"/>
              <a:buNone/>
            </a:pPr>
            <a:r>
              <a:rPr lang="en-US" altLang="en-US" sz="2000" smtClean="0">
                <a:latin typeface="Arial" pitchFamily="34" charset="0"/>
              </a:rPr>
              <a:t>B: Các biến được khai báo trong hàm là cục bộ, tự xoá khi hàm thực hiện xong</a:t>
            </a:r>
          </a:p>
          <a:p>
            <a:pPr marL="965200" lvl="1" indent="-393700" algn="just">
              <a:buFont typeface="Wingdings" pitchFamily="2" charset="2"/>
              <a:buNone/>
            </a:pPr>
            <a:r>
              <a:rPr lang="en-US" altLang="en-US" sz="2000" smtClean="0">
                <a:latin typeface="Arial" pitchFamily="34" charset="0"/>
              </a:rPr>
              <a:t>C: Hàm không trả lại giá trị sẽ có kiểu giá trị ngầm định là void.</a:t>
            </a:r>
          </a:p>
          <a:p>
            <a:pPr marL="965200" lvl="1" indent="-393700" algn="just">
              <a:buFont typeface="Wingdings" pitchFamily="2" charset="2"/>
              <a:buNone/>
            </a:pPr>
            <a:r>
              <a:rPr lang="en-US" altLang="en-US" sz="2000" smtClean="0">
                <a:latin typeface="Arial" pitchFamily="34" charset="0"/>
              </a:rPr>
              <a:t>D: Hàm là đơn vị độc lập, không được khai báo hàm lồng nhau.</a:t>
            </a:r>
          </a:p>
          <a:p>
            <a:pPr marL="457200" indent="-457200" algn="just">
              <a:buFont typeface="Wingdings" pitchFamily="2" charset="2"/>
              <a:buNone/>
            </a:pPr>
            <a:r>
              <a:rPr lang="en-US" altLang="en-US" sz="2000" smtClean="0">
                <a:latin typeface="Arial" pitchFamily="34" charset="0"/>
              </a:rPr>
              <a:t>11   Chọn câu đúng nhất trong các câu sau đây:</a:t>
            </a:r>
          </a:p>
          <a:p>
            <a:pPr marL="965200" lvl="1" indent="-393700" algn="just">
              <a:buFont typeface="Wingdings" pitchFamily="2" charset="2"/>
              <a:buNone/>
            </a:pPr>
            <a:r>
              <a:rPr lang="en-US" altLang="en-US" sz="2000" smtClean="0">
                <a:latin typeface="Arial" pitchFamily="34" charset="0"/>
              </a:rPr>
              <a:t>A: Hàm phải được kết thúc với 1 câu lệnh return</a:t>
            </a:r>
          </a:p>
          <a:p>
            <a:pPr marL="965200" lvl="1" indent="-393700" algn="just">
              <a:buFont typeface="Wingdings" pitchFamily="2" charset="2"/>
              <a:buNone/>
            </a:pPr>
            <a:r>
              <a:rPr lang="en-US" altLang="en-US" sz="2000" smtClean="0">
                <a:latin typeface="Arial" pitchFamily="34" charset="0"/>
              </a:rPr>
              <a:t>B: Phải có ít nhất 1 câu lệnh return cho hàm</a:t>
            </a:r>
          </a:p>
          <a:p>
            <a:pPr marL="965200" lvl="1" indent="-393700" algn="just">
              <a:buFont typeface="Wingdings" pitchFamily="2" charset="2"/>
              <a:buNone/>
            </a:pPr>
            <a:r>
              <a:rPr lang="en-US" altLang="en-US" sz="2000" smtClean="0">
                <a:latin typeface="Arial" pitchFamily="34" charset="0"/>
              </a:rPr>
              <a:t>C: Các câu lệnh return được phép nằm ở vị trí bất kỳ trong thân hàm</a:t>
            </a:r>
          </a:p>
          <a:p>
            <a:pPr marL="965200" lvl="1" indent="-393700" algn="just">
              <a:buFont typeface="Wingdings" pitchFamily="2" charset="2"/>
              <a:buNone/>
            </a:pPr>
            <a:r>
              <a:rPr lang="en-US" altLang="en-US" sz="2000" smtClean="0">
                <a:latin typeface="Arial" pitchFamily="34" charset="0"/>
              </a:rPr>
              <a:t>D: Không cần khai báo kiểu giá trị trả lại của hàm nếu hàm không có lệnh return</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latin typeface="Arial" pitchFamily="34" charset="0"/>
              </a:rPr>
              <a:t>Câu hỏi và bài tập</a:t>
            </a:r>
            <a:r>
              <a:rPr kumimoji="1" lang="en-US" altLang="en-US" sz="2800" smtClean="0">
                <a:solidFill>
                  <a:srgbClr val="FFFF00"/>
                </a:solidFill>
                <a:latin typeface="Arial" pitchFamily="34" charset="0"/>
              </a:rPr>
              <a:t> </a:t>
            </a:r>
          </a:p>
        </p:txBody>
      </p:sp>
      <p:sp>
        <p:nvSpPr>
          <p:cNvPr id="84995" name="Rectangle 3"/>
          <p:cNvSpPr>
            <a:spLocks noGrp="1" noChangeArrowheads="1"/>
          </p:cNvSpPr>
          <p:nvPr>
            <p:ph type="body" idx="4294967295"/>
          </p:nvPr>
        </p:nvSpPr>
        <p:spPr>
          <a:xfrm>
            <a:off x="457200" y="1447800"/>
            <a:ext cx="8001000" cy="4419600"/>
          </a:xfrm>
        </p:spPr>
        <p:txBody>
          <a:bodyPr/>
          <a:lstStyle/>
          <a:p>
            <a:pPr marL="457200" indent="-457200">
              <a:lnSpc>
                <a:spcPct val="90000"/>
              </a:lnSpc>
              <a:buFont typeface="Wingdings" pitchFamily="2" charset="2"/>
              <a:buNone/>
            </a:pPr>
            <a:r>
              <a:rPr lang="en-US" altLang="en-US" sz="2000" smtClean="0">
                <a:latin typeface="Arial" pitchFamily="34" charset="0"/>
              </a:rPr>
              <a:t>12.   Chọn câu sai trong các câu sau đây:</a:t>
            </a:r>
          </a:p>
          <a:p>
            <a:pPr marL="965200" lvl="1" indent="-393700" algn="just">
              <a:lnSpc>
                <a:spcPct val="90000"/>
              </a:lnSpc>
              <a:buFont typeface="Wingdings" pitchFamily="2" charset="2"/>
              <a:buNone/>
            </a:pPr>
            <a:r>
              <a:rPr lang="en-US" altLang="en-US" sz="2000" smtClean="0">
                <a:latin typeface="Arial" pitchFamily="34" charset="0"/>
              </a:rPr>
              <a:t>A: Số tham số thực sự phải bằng số tham số hình thức trong lời gọi hàm</a:t>
            </a:r>
          </a:p>
          <a:p>
            <a:pPr marL="965200" lvl="1" indent="-393700" algn="just">
              <a:lnSpc>
                <a:spcPct val="90000"/>
              </a:lnSpc>
              <a:buFont typeface="Wingdings" pitchFamily="2" charset="2"/>
              <a:buNone/>
            </a:pPr>
            <a:r>
              <a:rPr lang="en-US" altLang="en-US" sz="2000" smtClean="0">
                <a:latin typeface="Arial" pitchFamily="34" charset="0"/>
              </a:rPr>
              <a:t>B: Các biến cục bộ trong thân hàm được chương trình dịch cấp phát bộ nhớ</a:t>
            </a:r>
          </a:p>
          <a:p>
            <a:pPr marL="965200" lvl="1" indent="-393700" algn="just">
              <a:lnSpc>
                <a:spcPct val="90000"/>
              </a:lnSpc>
              <a:buFont typeface="Wingdings" pitchFamily="2" charset="2"/>
              <a:buNone/>
            </a:pPr>
            <a:r>
              <a:rPr lang="en-US" altLang="en-US" sz="2000" smtClean="0">
                <a:latin typeface="Arial" pitchFamily="34" charset="0"/>
              </a:rPr>
              <a:t>C: Các tham số hình thức sẽ được cấp phát bộ nhớ tạm thời khi hàm được gọi</a:t>
            </a:r>
          </a:p>
          <a:p>
            <a:pPr marL="965200" lvl="1" indent="-393700" algn="just">
              <a:lnSpc>
                <a:spcPct val="90000"/>
              </a:lnSpc>
              <a:buFont typeface="Wingdings" pitchFamily="2" charset="2"/>
              <a:buNone/>
            </a:pPr>
            <a:r>
              <a:rPr lang="en-US" altLang="en-US" sz="2000" smtClean="0">
                <a:latin typeface="Arial" pitchFamily="34" charset="0"/>
              </a:rPr>
              <a:t>D: Kiểu của tham số thực sự phải bằng kiểu của tham số hình thức tương ứng với nó trong lời gọi hàm</a:t>
            </a:r>
          </a:p>
          <a:p>
            <a:pPr marL="457200" indent="-457200">
              <a:lnSpc>
                <a:spcPct val="90000"/>
              </a:lnSpc>
              <a:buFont typeface="Wingdings" pitchFamily="2" charset="2"/>
              <a:buNone/>
            </a:pPr>
            <a:r>
              <a:rPr lang="en-US" altLang="en-US" sz="2000" b="0" smtClean="0">
                <a:latin typeface="Arial" pitchFamily="34" charset="0"/>
              </a:rPr>
              <a:t>13.  </a:t>
            </a:r>
            <a:r>
              <a:rPr lang="en-US" altLang="en-US" sz="2000" smtClean="0">
                <a:latin typeface="Arial" pitchFamily="34" charset="0"/>
              </a:rPr>
              <a:t>Để thay đổi giá trị của tham biến, các đối của hàm cần khai báo dưới dạng:</a:t>
            </a:r>
          </a:p>
          <a:p>
            <a:pPr marL="965200" lvl="1" indent="-393700" algn="just">
              <a:lnSpc>
                <a:spcPct val="90000"/>
              </a:lnSpc>
              <a:buFont typeface="Wingdings" pitchFamily="2" charset="2"/>
              <a:buNone/>
            </a:pPr>
            <a:r>
              <a:rPr lang="en-US" altLang="en-US" sz="2000" smtClean="0">
                <a:latin typeface="Arial" pitchFamily="34" charset="0"/>
              </a:rPr>
              <a:t>A: biến bình thường và tham đối được truyền theo giá trị</a:t>
            </a:r>
          </a:p>
          <a:p>
            <a:pPr marL="965200" lvl="1" indent="-393700" algn="just">
              <a:lnSpc>
                <a:spcPct val="90000"/>
              </a:lnSpc>
              <a:buFont typeface="Wingdings" pitchFamily="2" charset="2"/>
              <a:buNone/>
            </a:pPr>
            <a:r>
              <a:rPr lang="en-US" altLang="en-US" sz="2000" smtClean="0">
                <a:latin typeface="Arial" pitchFamily="34" charset="0"/>
              </a:rPr>
              <a:t>B: biến con trỏ và tham đối được truyền theo giá trị</a:t>
            </a:r>
          </a:p>
          <a:p>
            <a:pPr marL="965200" lvl="1" indent="-393700" algn="just">
              <a:lnSpc>
                <a:spcPct val="90000"/>
              </a:lnSpc>
              <a:buFont typeface="Wingdings" pitchFamily="2" charset="2"/>
              <a:buNone/>
            </a:pPr>
            <a:r>
              <a:rPr lang="en-US" altLang="en-US" sz="2000" smtClean="0">
                <a:latin typeface="Arial" pitchFamily="34" charset="0"/>
              </a:rPr>
              <a:t>C: biến bình thường và tham đối được truyền theo địa chỉ</a:t>
            </a:r>
          </a:p>
          <a:p>
            <a:pPr marL="965200" lvl="1" indent="-393700" algn="just">
              <a:lnSpc>
                <a:spcPct val="90000"/>
              </a:lnSpc>
              <a:buFont typeface="Wingdings" pitchFamily="2" charset="2"/>
              <a:buNone/>
            </a:pPr>
            <a:r>
              <a:rPr lang="en-US" altLang="en-US" sz="2000" smtClean="0">
                <a:latin typeface="Arial" pitchFamily="34" charset="0"/>
              </a:rPr>
              <a:t>D: biến tham chiếu và tham đối được truyền theo giá trị</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altLang="en-US" smtClean="0"/>
              <a:t>Hàm</a:t>
            </a:r>
          </a:p>
        </p:txBody>
      </p:sp>
      <p:sp>
        <p:nvSpPr>
          <p:cNvPr id="21507" name="Content Placeholder 2"/>
          <p:cNvSpPr>
            <a:spLocks noGrp="1"/>
          </p:cNvSpPr>
          <p:nvPr>
            <p:ph idx="4294967295"/>
          </p:nvPr>
        </p:nvSpPr>
        <p:spPr>
          <a:xfrm>
            <a:off x="457200" y="1524000"/>
            <a:ext cx="7620000" cy="4800600"/>
          </a:xfrm>
        </p:spPr>
        <p:txBody>
          <a:bodyPr/>
          <a:lstStyle/>
          <a:p>
            <a:pPr eaLnBrk="1" hangingPunct="1"/>
            <a:r>
              <a:rPr lang="en-US" altLang="en-US" b="0" smtClean="0">
                <a:solidFill>
                  <a:srgbClr val="0A85FF"/>
                </a:solidFill>
                <a:latin typeface="Arial" pitchFamily="34" charset="0"/>
                <a:cs typeface="Arial" pitchFamily="34" charset="0"/>
              </a:rPr>
              <a:t>Các đặc trưng của Hàm</a:t>
            </a:r>
          </a:p>
          <a:p>
            <a:pPr lvl="1" algn="just">
              <a:buClr>
                <a:srgbClr val="990000"/>
              </a:buClr>
              <a:buFont typeface="Wingdings" pitchFamily="2" charset="2"/>
              <a:buChar char="ü"/>
            </a:pPr>
            <a:r>
              <a:rPr lang="en-US" altLang="en-US" sz="2400" smtClean="0">
                <a:latin typeface="Arial" pitchFamily="34" charset="0"/>
              </a:rPr>
              <a:t>Nằm trong hoặc ngoài văn bản có chương trình gọi đến hàm. Một văn bản có thể chứa nhiều hàm. </a:t>
            </a:r>
          </a:p>
          <a:p>
            <a:pPr lvl="1" algn="just">
              <a:buClr>
                <a:srgbClr val="990000"/>
              </a:buClr>
              <a:buFont typeface="Wingdings" pitchFamily="2" charset="2"/>
              <a:buChar char="ü"/>
            </a:pPr>
            <a:r>
              <a:rPr lang="en-US" altLang="en-US" sz="2400" smtClean="0">
                <a:latin typeface="Arial" pitchFamily="34" charset="0"/>
              </a:rPr>
              <a:t>Được gọi từ chương trình chính (main), từ hàm khác hoặc từ chính nó (đệ quy). </a:t>
            </a:r>
          </a:p>
          <a:p>
            <a:pPr lvl="1" algn="just">
              <a:buClr>
                <a:srgbClr val="990000"/>
              </a:buClr>
              <a:buFont typeface="Wingdings" pitchFamily="2" charset="2"/>
              <a:buChar char="ü"/>
            </a:pPr>
            <a:r>
              <a:rPr lang="en-US" altLang="en-US" sz="2400" smtClean="0">
                <a:latin typeface="Arial" pitchFamily="34" charset="0"/>
              </a:rPr>
              <a:t>Không lồng nhau.</a:t>
            </a:r>
          </a:p>
          <a:p>
            <a:pPr lvl="1" algn="just">
              <a:buClr>
                <a:srgbClr val="990000"/>
              </a:buClr>
              <a:buFont typeface="Wingdings" pitchFamily="2" charset="2"/>
              <a:buChar char="ü"/>
            </a:pPr>
            <a:r>
              <a:rPr lang="en-US" altLang="en-US" sz="2400" smtClean="0">
                <a:latin typeface="Arial" pitchFamily="34" charset="0"/>
              </a:rPr>
              <a:t>Có 3 cách truyền giá trị: Truyền theo tham trị, tham biến và tham trỏ. </a:t>
            </a:r>
          </a:p>
          <a:p>
            <a:pPr lvl="1" algn="just">
              <a:buClr>
                <a:srgbClr val="990000"/>
              </a:buClr>
              <a:buFont typeface="Wingdings" pitchFamily="2" charset="2"/>
              <a:buChar char="ü"/>
            </a:pPr>
            <a:r>
              <a:rPr lang="en-US" altLang="en-US" sz="2400" smtClean="0">
                <a:latin typeface="Arial" pitchFamily="34" charset="0"/>
              </a:rPr>
              <a:t>Các biến cục bộ trong hàm được tạo ra khi hàm được gọi và biến mất khi hàm thực thi xong.</a:t>
            </a:r>
          </a:p>
        </p:txBody>
      </p:sp>
      <p:sp>
        <p:nvSpPr>
          <p:cNvPr id="21508" name="Footer Placeholder 3"/>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Hàm (Function)</a:t>
            </a:r>
            <a:endParaRPr lang="en-US" altLang="en-US" sz="1100" b="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latin typeface="Arial" pitchFamily="34" charset="0"/>
              </a:rPr>
              <a:t>Câu hỏi và bài tập</a:t>
            </a:r>
            <a:r>
              <a:rPr kumimoji="1" lang="en-US" altLang="en-US" sz="2800" smtClean="0">
                <a:solidFill>
                  <a:srgbClr val="FFFF00"/>
                </a:solidFill>
                <a:latin typeface="Arial" pitchFamily="34" charset="0"/>
              </a:rPr>
              <a:t> </a:t>
            </a:r>
          </a:p>
        </p:txBody>
      </p:sp>
      <p:sp>
        <p:nvSpPr>
          <p:cNvPr id="86019" name="Rectangle 3"/>
          <p:cNvSpPr>
            <a:spLocks noGrp="1" noChangeArrowheads="1"/>
          </p:cNvSpPr>
          <p:nvPr>
            <p:ph type="body" idx="4294967295"/>
          </p:nvPr>
        </p:nvSpPr>
        <p:spPr>
          <a:xfrm>
            <a:off x="457200" y="1447800"/>
            <a:ext cx="8001000" cy="4419600"/>
          </a:xfrm>
        </p:spPr>
        <p:txBody>
          <a:bodyPr/>
          <a:lstStyle/>
          <a:p>
            <a:pPr marL="457200" indent="-457200">
              <a:lnSpc>
                <a:spcPct val="90000"/>
              </a:lnSpc>
              <a:buFont typeface="Wingdings" pitchFamily="2" charset="2"/>
              <a:buNone/>
            </a:pPr>
            <a:r>
              <a:rPr lang="en-US" altLang="en-US" sz="1800" b="0" smtClean="0">
                <a:latin typeface="Times New Roman" pitchFamily="18" charset="0"/>
              </a:rPr>
              <a:t>Hãy cho biết trị in ra m</a:t>
            </a:r>
            <a:r>
              <a:rPr lang="en-US" altLang="en-US" sz="1800" b="0" smtClean="0"/>
              <a:t>à</a:t>
            </a:r>
            <a:r>
              <a:rPr lang="en-US" altLang="en-US" sz="1800" b="0" smtClean="0">
                <a:latin typeface="Times New Roman" pitchFamily="18" charset="0"/>
              </a:rPr>
              <a:t>n h</a:t>
            </a:r>
            <a:r>
              <a:rPr lang="en-US" altLang="en-US" sz="1800" b="0" smtClean="0"/>
              <a:t>ì</a:t>
            </a:r>
            <a:r>
              <a:rPr lang="en-US" altLang="en-US" sz="1800" b="0" smtClean="0">
                <a:latin typeface="Times New Roman" pitchFamily="18" charset="0"/>
              </a:rPr>
              <a:t>nh của c</a:t>
            </a:r>
            <a:r>
              <a:rPr lang="en-US" altLang="en-US" sz="1800" b="0" smtClean="0"/>
              <a:t>á</a:t>
            </a:r>
            <a:r>
              <a:rPr lang="en-US" altLang="en-US" sz="1800" b="0" smtClean="0">
                <a:latin typeface="Times New Roman" pitchFamily="18" charset="0"/>
              </a:rPr>
              <a:t>c biến x, y, v</a:t>
            </a:r>
            <a:r>
              <a:rPr lang="en-US" altLang="en-US" sz="1800" b="0" smtClean="0"/>
              <a:t>à</a:t>
            </a:r>
            <a:r>
              <a:rPr lang="en-US" altLang="en-US" sz="1800" b="0" smtClean="0">
                <a:latin typeface="Times New Roman" pitchFamily="18" charset="0"/>
              </a:rPr>
              <a:t> z của c</a:t>
            </a:r>
            <a:r>
              <a:rPr lang="en-US" altLang="en-US" sz="1800" b="0" smtClean="0"/>
              <a:t>á</a:t>
            </a:r>
            <a:r>
              <a:rPr lang="en-US" altLang="en-US" sz="1800" b="0" smtClean="0">
                <a:latin typeface="Times New Roman" pitchFamily="18" charset="0"/>
              </a:rPr>
              <a:t>c chương tr</a:t>
            </a:r>
            <a:r>
              <a:rPr lang="en-US" altLang="en-US" sz="1800" b="0" smtClean="0"/>
              <a:t>ì</a:t>
            </a:r>
            <a:r>
              <a:rPr lang="en-US" altLang="en-US" sz="1800" b="0" smtClean="0">
                <a:latin typeface="Times New Roman" pitchFamily="18" charset="0"/>
              </a:rPr>
              <a:t>nh</a:t>
            </a:r>
            <a:r>
              <a:rPr lang="en-US" altLang="en-US" sz="1800" smtClean="0">
                <a:latin typeface="Times New Roman" pitchFamily="18" charset="0"/>
              </a:rPr>
              <a:t> </a:t>
            </a:r>
            <a:r>
              <a:rPr lang="en-US" altLang="en-US" sz="1800" b="0" smtClean="0">
                <a:latin typeface="Times New Roman" pitchFamily="18" charset="0"/>
              </a:rPr>
              <a:t>sau:</a:t>
            </a:r>
          </a:p>
          <a:p>
            <a:pPr marL="965200" lvl="1" indent="-393700">
              <a:lnSpc>
                <a:spcPct val="80000"/>
              </a:lnSpc>
              <a:buFont typeface="Wingdings" pitchFamily="2" charset="2"/>
              <a:buNone/>
            </a:pPr>
            <a:r>
              <a:rPr lang="en-US" altLang="en-US" sz="1800" smtClean="0">
                <a:latin typeface="Times New Roman" pitchFamily="18" charset="0"/>
              </a:rPr>
              <a:t>#include &lt;iostream.h&gt;</a:t>
            </a:r>
          </a:p>
          <a:p>
            <a:pPr marL="965200" lvl="1" indent="-393700">
              <a:lnSpc>
                <a:spcPct val="80000"/>
              </a:lnSpc>
              <a:buFont typeface="Wingdings" pitchFamily="2" charset="2"/>
              <a:buNone/>
            </a:pPr>
            <a:r>
              <a:rPr lang="en-US" altLang="en-US" sz="1800" smtClean="0">
                <a:latin typeface="Times New Roman" pitchFamily="18" charset="0"/>
              </a:rPr>
              <a:t>void mul(int&amp;,int,int&amp;);</a:t>
            </a:r>
          </a:p>
          <a:p>
            <a:pPr marL="965200" lvl="1" indent="-393700">
              <a:lnSpc>
                <a:spcPct val="80000"/>
              </a:lnSpc>
              <a:buFont typeface="Wingdings" pitchFamily="2" charset="2"/>
              <a:buNone/>
            </a:pPr>
            <a:r>
              <a:rPr lang="en-US" altLang="en-US" sz="1800" smtClean="0">
                <a:latin typeface="Times New Roman" pitchFamily="18" charset="0"/>
              </a:rPr>
              <a:t>int main( ) {</a:t>
            </a:r>
          </a:p>
          <a:p>
            <a:pPr marL="965200" lvl="1" indent="-393700">
              <a:lnSpc>
                <a:spcPct val="80000"/>
              </a:lnSpc>
              <a:buFont typeface="Wingdings" pitchFamily="2" charset="2"/>
              <a:buNone/>
            </a:pPr>
            <a:r>
              <a:rPr lang="en-US" altLang="en-US" sz="1800" smtClean="0">
                <a:latin typeface="Times New Roman" pitchFamily="18" charset="0"/>
              </a:rPr>
              <a:t>	int x = 4, y = 3, z = 2;</a:t>
            </a:r>
          </a:p>
          <a:p>
            <a:pPr marL="965200" lvl="1" indent="-393700">
              <a:lnSpc>
                <a:spcPct val="80000"/>
              </a:lnSpc>
              <a:buFont typeface="Wingdings" pitchFamily="2" charset="2"/>
              <a:buNone/>
            </a:pPr>
            <a:r>
              <a:rPr lang="en-US" altLang="en-US" sz="1800" smtClean="0">
                <a:latin typeface="Times New Roman" pitchFamily="18" charset="0"/>
              </a:rPr>
              <a:t>	mul( y, z, x );</a:t>
            </a:r>
          </a:p>
          <a:p>
            <a:pPr marL="965200" lvl="1" indent="-393700">
              <a:lnSpc>
                <a:spcPct val="80000"/>
              </a:lnSpc>
              <a:buFont typeface="Wingdings" pitchFamily="2" charset="2"/>
              <a:buNone/>
            </a:pPr>
            <a:r>
              <a:rPr lang="en-US" altLang="en-US" sz="1800" smtClean="0">
                <a:latin typeface="Times New Roman" pitchFamily="18" charset="0"/>
              </a:rPr>
              <a:t>	cout &lt;&lt; "\nX = " &lt;&lt; x;</a:t>
            </a:r>
          </a:p>
          <a:p>
            <a:pPr marL="965200" lvl="1" indent="-393700">
              <a:lnSpc>
                <a:spcPct val="80000"/>
              </a:lnSpc>
              <a:buFont typeface="Wingdings" pitchFamily="2" charset="2"/>
              <a:buNone/>
            </a:pPr>
            <a:r>
              <a:rPr lang="en-US" altLang="en-US" sz="1800" smtClean="0">
                <a:latin typeface="Times New Roman" pitchFamily="18" charset="0"/>
              </a:rPr>
              <a:t>	cout &lt;&lt; "\nY = " &lt;&lt; y;</a:t>
            </a:r>
          </a:p>
          <a:p>
            <a:pPr marL="965200" lvl="1" indent="-393700">
              <a:lnSpc>
                <a:spcPct val="80000"/>
              </a:lnSpc>
              <a:buFont typeface="Wingdings" pitchFamily="2" charset="2"/>
              <a:buNone/>
            </a:pPr>
            <a:r>
              <a:rPr lang="en-US" altLang="en-US" sz="1800" smtClean="0">
                <a:latin typeface="Times New Roman" pitchFamily="18" charset="0"/>
              </a:rPr>
              <a:t>	cout &lt;&lt; "\nZ = " &lt;&lt; z;</a:t>
            </a:r>
          </a:p>
          <a:p>
            <a:pPr marL="965200" lvl="1" indent="-393700">
              <a:lnSpc>
                <a:spcPct val="80000"/>
              </a:lnSpc>
              <a:buFont typeface="Wingdings" pitchFamily="2" charset="2"/>
              <a:buNone/>
            </a:pPr>
            <a:r>
              <a:rPr lang="en-US" altLang="en-US" sz="1800" smtClean="0">
                <a:latin typeface="Times New Roman" pitchFamily="18" charset="0"/>
              </a:rPr>
              <a:t>	return 0;</a:t>
            </a:r>
          </a:p>
          <a:p>
            <a:pPr marL="965200" lvl="1" indent="-393700">
              <a:lnSpc>
                <a:spcPct val="80000"/>
              </a:lnSpc>
              <a:buFont typeface="Wingdings" pitchFamily="2" charset="2"/>
              <a:buNone/>
            </a:pPr>
            <a:r>
              <a:rPr lang="en-US" altLang="en-US" sz="1800" smtClean="0">
                <a:latin typeface="Times New Roman" pitchFamily="18" charset="0"/>
              </a:rPr>
              <a:t>}</a:t>
            </a:r>
          </a:p>
          <a:p>
            <a:pPr marL="965200" lvl="1" indent="-393700">
              <a:lnSpc>
                <a:spcPct val="80000"/>
              </a:lnSpc>
              <a:buFont typeface="Wingdings" pitchFamily="2" charset="2"/>
              <a:buNone/>
            </a:pPr>
            <a:r>
              <a:rPr lang="en-US" altLang="en-US" sz="1800" smtClean="0">
                <a:latin typeface="Times New Roman" pitchFamily="18" charset="0"/>
              </a:rPr>
              <a:t>void mul( int &amp; x,int y, int &amp; z ) {</a:t>
            </a:r>
          </a:p>
          <a:p>
            <a:pPr marL="965200" lvl="1" indent="-393700">
              <a:lnSpc>
                <a:spcPct val="80000"/>
              </a:lnSpc>
              <a:buFont typeface="Wingdings" pitchFamily="2" charset="2"/>
              <a:buNone/>
            </a:pPr>
            <a:r>
              <a:rPr lang="en-US" altLang="en-US" sz="1800" smtClean="0">
                <a:latin typeface="Times New Roman" pitchFamily="18" charset="0"/>
              </a:rPr>
              <a:t>	x *= y;</a:t>
            </a:r>
          </a:p>
          <a:p>
            <a:pPr marL="965200" lvl="1" indent="-393700">
              <a:lnSpc>
                <a:spcPct val="80000"/>
              </a:lnSpc>
              <a:buFont typeface="Wingdings" pitchFamily="2" charset="2"/>
              <a:buNone/>
            </a:pPr>
            <a:r>
              <a:rPr lang="en-US" altLang="en-US" sz="1800" smtClean="0">
                <a:latin typeface="Times New Roman" pitchFamily="18" charset="0"/>
              </a:rPr>
              <a:t>	y *= z;</a:t>
            </a:r>
          </a:p>
          <a:p>
            <a:pPr marL="965200" lvl="1" indent="-393700">
              <a:lnSpc>
                <a:spcPct val="80000"/>
              </a:lnSpc>
              <a:buFont typeface="Wingdings" pitchFamily="2" charset="2"/>
              <a:buNone/>
            </a:pPr>
            <a:r>
              <a:rPr lang="en-US" altLang="en-US" sz="1800" smtClean="0">
                <a:latin typeface="Times New Roman" pitchFamily="18" charset="0"/>
              </a:rPr>
              <a:t>	z *= x;</a:t>
            </a:r>
          </a:p>
          <a:p>
            <a:pPr marL="965200" lvl="1" indent="-393700">
              <a:lnSpc>
                <a:spcPct val="80000"/>
              </a:lnSpc>
              <a:buFont typeface="Wingdings" pitchFamily="2" charset="2"/>
              <a:buNone/>
            </a:pPr>
            <a:r>
              <a:rPr lang="en-US" altLang="en-US" sz="1800" smtClean="0">
                <a:latin typeface="Times New Roman" pitchFamily="18" charset="0"/>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85800" y="0"/>
            <a:ext cx="8258175" cy="1462088"/>
          </a:xfrm>
        </p:spPr>
        <p:txBody>
          <a:bodyPr/>
          <a:lstStyle/>
          <a:p>
            <a:pPr algn="ctr"/>
            <a:r>
              <a:rPr kumimoji="1" lang="en-US" altLang="en-US" sz="2800" b="1" smtClean="0">
                <a:solidFill>
                  <a:srgbClr val="FFFF00"/>
                </a:solidFill>
              </a:rPr>
              <a:t>Câu hỏi và bài tập</a:t>
            </a:r>
            <a:r>
              <a:rPr kumimoji="1" lang="en-US" altLang="en-US" sz="2800" smtClean="0">
                <a:solidFill>
                  <a:srgbClr val="FFFF00"/>
                </a:solidFill>
              </a:rPr>
              <a:t> </a:t>
            </a:r>
          </a:p>
        </p:txBody>
      </p:sp>
      <p:sp>
        <p:nvSpPr>
          <p:cNvPr id="87043" name="Rectangle 3"/>
          <p:cNvSpPr>
            <a:spLocks noGrp="1" noChangeArrowheads="1"/>
          </p:cNvSpPr>
          <p:nvPr>
            <p:ph type="body" idx="4294967295"/>
          </p:nvPr>
        </p:nvSpPr>
        <p:spPr>
          <a:xfrm>
            <a:off x="457200" y="1447800"/>
            <a:ext cx="8001000" cy="4419600"/>
          </a:xfrm>
        </p:spPr>
        <p:txBody>
          <a:bodyPr/>
          <a:lstStyle/>
          <a:p>
            <a:pPr marL="457200" indent="-457200">
              <a:buFont typeface="Wingdings" pitchFamily="2" charset="2"/>
              <a:buNone/>
            </a:pPr>
            <a:r>
              <a:rPr lang="en-US" altLang="en-US" sz="1800" b="0" smtClean="0">
                <a:latin typeface="Times New Roman" pitchFamily="18" charset="0"/>
              </a:rPr>
              <a:t>Hãy cho biết trị in ra m</a:t>
            </a:r>
            <a:r>
              <a:rPr lang="en-US" altLang="en-US" sz="1800" b="0" smtClean="0"/>
              <a:t>à</a:t>
            </a:r>
            <a:r>
              <a:rPr lang="en-US" altLang="en-US" sz="1800" b="0" smtClean="0">
                <a:latin typeface="Times New Roman" pitchFamily="18" charset="0"/>
              </a:rPr>
              <a:t>n h</a:t>
            </a:r>
            <a:r>
              <a:rPr lang="en-US" altLang="en-US" sz="1800" b="0" smtClean="0"/>
              <a:t>ì</a:t>
            </a:r>
            <a:r>
              <a:rPr lang="en-US" altLang="en-US" sz="1800" b="0" smtClean="0">
                <a:latin typeface="Times New Roman" pitchFamily="18" charset="0"/>
              </a:rPr>
              <a:t>nh của c</a:t>
            </a:r>
            <a:r>
              <a:rPr lang="en-US" altLang="en-US" sz="1800" b="0" smtClean="0"/>
              <a:t>á</a:t>
            </a:r>
            <a:r>
              <a:rPr lang="en-US" altLang="en-US" sz="1800" b="0" smtClean="0">
                <a:latin typeface="Times New Roman" pitchFamily="18" charset="0"/>
              </a:rPr>
              <a:t>c biến x, y, v</a:t>
            </a:r>
            <a:r>
              <a:rPr lang="en-US" altLang="en-US" sz="1800" b="0" smtClean="0"/>
              <a:t>à</a:t>
            </a:r>
            <a:r>
              <a:rPr lang="en-US" altLang="en-US" sz="1800" b="0" smtClean="0">
                <a:latin typeface="Times New Roman" pitchFamily="18" charset="0"/>
              </a:rPr>
              <a:t> z của c</a:t>
            </a:r>
            <a:r>
              <a:rPr lang="en-US" altLang="en-US" sz="1800" b="0" smtClean="0"/>
              <a:t>á</a:t>
            </a:r>
            <a:r>
              <a:rPr lang="en-US" altLang="en-US" sz="1800" b="0" smtClean="0">
                <a:latin typeface="Times New Roman" pitchFamily="18" charset="0"/>
              </a:rPr>
              <a:t>c chương tr</a:t>
            </a:r>
            <a:r>
              <a:rPr lang="en-US" altLang="en-US" sz="1800" b="0" smtClean="0"/>
              <a:t>ì</a:t>
            </a:r>
            <a:r>
              <a:rPr lang="en-US" altLang="en-US" sz="1800" b="0" smtClean="0">
                <a:latin typeface="Times New Roman" pitchFamily="18" charset="0"/>
              </a:rPr>
              <a:t>nh</a:t>
            </a:r>
            <a:r>
              <a:rPr lang="en-US" altLang="en-US" sz="1800" smtClean="0">
                <a:latin typeface="Times New Roman" pitchFamily="18" charset="0"/>
              </a:rPr>
              <a:t> </a:t>
            </a:r>
            <a:r>
              <a:rPr lang="en-US" altLang="en-US" sz="1800" b="0" smtClean="0">
                <a:latin typeface="Times New Roman" pitchFamily="18" charset="0"/>
              </a:rPr>
              <a:t>sau:</a:t>
            </a:r>
          </a:p>
          <a:p>
            <a:pPr marL="965200" lvl="1" indent="-393700">
              <a:buFont typeface="Wingdings" pitchFamily="2" charset="2"/>
              <a:buNone/>
            </a:pPr>
            <a:r>
              <a:rPr lang="en-US" altLang="en-US" sz="2000" smtClean="0">
                <a:latin typeface="Times New Roman" pitchFamily="18" charset="0"/>
              </a:rPr>
              <a:t>#include &lt;iostream.h&gt;</a:t>
            </a:r>
          </a:p>
          <a:p>
            <a:pPr marL="965200" lvl="1" indent="-393700">
              <a:buFont typeface="Wingdings" pitchFamily="2" charset="2"/>
              <a:buNone/>
            </a:pPr>
            <a:r>
              <a:rPr lang="en-US" altLang="en-US" sz="2000" smtClean="0">
                <a:latin typeface="Times New Roman" pitchFamily="18" charset="0"/>
              </a:rPr>
              <a:t>void f( int x, int &amp; y, int z );</a:t>
            </a:r>
          </a:p>
          <a:p>
            <a:pPr marL="965200" lvl="1" indent="-393700">
              <a:buFont typeface="Wingdings" pitchFamily="2" charset="2"/>
              <a:buNone/>
            </a:pPr>
            <a:r>
              <a:rPr lang="en-US" altLang="en-US" sz="2000" smtClean="0">
                <a:latin typeface="Times New Roman" pitchFamily="18" charset="0"/>
              </a:rPr>
              <a:t>void g( int &amp; x, int y, int &amp; z );</a:t>
            </a:r>
          </a:p>
          <a:p>
            <a:pPr marL="965200" lvl="1" indent="-393700">
              <a:buFont typeface="Wingdings" pitchFamily="2" charset="2"/>
              <a:buNone/>
            </a:pPr>
            <a:r>
              <a:rPr lang="en-US" altLang="en-US" sz="2000" smtClean="0">
                <a:latin typeface="Times New Roman" pitchFamily="18" charset="0"/>
              </a:rPr>
              <a:t>int main() {</a:t>
            </a:r>
          </a:p>
          <a:p>
            <a:pPr marL="965200" lvl="1" indent="-393700">
              <a:buFont typeface="Wingdings" pitchFamily="2" charset="2"/>
              <a:buNone/>
            </a:pPr>
            <a:r>
              <a:rPr lang="en-US" altLang="en-US" sz="2000" smtClean="0">
                <a:latin typeface="Times New Roman" pitchFamily="18" charset="0"/>
              </a:rPr>
              <a:t>	int x = 2, y = 3, z = 4;</a:t>
            </a:r>
          </a:p>
          <a:p>
            <a:pPr marL="965200" lvl="1" indent="-393700">
              <a:buFont typeface="Wingdings" pitchFamily="2" charset="2"/>
              <a:buNone/>
            </a:pPr>
            <a:r>
              <a:rPr lang="en-US" altLang="en-US" sz="2000" smtClean="0">
                <a:latin typeface="Times New Roman" pitchFamily="18" charset="0"/>
              </a:rPr>
              <a:t>	f( y, z, x );</a:t>
            </a:r>
          </a:p>
          <a:p>
            <a:pPr marL="965200" lvl="1" indent="-393700">
              <a:buFont typeface="Wingdings" pitchFamily="2" charset="2"/>
              <a:buNone/>
            </a:pPr>
            <a:r>
              <a:rPr lang="en-US" altLang="en-US" sz="2000" smtClean="0">
                <a:latin typeface="Times New Roman" pitchFamily="18" charset="0"/>
              </a:rPr>
              <a:t>	cout &lt;&lt; "\nX = " &lt;&lt; x;</a:t>
            </a:r>
          </a:p>
          <a:p>
            <a:pPr marL="965200" lvl="1" indent="-393700">
              <a:buFont typeface="Wingdings" pitchFamily="2" charset="2"/>
              <a:buNone/>
            </a:pPr>
            <a:r>
              <a:rPr lang="en-US" altLang="en-US" sz="2000" smtClean="0">
                <a:latin typeface="Times New Roman" pitchFamily="18" charset="0"/>
              </a:rPr>
              <a:t>	cout &lt;&lt; "\nY = " &lt;&lt; y;</a:t>
            </a:r>
          </a:p>
          <a:p>
            <a:pPr marL="965200" lvl="1" indent="-393700">
              <a:buFont typeface="Wingdings" pitchFamily="2" charset="2"/>
              <a:buNone/>
            </a:pPr>
            <a:r>
              <a:rPr lang="en-US" altLang="en-US" sz="2000" smtClean="0">
                <a:latin typeface="Times New Roman" pitchFamily="18" charset="0"/>
              </a:rPr>
              <a:t>	cout &lt;&lt; "\nZ = " &lt;&lt; z;</a:t>
            </a:r>
          </a:p>
          <a:p>
            <a:pPr marL="965200" lvl="1" indent="-393700">
              <a:buFont typeface="Wingdings" pitchFamily="2" charset="2"/>
              <a:buNone/>
            </a:pPr>
            <a:r>
              <a:rPr lang="en-US" altLang="en-US" sz="2000" smtClean="0">
                <a:latin typeface="Times New Roman" pitchFamily="18" charset="0"/>
              </a:rPr>
              <a:t>	return 0;</a:t>
            </a:r>
          </a:p>
          <a:p>
            <a:pPr marL="965200" lvl="1" indent="-393700">
              <a:buFont typeface="Wingdings" pitchFamily="2" charset="2"/>
              <a:buNone/>
            </a:pPr>
            <a:r>
              <a:rPr lang="en-US" altLang="en-US" sz="2000" smtClean="0">
                <a:latin typeface="Times New Roman" pitchFamily="18" charset="0"/>
              </a:rPr>
              <a:t>}</a:t>
            </a:r>
          </a:p>
        </p:txBody>
      </p:sp>
      <p:sp>
        <p:nvSpPr>
          <p:cNvPr id="87044" name="Text Box 4"/>
          <p:cNvSpPr txBox="1">
            <a:spLocks noChangeArrowheads="1"/>
          </p:cNvSpPr>
          <p:nvPr/>
        </p:nvSpPr>
        <p:spPr bwMode="auto">
          <a:xfrm>
            <a:off x="4724400" y="1981200"/>
            <a:ext cx="342423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lvl="1">
              <a:spcBef>
                <a:spcPct val="0"/>
              </a:spcBef>
              <a:buClrTx/>
              <a:buFontTx/>
              <a:buNone/>
            </a:pPr>
            <a:r>
              <a:rPr lang="en-US" altLang="en-US" sz="2000">
                <a:latin typeface="Times New Roman" pitchFamily="18" charset="0"/>
                <a:cs typeface="Arial" pitchFamily="34" charset="0"/>
              </a:rPr>
              <a:t>void f( int x, int &amp; y, int z ){</a:t>
            </a:r>
          </a:p>
          <a:p>
            <a:pPr lvl="1">
              <a:spcBef>
                <a:spcPct val="0"/>
              </a:spcBef>
              <a:buClrTx/>
              <a:buFontTx/>
              <a:buNone/>
            </a:pPr>
            <a:r>
              <a:rPr lang="en-US" altLang="en-US" sz="2000">
                <a:latin typeface="Times New Roman" pitchFamily="18" charset="0"/>
                <a:cs typeface="Arial" pitchFamily="34" charset="0"/>
              </a:rPr>
              <a:t>	g( z, y, x );</a:t>
            </a:r>
          </a:p>
          <a:p>
            <a:pPr lvl="1">
              <a:spcBef>
                <a:spcPct val="0"/>
              </a:spcBef>
              <a:buClrTx/>
              <a:buFontTx/>
              <a:buNone/>
            </a:pPr>
            <a:r>
              <a:rPr lang="en-US" altLang="en-US" sz="2000">
                <a:latin typeface="Times New Roman" pitchFamily="18" charset="0"/>
                <a:cs typeface="Arial" pitchFamily="34" charset="0"/>
              </a:rPr>
              <a:t>	x += y;</a:t>
            </a:r>
          </a:p>
          <a:p>
            <a:pPr lvl="1">
              <a:spcBef>
                <a:spcPct val="0"/>
              </a:spcBef>
              <a:buClrTx/>
              <a:buFontTx/>
              <a:buNone/>
            </a:pPr>
            <a:r>
              <a:rPr lang="en-US" altLang="en-US" sz="2000">
                <a:latin typeface="Times New Roman" pitchFamily="18" charset="0"/>
                <a:cs typeface="Arial" pitchFamily="34" charset="0"/>
              </a:rPr>
              <a:t>	y += z;</a:t>
            </a:r>
          </a:p>
          <a:p>
            <a:pPr lvl="1">
              <a:spcBef>
                <a:spcPct val="0"/>
              </a:spcBef>
              <a:buClrTx/>
              <a:buFontTx/>
              <a:buNone/>
            </a:pPr>
            <a:r>
              <a:rPr lang="en-US" altLang="en-US" sz="2000">
                <a:latin typeface="Times New Roman" pitchFamily="18" charset="0"/>
                <a:cs typeface="Arial" pitchFamily="34" charset="0"/>
              </a:rPr>
              <a:t>	z += x;</a:t>
            </a:r>
          </a:p>
          <a:p>
            <a:pPr lvl="1">
              <a:spcBef>
                <a:spcPct val="0"/>
              </a:spcBef>
              <a:buClrTx/>
              <a:buFontTx/>
              <a:buNone/>
            </a:pPr>
            <a:r>
              <a:rPr lang="en-US" altLang="en-US" sz="2000">
                <a:latin typeface="Times New Roman" pitchFamily="18" charset="0"/>
                <a:cs typeface="Arial" pitchFamily="34" charset="0"/>
              </a:rPr>
              <a:t>}</a:t>
            </a:r>
          </a:p>
          <a:p>
            <a:pPr lvl="1">
              <a:spcBef>
                <a:spcPct val="0"/>
              </a:spcBef>
              <a:buClrTx/>
              <a:buFontTx/>
              <a:buNone/>
            </a:pPr>
            <a:r>
              <a:rPr lang="en-US" altLang="en-US" sz="2000">
                <a:latin typeface="Times New Roman" pitchFamily="18" charset="0"/>
                <a:cs typeface="Arial" pitchFamily="34" charset="0"/>
              </a:rPr>
              <a:t>void g( int &amp; a, int b, int &amp; c ) {</a:t>
            </a:r>
          </a:p>
          <a:p>
            <a:pPr lvl="1">
              <a:spcBef>
                <a:spcPct val="0"/>
              </a:spcBef>
              <a:buClrTx/>
              <a:buFontTx/>
              <a:buNone/>
            </a:pPr>
            <a:r>
              <a:rPr lang="en-US" altLang="en-US" sz="2000">
                <a:latin typeface="Times New Roman" pitchFamily="18" charset="0"/>
                <a:cs typeface="Arial" pitchFamily="34" charset="0"/>
              </a:rPr>
              <a:t>	a *= b;</a:t>
            </a:r>
          </a:p>
          <a:p>
            <a:pPr lvl="1">
              <a:spcBef>
                <a:spcPct val="0"/>
              </a:spcBef>
              <a:buClrTx/>
              <a:buFontTx/>
              <a:buNone/>
            </a:pPr>
            <a:r>
              <a:rPr lang="en-US" altLang="en-US" sz="2000">
                <a:latin typeface="Times New Roman" pitchFamily="18" charset="0"/>
                <a:cs typeface="Arial" pitchFamily="34" charset="0"/>
              </a:rPr>
              <a:t>	b *= c;</a:t>
            </a:r>
          </a:p>
          <a:p>
            <a:pPr lvl="1">
              <a:spcBef>
                <a:spcPct val="0"/>
              </a:spcBef>
              <a:buClrTx/>
              <a:buFontTx/>
              <a:buNone/>
            </a:pPr>
            <a:r>
              <a:rPr lang="en-US" altLang="en-US" sz="2000">
                <a:latin typeface="Times New Roman" pitchFamily="18" charset="0"/>
                <a:cs typeface="Arial" pitchFamily="34" charset="0"/>
              </a:rPr>
              <a:t>	c *= a;</a:t>
            </a:r>
          </a:p>
          <a:p>
            <a:pPr lvl="1">
              <a:spcBef>
                <a:spcPct val="0"/>
              </a:spcBef>
              <a:buClrTx/>
              <a:buFontTx/>
              <a:buNone/>
            </a:pPr>
            <a:r>
              <a:rPr lang="en-US" altLang="en-US" sz="2000">
                <a:latin typeface="Times New Roman" pitchFamily="18" charset="0"/>
                <a:cs typeface="Arial" pitchFamily="34" charset="0"/>
              </a:rPr>
              <a:t>}</a:t>
            </a:r>
          </a:p>
          <a:p>
            <a:pPr>
              <a:spcBef>
                <a:spcPct val="0"/>
              </a:spcBef>
              <a:buClrTx/>
              <a:buFontTx/>
              <a:buNone/>
            </a:pPr>
            <a:endParaRPr lang="en-US" altLang="en-US" sz="2000" b="0">
              <a:latin typeface="Times New Roman" pitchFamily="18" charset="0"/>
              <a:cs typeface="Arial" pitchFamily="34"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altLang="en-US" smtClean="0"/>
              <a:t>Bài tập thực hành</a:t>
            </a:r>
          </a:p>
        </p:txBody>
      </p:sp>
      <p:sp>
        <p:nvSpPr>
          <p:cNvPr id="5" name="Content Placeholder 4"/>
          <p:cNvSpPr>
            <a:spLocks noGrp="1"/>
          </p:cNvSpPr>
          <p:nvPr>
            <p:ph idx="1"/>
          </p:nvPr>
        </p:nvSpPr>
        <p:spPr>
          <a:xfrm>
            <a:off x="457200" y="1524000"/>
            <a:ext cx="8686800" cy="4800600"/>
          </a:xfrm>
        </p:spPr>
        <p:txBody>
          <a:bodyPr/>
          <a:lstStyle/>
          <a:p>
            <a:pPr marL="514350" indent="-514350" eaLnBrk="1" hangingPunct="1">
              <a:buFont typeface="+mj-lt"/>
              <a:buAutoNum type="arabicPeriod" startAt="5"/>
              <a:defRPr/>
            </a:pPr>
            <a:r>
              <a:rPr lang="en-US" smtClean="0"/>
              <a:t>Bài 4, 5, 6, 7, 8 trang 140-141 ch</a:t>
            </a:r>
            <a:r>
              <a:rPr lang="vi-VN" smtClean="0"/>
              <a:t>ươ</a:t>
            </a:r>
            <a:r>
              <a:rPr lang="en-US" smtClean="0"/>
              <a:t>ng 8 (Câu lệnh </a:t>
            </a:r>
            <a:r>
              <a:rPr lang="vi-VN" smtClean="0"/>
              <a:t>đ</a:t>
            </a:r>
            <a:r>
              <a:rPr lang="en-US" smtClean="0"/>
              <a:t>iều kiện và rẽ nhánh)</a:t>
            </a:r>
          </a:p>
          <a:p>
            <a:pPr marL="914400" lvl="1" indent="-514350" eaLnBrk="1" hangingPunct="1">
              <a:buFont typeface="+mj-lt"/>
              <a:buAutoNum type="alphaLcPeriod"/>
              <a:defRPr/>
            </a:pPr>
            <a:r>
              <a:rPr lang="en-US" spc="-100" smtClean="0"/>
              <a:t>Viết hàm </a:t>
            </a:r>
            <a:r>
              <a:rPr lang="vi-VN" spc="-100" smtClean="0"/>
              <a:t>đổ</a:t>
            </a:r>
            <a:r>
              <a:rPr lang="en-US" spc="-100" smtClean="0"/>
              <a:t>i một ký tự hoa sang ký tự th</a:t>
            </a:r>
            <a:r>
              <a:rPr lang="vi-VN" spc="-100" smtClean="0"/>
              <a:t>ườ</a:t>
            </a:r>
            <a:r>
              <a:rPr lang="en-US" spc="-100" smtClean="0"/>
              <a:t>ng.</a:t>
            </a:r>
          </a:p>
          <a:p>
            <a:pPr marL="914400" lvl="1" indent="-514350" eaLnBrk="1" hangingPunct="1">
              <a:buFont typeface="+mj-lt"/>
              <a:buAutoNum type="alphaLcPeriod"/>
              <a:defRPr/>
            </a:pPr>
            <a:r>
              <a:rPr lang="en-US" spc="-100" smtClean="0"/>
              <a:t>Viết thủ tục giải ph</a:t>
            </a:r>
            <a:r>
              <a:rPr lang="vi-VN" spc="-100" smtClean="0"/>
              <a:t>ươ</a:t>
            </a:r>
            <a:r>
              <a:rPr lang="en-US" spc="-100" smtClean="0"/>
              <a:t>ng trình bậc nhất.</a:t>
            </a:r>
          </a:p>
          <a:p>
            <a:pPr marL="914400" lvl="1" indent="-514350" eaLnBrk="1" hangingPunct="1">
              <a:buFont typeface="+mj-lt"/>
              <a:buAutoNum type="alphaLcPeriod"/>
              <a:defRPr/>
            </a:pPr>
            <a:r>
              <a:rPr lang="en-US" spc="-100" smtClean="0"/>
              <a:t>Viết thủ tục giải ph</a:t>
            </a:r>
            <a:r>
              <a:rPr lang="vi-VN" spc="-100" smtClean="0"/>
              <a:t>ươ</a:t>
            </a:r>
            <a:r>
              <a:rPr lang="en-US" spc="-100" smtClean="0"/>
              <a:t>ng trình bậc hai.</a:t>
            </a:r>
          </a:p>
          <a:p>
            <a:pPr marL="914400" lvl="1" indent="-514350" eaLnBrk="1" hangingPunct="1">
              <a:buFont typeface="+mj-lt"/>
              <a:buAutoNum type="alphaLcPeriod"/>
              <a:defRPr/>
            </a:pPr>
            <a:r>
              <a:rPr lang="en-US" spc="-100" smtClean="0"/>
              <a:t>Viết hàm trả về giá trị nhỏ nhất của 4 số nguyên. </a:t>
            </a:r>
          </a:p>
          <a:p>
            <a:pPr marL="914400" lvl="1" indent="-514350" eaLnBrk="1" hangingPunct="1">
              <a:buFont typeface="+mj-lt"/>
              <a:buAutoNum type="alphaLcPeriod"/>
              <a:defRPr/>
            </a:pPr>
            <a:r>
              <a:rPr lang="en-US" spc="-100" smtClean="0"/>
              <a:t>Viết thủ tục hoán vị hai số nguyên.</a:t>
            </a:r>
          </a:p>
          <a:p>
            <a:pPr marL="914400" lvl="1" indent="-514350" eaLnBrk="1" hangingPunct="1">
              <a:buFont typeface="+mj-lt"/>
              <a:buAutoNum type="alphaLcPeriod"/>
              <a:defRPr/>
            </a:pPr>
            <a:r>
              <a:rPr lang="en-US" spc="-100" smtClean="0"/>
              <a:t>Viết thủ tục sắp xếp 4 số nguyên t</a:t>
            </a:r>
            <a:r>
              <a:rPr lang="vi-VN" spc="-100" smtClean="0"/>
              <a:t>ă</a:t>
            </a:r>
            <a:r>
              <a:rPr lang="en-US" spc="-100" smtClean="0"/>
              <a:t>ng dần.</a:t>
            </a:r>
          </a:p>
        </p:txBody>
      </p:sp>
      <p:sp>
        <p:nvSpPr>
          <p:cNvPr id="88068"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pic>
        <p:nvPicPr>
          <p:cNvPr id="88069"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0" name="Picture 5"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438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1" name="Picture 10"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71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2" name="Picture 11"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429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12"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62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3"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495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4"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0292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altLang="en-US" smtClean="0"/>
              <a:t>Bài tập thực hành</a:t>
            </a:r>
          </a:p>
        </p:txBody>
      </p:sp>
      <p:sp>
        <p:nvSpPr>
          <p:cNvPr id="5" name="Content Placeholder 4"/>
          <p:cNvSpPr>
            <a:spLocks noGrp="1"/>
          </p:cNvSpPr>
          <p:nvPr>
            <p:ph idx="1"/>
          </p:nvPr>
        </p:nvSpPr>
        <p:spPr>
          <a:xfrm>
            <a:off x="457200" y="1524000"/>
            <a:ext cx="8686800" cy="4800600"/>
          </a:xfrm>
        </p:spPr>
        <p:txBody>
          <a:bodyPr/>
          <a:lstStyle/>
          <a:p>
            <a:pPr marL="514350" indent="-514350" eaLnBrk="1" hangingPunct="1">
              <a:buFont typeface="+mj-lt"/>
              <a:buAutoNum type="arabicPeriod" startAt="6"/>
              <a:defRPr/>
            </a:pPr>
            <a:r>
              <a:rPr lang="en-US" smtClean="0"/>
              <a:t>Bài tập 3 trang 155 ch</a:t>
            </a:r>
            <a:r>
              <a:rPr lang="vi-VN" smtClean="0"/>
              <a:t>ươ</a:t>
            </a:r>
            <a:r>
              <a:rPr lang="en-US" smtClean="0"/>
              <a:t>ng 9 (Câu lệnh lặp). Hàm nhận vào một số nguyên d</a:t>
            </a:r>
            <a:r>
              <a:rPr lang="vi-VN" smtClean="0"/>
              <a:t>ươ</a:t>
            </a:r>
            <a:r>
              <a:rPr lang="en-US" smtClean="0"/>
              <a:t>ng n và thực hiện:</a:t>
            </a:r>
          </a:p>
          <a:p>
            <a:pPr marL="914400" lvl="1" indent="-514350" eaLnBrk="1" hangingPunct="1">
              <a:buFont typeface="+mj-lt"/>
              <a:buAutoNum type="alphaLcPeriod"/>
              <a:defRPr/>
            </a:pPr>
            <a:r>
              <a:rPr lang="en-US" spc="-100" smtClean="0"/>
              <a:t>Trả về số </a:t>
            </a:r>
            <a:r>
              <a:rPr lang="vi-VN" spc="-100" smtClean="0"/>
              <a:t>đả</a:t>
            </a:r>
            <a:r>
              <a:rPr lang="en-US" spc="-100" smtClean="0"/>
              <a:t>o của số </a:t>
            </a:r>
            <a:r>
              <a:rPr lang="vi-VN" spc="-100" smtClean="0"/>
              <a:t>đó</a:t>
            </a:r>
            <a:r>
              <a:rPr lang="en-US" spc="-100" smtClean="0"/>
              <a:t>.</a:t>
            </a:r>
          </a:p>
          <a:p>
            <a:pPr marL="914400" lvl="1" indent="-514350" eaLnBrk="1" hangingPunct="1">
              <a:buFont typeface="+mj-lt"/>
              <a:buAutoNum type="alphaLcPeriod"/>
              <a:defRPr/>
            </a:pPr>
            <a:r>
              <a:rPr lang="en-US" spc="-100" smtClean="0"/>
              <a:t>Có phải là số </a:t>
            </a:r>
            <a:r>
              <a:rPr lang="vi-VN" spc="-100" smtClean="0"/>
              <a:t>đố</a:t>
            </a:r>
            <a:r>
              <a:rPr lang="en-US" spc="-100" smtClean="0"/>
              <a:t>i xứng (Trả về True/False)</a:t>
            </a:r>
          </a:p>
          <a:p>
            <a:pPr marL="914400" lvl="1" indent="-514350" eaLnBrk="1" hangingPunct="1">
              <a:buFont typeface="+mj-lt"/>
              <a:buAutoNum type="alphaLcPeriod"/>
              <a:defRPr/>
            </a:pPr>
            <a:r>
              <a:rPr lang="en-US" spc="-100" smtClean="0"/>
              <a:t>Có phải là số chính ph</a:t>
            </a:r>
            <a:r>
              <a:rPr lang="vi-VN" spc="-100" smtClean="0"/>
              <a:t>ươ</a:t>
            </a:r>
            <a:r>
              <a:rPr lang="en-US" spc="-100" smtClean="0"/>
              <a:t>ng.</a:t>
            </a:r>
          </a:p>
          <a:p>
            <a:pPr marL="914400" lvl="1" indent="-514350" eaLnBrk="1" hangingPunct="1">
              <a:buFont typeface="+mj-lt"/>
              <a:buAutoNum type="alphaLcPeriod"/>
              <a:defRPr/>
            </a:pPr>
            <a:r>
              <a:rPr lang="en-US" spc="-100" smtClean="0"/>
              <a:t>Có phải là số nguyên tố.</a:t>
            </a:r>
          </a:p>
          <a:p>
            <a:pPr marL="914400" lvl="1" indent="-514350" eaLnBrk="1" hangingPunct="1">
              <a:buFont typeface="+mj-lt"/>
              <a:buAutoNum type="alphaLcPeriod"/>
              <a:defRPr/>
            </a:pPr>
            <a:r>
              <a:rPr lang="en-US" spc="-100" smtClean="0"/>
              <a:t>Tổng các chữ số lẻ. </a:t>
            </a:r>
          </a:p>
          <a:p>
            <a:pPr marL="914400" lvl="1" indent="-514350" eaLnBrk="1" hangingPunct="1">
              <a:buFont typeface="+mj-lt"/>
              <a:buAutoNum type="alphaLcPeriod"/>
              <a:defRPr/>
            </a:pPr>
            <a:r>
              <a:rPr lang="en-US" spc="-100" smtClean="0"/>
              <a:t>Tổng các chữ số nguyên tố.</a:t>
            </a:r>
          </a:p>
          <a:p>
            <a:pPr marL="914400" lvl="1" indent="-514350" eaLnBrk="1" hangingPunct="1">
              <a:buFont typeface="+mj-lt"/>
              <a:buAutoNum type="alphaLcPeriod"/>
              <a:defRPr/>
            </a:pPr>
            <a:r>
              <a:rPr lang="en-US" spc="-100" smtClean="0"/>
              <a:t>Tổng các chữ số chính ph</a:t>
            </a:r>
            <a:r>
              <a:rPr lang="vi-VN" spc="-100" smtClean="0"/>
              <a:t>ươ</a:t>
            </a:r>
            <a:r>
              <a:rPr lang="en-US" spc="-100" smtClean="0"/>
              <a:t>ng.</a:t>
            </a:r>
          </a:p>
        </p:txBody>
      </p:sp>
      <p:sp>
        <p:nvSpPr>
          <p:cNvPr id="8909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pic>
        <p:nvPicPr>
          <p:cNvPr id="89093"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5"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438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10"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71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Picture 11"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429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7" name="Picture 12"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62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8" name="Picture 13"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495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9" name="Picture 14"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0292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00" name="Picture 15"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5626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altLang="en-US" smtClean="0"/>
              <a:t>Bài tập thực hành</a:t>
            </a:r>
          </a:p>
        </p:txBody>
      </p:sp>
      <p:sp>
        <p:nvSpPr>
          <p:cNvPr id="5" name="Content Placeholder 4"/>
          <p:cNvSpPr>
            <a:spLocks noGrp="1"/>
          </p:cNvSpPr>
          <p:nvPr>
            <p:ph idx="1"/>
          </p:nvPr>
        </p:nvSpPr>
        <p:spPr>
          <a:xfrm>
            <a:off x="457200" y="1524000"/>
            <a:ext cx="8686800" cy="4800600"/>
          </a:xfrm>
        </p:spPr>
        <p:txBody>
          <a:bodyPr/>
          <a:lstStyle/>
          <a:p>
            <a:pPr marL="514350" indent="-514350" eaLnBrk="1" hangingPunct="1">
              <a:buFont typeface="+mj-lt"/>
              <a:buAutoNum type="arabicPeriod" startAt="7"/>
              <a:defRPr/>
            </a:pPr>
            <a:r>
              <a:rPr lang="en-US" smtClean="0"/>
              <a:t>Bài tập 4 trang 156 ch</a:t>
            </a:r>
            <a:r>
              <a:rPr lang="vi-VN" smtClean="0"/>
              <a:t>ươ</a:t>
            </a:r>
            <a:r>
              <a:rPr lang="en-US" smtClean="0"/>
              <a:t>ng 9 (Câu lệnh lặp). Hàm nhận vào một số nguyên d</a:t>
            </a:r>
            <a:r>
              <a:rPr lang="vi-VN" smtClean="0"/>
              <a:t>ươ</a:t>
            </a:r>
            <a:r>
              <a:rPr lang="en-US" smtClean="0"/>
              <a:t>ng n và thực hiện:</a:t>
            </a:r>
          </a:p>
          <a:p>
            <a:pPr marL="914400" lvl="1" indent="-514350" eaLnBrk="1" hangingPunct="1">
              <a:buFont typeface="+mj-lt"/>
              <a:buAutoNum type="alphaLcPeriod"/>
              <a:defRPr/>
            </a:pPr>
            <a:r>
              <a:rPr lang="en-US" spc="-100" smtClean="0"/>
              <a:t>S = 1 + 2 + … + n</a:t>
            </a:r>
          </a:p>
          <a:p>
            <a:pPr marL="914400" lvl="1" indent="-514350" eaLnBrk="1" hangingPunct="1">
              <a:buFont typeface="+mj-lt"/>
              <a:buAutoNum type="alphaLcPeriod"/>
              <a:defRPr/>
            </a:pPr>
            <a:r>
              <a:rPr lang="en-US" spc="-100" smtClean="0"/>
              <a:t>S = 1</a:t>
            </a:r>
            <a:r>
              <a:rPr lang="en-US" spc="-100" baseline="30000" smtClean="0"/>
              <a:t>2</a:t>
            </a:r>
            <a:r>
              <a:rPr lang="en-US" spc="-100" smtClean="0"/>
              <a:t> + 2</a:t>
            </a:r>
            <a:r>
              <a:rPr lang="en-US" spc="-100" baseline="30000" smtClean="0"/>
              <a:t>2</a:t>
            </a:r>
            <a:r>
              <a:rPr lang="en-US" spc="-100" smtClean="0"/>
              <a:t> + … + n</a:t>
            </a:r>
            <a:r>
              <a:rPr lang="en-US" spc="-100" baseline="30000" smtClean="0"/>
              <a:t>2</a:t>
            </a:r>
          </a:p>
          <a:p>
            <a:pPr marL="914400" lvl="1" indent="-514350" eaLnBrk="1" hangingPunct="1">
              <a:buFont typeface="+mj-lt"/>
              <a:buAutoNum type="alphaLcPeriod"/>
              <a:defRPr/>
            </a:pPr>
            <a:r>
              <a:rPr lang="en-US" spc="-100" smtClean="0"/>
              <a:t>S = 1 + 1/2 + … + 1/n</a:t>
            </a:r>
          </a:p>
          <a:p>
            <a:pPr marL="914400" lvl="1" indent="-514350" eaLnBrk="1" hangingPunct="1">
              <a:buFont typeface="+mj-lt"/>
              <a:buAutoNum type="alphaLcPeriod"/>
              <a:defRPr/>
            </a:pPr>
            <a:r>
              <a:rPr lang="en-US" spc="-100" smtClean="0"/>
              <a:t>S = 1 * 2 * … * n</a:t>
            </a:r>
          </a:p>
          <a:p>
            <a:pPr marL="914400" lvl="1" indent="-514350" eaLnBrk="1" hangingPunct="1">
              <a:buFont typeface="+mj-lt"/>
              <a:buAutoNum type="alphaLcPeriod"/>
              <a:defRPr/>
            </a:pPr>
            <a:r>
              <a:rPr lang="en-US" spc="-100" smtClean="0"/>
              <a:t>S = 1! + 2! + … + n!</a:t>
            </a:r>
          </a:p>
          <a:p>
            <a:pPr marL="514350" indent="-514350" eaLnBrk="1" hangingPunct="1">
              <a:buFont typeface="+mj-lt"/>
              <a:buAutoNum type="arabicPeriod" startAt="7"/>
              <a:defRPr/>
            </a:pPr>
            <a:r>
              <a:rPr lang="en-US" spc="-100" smtClean="0"/>
              <a:t>Hàm trả về USCLN của 2 số nguyên.</a:t>
            </a:r>
          </a:p>
          <a:p>
            <a:pPr marL="514350" indent="-514350" eaLnBrk="1" hangingPunct="1">
              <a:buFont typeface="+mj-lt"/>
              <a:buAutoNum type="arabicPeriod" startAt="7"/>
              <a:defRPr/>
            </a:pPr>
            <a:r>
              <a:rPr lang="en-US" spc="-100" smtClean="0"/>
              <a:t>In ra n phần tử của dãy Fibonacy.</a:t>
            </a:r>
          </a:p>
        </p:txBody>
      </p:sp>
      <p:sp>
        <p:nvSpPr>
          <p:cNvPr id="9011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smtClean="0"/>
              <a:t>NMLT - Hàm (Function)</a:t>
            </a:r>
            <a:endParaRPr lang="en-US" altLang="en-US" sz="1100" b="0" smtClean="0"/>
          </a:p>
        </p:txBody>
      </p:sp>
      <p:pic>
        <p:nvPicPr>
          <p:cNvPr id="90117"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8" name="Picture 5"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438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9" name="Picture 10"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71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11"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429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12"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62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2" name="Picture 13"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495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altLang="en-US" smtClean="0"/>
              <a:t>Hàm</a:t>
            </a:r>
          </a:p>
        </p:txBody>
      </p:sp>
      <p:sp>
        <p:nvSpPr>
          <p:cNvPr id="22531" name="Footer Placeholder 3"/>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Hàm (Function)</a:t>
            </a:r>
            <a:endParaRPr lang="en-US" altLang="en-US" sz="1100" b="0"/>
          </a:p>
        </p:txBody>
      </p:sp>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400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altLang="en-US" smtClean="0"/>
              <a:t>Hàm</a:t>
            </a:r>
          </a:p>
        </p:txBody>
      </p:sp>
      <p:sp>
        <p:nvSpPr>
          <p:cNvPr id="23555" name="Content Placeholder 2"/>
          <p:cNvSpPr>
            <a:spLocks noGrp="1"/>
          </p:cNvSpPr>
          <p:nvPr>
            <p:ph idx="4294967295"/>
          </p:nvPr>
        </p:nvSpPr>
        <p:spPr>
          <a:xfrm>
            <a:off x="457200" y="1371600"/>
            <a:ext cx="7620000" cy="4800600"/>
          </a:xfrm>
        </p:spPr>
        <p:txBody>
          <a:bodyPr/>
          <a:lstStyle/>
          <a:p>
            <a:pPr algn="just">
              <a:buClr>
                <a:srgbClr val="990000"/>
              </a:buClr>
              <a:buFont typeface="Wingdings" pitchFamily="2" charset="2"/>
              <a:buNone/>
            </a:pPr>
            <a:r>
              <a:rPr lang="en-US" altLang="en-US" sz="2400" smtClean="0">
                <a:latin typeface="Arial" pitchFamily="34" charset="0"/>
              </a:rPr>
              <a:t>Có 2 loại hàm trong NNLT “C/C++”:</a:t>
            </a:r>
          </a:p>
          <a:p>
            <a:pPr algn="just">
              <a:buClr>
                <a:srgbClr val="990000"/>
              </a:buClr>
              <a:buFont typeface="Wingdings" pitchFamily="2" charset="2"/>
              <a:buChar char="Ø"/>
            </a:pPr>
            <a:r>
              <a:rPr lang="en-US" altLang="en-US" sz="2400" b="0" smtClean="0">
                <a:latin typeface="Arial" pitchFamily="34" charset="0"/>
              </a:rPr>
              <a:t>Hàm thư viện </a:t>
            </a:r>
            <a:r>
              <a:rPr lang="en-US" altLang="en-US" sz="2400" smtClean="0">
                <a:latin typeface="Arial" pitchFamily="34" charset="0"/>
              </a:rPr>
              <a:t>(library functions): </a:t>
            </a:r>
          </a:p>
          <a:p>
            <a:pPr lvl="1" algn="just">
              <a:buClr>
                <a:srgbClr val="990000"/>
              </a:buClr>
              <a:buFont typeface="Wingdings" pitchFamily="2" charset="2"/>
              <a:buChar char="ü"/>
            </a:pPr>
            <a:r>
              <a:rPr lang="en-US" altLang="en-US" sz="2400" smtClean="0">
                <a:latin typeface="Arial" pitchFamily="34" charset="0"/>
              </a:rPr>
              <a:t>Do chương trình dịch “C/C++” cung cấp. </a:t>
            </a:r>
          </a:p>
          <a:p>
            <a:pPr lvl="1" algn="just">
              <a:buClr>
                <a:srgbClr val="990000"/>
              </a:buClr>
              <a:buFont typeface="Wingdings" pitchFamily="2" charset="2"/>
              <a:buChar char="ü"/>
            </a:pPr>
            <a:r>
              <a:rPr lang="en-US" altLang="en-US" sz="2400" smtClean="0">
                <a:latin typeface="Arial" pitchFamily="34" charset="0"/>
              </a:rPr>
              <a:t>Để sử dụng các hàm này trong chương trình, đầu chương trình phải chứa các khai báo và định nghĩa hằng, biến, hàm nguyên mẫu, . . . bằng các chỉ thị tiền xử lý #include &lt;tên tập tin&gt;.</a:t>
            </a:r>
          </a:p>
          <a:p>
            <a:pPr lvl="1" algn="just">
              <a:buClr>
                <a:srgbClr val="990000"/>
              </a:buClr>
              <a:buFont typeface="Wingdings" pitchFamily="2" charset="2"/>
              <a:buChar char="ü"/>
            </a:pPr>
            <a:r>
              <a:rPr lang="en-US" altLang="en-US" sz="2400" smtClean="0">
                <a:latin typeface="Arial" pitchFamily="34" charset="0"/>
              </a:rPr>
              <a:t>Ví dụ: #include &lt;iostream.h&gt;</a:t>
            </a:r>
          </a:p>
          <a:p>
            <a:pPr lvl="2" algn="just">
              <a:buClr>
                <a:srgbClr val="990000"/>
              </a:buClr>
              <a:buFont typeface="Wingdings" pitchFamily="2" charset="2"/>
              <a:buNone/>
            </a:pPr>
            <a:r>
              <a:rPr lang="en-US" altLang="en-US" smtClean="0">
                <a:latin typeface="Arial" pitchFamily="34" charset="0"/>
              </a:rPr>
              <a:t>	#include &lt;conio.h&gt;</a:t>
            </a:r>
          </a:p>
          <a:p>
            <a:pPr algn="just">
              <a:buClr>
                <a:srgbClr val="990000"/>
              </a:buClr>
              <a:buFont typeface="Wingdings" pitchFamily="2" charset="2"/>
              <a:buChar char="Ø"/>
            </a:pPr>
            <a:r>
              <a:rPr lang="en-US" altLang="en-US" sz="2400" b="0" smtClean="0">
                <a:latin typeface="Arial" pitchFamily="34" charset="0"/>
              </a:rPr>
              <a:t>Hàm tự tạo</a:t>
            </a:r>
            <a:r>
              <a:rPr lang="en-US" altLang="en-US" sz="2400" smtClean="0">
                <a:latin typeface="Arial" pitchFamily="34" charset="0"/>
              </a:rPr>
              <a:t>: </a:t>
            </a:r>
          </a:p>
          <a:p>
            <a:pPr lvl="1" algn="just">
              <a:buClr>
                <a:srgbClr val="990000"/>
              </a:buClr>
              <a:buFont typeface="Wingdings" pitchFamily="2" charset="2"/>
              <a:buChar char="ü"/>
            </a:pPr>
            <a:r>
              <a:rPr lang="en-US" altLang="en-US" sz="2400" smtClean="0">
                <a:latin typeface="Arial" pitchFamily="34" charset="0"/>
              </a:rPr>
              <a:t>Do người sử dụng định nghĩa thêm các hàm khác phục vụ cho nhu cầu lập trình của mình.</a:t>
            </a:r>
          </a:p>
        </p:txBody>
      </p:sp>
      <p:sp>
        <p:nvSpPr>
          <p:cNvPr id="23556" name="Footer Placeholder 3"/>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Hàm (Function)</a:t>
            </a:r>
            <a:endParaRPr lang="en-US" altLang="en-US" sz="1100" b="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HẬP MÔN LẬP TRÌNH&amp;quot;&quot;/&gt;&lt;property id=&quot;20307&quot; value=&quot;256&quot;/&gt;&lt;/object&gt;&lt;object type=&quot;3&quot; unique_id=&quot;10005&quot;&gt;&lt;property id=&quot;20148&quot; value=&quot;5&quot;/&gt;&lt;property id=&quot;20300&quot; value=&quot;Slide 2 - &amp;quot;Giới thiệu chung&amp;quot;&quot;/&gt;&lt;property id=&quot;20307&quot; value=&quot;259&quot;/&gt;&lt;/object&gt;&lt;object type=&quot;3&quot; unique_id=&quot;10006&quot;&gt;&lt;property id=&quot;20148&quot; value=&quot;5&quot;/&gt;&lt;property id=&quot;20300&quot; value=&quot;Slide 3 - &amp;quot;Nội dung môn học&amp;quot;&quot;/&gt;&lt;property id=&quot;20307&quot; value=&quot;260&quot;/&gt;&lt;/object&gt;&lt;object type=&quot;3&quot; unique_id=&quot;10037&quot;&gt;&lt;property id=&quot;20148&quot; value=&quot;5&quot;/&gt;&lt;property id=&quot;20300&quot; value=&quot;Slide 4 - &amp;quot;Nội dung môn học&amp;quot;&quot;/&gt;&lt;property id=&quot;20307&quot; value=&quot;263&quot;/&gt;&lt;/object&gt;&lt;object type=&quot;3&quot; unique_id=&quot;10088&quot;&gt;&lt;property id=&quot;20148&quot; value=&quot;5&quot;/&gt;&lt;property id=&quot;20300&quot; value=&quot;Slide 5 - &amp;quot;Nội dung môn học&amp;quot;&quot;/&gt;&lt;property id=&quot;20307&quot; value=&quot;264&quot;/&gt;&lt;/object&gt;&lt;object type=&quot;3&quot; unique_id=&quot;10089&quot;&gt;&lt;property id=&quot;20148&quot; value=&quot;5&quot;/&gt;&lt;property id=&quot;20300&quot; value=&quot;Slide 6 - &amp;quot;Nội dung môn học&amp;quot;&quot;/&gt;&lt;property id=&quot;20307&quot; value=&quot;266&quot;/&gt;&lt;/object&gt;&lt;object type=&quot;3&quot; unique_id=&quot;10090&quot;&gt;&lt;property id=&quot;20148&quot; value=&quot;5&quot;/&gt;&lt;property id=&quot;20300&quot; value=&quot;Slide 7 - &amp;quot;Nội dung môn học&amp;quot;&quot;/&gt;&lt;property id=&quot;20307&quot; value=&quot;265&quot;/&gt;&lt;/object&gt;&lt;object type=&quot;3&quot; unique_id=&quot;10091&quot;&gt;&lt;property id=&quot;20148&quot; value=&quot;5&quot;/&gt;&lt;property id=&quot;20300&quot; value=&quot;Slide 8 - &amp;quot;Nội dung môn học&amp;quot;&quot;/&gt;&lt;property id=&quot;20307&quot; value=&quot;267&quot;/&gt;&lt;/object&gt;&lt;/object&gt;&lt;/object&gt;&lt;/database&gt;"/>
  <p:tag name="SECTOMILLISECCONVERTED" val="1"/>
</p:tagLst>
</file>

<file path=ppt/theme/theme1.xml><?xml version="1.0" encoding="utf-8"?>
<a:theme xmlns:a="http://schemas.openxmlformats.org/drawingml/2006/main" name="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1496</TotalTime>
  <Words>5563</Words>
  <Application>Microsoft Office PowerPoint</Application>
  <PresentationFormat>On-screen Show (4:3)</PresentationFormat>
  <Paragraphs>978</Paragraphs>
  <Slides>74</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Verdana</vt:lpstr>
      <vt:lpstr>Tahoma</vt:lpstr>
      <vt:lpstr>Wingdings</vt:lpstr>
      <vt:lpstr>Calibri</vt:lpstr>
      <vt:lpstr>Corbel</vt:lpstr>
      <vt:lpstr>Times New Roman</vt:lpstr>
      <vt:lpstr>Gulim</vt:lpstr>
      <vt:lpstr>Courier New</vt:lpstr>
      <vt:lpstr>VCBB</vt:lpstr>
      <vt:lpstr>Nội dung</vt:lpstr>
      <vt:lpstr>Đặt vấn đề</vt:lpstr>
      <vt:lpstr>Đặt vấn đề</vt:lpstr>
      <vt:lpstr>Đặt vấn đề</vt:lpstr>
      <vt:lpstr>Đặt vấn đề</vt:lpstr>
      <vt:lpstr>Hàm</vt:lpstr>
      <vt:lpstr>Hàm</vt:lpstr>
      <vt:lpstr>Hàm</vt:lpstr>
      <vt:lpstr>Hàm</vt:lpstr>
      <vt:lpstr>Hàm</vt:lpstr>
      <vt:lpstr>Các bước viết hàm</vt:lpstr>
      <vt:lpstr>Hàm</vt:lpstr>
      <vt:lpstr>Hàm</vt:lpstr>
      <vt:lpstr>Chương trình con - Function</vt:lpstr>
      <vt:lpstr>Tầm vực</vt:lpstr>
      <vt:lpstr>Tầm vực</vt:lpstr>
      <vt:lpstr>Hàm nguyên mẫu (function prototype)</vt:lpstr>
      <vt:lpstr>Tổ chức một chương trình “C/C++”</vt:lpstr>
      <vt:lpstr>Tổ chức một chương trình “C/C++”</vt:lpstr>
      <vt:lpstr>Các phương pháp truyền tham số</vt:lpstr>
      <vt:lpstr>Các phương pháp truyền tham số</vt:lpstr>
      <vt:lpstr>Các phương pháp truyền tham số</vt:lpstr>
      <vt:lpstr>PowerPoint Presentation</vt:lpstr>
      <vt:lpstr>Các phương pháp truyền tham số</vt:lpstr>
      <vt:lpstr>Các phương pháp truyền tham số</vt:lpstr>
      <vt:lpstr>PowerPoint Presentation</vt:lpstr>
      <vt:lpstr>PowerPoint Presentation</vt:lpstr>
      <vt:lpstr>Các phương pháp truyền tham số</vt:lpstr>
      <vt:lpstr>Các phương pháp truyền tham số</vt:lpstr>
      <vt:lpstr>Lưu ý khi truyền đối số</vt:lpstr>
      <vt:lpstr>Lưu ý khi truyền đối số</vt:lpstr>
      <vt:lpstr>Lời gọi hàm</vt:lpstr>
      <vt:lpstr>Lời gọi hàm</vt:lpstr>
      <vt:lpstr>Lời gọi chương trình con</vt:lpstr>
      <vt:lpstr>PowerPoint Presentation</vt:lpstr>
      <vt:lpstr>PowerPoint Presentation</vt:lpstr>
      <vt:lpstr>Đệ quy</vt:lpstr>
      <vt:lpstr>PowerPoint Presentation</vt:lpstr>
      <vt:lpstr>PowerPoint Presentation</vt:lpstr>
      <vt:lpstr>Nạp chồng hàm (Function overloading)</vt:lpstr>
      <vt:lpstr>Một số gợi ý khi thiết kế hàm</vt:lpstr>
      <vt:lpstr>Một số gợi ý khi thiết kế hàm</vt:lpstr>
      <vt:lpstr>Phạm vi (scope) của các đối tượng</vt:lpstr>
      <vt:lpstr>PowerPoint Presentation</vt:lpstr>
      <vt:lpstr>Phạm vi (scope) của các đối tượng</vt:lpstr>
      <vt:lpstr>Phạm vi (scope) của các đối tượng</vt:lpstr>
      <vt:lpstr>Phạm vi (scope) của các đối tượng</vt:lpstr>
      <vt:lpstr>Phạm vi (scope) của các đối tượng</vt:lpstr>
      <vt:lpstr>Phạm vi (scope) của các đối tượng</vt:lpstr>
      <vt:lpstr>Phạm vi (scope) của các đối tượng</vt:lpstr>
      <vt:lpstr>Phạm vi (scope) của các đối tượng</vt:lpstr>
      <vt:lpstr>Cấp lưu trữ của các đối tượng</vt:lpstr>
      <vt:lpstr>Cấp lưu trữ của các đối tượng</vt:lpstr>
      <vt:lpstr>Cấp lưu trữ của các đối tượng</vt:lpstr>
      <vt:lpstr>Cấp lưu trữ của các đối tượng</vt:lpstr>
      <vt:lpstr>Cấp lưu trữ của các đối tượng</vt:lpstr>
      <vt:lpstr>Cấp lưu trữ của các đối tượng</vt:lpstr>
      <vt:lpstr>Cấp lưu trữ của các đối tượng</vt:lpstr>
      <vt:lpstr>Cấp lưu trữ của các đối tượng</vt:lpstr>
      <vt:lpstr>Các chỉ thị tiền xử lý</vt:lpstr>
      <vt:lpstr>Các chỉ thị tiền xử lý</vt:lpstr>
      <vt:lpstr>Các chỉ thị tiền xử lý</vt:lpstr>
      <vt:lpstr>Các chỉ thị tiền xử lý</vt:lpstr>
      <vt:lpstr>Các chỉ thị tiền xử lý</vt:lpstr>
      <vt:lpstr>Các chỉ thị tiền xử lý</vt:lpstr>
      <vt:lpstr>Câu hỏi và bài tập </vt:lpstr>
      <vt:lpstr>Câu hỏi và bài tập </vt:lpstr>
      <vt:lpstr>Câu hỏi và bài tập </vt:lpstr>
      <vt:lpstr>Câu hỏi và bài tập </vt:lpstr>
      <vt:lpstr>Câu hỏi và bài tập </vt:lpstr>
      <vt:lpstr>Câu hỏi và bài tập </vt:lpstr>
      <vt:lpstr>Bài tập thực hành</vt:lpstr>
      <vt:lpstr>Bài tập thực hành</vt:lpstr>
      <vt:lpstr>Bài tập thực hành</vt:lpstr>
    </vt:vector>
  </TitlesOfParts>
  <Company>BABYDUCK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My Linh</dc:creator>
  <cp:lastModifiedBy>My Linh</cp:lastModifiedBy>
  <cp:revision>300</cp:revision>
  <dcterms:created xsi:type="dcterms:W3CDTF">2007-09-05T08:24:33Z</dcterms:created>
  <dcterms:modified xsi:type="dcterms:W3CDTF">2016-09-07T10:54:33Z</dcterms:modified>
</cp:coreProperties>
</file>