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304" r:id="rId22"/>
    <p:sldId id="276" r:id="rId23"/>
    <p:sldId id="277" r:id="rId24"/>
    <p:sldId id="278" r:id="rId25"/>
    <p:sldId id="279" r:id="rId26"/>
    <p:sldId id="280" r:id="rId27"/>
    <p:sldId id="30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9" r:id="rId43"/>
    <p:sldId id="310" r:id="rId44"/>
    <p:sldId id="311" r:id="rId45"/>
    <p:sldId id="295" r:id="rId46"/>
    <p:sldId id="296" r:id="rId47"/>
    <p:sldId id="305" r:id="rId48"/>
    <p:sldId id="306" r:id="rId49"/>
    <p:sldId id="297" r:id="rId50"/>
    <p:sldId id="298" r:id="rId51"/>
    <p:sldId id="307" r:id="rId52"/>
    <p:sldId id="299" r:id="rId53"/>
    <p:sldId id="300" r:id="rId54"/>
    <p:sldId id="301" r:id="rId55"/>
    <p:sldId id="302" r:id="rId56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DF632F-3244-4E96-9122-E884CE846EA7}" type="datetimeFigureOut">
              <a:rPr lang="vi-VN"/>
              <a:pPr>
                <a:defRPr/>
              </a:pPr>
              <a:t>07/09/2016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8E8BDA-DA00-4286-A3F5-97F12CABF36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88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82E60F-A4D2-436A-8608-8D80CDCB46F4}" type="datetimeFigureOut">
              <a:rPr lang="en-US"/>
              <a:pPr>
                <a:defRPr/>
              </a:pPr>
              <a:t>07-Sep-16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B8569D3-BFFE-4946-9DB6-2754F95CF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3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AC2811D-7820-4ED8-87EA-F58E91A9FCE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3DF0C4-F21D-479E-848B-7B7656CCDF47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4B6174-49BD-422A-BB17-E0C46E204D4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0445BDE-292E-495D-82C4-63D2C20602E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A3435B7-CF12-43DE-B6BB-10A2404DDF7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2FA9831-349D-4894-982A-347BBD25AAA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49C410A-1D85-4303-9830-55A62EE0A6B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C813C74-663C-496D-A6FA-804EED9D86B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5C047E-70FC-474C-ADA4-C5080E4EF02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4F569D6-85D1-4E60-AA6C-45E17B72452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937492-C4B1-4C27-BDD5-9D7C147FC94B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21E89A-76B8-4A54-B08F-F7E86FDA2BE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837C57-E095-4945-87E0-A76CB8A54F0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92C734B-5253-42E6-8E7B-2BA9AD2787F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58D6EC2-015A-47B0-B70F-A079A340C26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53B8FFF-F2EB-49BB-B732-9DF79AC48957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AC862E1-8745-40B4-B987-341338DFD7B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5EA59BD-DD3C-47F9-9574-47C0961B0459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9146731-DEF0-4A93-8012-1DA5720F18DC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2B4E39D-8E72-4BCE-802C-74C8F8361F8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9D06F7F-957B-403B-BE6C-9C637EB664AF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04F2CD-2D6A-44BE-AA45-58917C852F66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26624B1-8530-4D75-8B73-060E6AEB617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F154A27-3A55-4ECC-9D5A-536C0E08196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D083FE-B857-4C54-826C-951F7B6AAC7C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6C48230-9C6A-4A9B-A734-A7B23BBB3E1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BF4148-6C7E-4490-BF16-9A0058B783EE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C95397-81E2-4A08-AFD8-C03540A21019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AE088E-513B-426A-8C45-B84B172C8520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2625B35-4067-46A0-AFF5-35328870D1C4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58B39B-A77D-47BE-9B73-69F7719839A0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83ABFC-3502-47C4-93EE-71CD0BCCE220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9D41E2D-5A84-48F5-A869-4FA92E80745B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12A5EAD-6CD8-44AB-B0E4-11D559C1472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84ED5C-9CAB-4751-9353-4869E6CF3E32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E4D3E7F-E1BB-4CD9-8D2A-123A931FBCC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8060AF-897B-40E8-A44E-73B2C29D053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DD4FF2-D82E-4ED6-A8E0-95A8E035EB3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DDC359-9E80-4820-8784-1ED55185F59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4D8194E-95E7-4B90-A92D-932ABC03DB6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0666B12-D6D1-4B51-A48D-53209B4008C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600" smtClean="0">
                <a:latin typeface="Verdana" pitchFamily="34" charset="0"/>
              </a:rPr>
              <a:t>Đặng Bình Ph</a:t>
            </a:r>
            <a:r>
              <a:rPr lang="vi-VN" altLang="en-US" sz="1600" smtClean="0">
                <a:latin typeface="Verdana" pitchFamily="34" charset="0"/>
              </a:rPr>
              <a:t>ươ</a:t>
            </a:r>
            <a:r>
              <a:rPr lang="en-US" altLang="en-US" sz="1600" smtClean="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200" smtClean="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89C9579-4B4B-4497-AC63-C5F0BBC6DC0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4BEF423-4720-447A-A15F-39A022FFDCD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2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16C1393-9591-4EE7-A208-6846E058F8D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86FD388-0C4A-457F-9FE9-8C06DF24B45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406F3F-2580-4FD0-BE18-A4DE8320A4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89E8606-73BC-4BD4-85DA-0EC070FF883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B251DAE-7D92-4814-8E2A-9EA3446E6E6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3471C3C-7D50-4B0D-9070-D055A80AF06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D104DAD-B5C6-4211-A3D8-C90759D2CF0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8E5B1BD-ACBC-4326-B1E8-A51C17CB02B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7242BDE-9F1D-4794-9804-31A54E864D9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9117B07-A8B9-4E4E-9998-771019CD7E5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BB</a:t>
            </a:r>
            <a:endParaRPr lang="en-US" altLang="en-US" sz="1600" b="1" baseline="30000" smtClean="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B75978B-9306-4FC2-8046-FCEAAD4E00B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grpSp>
        <p:nvGrpSpPr>
          <p:cNvPr id="15364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Khái niệm</a:t>
              </a: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8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Khai báo</a:t>
              </a:r>
            </a:p>
          </p:txBody>
        </p:sp>
        <p:sp>
          <p:nvSpPr>
            <p:cNvPr id="1537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5366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4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Truy xuất dữ liệu kiểu mảng</a:t>
              </a:r>
            </a:p>
          </p:txBody>
        </p:sp>
        <p:sp>
          <p:nvSpPr>
            <p:cNvPr id="153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5367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bài toán trên mảng 1 chiều</a:t>
              </a:r>
            </a:p>
          </p:txBody>
        </p:sp>
        <p:sp>
          <p:nvSpPr>
            <p:cNvPr id="1537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 xuất </a:t>
            </a:r>
            <a:r>
              <a:rPr lang="vi-VN" altLang="en-US" smtClean="0"/>
              <a:t>đế</a:t>
            </a:r>
            <a:r>
              <a:rPr lang="en-US" alt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 smtClean="0"/>
              <a:t>Cho mảng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Các truy xuất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a[0], a[1], a[2], a[3]</a:t>
            </a:r>
          </a:p>
          <a:p>
            <a:pPr lvl="2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a[-1], a[4], a[5], …</a:t>
            </a:r>
          </a:p>
          <a:p>
            <a:pPr lvl="2" eaLnBrk="1" hangingPunct="1">
              <a:buFontTx/>
              <a:buNone/>
              <a:defRPr/>
            </a:pPr>
            <a:r>
              <a:rPr lang="en-US" smtClean="0"/>
              <a:t>	=&gt; Cho kết th</a:t>
            </a:r>
            <a:r>
              <a:rPr lang="vi-VN" smtClean="0"/>
              <a:t>ườ</a:t>
            </a:r>
            <a:r>
              <a:rPr lang="en-US" smtClean="0"/>
              <a:t>ng không nh</a:t>
            </a:r>
            <a:r>
              <a:rPr lang="vi-VN" smtClean="0"/>
              <a:t>ư</a:t>
            </a:r>
            <a:r>
              <a:rPr lang="en-US" smtClean="0"/>
              <a:t> mong muốn!</a:t>
            </a:r>
            <a:endParaRPr lang="en-US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&lt;gt cs1&gt;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&lt;gt cs2&gt;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&lt;gt csn&gt;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a[4];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8006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257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715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172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2578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7150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1722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ứng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971800"/>
            <a:ext cx="7315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ch&gt;[&lt;chỉ số thứ i&gt;] =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&lt;giá trị&gt;;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4958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495800"/>
            <a:ext cx="731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typedef int MangSo[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MangSo a = {1, 2, 3},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b = a;	// Sai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(int i = 0; i &lt; 3; i++) b[i] = a[i];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lỗi th</a:t>
            </a:r>
            <a:r>
              <a:rPr lang="vi-VN" altLang="en-US" smtClean="0"/>
              <a:t>ườ</a:t>
            </a:r>
            <a:r>
              <a:rPr lang="en-US" altLang="en-US" smtClean="0"/>
              <a:t>ng gặp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 không chỉ rõ 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</a:t>
            </a:r>
          </a:p>
          <a:p>
            <a:pPr lvl="1" eaLnBrk="1" hangingPunct="1">
              <a:defRPr/>
            </a:pPr>
            <a:r>
              <a:rPr lang="en-US" sz="2400" smtClean="0"/>
              <a:t>int a</a:t>
            </a:r>
            <a:r>
              <a:rPr lang="en-US" sz="2400" smtClean="0">
                <a:solidFill>
                  <a:srgbClr val="FF0000"/>
                </a:solidFill>
              </a:rPr>
              <a:t>[]</a:t>
            </a:r>
            <a:r>
              <a:rPr lang="en-US" sz="2400" smtClean="0"/>
              <a:t>; =&gt; int a[100];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 liên quan 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biến hoặc hằng</a:t>
            </a:r>
          </a:p>
          <a:p>
            <a:pPr lvl="1" eaLnBrk="1" hangingPunct="1">
              <a:defRPr/>
            </a:pPr>
            <a:r>
              <a:rPr lang="en-US" sz="2400" smtClean="0"/>
              <a:t>int n1 = 10; int a[</a:t>
            </a:r>
            <a:r>
              <a:rPr lang="en-US" sz="2400" smtClean="0">
                <a:solidFill>
                  <a:srgbClr val="FF0000"/>
                </a:solidFill>
              </a:rPr>
              <a:t>n1</a:t>
            </a:r>
            <a:r>
              <a:rPr lang="en-US" sz="2400" smtClean="0"/>
              <a:t>]; =&gt; int a[10];</a:t>
            </a:r>
          </a:p>
          <a:p>
            <a:pPr lvl="1" eaLnBrk="1" hangingPunct="1">
              <a:defRPr/>
            </a:pPr>
            <a:r>
              <a:rPr lang="en-US" sz="2400" smtClean="0"/>
              <a:t>const int n2 = 10; int a[</a:t>
            </a:r>
            <a:r>
              <a:rPr lang="en-US" sz="2400" smtClean="0">
                <a:solidFill>
                  <a:srgbClr val="FF0000"/>
                </a:solidFill>
              </a:rPr>
              <a:t>n2</a:t>
            </a:r>
            <a:r>
              <a:rPr lang="en-US" sz="2400" smtClean="0"/>
              <a:t>]; =&gt; int a[10];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cách biệt với khai báo</a:t>
            </a:r>
          </a:p>
          <a:p>
            <a:pPr lvl="1" eaLnBrk="1" hangingPunct="1">
              <a:defRPr/>
            </a:pPr>
            <a:r>
              <a:rPr lang="en-US" sz="2400" smtClean="0"/>
              <a:t>int a[4]; a = {2912, 1706, 1506, 1904};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smtClean="0"/>
              <a:t>	=&gt; int a[4] = {2912, 1706, 1506, 1904};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Chỉ số mảng không hợp lệ</a:t>
            </a:r>
          </a:p>
          <a:p>
            <a:pPr lvl="1" eaLnBrk="1" hangingPunct="1">
              <a:defRPr/>
            </a:pPr>
            <a:r>
              <a:rPr lang="en-US" sz="2400" smtClean="0"/>
              <a:t>int a[4];</a:t>
            </a:r>
          </a:p>
          <a:p>
            <a:pPr lvl="1" eaLnBrk="1" hangingPunct="1">
              <a:defRPr/>
            </a:pPr>
            <a:r>
              <a:rPr lang="en-US" sz="2400" smtClean="0"/>
              <a:t>a[</a:t>
            </a:r>
            <a:r>
              <a:rPr lang="en-US" sz="2400" smtClean="0">
                <a:solidFill>
                  <a:srgbClr val="FF0000"/>
                </a:solidFill>
              </a:rPr>
              <a:t>-1</a:t>
            </a:r>
            <a:r>
              <a:rPr lang="en-US" sz="2400" smtClean="0"/>
              <a:t>] = 1; a[</a:t>
            </a:r>
            <a:r>
              <a:rPr lang="en-US" sz="2400" smtClean="0">
                <a:solidFill>
                  <a:srgbClr val="FF0000"/>
                </a:solidFill>
              </a:rPr>
              <a:t>10</a:t>
            </a:r>
            <a:r>
              <a:rPr lang="en-US" sz="2400" smtClean="0"/>
              <a:t>] = 0;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8613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 eaLnBrk="1" hangingPunct="1">
              <a:defRPr/>
            </a:pPr>
            <a:r>
              <a:rPr lang="en-US" sz="2400" smtClean="0"/>
              <a:t>Tham số kiểu mảng trong khai báo hàm </a:t>
            </a:r>
            <a:r>
              <a:rPr lang="en-US" sz="2400" smtClean="0">
                <a:solidFill>
                  <a:srgbClr val="FF0000"/>
                </a:solidFill>
              </a:rPr>
              <a:t>giống nh</a:t>
            </a:r>
            <a:r>
              <a:rPr lang="vi-VN" sz="2400" smtClean="0">
                <a:solidFill>
                  <a:srgbClr val="FF0000"/>
                </a:solidFill>
              </a:rPr>
              <a:t>ư</a:t>
            </a:r>
            <a:r>
              <a:rPr lang="en-US" sz="2400" smtClean="0">
                <a:solidFill>
                  <a:srgbClr val="FF0000"/>
                </a:solidFill>
              </a:rPr>
              <a:t> khai báo biến</a:t>
            </a:r>
            <a:r>
              <a:rPr lang="en-US" sz="2400" smtClean="0"/>
              <a:t> mảng</a:t>
            </a:r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r>
              <a:rPr lang="en-US" sz="2400" smtClean="0"/>
              <a:t>Tham số kiểu mảng truyền cho hàm chính là </a:t>
            </a:r>
            <a:r>
              <a:rPr lang="vi-VN" sz="2400" smtClean="0">
                <a:solidFill>
                  <a:srgbClr val="FF0000"/>
                </a:solidFill>
              </a:rPr>
              <a:t>đị</a:t>
            </a:r>
            <a:r>
              <a:rPr lang="en-US" sz="2400" smtClean="0">
                <a:solidFill>
                  <a:srgbClr val="FF0000"/>
                </a:solidFill>
              </a:rPr>
              <a:t>a chỉ của phần tử </a:t>
            </a:r>
            <a:r>
              <a:rPr lang="vi-VN" sz="2400" smtClean="0">
                <a:solidFill>
                  <a:srgbClr val="FF0000"/>
                </a:solidFill>
              </a:rPr>
              <a:t>đầ</a:t>
            </a:r>
            <a:r>
              <a:rPr lang="en-US" sz="2400" smtClean="0">
                <a:solidFill>
                  <a:srgbClr val="FF0000"/>
                </a:solidFill>
              </a:rPr>
              <a:t>u tiên của mảng</a:t>
            </a:r>
          </a:p>
          <a:p>
            <a:pPr lvl="2" eaLnBrk="1" hangingPunct="1">
              <a:defRPr/>
            </a:pPr>
            <a:r>
              <a:rPr lang="en-US" sz="2000" smtClean="0"/>
              <a:t>Có thể </a:t>
            </a:r>
            <a:r>
              <a:rPr lang="en-US" sz="2000" smtClean="0">
                <a:solidFill>
                  <a:srgbClr val="FF0000"/>
                </a:solidFill>
              </a:rPr>
              <a:t>bỏ số l</a:t>
            </a:r>
            <a:r>
              <a:rPr lang="vi-VN" sz="2000" smtClean="0">
                <a:solidFill>
                  <a:srgbClr val="FF0000"/>
                </a:solidFill>
              </a:rPr>
              <a:t>ượ</a:t>
            </a:r>
            <a:r>
              <a:rPr lang="en-US" sz="2000" smtClean="0">
                <a:solidFill>
                  <a:srgbClr val="FF0000"/>
                </a:solidFill>
              </a:rPr>
              <a:t>ng phần tử</a:t>
            </a:r>
            <a:r>
              <a:rPr lang="en-US" sz="2000" smtClean="0"/>
              <a:t> hoặc </a:t>
            </a:r>
            <a:r>
              <a:rPr lang="en-US" sz="2000" smtClean="0">
                <a:solidFill>
                  <a:srgbClr val="FF0000"/>
                </a:solidFill>
              </a:rPr>
              <a:t>sử dụng con trỏ</a:t>
            </a:r>
            <a:r>
              <a:rPr lang="en-US" sz="2000" smtClean="0"/>
              <a:t>.</a:t>
            </a:r>
          </a:p>
          <a:p>
            <a:pPr lvl="2" eaLnBrk="1" hangingPunct="1">
              <a:defRPr/>
            </a:pPr>
            <a:r>
              <a:rPr lang="en-US" sz="2000" smtClean="0"/>
              <a:t>Mảng </a:t>
            </a:r>
            <a:r>
              <a:rPr lang="en-US" sz="2000" smtClean="0">
                <a:solidFill>
                  <a:srgbClr val="FF0000"/>
                </a:solidFill>
              </a:rPr>
              <a:t>có thể thay </a:t>
            </a:r>
            <a:r>
              <a:rPr lang="vi-VN" sz="2000" smtClean="0">
                <a:solidFill>
                  <a:srgbClr val="FF0000"/>
                </a:solidFill>
              </a:rPr>
              <a:t>đổ</a:t>
            </a:r>
            <a:r>
              <a:rPr lang="en-US" sz="2000" smtClean="0">
                <a:solidFill>
                  <a:srgbClr val="FF0000"/>
                </a:solidFill>
              </a:rPr>
              <a:t>i nội dung</a:t>
            </a:r>
            <a:r>
              <a:rPr lang="en-US" sz="2000" smtClean="0"/>
              <a:t> sau khi thực hiện hàm.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a[100]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*a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7797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 eaLnBrk="1" hangingPunct="1">
              <a:defRPr/>
            </a:pPr>
            <a:r>
              <a:rPr lang="en-US" sz="2400" smtClean="0"/>
              <a:t>Số l</a:t>
            </a:r>
            <a:r>
              <a:rPr lang="vi-VN" sz="2400" smtClean="0"/>
              <a:t>ượ</a:t>
            </a:r>
            <a:r>
              <a:rPr lang="en-US" sz="2400" smtClean="0"/>
              <a:t>ng phần tử thực sự truyền qua biến khác</a:t>
            </a:r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SapXepTang(int a[100],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SapXepTang(int a[],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SapXepTang(int *a,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NhapMang(int a[], int 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XuatMang(int a[], int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a[100], 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NhapMang(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XuatMang(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bài toán c</a:t>
            </a:r>
            <a:r>
              <a:rPr lang="vi-VN" altLang="en-US" smtClean="0"/>
              <a:t>ơ</a:t>
            </a:r>
            <a:r>
              <a:rPr lang="en-US" alt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hàm thực hiện từng yêu cầu sau</a:t>
            </a:r>
          </a:p>
          <a:p>
            <a:pPr lvl="1" eaLnBrk="1" hangingPunct="1">
              <a:defRPr/>
            </a:pPr>
            <a:r>
              <a:rPr lang="en-US" smtClean="0"/>
              <a:t>Nhập mảng</a:t>
            </a:r>
          </a:p>
          <a:p>
            <a:pPr lvl="1" eaLnBrk="1" hangingPunct="1">
              <a:defRPr/>
            </a:pPr>
            <a:r>
              <a:rPr lang="en-US" smtClean="0"/>
              <a:t>Xuất mảng</a:t>
            </a:r>
          </a:p>
          <a:p>
            <a:pPr lvl="1" eaLnBrk="1" hangingPunct="1">
              <a:defRPr/>
            </a:pPr>
            <a:r>
              <a:rPr lang="en-US" smtClean="0"/>
              <a:t>Tìm kiếm một phần tử trong mảng</a:t>
            </a:r>
          </a:p>
          <a:p>
            <a:pPr lvl="1" eaLnBrk="1" hangingPunct="1">
              <a:defRPr/>
            </a:pPr>
            <a:r>
              <a:rPr lang="en-US" smtClean="0"/>
              <a:t>Kiểm tra tính chất của mảng</a:t>
            </a:r>
          </a:p>
          <a:p>
            <a:pPr lvl="1" eaLnBrk="1" hangingPunct="1">
              <a:defRPr/>
            </a:pPr>
            <a:r>
              <a:rPr lang="en-US" smtClean="0"/>
              <a:t>Tách mảng / Gộp mảng</a:t>
            </a:r>
          </a:p>
          <a:p>
            <a:pPr lvl="1" eaLnBrk="1" hangingPunct="1">
              <a:defRPr/>
            </a:pPr>
            <a:r>
              <a:rPr lang="en-US" smtClean="0"/>
              <a:t>Tìm giá trị nhỏ nhất/lớn nhất của mảng</a:t>
            </a:r>
          </a:p>
          <a:p>
            <a:pPr lvl="1" eaLnBrk="1" hangingPunct="1">
              <a:defRPr/>
            </a:pPr>
            <a:r>
              <a:rPr lang="en-US" smtClean="0"/>
              <a:t>Sắp xếp mảng giảm dần/t</a:t>
            </a:r>
            <a:r>
              <a:rPr lang="vi-VN" smtClean="0"/>
              <a:t>ă</a:t>
            </a:r>
            <a:r>
              <a:rPr lang="en-US" smtClean="0"/>
              <a:t>ng dần</a:t>
            </a:r>
          </a:p>
          <a:p>
            <a:pPr lvl="1" eaLnBrk="1" hangingPunct="1">
              <a:defRPr/>
            </a:pPr>
            <a:r>
              <a:rPr lang="en-US" smtClean="0"/>
              <a:t>Thêm/Xóa/Sửa một phần tử vào mảng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quy </a:t>
            </a:r>
            <a:r>
              <a:rPr lang="vi-VN" altLang="en-US" smtClean="0"/>
              <a:t>ướ</a:t>
            </a:r>
            <a:r>
              <a:rPr lang="en-US" alt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 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hàm</a:t>
            </a:r>
          </a:p>
          <a:p>
            <a:pPr lvl="1" eaLnBrk="1" hangingPunct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void HoanVi(int &amp;x, int &amp;y)</a:t>
            </a:r>
            <a:r>
              <a:rPr lang="en-US" smtClean="0"/>
              <a:t>: hoán vị giá trị của hai số nguyên.</a:t>
            </a:r>
          </a:p>
          <a:p>
            <a:pPr lvl="1" eaLnBrk="1" hangingPunct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int LaSNT(int n)</a:t>
            </a:r>
            <a:r>
              <a:rPr lang="en-US" smtClean="0"/>
              <a:t>: kiểm tra một số có phải là số nguyên tố. Trả về 1 nếu n là số nguyên tố, ng</a:t>
            </a:r>
            <a:r>
              <a:rPr lang="vi-VN" smtClean="0"/>
              <a:t>ượ</a:t>
            </a:r>
            <a:r>
              <a:rPr lang="en-US" smtClean="0"/>
              <a:t>c lại trả về 0.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MAX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Thủ tục HoanVi &amp; Hàm LaSNT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&amp;x, int &amp;y)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x; x = y; y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i, dem =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 = 2; i &lt;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 (n%i ==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(dem !=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124200"/>
            <a:ext cx="9128125" cy="3352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Nhập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có số l</a:t>
            </a:r>
            <a:r>
              <a:rPr lang="vi-VN" sz="2400" smtClean="0"/>
              <a:t>ượ</a:t>
            </a:r>
            <a:r>
              <a:rPr lang="en-US" sz="2400" smtClean="0"/>
              <a:t>ng phần tử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  <a:p>
            <a:pPr lvl="1" eaLnBrk="1" hangingPunct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n</a:t>
            </a:r>
            <a:r>
              <a:rPr lang="en-US" sz="2400" smtClean="0"/>
              <a:t> của mảng.</a:t>
            </a:r>
          </a:p>
          <a:p>
            <a:pPr lvl="1" eaLnBrk="1" hangingPunct="1">
              <a:defRPr/>
            </a:pPr>
            <a:r>
              <a:rPr lang="en-US" sz="2400" smtClean="0"/>
              <a:t>Nhập từng phần tử cho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 – 1</a:t>
            </a:r>
            <a:r>
              <a:rPr lang="en-US" sz="2400" smtClean="0"/>
              <a:t>.</a:t>
            </a:r>
            <a:endParaRPr lang="en-US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2814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5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/>
        </p:nvSpPr>
        <p:spPr bwMode="gray">
          <a:xfrm>
            <a:off x="44958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2812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3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2810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1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280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2806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7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581400" y="5516563"/>
            <a:ext cx="731838" cy="731837"/>
            <a:chOff x="2016" y="1920"/>
            <a:chExt cx="1680" cy="1680"/>
          </a:xfrm>
        </p:grpSpPr>
        <p:sp>
          <p:nvSpPr>
            <p:cNvPr id="32804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5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36576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3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280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- 1 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2800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1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2798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9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279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20" grpId="0"/>
      <p:bldP spid="24" grpId="0"/>
      <p:bldP spid="28" grpId="0"/>
      <p:bldP spid="28" grpId="1"/>
      <p:bldP spid="32" grpId="0"/>
      <p:bldP spid="33" grpId="0"/>
      <p:bldP spid="34" grpId="0"/>
      <p:bldP spid="35" grpId="0"/>
      <p:bldP spid="35" grpId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Nhập Mảng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NhapMang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&amp;n)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so luong phan tu 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printf(“Nhap phan tu thu %d=“,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scanf(“%d”,a[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Đặt vấn </a:t>
            </a:r>
            <a:r>
              <a:rPr lang="vi-VN" altLang="en-US" smtClean="0"/>
              <a:t>đề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số nguyên?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biến </a:t>
            </a:r>
            <a:r>
              <a:rPr lang="en-US" smtClean="0">
                <a:solidFill>
                  <a:srgbClr val="FF0000"/>
                </a:solidFill>
              </a:rPr>
              <a:t>int a1, a2, a3;</a:t>
            </a:r>
          </a:p>
          <a:p>
            <a:pPr lvl="1" eaLnBrk="1" hangingPunct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số nguyên?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biến kiểu số nguyên!</a:t>
            </a:r>
          </a:p>
          <a:p>
            <a:pPr lvl="1" eaLnBrk="1" hangingPunct="1">
              <a:defRPr/>
            </a:pPr>
            <a:r>
              <a:rPr lang="en-US" smtClean="0"/>
              <a:t>Ng</a:t>
            </a:r>
            <a:r>
              <a:rPr lang="vi-VN" smtClean="0"/>
              <a:t>ườ</a:t>
            </a:r>
            <a:r>
              <a:rPr lang="en-US" smtClean="0"/>
              <a:t>i dùng muốn nhập 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 số nguyên?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=&gt; Không thực hiện </a:t>
            </a:r>
            <a:r>
              <a:rPr lang="vi-VN" smtClean="0"/>
              <a:t>đượ</a:t>
            </a:r>
            <a:r>
              <a:rPr lang="en-US" smtClean="0"/>
              <a:t>c!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 smtClean="0"/>
              <a:t>Kiểu dữ liệu mới cho phép </a:t>
            </a:r>
            <a:r>
              <a:rPr lang="en-US" smtClean="0">
                <a:solidFill>
                  <a:srgbClr val="FF0000"/>
                </a:solidFill>
              </a:rPr>
              <a:t>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trữ một dãy</a:t>
            </a:r>
            <a:r>
              <a:rPr lang="en-US" smtClean="0"/>
              <a:t> các số nguyên và </a:t>
            </a:r>
            <a:r>
              <a:rPr lang="en-US" smtClean="0">
                <a:solidFill>
                  <a:srgbClr val="FF0000"/>
                </a:solidFill>
              </a:rPr>
              <a:t>dễ dàng truy xuất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001000" cy="4419600"/>
          </a:xfrm>
        </p:spPr>
        <p:txBody>
          <a:bodyPr/>
          <a:lstStyle/>
          <a:p>
            <a:pPr marL="457200" indent="-457200">
              <a:buClr>
                <a:srgbClr val="990000"/>
              </a:buClr>
              <a:defRPr/>
            </a:pPr>
            <a:r>
              <a:rPr lang="en-US" altLang="en-US" sz="2400" smtClean="0">
                <a:latin typeface="Arial" charset="0"/>
              </a:rPr>
              <a:t>Giả sử đã khai báo mảng 1 chiều các số nguyên gồm MAX=20 phần tử</a:t>
            </a:r>
          </a:p>
          <a:p>
            <a:pPr marL="457200" indent="-457200">
              <a:buClr>
                <a:srgbClr val="990000"/>
              </a:buClr>
              <a:defRPr/>
            </a:pPr>
            <a:r>
              <a:rPr lang="en-US" altLang="en-US" sz="2400" smtClean="0">
                <a:latin typeface="Arial" charset="0"/>
              </a:rPr>
              <a:t>Số phần tử n được nhập từ chương trình chính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void Input(int a[], int n)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{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	for (int i=0; i&lt;n; i++)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	{	printf( “a[%d]=”,  i); 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		scanf(“%d”,a[i]);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	}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}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smtClean="0">
                <a:latin typeface="Arial" charset="0"/>
              </a:rPr>
              <a:t>	  {	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printf(“Nhap so luong phan tu 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	scanf(“%d”,&amp;n);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	Input(a,n);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en-US" sz="2000" smtClean="0">
                <a:latin typeface="Arial" charset="0"/>
              </a:rPr>
              <a:t>}</a:t>
            </a:r>
          </a:p>
          <a:p>
            <a:pPr marL="965200" lvl="1" indent="-393700">
              <a:buClr>
                <a:srgbClr val="990000"/>
              </a:buClr>
              <a:buFont typeface="Wingdings" pitchFamily="2" charset="2"/>
              <a:buNone/>
              <a:defRPr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19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Nhập Mảng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4419600"/>
          </a:xfrm>
        </p:spPr>
        <p:txBody>
          <a:bodyPr/>
          <a:lstStyle/>
          <a:p>
            <a:pPr marL="339725" indent="-339725" algn="just">
              <a:buClr>
                <a:srgbClr val="990000"/>
              </a:buClr>
            </a:pPr>
            <a:r>
              <a:rPr lang="en-US" altLang="en-US" sz="2200" b="0" smtClean="0">
                <a:latin typeface="Arial" pitchFamily="34" charset="0"/>
              </a:rPr>
              <a:t>Hàm tạo giá trị ngẫu nhiên cho các phần tử mảng trong đoạn [-M… M]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void InitArray(int a[], int n)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{         //hàm khởi động bộ tạo số ngẫu nhiên khai báo trong &lt;stdlib.h&gt;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for (int i=0; i&lt;n; i++)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a[i] = rand()(2*M+1) – M;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}</a:t>
            </a:r>
          </a:p>
          <a:p>
            <a:pPr marL="339725" indent="-339725" algn="just">
              <a:buClr>
                <a:srgbClr val="990000"/>
              </a:buClr>
            </a:pPr>
            <a:r>
              <a:rPr lang="en-US" altLang="en-US" sz="2200" b="0" smtClean="0">
                <a:latin typeface="Arial" pitchFamily="34" charset="0"/>
              </a:rPr>
              <a:t>Hàm tạo giá trị ngẫu nhiên tăng dần cho các phần tử mảng, phần tử đầu tiên có trị trong đoạn [x … y], với 0&lt;x&lt;y.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void InitArray(int a[], int n, int x, int y)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{ 	a[0] = rand()%(b-a+1) + a;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for (int i=1; i&lt;n; i++)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a[i] = a[i-1]+ rand()%10;</a:t>
            </a:r>
          </a:p>
          <a:p>
            <a:pPr marL="965200" lvl="1" indent="-393700" algn="just"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}</a:t>
            </a:r>
          </a:p>
        </p:txBody>
      </p:sp>
      <p:sp>
        <p:nvSpPr>
          <p:cNvPr id="35843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Nhập Mảng Ngẫu Nhiên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Xuất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47800"/>
            <a:ext cx="78867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Hãy xuất nội dung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ra màn hình.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Xuất giá trị từng phần tử của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6893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4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6891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2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6889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90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6887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8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6885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6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5" grpId="0"/>
      <p:bldP spid="66" grpId="0"/>
      <p:bldP spid="67" grpId="0"/>
      <p:bldP spid="68" grpId="0"/>
      <p:bldP spid="68" grpId="1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Xuất Mảng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XuatMang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printf(“Noi dung cua mang la: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printf(“%3d”,a[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Tìm kiếm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A85FF"/>
                </a:solidFill>
              </a:rPr>
              <a:t>Yêu cầu</a:t>
            </a:r>
          </a:p>
          <a:p>
            <a:pPr lvl="1" eaLnBrk="1" hangingPunct="1"/>
            <a:r>
              <a:rPr lang="en-US" altLang="en-US" sz="2000" smtClean="0"/>
              <a:t>Tìm xem phần tử </a:t>
            </a:r>
            <a:r>
              <a:rPr lang="en-US" altLang="en-US" sz="2000" smtClean="0">
                <a:solidFill>
                  <a:srgbClr val="FF0000"/>
                </a:solidFill>
              </a:rPr>
              <a:t>x</a:t>
            </a:r>
            <a:r>
              <a:rPr lang="en-US" altLang="en-US" sz="2000" smtClean="0"/>
              <a:t> có nằm trong mảng </a:t>
            </a:r>
            <a:r>
              <a:rPr lang="en-US" altLang="en-US" sz="2000" smtClean="0">
                <a:solidFill>
                  <a:srgbClr val="FF0000"/>
                </a:solidFill>
              </a:rPr>
              <a:t>a</a:t>
            </a:r>
            <a:r>
              <a:rPr lang="en-US" altLang="en-US" sz="2000" smtClean="0"/>
              <a:t> kích th</a:t>
            </a:r>
            <a:r>
              <a:rPr lang="vi-VN" altLang="en-US" sz="2000" smtClean="0"/>
              <a:t>ướ</a:t>
            </a:r>
            <a:r>
              <a:rPr lang="en-US" altLang="en-US" sz="2000" smtClean="0"/>
              <a:t>c </a:t>
            </a:r>
            <a:r>
              <a:rPr lang="en-US" altLang="en-US" sz="2000" smtClean="0">
                <a:solidFill>
                  <a:srgbClr val="FF0000"/>
                </a:solidFill>
              </a:rPr>
              <a:t>n</a:t>
            </a:r>
            <a:r>
              <a:rPr lang="en-US" altLang="en-US" sz="2000" smtClean="0"/>
              <a:t> hay không? Nếu có thì nó nằm ở vị trí </a:t>
            </a:r>
            <a:r>
              <a:rPr lang="vi-VN" altLang="en-US" sz="2000" smtClean="0"/>
              <a:t>đầ</a:t>
            </a:r>
            <a:r>
              <a:rPr lang="en-US" altLang="en-US" sz="2000" smtClean="0"/>
              <a:t>u tiên nào.</a:t>
            </a:r>
          </a:p>
          <a:p>
            <a:pPr eaLnBrk="1" hangingPunct="1"/>
            <a:r>
              <a:rPr lang="en-US" altLang="en-US" sz="2400" smtClean="0">
                <a:solidFill>
                  <a:srgbClr val="0A85FF"/>
                </a:solidFill>
              </a:rPr>
              <a:t>Ý t</a:t>
            </a:r>
            <a:r>
              <a:rPr lang="vi-VN" altLang="en-US" sz="2400" smtClean="0">
                <a:solidFill>
                  <a:srgbClr val="0A85FF"/>
                </a:solidFill>
              </a:rPr>
              <a:t>ưở</a:t>
            </a:r>
            <a:r>
              <a:rPr lang="en-US" altLang="en-US" sz="2400" smtClean="0">
                <a:solidFill>
                  <a:srgbClr val="0A85FF"/>
                </a:solidFill>
              </a:rPr>
              <a:t>ng</a:t>
            </a:r>
          </a:p>
          <a:p>
            <a:pPr lvl="1" eaLnBrk="1" hangingPunct="1"/>
            <a:r>
              <a:rPr lang="en-US" altLang="en-US" sz="2000" smtClean="0"/>
              <a:t>Xét từng phần của mảng </a:t>
            </a:r>
            <a:r>
              <a:rPr lang="en-US" altLang="en-US" sz="2000" smtClean="0">
                <a:solidFill>
                  <a:srgbClr val="FF0000"/>
                </a:solidFill>
              </a:rPr>
              <a:t>a</a:t>
            </a:r>
            <a:r>
              <a:rPr lang="en-US" altLang="en-US" sz="2000" smtClean="0"/>
              <a:t>. Nếu phần tử </a:t>
            </a:r>
            <a:r>
              <a:rPr lang="vi-VN" altLang="en-US" sz="2000" smtClean="0"/>
              <a:t>đ</a:t>
            </a:r>
            <a:r>
              <a:rPr lang="en-US" altLang="en-US" sz="2000" smtClean="0"/>
              <a:t>ang xét bằng </a:t>
            </a:r>
            <a:r>
              <a:rPr lang="en-US" altLang="en-US" sz="2000" smtClean="0">
                <a:solidFill>
                  <a:srgbClr val="FF0000"/>
                </a:solidFill>
              </a:rPr>
              <a:t>x</a:t>
            </a:r>
            <a:r>
              <a:rPr lang="en-US" altLang="en-US" sz="2000" smtClean="0"/>
              <a:t> thì trả về vị trí </a:t>
            </a:r>
            <a:r>
              <a:rPr lang="vi-VN" altLang="en-US" sz="2000" smtClean="0"/>
              <a:t>đó</a:t>
            </a:r>
            <a:r>
              <a:rPr lang="en-US" altLang="en-US" sz="2000" smtClean="0"/>
              <a:t>. Nếu không tìm </a:t>
            </a:r>
            <a:r>
              <a:rPr lang="vi-VN" altLang="en-US" sz="2000" smtClean="0"/>
              <a:t>đượ</a:t>
            </a:r>
            <a:r>
              <a:rPr lang="en-US" altLang="en-US" sz="2000" smtClean="0"/>
              <a:t>c thì trả về </a:t>
            </a:r>
            <a:r>
              <a:rPr lang="en-US" altLang="en-US" sz="2000" smtClean="0">
                <a:solidFill>
                  <a:srgbClr val="FF0000"/>
                </a:solidFill>
              </a:rPr>
              <a:t>-1</a:t>
            </a:r>
            <a:r>
              <a:rPr lang="en-US" altLang="en-US" sz="2000" smtClean="0"/>
              <a:t>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096963" y="4191000"/>
            <a:ext cx="731837" cy="731838"/>
            <a:chOff x="2209800" y="4038600"/>
            <a:chExt cx="731520" cy="731520"/>
          </a:xfrm>
        </p:grpSpPr>
        <p:grpSp>
          <p:nvGrpSpPr>
            <p:cNvPr id="38954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38956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57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9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895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5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38948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3895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5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38944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3894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4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38940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3894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4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38936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3893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3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3" name="Freeform 5"/>
          <p:cNvSpPr>
            <a:spLocks/>
          </p:cNvSpPr>
          <p:nvPr/>
        </p:nvSpPr>
        <p:spPr bwMode="gray">
          <a:xfrm rot="19713729" flipH="1" flipV="1">
            <a:off x="1974850" y="4341813"/>
            <a:ext cx="1423988" cy="862012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gray">
          <a:xfrm>
            <a:off x="3200400" y="401796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vị trí = 1</a:t>
            </a:r>
            <a:endParaRPr lang="en-US" altLang="en-US" sz="24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8" grpId="0"/>
      <p:bldP spid="99" grpId="0"/>
      <p:bldP spid="100" grpId="0"/>
      <p:bldP spid="101" grpId="0"/>
      <p:bldP spid="102" grpId="0"/>
      <p:bldP spid="1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Kiếm (dùng while)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83058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!=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vt;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733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Kiếm (dùng for)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== 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return vt;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001000" cy="4419600"/>
          </a:xfrm>
        </p:spPr>
        <p:txBody>
          <a:bodyPr/>
          <a:lstStyle/>
          <a:p>
            <a:pPr marL="339725" indent="-339725"/>
            <a:r>
              <a:rPr lang="en-US" altLang="en-US" sz="2400" smtClean="0">
                <a:latin typeface="Arial" pitchFamily="34" charset="0"/>
              </a:rPr>
              <a:t>Mảng đã có thứ tự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int BinarySearch(const int a[], int n, int x)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	     int first=0, last=n-1, mid;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     while(first&lt;=last) {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mid = (first + last) / 2;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if (a[mid]&lt;x)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	first= mid + 1; // tìm x ở phần nửa sau của mảng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else if (a[mid]&gt;x) last = mid – 1;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	else // a[mid]==x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return i; }</a:t>
            </a:r>
          </a:p>
          <a:p>
            <a:pPr marL="339725" indent="-339725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    return –1;</a:t>
            </a:r>
          </a:p>
          <a:p>
            <a:pPr marL="339725" indent="-339725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     }</a:t>
            </a:r>
          </a:p>
        </p:txBody>
      </p:sp>
      <p:sp>
        <p:nvSpPr>
          <p:cNvPr id="41987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Tìm Kiếmnhị phân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algn="just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Mảng a có phải là mảng toàn các số nguyên tố hay không?</a:t>
            </a:r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n</a:t>
            </a:r>
            <a:r>
              <a:rPr lang="en-US" sz="2400" smtClean="0"/>
              <a:t> thì mảng toàn ngtố.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mảng toàn ngtố.</a:t>
            </a:r>
          </a:p>
          <a:p>
            <a:pPr lvl="1" algn="just"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mảng không toàn số ngtố.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1)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(LaSNT(a[i])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 // có thể bỏ ==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==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Dữ liệu kiểu mảng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772400" cy="4800600"/>
          </a:xfrm>
        </p:spPr>
        <p:txBody>
          <a:bodyPr/>
          <a:lstStyle/>
          <a:p>
            <a:pPr algn="just" eaLnBrk="1" hangingPunct="1"/>
            <a:r>
              <a:rPr lang="en-US" altLang="en-US" sz="2300" smtClean="0">
                <a:solidFill>
                  <a:srgbClr val="0A85FF"/>
                </a:solidFill>
              </a:rPr>
              <a:t>Khái niệm</a:t>
            </a:r>
          </a:p>
          <a:p>
            <a:pPr lvl="1" algn="just" eaLnBrk="1" hangingPunct="1"/>
            <a:r>
              <a:rPr lang="en-US" altLang="en-US" sz="2300" smtClean="0"/>
              <a:t>Là một </a:t>
            </a:r>
            <a:r>
              <a:rPr lang="en-US" altLang="en-US" sz="2300" smtClean="0">
                <a:solidFill>
                  <a:srgbClr val="FF0000"/>
                </a:solidFill>
              </a:rPr>
              <a:t>kiểu dữ liệu có cấu trúc</a:t>
            </a:r>
            <a:r>
              <a:rPr lang="en-US" altLang="en-US" sz="2300" smtClean="0"/>
              <a:t> do người lập trình định nghĩa.</a:t>
            </a:r>
          </a:p>
          <a:p>
            <a:pPr lvl="1" algn="just" eaLnBrk="1" hangingPunct="1"/>
            <a:r>
              <a:rPr lang="en-US" altLang="en-US" sz="2300" smtClean="0"/>
              <a:t>Biểu diễn một </a:t>
            </a:r>
            <a:r>
              <a:rPr lang="en-US" altLang="en-US" sz="2300" smtClean="0">
                <a:solidFill>
                  <a:srgbClr val="FF0000"/>
                </a:solidFill>
              </a:rPr>
              <a:t>dãy các biến có cùng kiểu</a:t>
            </a:r>
            <a:r>
              <a:rPr lang="en-US" altLang="en-US" sz="2300" smtClean="0"/>
              <a:t>. Ví dụ: dãy các số nguyên, dãy các ký tự…</a:t>
            </a:r>
          </a:p>
          <a:p>
            <a:pPr lvl="1" algn="just" eaLnBrk="1" hangingPunct="1"/>
            <a:r>
              <a:rPr lang="en-US" altLang="en-US" sz="2300" smtClean="0"/>
              <a:t>Kích thước được </a:t>
            </a:r>
            <a:r>
              <a:rPr lang="en-US" altLang="en-US" sz="2300" smtClean="0">
                <a:solidFill>
                  <a:srgbClr val="FF0000"/>
                </a:solidFill>
              </a:rPr>
              <a:t>xác định ngay khi khai báo</a:t>
            </a:r>
            <a:r>
              <a:rPr lang="en-US" altLang="en-US" sz="2300" smtClean="0"/>
              <a:t> và </a:t>
            </a:r>
            <a:r>
              <a:rPr lang="en-US" altLang="en-US" sz="2300" smtClean="0">
                <a:solidFill>
                  <a:srgbClr val="FF0000"/>
                </a:solidFill>
              </a:rPr>
              <a:t>không bao giờ thay đổi</a:t>
            </a:r>
            <a:r>
              <a:rPr lang="en-US" altLang="en-US" sz="2300" smtClean="0"/>
              <a:t>.</a:t>
            </a:r>
          </a:p>
          <a:p>
            <a:pPr lvl="1" algn="just" eaLnBrk="1" hangingPunct="1"/>
            <a:r>
              <a:rPr lang="en-US" altLang="en-US" sz="2300" smtClean="0"/>
              <a:t>NNLT C luôn chỉ định </a:t>
            </a:r>
            <a:r>
              <a:rPr lang="en-US" altLang="en-US" sz="2300" smtClean="0">
                <a:solidFill>
                  <a:srgbClr val="FF0000"/>
                </a:solidFill>
              </a:rPr>
              <a:t>một khối nhớ liên tục</a:t>
            </a:r>
            <a:r>
              <a:rPr lang="en-US" altLang="en-US" sz="2300" smtClean="0"/>
              <a:t> cho một biến kiểu mảng.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7086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2)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(LaSNT(a[i])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 // Có thể sử dụng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Kiểm Tra (Cách 3)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0; i &lt; n 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(LaSNT(a[i])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Tách các phần tử thỏa </a:t>
            </a:r>
            <a:r>
              <a:rPr lang="vi-VN" altLang="en-US" smtClean="0"/>
              <a:t>đ</a:t>
            </a:r>
            <a:r>
              <a:rPr lang="en-US" altLang="en-US" smtClean="0"/>
              <a:t>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các số nguyên tố có trong mảng a vào mảng b.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.</a:t>
            </a:r>
          </a:p>
          <a:p>
            <a:pPr lvl="1" eaLnBrk="1" hangingPunct="1">
              <a:defRPr/>
            </a:pPr>
            <a:endParaRPr lang="en-US" sz="240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Tách Số Nguyên Tố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TachSNT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na, int b[], int &amp;nb)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nb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(LaSNT(a[i])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b[nb] = a[i];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nb++;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Tách mảng thành 2 mảng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thành 2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(chứa số nguyên tố) và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 (các số còn lại).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Cách 1: viết 1 hàm tách các số nguyên tố từ mảng a sang mảng b và 1 hàm tách các số không phải nguyên tố từ mảng a sang mảng c.</a:t>
            </a:r>
          </a:p>
          <a:p>
            <a:pPr lvl="1" eaLnBrk="1" hangingPunct="1">
              <a:defRPr/>
            </a:pPr>
            <a:r>
              <a:rPr lang="en-US" sz="2400" smtClean="0"/>
              <a:t>Cách 2: 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ng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c lại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c</a:t>
            </a:r>
            <a:r>
              <a:rPr lang="en-US" sz="2400" smtClean="0"/>
              <a:t>.</a:t>
            </a:r>
          </a:p>
          <a:p>
            <a:pPr lvl="1" eaLnBrk="1" hangingPunct="1">
              <a:defRPr/>
            </a:pPr>
            <a:endParaRPr lang="en-US" sz="240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Tách 2 Mảng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TachSNT2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na,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  int b[], int &amp;nb, int c[], int &amp;nc)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nb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nc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(LaSNT(a[i])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b[nb] = a[i]; nb++;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c[nc] = a[i]; nc++;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Gộp 2 mảng thành một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algn="just" eaLnBrk="1" hangingPunct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 và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nb</a:t>
            </a:r>
            <a:r>
              <a:rPr lang="en-US" sz="2400" smtClean="0"/>
              <a:t>. Gộp 2 mảng trên theo tứ tự </a:t>
            </a:r>
            <a:r>
              <a:rPr lang="vi-VN" sz="2400" smtClean="0"/>
              <a:t>đó</a:t>
            </a:r>
            <a:r>
              <a:rPr lang="en-US" sz="2400" smtClean="0"/>
              <a:t> thành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nc</a:t>
            </a:r>
            <a:r>
              <a:rPr lang="en-US" sz="2400" smtClean="0"/>
              <a:t>.</a:t>
            </a:r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algn="just" eaLnBrk="1" hangingPunct="1">
              <a:defRPr/>
            </a:pPr>
            <a:r>
              <a:rPr lang="en-US" sz="2400" smtClean="0"/>
              <a:t>Chuyển các phần tử của mảng a sang mảng c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r>
              <a:rPr lang="en-US" sz="2400" smtClean="0"/>
              <a:t>=&gt;</a:t>
            </a:r>
            <a:r>
              <a:rPr lang="en-US" sz="2400" smtClean="0">
                <a:solidFill>
                  <a:srgbClr val="FF0000"/>
                </a:solidFill>
              </a:rPr>
              <a:t> nc = na</a:t>
            </a:r>
          </a:p>
          <a:p>
            <a:pPr lvl="1" algn="just" eaLnBrk="1" hangingPunct="1">
              <a:defRPr/>
            </a:pPr>
            <a:r>
              <a:rPr lang="en-US" sz="2400" smtClean="0"/>
              <a:t>Tiếp tục </a:t>
            </a:r>
            <a:r>
              <a:rPr lang="vi-VN" sz="2400" smtClean="0"/>
              <a:t>đư</a:t>
            </a:r>
            <a:r>
              <a:rPr lang="en-US" sz="2400" smtClean="0"/>
              <a:t>a các phần tử của mảng b sang mảng c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z="2400" smtClean="0"/>
              <a:t>	=&gt; </a:t>
            </a:r>
            <a:r>
              <a:rPr lang="en-US" sz="2400" smtClean="0">
                <a:solidFill>
                  <a:srgbClr val="FF0000"/>
                </a:solidFill>
              </a:rPr>
              <a:t>nc = nc + nb</a:t>
            </a:r>
          </a:p>
          <a:p>
            <a:pPr lvl="1" algn="just" eaLnBrk="1" hangingPunct="1">
              <a:defRPr/>
            </a:pPr>
            <a:endParaRPr lang="en-US" sz="240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Gộp Mảng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GopMang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na, int b[], int nb,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 int c[], int &amp;nc)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nc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c[nc] = a[i]; nc++; // c[nc++] = a[i];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0; i &lt; nb;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c[nc] = b[i]; nc++; // c[nc++] = b[i];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Tìm giá trị lớn nhất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14478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000" smtClean="0"/>
              <a:t>Cho tr</a:t>
            </a:r>
            <a:r>
              <a:rPr lang="vi-VN" sz="2000" smtClean="0"/>
              <a:t>ướ</a:t>
            </a:r>
            <a:r>
              <a:rPr lang="en-US" sz="2000" smtClean="0"/>
              <a:t>c mảng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có </a:t>
            </a:r>
            <a:r>
              <a:rPr lang="en-US" sz="2000" smtClean="0">
                <a:solidFill>
                  <a:srgbClr val="FF0000"/>
                </a:solidFill>
              </a:rPr>
              <a:t>n</a:t>
            </a:r>
            <a:r>
              <a:rPr lang="en-US" sz="2000" smtClean="0"/>
              <a:t> phần tử. Tìm giá trị lớn nhất trong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(gọi là </a:t>
            </a:r>
            <a:r>
              <a:rPr lang="en-US" sz="2000" smtClean="0">
                <a:solidFill>
                  <a:srgbClr val="FF0000"/>
                </a:solidFill>
              </a:rPr>
              <a:t>max</a:t>
            </a:r>
            <a:r>
              <a:rPr lang="en-US" sz="2000" smtClean="0"/>
              <a:t>)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000" smtClean="0"/>
              <a:t>Giả sử giá trị </a:t>
            </a:r>
            <a:r>
              <a:rPr lang="en-US" sz="2000" smtClean="0">
                <a:solidFill>
                  <a:srgbClr val="FF0000"/>
                </a:solidFill>
              </a:rPr>
              <a:t>max hiện tại</a:t>
            </a:r>
            <a:r>
              <a:rPr lang="en-US" sz="2000" smtClean="0"/>
              <a:t> là giá trị phần tử </a:t>
            </a:r>
            <a:r>
              <a:rPr lang="vi-VN" sz="2000" smtClean="0"/>
              <a:t>đầ</a:t>
            </a:r>
            <a:r>
              <a:rPr lang="en-US" sz="2000" smtClean="0"/>
              <a:t>u tiên </a:t>
            </a:r>
            <a:r>
              <a:rPr lang="en-US" sz="2000" smtClean="0">
                <a:solidFill>
                  <a:srgbClr val="FF0000"/>
                </a:solidFill>
              </a:rPr>
              <a:t>a[0]</a:t>
            </a:r>
          </a:p>
          <a:p>
            <a:pPr lvl="1" eaLnBrk="1" hangingPunct="1">
              <a:defRPr/>
            </a:pPr>
            <a:r>
              <a:rPr lang="en-US" sz="2000" smtClean="0"/>
              <a:t>Lần l</a:t>
            </a:r>
            <a:r>
              <a:rPr lang="vi-VN" sz="2000" smtClean="0"/>
              <a:t>ượ</a:t>
            </a:r>
            <a:r>
              <a:rPr lang="en-US" sz="2000" smtClean="0"/>
              <a:t>t kiểm tra các phần tử còn lại </a:t>
            </a:r>
            <a:r>
              <a:rPr lang="vi-VN" sz="2000" smtClean="0"/>
              <a:t>để</a:t>
            </a:r>
            <a:r>
              <a:rPr lang="en-US" sz="2000" smtClean="0"/>
              <a:t> cập nhật </a:t>
            </a:r>
            <a:r>
              <a:rPr lang="en-US" sz="2000" smtClean="0">
                <a:solidFill>
                  <a:srgbClr val="FF0000"/>
                </a:solidFill>
              </a:rPr>
              <a:t>max</a:t>
            </a:r>
            <a:r>
              <a:rPr lang="en-US" sz="2000" smtClean="0"/>
              <a:t>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01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03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304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?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297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299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300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29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29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9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3291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92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– 1 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3287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328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9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283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285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86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327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328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8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275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7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27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gray">
          <a:xfrm rot="11481075" flipH="1">
            <a:off x="2484438" y="4479925"/>
            <a:ext cx="8667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1" grpId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Max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max = a[0];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1; i &lt;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(a[i] &gt; 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max = a[i];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Khai báo biến mảng (t</a:t>
            </a:r>
            <a:r>
              <a:rPr lang="vi-VN" altLang="en-US" smtClean="0"/>
              <a:t>ườ</a:t>
            </a:r>
            <a:r>
              <a:rPr lang="en-US" alt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minh</a:t>
            </a:r>
          </a:p>
          <a:p>
            <a:pPr eaLnBrk="1" hangingPunct="1"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&lt;N1&gt;, …, &lt;Nn&gt; : số l</a:t>
            </a:r>
            <a:r>
              <a:rPr lang="vi-VN" sz="2400" smtClean="0"/>
              <a:t>ượ</a:t>
            </a:r>
            <a:r>
              <a:rPr lang="en-US" sz="2400" smtClean="0"/>
              <a:t>ng phần tử của mỗi chiều.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 eaLnBrk="1" hangingPunct="1">
              <a:defRPr/>
            </a:pPr>
            <a:r>
              <a:rPr lang="en-US" sz="2400" smtClean="0"/>
              <a:t>Phải </a:t>
            </a:r>
            <a:r>
              <a:rPr lang="en-US" sz="2400" smtClean="0">
                <a:solidFill>
                  <a:srgbClr val="FF0000"/>
                </a:solidFill>
              </a:rPr>
              <a:t>xác </a:t>
            </a:r>
            <a:r>
              <a:rPr lang="vi-VN" sz="2400" smtClean="0">
                <a:solidFill>
                  <a:srgbClr val="FF0000"/>
                </a:solidFill>
              </a:rPr>
              <a:t>đị</a:t>
            </a:r>
            <a:r>
              <a:rPr lang="en-US" sz="2400" smtClean="0">
                <a:solidFill>
                  <a:srgbClr val="FF0000"/>
                </a:solidFill>
              </a:rPr>
              <a:t>nh &lt;số phần tử&gt; cụ thể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FF0000"/>
                </a:solidFill>
              </a:rPr>
              <a:t>hằng</a:t>
            </a:r>
            <a:r>
              <a:rPr lang="en-US" sz="2400" smtClean="0"/>
              <a:t>) khi khai báo.</a:t>
            </a:r>
          </a:p>
          <a:p>
            <a:pPr lvl="1" eaLnBrk="1" hangingPunct="1">
              <a:defRPr/>
            </a:pPr>
            <a:r>
              <a:rPr lang="en-US" sz="2400" smtClean="0"/>
              <a:t>Mảng nhiều chiều: &lt;tổng số phần tử&gt; = N1*N2*…*Nn</a:t>
            </a:r>
          </a:p>
          <a:p>
            <a:pPr lvl="1" eaLnBrk="1" hangingPunct="1">
              <a:defRPr/>
            </a:pPr>
            <a:r>
              <a:rPr lang="en-US" sz="2200" smtClean="0"/>
              <a:t>Bộ nhớ sử dụng = &lt;tổng số phần tử&gt;*</a:t>
            </a:r>
            <a:r>
              <a:rPr lang="en-US" sz="2200" smtClean="0">
                <a:solidFill>
                  <a:srgbClr val="FF0000"/>
                </a:solidFill>
              </a:rPr>
              <a:t>sizeof</a:t>
            </a:r>
            <a:r>
              <a:rPr lang="en-US" sz="2200" smtClean="0"/>
              <a:t>(&lt;kiểu c</a:t>
            </a:r>
            <a:r>
              <a:rPr lang="vi-VN" sz="2200" smtClean="0"/>
              <a:t>ơ</a:t>
            </a:r>
            <a:r>
              <a:rPr lang="en-US" sz="2200" smtClean="0"/>
              <a:t> sở&gt;)</a:t>
            </a:r>
          </a:p>
          <a:p>
            <a:pPr lvl="1" eaLnBrk="1" hangingPunct="1">
              <a:defRPr/>
            </a:pPr>
            <a:r>
              <a:rPr lang="en-US" sz="2400" smtClean="0"/>
              <a:t>Bộ nhớ sử dụng phải </a:t>
            </a:r>
            <a:r>
              <a:rPr lang="en-US" sz="2400" smtClean="0">
                <a:solidFill>
                  <a:srgbClr val="FF0000"/>
                </a:solidFill>
              </a:rPr>
              <a:t>ít h</a:t>
            </a:r>
            <a:r>
              <a:rPr lang="vi-VN" sz="2400" smtClean="0">
                <a:solidFill>
                  <a:srgbClr val="FF0000"/>
                </a:solidFill>
              </a:rPr>
              <a:t>ơ</a:t>
            </a:r>
            <a:r>
              <a:rPr lang="en-US" sz="2400" smtClean="0">
                <a:solidFill>
                  <a:srgbClr val="FF0000"/>
                </a:solidFill>
              </a:rPr>
              <a:t>n 64KB</a:t>
            </a:r>
            <a:r>
              <a:rPr lang="en-US" sz="2400" smtClean="0"/>
              <a:t> (65535 Bytes)</a:t>
            </a:r>
          </a:p>
          <a:p>
            <a:pPr lvl="1" eaLnBrk="1" hangingPunct="1">
              <a:defRPr/>
            </a:pPr>
            <a:r>
              <a:rPr lang="en-US" sz="2400" smtClean="0"/>
              <a:t>Một dãy liên tục có chỉ số từ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&lt;tổng số phần tử&gt;-1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Sắp xếp mảng thành t</a:t>
            </a:r>
            <a:r>
              <a:rPr lang="vi-VN" altLang="en-US" smtClean="0"/>
              <a:t>ă</a:t>
            </a:r>
            <a:r>
              <a:rPr lang="en-US" altLang="en-US" smtClean="0"/>
              <a:t>ng dần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000" smtClean="0"/>
              <a:t>Cho tr</a:t>
            </a:r>
            <a:r>
              <a:rPr lang="vi-VN" sz="2000" smtClean="0"/>
              <a:t>ướ</a:t>
            </a:r>
            <a:r>
              <a:rPr lang="en-US" sz="2000" smtClean="0"/>
              <a:t>c mảng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kích th</a:t>
            </a:r>
            <a:r>
              <a:rPr lang="vi-VN" sz="2000" smtClean="0"/>
              <a:t>ướ</a:t>
            </a:r>
            <a:r>
              <a:rPr lang="en-US" sz="2000" smtClean="0"/>
              <a:t>c </a:t>
            </a:r>
            <a:r>
              <a:rPr lang="en-US" sz="2000" smtClean="0">
                <a:solidFill>
                  <a:srgbClr val="FF0000"/>
                </a:solidFill>
              </a:rPr>
              <a:t>n</a:t>
            </a:r>
            <a:r>
              <a:rPr lang="en-US" sz="2000" smtClean="0"/>
              <a:t>. Hãy sắp xếp mảng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</a:t>
            </a:r>
            <a:r>
              <a:rPr lang="vi-VN" sz="2000" smtClean="0"/>
              <a:t>đó</a:t>
            </a:r>
            <a:r>
              <a:rPr lang="en-US" sz="2000" smtClean="0"/>
              <a:t> sao cho các phần tử có giá trị </a:t>
            </a:r>
            <a:r>
              <a:rPr lang="en-US" sz="2000" smtClean="0">
                <a:solidFill>
                  <a:srgbClr val="FF0000"/>
                </a:solidFill>
              </a:rPr>
              <a:t>t</a:t>
            </a:r>
            <a:r>
              <a:rPr lang="vi-VN" sz="2000" smtClean="0">
                <a:solidFill>
                  <a:srgbClr val="FF0000"/>
                </a:solidFill>
              </a:rPr>
              <a:t>ă</a:t>
            </a:r>
            <a:r>
              <a:rPr lang="en-US" sz="2000" smtClean="0">
                <a:solidFill>
                  <a:srgbClr val="FF0000"/>
                </a:solidFill>
              </a:rPr>
              <a:t>ng dần</a:t>
            </a:r>
            <a:r>
              <a:rPr lang="en-US" sz="2000" smtClean="0"/>
              <a:t>.</a:t>
            </a: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000" smtClean="0"/>
              <a:t>Sử dụng 2 biến </a:t>
            </a:r>
            <a:r>
              <a:rPr lang="en-US" sz="2000" smtClean="0">
                <a:solidFill>
                  <a:srgbClr val="FF0000"/>
                </a:solidFill>
              </a:rPr>
              <a:t>i</a:t>
            </a:r>
            <a:r>
              <a:rPr lang="en-US" sz="2000" smtClean="0"/>
              <a:t> và </a:t>
            </a:r>
            <a:r>
              <a:rPr lang="en-US" sz="2000" smtClean="0">
                <a:solidFill>
                  <a:srgbClr val="FF0000"/>
                </a:solidFill>
              </a:rPr>
              <a:t>j</a:t>
            </a:r>
            <a:r>
              <a:rPr lang="en-US" sz="2000" smtClean="0"/>
              <a:t> </a:t>
            </a:r>
            <a:r>
              <a:rPr lang="vi-VN" sz="2000" smtClean="0"/>
              <a:t>để</a:t>
            </a:r>
            <a:r>
              <a:rPr lang="en-US" sz="2000" smtClean="0"/>
              <a:t> so sánh tất cả cặp phần tử với nhau và hoán vị các cặp </a:t>
            </a:r>
            <a:r>
              <a:rPr lang="en-US" sz="2000" smtClean="0">
                <a:solidFill>
                  <a:srgbClr val="FF0000"/>
                </a:solidFill>
              </a:rPr>
              <a:t>nghịch thế</a:t>
            </a:r>
            <a:r>
              <a:rPr lang="en-US" sz="2000" smtClean="0"/>
              <a:t> (sai thứ tự).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5390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391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– 1 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5386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538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8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5382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8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8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5378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8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8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5374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7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7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tạm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537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7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7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27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5366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68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69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1066800" y="6261100"/>
            <a:ext cx="762000" cy="615950"/>
            <a:chOff x="1371600" y="6108700"/>
            <a:chExt cx="762000" cy="616010"/>
          </a:xfrm>
        </p:grpSpPr>
        <p:sp>
          <p:nvSpPr>
            <p:cNvPr id="55364" name="Text Box 24"/>
            <p:cNvSpPr txBox="1">
              <a:spLocks noChangeArrowheads="1"/>
            </p:cNvSpPr>
            <p:nvPr/>
          </p:nvSpPr>
          <p:spPr bwMode="gray">
            <a:xfrm>
              <a:off x="1371600" y="63246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i</a:t>
              </a:r>
              <a:endParaRPr lang="en-US" altLang="en-US" sz="20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16081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1905000" y="6261100"/>
            <a:ext cx="762000" cy="615950"/>
            <a:chOff x="2209800" y="6108700"/>
            <a:chExt cx="762000" cy="616010"/>
          </a:xfrm>
        </p:grpSpPr>
        <p:sp>
          <p:nvSpPr>
            <p:cNvPr id="55362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j</a:t>
              </a:r>
              <a:endParaRPr lang="en-US" altLang="en-US" sz="20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5358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60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61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2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19441766" flipV="1">
            <a:off x="1473200" y="5187950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209800" y="5364480"/>
            <a:chExt cx="731520" cy="731520"/>
          </a:xfrm>
        </p:grpSpPr>
        <p:grpSp>
          <p:nvGrpSpPr>
            <p:cNvPr id="55354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5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5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9" name="Freeform 5"/>
          <p:cNvSpPr>
            <a:spLocks/>
          </p:cNvSpPr>
          <p:nvPr/>
        </p:nvSpPr>
        <p:spPr bwMode="gray">
          <a:xfrm rot="7886997" flipH="1" flipV="1">
            <a:off x="2189956" y="4764882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22" name="Group 109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5350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5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5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2743200" y="6248400"/>
            <a:ext cx="762000" cy="615950"/>
            <a:chOff x="2209800" y="6108700"/>
            <a:chExt cx="762000" cy="616010"/>
          </a:xfrm>
        </p:grpSpPr>
        <p:sp>
          <p:nvSpPr>
            <p:cNvPr id="5534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j</a:t>
              </a:r>
              <a:endParaRPr lang="en-US" altLang="en-US" sz="20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3581400" y="6248400"/>
            <a:ext cx="762000" cy="615950"/>
            <a:chOff x="2209800" y="6108700"/>
            <a:chExt cx="762000" cy="616010"/>
          </a:xfrm>
        </p:grpSpPr>
        <p:sp>
          <p:nvSpPr>
            <p:cNvPr id="55346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j</a:t>
              </a:r>
              <a:endParaRPr lang="en-US" altLang="en-US" sz="20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 5"/>
          <p:cNvSpPr>
            <a:spLocks/>
          </p:cNvSpPr>
          <p:nvPr/>
        </p:nvSpPr>
        <p:spPr bwMode="gray">
          <a:xfrm rot="11481075" flipH="1">
            <a:off x="2511425" y="4413250"/>
            <a:ext cx="7016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2" name="Freeform 5"/>
          <p:cNvSpPr>
            <a:spLocks/>
          </p:cNvSpPr>
          <p:nvPr/>
        </p:nvSpPr>
        <p:spPr bwMode="gray">
          <a:xfrm rot="19932085" flipV="1">
            <a:off x="3189288" y="4930775"/>
            <a:ext cx="1449387" cy="9636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4724400" y="5364480"/>
            <a:chExt cx="731520" cy="731520"/>
          </a:xfrm>
        </p:grpSpPr>
        <p:grpSp>
          <p:nvGrpSpPr>
            <p:cNvPr id="55342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4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4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8" name="Group 12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5338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4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34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3317" name="Group 132"/>
          <p:cNvGrpSpPr>
            <a:grpSpLocks/>
          </p:cNvGrpSpPr>
          <p:nvPr/>
        </p:nvGrpSpPr>
        <p:grpSpPr bwMode="auto">
          <a:xfrm>
            <a:off x="4419600" y="6248400"/>
            <a:ext cx="762000" cy="615950"/>
            <a:chOff x="2209800" y="6108700"/>
            <a:chExt cx="762000" cy="616010"/>
          </a:xfrm>
        </p:grpSpPr>
        <p:sp>
          <p:nvSpPr>
            <p:cNvPr id="55336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j</a:t>
              </a:r>
              <a:endParaRPr lang="en-US" altLang="en-US" sz="20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5"/>
          <p:cNvSpPr>
            <a:spLocks/>
          </p:cNvSpPr>
          <p:nvPr/>
        </p:nvSpPr>
        <p:spPr bwMode="gray">
          <a:xfrm rot="3399334" flipH="1" flipV="1">
            <a:off x="2505075" y="4002088"/>
            <a:ext cx="2447925" cy="166052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16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1.85185E-6 L 0.18334 1.85185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1.85185E-6 L 0.275 1.85185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9166 1.85185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186 L 0.09167 0.00186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0.00185 L 0.18333 0.00185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1.85185E-6 L 0.18333 1.85185E-6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86 L 0.09166 0.00186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-0.00232 L 0.275 -0.00232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/>
      <p:bldP spid="37" grpId="0"/>
      <p:bldP spid="38" grpId="0"/>
      <p:bldP spid="39" grpId="0"/>
      <p:bldP spid="39" grpId="1"/>
      <p:bldP spid="39" grpId="2"/>
      <p:bldP spid="39" grpId="3"/>
      <p:bldP spid="39" grpId="4"/>
      <p:bldP spid="39" grpId="5"/>
      <p:bldP spid="40" grpId="0"/>
      <p:bldP spid="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Sắp Xếp T</a:t>
            </a:r>
            <a:r>
              <a:rPr lang="vi-VN" altLang="en-US" smtClean="0"/>
              <a:t>ă</a:t>
            </a:r>
            <a:r>
              <a:rPr lang="en-US" altLang="en-US" smtClean="0"/>
              <a:t>ng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SapXepTang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0; i &lt; n – 1;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 = i + 1; j &lt; n;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if (a[i] &gt; a[j])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	HoanVi(a[i], a[j]);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001000" cy="4419600"/>
          </a:xfrm>
        </p:spPr>
        <p:txBody>
          <a:bodyPr/>
          <a:lstStyle/>
          <a:p>
            <a:pPr marL="339725" indent="-339725">
              <a:buFont typeface="Wingdings" pitchFamily="2" charset="2"/>
              <a:buNone/>
            </a:pPr>
            <a:r>
              <a:rPr lang="en-US" altLang="en-US" sz="2400" b="0" smtClean="0">
                <a:solidFill>
                  <a:srgbClr val="990000"/>
                </a:solidFill>
                <a:latin typeface="Arial" pitchFamily="34" charset="0"/>
              </a:rPr>
              <a:t>b. Phương pháp sắp xếp lựa chọn (selection sort)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void SelectionSort(int a[], int n)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	int i, j, min;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for (i=0; i&lt;n-1; i++)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{	min = i;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for (j=i+1; j&lt;n; j++)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	if (a[min] &gt; a[j]) min = j;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swap(a[i], a[min])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}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57347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Sắp Xếp T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ă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7696200" cy="4419600"/>
          </a:xfrm>
        </p:spPr>
        <p:txBody>
          <a:bodyPr/>
          <a:lstStyle/>
          <a:p>
            <a:pPr marL="339725" indent="-339725">
              <a:buFont typeface="Wingdings" pitchFamily="2" charset="2"/>
              <a:buNone/>
            </a:pPr>
            <a:r>
              <a:rPr lang="en-US" altLang="en-US" sz="2400" b="0" smtClean="0">
                <a:solidFill>
                  <a:srgbClr val="990000"/>
                </a:solidFill>
                <a:latin typeface="Arial" pitchFamily="34" charset="0"/>
              </a:rPr>
              <a:t>c. Phương pháp sắp xếp nổi bọt (bubble sort)</a:t>
            </a:r>
          </a:p>
          <a:p>
            <a:pPr marL="339725" indent="-339725" algn="just"/>
            <a:r>
              <a:rPr lang="en-US" altLang="en-US" sz="2400" b="0" smtClean="0">
                <a:latin typeface="Arial" pitchFamily="34" charset="0"/>
              </a:rPr>
              <a:t>Nội dung phương pháp</a:t>
            </a:r>
            <a:r>
              <a:rPr lang="en-US" altLang="en-US" sz="2400" smtClean="0">
                <a:latin typeface="Arial" pitchFamily="34" charset="0"/>
              </a:rPr>
              <a:t>: Ở bước thứ i (i=0, 1, . . . , n-1) ta lần lượt so sánh từng cặp phần tử a[j], a[j-1], với (j=i+1, . . . , n-1), sau đó đổi chỗ 2 phần tử này nếu a[j-1]&gt;a[j].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void BubbleSort(int a[], int n)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       int i, j;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   for (i=0; i&lt;n-1; i++)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for (j=0; j&gt;n-1-i; j++)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	if (a[j] &gt; a[j+1])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		swap(a[j],a[j+1]);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58371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Sắp Xếp T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ă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7696200" cy="4419600"/>
          </a:xfrm>
        </p:spPr>
        <p:txBody>
          <a:bodyPr/>
          <a:lstStyle/>
          <a:p>
            <a:pPr marL="339725" indent="-339725" algn="just">
              <a:buFont typeface="Wingdings" pitchFamily="2" charset="2"/>
              <a:buNone/>
            </a:pPr>
            <a:r>
              <a:rPr lang="en-US" altLang="en-US" sz="2200" b="0" smtClean="0">
                <a:solidFill>
                  <a:srgbClr val="990000"/>
                </a:solidFill>
                <a:latin typeface="Arial" pitchFamily="34" charset="0"/>
              </a:rPr>
              <a:t>d. Phương pháp sắp xếp chèn (insertion sort)</a:t>
            </a:r>
          </a:p>
          <a:p>
            <a:pPr marL="339725" indent="-339725" algn="just"/>
            <a:r>
              <a:rPr lang="en-US" altLang="en-US" sz="2200" b="0" i="1" smtClean="0">
                <a:latin typeface="Arial" pitchFamily="34" charset="0"/>
              </a:rPr>
              <a:t>Nội dung phương pháp</a:t>
            </a:r>
            <a:r>
              <a:rPr lang="en-US" altLang="en-US" sz="2200" smtClean="0">
                <a:latin typeface="Arial" pitchFamily="34" charset="0"/>
              </a:rPr>
              <a:t>: </a:t>
            </a:r>
            <a:r>
              <a:rPr lang="en-US" altLang="en-US" sz="2200" b="0" smtClean="0">
                <a:latin typeface="Arial" pitchFamily="34" charset="0"/>
              </a:rPr>
              <a:t>Giả sử dãy con (a[0] . . a[i-1]) đã được sắp. Ở bước thứ i (i=1, . . ., i&lt;n-1), ta xác định vị trí thích hợp của a[i] để chèn vào dãy con đã được sắp thứ tự bằng phương pháp tìm kiếm tuần tự từ a[i] trở về a[0].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void InsertionSort(int a[], int n)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{     int i, j, tam;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for (i=1; i&lt;n; i++)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{   	key = a[i]; j = i-1;		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while(j&gt;=0 &amp; a[j]&gt;key)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{       a[j+1] = a[j];  	j--;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}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	a[j+1] = key;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	}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200" smtClean="0">
                <a:latin typeface="Arial" pitchFamily="34" charset="0"/>
              </a:rPr>
              <a:t>}</a:t>
            </a:r>
          </a:p>
        </p:txBody>
      </p:sp>
      <p:sp>
        <p:nvSpPr>
          <p:cNvPr id="59395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Sắp Xếp T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ă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Thêm một phần tử vào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000" smtClean="0"/>
              <a:t>Thêm phần tử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vào mảng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kích th</a:t>
            </a:r>
            <a:r>
              <a:rPr lang="vi-VN" sz="2000" smtClean="0"/>
              <a:t>ướ</a:t>
            </a:r>
            <a:r>
              <a:rPr lang="en-US" sz="2000" smtClean="0"/>
              <a:t>c </a:t>
            </a:r>
            <a:r>
              <a:rPr lang="en-US" sz="2000" smtClean="0">
                <a:solidFill>
                  <a:srgbClr val="FF0000"/>
                </a:solidFill>
              </a:rPr>
              <a:t>n</a:t>
            </a:r>
            <a:r>
              <a:rPr lang="en-US" sz="2000" smtClean="0"/>
              <a:t> tại vị trí </a:t>
            </a:r>
            <a:r>
              <a:rPr lang="en-US" sz="2000" smtClean="0">
                <a:solidFill>
                  <a:srgbClr val="FF0000"/>
                </a:solidFill>
              </a:rPr>
              <a:t>vt</a:t>
            </a:r>
            <a:r>
              <a:rPr lang="en-US" sz="2000" smtClean="0"/>
              <a:t>.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000" smtClean="0"/>
              <a:t>“Đẩy” các phần tử bắt </a:t>
            </a:r>
            <a:r>
              <a:rPr lang="vi-VN" sz="2000" smtClean="0"/>
              <a:t>đầ</a:t>
            </a:r>
            <a:r>
              <a:rPr lang="en-US" sz="2000" smtClean="0"/>
              <a:t>u tại vị trí </a:t>
            </a:r>
            <a:r>
              <a:rPr lang="en-US" sz="2000" smtClean="0">
                <a:solidFill>
                  <a:srgbClr val="FF0000"/>
                </a:solidFill>
              </a:rPr>
              <a:t>vt</a:t>
            </a:r>
            <a:r>
              <a:rPr lang="en-US" sz="2000" smtClean="0"/>
              <a:t> sang phải </a:t>
            </a:r>
            <a:r>
              <a:rPr lang="en-US" sz="2000" smtClean="0">
                <a:solidFill>
                  <a:srgbClr val="FF0000"/>
                </a:solidFill>
              </a:rPr>
              <a:t>1 vị trí</a:t>
            </a:r>
            <a:r>
              <a:rPr lang="en-US" sz="2000" smtClean="0"/>
              <a:t>.</a:t>
            </a:r>
          </a:p>
          <a:p>
            <a:pPr lvl="1" eaLnBrk="1" hangingPunct="1">
              <a:defRPr/>
            </a:pPr>
            <a:r>
              <a:rPr lang="en-US" sz="2000" smtClean="0"/>
              <a:t>Đ</a:t>
            </a:r>
            <a:r>
              <a:rPr lang="vi-VN" sz="2000" smtClean="0"/>
              <a:t>ư</a:t>
            </a:r>
            <a:r>
              <a:rPr lang="en-US" sz="2000" smtClean="0"/>
              <a:t>a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vào vị trí </a:t>
            </a:r>
            <a:r>
              <a:rPr lang="en-US" sz="2000" smtClean="0">
                <a:solidFill>
                  <a:srgbClr val="FF0000"/>
                </a:solidFill>
              </a:rPr>
              <a:t>vt</a:t>
            </a:r>
            <a:r>
              <a:rPr lang="en-US" sz="2000" smtClean="0"/>
              <a:t> trong mảng.</a:t>
            </a:r>
          </a:p>
          <a:p>
            <a:pPr lvl="1" eaLnBrk="1" hangingPunct="1">
              <a:defRPr/>
            </a:pPr>
            <a:r>
              <a:rPr lang="en-US" sz="2000" smtClean="0"/>
              <a:t>T</a:t>
            </a:r>
            <a:r>
              <a:rPr lang="vi-VN" sz="2000" smtClean="0"/>
              <a:t>ă</a:t>
            </a:r>
            <a:r>
              <a:rPr lang="en-US" sz="2000" smtClean="0"/>
              <a:t>ng </a:t>
            </a:r>
            <a:r>
              <a:rPr lang="en-US" sz="2000" smtClean="0">
                <a:solidFill>
                  <a:srgbClr val="FF0000"/>
                </a:solidFill>
              </a:rPr>
              <a:t>n</a:t>
            </a:r>
            <a:r>
              <a:rPr lang="en-US" sz="2000" smtClean="0"/>
              <a:t> lên </a:t>
            </a:r>
            <a:r>
              <a:rPr lang="en-US" sz="2000" smtClean="0">
                <a:solidFill>
                  <a:srgbClr val="FF0000"/>
                </a:solidFill>
              </a:rPr>
              <a:t>1 </a:t>
            </a:r>
            <a:r>
              <a:rPr lang="vi-VN" sz="2000" smtClean="0">
                <a:solidFill>
                  <a:srgbClr val="FF0000"/>
                </a:solidFill>
              </a:rPr>
              <a:t>đơ</a:t>
            </a:r>
            <a:r>
              <a:rPr lang="en-US" sz="2000" smtClean="0">
                <a:solidFill>
                  <a:srgbClr val="FF0000"/>
                </a:solidFill>
              </a:rPr>
              <a:t>n vị</a:t>
            </a:r>
            <a:r>
              <a:rPr lang="en-US" sz="2000" smtClean="0"/>
              <a:t>.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65538"/>
            <a:ext cx="49987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1021080" y="516249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6047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6048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8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60475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6047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7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60471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6047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7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gray">
          <a:xfrm>
            <a:off x="3657600" y="57388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1143000" y="519271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1981200" y="519271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9271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934200" y="5573713"/>
            <a:ext cx="731838" cy="731837"/>
            <a:chOff x="2016" y="1920"/>
            <a:chExt cx="1680" cy="1680"/>
          </a:xfrm>
        </p:grpSpPr>
        <p:sp>
          <p:nvSpPr>
            <p:cNvPr id="6046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7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gray">
          <a:xfrm>
            <a:off x="6705600" y="519271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–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gray">
          <a:xfrm>
            <a:off x="6172200" y="572611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gray">
          <a:xfrm>
            <a:off x="3657600" y="57372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gray">
          <a:xfrm>
            <a:off x="5334000" y="57213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1066800" y="5573713"/>
            <a:ext cx="731838" cy="731837"/>
            <a:chOff x="1371600" y="5364480"/>
            <a:chExt cx="731520" cy="731520"/>
          </a:xfrm>
        </p:grpSpPr>
        <p:grpSp>
          <p:nvGrpSpPr>
            <p:cNvPr id="6046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6046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6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1905000" y="5573713"/>
            <a:ext cx="731838" cy="731837"/>
            <a:chOff x="2209800" y="5364480"/>
            <a:chExt cx="731520" cy="731520"/>
          </a:xfrm>
        </p:grpSpPr>
        <p:grpSp>
          <p:nvGrpSpPr>
            <p:cNvPr id="6046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6046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6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6045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6045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6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2" name="Freeform 5"/>
          <p:cNvSpPr>
            <a:spLocks/>
          </p:cNvSpPr>
          <p:nvPr/>
        </p:nvSpPr>
        <p:spPr bwMode="gray">
          <a:xfrm rot="5400000" flipH="1" flipV="1">
            <a:off x="2035968" y="4288632"/>
            <a:ext cx="1033463" cy="1600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066800" y="4248150"/>
            <a:ext cx="731838" cy="731838"/>
            <a:chOff x="2209800" y="4038600"/>
            <a:chExt cx="731520" cy="731520"/>
          </a:xfrm>
        </p:grpSpPr>
        <p:grpSp>
          <p:nvGrpSpPr>
            <p:cNvPr id="6045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6045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45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2514600" y="447675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chèn?</a:t>
            </a:r>
            <a:endParaRPr lang="en-US" altLang="en-US" sz="2400" baseline="-25000">
              <a:solidFill>
                <a:srgbClr val="FF0000"/>
              </a:solidFill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2743200" y="653415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vt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5400000" flipH="1" flipV="1">
            <a:off x="2979737" y="6462713"/>
            <a:ext cx="29051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>
            <a:spLocks/>
          </p:cNvSpPr>
          <p:nvPr/>
        </p:nvSpPr>
        <p:spPr bwMode="gray">
          <a:xfrm rot="2168025" flipH="1" flipV="1">
            <a:off x="49180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181600" y="51625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2168025" flipH="1" flipV="1">
            <a:off x="40798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4" name="Freeform 5"/>
          <p:cNvSpPr>
            <a:spLocks/>
          </p:cNvSpPr>
          <p:nvPr/>
        </p:nvSpPr>
        <p:spPr bwMode="gray">
          <a:xfrm rot="2168025" flipH="1" flipV="1">
            <a:off x="31654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gray">
          <a:xfrm>
            <a:off x="3657600" y="51943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3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93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0.08993 3.33333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3.33333E-6 L 0.09167 3.33333E-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18299 3.7037E-7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8 -2.59259E-6 L 0.18298 0.19283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3" grpId="0"/>
      <p:bldP spid="56" grpId="0"/>
      <p:bldP spid="72" grpId="0"/>
      <p:bldP spid="73" grpId="0"/>
      <p:bldP spid="73" grpId="1"/>
      <p:bldP spid="74" grpId="0"/>
      <p:bldP spid="75" grpId="0"/>
      <p:bldP spid="75" grpId="1"/>
      <p:bldP spid="75" grpId="2"/>
      <p:bldP spid="76" grpId="0"/>
      <p:bldP spid="76" grpId="1"/>
      <p:bldP spid="98" grpId="0"/>
      <p:bldP spid="98" grpId="1"/>
      <p:bldP spid="99" grpId="0"/>
      <p:bldP spid="102" grpId="0"/>
      <p:bldP spid="1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Thêm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Them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&amp;n, int vt, int 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(vt &gt;= 0 &amp;&amp; vt &lt;=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(int i = n; i &gt; vt; i--)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a[i] = a[i - 1];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a[vt] = 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419600"/>
          </a:xfrm>
        </p:spPr>
        <p:txBody>
          <a:bodyPr/>
          <a:lstStyle/>
          <a:p>
            <a:pPr marL="339725" indent="-339725">
              <a:buFont typeface="Wingdings" pitchFamily="2" charset="2"/>
              <a:buNone/>
            </a:pPr>
            <a:r>
              <a:rPr lang="en-US" altLang="en-US" sz="2400" b="0" smtClean="0">
                <a:latin typeface="Arial" pitchFamily="34" charset="0"/>
              </a:rPr>
              <a:t>3. Thêm 1 phần tử vào mảng.</a:t>
            </a:r>
          </a:p>
          <a:p>
            <a:pPr marL="339725" indent="-339725"/>
            <a:r>
              <a:rPr lang="en-US" altLang="en-US" sz="2400" smtClean="0">
                <a:latin typeface="Arial" pitchFamily="34" charset="0"/>
              </a:rPr>
              <a:t>Hàm thêm giá trị x vào cuối mảng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void InsertLast(int a[], int &amp;n, int x)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a[n] = x;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n++;</a:t>
            </a:r>
          </a:p>
          <a:p>
            <a:pPr marL="965200" lvl="1" indent="-393700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62467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Thêm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658100" cy="4419600"/>
          </a:xfrm>
        </p:spPr>
        <p:txBody>
          <a:bodyPr/>
          <a:lstStyle/>
          <a:p>
            <a:pPr marL="339725" indent="-339725" algn="just">
              <a:buFont typeface="Wingdings" pitchFamily="2" charset="2"/>
              <a:buNone/>
            </a:pPr>
            <a:r>
              <a:rPr lang="en-US" altLang="en-US" sz="2000" b="0" smtClean="0">
                <a:latin typeface="Arial" pitchFamily="34" charset="0"/>
              </a:rPr>
              <a:t>3. Thêm 1 phần tử vào mảng.</a:t>
            </a:r>
          </a:p>
          <a:p>
            <a:pPr marL="339725" indent="-339725" algn="just"/>
            <a:r>
              <a:rPr lang="en-US" altLang="en-US" sz="2000" smtClean="0">
                <a:latin typeface="Arial" pitchFamily="34" charset="0"/>
              </a:rPr>
              <a:t>Hàm thêm giá trị x vào mảng tại vị trí có chỉ số pos thứ tự tương quan ban đầu của các phần tử mảng là không quan trọng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void Insert(int a[], int &amp;n, int x, int pos)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a[n] = a[pos];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a[pos] = x;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n++;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63491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Thêm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Xóa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0163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 eaLnBrk="1" hangingPunct="1">
              <a:defRPr/>
            </a:pPr>
            <a:r>
              <a:rPr lang="en-US" sz="2400" smtClean="0"/>
              <a:t>Xóa một phần tử trong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endParaRPr lang="en-US" sz="2400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z="2400" smtClean="0"/>
              <a:t>“Kéo” các phần tử bên phải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sang trái </a:t>
            </a:r>
            <a:r>
              <a:rPr lang="en-US" sz="2400" smtClean="0">
                <a:solidFill>
                  <a:srgbClr val="FF0000"/>
                </a:solidFill>
              </a:rPr>
              <a:t>1 vị trí</a:t>
            </a:r>
            <a:r>
              <a:rPr lang="en-US" sz="2400" smtClean="0"/>
              <a:t>.</a:t>
            </a:r>
          </a:p>
          <a:p>
            <a:pPr lvl="1" eaLnBrk="1" hangingPunct="1">
              <a:defRPr/>
            </a:pPr>
            <a:r>
              <a:rPr lang="en-US" sz="2400" smtClean="0"/>
              <a:t>Giảm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xuống </a:t>
            </a:r>
            <a:r>
              <a:rPr lang="en-US" sz="2400" smtClean="0">
                <a:solidFill>
                  <a:srgbClr val="FF0000"/>
                </a:solidFill>
              </a:rPr>
              <a:t>1 </a:t>
            </a:r>
            <a:r>
              <a:rPr lang="vi-VN" sz="2400" smtClean="0">
                <a:solidFill>
                  <a:srgbClr val="FF0000"/>
                </a:solidFill>
              </a:rPr>
              <a:t>đơ</a:t>
            </a:r>
            <a:r>
              <a:rPr lang="en-US" sz="2400" smtClean="0">
                <a:solidFill>
                  <a:srgbClr val="FF0000"/>
                </a:solidFill>
              </a:rPr>
              <a:t>n vị</a:t>
            </a:r>
            <a:r>
              <a:rPr lang="en-US" sz="2400" smtClean="0"/>
              <a:t>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10588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1021080" y="5113636"/>
            <a:ext cx="33223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gray">
          <a:xfrm>
            <a:off x="3657600" y="56880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6456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6457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7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Text Box 24"/>
            <p:cNvSpPr txBox="1">
              <a:spLocks noChangeArrowheads="1"/>
            </p:cNvSpPr>
            <p:nvPr/>
          </p:nvSpPr>
          <p:spPr bwMode="gray">
            <a:xfrm>
              <a:off x="31241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4" name="Text Box 24"/>
          <p:cNvSpPr txBox="1">
            <a:spLocks noChangeArrowheads="1"/>
          </p:cNvSpPr>
          <p:nvPr/>
        </p:nvSpPr>
        <p:spPr bwMode="gray">
          <a:xfrm>
            <a:off x="1143000" y="5140325"/>
            <a:ext cx="609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gray">
          <a:xfrm>
            <a:off x="1981200" y="5140325"/>
            <a:ext cx="609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40325"/>
            <a:ext cx="609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2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34200" y="5521325"/>
            <a:ext cx="731838" cy="731838"/>
            <a:chOff x="2016" y="1920"/>
            <a:chExt cx="1680" cy="1680"/>
          </a:xfrm>
        </p:grpSpPr>
        <p:sp>
          <p:nvSpPr>
            <p:cNvPr id="64567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68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28 w 1321"/>
                <a:gd name="T1" fmla="*/ 283 h 712"/>
                <a:gd name="T2" fmla="*/ 1244 w 1321"/>
                <a:gd name="T3" fmla="*/ 313 h 712"/>
                <a:gd name="T4" fmla="*/ 1247 w 1321"/>
                <a:gd name="T5" fmla="*/ 339 h 712"/>
                <a:gd name="T6" fmla="*/ 1242 w 1321"/>
                <a:gd name="T7" fmla="*/ 364 h 712"/>
                <a:gd name="T8" fmla="*/ 1225 w 1321"/>
                <a:gd name="T9" fmla="*/ 388 h 712"/>
                <a:gd name="T10" fmla="*/ 1201 w 1321"/>
                <a:gd name="T11" fmla="*/ 409 h 712"/>
                <a:gd name="T12" fmla="*/ 1170 w 1321"/>
                <a:gd name="T13" fmla="*/ 427 h 712"/>
                <a:gd name="T14" fmla="*/ 1129 w 1321"/>
                <a:gd name="T15" fmla="*/ 443 h 712"/>
                <a:gd name="T16" fmla="*/ 1083 w 1321"/>
                <a:gd name="T17" fmla="*/ 459 h 712"/>
                <a:gd name="T18" fmla="*/ 1031 w 1321"/>
                <a:gd name="T19" fmla="*/ 471 h 712"/>
                <a:gd name="T20" fmla="*/ 973 w 1321"/>
                <a:gd name="T21" fmla="*/ 482 h 712"/>
                <a:gd name="T22" fmla="*/ 913 w 1321"/>
                <a:gd name="T23" fmla="*/ 490 h 712"/>
                <a:gd name="T24" fmla="*/ 846 w 1321"/>
                <a:gd name="T25" fmla="*/ 497 h 712"/>
                <a:gd name="T26" fmla="*/ 778 w 1321"/>
                <a:gd name="T27" fmla="*/ 501 h 712"/>
                <a:gd name="T28" fmla="*/ 751 w 1321"/>
                <a:gd name="T29" fmla="*/ 503 h 712"/>
                <a:gd name="T30" fmla="*/ 449 w 1321"/>
                <a:gd name="T31" fmla="*/ 503 h 712"/>
                <a:gd name="T32" fmla="*/ 445 w 1321"/>
                <a:gd name="T33" fmla="*/ 503 h 712"/>
                <a:gd name="T34" fmla="*/ 386 w 1321"/>
                <a:gd name="T35" fmla="*/ 500 h 712"/>
                <a:gd name="T36" fmla="*/ 329 w 1321"/>
                <a:gd name="T37" fmla="*/ 497 h 712"/>
                <a:gd name="T38" fmla="*/ 275 w 1321"/>
                <a:gd name="T39" fmla="*/ 492 h 712"/>
                <a:gd name="T40" fmla="*/ 223 w 1321"/>
                <a:gd name="T41" fmla="*/ 487 h 712"/>
                <a:gd name="T42" fmla="*/ 176 w 1321"/>
                <a:gd name="T43" fmla="*/ 478 h 712"/>
                <a:gd name="T44" fmla="*/ 132 w 1321"/>
                <a:gd name="T45" fmla="*/ 467 h 712"/>
                <a:gd name="T46" fmla="*/ 96 w 1321"/>
                <a:gd name="T47" fmla="*/ 458 h 712"/>
                <a:gd name="T48" fmla="*/ 64 w 1321"/>
                <a:gd name="T49" fmla="*/ 445 h 712"/>
                <a:gd name="T50" fmla="*/ 36 w 1321"/>
                <a:gd name="T51" fmla="*/ 429 h 712"/>
                <a:gd name="T52" fmla="*/ 18 w 1321"/>
                <a:gd name="T53" fmla="*/ 411 h 712"/>
                <a:gd name="T54" fmla="*/ 6 w 1321"/>
                <a:gd name="T55" fmla="*/ 391 h 712"/>
                <a:gd name="T56" fmla="*/ 0 w 1321"/>
                <a:gd name="T57" fmla="*/ 370 h 712"/>
                <a:gd name="T58" fmla="*/ 0 w 1321"/>
                <a:gd name="T59" fmla="*/ 367 h 712"/>
                <a:gd name="T60" fmla="*/ 4 w 1321"/>
                <a:gd name="T61" fmla="*/ 344 h 712"/>
                <a:gd name="T62" fmla="*/ 16 w 1321"/>
                <a:gd name="T63" fmla="*/ 315 h 712"/>
                <a:gd name="T64" fmla="*/ 48 w 1321"/>
                <a:gd name="T65" fmla="*/ 261 h 712"/>
                <a:gd name="T66" fmla="*/ 88 w 1321"/>
                <a:gd name="T67" fmla="*/ 211 h 712"/>
                <a:gd name="T68" fmla="*/ 138 w 1321"/>
                <a:gd name="T69" fmla="*/ 166 h 712"/>
                <a:gd name="T70" fmla="*/ 192 w 1321"/>
                <a:gd name="T71" fmla="*/ 125 h 712"/>
                <a:gd name="T72" fmla="*/ 255 w 1321"/>
                <a:gd name="T73" fmla="*/ 88 h 712"/>
                <a:gd name="T74" fmla="*/ 323 w 1321"/>
                <a:gd name="T75" fmla="*/ 58 h 712"/>
                <a:gd name="T76" fmla="*/ 391 w 1321"/>
                <a:gd name="T77" fmla="*/ 33 h 712"/>
                <a:gd name="T78" fmla="*/ 470 w 1321"/>
                <a:gd name="T79" fmla="*/ 15 h 712"/>
                <a:gd name="T80" fmla="*/ 548 w 1321"/>
                <a:gd name="T81" fmla="*/ 4 h 712"/>
                <a:gd name="T82" fmla="*/ 630 w 1321"/>
                <a:gd name="T83" fmla="*/ 0 h 712"/>
                <a:gd name="T84" fmla="*/ 630 w 1321"/>
                <a:gd name="T85" fmla="*/ 0 h 712"/>
                <a:gd name="T86" fmla="*/ 717 w 1321"/>
                <a:gd name="T87" fmla="*/ 4 h 712"/>
                <a:gd name="T88" fmla="*/ 800 w 1321"/>
                <a:gd name="T89" fmla="*/ 16 h 712"/>
                <a:gd name="T90" fmla="*/ 880 w 1321"/>
                <a:gd name="T91" fmla="*/ 37 h 712"/>
                <a:gd name="T92" fmla="*/ 954 w 1321"/>
                <a:gd name="T93" fmla="*/ 63 h 712"/>
                <a:gd name="T94" fmla="*/ 1022 w 1321"/>
                <a:gd name="T95" fmla="*/ 97 h 712"/>
                <a:gd name="T96" fmla="*/ 1085 w 1321"/>
                <a:gd name="T97" fmla="*/ 137 h 712"/>
                <a:gd name="T98" fmla="*/ 1141 w 1321"/>
                <a:gd name="T99" fmla="*/ 181 h 712"/>
                <a:gd name="T100" fmla="*/ 1188 w 1321"/>
                <a:gd name="T101" fmla="*/ 229 h 712"/>
                <a:gd name="T102" fmla="*/ 1228 w 1321"/>
                <a:gd name="T103" fmla="*/ 283 h 712"/>
                <a:gd name="T104" fmla="*/ 1228 w 1321"/>
                <a:gd name="T105" fmla="*/ 2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6705600" y="5140325"/>
            <a:ext cx="1219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MAX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4343400" y="511016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–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6172200" y="5673725"/>
            <a:ext cx="609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3657600" y="56848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gray">
          <a:xfrm>
            <a:off x="5334000" y="56689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…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066800" y="5521325"/>
            <a:ext cx="731838" cy="731838"/>
            <a:chOff x="1371600" y="5364480"/>
            <a:chExt cx="731520" cy="731520"/>
          </a:xfrm>
        </p:grpSpPr>
        <p:grpSp>
          <p:nvGrpSpPr>
            <p:cNvPr id="64563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64565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66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64" name="Text Box 24"/>
            <p:cNvSpPr txBox="1">
              <a:spLocks noChangeArrowheads="1"/>
            </p:cNvSpPr>
            <p:nvPr/>
          </p:nvSpPr>
          <p:spPr bwMode="gray">
            <a:xfrm>
              <a:off x="1447800" y="55626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</a:rPr>
                <a:t>a</a:t>
              </a:r>
              <a:endParaRPr lang="en-US" altLang="en-US" sz="1800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05000" y="5521325"/>
            <a:ext cx="731838" cy="731838"/>
            <a:chOff x="2209800" y="5364480"/>
            <a:chExt cx="731520" cy="731520"/>
          </a:xfrm>
        </p:grpSpPr>
        <p:grpSp>
          <p:nvGrpSpPr>
            <p:cNvPr id="64559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6456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6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60" name="Text Box 24"/>
            <p:cNvSpPr txBox="1">
              <a:spLocks noChangeArrowheads="1"/>
            </p:cNvSpPr>
            <p:nvPr/>
          </p:nvSpPr>
          <p:spPr bwMode="gray">
            <a:xfrm>
              <a:off x="2286000" y="55626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x</a:t>
              </a:r>
              <a:endParaRPr lang="en-US" altLang="en-US" sz="18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64555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6455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5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56" name="Text Box 24"/>
            <p:cNvSpPr txBox="1">
              <a:spLocks noChangeArrowheads="1"/>
            </p:cNvSpPr>
            <p:nvPr/>
          </p:nvSpPr>
          <p:spPr bwMode="gray">
            <a:xfrm>
              <a:off x="3124200" y="55626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</a:rPr>
                <a:t>b</a:t>
              </a:r>
              <a:endParaRPr lang="en-US" altLang="en-US" sz="1800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64551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6455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5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 Box 24"/>
            <p:cNvSpPr txBox="1">
              <a:spLocks noChangeArrowheads="1"/>
            </p:cNvSpPr>
            <p:nvPr/>
          </p:nvSpPr>
          <p:spPr bwMode="gray">
            <a:xfrm>
              <a:off x="48005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5" name="Text Box 24"/>
          <p:cNvSpPr txBox="1">
            <a:spLocks noChangeArrowheads="1"/>
          </p:cNvSpPr>
          <p:nvPr/>
        </p:nvSpPr>
        <p:spPr bwMode="gray">
          <a:xfrm>
            <a:off x="1752600" y="4043363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xóa?</a:t>
            </a:r>
            <a:endParaRPr lang="en-US" altLang="en-US" sz="2400" baseline="-25000">
              <a:solidFill>
                <a:srgbClr val="FF0000"/>
              </a:solidFill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gray">
          <a:xfrm>
            <a:off x="1905000" y="6481763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vt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2141538" y="6410325"/>
            <a:ext cx="29051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5"/>
          <p:cNvSpPr>
            <a:spLocks/>
          </p:cNvSpPr>
          <p:nvPr/>
        </p:nvSpPr>
        <p:spPr bwMode="gray">
          <a:xfrm rot="19713729" flipH="1" flipV="1">
            <a:off x="1974850" y="4346575"/>
            <a:ext cx="1423988" cy="8620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9" name="Freeform 5"/>
          <p:cNvSpPr>
            <a:spLocks/>
          </p:cNvSpPr>
          <p:nvPr/>
        </p:nvSpPr>
        <p:spPr bwMode="gray">
          <a:xfrm rot="19441766" flipV="1">
            <a:off x="2312988" y="5192713"/>
            <a:ext cx="727075" cy="5857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0" name="Freeform 5"/>
          <p:cNvSpPr>
            <a:spLocks/>
          </p:cNvSpPr>
          <p:nvPr/>
        </p:nvSpPr>
        <p:spPr bwMode="gray">
          <a:xfrm rot="19441766" flipV="1">
            <a:off x="31496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1" name="Freeform 5"/>
          <p:cNvSpPr>
            <a:spLocks/>
          </p:cNvSpPr>
          <p:nvPr/>
        </p:nvSpPr>
        <p:spPr bwMode="gray">
          <a:xfrm rot="19441766" flipV="1">
            <a:off x="39878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64547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6454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55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48" name="Text Box 24"/>
            <p:cNvSpPr txBox="1">
              <a:spLocks noChangeArrowheads="1"/>
            </p:cNvSpPr>
            <p:nvPr/>
          </p:nvSpPr>
          <p:spPr bwMode="gray">
            <a:xfrm>
              <a:off x="4800600" y="55626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</a:rPr>
                <a:t>z</a:t>
              </a:r>
              <a:endParaRPr lang="en-US" altLang="en-US" sz="1800" baseline="-25000">
                <a:solidFill>
                  <a:srgbClr val="FFFFFF"/>
                </a:solidFill>
              </a:endParaRPr>
            </a:p>
          </p:txBody>
        </p:sp>
      </p:grpSp>
      <p:sp>
        <p:nvSpPr>
          <p:cNvPr id="97" name="Text Box 24"/>
          <p:cNvSpPr txBox="1">
            <a:spLocks noChangeArrowheads="1"/>
          </p:cNvSpPr>
          <p:nvPr/>
        </p:nvSpPr>
        <p:spPr bwMode="gray">
          <a:xfrm>
            <a:off x="3505200" y="511016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 - 1</a:t>
            </a:r>
            <a:endParaRPr lang="en-US" altLang="en-US" sz="20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8993 3.33333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023 L -0.0934 -0.00023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-0.09166 3.33333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4" grpId="0"/>
      <p:bldP spid="55" grpId="0"/>
      <p:bldP spid="56" grpId="0"/>
      <p:bldP spid="56" grpId="1"/>
      <p:bldP spid="60" grpId="0"/>
      <p:bldP spid="61" grpId="0"/>
      <p:bldP spid="62" grpId="0"/>
      <p:bldP spid="63" grpId="0"/>
      <p:bldP spid="63" grpId="1"/>
      <p:bldP spid="63" grpId="2"/>
      <p:bldP spid="64" grpId="0"/>
      <p:bldP spid="85" grpId="0"/>
      <p:bldP spid="85" grpId="1"/>
      <p:bldP spid="8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209800" y="4724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209800" y="518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209800" y="563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Khai báo biến mảng (t</a:t>
            </a:r>
            <a:r>
              <a:rPr lang="vi-VN" altLang="en-US" smtClean="0"/>
              <a:t>ườ</a:t>
            </a:r>
            <a:r>
              <a:rPr lang="en-US" alt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z="2400" smtClean="0"/>
          </a:p>
        </p:txBody>
      </p:sp>
      <p:sp>
        <p:nvSpPr>
          <p:cNvPr id="194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Mang1Chieu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667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124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81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038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495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867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324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781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953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10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667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124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581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038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867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324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953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410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781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31242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Mang1Chieu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5800" y="3733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8200" y="38100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Mang2Chieu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667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124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3581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95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86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2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78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1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2667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3124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581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038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4495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5867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324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953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10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781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9600" y="4800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Mang2Chieu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9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6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239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696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667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124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581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124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495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410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867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953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76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Xóa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Xoa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a[], int &amp;n, int vt)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(vt &gt;= 0 &amp;&amp; vt &lt;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(int i = vt; i &lt; n – 1;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a[i] = a[i + 1];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001000" cy="4419600"/>
          </a:xfrm>
        </p:spPr>
        <p:txBody>
          <a:bodyPr/>
          <a:lstStyle/>
          <a:p>
            <a:pPr marL="339725" indent="-339725" algn="just">
              <a:buFont typeface="Wingdings" pitchFamily="2" charset="2"/>
              <a:buNone/>
            </a:pPr>
            <a:r>
              <a:rPr lang="en-US" altLang="en-US" sz="2400" b="0" smtClean="0">
                <a:latin typeface="Arial" pitchFamily="34" charset="0"/>
              </a:rPr>
              <a:t>4. Xóa một phần tử ra khỏi mảng.</a:t>
            </a:r>
          </a:p>
          <a:p>
            <a:pPr marL="339725" indent="-339725" algn="just"/>
            <a:r>
              <a:rPr lang="en-US" altLang="en-US" sz="2400" smtClean="0">
                <a:latin typeface="Arial" pitchFamily="34" charset="0"/>
              </a:rPr>
              <a:t>Hàm xoá phần tử tại vị trí có chỉ số pos ra khỏi mảng, thứ tự mảng là không quan trọng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void Remove(int a[], int &amp;n, int pos)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{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a[pos] = a[n];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		n--;</a:t>
            </a:r>
          </a:p>
          <a:p>
            <a:pPr marL="965200" lvl="1" indent="-393700" algn="just">
              <a:buFont typeface="Wingdings" pitchFamily="2" charset="2"/>
              <a:buNone/>
            </a:pPr>
            <a:r>
              <a:rPr lang="en-US" alt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66563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Hàm Xóa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nhập xuất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/>
              <a:t>Nhập mảng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/>
              <a:t>Xuất mảng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pc="-10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kiểm tra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/>
              <a:t>Mảng có phải là mảng toàn chẵn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/>
              <a:t>Mảng có phải là mảng toàn số nguyên tố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/>
              <a:t>Mảng có phải là mảng t</a:t>
            </a:r>
            <a:r>
              <a:rPr lang="vi-VN" smtClean="0"/>
              <a:t>ă</a:t>
            </a:r>
            <a:r>
              <a:rPr lang="en-US" smtClean="0"/>
              <a:t>ng dần</a:t>
            </a:r>
            <a:endParaRPr lang="en-US" spc="-100" smtClean="0"/>
          </a:p>
        </p:txBody>
      </p:sp>
      <p:sp>
        <p:nvSpPr>
          <p:cNvPr id="6758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pic>
        <p:nvPicPr>
          <p:cNvPr id="6758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tính toán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Có bao nhiêu số chia hết cho 4 nh</a:t>
            </a:r>
            <a:r>
              <a:rPr lang="vi-VN" smtClean="0">
                <a:ea typeface="+mn-ea"/>
              </a:rPr>
              <a:t>ư</a:t>
            </a:r>
            <a:r>
              <a:rPr lang="en-US" smtClean="0">
                <a:ea typeface="+mn-ea"/>
              </a:rPr>
              <a:t>ng không chia hết cho 5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Tổng các số nguyên tố có trong mảng</a:t>
            </a:r>
          </a:p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tìm kiếm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cuối cùng của phần tử x trong mảng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số nguyên tố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tiên trong mảng nếu có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nhỏ nhất trong mảng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nhỏ nhất trong mảng</a:t>
            </a:r>
          </a:p>
        </p:txBody>
      </p:sp>
      <p:sp>
        <p:nvSpPr>
          <p:cNvPr id="6861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pic>
        <p:nvPicPr>
          <p:cNvPr id="68613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62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xử lý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các số nguyên tố có trong mảng a </a:t>
            </a:r>
            <a:r>
              <a:rPr lang="vi-VN" smtClean="0">
                <a:ea typeface="+mn-ea"/>
              </a:rPr>
              <a:t>đư</a:t>
            </a:r>
            <a:r>
              <a:rPr lang="en-US" smtClean="0">
                <a:ea typeface="+mn-ea"/>
              </a:rPr>
              <a:t>a vào mảng b.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mảng a thành 2 mảng b (chứa các số nguyên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ng) và c (chứa các số còn lại)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giảm dần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sao cho các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đứ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mảng giảm dần, kế </a:t>
            </a:r>
            <a:r>
              <a:rPr lang="vi-VN" smtClean="0">
                <a:ea typeface="+mn-ea"/>
              </a:rPr>
              <a:t>đế</a:t>
            </a:r>
            <a:r>
              <a:rPr lang="en-US" smtClean="0">
                <a:ea typeface="+mn-ea"/>
              </a:rPr>
              <a:t>n là các số âm t</a:t>
            </a:r>
            <a:r>
              <a:rPr lang="vi-VN" smtClean="0">
                <a:ea typeface="+mn-ea"/>
              </a:rPr>
              <a:t>ă</a:t>
            </a:r>
            <a:r>
              <a:rPr lang="en-US" smtClean="0">
                <a:ea typeface="+mn-ea"/>
              </a:rPr>
              <a:t>ng dần, cuối cùng là các số 0.</a:t>
            </a:r>
          </a:p>
        </p:txBody>
      </p:sp>
      <p:sp>
        <p:nvSpPr>
          <p:cNvPr id="6963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pic>
        <p:nvPicPr>
          <p:cNvPr id="6963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6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thêm/xóa/sửa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Sửa các số nguyên tố có trong mảng thành số 0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Chèn số 0 </a:t>
            </a:r>
            <a:r>
              <a:rPr lang="vi-VN" smtClean="0">
                <a:ea typeface="+mn-ea"/>
              </a:rPr>
              <a:t>đằ</a:t>
            </a:r>
            <a:r>
              <a:rPr lang="en-US" smtClean="0">
                <a:ea typeface="+mn-ea"/>
              </a:rPr>
              <a:t>ng sau các số nguyên tố trong mảng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Xóa tất cả số nguyên tố có trong mảng</a:t>
            </a:r>
          </a:p>
        </p:txBody>
      </p:sp>
      <p:sp>
        <p:nvSpPr>
          <p:cNvPr id="7066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pic>
        <p:nvPicPr>
          <p:cNvPr id="70661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Khai báo biến mảng (kô t</a:t>
            </a:r>
            <a:r>
              <a:rPr lang="vi-VN" altLang="en-US" smtClean="0"/>
              <a:t>ườ</a:t>
            </a:r>
            <a:r>
              <a:rPr lang="en-US" alt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 eaLnBrk="1" hangingPunct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khai báo kiểu)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&lt;tên kiểu mảng&gt; &lt;tên biến mảng&gt;;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648200"/>
            <a:ext cx="152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724400"/>
            <a:ext cx="8305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typedef int Mang1Chieu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typedef int Mang2Chieu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Mang1Chieu m1, m2, m3;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Mang2Chieu m4, m5;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Số phần tử của mảng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Phải xác </a:t>
            </a:r>
            <a:r>
              <a:rPr lang="vi-VN" altLang="en-US" smtClean="0"/>
              <a:t>đị</a:t>
            </a:r>
            <a:r>
              <a:rPr lang="en-US" altLang="en-US" smtClean="0"/>
              <a:t>nh cụ thể số phần tử ngay lúc khai báo, không </a:t>
            </a:r>
            <a:r>
              <a:rPr lang="vi-VN" altLang="en-US" smtClean="0"/>
              <a:t>đượ</a:t>
            </a:r>
            <a:r>
              <a:rPr lang="en-US" altLang="en-US" smtClean="0"/>
              <a:t>c sử dụng biến hoặc hằng th</a:t>
            </a:r>
            <a:r>
              <a:rPr lang="vi-VN" altLang="en-US" smtClean="0"/>
              <a:t>ườ</a:t>
            </a:r>
            <a:r>
              <a:rPr lang="en-US" altLang="en-US" smtClean="0"/>
              <a:t>ng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Nên sử dụng chỉ thị tiền xử lý </a:t>
            </a:r>
            <a:r>
              <a:rPr lang="en-US" altLang="en-US" smtClean="0">
                <a:solidFill>
                  <a:srgbClr val="FF0000"/>
                </a:solidFill>
              </a:rPr>
              <a:t>#define</a:t>
            </a:r>
            <a:r>
              <a:rPr lang="en-US" altLang="en-US" smtClean="0"/>
              <a:t> </a:t>
            </a:r>
            <a:r>
              <a:rPr lang="vi-VN" altLang="en-US" smtClean="0"/>
              <a:t>để</a:t>
            </a:r>
            <a:r>
              <a:rPr lang="en-US" altLang="en-US" smtClean="0"/>
              <a:t> </a:t>
            </a:r>
            <a:r>
              <a:rPr lang="vi-VN" altLang="en-US" smtClean="0"/>
              <a:t>đị</a:t>
            </a:r>
            <a:r>
              <a:rPr lang="en-US" altLang="en-US" smtClean="0"/>
              <a:t>nh nghĩa số phần tử mảng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8956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9718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=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int 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= 20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int b[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876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924425"/>
            <a:ext cx="830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		// </a:t>
            </a:r>
            <a:r>
              <a:rPr lang="en-US" altLang="en-U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b[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];	// </a:t>
            </a:r>
            <a:r>
              <a:rPr lang="en-US" altLang="en-U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b[10][20];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253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 eaLnBrk="1" hangingPunct="1">
              <a:defRPr/>
            </a:pPr>
            <a:r>
              <a:rPr lang="en-US" smtClean="0"/>
              <a:t>Khởi tạo giá trị cho mọi phần tử của mảng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Khởi tạo giá trị cho một số phần tử </a:t>
            </a:r>
            <a:r>
              <a:rPr lang="vi-VN" smtClean="0"/>
              <a:t>đầ</a:t>
            </a:r>
            <a:r>
              <a:rPr lang="en-US" smtClean="0"/>
              <a:t>u mảng</a:t>
            </a:r>
          </a:p>
        </p:txBody>
      </p:sp>
      <p:sp>
        <p:nvSpPr>
          <p:cNvPr id="225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5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 eaLnBrk="1" hangingPunct="1">
              <a:defRPr/>
            </a:pPr>
            <a:r>
              <a:rPr lang="en-US" smtClean="0"/>
              <a:t>Khởi tạo giá trị </a:t>
            </a:r>
            <a:r>
              <a:rPr lang="en-US" smtClean="0">
                <a:solidFill>
                  <a:srgbClr val="FF0000"/>
                </a:solidFill>
              </a:rPr>
              <a:t>0</a:t>
            </a:r>
            <a:r>
              <a:rPr lang="en-US" smtClean="0"/>
              <a:t> cho mọi phần tử của mảng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Tự </a:t>
            </a:r>
            <a:r>
              <a:rPr lang="vi-VN" smtClean="0"/>
              <a:t>độ</a:t>
            </a:r>
            <a:r>
              <a:rPr lang="en-US" smtClean="0"/>
              <a:t>ng xác </a:t>
            </a:r>
            <a:r>
              <a:rPr lang="vi-VN" smtClean="0"/>
              <a:t>đị</a:t>
            </a:r>
            <a:r>
              <a:rPr lang="en-US" smtClean="0"/>
              <a:t>nh số l</a:t>
            </a:r>
            <a:r>
              <a:rPr lang="vi-VN" smtClean="0"/>
              <a:t>ượ</a:t>
            </a:r>
            <a:r>
              <a:rPr lang="en-US" smtClean="0"/>
              <a:t>ng phần tử</a:t>
            </a:r>
          </a:p>
        </p:txBody>
      </p:sp>
      <p:sp>
        <p:nvSpPr>
          <p:cNvPr id="235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a[] = {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3302</Words>
  <Application>Microsoft Office PowerPoint</Application>
  <PresentationFormat>On-screen Show (4:3)</PresentationFormat>
  <Paragraphs>818</Paragraphs>
  <Slides>55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Nội dung</vt:lpstr>
      <vt:lpstr>Đặt vấn đề</vt:lpstr>
      <vt:lpstr>Dữ liệu kiểu mảng</vt:lpstr>
      <vt:lpstr>Khai báo biến mảng (tường minh)</vt:lpstr>
      <vt:lpstr>Khai báo biến mảng (tường minh)</vt:lpstr>
      <vt:lpstr>Khai báo biến mảng (kô tường minh)</vt:lpstr>
      <vt:lpstr>Số phần tử của mảng</vt:lpstr>
      <vt:lpstr>Khởi tạo giá trị cho mảng lúc khai báo</vt:lpstr>
      <vt:lpstr>Khởi tạo giá trị cho mảng lúc khai báo</vt:lpstr>
      <vt:lpstr>Truy xuất đến một phần tử</vt:lpstr>
      <vt:lpstr>Gán dữ liệu kiểu mảng</vt:lpstr>
      <vt:lpstr>Một số lỗi thường gặp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mảng</vt:lpstr>
      <vt:lpstr>Hàm Nhập Mảng</vt:lpstr>
      <vt:lpstr>PowerPoint Presentation</vt:lpstr>
      <vt:lpstr>PowerPoint Presentation</vt:lpstr>
      <vt:lpstr>Xuất mảng</vt:lpstr>
      <vt:lpstr>Hàm Xuất Mảng</vt:lpstr>
      <vt:lpstr>Tìm kiếm một phần tử trong mảng</vt:lpstr>
      <vt:lpstr>Hàm Tìm Kiếm (dùng while)</vt:lpstr>
      <vt:lpstr>Hàm Tìm Kiếm (dùng for)</vt:lpstr>
      <vt:lpstr>PowerPoint Presentation</vt:lpstr>
      <vt:lpstr>Kiểm tra tính chất của mảng</vt:lpstr>
      <vt:lpstr>Hàm Kiểm Tra (Cách 1)</vt:lpstr>
      <vt:lpstr>Hàm Kiểm Tra (Cách 2)</vt:lpstr>
      <vt:lpstr>Hàm Kiểm Tra (Cách 3)</vt:lpstr>
      <vt:lpstr>Tách các phần tử thỏa điều kiện</vt:lpstr>
      <vt:lpstr>Hàm Tách Số Nguyên Tố</vt:lpstr>
      <vt:lpstr>Tách mảng thành 2 mảng con</vt:lpstr>
      <vt:lpstr>Hàm Tách 2 Mảng</vt:lpstr>
      <vt:lpstr>Gộp 2 mảng thành một mảng</vt:lpstr>
      <vt:lpstr>Hàm Gộp Mảng</vt:lpstr>
      <vt:lpstr>Tìm giá trị lớn nhất của mảng</vt:lpstr>
      <vt:lpstr>Hàm tìm Max</vt:lpstr>
      <vt:lpstr>Sắp xếp mảng thành tăng dần</vt:lpstr>
      <vt:lpstr>Hàm Sắp Xếp Tăng</vt:lpstr>
      <vt:lpstr>PowerPoint Presentation</vt:lpstr>
      <vt:lpstr>PowerPoint Presentation</vt:lpstr>
      <vt:lpstr>PowerPoint Presentation</vt:lpstr>
      <vt:lpstr>Thêm một phần tử vào mảng</vt:lpstr>
      <vt:lpstr>Hàm Thêm</vt:lpstr>
      <vt:lpstr>PowerPoint Presentation</vt:lpstr>
      <vt:lpstr>PowerPoint Presentation</vt:lpstr>
      <vt:lpstr>Xóa một phần tử trong mảng</vt:lpstr>
      <vt:lpstr>Hàm Xóa</vt:lpstr>
      <vt:lpstr>PowerPoint Presentation</vt:lpstr>
      <vt:lpstr>Bài tập thực hành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291</cp:revision>
  <dcterms:created xsi:type="dcterms:W3CDTF">2007-09-05T08:24:33Z</dcterms:created>
  <dcterms:modified xsi:type="dcterms:W3CDTF">2016-09-07T10:55:02Z</dcterms:modified>
</cp:coreProperties>
</file>