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24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7A900F4-CC9E-4066-BAF6-F1F5D11260EE}" type="datetimeFigureOut">
              <a:rPr lang="vi-VN"/>
              <a:pPr>
                <a:defRPr/>
              </a:pPr>
              <a:t>07/09/2016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697963B-CC38-4D4E-827C-5E64E65D0EA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739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D59CA13-9058-4431-88C7-A2DED6E9CCFF}" type="datetimeFigureOut">
              <a:rPr lang="en-US"/>
              <a:pPr>
                <a:defRPr/>
              </a:pPr>
              <a:t>07-Sep-16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BE195E-17CB-4756-BA08-EE3E02535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92F165-48C5-4D2B-9E15-DC58340A2D4C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B04558E-DCE2-4896-9083-F9F7C2BE768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AEF1D04-A6CB-4971-A5A2-A154C241639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A5AEA3C-F6F8-43D4-B2A0-98EAC60336C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4ED247-0BED-46DC-94C4-97C8CC58185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CCD3772-D98F-4FD2-9A00-D1E542F0582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2FEF3CB-AEAB-4E79-828E-C66C78036AB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B17F730-61B3-4B7F-9A47-ACFD28AF59A5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FB2436F-B97D-4412-9247-CFC28AD88EF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7482DCE-976A-41DB-A1D9-8D945BC37802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772D81-996C-4986-9BF7-77CB574A9444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99383AD-D410-42DF-9795-14C6A91EB67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FBF3DB0-0B0F-4FCA-B543-78AF09DF0BC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424BC90-769E-48A9-B4C2-7F8E4139708D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43731C2-4622-4F73-80CB-19981F87670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254C1FE-368C-4691-9976-6BC608231E0A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7C29C1-C0D2-4A8C-BB89-BE44254F6DAA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4F9BB79-6BE5-46BF-90E8-353A54AFD15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FE03D4-6196-4111-AF61-3B4E5B482710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AA24FE5-1A1D-4B0E-9311-7734FB3CAA9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CA7F135-5672-4B2E-895E-363D09D4AFE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A1AA5A6-BEAE-47A6-A207-798377A690E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5C45BC6-D9AC-4EC3-9A47-C50A3413B0D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87F59C-3D73-4D47-91F6-33F19B217677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C296302-0EBE-43D9-8870-DC5C563AE649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5CF37B-D588-4586-B976-BD43961AB3A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1F0C00B-1663-4DD2-AA15-8DFE6A19AEA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9C5E283-557E-4B86-9018-EC3360BDBAB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A6D07F5-C63C-442C-B65E-C4191748D65C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4611AA-10E1-46C4-878E-F1C3E8C00AFC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74F37C-D83F-4230-84EB-2B85B674BE5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  <a:p>
            <a:pPr eaLnBrk="1" hangingPunct="1"/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/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6E818F2-CCC7-4242-A92F-B8946B4A6E5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1600">
                <a:latin typeface="Verdana" pitchFamily="34" charset="0"/>
              </a:rPr>
              <a:t>Đặng Bình Ph</a:t>
            </a:r>
            <a:r>
              <a:rPr lang="vi-VN" altLang="en-US" sz="1600">
                <a:latin typeface="Verdana" pitchFamily="34" charset="0"/>
              </a:rPr>
              <a:t>ươ</a:t>
            </a:r>
            <a:r>
              <a:rPr lang="en-US" altLang="en-US" sz="1600">
                <a:latin typeface="Verdan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1200">
                <a:latin typeface="Verdana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313CE61-A9CA-4E46-9DEB-D0F33016628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453101F-85D3-4A57-B7B4-520FB2C30BF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E199D9-BDA4-4720-AB7C-27E33FCDF8B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FFE2D6D-CDBD-42D3-9C13-8DFE82308D8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6138034-A5DE-48CB-A40F-E6EE3CA41358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FF35A3C-FDB5-4097-9FE1-36BED916EAB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EA7457-DE74-4864-9DED-0F2039ED911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F2EC624-1D3F-4238-B6A5-5FFACFCDB1E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5FD5724-4871-44BF-B88F-55825BBB5F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3704FE3-F4C9-4B82-8564-31108C7C70C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5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A2BBEBE-01C1-4D5D-A341-151E028BCCB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8F32EF-B738-43E9-AFF1-4B517526B73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bg1"/>
                </a:solidFill>
              </a:rPr>
              <a:t>BB</a:t>
            </a:r>
            <a:endParaRPr lang="en-US" alt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A220641-5606-4147-AA7F-7B7AA628CE7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grpSp>
        <p:nvGrpSpPr>
          <p:cNvPr id="15364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82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Khái niệm</a:t>
              </a:r>
            </a:p>
          </p:txBody>
        </p:sp>
        <p:sp>
          <p:nvSpPr>
            <p:cNvPr id="15383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8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Khai báo</a:t>
              </a:r>
            </a:p>
          </p:txBody>
        </p:sp>
        <p:sp>
          <p:nvSpPr>
            <p:cNvPr id="1537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5366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4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Truy xuất dữ liệu kiểu mảng</a:t>
              </a:r>
            </a:p>
          </p:txBody>
        </p:sp>
        <p:sp>
          <p:nvSpPr>
            <p:cNvPr id="15375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5367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0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Một số bài toán trên mảng 2 chiều</a:t>
              </a:r>
            </a:p>
          </p:txBody>
        </p:sp>
        <p:sp>
          <p:nvSpPr>
            <p:cNvPr id="1537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 eaLnBrk="1" hangingPunct="1">
              <a:defRPr/>
            </a:pPr>
            <a:r>
              <a:rPr lang="en-US" smtClean="0"/>
              <a:t>Số l</a:t>
            </a:r>
            <a:r>
              <a:rPr lang="vi-VN" smtClean="0"/>
              <a:t>ượ</a:t>
            </a:r>
            <a:r>
              <a:rPr lang="en-US" smtClean="0"/>
              <a:t>ng phần tử thực sự truyền qua biến khác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Lời gọi hàm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90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5654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XuatMaTran(int a[50][100],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XuatMaTran(int a[][100],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XuatMaTran(int (*a)[100],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191000"/>
            <a:ext cx="152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165600"/>
            <a:ext cx="8305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NhapMaTran(int a[][100], int &amp;m, int &amp;n);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XuatMaTran(int a[][100], int m, int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a[50][100], m, 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NhapMaTran(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m,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XuatMaTran(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m,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bài toán c</a:t>
            </a:r>
            <a:r>
              <a:rPr lang="vi-VN" altLang="en-US" smtClean="0"/>
              <a:t>ơ</a:t>
            </a:r>
            <a:r>
              <a:rPr lang="en-US" alt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Viết ch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trình con thực hiện các yêu cầu sau</a:t>
            </a:r>
          </a:p>
          <a:p>
            <a:pPr lvl="1" eaLnBrk="1" hangingPunct="1">
              <a:defRPr/>
            </a:pPr>
            <a:r>
              <a:rPr lang="en-US" smtClean="0"/>
              <a:t>Nhập mảng</a:t>
            </a:r>
          </a:p>
          <a:p>
            <a:pPr lvl="1" eaLnBrk="1" hangingPunct="1">
              <a:defRPr/>
            </a:pPr>
            <a:r>
              <a:rPr lang="en-US" smtClean="0"/>
              <a:t>Xuất mảng</a:t>
            </a:r>
          </a:p>
          <a:p>
            <a:pPr lvl="1" eaLnBrk="1" hangingPunct="1">
              <a:defRPr/>
            </a:pPr>
            <a:r>
              <a:rPr lang="en-US" smtClean="0"/>
              <a:t>Tìm kiếm một phần tử trong mảng</a:t>
            </a:r>
          </a:p>
          <a:p>
            <a:pPr lvl="1" eaLnBrk="1" hangingPunct="1">
              <a:defRPr/>
            </a:pPr>
            <a:r>
              <a:rPr lang="en-US" smtClean="0"/>
              <a:t>Kiểm tra tính chất của mảng</a:t>
            </a:r>
          </a:p>
          <a:p>
            <a:pPr lvl="1" eaLnBrk="1" hangingPunct="1">
              <a:defRPr/>
            </a:pPr>
            <a:r>
              <a:rPr lang="en-US" smtClean="0"/>
              <a:t>Tính tổng các phần tử trên dòng/cột/toàn ma trận/</a:t>
            </a:r>
            <a:r>
              <a:rPr lang="vi-VN" smtClean="0"/>
              <a:t>đườ</a:t>
            </a:r>
            <a:r>
              <a:rPr lang="en-US" smtClean="0"/>
              <a:t>ng chéo chính/nửa trên/nửa d</a:t>
            </a:r>
            <a:r>
              <a:rPr lang="vi-VN" smtClean="0"/>
              <a:t>ướ</a:t>
            </a:r>
            <a:r>
              <a:rPr lang="en-US" smtClean="0"/>
              <a:t>i</a:t>
            </a:r>
          </a:p>
          <a:p>
            <a:pPr lvl="1" eaLnBrk="1" hangingPunct="1">
              <a:defRPr/>
            </a:pPr>
            <a:r>
              <a:rPr lang="en-US" smtClean="0"/>
              <a:t>Tìm giá trị nhỏ nhất/lớn nhất của mảng</a:t>
            </a:r>
          </a:p>
          <a:p>
            <a:pPr lvl="1" eaLnBrk="1" hangingPunct="1">
              <a:defRPr/>
            </a:pPr>
            <a:r>
              <a:rPr lang="en-US" smtClean="0"/>
              <a:t>…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quy </a:t>
            </a:r>
            <a:r>
              <a:rPr lang="vi-VN" altLang="en-US" smtClean="0"/>
              <a:t>ướ</a:t>
            </a:r>
            <a:r>
              <a:rPr lang="en-US" altLang="en-US" smtClean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Kiểu dữ liệu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ch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trình con</a:t>
            </a:r>
          </a:p>
          <a:p>
            <a:pPr lvl="1" eaLnBrk="1" hangingPunct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void HoanVi(int x, int y)</a:t>
            </a:r>
            <a:r>
              <a:rPr lang="en-US" smtClean="0"/>
              <a:t>: hoán vị giá trị của hai số nguyên.</a:t>
            </a:r>
          </a:p>
          <a:p>
            <a:pPr lvl="1" eaLnBrk="1" hangingPunct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int LaSNT(int n)</a:t>
            </a:r>
            <a:r>
              <a:rPr lang="en-US" smtClean="0"/>
              <a:t>: kiểm tra một số có phải là số nguyên tố. Trả về 1 nếu n là số nguyên tố, ng</a:t>
            </a:r>
            <a:r>
              <a:rPr lang="vi-VN" smtClean="0"/>
              <a:t>ượ</a:t>
            </a:r>
            <a:r>
              <a:rPr lang="en-US" smtClean="0"/>
              <a:t>c lại trả về 0.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187575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87575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#define MAXD 50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#define MAXC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Thủ tục HoanVi &amp; Hàm LaSNT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70104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HoanVi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&amp;x, int &amp;y)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tam = x; x = y; y = tam;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n)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i, dem =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 (n%i == 0)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2)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Nhập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m </a:t>
            </a:r>
            <a:r>
              <a:rPr lang="en-US" sz="2400" smtClean="0"/>
              <a:t>dòng, </a:t>
            </a:r>
            <a:r>
              <a:rPr lang="en-US" sz="2400" smtClean="0">
                <a:solidFill>
                  <a:srgbClr val="FF0000"/>
                </a:solidFill>
              </a:rPr>
              <a:t>n </a:t>
            </a:r>
            <a:r>
              <a:rPr lang="en-US" sz="2400" smtClean="0"/>
              <a:t>cột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một mảng 2 chiều có dòng tối </a:t>
            </a:r>
            <a:r>
              <a:rPr lang="vi-VN" sz="2400" smtClean="0"/>
              <a:t>đ</a:t>
            </a:r>
            <a:r>
              <a:rPr lang="en-US" sz="2400" smtClean="0"/>
              <a:t>a là MAXD, số cột tối </a:t>
            </a:r>
            <a:r>
              <a:rPr lang="vi-VN" sz="2400" smtClean="0"/>
              <a:t>đ</a:t>
            </a:r>
            <a:r>
              <a:rPr lang="en-US" sz="2400" smtClean="0"/>
              <a:t>a là MAXC.</a:t>
            </a:r>
          </a:p>
          <a:p>
            <a:pPr lvl="1" eaLnBrk="1" hangingPunct="1">
              <a:defRPr/>
            </a:pPr>
            <a:r>
              <a:rPr lang="en-US" sz="2400" smtClean="0"/>
              <a:t>Nhập </a:t>
            </a:r>
            <a:r>
              <a:rPr lang="en-US" sz="2400" smtClean="0">
                <a:solidFill>
                  <a:srgbClr val="FF0000"/>
                </a:solidFill>
              </a:rPr>
              <a:t>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phần tử thực sự m, n</a:t>
            </a:r>
            <a:r>
              <a:rPr lang="en-US" sz="2400" smtClean="0"/>
              <a:t> của mỗi chiều.</a:t>
            </a:r>
          </a:p>
          <a:p>
            <a:pPr lvl="1" eaLnBrk="1" hangingPunct="1">
              <a:defRPr/>
            </a:pPr>
            <a:r>
              <a:rPr lang="en-US" sz="2400" smtClean="0"/>
              <a:t>Nhập từng phần tử từ [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][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] </a:t>
            </a:r>
            <a:r>
              <a:rPr lang="vi-VN" sz="2400" smtClean="0"/>
              <a:t>đế</a:t>
            </a:r>
            <a:r>
              <a:rPr lang="en-US" sz="2400" smtClean="0"/>
              <a:t>n [</a:t>
            </a:r>
            <a:r>
              <a:rPr lang="en-US" sz="2400" smtClean="0">
                <a:solidFill>
                  <a:srgbClr val="FF0000"/>
                </a:solidFill>
              </a:rPr>
              <a:t>m-1</a:t>
            </a:r>
            <a:r>
              <a:rPr lang="en-US" sz="2400" smtClean="0"/>
              <a:t>][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].</a:t>
            </a:r>
            <a:endParaRPr lang="en-US" sz="240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Nhập Ma Trận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NhapMaTran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m, 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so dong, so cot cua ma tran: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cin&gt;&gt;m&gt;&gt;n;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cout&lt;&lt;“Nhap a[“&lt;&lt;i&lt;&lt;“,”&lt;&lt;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j&lt;&lt;“]=“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cin&gt;&gt;a[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22098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34290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343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Xuất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089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m </a:t>
            </a:r>
            <a:r>
              <a:rPr lang="en-US" sz="2400" smtClean="0"/>
              <a:t>dòng, </a:t>
            </a:r>
            <a:r>
              <a:rPr lang="en-US" sz="2400" smtClean="0">
                <a:solidFill>
                  <a:srgbClr val="FF0000"/>
                </a:solidFill>
              </a:rPr>
              <a:t>n </a:t>
            </a:r>
            <a:r>
              <a:rPr lang="en-US" sz="2400" smtClean="0"/>
              <a:t>cột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Xuất giá trị từng phần tử của mảng 2 chiều từ dòng có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dòng </a:t>
            </a:r>
            <a:r>
              <a:rPr lang="en-US" sz="2400" smtClean="0">
                <a:solidFill>
                  <a:srgbClr val="FF0000"/>
                </a:solidFill>
              </a:rPr>
              <a:t>m-1</a:t>
            </a:r>
            <a:r>
              <a:rPr lang="en-US" sz="2400" smtClean="0"/>
              <a:t>, mỗi dòng xuất giá giá trị của cột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cột 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 trên dòng </a:t>
            </a:r>
            <a:r>
              <a:rPr lang="vi-VN" sz="2400" smtClean="0"/>
              <a:t>đó</a:t>
            </a:r>
            <a:r>
              <a:rPr lang="en-US" sz="2400" smtClean="0"/>
              <a:t>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Xuất Ma Trận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XuatMaTran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cout&lt;&lt; a[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]&lt;&lt;setw(4);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cout&lt;&lt;“\n”;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Tìm kiếm một phần tử trong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Tìm xem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có nằm trong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hay không?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Duyệt từng phần của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. Nếu phần tử </a:t>
            </a:r>
            <a:r>
              <a:rPr lang="vi-VN" sz="2400" smtClean="0"/>
              <a:t>đ</a:t>
            </a:r>
            <a:r>
              <a:rPr lang="en-US" sz="2400" smtClean="0"/>
              <a:t>ang xét bằng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thì trả về có (1), ng</a:t>
            </a:r>
            <a:r>
              <a:rPr lang="vi-VN" sz="2400" smtClean="0"/>
              <a:t>ượ</a:t>
            </a:r>
            <a:r>
              <a:rPr lang="en-US" sz="2400" smtClean="0"/>
              <a:t>c lại trả về không có (0).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Tìm Kiếm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n, int 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(a[i][j] == 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 Trận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1066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 rot="5400000">
            <a:off x="11430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066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m-1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524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981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438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28956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1524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2895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15240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1981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438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24384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28956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19812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15240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19812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2438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28956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533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m,n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876800" y="3352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 rot="5400000">
            <a:off x="49530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4876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53340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57912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6248400" y="3352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5334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3340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791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248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2484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5791200" y="4267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343400" y="3810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53340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7912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6248400" y="2895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Kiểm tra tính chất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800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algn="just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Ma trận a có phải là ma trậntoàn các số nguyên tố hay không?</a:t>
            </a:r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algn="just"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1: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ngtố của ma trận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</a:t>
            </a:r>
            <a:r>
              <a:rPr lang="vi-VN" sz="2400" smtClean="0">
                <a:solidFill>
                  <a:srgbClr val="FF0000"/>
                </a:solidFill>
              </a:rPr>
              <a:t>đú</a:t>
            </a:r>
            <a:r>
              <a:rPr lang="en-US" sz="2400" smtClean="0">
                <a:solidFill>
                  <a:srgbClr val="FF0000"/>
                </a:solidFill>
              </a:rPr>
              <a:t>ng mxn</a:t>
            </a:r>
            <a:r>
              <a:rPr lang="en-US" sz="2400" smtClean="0"/>
              <a:t> thì ma trận toàn ngtố.</a:t>
            </a:r>
          </a:p>
          <a:p>
            <a:pPr lvl="1" algn="just"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2: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không phải ngtố của ma trận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0</a:t>
            </a:r>
            <a:r>
              <a:rPr lang="en-US" sz="2400" smtClean="0"/>
              <a:t> thì ma trận toàn ngtố.</a:t>
            </a:r>
          </a:p>
          <a:p>
            <a:pPr lvl="1" algn="just"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3: </a:t>
            </a:r>
            <a:r>
              <a:rPr lang="en-US" sz="2400" smtClean="0">
                <a:solidFill>
                  <a:srgbClr val="FF0000"/>
                </a:solidFill>
              </a:rPr>
              <a:t>Tìm</a:t>
            </a:r>
            <a:r>
              <a:rPr lang="en-US" sz="2400" smtClean="0"/>
              <a:t> xem có </a:t>
            </a:r>
            <a:r>
              <a:rPr lang="en-US" sz="2400" smtClean="0">
                <a:solidFill>
                  <a:srgbClr val="FF0000"/>
                </a:solidFill>
              </a:rPr>
              <a:t>phần tử nào không phải số ngtố</a:t>
            </a:r>
            <a:r>
              <a:rPr lang="en-US" sz="2400" smtClean="0"/>
              <a:t> không. Nếu có thì ma trận không toàn số ngtố.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Kiểm Tra (Cách 1)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(LaSNT(a[i][j]==1)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dem++;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(dem == m*n)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15875" y="49530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Kiểm Tra (Cách 2)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(LaSNT(a[i][j]==0)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dem++;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(dem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Kiểm Tra (Cách 2)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j, dem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LaSNT(a[i][j]==0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267200"/>
            <a:ext cx="9128125" cy="381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Tính tổng các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Tính tổng các phần tử trên:</a:t>
            </a:r>
          </a:p>
          <a:p>
            <a:pPr lvl="2" eaLnBrk="1" hangingPunct="1">
              <a:defRPr/>
            </a:pPr>
            <a:r>
              <a:rPr lang="en-US" sz="2000" smtClean="0"/>
              <a:t>Dòng d, cột c</a:t>
            </a:r>
          </a:p>
          <a:p>
            <a:pPr lvl="2" eaLnBrk="1" hangingPunct="1">
              <a:defRPr/>
            </a:pPr>
            <a:r>
              <a:rPr lang="vi-VN" sz="2000" smtClean="0"/>
              <a:t>Đườ</a:t>
            </a:r>
            <a:r>
              <a:rPr lang="en-US" sz="2000" smtClean="0"/>
              <a:t>ng chéo chính, </a:t>
            </a:r>
            <a:r>
              <a:rPr lang="vi-VN" sz="2000" smtClean="0"/>
              <a:t>đườ</a:t>
            </a:r>
            <a:r>
              <a:rPr lang="en-US" sz="2000" smtClean="0"/>
              <a:t>ng chéo phụ (ma trận vuông)</a:t>
            </a:r>
          </a:p>
          <a:p>
            <a:pPr lvl="2" eaLnBrk="1" hangingPunct="1">
              <a:defRPr/>
            </a:pPr>
            <a:r>
              <a:rPr lang="en-US" sz="2000" smtClean="0"/>
              <a:t>Nửa trên/d</a:t>
            </a:r>
            <a:r>
              <a:rPr lang="vi-VN" sz="2000" smtClean="0"/>
              <a:t>ướ</a:t>
            </a:r>
            <a:r>
              <a:rPr lang="en-US" sz="2000" smtClean="0"/>
              <a:t>i </a:t>
            </a:r>
            <a:r>
              <a:rPr lang="vi-VN" sz="2000" smtClean="0"/>
              <a:t>đườ</a:t>
            </a:r>
            <a:r>
              <a:rPr lang="en-US" sz="2000" smtClean="0"/>
              <a:t>ng chéo chính (ma trận vuông)</a:t>
            </a:r>
          </a:p>
          <a:p>
            <a:pPr lvl="2" eaLnBrk="1" hangingPunct="1">
              <a:defRPr/>
            </a:pPr>
            <a:r>
              <a:rPr lang="en-US" sz="2000" smtClean="0"/>
              <a:t>Nửa trên/d</a:t>
            </a:r>
            <a:r>
              <a:rPr lang="vi-VN" sz="2000" smtClean="0"/>
              <a:t>ướ</a:t>
            </a:r>
            <a:r>
              <a:rPr lang="en-US" sz="2000" smtClean="0"/>
              <a:t>i </a:t>
            </a:r>
            <a:r>
              <a:rPr lang="vi-VN" sz="2000" smtClean="0"/>
              <a:t>đườ</a:t>
            </a:r>
            <a:r>
              <a:rPr lang="en-US" sz="2000" smtClean="0"/>
              <a:t>ng chéo phụ (ma trận vuông)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Duyệt ma trận và cộng dồn các phần tử có tọa </a:t>
            </a:r>
            <a:r>
              <a:rPr lang="vi-VN" sz="2400" smtClean="0"/>
              <a:t>độ</a:t>
            </a:r>
            <a:r>
              <a:rPr lang="en-US" sz="2400" smtClean="0"/>
              <a:t> (dòng, cột) thỏa yêu cầu.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tính tổng trên dòng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TongDong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n, int 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j,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(j=0; j&lt;n; j++)	// Duyệt các cột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tong = tong + a[d][j];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tính tổng trên cột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TongCot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	// Duyệt các dòng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tong = tong + a[i][c];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tính tổng </a:t>
            </a:r>
            <a:r>
              <a:rPr lang="vi-VN" altLang="en-US" smtClean="0"/>
              <a:t>đườ</a:t>
            </a:r>
            <a:r>
              <a:rPr lang="en-US" altLang="en-US" smtClean="0"/>
              <a:t>ng chéo chính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TongDCChinh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tong = tong + a[i][i];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tính tổng trên </a:t>
            </a:r>
            <a:r>
              <a:rPr lang="vi-VN" altLang="en-US" smtClean="0"/>
              <a:t>đườ</a:t>
            </a:r>
            <a:r>
              <a:rPr lang="en-US" altLang="en-US" smtClean="0"/>
              <a:t>ng chéo chính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TongTrenDCChinh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(j=0; j&lt;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tong = tong + a[i][j];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tính tổng d</a:t>
            </a:r>
            <a:r>
              <a:rPr lang="vi-VN" altLang="en-US" smtClean="0"/>
              <a:t>ướ</a:t>
            </a:r>
            <a:r>
              <a:rPr lang="en-US" altLang="en-US" smtClean="0"/>
              <a:t>i </a:t>
            </a:r>
            <a:r>
              <a:rPr lang="vi-VN" altLang="en-US" smtClean="0"/>
              <a:t>đườ</a:t>
            </a:r>
            <a:r>
              <a:rPr lang="en-US" altLang="en-US" smtClean="0"/>
              <a:t>ng chéo chính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TongDuoiDCChinh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(j=0; j&lt;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&gt; j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tong = tong + a[i][j];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 Trận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10668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 rot="5400000">
            <a:off x="11430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10668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15240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1981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2438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5240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15240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19812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2438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2438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19812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5334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15240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19812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2438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5052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 rot="5400000">
            <a:off x="35814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052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3962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4419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48768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3962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3962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44196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48768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8768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gray">
          <a:xfrm>
            <a:off x="44196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3962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44196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48768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57150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 rot="5400000">
            <a:off x="5791200" y="2286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5715000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6172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6629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7086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61722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61722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66294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70866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" name="AutoShape 6"/>
          <p:cNvSpPr>
            <a:spLocks noChangeArrowheads="1"/>
          </p:cNvSpPr>
          <p:nvPr/>
        </p:nvSpPr>
        <p:spPr bwMode="gray">
          <a:xfrm>
            <a:off x="70866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4" name="AutoShape 6"/>
          <p:cNvSpPr>
            <a:spLocks noChangeArrowheads="1"/>
          </p:cNvSpPr>
          <p:nvPr/>
        </p:nvSpPr>
        <p:spPr bwMode="gray">
          <a:xfrm>
            <a:off x="6629400" y="2743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5" name="AutoShape 6"/>
          <p:cNvSpPr>
            <a:spLocks noChangeArrowheads="1"/>
          </p:cNvSpPr>
          <p:nvPr/>
        </p:nvSpPr>
        <p:spPr bwMode="gray">
          <a:xfrm>
            <a:off x="61722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AutoShape 6"/>
          <p:cNvSpPr>
            <a:spLocks noChangeArrowheads="1"/>
          </p:cNvSpPr>
          <p:nvPr/>
        </p:nvSpPr>
        <p:spPr bwMode="gray">
          <a:xfrm>
            <a:off x="66294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70866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1524000" y="34290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=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3962400" y="3530600"/>
            <a:ext cx="1371600" cy="6604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&gt;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6172200" y="3352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&lt; cột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gray">
          <a:xfrm>
            <a:off x="10668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gray">
          <a:xfrm rot="5400000">
            <a:off x="11430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2" name="AutoShape 6"/>
          <p:cNvSpPr>
            <a:spLocks noChangeArrowheads="1"/>
          </p:cNvSpPr>
          <p:nvPr/>
        </p:nvSpPr>
        <p:spPr bwMode="gray">
          <a:xfrm>
            <a:off x="10668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3" name="AutoShape 6"/>
          <p:cNvSpPr>
            <a:spLocks noChangeArrowheads="1"/>
          </p:cNvSpPr>
          <p:nvPr/>
        </p:nvSpPr>
        <p:spPr bwMode="gray">
          <a:xfrm>
            <a:off x="15240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4" name="AutoShape 6"/>
          <p:cNvSpPr>
            <a:spLocks noChangeArrowheads="1"/>
          </p:cNvSpPr>
          <p:nvPr/>
        </p:nvSpPr>
        <p:spPr bwMode="gray">
          <a:xfrm>
            <a:off x="1981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gray">
          <a:xfrm>
            <a:off x="2438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gray">
          <a:xfrm>
            <a:off x="15240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7" name="AutoShape 6"/>
          <p:cNvSpPr>
            <a:spLocks noChangeArrowheads="1"/>
          </p:cNvSpPr>
          <p:nvPr/>
        </p:nvSpPr>
        <p:spPr bwMode="gray">
          <a:xfrm>
            <a:off x="15240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8" name="AutoShape 6"/>
          <p:cNvSpPr>
            <a:spLocks noChangeArrowheads="1"/>
          </p:cNvSpPr>
          <p:nvPr/>
        </p:nvSpPr>
        <p:spPr bwMode="gray">
          <a:xfrm>
            <a:off x="1981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9" name="AutoShape 6"/>
          <p:cNvSpPr>
            <a:spLocks noChangeArrowheads="1"/>
          </p:cNvSpPr>
          <p:nvPr/>
        </p:nvSpPr>
        <p:spPr bwMode="gray">
          <a:xfrm>
            <a:off x="2438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0" name="AutoShape 6"/>
          <p:cNvSpPr>
            <a:spLocks noChangeArrowheads="1"/>
          </p:cNvSpPr>
          <p:nvPr/>
        </p:nvSpPr>
        <p:spPr bwMode="gray">
          <a:xfrm>
            <a:off x="2438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gray">
          <a:xfrm>
            <a:off x="1981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2" name="AutoShape 6"/>
          <p:cNvSpPr>
            <a:spLocks noChangeArrowheads="1"/>
          </p:cNvSpPr>
          <p:nvPr/>
        </p:nvSpPr>
        <p:spPr bwMode="gray">
          <a:xfrm>
            <a:off x="5334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A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23" name="AutoShape 6"/>
          <p:cNvSpPr>
            <a:spLocks noChangeArrowheads="1"/>
          </p:cNvSpPr>
          <p:nvPr/>
        </p:nvSpPr>
        <p:spPr bwMode="gray">
          <a:xfrm>
            <a:off x="15240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AutoShape 6"/>
          <p:cNvSpPr>
            <a:spLocks noChangeArrowheads="1"/>
          </p:cNvSpPr>
          <p:nvPr/>
        </p:nvSpPr>
        <p:spPr bwMode="gray">
          <a:xfrm>
            <a:off x="19812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AutoShape 6"/>
          <p:cNvSpPr>
            <a:spLocks noChangeArrowheads="1"/>
          </p:cNvSpPr>
          <p:nvPr/>
        </p:nvSpPr>
        <p:spPr bwMode="gray">
          <a:xfrm>
            <a:off x="2438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gray">
          <a:xfrm>
            <a:off x="35052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7" name="AutoShape 6"/>
          <p:cNvSpPr>
            <a:spLocks noChangeArrowheads="1"/>
          </p:cNvSpPr>
          <p:nvPr/>
        </p:nvSpPr>
        <p:spPr bwMode="gray">
          <a:xfrm rot="5400000">
            <a:off x="35814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8" name="AutoShape 6"/>
          <p:cNvSpPr>
            <a:spLocks noChangeArrowheads="1"/>
          </p:cNvSpPr>
          <p:nvPr/>
        </p:nvSpPr>
        <p:spPr bwMode="gray">
          <a:xfrm>
            <a:off x="35052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9" name="AutoShape 6"/>
          <p:cNvSpPr>
            <a:spLocks noChangeArrowheads="1"/>
          </p:cNvSpPr>
          <p:nvPr/>
        </p:nvSpPr>
        <p:spPr bwMode="gray">
          <a:xfrm>
            <a:off x="3962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gray">
          <a:xfrm>
            <a:off x="4419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1" name="AutoShape 6"/>
          <p:cNvSpPr>
            <a:spLocks noChangeArrowheads="1"/>
          </p:cNvSpPr>
          <p:nvPr/>
        </p:nvSpPr>
        <p:spPr bwMode="gray">
          <a:xfrm>
            <a:off x="48768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2" name="AutoShape 6"/>
          <p:cNvSpPr>
            <a:spLocks noChangeArrowheads="1"/>
          </p:cNvSpPr>
          <p:nvPr/>
        </p:nvSpPr>
        <p:spPr bwMode="gray">
          <a:xfrm>
            <a:off x="3962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gray">
          <a:xfrm>
            <a:off x="3962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4" name="AutoShape 6"/>
          <p:cNvSpPr>
            <a:spLocks noChangeArrowheads="1"/>
          </p:cNvSpPr>
          <p:nvPr/>
        </p:nvSpPr>
        <p:spPr bwMode="gray">
          <a:xfrm>
            <a:off x="4419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gray">
          <a:xfrm>
            <a:off x="48768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6" name="AutoShape 6"/>
          <p:cNvSpPr>
            <a:spLocks noChangeArrowheads="1"/>
          </p:cNvSpPr>
          <p:nvPr/>
        </p:nvSpPr>
        <p:spPr bwMode="gray">
          <a:xfrm>
            <a:off x="48768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7" name="AutoShape 6"/>
          <p:cNvSpPr>
            <a:spLocks noChangeArrowheads="1"/>
          </p:cNvSpPr>
          <p:nvPr/>
        </p:nvSpPr>
        <p:spPr bwMode="gray">
          <a:xfrm>
            <a:off x="4419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8" name="AutoShape 6"/>
          <p:cNvSpPr>
            <a:spLocks noChangeArrowheads="1"/>
          </p:cNvSpPr>
          <p:nvPr/>
        </p:nvSpPr>
        <p:spPr bwMode="gray">
          <a:xfrm>
            <a:off x="3962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AutoShape 6"/>
          <p:cNvSpPr>
            <a:spLocks noChangeArrowheads="1"/>
          </p:cNvSpPr>
          <p:nvPr/>
        </p:nvSpPr>
        <p:spPr bwMode="gray">
          <a:xfrm>
            <a:off x="4419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AutoShape 6"/>
          <p:cNvSpPr>
            <a:spLocks noChangeArrowheads="1"/>
          </p:cNvSpPr>
          <p:nvPr/>
        </p:nvSpPr>
        <p:spPr bwMode="gray">
          <a:xfrm>
            <a:off x="48768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AutoShape 6"/>
          <p:cNvSpPr>
            <a:spLocks noChangeArrowheads="1"/>
          </p:cNvSpPr>
          <p:nvPr/>
        </p:nvSpPr>
        <p:spPr bwMode="gray">
          <a:xfrm>
            <a:off x="57150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2" name="AutoShape 6"/>
          <p:cNvSpPr>
            <a:spLocks noChangeArrowheads="1"/>
          </p:cNvSpPr>
          <p:nvPr/>
        </p:nvSpPr>
        <p:spPr bwMode="gray">
          <a:xfrm rot="5400000">
            <a:off x="5791200" y="4876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…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3" name="AutoShape 6"/>
          <p:cNvSpPr>
            <a:spLocks noChangeArrowheads="1"/>
          </p:cNvSpPr>
          <p:nvPr/>
        </p:nvSpPr>
        <p:spPr bwMode="gray">
          <a:xfrm>
            <a:off x="5715000" y="5334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n-1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44" name="AutoShape 6"/>
          <p:cNvSpPr>
            <a:spLocks noChangeArrowheads="1"/>
          </p:cNvSpPr>
          <p:nvPr/>
        </p:nvSpPr>
        <p:spPr bwMode="gray">
          <a:xfrm>
            <a:off x="6172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5" name="AutoShape 6"/>
          <p:cNvSpPr>
            <a:spLocks noChangeArrowheads="1"/>
          </p:cNvSpPr>
          <p:nvPr/>
        </p:nvSpPr>
        <p:spPr bwMode="gray">
          <a:xfrm>
            <a:off x="6629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6" name="AutoShape 6"/>
          <p:cNvSpPr>
            <a:spLocks noChangeArrowheads="1"/>
          </p:cNvSpPr>
          <p:nvPr/>
        </p:nvSpPr>
        <p:spPr bwMode="gray">
          <a:xfrm>
            <a:off x="7086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gray">
          <a:xfrm>
            <a:off x="61722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>
            <a:off x="61722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9" name="AutoShape 6"/>
          <p:cNvSpPr>
            <a:spLocks noChangeArrowheads="1"/>
          </p:cNvSpPr>
          <p:nvPr/>
        </p:nvSpPr>
        <p:spPr bwMode="gray">
          <a:xfrm>
            <a:off x="66294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0" name="AutoShape 6"/>
          <p:cNvSpPr>
            <a:spLocks noChangeArrowheads="1"/>
          </p:cNvSpPr>
          <p:nvPr/>
        </p:nvSpPr>
        <p:spPr bwMode="gray">
          <a:xfrm>
            <a:off x="7086600" y="4876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1" name="AutoShape 6"/>
          <p:cNvSpPr>
            <a:spLocks noChangeArrowheads="1"/>
          </p:cNvSpPr>
          <p:nvPr/>
        </p:nvSpPr>
        <p:spPr bwMode="gray">
          <a:xfrm>
            <a:off x="70866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2" name="AutoShape 6"/>
          <p:cNvSpPr>
            <a:spLocks noChangeArrowheads="1"/>
          </p:cNvSpPr>
          <p:nvPr/>
        </p:nvSpPr>
        <p:spPr bwMode="gray">
          <a:xfrm>
            <a:off x="6629400" y="5334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gray">
          <a:xfrm>
            <a:off x="61722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gray">
          <a:xfrm>
            <a:off x="66294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…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" name="AutoShape 6"/>
          <p:cNvSpPr>
            <a:spLocks noChangeArrowheads="1"/>
          </p:cNvSpPr>
          <p:nvPr/>
        </p:nvSpPr>
        <p:spPr bwMode="gray">
          <a:xfrm>
            <a:off x="7086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n-1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1524000" y="60198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= n-1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57" name="AutoShape 6"/>
          <p:cNvSpPr>
            <a:spLocks noChangeArrowheads="1"/>
          </p:cNvSpPr>
          <p:nvPr/>
        </p:nvSpPr>
        <p:spPr bwMode="gray">
          <a:xfrm>
            <a:off x="3962400" y="59436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&gt; n-1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gray">
          <a:xfrm>
            <a:off x="6172200" y="5943600"/>
            <a:ext cx="13716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dòng + cột &lt; n-1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rot="16200000" flipV="1">
            <a:off x="15240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3" name="Straight Arrow Connector 162"/>
          <p:cNvCxnSpPr/>
          <p:nvPr/>
        </p:nvCxnSpPr>
        <p:spPr>
          <a:xfrm rot="16200000" flipV="1">
            <a:off x="6172200" y="18288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 flipH="1" flipV="1">
            <a:off x="15240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 flipH="1" flipV="1">
            <a:off x="39624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 flipH="1" flipV="1">
            <a:off x="6172200" y="4419600"/>
            <a:ext cx="1371600" cy="1371600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arrow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0" name="AutoShape 6"/>
          <p:cNvSpPr>
            <a:spLocks noChangeArrowheads="1"/>
          </p:cNvSpPr>
          <p:nvPr/>
        </p:nvSpPr>
        <p:spPr bwMode="gray">
          <a:xfrm>
            <a:off x="3962400" y="3200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1" name="AutoShape 6"/>
          <p:cNvSpPr>
            <a:spLocks noChangeArrowheads="1"/>
          </p:cNvSpPr>
          <p:nvPr/>
        </p:nvSpPr>
        <p:spPr bwMode="gray">
          <a:xfrm>
            <a:off x="4876800" y="3200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5" name="AutoShape 6"/>
          <p:cNvSpPr>
            <a:spLocks noChangeArrowheads="1"/>
          </p:cNvSpPr>
          <p:nvPr/>
        </p:nvSpPr>
        <p:spPr bwMode="gray">
          <a:xfrm>
            <a:off x="4419600" y="3200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9" name="AutoShape 6"/>
          <p:cNvSpPr>
            <a:spLocks noChangeArrowheads="1"/>
          </p:cNvSpPr>
          <p:nvPr/>
        </p:nvSpPr>
        <p:spPr bwMode="gray">
          <a:xfrm>
            <a:off x="75438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0" name="AutoShape 6"/>
          <p:cNvSpPr>
            <a:spLocks noChangeArrowheads="1"/>
          </p:cNvSpPr>
          <p:nvPr/>
        </p:nvSpPr>
        <p:spPr bwMode="gray">
          <a:xfrm>
            <a:off x="7543800" y="27305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1" name="AutoShape 6"/>
          <p:cNvSpPr>
            <a:spLocks noChangeArrowheads="1"/>
          </p:cNvSpPr>
          <p:nvPr/>
        </p:nvSpPr>
        <p:spPr bwMode="gray">
          <a:xfrm>
            <a:off x="7543800" y="2286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8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60" grpId="0" animBg="1"/>
      <p:bldP spid="161" grpId="0" animBg="1"/>
      <p:bldP spid="165" grpId="0" animBg="1"/>
      <p:bldP spid="169" grpId="0" animBg="1"/>
      <p:bldP spid="170" grpId="0" animBg="1"/>
      <p:bldP spid="1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tính tổng trên </a:t>
            </a:r>
            <a:r>
              <a:rPr lang="vi-VN" altLang="en-US" smtClean="0"/>
              <a:t>đườ</a:t>
            </a:r>
            <a:r>
              <a:rPr lang="en-US" altLang="en-US" smtClean="0"/>
              <a:t>ng chéo phụ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TongDCPhu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tong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tong = tong + a[i][n-i-1];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Tìm giá trị lớn nhất của Ma Trận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47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m</a:t>
            </a:r>
            <a:r>
              <a:rPr lang="en-US" sz="2400" smtClean="0"/>
              <a:t>x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Tìm giá trị lớn nhất trong ma trận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(gọi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Giả sử giá trị </a:t>
            </a:r>
            <a:r>
              <a:rPr lang="en-US" sz="2400" smtClean="0">
                <a:solidFill>
                  <a:srgbClr val="FF0000"/>
                </a:solidFill>
              </a:rPr>
              <a:t>max hiện tại</a:t>
            </a:r>
            <a:r>
              <a:rPr lang="en-US" sz="2400" smtClean="0"/>
              <a:t> là giá trị phần tử </a:t>
            </a:r>
            <a:r>
              <a:rPr lang="vi-VN" sz="2400" smtClean="0"/>
              <a:t>đầ</a:t>
            </a:r>
            <a:r>
              <a:rPr lang="en-US" sz="2400" smtClean="0"/>
              <a:t>u tiên </a:t>
            </a:r>
            <a:r>
              <a:rPr lang="en-US" sz="2400" smtClean="0">
                <a:solidFill>
                  <a:srgbClr val="FF0000"/>
                </a:solidFill>
              </a:rPr>
              <a:t>a[0][0]</a:t>
            </a:r>
          </a:p>
          <a:p>
            <a:pPr lvl="1" eaLnBrk="1" hangingPunct="1">
              <a:defRPr/>
            </a:pPr>
            <a:r>
              <a:rPr lang="en-US" sz="2400" smtClean="0"/>
              <a:t>Lần l</a:t>
            </a:r>
            <a:r>
              <a:rPr lang="vi-VN" sz="2400" smtClean="0"/>
              <a:t>ượ</a:t>
            </a:r>
            <a:r>
              <a:rPr lang="en-US" sz="2400" smtClean="0"/>
              <a:t>t kiểm tra các phần tử còn lại </a:t>
            </a:r>
            <a:r>
              <a:rPr lang="vi-VN" sz="2400" smtClean="0"/>
              <a:t>để</a:t>
            </a:r>
            <a:r>
              <a:rPr lang="en-US" sz="2400" smtClean="0"/>
              <a:t> cập nhật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tìm Max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TimMax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a[][MAXC], int m,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j, max;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max = a[0][0];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(i=0; i&lt;m;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(j=0; j&lt;n;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(a[i][j] &gt; max)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max = a[i][j];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max;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077200" cy="40767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 smtClean="0">
                <a:latin typeface="Arial" pitchFamily="34" charset="0"/>
              </a:rPr>
              <a:t>Nêu lợi ích của việc dùng mảng.</a:t>
            </a:r>
          </a:p>
          <a:p>
            <a:pPr algn="just"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 smtClean="0">
                <a:latin typeface="Arial" pitchFamily="34" charset="0"/>
              </a:rPr>
              <a:t>Nêu cách khai báo và khởi tạo giá trị cho biến mảng một chiều, biến mảng hai chiều.</a:t>
            </a:r>
          </a:p>
          <a:p>
            <a:pPr algn="just"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 smtClean="0">
                <a:latin typeface="Arial" pitchFamily="34" charset="0"/>
              </a:rPr>
              <a:t>Nêu cách truyền tham số mảng cho hàm, cách gọi hàm có tham số mảng.</a:t>
            </a:r>
          </a:p>
          <a:p>
            <a:pPr algn="just">
              <a:lnSpc>
                <a:spcPct val="90000"/>
              </a:lnSpc>
              <a:buClr>
                <a:srgbClr val="990000"/>
              </a:buClr>
            </a:pPr>
            <a:r>
              <a:rPr lang="en-US" altLang="en-US" sz="2400" smtClean="0">
                <a:latin typeface="Arial" pitchFamily="34" charset="0"/>
              </a:rPr>
              <a:t>Trình bày các thao tác cơ bản trên kiểu mảng (1 chiều và 2 chiều):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− Nhập/Xuất giá trị cho các phần tử mảng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− Thêm phần tử mới vào mảng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− Xóa một phần tử trong mảng thỏa tiêu chuẩn P nào đó.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− Tìm kiếm trên mảng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− Sắp xếp mảng.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100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Verdana" pitchFamily="34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Khai báo kiểu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N1, N2: số l</a:t>
            </a:r>
            <a:r>
              <a:rPr lang="vi-VN" smtClean="0"/>
              <a:t>ượ</a:t>
            </a:r>
            <a:r>
              <a:rPr lang="en-US" smtClean="0"/>
              <a:t>ng phần tử mỗi chiều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sở&gt; &lt;tên kiểu&gt;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&lt;N2&gt;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5814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657600"/>
            <a:ext cx="731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MaTran[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819400" y="4953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819400" y="5410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819400" y="5867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2766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7338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1910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648200" y="4953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32766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46482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32766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7338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4191000" y="5410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1910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6482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733800" y="5867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2766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7338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1910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648200" y="4495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1676400" y="5410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Kiểu MaTran</a:t>
            </a:r>
            <a:endParaRPr lang="en-US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Khai báo biến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 eaLnBrk="1" hangingPunct="1">
              <a:defRPr/>
            </a:pPr>
            <a:r>
              <a:rPr lang="en-US" smtClean="0"/>
              <a:t>T</a:t>
            </a:r>
            <a:r>
              <a:rPr lang="vi-VN" smtClean="0"/>
              <a:t>ườ</a:t>
            </a:r>
            <a:r>
              <a:rPr lang="en-US" smtClean="0"/>
              <a:t>ng minh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kiểu)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sở&gt; &lt;tên biến&gt;[&lt;N1&gt;][&lt;N2&gt;];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14800"/>
            <a:ext cx="1524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191000"/>
            <a:ext cx="8305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[&lt;N1&gt;][&lt;N2&gt;];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biến&gt;;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&lt;tên kiểu&gt;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1&gt;, &lt;tên biến 2&gt;;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Khai báo biến mảng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 eaLnBrk="1" hangingPunct="1">
              <a:defRPr/>
            </a:pPr>
            <a:r>
              <a:rPr lang="en-US" smtClean="0"/>
              <a:t>T</a:t>
            </a:r>
            <a:r>
              <a:rPr lang="vi-VN" smtClean="0"/>
              <a:t>ườ</a:t>
            </a:r>
            <a:r>
              <a:rPr lang="en-US" smtClean="0"/>
              <a:t>ng minh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kiểu)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a[10][20], b[10][20];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c[5][10];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d[10][20];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191000"/>
            <a:ext cx="1524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267200"/>
            <a:ext cx="8305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[10][20];</a:t>
            </a:r>
          </a:p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MaTran5x10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[5][10];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MaTran11x11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r>
              <a:rPr 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MaTran10x20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d;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667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971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276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Truy xuất </a:t>
            </a:r>
            <a:r>
              <a:rPr lang="vi-VN" altLang="en-US" smtClean="0"/>
              <a:t>đế</a:t>
            </a:r>
            <a:r>
              <a:rPr lang="en-US" altLang="en-US" smtClean="0"/>
              <a:t>n một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 qua chỉ số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 eaLnBrk="1" hangingPunct="1">
              <a:defRPr/>
            </a:pPr>
            <a:r>
              <a:rPr lang="en-US" smtClean="0"/>
              <a:t>Cho mảng 2 chiều nh</a:t>
            </a:r>
            <a:r>
              <a:rPr lang="vi-VN" smtClean="0"/>
              <a:t>ư</a:t>
            </a:r>
            <a:r>
              <a:rPr lang="en-US" smtClean="0"/>
              <a:t> sau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Các truy xuất</a:t>
            </a:r>
          </a:p>
          <a:p>
            <a:pPr lvl="2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 lệ</a:t>
            </a:r>
            <a:r>
              <a:rPr lang="en-US" smtClean="0"/>
              <a:t>: a[0][0],  a[0][1], …, a[2][2], a[2][3]</a:t>
            </a:r>
          </a:p>
          <a:p>
            <a:pPr lvl="2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Không hợp lệ</a:t>
            </a:r>
            <a:r>
              <a:rPr lang="en-US" smtClean="0"/>
              <a:t>: a[-1][0], a[2][4], a[3][3]</a:t>
            </a:r>
            <a:endParaRPr lang="en-US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&lt;tên biến mảng&gt;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&lt;giá trị cs1&gt;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&lt;giá trị cs2&gt;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a[3][4];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5867400" y="2971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0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867400" y="3429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1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867400" y="3886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3246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7818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2390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76962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63246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76962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63246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67818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7239000" y="3429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72390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76962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6781800" y="3886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63246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67818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72390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76962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Gán 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 phép gán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mà phải gán trực tiếp giữa các phần tử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514602"/>
            <a:ext cx="7315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 strike="sngStrike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ch&gt; = &lt;biến mảng nguồn&gt;;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//sai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ch&gt;[&lt;giá trị cs1&gt;][giá trị cs2] =</a:t>
            </a:r>
          </a:p>
          <a:p>
            <a:pPr algn="r"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&lt;giá trị&gt;;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038600"/>
            <a:ext cx="1524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038600"/>
            <a:ext cx="7315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a[5][10], b[5][10];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= a;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// Sai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i,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5;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(j = 0; j &lt; 10;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b[i][j] = a[i][j];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 eaLnBrk="1" hangingPunct="1">
              <a:defRPr/>
            </a:pPr>
            <a:r>
              <a:rPr lang="en-US" smtClean="0"/>
              <a:t>Tham số kiểu mảng trong khai báo hàm </a:t>
            </a:r>
            <a:r>
              <a:rPr lang="en-US" smtClean="0">
                <a:solidFill>
                  <a:srgbClr val="FF0000"/>
                </a:solidFill>
              </a:rPr>
              <a:t>giống nh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 khai báo biến</a:t>
            </a:r>
            <a:r>
              <a:rPr lang="en-US" smtClean="0"/>
              <a:t> mảng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Tham số kiểu mảng truyền cho hàm chính là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phần tử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tiên của mảng</a:t>
            </a:r>
          </a:p>
          <a:p>
            <a:pPr lvl="2" eaLnBrk="1" hangingPunct="1">
              <a:defRPr/>
            </a:pPr>
            <a:r>
              <a:rPr lang="en-US" smtClean="0"/>
              <a:t>Có thể bỏ số l</a:t>
            </a:r>
            <a:r>
              <a:rPr lang="vi-VN" smtClean="0"/>
              <a:t>ượ</a:t>
            </a:r>
            <a:r>
              <a:rPr lang="en-US" smtClean="0"/>
              <a:t>ng phần tử chiều thứ 2 hoặc con trỏ.</a:t>
            </a:r>
          </a:p>
          <a:p>
            <a:pPr lvl="2" eaLnBrk="1" hangingPunct="1">
              <a:defRPr/>
            </a:pPr>
            <a:r>
              <a:rPr lang="en-US" smtClean="0"/>
              <a:t>Mảng có thể thay </a:t>
            </a:r>
            <a:r>
              <a:rPr lang="vi-VN" smtClean="0"/>
              <a:t>đổ</a:t>
            </a:r>
            <a:r>
              <a:rPr lang="en-US" smtClean="0"/>
              <a:t>i nội dung sau khi thực hiện hàm.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hai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a[50][100]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340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a[][100]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NhapMaTran(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(*a)[100]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1827</Words>
  <Application>Microsoft Office PowerPoint</Application>
  <PresentationFormat>On-screen Show (4:3)</PresentationFormat>
  <Paragraphs>484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Courier New</vt:lpstr>
      <vt:lpstr>VCBB</vt:lpstr>
      <vt:lpstr>Nội dung</vt:lpstr>
      <vt:lpstr>Ma Trận</vt:lpstr>
      <vt:lpstr>Ma Trận</vt:lpstr>
      <vt:lpstr>Khai báo kiểu mảng 2 chiều</vt:lpstr>
      <vt:lpstr>Khai báo biến mảng 2 chiều</vt:lpstr>
      <vt:lpstr>Khai báo biến mảng 2 chiều</vt:lpstr>
      <vt:lpstr>Truy xuất đến một phần tử</vt:lpstr>
      <vt:lpstr>Gán dữ liệu kiểu mảng</vt:lpstr>
      <vt:lpstr>Truyền mảng cho hàm</vt:lpstr>
      <vt:lpstr>Truyền mảng cho hàm</vt:lpstr>
      <vt:lpstr>Một số bài toán cơ bản</vt:lpstr>
      <vt:lpstr>Một số quy ước</vt:lpstr>
      <vt:lpstr>Thủ tục HoanVi &amp; Hàm LaSNT</vt:lpstr>
      <vt:lpstr>Nhập Ma Trận</vt:lpstr>
      <vt:lpstr>Hàm Nhập Ma Trận</vt:lpstr>
      <vt:lpstr>Xuất Ma Trận</vt:lpstr>
      <vt:lpstr>Hàm Xuất Ma Trận</vt:lpstr>
      <vt:lpstr>Tìm kiếm một phần tử trong Ma Trận</vt:lpstr>
      <vt:lpstr>Hàm Tìm Kiếm</vt:lpstr>
      <vt:lpstr>Kiểm tra tính chất của mảng</vt:lpstr>
      <vt:lpstr>Hàm Kiểm Tra (Cách 1)</vt:lpstr>
      <vt:lpstr>Hàm Kiểm Tra (Cách 2)</vt:lpstr>
      <vt:lpstr>Hàm Kiểm Tra (Cách 2)</vt:lpstr>
      <vt:lpstr>Tính tổng các phần tử</vt:lpstr>
      <vt:lpstr>Hàm tính tổng trên dòng</vt:lpstr>
      <vt:lpstr>Hàm tính tổng trên cột</vt:lpstr>
      <vt:lpstr>Hàm tính tổng đường chéo chính</vt:lpstr>
      <vt:lpstr>Hàm tính tổng trên đường chéo chính</vt:lpstr>
      <vt:lpstr>Hàm tính tổng dưới đường chéo chính</vt:lpstr>
      <vt:lpstr>Hàm tính tổng trên đường chéo phụ</vt:lpstr>
      <vt:lpstr>Tìm giá trị lớn nhất của Ma Trận</vt:lpstr>
      <vt:lpstr>Hàm tìm Max</vt:lpstr>
      <vt:lpstr>PowerPoint Presentation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My Linh</cp:lastModifiedBy>
  <cp:revision>285</cp:revision>
  <dcterms:created xsi:type="dcterms:W3CDTF">2007-09-05T08:24:33Z</dcterms:created>
  <dcterms:modified xsi:type="dcterms:W3CDTF">2016-09-07T10:55:26Z</dcterms:modified>
</cp:coreProperties>
</file>