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7315200" cy="96012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C66"/>
    <a:srgbClr val="5CADFF"/>
    <a:srgbClr val="FF99FF"/>
    <a:srgbClr val="FF66FF"/>
    <a:srgbClr val="FFCCFF"/>
    <a:srgbClr val="CC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004" autoAdjust="0"/>
  </p:normalViewPr>
  <p:slideViewPr>
    <p:cSldViewPr>
      <p:cViewPr>
        <p:scale>
          <a:sx n="75" d="100"/>
          <a:sy n="75" d="100"/>
        </p:scale>
        <p:origin x="-124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0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7D07959-6490-4A6E-B9AB-D53400283541}" type="datetimeFigureOut">
              <a:rPr lang="vi-VN"/>
              <a:pPr>
                <a:defRPr/>
              </a:pPr>
              <a:t>09/09/2016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7E15826-8E88-4659-A8D6-985AA76883E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4616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17B3A7C4-81A6-4F42-8250-699CE3686585}" type="datetimeFigureOut">
              <a:rPr lang="en-US"/>
              <a:pPr>
                <a:defRPr/>
              </a:pPr>
              <a:t>09-Sep-16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98F69E3E-CB97-433F-912E-949D5B024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50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DAD4301-2F73-4735-944C-3DA49640DFB4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2AD7670-807C-4A56-9016-F7EFB388DF67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D3077BE-4216-4316-ADEB-91DB8AFA1466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7ED8BEF-B321-4A4C-860D-17B909BB710C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1FE211D-5044-4D8D-B3CE-49A67DA57CB4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EF334C6-1203-4D60-B92A-A40C8C5EC5B0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45ABE22-81CF-4DE7-AFC7-6F3D9357906C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BABED99-1162-41B6-96EC-D16995D02FF6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45AA49C-2B77-4373-BF55-77E049BBB253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3446D1F-DE4F-43A5-BB70-37B2D3766DF2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D78D7AE-0A6A-4C2A-A428-BE3C21ABA13E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7CBFCD0-373E-44A0-91F9-BB1575256BF9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0D92E35-0A35-4BFC-938E-FB9447DE59B3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9F5A206-F2F4-4BDE-8C06-9CEAE4FD8394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E1E4600-F96B-455B-ADF9-25423AED36F4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263A135-3142-45A6-82F3-E74AB5E0BCAB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3DF22AF-E26B-4F21-A36B-DB6B54C84505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B08273C-D99F-428C-BD73-9F8218492A5B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alt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alt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 Đại học Khoa học Tự nhiên</a:t>
            </a:r>
          </a:p>
          <a:p>
            <a:pPr eaLnBrk="1" hangingPunct="1"/>
            <a:r>
              <a:rPr lang="en-US" alt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 Công nghệ thông tin</a:t>
            </a:r>
          </a:p>
          <a:p>
            <a:pPr eaLnBrk="1" hangingPunct="1"/>
            <a:r>
              <a:rPr lang="en-US" alt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Tin học c</a:t>
            </a:r>
            <a:r>
              <a:rPr lang="vi-VN" alt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ơ</a:t>
            </a:r>
            <a:r>
              <a:rPr lang="en-US" alt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s</a:t>
            </a:r>
            <a:r>
              <a:rPr lang="vi-VN" alt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ở</a:t>
            </a:r>
            <a:r>
              <a:rPr lang="en-US" alt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5AF9E5D9-9EFA-449D-9F3E-17AB29A8AB1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en-US" sz="1600">
                <a:latin typeface="Verdana" pitchFamily="34" charset="0"/>
              </a:rPr>
              <a:t>Đặng Bình Ph</a:t>
            </a:r>
            <a:r>
              <a:rPr lang="vi-VN" altLang="en-US" sz="1600">
                <a:latin typeface="Verdana" pitchFamily="34" charset="0"/>
              </a:rPr>
              <a:t>ươ</a:t>
            </a:r>
            <a:r>
              <a:rPr lang="en-US" altLang="en-US" sz="1600">
                <a:latin typeface="Verdana" pitchFamily="34" charset="0"/>
              </a:rPr>
              <a:t>ng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en-US" sz="1200">
                <a:latin typeface="Verdana" pitchFamily="34" charset="0"/>
              </a:rPr>
              <a:t>dbphuong@fit.hcmuns.edu.vn</a:t>
            </a: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5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3D2346D-03C8-408C-9B9E-15581E685776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3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9F5D166E-AFEA-41F5-8BEE-3653D2FCFB1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61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48953326-E426-403C-B143-A079F546D37A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34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0267407-6171-4176-8628-0E1CB05A5B04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7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F9940283-C4CC-4844-91F1-FB4682F03719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3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728472BC-20DB-4127-9801-10C2C60E829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92928646-CAD1-4721-900D-5B6237BBC50A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5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5C8BECE-5B41-423A-8339-8DDFAE1A767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0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AD67CC97-AB1B-45A3-ACA1-7DB5F11B1A9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8034D625-D05A-49AD-875D-3CE0EE396FC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9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50267858-62BF-4707-A367-391F2657EBB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6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47EBEB6-1F2F-49F0-9F33-C52922B5D92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7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39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0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28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9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0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 userDrawn="1"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35" name="AutoShape 24"/>
          <p:cNvSpPr>
            <a:spLocks noChangeArrowheads="1"/>
          </p:cNvSpPr>
          <p:nvPr userDrawn="1"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30002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 b="1">
                <a:solidFill>
                  <a:schemeClr val="bg1"/>
                </a:solidFill>
              </a:rPr>
              <a:t>&amp;</a:t>
            </a:r>
          </a:p>
        </p:txBody>
      </p:sp>
      <p:sp>
        <p:nvSpPr>
          <p:cNvPr id="1036" name="AutoShape 25"/>
          <p:cNvSpPr>
            <a:spLocks noChangeArrowheads="1"/>
          </p:cNvSpPr>
          <p:nvPr userDrawn="1"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30002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 b="1">
                <a:solidFill>
                  <a:schemeClr val="bg1"/>
                </a:solidFill>
              </a:rPr>
              <a:t>BB</a:t>
            </a:r>
            <a:endParaRPr lang="en-US" altLang="en-US" sz="1600" b="1" baseline="30000">
              <a:solidFill>
                <a:schemeClr val="bg1"/>
              </a:solidFill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F44F5EBD-452A-4BE6-9BD4-DBF2B512EB0A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Nội dung</a:t>
            </a: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Chuỗi ký tự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382" name="Text Box 4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  <a:cs typeface="Arial" charset="0"/>
                </a:rPr>
                <a:t>Khái niệm</a:t>
              </a:r>
            </a:p>
          </p:txBody>
        </p:sp>
        <p:sp>
          <p:nvSpPr>
            <p:cNvPr id="15383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378" name="Text Box 5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  <a:cs typeface="Arial" charset="0"/>
                </a:rPr>
                <a:t>Khởi tạo</a:t>
              </a:r>
            </a:p>
          </p:txBody>
        </p:sp>
        <p:sp>
          <p:nvSpPr>
            <p:cNvPr id="15379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374" name="Text Box 5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  <a:cs typeface="Arial" charset="0"/>
                </a:rPr>
                <a:t>Các thao tác trên chuỗi ký tự</a:t>
              </a:r>
            </a:p>
          </p:txBody>
        </p:sp>
        <p:sp>
          <p:nvSpPr>
            <p:cNvPr id="15375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370" name="Text Box 6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  <a:cs typeface="Arial" charset="0"/>
                </a:rPr>
                <a:t>Bài tập</a:t>
              </a:r>
            </a:p>
          </p:txBody>
        </p:sp>
        <p:sp>
          <p:nvSpPr>
            <p:cNvPr id="15371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pPr eaLnBrk="1" hangingPunct="1"/>
            <a:r>
              <a:rPr lang="en-US" altLang="en-US" smtClean="0"/>
              <a:t>Hàm chuyển chuỗi thành chữ th</a:t>
            </a:r>
            <a:r>
              <a:rPr lang="vi-VN" altLang="en-US" smtClean="0"/>
              <a:t>ườ</a:t>
            </a:r>
            <a:r>
              <a:rPr lang="en-US" altLang="en-US" smtClean="0"/>
              <a:t>ng</a:t>
            </a: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Chuyển chuỗi s thành chuỗi th</a:t>
            </a:r>
            <a:r>
              <a:rPr lang="vi-VN" sz="2000">
                <a:latin typeface="Tahoma" pitchFamily="34" charset="0"/>
                <a:cs typeface="Tahoma" pitchFamily="34" charset="0"/>
              </a:rPr>
              <a:t>ườ</a:t>
            </a:r>
            <a:r>
              <a:rPr lang="en-US" sz="2000">
                <a:latin typeface="Tahoma" pitchFamily="34" charset="0"/>
                <a:cs typeface="Tahoma" pitchFamily="34" charset="0"/>
              </a:rPr>
              <a:t>ng (‘A’ thành ‘a’, ‘B’ thành ‘b’, …, ‘Z’ thành ‘z’)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Địa chỉ chuỗi s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s[] = “Tin hoc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strlwr(s);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puts(s);		// tin hoc co so a!!!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char *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strlwr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pPr eaLnBrk="1" hangingPunct="1"/>
            <a:r>
              <a:rPr lang="en-US" altLang="en-US" smtClean="0"/>
              <a:t>Hàm chuyển chuỗi thành chữ IN</a:t>
            </a: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Chuyển chuỗi s thành chuỗi in (‘a’ thành ‘A’, ‘b’ thành ‘B’, …, ‘z’ thành ‘Z’)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Địa chỉ chuỗi s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s[] = “Tin hoc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strupr(s);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puts(s);		// TIN HOC CO SO A!!!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char *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strupr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Hàm </a:t>
            </a:r>
            <a:r>
              <a:rPr lang="vi-VN" altLang="en-US" smtClean="0"/>
              <a:t>đả</a:t>
            </a:r>
            <a:r>
              <a:rPr lang="en-US" altLang="en-US" smtClean="0"/>
              <a:t>o ng</a:t>
            </a:r>
            <a:r>
              <a:rPr lang="vi-VN" altLang="en-US" smtClean="0"/>
              <a:t>ượ</a:t>
            </a:r>
            <a:r>
              <a:rPr lang="en-US" altLang="en-US" smtClean="0"/>
              <a:t>c chuỗi</a:t>
            </a: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Đảo ng</a:t>
            </a:r>
            <a:r>
              <a:rPr lang="vi-VN" sz="2000">
                <a:latin typeface="Tahoma" pitchFamily="34" charset="0"/>
                <a:cs typeface="Tahoma" pitchFamily="34" charset="0"/>
              </a:rPr>
              <a:t>ượ</a:t>
            </a:r>
            <a:r>
              <a:rPr lang="en-US" sz="2000">
                <a:latin typeface="Tahoma" pitchFamily="34" charset="0"/>
                <a:cs typeface="Tahoma" pitchFamily="34" charset="0"/>
              </a:rPr>
              <a:t>c thứ tự các ký tự trong chuỗi (trừ ký tự kết thúc chuỗi)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Địa chỉ chuỗi kết quả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s[] = “Tin hoc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strrev(s);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puts(s);		// !!!A os oc coh  niT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char *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strrev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Hàm so sánh hai chuỗi</a:t>
            </a: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So sánh hai chuỗi s1 và s2 (phân biệt hoa th</a:t>
            </a:r>
            <a:r>
              <a:rPr lang="vi-VN" sz="2000">
                <a:latin typeface="Tahoma" pitchFamily="34" charset="0"/>
                <a:cs typeface="Tahoma" pitchFamily="34" charset="0"/>
              </a:rPr>
              <a:t>ườ</a:t>
            </a:r>
            <a:r>
              <a:rPr lang="en-US" sz="2000">
                <a:latin typeface="Tahoma" pitchFamily="34" charset="0"/>
                <a:cs typeface="Tahoma" pitchFamily="34" charset="0"/>
              </a:rPr>
              <a:t>ng)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&lt; 0 nếu s1 &lt; s2</a:t>
            </a: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== 0 nếu s1 == s2</a:t>
            </a: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&gt;0 nếu s1 &gt; s2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s1[] = “tin hoc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s2[] = “hoc tin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int kq = strcmp(s1, s2);	// =&gt; kq &gt; 0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int 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strcmp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(const 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s1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, const 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s2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Hàm so sánh hai chuỗi</a:t>
            </a: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So sánh hai chuỗi s1 và s2 (không phân biệt hoa th</a:t>
            </a:r>
            <a:r>
              <a:rPr lang="vi-VN" sz="2000">
                <a:latin typeface="Tahoma" pitchFamily="34" charset="0"/>
                <a:cs typeface="Tahoma" pitchFamily="34" charset="0"/>
              </a:rPr>
              <a:t>ườ</a:t>
            </a:r>
            <a:r>
              <a:rPr lang="en-US" sz="2000">
                <a:latin typeface="Tahoma" pitchFamily="34" charset="0"/>
                <a:cs typeface="Tahoma" pitchFamily="34" charset="0"/>
              </a:rPr>
              <a:t>ng)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&lt; 0 nếu s1 &lt; s2</a:t>
            </a: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== 0 nếu s1 == s2</a:t>
            </a: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&gt;0 nếu s1 &gt; s2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s1[] = “tin hoc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s2[] = “TIN HOC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int kq = stricmp(s1, s2);	// =&gt; kq == 0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int 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stricmp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(const 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s1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, const 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s2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Hàm nối hai chuỗi</a:t>
            </a: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Nối chuỗi src vào sau chuỗi dest.</a:t>
            </a:r>
          </a:p>
          <a:p>
            <a:pPr algn="just" eaLnBrk="0" hangingPunct="0">
              <a:defRPr/>
            </a:pP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!</a:t>
            </a:r>
            <a:r>
              <a:rPr lang="en-US" sz="2000">
                <a:latin typeface="Tahoma" pitchFamily="34" charset="0"/>
                <a:cs typeface="Tahoma" pitchFamily="34" charset="0"/>
              </a:rPr>
              <a:t> Chuỗi dest phải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đủ</a:t>
            </a:r>
            <a:r>
              <a:rPr lang="en-US" sz="2000">
                <a:latin typeface="Tahoma" pitchFamily="34" charset="0"/>
                <a:cs typeface="Tahoma" pitchFamily="34" charset="0"/>
              </a:rPr>
              <a:t> chứa kết quả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Địa chỉ của chuỗi </a:t>
            </a:r>
            <a:r>
              <a:rPr lang="vi-VN" sz="2000">
                <a:latin typeface="Tahoma" pitchFamily="34" charset="0"/>
                <a:cs typeface="Tahoma" pitchFamily="34" charset="0"/>
              </a:rPr>
              <a:t>đượ</a:t>
            </a:r>
            <a:r>
              <a:rPr lang="en-US" sz="2000">
                <a:latin typeface="Tahoma" pitchFamily="34" charset="0"/>
                <a:cs typeface="Tahoma" pitchFamily="34" charset="0"/>
              </a:rPr>
              <a:t>c nối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s1[100] = “Tin hoc”;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s2[] = “co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strcat(s1, “ ”);	// =&gt; “Tin hoc ”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strcat(s1, s2);	// =&gt; “Tin hoc co so A!!!”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char* 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strcat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dest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, const 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src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Hàm tính </a:t>
            </a:r>
            <a:r>
              <a:rPr lang="vi-VN" altLang="en-US" smtClean="0"/>
              <a:t>độ</a:t>
            </a:r>
            <a:r>
              <a:rPr lang="en-US" altLang="en-US" smtClean="0"/>
              <a:t> dài chuỗi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Tính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độ</a:t>
            </a:r>
            <a:r>
              <a:rPr lang="en-US" sz="2000">
                <a:latin typeface="Tahoma" pitchFamily="34" charset="0"/>
                <a:cs typeface="Tahoma" pitchFamily="34" charset="0"/>
              </a:rPr>
              <a:t> dài chuỗi s</a:t>
            </a:r>
          </a:p>
          <a:p>
            <a:pPr algn="just" eaLnBrk="0" hangingPunct="0">
              <a:defRPr/>
            </a:pP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size_t</a:t>
            </a:r>
            <a:r>
              <a:rPr lang="en-US" sz="2000">
                <a:latin typeface="Tahoma" pitchFamily="34" charset="0"/>
                <a:cs typeface="Tahoma" pitchFamily="34" charset="0"/>
              </a:rPr>
              <a:t> thay cho unsigned (trong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&lt;stddef.h&gt;</a:t>
            </a:r>
            <a:r>
              <a:rPr lang="en-US" sz="2000">
                <a:latin typeface="Tahoma" pitchFamily="34" charset="0"/>
                <a:cs typeface="Tahoma" pitchFamily="34" charset="0"/>
              </a:rPr>
              <a:t>) dùng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để</a:t>
            </a:r>
            <a:r>
              <a:rPr lang="en-US" sz="2000">
                <a:latin typeface="Tahoma" pitchFamily="34" charset="0"/>
                <a:cs typeface="Tahoma" pitchFamily="34" charset="0"/>
              </a:rPr>
              <a:t> </a:t>
            </a:r>
            <a:r>
              <a:rPr lang="vi-VN" sz="2000">
                <a:latin typeface="Tahoma" pitchFamily="34" charset="0"/>
                <a:cs typeface="Tahoma" pitchFamily="34" charset="0"/>
              </a:rPr>
              <a:t>đ</a:t>
            </a:r>
            <a:r>
              <a:rPr lang="en-US" sz="2000">
                <a:latin typeface="Tahoma" pitchFamily="34" charset="0"/>
                <a:cs typeface="Tahoma" pitchFamily="34" charset="0"/>
              </a:rPr>
              <a:t>o các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đạ</a:t>
            </a:r>
            <a:r>
              <a:rPr lang="en-US" sz="2000">
                <a:latin typeface="Tahoma" pitchFamily="34" charset="0"/>
                <a:cs typeface="Tahoma" pitchFamily="34" charset="0"/>
              </a:rPr>
              <a:t>i l</a:t>
            </a:r>
            <a:r>
              <a:rPr lang="vi-VN" sz="2000">
                <a:latin typeface="Tahoma" pitchFamily="34" charset="0"/>
                <a:cs typeface="Tahoma" pitchFamily="34" charset="0"/>
              </a:rPr>
              <a:t>ượ</a:t>
            </a:r>
            <a:r>
              <a:rPr lang="en-US" sz="2000">
                <a:latin typeface="Tahoma" pitchFamily="34" charset="0"/>
                <a:cs typeface="Tahoma" pitchFamily="34" charset="0"/>
              </a:rPr>
              <a:t>ng không dấu.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Độ dài chuỗi s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s[] = “Tin hoc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int len = strlen(s);	// =&gt; 18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size_t* 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strlen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(const 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Hàm tìm chuỗi trong chuỗi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Tìm vị trí xuất hiện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đầ</a:t>
            </a:r>
            <a:r>
              <a:rPr lang="en-US" sz="2000">
                <a:latin typeface="Tahoma" pitchFamily="34" charset="0"/>
                <a:cs typeface="Tahoma" pitchFamily="34" charset="0"/>
              </a:rPr>
              <a:t>u tiên của s2 trong s1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Thành công: trả về con trỏ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đế</a:t>
            </a:r>
            <a:r>
              <a:rPr lang="en-US" sz="2000">
                <a:latin typeface="Tahoma" pitchFamily="34" charset="0"/>
                <a:cs typeface="Tahoma" pitchFamily="34" charset="0"/>
              </a:rPr>
              <a:t>n vị trí xuất hiện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đầ</a:t>
            </a:r>
            <a:r>
              <a:rPr lang="en-US" sz="2000">
                <a:latin typeface="Tahoma" pitchFamily="34" charset="0"/>
                <a:cs typeface="Tahoma" pitchFamily="34" charset="0"/>
              </a:rPr>
              <a:t>u tiên của s2 trong s1.</a:t>
            </a: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Thất bại: trả về null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s1[] = “Tin hoc co so A!!!”;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s2[] = “hoc”;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if (strstr(s1, s2) != null)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	printf(“Tim thay!”);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char* 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strstr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(const 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s1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, const char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s2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1: </a:t>
            </a:r>
            <a:r>
              <a:rPr lang="en-US" smtClean="0"/>
              <a:t>Xem thêm một số hàm khác nh</a:t>
            </a:r>
            <a:r>
              <a:rPr lang="vi-VN" smtClean="0"/>
              <a:t>ư</a:t>
            </a: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atoi, atol, atof : </a:t>
            </a:r>
            <a:r>
              <a:rPr lang="vi-VN" smtClean="0"/>
              <a:t>đổ</a:t>
            </a:r>
            <a:r>
              <a:rPr lang="en-US" smtClean="0"/>
              <a:t>i chuỗi thành số</a:t>
            </a:r>
          </a:p>
          <a:p>
            <a:pPr lvl="1" eaLnBrk="1" hangingPunct="1">
              <a:defRPr/>
            </a:pPr>
            <a:r>
              <a:rPr lang="en-US" smtClean="0"/>
              <a:t>itoa, ltoa, ultoa: </a:t>
            </a:r>
            <a:r>
              <a:rPr lang="vi-VN" smtClean="0"/>
              <a:t>đổ</a:t>
            </a:r>
            <a:r>
              <a:rPr lang="en-US" smtClean="0"/>
              <a:t>i số thành chuỗi</a:t>
            </a:r>
          </a:p>
          <a:p>
            <a:pPr lvl="1" eaLnBrk="1" hangingPunct="1">
              <a:defRPr/>
            </a:pPr>
            <a:r>
              <a:rPr lang="en-US" smtClean="0"/>
              <a:t>strtok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2: </a:t>
            </a:r>
            <a:r>
              <a:rPr lang="en-US" smtClean="0"/>
              <a:t>Viết hàm upper(char s[]) </a:t>
            </a:r>
            <a:r>
              <a:rPr lang="vi-VN" smtClean="0"/>
              <a:t>đổ</a:t>
            </a:r>
            <a:r>
              <a:rPr lang="en-US" smtClean="0"/>
              <a:t>i toàn bộ các ký tự sang ký tự hoa (giống hàm strupr)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3: </a:t>
            </a:r>
            <a:r>
              <a:rPr lang="en-US" smtClean="0"/>
              <a:t>Viết hàm lower(char s[]) </a:t>
            </a:r>
            <a:r>
              <a:rPr lang="vi-VN" smtClean="0"/>
              <a:t>đổ</a:t>
            </a:r>
            <a:r>
              <a:rPr lang="en-US" smtClean="0"/>
              <a:t>i toàn bộ các ký tự sang ký tự th</a:t>
            </a:r>
            <a:r>
              <a:rPr lang="vi-VN" smtClean="0"/>
              <a:t>ườ</a:t>
            </a:r>
            <a:r>
              <a:rPr lang="en-US" smtClean="0"/>
              <a:t>ng (giống hàm strlwr)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4: </a:t>
            </a:r>
            <a:r>
              <a:rPr lang="en-US" smtClean="0"/>
              <a:t>Viết hàm proper(char s[]) </a:t>
            </a:r>
            <a:r>
              <a:rPr lang="vi-VN" smtClean="0"/>
              <a:t>đổ</a:t>
            </a:r>
            <a:r>
              <a:rPr lang="en-US" smtClean="0"/>
              <a:t>i các ký tự </a:t>
            </a:r>
            <a:r>
              <a:rPr lang="vi-VN" smtClean="0"/>
              <a:t>đầ</a:t>
            </a:r>
            <a:r>
              <a:rPr lang="en-US" smtClean="0"/>
              <a:t>u tiên của mỗi từ sang ký tự hoa.</a:t>
            </a:r>
            <a:endParaRPr lang="en-US"/>
          </a:p>
        </p:txBody>
      </p:sp>
      <p:sp>
        <p:nvSpPr>
          <p:cNvPr id="3277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Chuỗi ký tự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Bài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5: </a:t>
            </a:r>
            <a:r>
              <a:rPr lang="en-US" smtClean="0"/>
              <a:t>Viết hàm standard(char s[]) bỏ toàn bộ khoảng </a:t>
            </a:r>
            <a:r>
              <a:rPr lang="vi-VN" smtClean="0"/>
              <a:t>trắng đầu chuỗi, cuối chuỗi và giữa 2 từ trong</a:t>
            </a:r>
            <a:r>
              <a:rPr lang="en-US" smtClean="0"/>
              <a:t> s chỉ còn 1 khoảng trắng.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6: </a:t>
            </a:r>
            <a:r>
              <a:rPr lang="en-US" smtClean="0"/>
              <a:t>Xóa tất cả các khoảng trắng của s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7: </a:t>
            </a:r>
            <a:r>
              <a:rPr lang="en-US" smtClean="0"/>
              <a:t>Đếm xem có bao nhiêu từ trong s. Xuất các từ trên các dòng liên tiếp.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8: </a:t>
            </a:r>
            <a:r>
              <a:rPr lang="en-US" smtClean="0"/>
              <a:t>Tìm từ có chiều dài dài nhất và in ra.</a:t>
            </a:r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Bài 9: </a:t>
            </a:r>
            <a:r>
              <a:rPr lang="en-US" smtClean="0"/>
              <a:t>Trích ra n ký tự </a:t>
            </a:r>
            <a:r>
              <a:rPr lang="vi-VN" smtClean="0"/>
              <a:t>đầ</a:t>
            </a:r>
            <a:r>
              <a:rPr lang="en-US" smtClean="0"/>
              <a:t>u tiên/cuối cùng/bắt </a:t>
            </a:r>
            <a:r>
              <a:rPr lang="vi-VN" smtClean="0"/>
              <a:t>đầ</a:t>
            </a:r>
            <a:r>
              <a:rPr lang="en-US" smtClean="0"/>
              <a:t>u tại vị trí pos.</a:t>
            </a: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Chuỗi ký tự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Khái niệm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006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Khái niệm</a:t>
            </a:r>
          </a:p>
          <a:p>
            <a:pPr lvl="1" algn="just" eaLnBrk="1" hangingPunct="1">
              <a:defRPr/>
            </a:pPr>
            <a:r>
              <a:rPr lang="en-US" smtClean="0"/>
              <a:t>Kiểu </a:t>
            </a:r>
            <a:r>
              <a:rPr lang="en-US" smtClean="0">
                <a:solidFill>
                  <a:srgbClr val="FF0000"/>
                </a:solidFill>
              </a:rPr>
              <a:t>char</a:t>
            </a:r>
            <a:r>
              <a:rPr lang="en-US" smtClean="0"/>
              <a:t> chỉ chứa </a:t>
            </a:r>
            <a:r>
              <a:rPr lang="vi-VN" smtClean="0"/>
              <a:t>đượ</a:t>
            </a:r>
            <a:r>
              <a:rPr lang="en-US" smtClean="0"/>
              <a:t>c một ký tự. Để l</a:t>
            </a:r>
            <a:r>
              <a:rPr lang="vi-VN" smtClean="0"/>
              <a:t>ư</a:t>
            </a:r>
            <a:r>
              <a:rPr lang="en-US" smtClean="0"/>
              <a:t>u trữ một chuỗi (nhiều ký tự) ta sử dụng mảng (một chiều) các ký tự.</a:t>
            </a:r>
          </a:p>
          <a:p>
            <a:pPr lvl="1" algn="just" eaLnBrk="1" hangingPunct="1">
              <a:defRPr/>
            </a:pPr>
            <a:r>
              <a:rPr lang="en-US" smtClean="0"/>
              <a:t>Chuỗi ký tự kết thúc bằng ký tự ‘</a:t>
            </a:r>
            <a:r>
              <a:rPr lang="en-US" smtClean="0">
                <a:solidFill>
                  <a:srgbClr val="FF0000"/>
                </a:solidFill>
              </a:rPr>
              <a:t>\0</a:t>
            </a:r>
            <a:r>
              <a:rPr lang="en-US" smtClean="0"/>
              <a:t>’ (null)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en-US" smtClean="0">
                <a:sym typeface="Wingdings" pitchFamily="2" charset="2"/>
              </a:rPr>
              <a:t>	 Độ dài chuỗi = kích th</a:t>
            </a:r>
            <a:r>
              <a:rPr lang="vi-VN" smtClean="0">
                <a:sym typeface="Wingdings" pitchFamily="2" charset="2"/>
              </a:rPr>
              <a:t>ướ</a:t>
            </a:r>
            <a:r>
              <a:rPr lang="en-US" smtClean="0">
                <a:sym typeface="Wingdings" pitchFamily="2" charset="2"/>
              </a:rPr>
              <a:t>c mảng – 1</a:t>
            </a:r>
            <a:endParaRPr lang="en-US" smtClean="0"/>
          </a:p>
          <a:p>
            <a:pPr algn="just"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Chuỗi ký tự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5029200"/>
            <a:ext cx="1524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38200" y="5029200"/>
            <a:ext cx="7010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char hoten[30];	// Dài 29 ký tự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char ngaysinh[9];	// Dài 8 ký tự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Khởi tạo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Khởi tạo nh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mảng thông th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ườ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 eaLnBrk="1" hangingPunct="1">
              <a:defRPr/>
            </a:pPr>
            <a:r>
              <a:rPr lang="en-US" smtClean="0"/>
              <a:t>Độ dài cụ thể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Tự xác </a:t>
            </a:r>
            <a:r>
              <a:rPr lang="vi-VN" smtClean="0"/>
              <a:t>đị</a:t>
            </a:r>
            <a:r>
              <a:rPr lang="en-US" smtClean="0"/>
              <a:t>nh </a:t>
            </a:r>
            <a:r>
              <a:rPr lang="vi-VN" smtClean="0"/>
              <a:t>độ</a:t>
            </a:r>
            <a:r>
              <a:rPr lang="en-US" smtClean="0"/>
              <a:t> dài</a:t>
            </a:r>
            <a:endParaRPr lang="en-US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Chuỗi ký tự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590800"/>
            <a:ext cx="1524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590800"/>
            <a:ext cx="8305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char s[10] = {‘T’, ‘H’, ‘C’, ‘S’, ‘A’, ‘ ’, ‘\0’};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char s[10] = “THCS A”;	// Tự </a:t>
            </a:r>
            <a:r>
              <a:rPr lang="vi-VN" altLang="en-US" sz="2000">
                <a:latin typeface="Courier New" pitchFamily="49" charset="0"/>
                <a:cs typeface="Courier New" pitchFamily="49" charset="0"/>
              </a:rPr>
              <a:t>độ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ng thêm ‘\0’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4572000"/>
            <a:ext cx="152400" cy="7048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38200" y="4572000"/>
            <a:ext cx="8305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char s[] = {‘T’, ‘H’, ‘C’, ‘S’, ‘ ’, ‘A’, ‘\0’};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char s[] = “THCS A”;	// Tự </a:t>
            </a:r>
            <a:r>
              <a:rPr lang="vi-VN" altLang="en-US" sz="2000">
                <a:latin typeface="Courier New" pitchFamily="49" charset="0"/>
                <a:cs typeface="Courier New" pitchFamily="49" charset="0"/>
              </a:rPr>
              <a:t>độ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ng thêm ‘\0’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21336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25908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30480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35052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39624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44196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48768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53340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57912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62484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21336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‘T’</a:t>
            </a: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25908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‘H’</a:t>
            </a: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30480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‘C’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35052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‘S’</a:t>
            </a: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39624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 ’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44196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‘A’</a:t>
            </a:r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gray">
          <a:xfrm>
            <a:off x="21336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25908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gray">
          <a:xfrm>
            <a:off x="30480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gray">
          <a:xfrm>
            <a:off x="35052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gray">
          <a:xfrm>
            <a:off x="39624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gray">
          <a:xfrm>
            <a:off x="44196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gray">
          <a:xfrm>
            <a:off x="48768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6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AutoShape 6"/>
          <p:cNvSpPr>
            <a:spLocks noChangeArrowheads="1"/>
          </p:cNvSpPr>
          <p:nvPr/>
        </p:nvSpPr>
        <p:spPr bwMode="gray">
          <a:xfrm>
            <a:off x="53340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7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AutoShape 6"/>
          <p:cNvSpPr>
            <a:spLocks noChangeArrowheads="1"/>
          </p:cNvSpPr>
          <p:nvPr/>
        </p:nvSpPr>
        <p:spPr bwMode="gray">
          <a:xfrm>
            <a:off x="57912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8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AutoShape 6"/>
          <p:cNvSpPr>
            <a:spLocks noChangeArrowheads="1"/>
          </p:cNvSpPr>
          <p:nvPr/>
        </p:nvSpPr>
        <p:spPr bwMode="gray">
          <a:xfrm>
            <a:off x="6248400" y="31242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9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1" name="AutoShape 6"/>
          <p:cNvSpPr>
            <a:spLocks noChangeArrowheads="1"/>
          </p:cNvSpPr>
          <p:nvPr/>
        </p:nvSpPr>
        <p:spPr bwMode="gray">
          <a:xfrm>
            <a:off x="21336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‘T’</a:t>
            </a:r>
          </a:p>
        </p:txBody>
      </p:sp>
      <p:sp>
        <p:nvSpPr>
          <p:cNvPr id="92" name="AutoShape 6"/>
          <p:cNvSpPr>
            <a:spLocks noChangeArrowheads="1"/>
          </p:cNvSpPr>
          <p:nvPr/>
        </p:nvSpPr>
        <p:spPr bwMode="gray">
          <a:xfrm>
            <a:off x="25908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‘H’</a:t>
            </a:r>
          </a:p>
        </p:txBody>
      </p:sp>
      <p:sp>
        <p:nvSpPr>
          <p:cNvPr id="93" name="AutoShape 6"/>
          <p:cNvSpPr>
            <a:spLocks noChangeArrowheads="1"/>
          </p:cNvSpPr>
          <p:nvPr/>
        </p:nvSpPr>
        <p:spPr bwMode="gray">
          <a:xfrm>
            <a:off x="30480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‘C’</a:t>
            </a:r>
          </a:p>
        </p:txBody>
      </p:sp>
      <p:sp>
        <p:nvSpPr>
          <p:cNvPr id="94" name="AutoShape 6"/>
          <p:cNvSpPr>
            <a:spLocks noChangeArrowheads="1"/>
          </p:cNvSpPr>
          <p:nvPr/>
        </p:nvSpPr>
        <p:spPr bwMode="gray">
          <a:xfrm>
            <a:off x="35052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‘S’</a:t>
            </a:r>
          </a:p>
        </p:txBody>
      </p:sp>
      <p:sp>
        <p:nvSpPr>
          <p:cNvPr id="95" name="AutoShape 6"/>
          <p:cNvSpPr>
            <a:spLocks noChangeArrowheads="1"/>
          </p:cNvSpPr>
          <p:nvPr/>
        </p:nvSpPr>
        <p:spPr bwMode="gray">
          <a:xfrm>
            <a:off x="39624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 ’</a:t>
            </a:r>
          </a:p>
        </p:txBody>
      </p:sp>
      <p:sp>
        <p:nvSpPr>
          <p:cNvPr id="96" name="AutoShape 6"/>
          <p:cNvSpPr>
            <a:spLocks noChangeArrowheads="1"/>
          </p:cNvSpPr>
          <p:nvPr/>
        </p:nvSpPr>
        <p:spPr bwMode="gray">
          <a:xfrm>
            <a:off x="44196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‘A’</a:t>
            </a:r>
          </a:p>
        </p:txBody>
      </p:sp>
      <p:sp>
        <p:nvSpPr>
          <p:cNvPr id="97" name="AutoShape 6"/>
          <p:cNvSpPr>
            <a:spLocks noChangeArrowheads="1"/>
          </p:cNvSpPr>
          <p:nvPr/>
        </p:nvSpPr>
        <p:spPr bwMode="gray">
          <a:xfrm>
            <a:off x="2133600" y="5181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0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AutoShape 6"/>
          <p:cNvSpPr>
            <a:spLocks noChangeArrowheads="1"/>
          </p:cNvSpPr>
          <p:nvPr/>
        </p:nvSpPr>
        <p:spPr bwMode="gray">
          <a:xfrm>
            <a:off x="2590800" y="5181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9" name="AutoShape 6"/>
          <p:cNvSpPr>
            <a:spLocks noChangeArrowheads="1"/>
          </p:cNvSpPr>
          <p:nvPr/>
        </p:nvSpPr>
        <p:spPr bwMode="gray">
          <a:xfrm>
            <a:off x="3048000" y="5181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0" name="AutoShape 6"/>
          <p:cNvSpPr>
            <a:spLocks noChangeArrowheads="1"/>
          </p:cNvSpPr>
          <p:nvPr/>
        </p:nvSpPr>
        <p:spPr bwMode="gray">
          <a:xfrm>
            <a:off x="3505200" y="5181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1" name="AutoShape 6"/>
          <p:cNvSpPr>
            <a:spLocks noChangeArrowheads="1"/>
          </p:cNvSpPr>
          <p:nvPr/>
        </p:nvSpPr>
        <p:spPr bwMode="gray">
          <a:xfrm>
            <a:off x="3962400" y="5181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" name="AutoShape 6"/>
          <p:cNvSpPr>
            <a:spLocks noChangeArrowheads="1"/>
          </p:cNvSpPr>
          <p:nvPr/>
        </p:nvSpPr>
        <p:spPr bwMode="gray">
          <a:xfrm>
            <a:off x="4419600" y="5181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7" name="AutoShape 6"/>
          <p:cNvSpPr>
            <a:spLocks noChangeArrowheads="1"/>
          </p:cNvSpPr>
          <p:nvPr/>
        </p:nvSpPr>
        <p:spPr bwMode="gray">
          <a:xfrm>
            <a:off x="4876800" y="3581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‘\0’</a:t>
            </a:r>
          </a:p>
        </p:txBody>
      </p:sp>
      <p:sp>
        <p:nvSpPr>
          <p:cNvPr id="108" name="AutoShape 6"/>
          <p:cNvSpPr>
            <a:spLocks noChangeArrowheads="1"/>
          </p:cNvSpPr>
          <p:nvPr/>
        </p:nvSpPr>
        <p:spPr bwMode="gray">
          <a:xfrm>
            <a:off x="48768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‘\0’</a:t>
            </a:r>
          </a:p>
        </p:txBody>
      </p:sp>
      <p:sp>
        <p:nvSpPr>
          <p:cNvPr id="109" name="AutoShape 6"/>
          <p:cNvSpPr>
            <a:spLocks noChangeArrowheads="1"/>
          </p:cNvSpPr>
          <p:nvPr/>
        </p:nvSpPr>
        <p:spPr bwMode="gray">
          <a:xfrm>
            <a:off x="4876800" y="51816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6</a:t>
            </a:r>
            <a:endParaRPr lang="en-US" baseline="30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/>
      <p:bldP spid="98" grpId="0"/>
      <p:bldP spid="99" grpId="0"/>
      <p:bldP spid="100" grpId="0"/>
      <p:bldP spid="101" grpId="0"/>
      <p:bldP spid="102" grpId="0"/>
      <p:bldP spid="107" grpId="0" animBg="1"/>
      <p:bldP spid="108" grpId="0" animBg="1"/>
      <p:bldP spid="1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Xuất chuỗi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Sử dụng hàm printf với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đặ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 tả “%s”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Sử dụng hàm puts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Chuỗi ký tự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057400"/>
            <a:ext cx="731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char monhoc[50] = “Tin hoc co so A”;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printf(“%s”, monhoc);	// Không xuống dòng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4114800"/>
            <a:ext cx="1524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4114800"/>
            <a:ext cx="7315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char monhoc[50] = “Tin hoc co so A”;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puts(monhoc);	// Tự </a:t>
            </a:r>
            <a:r>
              <a:rPr lang="vi-VN" altLang="en-US" sz="2000">
                <a:latin typeface="Courier New" pitchFamily="49" charset="0"/>
                <a:cs typeface="Courier New" pitchFamily="49" charset="0"/>
              </a:rPr>
              <a:t>độ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ng xuống dòng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  <a:sym typeface="Wingdings" pitchFamily="2" charset="2"/>
              </a:rPr>
              <a:t> printf(“%s\n”, monhoc);</a:t>
            </a:r>
            <a:endParaRPr lang="en-US" altLang="en-US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2873375"/>
            <a:ext cx="7239000" cy="70802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Tin hoc co so A</a:t>
            </a:r>
          </a:p>
          <a:p>
            <a:pPr>
              <a:defRPr/>
            </a:pPr>
            <a:endParaRPr lang="en-US" sz="2000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5235575"/>
            <a:ext cx="7239000" cy="70802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Tin hoc co so A</a:t>
            </a:r>
          </a:p>
          <a:p>
            <a:pPr>
              <a:defRPr/>
            </a:pPr>
            <a:endParaRPr lang="en-US" sz="2000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00400" y="2892425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14400" y="5445125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Nhập chuỗi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962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Sử dụng hàm scanf với </a:t>
            </a:r>
            <a:r>
              <a:rPr lang="vi-VN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đặ</a:t>
            </a: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 tả “%s”</a:t>
            </a:r>
          </a:p>
          <a:p>
            <a:pPr lvl="1" eaLnBrk="1" hangingPunct="1">
              <a:defRPr/>
            </a:pPr>
            <a:r>
              <a:rPr lang="en-US" sz="2400" smtClean="0"/>
              <a:t>Chỉ nhận các ký tự từ bàn phím </a:t>
            </a:r>
            <a:r>
              <a:rPr lang="vi-VN" sz="2400" smtClean="0"/>
              <a:t>đế</a:t>
            </a:r>
            <a:r>
              <a:rPr lang="en-US" sz="2400" smtClean="0"/>
              <a:t>n khi gặp ký tự khoảng trắng hoặc ký tự xuống dòng.</a:t>
            </a:r>
          </a:p>
          <a:p>
            <a:pPr lvl="1" eaLnBrk="1" hangingPunct="1">
              <a:defRPr/>
            </a:pPr>
            <a:r>
              <a:rPr lang="en-US" sz="2400" smtClean="0"/>
              <a:t>Chuỗi nhận </a:t>
            </a:r>
            <a:r>
              <a:rPr lang="vi-VN" sz="2400" smtClean="0"/>
              <a:t>đượ</a:t>
            </a:r>
            <a:r>
              <a:rPr lang="en-US" sz="2400" smtClean="0"/>
              <a:t>c không bao gồm ký tự khoảng trắng và xuống dòng.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Chuỗi ký tự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3937000"/>
            <a:ext cx="152400" cy="1244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3937000"/>
            <a:ext cx="7315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char monhoc[50];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printf(“Nhap mot chuoi: “);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scanf(“%s”, monhoc);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printf(“Chuoi nhan duoc la: %s”, monhoc);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5334000"/>
            <a:ext cx="7239000" cy="70802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Nhap mot chuoi: Tin hoc co so A</a:t>
            </a:r>
          </a:p>
          <a:p>
            <a:pPr>
              <a:defRPr/>
            </a:pPr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Chuoi nhan duoc la: Tin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419600" y="5638800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Nhập chuỗi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962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Sử dụng hàm gets</a:t>
            </a:r>
          </a:p>
          <a:p>
            <a:pPr lvl="1" eaLnBrk="1" hangingPunct="1">
              <a:defRPr/>
            </a:pPr>
            <a:r>
              <a:rPr lang="en-US" sz="2400" smtClean="0"/>
              <a:t>Nhận các ký tự từ bàn phím </a:t>
            </a:r>
            <a:r>
              <a:rPr lang="vi-VN" sz="2400" smtClean="0"/>
              <a:t>đế</a:t>
            </a:r>
            <a:r>
              <a:rPr lang="en-US" sz="2400" smtClean="0"/>
              <a:t>n khi gặp ký tự xuống dòng.</a:t>
            </a:r>
          </a:p>
          <a:p>
            <a:pPr lvl="1" eaLnBrk="1" hangingPunct="1">
              <a:defRPr/>
            </a:pPr>
            <a:r>
              <a:rPr lang="en-US" sz="2400" smtClean="0"/>
              <a:t>Chuỗi nhận </a:t>
            </a:r>
            <a:r>
              <a:rPr lang="vi-VN" sz="2400" smtClean="0"/>
              <a:t>đượ</a:t>
            </a:r>
            <a:r>
              <a:rPr lang="en-US" sz="2400" smtClean="0"/>
              <a:t>c là những gì ng</a:t>
            </a:r>
            <a:r>
              <a:rPr lang="vi-VN" sz="2400" smtClean="0"/>
              <a:t>ườ</a:t>
            </a:r>
            <a:r>
              <a:rPr lang="en-US" sz="2400" smtClean="0"/>
              <a:t>i dùng nhập (trừ ký tự xuống dòng).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Chuỗi ký tự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3937000"/>
            <a:ext cx="152400" cy="1244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3937000"/>
            <a:ext cx="7315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char monhoc[50];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printf(“Nhap mot chuoi: “);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gets(monhoc);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printf(“Chuoi nhan duoc la: %s”, monhoc);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5334000"/>
            <a:ext cx="7239000" cy="70802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Nhap mot chuoi: Tin hoc co so A</a:t>
            </a:r>
          </a:p>
          <a:p>
            <a:pPr>
              <a:defRPr/>
            </a:pPr>
            <a:r>
              <a:rPr lang="en-US" sz="2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Chuoi nhan duoc la: Tin hoc co so A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324600" y="5638800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Một số hàm thao tác trên chuỗi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Thuộc th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viện </a:t>
            </a:r>
            <a:r>
              <a:rPr lang="en-US" smtClean="0">
                <a:solidFill>
                  <a:srgbClr val="FF0000"/>
                </a:solidFill>
              </a:rPr>
              <a:t>&lt;string.h&gt;</a:t>
            </a:r>
          </a:p>
          <a:p>
            <a:pPr lvl="1" eaLnBrk="1" hangingPunct="1">
              <a:defRPr/>
            </a:pPr>
            <a:r>
              <a:rPr lang="en-US" smtClean="0"/>
              <a:t>strcpy</a:t>
            </a:r>
          </a:p>
          <a:p>
            <a:pPr lvl="1" eaLnBrk="1" hangingPunct="1">
              <a:defRPr/>
            </a:pPr>
            <a:r>
              <a:rPr lang="en-US" smtClean="0"/>
              <a:t>strdup</a:t>
            </a:r>
          </a:p>
          <a:p>
            <a:pPr lvl="1" eaLnBrk="1" hangingPunct="1">
              <a:defRPr/>
            </a:pPr>
            <a:r>
              <a:rPr lang="en-US" smtClean="0"/>
              <a:t>strlwr/strupr</a:t>
            </a:r>
          </a:p>
          <a:p>
            <a:pPr lvl="1" eaLnBrk="1" hangingPunct="1">
              <a:defRPr/>
            </a:pPr>
            <a:r>
              <a:rPr lang="en-US" smtClean="0"/>
              <a:t>strrev</a:t>
            </a:r>
          </a:p>
          <a:p>
            <a:pPr lvl="1" eaLnBrk="1" hangingPunct="1">
              <a:defRPr/>
            </a:pPr>
            <a:r>
              <a:rPr lang="en-US" smtClean="0"/>
              <a:t>strcmp/stricmp</a:t>
            </a:r>
          </a:p>
          <a:p>
            <a:pPr lvl="1" eaLnBrk="1" hangingPunct="1">
              <a:defRPr/>
            </a:pPr>
            <a:r>
              <a:rPr lang="en-US" smtClean="0"/>
              <a:t>strcat</a:t>
            </a:r>
          </a:p>
          <a:p>
            <a:pPr lvl="1" eaLnBrk="1" hangingPunct="1">
              <a:defRPr/>
            </a:pPr>
            <a:r>
              <a:rPr lang="en-US" smtClean="0"/>
              <a:t>strlen</a:t>
            </a:r>
          </a:p>
          <a:p>
            <a:pPr lvl="1" eaLnBrk="1" hangingPunct="1">
              <a:defRPr/>
            </a:pPr>
            <a:r>
              <a:rPr lang="en-US" smtClean="0"/>
              <a:t>strstr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Chuỗi ký tự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705600" cy="563563"/>
          </a:xfrm>
        </p:spPr>
        <p:txBody>
          <a:bodyPr/>
          <a:lstStyle/>
          <a:p>
            <a:pPr eaLnBrk="1" hangingPunct="1"/>
            <a:r>
              <a:rPr lang="en-US" altLang="en-US" smtClean="0"/>
              <a:t>Hàm sao chép chuỗi</a:t>
            </a:r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Sao chép chuỗi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src</a:t>
            </a:r>
            <a:r>
              <a:rPr lang="en-US" sz="2000">
                <a:latin typeface="Tahoma" pitchFamily="34" charset="0"/>
                <a:cs typeface="Tahoma" pitchFamily="34" charset="0"/>
              </a:rPr>
              <a:t> sang chuỗi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dest</a:t>
            </a:r>
            <a:r>
              <a:rPr lang="en-US" sz="2000">
                <a:latin typeface="Tahoma" pitchFamily="34" charset="0"/>
                <a:cs typeface="Tahoma" pitchFamily="34" charset="0"/>
              </a:rPr>
              <a:t>, dừng khi ký tự kết thúc chuỗi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‘\0’ </a:t>
            </a:r>
            <a:r>
              <a:rPr lang="en-US" sz="2000">
                <a:latin typeface="Tahoma" pitchFamily="34" charset="0"/>
                <a:cs typeface="Tahoma" pitchFamily="34" charset="0"/>
              </a:rPr>
              <a:t>vừa </a:t>
            </a:r>
            <a:r>
              <a:rPr lang="vi-VN" sz="2000">
                <a:latin typeface="Tahoma" pitchFamily="34" charset="0"/>
                <a:cs typeface="Tahoma" pitchFamily="34" charset="0"/>
              </a:rPr>
              <a:t>đượ</a:t>
            </a:r>
            <a:r>
              <a:rPr lang="en-US" sz="2000">
                <a:latin typeface="Tahoma" pitchFamily="34" charset="0"/>
                <a:cs typeface="Tahoma" pitchFamily="34" charset="0"/>
              </a:rPr>
              <a:t>c chép.</a:t>
            </a:r>
          </a:p>
          <a:p>
            <a:pPr algn="just" eaLnBrk="0" hangingPunct="0">
              <a:defRPr/>
            </a:pP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!</a:t>
            </a:r>
            <a:r>
              <a:rPr lang="en-US" sz="2000">
                <a:latin typeface="Tahoma" pitchFamily="34" charset="0"/>
                <a:cs typeface="Tahoma" pitchFamily="34" charset="0"/>
              </a:rPr>
              <a:t> dest phải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đủ</a:t>
            </a:r>
            <a:r>
              <a:rPr lang="en-US" sz="2000">
                <a:latin typeface="Tahoma" pitchFamily="34" charset="0"/>
                <a:cs typeface="Tahoma" pitchFamily="34" charset="0"/>
              </a:rPr>
              <a:t> lớn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để</a:t>
            </a:r>
            <a:r>
              <a:rPr lang="en-US" sz="2000">
                <a:latin typeface="Tahoma" pitchFamily="34" charset="0"/>
                <a:cs typeface="Tahoma" pitchFamily="34" charset="0"/>
              </a:rPr>
              <a:t> chứa src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Địa chỉ chuỗi dest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s[100];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 = “Tin hoc co so A”;		// sai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strcpy(s, “Tin hoc co so A”);	// </a:t>
            </a:r>
            <a:r>
              <a:rPr lang="vi-VN" sz="2000">
                <a:latin typeface="Tahoma" pitchFamily="34" charset="0"/>
                <a:cs typeface="Tahoma" pitchFamily="34" charset="0"/>
              </a:rPr>
              <a:t>đú</a:t>
            </a:r>
            <a:r>
              <a:rPr lang="en-US" sz="2000">
                <a:latin typeface="Tahoma" pitchFamily="34" charset="0"/>
                <a:cs typeface="Tahoma" pitchFamily="34" charset="0"/>
              </a:rPr>
              <a:t>ng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char *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strcpy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(char 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dest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[], const char 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src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[])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Hàm tạo bản sao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 smtClean="0"/>
              <a:t>NMLT - Chuỗi ký tự</a:t>
            </a:r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286000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Tạo bản sao của một chuỗi s cho tr</a:t>
            </a:r>
            <a:r>
              <a:rPr lang="vi-VN" sz="2000">
                <a:latin typeface="Tahoma" pitchFamily="34" charset="0"/>
                <a:cs typeface="Tahoma" pitchFamily="34" charset="0"/>
              </a:rPr>
              <a:t>ướ</a:t>
            </a:r>
            <a:r>
              <a:rPr lang="en-US" sz="2000">
                <a:latin typeface="Tahoma" pitchFamily="34" charset="0"/>
                <a:cs typeface="Tahoma" pitchFamily="34" charset="0"/>
              </a:rPr>
              <a:t>c. Hàm sẽ tự tạo vùng nhớ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đủ</a:t>
            </a:r>
            <a:r>
              <a:rPr lang="en-US" sz="2000">
                <a:latin typeface="Tahoma" pitchFamily="34" charset="0"/>
                <a:cs typeface="Tahoma" pitchFamily="34" charset="0"/>
              </a:rPr>
              <a:t> chứa chuỗi s.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286000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Thành công: Địa chỉ chuỗi kết quả</a:t>
            </a: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Thất bài: null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286000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char *s;</a:t>
            </a:r>
          </a:p>
          <a:p>
            <a:pPr algn="just" eaLnBrk="0" hangingPunct="0">
              <a:defRPr/>
            </a:pPr>
            <a:r>
              <a:rPr lang="en-US" sz="2000">
                <a:latin typeface="Tahoma" pitchFamily="34" charset="0"/>
                <a:cs typeface="Tahoma" pitchFamily="34" charset="0"/>
              </a:rPr>
              <a:t>s = strdup(“Tin hoc co so A”);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ight Arrow 24"/>
          <p:cNvSpPr/>
          <p:nvPr/>
        </p:nvSpPr>
        <p:spPr bwMode="auto">
          <a:xfrm>
            <a:off x="914400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Trả về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587375" y="1676400"/>
            <a:ext cx="69707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char *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strdup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(const char 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[])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HẬP MÔN LẬP TRÌN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iới thiệu chung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Nội dung môn học&amp;quot;&quot;/&gt;&lt;property id=&quot;20307&quot; value=&quot;260&quot;/&gt;&lt;/object&gt;&lt;object type=&quot;3&quot; unique_id=&quot;10037&quot;&gt;&lt;property id=&quot;20148&quot; value=&quot;5&quot;/&gt;&lt;property id=&quot;20300&quot; value=&quot;Slide 4 - &amp;quot;Nội dung môn học&amp;quot;&quot;/&gt;&lt;property id=&quot;20307&quot; value=&quot;263&quot;/&gt;&lt;/object&gt;&lt;object type=&quot;3&quot; unique_id=&quot;10088&quot;&gt;&lt;property id=&quot;20148&quot; value=&quot;5&quot;/&gt;&lt;property id=&quot;20300&quot; value=&quot;Slide 5 - &amp;quot;Nội dung môn học&amp;quot;&quot;/&gt;&lt;property id=&quot;20307&quot; value=&quot;264&quot;/&gt;&lt;/object&gt;&lt;object type=&quot;3&quot; unique_id=&quot;10089&quot;&gt;&lt;property id=&quot;20148&quot; value=&quot;5&quot;/&gt;&lt;property id=&quot;20300&quot; value=&quot;Slide 6 - &amp;quot;Nội dung môn học&amp;quot;&quot;/&gt;&lt;property id=&quot;20307&quot; value=&quot;266&quot;/&gt;&lt;/object&gt;&lt;object type=&quot;3&quot; unique_id=&quot;10090&quot;&gt;&lt;property id=&quot;20148&quot; value=&quot;5&quot;/&gt;&lt;property id=&quot;20300&quot; value=&quot;Slide 7 - &amp;quot;Nội dung môn học&amp;quot;&quot;/&gt;&lt;property id=&quot;20307&quot; value=&quot;265&quot;/&gt;&lt;/object&gt;&lt;object type=&quot;3&quot; unique_id=&quot;10091&quot;&gt;&lt;property id=&quot;20148&quot; value=&quot;5&quot;/&gt;&lt;property id=&quot;20300&quot; value=&quot;Slide 8 - &amp;quot;Nội dung môn học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</TotalTime>
  <Words>1467</Words>
  <Application>Microsoft Office PowerPoint</Application>
  <PresentationFormat>On-screen Show (4:3)</PresentationFormat>
  <Paragraphs>246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Verdana</vt:lpstr>
      <vt:lpstr>Tahoma</vt:lpstr>
      <vt:lpstr>Wingdings</vt:lpstr>
      <vt:lpstr>Calibri</vt:lpstr>
      <vt:lpstr>Corbel</vt:lpstr>
      <vt:lpstr>Times New Roman</vt:lpstr>
      <vt:lpstr>Gulim</vt:lpstr>
      <vt:lpstr>Courier New</vt:lpstr>
      <vt:lpstr>VCBB</vt:lpstr>
      <vt:lpstr>Nội dung</vt:lpstr>
      <vt:lpstr>Khái niệm</vt:lpstr>
      <vt:lpstr>Khởi tạo</vt:lpstr>
      <vt:lpstr>Xuất chuỗi</vt:lpstr>
      <vt:lpstr>Nhập chuỗi</vt:lpstr>
      <vt:lpstr>Nhập chuỗi</vt:lpstr>
      <vt:lpstr>Một số hàm thao tác trên chuỗi</vt:lpstr>
      <vt:lpstr>Hàm sao chép chuỗi</vt:lpstr>
      <vt:lpstr>Hàm tạo bản sao</vt:lpstr>
      <vt:lpstr>Hàm chuyển chuỗi thành chữ thường</vt:lpstr>
      <vt:lpstr>Hàm chuyển chuỗi thành chữ IN</vt:lpstr>
      <vt:lpstr>Hàm đảo ngược chuỗi</vt:lpstr>
      <vt:lpstr>Hàm so sánh hai chuỗi</vt:lpstr>
      <vt:lpstr>Hàm so sánh hai chuỗi</vt:lpstr>
      <vt:lpstr>Hàm nối hai chuỗi</vt:lpstr>
      <vt:lpstr>Hàm tính độ dài chuỗi</vt:lpstr>
      <vt:lpstr>Hàm tìm chuỗi trong chuỗi</vt:lpstr>
      <vt:lpstr>Bài tập</vt:lpstr>
      <vt:lpstr>Bài tập</vt:lpstr>
    </vt:vector>
  </TitlesOfParts>
  <Company>BABYDUCK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My Linh</dc:creator>
  <cp:lastModifiedBy>My Linh</cp:lastModifiedBy>
  <cp:revision>296</cp:revision>
  <dcterms:created xsi:type="dcterms:W3CDTF">2007-09-05T08:24:33Z</dcterms:created>
  <dcterms:modified xsi:type="dcterms:W3CDTF">2016-09-09T03:14:42Z</dcterms:modified>
</cp:coreProperties>
</file>