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3"/>
  </p:notesMasterIdLst>
  <p:sldIdLst>
    <p:sldId id="327" r:id="rId2"/>
    <p:sldId id="734" r:id="rId3"/>
    <p:sldId id="735" r:id="rId4"/>
    <p:sldId id="736" r:id="rId5"/>
    <p:sldId id="737" r:id="rId6"/>
    <p:sldId id="738" r:id="rId7"/>
    <p:sldId id="739" r:id="rId8"/>
    <p:sldId id="740" r:id="rId9"/>
    <p:sldId id="741" r:id="rId10"/>
    <p:sldId id="742" r:id="rId11"/>
    <p:sldId id="745" r:id="rId12"/>
    <p:sldId id="746" r:id="rId13"/>
    <p:sldId id="747" r:id="rId14"/>
    <p:sldId id="748" r:id="rId15"/>
    <p:sldId id="749" r:id="rId16"/>
    <p:sldId id="750" r:id="rId17"/>
    <p:sldId id="751" r:id="rId18"/>
    <p:sldId id="752" r:id="rId19"/>
    <p:sldId id="753" r:id="rId20"/>
    <p:sldId id="754" r:id="rId21"/>
    <p:sldId id="755" r:id="rId22"/>
    <p:sldId id="759" r:id="rId23"/>
    <p:sldId id="760" r:id="rId24"/>
    <p:sldId id="761" r:id="rId25"/>
    <p:sldId id="762" r:id="rId26"/>
    <p:sldId id="763" r:id="rId27"/>
    <p:sldId id="764" r:id="rId28"/>
    <p:sldId id="765" r:id="rId29"/>
    <p:sldId id="766" r:id="rId30"/>
    <p:sldId id="756" r:id="rId31"/>
    <p:sldId id="757" r:id="rId32"/>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8F8F8"/>
    <a:srgbClr val="006666"/>
    <a:srgbClr val="336699"/>
    <a:srgbClr val="003366"/>
    <a:srgbClr val="FFFFCC"/>
    <a:srgbClr val="333399"/>
    <a:srgbClr val="66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670" autoAdjust="0"/>
  </p:normalViewPr>
  <p:slideViewPr>
    <p:cSldViewPr>
      <p:cViewPr varScale="1">
        <p:scale>
          <a:sx n="66" d="100"/>
          <a:sy n="66" d="100"/>
        </p:scale>
        <p:origin x="-1608" y="-96"/>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900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67829"/>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457245" y="1417342"/>
            <a:ext cx="8138071" cy="0"/>
          </a:xfrm>
          <a:prstGeom prst="line">
            <a:avLst/>
          </a:prstGeom>
          <a:ln>
            <a:solidFill>
              <a:srgbClr val="99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872853"/>
          </a:xfrm>
        </p:spPr>
        <p:style>
          <a:lnRef idx="0">
            <a:schemeClr val="accent3"/>
          </a:lnRef>
          <a:fillRef idx="3">
            <a:schemeClr val="accent3"/>
          </a:fillRef>
          <a:effectRef idx="3">
            <a:schemeClr val="accent3"/>
          </a:effectRef>
          <a:fontRef idx="minor">
            <a:schemeClr val="lt1"/>
          </a:fontRef>
        </p:style>
        <p:txBody>
          <a:bodyPr/>
          <a:lstStyle/>
          <a:p>
            <a:pPr>
              <a:tabLst>
                <a:tab pos="7037388" algn="l"/>
              </a:tabLst>
            </a:pPr>
            <a:r>
              <a:rPr lang="en-US" sz="3200" dirty="0">
                <a:solidFill>
                  <a:srgbClr val="990000"/>
                </a:solidFill>
                <a:effectLst/>
              </a:rPr>
              <a:t>CHƯƠNG </a:t>
            </a:r>
            <a:r>
              <a:rPr lang="en-US" sz="3200" dirty="0" smtClean="0">
                <a:solidFill>
                  <a:srgbClr val="990000"/>
                </a:solidFill>
                <a:effectLst/>
              </a:rPr>
              <a:t>10</a:t>
            </a:r>
            <a:r>
              <a:rPr lang="en-US" sz="3600" dirty="0" smtClean="0">
                <a:solidFill>
                  <a:srgbClr val="990000"/>
                </a:solidFill>
                <a:effectLst/>
              </a:rPr>
              <a:t>: </a:t>
            </a:r>
            <a:br>
              <a:rPr lang="en-US" sz="3600" dirty="0" smtClean="0">
                <a:solidFill>
                  <a:srgbClr val="990000"/>
                </a:solidFill>
                <a:effectLst/>
              </a:rPr>
            </a:br>
            <a:r>
              <a:rPr lang="en-US" sz="3200" dirty="0" err="1">
                <a:solidFill>
                  <a:srgbClr val="990000"/>
                </a:solidFill>
                <a:effectLst/>
              </a:rPr>
              <a:t>Quản</a:t>
            </a:r>
            <a:r>
              <a:rPr lang="en-US" sz="3200" dirty="0">
                <a:solidFill>
                  <a:srgbClr val="990000"/>
                </a:solidFill>
                <a:effectLst/>
              </a:rPr>
              <a:t> </a:t>
            </a:r>
            <a:r>
              <a:rPr lang="en-US" sz="3200" dirty="0" err="1">
                <a:solidFill>
                  <a:srgbClr val="990000"/>
                </a:solidFill>
                <a:effectLst/>
              </a:rPr>
              <a:t>lý</a:t>
            </a:r>
            <a:r>
              <a:rPr lang="en-US" sz="3200" dirty="0">
                <a:solidFill>
                  <a:srgbClr val="990000"/>
                </a:solidFill>
                <a:effectLst/>
              </a:rPr>
              <a:t> </a:t>
            </a:r>
            <a:r>
              <a:rPr lang="en-US" sz="3200" dirty="0" err="1">
                <a:solidFill>
                  <a:srgbClr val="990000"/>
                </a:solidFill>
                <a:effectLst/>
              </a:rPr>
              <a:t>Truyền</a:t>
            </a:r>
            <a:r>
              <a:rPr lang="en-US" sz="3200" dirty="0">
                <a:solidFill>
                  <a:srgbClr val="990000"/>
                </a:solidFill>
                <a:effectLst/>
              </a:rPr>
              <a:t> </a:t>
            </a:r>
            <a:r>
              <a:rPr lang="en-US" sz="3200" dirty="0" err="1">
                <a:solidFill>
                  <a:srgbClr val="990000"/>
                </a:solidFill>
                <a:effectLst/>
              </a:rPr>
              <a:t>thông</a:t>
            </a:r>
            <a:r>
              <a:rPr lang="en-US" sz="3200" dirty="0">
                <a:solidFill>
                  <a:srgbClr val="990000"/>
                </a:solidFill>
                <a:effectLst/>
              </a:rPr>
              <a:t> </a:t>
            </a:r>
            <a:r>
              <a:rPr lang="en-US" sz="3200" dirty="0" err="1" smtClean="0">
                <a:solidFill>
                  <a:srgbClr val="990000"/>
                </a:solidFill>
                <a:effectLst/>
              </a:rPr>
              <a:t>Dự</a:t>
            </a:r>
            <a:r>
              <a:rPr lang="en-US" sz="3200" dirty="0" smtClean="0">
                <a:solidFill>
                  <a:srgbClr val="990000"/>
                </a:solidFill>
                <a:effectLst/>
              </a:rPr>
              <a:t> </a:t>
            </a:r>
            <a:r>
              <a:rPr lang="en-US" sz="3200" dirty="0" err="1" smtClean="0">
                <a:solidFill>
                  <a:srgbClr val="990000"/>
                </a:solidFill>
                <a:effectLst/>
              </a:rPr>
              <a:t>án</a:t>
            </a:r>
            <a:r>
              <a:rPr lang="en-US" sz="3200" dirty="0" smtClean="0">
                <a:solidFill>
                  <a:srgbClr val="990000"/>
                </a:solidFill>
                <a:effectLst/>
              </a:rPr>
              <a:t/>
            </a:r>
            <a:br>
              <a:rPr lang="en-US" sz="3200" dirty="0" smtClean="0">
                <a:solidFill>
                  <a:srgbClr val="990000"/>
                </a:solidFill>
                <a:effectLst/>
              </a:rPr>
            </a:br>
            <a:r>
              <a:rPr lang="en-US" sz="2400" dirty="0" smtClean="0">
                <a:solidFill>
                  <a:srgbClr val="990000"/>
                </a:solidFill>
                <a:effectLst/>
              </a:rPr>
              <a:t>(</a:t>
            </a:r>
            <a:r>
              <a:rPr lang="de-DE" sz="2400" dirty="0">
                <a:solidFill>
                  <a:srgbClr val="990000"/>
                </a:solidFill>
                <a:effectLst/>
              </a:rPr>
              <a:t>Project Communication Management</a:t>
            </a:r>
            <a:r>
              <a:rPr lang="en-US" sz="2400" dirty="0" smtClean="0">
                <a:solidFill>
                  <a:srgbClr val="990000"/>
                </a:solidFill>
                <a:effectLst/>
              </a:rPr>
              <a:t>)</a:t>
            </a:r>
            <a:endParaRPr lang="en-US" sz="2400" dirty="0">
              <a:solidFill>
                <a:srgbClr val="990000"/>
              </a:solidFill>
              <a:effectLst/>
            </a:endParaRP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Kế</a:t>
            </a:r>
            <a:r>
              <a:rPr lang="en-US" dirty="0"/>
              <a:t> </a:t>
            </a:r>
            <a:r>
              <a:rPr lang="en-US" dirty="0" err="1"/>
              <a:t>hoạch</a:t>
            </a:r>
            <a:r>
              <a:rPr lang="en-US" dirty="0"/>
              <a:t> </a:t>
            </a:r>
            <a:r>
              <a:rPr lang="en-US" dirty="0" err="1"/>
              <a:t>truyền</a:t>
            </a:r>
            <a:r>
              <a:rPr lang="en-US" dirty="0"/>
              <a:t> </a:t>
            </a:r>
            <a:r>
              <a:rPr lang="en-US" dirty="0" err="1"/>
              <a:t>thông</a:t>
            </a:r>
            <a:r>
              <a:rPr lang="en-US" dirty="0"/>
              <a:t/>
            </a:r>
            <a:br>
              <a:rPr lang="en-US" dirty="0"/>
            </a:br>
            <a:r>
              <a:rPr lang="en-US" dirty="0"/>
              <a:t>(Plan Communications)</a:t>
            </a:r>
          </a:p>
        </p:txBody>
      </p:sp>
      <p:sp>
        <p:nvSpPr>
          <p:cNvPr id="3" name="Content Placeholder 2"/>
          <p:cNvSpPr>
            <a:spLocks noGrp="1"/>
          </p:cNvSpPr>
          <p:nvPr>
            <p:ph idx="1"/>
          </p:nvPr>
        </p:nvSpPr>
        <p:spPr/>
        <p:txBody>
          <a:bodyPr/>
          <a:lstStyle/>
          <a:p>
            <a:pPr lvl="1"/>
            <a:r>
              <a:rPr lang="vi-VN" dirty="0"/>
              <a:t>Communication </a:t>
            </a:r>
            <a:r>
              <a:rPr lang="vi-VN" dirty="0" smtClean="0"/>
              <a:t>Technology</a:t>
            </a:r>
            <a:r>
              <a:rPr lang="en-US" dirty="0" smtClean="0"/>
              <a:t>: </a:t>
            </a:r>
            <a:r>
              <a:rPr lang="vi-VN" dirty="0"/>
              <a:t>các phương pháp được sử dụng để chuyển thông tin giữa các bên liên quan của dự </a:t>
            </a:r>
            <a:r>
              <a:rPr lang="vi-VN" dirty="0" smtClean="0"/>
              <a:t>án</a:t>
            </a:r>
            <a:endParaRPr lang="en-US" dirty="0" smtClean="0"/>
          </a:p>
          <a:p>
            <a:pPr lvl="1"/>
            <a:r>
              <a:rPr lang="en-US" dirty="0"/>
              <a:t>Communication </a:t>
            </a:r>
            <a:r>
              <a:rPr lang="en-US" dirty="0" smtClean="0"/>
              <a:t>Models: </a:t>
            </a:r>
            <a:r>
              <a:rPr lang="en-US" dirty="0" err="1" smtClean="0"/>
              <a:t>hình</a:t>
            </a:r>
            <a:r>
              <a:rPr lang="en-US" dirty="0" smtClean="0"/>
              <a:t> </a:t>
            </a:r>
            <a:r>
              <a:rPr lang="en-US" dirty="0" err="1" smtClean="0"/>
              <a:t>thức</a:t>
            </a:r>
            <a:r>
              <a:rPr lang="vi-VN" dirty="0" smtClean="0"/>
              <a:t> </a:t>
            </a:r>
            <a:r>
              <a:rPr lang="vi-VN" dirty="0"/>
              <a:t>thông tin được gửi và nhận </a:t>
            </a:r>
            <a:r>
              <a:rPr lang="vi-VN" dirty="0" smtClean="0"/>
              <a:t>như thế</a:t>
            </a:r>
            <a:r>
              <a:rPr lang="en-US" dirty="0" smtClean="0"/>
              <a:t> </a:t>
            </a:r>
            <a:r>
              <a:rPr lang="en-US" dirty="0" err="1" smtClean="0"/>
              <a:t>nào</a:t>
            </a:r>
            <a:r>
              <a:rPr lang="en-US" dirty="0" smtClean="0"/>
              <a:t>.</a:t>
            </a:r>
          </a:p>
          <a:p>
            <a:pPr lvl="1"/>
            <a:r>
              <a:rPr lang="en-US" dirty="0"/>
              <a:t>Communication </a:t>
            </a:r>
            <a:r>
              <a:rPr lang="en-US" dirty="0" smtClean="0"/>
              <a:t>Methods: </a:t>
            </a:r>
            <a:r>
              <a:rPr lang="vi-VN" dirty="0" smtClean="0"/>
              <a:t>phương </a:t>
            </a:r>
            <a:r>
              <a:rPr lang="vi-VN" dirty="0"/>
              <a:t>pháp truyền thông </a:t>
            </a:r>
            <a:r>
              <a:rPr lang="vi-VN" dirty="0" smtClean="0"/>
              <a:t>để </a:t>
            </a:r>
            <a:r>
              <a:rPr lang="vi-VN" dirty="0"/>
              <a:t>chia sẻ thông tin giữa các bên liên quan của dự </a:t>
            </a:r>
            <a:r>
              <a:rPr lang="vi-VN" dirty="0" smtClean="0"/>
              <a:t>á</a:t>
            </a:r>
            <a:r>
              <a:rPr lang="en-US" dirty="0" smtClean="0"/>
              <a:t>n:</a:t>
            </a:r>
          </a:p>
          <a:p>
            <a:pPr lvl="2"/>
            <a:r>
              <a:rPr lang="en-US" dirty="0" smtClean="0"/>
              <a:t>T</a:t>
            </a:r>
            <a:r>
              <a:rPr lang="vi-VN" dirty="0" smtClean="0"/>
              <a:t>ruyền </a:t>
            </a:r>
            <a:r>
              <a:rPr lang="vi-VN" dirty="0"/>
              <a:t>thông tương </a:t>
            </a:r>
            <a:r>
              <a:rPr lang="vi-VN" dirty="0" smtClean="0"/>
              <a:t>tác</a:t>
            </a:r>
            <a:endParaRPr lang="en-US" dirty="0" smtClean="0"/>
          </a:p>
          <a:p>
            <a:pPr lvl="2"/>
            <a:r>
              <a:rPr lang="en-US" dirty="0"/>
              <a:t>Push </a:t>
            </a:r>
            <a:r>
              <a:rPr lang="en-US" dirty="0" smtClean="0"/>
              <a:t>communication:</a:t>
            </a:r>
            <a:r>
              <a:rPr lang="vi-VN" dirty="0" smtClean="0"/>
              <a:t> </a:t>
            </a:r>
            <a:r>
              <a:rPr lang="vi-VN" dirty="0"/>
              <a:t>email, fax, thư thoại, báo chí </a:t>
            </a:r>
            <a:r>
              <a:rPr lang="en-US" dirty="0" smtClean="0"/>
              <a:t>…</a:t>
            </a:r>
          </a:p>
          <a:p>
            <a:pPr lvl="2"/>
            <a:r>
              <a:rPr lang="en-US" dirty="0" smtClean="0"/>
              <a:t>Pull communication: </a:t>
            </a:r>
            <a:r>
              <a:rPr lang="vi-VN" dirty="0"/>
              <a:t>Được sử dụng </a:t>
            </a:r>
            <a:r>
              <a:rPr lang="en-US" dirty="0" err="1"/>
              <a:t>cho</a:t>
            </a:r>
            <a:r>
              <a:rPr lang="en-US" dirty="0"/>
              <a:t> </a:t>
            </a:r>
            <a:r>
              <a:rPr lang="vi-VN" dirty="0"/>
              <a:t>khối lượng thông tin</a:t>
            </a:r>
            <a:r>
              <a:rPr lang="en-US" dirty="0"/>
              <a:t> </a:t>
            </a:r>
            <a:r>
              <a:rPr lang="en-US" dirty="0" err="1" smtClean="0"/>
              <a:t>lớn</a:t>
            </a:r>
            <a:r>
              <a:rPr lang="en-US" dirty="0" smtClean="0"/>
              <a:t>, </a:t>
            </a:r>
            <a:r>
              <a:rPr lang="vi-VN" dirty="0"/>
              <a:t>phương pháp bao gồm mạng nội bộ các trang web, </a:t>
            </a:r>
            <a:r>
              <a:rPr lang="vi-VN" dirty="0" smtClean="0"/>
              <a:t>e-learning</a:t>
            </a:r>
            <a:r>
              <a:rPr lang="en-US" dirty="0" smtClean="0"/>
              <a:t>…</a:t>
            </a:r>
          </a:p>
        </p:txBody>
      </p:sp>
    </p:spTree>
    <p:extLst>
      <p:ext uri="{BB962C8B-B14F-4D97-AF65-F5344CB8AC3E}">
        <p14:creationId xmlns:p14="http://schemas.microsoft.com/office/powerpoint/2010/main" val="1922297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Phân</a:t>
            </a:r>
            <a:r>
              <a:rPr lang="en-US" dirty="0"/>
              <a:t> </a:t>
            </a:r>
            <a:r>
              <a:rPr lang="en-US" dirty="0" err="1"/>
              <a:t>phối</a:t>
            </a:r>
            <a:r>
              <a:rPr lang="en-US" dirty="0"/>
              <a:t> </a:t>
            </a:r>
            <a:r>
              <a:rPr lang="en-US" dirty="0" err="1"/>
              <a:t>thông</a:t>
            </a:r>
            <a:r>
              <a:rPr lang="en-US" dirty="0"/>
              <a:t> </a:t>
            </a:r>
            <a:r>
              <a:rPr lang="en-US" dirty="0" smtClean="0"/>
              <a:t>tin</a:t>
            </a:r>
            <a:br>
              <a:rPr lang="en-US" dirty="0" smtClean="0"/>
            </a:br>
            <a:r>
              <a:rPr lang="en-US" dirty="0" smtClean="0"/>
              <a:t>(Distribute Information)</a:t>
            </a:r>
            <a:endParaRPr lang="en-US" dirty="0"/>
          </a:p>
        </p:txBody>
      </p:sp>
      <p:sp>
        <p:nvSpPr>
          <p:cNvPr id="3" name="Content Placeholder 2"/>
          <p:cNvSpPr>
            <a:spLocks noGrp="1"/>
          </p:cNvSpPr>
          <p:nvPr>
            <p:ph idx="1"/>
          </p:nvPr>
        </p:nvSpPr>
        <p:spPr/>
        <p:txBody>
          <a:bodyPr/>
          <a:lstStyle/>
          <a:p>
            <a:r>
              <a:rPr lang="vi-VN" dirty="0"/>
              <a:t>Cung cấp thông tin cho đúng người vào đúng thời điểm và đúng định </a:t>
            </a:r>
            <a:r>
              <a:rPr lang="vi-VN" dirty="0" smtClean="0"/>
              <a:t>dạng</a:t>
            </a:r>
            <a:r>
              <a:rPr lang="en-US" dirty="0" smtClean="0"/>
              <a:t>.</a:t>
            </a:r>
          </a:p>
          <a:p>
            <a:r>
              <a:rPr lang="vi-VN" dirty="0"/>
              <a:t>Nó được thực hiện trong suốt toàn bộ vòng đời dự án và trong tất cả các quy trình quản lý</a:t>
            </a:r>
            <a:r>
              <a:rPr lang="vi-VN" dirty="0" smtClean="0"/>
              <a:t>.</a:t>
            </a:r>
            <a:endParaRPr lang="en-US" dirty="0" smtClean="0"/>
          </a:p>
          <a:p>
            <a:r>
              <a:rPr lang="vi-VN" dirty="0" smtClean="0"/>
              <a:t>Tập </a:t>
            </a:r>
            <a:r>
              <a:rPr lang="vi-VN" dirty="0"/>
              <a:t>trung </a:t>
            </a:r>
            <a:r>
              <a:rPr lang="vi-VN" dirty="0" smtClean="0"/>
              <a:t>chủ </a:t>
            </a:r>
            <a:r>
              <a:rPr lang="vi-VN" dirty="0"/>
              <a:t>yếu là trong quá trình thực hiện, trong đó bao gồm việc thực hiện kế hoạch quản lý thông tin liên lạc</a:t>
            </a:r>
            <a:endParaRPr lang="en-US" dirty="0"/>
          </a:p>
        </p:txBody>
      </p:sp>
    </p:spTree>
    <p:extLst>
      <p:ext uri="{BB962C8B-B14F-4D97-AF65-F5344CB8AC3E}">
        <p14:creationId xmlns:p14="http://schemas.microsoft.com/office/powerpoint/2010/main" val="1881262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Phân</a:t>
            </a:r>
            <a:r>
              <a:rPr lang="en-US" dirty="0"/>
              <a:t> </a:t>
            </a:r>
            <a:r>
              <a:rPr lang="en-US" dirty="0" err="1"/>
              <a:t>phối</a:t>
            </a:r>
            <a:r>
              <a:rPr lang="en-US" dirty="0"/>
              <a:t> </a:t>
            </a:r>
            <a:r>
              <a:rPr lang="en-US" dirty="0" err="1"/>
              <a:t>thông</a:t>
            </a:r>
            <a:r>
              <a:rPr lang="en-US" dirty="0"/>
              <a:t> tin</a:t>
            </a:r>
            <a:br>
              <a:rPr lang="en-US" dirty="0"/>
            </a:br>
            <a:r>
              <a:rPr lang="en-US" dirty="0"/>
              <a:t>(Distribute Information)</a:t>
            </a:r>
          </a:p>
        </p:txBody>
      </p:sp>
      <p:sp>
        <p:nvSpPr>
          <p:cNvPr id="3" name="Content Placeholder 2"/>
          <p:cNvSpPr>
            <a:spLocks noGrp="1"/>
          </p:cNvSpPr>
          <p:nvPr>
            <p:ph idx="1"/>
          </p:nvPr>
        </p:nvSpPr>
        <p:spPr/>
        <p:txBody>
          <a:bodyPr/>
          <a:lstStyle/>
          <a:p>
            <a:r>
              <a:rPr lang="en-US" dirty="0" smtClean="0"/>
              <a:t>M</a:t>
            </a:r>
            <a:r>
              <a:rPr lang="vi-VN" dirty="0" smtClean="0"/>
              <a:t>ột </a:t>
            </a:r>
            <a:r>
              <a:rPr lang="vi-VN" dirty="0"/>
              <a:t>số kỹ </a:t>
            </a:r>
            <a:r>
              <a:rPr lang="vi-VN" dirty="0" smtClean="0"/>
              <a:t>thuật</a:t>
            </a:r>
            <a:r>
              <a:rPr lang="en-US" dirty="0" smtClean="0"/>
              <a:t> p</a:t>
            </a:r>
            <a:r>
              <a:rPr lang="vi-VN" dirty="0" smtClean="0"/>
              <a:t>hân </a:t>
            </a:r>
            <a:r>
              <a:rPr lang="vi-VN" dirty="0"/>
              <a:t>phối thông tin hiệu quả bao gồm </a:t>
            </a:r>
            <a:endParaRPr lang="en-US" dirty="0" smtClean="0"/>
          </a:p>
          <a:p>
            <a:pPr lvl="1"/>
            <a:r>
              <a:rPr lang="en-US" dirty="0" smtClean="0"/>
              <a:t>Sender-receiver models</a:t>
            </a:r>
          </a:p>
          <a:p>
            <a:pPr lvl="1"/>
            <a:r>
              <a:rPr lang="en-US" dirty="0" smtClean="0"/>
              <a:t>Writing </a:t>
            </a:r>
            <a:r>
              <a:rPr lang="en-US" dirty="0" smtClean="0"/>
              <a:t>style</a:t>
            </a:r>
          </a:p>
          <a:p>
            <a:pPr lvl="1"/>
            <a:r>
              <a:rPr lang="en-US" dirty="0"/>
              <a:t>Meeting management </a:t>
            </a:r>
            <a:r>
              <a:rPr lang="en-US" dirty="0" smtClean="0"/>
              <a:t>techniques: </a:t>
            </a:r>
            <a:r>
              <a:rPr lang="vi-VN" dirty="0"/>
              <a:t>Chuẩn bị một chương trình nghị sự và giải quyết xung </a:t>
            </a:r>
            <a:r>
              <a:rPr lang="vi-VN" dirty="0" smtClean="0"/>
              <a:t>đột</a:t>
            </a:r>
            <a:endParaRPr lang="en-US" dirty="0" smtClean="0"/>
          </a:p>
          <a:p>
            <a:pPr lvl="1"/>
            <a:r>
              <a:rPr lang="en-US" dirty="0"/>
              <a:t>Presentation </a:t>
            </a:r>
            <a:r>
              <a:rPr lang="en-US" dirty="0" smtClean="0"/>
              <a:t>techniques</a:t>
            </a:r>
          </a:p>
          <a:p>
            <a:pPr lvl="1"/>
            <a:r>
              <a:rPr lang="en-US" dirty="0"/>
              <a:t>Facilitation </a:t>
            </a:r>
            <a:r>
              <a:rPr lang="en-US" dirty="0" smtClean="0"/>
              <a:t>techniques: </a:t>
            </a:r>
            <a:r>
              <a:rPr lang="vi-VN" dirty="0"/>
              <a:t>Xây dựng sự nhất trí và khắc phục những trở ngại.</a:t>
            </a:r>
            <a:endParaRPr lang="en-US" dirty="0"/>
          </a:p>
        </p:txBody>
      </p:sp>
    </p:spTree>
    <p:extLst>
      <p:ext uri="{BB962C8B-B14F-4D97-AF65-F5344CB8AC3E}">
        <p14:creationId xmlns:p14="http://schemas.microsoft.com/office/powerpoint/2010/main" val="85628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Phân</a:t>
            </a:r>
            <a:r>
              <a:rPr lang="en-US" dirty="0"/>
              <a:t> </a:t>
            </a:r>
            <a:r>
              <a:rPr lang="en-US" dirty="0" err="1"/>
              <a:t>phối</a:t>
            </a:r>
            <a:r>
              <a:rPr lang="en-US" dirty="0"/>
              <a:t> </a:t>
            </a:r>
            <a:r>
              <a:rPr lang="en-US" dirty="0" err="1"/>
              <a:t>thông</a:t>
            </a:r>
            <a:r>
              <a:rPr lang="en-US" dirty="0"/>
              <a:t> tin</a:t>
            </a:r>
            <a:br>
              <a:rPr lang="en-US" dirty="0"/>
            </a:br>
            <a:r>
              <a:rPr lang="en-US" dirty="0"/>
              <a:t>(Distribute Information)</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smtClean="0"/>
              <a:t>Hard-copy</a:t>
            </a:r>
          </a:p>
          <a:p>
            <a:pPr lvl="1"/>
            <a:r>
              <a:rPr lang="vi-VN" dirty="0"/>
              <a:t>Electronic </a:t>
            </a:r>
            <a:r>
              <a:rPr lang="vi-VN" dirty="0" smtClean="0"/>
              <a:t>communication</a:t>
            </a:r>
            <a:r>
              <a:rPr lang="en-US" dirty="0" smtClean="0"/>
              <a:t>: </a:t>
            </a:r>
            <a:r>
              <a:rPr lang="vi-VN" dirty="0" smtClean="0"/>
              <a:t>e-mail</a:t>
            </a:r>
            <a:r>
              <a:rPr lang="vi-VN" dirty="0"/>
              <a:t>, fax, thư thoại, điện thoại, hội nghị truyền hình và các trang </a:t>
            </a:r>
            <a:r>
              <a:rPr lang="vi-VN" dirty="0" smtClean="0"/>
              <a:t>web</a:t>
            </a:r>
            <a:r>
              <a:rPr lang="en-US" dirty="0" smtClean="0"/>
              <a:t>.</a:t>
            </a:r>
          </a:p>
          <a:p>
            <a:pPr lvl="1"/>
            <a:r>
              <a:rPr lang="en-US" dirty="0"/>
              <a:t>Electronic </a:t>
            </a:r>
            <a:r>
              <a:rPr lang="en-US" dirty="0" smtClean="0"/>
              <a:t>tools: </a:t>
            </a:r>
            <a:r>
              <a:rPr lang="en-US" dirty="0" err="1" smtClean="0"/>
              <a:t>giao</a:t>
            </a:r>
            <a:r>
              <a:rPr lang="en-US" dirty="0" smtClean="0"/>
              <a:t> </a:t>
            </a:r>
            <a:r>
              <a:rPr lang="en-US" dirty="0" err="1" smtClean="0"/>
              <a:t>diện</a:t>
            </a:r>
            <a:r>
              <a:rPr lang="en-US" dirty="0" smtClean="0"/>
              <a:t> </a:t>
            </a:r>
            <a:r>
              <a:rPr lang="vi-VN" dirty="0" smtClean="0"/>
              <a:t>web </a:t>
            </a:r>
            <a:r>
              <a:rPr lang="vi-VN" dirty="0"/>
              <a:t>để lập kế hoạch và phần mềm quản lý dự án, </a:t>
            </a:r>
            <a:r>
              <a:rPr lang="vi-VN" dirty="0" smtClean="0"/>
              <a:t>phần </a:t>
            </a:r>
            <a:r>
              <a:rPr lang="vi-VN" dirty="0"/>
              <a:t>mềm hỗ trợ văn phòng ảo, cổng thông </a:t>
            </a:r>
            <a:r>
              <a:rPr lang="vi-VN" dirty="0" smtClean="0"/>
              <a:t>tin</a:t>
            </a:r>
            <a:r>
              <a:rPr lang="en-US" dirty="0" smtClean="0"/>
              <a:t>.</a:t>
            </a:r>
            <a:endParaRPr lang="en-US" dirty="0"/>
          </a:p>
        </p:txBody>
      </p:sp>
    </p:spTree>
    <p:extLst>
      <p:ext uri="{BB962C8B-B14F-4D97-AF65-F5344CB8AC3E}">
        <p14:creationId xmlns:p14="http://schemas.microsoft.com/office/powerpoint/2010/main" val="2661678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Quản lý kỳ vọng của các bên liên </a:t>
            </a:r>
            <a:r>
              <a:rPr lang="vi-VN" dirty="0" smtClean="0"/>
              <a:t>quan</a:t>
            </a:r>
            <a:r>
              <a:rPr lang="en-US" dirty="0" smtClean="0"/>
              <a:t/>
            </a:r>
            <a:br>
              <a:rPr lang="en-US" dirty="0" smtClean="0"/>
            </a:br>
            <a:r>
              <a:rPr lang="en-US" dirty="0"/>
              <a:t>(Manage Stakeholder Expectations)</a:t>
            </a:r>
          </a:p>
        </p:txBody>
      </p:sp>
      <p:sp>
        <p:nvSpPr>
          <p:cNvPr id="3" name="Content Placeholder 2"/>
          <p:cNvSpPr>
            <a:spLocks noGrp="1"/>
          </p:cNvSpPr>
          <p:nvPr>
            <p:ph idx="1"/>
          </p:nvPr>
        </p:nvSpPr>
        <p:spPr/>
        <p:txBody>
          <a:bodyPr/>
          <a:lstStyle/>
          <a:p>
            <a:r>
              <a:rPr lang="vi-VN" dirty="0"/>
              <a:t>Quản lý kỳ vọng của các bên liên quan là quá trình giao tiếp và làm việc với các bên liên quan để đáp ứng nhu cầu của họ và giải quyết các vấn đề </a:t>
            </a:r>
            <a:r>
              <a:rPr lang="en-US" dirty="0" err="1" smtClean="0"/>
              <a:t>nếu</a:t>
            </a:r>
            <a:r>
              <a:rPr lang="en-US" dirty="0" smtClean="0"/>
              <a:t> </a:t>
            </a:r>
            <a:r>
              <a:rPr lang="en-US" dirty="0" err="1" smtClean="0"/>
              <a:t>có</a:t>
            </a:r>
            <a:r>
              <a:rPr lang="vi-VN" dirty="0" smtClean="0"/>
              <a:t>.</a:t>
            </a:r>
            <a:endParaRPr lang="en-US" dirty="0" smtClean="0"/>
          </a:p>
          <a:p>
            <a:r>
              <a:rPr lang="en-US" dirty="0" smtClean="0"/>
              <a:t>Q</a:t>
            </a:r>
            <a:r>
              <a:rPr lang="vi-VN" dirty="0" smtClean="0"/>
              <a:t>uản </a:t>
            </a:r>
            <a:r>
              <a:rPr lang="vi-VN" dirty="0"/>
              <a:t>lý </a:t>
            </a:r>
            <a:r>
              <a:rPr lang="en-US" dirty="0"/>
              <a:t>k</a:t>
            </a:r>
            <a:r>
              <a:rPr lang="vi-VN" dirty="0" smtClean="0"/>
              <a:t>ỳ </a:t>
            </a:r>
            <a:r>
              <a:rPr lang="vi-VN" dirty="0"/>
              <a:t>vọng </a:t>
            </a:r>
            <a:r>
              <a:rPr lang="vi-VN" dirty="0" smtClean="0"/>
              <a:t>giúp </a:t>
            </a:r>
            <a:r>
              <a:rPr lang="vi-VN" dirty="0"/>
              <a:t>để tăng xác suất thành công của dự án bằng cách đảm bảo rằng các bên liên quan hiểu rõ những lợi ích và rủi ro của dự án</a:t>
            </a:r>
            <a:endParaRPr lang="en-US" dirty="0"/>
          </a:p>
        </p:txBody>
      </p:sp>
    </p:spTree>
    <p:extLst>
      <p:ext uri="{BB962C8B-B14F-4D97-AF65-F5344CB8AC3E}">
        <p14:creationId xmlns:p14="http://schemas.microsoft.com/office/powerpoint/2010/main" val="1189388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Quản lý kỳ vọng của các bên liên quan</a:t>
            </a:r>
            <a:r>
              <a:rPr lang="en-US" dirty="0"/>
              <a:t/>
            </a:r>
            <a:br>
              <a:rPr lang="en-US" dirty="0"/>
            </a:br>
            <a:r>
              <a:rPr lang="en-US" dirty="0"/>
              <a:t>(Manage Stakeholder Expectations)</a:t>
            </a:r>
          </a:p>
        </p:txBody>
      </p:sp>
      <p:sp>
        <p:nvSpPr>
          <p:cNvPr id="3" name="Content Placeholder 2"/>
          <p:cNvSpPr>
            <a:spLocks noGrp="1"/>
          </p:cNvSpPr>
          <p:nvPr>
            <p:ph idx="1"/>
          </p:nvPr>
        </p:nvSpPr>
        <p:spPr/>
        <p:txBody>
          <a:bodyPr/>
          <a:lstStyle/>
          <a:p>
            <a:r>
              <a:rPr lang="en-US" dirty="0" smtClean="0"/>
              <a:t>Inputs</a:t>
            </a:r>
          </a:p>
          <a:p>
            <a:pPr lvl="1"/>
            <a:r>
              <a:rPr lang="en-US" dirty="0"/>
              <a:t>Stakeholder </a:t>
            </a:r>
            <a:r>
              <a:rPr lang="en-US" dirty="0" smtClean="0"/>
              <a:t>Register</a:t>
            </a:r>
          </a:p>
          <a:p>
            <a:pPr lvl="1"/>
            <a:r>
              <a:rPr lang="en-US" dirty="0"/>
              <a:t>Stakeholder Management </a:t>
            </a:r>
            <a:r>
              <a:rPr lang="en-US" dirty="0" smtClean="0"/>
              <a:t>Strategy</a:t>
            </a:r>
          </a:p>
          <a:p>
            <a:pPr lvl="1"/>
            <a:r>
              <a:rPr lang="en-US" dirty="0"/>
              <a:t>Project Management </a:t>
            </a:r>
            <a:r>
              <a:rPr lang="en-US" dirty="0" smtClean="0"/>
              <a:t>Plan</a:t>
            </a:r>
          </a:p>
          <a:p>
            <a:pPr lvl="1"/>
            <a:r>
              <a:rPr lang="en-US" dirty="0" smtClean="0"/>
              <a:t>Issue Log: </a:t>
            </a:r>
            <a:r>
              <a:rPr lang="vi-VN" dirty="0" smtClean="0"/>
              <a:t>được </a:t>
            </a:r>
            <a:r>
              <a:rPr lang="vi-VN" dirty="0"/>
              <a:t>dùng để ghi nhận và theo dõi việc giải quyết các vấn đề</a:t>
            </a:r>
            <a:r>
              <a:rPr lang="vi-VN" dirty="0" smtClean="0"/>
              <a:t>.</a:t>
            </a:r>
            <a:endParaRPr lang="en-US" dirty="0" smtClean="0"/>
          </a:p>
          <a:p>
            <a:pPr lvl="1"/>
            <a:r>
              <a:rPr lang="en-US" dirty="0"/>
              <a:t>Change </a:t>
            </a:r>
            <a:r>
              <a:rPr lang="en-US" dirty="0" smtClean="0"/>
              <a:t>Log: </a:t>
            </a:r>
            <a:r>
              <a:rPr lang="vi-VN" dirty="0" smtClean="0"/>
              <a:t>ghi </a:t>
            </a:r>
            <a:r>
              <a:rPr lang="vi-VN" dirty="0"/>
              <a:t>các thay đổi xảy ra trong quá trình thực hiện dự án</a:t>
            </a:r>
            <a:r>
              <a:rPr lang="vi-VN" dirty="0" smtClean="0"/>
              <a:t>.</a:t>
            </a:r>
            <a:r>
              <a:rPr lang="en-US" dirty="0" smtClean="0"/>
              <a:t> </a:t>
            </a:r>
            <a:r>
              <a:rPr lang="vi-VN" dirty="0" smtClean="0"/>
              <a:t>Những </a:t>
            </a:r>
            <a:r>
              <a:rPr lang="vi-VN" dirty="0"/>
              <a:t>thay đổi </a:t>
            </a:r>
            <a:r>
              <a:rPr lang="vi-VN" dirty="0" smtClean="0"/>
              <a:t>về </a:t>
            </a:r>
            <a:r>
              <a:rPr lang="vi-VN" dirty="0"/>
              <a:t>thời gian, chi phí và rủi ro, phải được thông báo cho các bên liên </a:t>
            </a:r>
            <a:r>
              <a:rPr lang="vi-VN" dirty="0" smtClean="0"/>
              <a:t>quan</a:t>
            </a:r>
            <a:endParaRPr lang="en-US" dirty="0" smtClean="0"/>
          </a:p>
          <a:p>
            <a:pPr lvl="1"/>
            <a:r>
              <a:rPr lang="en-US" dirty="0"/>
              <a:t>Organizational Process Assets</a:t>
            </a:r>
          </a:p>
        </p:txBody>
      </p:sp>
    </p:spTree>
    <p:extLst>
      <p:ext uri="{BB962C8B-B14F-4D97-AF65-F5344CB8AC3E}">
        <p14:creationId xmlns:p14="http://schemas.microsoft.com/office/powerpoint/2010/main" val="1007921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Quản lý kỳ vọng của các bên liên quan</a:t>
            </a:r>
            <a:r>
              <a:rPr lang="en-US" dirty="0"/>
              <a:t/>
            </a:r>
            <a:br>
              <a:rPr lang="en-US" dirty="0"/>
            </a:br>
            <a:r>
              <a:rPr lang="en-US" dirty="0"/>
              <a:t>(Manage Stakeholder Expectations)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t>Communication </a:t>
            </a:r>
            <a:r>
              <a:rPr lang="en-US" dirty="0" smtClean="0"/>
              <a:t>Methods </a:t>
            </a:r>
          </a:p>
          <a:p>
            <a:pPr lvl="1"/>
            <a:r>
              <a:rPr lang="en-US" dirty="0"/>
              <a:t>Interpersonal </a:t>
            </a:r>
            <a:r>
              <a:rPr lang="en-US" dirty="0" smtClean="0"/>
              <a:t>Skills</a:t>
            </a:r>
          </a:p>
          <a:p>
            <a:pPr lvl="1"/>
            <a:r>
              <a:rPr lang="en-US" dirty="0"/>
              <a:t>Management </a:t>
            </a:r>
            <a:r>
              <a:rPr lang="en-US" dirty="0" smtClean="0"/>
              <a:t>Skills: </a:t>
            </a:r>
            <a:r>
              <a:rPr lang="vi-VN" dirty="0"/>
              <a:t>Quản lý là </a:t>
            </a:r>
            <a:r>
              <a:rPr lang="en-US" dirty="0" err="1" smtClean="0"/>
              <a:t>hoạt</a:t>
            </a:r>
            <a:r>
              <a:rPr lang="en-US" dirty="0" smtClean="0"/>
              <a:t> </a:t>
            </a:r>
            <a:r>
              <a:rPr lang="vi-VN" dirty="0" smtClean="0"/>
              <a:t>động </a:t>
            </a:r>
            <a:r>
              <a:rPr lang="vi-VN" dirty="0"/>
              <a:t>chỉ đạo và kiểm soát một nhóm người với mục đích phối hợp và hài hòa các nhóm hướng tới việc hoàn thành một mục tiêu vượt ra ngoài phạm vi của nỗ lực cá nhân</a:t>
            </a:r>
            <a:r>
              <a:rPr lang="vi-VN" dirty="0" smtClean="0"/>
              <a:t>.</a:t>
            </a:r>
            <a:r>
              <a:rPr lang="en-US" dirty="0" smtClean="0"/>
              <a:t> </a:t>
            </a:r>
            <a:r>
              <a:rPr lang="en-US" dirty="0" err="1" smtClean="0"/>
              <a:t>Bao</a:t>
            </a:r>
            <a:r>
              <a:rPr lang="en-US" dirty="0" smtClean="0"/>
              <a:t> </a:t>
            </a:r>
            <a:r>
              <a:rPr lang="en-US" dirty="0" err="1" smtClean="0"/>
              <a:t>gồm</a:t>
            </a:r>
            <a:r>
              <a:rPr lang="en-US" dirty="0" smtClean="0"/>
              <a:t>:</a:t>
            </a:r>
          </a:p>
          <a:p>
            <a:pPr lvl="2"/>
            <a:r>
              <a:rPr lang="vi-VN" dirty="0"/>
              <a:t>Kỹ năng trình </a:t>
            </a:r>
            <a:r>
              <a:rPr lang="vi-VN" dirty="0" smtClean="0"/>
              <a:t>bày</a:t>
            </a:r>
            <a:endParaRPr lang="en-US" dirty="0" smtClean="0"/>
          </a:p>
          <a:p>
            <a:pPr lvl="2"/>
            <a:r>
              <a:rPr lang="vi-VN" dirty="0" smtClean="0"/>
              <a:t>Đàm phán</a:t>
            </a:r>
            <a:r>
              <a:rPr lang="en-US" dirty="0" smtClean="0"/>
              <a:t>.</a:t>
            </a:r>
          </a:p>
          <a:p>
            <a:pPr lvl="2"/>
            <a:r>
              <a:rPr lang="vi-VN" dirty="0" smtClean="0"/>
              <a:t>Kỹ </a:t>
            </a:r>
            <a:r>
              <a:rPr lang="vi-VN" dirty="0"/>
              <a:t>năng </a:t>
            </a:r>
            <a:r>
              <a:rPr lang="vi-VN" dirty="0" smtClean="0"/>
              <a:t>viết</a:t>
            </a:r>
            <a:r>
              <a:rPr lang="en-US" dirty="0" smtClean="0"/>
              <a:t>.</a:t>
            </a:r>
          </a:p>
          <a:p>
            <a:pPr lvl="2"/>
            <a:r>
              <a:rPr lang="vi-VN" dirty="0" smtClean="0"/>
              <a:t>Nói </a:t>
            </a:r>
            <a:r>
              <a:rPr lang="vi-VN" dirty="0"/>
              <a:t>trước công chúng.</a:t>
            </a:r>
            <a:endParaRPr lang="en-US" dirty="0" smtClean="0"/>
          </a:p>
          <a:p>
            <a:pPr lvl="1"/>
            <a:endParaRPr lang="en-US" dirty="0"/>
          </a:p>
        </p:txBody>
      </p:sp>
    </p:spTree>
    <p:extLst>
      <p:ext uri="{BB962C8B-B14F-4D97-AF65-F5344CB8AC3E}">
        <p14:creationId xmlns:p14="http://schemas.microsoft.com/office/powerpoint/2010/main" val="753550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Quản lý kỳ vọng của các bên liên quan</a:t>
            </a:r>
            <a:r>
              <a:rPr lang="en-US" dirty="0"/>
              <a:t/>
            </a:r>
            <a:br>
              <a:rPr lang="en-US" dirty="0"/>
            </a:br>
            <a:r>
              <a:rPr lang="en-US" dirty="0"/>
              <a:t>(Manage Stakeholder Expectations)</a:t>
            </a:r>
          </a:p>
        </p:txBody>
      </p:sp>
      <p:sp>
        <p:nvSpPr>
          <p:cNvPr id="3" name="Content Placeholder 2"/>
          <p:cNvSpPr>
            <a:spLocks noGrp="1"/>
          </p:cNvSpPr>
          <p:nvPr>
            <p:ph idx="1"/>
          </p:nvPr>
        </p:nvSpPr>
        <p:spPr/>
        <p:txBody>
          <a:bodyPr/>
          <a:lstStyle/>
          <a:p>
            <a:r>
              <a:rPr lang="en-US" dirty="0"/>
              <a:t> </a:t>
            </a:r>
            <a:r>
              <a:rPr lang="en-US" dirty="0" smtClean="0"/>
              <a:t>Outputs</a:t>
            </a:r>
          </a:p>
          <a:p>
            <a:pPr lvl="1"/>
            <a:r>
              <a:rPr lang="en-US" dirty="0"/>
              <a:t>Organizational Process Assets </a:t>
            </a:r>
            <a:r>
              <a:rPr lang="en-US" dirty="0" smtClean="0"/>
              <a:t>Updates</a:t>
            </a:r>
          </a:p>
          <a:p>
            <a:pPr lvl="1"/>
            <a:r>
              <a:rPr lang="en-US" dirty="0"/>
              <a:t>Change </a:t>
            </a:r>
            <a:r>
              <a:rPr lang="en-US" dirty="0" smtClean="0"/>
              <a:t>Requests: </a:t>
            </a:r>
            <a:r>
              <a:rPr lang="vi-VN" dirty="0"/>
              <a:t>Quản lý kỳ vọng của các bên liên quan có thể dẫn đến một yêu cầu thay đổi các sản </a:t>
            </a:r>
            <a:r>
              <a:rPr lang="vi-VN" dirty="0" smtClean="0"/>
              <a:t>phẩm</a:t>
            </a:r>
            <a:r>
              <a:rPr lang="en-US" dirty="0" smtClean="0"/>
              <a:t> </a:t>
            </a:r>
            <a:r>
              <a:rPr lang="en-US" dirty="0" err="1" smtClean="0"/>
              <a:t>hoặc</a:t>
            </a:r>
            <a:r>
              <a:rPr lang="vi-VN" dirty="0" smtClean="0"/>
              <a:t> </a:t>
            </a:r>
            <a:r>
              <a:rPr lang="vi-VN" dirty="0"/>
              <a:t>dự án</a:t>
            </a:r>
            <a:r>
              <a:rPr lang="vi-VN" dirty="0" smtClean="0"/>
              <a:t>.</a:t>
            </a:r>
            <a:r>
              <a:rPr lang="en-US" dirty="0" smtClean="0"/>
              <a:t> C</a:t>
            </a:r>
            <a:r>
              <a:rPr lang="vi-VN" dirty="0" smtClean="0"/>
              <a:t>ũng </a:t>
            </a:r>
            <a:r>
              <a:rPr lang="vi-VN" dirty="0"/>
              <a:t>có thể bao gồm các hành động khắc phục hoặc phòng ngừa thích hợp</a:t>
            </a:r>
            <a:endParaRPr lang="en-US" dirty="0" smtClean="0"/>
          </a:p>
          <a:p>
            <a:pPr lvl="1"/>
            <a:r>
              <a:rPr lang="en-US" dirty="0"/>
              <a:t>Project Management Plan </a:t>
            </a:r>
            <a:r>
              <a:rPr lang="en-US" dirty="0" smtClean="0"/>
              <a:t>Updates</a:t>
            </a:r>
          </a:p>
          <a:p>
            <a:pPr lvl="1"/>
            <a:r>
              <a:rPr lang="en-US" dirty="0"/>
              <a:t>Project Document Updates</a:t>
            </a:r>
          </a:p>
        </p:txBody>
      </p:sp>
    </p:spTree>
    <p:extLst>
      <p:ext uri="{BB962C8B-B14F-4D97-AF65-F5344CB8AC3E}">
        <p14:creationId xmlns:p14="http://schemas.microsoft.com/office/powerpoint/2010/main" val="69370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smtClean="0"/>
              <a:t>suất</a:t>
            </a:r>
            <a:r>
              <a:rPr lang="en-US" dirty="0" smtClean="0"/>
              <a:t/>
            </a:r>
            <a:br>
              <a:rPr lang="en-US" dirty="0" smtClean="0"/>
            </a:br>
            <a:r>
              <a:rPr lang="en-US" dirty="0" smtClean="0"/>
              <a:t>(Report Performance)</a:t>
            </a:r>
            <a:endParaRPr lang="en-US" dirty="0"/>
          </a:p>
        </p:txBody>
      </p:sp>
      <p:sp>
        <p:nvSpPr>
          <p:cNvPr id="3" name="Content Placeholder 2"/>
          <p:cNvSpPr>
            <a:spLocks noGrp="1"/>
          </p:cNvSpPr>
          <p:nvPr>
            <p:ph idx="1"/>
          </p:nvPr>
        </p:nvSpPr>
        <p:spPr/>
        <p:txBody>
          <a:bodyPr/>
          <a:lstStyle/>
          <a:p>
            <a:r>
              <a:rPr lang="vi-VN" dirty="0"/>
              <a:t>Báo cáo </a:t>
            </a:r>
            <a:r>
              <a:rPr lang="en-US" dirty="0" smtClean="0"/>
              <a:t>h</a:t>
            </a:r>
            <a:r>
              <a:rPr lang="vi-VN" dirty="0" smtClean="0"/>
              <a:t>iệu </a:t>
            </a:r>
            <a:r>
              <a:rPr lang="vi-VN" dirty="0"/>
              <a:t>suất là quá trình thu thập và phân phối thông tin hiệu suất, bao gồm cả báo cáo tình trạng, đo lường sự tiến </a:t>
            </a:r>
            <a:r>
              <a:rPr lang="en-US" dirty="0"/>
              <a:t>đ</a:t>
            </a:r>
            <a:r>
              <a:rPr lang="vi-VN" dirty="0" smtClean="0"/>
              <a:t>ộ</a:t>
            </a:r>
            <a:r>
              <a:rPr lang="vi-VN" dirty="0"/>
              <a:t>, và dự </a:t>
            </a:r>
            <a:r>
              <a:rPr lang="vi-VN" dirty="0" smtClean="0"/>
              <a:t>báo</a:t>
            </a:r>
            <a:r>
              <a:rPr lang="en-US" dirty="0" smtClean="0"/>
              <a:t>.</a:t>
            </a:r>
          </a:p>
          <a:p>
            <a:r>
              <a:rPr lang="vi-VN" dirty="0"/>
              <a:t>Quá trình báo cáo hiệu </a:t>
            </a:r>
            <a:r>
              <a:rPr lang="vi-VN" dirty="0" smtClean="0"/>
              <a:t>suất</a:t>
            </a:r>
            <a:r>
              <a:rPr lang="en-US" dirty="0" smtClean="0"/>
              <a:t> </a:t>
            </a:r>
            <a:r>
              <a:rPr lang="vi-VN" dirty="0" smtClean="0"/>
              <a:t>liên </a:t>
            </a:r>
            <a:r>
              <a:rPr lang="vi-VN" dirty="0"/>
              <a:t>quan đến việc thu thập định kỳ và phân tích cơ bản so với các dữ liệu thực tế để </a:t>
            </a:r>
            <a:r>
              <a:rPr lang="en-US" dirty="0" err="1" smtClean="0"/>
              <a:t>biết</a:t>
            </a:r>
            <a:r>
              <a:rPr lang="en-US" dirty="0" smtClean="0"/>
              <a:t> </a:t>
            </a:r>
            <a:r>
              <a:rPr lang="vi-VN" dirty="0" smtClean="0"/>
              <a:t>tiến </a:t>
            </a:r>
            <a:r>
              <a:rPr lang="vi-VN" dirty="0"/>
              <a:t>độ dự án và hiệu suất cũng như để dự báo kết quả của dự án.</a:t>
            </a:r>
            <a:endParaRPr lang="en-US" dirty="0"/>
          </a:p>
        </p:txBody>
      </p:sp>
    </p:spTree>
    <p:extLst>
      <p:ext uri="{BB962C8B-B14F-4D97-AF65-F5344CB8AC3E}">
        <p14:creationId xmlns:p14="http://schemas.microsoft.com/office/powerpoint/2010/main" val="280657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r>
              <a:rPr lang="en-US" dirty="0" smtClean="0"/>
              <a:t>Inputs:</a:t>
            </a:r>
          </a:p>
          <a:p>
            <a:pPr lvl="1"/>
            <a:r>
              <a:rPr lang="en-US" dirty="0"/>
              <a:t>Project Management </a:t>
            </a:r>
            <a:r>
              <a:rPr lang="en-US" dirty="0" smtClean="0"/>
              <a:t>Plan: </a:t>
            </a:r>
            <a:r>
              <a:rPr lang="vi-VN" dirty="0" smtClean="0"/>
              <a:t>cung </a:t>
            </a:r>
            <a:r>
              <a:rPr lang="vi-VN" dirty="0"/>
              <a:t>cấp thông tin về đường cơ sở dự </a:t>
            </a:r>
            <a:r>
              <a:rPr lang="vi-VN" dirty="0" smtClean="0"/>
              <a:t>án</a:t>
            </a:r>
            <a:r>
              <a:rPr lang="en-US" dirty="0" smtClean="0"/>
              <a:t>, </a:t>
            </a:r>
            <a:r>
              <a:rPr lang="vi-VN" dirty="0" smtClean="0"/>
              <a:t>là </a:t>
            </a:r>
            <a:r>
              <a:rPr lang="vi-VN" dirty="0"/>
              <a:t>một kế hoạch đã được phê duyệt cho công tác dự </a:t>
            </a:r>
            <a:r>
              <a:rPr lang="vi-VN" dirty="0" smtClean="0"/>
              <a:t>án</a:t>
            </a:r>
            <a:r>
              <a:rPr lang="en-US" dirty="0" smtClean="0"/>
              <a:t>.</a:t>
            </a:r>
          </a:p>
          <a:p>
            <a:pPr lvl="1"/>
            <a:r>
              <a:rPr lang="en-US" dirty="0"/>
              <a:t>Work Performance </a:t>
            </a:r>
            <a:r>
              <a:rPr lang="en-US" dirty="0" smtClean="0"/>
              <a:t>Information: t</a:t>
            </a:r>
            <a:r>
              <a:rPr lang="vi-VN" dirty="0" smtClean="0"/>
              <a:t>hông </a:t>
            </a:r>
            <a:r>
              <a:rPr lang="vi-VN" dirty="0"/>
              <a:t>tin từ các hoạt động của dự án được thu thập trên kết quả thực hiện </a:t>
            </a:r>
            <a:r>
              <a:rPr lang="vi-VN" dirty="0" smtClean="0"/>
              <a:t>như</a:t>
            </a:r>
            <a:r>
              <a:rPr lang="en-US" dirty="0" smtClean="0"/>
              <a:t>:</a:t>
            </a:r>
          </a:p>
          <a:p>
            <a:pPr lvl="2"/>
            <a:r>
              <a:rPr lang="en-US" dirty="0" smtClean="0"/>
              <a:t>T</a:t>
            </a:r>
            <a:r>
              <a:rPr lang="vi-VN" dirty="0" smtClean="0"/>
              <a:t>ình trạng</a:t>
            </a:r>
            <a:r>
              <a:rPr lang="en-US" dirty="0" smtClean="0"/>
              <a:t> </a:t>
            </a:r>
            <a:r>
              <a:rPr lang="en-US" dirty="0" err="1" smtClean="0"/>
              <a:t>của</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trung</a:t>
            </a:r>
            <a:r>
              <a:rPr lang="en-US" dirty="0" smtClean="0"/>
              <a:t> </a:t>
            </a:r>
            <a:r>
              <a:rPr lang="en-US" dirty="0" err="1" smtClean="0"/>
              <a:t>gian</a:t>
            </a:r>
            <a:endParaRPr lang="en-US" dirty="0" smtClean="0"/>
          </a:p>
          <a:p>
            <a:pPr lvl="2"/>
            <a:r>
              <a:rPr lang="vi-VN" dirty="0" smtClean="0"/>
              <a:t>Lịch </a:t>
            </a:r>
            <a:r>
              <a:rPr lang="vi-VN" dirty="0"/>
              <a:t>trình tiến </a:t>
            </a:r>
            <a:r>
              <a:rPr lang="en-US" dirty="0" err="1" smtClean="0"/>
              <a:t>độ</a:t>
            </a:r>
            <a:endParaRPr lang="en-US" dirty="0" smtClean="0"/>
          </a:p>
          <a:p>
            <a:pPr lvl="2"/>
            <a:r>
              <a:rPr lang="vi-VN" dirty="0" smtClean="0"/>
              <a:t>Chi </a:t>
            </a:r>
            <a:r>
              <a:rPr lang="vi-VN" dirty="0"/>
              <a:t>phí phát </a:t>
            </a:r>
            <a:r>
              <a:rPr lang="vi-VN" dirty="0" smtClean="0"/>
              <a:t>sinh</a:t>
            </a:r>
            <a:r>
              <a:rPr lang="en-US" dirty="0" smtClean="0"/>
              <a:t>.</a:t>
            </a:r>
          </a:p>
        </p:txBody>
      </p:sp>
    </p:spTree>
    <p:extLst>
      <p:ext uri="{BB962C8B-B14F-4D97-AF65-F5344CB8AC3E}">
        <p14:creationId xmlns:p14="http://schemas.microsoft.com/office/powerpoint/2010/main" val="713325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Quản</a:t>
            </a:r>
            <a:r>
              <a:rPr lang="en-US" dirty="0" smtClean="0"/>
              <a:t> </a:t>
            </a:r>
            <a:r>
              <a:rPr lang="en-US" dirty="0" err="1" smtClean="0"/>
              <a:t>lý</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r>
            <a:br>
              <a:rPr lang="en-US" dirty="0" smtClean="0"/>
            </a:br>
            <a:r>
              <a:rPr lang="en-US" dirty="0" smtClean="0"/>
              <a:t>(</a:t>
            </a:r>
            <a:r>
              <a:rPr lang="de-DE" dirty="0"/>
              <a:t>Project Communication Management</a:t>
            </a:r>
            <a:r>
              <a:rPr lang="en-US" dirty="0"/>
              <a:t>)</a:t>
            </a:r>
          </a:p>
        </p:txBody>
      </p:sp>
      <p:sp>
        <p:nvSpPr>
          <p:cNvPr id="3" name="Content Placeholder 2"/>
          <p:cNvSpPr>
            <a:spLocks noGrp="1"/>
          </p:cNvSpPr>
          <p:nvPr>
            <p:ph idx="1"/>
          </p:nvPr>
        </p:nvSpPr>
        <p:spPr/>
        <p:txBody>
          <a:bodyPr/>
          <a:lstStyle/>
          <a:p>
            <a:r>
              <a:rPr lang="vi-VN" dirty="0"/>
              <a:t>Quản lý truyền thông </a:t>
            </a:r>
            <a:r>
              <a:rPr lang="en-US" dirty="0" smtClean="0"/>
              <a:t>d</a:t>
            </a:r>
            <a:r>
              <a:rPr lang="vi-VN" dirty="0" smtClean="0"/>
              <a:t>ự </a:t>
            </a:r>
            <a:r>
              <a:rPr lang="vi-VN" dirty="0"/>
              <a:t>án </a:t>
            </a:r>
            <a:r>
              <a:rPr lang="vi-VN" dirty="0" smtClean="0"/>
              <a:t>bao </a:t>
            </a:r>
            <a:r>
              <a:rPr lang="vi-VN" dirty="0"/>
              <a:t>gồm các quy trình cần thiết để đảm bảo </a:t>
            </a:r>
            <a:r>
              <a:rPr lang="vi-VN" dirty="0" smtClean="0"/>
              <a:t>kịp </a:t>
            </a:r>
            <a:r>
              <a:rPr lang="vi-VN" dirty="0"/>
              <a:t>thời và thích </a:t>
            </a:r>
            <a:r>
              <a:rPr lang="vi-VN" dirty="0" smtClean="0"/>
              <a:t>hợp</a:t>
            </a:r>
            <a:r>
              <a:rPr lang="en-US" dirty="0" smtClean="0"/>
              <a:t> </a:t>
            </a:r>
            <a:r>
              <a:rPr lang="en-US" dirty="0" err="1" smtClean="0"/>
              <a:t>cho</a:t>
            </a:r>
            <a:r>
              <a:rPr lang="en-US" dirty="0" smtClean="0"/>
              <a:t> </a:t>
            </a:r>
            <a:r>
              <a:rPr lang="en-US" dirty="0" err="1" smtClean="0"/>
              <a:t>việc</a:t>
            </a:r>
            <a:r>
              <a:rPr lang="en-US" dirty="0" smtClean="0"/>
              <a:t> </a:t>
            </a:r>
            <a:r>
              <a:rPr lang="vi-VN" dirty="0" smtClean="0"/>
              <a:t>thu </a:t>
            </a:r>
            <a:r>
              <a:rPr lang="vi-VN" dirty="0"/>
              <a:t>thập, phân phối, lưu trữ, phục </a:t>
            </a:r>
            <a:r>
              <a:rPr lang="vi-VN" dirty="0" smtClean="0"/>
              <a:t>hồi</a:t>
            </a:r>
            <a:r>
              <a:rPr lang="en-US" dirty="0" smtClean="0"/>
              <a:t> </a:t>
            </a:r>
            <a:r>
              <a:rPr lang="en-US" dirty="0" err="1" smtClean="0"/>
              <a:t>các</a:t>
            </a:r>
            <a:r>
              <a:rPr lang="en-US" dirty="0" smtClean="0"/>
              <a:t> </a:t>
            </a:r>
            <a:r>
              <a:rPr lang="vi-VN" dirty="0" smtClean="0"/>
              <a:t>thông </a:t>
            </a:r>
            <a:r>
              <a:rPr lang="vi-VN" dirty="0"/>
              <a:t>tin dự án</a:t>
            </a:r>
            <a:endParaRPr lang="en-US" dirty="0"/>
          </a:p>
        </p:txBody>
      </p:sp>
    </p:spTree>
    <p:extLst>
      <p:ext uri="{BB962C8B-B14F-4D97-AF65-F5344CB8AC3E}">
        <p14:creationId xmlns:p14="http://schemas.microsoft.com/office/powerpoint/2010/main" val="3115536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Work Performance Measurements: </a:t>
            </a:r>
            <a:r>
              <a:rPr lang="vi-VN" dirty="0"/>
              <a:t>Thông tin hiệu suất làm việc được sử dụng để tạo ra các số liệu hoạt động dự án để đánh giá tiến độ thực tế so với </a:t>
            </a:r>
            <a:r>
              <a:rPr lang="en-US" dirty="0" err="1" smtClean="0"/>
              <a:t>kế</a:t>
            </a:r>
            <a:r>
              <a:rPr lang="en-US" dirty="0" smtClean="0"/>
              <a:t> </a:t>
            </a:r>
            <a:r>
              <a:rPr lang="en-US" dirty="0" err="1" smtClean="0"/>
              <a:t>hoạch</a:t>
            </a:r>
            <a:endParaRPr lang="en-US" dirty="0" smtClean="0"/>
          </a:p>
          <a:p>
            <a:pPr lvl="1"/>
            <a:r>
              <a:rPr lang="en-US" dirty="0"/>
              <a:t>Budget </a:t>
            </a:r>
            <a:r>
              <a:rPr lang="en-US" dirty="0" smtClean="0"/>
              <a:t>Forecasts: </a:t>
            </a:r>
            <a:r>
              <a:rPr lang="vi-VN" dirty="0"/>
              <a:t>dự báo </a:t>
            </a:r>
            <a:r>
              <a:rPr lang="vi-VN" dirty="0" smtClean="0"/>
              <a:t>ngân </a:t>
            </a:r>
            <a:r>
              <a:rPr lang="vi-VN" dirty="0"/>
              <a:t>sách </a:t>
            </a:r>
            <a:r>
              <a:rPr lang="vi-VN" dirty="0" smtClean="0"/>
              <a:t>cung </a:t>
            </a:r>
            <a:r>
              <a:rPr lang="vi-VN" dirty="0"/>
              <a:t>cấp thông tin về các khoản tiền bổ sung dự kiến ​​sẽ được yêu cầu cho công việc còn </a:t>
            </a:r>
            <a:r>
              <a:rPr lang="vi-VN" dirty="0" smtClean="0"/>
              <a:t>lại</a:t>
            </a:r>
            <a:r>
              <a:rPr lang="en-US" dirty="0" smtClean="0"/>
              <a:t> </a:t>
            </a:r>
            <a:r>
              <a:rPr lang="en-US" dirty="0" err="1" smtClean="0"/>
              <a:t>và</a:t>
            </a:r>
            <a:r>
              <a:rPr lang="vi-VN" dirty="0" smtClean="0"/>
              <a:t> </a:t>
            </a:r>
            <a:r>
              <a:rPr lang="vi-VN" dirty="0"/>
              <a:t>ước tính cho việc hoàn thành </a:t>
            </a:r>
            <a:r>
              <a:rPr lang="vi-VN" dirty="0" smtClean="0"/>
              <a:t>dự án</a:t>
            </a:r>
            <a:r>
              <a:rPr lang="en-US" dirty="0" smtClean="0"/>
              <a:t>.</a:t>
            </a:r>
          </a:p>
          <a:p>
            <a:pPr lvl="1"/>
            <a:r>
              <a:rPr lang="en-US" dirty="0"/>
              <a:t>Organizational Process Assets</a:t>
            </a:r>
          </a:p>
        </p:txBody>
      </p:sp>
    </p:spTree>
    <p:extLst>
      <p:ext uri="{BB962C8B-B14F-4D97-AF65-F5344CB8AC3E}">
        <p14:creationId xmlns:p14="http://schemas.microsoft.com/office/powerpoint/2010/main" val="906122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t>Variance </a:t>
            </a:r>
            <a:r>
              <a:rPr lang="en-US" dirty="0" smtClean="0"/>
              <a:t>Analysis: </a:t>
            </a:r>
            <a:r>
              <a:rPr lang="en-US" dirty="0" err="1" smtClean="0"/>
              <a:t>Phân</a:t>
            </a:r>
            <a:r>
              <a:rPr lang="en-US" dirty="0" smtClean="0"/>
              <a:t> </a:t>
            </a:r>
            <a:r>
              <a:rPr lang="en-US" dirty="0" err="1" smtClean="0"/>
              <a:t>tích</a:t>
            </a:r>
            <a:r>
              <a:rPr lang="en-US" dirty="0" smtClean="0"/>
              <a:t> </a:t>
            </a:r>
            <a:r>
              <a:rPr lang="en-US" dirty="0" err="1" smtClean="0"/>
              <a:t>nguyên</a:t>
            </a:r>
            <a:r>
              <a:rPr lang="en-US" dirty="0" smtClean="0"/>
              <a:t> </a:t>
            </a:r>
            <a:r>
              <a:rPr lang="en-US" dirty="0" err="1" smtClean="0"/>
              <a:t>nhân</a:t>
            </a:r>
            <a:r>
              <a:rPr lang="en-US" dirty="0" smtClean="0"/>
              <a:t> </a:t>
            </a:r>
            <a:r>
              <a:rPr lang="vi-VN" dirty="0" smtClean="0"/>
              <a:t>gây </a:t>
            </a:r>
            <a:r>
              <a:rPr lang="vi-VN" dirty="0"/>
              <a:t>ra </a:t>
            </a:r>
            <a:r>
              <a:rPr lang="vi-VN" dirty="0" smtClean="0"/>
              <a:t>sự </a:t>
            </a:r>
            <a:r>
              <a:rPr lang="vi-VN" dirty="0"/>
              <a:t>khác biệt giữa các đường cơ sở và việc thực hiện thực </a:t>
            </a:r>
            <a:r>
              <a:rPr lang="vi-VN" dirty="0" smtClean="0"/>
              <a:t>tế</a:t>
            </a:r>
            <a:r>
              <a:rPr lang="en-US" dirty="0" smtClean="0"/>
              <a:t>, </a:t>
            </a:r>
            <a:r>
              <a:rPr lang="en-US" dirty="0" err="1" smtClean="0"/>
              <a:t>gồm</a:t>
            </a:r>
            <a:r>
              <a:rPr lang="en-US" dirty="0" smtClean="0"/>
              <a:t> </a:t>
            </a:r>
            <a:r>
              <a:rPr lang="en-US" dirty="0" err="1" smtClean="0"/>
              <a:t>các</a:t>
            </a:r>
            <a:r>
              <a:rPr lang="en-US" dirty="0" smtClean="0"/>
              <a:t> </a:t>
            </a:r>
            <a:r>
              <a:rPr lang="en-US" dirty="0" err="1" smtClean="0"/>
              <a:t>bước</a:t>
            </a:r>
            <a:r>
              <a:rPr lang="en-US" dirty="0" smtClean="0"/>
              <a:t>:</a:t>
            </a:r>
          </a:p>
          <a:p>
            <a:pPr lvl="2"/>
            <a:r>
              <a:rPr lang="vi-VN" dirty="0"/>
              <a:t>Kiểm tra chất lượng của các thông tin thu thập được để đảm bảo rằng nó là hoàn chỉnh, phù hợp với dữ liệu quá khứ, và đáng tin </a:t>
            </a:r>
            <a:r>
              <a:rPr lang="vi-VN" dirty="0" smtClean="0"/>
              <a:t>cậy</a:t>
            </a:r>
            <a:endParaRPr lang="en-US" dirty="0" smtClean="0"/>
          </a:p>
          <a:p>
            <a:pPr lvl="2"/>
            <a:r>
              <a:rPr lang="vi-VN" dirty="0"/>
              <a:t>Xác định chênh lệch, so sánh các thông tin thực tế với các đường cơ sở dự án và ghi nhận tất cả các sự khác biệt có cả thuận lợi và không thuận lợi cho kết quả dự án</a:t>
            </a:r>
            <a:r>
              <a:rPr lang="vi-VN" dirty="0" smtClean="0"/>
              <a:t>.</a:t>
            </a:r>
            <a:endParaRPr lang="en-US" dirty="0" smtClean="0"/>
          </a:p>
          <a:p>
            <a:pPr lvl="2"/>
            <a:r>
              <a:rPr lang="vi-VN" dirty="0"/>
              <a:t>Xác định tác động của sự chênh lệch trong chi phí và tiến độ dự án </a:t>
            </a:r>
            <a:r>
              <a:rPr lang="en-US" dirty="0" err="1" smtClean="0"/>
              <a:t>và</a:t>
            </a:r>
            <a:r>
              <a:rPr lang="en-US" dirty="0" smtClean="0"/>
              <a:t> </a:t>
            </a:r>
            <a:r>
              <a:rPr lang="vi-VN" dirty="0" smtClean="0"/>
              <a:t>các </a:t>
            </a:r>
            <a:r>
              <a:rPr lang="vi-VN" dirty="0"/>
              <a:t>lĩnh vực khác của dự án</a:t>
            </a:r>
            <a:endParaRPr lang="en-US" dirty="0"/>
          </a:p>
        </p:txBody>
      </p:sp>
    </p:spTree>
    <p:extLst>
      <p:ext uri="{BB962C8B-B14F-4D97-AF65-F5344CB8AC3E}">
        <p14:creationId xmlns:p14="http://schemas.microsoft.com/office/powerpoint/2010/main" val="1786172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vi-VN" dirty="0"/>
              <a:t>Sử dụng phân tích giá trị thu </a:t>
            </a:r>
            <a:r>
              <a:rPr lang="vi-VN" dirty="0" smtClean="0"/>
              <a:t>được</a:t>
            </a:r>
            <a:r>
              <a:rPr lang="en-US" dirty="0"/>
              <a:t> (Using Earned Value </a:t>
            </a:r>
            <a:r>
              <a:rPr lang="en-US" dirty="0" smtClean="0"/>
              <a:t>Analysis) EV=%</a:t>
            </a:r>
            <a:r>
              <a:rPr lang="en-US" dirty="0" err="1" smtClean="0"/>
              <a:t>kế</a:t>
            </a:r>
            <a:r>
              <a:rPr lang="en-US" dirty="0" smtClean="0"/>
              <a:t> </a:t>
            </a:r>
            <a:r>
              <a:rPr lang="en-US" dirty="0" err="1" smtClean="0"/>
              <a:t>hoạch</a:t>
            </a:r>
            <a:r>
              <a:rPr lang="en-US" dirty="0" smtClean="0"/>
              <a:t> </a:t>
            </a:r>
            <a:r>
              <a:rPr lang="en-US" dirty="0" err="1" smtClean="0"/>
              <a:t>hoàn</a:t>
            </a:r>
            <a:r>
              <a:rPr lang="en-US" dirty="0" smtClean="0"/>
              <a:t> </a:t>
            </a:r>
            <a:r>
              <a:rPr lang="en-US" dirty="0" err="1" smtClean="0"/>
              <a:t>thành</a:t>
            </a:r>
            <a:r>
              <a:rPr lang="en-US" dirty="0" smtClean="0"/>
              <a:t>*BAC</a:t>
            </a:r>
          </a:p>
          <a:p>
            <a:pPr lvl="1"/>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57" y="2788927"/>
            <a:ext cx="7132242" cy="3022137"/>
          </a:xfrm>
          <a:prstGeom prst="rect">
            <a:avLst/>
          </a:prstGeom>
        </p:spPr>
      </p:pic>
    </p:spTree>
    <p:extLst>
      <p:ext uri="{BB962C8B-B14F-4D97-AF65-F5344CB8AC3E}">
        <p14:creationId xmlns:p14="http://schemas.microsoft.com/office/powerpoint/2010/main" val="2020555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smtClean="0"/>
              <a:t>C</a:t>
            </a:r>
            <a:r>
              <a:rPr lang="vi-VN" dirty="0" smtClean="0"/>
              <a:t>hênh lệch</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dự</a:t>
            </a:r>
            <a:r>
              <a:rPr lang="en-US" dirty="0" smtClean="0"/>
              <a:t> </a:t>
            </a:r>
            <a:r>
              <a:rPr lang="en-US" dirty="0" err="1" smtClean="0"/>
              <a:t>án</a:t>
            </a:r>
            <a:r>
              <a:rPr lang="en-US" dirty="0"/>
              <a:t> </a:t>
            </a:r>
            <a:r>
              <a:rPr lang="en-US" dirty="0" err="1" smtClean="0"/>
              <a:t>thì</a:t>
            </a:r>
            <a:r>
              <a:rPr lang="en-US" dirty="0" smtClean="0"/>
              <a:t> </a:t>
            </a:r>
            <a:r>
              <a:rPr lang="en-US" dirty="0" err="1" smtClean="0"/>
              <a:t>độ</a:t>
            </a:r>
            <a:r>
              <a:rPr lang="en-US" dirty="0" smtClean="0"/>
              <a:t> </a:t>
            </a:r>
            <a:r>
              <a:rPr lang="en-US" dirty="0" err="1" smtClean="0"/>
              <a:t>lệch</a:t>
            </a:r>
            <a:r>
              <a:rPr lang="en-US" dirty="0" smtClean="0"/>
              <a:t> </a:t>
            </a:r>
            <a:r>
              <a:rPr lang="en-US" dirty="0" err="1" smtClean="0"/>
              <a:t>về</a:t>
            </a:r>
            <a:r>
              <a:rPr lang="en-US" dirty="0" smtClean="0"/>
              <a:t> </a:t>
            </a:r>
            <a:r>
              <a:rPr lang="en-US" dirty="0" err="1" smtClean="0"/>
              <a:t>ngân</a:t>
            </a:r>
            <a:r>
              <a:rPr lang="en-US" dirty="0" smtClean="0"/>
              <a:t> </a:t>
            </a:r>
            <a:r>
              <a:rPr lang="en-US" dirty="0" err="1" smtClean="0"/>
              <a:t>sách</a:t>
            </a:r>
            <a:r>
              <a:rPr lang="en-US" dirty="0" smtClean="0"/>
              <a:t> </a:t>
            </a:r>
            <a:r>
              <a:rPr lang="vi-VN" dirty="0" smtClean="0"/>
              <a:t>VAR</a:t>
            </a:r>
            <a:r>
              <a:rPr lang="en-US" dirty="0" smtClean="0"/>
              <a:t>= BAC-AC </a:t>
            </a:r>
            <a:r>
              <a:rPr lang="en-US" dirty="0" err="1" smtClean="0"/>
              <a:t>luôn</a:t>
            </a:r>
            <a:r>
              <a:rPr lang="en-US" dirty="0" smtClean="0"/>
              <a:t> </a:t>
            </a:r>
            <a:r>
              <a:rPr lang="en-US" dirty="0" err="1" smtClean="0"/>
              <a:t>có</a:t>
            </a:r>
            <a:r>
              <a:rPr lang="en-US" dirty="0" smtClean="0"/>
              <a:t> </a:t>
            </a:r>
            <a:r>
              <a:rPr lang="en-US" dirty="0" err="1" smtClean="0"/>
              <a:t>sự</a:t>
            </a:r>
            <a:r>
              <a:rPr lang="en-US" dirty="0" smtClean="0"/>
              <a:t> </a:t>
            </a:r>
            <a:r>
              <a:rPr lang="en-US" dirty="0" err="1" smtClean="0"/>
              <a:t>chênh</a:t>
            </a:r>
            <a:r>
              <a:rPr lang="en-US" dirty="0" smtClean="0"/>
              <a:t> </a:t>
            </a:r>
            <a:r>
              <a:rPr lang="en-US" dirty="0" err="1" smtClean="0"/>
              <a:t>lệnh</a:t>
            </a:r>
            <a:r>
              <a:rPr lang="en-US" dirty="0" smtClean="0"/>
              <a:t> </a:t>
            </a:r>
            <a:r>
              <a:rPr lang="en-US" dirty="0" err="1" smtClean="0"/>
              <a:t>giữa</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tế</a:t>
            </a:r>
            <a:r>
              <a:rPr lang="en-US" dirty="0" smtClean="0"/>
              <a:t>.</a:t>
            </a:r>
          </a:p>
          <a:p>
            <a:pPr lvl="1"/>
            <a:r>
              <a:rPr lang="vi-VN" dirty="0"/>
              <a:t>Chi phí chênh </a:t>
            </a:r>
            <a:r>
              <a:rPr lang="vi-VN" dirty="0" smtClean="0"/>
              <a:t>lệch</a:t>
            </a:r>
            <a:r>
              <a:rPr lang="en-US" dirty="0"/>
              <a:t> (Cost </a:t>
            </a:r>
            <a:r>
              <a:rPr lang="en-US" dirty="0" smtClean="0"/>
              <a:t>Variances-CV): </a:t>
            </a:r>
            <a:r>
              <a:rPr lang="vi-VN" dirty="0"/>
              <a:t>là sự khác biệt giữa giá trị thu được </a:t>
            </a:r>
            <a:r>
              <a:rPr lang="en-US" dirty="0" smtClean="0"/>
              <a:t>EV </a:t>
            </a:r>
            <a:r>
              <a:rPr lang="vi-VN" dirty="0" smtClean="0"/>
              <a:t>và </a:t>
            </a:r>
            <a:r>
              <a:rPr lang="vi-VN" dirty="0"/>
              <a:t>thực </a:t>
            </a:r>
            <a:r>
              <a:rPr lang="vi-VN" dirty="0" smtClean="0"/>
              <a:t>tế</a:t>
            </a:r>
            <a:r>
              <a:rPr lang="en-US" dirty="0" smtClean="0"/>
              <a:t> </a:t>
            </a:r>
            <a:r>
              <a:rPr lang="vi-VN" dirty="0" smtClean="0"/>
              <a:t>chi phí</a:t>
            </a:r>
            <a:r>
              <a:rPr lang="en-US" dirty="0" smtClean="0"/>
              <a:t> AC</a:t>
            </a:r>
          </a:p>
          <a:p>
            <a:pPr marL="336550" lvl="1" indent="0" algn="ctr">
              <a:buNone/>
            </a:pPr>
            <a:r>
              <a:rPr lang="en-US" dirty="0"/>
              <a:t>CV=EV–AC.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226" y="4251951"/>
            <a:ext cx="4297633" cy="231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744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err="1" smtClean="0"/>
              <a:t>Chênh</a:t>
            </a:r>
            <a:r>
              <a:rPr lang="en-US" dirty="0" smtClean="0"/>
              <a:t> </a:t>
            </a:r>
            <a:r>
              <a:rPr lang="en-US" dirty="0" err="1" smtClean="0"/>
              <a:t>lệch</a:t>
            </a:r>
            <a:r>
              <a:rPr lang="en-US" dirty="0" smtClean="0"/>
              <a:t> </a:t>
            </a:r>
            <a:r>
              <a:rPr lang="en-US" dirty="0" err="1" smtClean="0"/>
              <a:t>lịch</a:t>
            </a:r>
            <a:r>
              <a:rPr lang="en-US" dirty="0" smtClean="0"/>
              <a:t> </a:t>
            </a:r>
            <a:r>
              <a:rPr lang="en-US" dirty="0" err="1" smtClean="0"/>
              <a:t>biểu</a:t>
            </a:r>
            <a:r>
              <a:rPr lang="en-US" dirty="0" smtClean="0"/>
              <a:t> (Schedule Variances-SV): </a:t>
            </a:r>
          </a:p>
          <a:p>
            <a:pPr lvl="1"/>
            <a:r>
              <a:rPr lang="en-US" dirty="0" err="1" smtClean="0"/>
              <a:t>Ví</a:t>
            </a:r>
            <a:r>
              <a:rPr lang="en-US" dirty="0" smtClean="0"/>
              <a:t> </a:t>
            </a:r>
            <a:r>
              <a:rPr lang="en-US" dirty="0" err="1" smtClean="0"/>
              <a:t>dụ</a:t>
            </a:r>
            <a:r>
              <a:rPr lang="en-US" dirty="0" smtClean="0"/>
              <a:t>:</a:t>
            </a:r>
          </a:p>
          <a:p>
            <a:pPr lvl="2"/>
            <a:r>
              <a:rPr lang="en-US" dirty="0" err="1" smtClean="0"/>
              <a:t>Một</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kinh</a:t>
            </a:r>
            <a:r>
              <a:rPr lang="en-US" dirty="0" smtClean="0"/>
              <a:t> </a:t>
            </a:r>
            <a:r>
              <a:rPr lang="en-US" dirty="0" err="1" smtClean="0"/>
              <a:t>phí</a:t>
            </a:r>
            <a:r>
              <a:rPr lang="vi-VN" dirty="0" smtClean="0"/>
              <a:t> </a:t>
            </a:r>
            <a:r>
              <a:rPr lang="vi-VN" dirty="0"/>
              <a:t>$ 200.000 dự </a:t>
            </a:r>
            <a:r>
              <a:rPr lang="vi-VN" dirty="0" smtClean="0"/>
              <a:t>kiến</a:t>
            </a:r>
            <a:r>
              <a:rPr lang="en-US" dirty="0" smtClean="0"/>
              <a:t> </a:t>
            </a:r>
            <a:r>
              <a:rPr lang="en-US" dirty="0" err="1" smtClean="0"/>
              <a:t>trong</a:t>
            </a:r>
            <a:r>
              <a:rPr lang="en-US" dirty="0" smtClean="0"/>
              <a:t> </a:t>
            </a:r>
            <a:r>
              <a:rPr lang="vi-VN" dirty="0" smtClean="0"/>
              <a:t>hai </a:t>
            </a:r>
            <a:r>
              <a:rPr lang="vi-VN" dirty="0"/>
              <a:t>năm</a:t>
            </a:r>
            <a:r>
              <a:rPr lang="vi-VN" dirty="0" smtClean="0"/>
              <a:t>.</a:t>
            </a:r>
            <a:endParaRPr lang="en-US" dirty="0" smtClean="0"/>
          </a:p>
          <a:p>
            <a:pPr lvl="2"/>
            <a:r>
              <a:rPr lang="en-US" dirty="0" smtClean="0"/>
              <a:t>C</a:t>
            </a:r>
            <a:r>
              <a:rPr lang="vi-VN" dirty="0" smtClean="0"/>
              <a:t>uối </a:t>
            </a:r>
            <a:r>
              <a:rPr lang="vi-VN" dirty="0"/>
              <a:t>của một năm, nhóm dự án đã lên kế hoạch dự án sẽ được hoàn thành </a:t>
            </a:r>
            <a:r>
              <a:rPr lang="vi-VN" dirty="0" smtClean="0"/>
              <a:t>60</a:t>
            </a:r>
            <a:r>
              <a:rPr lang="en-US" dirty="0" smtClean="0"/>
              <a:t>%</a:t>
            </a:r>
            <a:r>
              <a:rPr lang="vi-VN" dirty="0" smtClean="0"/>
              <a:t>.</a:t>
            </a:r>
            <a:r>
              <a:rPr lang="en-US" dirty="0" smtClean="0"/>
              <a:t> </a:t>
            </a:r>
            <a:r>
              <a:rPr lang="vi-VN" dirty="0" smtClean="0"/>
              <a:t>Giá </a:t>
            </a:r>
            <a:r>
              <a:rPr lang="vi-VN" dirty="0"/>
              <a:t>trị theo kế hoạch </a:t>
            </a:r>
            <a:r>
              <a:rPr lang="vi-VN" dirty="0" smtClean="0"/>
              <a:t>PV</a:t>
            </a:r>
            <a:r>
              <a:rPr lang="en-US" dirty="0" smtClean="0"/>
              <a:t>=</a:t>
            </a:r>
            <a:r>
              <a:rPr lang="vi-VN" dirty="0" smtClean="0"/>
              <a:t> $120,000.</a:t>
            </a:r>
            <a:endParaRPr lang="en-US" dirty="0" smtClean="0"/>
          </a:p>
          <a:p>
            <a:pPr lvl="2"/>
            <a:r>
              <a:rPr lang="vi-VN" dirty="0" smtClean="0"/>
              <a:t>Tuy </a:t>
            </a:r>
            <a:r>
              <a:rPr lang="vi-VN" dirty="0"/>
              <a:t>nhiên, vào cuối năm thứ nhất, dự </a:t>
            </a:r>
            <a:r>
              <a:rPr lang="vi-VN" dirty="0" smtClean="0"/>
              <a:t>án</a:t>
            </a:r>
            <a:r>
              <a:rPr lang="en-US" dirty="0" smtClean="0"/>
              <a:t> </a:t>
            </a:r>
            <a:r>
              <a:rPr lang="en-US" dirty="0" err="1" smtClean="0"/>
              <a:t>chỉ</a:t>
            </a:r>
            <a:r>
              <a:rPr lang="vi-VN" dirty="0" smtClean="0"/>
              <a:t> </a:t>
            </a:r>
            <a:r>
              <a:rPr lang="vi-VN" dirty="0"/>
              <a:t>hoàn thành </a:t>
            </a:r>
            <a:r>
              <a:rPr lang="vi-VN" dirty="0" smtClean="0"/>
              <a:t>40%</a:t>
            </a:r>
            <a:r>
              <a:rPr lang="en-US" dirty="0" smtClean="0"/>
              <a:t>, </a:t>
            </a:r>
            <a:r>
              <a:rPr lang="vi-VN" dirty="0" smtClean="0"/>
              <a:t>vào </a:t>
            </a:r>
            <a:r>
              <a:rPr lang="vi-VN" dirty="0"/>
              <a:t>cuối năm thứ nhất, </a:t>
            </a:r>
            <a:r>
              <a:rPr lang="en-US" dirty="0" smtClean="0"/>
              <a:t>EV=</a:t>
            </a:r>
            <a:r>
              <a:rPr lang="vi-VN" dirty="0" smtClean="0"/>
              <a:t>$80.000</a:t>
            </a:r>
            <a:r>
              <a:rPr lang="vi-VN" dirty="0"/>
              <a:t>. </a:t>
            </a:r>
            <a:endParaRPr lang="en-US" dirty="0" smtClean="0"/>
          </a:p>
          <a:p>
            <a:pPr lvl="2"/>
            <a:r>
              <a:rPr lang="vi-VN" dirty="0" smtClean="0"/>
              <a:t>Sự </a:t>
            </a:r>
            <a:r>
              <a:rPr lang="vi-VN" dirty="0"/>
              <a:t>khác biệt giữa PV và EV là </a:t>
            </a:r>
            <a:r>
              <a:rPr lang="vi-VN" dirty="0" smtClean="0"/>
              <a:t>SV</a:t>
            </a:r>
            <a:r>
              <a:rPr lang="en-US" dirty="0" smtClean="0"/>
              <a:t>=</a:t>
            </a:r>
            <a:r>
              <a:rPr lang="vi-VN" dirty="0" smtClean="0"/>
              <a:t> </a:t>
            </a:r>
            <a:r>
              <a:rPr lang="vi-VN" dirty="0"/>
              <a:t>EV-PV</a:t>
            </a:r>
            <a:r>
              <a:rPr lang="vi-VN" dirty="0" smtClean="0"/>
              <a:t>.</a:t>
            </a:r>
            <a:endParaRPr lang="en-US" dirty="0" smtClean="0"/>
          </a:p>
        </p:txBody>
      </p:sp>
    </p:spTree>
    <p:extLst>
      <p:ext uri="{BB962C8B-B14F-4D97-AF65-F5344CB8AC3E}">
        <p14:creationId xmlns:p14="http://schemas.microsoft.com/office/powerpoint/2010/main" val="655651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Cost Performance Index –</a:t>
            </a:r>
            <a:r>
              <a:rPr lang="en-US" dirty="0" smtClean="0"/>
              <a:t>CPI: </a:t>
            </a:r>
            <a:r>
              <a:rPr lang="vi-VN" dirty="0" smtClean="0"/>
              <a:t>số </a:t>
            </a:r>
            <a:r>
              <a:rPr lang="vi-VN" dirty="0"/>
              <a:t>lượng công </a:t>
            </a:r>
            <a:r>
              <a:rPr lang="vi-VN" dirty="0" smtClean="0"/>
              <a:t>việc</a:t>
            </a:r>
            <a:r>
              <a:rPr lang="en-US" dirty="0" smtClean="0"/>
              <a:t> </a:t>
            </a:r>
            <a:r>
              <a:rPr lang="en-US" dirty="0" err="1" smtClean="0"/>
              <a:t>của</a:t>
            </a:r>
            <a:r>
              <a:rPr lang="vi-VN" dirty="0" smtClean="0"/>
              <a:t> </a:t>
            </a:r>
            <a:r>
              <a:rPr lang="vi-VN" dirty="0"/>
              <a:t>dự án được hoàn thành </a:t>
            </a:r>
            <a:r>
              <a:rPr lang="en-US" dirty="0" err="1" smtClean="0"/>
              <a:t>trên</a:t>
            </a:r>
            <a:r>
              <a:rPr lang="en-US" dirty="0" smtClean="0"/>
              <a:t> </a:t>
            </a:r>
            <a:r>
              <a:rPr lang="en-US" dirty="0" err="1" smtClean="0"/>
              <a:t>số</a:t>
            </a:r>
            <a:r>
              <a:rPr lang="en-US" dirty="0" smtClean="0"/>
              <a:t> </a:t>
            </a:r>
            <a:r>
              <a:rPr lang="en-US" dirty="0" err="1" smtClean="0"/>
              <a:t>kinh</a:t>
            </a:r>
            <a:r>
              <a:rPr lang="en-US" dirty="0" smtClean="0"/>
              <a:t> </a:t>
            </a:r>
            <a:r>
              <a:rPr lang="en-US" dirty="0" err="1" smtClean="0"/>
              <a:t>phí</a:t>
            </a:r>
            <a:r>
              <a:rPr lang="en-US" dirty="0" smtClean="0"/>
              <a:t> </a:t>
            </a:r>
            <a:r>
              <a:rPr lang="vi-VN" dirty="0" smtClean="0"/>
              <a:t>dành </a:t>
            </a:r>
            <a:r>
              <a:rPr lang="vi-VN" dirty="0"/>
              <a:t>cho dự án</a:t>
            </a:r>
            <a:r>
              <a:rPr lang="vi-VN" dirty="0" smtClean="0"/>
              <a:t>.</a:t>
            </a:r>
            <a:endParaRPr lang="en-US" dirty="0" smtClean="0"/>
          </a:p>
          <a:p>
            <a:pPr lvl="2"/>
            <a:r>
              <a:rPr lang="en-US" dirty="0" err="1" smtClean="0"/>
              <a:t>Ví</a:t>
            </a:r>
            <a:r>
              <a:rPr lang="en-US" dirty="0" smtClean="0"/>
              <a:t> </a:t>
            </a:r>
            <a:r>
              <a:rPr lang="en-US" dirty="0" err="1" smtClean="0"/>
              <a:t>dụ</a:t>
            </a:r>
            <a:r>
              <a:rPr lang="en-US" dirty="0" smtClean="0"/>
              <a:t>: D</a:t>
            </a:r>
            <a:r>
              <a:rPr lang="vi-VN" dirty="0" smtClean="0"/>
              <a:t>ự </a:t>
            </a:r>
            <a:r>
              <a:rPr lang="vi-VN" dirty="0"/>
              <a:t>án </a:t>
            </a:r>
            <a:r>
              <a:rPr lang="vi-VN" dirty="0" smtClean="0"/>
              <a:t>có EV</a:t>
            </a:r>
            <a:r>
              <a:rPr lang="en-US" dirty="0" smtClean="0"/>
              <a:t>=</a:t>
            </a:r>
            <a:r>
              <a:rPr lang="vi-VN" dirty="0" smtClean="0"/>
              <a:t>$20.000 </a:t>
            </a:r>
            <a:r>
              <a:rPr lang="vi-VN" dirty="0"/>
              <a:t>và </a:t>
            </a:r>
            <a:r>
              <a:rPr lang="vi-VN" dirty="0" smtClean="0"/>
              <a:t>AC</a:t>
            </a:r>
            <a:r>
              <a:rPr lang="en-US" dirty="0" smtClean="0"/>
              <a:t>=</a:t>
            </a:r>
            <a:r>
              <a:rPr lang="vi-VN" dirty="0" smtClean="0"/>
              <a:t>$25.000</a:t>
            </a:r>
            <a:r>
              <a:rPr lang="vi-VN" dirty="0"/>
              <a:t>. </a:t>
            </a:r>
            <a:endParaRPr lang="en-US" dirty="0" smtClean="0"/>
          </a:p>
          <a:p>
            <a:pPr marL="735013" lvl="2" indent="0" algn="ctr">
              <a:buNone/>
            </a:pPr>
            <a:r>
              <a:rPr lang="en-US" dirty="0" smtClean="0"/>
              <a:t>CPI=</a:t>
            </a:r>
            <a:r>
              <a:rPr lang="vi-VN" dirty="0" smtClean="0"/>
              <a:t> EV/AC</a:t>
            </a:r>
            <a:r>
              <a:rPr lang="en-US" dirty="0" smtClean="0"/>
              <a:t>=</a:t>
            </a:r>
            <a:r>
              <a:rPr lang="vi-VN" dirty="0"/>
              <a:t>0</a:t>
            </a:r>
            <a:r>
              <a:rPr lang="en-US" dirty="0"/>
              <a:t>.</a:t>
            </a:r>
            <a:r>
              <a:rPr lang="vi-VN" dirty="0"/>
              <a:t>80.</a:t>
            </a:r>
            <a:endParaRPr lang="en-US" dirty="0"/>
          </a:p>
          <a:p>
            <a:pPr lvl="1"/>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54" y="3703317"/>
            <a:ext cx="3383243" cy="2774543"/>
          </a:xfrm>
          <a:prstGeom prst="rect">
            <a:avLst/>
          </a:prstGeom>
        </p:spPr>
      </p:pic>
    </p:spTree>
    <p:extLst>
      <p:ext uri="{BB962C8B-B14F-4D97-AF65-F5344CB8AC3E}">
        <p14:creationId xmlns:p14="http://schemas.microsoft.com/office/powerpoint/2010/main" val="989379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Schedule </a:t>
            </a:r>
            <a:r>
              <a:rPr lang="en-US" dirty="0" smtClean="0"/>
              <a:t>Performance Index –SPI: </a:t>
            </a:r>
            <a:r>
              <a:rPr lang="en-US" dirty="0" err="1" smtClean="0"/>
              <a:t>cho</a:t>
            </a:r>
            <a:r>
              <a:rPr lang="en-US" dirty="0" smtClean="0"/>
              <a:t> </a:t>
            </a:r>
            <a:r>
              <a:rPr lang="en-US" dirty="0" err="1" smtClean="0"/>
              <a:t>biết</a:t>
            </a:r>
            <a:r>
              <a:rPr lang="en-US" dirty="0" smtClean="0"/>
              <a:t> </a:t>
            </a:r>
            <a:r>
              <a:rPr lang="en-US" dirty="0" err="1" smtClean="0"/>
              <a:t>dự</a:t>
            </a:r>
            <a:r>
              <a:rPr lang="en-US" dirty="0" smtClean="0"/>
              <a:t> </a:t>
            </a:r>
            <a:r>
              <a:rPr lang="en-US" dirty="0" err="1" smtClean="0"/>
              <a:t>án</a:t>
            </a:r>
            <a:r>
              <a:rPr lang="en-US" dirty="0" smtClean="0"/>
              <a:t> </a:t>
            </a:r>
            <a:r>
              <a:rPr lang="en-US" dirty="0" err="1" smtClean="0"/>
              <a:t>có</a:t>
            </a:r>
            <a:r>
              <a:rPr lang="en-US" dirty="0" smtClean="0"/>
              <a:t> </a:t>
            </a:r>
            <a:r>
              <a:rPr lang="en-US" dirty="0" err="1" smtClean="0"/>
              <a:t>đúng</a:t>
            </a:r>
            <a:r>
              <a:rPr lang="en-US" dirty="0" smtClean="0"/>
              <a:t> </a:t>
            </a:r>
            <a:r>
              <a:rPr lang="en-US" dirty="0" err="1" smtClean="0"/>
              <a:t>tiến</a:t>
            </a:r>
            <a:r>
              <a:rPr lang="en-US" dirty="0" smtClean="0"/>
              <a:t> </a:t>
            </a:r>
            <a:r>
              <a:rPr lang="en-US" dirty="0" err="1" smtClean="0"/>
              <a:t>độ</a:t>
            </a:r>
            <a:r>
              <a:rPr lang="en-US" dirty="0" smtClean="0"/>
              <a:t> hay </a:t>
            </a:r>
            <a:r>
              <a:rPr lang="en-US" dirty="0" err="1" smtClean="0"/>
              <a:t>không</a:t>
            </a:r>
            <a:endParaRPr lang="en-US" dirty="0" smtClean="0"/>
          </a:p>
          <a:p>
            <a:pPr lvl="2"/>
            <a:r>
              <a:rPr lang="vi-VN" dirty="0"/>
              <a:t>EV </a:t>
            </a:r>
            <a:r>
              <a:rPr lang="en-US" dirty="0" smtClean="0"/>
              <a:t>=</a:t>
            </a:r>
            <a:r>
              <a:rPr lang="vi-VN" dirty="0" smtClean="0"/>
              <a:t>$20.000</a:t>
            </a:r>
            <a:r>
              <a:rPr lang="vi-VN" dirty="0"/>
              <a:t>, và </a:t>
            </a:r>
            <a:r>
              <a:rPr lang="vi-VN" dirty="0" smtClean="0"/>
              <a:t>PV</a:t>
            </a:r>
            <a:r>
              <a:rPr lang="en-US" dirty="0" smtClean="0"/>
              <a:t>=</a:t>
            </a:r>
            <a:r>
              <a:rPr lang="vi-VN" dirty="0" smtClean="0"/>
              <a:t>$30.000</a:t>
            </a:r>
            <a:r>
              <a:rPr lang="vi-VN" dirty="0"/>
              <a:t>. </a:t>
            </a:r>
            <a:endParaRPr lang="en-US" dirty="0" smtClean="0"/>
          </a:p>
          <a:p>
            <a:pPr lvl="2"/>
            <a:r>
              <a:rPr lang="vi-VN" dirty="0"/>
              <a:t>SPI = </a:t>
            </a:r>
            <a:r>
              <a:rPr lang="vi-VN" dirty="0" smtClean="0"/>
              <a:t>EV/PV</a:t>
            </a:r>
            <a:r>
              <a:rPr lang="en-US" dirty="0" smtClean="0"/>
              <a:t>= 0.</a:t>
            </a:r>
            <a:r>
              <a:rPr lang="vi-VN" dirty="0" smtClean="0"/>
              <a:t>67 </a:t>
            </a:r>
            <a:r>
              <a:rPr lang="vi-VN" dirty="0"/>
              <a:t>chệch mục tiêu</a:t>
            </a:r>
            <a:r>
              <a:rPr lang="vi-VN"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59" y="3520439"/>
            <a:ext cx="3931877" cy="3006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435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Estimate at </a:t>
            </a:r>
            <a:r>
              <a:rPr lang="en-US" dirty="0" smtClean="0"/>
              <a:t>Completion: </a:t>
            </a:r>
            <a:r>
              <a:rPr lang="vi-VN" dirty="0"/>
              <a:t>là một dự báo chi phí </a:t>
            </a:r>
            <a:r>
              <a:rPr lang="en-US" dirty="0" err="1" smtClean="0"/>
              <a:t>cuối</a:t>
            </a:r>
            <a:r>
              <a:rPr lang="en-US" dirty="0" smtClean="0"/>
              <a:t> </a:t>
            </a:r>
            <a:r>
              <a:rPr lang="en-US" dirty="0" err="1" smtClean="0"/>
              <a:t>cùng</a:t>
            </a:r>
            <a:r>
              <a:rPr lang="en-US" dirty="0" smtClean="0"/>
              <a:t> </a:t>
            </a:r>
            <a:r>
              <a:rPr lang="en-US" dirty="0" err="1" smtClean="0"/>
              <a:t>của</a:t>
            </a:r>
            <a:r>
              <a:rPr lang="en-US" dirty="0" smtClean="0"/>
              <a:t> </a:t>
            </a:r>
            <a:r>
              <a:rPr lang="vi-VN" dirty="0" smtClean="0"/>
              <a:t>dự án</a:t>
            </a:r>
            <a:r>
              <a:rPr lang="en-US" dirty="0" smtClean="0"/>
              <a:t>.</a:t>
            </a:r>
          </a:p>
          <a:p>
            <a:pPr lvl="1"/>
            <a:r>
              <a:rPr lang="en-US" dirty="0" err="1" smtClean="0"/>
              <a:t>Ví</a:t>
            </a:r>
            <a:r>
              <a:rPr lang="en-US" dirty="0" smtClean="0"/>
              <a:t> </a:t>
            </a:r>
            <a:r>
              <a:rPr lang="en-US" dirty="0" err="1" smtClean="0"/>
              <a:t>dụ</a:t>
            </a:r>
            <a:r>
              <a:rPr lang="en-US" dirty="0" smtClean="0"/>
              <a:t>: E</a:t>
            </a:r>
            <a:r>
              <a:rPr lang="vi-VN" dirty="0" smtClean="0"/>
              <a:t>AC</a:t>
            </a:r>
            <a:r>
              <a:rPr lang="en-US" dirty="0" smtClean="0"/>
              <a:t>=</a:t>
            </a:r>
            <a:r>
              <a:rPr lang="vi-VN" dirty="0" smtClean="0"/>
              <a:t>BAC/CPI</a:t>
            </a:r>
            <a:r>
              <a:rPr lang="vi-VN" dirty="0"/>
              <a:t>. </a:t>
            </a:r>
            <a:r>
              <a:rPr lang="en-US" dirty="0"/>
              <a:t>D</a:t>
            </a:r>
            <a:r>
              <a:rPr lang="vi-VN" dirty="0" smtClean="0"/>
              <a:t>ự </a:t>
            </a:r>
            <a:r>
              <a:rPr lang="vi-VN" dirty="0"/>
              <a:t>án </a:t>
            </a:r>
            <a:r>
              <a:rPr lang="en-US" dirty="0" err="1" smtClean="0"/>
              <a:t>có</a:t>
            </a:r>
            <a:r>
              <a:rPr lang="vi-VN" dirty="0" smtClean="0"/>
              <a:t> BAC</a:t>
            </a:r>
            <a:r>
              <a:rPr lang="en-US" dirty="0" smtClean="0"/>
              <a:t>=</a:t>
            </a:r>
            <a:r>
              <a:rPr lang="vi-VN" dirty="0" smtClean="0"/>
              <a:t>$200.000</a:t>
            </a:r>
            <a:r>
              <a:rPr lang="en-US" dirty="0" smtClean="0"/>
              <a:t>, </a:t>
            </a:r>
            <a:r>
              <a:rPr lang="vi-VN" dirty="0"/>
              <a:t/>
            </a:r>
            <a:br>
              <a:rPr lang="vi-VN" dirty="0"/>
            </a:br>
            <a:r>
              <a:rPr lang="vi-VN" dirty="0"/>
              <a:t>Chỉ số </a:t>
            </a:r>
            <a:r>
              <a:rPr lang="vi-VN" dirty="0" smtClean="0"/>
              <a:t>CPI</a:t>
            </a:r>
            <a:r>
              <a:rPr lang="en-US" dirty="0" smtClean="0"/>
              <a:t>=</a:t>
            </a:r>
            <a:r>
              <a:rPr lang="vi-VN" dirty="0" smtClean="0"/>
              <a:t>0,80</a:t>
            </a:r>
            <a:r>
              <a:rPr lang="en-US" dirty="0" smtClean="0">
                <a:sym typeface="Wingdings" pitchFamily="2" charset="2"/>
              </a:rPr>
              <a:t></a:t>
            </a:r>
            <a:r>
              <a:rPr lang="vi-VN" dirty="0" smtClean="0"/>
              <a:t>EAC </a:t>
            </a:r>
            <a:r>
              <a:rPr lang="en-US" dirty="0" smtClean="0"/>
              <a:t>=</a:t>
            </a:r>
            <a:r>
              <a:rPr lang="vi-VN" dirty="0" smtClean="0"/>
              <a:t> </a:t>
            </a:r>
            <a:r>
              <a:rPr lang="vi-VN" dirty="0"/>
              <a:t>250.000 USD.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903" y="3429000"/>
            <a:ext cx="4389072" cy="3021245"/>
          </a:xfrm>
          <a:prstGeom prst="rect">
            <a:avLst/>
          </a:prstGeom>
        </p:spPr>
      </p:pic>
    </p:spTree>
    <p:extLst>
      <p:ext uri="{BB962C8B-B14F-4D97-AF65-F5344CB8AC3E}">
        <p14:creationId xmlns:p14="http://schemas.microsoft.com/office/powerpoint/2010/main" val="83327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Estimate to </a:t>
            </a:r>
            <a:r>
              <a:rPr lang="en-US" dirty="0" smtClean="0"/>
              <a:t>Complete-ETC: </a:t>
            </a:r>
            <a:r>
              <a:rPr lang="en-US" dirty="0" err="1" smtClean="0"/>
              <a:t>số</a:t>
            </a:r>
            <a:r>
              <a:rPr lang="en-US" dirty="0" smtClean="0"/>
              <a:t> </a:t>
            </a:r>
            <a:r>
              <a:rPr lang="en-US" dirty="0" err="1" smtClean="0"/>
              <a:t>tiền</a:t>
            </a:r>
            <a:r>
              <a:rPr lang="en-US" dirty="0" smtClean="0"/>
              <a:t> </a:t>
            </a:r>
            <a:r>
              <a:rPr lang="en-US" dirty="0" err="1" smtClean="0"/>
              <a:t>cần</a:t>
            </a:r>
            <a:r>
              <a:rPr lang="en-US" dirty="0" smtClean="0"/>
              <a:t> </a:t>
            </a:r>
            <a:r>
              <a:rPr lang="en-US" dirty="0" err="1" smtClean="0"/>
              <a:t>thêm</a:t>
            </a:r>
            <a:r>
              <a:rPr lang="en-US" dirty="0" smtClean="0"/>
              <a:t> </a:t>
            </a:r>
            <a:r>
              <a:rPr lang="vi-VN" dirty="0" smtClean="0"/>
              <a:t>để </a:t>
            </a:r>
            <a:r>
              <a:rPr lang="vi-VN" dirty="0"/>
              <a:t>hoàn thành dự án</a:t>
            </a:r>
            <a:r>
              <a:rPr lang="vi-VN" dirty="0" smtClean="0"/>
              <a:t>.</a:t>
            </a:r>
            <a:r>
              <a:rPr lang="en-US" dirty="0" smtClean="0"/>
              <a:t> ETC=</a:t>
            </a:r>
            <a:r>
              <a:rPr lang="vi-VN" dirty="0" smtClean="0"/>
              <a:t> </a:t>
            </a:r>
            <a:r>
              <a:rPr lang="vi-VN" dirty="0"/>
              <a:t>EAC-AC. </a:t>
            </a:r>
            <a:endParaRPr lang="en-US" dirty="0" smtClean="0"/>
          </a:p>
          <a:p>
            <a:pPr lvl="2"/>
            <a:r>
              <a:rPr lang="en-US" dirty="0" err="1" smtClean="0"/>
              <a:t>Ví</a:t>
            </a:r>
            <a:r>
              <a:rPr lang="en-US" dirty="0" smtClean="0"/>
              <a:t> </a:t>
            </a:r>
            <a:r>
              <a:rPr lang="en-US" dirty="0" err="1" smtClean="0"/>
              <a:t>dụ</a:t>
            </a:r>
            <a:r>
              <a:rPr lang="en-US" dirty="0" smtClean="0"/>
              <a:t>: </a:t>
            </a:r>
            <a:r>
              <a:rPr lang="vi-VN" dirty="0" smtClean="0"/>
              <a:t>EAC</a:t>
            </a:r>
            <a:r>
              <a:rPr lang="en-US" dirty="0" smtClean="0"/>
              <a:t>=</a:t>
            </a:r>
            <a:r>
              <a:rPr lang="vi-VN" dirty="0" smtClean="0"/>
              <a:t>$250.000,</a:t>
            </a:r>
            <a:r>
              <a:rPr lang="en-US" dirty="0"/>
              <a:t> </a:t>
            </a:r>
            <a:r>
              <a:rPr lang="vi-VN" dirty="0" smtClean="0"/>
              <a:t>AC </a:t>
            </a:r>
            <a:r>
              <a:rPr lang="en-US" dirty="0" smtClean="0"/>
              <a:t>=</a:t>
            </a:r>
            <a:r>
              <a:rPr lang="vi-VN" dirty="0" smtClean="0"/>
              <a:t>$25.000</a:t>
            </a:r>
            <a:r>
              <a:rPr lang="vi-VN" dirty="0"/>
              <a:t>, ETC </a:t>
            </a:r>
            <a:r>
              <a:rPr lang="en-US" dirty="0" smtClean="0"/>
              <a:t>=</a:t>
            </a:r>
            <a:r>
              <a:rPr lang="vi-VN" dirty="0" smtClean="0"/>
              <a:t> </a:t>
            </a:r>
            <a:r>
              <a:rPr lang="vi-VN" dirty="0"/>
              <a:t>$ 225.000</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418" y="3154682"/>
            <a:ext cx="3484484" cy="3520591"/>
          </a:xfrm>
          <a:prstGeom prst="rect">
            <a:avLst/>
          </a:prstGeom>
        </p:spPr>
      </p:pic>
    </p:spTree>
    <p:extLst>
      <p:ext uri="{BB962C8B-B14F-4D97-AF65-F5344CB8AC3E}">
        <p14:creationId xmlns:p14="http://schemas.microsoft.com/office/powerpoint/2010/main" val="3088600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Variance at </a:t>
            </a:r>
            <a:r>
              <a:rPr lang="en-US" dirty="0" smtClean="0"/>
              <a:t>Completion –VAC: </a:t>
            </a:r>
            <a:r>
              <a:rPr lang="en-US" dirty="0" err="1" smtClean="0"/>
              <a:t>sự</a:t>
            </a:r>
            <a:r>
              <a:rPr lang="en-US" dirty="0" smtClean="0"/>
              <a:t> </a:t>
            </a:r>
            <a:r>
              <a:rPr lang="vi-VN" dirty="0" smtClean="0"/>
              <a:t>chênh </a:t>
            </a:r>
            <a:r>
              <a:rPr lang="vi-VN" dirty="0"/>
              <a:t>lệch </a:t>
            </a:r>
            <a:r>
              <a:rPr lang="vi-VN" dirty="0" smtClean="0"/>
              <a:t>giữa </a:t>
            </a:r>
            <a:r>
              <a:rPr lang="vi-VN" dirty="0"/>
              <a:t>những gì được mong đợi và những gì đã trải qua. </a:t>
            </a:r>
            <a:r>
              <a:rPr lang="vi-VN" dirty="0" smtClean="0"/>
              <a:t>VAC</a:t>
            </a:r>
            <a:r>
              <a:rPr lang="en-US" dirty="0" smtClean="0"/>
              <a:t>=</a:t>
            </a:r>
            <a:r>
              <a:rPr lang="vi-VN" dirty="0" smtClean="0"/>
              <a:t>BAC-EAC. </a:t>
            </a:r>
            <a:endParaRPr lang="en-US" dirty="0" smtClean="0"/>
          </a:p>
          <a:p>
            <a:pPr lvl="2"/>
            <a:r>
              <a:rPr lang="en-US" dirty="0" smtClean="0"/>
              <a:t>V</a:t>
            </a:r>
            <a:r>
              <a:rPr lang="vi-VN" dirty="0" smtClean="0"/>
              <a:t>í dụ</a:t>
            </a:r>
            <a:r>
              <a:rPr lang="en-US" dirty="0" smtClean="0"/>
              <a:t>: </a:t>
            </a:r>
            <a:r>
              <a:rPr lang="vi-VN" dirty="0" smtClean="0"/>
              <a:t>BAC</a:t>
            </a:r>
            <a:r>
              <a:rPr lang="en-US" dirty="0" smtClean="0"/>
              <a:t>=</a:t>
            </a:r>
            <a:r>
              <a:rPr lang="vi-VN" dirty="0" smtClean="0"/>
              <a:t>$200.000,</a:t>
            </a:r>
            <a:r>
              <a:rPr lang="en-US" dirty="0" smtClean="0"/>
              <a:t> </a:t>
            </a:r>
            <a:r>
              <a:rPr lang="vi-VN" dirty="0" smtClean="0"/>
              <a:t>EAC </a:t>
            </a:r>
            <a:r>
              <a:rPr lang="en-US" dirty="0" smtClean="0"/>
              <a:t>=</a:t>
            </a:r>
            <a:r>
              <a:rPr lang="vi-VN" dirty="0" smtClean="0"/>
              <a:t>$250.000</a:t>
            </a:r>
            <a:r>
              <a:rPr lang="vi-VN" dirty="0"/>
              <a:t>, </a:t>
            </a:r>
            <a:endParaRPr lang="en-US" dirty="0" smtClean="0"/>
          </a:p>
          <a:p>
            <a:pPr marL="735013" lvl="2" indent="0" algn="ctr">
              <a:buNone/>
            </a:pPr>
            <a:r>
              <a:rPr lang="vi-VN" dirty="0" smtClean="0"/>
              <a:t>VAC </a:t>
            </a:r>
            <a:r>
              <a:rPr lang="en-US" dirty="0" smtClean="0"/>
              <a:t>=</a:t>
            </a:r>
            <a:r>
              <a:rPr lang="vi-VN" dirty="0" smtClean="0"/>
              <a:t>$ </a:t>
            </a:r>
            <a:r>
              <a:rPr lang="vi-VN" dirty="0"/>
              <a:t>50.000.</a:t>
            </a:r>
            <a:endParaRPr lang="en-US" dirty="0" smtClean="0"/>
          </a:p>
          <a:p>
            <a:pPr lvl="1"/>
            <a:endParaRPr lang="en-US" dirty="0"/>
          </a:p>
          <a:p>
            <a:pPr lvl="1"/>
            <a:endParaRPr lang="en-US" dirty="0"/>
          </a:p>
        </p:txBody>
      </p:sp>
    </p:spTree>
    <p:extLst>
      <p:ext uri="{BB962C8B-B14F-4D97-AF65-F5344CB8AC3E}">
        <p14:creationId xmlns:p14="http://schemas.microsoft.com/office/powerpoint/2010/main" val="192754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truyền</a:t>
            </a:r>
            <a:r>
              <a:rPr lang="en-US" dirty="0"/>
              <a:t> </a:t>
            </a:r>
            <a:r>
              <a:rPr lang="en-US" dirty="0" err="1"/>
              <a:t>thông</a:t>
            </a:r>
            <a:r>
              <a:rPr lang="en-US" dirty="0"/>
              <a:t> </a:t>
            </a:r>
            <a:r>
              <a:rPr lang="en-US" dirty="0" err="1"/>
              <a:t>của</a:t>
            </a:r>
            <a:r>
              <a:rPr lang="en-US" dirty="0"/>
              <a:t> </a:t>
            </a:r>
            <a:r>
              <a:rPr lang="en-US" dirty="0" err="1"/>
              <a:t>dự</a:t>
            </a:r>
            <a:r>
              <a:rPr lang="en-US" dirty="0"/>
              <a:t> </a:t>
            </a:r>
            <a:r>
              <a:rPr lang="en-US" dirty="0" err="1"/>
              <a:t>án</a:t>
            </a:r>
            <a:r>
              <a:rPr lang="en-US" dirty="0"/>
              <a:t/>
            </a:r>
            <a:br>
              <a:rPr lang="en-US" dirty="0"/>
            </a:br>
            <a:r>
              <a:rPr lang="en-US" dirty="0"/>
              <a:t>(</a:t>
            </a:r>
            <a:r>
              <a:rPr lang="de-DE" dirty="0"/>
              <a:t>Project Communication Management</a:t>
            </a:r>
            <a:r>
              <a:rPr lang="en-US" dirty="0"/>
              <a:t>)</a:t>
            </a:r>
          </a:p>
        </p:txBody>
      </p:sp>
      <p:sp>
        <p:nvSpPr>
          <p:cNvPr id="3" name="Content Placeholder 2"/>
          <p:cNvSpPr>
            <a:spLocks noGrp="1"/>
          </p:cNvSpPr>
          <p:nvPr>
            <p:ph idx="1"/>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bao</a:t>
            </a:r>
            <a:r>
              <a:rPr lang="en-US" dirty="0" smtClean="0"/>
              <a:t> </a:t>
            </a:r>
            <a:r>
              <a:rPr lang="en-US" dirty="0" err="1" smtClean="0"/>
              <a:t>gồm</a:t>
            </a:r>
            <a:r>
              <a:rPr lang="en-US" dirty="0" smtClean="0"/>
              <a:t>:</a:t>
            </a:r>
          </a:p>
          <a:p>
            <a:pPr lvl="1"/>
            <a:r>
              <a:rPr lang="en-US" dirty="0">
                <a:solidFill>
                  <a:srgbClr val="990000"/>
                </a:solidFill>
              </a:rPr>
              <a:t>Identify </a:t>
            </a:r>
            <a:r>
              <a:rPr lang="en-US" dirty="0" smtClean="0">
                <a:solidFill>
                  <a:srgbClr val="990000"/>
                </a:solidFill>
              </a:rPr>
              <a:t>Stakeholders</a:t>
            </a:r>
            <a:r>
              <a:rPr lang="en-US" dirty="0" smtClean="0"/>
              <a:t>: </a:t>
            </a:r>
            <a:r>
              <a:rPr lang="vi-VN" dirty="0" smtClean="0"/>
              <a:t>xác </a:t>
            </a:r>
            <a:r>
              <a:rPr lang="vi-VN" dirty="0"/>
              <a:t>định tất cả những người hoặc tổ chức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vi-VN" dirty="0" smtClean="0"/>
              <a:t>dự án.</a:t>
            </a:r>
            <a:endParaRPr lang="en-US" dirty="0" smtClean="0"/>
          </a:p>
          <a:p>
            <a:pPr lvl="1"/>
            <a:r>
              <a:rPr lang="en-US" dirty="0">
                <a:solidFill>
                  <a:srgbClr val="990000"/>
                </a:solidFill>
              </a:rPr>
              <a:t>Plan </a:t>
            </a:r>
            <a:r>
              <a:rPr lang="en-US" dirty="0" smtClean="0">
                <a:solidFill>
                  <a:srgbClr val="990000"/>
                </a:solidFill>
              </a:rPr>
              <a:t>Communications</a:t>
            </a:r>
            <a:r>
              <a:rPr lang="en-US" dirty="0" smtClean="0"/>
              <a:t>: </a:t>
            </a:r>
            <a:r>
              <a:rPr lang="vi-VN" dirty="0"/>
              <a:t>xác định các nhu cầu </a:t>
            </a:r>
            <a:r>
              <a:rPr lang="en-US" dirty="0" err="1" smtClean="0"/>
              <a:t>thông</a:t>
            </a:r>
            <a:r>
              <a:rPr lang="en-US" dirty="0" smtClean="0"/>
              <a:t> tin </a:t>
            </a:r>
            <a:r>
              <a:rPr lang="vi-VN" dirty="0" smtClean="0"/>
              <a:t>của </a:t>
            </a:r>
            <a:r>
              <a:rPr lang="vi-VN" dirty="0"/>
              <a:t>các bên liên quan </a:t>
            </a:r>
            <a:r>
              <a:rPr lang="en-US" dirty="0" err="1" smtClean="0"/>
              <a:t>của</a:t>
            </a:r>
            <a:r>
              <a:rPr lang="vi-VN" dirty="0" smtClean="0"/>
              <a:t> dự án và phương </a:t>
            </a:r>
            <a:r>
              <a:rPr lang="vi-VN" dirty="0"/>
              <a:t>pháp tiếp cận </a:t>
            </a:r>
            <a:r>
              <a:rPr lang="en-US" dirty="0" err="1" smtClean="0"/>
              <a:t>truyền</a:t>
            </a:r>
            <a:r>
              <a:rPr lang="en-US" dirty="0" smtClean="0"/>
              <a:t> </a:t>
            </a:r>
            <a:r>
              <a:rPr lang="en-US" dirty="0" err="1" smtClean="0"/>
              <a:t>thông</a:t>
            </a:r>
            <a:r>
              <a:rPr lang="en-US" dirty="0" smtClean="0"/>
              <a:t>.</a:t>
            </a:r>
          </a:p>
          <a:p>
            <a:pPr lvl="1"/>
            <a:r>
              <a:rPr lang="en-US" dirty="0">
                <a:solidFill>
                  <a:srgbClr val="990000"/>
                </a:solidFill>
              </a:rPr>
              <a:t>Distribute </a:t>
            </a:r>
            <a:r>
              <a:rPr lang="en-US" dirty="0" smtClean="0">
                <a:solidFill>
                  <a:srgbClr val="990000"/>
                </a:solidFill>
              </a:rPr>
              <a:t>Information</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dự</a:t>
            </a:r>
            <a:r>
              <a:rPr lang="en-US" dirty="0" smtClean="0"/>
              <a:t> </a:t>
            </a:r>
            <a:r>
              <a:rPr lang="en-US" dirty="0" err="1" smtClean="0"/>
              <a:t>án</a:t>
            </a:r>
            <a:r>
              <a:rPr lang="en-US" dirty="0" smtClean="0"/>
              <a:t> </a:t>
            </a:r>
            <a:r>
              <a:rPr lang="en-US" dirty="0" err="1" smtClean="0"/>
              <a:t>cho</a:t>
            </a:r>
            <a:r>
              <a:rPr lang="en-US" dirty="0" smtClean="0"/>
              <a:t> </a:t>
            </a:r>
            <a:r>
              <a:rPr lang="en-US" dirty="0" err="1" smtClean="0"/>
              <a:t>các</a:t>
            </a:r>
            <a:r>
              <a:rPr lang="en-US" dirty="0" smtClean="0"/>
              <a:t> </a:t>
            </a:r>
            <a:r>
              <a:rPr lang="en-US" dirty="0" err="1" smtClean="0"/>
              <a:t>bên</a:t>
            </a:r>
            <a:r>
              <a:rPr lang="en-US" dirty="0" smtClean="0"/>
              <a:t> </a:t>
            </a:r>
            <a:r>
              <a:rPr lang="en-US" dirty="0" err="1" smtClean="0"/>
              <a:t>tham</a:t>
            </a:r>
            <a:r>
              <a:rPr lang="en-US" dirty="0" smtClean="0"/>
              <a:t> </a:t>
            </a:r>
            <a:r>
              <a:rPr lang="en-US" dirty="0" err="1" smtClean="0"/>
              <a:t>gia</a:t>
            </a:r>
            <a:endParaRPr lang="en-US" dirty="0" smtClean="0"/>
          </a:p>
          <a:p>
            <a:pPr lvl="1"/>
            <a:r>
              <a:rPr lang="en-US" dirty="0">
                <a:solidFill>
                  <a:srgbClr val="990000"/>
                </a:solidFill>
              </a:rPr>
              <a:t>Manage Stakeholder </a:t>
            </a:r>
            <a:r>
              <a:rPr lang="en-US" dirty="0" smtClean="0">
                <a:solidFill>
                  <a:srgbClr val="990000"/>
                </a:solidFill>
              </a:rPr>
              <a:t>Expectations</a:t>
            </a:r>
            <a:r>
              <a:rPr lang="en-US" dirty="0" smtClean="0"/>
              <a:t>: </a:t>
            </a:r>
            <a:r>
              <a:rPr lang="vi-VN" dirty="0"/>
              <a:t>Quản lý kỳ vọng của các bên liên </a:t>
            </a:r>
            <a:r>
              <a:rPr lang="vi-VN" dirty="0" smtClean="0"/>
              <a:t>quan</a:t>
            </a:r>
            <a:endParaRPr lang="en-US" dirty="0" smtClean="0"/>
          </a:p>
          <a:p>
            <a:pPr lvl="1"/>
            <a:r>
              <a:rPr lang="en-US" dirty="0">
                <a:solidFill>
                  <a:srgbClr val="990000"/>
                </a:solidFill>
              </a:rPr>
              <a:t>Report </a:t>
            </a:r>
            <a:r>
              <a:rPr lang="en-US" dirty="0" smtClean="0">
                <a:solidFill>
                  <a:srgbClr val="990000"/>
                </a:solidFill>
              </a:rPr>
              <a:t>Performance</a:t>
            </a:r>
            <a:r>
              <a:rPr lang="en-US" dirty="0" smtClean="0"/>
              <a:t>: </a:t>
            </a:r>
            <a:r>
              <a:rPr lang="vi-VN" dirty="0"/>
              <a:t>Báo cáo </a:t>
            </a:r>
            <a:r>
              <a:rPr lang="en-US" dirty="0" smtClean="0"/>
              <a:t>h</a:t>
            </a:r>
            <a:r>
              <a:rPr lang="vi-VN" dirty="0" smtClean="0"/>
              <a:t>iệu </a:t>
            </a:r>
            <a:r>
              <a:rPr lang="vi-VN" dirty="0"/>
              <a:t>suất</a:t>
            </a:r>
            <a:endParaRPr lang="en-US" dirty="0"/>
          </a:p>
        </p:txBody>
      </p:sp>
    </p:spTree>
    <p:extLst>
      <p:ext uri="{BB962C8B-B14F-4D97-AF65-F5344CB8AC3E}">
        <p14:creationId xmlns:p14="http://schemas.microsoft.com/office/powerpoint/2010/main" val="3567405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pPr lvl="1"/>
            <a:r>
              <a:rPr lang="en-US" dirty="0"/>
              <a:t>Forecasting </a:t>
            </a:r>
            <a:r>
              <a:rPr lang="en-US" dirty="0" smtClean="0"/>
              <a:t>Methods:</a:t>
            </a:r>
          </a:p>
          <a:p>
            <a:pPr lvl="2"/>
            <a:r>
              <a:rPr lang="en-US" dirty="0"/>
              <a:t>Time series </a:t>
            </a:r>
            <a:r>
              <a:rPr lang="en-US" dirty="0" smtClean="0"/>
              <a:t>methods: </a:t>
            </a:r>
            <a:r>
              <a:rPr lang="vi-VN" dirty="0"/>
              <a:t>sử dụng dữ liệu lịch sử là cơ sở để đánh giá kết quả tương lai</a:t>
            </a:r>
            <a:r>
              <a:rPr lang="vi-VN" dirty="0" smtClean="0"/>
              <a:t>.</a:t>
            </a:r>
            <a:endParaRPr lang="en-US" dirty="0" smtClean="0"/>
          </a:p>
          <a:p>
            <a:pPr lvl="2"/>
            <a:r>
              <a:rPr lang="en-US" dirty="0" smtClean="0"/>
              <a:t>Causal/econometric methods: </a:t>
            </a:r>
            <a:r>
              <a:rPr lang="en-US" dirty="0" err="1" smtClean="0"/>
              <a:t>phương</a:t>
            </a:r>
            <a:r>
              <a:rPr lang="en-US" dirty="0" smtClean="0"/>
              <a:t> </a:t>
            </a:r>
            <a:r>
              <a:rPr lang="en-US" dirty="0" err="1" smtClean="0"/>
              <a:t>pháp</a:t>
            </a:r>
            <a:r>
              <a:rPr lang="en-US" dirty="0" smtClean="0"/>
              <a:t> </a:t>
            </a:r>
            <a:r>
              <a:rPr lang="en-US" dirty="0" err="1" smtClean="0"/>
              <a:t>nhân</a:t>
            </a:r>
            <a:r>
              <a:rPr lang="en-US" dirty="0" smtClean="0"/>
              <a:t> </a:t>
            </a:r>
            <a:r>
              <a:rPr lang="en-US" dirty="0" err="1" smtClean="0"/>
              <a:t>quả</a:t>
            </a:r>
            <a:r>
              <a:rPr lang="en-US" dirty="0" smtClean="0"/>
              <a:t> </a:t>
            </a:r>
            <a:r>
              <a:rPr lang="vi-VN" dirty="0" smtClean="0"/>
              <a:t>có </a:t>
            </a:r>
            <a:r>
              <a:rPr lang="vi-VN" dirty="0"/>
              <a:t>thể xác định các yếu tố cơ bản mà có thể ảnh hưởng đến </a:t>
            </a:r>
            <a:r>
              <a:rPr lang="vi-VN" dirty="0" smtClean="0"/>
              <a:t>dự báo</a:t>
            </a:r>
            <a:endParaRPr lang="en-US" dirty="0" smtClean="0"/>
          </a:p>
          <a:p>
            <a:pPr lvl="2"/>
            <a:r>
              <a:rPr lang="en-US" dirty="0"/>
              <a:t>Judgmental methods.</a:t>
            </a:r>
          </a:p>
          <a:p>
            <a:pPr lvl="2"/>
            <a:r>
              <a:rPr lang="en-US" dirty="0" smtClean="0"/>
              <a:t>Other methods</a:t>
            </a:r>
          </a:p>
          <a:p>
            <a:pPr lvl="1"/>
            <a:r>
              <a:rPr lang="en-US" dirty="0"/>
              <a:t>Communication </a:t>
            </a:r>
            <a:r>
              <a:rPr lang="en-US" dirty="0" smtClean="0"/>
              <a:t>Methods: </a:t>
            </a:r>
            <a:r>
              <a:rPr lang="vi-VN" dirty="0"/>
              <a:t>Cuộc họp đánh giá tình trạng có thể được sử dụng để trao đổi và phân tích thông tin về tiến </a:t>
            </a:r>
            <a:r>
              <a:rPr lang="vi-VN" dirty="0" smtClean="0"/>
              <a:t>độ</a:t>
            </a:r>
            <a:r>
              <a:rPr lang="en-US" dirty="0" smtClean="0"/>
              <a:t> </a:t>
            </a:r>
            <a:r>
              <a:rPr lang="vi-VN" dirty="0" smtClean="0"/>
              <a:t>và </a:t>
            </a:r>
            <a:r>
              <a:rPr lang="vi-VN" dirty="0"/>
              <a:t>hiệu </a:t>
            </a:r>
            <a:r>
              <a:rPr lang="vi-VN" dirty="0" smtClean="0"/>
              <a:t>suấ</a:t>
            </a:r>
            <a:r>
              <a:rPr lang="en-US" dirty="0" smtClean="0"/>
              <a:t>t </a:t>
            </a:r>
            <a:r>
              <a:rPr lang="vi-VN" dirty="0" smtClean="0"/>
              <a:t>dự án</a:t>
            </a:r>
            <a:r>
              <a:rPr lang="en-US" dirty="0" smtClean="0"/>
              <a:t>.</a:t>
            </a:r>
          </a:p>
          <a:p>
            <a:pPr lvl="1"/>
            <a:r>
              <a:rPr lang="en-US" dirty="0"/>
              <a:t>Reporting </a:t>
            </a:r>
            <a:r>
              <a:rPr lang="en-US" dirty="0" smtClean="0"/>
              <a:t>Systems: </a:t>
            </a:r>
            <a:r>
              <a:rPr lang="vi-VN" dirty="0" smtClean="0"/>
              <a:t>cung </a:t>
            </a:r>
            <a:r>
              <a:rPr lang="vi-VN" dirty="0"/>
              <a:t>cấp một công cụ </a:t>
            </a:r>
            <a:r>
              <a:rPr lang="vi-VN" dirty="0" smtClean="0"/>
              <a:t>để </a:t>
            </a:r>
            <a:r>
              <a:rPr lang="vi-VN" dirty="0"/>
              <a:t>nắm bắt, lưu trữ, và phân phối thông tin cho các bên liên quan về chi phí dự án, tiến </a:t>
            </a:r>
            <a:r>
              <a:rPr lang="en-US" dirty="0"/>
              <a:t>đ</a:t>
            </a:r>
            <a:r>
              <a:rPr lang="vi-VN" dirty="0" smtClean="0"/>
              <a:t>ộ </a:t>
            </a:r>
            <a:r>
              <a:rPr lang="vi-VN" dirty="0"/>
              <a:t>lịch trình, và hiệu suất.</a:t>
            </a:r>
            <a:endParaRPr lang="en-US" dirty="0"/>
          </a:p>
        </p:txBody>
      </p:sp>
    </p:spTree>
    <p:extLst>
      <p:ext uri="{BB962C8B-B14F-4D97-AF65-F5344CB8AC3E}">
        <p14:creationId xmlns:p14="http://schemas.microsoft.com/office/powerpoint/2010/main" val="1080003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r>
              <a:rPr lang="en-US" dirty="0"/>
              <a:t/>
            </a:r>
            <a:br>
              <a:rPr lang="en-US" dirty="0"/>
            </a:br>
            <a:r>
              <a:rPr lang="en-US" dirty="0"/>
              <a:t>(Report Performance)</a:t>
            </a:r>
          </a:p>
        </p:txBody>
      </p:sp>
      <p:sp>
        <p:nvSpPr>
          <p:cNvPr id="3" name="Content Placeholder 2"/>
          <p:cNvSpPr>
            <a:spLocks noGrp="1"/>
          </p:cNvSpPr>
          <p:nvPr>
            <p:ph idx="1"/>
          </p:nvPr>
        </p:nvSpPr>
        <p:spPr/>
        <p:txBody>
          <a:bodyPr/>
          <a:lstStyle/>
          <a:p>
            <a:r>
              <a:rPr lang="en-US" dirty="0" smtClean="0"/>
              <a:t>Outputs: </a:t>
            </a:r>
          </a:p>
          <a:p>
            <a:pPr lvl="1"/>
            <a:r>
              <a:rPr lang="en-US" dirty="0"/>
              <a:t>Performance </a:t>
            </a:r>
            <a:r>
              <a:rPr lang="en-US" dirty="0" smtClean="0"/>
              <a:t>Reports: </a:t>
            </a:r>
          </a:p>
          <a:p>
            <a:pPr lvl="2"/>
            <a:r>
              <a:rPr lang="vi-VN" dirty="0" smtClean="0"/>
              <a:t>Báo </a:t>
            </a:r>
            <a:r>
              <a:rPr lang="vi-VN" dirty="0"/>
              <a:t>cáo </a:t>
            </a:r>
            <a:r>
              <a:rPr lang="vi-VN" dirty="0" smtClean="0"/>
              <a:t>cần </a:t>
            </a:r>
            <a:r>
              <a:rPr lang="vi-VN" dirty="0"/>
              <a:t>cung cấp các thông tin trạng thái và tiến </a:t>
            </a:r>
            <a:r>
              <a:rPr lang="en-US" dirty="0"/>
              <a:t>đ</a:t>
            </a:r>
            <a:r>
              <a:rPr lang="vi-VN" dirty="0" smtClean="0"/>
              <a:t>ộ</a:t>
            </a:r>
            <a:r>
              <a:rPr lang="vi-VN" dirty="0"/>
              <a:t>, ở mức độ chi tiết theo yêu cầu của các bên liên quan khác nhau, như tài liệu trong kế hoạch quản lý thông tin liên lạc</a:t>
            </a:r>
            <a:r>
              <a:rPr lang="vi-VN" dirty="0" smtClean="0"/>
              <a:t>.</a:t>
            </a:r>
            <a:endParaRPr lang="en-US" dirty="0" smtClean="0"/>
          </a:p>
          <a:p>
            <a:pPr lvl="2"/>
            <a:r>
              <a:rPr lang="vi-VN" dirty="0" smtClean="0"/>
              <a:t>Các </a:t>
            </a:r>
            <a:r>
              <a:rPr lang="vi-VN" dirty="0"/>
              <a:t>định dạng phổ biến cho báo cáo hiệu suất bao gồm các biểu đồ thanh, </a:t>
            </a:r>
            <a:r>
              <a:rPr lang="vi-VN" dirty="0" smtClean="0"/>
              <a:t>biểu </a:t>
            </a:r>
            <a:r>
              <a:rPr lang="vi-VN" dirty="0"/>
              <a:t>đồ, và </a:t>
            </a:r>
            <a:r>
              <a:rPr lang="vi-VN" dirty="0" smtClean="0"/>
              <a:t>bảng</a:t>
            </a:r>
            <a:endParaRPr lang="en-US" dirty="0" smtClean="0"/>
          </a:p>
          <a:p>
            <a:pPr lvl="1"/>
            <a:r>
              <a:rPr lang="en-US" dirty="0"/>
              <a:t>Organizational Process Assets </a:t>
            </a:r>
            <a:r>
              <a:rPr lang="en-US" dirty="0" smtClean="0"/>
              <a:t>Updates</a:t>
            </a:r>
          </a:p>
          <a:p>
            <a:pPr lvl="1"/>
            <a:r>
              <a:rPr lang="en-US" dirty="0"/>
              <a:t>Change Requests</a:t>
            </a:r>
          </a:p>
        </p:txBody>
      </p:sp>
    </p:spTree>
    <p:extLst>
      <p:ext uri="{BB962C8B-B14F-4D97-AF65-F5344CB8AC3E}">
        <p14:creationId xmlns:p14="http://schemas.microsoft.com/office/powerpoint/2010/main" val="1921315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Xác định các bên liên </a:t>
            </a:r>
            <a:r>
              <a:rPr lang="vi-VN" dirty="0" smtClean="0"/>
              <a:t>quan</a:t>
            </a:r>
            <a:r>
              <a:rPr lang="en-US" dirty="0" smtClean="0"/>
              <a:t> </a:t>
            </a:r>
            <a:br>
              <a:rPr lang="en-US" dirty="0" smtClean="0"/>
            </a:br>
            <a:r>
              <a:rPr lang="en-US" dirty="0" smtClean="0"/>
              <a:t>(Identify Stakeholders)</a:t>
            </a:r>
            <a:endParaRPr lang="en-US" dirty="0"/>
          </a:p>
        </p:txBody>
      </p:sp>
      <p:sp>
        <p:nvSpPr>
          <p:cNvPr id="3" name="Content Placeholder 2"/>
          <p:cNvSpPr>
            <a:spLocks noGrp="1"/>
          </p:cNvSpPr>
          <p:nvPr>
            <p:ph idx="1"/>
          </p:nvPr>
        </p:nvSpPr>
        <p:spPr/>
        <p:txBody>
          <a:bodyPr/>
          <a:lstStyle/>
          <a:p>
            <a:r>
              <a:rPr lang="vi-VN" dirty="0"/>
              <a:t>Xác định các bên liên quan là quá trình xác định tất cả người hoặc tổ chức bị ảnh hưởng bởi dự án, và tài </a:t>
            </a:r>
            <a:r>
              <a:rPr lang="vi-VN" dirty="0" smtClean="0"/>
              <a:t>liệu</a:t>
            </a:r>
            <a:r>
              <a:rPr lang="en-US" dirty="0" smtClean="0"/>
              <a:t>,</a:t>
            </a:r>
            <a:r>
              <a:rPr lang="vi-VN" dirty="0" smtClean="0"/>
              <a:t> </a:t>
            </a:r>
            <a:r>
              <a:rPr lang="vi-VN" dirty="0"/>
              <a:t>thông tin liên quan về lợi </a:t>
            </a:r>
            <a:r>
              <a:rPr lang="vi-VN" dirty="0" smtClean="0"/>
              <a:t>ích</a:t>
            </a:r>
            <a:r>
              <a:rPr lang="en-US" dirty="0" smtClean="0"/>
              <a:t> </a:t>
            </a:r>
            <a:r>
              <a:rPr lang="vi-VN" dirty="0" smtClean="0"/>
              <a:t>và </a:t>
            </a:r>
            <a:r>
              <a:rPr lang="vi-VN" dirty="0"/>
              <a:t>ảnh hưởng </a:t>
            </a:r>
            <a:r>
              <a:rPr lang="en-US" dirty="0" err="1" smtClean="0"/>
              <a:t>của</a:t>
            </a:r>
            <a:r>
              <a:rPr lang="en-US" dirty="0" smtClean="0"/>
              <a:t> </a:t>
            </a:r>
            <a:r>
              <a:rPr lang="en-US" dirty="0" err="1" smtClean="0"/>
              <a:t>họ</a:t>
            </a:r>
            <a:r>
              <a:rPr lang="en-US" dirty="0" smtClean="0"/>
              <a:t> </a:t>
            </a:r>
            <a:r>
              <a:rPr lang="vi-VN" dirty="0" smtClean="0"/>
              <a:t>đến dự án</a:t>
            </a:r>
            <a:r>
              <a:rPr lang="en-US" dirty="0" smtClean="0"/>
              <a:t>.</a:t>
            </a:r>
          </a:p>
          <a:p>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vi-VN" dirty="0" smtClean="0"/>
              <a:t>rất </a:t>
            </a:r>
            <a:r>
              <a:rPr lang="vi-VN" dirty="0"/>
              <a:t>quan trọng cho sự thành công của dự </a:t>
            </a:r>
            <a:r>
              <a:rPr lang="vi-VN" dirty="0" smtClean="0"/>
              <a:t>án</a:t>
            </a:r>
            <a:r>
              <a:rPr lang="en-US" dirty="0" smtClean="0"/>
              <a:t>, </a:t>
            </a:r>
            <a:r>
              <a:rPr lang="en-US" dirty="0" err="1" smtClean="0"/>
              <a:t>giúp</a:t>
            </a:r>
            <a:r>
              <a:rPr lang="en-US" dirty="0" smtClean="0"/>
              <a:t> x</a:t>
            </a:r>
            <a:r>
              <a:rPr lang="vi-VN" dirty="0" smtClean="0"/>
              <a:t>ác </a:t>
            </a:r>
            <a:r>
              <a:rPr lang="vi-VN" dirty="0"/>
              <a:t>định </a:t>
            </a:r>
            <a:r>
              <a:rPr lang="en-US" dirty="0" err="1" smtClean="0"/>
              <a:t>ngay</a:t>
            </a:r>
            <a:r>
              <a:rPr lang="en-US" dirty="0" smtClean="0"/>
              <a:t> </a:t>
            </a:r>
            <a:r>
              <a:rPr lang="en-US" dirty="0" err="1" smtClean="0"/>
              <a:t>từ</a:t>
            </a:r>
            <a:r>
              <a:rPr lang="en-US" dirty="0" smtClean="0"/>
              <a:t> </a:t>
            </a:r>
            <a:r>
              <a:rPr lang="en-US" dirty="0" err="1" smtClean="0"/>
              <a:t>đầu</a:t>
            </a:r>
            <a:r>
              <a:rPr lang="en-US" dirty="0" smtClean="0"/>
              <a:t> </a:t>
            </a:r>
            <a:r>
              <a:rPr lang="vi-VN" dirty="0" smtClean="0"/>
              <a:t>các </a:t>
            </a:r>
            <a:r>
              <a:rPr lang="vi-VN" dirty="0"/>
              <a:t>bên liên quan </a:t>
            </a:r>
            <a:r>
              <a:rPr lang="en-US" dirty="0" err="1" smtClean="0"/>
              <a:t>đến</a:t>
            </a:r>
            <a:r>
              <a:rPr lang="en-US" smtClean="0"/>
              <a:t> </a:t>
            </a:r>
            <a:r>
              <a:rPr lang="vi-VN" smtClean="0"/>
              <a:t>dự </a:t>
            </a:r>
            <a:r>
              <a:rPr lang="vi-VN" dirty="0" smtClean="0"/>
              <a:t>á</a:t>
            </a:r>
            <a:r>
              <a:rPr lang="en-US" dirty="0" smtClean="0"/>
              <a:t>n </a:t>
            </a:r>
            <a:r>
              <a:rPr lang="en-US" dirty="0" err="1" smtClean="0"/>
              <a:t>và</a:t>
            </a:r>
            <a:r>
              <a:rPr lang="en-US" dirty="0" smtClean="0"/>
              <a:t> </a:t>
            </a:r>
            <a:r>
              <a:rPr lang="vi-VN" dirty="0" smtClean="0"/>
              <a:t>phân </a:t>
            </a:r>
            <a:r>
              <a:rPr lang="vi-VN" dirty="0"/>
              <a:t>tích mức độ </a:t>
            </a:r>
            <a:r>
              <a:rPr lang="vi-VN" dirty="0" smtClean="0"/>
              <a:t>quan </a:t>
            </a:r>
            <a:r>
              <a:rPr lang="vi-VN" dirty="0"/>
              <a:t>tâm, mong đợi, tầm quan trọng và ảnh </a:t>
            </a:r>
            <a:r>
              <a:rPr lang="vi-VN" dirty="0" smtClean="0"/>
              <a:t>hưởng</a:t>
            </a:r>
            <a:r>
              <a:rPr lang="en-US" dirty="0" smtClean="0"/>
              <a:t> </a:t>
            </a:r>
            <a:r>
              <a:rPr lang="en-US" dirty="0" err="1" smtClean="0"/>
              <a:t>của</a:t>
            </a:r>
            <a:r>
              <a:rPr lang="en-US" dirty="0" smtClean="0"/>
              <a:t> </a:t>
            </a:r>
            <a:r>
              <a:rPr lang="en-US" dirty="0" err="1" smtClean="0"/>
              <a:t>họ</a:t>
            </a:r>
            <a:r>
              <a:rPr lang="en-US" dirty="0" smtClean="0"/>
              <a:t> </a:t>
            </a:r>
            <a:r>
              <a:rPr lang="en-US" dirty="0" err="1" smtClean="0"/>
              <a:t>đến</a:t>
            </a:r>
            <a:r>
              <a:rPr lang="en-US" dirty="0" smtClean="0"/>
              <a:t> </a:t>
            </a:r>
            <a:r>
              <a:rPr lang="en-US" dirty="0" err="1" smtClean="0"/>
              <a:t>dự</a:t>
            </a:r>
            <a:r>
              <a:rPr lang="en-US" dirty="0" smtClean="0"/>
              <a:t> </a:t>
            </a:r>
            <a:r>
              <a:rPr lang="en-US" dirty="0" err="1" smtClean="0"/>
              <a:t>án</a:t>
            </a:r>
            <a:r>
              <a:rPr lang="en-US" dirty="0" smtClean="0"/>
              <a:t>.</a:t>
            </a:r>
          </a:p>
          <a:p>
            <a:endParaRPr lang="en-US" dirty="0"/>
          </a:p>
        </p:txBody>
      </p:sp>
    </p:spTree>
    <p:extLst>
      <p:ext uri="{BB962C8B-B14F-4D97-AF65-F5344CB8AC3E}">
        <p14:creationId xmlns:p14="http://schemas.microsoft.com/office/powerpoint/2010/main" val="1158869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Xác định các bên liên quan</a:t>
            </a:r>
            <a:r>
              <a:rPr lang="en-US" dirty="0"/>
              <a:t> </a:t>
            </a:r>
            <a:br>
              <a:rPr lang="en-US" dirty="0"/>
            </a:br>
            <a:r>
              <a:rPr lang="en-US" dirty="0"/>
              <a:t>(Identify Stakeholders)</a:t>
            </a:r>
          </a:p>
        </p:txBody>
      </p:sp>
      <p:sp>
        <p:nvSpPr>
          <p:cNvPr id="3" name="Content Placeholder 2"/>
          <p:cNvSpPr>
            <a:spLocks noGrp="1"/>
          </p:cNvSpPr>
          <p:nvPr>
            <p:ph idx="1"/>
          </p:nvPr>
        </p:nvSpPr>
        <p:spPr/>
        <p:txBody>
          <a:bodyPr/>
          <a:lstStyle/>
          <a:p>
            <a:r>
              <a:rPr lang="en-US" dirty="0" smtClean="0"/>
              <a:t>Inputs:</a:t>
            </a:r>
          </a:p>
          <a:p>
            <a:pPr lvl="1"/>
            <a:r>
              <a:rPr lang="en-US" dirty="0"/>
              <a:t>Project </a:t>
            </a:r>
            <a:r>
              <a:rPr lang="en-US" dirty="0" smtClean="0"/>
              <a:t>Charter: </a:t>
            </a:r>
            <a:r>
              <a:rPr lang="vi-VN" dirty="0"/>
              <a:t>Điều lệ dự án </a:t>
            </a:r>
            <a:r>
              <a:rPr lang="vi-VN" dirty="0" smtClean="0"/>
              <a:t>cung </a:t>
            </a:r>
            <a:r>
              <a:rPr lang="vi-VN" dirty="0"/>
              <a:t>cấp thông tin về </a:t>
            </a:r>
            <a:r>
              <a:rPr lang="vi-VN" dirty="0" smtClean="0"/>
              <a:t>nội </a:t>
            </a:r>
            <a:r>
              <a:rPr lang="vi-VN" dirty="0"/>
              <a:t>bộ và </a:t>
            </a:r>
            <a:r>
              <a:rPr lang="en-US" dirty="0" err="1" smtClean="0"/>
              <a:t>bên</a:t>
            </a:r>
            <a:r>
              <a:rPr lang="en-US" dirty="0" smtClean="0"/>
              <a:t> </a:t>
            </a:r>
            <a:r>
              <a:rPr lang="vi-VN" dirty="0" smtClean="0"/>
              <a:t>ngoài bị </a:t>
            </a:r>
            <a:r>
              <a:rPr lang="vi-VN" dirty="0"/>
              <a:t>ảnh hưởng bởi dự </a:t>
            </a:r>
            <a:r>
              <a:rPr lang="vi-VN" dirty="0" smtClean="0"/>
              <a:t>án</a:t>
            </a:r>
            <a:r>
              <a:rPr lang="en-US" dirty="0" smtClean="0"/>
              <a:t>:</a:t>
            </a:r>
          </a:p>
          <a:p>
            <a:pPr lvl="2"/>
            <a:r>
              <a:rPr lang="en-US" dirty="0" err="1" smtClean="0"/>
              <a:t>Nhà</a:t>
            </a:r>
            <a:r>
              <a:rPr lang="vi-VN" dirty="0" smtClean="0"/>
              <a:t> tài </a:t>
            </a:r>
            <a:r>
              <a:rPr lang="vi-VN" dirty="0"/>
              <a:t>trợ dự </a:t>
            </a:r>
            <a:r>
              <a:rPr lang="vi-VN" dirty="0" smtClean="0"/>
              <a:t>án</a:t>
            </a:r>
            <a:endParaRPr lang="en-US" dirty="0" smtClean="0"/>
          </a:p>
          <a:p>
            <a:pPr lvl="2"/>
            <a:r>
              <a:rPr lang="en-US" dirty="0" smtClean="0"/>
              <a:t>K</a:t>
            </a:r>
            <a:r>
              <a:rPr lang="vi-VN" dirty="0" smtClean="0"/>
              <a:t>hách hàng</a:t>
            </a:r>
            <a:endParaRPr lang="en-US" dirty="0" smtClean="0"/>
          </a:p>
          <a:p>
            <a:pPr lvl="2"/>
            <a:r>
              <a:rPr lang="en-US" dirty="0" smtClean="0"/>
              <a:t>T</a:t>
            </a:r>
            <a:r>
              <a:rPr lang="vi-VN" dirty="0" smtClean="0"/>
              <a:t>hành </a:t>
            </a:r>
            <a:r>
              <a:rPr lang="vi-VN" dirty="0"/>
              <a:t>viên trong </a:t>
            </a:r>
            <a:r>
              <a:rPr lang="vi-VN" dirty="0" smtClean="0"/>
              <a:t>nhóm</a:t>
            </a:r>
            <a:r>
              <a:rPr lang="en-US" dirty="0" smtClean="0"/>
              <a:t>.</a:t>
            </a:r>
          </a:p>
          <a:p>
            <a:pPr lvl="2"/>
            <a:r>
              <a:rPr lang="en-US" dirty="0" smtClean="0"/>
              <a:t>C</a:t>
            </a:r>
            <a:r>
              <a:rPr lang="vi-VN" dirty="0" smtClean="0"/>
              <a:t>ác </a:t>
            </a:r>
            <a:r>
              <a:rPr lang="vi-VN" dirty="0"/>
              <a:t>nhóm và các ban ngành tham gia dự </a:t>
            </a:r>
            <a:r>
              <a:rPr lang="vi-VN" dirty="0" smtClean="0"/>
              <a:t>án</a:t>
            </a:r>
            <a:r>
              <a:rPr lang="en-US" dirty="0" smtClean="0"/>
              <a:t>.</a:t>
            </a:r>
          </a:p>
          <a:p>
            <a:pPr lvl="2"/>
            <a:r>
              <a:rPr lang="en-US" dirty="0" smtClean="0"/>
              <a:t>T</a:t>
            </a:r>
            <a:r>
              <a:rPr lang="vi-VN" dirty="0" smtClean="0"/>
              <a:t>ổ </a:t>
            </a:r>
            <a:r>
              <a:rPr lang="vi-VN" dirty="0"/>
              <a:t>chức bị ảnh hưởng bởi dự án</a:t>
            </a:r>
            <a:endParaRPr lang="en-US" dirty="0" smtClean="0"/>
          </a:p>
          <a:p>
            <a:pPr lvl="1"/>
            <a:r>
              <a:rPr lang="vi-VN" dirty="0"/>
              <a:t>Procurement </a:t>
            </a:r>
            <a:r>
              <a:rPr lang="vi-VN" dirty="0" smtClean="0"/>
              <a:t>Documents</a:t>
            </a:r>
            <a:r>
              <a:rPr lang="en-US" dirty="0" smtClean="0"/>
              <a:t>: </a:t>
            </a:r>
            <a:r>
              <a:rPr lang="vi-VN" dirty="0"/>
              <a:t>Nếu một dự án là kết quả của một hoạt động mua </a:t>
            </a:r>
            <a:r>
              <a:rPr lang="vi-VN" dirty="0" smtClean="0"/>
              <a:t>sắm</a:t>
            </a:r>
            <a:r>
              <a:rPr lang="en-US" dirty="0" smtClean="0"/>
              <a:t>.</a:t>
            </a:r>
          </a:p>
          <a:p>
            <a:pPr lvl="1"/>
            <a:r>
              <a:rPr lang="en-US" dirty="0"/>
              <a:t>Enterprise Environmental </a:t>
            </a:r>
            <a:r>
              <a:rPr lang="en-US" dirty="0" smtClean="0"/>
              <a:t>Factors</a:t>
            </a:r>
          </a:p>
          <a:p>
            <a:pPr lvl="1"/>
            <a:r>
              <a:rPr lang="en-US" dirty="0"/>
              <a:t>Organizational Process Assets</a:t>
            </a:r>
          </a:p>
        </p:txBody>
      </p:sp>
    </p:spTree>
    <p:extLst>
      <p:ext uri="{BB962C8B-B14F-4D97-AF65-F5344CB8AC3E}">
        <p14:creationId xmlns:p14="http://schemas.microsoft.com/office/powerpoint/2010/main" val="3835253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Xác định các bên liên quan</a:t>
            </a:r>
            <a:r>
              <a:rPr lang="en-US" dirty="0"/>
              <a:t> </a:t>
            </a:r>
            <a:br>
              <a:rPr lang="en-US" dirty="0"/>
            </a:br>
            <a:r>
              <a:rPr lang="en-US" dirty="0"/>
              <a:t>(Identify Stakeholders)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Stakeholder </a:t>
            </a:r>
            <a:r>
              <a:rPr lang="en-US" dirty="0" smtClean="0">
                <a:solidFill>
                  <a:srgbClr val="990000"/>
                </a:solidFill>
              </a:rPr>
              <a:t>Analysis: </a:t>
            </a:r>
            <a:r>
              <a:rPr lang="vi-VN" dirty="0"/>
              <a:t>Phân tích các bên liên quan là một </a:t>
            </a:r>
            <a:r>
              <a:rPr lang="vi-VN" dirty="0" smtClean="0"/>
              <a:t>qu</a:t>
            </a:r>
            <a:r>
              <a:rPr lang="en-US" dirty="0" smtClean="0"/>
              <a:t>y</a:t>
            </a:r>
            <a:r>
              <a:rPr lang="vi-VN" dirty="0" smtClean="0"/>
              <a:t> </a:t>
            </a:r>
            <a:r>
              <a:rPr lang="vi-VN" dirty="0"/>
              <a:t>trình </a:t>
            </a:r>
            <a:r>
              <a:rPr lang="vi-VN" dirty="0" smtClean="0"/>
              <a:t>thu </a:t>
            </a:r>
            <a:r>
              <a:rPr lang="vi-VN" dirty="0"/>
              <a:t>thập và phân tích thông tin định tính và định lượng để xác định </a:t>
            </a:r>
            <a:r>
              <a:rPr lang="vi-VN" dirty="0" smtClean="0"/>
              <a:t>lợi </a:t>
            </a:r>
            <a:r>
              <a:rPr lang="vi-VN" dirty="0"/>
              <a:t>ích </a:t>
            </a:r>
            <a:r>
              <a:rPr lang="en-US" dirty="0" err="1" smtClean="0"/>
              <a:t>của</a:t>
            </a:r>
            <a:r>
              <a:rPr lang="en-US" dirty="0" smtClean="0"/>
              <a:t> </a:t>
            </a:r>
            <a:r>
              <a:rPr lang="en-US" dirty="0" err="1" smtClean="0"/>
              <a:t>các</a:t>
            </a:r>
            <a:r>
              <a:rPr lang="en-US" dirty="0" smtClean="0"/>
              <a:t>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a:t>
            </a:r>
          </a:p>
          <a:p>
            <a:pPr lvl="2"/>
            <a:r>
              <a:rPr lang="vi-VN" dirty="0"/>
              <a:t>Xác định tất cả các bên tham gia dự án tiềm năng và các thông tin liên quan, chẳng hạn như vai trò, phòng ban của họ, lợi ích, mức độ kiến thức, kỳ vọng, và mức độ ảnh </a:t>
            </a:r>
            <a:r>
              <a:rPr lang="vi-VN" dirty="0" smtClean="0"/>
              <a:t>hưởng</a:t>
            </a:r>
            <a:endParaRPr lang="en-US" dirty="0" smtClean="0"/>
          </a:p>
          <a:p>
            <a:pPr lvl="2"/>
            <a:r>
              <a:rPr lang="vi-VN" dirty="0"/>
              <a:t>Xác định các tác động tiềm năng hoặc </a:t>
            </a:r>
            <a:r>
              <a:rPr lang="en-US" dirty="0" err="1" smtClean="0"/>
              <a:t>sự</a:t>
            </a:r>
            <a:r>
              <a:rPr lang="en-US" dirty="0" smtClean="0"/>
              <a:t> </a:t>
            </a:r>
            <a:r>
              <a:rPr lang="vi-VN" dirty="0" smtClean="0"/>
              <a:t>hỗ </a:t>
            </a:r>
            <a:r>
              <a:rPr lang="vi-VN" dirty="0"/>
              <a:t>trợ </a:t>
            </a:r>
            <a:r>
              <a:rPr lang="en-US" dirty="0" err="1" smtClean="0"/>
              <a:t>mà</a:t>
            </a:r>
            <a:r>
              <a:rPr lang="en-US" dirty="0" smtClean="0"/>
              <a:t> </a:t>
            </a:r>
            <a:r>
              <a:rPr lang="en-US" dirty="0" err="1" smtClean="0"/>
              <a:t>các</a:t>
            </a:r>
            <a:r>
              <a:rPr lang="vi-VN" dirty="0" smtClean="0"/>
              <a:t> </a:t>
            </a:r>
            <a:r>
              <a:rPr lang="vi-VN" dirty="0"/>
              <a:t>bên liên quan có thể tạo ra, và phân loại chúng để xác định một chiến lược tiếp cận</a:t>
            </a:r>
            <a:r>
              <a:rPr lang="vi-VN" dirty="0" smtClean="0"/>
              <a:t>.</a:t>
            </a:r>
            <a:endParaRPr lang="en-US" dirty="0" smtClean="0"/>
          </a:p>
          <a:p>
            <a:pPr lvl="2"/>
            <a:r>
              <a:rPr lang="vi-VN" dirty="0"/>
              <a:t>Đánh giá các bên </a:t>
            </a:r>
            <a:r>
              <a:rPr lang="vi-VN" dirty="0" smtClean="0"/>
              <a:t>liên</a:t>
            </a:r>
            <a:r>
              <a:rPr lang="en-US" dirty="0" smtClean="0"/>
              <a:t>, </a:t>
            </a:r>
            <a:r>
              <a:rPr lang="vi-VN" dirty="0" smtClean="0"/>
              <a:t>để </a:t>
            </a:r>
            <a:r>
              <a:rPr lang="vi-VN" dirty="0"/>
              <a:t>có kế hoạch </a:t>
            </a:r>
            <a:r>
              <a:rPr lang="vi-VN" dirty="0" smtClean="0"/>
              <a:t>tăng </a:t>
            </a:r>
            <a:r>
              <a:rPr lang="vi-VN" dirty="0"/>
              <a:t>cường hỗ trợ của họ và giảm thiểu tác động tiêu cực tiềm tàng</a:t>
            </a:r>
            <a:endParaRPr lang="en-US" dirty="0"/>
          </a:p>
        </p:txBody>
      </p:sp>
    </p:spTree>
    <p:extLst>
      <p:ext uri="{BB962C8B-B14F-4D97-AF65-F5344CB8AC3E}">
        <p14:creationId xmlns:p14="http://schemas.microsoft.com/office/powerpoint/2010/main" val="1449704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Xác định các bên liên quan</a:t>
            </a:r>
            <a:r>
              <a:rPr lang="en-US" dirty="0"/>
              <a:t> </a:t>
            </a:r>
            <a:br>
              <a:rPr lang="en-US" dirty="0"/>
            </a:br>
            <a:r>
              <a:rPr lang="en-US" dirty="0"/>
              <a:t>(Identify Stakeholders)</a:t>
            </a:r>
          </a:p>
        </p:txBody>
      </p:sp>
      <p:sp>
        <p:nvSpPr>
          <p:cNvPr id="3" name="Content Placeholder 2"/>
          <p:cNvSpPr>
            <a:spLocks noGrp="1"/>
          </p:cNvSpPr>
          <p:nvPr>
            <p:ph idx="1"/>
          </p:nvPr>
        </p:nvSpPr>
        <p:spPr/>
        <p:txBody>
          <a:bodyPr/>
          <a:lstStyle/>
          <a:p>
            <a:r>
              <a:rPr lang="en-US" dirty="0" smtClean="0"/>
              <a:t>Outputs</a:t>
            </a:r>
          </a:p>
          <a:p>
            <a:pPr lvl="1"/>
            <a:r>
              <a:rPr lang="en-US" dirty="0"/>
              <a:t>Stakeholder </a:t>
            </a:r>
            <a:r>
              <a:rPr lang="en-US" dirty="0" smtClean="0"/>
              <a:t>Register: </a:t>
            </a:r>
          </a:p>
          <a:p>
            <a:pPr lvl="2"/>
            <a:r>
              <a:rPr lang="vi-VN" dirty="0"/>
              <a:t>Xác định thông tin: Tên tổ chức, vị trí, </a:t>
            </a:r>
            <a:r>
              <a:rPr lang="vi-VN" dirty="0" smtClean="0"/>
              <a:t>vai </a:t>
            </a:r>
            <a:r>
              <a:rPr lang="vi-VN" dirty="0"/>
              <a:t>trò trong dự án</a:t>
            </a:r>
            <a:r>
              <a:rPr lang="vi-VN" dirty="0" smtClean="0"/>
              <a:t>,</a:t>
            </a:r>
            <a:r>
              <a:rPr lang="en-US" dirty="0" smtClean="0"/>
              <a:t> </a:t>
            </a:r>
            <a:r>
              <a:rPr lang="vi-VN" dirty="0" smtClean="0"/>
              <a:t>thông </a:t>
            </a:r>
            <a:r>
              <a:rPr lang="vi-VN" dirty="0"/>
              <a:t>tin liên </a:t>
            </a:r>
            <a:r>
              <a:rPr lang="vi-VN" dirty="0" smtClean="0"/>
              <a:t>lạc</a:t>
            </a:r>
            <a:r>
              <a:rPr lang="en-US" dirty="0" smtClean="0"/>
              <a:t>.</a:t>
            </a:r>
          </a:p>
          <a:p>
            <a:pPr lvl="2"/>
            <a:r>
              <a:rPr lang="vi-VN" dirty="0"/>
              <a:t>Đánh giá thông tin: </a:t>
            </a:r>
            <a:r>
              <a:rPr lang="vi-VN" dirty="0" smtClean="0"/>
              <a:t>tiềm </a:t>
            </a:r>
            <a:r>
              <a:rPr lang="vi-VN" dirty="0"/>
              <a:t>năng ảnh hưởng trong dự </a:t>
            </a:r>
            <a:r>
              <a:rPr lang="vi-VN" dirty="0" smtClean="0"/>
              <a:t>án</a:t>
            </a:r>
            <a:r>
              <a:rPr lang="en-US" dirty="0" smtClean="0"/>
              <a:t>.</a:t>
            </a:r>
          </a:p>
          <a:p>
            <a:pPr lvl="2"/>
            <a:r>
              <a:rPr lang="en-US" dirty="0" smtClean="0"/>
              <a:t>P</a:t>
            </a:r>
            <a:r>
              <a:rPr lang="vi-VN" dirty="0" smtClean="0"/>
              <a:t>hân loại</a:t>
            </a:r>
            <a:r>
              <a:rPr lang="en-US" dirty="0" smtClean="0"/>
              <a:t> c</a:t>
            </a:r>
            <a:r>
              <a:rPr lang="vi-VN" dirty="0" smtClean="0"/>
              <a:t>ác </a:t>
            </a:r>
            <a:r>
              <a:rPr lang="vi-VN" dirty="0"/>
              <a:t>bên liên quan </a:t>
            </a:r>
            <a:r>
              <a:rPr lang="vi-VN" dirty="0" smtClean="0"/>
              <a:t>: </a:t>
            </a:r>
            <a:r>
              <a:rPr lang="vi-VN" dirty="0"/>
              <a:t>nội bộ / bên </a:t>
            </a:r>
            <a:r>
              <a:rPr lang="vi-VN" dirty="0" smtClean="0"/>
              <a:t>ngoài</a:t>
            </a:r>
            <a:r>
              <a:rPr lang="en-US" dirty="0" smtClean="0"/>
              <a:t>…</a:t>
            </a:r>
          </a:p>
          <a:p>
            <a:pPr lvl="2"/>
            <a:r>
              <a:rPr lang="vi-VN" dirty="0"/>
              <a:t>Chiến lược quản </a:t>
            </a:r>
            <a:r>
              <a:rPr lang="vi-VN" dirty="0" smtClean="0"/>
              <a:t>lý</a:t>
            </a:r>
            <a:r>
              <a:rPr lang="en-US" dirty="0" smtClean="0"/>
              <a:t> c</a:t>
            </a:r>
            <a:r>
              <a:rPr lang="vi-VN" dirty="0" smtClean="0"/>
              <a:t>ác </a:t>
            </a:r>
            <a:r>
              <a:rPr lang="vi-VN" dirty="0"/>
              <a:t>bên liên quan </a:t>
            </a:r>
            <a:endParaRPr lang="en-US" dirty="0"/>
          </a:p>
        </p:txBody>
      </p:sp>
    </p:spTree>
    <p:extLst>
      <p:ext uri="{BB962C8B-B14F-4D97-AF65-F5344CB8AC3E}">
        <p14:creationId xmlns:p14="http://schemas.microsoft.com/office/powerpoint/2010/main" val="186982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Kế</a:t>
            </a:r>
            <a:r>
              <a:rPr lang="en-US" dirty="0" smtClean="0"/>
              <a:t> </a:t>
            </a:r>
            <a:r>
              <a:rPr lang="en-US" dirty="0" err="1" smtClean="0"/>
              <a:t>hoạch</a:t>
            </a:r>
            <a:r>
              <a:rPr lang="en-US" dirty="0" smtClean="0"/>
              <a:t> </a:t>
            </a:r>
            <a:r>
              <a:rPr lang="en-US" dirty="0" err="1" smtClean="0"/>
              <a:t>truyền</a:t>
            </a:r>
            <a:r>
              <a:rPr lang="en-US" dirty="0" smtClean="0"/>
              <a:t> </a:t>
            </a:r>
            <a:r>
              <a:rPr lang="en-US" dirty="0" err="1" smtClean="0"/>
              <a:t>thông</a:t>
            </a:r>
            <a:r>
              <a:rPr lang="en-US" dirty="0"/>
              <a:t/>
            </a:r>
            <a:br>
              <a:rPr lang="en-US" dirty="0"/>
            </a:br>
            <a:r>
              <a:rPr lang="en-US" dirty="0"/>
              <a:t>(Plan Communications)</a:t>
            </a:r>
          </a:p>
        </p:txBody>
      </p:sp>
      <p:sp>
        <p:nvSpPr>
          <p:cNvPr id="3" name="Content Placeholder 2"/>
          <p:cNvSpPr>
            <a:spLocks noGrp="1"/>
          </p:cNvSpPr>
          <p:nvPr>
            <p:ph idx="1"/>
          </p:nvPr>
        </p:nvSpPr>
        <p:spPr/>
        <p:txBody>
          <a:bodyPr/>
          <a:lstStyle/>
          <a:p>
            <a:r>
              <a:rPr lang="vi-VN" dirty="0"/>
              <a:t>Kế hoạch truyền thông là quá trình xác định các nhu cầu thông tin dự án </a:t>
            </a:r>
            <a:r>
              <a:rPr lang="vi-VN" dirty="0" smtClean="0"/>
              <a:t>của </a:t>
            </a:r>
            <a:r>
              <a:rPr lang="vi-VN" dirty="0"/>
              <a:t>các bên liên quan </a:t>
            </a:r>
            <a:r>
              <a:rPr lang="vi-VN" dirty="0" smtClean="0"/>
              <a:t>và </a:t>
            </a:r>
            <a:r>
              <a:rPr lang="vi-VN" dirty="0"/>
              <a:t>xác định một phương pháp tiếp cận </a:t>
            </a:r>
            <a:r>
              <a:rPr lang="en-US" dirty="0" err="1" smtClean="0"/>
              <a:t>truyền</a:t>
            </a:r>
            <a:r>
              <a:rPr lang="en-US" dirty="0" smtClean="0"/>
              <a:t> </a:t>
            </a:r>
            <a:r>
              <a:rPr lang="en-US" dirty="0" err="1" smtClean="0"/>
              <a:t>thông</a:t>
            </a:r>
            <a:endParaRPr lang="en-US" dirty="0" smtClean="0"/>
          </a:p>
          <a:p>
            <a:r>
              <a:rPr lang="en-US" dirty="0" smtClean="0"/>
              <a:t>Inputs</a:t>
            </a:r>
          </a:p>
          <a:p>
            <a:pPr lvl="1"/>
            <a:r>
              <a:rPr lang="en-US" dirty="0"/>
              <a:t>Stakeholder </a:t>
            </a:r>
            <a:r>
              <a:rPr lang="en-US" dirty="0" smtClean="0"/>
              <a:t>Register</a:t>
            </a:r>
          </a:p>
          <a:p>
            <a:pPr lvl="1"/>
            <a:r>
              <a:rPr lang="en-US" dirty="0"/>
              <a:t>Stakeholder Management </a:t>
            </a:r>
            <a:r>
              <a:rPr lang="en-US" dirty="0" smtClean="0"/>
              <a:t>Strategy</a:t>
            </a:r>
          </a:p>
          <a:p>
            <a:pPr lvl="1"/>
            <a:r>
              <a:rPr lang="en-US" dirty="0"/>
              <a:t>Enterprise Environmental </a:t>
            </a:r>
            <a:r>
              <a:rPr lang="en-US" dirty="0" smtClean="0"/>
              <a:t>Factors</a:t>
            </a:r>
          </a:p>
          <a:p>
            <a:pPr lvl="1"/>
            <a:r>
              <a:rPr lang="en-US" dirty="0"/>
              <a:t>Organizational Process Assets</a:t>
            </a:r>
          </a:p>
        </p:txBody>
      </p:sp>
    </p:spTree>
    <p:extLst>
      <p:ext uri="{BB962C8B-B14F-4D97-AF65-F5344CB8AC3E}">
        <p14:creationId xmlns:p14="http://schemas.microsoft.com/office/powerpoint/2010/main" val="3514940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Kế</a:t>
            </a:r>
            <a:r>
              <a:rPr lang="en-US" dirty="0"/>
              <a:t> </a:t>
            </a:r>
            <a:r>
              <a:rPr lang="en-US" dirty="0" err="1"/>
              <a:t>hoạch</a:t>
            </a:r>
            <a:r>
              <a:rPr lang="en-US" dirty="0"/>
              <a:t> </a:t>
            </a:r>
            <a:r>
              <a:rPr lang="en-US" dirty="0" err="1"/>
              <a:t>truyền</a:t>
            </a:r>
            <a:r>
              <a:rPr lang="en-US" dirty="0"/>
              <a:t> </a:t>
            </a:r>
            <a:r>
              <a:rPr lang="en-US" dirty="0" err="1"/>
              <a:t>thông</a:t>
            </a:r>
            <a:r>
              <a:rPr lang="en-US" dirty="0"/>
              <a:t/>
            </a:r>
            <a:br>
              <a:rPr lang="en-US" dirty="0"/>
            </a:br>
            <a:r>
              <a:rPr lang="en-US" dirty="0"/>
              <a:t>(Plan Communications)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t>Communication Requirements </a:t>
            </a:r>
            <a:r>
              <a:rPr lang="en-US" dirty="0" smtClean="0"/>
              <a:t>Analysis: </a:t>
            </a:r>
          </a:p>
          <a:p>
            <a:pPr lvl="2"/>
            <a:r>
              <a:rPr lang="vi-VN" dirty="0"/>
              <a:t>Những yêu cầu </a:t>
            </a:r>
            <a:r>
              <a:rPr lang="vi-VN" dirty="0" smtClean="0"/>
              <a:t>được </a:t>
            </a:r>
            <a:r>
              <a:rPr lang="vi-VN" dirty="0"/>
              <a:t>xác định bằng cách kết hợp các loại </a:t>
            </a:r>
            <a:r>
              <a:rPr lang="vi-VN" dirty="0" smtClean="0"/>
              <a:t>thông </a:t>
            </a:r>
            <a:r>
              <a:rPr lang="vi-VN" dirty="0"/>
              <a:t>tin cần thiết với </a:t>
            </a:r>
            <a:r>
              <a:rPr lang="en-US" dirty="0" err="1" smtClean="0"/>
              <a:t>việc</a:t>
            </a:r>
            <a:r>
              <a:rPr lang="en-US" dirty="0" smtClean="0"/>
              <a:t> </a:t>
            </a:r>
            <a:r>
              <a:rPr lang="vi-VN" dirty="0" smtClean="0"/>
              <a:t>phân </a:t>
            </a:r>
            <a:r>
              <a:rPr lang="vi-VN" dirty="0"/>
              <a:t>tích giá trị của thông </a:t>
            </a:r>
            <a:r>
              <a:rPr lang="vi-VN" dirty="0" smtClean="0"/>
              <a:t>tin</a:t>
            </a:r>
            <a:r>
              <a:rPr lang="en-US" dirty="0" smtClean="0"/>
              <a:t>.</a:t>
            </a:r>
          </a:p>
          <a:p>
            <a:pPr lvl="2"/>
            <a:r>
              <a:rPr lang="vi-VN" dirty="0"/>
              <a:t>Thông tin thường được sử dụng để xác định các yêu cầu </a:t>
            </a:r>
            <a:r>
              <a:rPr lang="en-US" dirty="0" err="1" smtClean="0"/>
              <a:t>truyền</a:t>
            </a:r>
            <a:r>
              <a:rPr lang="en-US" dirty="0" smtClean="0"/>
              <a:t> </a:t>
            </a:r>
            <a:r>
              <a:rPr lang="vi-VN" dirty="0" smtClean="0"/>
              <a:t>thông</a:t>
            </a:r>
            <a:r>
              <a:rPr lang="en-US" dirty="0" smtClean="0"/>
              <a:t>:</a:t>
            </a:r>
          </a:p>
          <a:p>
            <a:pPr lvl="3"/>
            <a:r>
              <a:rPr lang="en-US" dirty="0" err="1" smtClean="0"/>
              <a:t>Sơ</a:t>
            </a:r>
            <a:r>
              <a:rPr lang="en-US" dirty="0" smtClean="0"/>
              <a:t> </a:t>
            </a:r>
            <a:r>
              <a:rPr lang="vi-VN" dirty="0" smtClean="0"/>
              <a:t>đồ</a:t>
            </a:r>
            <a:r>
              <a:rPr lang="en-US" dirty="0" smtClean="0"/>
              <a:t> t</a:t>
            </a:r>
            <a:r>
              <a:rPr lang="vi-VN" dirty="0" smtClean="0"/>
              <a:t>ổ chức</a:t>
            </a:r>
            <a:r>
              <a:rPr lang="en-US" dirty="0" smtClean="0"/>
              <a:t>.</a:t>
            </a:r>
          </a:p>
          <a:p>
            <a:pPr lvl="3"/>
            <a:r>
              <a:rPr lang="en-US" dirty="0" smtClean="0"/>
              <a:t>T</a:t>
            </a:r>
            <a:r>
              <a:rPr lang="vi-VN" dirty="0" smtClean="0"/>
              <a:t>ổ </a:t>
            </a:r>
            <a:r>
              <a:rPr lang="vi-VN" dirty="0"/>
              <a:t>chức </a:t>
            </a:r>
            <a:r>
              <a:rPr lang="en-US" dirty="0" smtClean="0"/>
              <a:t>d</a:t>
            </a:r>
            <a:r>
              <a:rPr lang="vi-VN" dirty="0" smtClean="0"/>
              <a:t>ự </a:t>
            </a:r>
            <a:r>
              <a:rPr lang="vi-VN" dirty="0"/>
              <a:t>án </a:t>
            </a:r>
            <a:r>
              <a:rPr lang="vi-VN" dirty="0" smtClean="0"/>
              <a:t>và </a:t>
            </a:r>
            <a:r>
              <a:rPr lang="vi-VN" dirty="0"/>
              <a:t>mối quan hệ trách nhiệm của các bên liên </a:t>
            </a:r>
            <a:r>
              <a:rPr lang="vi-VN" dirty="0" smtClean="0"/>
              <a:t>quan,</a:t>
            </a:r>
            <a:endParaRPr lang="en-US" dirty="0" smtClean="0"/>
          </a:p>
          <a:p>
            <a:pPr lvl="3"/>
            <a:r>
              <a:rPr lang="vi-VN" dirty="0" smtClean="0"/>
              <a:t>Nhu </a:t>
            </a:r>
            <a:r>
              <a:rPr lang="vi-VN" dirty="0"/>
              <a:t>cầu thông tin nội bộ (ví dụ, giao tiếp giữa các tổ chức</a:t>
            </a:r>
            <a:r>
              <a:rPr lang="vi-VN" dirty="0" smtClean="0"/>
              <a:t>)</a:t>
            </a:r>
            <a:endParaRPr lang="en-US" dirty="0" smtClean="0"/>
          </a:p>
          <a:p>
            <a:pPr lvl="3"/>
            <a:r>
              <a:rPr lang="vi-VN" dirty="0" smtClean="0"/>
              <a:t>Nhu </a:t>
            </a:r>
            <a:r>
              <a:rPr lang="vi-VN" dirty="0"/>
              <a:t>cầu thông tin bên ngoài (ví dụ, liên lạc với các phương tiện truyền thông, công cộng, hoặc nhà thầu</a:t>
            </a:r>
            <a:r>
              <a:rPr lang="vi-VN" dirty="0" smtClean="0"/>
              <a:t>)</a:t>
            </a:r>
            <a:endParaRPr lang="en-US" dirty="0" smtClean="0"/>
          </a:p>
          <a:p>
            <a:pPr lvl="3"/>
            <a:r>
              <a:rPr lang="en-US" dirty="0" smtClean="0"/>
              <a:t>T</a:t>
            </a:r>
            <a:r>
              <a:rPr lang="vi-VN" dirty="0" smtClean="0"/>
              <a:t>hông </a:t>
            </a:r>
            <a:r>
              <a:rPr lang="vi-VN" dirty="0"/>
              <a:t>tin đăng ký </a:t>
            </a:r>
            <a:r>
              <a:rPr lang="en-US" dirty="0" err="1" smtClean="0"/>
              <a:t>và</a:t>
            </a:r>
            <a:r>
              <a:rPr lang="en-US" dirty="0" smtClean="0"/>
              <a:t> </a:t>
            </a:r>
            <a:r>
              <a:rPr lang="en-US" dirty="0" err="1" smtClean="0"/>
              <a:t>chí</a:t>
            </a:r>
            <a:r>
              <a:rPr lang="vi-VN" dirty="0"/>
              <a:t>ến lược quản lý </a:t>
            </a:r>
            <a:r>
              <a:rPr lang="en-US" dirty="0" smtClean="0"/>
              <a:t>c</a:t>
            </a:r>
            <a:r>
              <a:rPr lang="vi-VN" dirty="0" smtClean="0"/>
              <a:t>ác </a:t>
            </a:r>
            <a:r>
              <a:rPr lang="vi-VN" dirty="0"/>
              <a:t>bên liên </a:t>
            </a:r>
            <a:r>
              <a:rPr lang="vi-VN" dirty="0" smtClean="0"/>
              <a:t>quan</a:t>
            </a:r>
            <a:endParaRPr lang="en-US" dirty="0"/>
          </a:p>
        </p:txBody>
      </p:sp>
    </p:spTree>
    <p:extLst>
      <p:ext uri="{BB962C8B-B14F-4D97-AF65-F5344CB8AC3E}">
        <p14:creationId xmlns:p14="http://schemas.microsoft.com/office/powerpoint/2010/main" val="4009821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24827</TotalTime>
  <Words>2329</Words>
  <Application>Microsoft Office PowerPoint</Application>
  <PresentationFormat>On-screen Show (4:3)</PresentationFormat>
  <Paragraphs>169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Project Management 5e. - Gray and Larson</vt:lpstr>
      <vt:lpstr>CHƯƠNG 10:  Quản lý Truyền thông Dự án (Project Communication Management)</vt:lpstr>
      <vt:lpstr>Quản lý truyền thông của dự án (Project Communication Management)</vt:lpstr>
      <vt:lpstr>Quản lý truyền thông của dự án (Project Communication Management)</vt:lpstr>
      <vt:lpstr>Xác định các bên liên quan  (Identify Stakeholders)</vt:lpstr>
      <vt:lpstr>Xác định các bên liên quan  (Identify Stakeholders)</vt:lpstr>
      <vt:lpstr>Xác định các bên liên quan  (Identify Stakeholders)</vt:lpstr>
      <vt:lpstr>Xác định các bên liên quan  (Identify Stakeholders)</vt:lpstr>
      <vt:lpstr>Kế hoạch truyền thông (Plan Communications)</vt:lpstr>
      <vt:lpstr>Kế hoạch truyền thông (Plan Communications)</vt:lpstr>
      <vt:lpstr>Kế hoạch truyền thông (Plan Communications)</vt:lpstr>
      <vt:lpstr>Phân phối thông tin (Distribute Information)</vt:lpstr>
      <vt:lpstr>Phân phối thông tin (Distribute Information)</vt:lpstr>
      <vt:lpstr>Phân phối thông tin (Distribute Information)</vt:lpstr>
      <vt:lpstr>Quản lý kỳ vọng của các bên liên quan (Manage Stakeholder Expectations)</vt:lpstr>
      <vt:lpstr>Quản lý kỳ vọng của các bên liên quan (Manage Stakeholder Expectations)</vt:lpstr>
      <vt:lpstr>Quản lý kỳ vọng của các bên liên quan (Manage Stakeholder Expectations)</vt:lpstr>
      <vt:lpstr>Quản lý kỳ vọng của các bên liên quan (Manage Stakeholder Expectations)</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lpstr>Báo cáo hiệu suất (Report Performance)</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581</cp:revision>
  <cp:lastPrinted>1601-01-01T00:00:00Z</cp:lastPrinted>
  <dcterms:created xsi:type="dcterms:W3CDTF">1901-01-01T06:00:00Z</dcterms:created>
  <dcterms:modified xsi:type="dcterms:W3CDTF">2013-07-02T09:53:05Z</dcterms:modified>
</cp:coreProperties>
</file>