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45"/>
  </p:notesMasterIdLst>
  <p:sldIdLst>
    <p:sldId id="327" r:id="rId2"/>
    <p:sldId id="758" r:id="rId3"/>
    <p:sldId id="759" r:id="rId4"/>
    <p:sldId id="761" r:id="rId5"/>
    <p:sldId id="762" r:id="rId6"/>
    <p:sldId id="763" r:id="rId7"/>
    <p:sldId id="764" r:id="rId8"/>
    <p:sldId id="765" r:id="rId9"/>
    <p:sldId id="767" r:id="rId10"/>
    <p:sldId id="766" r:id="rId11"/>
    <p:sldId id="768" r:id="rId12"/>
    <p:sldId id="771" r:id="rId13"/>
    <p:sldId id="769" r:id="rId14"/>
    <p:sldId id="770" r:id="rId15"/>
    <p:sldId id="772" r:id="rId16"/>
    <p:sldId id="773" r:id="rId17"/>
    <p:sldId id="774" r:id="rId18"/>
    <p:sldId id="777" r:id="rId19"/>
    <p:sldId id="778" r:id="rId20"/>
    <p:sldId id="779" r:id="rId21"/>
    <p:sldId id="780" r:id="rId22"/>
    <p:sldId id="781" r:id="rId23"/>
    <p:sldId id="783" r:id="rId24"/>
    <p:sldId id="784" r:id="rId25"/>
    <p:sldId id="785" r:id="rId26"/>
    <p:sldId id="786" r:id="rId27"/>
    <p:sldId id="787" r:id="rId28"/>
    <p:sldId id="788" r:id="rId29"/>
    <p:sldId id="789" r:id="rId30"/>
    <p:sldId id="790" r:id="rId31"/>
    <p:sldId id="791" r:id="rId32"/>
    <p:sldId id="792" r:id="rId33"/>
    <p:sldId id="794" r:id="rId34"/>
    <p:sldId id="795" r:id="rId35"/>
    <p:sldId id="796" r:id="rId36"/>
    <p:sldId id="797" r:id="rId37"/>
    <p:sldId id="798" r:id="rId38"/>
    <p:sldId id="799" r:id="rId39"/>
    <p:sldId id="800" r:id="rId40"/>
    <p:sldId id="801" r:id="rId41"/>
    <p:sldId id="802" r:id="rId42"/>
    <p:sldId id="803" r:id="rId43"/>
    <p:sldId id="804" r:id="rId44"/>
  </p:sldIdLst>
  <p:sldSz cx="9144000" cy="6858000" type="screen4x3"/>
  <p:notesSz cx="6858000" cy="9144000"/>
  <p:defaultTextStyle>
    <a:defPPr>
      <a:defRPr lang="en-US"/>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990000"/>
    <a:srgbClr val="F8F8F8"/>
    <a:srgbClr val="006666"/>
    <a:srgbClr val="336699"/>
    <a:srgbClr val="003366"/>
    <a:srgbClr val="FFFFCC"/>
    <a:srgbClr val="333399"/>
    <a:srgbClr val="6666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18" autoAdjust="0"/>
    <p:restoredTop sz="94670" autoAdjust="0"/>
  </p:normalViewPr>
  <p:slideViewPr>
    <p:cSldViewPr>
      <p:cViewPr varScale="1">
        <p:scale>
          <a:sx n="66" d="100"/>
          <a:sy n="66" d="100"/>
        </p:scale>
        <p:origin x="-1608" y="-96"/>
      </p:cViewPr>
      <p:guideLst>
        <p:guide orient="horz" pos="2160"/>
        <p:guide pos="2880"/>
      </p:guideLst>
    </p:cSldViewPr>
  </p:slideViewPr>
  <p:notesTextViewPr>
    <p:cViewPr>
      <p:scale>
        <a:sx n="100" d="100"/>
        <a:sy n="100" d="100"/>
      </p:scale>
      <p:origin x="0" y="0"/>
    </p:cViewPr>
  </p:notesTextViewPr>
  <p:sorterViewPr>
    <p:cViewPr>
      <p:scale>
        <a:sx n="83" d="100"/>
        <a:sy n="83" d="100"/>
      </p:scale>
      <p:origin x="0" y="0"/>
    </p:cViewPr>
  </p:sorterViewPr>
  <p:notesViewPr>
    <p:cSldViewPr>
      <p:cViewPr varScale="1">
        <p:scale>
          <a:sx n="97" d="100"/>
          <a:sy n="97" d="100"/>
        </p:scale>
        <p:origin x="-61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655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55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655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C0F1B0F6-8178-41C9-A120-C087C6D1B931}" type="slidenum">
              <a:rPr lang="en-US"/>
              <a:pPr>
                <a:defRPr/>
              </a:pPr>
              <a:t>‹#›</a:t>
            </a:fld>
            <a:endParaRPr lang="en-US"/>
          </a:p>
        </p:txBody>
      </p:sp>
    </p:spTree>
    <p:extLst>
      <p:ext uri="{BB962C8B-B14F-4D97-AF65-F5344CB8AC3E}">
        <p14:creationId xmlns:p14="http://schemas.microsoft.com/office/powerpoint/2010/main" val="25785017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 Box 31"/>
          <p:cNvSpPr txBox="1">
            <a:spLocks noChangeArrowheads="1"/>
          </p:cNvSpPr>
          <p:nvPr userDrawn="1"/>
        </p:nvSpPr>
        <p:spPr bwMode="auto">
          <a:xfrm>
            <a:off x="5530850" y="2727325"/>
            <a:ext cx="3470275" cy="1554163"/>
          </a:xfrm>
          <a:prstGeom prst="rect">
            <a:avLst/>
          </a:prstGeom>
          <a:noFill/>
          <a:ln w="9525">
            <a:noFill/>
            <a:miter lim="800000"/>
            <a:headEnd/>
            <a:tailEnd/>
          </a:ln>
          <a:effectLst/>
        </p:spPr>
        <p:txBody>
          <a:bodyPr anchorCtr="1">
            <a:spAutoFit/>
          </a:bodyPr>
          <a:lstStyle/>
          <a:p>
            <a:pPr>
              <a:spcBef>
                <a:spcPct val="50000"/>
              </a:spcBef>
              <a:defRPr/>
            </a:pPr>
            <a:r>
              <a:rPr lang="en-US" sz="3200"/>
              <a:t>Organization: Structure and Culture</a:t>
            </a:r>
          </a:p>
        </p:txBody>
      </p:sp>
      <p:sp>
        <p:nvSpPr>
          <p:cNvPr id="3" name="Text Box 34"/>
          <p:cNvSpPr txBox="1">
            <a:spLocks noChangeArrowheads="1"/>
          </p:cNvSpPr>
          <p:nvPr userDrawn="1"/>
        </p:nvSpPr>
        <p:spPr bwMode="auto">
          <a:xfrm>
            <a:off x="5578475" y="1724025"/>
            <a:ext cx="2925763" cy="336550"/>
          </a:xfrm>
          <a:prstGeom prst="rect">
            <a:avLst/>
          </a:prstGeom>
          <a:noFill/>
          <a:ln w="9525">
            <a:noFill/>
            <a:miter lim="800000"/>
            <a:headEnd/>
            <a:tailEnd/>
          </a:ln>
          <a:effectLst/>
        </p:spPr>
        <p:txBody>
          <a:bodyPr>
            <a:spAutoFit/>
          </a:bodyPr>
          <a:lstStyle/>
          <a:p>
            <a:pPr algn="ctr">
              <a:spcBef>
                <a:spcPct val="50000"/>
              </a:spcBef>
              <a:defRPr/>
            </a:pPr>
            <a:r>
              <a:rPr lang="en-US" sz="1600" b="1">
                <a:solidFill>
                  <a:srgbClr val="FFFFFF"/>
                </a:solidFill>
              </a:rPr>
              <a:t>CHAPTER THREE</a:t>
            </a:r>
          </a:p>
        </p:txBody>
      </p:sp>
      <p:sp>
        <p:nvSpPr>
          <p:cNvPr id="4" name="Text Box 35"/>
          <p:cNvSpPr txBox="1">
            <a:spLocks noChangeArrowheads="1"/>
          </p:cNvSpPr>
          <p:nvPr userDrawn="1"/>
        </p:nvSpPr>
        <p:spPr bwMode="auto">
          <a:xfrm>
            <a:off x="5549900" y="777875"/>
            <a:ext cx="3473450" cy="457200"/>
          </a:xfrm>
          <a:prstGeom prst="rect">
            <a:avLst/>
          </a:prstGeom>
          <a:noFill/>
          <a:ln w="9525">
            <a:noFill/>
            <a:miter lim="800000"/>
            <a:headEnd/>
            <a:tailEnd/>
          </a:ln>
          <a:effectLst/>
        </p:spPr>
        <p:txBody>
          <a:bodyPr>
            <a:spAutoFit/>
          </a:bodyPr>
          <a:lstStyle/>
          <a:p>
            <a:pPr algn="ctr">
              <a:spcBef>
                <a:spcPct val="50000"/>
              </a:spcBef>
              <a:defRPr/>
            </a:pPr>
            <a:r>
              <a:rPr lang="en-US" sz="2400" b="1">
                <a:solidFill>
                  <a:srgbClr val="990033"/>
                </a:solidFill>
              </a:rPr>
              <a:t>Student Version</a:t>
            </a:r>
          </a:p>
        </p:txBody>
      </p:sp>
      <p:sp>
        <p:nvSpPr>
          <p:cNvPr id="5" name="Text Box 37"/>
          <p:cNvSpPr txBox="1">
            <a:spLocks noChangeArrowheads="1"/>
          </p:cNvSpPr>
          <p:nvPr userDrawn="1"/>
        </p:nvSpPr>
        <p:spPr bwMode="auto">
          <a:xfrm>
            <a:off x="5257800" y="6232525"/>
            <a:ext cx="3886200" cy="396875"/>
          </a:xfrm>
          <a:prstGeom prst="rect">
            <a:avLst/>
          </a:prstGeom>
          <a:noFill/>
          <a:ln w="9525">
            <a:noFill/>
            <a:miter lim="800000"/>
            <a:headEnd/>
            <a:tailEnd/>
          </a:ln>
          <a:effectLst/>
        </p:spPr>
        <p:txBody>
          <a:bodyPr>
            <a:spAutoFit/>
          </a:bodyPr>
          <a:lstStyle/>
          <a:p>
            <a:pPr algn="ctr">
              <a:defRPr/>
            </a:pPr>
            <a:r>
              <a:rPr lang="en-US" b="1" i="1">
                <a:latin typeface="Times New Roman" pitchFamily="18" charset="0"/>
              </a:rPr>
              <a:t>        Copyright © 2011 by The McGraw-Hill Companies, Inc. All rights reserved.</a:t>
            </a:r>
            <a:endParaRPr lang="en-US" b="1" i="1">
              <a:effectLst>
                <a:outerShdw blurRad="38100" dist="38100" dir="2700000" algn="tl">
                  <a:srgbClr val="FFFFFF"/>
                </a:outerShdw>
              </a:effectLst>
              <a:latin typeface="Times New Roman" pitchFamily="18" charset="0"/>
            </a:endParaRPr>
          </a:p>
        </p:txBody>
      </p:sp>
      <p:sp>
        <p:nvSpPr>
          <p:cNvPr id="6" name="Text Box 38"/>
          <p:cNvSpPr txBox="1">
            <a:spLocks noChangeArrowheads="1"/>
          </p:cNvSpPr>
          <p:nvPr userDrawn="1"/>
        </p:nvSpPr>
        <p:spPr bwMode="auto">
          <a:xfrm>
            <a:off x="6200775" y="6005513"/>
            <a:ext cx="2057400" cy="244475"/>
          </a:xfrm>
          <a:prstGeom prst="rect">
            <a:avLst/>
          </a:prstGeom>
          <a:noFill/>
          <a:ln w="9525">
            <a:noFill/>
            <a:miter lim="800000"/>
            <a:headEnd/>
            <a:tailEnd/>
          </a:ln>
          <a:effectLst/>
        </p:spPr>
        <p:txBody>
          <a:bodyPr>
            <a:spAutoFit/>
          </a:bodyPr>
          <a:lstStyle/>
          <a:p>
            <a:pPr algn="ctr">
              <a:defRPr/>
            </a:pPr>
            <a:r>
              <a:rPr lang="en-US" b="1" i="1">
                <a:latin typeface="Times New Roman" pitchFamily="18" charset="0"/>
              </a:rPr>
              <a:t>McGraw-Hill/Irwin</a:t>
            </a:r>
            <a:endParaRPr lang="en-US" b="1" i="1">
              <a:effectLst>
                <a:outerShdw blurRad="38100" dist="38100" dir="2700000" algn="tl">
                  <a:srgbClr val="FFFFFF"/>
                </a:outerShdw>
              </a:effectLst>
              <a:latin typeface="Times New Roman" pitchFamily="18" charset="0"/>
            </a:endParaRPr>
          </a:p>
        </p:txBody>
      </p:sp>
    </p:spTree>
    <p:extLst>
      <p:ext uri="{BB962C8B-B14F-4D97-AF65-F5344CB8AC3E}">
        <p14:creationId xmlns:p14="http://schemas.microsoft.com/office/powerpoint/2010/main" val="3799452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3B74B79D-6D29-42A6-B2F0-FBF64ED623AD}" type="slidenum">
              <a:rPr lang="en-US"/>
              <a:pPr>
                <a:defRPr/>
              </a:pPr>
              <a:t>‹#›</a:t>
            </a:fld>
            <a:endParaRPr lang="en-US"/>
          </a:p>
        </p:txBody>
      </p:sp>
    </p:spTree>
    <p:extLst>
      <p:ext uri="{BB962C8B-B14F-4D97-AF65-F5344CB8AC3E}">
        <p14:creationId xmlns:p14="http://schemas.microsoft.com/office/powerpoint/2010/main" val="279860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263525"/>
            <a:ext cx="2038350" cy="5832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63525"/>
            <a:ext cx="5962650" cy="5832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E2B545E0-79E9-4AF7-9246-79C60D26FB77}" type="slidenum">
              <a:rPr lang="en-US"/>
              <a:pPr>
                <a:defRPr/>
              </a:pPr>
              <a:t>‹#›</a:t>
            </a:fld>
            <a:endParaRPr lang="en-US"/>
          </a:p>
        </p:txBody>
      </p:sp>
    </p:spTree>
    <p:extLst>
      <p:ext uri="{BB962C8B-B14F-4D97-AF65-F5344CB8AC3E}">
        <p14:creationId xmlns:p14="http://schemas.microsoft.com/office/powerpoint/2010/main" val="3975001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851297"/>
          </a:xfrm>
          <a:noFill/>
        </p:spPr>
        <p:style>
          <a:lnRef idx="2">
            <a:schemeClr val="accent3"/>
          </a:lnRef>
          <a:fillRef idx="1">
            <a:schemeClr val="lt1"/>
          </a:fillRef>
          <a:effectRef idx="0">
            <a:schemeClr val="accent3"/>
          </a:effectRef>
          <a:fontRef idx="none"/>
        </p:style>
        <p:txBody>
          <a:bodyPr/>
          <a:lstStyle>
            <a:lvl1pPr>
              <a:defRPr b="1">
                <a:solidFill>
                  <a:srgbClr val="990000"/>
                </a:solidFill>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533400" y="1767829"/>
            <a:ext cx="8077200" cy="4770097"/>
          </a:xfrm>
        </p:spPr>
        <p:txBody>
          <a:bodyPr/>
          <a:lstStyle>
            <a:lvl1pPr algn="just">
              <a:defRPr>
                <a:solidFill>
                  <a:schemeClr val="tx1"/>
                </a:solidFill>
              </a:defRPr>
            </a:lvl1pPr>
            <a:lvl2pPr algn="just">
              <a:defRPr>
                <a:solidFill>
                  <a:schemeClr val="tx1"/>
                </a:solidFill>
              </a:defRPr>
            </a:lvl2pPr>
            <a:lvl3pPr algn="just">
              <a:defRPr>
                <a:solidFill>
                  <a:schemeClr val="tx1"/>
                </a:solidFill>
              </a:defRPr>
            </a:lvl3pPr>
            <a:lvl4pPr algn="just">
              <a:defRPr>
                <a:solidFill>
                  <a:schemeClr val="tx1"/>
                </a:solidFill>
              </a:defRPr>
            </a:lvl4pPr>
            <a:lvl5pPr algn="just">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5" name="Straight Connector 4"/>
          <p:cNvCxnSpPr/>
          <p:nvPr userDrawn="1"/>
        </p:nvCxnSpPr>
        <p:spPr bwMode="auto">
          <a:xfrm>
            <a:off x="457245" y="1417342"/>
            <a:ext cx="8138071" cy="0"/>
          </a:xfrm>
          <a:prstGeom prst="line">
            <a:avLst/>
          </a:prstGeom>
          <a:ln>
            <a:solidFill>
              <a:srgbClr val="990000"/>
            </a:solidFill>
            <a:headEnd type="none" w="med" len="med"/>
            <a:tailEnd type="non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335813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dirty="0" smtClean="0"/>
              <a:t>1</a:t>
            </a:r>
            <a:r>
              <a:rPr lang="en-US" dirty="0" smtClean="0">
                <a:cs typeface="Times New Roman" pitchFamily="18" charset="0"/>
              </a:rPr>
              <a:t>–</a:t>
            </a:r>
            <a:fld id="{C5750316-FE8E-4297-B2A7-C60AB65F7818}" type="slidenum">
              <a:rPr lang="en-US" smtClean="0"/>
              <a:pPr>
                <a:defRPr/>
              </a:pPr>
              <a:t>‹#›</a:t>
            </a:fld>
            <a:endParaRPr lang="en-US" dirty="0"/>
          </a:p>
        </p:txBody>
      </p:sp>
    </p:spTree>
    <p:extLst>
      <p:ext uri="{BB962C8B-B14F-4D97-AF65-F5344CB8AC3E}">
        <p14:creationId xmlns:p14="http://schemas.microsoft.com/office/powerpoint/2010/main" val="421620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2192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06DFF33A-482C-43A8-88B6-B431DA0325A5}" type="slidenum">
              <a:rPr lang="en-US"/>
              <a:pPr>
                <a:defRPr/>
              </a:pPr>
              <a:t>‹#›</a:t>
            </a:fld>
            <a:endParaRPr lang="en-US"/>
          </a:p>
        </p:txBody>
      </p:sp>
    </p:spTree>
    <p:extLst>
      <p:ext uri="{BB962C8B-B14F-4D97-AF65-F5344CB8AC3E}">
        <p14:creationId xmlns:p14="http://schemas.microsoft.com/office/powerpoint/2010/main" val="2270055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8515D243-5BB9-421B-9677-1952A810645D}" type="slidenum">
              <a:rPr lang="en-US"/>
              <a:pPr>
                <a:defRPr/>
              </a:pPr>
              <a:t>‹#›</a:t>
            </a:fld>
            <a:endParaRPr lang="en-US"/>
          </a:p>
        </p:txBody>
      </p:sp>
    </p:spTree>
    <p:extLst>
      <p:ext uri="{BB962C8B-B14F-4D97-AF65-F5344CB8AC3E}">
        <p14:creationId xmlns:p14="http://schemas.microsoft.com/office/powerpoint/2010/main" val="517330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B39D3451-46DC-4BC9-BDB6-B83751E958CE}" type="slidenum">
              <a:rPr lang="en-US"/>
              <a:pPr>
                <a:defRPr/>
              </a:pPr>
              <a:t>‹#›</a:t>
            </a:fld>
            <a:endParaRPr lang="en-US"/>
          </a:p>
        </p:txBody>
      </p:sp>
    </p:spTree>
    <p:extLst>
      <p:ext uri="{BB962C8B-B14F-4D97-AF65-F5344CB8AC3E}">
        <p14:creationId xmlns:p14="http://schemas.microsoft.com/office/powerpoint/2010/main" val="2425434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D5A2990B-820F-485C-9B54-5E6A72B1A88C}" type="slidenum">
              <a:rPr lang="en-US"/>
              <a:pPr>
                <a:defRPr/>
              </a:pPr>
              <a:t>‹#›</a:t>
            </a:fld>
            <a:endParaRPr lang="en-US"/>
          </a:p>
        </p:txBody>
      </p:sp>
    </p:spTree>
    <p:extLst>
      <p:ext uri="{BB962C8B-B14F-4D97-AF65-F5344CB8AC3E}">
        <p14:creationId xmlns:p14="http://schemas.microsoft.com/office/powerpoint/2010/main" val="1102667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1A628F46-5839-4A2B-BAB6-54EA988DE38A}" type="slidenum">
              <a:rPr lang="en-US"/>
              <a:pPr>
                <a:defRPr/>
              </a:pPr>
              <a:t>‹#›</a:t>
            </a:fld>
            <a:endParaRPr lang="en-US"/>
          </a:p>
        </p:txBody>
      </p:sp>
    </p:spTree>
    <p:extLst>
      <p:ext uri="{BB962C8B-B14F-4D97-AF65-F5344CB8AC3E}">
        <p14:creationId xmlns:p14="http://schemas.microsoft.com/office/powerpoint/2010/main" val="2385223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591BEADB-BB2D-494D-8496-E049FB8E3EE5}" type="slidenum">
              <a:rPr lang="en-US"/>
              <a:pPr>
                <a:defRPr/>
              </a:pPr>
              <a:t>‹#›</a:t>
            </a:fld>
            <a:endParaRPr lang="en-US"/>
          </a:p>
        </p:txBody>
      </p:sp>
    </p:spTree>
    <p:extLst>
      <p:ext uri="{BB962C8B-B14F-4D97-AF65-F5344CB8AC3E}">
        <p14:creationId xmlns:p14="http://schemas.microsoft.com/office/powerpoint/2010/main" val="422913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1" name="Rectangle 3"/>
          <p:cNvSpPr>
            <a:spLocks noGrp="1" noChangeArrowheads="1"/>
          </p:cNvSpPr>
          <p:nvPr>
            <p:ph type="sldNum" sz="quarter" idx="4"/>
          </p:nvPr>
        </p:nvSpPr>
        <p:spPr bwMode="auto">
          <a:xfrm>
            <a:off x="6492875" y="6553200"/>
            <a:ext cx="2117725" cy="152400"/>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bodyPr>
          <a:lstStyle>
            <a:lvl1pPr algn="r">
              <a:defRPr>
                <a:latin typeface="Times New Roman" pitchFamily="18" charset="0"/>
              </a:defRPr>
            </a:lvl1pPr>
          </a:lstStyle>
          <a:p>
            <a:pPr>
              <a:defRPr/>
            </a:pPr>
            <a:r>
              <a:rPr lang="en-US"/>
              <a:t>3</a:t>
            </a:r>
            <a:r>
              <a:rPr lang="en-US">
                <a:cs typeface="Times New Roman" pitchFamily="18" charset="0"/>
              </a:rPr>
              <a:t>–</a:t>
            </a:r>
            <a:fld id="{78882BE7-8ED3-4E26-B038-80977A451172}" type="slidenum">
              <a:rPr lang="en-US"/>
              <a:pPr>
                <a:defRPr/>
              </a:pPr>
              <a:t>‹#›</a:t>
            </a:fld>
            <a:endParaRPr lang="en-US"/>
          </a:p>
        </p:txBody>
      </p:sp>
      <p:sp>
        <p:nvSpPr>
          <p:cNvPr id="43012" name="Rectangle 4"/>
          <p:cNvSpPr>
            <a:spLocks noGrp="1" noChangeArrowheads="1"/>
          </p:cNvSpPr>
          <p:nvPr>
            <p:ph type="title"/>
          </p:nvPr>
        </p:nvSpPr>
        <p:spPr bwMode="blackWhite">
          <a:xfrm>
            <a:off x="495300" y="263525"/>
            <a:ext cx="8153400" cy="823913"/>
          </a:xfrm>
          <a:prstGeom prst="roundRect">
            <a:avLst>
              <a:gd name="adj" fmla="val 16667"/>
            </a:avLst>
          </a:prstGeom>
          <a:gradFill rotWithShape="1">
            <a:gsLst>
              <a:gs pos="0">
                <a:srgbClr val="336699"/>
              </a:gs>
              <a:gs pos="50000">
                <a:srgbClr val="336699">
                  <a:gamma/>
                  <a:shade val="46275"/>
                  <a:invGamma/>
                </a:srgbClr>
              </a:gs>
              <a:gs pos="100000">
                <a:srgbClr val="336699"/>
              </a:gs>
            </a:gsLst>
            <a:lin ang="2700000" scaled="1"/>
          </a:gradFill>
          <a:ln w="9525">
            <a:solidFill>
              <a:srgbClr val="4D4D4D"/>
            </a:solidFill>
            <a:round/>
            <a:headEnd/>
            <a:tailEnd/>
          </a:ln>
          <a:effectLst>
            <a:outerShdw dist="107763" dir="2700000" algn="ctr" rotWithShape="0">
              <a:schemeClr val="bg2">
                <a:alpha val="50000"/>
              </a:schemeClr>
            </a:outerShdw>
          </a:effectLst>
        </p:spPr>
        <p:txBody>
          <a:bodyPr vert="horz" wrap="square" lIns="91440" tIns="137160" rIns="91440" bIns="137160" numCol="1" anchor="t" anchorCtr="0" compatLnSpc="1">
            <a:prstTxWarp prst="textNoShape">
              <a:avLst/>
            </a:prstTxWarp>
            <a:spAutoFit/>
          </a:bodyPr>
          <a:lstStyle/>
          <a:p>
            <a:pPr lvl="0"/>
            <a:endParaRPr lang="en-US" smtClean="0"/>
          </a:p>
        </p:txBody>
      </p:sp>
      <p:sp>
        <p:nvSpPr>
          <p:cNvPr id="43013" name="Rectangle 5"/>
          <p:cNvSpPr>
            <a:spLocks noGrp="1" noChangeArrowheads="1"/>
          </p:cNvSpPr>
          <p:nvPr>
            <p:ph type="body" idx="1"/>
          </p:nvPr>
        </p:nvSpPr>
        <p:spPr bwMode="auto">
          <a:xfrm>
            <a:off x="533400" y="1219200"/>
            <a:ext cx="8077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4"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animEffect transition="in" filter="wipe(left)">
                                      <p:cBhvr>
                                        <p:cTn id="7" dur="500"/>
                                        <p:tgtEl>
                                          <p:spTgt spid="43013">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013">
                                            <p:txEl>
                                              <p:pRg st="1" end="1"/>
                                            </p:txEl>
                                          </p:spTgt>
                                        </p:tgtEl>
                                        <p:attrNameLst>
                                          <p:attrName>style.visibility</p:attrName>
                                        </p:attrNameLst>
                                      </p:cBhvr>
                                      <p:to>
                                        <p:strVal val="visible"/>
                                      </p:to>
                                    </p:set>
                                    <p:animEffect transition="in" filter="wipe(left)">
                                      <p:cBhvr>
                                        <p:cTn id="11" dur="1000"/>
                                        <p:tgtEl>
                                          <p:spTgt spid="43013">
                                            <p:txEl>
                                              <p:pRg st="1" end="1"/>
                                            </p:txEl>
                                          </p:spTgt>
                                        </p:tgtEl>
                                      </p:cBhvr>
                                    </p:animEffect>
                                  </p:childTnLst>
                                </p:cTn>
                              </p:par>
                            </p:childTnLst>
                          </p:cTn>
                        </p:par>
                        <p:par>
                          <p:cTn id="12" fill="hold" nodeType="afterGroup">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43013">
                                            <p:txEl>
                                              <p:pRg st="2" end="2"/>
                                            </p:txEl>
                                          </p:spTgt>
                                        </p:tgtEl>
                                        <p:attrNameLst>
                                          <p:attrName>style.visibility</p:attrName>
                                        </p:attrNameLst>
                                      </p:cBhvr>
                                      <p:to>
                                        <p:strVal val="visible"/>
                                      </p:to>
                                    </p:set>
                                    <p:animEffect transition="in" filter="wipe(left)">
                                      <p:cBhvr>
                                        <p:cTn id="15" dur="1000"/>
                                        <p:tgtEl>
                                          <p:spTgt spid="43013">
                                            <p:txEl>
                                              <p:pRg st="2" end="2"/>
                                            </p:txEl>
                                          </p:spTgt>
                                        </p:tgtEl>
                                      </p:cBhvr>
                                    </p:animEffect>
                                  </p:childTnLst>
                                </p:cTn>
                              </p:par>
                            </p:childTnLst>
                          </p:cTn>
                        </p:par>
                        <p:par>
                          <p:cTn id="16" fill="hold" nodeType="afterGroup">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43013">
                                            <p:txEl>
                                              <p:pRg st="3" end="3"/>
                                            </p:txEl>
                                          </p:spTgt>
                                        </p:tgtEl>
                                        <p:attrNameLst>
                                          <p:attrName>style.visibility</p:attrName>
                                        </p:attrNameLst>
                                      </p:cBhvr>
                                      <p:to>
                                        <p:strVal val="visible"/>
                                      </p:to>
                                    </p:set>
                                    <p:animEffect transition="in" filter="wipe(left)">
                                      <p:cBhvr>
                                        <p:cTn id="19" dur="1000"/>
                                        <p:tgtEl>
                                          <p:spTgt spid="43013">
                                            <p:txEl>
                                              <p:pRg st="3" end="3"/>
                                            </p:txEl>
                                          </p:spTgt>
                                        </p:tgtEl>
                                      </p:cBhvr>
                                    </p:animEffect>
                                  </p:childTnLst>
                                </p:cTn>
                              </p:par>
                            </p:childTnLst>
                          </p:cTn>
                        </p:par>
                        <p:par>
                          <p:cTn id="20" fill="hold" nodeType="afterGroup">
                            <p:stCondLst>
                              <p:cond delay="3500"/>
                            </p:stCondLst>
                            <p:childTnLst>
                              <p:par>
                                <p:cTn id="21" presetID="22" presetClass="entr" presetSubtype="8" fill="hold" grpId="0" nodeType="afterEffect">
                                  <p:stCondLst>
                                    <p:cond delay="0"/>
                                  </p:stCondLst>
                                  <p:childTnLst>
                                    <p:set>
                                      <p:cBhvr>
                                        <p:cTn id="22" dur="1" fill="hold">
                                          <p:stCondLst>
                                            <p:cond delay="0"/>
                                          </p:stCondLst>
                                        </p:cTn>
                                        <p:tgtEl>
                                          <p:spTgt spid="43013">
                                            <p:txEl>
                                              <p:pRg st="4" end="4"/>
                                            </p:txEl>
                                          </p:spTgt>
                                        </p:tgtEl>
                                        <p:attrNameLst>
                                          <p:attrName>style.visibility</p:attrName>
                                        </p:attrNameLst>
                                      </p:cBhvr>
                                      <p:to>
                                        <p:strVal val="visible"/>
                                      </p:to>
                                    </p:set>
                                    <p:animEffect transition="in" filter="wipe(left)">
                                      <p:cBhvr>
                                        <p:cTn id="23" dur="1000"/>
                                        <p:tgtEl>
                                          <p:spTgt spid="430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autoUpdateAnimBg="0">
        <p:tmplLst>
          <p:tmpl lvl="1">
            <p:tnLst>
              <p:par>
                <p:cTn presetID="22" presetClass="entr" presetSubtype="8" fill="hold" nodeType="click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500"/>
                        <p:tgtEl>
                          <p:spTgt spid="4301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Lst>
      </p:bldP>
    </p:bldLst>
  </p:timing>
  <p:hf sldNum="0" hdr="0" ftr="0" dt="0"/>
  <p:txStyles>
    <p:titleStyle>
      <a:lvl1pPr algn="ctr" rtl="0" eaLnBrk="0" fontAlgn="base" hangingPunct="0">
        <a:spcBef>
          <a:spcPct val="0"/>
        </a:spcBef>
        <a:spcAft>
          <a:spcPct val="0"/>
        </a:spcAft>
        <a:defRPr sz="3200">
          <a:solidFill>
            <a:srgbClr val="FFFFFF"/>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rgbClr val="FFFFFF"/>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rgbClr val="FFFFFF"/>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rgbClr val="FFFFFF"/>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rgbClr val="FFFFFF"/>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rgbClr val="FFFFFF"/>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rgbClr val="FFFFFF"/>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rgbClr val="FFFFFF"/>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rgbClr val="FFFFFF"/>
          </a:solidFill>
          <a:effectLst>
            <a:outerShdw blurRad="38100" dist="38100" dir="2700000" algn="tl">
              <a:srgbClr val="000000"/>
            </a:outerShdw>
          </a:effectLst>
          <a:latin typeface="Arial" charset="0"/>
        </a:defRPr>
      </a:lvl9pPr>
    </p:titleStyle>
    <p:bodyStyle>
      <a:lvl1pPr marL="222250" indent="-222250" algn="l" rtl="0" eaLnBrk="0" fontAlgn="base" hangingPunct="0">
        <a:spcBef>
          <a:spcPct val="20000"/>
        </a:spcBef>
        <a:spcAft>
          <a:spcPct val="0"/>
        </a:spcAft>
        <a:buChar char="•"/>
        <a:defRPr sz="2800">
          <a:solidFill>
            <a:srgbClr val="336699"/>
          </a:solidFill>
          <a:latin typeface="+mn-lt"/>
          <a:ea typeface="+mn-ea"/>
          <a:cs typeface="+mn-cs"/>
        </a:defRPr>
      </a:lvl1pPr>
      <a:lvl2pPr marL="519113" indent="-182563" algn="l" rtl="0" eaLnBrk="0" fontAlgn="base" hangingPunct="0">
        <a:spcBef>
          <a:spcPct val="20000"/>
        </a:spcBef>
        <a:spcAft>
          <a:spcPct val="0"/>
        </a:spcAft>
        <a:buChar char="–"/>
        <a:defRPr sz="2400">
          <a:solidFill>
            <a:srgbClr val="990033"/>
          </a:solidFill>
          <a:latin typeface="+mn-lt"/>
        </a:defRPr>
      </a:lvl2pPr>
      <a:lvl3pPr marL="909638" indent="-174625" algn="l" rtl="0" eaLnBrk="0" fontAlgn="base" hangingPunct="0">
        <a:spcBef>
          <a:spcPct val="20000"/>
        </a:spcBef>
        <a:spcAft>
          <a:spcPct val="0"/>
        </a:spcAft>
        <a:buChar char="•"/>
        <a:defRPr sz="2000">
          <a:solidFill>
            <a:srgbClr val="006666"/>
          </a:solidFill>
          <a:latin typeface="Tahoma" pitchFamily="34" charset="0"/>
        </a:defRPr>
      </a:lvl3pPr>
      <a:lvl4pPr marL="1196975" indent="-173038" algn="l" rtl="0" eaLnBrk="0" fontAlgn="base" hangingPunct="0">
        <a:spcBef>
          <a:spcPct val="20000"/>
        </a:spcBef>
        <a:spcAft>
          <a:spcPct val="0"/>
        </a:spcAft>
        <a:buChar char="–"/>
        <a:defRPr sz="2000">
          <a:solidFill>
            <a:schemeClr val="tx1"/>
          </a:solidFill>
          <a:latin typeface="Times New Roman" pitchFamily="18" charset="0"/>
        </a:defRPr>
      </a:lvl4pPr>
      <a:lvl5pPr marL="1595438" indent="-160338" algn="l" rtl="0" eaLnBrk="0" fontAlgn="base" hangingPunct="0">
        <a:spcBef>
          <a:spcPct val="20000"/>
        </a:spcBef>
        <a:spcAft>
          <a:spcPct val="0"/>
        </a:spcAft>
        <a:buChar char="»"/>
        <a:defRPr sz="2000">
          <a:solidFill>
            <a:schemeClr val="tx1"/>
          </a:solidFill>
          <a:latin typeface="Times New Roman" pitchFamily="18" charset="0"/>
        </a:defRPr>
      </a:lvl5pPr>
      <a:lvl6pPr marL="2052638" indent="-160338" algn="l" rtl="0" fontAlgn="base">
        <a:spcBef>
          <a:spcPct val="20000"/>
        </a:spcBef>
        <a:spcAft>
          <a:spcPct val="0"/>
        </a:spcAft>
        <a:buChar char="»"/>
        <a:defRPr sz="2000">
          <a:solidFill>
            <a:schemeClr val="tx1"/>
          </a:solidFill>
          <a:latin typeface="Times New Roman" pitchFamily="18" charset="0"/>
        </a:defRPr>
      </a:lvl6pPr>
      <a:lvl7pPr marL="2509838" indent="-160338" algn="l" rtl="0" fontAlgn="base">
        <a:spcBef>
          <a:spcPct val="20000"/>
        </a:spcBef>
        <a:spcAft>
          <a:spcPct val="0"/>
        </a:spcAft>
        <a:buChar char="»"/>
        <a:defRPr sz="2000">
          <a:solidFill>
            <a:schemeClr val="tx1"/>
          </a:solidFill>
          <a:latin typeface="Times New Roman" pitchFamily="18" charset="0"/>
        </a:defRPr>
      </a:lvl7pPr>
      <a:lvl8pPr marL="2967038" indent="-160338" algn="l" rtl="0" fontAlgn="base">
        <a:spcBef>
          <a:spcPct val="20000"/>
        </a:spcBef>
        <a:spcAft>
          <a:spcPct val="0"/>
        </a:spcAft>
        <a:buChar char="»"/>
        <a:defRPr sz="2000">
          <a:solidFill>
            <a:schemeClr val="tx1"/>
          </a:solidFill>
          <a:latin typeface="Times New Roman" pitchFamily="18" charset="0"/>
        </a:defRPr>
      </a:lvl8pPr>
      <a:lvl9pPr marL="3424238" indent="-160338"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08781"/>
            <a:ext cx="9144000" cy="1872853"/>
          </a:xfrm>
        </p:spPr>
        <p:style>
          <a:lnRef idx="0">
            <a:schemeClr val="accent3"/>
          </a:lnRef>
          <a:fillRef idx="3">
            <a:schemeClr val="accent3"/>
          </a:fillRef>
          <a:effectRef idx="3">
            <a:schemeClr val="accent3"/>
          </a:effectRef>
          <a:fontRef idx="minor">
            <a:schemeClr val="lt1"/>
          </a:fontRef>
        </p:style>
        <p:txBody>
          <a:bodyPr/>
          <a:lstStyle/>
          <a:p>
            <a:pPr>
              <a:tabLst>
                <a:tab pos="7037388" algn="l"/>
              </a:tabLst>
            </a:pPr>
            <a:r>
              <a:rPr lang="en-US" sz="3200" dirty="0">
                <a:solidFill>
                  <a:srgbClr val="800000"/>
                </a:solidFill>
                <a:effectLst/>
              </a:rPr>
              <a:t>CHƯƠNG </a:t>
            </a:r>
            <a:r>
              <a:rPr lang="en-US" sz="3200" dirty="0" smtClean="0">
                <a:solidFill>
                  <a:srgbClr val="800000"/>
                </a:solidFill>
                <a:effectLst/>
              </a:rPr>
              <a:t>11</a:t>
            </a:r>
            <a:r>
              <a:rPr lang="en-US" sz="3600" dirty="0" smtClean="0">
                <a:solidFill>
                  <a:srgbClr val="800000"/>
                </a:solidFill>
                <a:effectLst/>
              </a:rPr>
              <a:t>: </a:t>
            </a:r>
            <a:br>
              <a:rPr lang="en-US" sz="3600" dirty="0" smtClean="0">
                <a:solidFill>
                  <a:srgbClr val="800000"/>
                </a:solidFill>
                <a:effectLst/>
              </a:rPr>
            </a:br>
            <a:r>
              <a:rPr lang="en-US" sz="3200" dirty="0" err="1">
                <a:solidFill>
                  <a:srgbClr val="800000"/>
                </a:solidFill>
                <a:effectLst/>
              </a:rPr>
              <a:t>Quản</a:t>
            </a:r>
            <a:r>
              <a:rPr lang="en-US" sz="3200" dirty="0">
                <a:solidFill>
                  <a:srgbClr val="800000"/>
                </a:solidFill>
                <a:effectLst/>
              </a:rPr>
              <a:t> </a:t>
            </a:r>
            <a:r>
              <a:rPr lang="en-US" sz="3200" dirty="0" err="1">
                <a:solidFill>
                  <a:srgbClr val="800000"/>
                </a:solidFill>
                <a:effectLst/>
              </a:rPr>
              <a:t>lý</a:t>
            </a:r>
            <a:r>
              <a:rPr lang="en-US" sz="3200" dirty="0">
                <a:solidFill>
                  <a:srgbClr val="800000"/>
                </a:solidFill>
                <a:effectLst/>
              </a:rPr>
              <a:t> </a:t>
            </a:r>
            <a:r>
              <a:rPr lang="en-US" sz="3200" dirty="0" smtClean="0">
                <a:solidFill>
                  <a:srgbClr val="800000"/>
                </a:solidFill>
                <a:effectLst/>
              </a:rPr>
              <a:t>RỦI RO CỦA </a:t>
            </a:r>
            <a:r>
              <a:rPr lang="en-US" sz="3200" dirty="0" err="1" smtClean="0">
                <a:solidFill>
                  <a:srgbClr val="800000"/>
                </a:solidFill>
                <a:effectLst/>
              </a:rPr>
              <a:t>Dự</a:t>
            </a:r>
            <a:r>
              <a:rPr lang="en-US" sz="3200" dirty="0" smtClean="0">
                <a:solidFill>
                  <a:srgbClr val="800000"/>
                </a:solidFill>
                <a:effectLst/>
              </a:rPr>
              <a:t> </a:t>
            </a:r>
            <a:r>
              <a:rPr lang="en-US" sz="3200" dirty="0" err="1" smtClean="0">
                <a:solidFill>
                  <a:srgbClr val="800000"/>
                </a:solidFill>
                <a:effectLst/>
              </a:rPr>
              <a:t>án</a:t>
            </a:r>
            <a:r>
              <a:rPr lang="en-US" sz="3200" dirty="0" smtClean="0">
                <a:solidFill>
                  <a:srgbClr val="800000"/>
                </a:solidFill>
                <a:effectLst/>
              </a:rPr>
              <a:t/>
            </a:r>
            <a:br>
              <a:rPr lang="en-US" sz="3200" dirty="0" smtClean="0">
                <a:solidFill>
                  <a:srgbClr val="800000"/>
                </a:solidFill>
                <a:effectLst/>
              </a:rPr>
            </a:br>
            <a:r>
              <a:rPr lang="en-US" sz="2400" dirty="0" smtClean="0">
                <a:solidFill>
                  <a:srgbClr val="800000"/>
                </a:solidFill>
                <a:effectLst/>
              </a:rPr>
              <a:t>(</a:t>
            </a:r>
            <a:r>
              <a:rPr lang="de-DE" sz="2400" dirty="0">
                <a:solidFill>
                  <a:srgbClr val="800000"/>
                </a:solidFill>
                <a:effectLst/>
              </a:rPr>
              <a:t>PROJECT RISK MANAGEMENT</a:t>
            </a:r>
            <a:r>
              <a:rPr lang="en-US" sz="2400" dirty="0" smtClean="0">
                <a:solidFill>
                  <a:srgbClr val="800000"/>
                </a:solidFill>
                <a:effectLst/>
              </a:rPr>
              <a:t>)</a:t>
            </a:r>
            <a:endParaRPr lang="en-US" sz="2400" dirty="0">
              <a:solidFill>
                <a:srgbClr val="800000"/>
              </a:solidFill>
              <a:effectLst/>
            </a:endParaRPr>
          </a:p>
        </p:txBody>
      </p:sp>
    </p:spTree>
    <p:extLst>
      <p:ext uri="{BB962C8B-B14F-4D97-AF65-F5344CB8AC3E}">
        <p14:creationId xmlns:p14="http://schemas.microsoft.com/office/powerpoint/2010/main" val="3460634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smtClean="0"/>
              <a:t>Xác</a:t>
            </a:r>
            <a:r>
              <a:rPr lang="en-US" dirty="0" smtClean="0"/>
              <a:t> </a:t>
            </a:r>
            <a:r>
              <a:rPr lang="en-US" dirty="0" err="1"/>
              <a:t>định</a:t>
            </a:r>
            <a:r>
              <a:rPr lang="en-US" dirty="0"/>
              <a:t> </a:t>
            </a:r>
            <a:r>
              <a:rPr lang="vi-VN" dirty="0"/>
              <a:t>rủi </a:t>
            </a:r>
            <a:r>
              <a:rPr lang="vi-VN" dirty="0" smtClean="0"/>
              <a:t>ro</a:t>
            </a:r>
            <a:r>
              <a:rPr lang="en-US" dirty="0" smtClean="0"/>
              <a:t/>
            </a:r>
            <a:br>
              <a:rPr lang="en-US" dirty="0" smtClean="0"/>
            </a:br>
            <a:r>
              <a:rPr lang="en-US" dirty="0"/>
              <a:t>(</a:t>
            </a:r>
            <a:r>
              <a:rPr lang="en-US" dirty="0" smtClean="0"/>
              <a:t>Identify Risks)</a:t>
            </a:r>
            <a:endParaRPr lang="en-US" dirty="0"/>
          </a:p>
        </p:txBody>
      </p:sp>
      <p:sp>
        <p:nvSpPr>
          <p:cNvPr id="3" name="Content Placeholder 2"/>
          <p:cNvSpPr>
            <a:spLocks noGrp="1"/>
          </p:cNvSpPr>
          <p:nvPr>
            <p:ph idx="1"/>
          </p:nvPr>
        </p:nvSpPr>
        <p:spPr/>
        <p:txBody>
          <a:bodyPr/>
          <a:lstStyle/>
          <a:p>
            <a:r>
              <a:rPr lang="vi-VN" dirty="0"/>
              <a:t>Xác định rủi ro là quá trình xác định các rủi ro có thể ảnh hưởng đến dự án và tài </a:t>
            </a:r>
            <a:r>
              <a:rPr lang="vi-VN" dirty="0" smtClean="0"/>
              <a:t>liệu</a:t>
            </a:r>
            <a:r>
              <a:rPr lang="en-US" dirty="0" smtClean="0"/>
              <a:t> </a:t>
            </a:r>
            <a:r>
              <a:rPr lang="en-US" dirty="0" err="1" smtClean="0"/>
              <a:t>về</a:t>
            </a:r>
            <a:r>
              <a:rPr lang="vi-VN" dirty="0" smtClean="0"/>
              <a:t> </a:t>
            </a:r>
            <a:r>
              <a:rPr lang="vi-VN" dirty="0"/>
              <a:t>đặc </a:t>
            </a:r>
            <a:r>
              <a:rPr lang="en-US" dirty="0" err="1" smtClean="0"/>
              <a:t>điểm</a:t>
            </a:r>
            <a:r>
              <a:rPr lang="en-US" dirty="0" smtClean="0"/>
              <a:t> </a:t>
            </a:r>
            <a:r>
              <a:rPr lang="vi-VN" dirty="0" smtClean="0"/>
              <a:t>của nó</a:t>
            </a:r>
            <a:r>
              <a:rPr lang="en-US" dirty="0" smtClean="0"/>
              <a:t>.</a:t>
            </a:r>
          </a:p>
          <a:p>
            <a:r>
              <a:rPr lang="vi-VN" dirty="0"/>
              <a:t>Xác định rủi ro là một quá trình lặp đi lặp lại </a:t>
            </a:r>
            <a:r>
              <a:rPr lang="vi-VN" dirty="0" smtClean="0"/>
              <a:t>vì n</a:t>
            </a:r>
            <a:r>
              <a:rPr lang="en-US" dirty="0" smtClean="0"/>
              <a:t>ó </a:t>
            </a:r>
            <a:r>
              <a:rPr lang="vi-VN" dirty="0" smtClean="0"/>
              <a:t>có </a:t>
            </a:r>
            <a:r>
              <a:rPr lang="vi-VN" dirty="0"/>
              <a:t>thể phát triển </a:t>
            </a:r>
            <a:r>
              <a:rPr lang="vi-VN" dirty="0" smtClean="0"/>
              <a:t>trong </a:t>
            </a:r>
            <a:r>
              <a:rPr lang="vi-VN" dirty="0"/>
              <a:t>suốt vòng đời của </a:t>
            </a:r>
            <a:r>
              <a:rPr lang="en-US" dirty="0" err="1" smtClean="0"/>
              <a:t>dự</a:t>
            </a:r>
            <a:r>
              <a:rPr lang="en-US" dirty="0" smtClean="0"/>
              <a:t> </a:t>
            </a:r>
            <a:r>
              <a:rPr lang="en-US" dirty="0" err="1" smtClean="0"/>
              <a:t>án</a:t>
            </a:r>
            <a:r>
              <a:rPr lang="vi-VN" dirty="0" smtClean="0"/>
              <a:t>.</a:t>
            </a:r>
            <a:endParaRPr lang="en-US" dirty="0" smtClean="0"/>
          </a:p>
          <a:p>
            <a:r>
              <a:rPr lang="vi-VN" dirty="0"/>
              <a:t>Quá trình này chỉ liên quan đến các nhóm dự án để họ </a:t>
            </a:r>
            <a:r>
              <a:rPr lang="en-US" dirty="0" smtClean="0"/>
              <a:t>d</a:t>
            </a:r>
            <a:r>
              <a:rPr lang="vi-VN" dirty="0" smtClean="0"/>
              <a:t>uy </a:t>
            </a:r>
            <a:r>
              <a:rPr lang="vi-VN" dirty="0"/>
              <a:t>trì một ý thức về </a:t>
            </a:r>
            <a:r>
              <a:rPr lang="vi-VN" dirty="0" smtClean="0"/>
              <a:t>trách nhiệm</a:t>
            </a:r>
            <a:r>
              <a:rPr lang="en-US" dirty="0" smtClean="0"/>
              <a:t> </a:t>
            </a:r>
            <a:r>
              <a:rPr lang="en-US" dirty="0" err="1" smtClean="0"/>
              <a:t>và</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đối</a:t>
            </a:r>
            <a:r>
              <a:rPr lang="en-US" dirty="0" smtClean="0"/>
              <a:t> </a:t>
            </a:r>
            <a:r>
              <a:rPr lang="en-US" dirty="0" err="1" smtClean="0"/>
              <a:t>phó</a:t>
            </a:r>
            <a:r>
              <a:rPr lang="en-US" dirty="0" smtClean="0"/>
              <a:t> </a:t>
            </a:r>
            <a:r>
              <a:rPr lang="en-US" dirty="0" err="1" smtClean="0"/>
              <a:t>với</a:t>
            </a:r>
            <a:r>
              <a:rPr lang="en-US" dirty="0" smtClean="0"/>
              <a:t> </a:t>
            </a:r>
            <a:r>
              <a:rPr lang="vi-VN" dirty="0" smtClean="0"/>
              <a:t>những </a:t>
            </a:r>
            <a:r>
              <a:rPr lang="vi-VN" dirty="0"/>
              <a:t>rủi </a:t>
            </a:r>
            <a:r>
              <a:rPr lang="vi-VN" dirty="0" smtClean="0"/>
              <a:t>ro</a:t>
            </a:r>
            <a:r>
              <a:rPr lang="en-US" dirty="0" smtClean="0"/>
              <a:t>.</a:t>
            </a:r>
          </a:p>
        </p:txBody>
      </p:sp>
    </p:spTree>
    <p:extLst>
      <p:ext uri="{BB962C8B-B14F-4D97-AF65-F5344CB8AC3E}">
        <p14:creationId xmlns:p14="http://schemas.microsoft.com/office/powerpoint/2010/main" val="17825984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Xác</a:t>
            </a:r>
            <a:r>
              <a:rPr lang="en-US" dirty="0"/>
              <a:t> </a:t>
            </a:r>
            <a:r>
              <a:rPr lang="en-US" dirty="0" err="1"/>
              <a:t>định</a:t>
            </a:r>
            <a:r>
              <a:rPr lang="en-US" dirty="0"/>
              <a:t> </a:t>
            </a:r>
            <a:r>
              <a:rPr lang="vi-VN" dirty="0"/>
              <a:t>rủi ro</a:t>
            </a:r>
            <a:r>
              <a:rPr lang="en-US" dirty="0"/>
              <a:t/>
            </a:r>
            <a:br>
              <a:rPr lang="en-US" dirty="0"/>
            </a:br>
            <a:r>
              <a:rPr lang="en-US" dirty="0"/>
              <a:t>(Identify Risks)</a:t>
            </a:r>
          </a:p>
        </p:txBody>
      </p:sp>
      <p:sp>
        <p:nvSpPr>
          <p:cNvPr id="3" name="Content Placeholder 2"/>
          <p:cNvSpPr>
            <a:spLocks noGrp="1"/>
          </p:cNvSpPr>
          <p:nvPr>
            <p:ph idx="1"/>
          </p:nvPr>
        </p:nvSpPr>
        <p:spPr/>
        <p:txBody>
          <a:bodyPr/>
          <a:lstStyle/>
          <a:p>
            <a:r>
              <a:rPr lang="en-US" dirty="0"/>
              <a:t> </a:t>
            </a:r>
            <a:r>
              <a:rPr lang="en-US" dirty="0" smtClean="0"/>
              <a:t>Inputs:</a:t>
            </a:r>
          </a:p>
          <a:p>
            <a:pPr lvl="1"/>
            <a:r>
              <a:rPr lang="en-US" dirty="0">
                <a:solidFill>
                  <a:srgbClr val="990000"/>
                </a:solidFill>
              </a:rPr>
              <a:t>Risk Management </a:t>
            </a:r>
            <a:r>
              <a:rPr lang="en-US" dirty="0" smtClean="0">
                <a:solidFill>
                  <a:srgbClr val="990000"/>
                </a:solidFill>
              </a:rPr>
              <a:t>Plan</a:t>
            </a:r>
            <a:r>
              <a:rPr lang="en-US" dirty="0" smtClean="0"/>
              <a:t>: </a:t>
            </a:r>
            <a:r>
              <a:rPr lang="vi-VN" dirty="0" smtClean="0"/>
              <a:t>kế </a:t>
            </a:r>
            <a:r>
              <a:rPr lang="vi-VN" dirty="0"/>
              <a:t>hoạch quản lý rủi </a:t>
            </a:r>
            <a:r>
              <a:rPr lang="vi-VN" dirty="0" smtClean="0"/>
              <a:t>ro</a:t>
            </a:r>
            <a:r>
              <a:rPr lang="en-US" dirty="0" smtClean="0"/>
              <a:t> </a:t>
            </a:r>
            <a:r>
              <a:rPr lang="en-US" dirty="0" err="1" smtClean="0"/>
              <a:t>cung</a:t>
            </a:r>
            <a:r>
              <a:rPr lang="en-US" dirty="0" smtClean="0"/>
              <a:t> </a:t>
            </a:r>
            <a:r>
              <a:rPr lang="en-US" dirty="0" err="1" smtClean="0"/>
              <a:t>cấp</a:t>
            </a:r>
            <a:r>
              <a:rPr lang="en-US" dirty="0" smtClean="0"/>
              <a:t> </a:t>
            </a:r>
            <a:r>
              <a:rPr lang="en-US" dirty="0" err="1" smtClean="0"/>
              <a:t>thông</a:t>
            </a:r>
            <a:r>
              <a:rPr lang="en-US" dirty="0" smtClean="0"/>
              <a:t> tin </a:t>
            </a:r>
            <a:r>
              <a:rPr lang="en-US" dirty="0" err="1" smtClean="0"/>
              <a:t>chủ</a:t>
            </a:r>
            <a:r>
              <a:rPr lang="en-US" dirty="0" smtClean="0"/>
              <a:t> </a:t>
            </a:r>
            <a:r>
              <a:rPr lang="en-US" dirty="0" err="1" smtClean="0"/>
              <a:t>yếu</a:t>
            </a:r>
            <a:r>
              <a:rPr lang="vi-VN" dirty="0" smtClean="0"/>
              <a:t> </a:t>
            </a:r>
            <a:r>
              <a:rPr lang="vi-VN" dirty="0"/>
              <a:t>cho quá trình </a:t>
            </a:r>
            <a:r>
              <a:rPr lang="en-US" dirty="0" err="1" smtClean="0"/>
              <a:t>xác</a:t>
            </a:r>
            <a:r>
              <a:rPr lang="en-US" dirty="0" smtClean="0"/>
              <a:t> </a:t>
            </a:r>
            <a:r>
              <a:rPr lang="en-US" dirty="0" err="1" smtClean="0"/>
              <a:t>định</a:t>
            </a:r>
            <a:r>
              <a:rPr lang="en-US" dirty="0" smtClean="0"/>
              <a:t> </a:t>
            </a:r>
            <a:r>
              <a:rPr lang="vi-VN" dirty="0" smtClean="0"/>
              <a:t>rủi ro</a:t>
            </a:r>
            <a:r>
              <a:rPr lang="en-US" dirty="0" smtClean="0"/>
              <a:t>.</a:t>
            </a:r>
          </a:p>
          <a:p>
            <a:pPr lvl="1"/>
            <a:r>
              <a:rPr lang="en-US" dirty="0">
                <a:solidFill>
                  <a:srgbClr val="990000"/>
                </a:solidFill>
              </a:rPr>
              <a:t>Activity Cost </a:t>
            </a:r>
            <a:r>
              <a:rPr lang="en-US" dirty="0" smtClean="0">
                <a:solidFill>
                  <a:srgbClr val="990000"/>
                </a:solidFill>
              </a:rPr>
              <a:t>Estimates</a:t>
            </a:r>
            <a:r>
              <a:rPr lang="en-US" dirty="0" smtClean="0"/>
              <a:t>: </a:t>
            </a:r>
            <a:r>
              <a:rPr lang="vi-VN" dirty="0" smtClean="0"/>
              <a:t>đánh </a:t>
            </a:r>
            <a:r>
              <a:rPr lang="vi-VN" dirty="0"/>
              <a:t>giá định lượng chi phí </a:t>
            </a:r>
            <a:r>
              <a:rPr lang="vi-VN" dirty="0" smtClean="0"/>
              <a:t> </a:t>
            </a:r>
            <a:r>
              <a:rPr lang="vi-VN" dirty="0"/>
              <a:t>để hoàn thành các hoạt động dự </a:t>
            </a:r>
            <a:r>
              <a:rPr lang="vi-VN" dirty="0" smtClean="0"/>
              <a:t>kiến</a:t>
            </a:r>
            <a:r>
              <a:rPr lang="en-US" dirty="0" smtClean="0"/>
              <a:t>, </a:t>
            </a:r>
            <a:r>
              <a:rPr lang="vi-VN" dirty="0" smtClean="0"/>
              <a:t>thể hiện</a:t>
            </a:r>
            <a:r>
              <a:rPr lang="en-US" dirty="0"/>
              <a:t> </a:t>
            </a:r>
            <a:r>
              <a:rPr lang="en-US" dirty="0" err="1" smtClean="0"/>
              <a:t>của</a:t>
            </a:r>
            <a:r>
              <a:rPr lang="en-US" dirty="0" smtClean="0"/>
              <a:t> </a:t>
            </a:r>
            <a:r>
              <a:rPr lang="en-US" dirty="0" err="1" smtClean="0"/>
              <a:t>phạm</a:t>
            </a:r>
            <a:r>
              <a:rPr lang="vi-VN" dirty="0" smtClean="0"/>
              <a:t> </a:t>
            </a:r>
            <a:r>
              <a:rPr lang="vi-VN" dirty="0"/>
              <a:t>vi cho thấy mức độ rủi </a:t>
            </a:r>
            <a:r>
              <a:rPr lang="vi-VN" dirty="0" smtClean="0"/>
              <a:t>ro</a:t>
            </a:r>
            <a:r>
              <a:rPr lang="en-US" dirty="0" smtClean="0"/>
              <a:t>.</a:t>
            </a:r>
          </a:p>
          <a:p>
            <a:pPr lvl="1"/>
            <a:r>
              <a:rPr lang="en-US" dirty="0">
                <a:solidFill>
                  <a:srgbClr val="990000"/>
                </a:solidFill>
              </a:rPr>
              <a:t>Activity Duration </a:t>
            </a:r>
            <a:r>
              <a:rPr lang="en-US" dirty="0" smtClean="0">
                <a:solidFill>
                  <a:srgbClr val="990000"/>
                </a:solidFill>
              </a:rPr>
              <a:t>Estimates</a:t>
            </a:r>
            <a:r>
              <a:rPr lang="en-US" dirty="0" smtClean="0"/>
              <a:t>: </a:t>
            </a:r>
            <a:r>
              <a:rPr lang="vi-VN" dirty="0"/>
              <a:t>xác định các rủi ro liên quan đến trợ cấp thời gian cho các hoạt động</a:t>
            </a:r>
            <a:endParaRPr lang="en-US" dirty="0" smtClean="0"/>
          </a:p>
          <a:p>
            <a:pPr lvl="1"/>
            <a:r>
              <a:rPr lang="en-US" dirty="0">
                <a:solidFill>
                  <a:srgbClr val="990000"/>
                </a:solidFill>
              </a:rPr>
              <a:t>Scope </a:t>
            </a:r>
            <a:r>
              <a:rPr lang="en-US" dirty="0" smtClean="0">
                <a:solidFill>
                  <a:srgbClr val="990000"/>
                </a:solidFill>
              </a:rPr>
              <a:t>Baseline</a:t>
            </a:r>
            <a:r>
              <a:rPr lang="en-US" dirty="0" smtClean="0"/>
              <a:t>: </a:t>
            </a:r>
            <a:r>
              <a:rPr lang="vi-VN" dirty="0"/>
              <a:t>Sự không chắc chắn trong các giả định của dự án </a:t>
            </a:r>
            <a:r>
              <a:rPr lang="vi-VN" dirty="0" smtClean="0"/>
              <a:t>là </a:t>
            </a:r>
            <a:r>
              <a:rPr lang="vi-VN" dirty="0"/>
              <a:t>nguyên nhân tiềm năng của rủi ro dự án</a:t>
            </a:r>
            <a:r>
              <a:rPr lang="vi-VN" dirty="0" smtClean="0"/>
              <a:t>.</a:t>
            </a:r>
            <a:endParaRPr lang="en-US" dirty="0" smtClean="0"/>
          </a:p>
        </p:txBody>
      </p:sp>
    </p:spTree>
    <p:extLst>
      <p:ext uri="{BB962C8B-B14F-4D97-AF65-F5344CB8AC3E}">
        <p14:creationId xmlns:p14="http://schemas.microsoft.com/office/powerpoint/2010/main" val="16666383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Xác</a:t>
            </a:r>
            <a:r>
              <a:rPr lang="en-US" dirty="0"/>
              <a:t> </a:t>
            </a:r>
            <a:r>
              <a:rPr lang="en-US" dirty="0" err="1"/>
              <a:t>định</a:t>
            </a:r>
            <a:r>
              <a:rPr lang="en-US" dirty="0"/>
              <a:t> </a:t>
            </a:r>
            <a:r>
              <a:rPr lang="vi-VN" dirty="0"/>
              <a:t>rủi ro</a:t>
            </a:r>
            <a:r>
              <a:rPr lang="en-US" dirty="0"/>
              <a:t/>
            </a:r>
            <a:br>
              <a:rPr lang="en-US" dirty="0"/>
            </a:br>
            <a:r>
              <a:rPr lang="en-US" dirty="0"/>
              <a:t>(Identify Risks)</a:t>
            </a:r>
          </a:p>
        </p:txBody>
      </p:sp>
      <p:sp>
        <p:nvSpPr>
          <p:cNvPr id="3" name="Content Placeholder 2"/>
          <p:cNvSpPr>
            <a:spLocks noGrp="1"/>
          </p:cNvSpPr>
          <p:nvPr>
            <p:ph idx="1"/>
          </p:nvPr>
        </p:nvSpPr>
        <p:spPr/>
        <p:txBody>
          <a:bodyPr/>
          <a:lstStyle/>
          <a:p>
            <a:pPr lvl="1"/>
            <a:r>
              <a:rPr lang="en-US" dirty="0">
                <a:solidFill>
                  <a:srgbClr val="990000"/>
                </a:solidFill>
              </a:rPr>
              <a:t>Stakeholder </a:t>
            </a:r>
            <a:r>
              <a:rPr lang="en-US" dirty="0" smtClean="0">
                <a:solidFill>
                  <a:srgbClr val="990000"/>
                </a:solidFill>
              </a:rPr>
              <a:t>Register</a:t>
            </a:r>
            <a:r>
              <a:rPr lang="en-US" dirty="0" smtClean="0"/>
              <a:t>: đ</a:t>
            </a:r>
            <a:r>
              <a:rPr lang="vi-VN" dirty="0" smtClean="0"/>
              <a:t>ảm </a:t>
            </a:r>
            <a:r>
              <a:rPr lang="vi-VN" dirty="0"/>
              <a:t>bảo </a:t>
            </a:r>
            <a:r>
              <a:rPr lang="vi-VN" dirty="0" smtClean="0"/>
              <a:t>các </a:t>
            </a:r>
            <a:r>
              <a:rPr lang="vi-VN" dirty="0"/>
              <a:t>bên liên quan, </a:t>
            </a:r>
            <a:r>
              <a:rPr lang="vi-VN" dirty="0" smtClean="0"/>
              <a:t>được </a:t>
            </a:r>
            <a:r>
              <a:rPr lang="vi-VN" dirty="0"/>
              <a:t>phỏng vấn hoặc </a:t>
            </a:r>
            <a:r>
              <a:rPr lang="vi-VN" dirty="0" smtClean="0"/>
              <a:t>tham </a:t>
            </a:r>
            <a:r>
              <a:rPr lang="vi-VN" dirty="0"/>
              <a:t>gia </a:t>
            </a:r>
            <a:r>
              <a:rPr lang="en-US" dirty="0" smtClean="0"/>
              <a:t>x</a:t>
            </a:r>
            <a:r>
              <a:rPr lang="vi-VN" dirty="0" smtClean="0"/>
              <a:t>ác </a:t>
            </a:r>
            <a:r>
              <a:rPr lang="vi-VN" dirty="0"/>
              <a:t>định rủi </a:t>
            </a:r>
            <a:r>
              <a:rPr lang="vi-VN" dirty="0" smtClean="0"/>
              <a:t>ro</a:t>
            </a:r>
            <a:r>
              <a:rPr lang="en-US" dirty="0" smtClean="0"/>
              <a:t>.</a:t>
            </a:r>
          </a:p>
          <a:p>
            <a:pPr lvl="1"/>
            <a:r>
              <a:rPr lang="vi-VN" dirty="0" smtClean="0"/>
              <a:t> </a:t>
            </a:r>
            <a:r>
              <a:rPr lang="en-US" dirty="0" smtClean="0">
                <a:solidFill>
                  <a:srgbClr val="990000"/>
                </a:solidFill>
              </a:rPr>
              <a:t>Cost </a:t>
            </a:r>
            <a:r>
              <a:rPr lang="en-US" dirty="0">
                <a:solidFill>
                  <a:srgbClr val="990000"/>
                </a:solidFill>
              </a:rPr>
              <a:t>Management </a:t>
            </a:r>
            <a:r>
              <a:rPr lang="en-US" dirty="0" smtClean="0">
                <a:solidFill>
                  <a:srgbClr val="990000"/>
                </a:solidFill>
              </a:rPr>
              <a:t>Plan</a:t>
            </a:r>
            <a:r>
              <a:rPr lang="en-US" dirty="0" smtClean="0"/>
              <a:t>: </a:t>
            </a:r>
            <a:r>
              <a:rPr lang="vi-VN" dirty="0"/>
              <a:t>Quá trình xác định rủi ro đòi hỏi một sự hiểu biết về các kế hoạch quản lý chi phí được tìm thấy trong kế hoạch quản lý dự </a:t>
            </a:r>
            <a:r>
              <a:rPr lang="vi-VN" dirty="0" smtClean="0"/>
              <a:t>án</a:t>
            </a:r>
            <a:r>
              <a:rPr lang="en-US" dirty="0" smtClean="0"/>
              <a:t>.</a:t>
            </a:r>
            <a:endParaRPr lang="en-US" dirty="0"/>
          </a:p>
          <a:p>
            <a:pPr lvl="1"/>
            <a:r>
              <a:rPr lang="en-US" dirty="0">
                <a:solidFill>
                  <a:srgbClr val="990000"/>
                </a:solidFill>
              </a:rPr>
              <a:t>Schedule Management </a:t>
            </a:r>
            <a:r>
              <a:rPr lang="en-US" dirty="0" smtClean="0">
                <a:solidFill>
                  <a:srgbClr val="990000"/>
                </a:solidFill>
              </a:rPr>
              <a:t>Plan</a:t>
            </a:r>
            <a:r>
              <a:rPr lang="en-US" dirty="0" smtClean="0"/>
              <a:t>: </a:t>
            </a:r>
            <a:r>
              <a:rPr lang="vi-VN" dirty="0"/>
              <a:t>quản lý lịch trình </a:t>
            </a:r>
            <a:r>
              <a:rPr lang="vi-VN" dirty="0" smtClean="0"/>
              <a:t>cụ </a:t>
            </a:r>
            <a:r>
              <a:rPr lang="vi-VN" dirty="0"/>
              <a:t>thể </a:t>
            </a:r>
            <a:r>
              <a:rPr lang="vi-VN" dirty="0" smtClean="0"/>
              <a:t>có </a:t>
            </a:r>
            <a:r>
              <a:rPr lang="vi-VN" dirty="0"/>
              <a:t>thể </a:t>
            </a:r>
            <a:r>
              <a:rPr lang="vi-VN" dirty="0" smtClean="0"/>
              <a:t>làm </a:t>
            </a:r>
            <a:r>
              <a:rPr lang="vi-VN" dirty="0"/>
              <a:t>giảm bớt nguy cơ </a:t>
            </a:r>
            <a:r>
              <a:rPr lang="en-US" dirty="0" err="1" smtClean="0"/>
              <a:t>rủi</a:t>
            </a:r>
            <a:r>
              <a:rPr lang="en-US" dirty="0" smtClean="0"/>
              <a:t> ro.</a:t>
            </a:r>
          </a:p>
          <a:p>
            <a:pPr lvl="1"/>
            <a:r>
              <a:rPr lang="en-US" dirty="0" smtClean="0">
                <a:solidFill>
                  <a:srgbClr val="990000"/>
                </a:solidFill>
              </a:rPr>
              <a:t>Quality </a:t>
            </a:r>
            <a:r>
              <a:rPr lang="en-US" dirty="0">
                <a:solidFill>
                  <a:srgbClr val="990000"/>
                </a:solidFill>
              </a:rPr>
              <a:t>Management </a:t>
            </a:r>
            <a:r>
              <a:rPr lang="en-US" dirty="0" smtClean="0">
                <a:solidFill>
                  <a:srgbClr val="990000"/>
                </a:solidFill>
              </a:rPr>
              <a:t>Plan</a:t>
            </a:r>
            <a:endParaRPr lang="en-US" dirty="0">
              <a:solidFill>
                <a:srgbClr val="990000"/>
              </a:solidFill>
            </a:endParaRPr>
          </a:p>
          <a:p>
            <a:pPr lvl="1"/>
            <a:r>
              <a:rPr lang="en-US" dirty="0">
                <a:solidFill>
                  <a:srgbClr val="990000"/>
                </a:solidFill>
              </a:rPr>
              <a:t>Project Documents</a:t>
            </a:r>
          </a:p>
          <a:p>
            <a:pPr lvl="1"/>
            <a:endParaRPr lang="en-US" dirty="0"/>
          </a:p>
        </p:txBody>
      </p:sp>
    </p:spTree>
    <p:extLst>
      <p:ext uri="{BB962C8B-B14F-4D97-AF65-F5344CB8AC3E}">
        <p14:creationId xmlns:p14="http://schemas.microsoft.com/office/powerpoint/2010/main" val="3433095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Xác</a:t>
            </a:r>
            <a:r>
              <a:rPr lang="en-US" dirty="0"/>
              <a:t> </a:t>
            </a:r>
            <a:r>
              <a:rPr lang="en-US" dirty="0" err="1"/>
              <a:t>định</a:t>
            </a:r>
            <a:r>
              <a:rPr lang="en-US" dirty="0"/>
              <a:t> </a:t>
            </a:r>
            <a:r>
              <a:rPr lang="vi-VN" dirty="0"/>
              <a:t>rủi ro</a:t>
            </a:r>
            <a:r>
              <a:rPr lang="en-US" dirty="0"/>
              <a:t/>
            </a:r>
            <a:br>
              <a:rPr lang="en-US" dirty="0"/>
            </a:br>
            <a:r>
              <a:rPr lang="en-US" dirty="0"/>
              <a:t>(Identify Risks)</a:t>
            </a:r>
          </a:p>
        </p:txBody>
      </p:sp>
      <p:sp>
        <p:nvSpPr>
          <p:cNvPr id="3" name="Content Placeholder 2"/>
          <p:cNvSpPr>
            <a:spLocks noGrp="1"/>
          </p:cNvSpPr>
          <p:nvPr>
            <p:ph idx="1"/>
          </p:nvPr>
        </p:nvSpPr>
        <p:spPr/>
        <p:txBody>
          <a:bodyPr/>
          <a:lstStyle/>
          <a:p>
            <a:pPr lvl="1"/>
            <a:r>
              <a:rPr lang="en-US" dirty="0">
                <a:solidFill>
                  <a:srgbClr val="990000"/>
                </a:solidFill>
              </a:rPr>
              <a:t>Enterprise Environmental </a:t>
            </a:r>
            <a:r>
              <a:rPr lang="en-US" dirty="0" smtClean="0">
                <a:solidFill>
                  <a:srgbClr val="990000"/>
                </a:solidFill>
              </a:rPr>
              <a:t>Factors</a:t>
            </a:r>
          </a:p>
          <a:p>
            <a:pPr lvl="1"/>
            <a:r>
              <a:rPr lang="en-US" dirty="0">
                <a:solidFill>
                  <a:srgbClr val="990000"/>
                </a:solidFill>
              </a:rPr>
              <a:t>Organizational Process </a:t>
            </a:r>
            <a:r>
              <a:rPr lang="en-US" dirty="0" smtClean="0">
                <a:solidFill>
                  <a:srgbClr val="990000"/>
                </a:solidFill>
              </a:rPr>
              <a:t>Assets</a:t>
            </a:r>
            <a:r>
              <a:rPr lang="en-US" dirty="0" smtClean="0"/>
              <a:t>:</a:t>
            </a:r>
          </a:p>
          <a:p>
            <a:pPr lvl="2"/>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d</a:t>
            </a:r>
            <a:r>
              <a:rPr lang="vi-VN" dirty="0" smtClean="0"/>
              <a:t>ự án, </a:t>
            </a:r>
            <a:r>
              <a:rPr lang="vi-VN" dirty="0"/>
              <a:t>bao gồm cả các dữ liệu thực </a:t>
            </a:r>
            <a:r>
              <a:rPr lang="vi-VN" dirty="0" smtClean="0"/>
              <a:t>tế</a:t>
            </a:r>
            <a:endParaRPr lang="en-US" dirty="0"/>
          </a:p>
          <a:p>
            <a:pPr lvl="2"/>
            <a:r>
              <a:rPr lang="vi-VN" dirty="0" smtClean="0"/>
              <a:t>Qu</a:t>
            </a:r>
            <a:r>
              <a:rPr lang="en-US" dirty="0" smtClean="0"/>
              <a:t>y</a:t>
            </a:r>
            <a:r>
              <a:rPr lang="vi-VN" dirty="0" smtClean="0"/>
              <a:t> </a:t>
            </a:r>
            <a:r>
              <a:rPr lang="vi-VN" dirty="0"/>
              <a:t>trình tổ chức và điều </a:t>
            </a:r>
            <a:r>
              <a:rPr lang="vi-VN" dirty="0" smtClean="0"/>
              <a:t>khiển</a:t>
            </a:r>
            <a:r>
              <a:rPr lang="en-US" dirty="0" smtClean="0"/>
              <a:t> </a:t>
            </a:r>
            <a:r>
              <a:rPr lang="vi-VN" dirty="0" smtClean="0"/>
              <a:t>dự án</a:t>
            </a:r>
            <a:r>
              <a:rPr lang="en-US" dirty="0" smtClean="0"/>
              <a:t>.</a:t>
            </a:r>
          </a:p>
          <a:p>
            <a:pPr lvl="2"/>
            <a:r>
              <a:rPr lang="vi-VN" dirty="0" smtClean="0"/>
              <a:t>Mẫu </a:t>
            </a:r>
            <a:r>
              <a:rPr lang="vi-VN" dirty="0"/>
              <a:t>báo cáo rủi </a:t>
            </a:r>
            <a:r>
              <a:rPr lang="vi-VN" dirty="0" smtClean="0"/>
              <a:t>ro</a:t>
            </a:r>
            <a:r>
              <a:rPr lang="en-US" dirty="0" smtClean="0"/>
              <a:t>.</a:t>
            </a:r>
          </a:p>
          <a:p>
            <a:pPr lvl="2"/>
            <a:r>
              <a:rPr lang="vi-VN" dirty="0" smtClean="0"/>
              <a:t>Bài </a:t>
            </a:r>
            <a:r>
              <a:rPr lang="vi-VN" dirty="0"/>
              <a:t>học kinh nghiệm</a:t>
            </a:r>
            <a:endParaRPr lang="en-US" dirty="0"/>
          </a:p>
        </p:txBody>
      </p:sp>
    </p:spTree>
    <p:extLst>
      <p:ext uri="{BB962C8B-B14F-4D97-AF65-F5344CB8AC3E}">
        <p14:creationId xmlns:p14="http://schemas.microsoft.com/office/powerpoint/2010/main" val="1394877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Xác</a:t>
            </a:r>
            <a:r>
              <a:rPr lang="en-US" dirty="0"/>
              <a:t> </a:t>
            </a:r>
            <a:r>
              <a:rPr lang="en-US" dirty="0" err="1"/>
              <a:t>định</a:t>
            </a:r>
            <a:r>
              <a:rPr lang="en-US" dirty="0"/>
              <a:t> </a:t>
            </a:r>
            <a:r>
              <a:rPr lang="vi-VN" dirty="0"/>
              <a:t>rủi ro</a:t>
            </a:r>
            <a:r>
              <a:rPr lang="en-US" dirty="0"/>
              <a:t/>
            </a:r>
            <a:br>
              <a:rPr lang="en-US" dirty="0"/>
            </a:br>
            <a:r>
              <a:rPr lang="en-US" dirty="0"/>
              <a:t>(Identify Risks)</a:t>
            </a:r>
          </a:p>
        </p:txBody>
      </p:sp>
      <p:sp>
        <p:nvSpPr>
          <p:cNvPr id="3" name="Content Placeholder 2"/>
          <p:cNvSpPr>
            <a:spLocks noGrp="1"/>
          </p:cNvSpPr>
          <p:nvPr>
            <p:ph idx="1"/>
          </p:nvPr>
        </p:nvSpPr>
        <p:spPr/>
        <p:txBody>
          <a:bodyPr/>
          <a:lstStyle/>
          <a:p>
            <a:r>
              <a:rPr lang="en-US" dirty="0"/>
              <a:t>Tools and </a:t>
            </a:r>
            <a:r>
              <a:rPr lang="en-US" dirty="0" smtClean="0"/>
              <a:t>Techniques:</a:t>
            </a:r>
          </a:p>
          <a:p>
            <a:pPr lvl="1"/>
            <a:r>
              <a:rPr lang="en-US" dirty="0">
                <a:solidFill>
                  <a:srgbClr val="990000"/>
                </a:solidFill>
              </a:rPr>
              <a:t>Documentation </a:t>
            </a:r>
            <a:r>
              <a:rPr lang="en-US" dirty="0" smtClean="0">
                <a:solidFill>
                  <a:srgbClr val="990000"/>
                </a:solidFill>
              </a:rPr>
              <a:t>Reviews: </a:t>
            </a:r>
            <a:r>
              <a:rPr lang="en-US" dirty="0" err="1" smtClean="0"/>
              <a:t>Các</a:t>
            </a:r>
            <a:r>
              <a:rPr lang="en-US" dirty="0" smtClean="0"/>
              <a:t> </a:t>
            </a:r>
            <a:r>
              <a:rPr lang="vi-VN" dirty="0" smtClean="0"/>
              <a:t>đánh </a:t>
            </a:r>
            <a:r>
              <a:rPr lang="vi-VN" dirty="0"/>
              <a:t>giá có cấu trúc </a:t>
            </a:r>
            <a:r>
              <a:rPr lang="vi-VN" dirty="0" smtClean="0"/>
              <a:t>bao </a:t>
            </a:r>
            <a:r>
              <a:rPr lang="vi-VN" dirty="0"/>
              <a:t>gồm cả kế hoạch, giả định, các tập tin dự án trước đó, hợp đồng, và các thông tin khác</a:t>
            </a:r>
            <a:r>
              <a:rPr lang="vi-VN" dirty="0" smtClean="0"/>
              <a:t>.</a:t>
            </a:r>
            <a:r>
              <a:rPr lang="en-US" dirty="0" smtClean="0"/>
              <a:t> </a:t>
            </a:r>
            <a:r>
              <a:rPr lang="vi-VN" dirty="0" smtClean="0"/>
              <a:t>Chất </a:t>
            </a:r>
            <a:r>
              <a:rPr lang="vi-VN" dirty="0"/>
              <a:t>lượng </a:t>
            </a:r>
            <a:r>
              <a:rPr lang="en-US" dirty="0" err="1" smtClean="0"/>
              <a:t>và</a:t>
            </a:r>
            <a:r>
              <a:rPr lang="en-US" dirty="0" smtClean="0"/>
              <a:t> </a:t>
            </a:r>
            <a:r>
              <a:rPr lang="en-US" dirty="0" err="1" smtClean="0"/>
              <a:t>sự</a:t>
            </a:r>
            <a:r>
              <a:rPr lang="en-US" dirty="0" smtClean="0"/>
              <a:t> </a:t>
            </a:r>
            <a:r>
              <a:rPr lang="vi-VN" dirty="0" smtClean="0"/>
              <a:t>nhất </a:t>
            </a:r>
            <a:r>
              <a:rPr lang="vi-VN" dirty="0"/>
              <a:t>quán </a:t>
            </a:r>
            <a:r>
              <a:rPr lang="vi-VN" dirty="0" smtClean="0"/>
              <a:t>của </a:t>
            </a:r>
            <a:r>
              <a:rPr lang="vi-VN" dirty="0"/>
              <a:t>các kế </a:t>
            </a:r>
            <a:r>
              <a:rPr lang="vi-VN" dirty="0" smtClean="0"/>
              <a:t>hoạch </a:t>
            </a:r>
            <a:r>
              <a:rPr lang="vi-VN" dirty="0"/>
              <a:t>và yêu cầu của dự </a:t>
            </a:r>
            <a:r>
              <a:rPr lang="vi-VN" dirty="0" smtClean="0"/>
              <a:t>án</a:t>
            </a:r>
            <a:r>
              <a:rPr lang="en-US" dirty="0" smtClean="0"/>
              <a:t> </a:t>
            </a:r>
            <a:r>
              <a:rPr lang="vi-VN" dirty="0" smtClean="0"/>
              <a:t>là </a:t>
            </a:r>
            <a:r>
              <a:rPr lang="vi-VN" dirty="0"/>
              <a:t>các chỉ số rủi ro trong dự án.</a:t>
            </a:r>
            <a:endParaRPr lang="en-US" dirty="0" smtClean="0"/>
          </a:p>
          <a:p>
            <a:pPr lvl="1"/>
            <a:r>
              <a:rPr lang="en-US" dirty="0">
                <a:solidFill>
                  <a:srgbClr val="990000"/>
                </a:solidFill>
              </a:rPr>
              <a:t>Information Gathering </a:t>
            </a:r>
            <a:r>
              <a:rPr lang="en-US" dirty="0" smtClean="0">
                <a:solidFill>
                  <a:srgbClr val="990000"/>
                </a:solidFill>
              </a:rPr>
              <a:t>Techniques</a:t>
            </a:r>
            <a:r>
              <a:rPr lang="en-US" dirty="0" smtClean="0"/>
              <a:t>: </a:t>
            </a:r>
            <a:r>
              <a:rPr lang="vi-VN" dirty="0"/>
              <a:t>kỹ </a:t>
            </a:r>
            <a:r>
              <a:rPr lang="vi-VN" dirty="0" smtClean="0"/>
              <a:t>thuật</a:t>
            </a:r>
            <a:r>
              <a:rPr lang="en-US" dirty="0" smtClean="0"/>
              <a:t> t</a:t>
            </a:r>
            <a:r>
              <a:rPr lang="vi-VN" dirty="0" smtClean="0"/>
              <a:t>hu </a:t>
            </a:r>
            <a:r>
              <a:rPr lang="vi-VN" dirty="0"/>
              <a:t>thập thông tin </a:t>
            </a:r>
            <a:endParaRPr lang="en-US" dirty="0" smtClean="0"/>
          </a:p>
          <a:p>
            <a:pPr lvl="2"/>
            <a:r>
              <a:rPr lang="en-US" dirty="0" smtClean="0"/>
              <a:t>Brainstorming: </a:t>
            </a:r>
            <a:r>
              <a:rPr lang="vi-VN" dirty="0"/>
              <a:t>Mục tiêu của động não là để có được một danh sách đầy đủ các rủi ro của dự án</a:t>
            </a:r>
            <a:r>
              <a:rPr lang="vi-VN" dirty="0" smtClean="0"/>
              <a:t>.</a:t>
            </a:r>
            <a:endParaRPr lang="en-US" dirty="0" smtClean="0"/>
          </a:p>
          <a:p>
            <a:pPr lvl="2"/>
            <a:r>
              <a:rPr lang="en-US" dirty="0"/>
              <a:t>Delphi </a:t>
            </a:r>
            <a:r>
              <a:rPr lang="en-US" dirty="0" smtClean="0"/>
              <a:t>technique: </a:t>
            </a:r>
            <a:r>
              <a:rPr lang="vi-VN" dirty="0"/>
              <a:t>Kỹ thuật Delphi là một cách để đạt được một sự đồng thuận của các chuyên </a:t>
            </a:r>
            <a:r>
              <a:rPr lang="vi-VN" dirty="0" smtClean="0"/>
              <a:t>gia</a:t>
            </a:r>
            <a:r>
              <a:rPr lang="en-US" dirty="0" smtClean="0"/>
              <a:t> </a:t>
            </a:r>
            <a:r>
              <a:rPr lang="vi-VN" dirty="0" smtClean="0"/>
              <a:t>rủi ro</a:t>
            </a:r>
            <a:r>
              <a:rPr lang="en-US" dirty="0" smtClean="0"/>
              <a:t> </a:t>
            </a:r>
            <a:r>
              <a:rPr lang="en-US" dirty="0" err="1" smtClean="0"/>
              <a:t>của</a:t>
            </a:r>
            <a:r>
              <a:rPr lang="en-US" dirty="0" smtClean="0"/>
              <a:t> </a:t>
            </a:r>
            <a:r>
              <a:rPr lang="vi-VN" dirty="0" smtClean="0"/>
              <a:t>dự </a:t>
            </a:r>
            <a:r>
              <a:rPr lang="vi-VN" dirty="0"/>
              <a:t>án</a:t>
            </a:r>
            <a:endParaRPr lang="en-US" dirty="0"/>
          </a:p>
        </p:txBody>
      </p:sp>
    </p:spTree>
    <p:extLst>
      <p:ext uri="{BB962C8B-B14F-4D97-AF65-F5344CB8AC3E}">
        <p14:creationId xmlns:p14="http://schemas.microsoft.com/office/powerpoint/2010/main" val="3492892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Xác</a:t>
            </a:r>
            <a:r>
              <a:rPr lang="en-US" dirty="0"/>
              <a:t> </a:t>
            </a:r>
            <a:r>
              <a:rPr lang="en-US" dirty="0" err="1"/>
              <a:t>định</a:t>
            </a:r>
            <a:r>
              <a:rPr lang="en-US" dirty="0"/>
              <a:t> </a:t>
            </a:r>
            <a:r>
              <a:rPr lang="vi-VN" dirty="0"/>
              <a:t>rủi ro</a:t>
            </a:r>
            <a:r>
              <a:rPr lang="en-US" dirty="0"/>
              <a:t/>
            </a:r>
            <a:br>
              <a:rPr lang="en-US" dirty="0"/>
            </a:br>
            <a:r>
              <a:rPr lang="en-US" dirty="0"/>
              <a:t>(Identify Risks)</a:t>
            </a:r>
          </a:p>
        </p:txBody>
      </p:sp>
      <p:sp>
        <p:nvSpPr>
          <p:cNvPr id="3" name="Content Placeholder 2"/>
          <p:cNvSpPr>
            <a:spLocks noGrp="1"/>
          </p:cNvSpPr>
          <p:nvPr>
            <p:ph idx="1"/>
          </p:nvPr>
        </p:nvSpPr>
        <p:spPr/>
        <p:txBody>
          <a:bodyPr/>
          <a:lstStyle/>
          <a:p>
            <a:pPr lvl="1"/>
            <a:r>
              <a:rPr lang="en-US" dirty="0" smtClean="0">
                <a:solidFill>
                  <a:srgbClr val="990000"/>
                </a:solidFill>
              </a:rPr>
              <a:t>Interviewing</a:t>
            </a:r>
            <a:r>
              <a:rPr lang="en-US" dirty="0" smtClean="0"/>
              <a:t>: </a:t>
            </a:r>
            <a:r>
              <a:rPr lang="vi-VN" dirty="0"/>
              <a:t>Phỏng vấn kinh nghiệm </a:t>
            </a:r>
            <a:r>
              <a:rPr lang="vi-VN" dirty="0" smtClean="0"/>
              <a:t>tham gia</a:t>
            </a:r>
            <a:r>
              <a:rPr lang="en-US" dirty="0" smtClean="0"/>
              <a:t> </a:t>
            </a:r>
            <a:r>
              <a:rPr lang="vi-VN" dirty="0" smtClean="0"/>
              <a:t>dự án</a:t>
            </a:r>
            <a:r>
              <a:rPr lang="en-US" dirty="0" smtClean="0"/>
              <a:t> </a:t>
            </a:r>
            <a:r>
              <a:rPr lang="en-US" dirty="0" err="1" smtClean="0"/>
              <a:t>của</a:t>
            </a:r>
            <a:r>
              <a:rPr lang="vi-VN" dirty="0" smtClean="0"/>
              <a:t> </a:t>
            </a:r>
            <a:r>
              <a:rPr lang="vi-VN" dirty="0"/>
              <a:t>các bên liên quan, </a:t>
            </a:r>
            <a:r>
              <a:rPr lang="vi-VN" dirty="0" smtClean="0"/>
              <a:t> </a:t>
            </a:r>
            <a:r>
              <a:rPr lang="vi-VN" dirty="0"/>
              <a:t>đối </a:t>
            </a:r>
            <a:r>
              <a:rPr lang="vi-VN" dirty="0" smtClean="0"/>
              <a:t>tượng</a:t>
            </a:r>
            <a:r>
              <a:rPr lang="en-US" dirty="0" smtClean="0"/>
              <a:t> </a:t>
            </a:r>
            <a:r>
              <a:rPr lang="vi-VN" dirty="0" smtClean="0"/>
              <a:t>chuyên </a:t>
            </a:r>
            <a:r>
              <a:rPr lang="vi-VN" dirty="0"/>
              <a:t>gia </a:t>
            </a:r>
            <a:r>
              <a:rPr lang="vi-VN" dirty="0" smtClean="0"/>
              <a:t>xác </a:t>
            </a:r>
            <a:r>
              <a:rPr lang="vi-VN" dirty="0"/>
              <a:t>định các rủi ro</a:t>
            </a:r>
            <a:r>
              <a:rPr lang="vi-VN" dirty="0" smtClean="0"/>
              <a:t>.</a:t>
            </a:r>
            <a:endParaRPr lang="en-US" dirty="0" smtClean="0"/>
          </a:p>
          <a:p>
            <a:pPr lvl="1"/>
            <a:r>
              <a:rPr lang="en-US" dirty="0">
                <a:solidFill>
                  <a:srgbClr val="990000"/>
                </a:solidFill>
              </a:rPr>
              <a:t>Checklist </a:t>
            </a:r>
            <a:r>
              <a:rPr lang="en-US" dirty="0" smtClean="0">
                <a:solidFill>
                  <a:srgbClr val="990000"/>
                </a:solidFill>
              </a:rPr>
              <a:t>Analysis</a:t>
            </a:r>
            <a:r>
              <a:rPr lang="en-US" dirty="0" smtClean="0"/>
              <a:t>: </a:t>
            </a:r>
            <a:r>
              <a:rPr lang="vi-VN" dirty="0"/>
              <a:t>xác định rủi ro có thể được phát triển dựa trên các thông tin lịch sử và kiến ​​thức đã được tích lũy từ các dự án tương tự trước đó và từ các nguồn thông tin </a:t>
            </a:r>
            <a:r>
              <a:rPr lang="vi-VN" dirty="0" smtClean="0"/>
              <a:t>khác</a:t>
            </a:r>
            <a:endParaRPr lang="en-US" dirty="0" smtClean="0"/>
          </a:p>
          <a:p>
            <a:pPr lvl="1"/>
            <a:r>
              <a:rPr lang="en-US" dirty="0">
                <a:solidFill>
                  <a:srgbClr val="990000"/>
                </a:solidFill>
              </a:rPr>
              <a:t>Assumptions </a:t>
            </a:r>
            <a:r>
              <a:rPr lang="en-US" dirty="0" smtClean="0">
                <a:solidFill>
                  <a:srgbClr val="990000"/>
                </a:solidFill>
              </a:rPr>
              <a:t>Analysis</a:t>
            </a:r>
            <a:r>
              <a:rPr lang="en-US" dirty="0" smtClean="0"/>
              <a:t>: </a:t>
            </a:r>
            <a:r>
              <a:rPr lang="vi-VN" dirty="0"/>
              <a:t>Mỗi nhận diện rủi ro </a:t>
            </a:r>
            <a:r>
              <a:rPr lang="en-US" dirty="0" err="1" smtClean="0"/>
              <a:t>của</a:t>
            </a:r>
            <a:r>
              <a:rPr lang="en-US" dirty="0" smtClean="0"/>
              <a:t> </a:t>
            </a:r>
            <a:r>
              <a:rPr lang="en-US" dirty="0" err="1" smtClean="0"/>
              <a:t>dự</a:t>
            </a:r>
            <a:r>
              <a:rPr lang="en-US" dirty="0" smtClean="0"/>
              <a:t> </a:t>
            </a:r>
            <a:r>
              <a:rPr lang="en-US" dirty="0" err="1" smtClean="0"/>
              <a:t>án</a:t>
            </a:r>
            <a:r>
              <a:rPr lang="en-US" dirty="0" smtClean="0"/>
              <a:t> </a:t>
            </a:r>
            <a:r>
              <a:rPr lang="vi-VN" dirty="0" smtClean="0"/>
              <a:t>được dựa </a:t>
            </a:r>
            <a:r>
              <a:rPr lang="vi-VN" dirty="0"/>
              <a:t>trên một tập hợp các giả thuyết, kịch bản, hoặc giả định</a:t>
            </a:r>
            <a:r>
              <a:rPr lang="vi-VN" dirty="0" smtClean="0"/>
              <a:t>.</a:t>
            </a:r>
            <a:r>
              <a:rPr lang="en-US" dirty="0" smtClean="0"/>
              <a:t> </a:t>
            </a:r>
            <a:endParaRPr lang="en-US" dirty="0"/>
          </a:p>
        </p:txBody>
      </p:sp>
    </p:spTree>
    <p:extLst>
      <p:ext uri="{BB962C8B-B14F-4D97-AF65-F5344CB8AC3E}">
        <p14:creationId xmlns:p14="http://schemas.microsoft.com/office/powerpoint/2010/main" val="2482033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Xác</a:t>
            </a:r>
            <a:r>
              <a:rPr lang="en-US" dirty="0"/>
              <a:t> </a:t>
            </a:r>
            <a:r>
              <a:rPr lang="en-US" dirty="0" err="1"/>
              <a:t>định</a:t>
            </a:r>
            <a:r>
              <a:rPr lang="en-US" dirty="0"/>
              <a:t> </a:t>
            </a:r>
            <a:r>
              <a:rPr lang="vi-VN" dirty="0"/>
              <a:t>rủi ro</a:t>
            </a:r>
            <a:r>
              <a:rPr lang="en-US" dirty="0"/>
              <a:t/>
            </a:r>
            <a:br>
              <a:rPr lang="en-US" dirty="0"/>
            </a:br>
            <a:r>
              <a:rPr lang="en-US" dirty="0"/>
              <a:t>(Identify Risks)</a:t>
            </a:r>
          </a:p>
        </p:txBody>
      </p:sp>
      <p:sp>
        <p:nvSpPr>
          <p:cNvPr id="3" name="Content Placeholder 2"/>
          <p:cNvSpPr>
            <a:spLocks noGrp="1"/>
          </p:cNvSpPr>
          <p:nvPr>
            <p:ph idx="1"/>
          </p:nvPr>
        </p:nvSpPr>
        <p:spPr/>
        <p:txBody>
          <a:bodyPr/>
          <a:lstStyle/>
          <a:p>
            <a:pPr lvl="1"/>
            <a:r>
              <a:rPr lang="en-US" dirty="0">
                <a:solidFill>
                  <a:srgbClr val="990000"/>
                </a:solidFill>
              </a:rPr>
              <a:t>Diagramming </a:t>
            </a:r>
            <a:r>
              <a:rPr lang="en-US" dirty="0" smtClean="0">
                <a:solidFill>
                  <a:srgbClr val="990000"/>
                </a:solidFill>
              </a:rPr>
              <a:t>Techniques</a:t>
            </a:r>
            <a:r>
              <a:rPr lang="en-US" dirty="0" smtClean="0"/>
              <a:t>: </a:t>
            </a:r>
          </a:p>
          <a:p>
            <a:pPr lvl="2"/>
            <a:r>
              <a:rPr lang="en-US" dirty="0"/>
              <a:t>Cause and effect </a:t>
            </a:r>
            <a:r>
              <a:rPr lang="en-US" dirty="0" smtClean="0"/>
              <a:t>diagrams: </a:t>
            </a:r>
            <a:r>
              <a:rPr lang="vi-VN" dirty="0"/>
              <a:t>Sơ đồ nhân </a:t>
            </a:r>
            <a:r>
              <a:rPr lang="vi-VN" dirty="0" smtClean="0"/>
              <a:t>quả</a:t>
            </a:r>
            <a:endParaRPr lang="en-US" dirty="0" smtClean="0"/>
          </a:p>
          <a:p>
            <a:pPr lvl="2"/>
            <a:r>
              <a:rPr lang="en-US" dirty="0" smtClean="0"/>
              <a:t>Influence diagrams: </a:t>
            </a:r>
            <a:r>
              <a:rPr lang="en-US" dirty="0" err="1" smtClean="0"/>
              <a:t>biểu</a:t>
            </a:r>
            <a:r>
              <a:rPr lang="en-US" dirty="0" smtClean="0"/>
              <a:t> </a:t>
            </a:r>
            <a:r>
              <a:rPr lang="en-US" dirty="0" err="1" smtClean="0"/>
              <a:t>diễn</a:t>
            </a:r>
            <a:r>
              <a:rPr lang="en-US" dirty="0" smtClean="0"/>
              <a:t> </a:t>
            </a:r>
            <a:r>
              <a:rPr lang="vi-VN" dirty="0" smtClean="0"/>
              <a:t>đồ </a:t>
            </a:r>
            <a:r>
              <a:rPr lang="vi-VN" dirty="0"/>
              <a:t>họa các tình huống </a:t>
            </a:r>
            <a:r>
              <a:rPr lang="vi-VN" dirty="0" smtClean="0"/>
              <a:t>ảnh </a:t>
            </a:r>
            <a:r>
              <a:rPr lang="vi-VN" dirty="0"/>
              <a:t>hưởng quan hệ nhân quả, </a:t>
            </a:r>
            <a:r>
              <a:rPr lang="en-US" dirty="0" err="1" smtClean="0"/>
              <a:t>trình</a:t>
            </a:r>
            <a:r>
              <a:rPr lang="en-US" dirty="0" smtClean="0"/>
              <a:t> </a:t>
            </a:r>
            <a:r>
              <a:rPr lang="en-US" dirty="0" err="1" smtClean="0"/>
              <a:t>tự</a:t>
            </a:r>
            <a:r>
              <a:rPr lang="en-US" dirty="0" smtClean="0"/>
              <a:t> </a:t>
            </a:r>
            <a:r>
              <a:rPr lang="en-US" dirty="0" err="1" smtClean="0"/>
              <a:t>của</a:t>
            </a:r>
            <a:r>
              <a:rPr lang="en-US" dirty="0" smtClean="0"/>
              <a:t> </a:t>
            </a:r>
            <a:r>
              <a:rPr lang="en-US" dirty="0" err="1" smtClean="0"/>
              <a:t>các</a:t>
            </a:r>
            <a:r>
              <a:rPr lang="en-US" dirty="0" smtClean="0"/>
              <a:t> </a:t>
            </a:r>
            <a:r>
              <a:rPr lang="en-US" dirty="0" err="1" smtClean="0"/>
              <a:t>sự</a:t>
            </a:r>
            <a:r>
              <a:rPr lang="en-US" dirty="0" smtClean="0"/>
              <a:t> </a:t>
            </a:r>
            <a:r>
              <a:rPr lang="en-US" dirty="0" err="1" smtClean="0"/>
              <a:t>kiện</a:t>
            </a:r>
            <a:r>
              <a:rPr lang="en-US" dirty="0" smtClean="0"/>
              <a:t>, </a:t>
            </a:r>
            <a:r>
              <a:rPr lang="vi-VN" dirty="0" smtClean="0"/>
              <a:t>và </a:t>
            </a:r>
            <a:r>
              <a:rPr lang="vi-VN" dirty="0"/>
              <a:t>các mối quan hệ </a:t>
            </a:r>
            <a:r>
              <a:rPr lang="vi-VN" dirty="0" smtClean="0"/>
              <a:t>khác</a:t>
            </a:r>
            <a:r>
              <a:rPr lang="en-US" dirty="0" smtClean="0"/>
              <a:t>.</a:t>
            </a:r>
          </a:p>
          <a:p>
            <a:pPr lvl="1"/>
            <a:r>
              <a:rPr lang="en-US" dirty="0" smtClean="0">
                <a:solidFill>
                  <a:srgbClr val="990000"/>
                </a:solidFill>
              </a:rPr>
              <a:t>SWOT (</a:t>
            </a:r>
            <a:r>
              <a:rPr lang="en-US" dirty="0">
                <a:solidFill>
                  <a:srgbClr val="990000"/>
                </a:solidFill>
              </a:rPr>
              <a:t>strengths, weaknesses, opportunities, </a:t>
            </a:r>
            <a:r>
              <a:rPr lang="en-US" dirty="0" smtClean="0">
                <a:solidFill>
                  <a:srgbClr val="990000"/>
                </a:solidFill>
              </a:rPr>
              <a:t>and </a:t>
            </a:r>
            <a:r>
              <a:rPr lang="en-US" dirty="0">
                <a:solidFill>
                  <a:srgbClr val="990000"/>
                </a:solidFill>
              </a:rPr>
              <a:t>threats) </a:t>
            </a:r>
            <a:r>
              <a:rPr lang="en-US" dirty="0" smtClean="0">
                <a:solidFill>
                  <a:srgbClr val="990000"/>
                </a:solidFill>
              </a:rPr>
              <a:t>Analysis</a:t>
            </a:r>
            <a:r>
              <a:rPr lang="en-US" dirty="0" smtClean="0"/>
              <a:t>: </a:t>
            </a:r>
            <a:r>
              <a:rPr lang="vi-VN" dirty="0"/>
              <a:t>Kỹ thuật này xem xét các dự án từ mỗi quan điểm SWOT (điểm mạnh, điểm yếu, cơ hội, và các nguy cơ) để tăng </a:t>
            </a:r>
            <a:r>
              <a:rPr lang="en-US" dirty="0" err="1" smtClean="0"/>
              <a:t>phạm</a:t>
            </a:r>
            <a:r>
              <a:rPr lang="en-US" dirty="0" smtClean="0"/>
              <a:t> vi </a:t>
            </a:r>
            <a:r>
              <a:rPr lang="vi-VN" dirty="0" smtClean="0"/>
              <a:t>nhận </a:t>
            </a:r>
            <a:r>
              <a:rPr lang="vi-VN" dirty="0"/>
              <a:t>diện </a:t>
            </a:r>
            <a:r>
              <a:rPr lang="vi-VN" dirty="0" smtClean="0"/>
              <a:t>các </a:t>
            </a:r>
            <a:r>
              <a:rPr lang="vi-VN" dirty="0"/>
              <a:t>rủi </a:t>
            </a:r>
            <a:r>
              <a:rPr lang="vi-VN" dirty="0" smtClean="0"/>
              <a:t>ro</a:t>
            </a:r>
            <a:r>
              <a:rPr lang="en-US" dirty="0" smtClean="0"/>
              <a:t>.</a:t>
            </a:r>
          </a:p>
          <a:p>
            <a:pPr lvl="1"/>
            <a:r>
              <a:rPr lang="en-US" dirty="0">
                <a:solidFill>
                  <a:srgbClr val="990000"/>
                </a:solidFill>
              </a:rPr>
              <a:t>Expert </a:t>
            </a:r>
            <a:r>
              <a:rPr lang="en-US" dirty="0" smtClean="0">
                <a:solidFill>
                  <a:srgbClr val="990000"/>
                </a:solidFill>
              </a:rPr>
              <a:t>Judgment: </a:t>
            </a:r>
            <a:r>
              <a:rPr lang="en-US" dirty="0" smtClean="0"/>
              <a:t>k</a:t>
            </a:r>
            <a:r>
              <a:rPr lang="vi-VN" dirty="0" smtClean="0"/>
              <a:t>inh nghiệm </a:t>
            </a:r>
            <a:r>
              <a:rPr lang="vi-VN" dirty="0"/>
              <a:t>của các chuyên gia </a:t>
            </a:r>
            <a:r>
              <a:rPr lang="en-US" dirty="0" err="1" smtClean="0"/>
              <a:t>giú</a:t>
            </a:r>
            <a:r>
              <a:rPr lang="vi-VN" dirty="0" smtClean="0"/>
              <a:t>p nhận </a:t>
            </a:r>
            <a:r>
              <a:rPr lang="vi-VN" dirty="0"/>
              <a:t>biết xu </a:t>
            </a:r>
            <a:r>
              <a:rPr lang="vi-VN" dirty="0" smtClean="0"/>
              <a:t>thế</a:t>
            </a:r>
            <a:r>
              <a:rPr lang="en-US" dirty="0" smtClean="0"/>
              <a:t> </a:t>
            </a:r>
            <a:r>
              <a:rPr lang="vi-VN" dirty="0" smtClean="0"/>
              <a:t>của </a:t>
            </a:r>
            <a:r>
              <a:rPr lang="vi-VN" dirty="0"/>
              <a:t>rủi </a:t>
            </a:r>
            <a:r>
              <a:rPr lang="vi-VN" dirty="0" smtClean="0"/>
              <a:t>ro</a:t>
            </a:r>
            <a:r>
              <a:rPr lang="en-US" dirty="0" smtClean="0"/>
              <a:t>, </a:t>
            </a:r>
            <a:r>
              <a:rPr lang="vi-VN" dirty="0" smtClean="0"/>
              <a:t>phân </a:t>
            </a:r>
            <a:r>
              <a:rPr lang="vi-VN" dirty="0"/>
              <a:t>loại rủi </a:t>
            </a:r>
            <a:r>
              <a:rPr lang="vi-VN" dirty="0" smtClean="0"/>
              <a:t>ro</a:t>
            </a:r>
            <a:endParaRPr lang="en-US" dirty="0"/>
          </a:p>
        </p:txBody>
      </p:sp>
    </p:spTree>
    <p:extLst>
      <p:ext uri="{BB962C8B-B14F-4D97-AF65-F5344CB8AC3E}">
        <p14:creationId xmlns:p14="http://schemas.microsoft.com/office/powerpoint/2010/main" val="1214507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Xác</a:t>
            </a:r>
            <a:r>
              <a:rPr lang="en-US" dirty="0"/>
              <a:t> </a:t>
            </a:r>
            <a:r>
              <a:rPr lang="en-US" dirty="0" err="1"/>
              <a:t>định</a:t>
            </a:r>
            <a:r>
              <a:rPr lang="en-US" dirty="0"/>
              <a:t> </a:t>
            </a:r>
            <a:r>
              <a:rPr lang="vi-VN" dirty="0"/>
              <a:t>rủi ro</a:t>
            </a:r>
            <a:r>
              <a:rPr lang="en-US" dirty="0"/>
              <a:t/>
            </a:r>
            <a:br>
              <a:rPr lang="en-US" dirty="0"/>
            </a:br>
            <a:r>
              <a:rPr lang="en-US" dirty="0"/>
              <a:t>(Identify Risks)</a:t>
            </a:r>
          </a:p>
        </p:txBody>
      </p:sp>
      <p:sp>
        <p:nvSpPr>
          <p:cNvPr id="3" name="Content Placeholder 2"/>
          <p:cNvSpPr>
            <a:spLocks noGrp="1"/>
          </p:cNvSpPr>
          <p:nvPr>
            <p:ph idx="1"/>
          </p:nvPr>
        </p:nvSpPr>
        <p:spPr/>
        <p:txBody>
          <a:bodyPr/>
          <a:lstStyle/>
          <a:p>
            <a:r>
              <a:rPr lang="en-US" dirty="0" smtClean="0"/>
              <a:t>Outputs:</a:t>
            </a:r>
          </a:p>
          <a:p>
            <a:pPr lvl="1"/>
            <a:r>
              <a:rPr lang="en-US" dirty="0"/>
              <a:t>Risk Register: </a:t>
            </a:r>
            <a:r>
              <a:rPr lang="en-US" dirty="0" err="1" smtClean="0"/>
              <a:t>Danh</a:t>
            </a:r>
            <a:r>
              <a:rPr lang="en-US" dirty="0" smtClean="0"/>
              <a:t> </a:t>
            </a:r>
            <a:r>
              <a:rPr lang="en-US" dirty="0" err="1" smtClean="0"/>
              <a:t>sách</a:t>
            </a:r>
            <a:r>
              <a:rPr lang="en-US" dirty="0" smtClean="0"/>
              <a:t> </a:t>
            </a:r>
            <a:r>
              <a:rPr lang="vi-VN" dirty="0" smtClean="0"/>
              <a:t>rủi </a:t>
            </a:r>
            <a:r>
              <a:rPr lang="vi-VN" dirty="0"/>
              <a:t>ro </a:t>
            </a:r>
            <a:r>
              <a:rPr lang="vi-VN" dirty="0" smtClean="0"/>
              <a:t>chứa </a:t>
            </a:r>
            <a:r>
              <a:rPr lang="vi-VN" dirty="0"/>
              <a:t>các kết quả của các </a:t>
            </a:r>
            <a:r>
              <a:rPr lang="vi-VN" dirty="0" smtClean="0"/>
              <a:t>qu</a:t>
            </a:r>
            <a:r>
              <a:rPr lang="en-US" dirty="0" smtClean="0"/>
              <a:t>y</a:t>
            </a:r>
            <a:r>
              <a:rPr lang="vi-VN" dirty="0" smtClean="0"/>
              <a:t> </a:t>
            </a:r>
            <a:r>
              <a:rPr lang="vi-VN" dirty="0"/>
              <a:t>trình quản lý rủi </a:t>
            </a:r>
            <a:r>
              <a:rPr lang="vi-VN" dirty="0" smtClean="0"/>
              <a:t>ro, sự </a:t>
            </a:r>
            <a:r>
              <a:rPr lang="vi-VN" dirty="0"/>
              <a:t>gia tăng mức độ và loại thông tin chứa trong </a:t>
            </a:r>
            <a:r>
              <a:rPr lang="en-US" dirty="0" err="1" smtClean="0"/>
              <a:t>danh</a:t>
            </a:r>
            <a:r>
              <a:rPr lang="en-US" dirty="0" smtClean="0"/>
              <a:t> </a:t>
            </a:r>
            <a:r>
              <a:rPr lang="en-US" dirty="0" err="1" smtClean="0"/>
              <a:t>sách</a:t>
            </a:r>
            <a:r>
              <a:rPr lang="en-US" smtClean="0"/>
              <a:t> </a:t>
            </a:r>
            <a:r>
              <a:rPr lang="vi-VN" smtClean="0"/>
              <a:t>rủi </a:t>
            </a:r>
            <a:r>
              <a:rPr lang="vi-VN" dirty="0"/>
              <a:t>ro </a:t>
            </a:r>
            <a:r>
              <a:rPr lang="vi-VN" dirty="0" smtClean="0"/>
              <a:t>theo </a:t>
            </a:r>
            <a:r>
              <a:rPr lang="vi-VN" dirty="0"/>
              <a:t>thời gian.</a:t>
            </a:r>
            <a:endParaRPr lang="en-US" dirty="0" smtClean="0"/>
          </a:p>
          <a:p>
            <a:pPr lvl="1"/>
            <a:r>
              <a:rPr lang="en-US" dirty="0" err="1" smtClean="0"/>
              <a:t>Kết</a:t>
            </a:r>
            <a:r>
              <a:rPr lang="en-US" dirty="0" smtClean="0"/>
              <a:t> </a:t>
            </a:r>
            <a:r>
              <a:rPr lang="en-US" dirty="0" err="1" smtClean="0"/>
              <a:t>quả</a:t>
            </a:r>
            <a:r>
              <a:rPr lang="en-US" dirty="0" smtClean="0"/>
              <a:t> </a:t>
            </a:r>
            <a:r>
              <a:rPr lang="en-US" dirty="0" err="1" smtClean="0"/>
              <a:t>của</a:t>
            </a:r>
            <a:r>
              <a:rPr lang="en-US" dirty="0" smtClean="0"/>
              <a:t> </a:t>
            </a:r>
            <a:r>
              <a:rPr lang="en-US" dirty="0" err="1" smtClean="0"/>
              <a:t>việc</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rủi</a:t>
            </a:r>
            <a:r>
              <a:rPr lang="en-US" dirty="0" smtClean="0"/>
              <a:t> </a:t>
            </a:r>
            <a:r>
              <a:rPr lang="en-US" dirty="0" err="1" smtClean="0"/>
              <a:t>ro</a:t>
            </a:r>
            <a:r>
              <a:rPr lang="en-US" dirty="0" smtClean="0"/>
              <a:t> </a:t>
            </a:r>
            <a:r>
              <a:rPr lang="en-US" dirty="0" err="1" smtClean="0"/>
              <a:t>là</a:t>
            </a:r>
            <a:r>
              <a:rPr lang="en-US" dirty="0" smtClean="0"/>
              <a:t> </a:t>
            </a:r>
            <a:r>
              <a:rPr lang="en-US" dirty="0" err="1" smtClean="0"/>
              <a:t>thông</a:t>
            </a:r>
            <a:r>
              <a:rPr lang="en-US" dirty="0" smtClean="0"/>
              <a:t> tin ban </a:t>
            </a:r>
            <a:r>
              <a:rPr lang="en-US" dirty="0" err="1" smtClean="0"/>
              <a:t>đầu</a:t>
            </a:r>
            <a:r>
              <a:rPr lang="en-US" dirty="0" smtClean="0"/>
              <a:t> </a:t>
            </a:r>
            <a:r>
              <a:rPr lang="en-US" dirty="0" err="1" smtClean="0"/>
              <a:t>cho</a:t>
            </a:r>
            <a:r>
              <a:rPr lang="en-US" dirty="0" smtClean="0"/>
              <a:t> </a:t>
            </a:r>
            <a:r>
              <a:rPr lang="en-US" dirty="0" err="1" smtClean="0"/>
              <a:t>việc</a:t>
            </a:r>
            <a:r>
              <a:rPr lang="en-US" dirty="0" smtClean="0"/>
              <a:t> </a:t>
            </a:r>
            <a:r>
              <a:rPr lang="vi-VN" dirty="0" smtClean="0"/>
              <a:t>đăng </a:t>
            </a:r>
            <a:r>
              <a:rPr lang="vi-VN" dirty="0"/>
              <a:t>ký rủi </a:t>
            </a:r>
            <a:r>
              <a:rPr lang="vi-VN" dirty="0" smtClean="0"/>
              <a:t>ro</a:t>
            </a:r>
            <a:r>
              <a:rPr lang="en-US" dirty="0" smtClean="0"/>
              <a:t>, </a:t>
            </a:r>
            <a:r>
              <a:rPr lang="en-US" dirty="0" err="1" smtClean="0"/>
              <a:t>bao</a:t>
            </a:r>
            <a:r>
              <a:rPr lang="en-US" dirty="0" smtClean="0"/>
              <a:t> </a:t>
            </a:r>
            <a:r>
              <a:rPr lang="en-US" dirty="0" err="1" smtClean="0"/>
              <a:t>gồm</a:t>
            </a:r>
            <a:r>
              <a:rPr lang="en-US" dirty="0" smtClean="0"/>
              <a:t>:</a:t>
            </a:r>
          </a:p>
          <a:p>
            <a:pPr lvl="2"/>
            <a:r>
              <a:rPr lang="en-US" dirty="0"/>
              <a:t>List of </a:t>
            </a:r>
            <a:r>
              <a:rPr lang="en-US" dirty="0" smtClean="0"/>
              <a:t>identified risks: </a:t>
            </a:r>
            <a:r>
              <a:rPr lang="en-US" dirty="0" err="1" smtClean="0"/>
              <a:t>Danh</a:t>
            </a:r>
            <a:r>
              <a:rPr lang="en-US" dirty="0" smtClean="0"/>
              <a:t> </a:t>
            </a:r>
            <a:r>
              <a:rPr lang="en-US" dirty="0" err="1" smtClean="0"/>
              <a:t>sách</a:t>
            </a:r>
            <a:r>
              <a:rPr lang="en-US" dirty="0" smtClean="0"/>
              <a:t> </a:t>
            </a:r>
            <a:r>
              <a:rPr lang="vi-VN" dirty="0" smtClean="0"/>
              <a:t>rủi </a:t>
            </a:r>
            <a:r>
              <a:rPr lang="vi-VN" dirty="0"/>
              <a:t>ro </a:t>
            </a:r>
            <a:r>
              <a:rPr lang="vi-VN" dirty="0" smtClean="0"/>
              <a:t>được mô </a:t>
            </a:r>
            <a:r>
              <a:rPr lang="vi-VN" dirty="0"/>
              <a:t>tả </a:t>
            </a:r>
            <a:r>
              <a:rPr lang="vi-VN" dirty="0" smtClean="0"/>
              <a:t>càng chi </a:t>
            </a:r>
            <a:r>
              <a:rPr lang="vi-VN" dirty="0"/>
              <a:t>tiết </a:t>
            </a:r>
            <a:r>
              <a:rPr lang="en-US" dirty="0" err="1" smtClean="0"/>
              <a:t>càng</a:t>
            </a:r>
            <a:r>
              <a:rPr lang="en-US" dirty="0" smtClean="0"/>
              <a:t> </a:t>
            </a:r>
            <a:r>
              <a:rPr lang="vi-VN" dirty="0" smtClean="0"/>
              <a:t>hợp </a:t>
            </a:r>
            <a:r>
              <a:rPr lang="vi-VN" dirty="0"/>
              <a:t>lý</a:t>
            </a:r>
            <a:r>
              <a:rPr lang="vi-VN" dirty="0" smtClean="0"/>
              <a:t>.</a:t>
            </a:r>
            <a:endParaRPr lang="en-US" dirty="0" smtClean="0"/>
          </a:p>
          <a:p>
            <a:pPr lvl="2"/>
            <a:r>
              <a:rPr lang="en-US" dirty="0"/>
              <a:t>List of potential </a:t>
            </a:r>
            <a:r>
              <a:rPr lang="en-US" dirty="0" smtClean="0"/>
              <a:t>responses: </a:t>
            </a:r>
            <a:r>
              <a:rPr lang="vi-VN" dirty="0"/>
              <a:t>Phản ứng tiềm năng rủi ro </a:t>
            </a:r>
            <a:r>
              <a:rPr lang="vi-VN" dirty="0" smtClean="0"/>
              <a:t>được </a:t>
            </a:r>
            <a:r>
              <a:rPr lang="en-US" dirty="0" err="1" smtClean="0"/>
              <a:t>xác</a:t>
            </a:r>
            <a:r>
              <a:rPr lang="vi-VN" dirty="0" smtClean="0"/>
              <a:t> </a:t>
            </a:r>
            <a:r>
              <a:rPr lang="vi-VN" dirty="0"/>
              <a:t>định trong </a:t>
            </a:r>
            <a:r>
              <a:rPr lang="vi-VN" dirty="0" smtClean="0"/>
              <a:t>qu</a:t>
            </a:r>
            <a:r>
              <a:rPr lang="en-US" dirty="0" smtClean="0"/>
              <a:t>y</a:t>
            </a:r>
            <a:r>
              <a:rPr lang="vi-VN" dirty="0" smtClean="0"/>
              <a:t> </a:t>
            </a:r>
            <a:r>
              <a:rPr lang="vi-VN" dirty="0"/>
              <a:t>trình </a:t>
            </a:r>
            <a:r>
              <a:rPr lang="en-US" dirty="0" smtClean="0"/>
              <a:t>x</a:t>
            </a:r>
            <a:r>
              <a:rPr lang="vi-VN" dirty="0" smtClean="0"/>
              <a:t>ác </a:t>
            </a:r>
            <a:r>
              <a:rPr lang="vi-VN" dirty="0"/>
              <a:t>định rủi ro</a:t>
            </a:r>
            <a:r>
              <a:rPr lang="vi-VN" dirty="0" smtClean="0"/>
              <a:t>.</a:t>
            </a:r>
            <a:endParaRPr lang="en-US" dirty="0" smtClean="0"/>
          </a:p>
          <a:p>
            <a:pPr lvl="2"/>
            <a:endParaRPr lang="en-US" dirty="0" smtClean="0"/>
          </a:p>
          <a:p>
            <a:pPr lvl="2"/>
            <a:endParaRPr lang="en-US" dirty="0"/>
          </a:p>
        </p:txBody>
      </p:sp>
    </p:spTree>
    <p:extLst>
      <p:ext uri="{BB962C8B-B14F-4D97-AF65-F5344CB8AC3E}">
        <p14:creationId xmlns:p14="http://schemas.microsoft.com/office/powerpoint/2010/main" val="16731008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Thực hiện phân tích định tính</a:t>
            </a:r>
            <a:r>
              <a:rPr lang="en-US" dirty="0"/>
              <a:t> </a:t>
            </a:r>
            <a:r>
              <a:rPr lang="vi-VN" dirty="0"/>
              <a:t>rủi ro </a:t>
            </a:r>
            <a:r>
              <a:rPr lang="en-US" dirty="0"/>
              <a:t/>
            </a:r>
            <a:br>
              <a:rPr lang="en-US" dirty="0"/>
            </a:br>
            <a:r>
              <a:rPr lang="en-US" dirty="0"/>
              <a:t>(Perform Qualitative Risk Analysis)</a:t>
            </a:r>
          </a:p>
        </p:txBody>
      </p:sp>
      <p:sp>
        <p:nvSpPr>
          <p:cNvPr id="3" name="Content Placeholder 2"/>
          <p:cNvSpPr>
            <a:spLocks noGrp="1"/>
          </p:cNvSpPr>
          <p:nvPr>
            <p:ph idx="1"/>
          </p:nvPr>
        </p:nvSpPr>
        <p:spPr/>
        <p:txBody>
          <a:bodyPr/>
          <a:lstStyle/>
          <a:p>
            <a:r>
              <a:rPr lang="en-US" dirty="0" err="1"/>
              <a:t>Đ</a:t>
            </a:r>
            <a:r>
              <a:rPr lang="en-US" dirty="0" err="1" smtClean="0"/>
              <a:t>ánh</a:t>
            </a:r>
            <a:r>
              <a:rPr lang="en-US" dirty="0" smtClean="0"/>
              <a:t> </a:t>
            </a:r>
            <a:r>
              <a:rPr lang="en-US" dirty="0" err="1" smtClean="0"/>
              <a:t>giá</a:t>
            </a:r>
            <a:r>
              <a:rPr lang="en-US" dirty="0" smtClean="0"/>
              <a:t> </a:t>
            </a:r>
            <a:r>
              <a:rPr lang="en-US" dirty="0" err="1" smtClean="0"/>
              <a:t>độ</a:t>
            </a:r>
            <a:r>
              <a:rPr lang="en-US" dirty="0" smtClean="0"/>
              <a:t> </a:t>
            </a:r>
            <a:r>
              <a:rPr lang="en-US" dirty="0" err="1" smtClean="0"/>
              <a:t>ưu</a:t>
            </a:r>
            <a:r>
              <a:rPr lang="en-US" dirty="0" smtClean="0"/>
              <a:t> </a:t>
            </a:r>
            <a:r>
              <a:rPr lang="en-US" dirty="0" err="1" smtClean="0"/>
              <a:t>tiên</a:t>
            </a:r>
            <a:r>
              <a:rPr lang="en-US" dirty="0" smtClean="0"/>
              <a:t> </a:t>
            </a:r>
            <a:r>
              <a:rPr lang="en-US" dirty="0" err="1" smtClean="0"/>
              <a:t>của</a:t>
            </a:r>
            <a:r>
              <a:rPr lang="en-US" dirty="0" smtClean="0"/>
              <a:t> </a:t>
            </a:r>
            <a:r>
              <a:rPr lang="en-US" dirty="0" err="1" smtClean="0"/>
              <a:t>rủi</a:t>
            </a:r>
            <a:r>
              <a:rPr lang="en-US" dirty="0" smtClean="0"/>
              <a:t> </a:t>
            </a:r>
            <a:r>
              <a:rPr lang="en-US" dirty="0" err="1" smtClean="0"/>
              <a:t>ro</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xác</a:t>
            </a:r>
            <a:r>
              <a:rPr lang="en-US" dirty="0" smtClean="0"/>
              <a:t> </a:t>
            </a:r>
            <a:r>
              <a:rPr lang="en-US" dirty="0" err="1" smtClean="0"/>
              <a:t>địnhh</a:t>
            </a:r>
            <a:r>
              <a:rPr lang="en-US" dirty="0" smtClean="0"/>
              <a:t> </a:t>
            </a:r>
            <a:r>
              <a:rPr lang="en-US" dirty="0" err="1" smtClean="0"/>
              <a:t>rủi</a:t>
            </a:r>
            <a:r>
              <a:rPr lang="en-US" dirty="0" smtClean="0"/>
              <a:t> ro.</a:t>
            </a:r>
          </a:p>
          <a:p>
            <a:r>
              <a:rPr lang="en-US" dirty="0" smtClean="0"/>
              <a:t>L</a:t>
            </a:r>
            <a:r>
              <a:rPr lang="vi-VN" dirty="0" smtClean="0"/>
              <a:t>à </a:t>
            </a:r>
            <a:r>
              <a:rPr lang="vi-VN" dirty="0"/>
              <a:t>một phương tiện nhanh chóng và hiệu quả </a:t>
            </a:r>
            <a:r>
              <a:rPr lang="vi-VN" dirty="0" smtClean="0"/>
              <a:t>của việc</a:t>
            </a:r>
            <a:r>
              <a:rPr lang="en-US" dirty="0" smtClean="0"/>
              <a:t> </a:t>
            </a:r>
            <a:r>
              <a:rPr lang="en-US" dirty="0" err="1" smtClean="0"/>
              <a:t>lập</a:t>
            </a:r>
            <a:r>
              <a:rPr lang="en-US" dirty="0" smtClean="0"/>
              <a:t> k</a:t>
            </a:r>
            <a:r>
              <a:rPr lang="vi-VN" dirty="0" smtClean="0"/>
              <a:t>ế </a:t>
            </a:r>
            <a:r>
              <a:rPr lang="vi-VN" dirty="0"/>
              <a:t>hoạch </a:t>
            </a:r>
            <a:r>
              <a:rPr lang="en-US" dirty="0" err="1" smtClean="0"/>
              <a:t>đáp</a:t>
            </a:r>
            <a:r>
              <a:rPr lang="en-US" dirty="0" smtClean="0"/>
              <a:t> </a:t>
            </a:r>
            <a:r>
              <a:rPr lang="en-US" dirty="0" err="1" smtClean="0"/>
              <a:t>trả</a:t>
            </a:r>
            <a:r>
              <a:rPr lang="vi-VN" dirty="0" smtClean="0"/>
              <a:t> </a:t>
            </a:r>
            <a:r>
              <a:rPr lang="vi-VN" dirty="0"/>
              <a:t>rủi ro </a:t>
            </a:r>
            <a:r>
              <a:rPr lang="vi-VN" dirty="0" smtClean="0"/>
              <a:t>và </a:t>
            </a:r>
            <a:r>
              <a:rPr lang="en-US" dirty="0" err="1" smtClean="0"/>
              <a:t>là</a:t>
            </a:r>
            <a:r>
              <a:rPr lang="en-US" dirty="0" smtClean="0"/>
              <a:t> </a:t>
            </a:r>
            <a:r>
              <a:rPr lang="vi-VN" dirty="0" smtClean="0"/>
              <a:t>nền </a:t>
            </a:r>
            <a:r>
              <a:rPr lang="vi-VN" dirty="0"/>
              <a:t>tảng cho </a:t>
            </a:r>
            <a:r>
              <a:rPr lang="en-US" dirty="0" err="1" smtClean="0"/>
              <a:t>việc</a:t>
            </a:r>
            <a:r>
              <a:rPr lang="en-US" dirty="0" smtClean="0"/>
              <a:t> t</a:t>
            </a:r>
            <a:r>
              <a:rPr lang="vi-VN" dirty="0" smtClean="0"/>
              <a:t>hực </a:t>
            </a:r>
            <a:r>
              <a:rPr lang="vi-VN" dirty="0"/>
              <a:t>hiện phân tích </a:t>
            </a:r>
            <a:r>
              <a:rPr lang="en-US" dirty="0" err="1" smtClean="0"/>
              <a:t>định</a:t>
            </a:r>
            <a:r>
              <a:rPr lang="en-US" dirty="0" smtClean="0"/>
              <a:t> </a:t>
            </a:r>
            <a:r>
              <a:rPr lang="en-US" dirty="0" err="1" smtClean="0"/>
              <a:t>lượng</a:t>
            </a:r>
            <a:r>
              <a:rPr lang="en-US" dirty="0" smtClean="0"/>
              <a:t> </a:t>
            </a:r>
            <a:r>
              <a:rPr lang="vi-VN" dirty="0" smtClean="0"/>
              <a:t>rủi </a:t>
            </a:r>
            <a:r>
              <a:rPr lang="vi-VN" dirty="0"/>
              <a:t>ro </a:t>
            </a:r>
            <a:r>
              <a:rPr lang="en-US" dirty="0" smtClean="0"/>
              <a:t>.</a:t>
            </a:r>
          </a:p>
          <a:p>
            <a:r>
              <a:rPr lang="en-US" dirty="0" err="1" smtClean="0"/>
              <a:t>Quy</a:t>
            </a:r>
            <a:r>
              <a:rPr lang="en-US" dirty="0" smtClean="0"/>
              <a:t> </a:t>
            </a:r>
            <a:r>
              <a:rPr lang="vi-VN" dirty="0" smtClean="0"/>
              <a:t>trình phải </a:t>
            </a:r>
            <a:r>
              <a:rPr lang="vi-VN" dirty="0"/>
              <a:t>được </a:t>
            </a:r>
            <a:r>
              <a:rPr lang="en-US" dirty="0" err="1" smtClean="0"/>
              <a:t>thực</a:t>
            </a:r>
            <a:r>
              <a:rPr lang="en-US" dirty="0" smtClean="0"/>
              <a:t> </a:t>
            </a:r>
            <a:r>
              <a:rPr lang="en-US" dirty="0" err="1" smtClean="0"/>
              <a:t>hiện</a:t>
            </a:r>
            <a:r>
              <a:rPr lang="vi-VN" dirty="0" smtClean="0"/>
              <a:t> </a:t>
            </a:r>
            <a:r>
              <a:rPr lang="vi-VN" dirty="0"/>
              <a:t>trong suốt vòng đời của dự </a:t>
            </a:r>
            <a:r>
              <a:rPr lang="vi-VN" dirty="0" smtClean="0"/>
              <a:t>án</a:t>
            </a:r>
            <a:r>
              <a:rPr lang="en-US" dirty="0" smtClean="0"/>
              <a:t>.</a:t>
            </a:r>
            <a:endParaRPr lang="en-US" dirty="0"/>
          </a:p>
        </p:txBody>
      </p:sp>
    </p:spTree>
    <p:extLst>
      <p:ext uri="{BB962C8B-B14F-4D97-AF65-F5344CB8AC3E}">
        <p14:creationId xmlns:p14="http://schemas.microsoft.com/office/powerpoint/2010/main" val="20003983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Thực hiện phân tích định tính</a:t>
            </a:r>
            <a:r>
              <a:rPr lang="en-US" dirty="0"/>
              <a:t> </a:t>
            </a:r>
            <a:r>
              <a:rPr lang="vi-VN" dirty="0"/>
              <a:t>rủi ro </a:t>
            </a:r>
            <a:r>
              <a:rPr lang="en-US" dirty="0"/>
              <a:t/>
            </a:r>
            <a:br>
              <a:rPr lang="en-US" dirty="0"/>
            </a:br>
            <a:r>
              <a:rPr lang="en-US" dirty="0"/>
              <a:t>(Perform Qualitative Risk Analysis)</a:t>
            </a:r>
          </a:p>
        </p:txBody>
      </p:sp>
      <p:sp>
        <p:nvSpPr>
          <p:cNvPr id="3" name="Content Placeholder 2"/>
          <p:cNvSpPr>
            <a:spLocks noGrp="1"/>
          </p:cNvSpPr>
          <p:nvPr>
            <p:ph idx="1"/>
          </p:nvPr>
        </p:nvSpPr>
        <p:spPr/>
        <p:txBody>
          <a:bodyPr/>
          <a:lstStyle/>
          <a:p>
            <a:r>
              <a:rPr lang="en-US" dirty="0"/>
              <a:t> </a:t>
            </a:r>
            <a:r>
              <a:rPr lang="en-US" dirty="0" smtClean="0"/>
              <a:t>Inputs:</a:t>
            </a:r>
          </a:p>
          <a:p>
            <a:pPr lvl="1"/>
            <a:r>
              <a:rPr lang="en-US" dirty="0"/>
              <a:t>Risk </a:t>
            </a:r>
            <a:r>
              <a:rPr lang="en-US" dirty="0" smtClean="0"/>
              <a:t>Register</a:t>
            </a:r>
          </a:p>
          <a:p>
            <a:pPr lvl="1"/>
            <a:r>
              <a:rPr lang="en-US" dirty="0"/>
              <a:t>Risk Management </a:t>
            </a:r>
            <a:r>
              <a:rPr lang="en-US" dirty="0" smtClean="0"/>
              <a:t>Plan: </a:t>
            </a:r>
            <a:r>
              <a:rPr lang="vi-VN" dirty="0"/>
              <a:t>vai trò và trách nhiệm thực hiện quản lý rủi ro, ngân sách, hoạt động tiến độ quản lý rủi ro, các loại rủi ro, định nghĩa của xác suất và tác động, xác suất và ma trận tác </a:t>
            </a:r>
            <a:r>
              <a:rPr lang="vi-VN" dirty="0" smtClean="0"/>
              <a:t>động</a:t>
            </a:r>
            <a:r>
              <a:rPr lang="en-US" dirty="0" smtClean="0"/>
              <a:t>.</a:t>
            </a:r>
          </a:p>
          <a:p>
            <a:pPr lvl="1"/>
            <a:r>
              <a:rPr lang="en-US" dirty="0"/>
              <a:t>Project Scope </a:t>
            </a:r>
            <a:r>
              <a:rPr lang="en-US" dirty="0" smtClean="0"/>
              <a:t>Statement</a:t>
            </a:r>
          </a:p>
          <a:p>
            <a:pPr lvl="1"/>
            <a:r>
              <a:rPr lang="en-US" dirty="0"/>
              <a:t>Organizational Process </a:t>
            </a:r>
            <a:r>
              <a:rPr lang="en-US" dirty="0" smtClean="0"/>
              <a:t>Assets</a:t>
            </a:r>
          </a:p>
          <a:p>
            <a:pPr lvl="2"/>
            <a:r>
              <a:rPr lang="vi-VN" dirty="0"/>
              <a:t>Thông tin về dự án tương tự </a:t>
            </a:r>
            <a:r>
              <a:rPr lang="vi-VN" dirty="0" smtClean="0"/>
              <a:t>trước</a:t>
            </a:r>
            <a:r>
              <a:rPr lang="en-US" dirty="0"/>
              <a:t> </a:t>
            </a:r>
            <a:r>
              <a:rPr lang="en-US" dirty="0" err="1" smtClean="0"/>
              <a:t>đã</a:t>
            </a:r>
            <a:r>
              <a:rPr lang="en-US" dirty="0" smtClean="0"/>
              <a:t> </a:t>
            </a:r>
            <a:r>
              <a:rPr lang="en-US" dirty="0" err="1" smtClean="0"/>
              <a:t>hoàn</a:t>
            </a:r>
            <a:r>
              <a:rPr lang="en-US" dirty="0" smtClean="0"/>
              <a:t> </a:t>
            </a:r>
            <a:r>
              <a:rPr lang="en-US" dirty="0" err="1" smtClean="0"/>
              <a:t>thành</a:t>
            </a:r>
            <a:endParaRPr lang="en-US" dirty="0" smtClean="0"/>
          </a:p>
          <a:p>
            <a:pPr lvl="2"/>
            <a:r>
              <a:rPr lang="vi-VN" dirty="0" smtClean="0"/>
              <a:t>Các </a:t>
            </a:r>
            <a:r>
              <a:rPr lang="vi-VN" dirty="0"/>
              <a:t>nghiên cứu về các dự án tương tự bởi các chuyên gia </a:t>
            </a:r>
            <a:r>
              <a:rPr lang="en-US" dirty="0" err="1" smtClean="0"/>
              <a:t>về</a:t>
            </a:r>
            <a:r>
              <a:rPr lang="en-US" dirty="0" smtClean="0"/>
              <a:t> </a:t>
            </a:r>
            <a:r>
              <a:rPr lang="vi-VN" dirty="0" smtClean="0"/>
              <a:t>rủi r</a:t>
            </a:r>
            <a:r>
              <a:rPr lang="en-US" dirty="0" smtClean="0"/>
              <a:t>o.</a:t>
            </a:r>
          </a:p>
          <a:p>
            <a:pPr lvl="2"/>
            <a:r>
              <a:rPr lang="vi-VN" dirty="0" smtClean="0"/>
              <a:t>Cơ </a:t>
            </a:r>
            <a:r>
              <a:rPr lang="vi-VN" dirty="0"/>
              <a:t>sở dữ liệu rủi ro có </a:t>
            </a:r>
            <a:r>
              <a:rPr lang="vi-VN" dirty="0" smtClean="0"/>
              <a:t>sẵn</a:t>
            </a:r>
            <a:r>
              <a:rPr lang="en-US" dirty="0" smtClean="0"/>
              <a:t>.</a:t>
            </a:r>
            <a:endParaRPr lang="en-US" dirty="0"/>
          </a:p>
          <a:p>
            <a:pPr lvl="1"/>
            <a:endParaRPr lang="en-US" dirty="0"/>
          </a:p>
          <a:p>
            <a:pPr lvl="1"/>
            <a:endParaRPr lang="en-US" dirty="0"/>
          </a:p>
        </p:txBody>
      </p:sp>
    </p:spTree>
    <p:extLst>
      <p:ext uri="{BB962C8B-B14F-4D97-AF65-F5344CB8AC3E}">
        <p14:creationId xmlns:p14="http://schemas.microsoft.com/office/powerpoint/2010/main" val="4199931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259919"/>
          </a:xfrm>
        </p:spPr>
        <p:txBody>
          <a:bodyPr/>
          <a:lstStyle/>
          <a:p>
            <a:r>
              <a:rPr lang="en-US" dirty="0" err="1" smtClean="0"/>
              <a:t>Quản</a:t>
            </a:r>
            <a:r>
              <a:rPr lang="en-US" dirty="0" smtClean="0"/>
              <a:t> </a:t>
            </a:r>
            <a:r>
              <a:rPr lang="en-US" dirty="0" err="1" smtClean="0"/>
              <a:t>lý</a:t>
            </a:r>
            <a:r>
              <a:rPr lang="en-US" dirty="0" smtClean="0"/>
              <a:t> </a:t>
            </a:r>
            <a:r>
              <a:rPr lang="en-US" dirty="0" err="1" smtClean="0"/>
              <a:t>rủi</a:t>
            </a:r>
            <a:r>
              <a:rPr lang="en-US" dirty="0" smtClean="0"/>
              <a:t> </a:t>
            </a:r>
            <a:r>
              <a:rPr lang="en-US" dirty="0" err="1" smtClean="0"/>
              <a:t>ro</a:t>
            </a:r>
            <a:r>
              <a:rPr lang="en-US" dirty="0" smtClean="0"/>
              <a:t> </a:t>
            </a:r>
            <a:r>
              <a:rPr lang="en-US" dirty="0" err="1" smtClean="0"/>
              <a:t>của</a:t>
            </a:r>
            <a:r>
              <a:rPr lang="en-US" dirty="0" smtClean="0"/>
              <a:t> </a:t>
            </a:r>
            <a:r>
              <a:rPr lang="en-US" dirty="0" err="1" smtClean="0"/>
              <a:t>dự</a:t>
            </a:r>
            <a:r>
              <a:rPr lang="en-US" dirty="0" smtClean="0"/>
              <a:t> </a:t>
            </a:r>
            <a:r>
              <a:rPr lang="en-US" dirty="0" err="1" smtClean="0"/>
              <a:t>án</a:t>
            </a:r>
            <a:r>
              <a:rPr lang="en-US" dirty="0" smtClean="0"/>
              <a:t/>
            </a:r>
            <a:br>
              <a:rPr lang="en-US" dirty="0" smtClean="0"/>
            </a:br>
            <a:r>
              <a:rPr lang="en-US" sz="2400" dirty="0" smtClean="0"/>
              <a:t>(</a:t>
            </a:r>
            <a:r>
              <a:rPr lang="de-DE" sz="2400" dirty="0"/>
              <a:t>PROJECT RISK MANAGEMENT</a:t>
            </a:r>
            <a:r>
              <a:rPr lang="en-US" sz="2400" dirty="0"/>
              <a:t>)</a:t>
            </a:r>
            <a:endParaRPr lang="en-US" dirty="0"/>
          </a:p>
        </p:txBody>
      </p:sp>
      <p:sp>
        <p:nvSpPr>
          <p:cNvPr id="3" name="Content Placeholder 2"/>
          <p:cNvSpPr>
            <a:spLocks noGrp="1"/>
          </p:cNvSpPr>
          <p:nvPr>
            <p:ph idx="1"/>
          </p:nvPr>
        </p:nvSpPr>
        <p:spPr/>
        <p:txBody>
          <a:bodyPr/>
          <a:lstStyle/>
          <a:p>
            <a:r>
              <a:rPr lang="vi-VN" dirty="0"/>
              <a:t>Quản lý rủi ro </a:t>
            </a:r>
            <a:r>
              <a:rPr lang="en-US" dirty="0" smtClean="0"/>
              <a:t>d</a:t>
            </a:r>
            <a:r>
              <a:rPr lang="vi-VN" dirty="0" smtClean="0"/>
              <a:t>ự </a:t>
            </a:r>
            <a:r>
              <a:rPr lang="vi-VN" dirty="0"/>
              <a:t>án </a:t>
            </a:r>
            <a:r>
              <a:rPr lang="vi-VN" dirty="0" smtClean="0"/>
              <a:t>bao </a:t>
            </a:r>
            <a:r>
              <a:rPr lang="vi-VN" dirty="0"/>
              <a:t>gồm các </a:t>
            </a:r>
            <a:r>
              <a:rPr lang="vi-VN" dirty="0" smtClean="0"/>
              <a:t>qu</a:t>
            </a:r>
            <a:r>
              <a:rPr lang="en-US" dirty="0" smtClean="0"/>
              <a:t>y</a:t>
            </a:r>
            <a:r>
              <a:rPr lang="vi-VN" dirty="0" smtClean="0"/>
              <a:t> </a:t>
            </a:r>
            <a:r>
              <a:rPr lang="vi-VN" dirty="0"/>
              <a:t>trình thực hiện quy hoạch quản lý rủi ro, xác định, phân tích, lập kế hoạch </a:t>
            </a:r>
            <a:r>
              <a:rPr lang="en-US" dirty="0" err="1" smtClean="0"/>
              <a:t>đối</a:t>
            </a:r>
            <a:r>
              <a:rPr lang="en-US" dirty="0" smtClean="0"/>
              <a:t> </a:t>
            </a:r>
            <a:r>
              <a:rPr lang="en-US" dirty="0" err="1" smtClean="0"/>
              <a:t>phó</a:t>
            </a:r>
            <a:r>
              <a:rPr lang="vi-VN" dirty="0" smtClean="0"/>
              <a:t>, </a:t>
            </a:r>
            <a:r>
              <a:rPr lang="en-US" dirty="0" smtClean="0"/>
              <a:t>t</a:t>
            </a:r>
            <a:r>
              <a:rPr lang="vi-VN" dirty="0" smtClean="0"/>
              <a:t>heo </a:t>
            </a:r>
            <a:r>
              <a:rPr lang="vi-VN" dirty="0"/>
              <a:t>dõi và kiểm soát </a:t>
            </a:r>
            <a:r>
              <a:rPr lang="en-US" dirty="0" err="1" smtClean="0"/>
              <a:t>rủi</a:t>
            </a:r>
            <a:r>
              <a:rPr lang="en-US" dirty="0" smtClean="0"/>
              <a:t> </a:t>
            </a:r>
            <a:r>
              <a:rPr lang="en-US" dirty="0" err="1" smtClean="0"/>
              <a:t>ro</a:t>
            </a:r>
            <a:r>
              <a:rPr lang="en-US" dirty="0" smtClean="0"/>
              <a:t> </a:t>
            </a:r>
            <a:r>
              <a:rPr lang="vi-VN" dirty="0" smtClean="0"/>
              <a:t>trong dự </a:t>
            </a:r>
            <a:r>
              <a:rPr lang="vi-VN" dirty="0"/>
              <a:t>án</a:t>
            </a:r>
            <a:r>
              <a:rPr lang="vi-VN" dirty="0" smtClean="0"/>
              <a:t>.</a:t>
            </a:r>
            <a:endParaRPr lang="en-US" dirty="0" smtClean="0"/>
          </a:p>
          <a:p>
            <a:r>
              <a:rPr lang="vi-VN" dirty="0" smtClean="0"/>
              <a:t>Mục </a:t>
            </a:r>
            <a:r>
              <a:rPr lang="vi-VN" dirty="0"/>
              <a:t>tiêu của </a:t>
            </a:r>
            <a:r>
              <a:rPr lang="en-US" dirty="0" smtClean="0"/>
              <a:t>q</a:t>
            </a:r>
            <a:r>
              <a:rPr lang="vi-VN" dirty="0" smtClean="0"/>
              <a:t>uản </a:t>
            </a:r>
            <a:r>
              <a:rPr lang="vi-VN" dirty="0"/>
              <a:t>lý rủi ro để tăng xác suất và tác động của sự kiện tích cực, và làm giảm khả năng và tác động của các sự kiện tiêu cực trong dự án</a:t>
            </a:r>
            <a:endParaRPr lang="en-US" dirty="0"/>
          </a:p>
        </p:txBody>
      </p:sp>
    </p:spTree>
    <p:extLst>
      <p:ext uri="{BB962C8B-B14F-4D97-AF65-F5344CB8AC3E}">
        <p14:creationId xmlns:p14="http://schemas.microsoft.com/office/powerpoint/2010/main" val="5234843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Thực hiện phân tích định tính</a:t>
            </a:r>
            <a:r>
              <a:rPr lang="en-US" dirty="0"/>
              <a:t> </a:t>
            </a:r>
            <a:r>
              <a:rPr lang="vi-VN" dirty="0"/>
              <a:t>rủi ro </a:t>
            </a:r>
            <a:r>
              <a:rPr lang="en-US" dirty="0"/>
              <a:t/>
            </a:r>
            <a:br>
              <a:rPr lang="en-US" dirty="0"/>
            </a:br>
            <a:r>
              <a:rPr lang="en-US" dirty="0"/>
              <a:t>(Perform Qualitative Risk Analysis)</a:t>
            </a:r>
          </a:p>
        </p:txBody>
      </p:sp>
      <p:sp>
        <p:nvSpPr>
          <p:cNvPr id="3" name="Content Placeholder 2"/>
          <p:cNvSpPr>
            <a:spLocks noGrp="1"/>
          </p:cNvSpPr>
          <p:nvPr>
            <p:ph idx="1"/>
          </p:nvPr>
        </p:nvSpPr>
        <p:spPr/>
        <p:txBody>
          <a:bodyPr/>
          <a:lstStyle/>
          <a:p>
            <a:r>
              <a:rPr lang="en-US" dirty="0"/>
              <a:t>Tools and </a:t>
            </a:r>
            <a:r>
              <a:rPr lang="en-US" dirty="0" smtClean="0"/>
              <a:t>Techniques:</a:t>
            </a:r>
          </a:p>
          <a:p>
            <a:pPr lvl="1"/>
            <a:r>
              <a:rPr lang="en-US" dirty="0">
                <a:solidFill>
                  <a:srgbClr val="990000"/>
                </a:solidFill>
              </a:rPr>
              <a:t>Risk Probability and Impact </a:t>
            </a:r>
            <a:r>
              <a:rPr lang="en-US" dirty="0" smtClean="0">
                <a:solidFill>
                  <a:srgbClr val="990000"/>
                </a:solidFill>
              </a:rPr>
              <a:t>Assessment</a:t>
            </a:r>
            <a:r>
              <a:rPr lang="en-US" dirty="0" smtClean="0"/>
              <a:t>: </a:t>
            </a:r>
          </a:p>
          <a:p>
            <a:pPr lvl="2"/>
            <a:r>
              <a:rPr lang="vi-VN" dirty="0"/>
              <a:t>Đánh giá xác suất </a:t>
            </a:r>
            <a:r>
              <a:rPr lang="vi-VN" dirty="0" smtClean="0"/>
              <a:t>rủi ro</a:t>
            </a:r>
            <a:r>
              <a:rPr lang="en-US" dirty="0"/>
              <a:t> (Risk probability </a:t>
            </a:r>
            <a:r>
              <a:rPr lang="en-US" dirty="0" smtClean="0"/>
              <a:t>assessment):</a:t>
            </a:r>
            <a:r>
              <a:rPr lang="vi-VN" dirty="0" smtClean="0"/>
              <a:t> điều </a:t>
            </a:r>
            <a:r>
              <a:rPr lang="vi-VN" dirty="0"/>
              <a:t>tra khả năng từng rủi ro cụ thể sẽ xảy ra</a:t>
            </a:r>
            <a:r>
              <a:rPr lang="vi-VN" dirty="0" smtClean="0"/>
              <a:t>.</a:t>
            </a:r>
            <a:endParaRPr lang="en-US" dirty="0" smtClean="0"/>
          </a:p>
          <a:p>
            <a:pPr lvl="2"/>
            <a:r>
              <a:rPr lang="vi-VN" dirty="0" smtClean="0"/>
              <a:t>Đánh </a:t>
            </a:r>
            <a:r>
              <a:rPr lang="vi-VN" dirty="0"/>
              <a:t>giá tác động </a:t>
            </a:r>
            <a:r>
              <a:rPr lang="vi-VN" dirty="0" smtClean="0"/>
              <a:t>rủi ro</a:t>
            </a:r>
            <a:r>
              <a:rPr lang="en-US" dirty="0"/>
              <a:t> (Risk impact assessment</a:t>
            </a:r>
            <a:r>
              <a:rPr lang="en-US" dirty="0" smtClean="0"/>
              <a:t>):</a:t>
            </a:r>
            <a:r>
              <a:rPr lang="vi-VN" dirty="0" smtClean="0"/>
              <a:t> điều </a:t>
            </a:r>
            <a:r>
              <a:rPr lang="vi-VN" dirty="0"/>
              <a:t>tra ảnh hưởng tiềm năng trên </a:t>
            </a:r>
            <a:r>
              <a:rPr lang="vi-VN" dirty="0" smtClean="0"/>
              <a:t>mục </a:t>
            </a:r>
            <a:r>
              <a:rPr lang="vi-VN" dirty="0"/>
              <a:t>tiêu của dự án như tiến độ, chất lượng, chi phí, hoặc thực </a:t>
            </a:r>
            <a:r>
              <a:rPr lang="vi-VN" dirty="0" smtClean="0"/>
              <a:t>hiện</a:t>
            </a:r>
            <a:r>
              <a:rPr lang="en-US" dirty="0" smtClean="0"/>
              <a:t>.</a:t>
            </a:r>
          </a:p>
          <a:p>
            <a:pPr lvl="1"/>
            <a:r>
              <a:rPr lang="en-US" dirty="0">
                <a:solidFill>
                  <a:srgbClr val="990000"/>
                </a:solidFill>
              </a:rPr>
              <a:t>Probability and Impact </a:t>
            </a:r>
            <a:r>
              <a:rPr lang="en-US" dirty="0" smtClean="0">
                <a:solidFill>
                  <a:srgbClr val="990000"/>
                </a:solidFill>
              </a:rPr>
              <a:t>Matrix</a:t>
            </a:r>
            <a:r>
              <a:rPr lang="en-US" dirty="0" smtClean="0"/>
              <a:t>: </a:t>
            </a:r>
            <a:r>
              <a:rPr lang="vi-VN" dirty="0"/>
              <a:t>Đánh giá </a:t>
            </a:r>
            <a:r>
              <a:rPr lang="vi-VN" dirty="0" smtClean="0"/>
              <a:t>tầm </a:t>
            </a:r>
            <a:r>
              <a:rPr lang="vi-VN" dirty="0"/>
              <a:t>quan trọng của mỗi </a:t>
            </a:r>
            <a:r>
              <a:rPr lang="vi-VN" dirty="0" smtClean="0"/>
              <a:t>rủi </a:t>
            </a:r>
            <a:r>
              <a:rPr lang="vi-VN" dirty="0"/>
              <a:t>ro </a:t>
            </a:r>
            <a:r>
              <a:rPr lang="vi-VN" dirty="0" smtClean="0"/>
              <a:t>ro, </a:t>
            </a:r>
            <a:r>
              <a:rPr lang="vi-VN" dirty="0"/>
              <a:t>thường được thực hiện bằng cách sử </a:t>
            </a:r>
            <a:r>
              <a:rPr lang="vi-VN" dirty="0" smtClean="0"/>
              <a:t>dụng</a:t>
            </a:r>
            <a:r>
              <a:rPr lang="en-US" dirty="0" smtClean="0"/>
              <a:t> </a:t>
            </a:r>
            <a:r>
              <a:rPr lang="vi-VN" dirty="0" smtClean="0"/>
              <a:t>bảng </a:t>
            </a:r>
            <a:r>
              <a:rPr lang="vi-VN" dirty="0"/>
              <a:t>hoặc ma </a:t>
            </a:r>
            <a:r>
              <a:rPr lang="vi-VN" dirty="0" smtClean="0"/>
              <a:t>trận</a:t>
            </a:r>
            <a:r>
              <a:rPr lang="en-US" dirty="0" smtClean="0"/>
              <a:t> </a:t>
            </a:r>
            <a:r>
              <a:rPr lang="vi-VN" dirty="0" smtClean="0"/>
              <a:t>xác </a:t>
            </a:r>
            <a:r>
              <a:rPr lang="vi-VN" dirty="0"/>
              <a:t>suất và tác </a:t>
            </a:r>
            <a:r>
              <a:rPr lang="vi-VN" dirty="0" smtClean="0"/>
              <a:t>độn</a:t>
            </a:r>
            <a:r>
              <a:rPr lang="en-US" dirty="0" smtClean="0"/>
              <a:t>g.</a:t>
            </a:r>
            <a:r>
              <a:rPr lang="vi-VN" dirty="0" smtClean="0"/>
              <a:t> </a:t>
            </a:r>
            <a:endParaRPr lang="en-US" dirty="0"/>
          </a:p>
        </p:txBody>
      </p:sp>
    </p:spTree>
    <p:extLst>
      <p:ext uri="{BB962C8B-B14F-4D97-AF65-F5344CB8AC3E}">
        <p14:creationId xmlns:p14="http://schemas.microsoft.com/office/powerpoint/2010/main" val="6863945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Thực hiện phân tích định tính</a:t>
            </a:r>
            <a:r>
              <a:rPr lang="en-US" dirty="0"/>
              <a:t> </a:t>
            </a:r>
            <a:r>
              <a:rPr lang="vi-VN" dirty="0"/>
              <a:t>rủi ro </a:t>
            </a:r>
            <a:r>
              <a:rPr lang="en-US" dirty="0"/>
              <a:t/>
            </a:r>
            <a:br>
              <a:rPr lang="en-US" dirty="0"/>
            </a:br>
            <a:r>
              <a:rPr lang="en-US" dirty="0"/>
              <a:t>(Perform Qualitative Risk Analysis)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84" y="1508781"/>
            <a:ext cx="8229510" cy="3746270"/>
          </a:xfrm>
        </p:spPr>
      </p:pic>
      <p:sp>
        <p:nvSpPr>
          <p:cNvPr id="5" name="TextBox 4"/>
          <p:cNvSpPr txBox="1"/>
          <p:nvPr/>
        </p:nvSpPr>
        <p:spPr>
          <a:xfrm>
            <a:off x="365806" y="5657672"/>
            <a:ext cx="8503827" cy="1200329"/>
          </a:xfrm>
          <a:prstGeom prst="rect">
            <a:avLst/>
          </a:prstGeom>
          <a:noFill/>
        </p:spPr>
        <p:txBody>
          <a:bodyPr wrap="square" rtlCol="0">
            <a:spAutoFit/>
          </a:bodyPr>
          <a:lstStyle/>
          <a:p>
            <a:pPr marL="285750" indent="-285750">
              <a:buFont typeface="Arial" pitchFamily="34" charset="0"/>
              <a:buChar char="•"/>
            </a:pPr>
            <a:r>
              <a:rPr lang="vi-VN" sz="1800" dirty="0"/>
              <a:t>Mỗi rủi ro được đánh giá trên xác suất xảy ra và ảnh hưởng đến một mục tiêu.</a:t>
            </a:r>
            <a:r>
              <a:rPr lang="en-US" sz="1800" dirty="0"/>
              <a:t> </a:t>
            </a:r>
          </a:p>
          <a:p>
            <a:pPr marL="285750" indent="-285750">
              <a:buFont typeface="Arial" pitchFamily="34" charset="0"/>
              <a:buChar char="•"/>
            </a:pPr>
            <a:r>
              <a:rPr lang="vi-VN" sz="1800" dirty="0"/>
              <a:t>Ngưỡng cho rủi ro</a:t>
            </a:r>
            <a:r>
              <a:rPr lang="en-US" sz="1800" dirty="0"/>
              <a:t>:</a:t>
            </a:r>
            <a:r>
              <a:rPr lang="vi-VN" sz="1800" dirty="0"/>
              <a:t> thấp, trung bình hoặc cao được thể hiện trong ma trận</a:t>
            </a:r>
            <a:r>
              <a:rPr lang="en-US" sz="1800" dirty="0"/>
              <a:t>.</a:t>
            </a:r>
          </a:p>
          <a:p>
            <a:pPr marL="285750" indent="-285750">
              <a:buFont typeface="Arial" pitchFamily="34" charset="0"/>
              <a:buChar char="•"/>
            </a:pPr>
            <a:r>
              <a:rPr lang="vi-VN" sz="1800" dirty="0"/>
              <a:t>xác định rủi ro được cho điểm cao, trung bình hoặc thấp cho mục tiêu đó.</a:t>
            </a:r>
            <a:endParaRPr lang="en-US" sz="1800" dirty="0"/>
          </a:p>
          <a:p>
            <a:pPr marL="285750" indent="-285750">
              <a:buFont typeface="Arial" pitchFamily="34" charset="0"/>
              <a:buChar char="•"/>
            </a:pPr>
            <a:endParaRPr lang="en-US" sz="1800" dirty="0"/>
          </a:p>
        </p:txBody>
      </p:sp>
      <p:sp>
        <p:nvSpPr>
          <p:cNvPr id="6" name="TextBox 5"/>
          <p:cNvSpPr txBox="1"/>
          <p:nvPr/>
        </p:nvSpPr>
        <p:spPr>
          <a:xfrm>
            <a:off x="731562" y="5271381"/>
            <a:ext cx="8046632" cy="338554"/>
          </a:xfrm>
          <a:prstGeom prst="rect">
            <a:avLst/>
          </a:prstGeom>
          <a:noFill/>
        </p:spPr>
        <p:txBody>
          <a:bodyPr wrap="square" rtlCol="0">
            <a:spAutoFit/>
          </a:bodyPr>
          <a:lstStyle/>
          <a:p>
            <a:pPr algn="ctr"/>
            <a:r>
              <a:rPr lang="en-US" sz="1600" b="1" dirty="0"/>
              <a:t>Impact (relative scale) on an objective (e.g., cost, time, scope or quality)</a:t>
            </a:r>
          </a:p>
        </p:txBody>
      </p:sp>
    </p:spTree>
    <p:extLst>
      <p:ext uri="{BB962C8B-B14F-4D97-AF65-F5344CB8AC3E}">
        <p14:creationId xmlns:p14="http://schemas.microsoft.com/office/powerpoint/2010/main" val="6771272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Thực hiện phân tích định tính</a:t>
            </a:r>
            <a:r>
              <a:rPr lang="en-US" dirty="0"/>
              <a:t> </a:t>
            </a:r>
            <a:r>
              <a:rPr lang="vi-VN" dirty="0"/>
              <a:t>rủi ro </a:t>
            </a:r>
            <a:r>
              <a:rPr lang="en-US" dirty="0"/>
              <a:t/>
            </a:r>
            <a:br>
              <a:rPr lang="en-US" dirty="0"/>
            </a:br>
            <a:r>
              <a:rPr lang="en-US" dirty="0"/>
              <a:t>(Perform Qualitative Risk Analysis)</a:t>
            </a:r>
          </a:p>
        </p:txBody>
      </p:sp>
      <p:sp>
        <p:nvSpPr>
          <p:cNvPr id="3" name="Content Placeholder 2"/>
          <p:cNvSpPr>
            <a:spLocks noGrp="1"/>
          </p:cNvSpPr>
          <p:nvPr>
            <p:ph idx="1"/>
          </p:nvPr>
        </p:nvSpPr>
        <p:spPr/>
        <p:txBody>
          <a:bodyPr/>
          <a:lstStyle/>
          <a:p>
            <a:pPr lvl="1"/>
            <a:r>
              <a:rPr lang="en-US" dirty="0">
                <a:solidFill>
                  <a:srgbClr val="990000"/>
                </a:solidFill>
              </a:rPr>
              <a:t>Risk Data Quality </a:t>
            </a:r>
            <a:r>
              <a:rPr lang="en-US" dirty="0" smtClean="0">
                <a:solidFill>
                  <a:srgbClr val="990000"/>
                </a:solidFill>
              </a:rPr>
              <a:t>Assessment</a:t>
            </a:r>
            <a:r>
              <a:rPr lang="en-US" dirty="0" smtClean="0"/>
              <a:t>: </a:t>
            </a:r>
          </a:p>
          <a:p>
            <a:pPr lvl="2"/>
            <a:r>
              <a:rPr lang="en-US" dirty="0" smtClean="0"/>
              <a:t>P</a:t>
            </a:r>
            <a:r>
              <a:rPr lang="vi-VN" dirty="0" smtClean="0"/>
              <a:t>hân tích</a:t>
            </a:r>
            <a:r>
              <a:rPr lang="en-US" dirty="0" smtClean="0"/>
              <a:t> </a:t>
            </a:r>
            <a:r>
              <a:rPr lang="en-US" dirty="0" err="1" smtClean="0"/>
              <a:t>định</a:t>
            </a:r>
            <a:r>
              <a:rPr lang="en-US" dirty="0" smtClean="0"/>
              <a:t> </a:t>
            </a:r>
            <a:r>
              <a:rPr lang="en-US" dirty="0" err="1" smtClean="0"/>
              <a:t>lượng</a:t>
            </a:r>
            <a:r>
              <a:rPr lang="vi-VN" dirty="0" smtClean="0"/>
              <a:t> </a:t>
            </a:r>
            <a:r>
              <a:rPr lang="vi-VN" dirty="0"/>
              <a:t>rủi ro </a:t>
            </a:r>
            <a:r>
              <a:rPr lang="vi-VN" dirty="0" smtClean="0"/>
              <a:t>đòi </a:t>
            </a:r>
            <a:r>
              <a:rPr lang="vi-VN" dirty="0"/>
              <a:t>hỏi phải có dữ liệu chính </a:t>
            </a:r>
            <a:r>
              <a:rPr lang="vi-VN" dirty="0" smtClean="0"/>
              <a:t>xác</a:t>
            </a:r>
            <a:r>
              <a:rPr lang="en-US" dirty="0" smtClean="0"/>
              <a:t>, </a:t>
            </a:r>
            <a:r>
              <a:rPr lang="vi-VN" dirty="0" smtClean="0"/>
              <a:t>khách quan</a:t>
            </a:r>
            <a:r>
              <a:rPr lang="en-US" dirty="0" smtClean="0"/>
              <a:t>, </a:t>
            </a:r>
            <a:r>
              <a:rPr lang="vi-VN" dirty="0" smtClean="0"/>
              <a:t>tin cậy</a:t>
            </a:r>
            <a:r>
              <a:rPr lang="en-US" dirty="0" smtClean="0"/>
              <a:t>.</a:t>
            </a:r>
          </a:p>
          <a:p>
            <a:pPr lvl="2"/>
            <a:r>
              <a:rPr lang="en-US" dirty="0" smtClean="0"/>
              <a:t>L</a:t>
            </a:r>
            <a:r>
              <a:rPr lang="vi-VN" dirty="0" smtClean="0"/>
              <a:t>à </a:t>
            </a:r>
            <a:r>
              <a:rPr lang="vi-VN" dirty="0"/>
              <a:t>một kỹ thuật để đánh giá mức độ mà các dữ liệu về các </a:t>
            </a:r>
            <a:r>
              <a:rPr lang="en-US" dirty="0" err="1" smtClean="0"/>
              <a:t>rủi</a:t>
            </a:r>
            <a:r>
              <a:rPr lang="en-US" dirty="0" smtClean="0"/>
              <a:t> </a:t>
            </a:r>
            <a:r>
              <a:rPr lang="en-US" dirty="0" err="1" smtClean="0"/>
              <a:t>ro</a:t>
            </a:r>
            <a:r>
              <a:rPr lang="vi-VN" dirty="0" smtClean="0"/>
              <a:t> </a:t>
            </a:r>
            <a:r>
              <a:rPr lang="vi-VN" dirty="0"/>
              <a:t>có ích cho việc quản lý rủi ro</a:t>
            </a:r>
            <a:r>
              <a:rPr lang="vi-VN" dirty="0" smtClean="0"/>
              <a:t>.</a:t>
            </a:r>
            <a:endParaRPr lang="en-US" dirty="0" smtClean="0"/>
          </a:p>
          <a:p>
            <a:pPr lvl="1"/>
            <a:r>
              <a:rPr lang="en-US" dirty="0">
                <a:solidFill>
                  <a:srgbClr val="990000"/>
                </a:solidFill>
              </a:rPr>
              <a:t>Risk </a:t>
            </a:r>
            <a:r>
              <a:rPr lang="en-US" dirty="0" smtClean="0">
                <a:solidFill>
                  <a:srgbClr val="990000"/>
                </a:solidFill>
              </a:rPr>
              <a:t>Categorization</a:t>
            </a:r>
            <a:r>
              <a:rPr lang="en-US" dirty="0" smtClean="0"/>
              <a:t>: </a:t>
            </a:r>
            <a:r>
              <a:rPr lang="vi-VN" dirty="0"/>
              <a:t>Rủi ro </a:t>
            </a:r>
            <a:r>
              <a:rPr lang="vi-VN" dirty="0" smtClean="0"/>
              <a:t>dự </a:t>
            </a:r>
            <a:r>
              <a:rPr lang="vi-VN" dirty="0"/>
              <a:t>án </a:t>
            </a:r>
            <a:r>
              <a:rPr lang="vi-VN" dirty="0" smtClean="0"/>
              <a:t>được </a:t>
            </a:r>
            <a:r>
              <a:rPr lang="vi-VN" dirty="0"/>
              <a:t>phân loại theo </a:t>
            </a:r>
            <a:r>
              <a:rPr lang="vi-VN" dirty="0" smtClean="0"/>
              <a:t>nguồn</a:t>
            </a:r>
            <a:r>
              <a:rPr lang="en-US" dirty="0" smtClean="0"/>
              <a:t> </a:t>
            </a:r>
            <a:r>
              <a:rPr lang="en-US" dirty="0" err="1" smtClean="0"/>
              <a:t>gốc</a:t>
            </a:r>
            <a:r>
              <a:rPr lang="vi-VN" dirty="0" smtClean="0"/>
              <a:t>, </a:t>
            </a:r>
            <a:r>
              <a:rPr lang="vi-VN" dirty="0"/>
              <a:t>khu vực bị ảnh hưởng bởi dự án, hoặc </a:t>
            </a:r>
            <a:r>
              <a:rPr lang="en-US" dirty="0" err="1" smtClean="0"/>
              <a:t>theo</a:t>
            </a:r>
            <a:r>
              <a:rPr lang="vi-VN" dirty="0" smtClean="0"/>
              <a:t> loại</a:t>
            </a:r>
            <a:r>
              <a:rPr lang="en-US" dirty="0" smtClean="0"/>
              <a:t>. </a:t>
            </a:r>
            <a:r>
              <a:rPr lang="vi-VN" dirty="0" smtClean="0"/>
              <a:t>Nhóm </a:t>
            </a:r>
            <a:r>
              <a:rPr lang="vi-VN" dirty="0"/>
              <a:t>rủi ro do các nguyên nhân </a:t>
            </a:r>
            <a:r>
              <a:rPr lang="vi-VN" dirty="0" smtClean="0"/>
              <a:t>chung </a:t>
            </a:r>
            <a:r>
              <a:rPr lang="en-US" dirty="0" err="1" smtClean="0"/>
              <a:t>sẽ</a:t>
            </a:r>
            <a:r>
              <a:rPr lang="en-US" dirty="0" smtClean="0"/>
              <a:t> </a:t>
            </a:r>
            <a:r>
              <a:rPr lang="en-US" dirty="0" err="1" smtClean="0"/>
              <a:t>làm</a:t>
            </a:r>
            <a:r>
              <a:rPr lang="en-US" dirty="0" smtClean="0"/>
              <a:t> </a:t>
            </a:r>
            <a:r>
              <a:rPr lang="en-US" dirty="0" err="1" smtClean="0"/>
              <a:t>cho</a:t>
            </a:r>
            <a:r>
              <a:rPr lang="en-US" dirty="0" smtClean="0"/>
              <a:t> </a:t>
            </a:r>
            <a:r>
              <a:rPr lang="en-US" dirty="0" err="1" smtClean="0"/>
              <a:t>việc</a:t>
            </a:r>
            <a:r>
              <a:rPr lang="en-US" dirty="0" smtClean="0"/>
              <a:t> </a:t>
            </a:r>
            <a:r>
              <a:rPr lang="vi-VN" dirty="0" smtClean="0"/>
              <a:t>phản </a:t>
            </a:r>
            <a:r>
              <a:rPr lang="vi-VN" dirty="0"/>
              <a:t>ứng rủi ro hiệu quả</a:t>
            </a:r>
            <a:r>
              <a:rPr lang="vi-VN" dirty="0" smtClean="0"/>
              <a:t>.</a:t>
            </a:r>
            <a:endParaRPr lang="en-US" dirty="0" smtClean="0"/>
          </a:p>
          <a:p>
            <a:pPr lvl="1"/>
            <a:r>
              <a:rPr lang="en-US" dirty="0">
                <a:solidFill>
                  <a:srgbClr val="990000"/>
                </a:solidFill>
              </a:rPr>
              <a:t>Risk Urgency </a:t>
            </a:r>
            <a:r>
              <a:rPr lang="en-US" dirty="0" smtClean="0">
                <a:solidFill>
                  <a:srgbClr val="990000"/>
                </a:solidFill>
              </a:rPr>
              <a:t>Assessment</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mức</a:t>
            </a:r>
            <a:r>
              <a:rPr lang="en-US" dirty="0" smtClean="0"/>
              <a:t> </a:t>
            </a:r>
            <a:r>
              <a:rPr lang="en-US" dirty="0" err="1" smtClean="0"/>
              <a:t>độ</a:t>
            </a:r>
            <a:r>
              <a:rPr lang="en-US" dirty="0" smtClean="0"/>
              <a:t> </a:t>
            </a:r>
            <a:r>
              <a:rPr lang="en-US" dirty="0" err="1" smtClean="0"/>
              <a:t>nghiêm</a:t>
            </a:r>
            <a:r>
              <a:rPr lang="en-US" dirty="0" smtClean="0"/>
              <a:t> </a:t>
            </a:r>
            <a:r>
              <a:rPr lang="en-US" dirty="0" err="1" smtClean="0"/>
              <a:t>trọng</a:t>
            </a:r>
            <a:r>
              <a:rPr lang="en-US" dirty="0"/>
              <a:t> </a:t>
            </a:r>
            <a:r>
              <a:rPr lang="en-US" dirty="0" err="1" smtClean="0"/>
              <a:t>của</a:t>
            </a:r>
            <a:r>
              <a:rPr lang="en-US" dirty="0" smtClean="0"/>
              <a:t> </a:t>
            </a:r>
            <a:r>
              <a:rPr lang="en-US" dirty="0" err="1" smtClean="0"/>
              <a:t>rủi</a:t>
            </a:r>
            <a:r>
              <a:rPr lang="en-US" dirty="0" smtClean="0"/>
              <a:t> </a:t>
            </a:r>
            <a:r>
              <a:rPr lang="en-US" dirty="0" err="1" smtClean="0"/>
              <a:t>ro</a:t>
            </a:r>
            <a:r>
              <a:rPr lang="en-US" dirty="0" smtClean="0"/>
              <a:t> </a:t>
            </a:r>
            <a:r>
              <a:rPr lang="en-US" dirty="0" err="1" smtClean="0"/>
              <a:t>dựa</a:t>
            </a:r>
            <a:r>
              <a:rPr lang="en-US" dirty="0" smtClean="0"/>
              <a:t> </a:t>
            </a:r>
            <a:r>
              <a:rPr lang="en-US" dirty="0" err="1" smtClean="0"/>
              <a:t>vào</a:t>
            </a:r>
            <a:r>
              <a:rPr lang="en-US" dirty="0" smtClean="0"/>
              <a:t> </a:t>
            </a:r>
            <a:r>
              <a:rPr lang="en-US" dirty="0" err="1" smtClean="0"/>
              <a:t>các</a:t>
            </a:r>
            <a:r>
              <a:rPr lang="en-US" dirty="0" smtClean="0"/>
              <a:t> </a:t>
            </a:r>
            <a:r>
              <a:rPr lang="en-US" dirty="0" err="1" smtClean="0"/>
              <a:t>yếu</a:t>
            </a:r>
            <a:r>
              <a:rPr lang="en-US" dirty="0" smtClean="0"/>
              <a:t> </a:t>
            </a:r>
            <a:r>
              <a:rPr lang="en-US" dirty="0" err="1" smtClean="0"/>
              <a:t>tố</a:t>
            </a:r>
            <a:r>
              <a:rPr lang="en-US" dirty="0" smtClean="0"/>
              <a:t>:</a:t>
            </a:r>
          </a:p>
          <a:p>
            <a:pPr lvl="2"/>
            <a:r>
              <a:rPr lang="en-US" dirty="0" err="1" smtClean="0"/>
              <a:t>Thời</a:t>
            </a:r>
            <a:r>
              <a:rPr lang="en-US" dirty="0" smtClean="0"/>
              <a:t> </a:t>
            </a:r>
            <a:r>
              <a:rPr lang="en-US" dirty="0" err="1" smtClean="0"/>
              <a:t>gian</a:t>
            </a:r>
            <a:r>
              <a:rPr lang="en-US" dirty="0" smtClean="0"/>
              <a:t> </a:t>
            </a:r>
            <a:r>
              <a:rPr lang="en-US" dirty="0" err="1" smtClean="0"/>
              <a:t>cần</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rủi</a:t>
            </a:r>
            <a:r>
              <a:rPr lang="en-US" dirty="0" smtClean="0"/>
              <a:t> </a:t>
            </a:r>
            <a:r>
              <a:rPr lang="en-US" dirty="0" err="1" smtClean="0"/>
              <a:t>ro</a:t>
            </a:r>
            <a:r>
              <a:rPr lang="en-US" dirty="0" smtClean="0"/>
              <a:t> </a:t>
            </a:r>
            <a:r>
              <a:rPr lang="en-US" dirty="0" err="1" smtClean="0"/>
              <a:t>ngắn</a:t>
            </a:r>
            <a:endParaRPr lang="en-US" dirty="0" smtClean="0"/>
          </a:p>
          <a:p>
            <a:pPr lvl="2"/>
            <a:r>
              <a:rPr lang="en-US" dirty="0" err="1" smtClean="0"/>
              <a:t>Dựa</a:t>
            </a:r>
            <a:r>
              <a:rPr lang="en-US" dirty="0" smtClean="0"/>
              <a:t> </a:t>
            </a:r>
            <a:r>
              <a:rPr lang="en-US" dirty="0" err="1" smtClean="0"/>
              <a:t>vào</a:t>
            </a:r>
            <a:r>
              <a:rPr lang="en-US" dirty="0" smtClean="0"/>
              <a:t> </a:t>
            </a:r>
            <a:r>
              <a:rPr lang="en-US" dirty="0" err="1" smtClean="0"/>
              <a:t>bảng</a:t>
            </a:r>
            <a:r>
              <a:rPr lang="en-US" dirty="0" smtClean="0"/>
              <a:t> </a:t>
            </a:r>
            <a:r>
              <a:rPr lang="en-US" dirty="0" err="1" smtClean="0"/>
              <a:t>xếp</a:t>
            </a:r>
            <a:r>
              <a:rPr lang="en-US" dirty="0" smtClean="0"/>
              <a:t> </a:t>
            </a:r>
            <a:r>
              <a:rPr lang="en-US" dirty="0" err="1" smtClean="0"/>
              <a:t>hạng</a:t>
            </a:r>
            <a:r>
              <a:rPr lang="en-US" dirty="0" smtClean="0"/>
              <a:t> </a:t>
            </a:r>
            <a:r>
              <a:rPr lang="en-US" dirty="0" err="1" smtClean="0"/>
              <a:t>hoặc</a:t>
            </a:r>
            <a:r>
              <a:rPr lang="en-US" dirty="0" smtClean="0"/>
              <a:t> 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và</a:t>
            </a:r>
            <a:r>
              <a:rPr lang="en-US" dirty="0" smtClean="0"/>
              <a:t> </a:t>
            </a:r>
            <a:r>
              <a:rPr lang="en-US" dirty="0" err="1" smtClean="0"/>
              <a:t>tác</a:t>
            </a:r>
            <a:r>
              <a:rPr lang="en-US" dirty="0" smtClean="0"/>
              <a:t> </a:t>
            </a:r>
            <a:r>
              <a:rPr lang="en-US" dirty="0" err="1" smtClean="0"/>
              <a:t>động</a:t>
            </a:r>
            <a:endParaRPr lang="en-US" dirty="0"/>
          </a:p>
        </p:txBody>
      </p:sp>
    </p:spTree>
    <p:extLst>
      <p:ext uri="{BB962C8B-B14F-4D97-AF65-F5344CB8AC3E}">
        <p14:creationId xmlns:p14="http://schemas.microsoft.com/office/powerpoint/2010/main" val="865877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Thực hiện phân tích định tính</a:t>
            </a:r>
            <a:r>
              <a:rPr lang="en-US" dirty="0"/>
              <a:t> </a:t>
            </a:r>
            <a:r>
              <a:rPr lang="vi-VN" dirty="0"/>
              <a:t>rủi ro </a:t>
            </a:r>
            <a:r>
              <a:rPr lang="en-US" dirty="0"/>
              <a:t/>
            </a:r>
            <a:br>
              <a:rPr lang="en-US" dirty="0"/>
            </a:br>
            <a:r>
              <a:rPr lang="en-US" dirty="0"/>
              <a:t>(Perform Qualitative Risk Analysis)</a:t>
            </a:r>
          </a:p>
        </p:txBody>
      </p:sp>
      <p:sp>
        <p:nvSpPr>
          <p:cNvPr id="3" name="Content Placeholder 2"/>
          <p:cNvSpPr>
            <a:spLocks noGrp="1"/>
          </p:cNvSpPr>
          <p:nvPr>
            <p:ph idx="1"/>
          </p:nvPr>
        </p:nvSpPr>
        <p:spPr/>
        <p:txBody>
          <a:bodyPr/>
          <a:lstStyle/>
          <a:p>
            <a:pPr lvl="1"/>
            <a:r>
              <a:rPr lang="en-US" dirty="0">
                <a:solidFill>
                  <a:srgbClr val="990000"/>
                </a:solidFill>
              </a:rPr>
              <a:t>Expert </a:t>
            </a:r>
            <a:r>
              <a:rPr lang="en-US" dirty="0" smtClean="0">
                <a:solidFill>
                  <a:srgbClr val="990000"/>
                </a:solidFill>
              </a:rPr>
              <a:t>Judgment</a:t>
            </a:r>
            <a:r>
              <a:rPr lang="en-US" dirty="0" smtClean="0"/>
              <a:t>: </a:t>
            </a:r>
          </a:p>
          <a:p>
            <a:pPr lvl="2"/>
            <a:r>
              <a:rPr lang="vi-VN" dirty="0" smtClean="0"/>
              <a:t>Các </a:t>
            </a:r>
            <a:r>
              <a:rPr lang="vi-VN" dirty="0"/>
              <a:t>chuyên gia </a:t>
            </a:r>
            <a:r>
              <a:rPr lang="vi-VN" dirty="0" smtClean="0"/>
              <a:t>là </a:t>
            </a:r>
            <a:r>
              <a:rPr lang="vi-VN" dirty="0"/>
              <a:t>những người có kinh nghiệm với các dự án tương tự đã xảy ra trong quá </a:t>
            </a:r>
            <a:r>
              <a:rPr lang="vi-VN" dirty="0" smtClean="0"/>
              <a:t>khứ.</a:t>
            </a:r>
            <a:r>
              <a:rPr lang="en-US" dirty="0" smtClean="0"/>
              <a:t> </a:t>
            </a:r>
          </a:p>
          <a:p>
            <a:pPr lvl="2"/>
            <a:r>
              <a:rPr lang="en-US" dirty="0" smtClean="0"/>
              <a:t>N</a:t>
            </a:r>
            <a:r>
              <a:rPr lang="vi-VN" dirty="0" smtClean="0"/>
              <a:t>hững </a:t>
            </a:r>
            <a:r>
              <a:rPr lang="vi-VN" dirty="0"/>
              <a:t>người đang có kế hoạch và quản lý các dự án cụ </a:t>
            </a:r>
            <a:r>
              <a:rPr lang="vi-VN" dirty="0" smtClean="0"/>
              <a:t>thể</a:t>
            </a:r>
            <a:r>
              <a:rPr lang="en-US" dirty="0" smtClean="0"/>
              <a:t>.</a:t>
            </a:r>
          </a:p>
          <a:p>
            <a:pPr lvl="2"/>
            <a:r>
              <a:rPr lang="vi-VN" dirty="0" smtClean="0"/>
              <a:t>Đảm </a:t>
            </a:r>
            <a:r>
              <a:rPr lang="vi-VN" dirty="0"/>
              <a:t>bảo sự phán xét chuyên gia thường được thực hiện với việc sử dụng hội thảo </a:t>
            </a:r>
            <a:r>
              <a:rPr lang="en-US" dirty="0" err="1" smtClean="0"/>
              <a:t>hoặc</a:t>
            </a:r>
            <a:r>
              <a:rPr lang="vi-VN" dirty="0" smtClean="0"/>
              <a:t> </a:t>
            </a:r>
            <a:r>
              <a:rPr lang="vi-VN" dirty="0"/>
              <a:t>phỏng vấn</a:t>
            </a:r>
            <a:r>
              <a:rPr lang="vi-VN" dirty="0" smtClean="0"/>
              <a:t>.</a:t>
            </a:r>
            <a:endParaRPr lang="en-US" dirty="0"/>
          </a:p>
        </p:txBody>
      </p:sp>
    </p:spTree>
    <p:extLst>
      <p:ext uri="{BB962C8B-B14F-4D97-AF65-F5344CB8AC3E}">
        <p14:creationId xmlns:p14="http://schemas.microsoft.com/office/powerpoint/2010/main" val="37332567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Thực hiện phân tích định tính</a:t>
            </a:r>
            <a:r>
              <a:rPr lang="en-US" dirty="0"/>
              <a:t> </a:t>
            </a:r>
            <a:r>
              <a:rPr lang="vi-VN" dirty="0"/>
              <a:t>rủi ro </a:t>
            </a:r>
            <a:r>
              <a:rPr lang="en-US" dirty="0"/>
              <a:t/>
            </a:r>
            <a:br>
              <a:rPr lang="en-US" dirty="0"/>
            </a:br>
            <a:r>
              <a:rPr lang="en-US" dirty="0"/>
              <a:t>(Perform Qualitative Risk Analysis)</a:t>
            </a:r>
          </a:p>
        </p:txBody>
      </p:sp>
      <p:sp>
        <p:nvSpPr>
          <p:cNvPr id="3" name="Content Placeholder 2"/>
          <p:cNvSpPr>
            <a:spLocks noGrp="1"/>
          </p:cNvSpPr>
          <p:nvPr>
            <p:ph idx="1"/>
          </p:nvPr>
        </p:nvSpPr>
        <p:spPr/>
        <p:txBody>
          <a:bodyPr/>
          <a:lstStyle/>
          <a:p>
            <a:r>
              <a:rPr lang="en-US" dirty="0" smtClean="0"/>
              <a:t>Outputs:</a:t>
            </a:r>
          </a:p>
          <a:p>
            <a:pPr lvl="1"/>
            <a:r>
              <a:rPr lang="en-US" dirty="0"/>
              <a:t>Risk Register </a:t>
            </a:r>
            <a:r>
              <a:rPr lang="en-US" dirty="0" smtClean="0"/>
              <a:t>Updates</a:t>
            </a:r>
          </a:p>
          <a:p>
            <a:pPr lvl="1"/>
            <a:r>
              <a:rPr lang="en-US" dirty="0"/>
              <a:t>Relative ranking or priority list of project </a:t>
            </a:r>
            <a:r>
              <a:rPr lang="en-US" dirty="0" smtClean="0"/>
              <a:t>risks: </a:t>
            </a:r>
            <a:r>
              <a:rPr lang="en-US" dirty="0" err="1" smtClean="0"/>
              <a:t>Thứ</a:t>
            </a:r>
            <a:r>
              <a:rPr lang="en-US" dirty="0" smtClean="0"/>
              <a:t> </a:t>
            </a:r>
            <a:r>
              <a:rPr lang="en-US" dirty="0" err="1" smtClean="0"/>
              <a:t>hạng</a:t>
            </a:r>
            <a:r>
              <a:rPr lang="en-US" dirty="0" smtClean="0"/>
              <a:t> </a:t>
            </a:r>
            <a:r>
              <a:rPr lang="en-US" dirty="0" err="1" smtClean="0"/>
              <a:t>hoặc</a:t>
            </a:r>
            <a:r>
              <a:rPr lang="en-US" dirty="0" smtClean="0"/>
              <a:t> </a:t>
            </a:r>
            <a:r>
              <a:rPr lang="en-US" dirty="0" err="1" smtClean="0"/>
              <a:t>độ</a:t>
            </a:r>
            <a:r>
              <a:rPr lang="en-US" dirty="0" smtClean="0"/>
              <a:t> </a:t>
            </a:r>
            <a:r>
              <a:rPr lang="en-US" dirty="0" err="1" smtClean="0"/>
              <a:t>ưu</a:t>
            </a:r>
            <a:r>
              <a:rPr lang="en-US" dirty="0" smtClean="0"/>
              <a:t> </a:t>
            </a:r>
            <a:r>
              <a:rPr lang="en-US" dirty="0" err="1" smtClean="0"/>
              <a:t>tiên</a:t>
            </a:r>
            <a:r>
              <a:rPr lang="en-US" dirty="0" smtClean="0"/>
              <a:t> </a:t>
            </a:r>
            <a:r>
              <a:rPr lang="en-US" dirty="0" err="1" smtClean="0"/>
              <a:t>của</a:t>
            </a:r>
            <a:r>
              <a:rPr lang="en-US" dirty="0" smtClean="0"/>
              <a:t> </a:t>
            </a:r>
            <a:r>
              <a:rPr lang="en-US" dirty="0" err="1" smtClean="0"/>
              <a:t>rủi</a:t>
            </a:r>
            <a:r>
              <a:rPr lang="en-US" dirty="0" smtClean="0"/>
              <a:t> ro.</a:t>
            </a:r>
          </a:p>
          <a:p>
            <a:pPr lvl="1"/>
            <a:r>
              <a:rPr lang="en-US" dirty="0"/>
              <a:t>Risks grouped by </a:t>
            </a:r>
            <a:r>
              <a:rPr lang="en-US" dirty="0" smtClean="0"/>
              <a:t>categories: </a:t>
            </a:r>
            <a:r>
              <a:rPr lang="en-US" dirty="0" err="1" smtClean="0"/>
              <a:t>Nhóm</a:t>
            </a:r>
            <a:r>
              <a:rPr lang="en-US" dirty="0" smtClean="0"/>
              <a:t> </a:t>
            </a:r>
            <a:r>
              <a:rPr lang="en-US" dirty="0" err="1" smtClean="0"/>
              <a:t>rủi</a:t>
            </a:r>
            <a:r>
              <a:rPr lang="en-US" dirty="0" smtClean="0"/>
              <a:t> </a:t>
            </a:r>
            <a:r>
              <a:rPr lang="en-US" dirty="0" err="1" smtClean="0"/>
              <a:t>ro</a:t>
            </a:r>
            <a:r>
              <a:rPr lang="en-US" dirty="0" smtClean="0"/>
              <a:t> </a:t>
            </a:r>
            <a:r>
              <a:rPr lang="en-US" dirty="0" err="1" smtClean="0"/>
              <a:t>theo</a:t>
            </a:r>
            <a:r>
              <a:rPr lang="en-US" dirty="0" smtClean="0"/>
              <a:t> </a:t>
            </a:r>
            <a:r>
              <a:rPr lang="en-US" dirty="0" err="1" smtClean="0"/>
              <a:t>loại</a:t>
            </a:r>
            <a:endParaRPr lang="en-US" dirty="0" smtClean="0"/>
          </a:p>
          <a:p>
            <a:pPr lvl="1"/>
            <a:r>
              <a:rPr lang="en-US" dirty="0"/>
              <a:t>Causes of risk or project areas requiring particular </a:t>
            </a:r>
            <a:r>
              <a:rPr lang="en-US" dirty="0" smtClean="0"/>
              <a:t>attention: </a:t>
            </a:r>
            <a:r>
              <a:rPr lang="vi-VN" dirty="0"/>
              <a:t>Nguyên nhân của rủi ro </a:t>
            </a:r>
            <a:r>
              <a:rPr lang="vi-VN" dirty="0" smtClean="0"/>
              <a:t>ro</a:t>
            </a:r>
            <a:r>
              <a:rPr lang="en-US" dirty="0" smtClean="0"/>
              <a:t> </a:t>
            </a:r>
            <a:r>
              <a:rPr lang="en-US" dirty="0" err="1" smtClean="0"/>
              <a:t>hoặc</a:t>
            </a:r>
            <a:r>
              <a:rPr lang="en-US" dirty="0" smtClean="0"/>
              <a:t> </a:t>
            </a:r>
            <a:r>
              <a:rPr lang="en-US" dirty="0" err="1" smtClean="0"/>
              <a:t>khu</a:t>
            </a:r>
            <a:r>
              <a:rPr lang="en-US" dirty="0" smtClean="0"/>
              <a:t> </a:t>
            </a:r>
            <a:r>
              <a:rPr lang="en-US" dirty="0" err="1" smtClean="0"/>
              <a:t>vực</a:t>
            </a:r>
            <a:r>
              <a:rPr lang="en-US" dirty="0" smtClean="0"/>
              <a:t> </a:t>
            </a:r>
            <a:r>
              <a:rPr lang="en-US" dirty="0" err="1" smtClean="0"/>
              <a:t>của</a:t>
            </a:r>
            <a:r>
              <a:rPr lang="vi-VN" dirty="0" smtClean="0"/>
              <a:t> </a:t>
            </a:r>
            <a:r>
              <a:rPr lang="vi-VN" dirty="0"/>
              <a:t>dự án </a:t>
            </a:r>
            <a:r>
              <a:rPr lang="vi-VN" dirty="0" smtClean="0"/>
              <a:t>đòi </a:t>
            </a:r>
            <a:r>
              <a:rPr lang="vi-VN" dirty="0"/>
              <a:t>hỏi sự quan tâm đặc </a:t>
            </a:r>
            <a:r>
              <a:rPr lang="vi-VN" dirty="0" smtClean="0"/>
              <a:t>biệt</a:t>
            </a:r>
            <a:endParaRPr lang="en-US" dirty="0" smtClean="0"/>
          </a:p>
          <a:p>
            <a:pPr lvl="1"/>
            <a:r>
              <a:rPr lang="en-US" dirty="0"/>
              <a:t>List of risks requiring response in the </a:t>
            </a:r>
            <a:r>
              <a:rPr lang="en-US" dirty="0" smtClean="0"/>
              <a:t>near-term: </a:t>
            </a:r>
            <a:r>
              <a:rPr lang="vi-VN" dirty="0"/>
              <a:t>Danh sách các rủi ro đòi </a:t>
            </a:r>
            <a:r>
              <a:rPr lang="vi-VN" dirty="0" smtClean="0"/>
              <a:t>hỏi</a:t>
            </a:r>
            <a:r>
              <a:rPr lang="en-US" dirty="0" smtClean="0"/>
              <a:t> </a:t>
            </a:r>
            <a:r>
              <a:rPr lang="en-US" dirty="0" err="1" smtClean="0"/>
              <a:t>đối</a:t>
            </a:r>
            <a:r>
              <a:rPr lang="en-US" dirty="0" smtClean="0"/>
              <a:t> </a:t>
            </a:r>
            <a:r>
              <a:rPr lang="en-US" dirty="0" err="1" smtClean="0"/>
              <a:t>phó</a:t>
            </a:r>
            <a:r>
              <a:rPr lang="vi-VN" dirty="0" smtClean="0"/>
              <a:t> </a:t>
            </a:r>
            <a:r>
              <a:rPr lang="vi-VN" dirty="0"/>
              <a:t>trong ngắn </a:t>
            </a:r>
            <a:r>
              <a:rPr lang="vi-VN" dirty="0" smtClean="0"/>
              <a:t>hạn</a:t>
            </a:r>
            <a:endParaRPr lang="en-US" dirty="0" smtClean="0"/>
          </a:p>
          <a:p>
            <a:pPr lvl="1"/>
            <a:r>
              <a:rPr lang="en-US" dirty="0"/>
              <a:t>List of risks for additional analysis and response.</a:t>
            </a:r>
          </a:p>
        </p:txBody>
      </p:sp>
    </p:spTree>
    <p:extLst>
      <p:ext uri="{BB962C8B-B14F-4D97-AF65-F5344CB8AC3E}">
        <p14:creationId xmlns:p14="http://schemas.microsoft.com/office/powerpoint/2010/main" val="21764422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Thực hiện phân tích định tính</a:t>
            </a:r>
            <a:r>
              <a:rPr lang="en-US" dirty="0"/>
              <a:t> </a:t>
            </a:r>
            <a:r>
              <a:rPr lang="vi-VN" dirty="0"/>
              <a:t>rủi ro </a:t>
            </a:r>
            <a:r>
              <a:rPr lang="en-US" dirty="0"/>
              <a:t/>
            </a:r>
            <a:br>
              <a:rPr lang="en-US" dirty="0"/>
            </a:br>
            <a:r>
              <a:rPr lang="en-US" dirty="0"/>
              <a:t>(Perform Qualitative Risk Analysis)</a:t>
            </a:r>
          </a:p>
        </p:txBody>
      </p:sp>
      <p:sp>
        <p:nvSpPr>
          <p:cNvPr id="3" name="Content Placeholder 2"/>
          <p:cNvSpPr>
            <a:spLocks noGrp="1"/>
          </p:cNvSpPr>
          <p:nvPr>
            <p:ph idx="1"/>
          </p:nvPr>
        </p:nvSpPr>
        <p:spPr/>
        <p:txBody>
          <a:bodyPr/>
          <a:lstStyle/>
          <a:p>
            <a:pPr lvl="1"/>
            <a:r>
              <a:rPr lang="en-US" dirty="0" smtClean="0"/>
              <a:t>Watch lists </a:t>
            </a:r>
            <a:r>
              <a:rPr lang="en-US" dirty="0"/>
              <a:t>of low-priority </a:t>
            </a:r>
            <a:r>
              <a:rPr lang="en-US" dirty="0" smtClean="0"/>
              <a:t>risks: </a:t>
            </a:r>
            <a:r>
              <a:rPr lang="vi-VN" dirty="0"/>
              <a:t>Danh sách theo dõi của các rủi ro ưu tiên </a:t>
            </a:r>
            <a:r>
              <a:rPr lang="vi-VN" dirty="0" smtClean="0"/>
              <a:t>thấp</a:t>
            </a:r>
            <a:r>
              <a:rPr lang="en-US" dirty="0" smtClean="0"/>
              <a:t>.</a:t>
            </a:r>
          </a:p>
          <a:p>
            <a:pPr lvl="1"/>
            <a:r>
              <a:rPr lang="en-US" dirty="0" smtClean="0"/>
              <a:t>Trends </a:t>
            </a:r>
            <a:r>
              <a:rPr lang="en-US" dirty="0"/>
              <a:t>in qualitative risk analysis </a:t>
            </a:r>
            <a:r>
              <a:rPr lang="en-US" dirty="0" smtClean="0"/>
              <a:t>results: </a:t>
            </a:r>
            <a:r>
              <a:rPr lang="vi-VN" dirty="0" smtClean="0"/>
              <a:t>xu </a:t>
            </a:r>
            <a:r>
              <a:rPr lang="vi-VN" dirty="0"/>
              <a:t>hướng trong kết quả phân tích định tính rủi </a:t>
            </a:r>
            <a:r>
              <a:rPr lang="vi-VN" dirty="0" smtClean="0"/>
              <a:t>ro</a:t>
            </a:r>
            <a:r>
              <a:rPr lang="en-US" dirty="0" smtClean="0"/>
              <a:t>.</a:t>
            </a:r>
            <a:endParaRPr lang="en-US" dirty="0"/>
          </a:p>
        </p:txBody>
      </p:sp>
    </p:spTree>
    <p:extLst>
      <p:ext uri="{BB962C8B-B14F-4D97-AF65-F5344CB8AC3E}">
        <p14:creationId xmlns:p14="http://schemas.microsoft.com/office/powerpoint/2010/main" val="2763081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Thực hiện phân </a:t>
            </a:r>
            <a:r>
              <a:rPr lang="vi-VN" dirty="0" smtClean="0"/>
              <a:t>tích</a:t>
            </a:r>
            <a:r>
              <a:rPr lang="en-US" dirty="0" smtClean="0"/>
              <a:t> </a:t>
            </a:r>
            <a:r>
              <a:rPr lang="vi-VN" dirty="0" smtClean="0"/>
              <a:t>định </a:t>
            </a:r>
            <a:r>
              <a:rPr lang="vi-VN" dirty="0"/>
              <a:t>lượng</a:t>
            </a:r>
            <a:r>
              <a:rPr lang="vi-VN" dirty="0" smtClean="0"/>
              <a:t> </a:t>
            </a:r>
            <a:r>
              <a:rPr lang="vi-VN" dirty="0"/>
              <a:t>rủi ro </a:t>
            </a:r>
            <a:r>
              <a:rPr lang="en-US" dirty="0"/>
              <a:t/>
            </a:r>
            <a:br>
              <a:rPr lang="en-US" dirty="0"/>
            </a:br>
            <a:r>
              <a:rPr lang="en-US" dirty="0"/>
              <a:t>(Perform Quantitative Risk Analysis)</a:t>
            </a:r>
          </a:p>
        </p:txBody>
      </p:sp>
      <p:sp>
        <p:nvSpPr>
          <p:cNvPr id="3" name="Content Placeholder 2"/>
          <p:cNvSpPr>
            <a:spLocks noGrp="1"/>
          </p:cNvSpPr>
          <p:nvPr>
            <p:ph idx="1"/>
          </p:nvPr>
        </p:nvSpPr>
        <p:spPr/>
        <p:txBody>
          <a:bodyPr/>
          <a:lstStyle/>
          <a:p>
            <a:r>
              <a:rPr lang="vi-VN" dirty="0"/>
              <a:t>Thực hiện phân </a:t>
            </a:r>
            <a:r>
              <a:rPr lang="vi-VN" dirty="0" smtClean="0"/>
              <a:t>tích</a:t>
            </a:r>
            <a:r>
              <a:rPr lang="en-US" dirty="0" smtClean="0"/>
              <a:t> </a:t>
            </a:r>
            <a:r>
              <a:rPr lang="vi-VN" dirty="0" smtClean="0"/>
              <a:t>định </a:t>
            </a:r>
            <a:r>
              <a:rPr lang="vi-VN" dirty="0"/>
              <a:t>lượng </a:t>
            </a:r>
            <a:r>
              <a:rPr lang="vi-VN" dirty="0" smtClean="0"/>
              <a:t>rủi </a:t>
            </a:r>
            <a:r>
              <a:rPr lang="vi-VN" dirty="0"/>
              <a:t>ro </a:t>
            </a:r>
            <a:r>
              <a:rPr lang="vi-VN" dirty="0" smtClean="0"/>
              <a:t>được </a:t>
            </a:r>
            <a:r>
              <a:rPr lang="vi-VN" dirty="0"/>
              <a:t>thực hiện trên rủi ro đã được ưu </a:t>
            </a:r>
            <a:r>
              <a:rPr lang="vi-VN" dirty="0" smtClean="0"/>
              <a:t>tiên</a:t>
            </a:r>
            <a:endParaRPr lang="en-US" dirty="0" smtClean="0"/>
          </a:p>
          <a:p>
            <a:pPr lvl="1"/>
            <a:r>
              <a:rPr lang="en-US" dirty="0" smtClean="0"/>
              <a:t>P</a:t>
            </a:r>
            <a:r>
              <a:rPr lang="vi-VN" dirty="0" smtClean="0"/>
              <a:t>hân tích</a:t>
            </a:r>
            <a:r>
              <a:rPr lang="en-US" dirty="0" smtClean="0"/>
              <a:t> </a:t>
            </a:r>
            <a:r>
              <a:rPr lang="vi-VN" dirty="0" smtClean="0"/>
              <a:t>định tính</a:t>
            </a:r>
            <a:r>
              <a:rPr lang="en-US" dirty="0" smtClean="0"/>
              <a:t>: </a:t>
            </a:r>
            <a:r>
              <a:rPr lang="vi-VN" dirty="0" smtClean="0"/>
              <a:t>là </a:t>
            </a:r>
            <a:r>
              <a:rPr lang="en-US" dirty="0" err="1" smtClean="0"/>
              <a:t>phân</a:t>
            </a:r>
            <a:r>
              <a:rPr lang="en-US" dirty="0" smtClean="0"/>
              <a:t> </a:t>
            </a:r>
            <a:r>
              <a:rPr lang="en-US" dirty="0" err="1" smtClean="0"/>
              <a:t>tích</a:t>
            </a:r>
            <a:r>
              <a:rPr lang="vi-VN" dirty="0" smtClean="0"/>
              <a:t> </a:t>
            </a:r>
            <a:r>
              <a:rPr lang="vi-VN" dirty="0"/>
              <a:t>khả năng và </a:t>
            </a:r>
            <a:r>
              <a:rPr lang="vi-VN" dirty="0" smtClean="0"/>
              <a:t>tác động</a:t>
            </a:r>
            <a:r>
              <a:rPr lang="en-US" dirty="0" smtClean="0"/>
              <a:t> </a:t>
            </a:r>
            <a:r>
              <a:rPr lang="vi-VN" dirty="0" smtClean="0"/>
              <a:t> </a:t>
            </a:r>
            <a:r>
              <a:rPr lang="vi-VN" dirty="0"/>
              <a:t>đáng kể </a:t>
            </a:r>
            <a:r>
              <a:rPr lang="en-US" dirty="0" err="1" smtClean="0"/>
              <a:t>của</a:t>
            </a:r>
            <a:r>
              <a:rPr lang="en-US" dirty="0" smtClean="0"/>
              <a:t> </a:t>
            </a:r>
            <a:r>
              <a:rPr lang="en-US" dirty="0" err="1" smtClean="0"/>
              <a:t>rủi</a:t>
            </a:r>
            <a:r>
              <a:rPr lang="en-US" dirty="0" smtClean="0"/>
              <a:t> </a:t>
            </a:r>
            <a:r>
              <a:rPr lang="en-US" dirty="0" err="1" smtClean="0"/>
              <a:t>ro</a:t>
            </a:r>
            <a:r>
              <a:rPr lang="en-US" dirty="0" smtClean="0"/>
              <a:t> </a:t>
            </a:r>
            <a:r>
              <a:rPr lang="vi-VN" dirty="0" smtClean="0"/>
              <a:t>đến </a:t>
            </a:r>
            <a:r>
              <a:rPr lang="vi-VN" dirty="0"/>
              <a:t>nhu cầu cạnh </a:t>
            </a:r>
            <a:r>
              <a:rPr lang="vi-VN" dirty="0" smtClean="0"/>
              <a:t>tranh</a:t>
            </a:r>
            <a:r>
              <a:rPr lang="en-US" dirty="0" smtClean="0"/>
              <a:t> </a:t>
            </a:r>
            <a:r>
              <a:rPr lang="vi-VN" dirty="0" smtClean="0"/>
              <a:t>của </a:t>
            </a:r>
            <a:r>
              <a:rPr lang="vi-VN" dirty="0"/>
              <a:t>dự </a:t>
            </a:r>
            <a:r>
              <a:rPr lang="vi-VN" dirty="0" smtClean="0"/>
              <a:t>án.</a:t>
            </a:r>
            <a:endParaRPr lang="en-US" dirty="0" smtClean="0"/>
          </a:p>
          <a:p>
            <a:pPr lvl="1"/>
            <a:r>
              <a:rPr lang="vi-VN" dirty="0" smtClean="0"/>
              <a:t>Phân tích</a:t>
            </a:r>
            <a:r>
              <a:rPr lang="en-US" dirty="0" smtClean="0"/>
              <a:t> </a:t>
            </a:r>
            <a:r>
              <a:rPr lang="vi-VN" dirty="0" smtClean="0"/>
              <a:t>định lượng</a:t>
            </a:r>
            <a:r>
              <a:rPr lang="en-US" dirty="0" smtClean="0"/>
              <a:t>: </a:t>
            </a:r>
            <a:r>
              <a:rPr lang="vi-VN" dirty="0" smtClean="0"/>
              <a:t>phân </a:t>
            </a:r>
            <a:r>
              <a:rPr lang="vi-VN" dirty="0"/>
              <a:t>tích tác động của những sự kiện rủi </a:t>
            </a:r>
            <a:r>
              <a:rPr lang="vi-VN" dirty="0" smtClean="0"/>
              <a:t>ro</a:t>
            </a:r>
            <a:r>
              <a:rPr lang="en-US" dirty="0" smtClean="0"/>
              <a:t>, </a:t>
            </a:r>
            <a:r>
              <a:rPr lang="vi-VN" dirty="0" smtClean="0"/>
              <a:t>được </a:t>
            </a:r>
            <a:r>
              <a:rPr lang="vi-VN" dirty="0"/>
              <a:t>sử dụng để chỉ định một số đánh giá những rủi ro riêng lẻ hoặc đánh giá </a:t>
            </a:r>
            <a:r>
              <a:rPr lang="en-US" dirty="0" err="1" smtClean="0"/>
              <a:t>ảnh</a:t>
            </a:r>
            <a:r>
              <a:rPr lang="en-US" dirty="0" smtClean="0"/>
              <a:t> </a:t>
            </a:r>
            <a:r>
              <a:rPr lang="en-US" dirty="0" err="1" smtClean="0"/>
              <a:t>hưởng</a:t>
            </a:r>
            <a:r>
              <a:rPr lang="en-US" dirty="0" smtClean="0"/>
              <a:t> </a:t>
            </a:r>
            <a:r>
              <a:rPr lang="vi-VN" dirty="0" smtClean="0"/>
              <a:t>tổng </a:t>
            </a:r>
            <a:r>
              <a:rPr lang="vi-VN" dirty="0"/>
              <a:t>hợp của tất cả các rủi ro ảnh hưởng đến dự án</a:t>
            </a:r>
            <a:r>
              <a:rPr lang="vi-VN" dirty="0" smtClean="0"/>
              <a:t>.</a:t>
            </a:r>
            <a:r>
              <a:rPr lang="en-US" dirty="0" smtClean="0"/>
              <a:t> </a:t>
            </a:r>
            <a:endParaRPr lang="en-US" dirty="0"/>
          </a:p>
        </p:txBody>
      </p:sp>
    </p:spTree>
    <p:extLst>
      <p:ext uri="{BB962C8B-B14F-4D97-AF65-F5344CB8AC3E}">
        <p14:creationId xmlns:p14="http://schemas.microsoft.com/office/powerpoint/2010/main" val="30196189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Thực hiện phân tích định tính</a:t>
            </a:r>
            <a:r>
              <a:rPr lang="en-US" dirty="0"/>
              <a:t> </a:t>
            </a:r>
            <a:r>
              <a:rPr lang="vi-VN" dirty="0"/>
              <a:t>rủi ro </a:t>
            </a:r>
            <a:r>
              <a:rPr lang="en-US" dirty="0"/>
              <a:t/>
            </a:r>
            <a:br>
              <a:rPr lang="en-US" dirty="0"/>
            </a:br>
            <a:r>
              <a:rPr lang="en-US" dirty="0"/>
              <a:t>(Perform Qualitative Risk Analysis)</a:t>
            </a:r>
          </a:p>
        </p:txBody>
      </p:sp>
      <p:sp>
        <p:nvSpPr>
          <p:cNvPr id="3" name="Content Placeholder 2"/>
          <p:cNvSpPr>
            <a:spLocks noGrp="1"/>
          </p:cNvSpPr>
          <p:nvPr>
            <p:ph idx="1"/>
          </p:nvPr>
        </p:nvSpPr>
        <p:spPr/>
        <p:txBody>
          <a:bodyPr/>
          <a:lstStyle/>
          <a:p>
            <a:r>
              <a:rPr lang="en-US" dirty="0"/>
              <a:t> </a:t>
            </a:r>
            <a:r>
              <a:rPr lang="en-US" dirty="0" smtClean="0"/>
              <a:t>Inputs</a:t>
            </a:r>
          </a:p>
          <a:p>
            <a:pPr lvl="1"/>
            <a:r>
              <a:rPr lang="en-US" dirty="0"/>
              <a:t>Risk </a:t>
            </a:r>
            <a:r>
              <a:rPr lang="en-US" dirty="0" smtClean="0"/>
              <a:t>Register</a:t>
            </a:r>
          </a:p>
          <a:p>
            <a:pPr lvl="1"/>
            <a:r>
              <a:rPr lang="en-US" dirty="0"/>
              <a:t>Risk Management </a:t>
            </a:r>
            <a:r>
              <a:rPr lang="en-US" dirty="0" smtClean="0"/>
              <a:t>Plan</a:t>
            </a:r>
          </a:p>
          <a:p>
            <a:pPr lvl="1"/>
            <a:r>
              <a:rPr lang="en-US" dirty="0"/>
              <a:t>Cost Management </a:t>
            </a:r>
            <a:r>
              <a:rPr lang="en-US" dirty="0" smtClean="0"/>
              <a:t>Plan</a:t>
            </a:r>
          </a:p>
          <a:p>
            <a:pPr lvl="1"/>
            <a:r>
              <a:rPr lang="en-US" dirty="0"/>
              <a:t>Schedule Management </a:t>
            </a:r>
            <a:r>
              <a:rPr lang="en-US" dirty="0" smtClean="0"/>
              <a:t>Plan</a:t>
            </a:r>
          </a:p>
          <a:p>
            <a:pPr lvl="1"/>
            <a:r>
              <a:rPr lang="en-US" dirty="0"/>
              <a:t>Organizational Process Assets</a:t>
            </a:r>
          </a:p>
        </p:txBody>
      </p:sp>
    </p:spTree>
    <p:extLst>
      <p:ext uri="{BB962C8B-B14F-4D97-AF65-F5344CB8AC3E}">
        <p14:creationId xmlns:p14="http://schemas.microsoft.com/office/powerpoint/2010/main" val="25488785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Thực hiện phân tích định tính</a:t>
            </a:r>
            <a:r>
              <a:rPr lang="en-US" dirty="0"/>
              <a:t> </a:t>
            </a:r>
            <a:r>
              <a:rPr lang="vi-VN" dirty="0"/>
              <a:t>rủi ro </a:t>
            </a:r>
            <a:r>
              <a:rPr lang="en-US" dirty="0"/>
              <a:t/>
            </a:r>
            <a:br>
              <a:rPr lang="en-US" dirty="0"/>
            </a:br>
            <a:r>
              <a:rPr lang="en-US" dirty="0"/>
              <a:t>(Perform Qualitative Risk Analysis)</a:t>
            </a:r>
          </a:p>
        </p:txBody>
      </p:sp>
      <p:sp>
        <p:nvSpPr>
          <p:cNvPr id="3" name="Content Placeholder 2"/>
          <p:cNvSpPr>
            <a:spLocks noGrp="1"/>
          </p:cNvSpPr>
          <p:nvPr>
            <p:ph idx="1"/>
          </p:nvPr>
        </p:nvSpPr>
        <p:spPr/>
        <p:txBody>
          <a:bodyPr/>
          <a:lstStyle/>
          <a:p>
            <a:r>
              <a:rPr lang="en-US" dirty="0"/>
              <a:t>Tools and </a:t>
            </a:r>
            <a:r>
              <a:rPr lang="en-US" dirty="0" smtClean="0"/>
              <a:t>Techniques</a:t>
            </a:r>
          </a:p>
          <a:p>
            <a:pPr lvl="1"/>
            <a:r>
              <a:rPr lang="en-US" dirty="0"/>
              <a:t>Data Gathering and Representation </a:t>
            </a:r>
            <a:r>
              <a:rPr lang="en-US" dirty="0" smtClean="0"/>
              <a:t>Techniques:</a:t>
            </a:r>
          </a:p>
          <a:p>
            <a:pPr lvl="2"/>
            <a:r>
              <a:rPr lang="en-US" dirty="0" smtClean="0"/>
              <a:t>Interviewing: </a:t>
            </a:r>
            <a:r>
              <a:rPr lang="vi-VN" dirty="0"/>
              <a:t>Kỹ thuật phỏng vấn </a:t>
            </a:r>
            <a:r>
              <a:rPr lang="en-US" dirty="0" err="1" smtClean="0"/>
              <a:t>trên</a:t>
            </a:r>
            <a:r>
              <a:rPr lang="en-US" dirty="0" smtClean="0"/>
              <a:t> </a:t>
            </a:r>
            <a:r>
              <a:rPr lang="vi-VN" dirty="0" smtClean="0"/>
              <a:t>kinh </a:t>
            </a:r>
            <a:r>
              <a:rPr lang="vi-VN" dirty="0"/>
              <a:t>nghiệm và các dữ liệu lịch sử để định lượng khả năng và tác động của rủi ro </a:t>
            </a:r>
            <a:r>
              <a:rPr lang="en-US" dirty="0" err="1" smtClean="0"/>
              <a:t>đến</a:t>
            </a:r>
            <a:r>
              <a:rPr lang="en-US" dirty="0" smtClean="0"/>
              <a:t> </a:t>
            </a:r>
            <a:r>
              <a:rPr lang="vi-VN" dirty="0" smtClean="0"/>
              <a:t>các </a:t>
            </a:r>
            <a:r>
              <a:rPr lang="vi-VN" dirty="0"/>
              <a:t>mục tiêu của dự án</a:t>
            </a:r>
            <a:r>
              <a:rPr lang="vi-VN" dirty="0" smtClean="0"/>
              <a:t>.</a:t>
            </a:r>
            <a:r>
              <a:rPr lang="en-US" dirty="0" smtClean="0"/>
              <a:t> </a:t>
            </a:r>
          </a:p>
          <a:p>
            <a:pPr lvl="3"/>
            <a:r>
              <a:rPr lang="vi-VN" dirty="0"/>
              <a:t>Phỏng vấn các bên liên quan sẽ giúp xác định dự toán ba điểm cho mỗi yếu tố </a:t>
            </a:r>
            <a:r>
              <a:rPr lang="vi-VN" dirty="0" smtClean="0"/>
              <a:t>WBS</a:t>
            </a:r>
            <a:r>
              <a:rPr lang="en-US" dirty="0" smtClean="0"/>
              <a:t>.</a:t>
            </a:r>
          </a:p>
          <a:p>
            <a:pPr lvl="3"/>
            <a:r>
              <a:rPr lang="en-US" dirty="0"/>
              <a:t>V</a:t>
            </a:r>
            <a:r>
              <a:rPr lang="vi-VN" dirty="0"/>
              <a:t>í dụ</a:t>
            </a:r>
            <a:r>
              <a:rPr lang="en-US" dirty="0" smtClean="0"/>
              <a:t>: </a:t>
            </a:r>
            <a:r>
              <a:rPr lang="vi-VN" dirty="0" smtClean="0"/>
              <a:t>khả </a:t>
            </a:r>
            <a:r>
              <a:rPr lang="vi-VN" dirty="0"/>
              <a:t>năng hoàn thành dự án bằng hoặc thấp hơn ước </a:t>
            </a:r>
            <a:r>
              <a:rPr lang="vi-VN" dirty="0" smtClean="0"/>
              <a:t>tính</a:t>
            </a:r>
            <a:r>
              <a:rPr lang="en-US" dirty="0" smtClean="0"/>
              <a:t>, </a:t>
            </a:r>
            <a:r>
              <a:rPr lang="vi-VN" dirty="0" smtClean="0"/>
              <a:t> </a:t>
            </a:r>
            <a:r>
              <a:rPr lang="vi-VN" dirty="0"/>
              <a:t>khả năng nhất là $ 41 triệu USD là tương đối nhỏ như thể hiện trong các kết quả mô phỏng</a:t>
            </a:r>
            <a:endParaRPr lang="en-US" dirty="0"/>
          </a:p>
          <a:p>
            <a:pPr lvl="3"/>
            <a:endParaRPr lang="en-US" dirty="0"/>
          </a:p>
          <a:p>
            <a:pPr lvl="3"/>
            <a:endParaRPr lang="en-US" dirty="0"/>
          </a:p>
        </p:txBody>
      </p:sp>
    </p:spTree>
    <p:extLst>
      <p:ext uri="{BB962C8B-B14F-4D97-AF65-F5344CB8AC3E}">
        <p14:creationId xmlns:p14="http://schemas.microsoft.com/office/powerpoint/2010/main" val="3193200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Thực hiện phân tích định tính</a:t>
            </a:r>
            <a:r>
              <a:rPr lang="en-US" dirty="0"/>
              <a:t> </a:t>
            </a:r>
            <a:r>
              <a:rPr lang="vi-VN" dirty="0"/>
              <a:t>rủi ro </a:t>
            </a:r>
            <a:r>
              <a:rPr lang="en-US" dirty="0"/>
              <a:t/>
            </a:r>
            <a:br>
              <a:rPr lang="en-US" dirty="0"/>
            </a:br>
            <a:r>
              <a:rPr lang="en-US" dirty="0"/>
              <a:t>(Perform Qualitative Risk Analysis)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1562" y="1600220"/>
            <a:ext cx="7680876" cy="4462731"/>
          </a:xfrm>
        </p:spPr>
      </p:pic>
    </p:spTree>
    <p:extLst>
      <p:ext uri="{BB962C8B-B14F-4D97-AF65-F5344CB8AC3E}">
        <p14:creationId xmlns:p14="http://schemas.microsoft.com/office/powerpoint/2010/main" val="3484122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259919"/>
          </a:xfrm>
        </p:spPr>
        <p:txBody>
          <a:bodyPr/>
          <a:lstStyle/>
          <a:p>
            <a:r>
              <a:rPr lang="en-US" dirty="0" err="1"/>
              <a:t>Quản</a:t>
            </a:r>
            <a:r>
              <a:rPr lang="en-US" dirty="0"/>
              <a:t> </a:t>
            </a:r>
            <a:r>
              <a:rPr lang="en-US" dirty="0" err="1"/>
              <a:t>lý</a:t>
            </a:r>
            <a:r>
              <a:rPr lang="en-US" dirty="0"/>
              <a:t> </a:t>
            </a:r>
            <a:r>
              <a:rPr lang="en-US" dirty="0" err="1"/>
              <a:t>rủi</a:t>
            </a:r>
            <a:r>
              <a:rPr lang="en-US" dirty="0"/>
              <a:t> </a:t>
            </a:r>
            <a:r>
              <a:rPr lang="en-US" dirty="0" err="1"/>
              <a:t>ro</a:t>
            </a:r>
            <a:r>
              <a:rPr lang="en-US" dirty="0"/>
              <a:t> </a:t>
            </a:r>
            <a:r>
              <a:rPr lang="en-US" dirty="0" err="1"/>
              <a:t>của</a:t>
            </a:r>
            <a:r>
              <a:rPr lang="en-US" dirty="0"/>
              <a:t> </a:t>
            </a:r>
            <a:r>
              <a:rPr lang="en-US" dirty="0" err="1"/>
              <a:t>dự</a:t>
            </a:r>
            <a:r>
              <a:rPr lang="en-US" dirty="0"/>
              <a:t> </a:t>
            </a:r>
            <a:r>
              <a:rPr lang="en-US" dirty="0" err="1"/>
              <a:t>án</a:t>
            </a:r>
            <a:r>
              <a:rPr lang="en-US" dirty="0"/>
              <a:t/>
            </a:r>
            <a:br>
              <a:rPr lang="en-US" dirty="0"/>
            </a:br>
            <a:r>
              <a:rPr lang="en-US" sz="2400" dirty="0" smtClean="0"/>
              <a:t>(</a:t>
            </a:r>
            <a:r>
              <a:rPr lang="vi-VN" sz="2400" dirty="0"/>
              <a:t>Plan Risk Management</a:t>
            </a:r>
            <a:r>
              <a:rPr lang="en-US" sz="2400" dirty="0" smtClean="0"/>
              <a:t>)</a:t>
            </a:r>
            <a:endParaRPr lang="en-US" dirty="0"/>
          </a:p>
        </p:txBody>
      </p:sp>
      <p:sp>
        <p:nvSpPr>
          <p:cNvPr id="3" name="Content Placeholder 2"/>
          <p:cNvSpPr>
            <a:spLocks noGrp="1"/>
          </p:cNvSpPr>
          <p:nvPr>
            <p:ph idx="1"/>
          </p:nvPr>
        </p:nvSpPr>
        <p:spPr/>
        <p:txBody>
          <a:bodyPr/>
          <a:lstStyle/>
          <a:p>
            <a:r>
              <a:rPr lang="vi-VN" dirty="0"/>
              <a:t> </a:t>
            </a:r>
            <a:r>
              <a:rPr lang="en-US" dirty="0" err="1" smtClean="0"/>
              <a:t>Quản</a:t>
            </a:r>
            <a:r>
              <a:rPr lang="en-US" dirty="0" smtClean="0"/>
              <a:t> </a:t>
            </a:r>
            <a:r>
              <a:rPr lang="en-US" dirty="0" err="1" smtClean="0"/>
              <a:t>lý</a:t>
            </a:r>
            <a:r>
              <a:rPr lang="en-US" dirty="0" smtClean="0"/>
              <a:t> </a:t>
            </a:r>
            <a:r>
              <a:rPr lang="en-US" dirty="0" err="1" smtClean="0"/>
              <a:t>rủi</a:t>
            </a:r>
            <a:r>
              <a:rPr lang="en-US" dirty="0" smtClean="0"/>
              <a:t> </a:t>
            </a:r>
            <a:r>
              <a:rPr lang="en-US" dirty="0" err="1" smtClean="0"/>
              <a:t>ro</a:t>
            </a:r>
            <a:r>
              <a:rPr lang="en-US" dirty="0" smtClean="0"/>
              <a:t>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a:t>
            </a:r>
            <a:r>
              <a:rPr lang="en-US" dirty="0" err="1" smtClean="0"/>
              <a:t>quy</a:t>
            </a:r>
            <a:r>
              <a:rPr lang="en-US" dirty="0" smtClean="0"/>
              <a:t> </a:t>
            </a:r>
            <a:r>
              <a:rPr lang="en-US" dirty="0" err="1" smtClean="0"/>
              <a:t>trình</a:t>
            </a:r>
            <a:r>
              <a:rPr lang="vi-VN" dirty="0" smtClean="0"/>
              <a:t>: </a:t>
            </a:r>
            <a:endParaRPr lang="vi-VN" dirty="0"/>
          </a:p>
          <a:p>
            <a:pPr lvl="1"/>
            <a:r>
              <a:rPr lang="vi-VN" dirty="0"/>
              <a:t>Plan Risk </a:t>
            </a:r>
            <a:r>
              <a:rPr lang="vi-VN" dirty="0" smtClean="0"/>
              <a:t>Management</a:t>
            </a:r>
            <a:r>
              <a:rPr lang="en-US" dirty="0" smtClean="0"/>
              <a:t>: </a:t>
            </a:r>
            <a:r>
              <a:rPr lang="vi-VN" dirty="0" smtClean="0"/>
              <a:t>Lập </a:t>
            </a:r>
            <a:r>
              <a:rPr lang="en-US" dirty="0" smtClean="0"/>
              <a:t>k</a:t>
            </a:r>
            <a:r>
              <a:rPr lang="vi-VN" dirty="0" smtClean="0"/>
              <a:t>ế</a:t>
            </a:r>
            <a:r>
              <a:rPr lang="en-US" dirty="0" smtClean="0"/>
              <a:t> </a:t>
            </a:r>
            <a:r>
              <a:rPr lang="vi-VN" dirty="0" smtClean="0"/>
              <a:t>họach </a:t>
            </a:r>
            <a:r>
              <a:rPr lang="vi-VN" dirty="0"/>
              <a:t>quản lý rủi </a:t>
            </a:r>
            <a:r>
              <a:rPr lang="vi-VN" dirty="0" smtClean="0"/>
              <a:t>ro</a:t>
            </a:r>
            <a:endParaRPr lang="en-US" dirty="0" smtClean="0"/>
          </a:p>
          <a:p>
            <a:pPr lvl="1"/>
            <a:r>
              <a:rPr lang="vi-VN" dirty="0" smtClean="0"/>
              <a:t>Identify Risks</a:t>
            </a:r>
            <a:r>
              <a:rPr lang="en-US" dirty="0" smtClean="0"/>
              <a:t>: </a:t>
            </a:r>
            <a:r>
              <a:rPr lang="en-US" dirty="0" err="1" smtClean="0"/>
              <a:t>xác</a:t>
            </a:r>
            <a:r>
              <a:rPr lang="en-US" dirty="0" smtClean="0"/>
              <a:t> </a:t>
            </a:r>
            <a:r>
              <a:rPr lang="en-US" dirty="0" err="1" smtClean="0"/>
              <a:t>định</a:t>
            </a:r>
            <a:r>
              <a:rPr lang="en-US" dirty="0" smtClean="0"/>
              <a:t> </a:t>
            </a:r>
            <a:r>
              <a:rPr lang="vi-VN" dirty="0" smtClean="0"/>
              <a:t>rủi ro</a:t>
            </a:r>
            <a:r>
              <a:rPr lang="en-US" dirty="0" smtClean="0"/>
              <a:t>.</a:t>
            </a:r>
          </a:p>
          <a:p>
            <a:pPr lvl="1"/>
            <a:r>
              <a:rPr lang="en-US" dirty="0" smtClean="0"/>
              <a:t>Perform </a:t>
            </a:r>
            <a:r>
              <a:rPr lang="vi-VN" dirty="0"/>
              <a:t>Qualitative Risk Analysis</a:t>
            </a:r>
            <a:r>
              <a:rPr lang="en-US" dirty="0"/>
              <a:t>: </a:t>
            </a:r>
            <a:r>
              <a:rPr lang="vi-VN" dirty="0"/>
              <a:t>Phân tích tính chất rủi ro</a:t>
            </a:r>
            <a:r>
              <a:rPr lang="en-US" dirty="0" smtClean="0"/>
              <a:t>.</a:t>
            </a:r>
          </a:p>
          <a:p>
            <a:pPr lvl="1"/>
            <a:r>
              <a:rPr lang="en-US" dirty="0" smtClean="0"/>
              <a:t>Perform </a:t>
            </a:r>
            <a:r>
              <a:rPr lang="vi-VN" dirty="0" smtClean="0"/>
              <a:t>Quantitative </a:t>
            </a:r>
            <a:r>
              <a:rPr lang="vi-VN" dirty="0"/>
              <a:t>Risk Analysis</a:t>
            </a:r>
            <a:r>
              <a:rPr lang="en-US" dirty="0"/>
              <a:t>: </a:t>
            </a:r>
            <a:r>
              <a:rPr lang="vi-VN" dirty="0"/>
              <a:t>Phân tích mức độ</a:t>
            </a:r>
            <a:r>
              <a:rPr lang="en-US" dirty="0"/>
              <a:t> </a:t>
            </a:r>
            <a:r>
              <a:rPr lang="vi-VN" dirty="0"/>
              <a:t>rủi ro</a:t>
            </a:r>
            <a:r>
              <a:rPr lang="en-US" dirty="0" smtClean="0"/>
              <a:t>.</a:t>
            </a:r>
          </a:p>
          <a:p>
            <a:pPr lvl="1"/>
            <a:r>
              <a:rPr lang="en-US" dirty="0" smtClean="0"/>
              <a:t>Plan </a:t>
            </a:r>
            <a:r>
              <a:rPr lang="vi-VN" dirty="0"/>
              <a:t>Risk Responses</a:t>
            </a:r>
            <a:r>
              <a:rPr lang="en-US" dirty="0"/>
              <a:t>: </a:t>
            </a:r>
            <a:r>
              <a:rPr lang="vi-VN" dirty="0"/>
              <a:t>Kế</a:t>
            </a:r>
            <a:r>
              <a:rPr lang="en-US" dirty="0"/>
              <a:t> </a:t>
            </a:r>
            <a:r>
              <a:rPr lang="vi-VN" dirty="0"/>
              <a:t>hoạch đối phó rủi ro</a:t>
            </a:r>
            <a:r>
              <a:rPr lang="en-US" dirty="0" smtClean="0"/>
              <a:t>.</a:t>
            </a:r>
          </a:p>
          <a:p>
            <a:pPr lvl="1"/>
            <a:r>
              <a:rPr lang="en-US" dirty="0" smtClean="0"/>
              <a:t>Monitor </a:t>
            </a:r>
            <a:r>
              <a:rPr lang="vi-VN" dirty="0"/>
              <a:t>and Control Risks</a:t>
            </a:r>
            <a:r>
              <a:rPr lang="en-US" dirty="0"/>
              <a:t>: </a:t>
            </a:r>
            <a:r>
              <a:rPr lang="vi-VN" dirty="0"/>
              <a:t>Giám sát và kiểm soát rủi ro</a:t>
            </a:r>
            <a:r>
              <a:rPr lang="en-US" dirty="0" smtClean="0"/>
              <a:t>.</a:t>
            </a:r>
            <a:endParaRPr lang="en-US" dirty="0"/>
          </a:p>
        </p:txBody>
      </p:sp>
    </p:spTree>
    <p:extLst>
      <p:ext uri="{BB962C8B-B14F-4D97-AF65-F5344CB8AC3E}">
        <p14:creationId xmlns:p14="http://schemas.microsoft.com/office/powerpoint/2010/main" val="12989723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Thực hiện phân tích định tính</a:t>
            </a:r>
            <a:r>
              <a:rPr lang="en-US" dirty="0"/>
              <a:t> </a:t>
            </a:r>
            <a:r>
              <a:rPr lang="vi-VN" dirty="0"/>
              <a:t>rủi ro </a:t>
            </a:r>
            <a:r>
              <a:rPr lang="en-US" dirty="0"/>
              <a:t/>
            </a:r>
            <a:br>
              <a:rPr lang="en-US" dirty="0"/>
            </a:br>
            <a:r>
              <a:rPr lang="en-US" dirty="0"/>
              <a:t>(Perform Qualitative Risk Analysis)</a:t>
            </a:r>
          </a:p>
        </p:txBody>
      </p:sp>
      <p:sp>
        <p:nvSpPr>
          <p:cNvPr id="3" name="Content Placeholder 2"/>
          <p:cNvSpPr>
            <a:spLocks noGrp="1"/>
          </p:cNvSpPr>
          <p:nvPr>
            <p:ph idx="1"/>
          </p:nvPr>
        </p:nvSpPr>
        <p:spPr/>
        <p:txBody>
          <a:bodyPr/>
          <a:lstStyle/>
          <a:p>
            <a:pPr lvl="1"/>
            <a:r>
              <a:rPr lang="en-US" dirty="0"/>
              <a:t>Probability </a:t>
            </a:r>
            <a:r>
              <a:rPr lang="en-US" dirty="0" smtClean="0"/>
              <a:t>distributions: </a:t>
            </a:r>
            <a:r>
              <a:rPr lang="vi-VN" dirty="0"/>
              <a:t>phân </a:t>
            </a:r>
            <a:r>
              <a:rPr lang="vi-VN" dirty="0" smtClean="0"/>
              <a:t>bố</a:t>
            </a:r>
            <a:r>
              <a:rPr lang="en-US" dirty="0" smtClean="0"/>
              <a:t> x</a:t>
            </a:r>
            <a:r>
              <a:rPr lang="vi-VN" dirty="0" smtClean="0"/>
              <a:t>ác </a:t>
            </a:r>
            <a:r>
              <a:rPr lang="vi-VN" dirty="0"/>
              <a:t>suất </a:t>
            </a:r>
            <a:endParaRPr lang="en-US" dirty="0" smtClean="0"/>
          </a:p>
          <a:p>
            <a:pPr lvl="2"/>
            <a:r>
              <a:rPr lang="vi-VN" dirty="0" smtClean="0"/>
              <a:t>Phân </a:t>
            </a:r>
            <a:r>
              <a:rPr lang="vi-VN" dirty="0"/>
              <a:t>bố </a:t>
            </a:r>
            <a:r>
              <a:rPr lang="vi-VN" dirty="0" smtClean="0"/>
              <a:t>liên tục</a:t>
            </a:r>
            <a:r>
              <a:rPr lang="en-US" dirty="0" smtClean="0"/>
              <a:t> </a:t>
            </a:r>
            <a:r>
              <a:rPr lang="vi-VN" dirty="0" smtClean="0"/>
              <a:t>được </a:t>
            </a:r>
            <a:r>
              <a:rPr lang="vi-VN" dirty="0"/>
              <a:t>sử dụng rộng rãi trong mô hình hóa và mô phỏng </a:t>
            </a:r>
            <a:r>
              <a:rPr lang="en-US" dirty="0" err="1" smtClean="0"/>
              <a:t>biểu</a:t>
            </a:r>
            <a:r>
              <a:rPr lang="en-US" dirty="0" smtClean="0"/>
              <a:t> </a:t>
            </a:r>
            <a:r>
              <a:rPr lang="en-US" dirty="0" err="1" smtClean="0"/>
              <a:t>diễn</a:t>
            </a:r>
            <a:r>
              <a:rPr lang="vi-VN" dirty="0" smtClean="0"/>
              <a:t> </a:t>
            </a:r>
            <a:r>
              <a:rPr lang="vi-VN" dirty="0"/>
              <a:t>sự không chắc chắn trong các giá trị như thời gian lịch trình hoạt động và chi phí của các thành phần của dự </a:t>
            </a:r>
            <a:r>
              <a:rPr lang="vi-VN" dirty="0" smtClean="0"/>
              <a:t>án</a:t>
            </a:r>
            <a:r>
              <a:rPr lang="en-US" dirty="0" smtClean="0"/>
              <a:t>.</a:t>
            </a:r>
          </a:p>
          <a:p>
            <a:pPr lvl="2"/>
            <a:r>
              <a:rPr lang="en-US" dirty="0" smtClean="0"/>
              <a:t>P</a:t>
            </a:r>
            <a:r>
              <a:rPr lang="vi-VN" dirty="0" smtClean="0"/>
              <a:t>hân </a:t>
            </a:r>
            <a:r>
              <a:rPr lang="vi-VN" dirty="0"/>
              <a:t>bố rời rạc có thể được sử dụng để </a:t>
            </a:r>
            <a:r>
              <a:rPr lang="en-US" dirty="0" err="1" smtClean="0"/>
              <a:t>biểu</a:t>
            </a:r>
            <a:r>
              <a:rPr lang="en-US" dirty="0" smtClean="0"/>
              <a:t> </a:t>
            </a:r>
            <a:r>
              <a:rPr lang="en-US" dirty="0" err="1" smtClean="0"/>
              <a:t>diễn</a:t>
            </a:r>
            <a:r>
              <a:rPr lang="vi-VN" dirty="0" smtClean="0"/>
              <a:t> </a:t>
            </a:r>
            <a:r>
              <a:rPr lang="vi-VN" dirty="0"/>
              <a:t>cho các sự kiện không chắc chắn như kết quả của một </a:t>
            </a:r>
            <a:r>
              <a:rPr lang="en-US" dirty="0" err="1" smtClean="0"/>
              <a:t>thử</a:t>
            </a:r>
            <a:r>
              <a:rPr lang="en-US" dirty="0" smtClean="0"/>
              <a:t> </a:t>
            </a:r>
            <a:r>
              <a:rPr lang="en-US" dirty="0" err="1" smtClean="0"/>
              <a:t>nghiệm</a:t>
            </a:r>
            <a:r>
              <a:rPr lang="vi-VN" dirty="0" smtClean="0"/>
              <a:t> </a:t>
            </a:r>
            <a:r>
              <a:rPr lang="vi-VN" dirty="0"/>
              <a:t>hoặc một kịch bản có thể có trong </a:t>
            </a:r>
            <a:r>
              <a:rPr lang="vi-VN" dirty="0" smtClean="0"/>
              <a:t>cây </a:t>
            </a:r>
            <a:r>
              <a:rPr lang="vi-VN" dirty="0"/>
              <a:t>quyết định</a:t>
            </a:r>
            <a:endParaRPr lang="en-US" dirty="0"/>
          </a:p>
        </p:txBody>
      </p:sp>
    </p:spTree>
    <p:extLst>
      <p:ext uri="{BB962C8B-B14F-4D97-AF65-F5344CB8AC3E}">
        <p14:creationId xmlns:p14="http://schemas.microsoft.com/office/powerpoint/2010/main" val="3639328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Thực hiện phân tích định tính</a:t>
            </a:r>
            <a:r>
              <a:rPr lang="en-US" dirty="0"/>
              <a:t> </a:t>
            </a:r>
            <a:r>
              <a:rPr lang="vi-VN" dirty="0"/>
              <a:t>rủi ro </a:t>
            </a:r>
            <a:r>
              <a:rPr lang="en-US" dirty="0"/>
              <a:t/>
            </a:r>
            <a:br>
              <a:rPr lang="en-US" dirty="0"/>
            </a:br>
            <a:r>
              <a:rPr lang="en-US" dirty="0"/>
              <a:t>(Perform Qualitative Risk Analysis)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196" y="1600220"/>
            <a:ext cx="6766486" cy="3489802"/>
          </a:xfrm>
        </p:spPr>
      </p:pic>
      <p:sp>
        <p:nvSpPr>
          <p:cNvPr id="5" name="TextBox 4"/>
          <p:cNvSpPr txBox="1"/>
          <p:nvPr/>
        </p:nvSpPr>
        <p:spPr>
          <a:xfrm>
            <a:off x="914440" y="5440658"/>
            <a:ext cx="7680876" cy="1015663"/>
          </a:xfrm>
          <a:prstGeom prst="rect">
            <a:avLst/>
          </a:prstGeom>
          <a:noFill/>
        </p:spPr>
        <p:txBody>
          <a:bodyPr wrap="square" rtlCol="0">
            <a:spAutoFit/>
          </a:bodyPr>
          <a:lstStyle/>
          <a:p>
            <a:pPr marL="342900" indent="-342900">
              <a:buFont typeface="Wingdings" pitchFamily="2" charset="2"/>
              <a:buChar char="§"/>
            </a:pPr>
            <a:r>
              <a:rPr lang="en-US" sz="2000" dirty="0"/>
              <a:t>T</a:t>
            </a:r>
            <a:r>
              <a:rPr lang="vi-VN" sz="2000" dirty="0" smtClean="0"/>
              <a:t>rục </a:t>
            </a:r>
            <a:r>
              <a:rPr lang="vi-VN" sz="2000" dirty="0"/>
              <a:t>ngang (X) </a:t>
            </a:r>
            <a:r>
              <a:rPr lang="vi-VN" sz="2000" dirty="0" smtClean="0"/>
              <a:t>đại </a:t>
            </a:r>
            <a:r>
              <a:rPr lang="vi-VN" sz="2000" dirty="0"/>
              <a:t>diện cho các giá trị có thể có của thời gian, chi phí </a:t>
            </a:r>
            <a:endParaRPr lang="en-US" sz="2000" dirty="0" smtClean="0"/>
          </a:p>
          <a:p>
            <a:pPr marL="342900" indent="-342900">
              <a:buFont typeface="Wingdings" pitchFamily="2" charset="2"/>
              <a:buChar char="§"/>
            </a:pPr>
            <a:r>
              <a:rPr lang="en-US" sz="2000" dirty="0" smtClean="0"/>
              <a:t>T</a:t>
            </a:r>
            <a:r>
              <a:rPr lang="vi-VN" sz="2000" dirty="0" smtClean="0"/>
              <a:t>rục </a:t>
            </a:r>
            <a:r>
              <a:rPr lang="vi-VN" sz="2000" dirty="0"/>
              <a:t>dọc (Y) đại diện cho khả năng </a:t>
            </a:r>
            <a:r>
              <a:rPr lang="en-US" sz="2000" dirty="0" err="1" smtClean="0"/>
              <a:t>liên</a:t>
            </a:r>
            <a:r>
              <a:rPr lang="en-US" sz="2000" dirty="0" smtClean="0"/>
              <a:t> </a:t>
            </a:r>
            <a:r>
              <a:rPr lang="en-US" sz="2000" dirty="0" err="1" smtClean="0"/>
              <a:t>quan</a:t>
            </a:r>
            <a:r>
              <a:rPr lang="vi-VN" sz="2000" dirty="0" smtClean="0"/>
              <a:t>.</a:t>
            </a:r>
            <a:endParaRPr lang="en-US" sz="2000" dirty="0"/>
          </a:p>
        </p:txBody>
      </p:sp>
    </p:spTree>
    <p:extLst>
      <p:ext uri="{BB962C8B-B14F-4D97-AF65-F5344CB8AC3E}">
        <p14:creationId xmlns:p14="http://schemas.microsoft.com/office/powerpoint/2010/main" val="29138376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Thực hiện phân tích định tính</a:t>
            </a:r>
            <a:r>
              <a:rPr lang="en-US" dirty="0"/>
              <a:t> </a:t>
            </a:r>
            <a:r>
              <a:rPr lang="vi-VN" dirty="0"/>
              <a:t>rủi ro </a:t>
            </a:r>
            <a:r>
              <a:rPr lang="en-US" dirty="0"/>
              <a:t/>
            </a:r>
            <a:br>
              <a:rPr lang="en-US" dirty="0"/>
            </a:br>
            <a:r>
              <a:rPr lang="en-US" dirty="0"/>
              <a:t>(Perform Qualitative Risk Analysis)</a:t>
            </a:r>
          </a:p>
        </p:txBody>
      </p:sp>
      <p:sp>
        <p:nvSpPr>
          <p:cNvPr id="3" name="Content Placeholder 2"/>
          <p:cNvSpPr>
            <a:spLocks noGrp="1"/>
          </p:cNvSpPr>
          <p:nvPr>
            <p:ph idx="1"/>
          </p:nvPr>
        </p:nvSpPr>
        <p:spPr/>
        <p:txBody>
          <a:bodyPr/>
          <a:lstStyle/>
          <a:p>
            <a:pPr lvl="1"/>
            <a:r>
              <a:rPr lang="en-US" dirty="0"/>
              <a:t>Quantitative Risk Analysis and Modeling </a:t>
            </a:r>
            <a:r>
              <a:rPr lang="en-US" dirty="0" smtClean="0"/>
              <a:t>Techniques: </a:t>
            </a:r>
            <a:r>
              <a:rPr lang="vi-VN" dirty="0"/>
              <a:t>Phân tích rủi ro định lượng và các kỹ thuật mô hình </a:t>
            </a:r>
            <a:r>
              <a:rPr lang="vi-VN" dirty="0" smtClean="0"/>
              <a:t>hóa</a:t>
            </a:r>
            <a:endParaRPr lang="en-US" dirty="0" smtClean="0"/>
          </a:p>
          <a:p>
            <a:pPr lvl="2"/>
            <a:r>
              <a:rPr lang="en-US" dirty="0"/>
              <a:t>Sensitivity </a:t>
            </a:r>
            <a:r>
              <a:rPr lang="en-US" dirty="0" smtClean="0"/>
              <a:t>analysis: </a:t>
            </a:r>
            <a:r>
              <a:rPr lang="vi-VN" dirty="0"/>
              <a:t>Phân tích độ nhạy sẽ giúp xác định các rủi ro có tác động tiềm năng nhất </a:t>
            </a:r>
            <a:r>
              <a:rPr lang="en-US" dirty="0" err="1" smtClean="0"/>
              <a:t>đến</a:t>
            </a:r>
            <a:r>
              <a:rPr lang="en-US" dirty="0" smtClean="0"/>
              <a:t> </a:t>
            </a:r>
            <a:r>
              <a:rPr lang="vi-VN" dirty="0" smtClean="0"/>
              <a:t>dự án</a:t>
            </a:r>
            <a:r>
              <a:rPr lang="en-US" dirty="0" smtClean="0"/>
              <a:t>.</a:t>
            </a:r>
          </a:p>
          <a:p>
            <a:pPr lvl="2"/>
            <a:r>
              <a:rPr lang="vi-VN" dirty="0"/>
              <a:t>Expected monetary value </a:t>
            </a:r>
            <a:r>
              <a:rPr lang="vi-VN" dirty="0" smtClean="0"/>
              <a:t>analysis</a:t>
            </a:r>
            <a:r>
              <a:rPr lang="en-US" dirty="0"/>
              <a:t> (EMV): </a:t>
            </a:r>
            <a:r>
              <a:rPr lang="vi-VN" dirty="0" smtClean="0"/>
              <a:t>​​</a:t>
            </a:r>
            <a:r>
              <a:rPr lang="vi-VN" dirty="0"/>
              <a:t>phân tích giá trị tiền </a:t>
            </a:r>
            <a:r>
              <a:rPr lang="vi-VN" dirty="0" smtClean="0"/>
              <a:t>tệ</a:t>
            </a:r>
            <a:r>
              <a:rPr lang="en-US" dirty="0" smtClean="0"/>
              <a:t> d</a:t>
            </a:r>
            <a:r>
              <a:rPr lang="vi-VN" dirty="0" smtClean="0"/>
              <a:t>ự kiến</a:t>
            </a:r>
            <a:r>
              <a:rPr lang="en-US" dirty="0" smtClean="0"/>
              <a:t> </a:t>
            </a:r>
            <a:r>
              <a:rPr lang="vi-VN" dirty="0"/>
              <a:t>là một khái niệm thống kê tính toán kết quả trung bình khi tương lai bao gồm các kịch bản có thể có hoặc không có thể xảy </a:t>
            </a:r>
            <a:r>
              <a:rPr lang="vi-VN" dirty="0" smtClean="0"/>
              <a:t>ra</a:t>
            </a:r>
            <a:r>
              <a:rPr lang="en-US" dirty="0" smtClean="0"/>
              <a:t>. </a:t>
            </a:r>
            <a:r>
              <a:rPr lang="vi-VN" dirty="0"/>
              <a:t>Một </a:t>
            </a:r>
            <a:r>
              <a:rPr lang="en-US" dirty="0" err="1"/>
              <a:t>cách</a:t>
            </a:r>
            <a:r>
              <a:rPr lang="vi-VN" dirty="0"/>
              <a:t> phổ biến của loại hình này là phân tích cây quyết định</a:t>
            </a:r>
            <a:endParaRPr lang="en-US" dirty="0"/>
          </a:p>
          <a:p>
            <a:pPr lvl="3"/>
            <a:r>
              <a:rPr lang="vi-VN" dirty="0"/>
              <a:t>Cây quyết định là một phương pháp dùng biểu đồ</a:t>
            </a:r>
            <a:r>
              <a:rPr lang="en-US" dirty="0"/>
              <a:t> </a:t>
            </a:r>
            <a:r>
              <a:rPr lang="vi-VN" dirty="0"/>
              <a:t>giúp bạn chọn lựa hành động tốt nhất trong các tình huống ở đó kết quả</a:t>
            </a:r>
            <a:r>
              <a:rPr lang="en-US" dirty="0"/>
              <a:t> </a:t>
            </a:r>
            <a:r>
              <a:rPr lang="vi-VN" dirty="0"/>
              <a:t>tương lai là không chắc chắn. </a:t>
            </a:r>
            <a:endParaRPr lang="en-US" dirty="0"/>
          </a:p>
        </p:txBody>
      </p:sp>
    </p:spTree>
    <p:extLst>
      <p:ext uri="{BB962C8B-B14F-4D97-AF65-F5344CB8AC3E}">
        <p14:creationId xmlns:p14="http://schemas.microsoft.com/office/powerpoint/2010/main" val="20471837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Thực hiện phân tích định tính</a:t>
            </a:r>
            <a:r>
              <a:rPr lang="en-US" dirty="0"/>
              <a:t> </a:t>
            </a:r>
            <a:r>
              <a:rPr lang="vi-VN" dirty="0"/>
              <a:t>rủi ro </a:t>
            </a:r>
            <a:r>
              <a:rPr lang="en-US" dirty="0"/>
              <a:t/>
            </a:r>
            <a:br>
              <a:rPr lang="en-US" dirty="0"/>
            </a:br>
            <a:r>
              <a:rPr lang="en-US" dirty="0"/>
              <a:t>(Perform Qualitative Risk Analysis)</a:t>
            </a:r>
          </a:p>
        </p:txBody>
      </p:sp>
      <p:sp>
        <p:nvSpPr>
          <p:cNvPr id="3" name="Content Placeholder 2"/>
          <p:cNvSpPr>
            <a:spLocks noGrp="1"/>
          </p:cNvSpPr>
          <p:nvPr>
            <p:ph idx="1"/>
          </p:nvPr>
        </p:nvSpPr>
        <p:spPr/>
        <p:txBody>
          <a:bodyPr/>
          <a:lstStyle/>
          <a:p>
            <a:r>
              <a:rPr lang="en-US" sz="2000" dirty="0" smtClean="0"/>
              <a:t>VD: </a:t>
            </a:r>
            <a:r>
              <a:rPr lang="vi-VN" sz="2000" dirty="0" smtClean="0"/>
              <a:t>một </a:t>
            </a:r>
            <a:r>
              <a:rPr lang="vi-VN" sz="2000" dirty="0"/>
              <a:t>quyết định đang được thực hiện việc đầu tư </a:t>
            </a:r>
            <a:r>
              <a:rPr lang="vi-VN" sz="2000" dirty="0" smtClean="0"/>
              <a:t>$120</a:t>
            </a:r>
            <a:r>
              <a:rPr lang="en-US" sz="2000" dirty="0" smtClean="0"/>
              <a:t> </a:t>
            </a:r>
            <a:r>
              <a:rPr lang="en-US" sz="2000" dirty="0" err="1" smtClean="0"/>
              <a:t>triệu</a:t>
            </a:r>
            <a:r>
              <a:rPr lang="vi-VN" sz="2000" dirty="0" smtClean="0"/>
              <a:t> </a:t>
            </a:r>
            <a:r>
              <a:rPr lang="vi-VN" sz="2000" dirty="0"/>
              <a:t>để xây dựng một nhà máy mới hoặc để thay vì chỉ đầu tư </a:t>
            </a:r>
            <a:r>
              <a:rPr lang="en-US" sz="2000" dirty="0" smtClean="0"/>
              <a:t>$</a:t>
            </a:r>
            <a:r>
              <a:rPr lang="vi-VN" sz="2000" dirty="0" smtClean="0"/>
              <a:t>50 </a:t>
            </a:r>
            <a:r>
              <a:rPr lang="vi-VN" sz="2000" dirty="0"/>
              <a:t>triệu </a:t>
            </a:r>
            <a:r>
              <a:rPr lang="vi-VN" sz="2000" dirty="0" smtClean="0"/>
              <a:t>để </a:t>
            </a:r>
            <a:r>
              <a:rPr lang="vi-VN" sz="2000" dirty="0"/>
              <a:t>nâng cấp các nhà máy </a:t>
            </a:r>
            <a:r>
              <a:rPr lang="vi-VN" sz="2000" dirty="0" smtClean="0"/>
              <a:t>hiện có.</a:t>
            </a:r>
            <a:r>
              <a:rPr lang="en-US" sz="2000" dirty="0" smtClean="0"/>
              <a:t> </a:t>
            </a:r>
            <a:r>
              <a:rPr lang="vi-VN" sz="2000" dirty="0" smtClean="0"/>
              <a:t>Đối </a:t>
            </a:r>
            <a:r>
              <a:rPr lang="vi-VN" sz="2000" dirty="0"/>
              <a:t>với mỗi quyết định, nhu cầu </a:t>
            </a:r>
            <a:r>
              <a:rPr lang="vi-VN" sz="2000" dirty="0" smtClean="0"/>
              <a:t>là </a:t>
            </a:r>
            <a:r>
              <a:rPr lang="vi-VN" sz="2000" dirty="0"/>
              <a:t>không chắc chắn, và </a:t>
            </a:r>
            <a:r>
              <a:rPr lang="vi-VN" sz="2000" dirty="0" smtClean="0"/>
              <a:t>đại </a:t>
            </a:r>
            <a:r>
              <a:rPr lang="vi-VN" sz="2000" dirty="0"/>
              <a:t>diện cho một "nút cơ </a:t>
            </a:r>
            <a:r>
              <a:rPr lang="vi-VN" sz="2000" dirty="0" smtClean="0"/>
              <a:t>hội".</a:t>
            </a:r>
            <a:endParaRPr lang="en-US" sz="2000" dirty="0" smtClean="0"/>
          </a:p>
          <a:p>
            <a:r>
              <a:rPr lang="vi-VN" sz="2000" dirty="0" smtClean="0"/>
              <a:t>Đối </a:t>
            </a:r>
            <a:r>
              <a:rPr lang="vi-VN" sz="2000" dirty="0"/>
              <a:t>với mỗi </a:t>
            </a:r>
            <a:r>
              <a:rPr lang="vi-VN" sz="2000" dirty="0" smtClean="0"/>
              <a:t>nhánh </a:t>
            </a:r>
            <a:r>
              <a:rPr lang="vi-VN" sz="2000" dirty="0"/>
              <a:t>quyết định, tất cả các hiệu ứng được thêm vào </a:t>
            </a:r>
            <a:r>
              <a:rPr lang="vi-VN" sz="2000" dirty="0" smtClean="0"/>
              <a:t>để </a:t>
            </a:r>
            <a:r>
              <a:rPr lang="vi-VN" sz="2000" dirty="0"/>
              <a:t>xác định giá trị </a:t>
            </a:r>
            <a:r>
              <a:rPr lang="vi-VN" sz="2000" dirty="0" smtClean="0"/>
              <a:t>EMV.</a:t>
            </a:r>
            <a:r>
              <a:rPr lang="en-US" sz="2000" dirty="0" smtClean="0"/>
              <a:t>  </a:t>
            </a:r>
          </a:p>
          <a:p>
            <a:r>
              <a:rPr lang="vi-VN" sz="2000" dirty="0" smtClean="0"/>
              <a:t>Từ </a:t>
            </a:r>
            <a:r>
              <a:rPr lang="vi-VN" sz="2000" dirty="0"/>
              <a:t>phép tính </a:t>
            </a:r>
            <a:r>
              <a:rPr lang="vi-VN" sz="2000" dirty="0" smtClean="0"/>
              <a:t>EMV </a:t>
            </a:r>
            <a:r>
              <a:rPr lang="vi-VN" sz="2000" dirty="0"/>
              <a:t>cao hơn </a:t>
            </a:r>
            <a:r>
              <a:rPr lang="vi-VN" sz="2000" dirty="0" smtClean="0"/>
              <a:t>$4</a:t>
            </a:r>
            <a:r>
              <a:rPr lang="en-US" sz="2000" dirty="0" smtClean="0"/>
              <a:t>6 </a:t>
            </a:r>
            <a:r>
              <a:rPr lang="en-US" sz="2000" dirty="0" err="1" smtClean="0"/>
              <a:t>triệu</a:t>
            </a:r>
            <a:r>
              <a:rPr lang="vi-VN" sz="2000" dirty="0" smtClean="0"/>
              <a:t> </a:t>
            </a:r>
            <a:r>
              <a:rPr lang="vi-VN" sz="2000" dirty="0"/>
              <a:t>- cũng là EMV của quyết định tổng </a:t>
            </a:r>
            <a:r>
              <a:rPr lang="vi-VN" sz="2000" dirty="0" smtClean="0"/>
              <a:t>thể.</a:t>
            </a:r>
            <a:r>
              <a:rPr lang="en-US" sz="2000" dirty="0" smtClean="0"/>
              <a:t> </a:t>
            </a:r>
            <a:r>
              <a:rPr lang="vi-VN" sz="2000" dirty="0" smtClean="0"/>
              <a:t>Lựa </a:t>
            </a:r>
            <a:r>
              <a:rPr lang="vi-VN" sz="2000" dirty="0"/>
              <a:t>chọn này cũng đại diện cho rủi ro thấp nhất, tránh trường hợp kết quả </a:t>
            </a:r>
            <a:r>
              <a:rPr lang="vi-VN" sz="2000" dirty="0" smtClean="0"/>
              <a:t>xấu </a:t>
            </a:r>
            <a:r>
              <a:rPr lang="vi-VN" sz="2000" dirty="0"/>
              <a:t>nhất </a:t>
            </a:r>
            <a:r>
              <a:rPr lang="vi-VN" sz="2000" dirty="0" smtClean="0"/>
              <a:t>có </a:t>
            </a:r>
            <a:r>
              <a:rPr lang="vi-VN" sz="2000" dirty="0"/>
              <a:t>thể có </a:t>
            </a:r>
            <a:r>
              <a:rPr lang="en-US" sz="2000" dirty="0" err="1" smtClean="0"/>
              <a:t>là</a:t>
            </a:r>
            <a:r>
              <a:rPr lang="vi-VN" sz="2000" dirty="0" smtClean="0"/>
              <a:t> </a:t>
            </a:r>
            <a:r>
              <a:rPr lang="vi-VN" sz="2000" dirty="0"/>
              <a:t>mất $ </a:t>
            </a:r>
            <a:r>
              <a:rPr lang="vi-VN" sz="2000" dirty="0" smtClean="0"/>
              <a:t>30M</a:t>
            </a:r>
            <a:endParaRPr lang="en-US" sz="2000" dirty="0"/>
          </a:p>
        </p:txBody>
      </p:sp>
    </p:spTree>
    <p:extLst>
      <p:ext uri="{BB962C8B-B14F-4D97-AF65-F5344CB8AC3E}">
        <p14:creationId xmlns:p14="http://schemas.microsoft.com/office/powerpoint/2010/main" val="10260496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Thực hiện phân tích định tính</a:t>
            </a:r>
            <a:r>
              <a:rPr lang="en-US" dirty="0"/>
              <a:t> </a:t>
            </a:r>
            <a:r>
              <a:rPr lang="vi-VN" dirty="0"/>
              <a:t>rủi ro </a:t>
            </a:r>
            <a:r>
              <a:rPr lang="en-US" dirty="0"/>
              <a:t/>
            </a:r>
            <a:br>
              <a:rPr lang="en-US" dirty="0"/>
            </a:br>
            <a:r>
              <a:rPr lang="en-US" dirty="0"/>
              <a:t>(Perform Qualitative Risk Analysis)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123" y="1600220"/>
            <a:ext cx="7955193" cy="5066564"/>
          </a:xfrm>
        </p:spPr>
      </p:pic>
    </p:spTree>
    <p:extLst>
      <p:ext uri="{BB962C8B-B14F-4D97-AF65-F5344CB8AC3E}">
        <p14:creationId xmlns:p14="http://schemas.microsoft.com/office/powerpoint/2010/main" val="25124785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Thực hiện phân tích định tính</a:t>
            </a:r>
            <a:r>
              <a:rPr lang="en-US" dirty="0"/>
              <a:t> </a:t>
            </a:r>
            <a:r>
              <a:rPr lang="vi-VN" dirty="0"/>
              <a:t>rủi ro </a:t>
            </a:r>
            <a:r>
              <a:rPr lang="en-US" dirty="0"/>
              <a:t/>
            </a:r>
            <a:br>
              <a:rPr lang="en-US" dirty="0"/>
            </a:br>
            <a:r>
              <a:rPr lang="en-US" dirty="0"/>
              <a:t>(Perform Qualitative Risk Analysis)</a:t>
            </a:r>
          </a:p>
        </p:txBody>
      </p:sp>
      <p:sp>
        <p:nvSpPr>
          <p:cNvPr id="3" name="Content Placeholder 2"/>
          <p:cNvSpPr>
            <a:spLocks noGrp="1"/>
          </p:cNvSpPr>
          <p:nvPr>
            <p:ph idx="1"/>
          </p:nvPr>
        </p:nvSpPr>
        <p:spPr/>
        <p:txBody>
          <a:bodyPr/>
          <a:lstStyle/>
          <a:p>
            <a:pPr lvl="1"/>
            <a:r>
              <a:rPr lang="en-US" dirty="0">
                <a:solidFill>
                  <a:srgbClr val="990000"/>
                </a:solidFill>
              </a:rPr>
              <a:t>Modeling and </a:t>
            </a:r>
            <a:r>
              <a:rPr lang="en-US" dirty="0" smtClean="0">
                <a:solidFill>
                  <a:srgbClr val="990000"/>
                </a:solidFill>
              </a:rPr>
              <a:t>simulation</a:t>
            </a:r>
            <a:r>
              <a:rPr lang="en-US" dirty="0" smtClean="0"/>
              <a:t>: </a:t>
            </a:r>
            <a:r>
              <a:rPr lang="vi-VN" dirty="0"/>
              <a:t>Mô phỏng dùng mô hình của một </a:t>
            </a:r>
            <a:r>
              <a:rPr lang="vi-VN" dirty="0" smtClean="0"/>
              <a:t>hệ</a:t>
            </a:r>
            <a:r>
              <a:rPr lang="en-US" dirty="0" smtClean="0"/>
              <a:t> </a:t>
            </a:r>
            <a:r>
              <a:rPr lang="vi-VN" dirty="0" smtClean="0"/>
              <a:t>thống để</a:t>
            </a:r>
            <a:r>
              <a:rPr lang="en-US" dirty="0" smtClean="0"/>
              <a:t> </a:t>
            </a:r>
            <a:r>
              <a:rPr lang="vi-VN" dirty="0" smtClean="0"/>
              <a:t>phân </a:t>
            </a:r>
            <a:r>
              <a:rPr lang="vi-VN" dirty="0"/>
              <a:t>tích hành vi mong </a:t>
            </a:r>
            <a:r>
              <a:rPr lang="en-US" dirty="0" err="1" smtClean="0"/>
              <a:t>đợi</a:t>
            </a:r>
            <a:r>
              <a:rPr lang="en-US" dirty="0" smtClean="0"/>
              <a:t> h</a:t>
            </a:r>
            <a:r>
              <a:rPr lang="vi-VN" dirty="0" smtClean="0"/>
              <a:t>ay </a:t>
            </a:r>
            <a:r>
              <a:rPr lang="vi-VN" dirty="0"/>
              <a:t>hoạt động của </a:t>
            </a:r>
            <a:r>
              <a:rPr lang="vi-VN" dirty="0" smtClean="0"/>
              <a:t>hệ</a:t>
            </a:r>
            <a:r>
              <a:rPr lang="en-US" dirty="0" smtClean="0"/>
              <a:t> </a:t>
            </a:r>
            <a:r>
              <a:rPr lang="vi-VN" dirty="0" smtClean="0"/>
              <a:t>thống</a:t>
            </a:r>
            <a:r>
              <a:rPr lang="vi-VN" dirty="0"/>
              <a:t>. </a:t>
            </a:r>
            <a:r>
              <a:rPr lang="en-US" dirty="0" err="1" smtClean="0"/>
              <a:t>Sử</a:t>
            </a:r>
            <a:r>
              <a:rPr lang="en-US" dirty="0" smtClean="0"/>
              <a:t> </a:t>
            </a:r>
            <a:r>
              <a:rPr lang="en-US" dirty="0" err="1" smtClean="0"/>
              <a:t>dụng</a:t>
            </a:r>
            <a:r>
              <a:rPr lang="en-US" dirty="0" smtClean="0"/>
              <a:t> p</a:t>
            </a:r>
            <a:r>
              <a:rPr lang="vi-VN" dirty="0" smtClean="0"/>
              <a:t>hương </a:t>
            </a:r>
            <a:r>
              <a:rPr lang="vi-VN" dirty="0"/>
              <a:t>pháp </a:t>
            </a:r>
            <a:r>
              <a:rPr lang="vi-VN" dirty="0" smtClean="0"/>
              <a:t>Monte </a:t>
            </a:r>
            <a:r>
              <a:rPr lang="vi-VN" dirty="0"/>
              <a:t>Carlo mô </a:t>
            </a:r>
            <a:r>
              <a:rPr lang="vi-VN" dirty="0" smtClean="0"/>
              <a:t>ph</a:t>
            </a:r>
            <a:r>
              <a:rPr lang="en-US" dirty="0"/>
              <a:t>ỏ</a:t>
            </a:r>
            <a:r>
              <a:rPr lang="vi-VN" dirty="0" smtClean="0"/>
              <a:t>ng </a:t>
            </a:r>
            <a:r>
              <a:rPr lang="vi-VN" dirty="0"/>
              <a:t>kết </a:t>
            </a:r>
            <a:r>
              <a:rPr lang="vi-VN" dirty="0" smtClean="0"/>
              <a:t>quả</a:t>
            </a:r>
            <a:r>
              <a:rPr lang="en-US" dirty="0" smtClean="0"/>
              <a:t> </a:t>
            </a:r>
            <a:r>
              <a:rPr lang="vi-VN" dirty="0" smtClean="0"/>
              <a:t>của </a:t>
            </a:r>
            <a:r>
              <a:rPr lang="vi-VN" dirty="0"/>
              <a:t>một mô hình nhiều lần </a:t>
            </a:r>
            <a:r>
              <a:rPr lang="vi-VN" dirty="0" smtClean="0"/>
              <a:t>để</a:t>
            </a:r>
            <a:r>
              <a:rPr lang="en-US" dirty="0" smtClean="0"/>
              <a:t> </a:t>
            </a:r>
            <a:r>
              <a:rPr lang="vi-VN" dirty="0" smtClean="0"/>
              <a:t>cung </a:t>
            </a:r>
            <a:r>
              <a:rPr lang="vi-VN" dirty="0"/>
              <a:t>cấp </a:t>
            </a:r>
            <a:r>
              <a:rPr lang="vi-VN" dirty="0" smtClean="0"/>
              <a:t>một </a:t>
            </a:r>
            <a:r>
              <a:rPr lang="vi-VN" dirty="0"/>
              <a:t>phân </a:t>
            </a:r>
            <a:r>
              <a:rPr lang="vi-VN" dirty="0" smtClean="0"/>
              <a:t>bố</a:t>
            </a:r>
            <a:r>
              <a:rPr lang="en-US" dirty="0" smtClean="0"/>
              <a:t> </a:t>
            </a:r>
            <a:r>
              <a:rPr lang="vi-VN" dirty="0" smtClean="0"/>
              <a:t>thống </a:t>
            </a:r>
            <a:r>
              <a:rPr lang="vi-VN" dirty="0"/>
              <a:t>kê của những kết quả đã tính </a:t>
            </a:r>
            <a:r>
              <a:rPr lang="vi-VN" dirty="0" smtClean="0"/>
              <a:t>toán</a:t>
            </a:r>
            <a:r>
              <a:rPr lang="en-US" dirty="0" smtClean="0"/>
              <a:t>.</a:t>
            </a:r>
          </a:p>
        </p:txBody>
      </p:sp>
    </p:spTree>
    <p:extLst>
      <p:ext uri="{BB962C8B-B14F-4D97-AF65-F5344CB8AC3E}">
        <p14:creationId xmlns:p14="http://schemas.microsoft.com/office/powerpoint/2010/main" val="18692014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Thực hiện phân tích định tính</a:t>
            </a:r>
            <a:r>
              <a:rPr lang="en-US" dirty="0"/>
              <a:t> </a:t>
            </a:r>
            <a:r>
              <a:rPr lang="vi-VN" dirty="0"/>
              <a:t>rủi ro </a:t>
            </a:r>
            <a:r>
              <a:rPr lang="en-US" dirty="0"/>
              <a:t/>
            </a:r>
            <a:br>
              <a:rPr lang="en-US" dirty="0"/>
            </a:br>
            <a:r>
              <a:rPr lang="en-US" dirty="0"/>
              <a:t>(Perform Qualitative Risk Analysis)</a:t>
            </a:r>
          </a:p>
        </p:txBody>
      </p:sp>
      <p:sp>
        <p:nvSpPr>
          <p:cNvPr id="3" name="Content Placeholder 2"/>
          <p:cNvSpPr>
            <a:spLocks noGrp="1"/>
          </p:cNvSpPr>
          <p:nvPr>
            <p:ph idx="1"/>
          </p:nvPr>
        </p:nvSpPr>
        <p:spPr/>
        <p:txBody>
          <a:bodyPr/>
          <a:lstStyle/>
          <a:p>
            <a:r>
              <a:rPr lang="en-US" dirty="0" smtClean="0"/>
              <a:t>Outputs:</a:t>
            </a:r>
          </a:p>
          <a:p>
            <a:pPr lvl="1"/>
            <a:r>
              <a:rPr lang="en-US" dirty="0"/>
              <a:t>Risk Register </a:t>
            </a:r>
            <a:r>
              <a:rPr lang="en-US" dirty="0" smtClean="0"/>
              <a:t>Updates</a:t>
            </a:r>
          </a:p>
          <a:p>
            <a:pPr lvl="2"/>
            <a:r>
              <a:rPr lang="en-US" i="1" dirty="0"/>
              <a:t>Probabilistic analysis of the </a:t>
            </a:r>
            <a:r>
              <a:rPr lang="en-US" i="1" dirty="0" smtClean="0"/>
              <a:t>project </a:t>
            </a:r>
            <a:r>
              <a:rPr lang="en-US" dirty="0" smtClean="0"/>
              <a:t>(</a:t>
            </a:r>
            <a:r>
              <a:rPr lang="en-US" dirty="0" err="1" smtClean="0"/>
              <a:t>Phân</a:t>
            </a:r>
            <a:r>
              <a:rPr lang="en-US" dirty="0" smtClean="0"/>
              <a:t> </a:t>
            </a:r>
            <a:r>
              <a:rPr lang="en-US" dirty="0" err="1" smtClean="0"/>
              <a:t>tích</a:t>
            </a:r>
            <a:r>
              <a:rPr lang="en-US" dirty="0" smtClean="0"/>
              <a:t> </a:t>
            </a:r>
            <a:r>
              <a:rPr lang="en-US" dirty="0" err="1" smtClean="0"/>
              <a:t>xác</a:t>
            </a:r>
            <a:r>
              <a:rPr lang="en-US" dirty="0" smtClean="0"/>
              <a:t> </a:t>
            </a:r>
            <a:r>
              <a:rPr lang="en-US" dirty="0" err="1" smtClean="0"/>
              <a:t>suất</a:t>
            </a:r>
            <a:r>
              <a:rPr lang="en-US" dirty="0" smtClean="0"/>
              <a:t>): </a:t>
            </a:r>
            <a:r>
              <a:rPr lang="vi-VN" dirty="0" smtClean="0"/>
              <a:t>cho </a:t>
            </a:r>
            <a:r>
              <a:rPr lang="vi-VN" dirty="0"/>
              <a:t>phép định lượng </a:t>
            </a:r>
            <a:r>
              <a:rPr lang="vi-VN" dirty="0" smtClean="0"/>
              <a:t>rủi </a:t>
            </a:r>
            <a:r>
              <a:rPr lang="vi-VN" dirty="0"/>
              <a:t>ro </a:t>
            </a:r>
            <a:r>
              <a:rPr lang="vi-VN" dirty="0" smtClean="0"/>
              <a:t>dự </a:t>
            </a:r>
            <a:r>
              <a:rPr lang="vi-VN" dirty="0"/>
              <a:t>phòng </a:t>
            </a:r>
            <a:r>
              <a:rPr lang="en-US" dirty="0" err="1" smtClean="0"/>
              <a:t>về</a:t>
            </a:r>
            <a:r>
              <a:rPr lang="en-US" dirty="0" smtClean="0"/>
              <a:t> </a:t>
            </a:r>
            <a:r>
              <a:rPr lang="vi-VN" dirty="0" smtClean="0"/>
              <a:t>chi </a:t>
            </a:r>
            <a:r>
              <a:rPr lang="vi-VN" dirty="0"/>
              <a:t>phí và thời gian</a:t>
            </a:r>
            <a:r>
              <a:rPr lang="vi-VN" dirty="0" smtClean="0"/>
              <a:t>.</a:t>
            </a:r>
            <a:endParaRPr lang="en-US" dirty="0" smtClean="0"/>
          </a:p>
          <a:p>
            <a:pPr lvl="2"/>
            <a:r>
              <a:rPr lang="en-US" i="1" dirty="0"/>
              <a:t>Probability of achieving cost and time </a:t>
            </a:r>
            <a:r>
              <a:rPr lang="en-US" i="1" dirty="0" smtClean="0"/>
              <a:t>objectives</a:t>
            </a:r>
            <a:r>
              <a:rPr lang="en-US" dirty="0" smtClean="0"/>
              <a:t>: </a:t>
            </a:r>
            <a:r>
              <a:rPr lang="vi-VN" dirty="0" smtClean="0"/>
              <a:t>xác </a:t>
            </a:r>
            <a:r>
              <a:rPr lang="vi-VN" dirty="0"/>
              <a:t>suất của việc đạt được các mục tiêu của dự án theo kế hoạch hiện tại có thể được ước tính bằng cách sử dụng kết quả phân tích định </a:t>
            </a:r>
            <a:r>
              <a:rPr lang="vi-VN" dirty="0" smtClean="0"/>
              <a:t>lượng</a:t>
            </a:r>
            <a:r>
              <a:rPr lang="en-US" dirty="0" smtClean="0"/>
              <a:t> </a:t>
            </a:r>
            <a:r>
              <a:rPr lang="vi-VN" dirty="0" smtClean="0"/>
              <a:t>rủi ro.</a:t>
            </a:r>
            <a:endParaRPr lang="en-US" dirty="0" smtClean="0"/>
          </a:p>
          <a:p>
            <a:pPr lvl="2"/>
            <a:r>
              <a:rPr lang="en-US" i="1" dirty="0"/>
              <a:t>Prioritized list of </a:t>
            </a:r>
            <a:r>
              <a:rPr lang="en-US" i="1" dirty="0" smtClean="0"/>
              <a:t>quantified risks</a:t>
            </a:r>
            <a:r>
              <a:rPr lang="en-US" dirty="0" smtClean="0"/>
              <a:t>: </a:t>
            </a:r>
            <a:r>
              <a:rPr lang="vi-VN" dirty="0" smtClean="0"/>
              <a:t>bao </a:t>
            </a:r>
            <a:r>
              <a:rPr lang="vi-VN" dirty="0"/>
              <a:t>gồm các rủi ro có thể </a:t>
            </a:r>
            <a:r>
              <a:rPr lang="vi-VN" dirty="0" smtClean="0"/>
              <a:t> </a:t>
            </a:r>
            <a:r>
              <a:rPr lang="vi-VN" dirty="0"/>
              <a:t>ảnh hưởng lớn </a:t>
            </a:r>
            <a:r>
              <a:rPr lang="en-US" dirty="0" err="1" smtClean="0"/>
              <a:t>đến</a:t>
            </a:r>
            <a:r>
              <a:rPr lang="en-US" dirty="0" smtClean="0"/>
              <a:t> </a:t>
            </a:r>
            <a:r>
              <a:rPr lang="vi-VN" dirty="0" smtClean="0"/>
              <a:t>chi </a:t>
            </a:r>
            <a:r>
              <a:rPr lang="vi-VN" dirty="0"/>
              <a:t>phí dự phòng và </a:t>
            </a:r>
            <a:r>
              <a:rPr lang="en-US" dirty="0" err="1" smtClean="0"/>
              <a:t>nhất</a:t>
            </a:r>
            <a:r>
              <a:rPr lang="en-US" dirty="0" smtClean="0"/>
              <a:t> </a:t>
            </a:r>
            <a:r>
              <a:rPr lang="en-US" dirty="0" err="1" smtClean="0"/>
              <a:t>là</a:t>
            </a:r>
            <a:r>
              <a:rPr lang="en-US" dirty="0" smtClean="0"/>
              <a:t> </a:t>
            </a:r>
            <a:r>
              <a:rPr lang="en-US" dirty="0" err="1" smtClean="0"/>
              <a:t>ảnh</a:t>
            </a:r>
            <a:r>
              <a:rPr lang="vi-VN" dirty="0" smtClean="0"/>
              <a:t> </a:t>
            </a:r>
            <a:r>
              <a:rPr lang="vi-VN" dirty="0"/>
              <a:t>hưởng đến </a:t>
            </a:r>
            <a:r>
              <a:rPr lang="vi-VN" dirty="0" smtClean="0"/>
              <a:t>đường </a:t>
            </a:r>
            <a:r>
              <a:rPr lang="en-US" dirty="0" err="1" smtClean="0"/>
              <a:t>tới</a:t>
            </a:r>
            <a:r>
              <a:rPr lang="en-US" dirty="0" smtClean="0"/>
              <a:t> </a:t>
            </a:r>
            <a:r>
              <a:rPr lang="en-US" dirty="0" err="1" smtClean="0"/>
              <a:t>hạn</a:t>
            </a:r>
            <a:r>
              <a:rPr lang="en-US" dirty="0" smtClean="0"/>
              <a:t>.</a:t>
            </a:r>
          </a:p>
          <a:p>
            <a:pPr lvl="2"/>
            <a:r>
              <a:rPr lang="en-US" i="1" dirty="0"/>
              <a:t>Trends in quantitative risk analysis </a:t>
            </a:r>
            <a:r>
              <a:rPr lang="en-US" i="1" dirty="0" smtClean="0"/>
              <a:t>results</a:t>
            </a:r>
            <a:r>
              <a:rPr lang="en-US" dirty="0" smtClean="0"/>
              <a:t>: </a:t>
            </a:r>
            <a:r>
              <a:rPr lang="vi-VN" dirty="0"/>
              <a:t>Khi phân tích được lặp đi lặp lại, một xu hướng có thể trở nên rõ ràng dẫn đến kết luận ảnh hưởng đến </a:t>
            </a:r>
            <a:r>
              <a:rPr lang="en-US" dirty="0" err="1" smtClean="0"/>
              <a:t>đối</a:t>
            </a:r>
            <a:r>
              <a:rPr lang="en-US" dirty="0" smtClean="0"/>
              <a:t> </a:t>
            </a:r>
            <a:r>
              <a:rPr lang="en-US" dirty="0" err="1" smtClean="0"/>
              <a:t>phó</a:t>
            </a:r>
            <a:r>
              <a:rPr lang="en-US" dirty="0" smtClean="0"/>
              <a:t> </a:t>
            </a:r>
            <a:r>
              <a:rPr lang="vi-VN" dirty="0" smtClean="0"/>
              <a:t>rủi </a:t>
            </a:r>
            <a:r>
              <a:rPr lang="vi-VN" dirty="0"/>
              <a:t>ro</a:t>
            </a:r>
            <a:endParaRPr lang="en-US" dirty="0"/>
          </a:p>
        </p:txBody>
      </p:sp>
    </p:spTree>
    <p:extLst>
      <p:ext uri="{BB962C8B-B14F-4D97-AF65-F5344CB8AC3E}">
        <p14:creationId xmlns:p14="http://schemas.microsoft.com/office/powerpoint/2010/main" val="17182406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Kếhoạch đối phó rủi </a:t>
            </a:r>
            <a:r>
              <a:rPr lang="vi-VN" dirty="0" smtClean="0"/>
              <a:t>ro</a:t>
            </a:r>
            <a:r>
              <a:rPr lang="en-US" dirty="0" smtClean="0"/>
              <a:t/>
            </a:r>
            <a:br>
              <a:rPr lang="en-US" dirty="0" smtClean="0"/>
            </a:br>
            <a:r>
              <a:rPr lang="en-US" dirty="0"/>
              <a:t>(</a:t>
            </a:r>
            <a:r>
              <a:rPr lang="en-US" dirty="0" smtClean="0"/>
              <a:t>Plan </a:t>
            </a:r>
            <a:r>
              <a:rPr lang="en-US" dirty="0"/>
              <a:t>Risk </a:t>
            </a:r>
            <a:r>
              <a:rPr lang="en-US" dirty="0" smtClean="0"/>
              <a:t>Responses)</a:t>
            </a:r>
            <a:endParaRPr lang="en-US" dirty="0"/>
          </a:p>
        </p:txBody>
      </p:sp>
      <p:sp>
        <p:nvSpPr>
          <p:cNvPr id="3" name="Content Placeholder 2"/>
          <p:cNvSpPr>
            <a:spLocks noGrp="1"/>
          </p:cNvSpPr>
          <p:nvPr>
            <p:ph idx="1"/>
          </p:nvPr>
        </p:nvSpPr>
        <p:spPr/>
        <p:txBody>
          <a:bodyPr/>
          <a:lstStyle/>
          <a:p>
            <a:r>
              <a:rPr lang="vi-VN" dirty="0"/>
              <a:t>Kế hoạch </a:t>
            </a:r>
            <a:r>
              <a:rPr lang="en-US" dirty="0" err="1" smtClean="0"/>
              <a:t>đối</a:t>
            </a:r>
            <a:r>
              <a:rPr lang="en-US" dirty="0" smtClean="0"/>
              <a:t> </a:t>
            </a:r>
            <a:r>
              <a:rPr lang="en-US" dirty="0" err="1" smtClean="0"/>
              <a:t>phó</a:t>
            </a:r>
            <a:r>
              <a:rPr lang="vi-VN" dirty="0" smtClean="0"/>
              <a:t> </a:t>
            </a:r>
            <a:r>
              <a:rPr lang="vi-VN" dirty="0"/>
              <a:t>rủi ro là quá trình </a:t>
            </a:r>
            <a:r>
              <a:rPr lang="vi-VN" dirty="0" smtClean="0"/>
              <a:t>lựa </a:t>
            </a:r>
            <a:r>
              <a:rPr lang="vi-VN" dirty="0"/>
              <a:t>chọn và hành động để tăng cường các cơ hội và giảm </a:t>
            </a:r>
            <a:r>
              <a:rPr lang="en-US" dirty="0" err="1" smtClean="0"/>
              <a:t>rủi</a:t>
            </a:r>
            <a:r>
              <a:rPr lang="en-US" dirty="0" smtClean="0"/>
              <a:t> </a:t>
            </a:r>
            <a:r>
              <a:rPr lang="en-US" dirty="0" err="1" smtClean="0"/>
              <a:t>ro</a:t>
            </a:r>
            <a:r>
              <a:rPr lang="vi-VN" dirty="0" smtClean="0"/>
              <a:t> </a:t>
            </a:r>
            <a:r>
              <a:rPr lang="vi-VN" dirty="0"/>
              <a:t>đối với các mục tiêu của dự </a:t>
            </a:r>
            <a:r>
              <a:rPr lang="vi-VN" dirty="0" smtClean="0"/>
              <a:t>án</a:t>
            </a:r>
            <a:r>
              <a:rPr lang="en-US" dirty="0" smtClean="0"/>
              <a:t>.</a:t>
            </a:r>
          </a:p>
          <a:p>
            <a:r>
              <a:rPr lang="en-US" dirty="0"/>
              <a:t>P</a:t>
            </a:r>
            <a:r>
              <a:rPr lang="vi-VN" dirty="0" smtClean="0"/>
              <a:t>hải </a:t>
            </a:r>
            <a:r>
              <a:rPr lang="vi-VN" dirty="0"/>
              <a:t>phù hợp với tầm </a:t>
            </a:r>
            <a:r>
              <a:rPr lang="en-US" dirty="0" err="1" smtClean="0"/>
              <a:t>mức</a:t>
            </a:r>
            <a:r>
              <a:rPr lang="en-US" dirty="0" smtClean="0"/>
              <a:t> </a:t>
            </a:r>
            <a:r>
              <a:rPr lang="en-US" dirty="0" err="1" smtClean="0"/>
              <a:t>độ</a:t>
            </a:r>
            <a:r>
              <a:rPr lang="en-US" dirty="0" smtClean="0"/>
              <a:t> </a:t>
            </a:r>
            <a:r>
              <a:rPr lang="vi-VN" dirty="0" smtClean="0"/>
              <a:t>của </a:t>
            </a:r>
            <a:r>
              <a:rPr lang="vi-VN" dirty="0"/>
              <a:t>rủi ro, chi phí có hiệu quả trong việc đáp ứng những thách thức, thực tế trong bối cảnh dự án, thỏa thuận </a:t>
            </a:r>
            <a:r>
              <a:rPr lang="en-US" dirty="0" err="1" smtClean="0"/>
              <a:t>với</a:t>
            </a:r>
            <a:r>
              <a:rPr lang="en-US" dirty="0" smtClean="0"/>
              <a:t> </a:t>
            </a:r>
            <a:r>
              <a:rPr lang="vi-VN" dirty="0" smtClean="0"/>
              <a:t>tất </a:t>
            </a:r>
            <a:r>
              <a:rPr lang="vi-VN" dirty="0"/>
              <a:t>cả các bên có liên </a:t>
            </a:r>
            <a:r>
              <a:rPr lang="vi-VN" dirty="0" smtClean="0"/>
              <a:t>quan</a:t>
            </a:r>
            <a:r>
              <a:rPr lang="en-US" dirty="0" smtClean="0"/>
              <a:t>.</a:t>
            </a:r>
            <a:endParaRPr lang="en-US" dirty="0"/>
          </a:p>
        </p:txBody>
      </p:sp>
    </p:spTree>
    <p:extLst>
      <p:ext uri="{BB962C8B-B14F-4D97-AF65-F5344CB8AC3E}">
        <p14:creationId xmlns:p14="http://schemas.microsoft.com/office/powerpoint/2010/main" val="40211409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Kếhoạch đối phó rủi ro</a:t>
            </a:r>
            <a:r>
              <a:rPr lang="en-US" dirty="0"/>
              <a:t/>
            </a:r>
            <a:br>
              <a:rPr lang="en-US" dirty="0"/>
            </a:br>
            <a:r>
              <a:rPr lang="en-US" dirty="0"/>
              <a:t>(Plan Risk Responses)</a:t>
            </a:r>
          </a:p>
        </p:txBody>
      </p:sp>
      <p:sp>
        <p:nvSpPr>
          <p:cNvPr id="3" name="Content Placeholder 2"/>
          <p:cNvSpPr>
            <a:spLocks noGrp="1"/>
          </p:cNvSpPr>
          <p:nvPr>
            <p:ph idx="1"/>
          </p:nvPr>
        </p:nvSpPr>
        <p:spPr/>
        <p:txBody>
          <a:bodyPr/>
          <a:lstStyle/>
          <a:p>
            <a:r>
              <a:rPr lang="en-US" dirty="0"/>
              <a:t>Tools and </a:t>
            </a:r>
            <a:r>
              <a:rPr lang="en-US" dirty="0" smtClean="0"/>
              <a:t>Techniques: </a:t>
            </a:r>
            <a:r>
              <a:rPr lang="vi-VN" dirty="0"/>
              <a:t>có 4 chiến lược </a:t>
            </a:r>
            <a:r>
              <a:rPr lang="vi-VN" dirty="0" smtClean="0"/>
              <a:t>chính</a:t>
            </a:r>
            <a:endParaRPr lang="en-US" dirty="0" smtClean="0"/>
          </a:p>
          <a:p>
            <a:pPr lvl="1"/>
            <a:r>
              <a:rPr lang="en-US" dirty="0" smtClean="0">
                <a:solidFill>
                  <a:srgbClr val="990000"/>
                </a:solidFill>
              </a:rPr>
              <a:t>Avoid</a:t>
            </a:r>
            <a:r>
              <a:rPr lang="en-US" dirty="0" smtClean="0"/>
              <a:t>: </a:t>
            </a:r>
            <a:r>
              <a:rPr lang="vi-VN" dirty="0"/>
              <a:t>Tránh rủi ro </a:t>
            </a:r>
            <a:r>
              <a:rPr lang="en-US" dirty="0" err="1" smtClean="0"/>
              <a:t>bằng</a:t>
            </a:r>
            <a:r>
              <a:rPr lang="en-US" dirty="0" smtClean="0"/>
              <a:t> </a:t>
            </a:r>
            <a:r>
              <a:rPr lang="en-US" dirty="0" err="1" smtClean="0"/>
              <a:t>cách</a:t>
            </a:r>
            <a:r>
              <a:rPr lang="vi-VN" dirty="0" smtClean="0"/>
              <a:t> </a:t>
            </a:r>
            <a:r>
              <a:rPr lang="vi-VN" dirty="0"/>
              <a:t>thay đổi kế hoạch quản lý dự án để loại bỏ hoàn toàn các mối đe dọa</a:t>
            </a:r>
            <a:r>
              <a:rPr lang="vi-VN" dirty="0" smtClean="0"/>
              <a:t>.</a:t>
            </a:r>
            <a:r>
              <a:rPr lang="en-US" dirty="0" smtClean="0"/>
              <a:t> </a:t>
            </a:r>
            <a:r>
              <a:rPr lang="vi-VN" dirty="0" smtClean="0"/>
              <a:t>Quản </a:t>
            </a:r>
            <a:r>
              <a:rPr lang="vi-VN" dirty="0"/>
              <a:t>lý dự án cũng có thể cô lập các mục tiêu của dự án </a:t>
            </a:r>
            <a:r>
              <a:rPr lang="en-US" dirty="0" err="1" smtClean="0"/>
              <a:t>khỏi</a:t>
            </a:r>
            <a:r>
              <a:rPr lang="en-US" dirty="0" smtClean="0"/>
              <a:t> </a:t>
            </a:r>
            <a:r>
              <a:rPr lang="vi-VN" dirty="0" smtClean="0"/>
              <a:t>tác </a:t>
            </a:r>
            <a:r>
              <a:rPr lang="vi-VN" dirty="0"/>
              <a:t>động của rủi ro hoặc thay đổi mục tiêu đang trong tình trạng nguy hiểm</a:t>
            </a:r>
            <a:r>
              <a:rPr lang="vi-VN" dirty="0" smtClean="0"/>
              <a:t>.</a:t>
            </a:r>
            <a:endParaRPr lang="en-US" dirty="0" smtClean="0"/>
          </a:p>
          <a:p>
            <a:pPr lvl="1"/>
            <a:r>
              <a:rPr lang="en-US" dirty="0" smtClean="0">
                <a:solidFill>
                  <a:srgbClr val="990000"/>
                </a:solidFill>
              </a:rPr>
              <a:t>Transfer</a:t>
            </a:r>
            <a:r>
              <a:rPr lang="en-US" dirty="0" smtClean="0"/>
              <a:t>: </a:t>
            </a:r>
            <a:r>
              <a:rPr lang="vi-VN" dirty="0"/>
              <a:t>Chuyển giao rủi ro </a:t>
            </a:r>
            <a:r>
              <a:rPr lang="en-US" dirty="0" err="1" smtClean="0"/>
              <a:t>là</a:t>
            </a:r>
            <a:r>
              <a:rPr lang="vi-VN" dirty="0" smtClean="0"/>
              <a:t> </a:t>
            </a:r>
            <a:r>
              <a:rPr lang="vi-VN" dirty="0"/>
              <a:t>chuyển một số hoặc tất cả các tác động tiêu cực của một mối đe </a:t>
            </a:r>
            <a:r>
              <a:rPr lang="vi-VN" dirty="0" smtClean="0"/>
              <a:t>dọa</a:t>
            </a:r>
            <a:r>
              <a:rPr lang="en-US" dirty="0" smtClean="0"/>
              <a:t> </a:t>
            </a:r>
            <a:r>
              <a:rPr lang="en-US" dirty="0" err="1" smtClean="0"/>
              <a:t>cho</a:t>
            </a:r>
            <a:r>
              <a:rPr lang="en-US" dirty="0" smtClean="0"/>
              <a:t> </a:t>
            </a:r>
            <a:r>
              <a:rPr lang="vi-VN" dirty="0" smtClean="0"/>
              <a:t>một </a:t>
            </a:r>
            <a:r>
              <a:rPr lang="vi-VN" dirty="0"/>
              <a:t>bên thứ </a:t>
            </a:r>
            <a:r>
              <a:rPr lang="vi-VN" dirty="0" smtClean="0"/>
              <a:t>ba</a:t>
            </a:r>
            <a:r>
              <a:rPr lang="en-US" dirty="0" smtClean="0"/>
              <a:t>.</a:t>
            </a:r>
            <a:endParaRPr lang="en-US" dirty="0"/>
          </a:p>
        </p:txBody>
      </p:sp>
    </p:spTree>
    <p:extLst>
      <p:ext uri="{BB962C8B-B14F-4D97-AF65-F5344CB8AC3E}">
        <p14:creationId xmlns:p14="http://schemas.microsoft.com/office/powerpoint/2010/main" val="16377535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Kếhoạch đối phó rủi ro</a:t>
            </a:r>
            <a:r>
              <a:rPr lang="en-US" dirty="0"/>
              <a:t/>
            </a:r>
            <a:br>
              <a:rPr lang="en-US" dirty="0"/>
            </a:br>
            <a:r>
              <a:rPr lang="en-US" dirty="0"/>
              <a:t>(Plan Risk Responses)</a:t>
            </a:r>
          </a:p>
        </p:txBody>
      </p:sp>
      <p:sp>
        <p:nvSpPr>
          <p:cNvPr id="3" name="Content Placeholder 2"/>
          <p:cNvSpPr>
            <a:spLocks noGrp="1"/>
          </p:cNvSpPr>
          <p:nvPr>
            <p:ph idx="1"/>
          </p:nvPr>
        </p:nvSpPr>
        <p:spPr/>
        <p:txBody>
          <a:bodyPr/>
          <a:lstStyle/>
          <a:p>
            <a:pPr lvl="1"/>
            <a:r>
              <a:rPr lang="en-US" dirty="0" smtClean="0">
                <a:solidFill>
                  <a:srgbClr val="990000"/>
                </a:solidFill>
              </a:rPr>
              <a:t>Mitigate</a:t>
            </a:r>
            <a:r>
              <a:rPr lang="en-US" dirty="0" smtClean="0"/>
              <a:t>: </a:t>
            </a:r>
            <a:r>
              <a:rPr lang="vi-VN" dirty="0"/>
              <a:t>Giảm thiểu </a:t>
            </a:r>
            <a:r>
              <a:rPr lang="vi-VN" dirty="0" smtClean="0"/>
              <a:t>khả </a:t>
            </a:r>
            <a:r>
              <a:rPr lang="vi-VN" dirty="0"/>
              <a:t>năng </a:t>
            </a:r>
            <a:r>
              <a:rPr lang="vi-VN" dirty="0" smtClean="0"/>
              <a:t>và </a:t>
            </a:r>
            <a:r>
              <a:rPr lang="vi-VN" dirty="0"/>
              <a:t>tác động của </a:t>
            </a:r>
            <a:r>
              <a:rPr lang="en-US" dirty="0" err="1" smtClean="0"/>
              <a:t>rủi</a:t>
            </a:r>
            <a:r>
              <a:rPr lang="en-US" dirty="0" smtClean="0"/>
              <a:t> </a:t>
            </a:r>
            <a:r>
              <a:rPr lang="en-US" dirty="0" err="1" smtClean="0"/>
              <a:t>ro</a:t>
            </a:r>
            <a:r>
              <a:rPr lang="en-US" dirty="0" smtClean="0"/>
              <a:t> </a:t>
            </a:r>
            <a:r>
              <a:rPr lang="vi-VN" dirty="0" smtClean="0"/>
              <a:t>trong </a:t>
            </a:r>
            <a:r>
              <a:rPr lang="vi-VN" dirty="0"/>
              <a:t>giới hạn ngưỡng chấp nhận </a:t>
            </a:r>
            <a:r>
              <a:rPr lang="vi-VN" dirty="0" smtClean="0"/>
              <a:t>được</a:t>
            </a:r>
            <a:r>
              <a:rPr lang="en-US" dirty="0" smtClean="0"/>
              <a:t>. </a:t>
            </a:r>
          </a:p>
          <a:p>
            <a:pPr lvl="2"/>
            <a:r>
              <a:rPr lang="vi-VN" dirty="0" smtClean="0"/>
              <a:t>Hành </a:t>
            </a:r>
            <a:r>
              <a:rPr lang="vi-VN" dirty="0"/>
              <a:t>động sớm để giảm khả năng và </a:t>
            </a:r>
            <a:r>
              <a:rPr lang="vi-VN" dirty="0" smtClean="0"/>
              <a:t>tác </a:t>
            </a:r>
            <a:r>
              <a:rPr lang="vi-VN" dirty="0"/>
              <a:t>động của một rủi ro xảy ra trong dự án thường có hiệu quả hơn là cố gắng để sửa chữa </a:t>
            </a:r>
            <a:r>
              <a:rPr lang="vi-VN" dirty="0" smtClean="0"/>
              <a:t>những </a:t>
            </a:r>
            <a:r>
              <a:rPr lang="vi-VN" dirty="0"/>
              <a:t>thiệt hại sau khi rủi ro đã xảy ra</a:t>
            </a:r>
            <a:r>
              <a:rPr lang="vi-VN" dirty="0" smtClean="0"/>
              <a:t>.</a:t>
            </a:r>
            <a:endParaRPr lang="en-US" dirty="0" smtClean="0"/>
          </a:p>
          <a:p>
            <a:pPr lvl="1"/>
            <a:r>
              <a:rPr lang="en-US" dirty="0" smtClean="0">
                <a:solidFill>
                  <a:srgbClr val="990000"/>
                </a:solidFill>
              </a:rPr>
              <a:t>Accept</a:t>
            </a:r>
            <a:r>
              <a:rPr lang="en-US" dirty="0" smtClean="0"/>
              <a:t>: </a:t>
            </a:r>
            <a:r>
              <a:rPr lang="vi-VN" dirty="0" smtClean="0"/>
              <a:t>Ch</a:t>
            </a:r>
            <a:r>
              <a:rPr lang="en-US" dirty="0" err="1" smtClean="0"/>
              <a:t>ấp</a:t>
            </a:r>
            <a:r>
              <a:rPr lang="en-US" dirty="0" smtClean="0"/>
              <a:t> </a:t>
            </a:r>
            <a:r>
              <a:rPr lang="en-US" dirty="0" err="1" smtClean="0"/>
              <a:t>nhận</a:t>
            </a:r>
            <a:r>
              <a:rPr lang="en-US" dirty="0" smtClean="0"/>
              <a:t> </a:t>
            </a:r>
            <a:r>
              <a:rPr lang="en-US" dirty="0" err="1" smtClean="0"/>
              <a:t>rủi</a:t>
            </a:r>
            <a:r>
              <a:rPr lang="en-US" dirty="0" smtClean="0"/>
              <a:t> </a:t>
            </a:r>
            <a:r>
              <a:rPr lang="en-US" dirty="0" err="1" smtClean="0"/>
              <a:t>ro</a:t>
            </a:r>
            <a:r>
              <a:rPr lang="en-US" dirty="0" smtClean="0"/>
              <a:t> </a:t>
            </a:r>
            <a:r>
              <a:rPr lang="en-US" dirty="0" err="1" smtClean="0"/>
              <a:t>vì</a:t>
            </a:r>
            <a:r>
              <a:rPr lang="en-US" dirty="0" smtClean="0"/>
              <a:t> </a:t>
            </a:r>
            <a:r>
              <a:rPr lang="en-US" dirty="0" err="1" smtClean="0"/>
              <a:t>ít</a:t>
            </a:r>
            <a:r>
              <a:rPr lang="en-US" dirty="0" smtClean="0"/>
              <a:t> </a:t>
            </a:r>
            <a:r>
              <a:rPr lang="en-US" dirty="0" err="1" smtClean="0"/>
              <a:t>khi</a:t>
            </a:r>
            <a:r>
              <a:rPr lang="en-US" dirty="0" smtClean="0"/>
              <a:t> </a:t>
            </a:r>
            <a:r>
              <a:rPr lang="vi-VN" dirty="0" smtClean="0"/>
              <a:t>có </a:t>
            </a:r>
            <a:r>
              <a:rPr lang="vi-VN" dirty="0"/>
              <a:t>thể để loại bỏ tất cả các mối đe dọa từ một dự án</a:t>
            </a:r>
            <a:r>
              <a:rPr lang="vi-VN" dirty="0" smtClean="0"/>
              <a:t>.</a:t>
            </a:r>
            <a:endParaRPr lang="en-US" dirty="0" smtClean="0"/>
          </a:p>
          <a:p>
            <a:pPr lvl="2"/>
            <a:r>
              <a:rPr lang="vi-VN" dirty="0" smtClean="0"/>
              <a:t>Chiến </a:t>
            </a:r>
            <a:r>
              <a:rPr lang="vi-VN" dirty="0"/>
              <a:t>lược này chỉ ra rằng nhóm dự án đã quyết định không thay đổi kế hoạch quản lý dự án để đối phó với </a:t>
            </a:r>
            <a:r>
              <a:rPr lang="en-US" dirty="0" err="1" smtClean="0"/>
              <a:t>rủi</a:t>
            </a:r>
            <a:r>
              <a:rPr lang="en-US" dirty="0" smtClean="0"/>
              <a:t> </a:t>
            </a:r>
            <a:r>
              <a:rPr lang="en-US" dirty="0" err="1" smtClean="0"/>
              <a:t>ro</a:t>
            </a:r>
            <a:r>
              <a:rPr lang="vi-VN" dirty="0" smtClean="0"/>
              <a:t>, </a:t>
            </a:r>
            <a:r>
              <a:rPr lang="vi-VN" dirty="0"/>
              <a:t>hoặc là không thể xác định bất kỳ chiến lược </a:t>
            </a:r>
            <a:r>
              <a:rPr lang="en-US" dirty="0" err="1" smtClean="0"/>
              <a:t>đối</a:t>
            </a:r>
            <a:r>
              <a:rPr lang="en-US" dirty="0" smtClean="0"/>
              <a:t> </a:t>
            </a:r>
            <a:r>
              <a:rPr lang="en-US" dirty="0" err="1" smtClean="0"/>
              <a:t>phó</a:t>
            </a:r>
            <a:r>
              <a:rPr lang="vi-VN" dirty="0" smtClean="0"/>
              <a:t> </a:t>
            </a:r>
            <a:r>
              <a:rPr lang="vi-VN" dirty="0"/>
              <a:t>khác phù hợp</a:t>
            </a:r>
            <a:endParaRPr lang="en-US" dirty="0"/>
          </a:p>
        </p:txBody>
      </p:sp>
    </p:spTree>
    <p:extLst>
      <p:ext uri="{BB962C8B-B14F-4D97-AF65-F5344CB8AC3E}">
        <p14:creationId xmlns:p14="http://schemas.microsoft.com/office/powerpoint/2010/main" val="40835782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Lập </a:t>
            </a:r>
            <a:r>
              <a:rPr lang="en-US" dirty="0"/>
              <a:t>k</a:t>
            </a:r>
            <a:r>
              <a:rPr lang="vi-VN" dirty="0"/>
              <a:t>ế</a:t>
            </a:r>
            <a:r>
              <a:rPr lang="en-US" dirty="0"/>
              <a:t> </a:t>
            </a:r>
            <a:r>
              <a:rPr lang="vi-VN" dirty="0"/>
              <a:t>họach quản lý rủi ro</a:t>
            </a:r>
            <a:r>
              <a:rPr lang="en-US" dirty="0"/>
              <a:t/>
            </a:r>
            <a:br>
              <a:rPr lang="en-US" dirty="0"/>
            </a:br>
            <a:r>
              <a:rPr lang="en-US" dirty="0"/>
              <a:t>(</a:t>
            </a:r>
            <a:r>
              <a:rPr lang="vi-VN" dirty="0"/>
              <a:t>Plan Risk Management</a:t>
            </a:r>
            <a:r>
              <a:rPr lang="en-US" dirty="0"/>
              <a:t>)</a:t>
            </a:r>
          </a:p>
        </p:txBody>
      </p:sp>
      <p:sp>
        <p:nvSpPr>
          <p:cNvPr id="3" name="Content Placeholder 2"/>
          <p:cNvSpPr>
            <a:spLocks noGrp="1"/>
          </p:cNvSpPr>
          <p:nvPr>
            <p:ph idx="1"/>
          </p:nvPr>
        </p:nvSpPr>
        <p:spPr/>
        <p:txBody>
          <a:bodyPr/>
          <a:lstStyle/>
          <a:p>
            <a:r>
              <a:rPr lang="vi-VN" dirty="0"/>
              <a:t>Kế hoạch quản lý rủi ro là quá trình xác định làm thế nào để thực hiện các hoạt động quản lý rủi ro cho một dự </a:t>
            </a:r>
            <a:r>
              <a:rPr lang="vi-VN" dirty="0" smtClean="0"/>
              <a:t>án</a:t>
            </a:r>
            <a:endParaRPr lang="en-US" dirty="0" smtClean="0"/>
          </a:p>
          <a:p>
            <a:r>
              <a:rPr lang="vi-VN" dirty="0"/>
              <a:t>Kế hoạch quản lý rủi ro </a:t>
            </a:r>
            <a:r>
              <a:rPr lang="vi-VN" dirty="0" smtClean="0"/>
              <a:t>cung </a:t>
            </a:r>
            <a:r>
              <a:rPr lang="vi-VN" dirty="0"/>
              <a:t>cấp đủ nguồn lực và thời gian cho các hoạt động quản lý rủi ro, và thiết lập một cơ sở thỏa thuận về đánh giá rủi ro</a:t>
            </a:r>
            <a:r>
              <a:rPr lang="vi-VN" dirty="0" smtClean="0"/>
              <a:t>.</a:t>
            </a:r>
            <a:endParaRPr lang="en-US" dirty="0" smtClean="0"/>
          </a:p>
          <a:p>
            <a:r>
              <a:rPr lang="vi-VN" dirty="0" smtClean="0"/>
              <a:t>Quá </a:t>
            </a:r>
            <a:r>
              <a:rPr lang="vi-VN" dirty="0"/>
              <a:t>trình </a:t>
            </a:r>
            <a:r>
              <a:rPr lang="vi-VN" dirty="0" smtClean="0"/>
              <a:t>quản </a:t>
            </a:r>
            <a:r>
              <a:rPr lang="vi-VN" dirty="0"/>
              <a:t>lý rủi ro nên bắt đầu như một dự án được hình thành và sẽ được hoàn thành sớm trong quá trình lập kế hoạch dự án.</a:t>
            </a:r>
            <a:endParaRPr lang="en-US" dirty="0"/>
          </a:p>
        </p:txBody>
      </p:sp>
    </p:spTree>
    <p:extLst>
      <p:ext uri="{BB962C8B-B14F-4D97-AF65-F5344CB8AC3E}">
        <p14:creationId xmlns:p14="http://schemas.microsoft.com/office/powerpoint/2010/main" val="17793697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Giám</a:t>
            </a:r>
            <a:r>
              <a:rPr lang="en-US" dirty="0"/>
              <a:t> </a:t>
            </a:r>
            <a:r>
              <a:rPr lang="en-US" dirty="0" err="1"/>
              <a:t>sát</a:t>
            </a:r>
            <a:r>
              <a:rPr lang="en-US" dirty="0"/>
              <a:t> </a:t>
            </a:r>
            <a:r>
              <a:rPr lang="en-US" dirty="0" err="1"/>
              <a:t>và</a:t>
            </a:r>
            <a:r>
              <a:rPr lang="en-US" dirty="0"/>
              <a:t> </a:t>
            </a:r>
            <a:r>
              <a:rPr lang="en-US" dirty="0" err="1"/>
              <a:t>kiểm</a:t>
            </a:r>
            <a:r>
              <a:rPr lang="en-US" dirty="0"/>
              <a:t> </a:t>
            </a:r>
            <a:r>
              <a:rPr lang="en-US" dirty="0" err="1"/>
              <a:t>soát</a:t>
            </a:r>
            <a:r>
              <a:rPr lang="en-US" dirty="0"/>
              <a:t> </a:t>
            </a:r>
            <a:r>
              <a:rPr lang="en-US" dirty="0" err="1"/>
              <a:t>rủi</a:t>
            </a:r>
            <a:r>
              <a:rPr lang="en-US" dirty="0"/>
              <a:t> </a:t>
            </a:r>
            <a:r>
              <a:rPr lang="en-US" dirty="0" err="1" smtClean="0"/>
              <a:t>ro</a:t>
            </a:r>
            <a:r>
              <a:rPr lang="en-US" dirty="0" smtClean="0"/>
              <a:t/>
            </a:r>
            <a:br>
              <a:rPr lang="en-US" dirty="0" smtClean="0"/>
            </a:br>
            <a:r>
              <a:rPr lang="en-US" dirty="0"/>
              <a:t>(</a:t>
            </a:r>
            <a:r>
              <a:rPr lang="en-US" dirty="0" smtClean="0"/>
              <a:t>Monitor </a:t>
            </a:r>
            <a:r>
              <a:rPr lang="en-US" dirty="0"/>
              <a:t>and Control </a:t>
            </a:r>
            <a:r>
              <a:rPr lang="en-US" dirty="0" smtClean="0"/>
              <a:t>Risks)</a:t>
            </a:r>
            <a:endParaRPr lang="en-US" dirty="0"/>
          </a:p>
        </p:txBody>
      </p:sp>
      <p:sp>
        <p:nvSpPr>
          <p:cNvPr id="3" name="Content Placeholder 2"/>
          <p:cNvSpPr>
            <a:spLocks noGrp="1"/>
          </p:cNvSpPr>
          <p:nvPr>
            <p:ph idx="1"/>
          </p:nvPr>
        </p:nvSpPr>
        <p:spPr/>
        <p:txBody>
          <a:bodyPr/>
          <a:lstStyle/>
          <a:p>
            <a:r>
              <a:rPr lang="vi-VN" dirty="0"/>
              <a:t>Giám sát và kiểm soát rủi ro là quá trình thực hiện các kế hoạch </a:t>
            </a:r>
            <a:r>
              <a:rPr lang="en-US" dirty="0" err="1" smtClean="0"/>
              <a:t>đối</a:t>
            </a:r>
            <a:r>
              <a:rPr lang="vi-VN" dirty="0" smtClean="0"/>
              <a:t> </a:t>
            </a:r>
            <a:r>
              <a:rPr lang="vi-VN" dirty="0"/>
              <a:t>phó rủi ro, theo dõi các rủi ro được xác định, giám sát rủi ro còn sót lại, xác định những rủi ro mới, và đánh giá </a:t>
            </a:r>
            <a:r>
              <a:rPr lang="en-US" dirty="0" err="1" smtClean="0"/>
              <a:t>ảnh</a:t>
            </a:r>
            <a:r>
              <a:rPr lang="en-US" dirty="0" smtClean="0"/>
              <a:t> </a:t>
            </a:r>
            <a:r>
              <a:rPr lang="en-US" dirty="0" err="1" smtClean="0"/>
              <a:t>hưởng</a:t>
            </a:r>
            <a:r>
              <a:rPr lang="en-US" dirty="0" smtClean="0"/>
              <a:t> </a:t>
            </a:r>
            <a:r>
              <a:rPr lang="en-US" dirty="0" err="1" smtClean="0"/>
              <a:t>của</a:t>
            </a:r>
            <a:r>
              <a:rPr lang="en-US" dirty="0" smtClean="0"/>
              <a:t> </a:t>
            </a:r>
            <a:r>
              <a:rPr lang="vi-VN" dirty="0" smtClean="0"/>
              <a:t>rủi </a:t>
            </a:r>
            <a:r>
              <a:rPr lang="vi-VN" dirty="0"/>
              <a:t>ro trong suốt </a:t>
            </a:r>
            <a:r>
              <a:rPr lang="en-US" dirty="0" err="1" smtClean="0"/>
              <a:t>quá</a:t>
            </a:r>
            <a:r>
              <a:rPr lang="en-US" dirty="0" smtClean="0"/>
              <a:t> </a:t>
            </a:r>
            <a:r>
              <a:rPr lang="en-US" dirty="0" err="1" smtClean="0"/>
              <a:t>trình</a:t>
            </a:r>
            <a:r>
              <a:rPr lang="en-US" dirty="0" smtClean="0"/>
              <a:t> </a:t>
            </a:r>
            <a:r>
              <a:rPr lang="en-US" dirty="0" err="1" smtClean="0"/>
              <a:t>thực</a:t>
            </a:r>
            <a:r>
              <a:rPr lang="en-US" dirty="0" smtClean="0"/>
              <a:t> </a:t>
            </a:r>
            <a:r>
              <a:rPr lang="en-US" dirty="0" err="1" smtClean="0"/>
              <a:t>hiện</a:t>
            </a:r>
            <a:r>
              <a:rPr lang="en-US" dirty="0" smtClean="0"/>
              <a:t> </a:t>
            </a:r>
            <a:r>
              <a:rPr lang="vi-VN" dirty="0" smtClean="0"/>
              <a:t>dự án</a:t>
            </a:r>
            <a:r>
              <a:rPr lang="en-US" dirty="0" smtClean="0"/>
              <a:t>.</a:t>
            </a:r>
          </a:p>
          <a:p>
            <a:r>
              <a:rPr lang="vi-VN" dirty="0"/>
              <a:t>Giám sát và kiểm soát </a:t>
            </a:r>
            <a:r>
              <a:rPr lang="en-US" dirty="0" smtClean="0"/>
              <a:t>r</a:t>
            </a:r>
            <a:r>
              <a:rPr lang="vi-VN" dirty="0" smtClean="0"/>
              <a:t>ủi </a:t>
            </a:r>
            <a:r>
              <a:rPr lang="vi-VN" dirty="0"/>
              <a:t>ro </a:t>
            </a:r>
            <a:r>
              <a:rPr lang="vi-VN" dirty="0" smtClean="0"/>
              <a:t>liên </a:t>
            </a:r>
            <a:r>
              <a:rPr lang="vi-VN" dirty="0"/>
              <a:t>quan đến việc lựa chọn chiến </a:t>
            </a:r>
            <a:r>
              <a:rPr lang="vi-VN" dirty="0" smtClean="0"/>
              <a:t>lược, </a:t>
            </a:r>
            <a:r>
              <a:rPr lang="vi-VN" dirty="0"/>
              <a:t>thực hiện một </a:t>
            </a:r>
            <a:r>
              <a:rPr lang="en-US" dirty="0" err="1" smtClean="0"/>
              <a:t>kế</a:t>
            </a:r>
            <a:r>
              <a:rPr lang="en-US" dirty="0" smtClean="0"/>
              <a:t> </a:t>
            </a:r>
            <a:r>
              <a:rPr lang="vi-VN" dirty="0" smtClean="0"/>
              <a:t>hoạch </a:t>
            </a:r>
            <a:r>
              <a:rPr lang="vi-VN" dirty="0"/>
              <a:t>dự phòng, hành động khắc phục, và sửa đổi kế hoạch quản lý dự </a:t>
            </a:r>
            <a:r>
              <a:rPr lang="vi-VN" dirty="0" smtClean="0"/>
              <a:t>án</a:t>
            </a:r>
            <a:r>
              <a:rPr lang="en-US" dirty="0" smtClean="0"/>
              <a:t>.</a:t>
            </a:r>
            <a:endParaRPr lang="en-US" dirty="0"/>
          </a:p>
        </p:txBody>
      </p:sp>
    </p:spTree>
    <p:extLst>
      <p:ext uri="{BB962C8B-B14F-4D97-AF65-F5344CB8AC3E}">
        <p14:creationId xmlns:p14="http://schemas.microsoft.com/office/powerpoint/2010/main" val="37068050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Giám</a:t>
            </a:r>
            <a:r>
              <a:rPr lang="en-US" dirty="0"/>
              <a:t> </a:t>
            </a:r>
            <a:r>
              <a:rPr lang="en-US" dirty="0" err="1"/>
              <a:t>sát</a:t>
            </a:r>
            <a:r>
              <a:rPr lang="en-US" dirty="0"/>
              <a:t> </a:t>
            </a:r>
            <a:r>
              <a:rPr lang="en-US" dirty="0" err="1"/>
              <a:t>và</a:t>
            </a:r>
            <a:r>
              <a:rPr lang="en-US" dirty="0"/>
              <a:t> </a:t>
            </a:r>
            <a:r>
              <a:rPr lang="en-US" dirty="0" err="1"/>
              <a:t>kiểm</a:t>
            </a:r>
            <a:r>
              <a:rPr lang="en-US" dirty="0"/>
              <a:t> </a:t>
            </a:r>
            <a:r>
              <a:rPr lang="en-US" dirty="0" err="1"/>
              <a:t>soát</a:t>
            </a:r>
            <a:r>
              <a:rPr lang="en-US" dirty="0"/>
              <a:t> </a:t>
            </a:r>
            <a:r>
              <a:rPr lang="en-US" dirty="0" err="1"/>
              <a:t>rủi</a:t>
            </a:r>
            <a:r>
              <a:rPr lang="en-US" dirty="0"/>
              <a:t> </a:t>
            </a:r>
            <a:r>
              <a:rPr lang="en-US" dirty="0" err="1"/>
              <a:t>ro</a:t>
            </a:r>
            <a:r>
              <a:rPr lang="en-US" dirty="0"/>
              <a:t/>
            </a:r>
            <a:br>
              <a:rPr lang="en-US" dirty="0"/>
            </a:br>
            <a:r>
              <a:rPr lang="en-US" dirty="0"/>
              <a:t>(Monitor and Control Risks)</a:t>
            </a:r>
          </a:p>
        </p:txBody>
      </p:sp>
      <p:sp>
        <p:nvSpPr>
          <p:cNvPr id="3" name="Content Placeholder 2"/>
          <p:cNvSpPr>
            <a:spLocks noGrp="1"/>
          </p:cNvSpPr>
          <p:nvPr>
            <p:ph idx="1"/>
          </p:nvPr>
        </p:nvSpPr>
        <p:spPr/>
        <p:txBody>
          <a:bodyPr/>
          <a:lstStyle/>
          <a:p>
            <a:r>
              <a:rPr lang="en-US" dirty="0"/>
              <a:t>Tools and </a:t>
            </a:r>
            <a:r>
              <a:rPr lang="en-US" dirty="0" smtClean="0"/>
              <a:t>Techniques:</a:t>
            </a:r>
          </a:p>
          <a:p>
            <a:pPr lvl="1"/>
            <a:r>
              <a:rPr lang="en-US" dirty="0">
                <a:solidFill>
                  <a:srgbClr val="990000"/>
                </a:solidFill>
              </a:rPr>
              <a:t>Risk </a:t>
            </a:r>
            <a:r>
              <a:rPr lang="en-US" dirty="0" smtClean="0">
                <a:solidFill>
                  <a:srgbClr val="990000"/>
                </a:solidFill>
              </a:rPr>
              <a:t>Reassessment: </a:t>
            </a:r>
            <a:r>
              <a:rPr lang="vi-VN" dirty="0"/>
              <a:t>đánh giá lại rủi ro </a:t>
            </a:r>
            <a:r>
              <a:rPr lang="vi-VN" dirty="0" smtClean="0"/>
              <a:t>cần </a:t>
            </a:r>
            <a:r>
              <a:rPr lang="vi-VN" dirty="0"/>
              <a:t>phải được thường xuyên theo lịch trình</a:t>
            </a:r>
            <a:r>
              <a:rPr lang="vi-VN" dirty="0" smtClean="0"/>
              <a:t>.</a:t>
            </a:r>
            <a:r>
              <a:rPr lang="en-US" dirty="0" smtClean="0"/>
              <a:t> </a:t>
            </a:r>
            <a:r>
              <a:rPr lang="vi-VN" dirty="0" smtClean="0"/>
              <a:t>Số </a:t>
            </a:r>
            <a:r>
              <a:rPr lang="en-US" dirty="0" err="1" smtClean="0"/>
              <a:t>lần</a:t>
            </a:r>
            <a:r>
              <a:rPr lang="en-US" dirty="0" smtClean="0"/>
              <a:t> </a:t>
            </a:r>
            <a:r>
              <a:rPr lang="vi-VN" dirty="0" smtClean="0"/>
              <a:t>và </a:t>
            </a:r>
            <a:r>
              <a:rPr lang="vi-VN" dirty="0"/>
              <a:t>chi tiết của sự lặp lại đó </a:t>
            </a:r>
            <a:r>
              <a:rPr lang="vi-VN" dirty="0" smtClean="0"/>
              <a:t>phụ </a:t>
            </a:r>
            <a:r>
              <a:rPr lang="vi-VN" dirty="0"/>
              <a:t>thuộc vào dự án tiến triển như thế nào so với các mục tiêu của nó</a:t>
            </a:r>
            <a:r>
              <a:rPr lang="vi-VN" dirty="0" smtClean="0"/>
              <a:t>.</a:t>
            </a:r>
            <a:endParaRPr lang="en-US" dirty="0" smtClean="0"/>
          </a:p>
          <a:p>
            <a:pPr lvl="1"/>
            <a:r>
              <a:rPr lang="en-US" dirty="0">
                <a:solidFill>
                  <a:srgbClr val="990000"/>
                </a:solidFill>
              </a:rPr>
              <a:t>Risk </a:t>
            </a:r>
            <a:r>
              <a:rPr lang="en-US" dirty="0" smtClean="0">
                <a:solidFill>
                  <a:srgbClr val="990000"/>
                </a:solidFill>
              </a:rPr>
              <a:t>Audits</a:t>
            </a:r>
            <a:r>
              <a:rPr lang="en-US" dirty="0" smtClean="0"/>
              <a:t>: </a:t>
            </a:r>
            <a:r>
              <a:rPr lang="vi-VN" dirty="0"/>
              <a:t>kiểm </a:t>
            </a:r>
            <a:r>
              <a:rPr lang="vi-VN" dirty="0" smtClean="0"/>
              <a:t>tra </a:t>
            </a:r>
            <a:r>
              <a:rPr lang="en-US" dirty="0" err="1" smtClean="0"/>
              <a:t>rủi</a:t>
            </a:r>
            <a:r>
              <a:rPr lang="en-US" dirty="0" smtClean="0"/>
              <a:t> </a:t>
            </a:r>
            <a:r>
              <a:rPr lang="en-US" dirty="0" err="1" smtClean="0"/>
              <a:t>ro</a:t>
            </a:r>
            <a:r>
              <a:rPr lang="en-US" dirty="0" smtClean="0"/>
              <a:t> </a:t>
            </a:r>
            <a:r>
              <a:rPr lang="vi-VN" dirty="0" smtClean="0"/>
              <a:t>và </a:t>
            </a:r>
            <a:r>
              <a:rPr lang="en-US" dirty="0" err="1" smtClean="0"/>
              <a:t>ghi</a:t>
            </a:r>
            <a:r>
              <a:rPr lang="en-US" dirty="0" smtClean="0"/>
              <a:t> </a:t>
            </a:r>
            <a:r>
              <a:rPr lang="en-US" dirty="0" err="1" smtClean="0"/>
              <a:t>nhận</a:t>
            </a:r>
            <a:r>
              <a:rPr lang="vi-VN" dirty="0" smtClean="0"/>
              <a:t> </a:t>
            </a:r>
            <a:r>
              <a:rPr lang="vi-VN" dirty="0"/>
              <a:t>hiệu quả của </a:t>
            </a:r>
            <a:r>
              <a:rPr lang="vi-VN" dirty="0" smtClean="0"/>
              <a:t> </a:t>
            </a:r>
            <a:r>
              <a:rPr lang="vi-VN" dirty="0"/>
              <a:t>việc đối phó với các rủi ro và các nguyên nhân </a:t>
            </a:r>
            <a:r>
              <a:rPr lang="vi-VN" dirty="0" smtClean="0"/>
              <a:t>của </a:t>
            </a:r>
            <a:r>
              <a:rPr lang="en-US" dirty="0" err="1" smtClean="0"/>
              <a:t>nó</a:t>
            </a:r>
            <a:r>
              <a:rPr lang="en-US" dirty="0" smtClean="0"/>
              <a:t>.</a:t>
            </a:r>
          </a:p>
          <a:p>
            <a:pPr lvl="1"/>
            <a:r>
              <a:rPr lang="en-US" dirty="0">
                <a:solidFill>
                  <a:srgbClr val="990000"/>
                </a:solidFill>
              </a:rPr>
              <a:t>Variance and Trend </a:t>
            </a:r>
            <a:r>
              <a:rPr lang="en-US" dirty="0" smtClean="0">
                <a:solidFill>
                  <a:srgbClr val="990000"/>
                </a:solidFill>
              </a:rPr>
              <a:t>Analysis:</a:t>
            </a:r>
            <a:r>
              <a:rPr lang="en-US" dirty="0" smtClean="0"/>
              <a:t> </a:t>
            </a:r>
            <a:r>
              <a:rPr lang="vi-VN" dirty="0" smtClean="0"/>
              <a:t>phân </a:t>
            </a:r>
            <a:r>
              <a:rPr lang="vi-VN" dirty="0"/>
              <a:t>tích phương sai để so sánh </a:t>
            </a:r>
            <a:r>
              <a:rPr lang="en-US" dirty="0" smtClean="0"/>
              <a:t>k</a:t>
            </a:r>
            <a:r>
              <a:rPr lang="vi-VN" dirty="0" smtClean="0"/>
              <a:t>ết </a:t>
            </a:r>
            <a:r>
              <a:rPr lang="vi-VN" dirty="0"/>
              <a:t>quả dự kiến ​​kết quả thực tế</a:t>
            </a:r>
            <a:r>
              <a:rPr lang="vi-VN" dirty="0" smtClean="0"/>
              <a:t>.</a:t>
            </a:r>
            <a:r>
              <a:rPr lang="en-US" dirty="0" smtClean="0"/>
              <a:t> </a:t>
            </a:r>
          </a:p>
          <a:p>
            <a:pPr lvl="2"/>
            <a:r>
              <a:rPr lang="vi-VN" dirty="0" smtClean="0"/>
              <a:t>Đối </a:t>
            </a:r>
            <a:r>
              <a:rPr lang="vi-VN" dirty="0"/>
              <a:t>với mục đích theo dõi và kiểm soát các sự kiện rủi ro, </a:t>
            </a:r>
            <a:r>
              <a:rPr lang="en-US" dirty="0" err="1" smtClean="0"/>
              <a:t>phân</a:t>
            </a:r>
            <a:r>
              <a:rPr lang="en-US" dirty="0" smtClean="0"/>
              <a:t> </a:t>
            </a:r>
            <a:r>
              <a:rPr lang="en-US" dirty="0" err="1" smtClean="0"/>
              <a:t>tích</a:t>
            </a:r>
            <a:r>
              <a:rPr lang="en-US" dirty="0" smtClean="0"/>
              <a:t> </a:t>
            </a:r>
            <a:r>
              <a:rPr lang="vi-VN" dirty="0" smtClean="0"/>
              <a:t>xu </a:t>
            </a:r>
            <a:r>
              <a:rPr lang="vi-VN" dirty="0"/>
              <a:t>hướng </a:t>
            </a:r>
            <a:r>
              <a:rPr lang="vi-VN" dirty="0" smtClean="0"/>
              <a:t>bằng </a:t>
            </a:r>
            <a:r>
              <a:rPr lang="vi-VN" dirty="0"/>
              <a:t>cách sử dụng thông tin hiệu suất.</a:t>
            </a:r>
            <a:endParaRPr lang="en-US" dirty="0"/>
          </a:p>
        </p:txBody>
      </p:sp>
    </p:spTree>
    <p:extLst>
      <p:ext uri="{BB962C8B-B14F-4D97-AF65-F5344CB8AC3E}">
        <p14:creationId xmlns:p14="http://schemas.microsoft.com/office/powerpoint/2010/main" val="9880289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Giám</a:t>
            </a:r>
            <a:r>
              <a:rPr lang="en-US" dirty="0"/>
              <a:t> </a:t>
            </a:r>
            <a:r>
              <a:rPr lang="en-US" dirty="0" err="1"/>
              <a:t>sát</a:t>
            </a:r>
            <a:r>
              <a:rPr lang="en-US" dirty="0"/>
              <a:t> </a:t>
            </a:r>
            <a:r>
              <a:rPr lang="en-US" dirty="0" err="1"/>
              <a:t>và</a:t>
            </a:r>
            <a:r>
              <a:rPr lang="en-US" dirty="0"/>
              <a:t> </a:t>
            </a:r>
            <a:r>
              <a:rPr lang="en-US" dirty="0" err="1"/>
              <a:t>kiểm</a:t>
            </a:r>
            <a:r>
              <a:rPr lang="en-US" dirty="0"/>
              <a:t> </a:t>
            </a:r>
            <a:r>
              <a:rPr lang="en-US" dirty="0" err="1"/>
              <a:t>soát</a:t>
            </a:r>
            <a:r>
              <a:rPr lang="en-US" dirty="0"/>
              <a:t> </a:t>
            </a:r>
            <a:r>
              <a:rPr lang="en-US" dirty="0" err="1"/>
              <a:t>rủi</a:t>
            </a:r>
            <a:r>
              <a:rPr lang="en-US" dirty="0"/>
              <a:t> </a:t>
            </a:r>
            <a:r>
              <a:rPr lang="en-US" dirty="0" err="1"/>
              <a:t>ro</a:t>
            </a:r>
            <a:r>
              <a:rPr lang="en-US" dirty="0"/>
              <a:t/>
            </a:r>
            <a:br>
              <a:rPr lang="en-US" dirty="0"/>
            </a:br>
            <a:r>
              <a:rPr lang="en-US" dirty="0"/>
              <a:t>(Monitor and Control Risks)</a:t>
            </a:r>
          </a:p>
        </p:txBody>
      </p:sp>
      <p:sp>
        <p:nvSpPr>
          <p:cNvPr id="3" name="Content Placeholder 2"/>
          <p:cNvSpPr>
            <a:spLocks noGrp="1"/>
          </p:cNvSpPr>
          <p:nvPr>
            <p:ph idx="1"/>
          </p:nvPr>
        </p:nvSpPr>
        <p:spPr/>
        <p:txBody>
          <a:bodyPr/>
          <a:lstStyle/>
          <a:p>
            <a:pPr lvl="1"/>
            <a:r>
              <a:rPr lang="en-US" dirty="0">
                <a:solidFill>
                  <a:srgbClr val="990000"/>
                </a:solidFill>
              </a:rPr>
              <a:t>Technical Performance </a:t>
            </a:r>
            <a:r>
              <a:rPr lang="en-US" dirty="0" smtClean="0">
                <a:solidFill>
                  <a:srgbClr val="990000"/>
                </a:solidFill>
              </a:rPr>
              <a:t>Measurement</a:t>
            </a:r>
          </a:p>
          <a:p>
            <a:pPr lvl="2"/>
            <a:r>
              <a:rPr lang="en-US" dirty="0"/>
              <a:t>Đ</a:t>
            </a:r>
            <a:r>
              <a:rPr lang="vi-VN" dirty="0" smtClean="0"/>
              <a:t>òi </a:t>
            </a:r>
            <a:r>
              <a:rPr lang="vi-VN" dirty="0"/>
              <a:t>hỏi định nghĩa của các biện pháp định lượng khách quan về hiệu suất kỹ thuật mà có thể được sử dụng để so sánh kết quả thực tế so với mục tiêu</a:t>
            </a:r>
            <a:endParaRPr lang="en-US" dirty="0"/>
          </a:p>
          <a:p>
            <a:pPr lvl="1"/>
            <a:r>
              <a:rPr lang="en-US" dirty="0">
                <a:solidFill>
                  <a:srgbClr val="990000"/>
                </a:solidFill>
              </a:rPr>
              <a:t>Reserve </a:t>
            </a:r>
            <a:r>
              <a:rPr lang="en-US" dirty="0" smtClean="0">
                <a:solidFill>
                  <a:srgbClr val="990000"/>
                </a:solidFill>
              </a:rPr>
              <a:t>Analysis</a:t>
            </a:r>
          </a:p>
          <a:p>
            <a:pPr lvl="2"/>
            <a:r>
              <a:rPr lang="en-US" dirty="0" smtClean="0"/>
              <a:t>P</a:t>
            </a:r>
            <a:r>
              <a:rPr lang="vi-VN" dirty="0" smtClean="0"/>
              <a:t>hân </a:t>
            </a:r>
            <a:r>
              <a:rPr lang="vi-VN" dirty="0"/>
              <a:t>tích </a:t>
            </a:r>
            <a:r>
              <a:rPr lang="en-US" dirty="0"/>
              <a:t>d</a:t>
            </a:r>
            <a:r>
              <a:rPr lang="vi-VN" dirty="0" smtClean="0"/>
              <a:t>ự </a:t>
            </a:r>
            <a:r>
              <a:rPr lang="vi-VN" dirty="0"/>
              <a:t>trữ </a:t>
            </a:r>
            <a:r>
              <a:rPr lang="en-US" dirty="0" err="1" smtClean="0"/>
              <a:t>nhằm</a:t>
            </a:r>
            <a:r>
              <a:rPr lang="en-US" dirty="0" smtClean="0"/>
              <a:t> </a:t>
            </a:r>
            <a:r>
              <a:rPr lang="en-US" dirty="0" err="1" smtClean="0"/>
              <a:t>xem</a:t>
            </a:r>
            <a:r>
              <a:rPr lang="en-US" dirty="0" smtClean="0"/>
              <a:t> </a:t>
            </a:r>
            <a:r>
              <a:rPr lang="en-US" dirty="0" err="1" smtClean="0"/>
              <a:t>xét</a:t>
            </a:r>
            <a:r>
              <a:rPr lang="en-US" dirty="0" smtClean="0"/>
              <a:t> </a:t>
            </a:r>
            <a:r>
              <a:rPr lang="en-US" dirty="0" err="1" smtClean="0"/>
              <a:t>tác</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rủi</a:t>
            </a:r>
            <a:r>
              <a:rPr lang="en-US" dirty="0" smtClean="0"/>
              <a:t> </a:t>
            </a:r>
            <a:r>
              <a:rPr lang="en-US" dirty="0" err="1" smtClean="0"/>
              <a:t>ro</a:t>
            </a:r>
            <a:r>
              <a:rPr lang="en-US" dirty="0" smtClean="0"/>
              <a:t> </a:t>
            </a:r>
            <a:r>
              <a:rPr lang="en-US" dirty="0" err="1" smtClean="0"/>
              <a:t>về</a:t>
            </a:r>
            <a:r>
              <a:rPr lang="en-US" dirty="0" smtClean="0"/>
              <a:t> </a:t>
            </a:r>
            <a:r>
              <a:rPr lang="en-US" dirty="0" err="1" smtClean="0"/>
              <a:t>ngân</a:t>
            </a:r>
            <a:r>
              <a:rPr lang="en-US" dirty="0" smtClean="0"/>
              <a:t> </a:t>
            </a:r>
            <a:r>
              <a:rPr lang="en-US" dirty="0" err="1" smtClean="0"/>
              <a:t>sách</a:t>
            </a:r>
            <a:r>
              <a:rPr lang="en-US" dirty="0" smtClean="0"/>
              <a:t> </a:t>
            </a:r>
            <a:r>
              <a:rPr lang="en-US" dirty="0" err="1" smtClean="0"/>
              <a:t>dự</a:t>
            </a:r>
            <a:r>
              <a:rPr lang="en-US" dirty="0" smtClean="0"/>
              <a:t> </a:t>
            </a:r>
            <a:r>
              <a:rPr lang="en-US" dirty="0" err="1" smtClean="0"/>
              <a:t>trữ</a:t>
            </a:r>
            <a:r>
              <a:rPr lang="vi-VN" dirty="0" smtClean="0"/>
              <a:t>.</a:t>
            </a:r>
            <a:endParaRPr lang="en-US" dirty="0"/>
          </a:p>
          <a:p>
            <a:pPr lvl="1"/>
            <a:r>
              <a:rPr lang="en-US" dirty="0">
                <a:solidFill>
                  <a:srgbClr val="990000"/>
                </a:solidFill>
              </a:rPr>
              <a:t>Status </a:t>
            </a:r>
            <a:r>
              <a:rPr lang="en-US" dirty="0" smtClean="0">
                <a:solidFill>
                  <a:srgbClr val="990000"/>
                </a:solidFill>
              </a:rPr>
              <a:t>Meetings</a:t>
            </a:r>
            <a:r>
              <a:rPr lang="en-US" dirty="0" smtClean="0"/>
              <a:t>:</a:t>
            </a:r>
          </a:p>
          <a:p>
            <a:pPr lvl="2"/>
            <a:r>
              <a:rPr lang="vi-VN" dirty="0"/>
              <a:t>Quản lý rủi ro dự án phải là một chương trình nghị sự tại các cuộc họp trạng thái định kỳ</a:t>
            </a:r>
            <a:r>
              <a:rPr lang="vi-VN" dirty="0" smtClean="0"/>
              <a:t>.</a:t>
            </a:r>
            <a:r>
              <a:rPr lang="en-US" dirty="0" smtClean="0"/>
              <a:t> L</a:t>
            </a:r>
            <a:r>
              <a:rPr lang="vi-VN" dirty="0" smtClean="0"/>
              <a:t>ượng </a:t>
            </a:r>
            <a:r>
              <a:rPr lang="vi-VN" dirty="0"/>
              <a:t>thời gian </a:t>
            </a:r>
            <a:r>
              <a:rPr lang="vi-VN" dirty="0" smtClean="0"/>
              <a:t>tùy </a:t>
            </a:r>
            <a:r>
              <a:rPr lang="vi-VN" dirty="0"/>
              <a:t>thuộc vào các rủi ro đã được xác định ưu </a:t>
            </a:r>
            <a:r>
              <a:rPr lang="vi-VN" dirty="0" smtClean="0"/>
              <a:t>tiên</a:t>
            </a:r>
            <a:r>
              <a:rPr lang="en-US" dirty="0" smtClean="0"/>
              <a:t>.</a:t>
            </a:r>
            <a:endParaRPr lang="en-US" dirty="0"/>
          </a:p>
        </p:txBody>
      </p:sp>
    </p:spTree>
    <p:extLst>
      <p:ext uri="{BB962C8B-B14F-4D97-AF65-F5344CB8AC3E}">
        <p14:creationId xmlns:p14="http://schemas.microsoft.com/office/powerpoint/2010/main" val="24587368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Giám</a:t>
            </a:r>
            <a:r>
              <a:rPr lang="en-US" dirty="0"/>
              <a:t> </a:t>
            </a:r>
            <a:r>
              <a:rPr lang="en-US" dirty="0" err="1"/>
              <a:t>sát</a:t>
            </a:r>
            <a:r>
              <a:rPr lang="en-US" dirty="0"/>
              <a:t> </a:t>
            </a:r>
            <a:r>
              <a:rPr lang="en-US" dirty="0" err="1"/>
              <a:t>và</a:t>
            </a:r>
            <a:r>
              <a:rPr lang="en-US" dirty="0"/>
              <a:t> </a:t>
            </a:r>
            <a:r>
              <a:rPr lang="en-US" dirty="0" err="1"/>
              <a:t>kiểm</a:t>
            </a:r>
            <a:r>
              <a:rPr lang="en-US" dirty="0"/>
              <a:t> </a:t>
            </a:r>
            <a:r>
              <a:rPr lang="en-US" dirty="0" err="1"/>
              <a:t>soát</a:t>
            </a:r>
            <a:r>
              <a:rPr lang="en-US" dirty="0"/>
              <a:t> </a:t>
            </a:r>
            <a:r>
              <a:rPr lang="en-US" dirty="0" err="1"/>
              <a:t>rủi</a:t>
            </a:r>
            <a:r>
              <a:rPr lang="en-US" dirty="0"/>
              <a:t> </a:t>
            </a:r>
            <a:r>
              <a:rPr lang="en-US" dirty="0" err="1"/>
              <a:t>ro</a:t>
            </a:r>
            <a:r>
              <a:rPr lang="en-US" dirty="0"/>
              <a:t/>
            </a:r>
            <a:br>
              <a:rPr lang="en-US" dirty="0"/>
            </a:br>
            <a:r>
              <a:rPr lang="en-US" dirty="0"/>
              <a:t>(Monitor and Control Risks)</a:t>
            </a:r>
          </a:p>
        </p:txBody>
      </p:sp>
      <p:sp>
        <p:nvSpPr>
          <p:cNvPr id="3" name="Content Placeholder 2"/>
          <p:cNvSpPr>
            <a:spLocks noGrp="1"/>
          </p:cNvSpPr>
          <p:nvPr>
            <p:ph idx="1"/>
          </p:nvPr>
        </p:nvSpPr>
        <p:spPr/>
        <p:txBody>
          <a:bodyPr/>
          <a:lstStyle/>
          <a:p>
            <a:r>
              <a:rPr lang="en-US" dirty="0" smtClean="0"/>
              <a:t>Outputs:</a:t>
            </a:r>
          </a:p>
          <a:p>
            <a:pPr lvl="1"/>
            <a:r>
              <a:rPr lang="en-US" dirty="0"/>
              <a:t>Risk Register </a:t>
            </a:r>
            <a:r>
              <a:rPr lang="en-US" dirty="0" smtClean="0"/>
              <a:t>Updates: </a:t>
            </a:r>
          </a:p>
          <a:p>
            <a:pPr lvl="2"/>
            <a:r>
              <a:rPr lang="vi-VN" dirty="0"/>
              <a:t>Kết quả của đánh giá lại rủi ro, kiểm toán rủi ro, và đánh giá rủi ro định </a:t>
            </a:r>
            <a:r>
              <a:rPr lang="vi-VN" dirty="0" smtClean="0"/>
              <a:t>kỳ</a:t>
            </a:r>
            <a:r>
              <a:rPr lang="en-US" dirty="0" smtClean="0"/>
              <a:t>.</a:t>
            </a:r>
          </a:p>
          <a:p>
            <a:pPr lvl="2"/>
            <a:r>
              <a:rPr lang="vi-VN" dirty="0"/>
              <a:t>Kết quả rủi ro </a:t>
            </a:r>
            <a:r>
              <a:rPr lang="vi-VN" dirty="0" smtClean="0"/>
              <a:t>thực </a:t>
            </a:r>
            <a:r>
              <a:rPr lang="vi-VN" dirty="0"/>
              <a:t>tế </a:t>
            </a:r>
            <a:r>
              <a:rPr lang="vi-VN" dirty="0" smtClean="0"/>
              <a:t>của </a:t>
            </a:r>
            <a:r>
              <a:rPr lang="vi-VN" dirty="0"/>
              <a:t>dự án và </a:t>
            </a:r>
            <a:r>
              <a:rPr lang="vi-VN" dirty="0" smtClean="0"/>
              <a:t>những </a:t>
            </a:r>
            <a:r>
              <a:rPr lang="en-US" dirty="0" err="1" smtClean="0"/>
              <a:t>hoạt</a:t>
            </a:r>
            <a:r>
              <a:rPr lang="en-US" dirty="0" smtClean="0"/>
              <a:t> </a:t>
            </a:r>
            <a:r>
              <a:rPr lang="en-US" dirty="0" err="1" smtClean="0"/>
              <a:t>động</a:t>
            </a:r>
            <a:r>
              <a:rPr lang="en-US" dirty="0" smtClean="0"/>
              <a:t> </a:t>
            </a:r>
            <a:r>
              <a:rPr lang="en-US" dirty="0" err="1" smtClean="0"/>
              <a:t>đối</a:t>
            </a:r>
            <a:r>
              <a:rPr lang="en-US" dirty="0" smtClean="0"/>
              <a:t> </a:t>
            </a:r>
            <a:r>
              <a:rPr lang="en-US" dirty="0" err="1" smtClean="0"/>
              <a:t>phó</a:t>
            </a:r>
            <a:r>
              <a:rPr lang="vi-VN" dirty="0" smtClean="0"/>
              <a:t> </a:t>
            </a:r>
            <a:r>
              <a:rPr lang="vi-VN" dirty="0"/>
              <a:t>rủi </a:t>
            </a:r>
            <a:r>
              <a:rPr lang="vi-VN" dirty="0" smtClean="0"/>
              <a:t>ro</a:t>
            </a:r>
            <a:r>
              <a:rPr lang="en-US" dirty="0" smtClean="0"/>
              <a:t>.</a:t>
            </a:r>
          </a:p>
          <a:p>
            <a:pPr lvl="1"/>
            <a:r>
              <a:rPr lang="en-US" dirty="0"/>
              <a:t>Change </a:t>
            </a:r>
            <a:r>
              <a:rPr lang="en-US" dirty="0" smtClean="0"/>
              <a:t>Requests:</a:t>
            </a:r>
          </a:p>
          <a:p>
            <a:pPr lvl="2"/>
            <a:r>
              <a:rPr lang="en-US" dirty="0" err="1" smtClean="0"/>
              <a:t>Đề</a:t>
            </a:r>
            <a:r>
              <a:rPr lang="en-US" dirty="0" smtClean="0"/>
              <a:t> </a:t>
            </a:r>
            <a:r>
              <a:rPr lang="en-US" dirty="0" err="1" smtClean="0"/>
              <a:t>nghị</a:t>
            </a:r>
            <a:r>
              <a:rPr lang="en-US" dirty="0" smtClean="0"/>
              <a:t> </a:t>
            </a:r>
            <a:r>
              <a:rPr lang="en-US" dirty="0" err="1" smtClean="0"/>
              <a:t>những</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khắc</a:t>
            </a:r>
            <a:r>
              <a:rPr lang="en-US" dirty="0" smtClean="0"/>
              <a:t> </a:t>
            </a:r>
            <a:r>
              <a:rPr lang="en-US" dirty="0" err="1" smtClean="0"/>
              <a:t>phục</a:t>
            </a:r>
            <a:endParaRPr lang="en-US" dirty="0" smtClean="0"/>
          </a:p>
          <a:p>
            <a:pPr lvl="2"/>
            <a:r>
              <a:rPr lang="en-US" dirty="0" err="1" smtClean="0"/>
              <a:t>Đề</a:t>
            </a:r>
            <a:r>
              <a:rPr lang="en-US" dirty="0" smtClean="0"/>
              <a:t> </a:t>
            </a:r>
            <a:r>
              <a:rPr lang="en-US" dirty="0" err="1" smtClean="0"/>
              <a:t>nghị</a:t>
            </a:r>
            <a:r>
              <a:rPr lang="en-US" dirty="0" smtClean="0"/>
              <a:t> </a:t>
            </a:r>
            <a:r>
              <a:rPr lang="en-US" dirty="0" err="1" smtClean="0"/>
              <a:t>những</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ngăn</a:t>
            </a:r>
            <a:r>
              <a:rPr lang="en-US" dirty="0" smtClean="0"/>
              <a:t> </a:t>
            </a:r>
            <a:r>
              <a:rPr lang="en-US" dirty="0" err="1" smtClean="0"/>
              <a:t>chặn</a:t>
            </a:r>
            <a:endParaRPr lang="en-US" dirty="0" smtClean="0"/>
          </a:p>
          <a:p>
            <a:pPr lvl="1"/>
            <a:r>
              <a:rPr lang="en-US" dirty="0"/>
              <a:t>Project Management Plan </a:t>
            </a:r>
            <a:r>
              <a:rPr lang="en-US" dirty="0" smtClean="0"/>
              <a:t>Updates</a:t>
            </a:r>
          </a:p>
          <a:p>
            <a:pPr lvl="1"/>
            <a:r>
              <a:rPr lang="en-US" dirty="0"/>
              <a:t>Project Document Updates</a:t>
            </a:r>
          </a:p>
        </p:txBody>
      </p:sp>
    </p:spTree>
    <p:extLst>
      <p:ext uri="{BB962C8B-B14F-4D97-AF65-F5344CB8AC3E}">
        <p14:creationId xmlns:p14="http://schemas.microsoft.com/office/powerpoint/2010/main" val="3888999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Lập </a:t>
            </a:r>
            <a:r>
              <a:rPr lang="en-US" dirty="0"/>
              <a:t>k</a:t>
            </a:r>
            <a:r>
              <a:rPr lang="vi-VN" dirty="0"/>
              <a:t>ế</a:t>
            </a:r>
            <a:r>
              <a:rPr lang="en-US" dirty="0"/>
              <a:t> </a:t>
            </a:r>
            <a:r>
              <a:rPr lang="vi-VN" dirty="0"/>
              <a:t>họach quản lý rủi ro</a:t>
            </a:r>
            <a:r>
              <a:rPr lang="en-US" dirty="0"/>
              <a:t/>
            </a:r>
            <a:br>
              <a:rPr lang="en-US" dirty="0"/>
            </a:br>
            <a:r>
              <a:rPr lang="en-US" dirty="0"/>
              <a:t>(</a:t>
            </a:r>
            <a:r>
              <a:rPr lang="vi-VN" dirty="0"/>
              <a:t>Plan Risk Management</a:t>
            </a:r>
            <a:r>
              <a:rPr lang="en-US" dirty="0"/>
              <a:t>)</a:t>
            </a:r>
          </a:p>
        </p:txBody>
      </p:sp>
      <p:sp>
        <p:nvSpPr>
          <p:cNvPr id="3" name="Content Placeholder 2"/>
          <p:cNvSpPr>
            <a:spLocks noGrp="1"/>
          </p:cNvSpPr>
          <p:nvPr>
            <p:ph idx="1"/>
          </p:nvPr>
        </p:nvSpPr>
        <p:spPr/>
        <p:txBody>
          <a:bodyPr/>
          <a:lstStyle/>
          <a:p>
            <a:r>
              <a:rPr lang="en-US" dirty="0" smtClean="0"/>
              <a:t>Inputs:</a:t>
            </a:r>
          </a:p>
          <a:p>
            <a:pPr lvl="1"/>
            <a:r>
              <a:rPr lang="en-US" dirty="0">
                <a:solidFill>
                  <a:srgbClr val="C00000"/>
                </a:solidFill>
              </a:rPr>
              <a:t>Project Scope </a:t>
            </a:r>
            <a:r>
              <a:rPr lang="en-US" dirty="0" smtClean="0">
                <a:solidFill>
                  <a:srgbClr val="C00000"/>
                </a:solidFill>
              </a:rPr>
              <a:t>Statement</a:t>
            </a:r>
            <a:r>
              <a:rPr lang="en-US" dirty="0" smtClean="0"/>
              <a:t>: </a:t>
            </a:r>
            <a:r>
              <a:rPr lang="vi-VN" dirty="0" smtClean="0"/>
              <a:t>cung </a:t>
            </a:r>
            <a:r>
              <a:rPr lang="vi-VN" dirty="0"/>
              <a:t>cấp một ý nghĩa rõ ràng về phạm vi </a:t>
            </a:r>
            <a:r>
              <a:rPr lang="en-US" dirty="0" smtClean="0"/>
              <a:t>v</a:t>
            </a:r>
            <a:r>
              <a:rPr lang="vi-VN" dirty="0" smtClean="0"/>
              <a:t>à </a:t>
            </a:r>
            <a:r>
              <a:rPr lang="vi-VN" dirty="0"/>
              <a:t>thiết lập một khuôn khổ cho các nỗ lực quản lý rủi ro</a:t>
            </a:r>
            <a:endParaRPr lang="en-US" dirty="0" smtClean="0"/>
          </a:p>
          <a:p>
            <a:pPr lvl="1"/>
            <a:r>
              <a:rPr lang="en-US" dirty="0">
                <a:solidFill>
                  <a:srgbClr val="C00000"/>
                </a:solidFill>
              </a:rPr>
              <a:t>Cost Management </a:t>
            </a:r>
            <a:r>
              <a:rPr lang="en-US" dirty="0" smtClean="0">
                <a:solidFill>
                  <a:srgbClr val="C00000"/>
                </a:solidFill>
              </a:rPr>
              <a:t>Plan</a:t>
            </a:r>
            <a:r>
              <a:rPr lang="en-US" dirty="0" smtClean="0"/>
              <a:t>: </a:t>
            </a:r>
            <a:r>
              <a:rPr lang="vi-VN" dirty="0" smtClean="0"/>
              <a:t>xác </a:t>
            </a:r>
            <a:r>
              <a:rPr lang="vi-VN" dirty="0"/>
              <a:t>định ngân sách rủi </a:t>
            </a:r>
            <a:r>
              <a:rPr lang="vi-VN" dirty="0" smtClean="0"/>
              <a:t>ro</a:t>
            </a:r>
            <a:r>
              <a:rPr lang="en-US" dirty="0" smtClean="0"/>
              <a:t>.</a:t>
            </a:r>
          </a:p>
          <a:p>
            <a:pPr lvl="1"/>
            <a:r>
              <a:rPr lang="en-US" dirty="0">
                <a:solidFill>
                  <a:srgbClr val="C00000"/>
                </a:solidFill>
              </a:rPr>
              <a:t>Schedule Management </a:t>
            </a:r>
            <a:r>
              <a:rPr lang="en-US" dirty="0" smtClean="0">
                <a:solidFill>
                  <a:srgbClr val="C00000"/>
                </a:solidFill>
              </a:rPr>
              <a:t>Plan</a:t>
            </a:r>
          </a:p>
          <a:p>
            <a:pPr lvl="1"/>
            <a:r>
              <a:rPr lang="en-US" dirty="0" smtClean="0">
                <a:solidFill>
                  <a:srgbClr val="C00000"/>
                </a:solidFill>
              </a:rPr>
              <a:t>Communications </a:t>
            </a:r>
            <a:r>
              <a:rPr lang="en-US" dirty="0">
                <a:solidFill>
                  <a:srgbClr val="C00000"/>
                </a:solidFill>
              </a:rPr>
              <a:t>Management </a:t>
            </a:r>
            <a:r>
              <a:rPr lang="en-US" dirty="0" smtClean="0">
                <a:solidFill>
                  <a:srgbClr val="C00000"/>
                </a:solidFill>
              </a:rPr>
              <a:t>Plan</a:t>
            </a:r>
            <a:r>
              <a:rPr lang="en-US" dirty="0" smtClean="0"/>
              <a:t>: </a:t>
            </a:r>
            <a:r>
              <a:rPr lang="vi-VN" dirty="0"/>
              <a:t>xác định sự tương tác  sẽ xảy ra trong dự án, và những người có mặt để chia sẻ thông tin về những rủi ro</a:t>
            </a:r>
            <a:endParaRPr lang="en-US" dirty="0"/>
          </a:p>
          <a:p>
            <a:pPr lvl="1"/>
            <a:r>
              <a:rPr lang="en-US" dirty="0" smtClean="0">
                <a:solidFill>
                  <a:srgbClr val="C00000"/>
                </a:solidFill>
              </a:rPr>
              <a:t>Enterprise </a:t>
            </a:r>
            <a:r>
              <a:rPr lang="en-US" dirty="0">
                <a:solidFill>
                  <a:srgbClr val="C00000"/>
                </a:solidFill>
              </a:rPr>
              <a:t>Environmental </a:t>
            </a:r>
            <a:r>
              <a:rPr lang="en-US" dirty="0" smtClean="0">
                <a:solidFill>
                  <a:srgbClr val="C00000"/>
                </a:solidFill>
              </a:rPr>
              <a:t>Factors</a:t>
            </a:r>
          </a:p>
          <a:p>
            <a:pPr lvl="1"/>
            <a:r>
              <a:rPr lang="en-US" dirty="0">
                <a:solidFill>
                  <a:srgbClr val="C00000"/>
                </a:solidFill>
              </a:rPr>
              <a:t>Organizational Process </a:t>
            </a:r>
            <a:r>
              <a:rPr lang="en-US" dirty="0" smtClean="0">
                <a:solidFill>
                  <a:srgbClr val="C00000"/>
                </a:solidFill>
              </a:rPr>
              <a:t>Assets</a:t>
            </a:r>
          </a:p>
          <a:p>
            <a:pPr lvl="1"/>
            <a:endParaRPr lang="en-US" dirty="0"/>
          </a:p>
        </p:txBody>
      </p:sp>
    </p:spTree>
    <p:extLst>
      <p:ext uri="{BB962C8B-B14F-4D97-AF65-F5344CB8AC3E}">
        <p14:creationId xmlns:p14="http://schemas.microsoft.com/office/powerpoint/2010/main" val="502691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Lập </a:t>
            </a:r>
            <a:r>
              <a:rPr lang="en-US" dirty="0"/>
              <a:t>k</a:t>
            </a:r>
            <a:r>
              <a:rPr lang="vi-VN" dirty="0"/>
              <a:t>ế</a:t>
            </a:r>
            <a:r>
              <a:rPr lang="en-US" dirty="0"/>
              <a:t> </a:t>
            </a:r>
            <a:r>
              <a:rPr lang="vi-VN" dirty="0"/>
              <a:t>họach quản lý rủi ro</a:t>
            </a:r>
            <a:r>
              <a:rPr lang="en-US" dirty="0"/>
              <a:t/>
            </a:r>
            <a:br>
              <a:rPr lang="en-US" dirty="0"/>
            </a:br>
            <a:r>
              <a:rPr lang="en-US" dirty="0"/>
              <a:t>(</a:t>
            </a:r>
            <a:r>
              <a:rPr lang="vi-VN" dirty="0"/>
              <a:t>Plan Risk Management</a:t>
            </a:r>
            <a:r>
              <a:rPr lang="en-US" dirty="0"/>
              <a:t>)</a:t>
            </a:r>
          </a:p>
        </p:txBody>
      </p:sp>
      <p:sp>
        <p:nvSpPr>
          <p:cNvPr id="3" name="Content Placeholder 2"/>
          <p:cNvSpPr>
            <a:spLocks noGrp="1"/>
          </p:cNvSpPr>
          <p:nvPr>
            <p:ph idx="1"/>
          </p:nvPr>
        </p:nvSpPr>
        <p:spPr/>
        <p:txBody>
          <a:bodyPr/>
          <a:lstStyle/>
          <a:p>
            <a:r>
              <a:rPr lang="en-US" dirty="0"/>
              <a:t>Tools and </a:t>
            </a:r>
            <a:r>
              <a:rPr lang="en-US" dirty="0" smtClean="0"/>
              <a:t>Techniques:</a:t>
            </a:r>
          </a:p>
          <a:p>
            <a:pPr lvl="1"/>
            <a:r>
              <a:rPr lang="en-US" dirty="0"/>
              <a:t>Planning Meetings and </a:t>
            </a:r>
            <a:r>
              <a:rPr lang="en-US" dirty="0" smtClean="0"/>
              <a:t>Analysis: </a:t>
            </a:r>
            <a:r>
              <a:rPr lang="vi-VN" dirty="0"/>
              <a:t>Các đội dự án tổ chức </a:t>
            </a:r>
            <a:r>
              <a:rPr lang="vi-VN" dirty="0" smtClean="0"/>
              <a:t>các </a:t>
            </a:r>
            <a:r>
              <a:rPr lang="vi-VN" dirty="0"/>
              <a:t>cuộc họp để phát triển kế hoạch quản lý rủi ro</a:t>
            </a:r>
            <a:r>
              <a:rPr lang="vi-VN" dirty="0" smtClean="0"/>
              <a:t>.</a:t>
            </a:r>
            <a:r>
              <a:rPr lang="en-US" dirty="0" smtClean="0"/>
              <a:t> </a:t>
            </a:r>
          </a:p>
          <a:p>
            <a:pPr lvl="2"/>
            <a:r>
              <a:rPr lang="vi-VN" dirty="0" smtClean="0"/>
              <a:t>Người </a:t>
            </a:r>
            <a:r>
              <a:rPr lang="vi-VN" dirty="0"/>
              <a:t>tham dự tại các cuộc họp này có thể bao </a:t>
            </a:r>
            <a:r>
              <a:rPr lang="vi-VN" dirty="0" smtClean="0"/>
              <a:t>gồm</a:t>
            </a:r>
            <a:r>
              <a:rPr lang="en-US" dirty="0" smtClean="0"/>
              <a:t>	</a:t>
            </a:r>
          </a:p>
          <a:p>
            <a:pPr lvl="3"/>
            <a:r>
              <a:rPr lang="en-US" dirty="0" smtClean="0"/>
              <a:t>Q</a:t>
            </a:r>
            <a:r>
              <a:rPr lang="vi-VN" dirty="0" smtClean="0"/>
              <a:t>uản </a:t>
            </a:r>
            <a:r>
              <a:rPr lang="vi-VN" dirty="0"/>
              <a:t>lý dự </a:t>
            </a:r>
            <a:r>
              <a:rPr lang="vi-VN" dirty="0" smtClean="0"/>
              <a:t>án</a:t>
            </a:r>
            <a:r>
              <a:rPr lang="en-US" dirty="0" smtClean="0"/>
              <a:t>.</a:t>
            </a:r>
          </a:p>
          <a:p>
            <a:pPr lvl="3"/>
            <a:r>
              <a:rPr lang="en-US" dirty="0" smtClean="0"/>
              <a:t>C</a:t>
            </a:r>
            <a:r>
              <a:rPr lang="vi-VN" dirty="0" smtClean="0"/>
              <a:t>ác </a:t>
            </a:r>
            <a:r>
              <a:rPr lang="vi-VN" dirty="0"/>
              <a:t>thành viên nhóm dự án </a:t>
            </a:r>
            <a:endParaRPr lang="en-US" dirty="0" smtClean="0"/>
          </a:p>
          <a:p>
            <a:pPr lvl="3"/>
            <a:r>
              <a:rPr lang="en-US" dirty="0" smtClean="0"/>
              <a:t>C</a:t>
            </a:r>
            <a:r>
              <a:rPr lang="vi-VN" dirty="0" smtClean="0"/>
              <a:t>ác </a:t>
            </a:r>
            <a:r>
              <a:rPr lang="vi-VN" dirty="0"/>
              <a:t>bên liên quan được </a:t>
            </a:r>
            <a:r>
              <a:rPr lang="vi-VN" dirty="0" smtClean="0"/>
              <a:t>chọn</a:t>
            </a:r>
            <a:r>
              <a:rPr lang="en-US" dirty="0" smtClean="0"/>
              <a:t>.</a:t>
            </a:r>
          </a:p>
          <a:p>
            <a:pPr lvl="3"/>
            <a:r>
              <a:rPr lang="en-US" dirty="0" err="1" smtClean="0"/>
              <a:t>Người</a:t>
            </a:r>
            <a:r>
              <a:rPr lang="en-US" dirty="0" smtClean="0"/>
              <a:t> </a:t>
            </a:r>
            <a:r>
              <a:rPr lang="vi-VN" dirty="0" smtClean="0"/>
              <a:t>trong </a:t>
            </a:r>
            <a:r>
              <a:rPr lang="vi-VN" dirty="0"/>
              <a:t>tổ chức có trách nhiệm quản lý hoạch định rủi ro và các hoạt động thực </a:t>
            </a:r>
            <a:r>
              <a:rPr lang="vi-VN" dirty="0" smtClean="0"/>
              <a:t>hiện</a:t>
            </a:r>
            <a:r>
              <a:rPr lang="en-US" dirty="0" smtClean="0"/>
              <a:t>.</a:t>
            </a:r>
            <a:endParaRPr lang="en-US" dirty="0"/>
          </a:p>
        </p:txBody>
      </p:sp>
    </p:spTree>
    <p:extLst>
      <p:ext uri="{BB962C8B-B14F-4D97-AF65-F5344CB8AC3E}">
        <p14:creationId xmlns:p14="http://schemas.microsoft.com/office/powerpoint/2010/main" val="502691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Lập </a:t>
            </a:r>
            <a:r>
              <a:rPr lang="en-US" dirty="0"/>
              <a:t>k</a:t>
            </a:r>
            <a:r>
              <a:rPr lang="vi-VN" dirty="0"/>
              <a:t>ế</a:t>
            </a:r>
            <a:r>
              <a:rPr lang="en-US" dirty="0"/>
              <a:t> </a:t>
            </a:r>
            <a:r>
              <a:rPr lang="vi-VN" dirty="0"/>
              <a:t>họach quản lý rủi ro</a:t>
            </a:r>
            <a:r>
              <a:rPr lang="en-US" dirty="0"/>
              <a:t/>
            </a:r>
            <a:br>
              <a:rPr lang="en-US" dirty="0"/>
            </a:br>
            <a:r>
              <a:rPr lang="en-US" dirty="0"/>
              <a:t>(</a:t>
            </a:r>
            <a:r>
              <a:rPr lang="vi-VN" dirty="0"/>
              <a:t>Plan Risk Management</a:t>
            </a:r>
            <a:r>
              <a:rPr lang="en-US" dirty="0"/>
              <a:t>)</a:t>
            </a:r>
          </a:p>
        </p:txBody>
      </p:sp>
      <p:sp>
        <p:nvSpPr>
          <p:cNvPr id="3" name="Content Placeholder 2"/>
          <p:cNvSpPr>
            <a:spLocks noGrp="1"/>
          </p:cNvSpPr>
          <p:nvPr>
            <p:ph idx="1"/>
          </p:nvPr>
        </p:nvSpPr>
        <p:spPr/>
        <p:txBody>
          <a:bodyPr/>
          <a:lstStyle/>
          <a:p>
            <a:r>
              <a:rPr lang="en-US" dirty="0" smtClean="0"/>
              <a:t>Outputs:</a:t>
            </a:r>
          </a:p>
          <a:p>
            <a:pPr lvl="1"/>
            <a:r>
              <a:rPr lang="en-US" dirty="0"/>
              <a:t>Risk Management </a:t>
            </a:r>
            <a:r>
              <a:rPr lang="en-US" dirty="0" smtClean="0"/>
              <a:t>Plan: </a:t>
            </a:r>
          </a:p>
          <a:p>
            <a:pPr lvl="2"/>
            <a:r>
              <a:rPr lang="vi-VN" dirty="0" smtClean="0"/>
              <a:t>Methodology: </a:t>
            </a:r>
            <a:r>
              <a:rPr lang="vi-VN" dirty="0"/>
              <a:t>Xác định các phương pháp, công cụ, và các nguồn dữ liệu có thể được sử dụng để thực hiện quản lý rủi ro về dự án</a:t>
            </a:r>
            <a:r>
              <a:rPr lang="vi-VN" dirty="0" smtClean="0"/>
              <a:t>.</a:t>
            </a:r>
            <a:endParaRPr lang="en-US" dirty="0" smtClean="0"/>
          </a:p>
          <a:p>
            <a:pPr lvl="2"/>
            <a:r>
              <a:rPr lang="vi-VN" dirty="0"/>
              <a:t>Roles and responsibilities: Xác định </a:t>
            </a:r>
            <a:r>
              <a:rPr lang="en-US" dirty="0" err="1" smtClean="0"/>
              <a:t>sự</a:t>
            </a:r>
            <a:r>
              <a:rPr lang="en-US" dirty="0" smtClean="0"/>
              <a:t> </a:t>
            </a:r>
            <a:r>
              <a:rPr lang="en-US" dirty="0" err="1" smtClean="0"/>
              <a:t>lãnh</a:t>
            </a:r>
            <a:r>
              <a:rPr lang="en-US" dirty="0" smtClean="0"/>
              <a:t> </a:t>
            </a:r>
            <a:r>
              <a:rPr lang="en-US" dirty="0" err="1" smtClean="0"/>
              <a:t>đạo</a:t>
            </a:r>
            <a:r>
              <a:rPr lang="vi-VN" dirty="0" smtClean="0"/>
              <a:t>, </a:t>
            </a:r>
            <a:r>
              <a:rPr lang="vi-VN" dirty="0"/>
              <a:t>hỗ trợ, và nhóm thành viên quản lý rủi ro đối với từng loại hoạt động trong kế hoạch quản lý rủi ro, xác định rõ trách </a:t>
            </a:r>
            <a:r>
              <a:rPr lang="vi-VN" dirty="0" smtClean="0"/>
              <a:t>nhiệm</a:t>
            </a:r>
            <a:r>
              <a:rPr lang="en-US" dirty="0" smtClean="0"/>
              <a:t>.</a:t>
            </a:r>
          </a:p>
          <a:p>
            <a:pPr lvl="2"/>
            <a:r>
              <a:rPr lang="en-US" dirty="0" smtClean="0"/>
              <a:t>Budgeting: </a:t>
            </a:r>
            <a:r>
              <a:rPr lang="en-US" dirty="0" err="1" smtClean="0"/>
              <a:t>chỉ</a:t>
            </a:r>
            <a:r>
              <a:rPr lang="en-US" dirty="0" smtClean="0"/>
              <a:t> </a:t>
            </a:r>
            <a:r>
              <a:rPr lang="en-US" dirty="0" err="1" smtClean="0"/>
              <a:t>định</a:t>
            </a:r>
            <a:r>
              <a:rPr lang="en-US" dirty="0" smtClean="0"/>
              <a:t> </a:t>
            </a:r>
            <a:r>
              <a:rPr lang="vi-VN" dirty="0" smtClean="0"/>
              <a:t>nguồn </a:t>
            </a:r>
            <a:r>
              <a:rPr lang="vi-VN" dirty="0"/>
              <a:t>lực, dự toán kinh phí cần thiết cho việc quản lý rủi </a:t>
            </a:r>
            <a:r>
              <a:rPr lang="vi-VN" dirty="0" smtClean="0"/>
              <a:t>ro</a:t>
            </a:r>
            <a:r>
              <a:rPr lang="en-US" dirty="0" smtClean="0"/>
              <a:t>.</a:t>
            </a:r>
          </a:p>
        </p:txBody>
      </p:sp>
    </p:spTree>
    <p:extLst>
      <p:ext uri="{BB962C8B-B14F-4D97-AF65-F5344CB8AC3E}">
        <p14:creationId xmlns:p14="http://schemas.microsoft.com/office/powerpoint/2010/main" val="2787651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Lập </a:t>
            </a:r>
            <a:r>
              <a:rPr lang="en-US" dirty="0"/>
              <a:t>k</a:t>
            </a:r>
            <a:r>
              <a:rPr lang="vi-VN" dirty="0"/>
              <a:t>ế</a:t>
            </a:r>
            <a:r>
              <a:rPr lang="en-US" dirty="0"/>
              <a:t> </a:t>
            </a:r>
            <a:r>
              <a:rPr lang="vi-VN" dirty="0"/>
              <a:t>họach quản lý rủi ro</a:t>
            </a:r>
            <a:r>
              <a:rPr lang="en-US" dirty="0"/>
              <a:t/>
            </a:r>
            <a:br>
              <a:rPr lang="en-US" dirty="0"/>
            </a:br>
            <a:r>
              <a:rPr lang="en-US" dirty="0"/>
              <a:t>(</a:t>
            </a:r>
            <a:r>
              <a:rPr lang="vi-VN" dirty="0"/>
              <a:t>Plan Risk Management</a:t>
            </a:r>
            <a:r>
              <a:rPr lang="en-US" dirty="0"/>
              <a:t>)</a:t>
            </a:r>
          </a:p>
        </p:txBody>
      </p:sp>
      <p:sp>
        <p:nvSpPr>
          <p:cNvPr id="3" name="Content Placeholder 2"/>
          <p:cNvSpPr>
            <a:spLocks noGrp="1"/>
          </p:cNvSpPr>
          <p:nvPr>
            <p:ph idx="1"/>
          </p:nvPr>
        </p:nvSpPr>
        <p:spPr/>
        <p:txBody>
          <a:bodyPr/>
          <a:lstStyle/>
          <a:p>
            <a:pPr lvl="2"/>
            <a:r>
              <a:rPr lang="en-US" dirty="0"/>
              <a:t>Timing: </a:t>
            </a:r>
            <a:r>
              <a:rPr lang="vi-VN" dirty="0"/>
              <a:t>Xác định khi nào và bao lâu quá trình quản lý rủi ro sẽ được thực hiện trong suốt vòng đời dự án, thiết lập các giao thức cho áp dụng các khoản dự phòng lịch trình, và thiết lập các hoạt động quản lý rủi ro được bao gồm trong tiến độ dự án</a:t>
            </a:r>
            <a:endParaRPr lang="en-US" dirty="0"/>
          </a:p>
          <a:p>
            <a:pPr lvl="2"/>
            <a:r>
              <a:rPr lang="en-US" dirty="0"/>
              <a:t>Risk </a:t>
            </a:r>
            <a:r>
              <a:rPr lang="en-US" dirty="0" smtClean="0"/>
              <a:t>categories: </a:t>
            </a:r>
            <a:r>
              <a:rPr lang="vi-VN" dirty="0"/>
              <a:t>Cung cấp một cấu trúc nhằm đảm bảo một quá trình toàn diện về hệ thống xác định rủi </a:t>
            </a:r>
            <a:r>
              <a:rPr lang="vi-VN" dirty="0" smtClean="0"/>
              <a:t>ro</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a:t> Risk Breakdown Structure (RBS</a:t>
            </a:r>
            <a:r>
              <a:rPr lang="en-US" dirty="0" smtClean="0"/>
              <a:t>)</a:t>
            </a:r>
          </a:p>
          <a:p>
            <a:pPr lvl="2"/>
            <a:r>
              <a:rPr lang="en-US" dirty="0" smtClean="0"/>
              <a:t>Definitions </a:t>
            </a:r>
            <a:r>
              <a:rPr lang="en-US" dirty="0"/>
              <a:t>of risk probability and </a:t>
            </a:r>
            <a:r>
              <a:rPr lang="en-US" dirty="0" smtClean="0"/>
              <a:t>impact: </a:t>
            </a:r>
            <a:r>
              <a:rPr lang="vi-VN" dirty="0"/>
              <a:t>Định nghĩa của xác suất rủi ro và tác </a:t>
            </a:r>
            <a:r>
              <a:rPr lang="vi-VN" dirty="0" smtClean="0"/>
              <a:t>động</a:t>
            </a:r>
            <a:endParaRPr lang="en-US" dirty="0" smtClean="0"/>
          </a:p>
        </p:txBody>
      </p:sp>
    </p:spTree>
    <p:extLst>
      <p:ext uri="{BB962C8B-B14F-4D97-AF65-F5344CB8AC3E}">
        <p14:creationId xmlns:p14="http://schemas.microsoft.com/office/powerpoint/2010/main" val="3909534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vi-VN" dirty="0"/>
              <a:t>Lập </a:t>
            </a:r>
            <a:r>
              <a:rPr lang="en-US" dirty="0"/>
              <a:t>k</a:t>
            </a:r>
            <a:r>
              <a:rPr lang="vi-VN" dirty="0"/>
              <a:t>ế</a:t>
            </a:r>
            <a:r>
              <a:rPr lang="en-US" dirty="0"/>
              <a:t> </a:t>
            </a:r>
            <a:r>
              <a:rPr lang="vi-VN" dirty="0"/>
              <a:t>họach quản lý rủi ro</a:t>
            </a:r>
            <a:r>
              <a:rPr lang="en-US" dirty="0"/>
              <a:t/>
            </a:r>
            <a:br>
              <a:rPr lang="en-US" dirty="0"/>
            </a:br>
            <a:r>
              <a:rPr lang="en-US" dirty="0"/>
              <a:t>(</a:t>
            </a:r>
            <a:r>
              <a:rPr lang="vi-VN" dirty="0"/>
              <a:t>Plan Risk Management</a:t>
            </a:r>
            <a:r>
              <a:rPr lang="en-US" dirty="0"/>
              <a:t>)</a:t>
            </a:r>
          </a:p>
        </p:txBody>
      </p:sp>
      <p:sp>
        <p:nvSpPr>
          <p:cNvPr id="3" name="Content Placeholder 2"/>
          <p:cNvSpPr>
            <a:spLocks noGrp="1"/>
          </p:cNvSpPr>
          <p:nvPr>
            <p:ph idx="1"/>
          </p:nvPr>
        </p:nvSpPr>
        <p:spPr/>
        <p:txBody>
          <a:bodyPr/>
          <a:lstStyle/>
          <a:p>
            <a:pPr lvl="2"/>
            <a:r>
              <a:rPr lang="en-US" dirty="0"/>
              <a:t>Probability and impact matrix: </a:t>
            </a:r>
            <a:r>
              <a:rPr lang="vi-VN" dirty="0"/>
              <a:t>Rủi ro được ưu tiên theo tác động tiềm năng của </a:t>
            </a:r>
            <a:r>
              <a:rPr lang="en-US" dirty="0" err="1"/>
              <a:t>nó</a:t>
            </a:r>
            <a:r>
              <a:rPr lang="en-US" dirty="0"/>
              <a:t> </a:t>
            </a:r>
            <a:r>
              <a:rPr lang="vi-VN" dirty="0"/>
              <a:t>có ảnh hưởng đến mục tiêu của dự án</a:t>
            </a:r>
            <a:endParaRPr lang="en-US" dirty="0"/>
          </a:p>
          <a:p>
            <a:pPr lvl="2"/>
            <a:r>
              <a:rPr lang="en-US" dirty="0"/>
              <a:t>Reporting formats: </a:t>
            </a:r>
            <a:r>
              <a:rPr lang="vi-VN" dirty="0"/>
              <a:t>Xác định các kết quả của các quy trình quản lý rủi ro như thế nào sẽ được ghi chép, phân tích, và truyền đạt.</a:t>
            </a:r>
            <a:endParaRPr lang="en-US" dirty="0"/>
          </a:p>
          <a:p>
            <a:pPr lvl="2"/>
            <a:endParaRPr lang="en-US" dirty="0"/>
          </a:p>
        </p:txBody>
      </p:sp>
    </p:spTree>
    <p:extLst>
      <p:ext uri="{BB962C8B-B14F-4D97-AF65-F5344CB8AC3E}">
        <p14:creationId xmlns:p14="http://schemas.microsoft.com/office/powerpoint/2010/main" val="120526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ject Management 5e. - Gray and Larson">
  <a:themeElements>
    <a:clrScheme name="">
      <a:dk1>
        <a:srgbClr val="000000"/>
      </a:dk1>
      <a:lt1>
        <a:srgbClr val="FFFFEF"/>
      </a:lt1>
      <a:dk2>
        <a:srgbClr val="000000"/>
      </a:dk2>
      <a:lt2>
        <a:srgbClr val="808080"/>
      </a:lt2>
      <a:accent1>
        <a:srgbClr val="00CC99"/>
      </a:accent1>
      <a:accent2>
        <a:srgbClr val="3333CC"/>
      </a:accent2>
      <a:accent3>
        <a:srgbClr val="FFFFF6"/>
      </a:accent3>
      <a:accent4>
        <a:srgbClr val="000000"/>
      </a:accent4>
      <a:accent5>
        <a:srgbClr val="AAE2CA"/>
      </a:accent5>
      <a:accent6>
        <a:srgbClr val="2D2DB9"/>
      </a:accent6>
      <a:hlink>
        <a:srgbClr val="CCCCFF"/>
      </a:hlink>
      <a:folHlink>
        <a:srgbClr val="B2B2B2"/>
      </a:folHlink>
    </a:clrScheme>
    <a:fontScheme name="Project Management 5e. - Gray and Lars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Project Management 5e. - Gray and Lars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oject Management 5e. - Gray and Lars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oject Management 5e. - Gray and Lars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ject Management 5e. - Gray and Lars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oject Management 5e. - Gray and Lars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oject Management 5e. - Gray and Lars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oject Management 5e. - Gray and Lars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28174</TotalTime>
  <Words>3892</Words>
  <Application>Microsoft Office PowerPoint</Application>
  <PresentationFormat>On-screen Show (4:3)</PresentationFormat>
  <Paragraphs>220</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Project Management 5e. - Gray and Larson</vt:lpstr>
      <vt:lpstr>CHƯƠNG 11:  Quản lý RỦI RO CỦA Dự án (PROJECT RISK MANAGEMENT)</vt:lpstr>
      <vt:lpstr>Quản lý rủi ro của dự án (PROJECT RISK MANAGEMENT)</vt:lpstr>
      <vt:lpstr>Quản lý rủi ro của dự án (Plan Risk Management)</vt:lpstr>
      <vt:lpstr>Lập kế họach quản lý rủi ro (Plan Risk Management)</vt:lpstr>
      <vt:lpstr>Lập kế họach quản lý rủi ro (Plan Risk Management)</vt:lpstr>
      <vt:lpstr>Lập kế họach quản lý rủi ro (Plan Risk Management)</vt:lpstr>
      <vt:lpstr>Lập kế họach quản lý rủi ro (Plan Risk Management)</vt:lpstr>
      <vt:lpstr>Lập kế họach quản lý rủi ro (Plan Risk Management)</vt:lpstr>
      <vt:lpstr>Lập kế họach quản lý rủi ro (Plan Risk Management)</vt:lpstr>
      <vt:lpstr>Xác định rủi ro (Identify Risks)</vt:lpstr>
      <vt:lpstr>Xác định rủi ro (Identify Risks)</vt:lpstr>
      <vt:lpstr>Xác định rủi ro (Identify Risks)</vt:lpstr>
      <vt:lpstr>Xác định rủi ro (Identify Risks)</vt:lpstr>
      <vt:lpstr>Xác định rủi ro (Identify Risks)</vt:lpstr>
      <vt:lpstr>Xác định rủi ro (Identify Risks)</vt:lpstr>
      <vt:lpstr>Xác định rủi ro (Identify Risks)</vt:lpstr>
      <vt:lpstr>Xác định rủi ro (Identify Risks)</vt:lpstr>
      <vt:lpstr>Thực hiện phân tích định tính rủi ro  (Perform Qualitative Risk Analysis)</vt:lpstr>
      <vt:lpstr>Thực hiện phân tích định tính rủi ro  (Perform Qualitative Risk Analysis)</vt:lpstr>
      <vt:lpstr>Thực hiện phân tích định tính rủi ro  (Perform Qualitative Risk Analysis)</vt:lpstr>
      <vt:lpstr>Thực hiện phân tích định tính rủi ro  (Perform Qualitative Risk Analysis)</vt:lpstr>
      <vt:lpstr>Thực hiện phân tích định tính rủi ro  (Perform Qualitative Risk Analysis)</vt:lpstr>
      <vt:lpstr>Thực hiện phân tích định tính rủi ro  (Perform Qualitative Risk Analysis)</vt:lpstr>
      <vt:lpstr>Thực hiện phân tích định tính rủi ro  (Perform Qualitative Risk Analysis)</vt:lpstr>
      <vt:lpstr>Thực hiện phân tích định tính rủi ro  (Perform Qualitative Risk Analysis)</vt:lpstr>
      <vt:lpstr>Thực hiện phân tích định lượng rủi ro  (Perform Quantitative Risk Analysis)</vt:lpstr>
      <vt:lpstr>Thực hiện phân tích định tính rủi ro  (Perform Qualitative Risk Analysis)</vt:lpstr>
      <vt:lpstr>Thực hiện phân tích định tính rủi ro  (Perform Qualitative Risk Analysis)</vt:lpstr>
      <vt:lpstr>Thực hiện phân tích định tính rủi ro  (Perform Qualitative Risk Analysis)</vt:lpstr>
      <vt:lpstr>Thực hiện phân tích định tính rủi ro  (Perform Qualitative Risk Analysis)</vt:lpstr>
      <vt:lpstr>Thực hiện phân tích định tính rủi ro  (Perform Qualitative Risk Analysis)</vt:lpstr>
      <vt:lpstr>Thực hiện phân tích định tính rủi ro  (Perform Qualitative Risk Analysis)</vt:lpstr>
      <vt:lpstr>Thực hiện phân tích định tính rủi ro  (Perform Qualitative Risk Analysis)</vt:lpstr>
      <vt:lpstr>Thực hiện phân tích định tính rủi ro  (Perform Qualitative Risk Analysis)</vt:lpstr>
      <vt:lpstr>Thực hiện phân tích định tính rủi ro  (Perform Qualitative Risk Analysis)</vt:lpstr>
      <vt:lpstr>Thực hiện phân tích định tính rủi ro  (Perform Qualitative Risk Analysis)</vt:lpstr>
      <vt:lpstr>Kếhoạch đối phó rủi ro (Plan Risk Responses)</vt:lpstr>
      <vt:lpstr>Kếhoạch đối phó rủi ro (Plan Risk Responses)</vt:lpstr>
      <vt:lpstr>Kếhoạch đối phó rủi ro (Plan Risk Responses)</vt:lpstr>
      <vt:lpstr>Giám sát và kiểm soát rủi ro (Monitor and Control Risks)</vt:lpstr>
      <vt:lpstr>Giám sát và kiểm soát rủi ro (Monitor and Control Risks)</vt:lpstr>
      <vt:lpstr>Giám sát và kiểm soát rủi ro (Monitor and Control Risks)</vt:lpstr>
      <vt:lpstr>Giám sát và kiểm soát rủi ro (Monitor and Control Risks)</vt:lpstr>
    </vt:vector>
  </TitlesOfParts>
  <Manager>Janice Hanson</Manager>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5e</dc:title>
  <dc:subject>Chapter 3</dc:subject>
  <dc:creator>Charlie Cook, The University of West Alabama</dc:creator>
  <cp:lastModifiedBy>XUAN HIEN</cp:lastModifiedBy>
  <cp:revision>640</cp:revision>
  <cp:lastPrinted>1601-01-01T00:00:00Z</cp:lastPrinted>
  <dcterms:created xsi:type="dcterms:W3CDTF">1901-01-01T06:00:00Z</dcterms:created>
  <dcterms:modified xsi:type="dcterms:W3CDTF">2013-04-09T11:08:09Z</dcterms:modified>
</cp:coreProperties>
</file>