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52"/>
  </p:notesMasterIdLst>
  <p:sldIdLst>
    <p:sldId id="327" r:id="rId2"/>
    <p:sldId id="407" r:id="rId3"/>
    <p:sldId id="408" r:id="rId4"/>
    <p:sldId id="409" r:id="rId5"/>
    <p:sldId id="410" r:id="rId6"/>
    <p:sldId id="412" r:id="rId7"/>
    <p:sldId id="413" r:id="rId8"/>
    <p:sldId id="411" r:id="rId9"/>
    <p:sldId id="419" r:id="rId10"/>
    <p:sldId id="420" r:id="rId11"/>
    <p:sldId id="416" r:id="rId12"/>
    <p:sldId id="432" r:id="rId13"/>
    <p:sldId id="433" r:id="rId14"/>
    <p:sldId id="434" r:id="rId15"/>
    <p:sldId id="435" r:id="rId16"/>
    <p:sldId id="421" r:id="rId17"/>
    <p:sldId id="430" r:id="rId18"/>
    <p:sldId id="422" r:id="rId19"/>
    <p:sldId id="423" r:id="rId20"/>
    <p:sldId id="424" r:id="rId21"/>
    <p:sldId id="427" r:id="rId22"/>
    <p:sldId id="426" r:id="rId23"/>
    <p:sldId id="436" r:id="rId24"/>
    <p:sldId id="437" r:id="rId25"/>
    <p:sldId id="438" r:id="rId26"/>
    <p:sldId id="439" r:id="rId27"/>
    <p:sldId id="440" r:id="rId28"/>
    <p:sldId id="443" r:id="rId29"/>
    <p:sldId id="441" r:id="rId30"/>
    <p:sldId id="444" r:id="rId31"/>
    <p:sldId id="445" r:id="rId32"/>
    <p:sldId id="428" r:id="rId33"/>
    <p:sldId id="446" r:id="rId34"/>
    <p:sldId id="448" r:id="rId35"/>
    <p:sldId id="449" r:id="rId36"/>
    <p:sldId id="450" r:id="rId37"/>
    <p:sldId id="454" r:id="rId38"/>
    <p:sldId id="452" r:id="rId39"/>
    <p:sldId id="451" r:id="rId40"/>
    <p:sldId id="463" r:id="rId41"/>
    <p:sldId id="464" r:id="rId42"/>
    <p:sldId id="455" r:id="rId43"/>
    <p:sldId id="456" r:id="rId44"/>
    <p:sldId id="457" r:id="rId45"/>
    <p:sldId id="458" r:id="rId46"/>
    <p:sldId id="460" r:id="rId47"/>
    <p:sldId id="461" r:id="rId48"/>
    <p:sldId id="459" r:id="rId49"/>
    <p:sldId id="462" r:id="rId50"/>
    <p:sldId id="465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  <a:srgbClr val="F8F8F8"/>
    <a:srgbClr val="006666"/>
    <a:srgbClr val="336699"/>
    <a:srgbClr val="003366"/>
    <a:srgbClr val="FFFFCC"/>
    <a:srgbClr val="333399"/>
    <a:srgbClr val="666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94670" autoAdjust="0"/>
  </p:normalViewPr>
  <p:slideViewPr>
    <p:cSldViewPr>
      <p:cViewPr>
        <p:scale>
          <a:sx n="75" d="100"/>
          <a:sy n="75" d="100"/>
        </p:scale>
        <p:origin x="-13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618" y="-108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0F1B0F6-8178-41C9-A120-C087C6D1B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1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1"/>
          <p:cNvSpPr txBox="1">
            <a:spLocks noChangeArrowheads="1"/>
          </p:cNvSpPr>
          <p:nvPr userDrawn="1"/>
        </p:nvSpPr>
        <p:spPr bwMode="auto">
          <a:xfrm>
            <a:off x="5530850" y="2727325"/>
            <a:ext cx="3470275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/>
              <a:t>Organization: Structure and Culture</a:t>
            </a:r>
          </a:p>
        </p:txBody>
      </p:sp>
      <p:sp>
        <p:nvSpPr>
          <p:cNvPr id="3" name="Text Box 34"/>
          <p:cNvSpPr txBox="1">
            <a:spLocks noChangeArrowheads="1"/>
          </p:cNvSpPr>
          <p:nvPr userDrawn="1"/>
        </p:nvSpPr>
        <p:spPr bwMode="auto">
          <a:xfrm>
            <a:off x="5578475" y="1724025"/>
            <a:ext cx="2925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FFFFFF"/>
                </a:solidFill>
              </a:rPr>
              <a:t>CHAPTER THREE</a:t>
            </a:r>
          </a:p>
        </p:txBody>
      </p:sp>
      <p:sp>
        <p:nvSpPr>
          <p:cNvPr id="4" name="Text Box 35"/>
          <p:cNvSpPr txBox="1">
            <a:spLocks noChangeArrowheads="1"/>
          </p:cNvSpPr>
          <p:nvPr userDrawn="1"/>
        </p:nvSpPr>
        <p:spPr bwMode="auto">
          <a:xfrm>
            <a:off x="5549900" y="777875"/>
            <a:ext cx="347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>
                <a:solidFill>
                  <a:srgbClr val="990033"/>
                </a:solidFill>
              </a:rPr>
              <a:t>Student Version</a:t>
            </a:r>
          </a:p>
        </p:txBody>
      </p:sp>
      <p:sp>
        <p:nvSpPr>
          <p:cNvPr id="5" name="Text Box 37"/>
          <p:cNvSpPr txBox="1">
            <a:spLocks noChangeArrowheads="1"/>
          </p:cNvSpPr>
          <p:nvPr userDrawn="1"/>
        </p:nvSpPr>
        <p:spPr bwMode="auto">
          <a:xfrm>
            <a:off x="5257800" y="6232525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i="1">
                <a:latin typeface="Times New Roman" pitchFamily="18" charset="0"/>
              </a:rPr>
              <a:t>        Copyright © 2011 by The McGraw-Hill Companies, Inc. All rights reserved.</a:t>
            </a:r>
            <a:endParaRPr lang="en-US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Text Box 38"/>
          <p:cNvSpPr txBox="1">
            <a:spLocks noChangeArrowheads="1"/>
          </p:cNvSpPr>
          <p:nvPr userDrawn="1"/>
        </p:nvSpPr>
        <p:spPr bwMode="auto">
          <a:xfrm>
            <a:off x="6200775" y="6005513"/>
            <a:ext cx="2057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i="1">
                <a:latin typeface="Times New Roman" pitchFamily="18" charset="0"/>
              </a:rPr>
              <a:t>McGraw-Hill/Irwin</a:t>
            </a:r>
            <a:endParaRPr lang="en-US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452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</a:t>
            </a:r>
            <a:r>
              <a:rPr lang="en-US">
                <a:cs typeface="Times New Roman" pitchFamily="18" charset="0"/>
              </a:rPr>
              <a:t>–</a:t>
            </a:r>
            <a:fld id="{3B74B79D-6D29-42A6-B2F0-FBF64ED62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263525"/>
            <a:ext cx="203835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63525"/>
            <a:ext cx="5962650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</a:t>
            </a:r>
            <a:r>
              <a:rPr lang="en-US">
                <a:cs typeface="Times New Roman" pitchFamily="18" charset="0"/>
              </a:rPr>
              <a:t>–</a:t>
            </a:r>
            <a:fld id="{E2B545E0-79E9-4AF7-9246-79C60D26F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851297"/>
          </a:xfr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 b="1">
                <a:solidFill>
                  <a:srgbClr val="C00000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25902"/>
            <a:ext cx="8077200" cy="4770097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57245" y="1234464"/>
            <a:ext cx="8138071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581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</a:t>
            </a:r>
            <a:r>
              <a:rPr lang="en-US" dirty="0" smtClean="0">
                <a:cs typeface="Times New Roman" pitchFamily="18" charset="0"/>
              </a:rPr>
              <a:t>–</a:t>
            </a:r>
            <a:fld id="{C5750316-FE8E-4297-B2A7-C60AB65F78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0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</a:t>
            </a:r>
            <a:r>
              <a:rPr lang="en-US">
                <a:cs typeface="Times New Roman" pitchFamily="18" charset="0"/>
              </a:rPr>
              <a:t>–</a:t>
            </a:r>
            <a:fld id="{06DFF33A-482C-43A8-88B6-B431DA032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5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</a:t>
            </a:r>
            <a:r>
              <a:rPr lang="en-US">
                <a:cs typeface="Times New Roman" pitchFamily="18" charset="0"/>
              </a:rPr>
              <a:t>–</a:t>
            </a:r>
            <a:fld id="{8515D243-5BB9-421B-9677-1952A8106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3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</a:t>
            </a:r>
            <a:r>
              <a:rPr lang="en-US">
                <a:cs typeface="Times New Roman" pitchFamily="18" charset="0"/>
              </a:rPr>
              <a:t>–</a:t>
            </a:r>
            <a:fld id="{B39D3451-46DC-4BC9-BDB6-B83751E95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3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</a:t>
            </a:r>
            <a:r>
              <a:rPr lang="en-US">
                <a:cs typeface="Times New Roman" pitchFamily="18" charset="0"/>
              </a:rPr>
              <a:t>–</a:t>
            </a:r>
            <a:fld id="{D5A2990B-820F-485C-9B54-5E6A72B1A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6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</a:t>
            </a:r>
            <a:r>
              <a:rPr lang="en-US">
                <a:cs typeface="Times New Roman" pitchFamily="18" charset="0"/>
              </a:rPr>
              <a:t>–</a:t>
            </a:r>
            <a:fld id="{1A628F46-5839-4A2B-BAB6-54EA988DE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2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</a:t>
            </a:r>
            <a:r>
              <a:rPr lang="en-US">
                <a:cs typeface="Times New Roman" pitchFamily="18" charset="0"/>
              </a:rPr>
              <a:t>–</a:t>
            </a:r>
            <a:fld id="{591BEADB-BB2D-494D-8496-E049FB8E3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3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2875" y="6553200"/>
            <a:ext cx="211772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3</a:t>
            </a:r>
            <a:r>
              <a:rPr lang="en-US">
                <a:cs typeface="Times New Roman" pitchFamily="18" charset="0"/>
              </a:rPr>
              <a:t>–</a:t>
            </a:r>
            <a:fld id="{78882BE7-8ED3-4E26-B038-80977A451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 bwMode="blackWhite">
          <a:xfrm>
            <a:off x="495300" y="263525"/>
            <a:ext cx="8153400" cy="8239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6699"/>
              </a:gs>
              <a:gs pos="50000">
                <a:srgbClr val="336699">
                  <a:gamma/>
                  <a:shade val="46275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222250" indent="-2222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336699"/>
          </a:solidFill>
          <a:latin typeface="+mn-lt"/>
          <a:ea typeface="+mn-ea"/>
          <a:cs typeface="+mn-cs"/>
        </a:defRPr>
      </a:lvl1pPr>
      <a:lvl2pPr marL="519113" indent="-1825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990033"/>
          </a:solidFill>
          <a:latin typeface="+mn-lt"/>
        </a:defRPr>
      </a:lvl2pPr>
      <a:lvl3pPr marL="909638" indent="-1746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6666"/>
          </a:solidFill>
          <a:latin typeface="Tahoma" pitchFamily="34" charset="0"/>
        </a:defRPr>
      </a:lvl3pPr>
      <a:lvl4pPr marL="1196975" indent="-17303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595438" indent="-16033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052638" indent="-1603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509838" indent="-1603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2967038" indent="-1603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424238" indent="-1603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08781"/>
            <a:ext cx="9143999" cy="2145268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600" dirty="0">
                <a:solidFill>
                  <a:srgbClr val="860000"/>
                </a:solidFill>
                <a:effectLst/>
              </a:rPr>
              <a:t>CHƯƠNG </a:t>
            </a:r>
            <a:r>
              <a:rPr lang="en-US" sz="3600" dirty="0" smtClean="0">
                <a:solidFill>
                  <a:srgbClr val="860000"/>
                </a:solidFill>
                <a:effectLst/>
              </a:rPr>
              <a:t>4: </a:t>
            </a:r>
            <a:br>
              <a:rPr lang="en-US" sz="3600" dirty="0" smtClean="0">
                <a:solidFill>
                  <a:srgbClr val="860000"/>
                </a:solidFill>
                <a:effectLst/>
              </a:rPr>
            </a:br>
            <a:r>
              <a:rPr lang="en-US" sz="3600" dirty="0" err="1" smtClean="0">
                <a:solidFill>
                  <a:srgbClr val="860000"/>
                </a:solidFill>
                <a:effectLst/>
              </a:rPr>
              <a:t>quản</a:t>
            </a:r>
            <a:r>
              <a:rPr lang="en-US" sz="3600" dirty="0" smtClean="0">
                <a:solidFill>
                  <a:srgbClr val="860000"/>
                </a:solidFill>
                <a:effectLst/>
              </a:rPr>
              <a:t> </a:t>
            </a:r>
            <a:r>
              <a:rPr lang="en-US" sz="3600" dirty="0" err="1" smtClean="0">
                <a:solidFill>
                  <a:srgbClr val="860000"/>
                </a:solidFill>
                <a:effectLst/>
              </a:rPr>
              <a:t>lý</a:t>
            </a:r>
            <a:r>
              <a:rPr lang="en-US" sz="3600" dirty="0" smtClean="0">
                <a:solidFill>
                  <a:srgbClr val="860000"/>
                </a:solidFill>
                <a:effectLst/>
              </a:rPr>
              <a:t> </a:t>
            </a:r>
            <a:r>
              <a:rPr lang="en-US" sz="3600" dirty="0" err="1" smtClean="0">
                <a:solidFill>
                  <a:srgbClr val="860000"/>
                </a:solidFill>
                <a:effectLst/>
              </a:rPr>
              <a:t>tích</a:t>
            </a:r>
            <a:r>
              <a:rPr lang="en-US" sz="3600" dirty="0" smtClean="0">
                <a:solidFill>
                  <a:srgbClr val="860000"/>
                </a:solidFill>
                <a:effectLst/>
              </a:rPr>
              <a:t> </a:t>
            </a:r>
            <a:r>
              <a:rPr lang="en-US" sz="3600" dirty="0" err="1" smtClean="0">
                <a:solidFill>
                  <a:srgbClr val="860000"/>
                </a:solidFill>
                <a:effectLst/>
              </a:rPr>
              <a:t>hợp</a:t>
            </a:r>
            <a:r>
              <a:rPr lang="en-US" sz="3600" dirty="0" smtClean="0">
                <a:solidFill>
                  <a:srgbClr val="860000"/>
                </a:solidFill>
                <a:effectLst/>
              </a:rPr>
              <a:t> </a:t>
            </a:r>
            <a:r>
              <a:rPr lang="en-US" sz="3600" dirty="0" err="1" smtClean="0">
                <a:solidFill>
                  <a:srgbClr val="860000"/>
                </a:solidFill>
                <a:effectLst/>
              </a:rPr>
              <a:t>dự</a:t>
            </a:r>
            <a:r>
              <a:rPr lang="en-US" sz="3600" dirty="0" smtClean="0">
                <a:solidFill>
                  <a:srgbClr val="860000"/>
                </a:solidFill>
                <a:effectLst/>
              </a:rPr>
              <a:t> </a:t>
            </a:r>
            <a:r>
              <a:rPr lang="en-US" sz="3600" dirty="0" err="1" smtClean="0">
                <a:solidFill>
                  <a:srgbClr val="860000"/>
                </a:solidFill>
                <a:effectLst/>
              </a:rPr>
              <a:t>án</a:t>
            </a:r>
            <a:r>
              <a:rPr lang="en-US" sz="3600" dirty="0" smtClean="0">
                <a:solidFill>
                  <a:srgbClr val="860000"/>
                </a:solidFill>
                <a:effectLst/>
              </a:rPr>
              <a:t> </a:t>
            </a:r>
            <a:br>
              <a:rPr lang="en-US" sz="3600" dirty="0" smtClean="0">
                <a:solidFill>
                  <a:srgbClr val="860000"/>
                </a:solidFill>
                <a:effectLst/>
              </a:rPr>
            </a:br>
            <a:r>
              <a:rPr lang="en-US" sz="3600" dirty="0" smtClean="0">
                <a:solidFill>
                  <a:srgbClr val="860000"/>
                </a:solidFill>
                <a:effectLst/>
              </a:rPr>
              <a:t>(</a:t>
            </a:r>
            <a:r>
              <a:rPr lang="de-DE" sz="3200" dirty="0">
                <a:solidFill>
                  <a:srgbClr val="860000"/>
                </a:solidFill>
                <a:effectLst/>
              </a:rPr>
              <a:t>Project </a:t>
            </a:r>
            <a:r>
              <a:rPr lang="de-DE" sz="3200" dirty="0" smtClean="0">
                <a:solidFill>
                  <a:srgbClr val="860000"/>
                </a:solidFill>
                <a:effectLst/>
              </a:rPr>
              <a:t>Integration management</a:t>
            </a:r>
            <a:r>
              <a:rPr lang="en-US" sz="3600" dirty="0" smtClean="0">
                <a:solidFill>
                  <a:srgbClr val="860000"/>
                </a:solidFill>
                <a:effectLst/>
              </a:rPr>
              <a:t>)</a:t>
            </a:r>
            <a:endParaRPr lang="en-US" sz="3600" dirty="0">
              <a:solidFill>
                <a:srgbClr val="86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063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851297"/>
          </a:xfrm>
        </p:spPr>
        <p:txBody>
          <a:bodyPr/>
          <a:lstStyle/>
          <a:p>
            <a:pPr lvl="1"/>
            <a:r>
              <a:rPr lang="en-US" b="1" dirty="0" err="1">
                <a:solidFill>
                  <a:srgbClr val="C00000"/>
                </a:solidFill>
                <a:effectLst/>
              </a:rPr>
              <a:t>Quy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ước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điều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lệ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dự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án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sz="2800" b="1" dirty="0">
                <a:solidFill>
                  <a:srgbClr val="C00000"/>
                </a:solidFill>
                <a:effectLst/>
              </a:rPr>
              <a:t>(Project charter)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73" y="1309558"/>
            <a:ext cx="7090038" cy="1920219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41" y="3229776"/>
            <a:ext cx="6949364" cy="341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4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err="1">
                <a:effectLst/>
              </a:rPr>
              <a:t>Phát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triển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</a:t>
            </a:r>
            <a:r>
              <a:rPr lang="en-US" dirty="0" err="1" smtClean="0">
                <a:effectLst/>
              </a:rPr>
              <a:t>ế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hoạch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quản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dự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án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en-US" sz="1800" b="0" dirty="0" smtClean="0">
                <a:effectLst/>
              </a:rPr>
              <a:t>(</a:t>
            </a:r>
            <a:r>
              <a:rPr lang="en-US" sz="1800" dirty="0" smtClean="0"/>
              <a:t>Develop </a:t>
            </a:r>
            <a:r>
              <a:rPr lang="en-US" sz="1800" dirty="0"/>
              <a:t>a project management </a:t>
            </a:r>
            <a:r>
              <a:rPr lang="en-US" sz="1800" dirty="0" smtClean="0"/>
              <a:t>plan)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754828"/>
          </a:xfrm>
        </p:spPr>
        <p:txBody>
          <a:bodyPr/>
          <a:lstStyle/>
          <a:p>
            <a:pPr algn="just"/>
            <a:r>
              <a:rPr lang="vi-VN" dirty="0"/>
              <a:t>Tài liệu </a:t>
            </a:r>
            <a:r>
              <a:rPr lang="vi-VN" dirty="0" smtClean="0"/>
              <a:t>mô </a:t>
            </a:r>
            <a:r>
              <a:rPr lang="vi-VN" dirty="0"/>
              <a:t>tả dự án cần phải được quản lý và thực hiện như thế </a:t>
            </a:r>
            <a:r>
              <a:rPr lang="vi-VN" dirty="0" smtClean="0"/>
              <a:t>nào</a:t>
            </a:r>
            <a:r>
              <a:rPr lang="en-US" dirty="0" smtClean="0"/>
              <a:t>.</a:t>
            </a:r>
          </a:p>
          <a:p>
            <a:pPr algn="just"/>
            <a:r>
              <a:rPr lang="vi-VN" dirty="0"/>
              <a:t>Kế hoạch quản lý dự án là lõi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vi-VN" dirty="0" smtClean="0"/>
              <a:t> </a:t>
            </a:r>
            <a:r>
              <a:rPr lang="en-US" dirty="0"/>
              <a:t>q</a:t>
            </a:r>
            <a:r>
              <a:rPr lang="vi-VN" dirty="0" smtClean="0"/>
              <a:t>uản lý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h</a:t>
            </a:r>
            <a:r>
              <a:rPr lang="vi-VN" dirty="0" smtClean="0"/>
              <a:t>ợp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vi-VN" dirty="0" smtClean="0"/>
              <a:t>. </a:t>
            </a:r>
            <a:r>
              <a:rPr lang="vi-VN" dirty="0"/>
              <a:t>Nó là công cụ chính </a:t>
            </a:r>
            <a:r>
              <a:rPr lang="vi-VN" dirty="0" smtClean="0"/>
              <a:t>để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vi-VN" dirty="0" smtClean="0"/>
              <a:t> </a:t>
            </a:r>
            <a:r>
              <a:rPr lang="vi-VN" dirty="0"/>
              <a:t>một dự án.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3" y="4016742"/>
            <a:ext cx="8077324" cy="226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9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err="1">
                <a:effectLst/>
              </a:rPr>
              <a:t>Phát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triển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</a:t>
            </a:r>
            <a:r>
              <a:rPr lang="en-US" dirty="0" err="1" smtClean="0">
                <a:effectLst/>
              </a:rPr>
              <a:t>ế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hoạch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quản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dự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án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en-US" sz="1800" b="0" dirty="0" smtClean="0">
                <a:effectLst/>
              </a:rPr>
              <a:t>(</a:t>
            </a:r>
            <a:r>
              <a:rPr lang="en-US" sz="1800" dirty="0" smtClean="0"/>
              <a:t>Develop </a:t>
            </a:r>
            <a:r>
              <a:rPr lang="en-US" sz="1800" dirty="0"/>
              <a:t>a project management </a:t>
            </a:r>
            <a:r>
              <a:rPr lang="en-US" sz="1800" dirty="0" smtClean="0"/>
              <a:t>plan)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754828"/>
          </a:xfrm>
        </p:spPr>
        <p:txBody>
          <a:bodyPr/>
          <a:lstStyle/>
          <a:p>
            <a:pPr algn="just"/>
            <a:r>
              <a:rPr lang="vi-VN" dirty="0"/>
              <a:t>Kế hoạch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vi-VN" dirty="0" smtClean="0"/>
              <a:t>dự </a:t>
            </a:r>
            <a:r>
              <a:rPr lang="vi-VN" dirty="0"/>
              <a:t>án là tài liệu dùng để điều phối tất cả các </a:t>
            </a:r>
            <a:r>
              <a:rPr lang="vi-VN" dirty="0" smtClean="0"/>
              <a:t>hoạt động </a:t>
            </a:r>
            <a:r>
              <a:rPr lang="vi-VN" dirty="0"/>
              <a:t>của dự </a:t>
            </a:r>
            <a:r>
              <a:rPr lang="vi-VN" dirty="0" smtClean="0"/>
              <a:t>án</a:t>
            </a:r>
            <a:r>
              <a:rPr lang="en-US" dirty="0" smtClean="0"/>
              <a:t>.</a:t>
            </a:r>
            <a:endParaRPr lang="vi-VN" dirty="0"/>
          </a:p>
          <a:p>
            <a:pPr algn="just"/>
            <a:r>
              <a:rPr lang="vi-VN" dirty="0" smtClean="0"/>
              <a:t>Mục </a:t>
            </a:r>
            <a:r>
              <a:rPr lang="vi-VN" dirty="0"/>
              <a:t>đích chính là hướng dẫn thực thi dự án  </a:t>
            </a:r>
          </a:p>
          <a:p>
            <a:pPr algn="just"/>
            <a:r>
              <a:rPr lang="vi-VN" dirty="0" smtClean="0"/>
              <a:t>Kế </a:t>
            </a:r>
            <a:r>
              <a:rPr lang="vi-VN" dirty="0"/>
              <a:t>hoạch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vi-VN" dirty="0" smtClean="0"/>
              <a:t>dự </a:t>
            </a:r>
            <a:r>
              <a:rPr lang="vi-VN" dirty="0"/>
              <a:t>án giúp người QLDA lãnh đạo nhóm dự </a:t>
            </a:r>
            <a:r>
              <a:rPr lang="vi-VN" dirty="0" smtClean="0"/>
              <a:t>án </a:t>
            </a:r>
            <a:r>
              <a:rPr lang="vi-VN" dirty="0"/>
              <a:t>và đánh giá </a:t>
            </a:r>
            <a:r>
              <a:rPr lang="vi-VN" dirty="0" smtClean="0"/>
              <a:t>tình </a:t>
            </a:r>
            <a:r>
              <a:rPr lang="vi-VN" dirty="0"/>
              <a:t>trạng dự án </a:t>
            </a:r>
          </a:p>
          <a:p>
            <a:pPr algn="just"/>
            <a:r>
              <a:rPr lang="vi-VN" dirty="0" smtClean="0"/>
              <a:t>Cần </a:t>
            </a:r>
            <a:r>
              <a:rPr lang="vi-VN" dirty="0"/>
              <a:t>phải đo việc thực hiện dự án so với kế hoạch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err="1">
                <a:effectLst/>
              </a:rPr>
              <a:t>Phát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triển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</a:t>
            </a:r>
            <a:r>
              <a:rPr lang="en-US" dirty="0" err="1" smtClean="0">
                <a:effectLst/>
              </a:rPr>
              <a:t>ế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hoạch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quản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dự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án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en-US" sz="1800" b="0" dirty="0" smtClean="0">
                <a:effectLst/>
              </a:rPr>
              <a:t>(</a:t>
            </a:r>
            <a:r>
              <a:rPr lang="en-US" sz="1800" dirty="0" smtClean="0"/>
              <a:t>Develop </a:t>
            </a:r>
            <a:r>
              <a:rPr lang="en-US" sz="1800" dirty="0"/>
              <a:t>a project management </a:t>
            </a:r>
            <a:r>
              <a:rPr lang="en-US" sz="1800" dirty="0" smtClean="0"/>
              <a:t>plan)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754828"/>
          </a:xfrm>
        </p:spPr>
        <p:txBody>
          <a:bodyPr/>
          <a:lstStyle/>
          <a:p>
            <a:pPr algn="just"/>
            <a:r>
              <a:rPr lang="vi-VN" dirty="0"/>
              <a:t>Các thuộc tính của kế hoạch dự án. </a:t>
            </a:r>
          </a:p>
          <a:p>
            <a:pPr lvl="1" algn="just"/>
            <a:r>
              <a:rPr lang="vi-VN" dirty="0" smtClean="0"/>
              <a:t>Kế </a:t>
            </a:r>
            <a:r>
              <a:rPr lang="vi-VN" dirty="0"/>
              <a:t>hoạch dự án mang tính duy nhất </a:t>
            </a:r>
          </a:p>
          <a:p>
            <a:pPr lvl="1" algn="just"/>
            <a:r>
              <a:rPr lang="vi-VN" dirty="0" smtClean="0"/>
              <a:t>Kế </a:t>
            </a:r>
            <a:r>
              <a:rPr lang="vi-VN" dirty="0"/>
              <a:t>hoạch phải động (dynamic) </a:t>
            </a:r>
          </a:p>
          <a:p>
            <a:pPr lvl="1" algn="just"/>
            <a:r>
              <a:rPr lang="vi-VN" dirty="0" smtClean="0"/>
              <a:t>Kế </a:t>
            </a:r>
            <a:r>
              <a:rPr lang="vi-VN" dirty="0"/>
              <a:t>hoạch phải linh hoạt (flexible) </a:t>
            </a:r>
          </a:p>
          <a:p>
            <a:pPr lvl="1" algn="just"/>
            <a:r>
              <a:rPr lang="vi-VN" dirty="0" smtClean="0"/>
              <a:t>Kế </a:t>
            </a:r>
            <a:r>
              <a:rPr lang="vi-VN" dirty="0"/>
              <a:t>hoạch phải được cập nhật khi có thay đổi </a:t>
            </a:r>
          </a:p>
          <a:p>
            <a:pPr lvl="1" algn="just"/>
            <a:r>
              <a:rPr lang="vi-VN" dirty="0" smtClean="0"/>
              <a:t>Kế </a:t>
            </a:r>
            <a:r>
              <a:rPr lang="vi-VN" dirty="0"/>
              <a:t>hoạch phải đóng vai trò tài liệu hướng dẫn thực thi dự </a:t>
            </a:r>
            <a:r>
              <a:rPr lang="vi-VN" dirty="0" smtClean="0"/>
              <a:t>á</a:t>
            </a:r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err="1">
                <a:effectLst/>
              </a:rPr>
              <a:t>Phát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triển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</a:t>
            </a:r>
            <a:r>
              <a:rPr lang="en-US" dirty="0" err="1" smtClean="0">
                <a:effectLst/>
              </a:rPr>
              <a:t>ế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hoạch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quản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dự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án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en-US" sz="1800" b="0" dirty="0" smtClean="0">
                <a:effectLst/>
              </a:rPr>
              <a:t>(</a:t>
            </a:r>
            <a:r>
              <a:rPr lang="en-US" sz="1800" dirty="0" smtClean="0"/>
              <a:t>Develop </a:t>
            </a:r>
            <a:r>
              <a:rPr lang="en-US" sz="1800" dirty="0"/>
              <a:t>a project management </a:t>
            </a:r>
            <a:r>
              <a:rPr lang="en-US" sz="1800" dirty="0" smtClean="0"/>
              <a:t>plan)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754828"/>
          </a:xfrm>
        </p:spPr>
        <p:txBody>
          <a:bodyPr/>
          <a:lstStyle/>
          <a:p>
            <a:pPr algn="just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</a:p>
          <a:p>
            <a:pPr lvl="1" algn="just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 </a:t>
            </a:r>
          </a:p>
          <a:p>
            <a:pPr lvl="1" algn="just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</a:p>
          <a:p>
            <a:pPr lvl="1"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/>
              <a:t>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endParaRPr lang="en-US" dirty="0"/>
          </a:p>
          <a:p>
            <a:pPr lvl="1" algn="just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/>
              <a:t>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,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err="1">
                <a:effectLst/>
              </a:rPr>
              <a:t>Phát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triển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</a:t>
            </a:r>
            <a:r>
              <a:rPr lang="en-US" dirty="0" err="1" smtClean="0">
                <a:effectLst/>
              </a:rPr>
              <a:t>ế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hoạch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quản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dự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án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en-US" sz="1800" b="0" dirty="0" smtClean="0">
                <a:effectLst/>
              </a:rPr>
              <a:t>(</a:t>
            </a:r>
            <a:r>
              <a:rPr lang="en-US" sz="1800" dirty="0" smtClean="0"/>
              <a:t>Develop </a:t>
            </a:r>
            <a:r>
              <a:rPr lang="en-US" sz="1800" dirty="0"/>
              <a:t>a project management </a:t>
            </a:r>
            <a:r>
              <a:rPr lang="en-US" sz="1800" dirty="0" smtClean="0"/>
              <a:t>plan)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754828"/>
          </a:xfrm>
        </p:spPr>
        <p:txBody>
          <a:bodyPr/>
          <a:lstStyle/>
          <a:p>
            <a:pPr algn="just"/>
            <a:r>
              <a:rPr lang="vi-VN" dirty="0" smtClean="0"/>
              <a:t>Phân </a:t>
            </a:r>
            <a:r>
              <a:rPr lang="vi-VN" dirty="0"/>
              <a:t>tích Các Bên tham </a:t>
            </a:r>
            <a:r>
              <a:rPr lang="vi-VN" dirty="0" smtClean="0"/>
              <a:t>gia</a:t>
            </a:r>
            <a:r>
              <a:rPr lang="en-US" dirty="0" smtClean="0"/>
              <a:t>: </a:t>
            </a:r>
            <a:r>
              <a:rPr lang="vi-VN" dirty="0" smtClean="0"/>
              <a:t>cung </a:t>
            </a:r>
            <a:r>
              <a:rPr lang="vi-VN" dirty="0"/>
              <a:t>cấp thông tin quan trọng </a:t>
            </a:r>
            <a:r>
              <a:rPr lang="vi-VN" dirty="0" smtClean="0"/>
              <a:t>về </a:t>
            </a:r>
            <a:r>
              <a:rPr lang="vi-VN" dirty="0"/>
              <a:t>các </a:t>
            </a:r>
            <a:r>
              <a:rPr lang="en-US" dirty="0" smtClean="0"/>
              <a:t>c</a:t>
            </a:r>
            <a:r>
              <a:rPr lang="vi-VN" dirty="0" smtClean="0"/>
              <a:t>ác </a:t>
            </a:r>
            <a:r>
              <a:rPr lang="en-US" dirty="0" smtClean="0"/>
              <a:t>b</a:t>
            </a:r>
            <a:r>
              <a:rPr lang="vi-VN" dirty="0" smtClean="0"/>
              <a:t>ên </a:t>
            </a:r>
            <a:r>
              <a:rPr lang="vi-VN" dirty="0"/>
              <a:t>tham gia như: </a:t>
            </a:r>
          </a:p>
          <a:p>
            <a:pPr lvl="1" algn="just"/>
            <a:r>
              <a:rPr lang="vi-VN" dirty="0" smtClean="0"/>
              <a:t>Tên </a:t>
            </a:r>
            <a:r>
              <a:rPr lang="vi-VN" dirty="0"/>
              <a:t>và các công ty của </a:t>
            </a:r>
            <a:r>
              <a:rPr lang="en-US" dirty="0" smtClean="0"/>
              <a:t>c</a:t>
            </a:r>
            <a:r>
              <a:rPr lang="vi-VN" dirty="0" smtClean="0"/>
              <a:t>ác </a:t>
            </a:r>
            <a:r>
              <a:rPr lang="en-US" dirty="0" smtClean="0"/>
              <a:t>b</a:t>
            </a:r>
            <a:r>
              <a:rPr lang="vi-VN" dirty="0" smtClean="0"/>
              <a:t>ên </a:t>
            </a:r>
            <a:r>
              <a:rPr lang="vi-VN" dirty="0"/>
              <a:t>tham gia  </a:t>
            </a:r>
          </a:p>
          <a:p>
            <a:pPr lvl="1" algn="just"/>
            <a:r>
              <a:rPr lang="vi-VN" dirty="0" smtClean="0"/>
              <a:t>Vai </a:t>
            </a:r>
            <a:r>
              <a:rPr lang="vi-VN" dirty="0"/>
              <a:t>trò của họ trong dự án </a:t>
            </a:r>
          </a:p>
          <a:p>
            <a:pPr lvl="1" algn="just"/>
            <a:r>
              <a:rPr lang="vi-VN" dirty="0" smtClean="0"/>
              <a:t>Các </a:t>
            </a:r>
            <a:r>
              <a:rPr lang="vi-VN" dirty="0"/>
              <a:t>số liệu thực về </a:t>
            </a:r>
            <a:r>
              <a:rPr lang="en-US" dirty="0" smtClean="0"/>
              <a:t>c</a:t>
            </a:r>
            <a:r>
              <a:rPr lang="vi-VN" dirty="0" smtClean="0"/>
              <a:t>ác </a:t>
            </a:r>
            <a:r>
              <a:rPr lang="en-US" dirty="0" smtClean="0"/>
              <a:t>b</a:t>
            </a:r>
            <a:r>
              <a:rPr lang="vi-VN" dirty="0" smtClean="0"/>
              <a:t>ên </a:t>
            </a:r>
            <a:r>
              <a:rPr lang="vi-VN" dirty="0"/>
              <a:t>tham gia  </a:t>
            </a:r>
          </a:p>
          <a:p>
            <a:pPr lvl="1" algn="just"/>
            <a:r>
              <a:rPr lang="vi-VN" dirty="0" smtClean="0"/>
              <a:t>Mức </a:t>
            </a:r>
            <a:r>
              <a:rPr lang="vi-VN" dirty="0"/>
              <a:t>ảnh hưởng và quan tâm đến dự án </a:t>
            </a:r>
          </a:p>
          <a:p>
            <a:pPr lvl="1" algn="just"/>
            <a:r>
              <a:rPr lang="vi-VN" dirty="0" smtClean="0"/>
              <a:t>Đề </a:t>
            </a:r>
            <a:r>
              <a:rPr lang="vi-VN" dirty="0"/>
              <a:t>xuất cho quản lý các mối quan hệ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err="1">
                <a:effectLst/>
              </a:rPr>
              <a:t>Phát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triển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</a:t>
            </a:r>
            <a:r>
              <a:rPr lang="en-US" dirty="0" err="1" smtClean="0">
                <a:effectLst/>
              </a:rPr>
              <a:t>ế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hoạch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quản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dự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án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en-US" sz="1800" b="0" dirty="0" smtClean="0">
                <a:effectLst/>
              </a:rPr>
              <a:t>(</a:t>
            </a:r>
            <a:r>
              <a:rPr lang="en-US" sz="1800" dirty="0" smtClean="0"/>
              <a:t>Develop </a:t>
            </a:r>
            <a:r>
              <a:rPr lang="en-US" sz="1800" dirty="0"/>
              <a:t>a project management </a:t>
            </a:r>
            <a:r>
              <a:rPr lang="en-US" sz="1800" dirty="0" smtClean="0"/>
              <a:t>plan)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754828"/>
          </a:xfrm>
        </p:spPr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Phạm</a:t>
            </a:r>
            <a:r>
              <a:rPr lang="en-US" dirty="0" smtClean="0"/>
              <a:t> vi (Scope)</a:t>
            </a:r>
            <a:endParaRPr lang="en-US" dirty="0"/>
          </a:p>
          <a:p>
            <a:pPr lvl="1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(Time)</a:t>
            </a:r>
            <a:endParaRPr lang="en-US" dirty="0"/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(Cost)</a:t>
            </a:r>
            <a:endParaRPr lang="en-US" dirty="0"/>
          </a:p>
          <a:p>
            <a:pPr lvl="1"/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(Quality )</a:t>
            </a:r>
            <a:endParaRPr lang="en-US" dirty="0"/>
          </a:p>
          <a:p>
            <a:pPr lvl="1"/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(HR)</a:t>
            </a:r>
            <a:endParaRPr lang="en-US" dirty="0"/>
          </a:p>
          <a:p>
            <a:pPr lvl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(Communication)</a:t>
            </a:r>
            <a:endParaRPr lang="en-US" dirty="0"/>
          </a:p>
          <a:p>
            <a:pPr lvl="1"/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 (Risk)</a:t>
            </a:r>
            <a:endParaRPr lang="en-US" dirty="0"/>
          </a:p>
          <a:p>
            <a:pPr lvl="1"/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sắm</a:t>
            </a:r>
            <a:r>
              <a:rPr lang="en-US" dirty="0" smtClean="0"/>
              <a:t> (Procurement)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err="1">
                <a:effectLst/>
              </a:rPr>
              <a:t>Phát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triển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</a:t>
            </a:r>
            <a:r>
              <a:rPr lang="en-US" dirty="0" err="1" smtClean="0">
                <a:effectLst/>
              </a:rPr>
              <a:t>ế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hoạch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quản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dự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án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en-US" sz="1800" b="0" dirty="0" smtClean="0">
                <a:effectLst/>
              </a:rPr>
              <a:t>(</a:t>
            </a:r>
            <a:r>
              <a:rPr lang="en-US" sz="1800" dirty="0" smtClean="0"/>
              <a:t>Develop </a:t>
            </a:r>
            <a:r>
              <a:rPr lang="en-US" sz="1800" dirty="0"/>
              <a:t>a project management </a:t>
            </a:r>
            <a:r>
              <a:rPr lang="en-US" sz="1800" dirty="0" smtClean="0"/>
              <a:t>plan)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754828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61" y="1691659"/>
            <a:ext cx="7955193" cy="48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1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err="1">
                <a:effectLst/>
              </a:rPr>
              <a:t>Phát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triển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</a:t>
            </a:r>
            <a:r>
              <a:rPr lang="en-US" dirty="0" err="1" smtClean="0">
                <a:effectLst/>
              </a:rPr>
              <a:t>ế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hoạch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quản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dự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án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en-US" sz="1800" b="0" dirty="0" smtClean="0">
                <a:effectLst/>
              </a:rPr>
              <a:t>(</a:t>
            </a:r>
            <a:r>
              <a:rPr lang="en-US" sz="1800" dirty="0" smtClean="0"/>
              <a:t>Develop </a:t>
            </a:r>
            <a:r>
              <a:rPr lang="en-US" sz="1800" dirty="0"/>
              <a:t>a project management </a:t>
            </a:r>
            <a:r>
              <a:rPr lang="en-US" sz="1800" dirty="0" smtClean="0"/>
              <a:t>plan)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754828"/>
          </a:xfrm>
        </p:spPr>
        <p:txBody>
          <a:bodyPr/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(Project Charter)</a:t>
            </a:r>
          </a:p>
          <a:p>
            <a:pPr lvl="1" algn="just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(Outputs </a:t>
            </a:r>
            <a:r>
              <a:rPr lang="en-US" dirty="0"/>
              <a:t>from planning </a:t>
            </a:r>
            <a:r>
              <a:rPr lang="en-US" dirty="0" smtClean="0"/>
              <a:t>process).</a:t>
            </a:r>
          </a:p>
          <a:p>
            <a:pPr lvl="1" algn="just"/>
            <a:r>
              <a:rPr lang="vi-VN" dirty="0"/>
              <a:t>Những nhân tố </a:t>
            </a:r>
            <a:r>
              <a:rPr lang="en-US" dirty="0"/>
              <a:t>m</a:t>
            </a:r>
            <a:r>
              <a:rPr lang="vi-VN" dirty="0"/>
              <a:t>ôi trường </a:t>
            </a:r>
            <a:r>
              <a:rPr lang="en-US" dirty="0"/>
              <a:t>d</a:t>
            </a:r>
            <a:r>
              <a:rPr lang="vi-VN" dirty="0"/>
              <a:t>oanh nghiệp</a:t>
            </a:r>
            <a:r>
              <a:rPr lang="en-US" dirty="0"/>
              <a:t> (Enterprise Environmental Factors): C</a:t>
            </a:r>
            <a:r>
              <a:rPr lang="vi-VN" dirty="0"/>
              <a:t>ó thể ảnh 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</a:t>
            </a:r>
            <a:r>
              <a:rPr lang="vi-VN" dirty="0"/>
              <a:t>hát triển </a:t>
            </a:r>
            <a:r>
              <a:rPr lang="en-US" dirty="0"/>
              <a:t>k</a:t>
            </a:r>
            <a:r>
              <a:rPr lang="vi-VN" dirty="0"/>
              <a:t>ế hoạch quản lý dự án</a:t>
            </a:r>
            <a:r>
              <a:rPr lang="en-US" dirty="0"/>
              <a:t>.</a:t>
            </a:r>
          </a:p>
          <a:p>
            <a:pPr lvl="1" algn="just"/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(</a:t>
            </a:r>
            <a:r>
              <a:rPr lang="en-US" dirty="0" err="1" smtClean="0"/>
              <a:t>Organizatinal</a:t>
            </a:r>
            <a:r>
              <a:rPr lang="en-US" dirty="0" smtClean="0"/>
              <a:t> </a:t>
            </a:r>
            <a:r>
              <a:rPr lang="en-US" dirty="0"/>
              <a:t>process </a:t>
            </a:r>
            <a:r>
              <a:rPr lang="en-US" dirty="0" smtClean="0"/>
              <a:t>assets)</a:t>
            </a:r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err="1">
                <a:effectLst/>
              </a:rPr>
              <a:t>Phát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triển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</a:t>
            </a:r>
            <a:r>
              <a:rPr lang="en-US" dirty="0" err="1" smtClean="0">
                <a:effectLst/>
              </a:rPr>
              <a:t>ế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hoạch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quản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dự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án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en-US" sz="1800" b="0" dirty="0" smtClean="0">
                <a:effectLst/>
              </a:rPr>
              <a:t>(</a:t>
            </a:r>
            <a:r>
              <a:rPr lang="en-US" sz="1800" dirty="0" smtClean="0"/>
              <a:t>Develop </a:t>
            </a:r>
            <a:r>
              <a:rPr lang="en-US" sz="1800" dirty="0"/>
              <a:t>a project management </a:t>
            </a:r>
            <a:r>
              <a:rPr lang="en-US" sz="1800" dirty="0" smtClean="0"/>
              <a:t>plan)</a:t>
            </a:r>
            <a:endParaRPr lang="en-US" sz="18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62" y="1325923"/>
            <a:ext cx="7680876" cy="5266592"/>
          </a:xfrm>
        </p:spPr>
      </p:pic>
    </p:spTree>
    <p:extLst>
      <p:ext uri="{BB962C8B-B14F-4D97-AF65-F5344CB8AC3E}">
        <p14:creationId xmlns:p14="http://schemas.microsoft.com/office/powerpoint/2010/main" val="29999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N</a:t>
            </a:r>
            <a:r>
              <a:rPr lang="vi-VN" dirty="0" smtClean="0"/>
              <a:t>hững </a:t>
            </a:r>
            <a:r>
              <a:rPr lang="vi-VN" dirty="0"/>
              <a:t>quá trình và những hoạt động được yêu cầu để bảo đảm </a:t>
            </a:r>
            <a:r>
              <a:rPr lang="vi-VN" dirty="0" smtClean="0"/>
              <a:t>những </a:t>
            </a:r>
            <a:r>
              <a:rPr lang="vi-VN" dirty="0"/>
              <a:t>quá trình khác nhau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vi-VN" dirty="0" smtClean="0"/>
              <a:t>dự </a:t>
            </a:r>
            <a:r>
              <a:rPr lang="vi-VN" dirty="0"/>
              <a:t>án được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vi-VN" dirty="0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 smtClean="0"/>
              <a:t>tiêu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err="1">
                <a:effectLst/>
              </a:rPr>
              <a:t>Phát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triển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</a:t>
            </a:r>
            <a:r>
              <a:rPr lang="en-US" dirty="0" err="1" smtClean="0">
                <a:effectLst/>
              </a:rPr>
              <a:t>ế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hoạch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quản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dự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án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en-US" sz="1800" b="0" dirty="0" smtClean="0">
                <a:effectLst/>
              </a:rPr>
              <a:t>(</a:t>
            </a:r>
            <a:r>
              <a:rPr lang="en-US" sz="1800" dirty="0" smtClean="0"/>
              <a:t>Develop </a:t>
            </a:r>
            <a:r>
              <a:rPr lang="en-US" sz="1800" dirty="0"/>
              <a:t>a project management </a:t>
            </a:r>
            <a:r>
              <a:rPr lang="en-US" sz="1800" dirty="0" smtClean="0"/>
              <a:t>plan)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754828"/>
          </a:xfrm>
        </p:spPr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(Tool </a:t>
            </a:r>
            <a:r>
              <a:rPr lang="en-US" dirty="0"/>
              <a:t>and </a:t>
            </a:r>
            <a:r>
              <a:rPr lang="en-US" dirty="0" smtClean="0"/>
              <a:t>Techniques):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/>
              <a:t>đ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endParaRPr lang="en-US" dirty="0"/>
          </a:p>
          <a:p>
            <a:pPr lvl="1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 algn="just"/>
            <a:r>
              <a:rPr lang="vi-VN" dirty="0"/>
              <a:t>Xác định </a:t>
            </a:r>
            <a:r>
              <a:rPr lang="vi-VN" dirty="0" smtClean="0"/>
              <a:t>tài </a:t>
            </a:r>
            <a:r>
              <a:rPr lang="vi-VN" dirty="0"/>
              <a:t>nguyên và </a:t>
            </a:r>
            <a:r>
              <a:rPr lang="vi-VN" dirty="0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vi-VN" dirty="0" smtClean="0"/>
              <a:t> </a:t>
            </a:r>
            <a:r>
              <a:rPr lang="vi-VN" dirty="0"/>
              <a:t>kỹ năng </a:t>
            </a:r>
            <a:r>
              <a:rPr lang="vi-VN" dirty="0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vi-VN" dirty="0" smtClean="0"/>
              <a:t>thực </a:t>
            </a:r>
            <a:r>
              <a:rPr lang="vi-VN" dirty="0"/>
              <a:t>hiện công việc dự án</a:t>
            </a:r>
            <a:r>
              <a:rPr lang="vi-VN" dirty="0" smtClean="0"/>
              <a:t>.</a:t>
            </a:r>
            <a:endParaRPr lang="en-US" dirty="0" smtClean="0"/>
          </a:p>
          <a:p>
            <a:pPr lvl="1" algn="just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99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err="1">
                <a:effectLst/>
              </a:rPr>
              <a:t>Phát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triển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</a:t>
            </a:r>
            <a:r>
              <a:rPr lang="en-US" dirty="0" err="1" smtClean="0">
                <a:effectLst/>
              </a:rPr>
              <a:t>ế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hoạch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quản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dự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án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en-US" sz="1800" b="0" dirty="0" smtClean="0">
                <a:effectLst/>
              </a:rPr>
              <a:t>(</a:t>
            </a:r>
            <a:r>
              <a:rPr lang="en-US" sz="1800" dirty="0" smtClean="0"/>
              <a:t>Develop </a:t>
            </a:r>
            <a:r>
              <a:rPr lang="en-US" sz="1800" dirty="0"/>
              <a:t>a project management </a:t>
            </a:r>
            <a:r>
              <a:rPr lang="en-US" sz="1800" dirty="0" smtClean="0"/>
              <a:t>plan)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754828"/>
          </a:xfrm>
        </p:spPr>
        <p:txBody>
          <a:bodyPr/>
          <a:lstStyle/>
          <a:p>
            <a:pPr algn="just">
              <a:spcBef>
                <a:spcPts val="1800"/>
              </a:spcBef>
            </a:pPr>
            <a:r>
              <a:rPr lang="en-US" dirty="0" smtClean="0"/>
              <a:t>Outputs: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</a:p>
          <a:p>
            <a:pPr lvl="1" algn="just">
              <a:spcBef>
                <a:spcPts val="1800"/>
              </a:spcBef>
            </a:pPr>
            <a:r>
              <a:rPr lang="en-US" dirty="0" smtClean="0"/>
              <a:t>Chu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vi-VN" dirty="0" smtClean="0"/>
              <a:t>được chọn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vi-VN" dirty="0" smtClean="0"/>
              <a:t>những </a:t>
            </a:r>
            <a:r>
              <a:rPr lang="vi-VN" dirty="0"/>
              <a:t>dự án và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vi-VN" dirty="0" smtClean="0"/>
              <a:t>trình </a:t>
            </a:r>
            <a:r>
              <a:rPr lang="vi-VN" dirty="0"/>
              <a:t>mà sẽ được ứng dụng vào mỗi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vi-VN" dirty="0" smtClean="0"/>
              <a:t>.</a:t>
            </a:r>
            <a:endParaRPr lang="en-US" dirty="0" smtClean="0"/>
          </a:p>
          <a:p>
            <a:pPr lvl="1" algn="just">
              <a:spcBef>
                <a:spcPts val="1800"/>
              </a:spcBef>
            </a:pP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vi-VN" dirty="0" smtClean="0"/>
              <a:t> </a:t>
            </a:r>
            <a:r>
              <a:rPr lang="vi-VN" dirty="0"/>
              <a:t>công </a:t>
            </a:r>
            <a:r>
              <a:rPr lang="vi-VN" dirty="0" smtClean="0"/>
              <a:t>việc </a:t>
            </a:r>
            <a:r>
              <a:rPr lang="vi-VN" dirty="0"/>
              <a:t>được thực hiện để hoàn thành những mục tiêu dự 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sz="2000" dirty="0"/>
              <a:t>(Direct and Manage Project Execution)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754828"/>
          </a:xfrm>
        </p:spPr>
        <p:txBody>
          <a:bodyPr/>
          <a:lstStyle/>
          <a:p>
            <a:pPr algn="just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,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 lvl="1" algn="just"/>
            <a:r>
              <a:rPr lang="vi-VN" dirty="0"/>
              <a:t>Thực hiện những hoạt động để hoàn thành những yêu cầu dự </a:t>
            </a:r>
            <a:r>
              <a:rPr lang="vi-VN" dirty="0" smtClean="0"/>
              <a:t>án</a:t>
            </a:r>
            <a:endParaRPr lang="en-US" dirty="0" smtClean="0"/>
          </a:p>
          <a:p>
            <a:pPr lvl="1" algn="just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 algn="just"/>
            <a:r>
              <a:rPr lang="vi-VN" dirty="0"/>
              <a:t>Bố trí cán bộ, huấn luyện, và quản lý những thành viên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vi-VN" dirty="0" smtClean="0"/>
              <a:t>đội </a:t>
            </a:r>
            <a:r>
              <a:rPr lang="vi-VN" dirty="0"/>
              <a:t>được gán đối với dự </a:t>
            </a:r>
            <a:r>
              <a:rPr lang="vi-VN" dirty="0" smtClean="0"/>
              <a:t>án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vi-VN" dirty="0" smtClean="0"/>
              <a:t>dữ </a:t>
            </a:r>
            <a:r>
              <a:rPr lang="vi-VN" dirty="0"/>
              <a:t>liệu dự </a:t>
            </a:r>
            <a:r>
              <a:rPr lang="vi-VN" dirty="0" smtClean="0"/>
              <a:t>án</a:t>
            </a:r>
            <a:r>
              <a:rPr lang="en-US" smtClean="0"/>
              <a:t>:</a:t>
            </a:r>
            <a:r>
              <a:rPr lang="vi-VN" smtClean="0"/>
              <a:t> </a:t>
            </a:r>
            <a:r>
              <a:rPr lang="vi-VN" dirty="0"/>
              <a:t>chi phí, chương trình, sự tiến bộ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vi-VN" dirty="0" smtClean="0"/>
              <a:t>kỹ </a:t>
            </a:r>
            <a:r>
              <a:rPr lang="vi-VN" dirty="0"/>
              <a:t>thuật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vi-VN" dirty="0" smtClean="0"/>
              <a:t>chất lượng</a:t>
            </a:r>
            <a:r>
              <a:rPr lang="en-US" dirty="0" smtClean="0"/>
              <a:t>.</a:t>
            </a:r>
          </a:p>
          <a:p>
            <a:pPr lvl="1" algn="just"/>
            <a:endParaRPr lang="en-US" dirty="0" smtClean="0"/>
          </a:p>
          <a:p>
            <a:pPr marL="735013" lvl="2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sz="2000" dirty="0"/>
              <a:t>(Direct and Manage Project Execution)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754828"/>
          </a:xfrm>
        </p:spPr>
        <p:txBody>
          <a:bodyPr/>
          <a:lstStyle/>
          <a:p>
            <a:pPr lvl="1" algn="just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phó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ro.</a:t>
            </a:r>
          </a:p>
          <a:p>
            <a:pPr lvl="1" algn="just"/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sz="2000" dirty="0"/>
              <a:t>(Direct and Manage Project Execution)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754828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(Direct </a:t>
            </a:r>
            <a:r>
              <a:rPr lang="en-US" dirty="0"/>
              <a:t>and Manage Project </a:t>
            </a:r>
            <a:r>
              <a:rPr lang="en-US" dirty="0" smtClean="0"/>
              <a:t>Execution): </a:t>
            </a:r>
            <a:r>
              <a:rPr lang="en-US" dirty="0"/>
              <a:t>Inputs, Tools &amp; Techniques, and Outputs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79" y="3246122"/>
            <a:ext cx="7823830" cy="246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sz="2000" dirty="0"/>
              <a:t>(Direct and Manage Project Execution)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754828"/>
          </a:xfrm>
        </p:spPr>
        <p:txBody>
          <a:bodyPr/>
          <a:lstStyle/>
          <a:p>
            <a:pPr algn="just"/>
            <a:r>
              <a:rPr lang="en-US" dirty="0"/>
              <a:t>Direct and Manage Project Execution Data Flow Diagram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99" y="2477892"/>
            <a:ext cx="6123174" cy="41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sz="2000" dirty="0"/>
              <a:t>(Direct and Manage Project Execution)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754828"/>
          </a:xfrm>
        </p:spPr>
        <p:txBody>
          <a:bodyPr/>
          <a:lstStyle/>
          <a:p>
            <a:pPr algn="just"/>
            <a:r>
              <a:rPr lang="en-US" dirty="0" smtClean="0"/>
              <a:t>Input:</a:t>
            </a:r>
          </a:p>
          <a:p>
            <a:pPr lvl="1" algn="just"/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(Project </a:t>
            </a:r>
            <a:r>
              <a:rPr lang="en-US" dirty="0"/>
              <a:t>Management </a:t>
            </a:r>
            <a:r>
              <a:rPr lang="en-US" dirty="0" smtClean="0"/>
              <a:t>Plan)</a:t>
            </a:r>
          </a:p>
          <a:p>
            <a:pPr lvl="1" algn="just"/>
            <a:r>
              <a:rPr lang="en-US" dirty="0" err="1" smtClean="0"/>
              <a:t>Phê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(Approved </a:t>
            </a:r>
            <a:r>
              <a:rPr lang="en-US" dirty="0"/>
              <a:t>Change </a:t>
            </a:r>
            <a:r>
              <a:rPr lang="en-US" dirty="0" smtClean="0"/>
              <a:t>Requests)</a:t>
            </a:r>
          </a:p>
          <a:p>
            <a:pPr lvl="1"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mội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(Enterprise </a:t>
            </a:r>
            <a:r>
              <a:rPr lang="en-US" dirty="0"/>
              <a:t>Environmental </a:t>
            </a:r>
            <a:r>
              <a:rPr lang="en-US" dirty="0" smtClean="0"/>
              <a:t>Factors):</a:t>
            </a:r>
          </a:p>
          <a:p>
            <a:pPr lvl="2"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,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/>
              <a:t>.</a:t>
            </a:r>
            <a:endParaRPr lang="en-US" dirty="0" smtClean="0"/>
          </a:p>
          <a:p>
            <a:pPr lvl="2" algn="just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/>
              <a:t> (Infrastructure</a:t>
            </a:r>
            <a:r>
              <a:rPr lang="en-US" dirty="0" smtClean="0"/>
              <a:t>).</a:t>
            </a:r>
          </a:p>
          <a:p>
            <a:pPr lvl="2" algn="just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/>
              <a:t> (Personnel </a:t>
            </a:r>
            <a:r>
              <a:rPr lang="en-US" dirty="0" smtClean="0"/>
              <a:t>administration)</a:t>
            </a:r>
          </a:p>
          <a:p>
            <a:pPr lvl="2" algn="just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 algn="just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(Organizational Process Assets)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sz="2000" dirty="0"/>
              <a:t>(Direct and Manage Project Execution)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754828"/>
          </a:xfrm>
        </p:spPr>
        <p:txBody>
          <a:bodyPr/>
          <a:lstStyle/>
          <a:p>
            <a:pPr algn="just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(Tools </a:t>
            </a:r>
            <a:r>
              <a:rPr lang="en-US" dirty="0"/>
              <a:t>and </a:t>
            </a:r>
            <a:r>
              <a:rPr lang="en-US" dirty="0" smtClean="0"/>
              <a:t>Techniques)</a:t>
            </a:r>
          </a:p>
          <a:p>
            <a:pPr lvl="1" algn="just"/>
            <a:r>
              <a:rPr lang="en-US" b="1" i="1" dirty="0" err="1" smtClean="0">
                <a:solidFill>
                  <a:srgbClr val="860000"/>
                </a:solidFill>
              </a:rPr>
              <a:t>Đánh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giá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của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chuyên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gia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dirty="0" smtClean="0"/>
              <a:t>(Expert Judgment):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,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lvl="2"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2"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/>
              <a:t> (</a:t>
            </a:r>
            <a:r>
              <a:rPr lang="en-US" dirty="0" smtClean="0"/>
              <a:t>Consultants)</a:t>
            </a:r>
          </a:p>
          <a:p>
            <a:pPr lvl="2"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,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hiệp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sz="2000" dirty="0"/>
              <a:t>(Direct and Manage Project Execution)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754828"/>
          </a:xfrm>
        </p:spPr>
        <p:txBody>
          <a:bodyPr/>
          <a:lstStyle/>
          <a:p>
            <a:pPr lvl="1" algn="just"/>
            <a:r>
              <a:rPr lang="en-US" b="1" i="1" dirty="0" err="1" smtClean="0">
                <a:solidFill>
                  <a:srgbClr val="860000"/>
                </a:solidFill>
              </a:rPr>
              <a:t>Hệ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thông</a:t>
            </a:r>
            <a:r>
              <a:rPr lang="en-US" b="1" i="1" dirty="0" smtClean="0">
                <a:solidFill>
                  <a:srgbClr val="860000"/>
                </a:solidFill>
              </a:rPr>
              <a:t> tin </a:t>
            </a:r>
            <a:r>
              <a:rPr lang="en-US" b="1" i="1" dirty="0" err="1" smtClean="0">
                <a:solidFill>
                  <a:srgbClr val="860000"/>
                </a:solidFill>
              </a:rPr>
              <a:t>quản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lý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dự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án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dirty="0" smtClean="0"/>
              <a:t>(Project </a:t>
            </a:r>
            <a:r>
              <a:rPr lang="en-US" dirty="0"/>
              <a:t>Management Information </a:t>
            </a:r>
            <a:r>
              <a:rPr lang="en-US" dirty="0" smtClean="0"/>
              <a:t>System)</a:t>
            </a:r>
          </a:p>
          <a:p>
            <a:pPr lvl="2" algn="just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,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,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marL="1023937" lvl="3" indent="0" algn="just">
              <a:buNone/>
            </a:pPr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sz="2000" dirty="0"/>
              <a:t>(Direct and Manage Project Execution)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754828"/>
          </a:xfrm>
        </p:spPr>
        <p:txBody>
          <a:bodyPr/>
          <a:lstStyle/>
          <a:p>
            <a:pPr algn="just"/>
            <a:r>
              <a:rPr lang="en-US" dirty="0" smtClean="0"/>
              <a:t>Outputs</a:t>
            </a:r>
          </a:p>
          <a:p>
            <a:pPr lvl="1" algn="just"/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(Deliverables)</a:t>
            </a:r>
          </a:p>
          <a:p>
            <a:pPr lvl="2" algn="just"/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 algn="just"/>
            <a:r>
              <a:rPr lang="en-US" dirty="0"/>
              <a:t>Work Performance </a:t>
            </a:r>
            <a:r>
              <a:rPr lang="en-US" dirty="0" smtClean="0"/>
              <a:t>Information: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,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lvl="2" algn="just"/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2" algn="just"/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2" algn="just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61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 algn="just"/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(Develop </a:t>
            </a:r>
            <a:r>
              <a:rPr lang="en-US" dirty="0"/>
              <a:t>a project </a:t>
            </a:r>
            <a:r>
              <a:rPr lang="en-US" dirty="0" smtClean="0"/>
              <a:t>charter)</a:t>
            </a:r>
            <a:endParaRPr lang="en-US" dirty="0"/>
          </a:p>
          <a:p>
            <a:pPr lvl="1" algn="just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(Develop </a:t>
            </a:r>
            <a:r>
              <a:rPr lang="en-US" dirty="0"/>
              <a:t>a project management </a:t>
            </a:r>
            <a:r>
              <a:rPr lang="en-US" dirty="0" smtClean="0"/>
              <a:t>plan)</a:t>
            </a:r>
            <a:endParaRPr lang="en-US" dirty="0"/>
          </a:p>
          <a:p>
            <a:pPr lvl="1"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(Direct </a:t>
            </a:r>
            <a:r>
              <a:rPr lang="en-US" dirty="0"/>
              <a:t>and Manage Project </a:t>
            </a:r>
            <a:r>
              <a:rPr lang="en-US" dirty="0" smtClean="0"/>
              <a:t>Execution)</a:t>
            </a:r>
            <a:endParaRPr lang="en-US" dirty="0"/>
          </a:p>
          <a:p>
            <a:pPr lvl="1" algn="just"/>
            <a:r>
              <a:rPr lang="en-US" dirty="0" smtClean="0"/>
              <a:t>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(Monitor </a:t>
            </a:r>
            <a:r>
              <a:rPr lang="en-US" dirty="0"/>
              <a:t>and Control Project </a:t>
            </a:r>
            <a:r>
              <a:rPr lang="en-US" dirty="0" smtClean="0"/>
              <a:t>Work)</a:t>
            </a:r>
            <a:endParaRPr lang="en-US" dirty="0"/>
          </a:p>
          <a:p>
            <a:pPr lvl="1" algn="just"/>
            <a:r>
              <a:rPr lang="vi-VN" dirty="0" smtClean="0"/>
              <a:t>Thực </a:t>
            </a:r>
            <a:r>
              <a:rPr lang="vi-VN" dirty="0"/>
              <a:t>hiện </a:t>
            </a:r>
            <a:r>
              <a:rPr lang="en-US" dirty="0"/>
              <a:t>đ</a:t>
            </a:r>
            <a:r>
              <a:rPr lang="vi-VN" dirty="0" smtClean="0"/>
              <a:t>iều </a:t>
            </a:r>
            <a:r>
              <a:rPr lang="vi-VN" dirty="0"/>
              <a:t>khiển </a:t>
            </a:r>
            <a:r>
              <a:rPr lang="en-US" dirty="0" err="1" smtClean="0"/>
              <a:t>sự</a:t>
            </a:r>
            <a:r>
              <a:rPr lang="en-US" dirty="0" smtClean="0"/>
              <a:t> t</a:t>
            </a:r>
            <a:r>
              <a:rPr lang="vi-VN" dirty="0" smtClean="0"/>
              <a:t>hay </a:t>
            </a:r>
            <a:r>
              <a:rPr lang="vi-VN" dirty="0"/>
              <a:t>đổi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(Perform </a:t>
            </a:r>
            <a:r>
              <a:rPr lang="en-US" dirty="0"/>
              <a:t>Integration Change </a:t>
            </a:r>
            <a:r>
              <a:rPr lang="en-US" dirty="0" smtClean="0"/>
              <a:t>Control)</a:t>
            </a:r>
            <a:endParaRPr lang="en-US" dirty="0"/>
          </a:p>
          <a:p>
            <a:pPr lvl="1" algn="just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(close project </a:t>
            </a:r>
            <a:r>
              <a:rPr lang="en-US" dirty="0"/>
              <a:t>or </a:t>
            </a:r>
            <a:r>
              <a:rPr lang="en-US" dirty="0" smtClean="0"/>
              <a:t>phase)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sz="2000" dirty="0"/>
              <a:t>(Direct and Manage Project Execution)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754828"/>
          </a:xfrm>
        </p:spPr>
        <p:txBody>
          <a:bodyPr/>
          <a:lstStyle/>
          <a:p>
            <a:pPr lvl="1" algn="just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(Change Requests)</a:t>
            </a:r>
          </a:p>
          <a:p>
            <a:pPr lvl="2" algn="just"/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/>
              <a:t> (Corrective </a:t>
            </a:r>
            <a:r>
              <a:rPr lang="en-US" dirty="0" smtClean="0"/>
              <a:t>action)</a:t>
            </a:r>
          </a:p>
          <a:p>
            <a:pPr lvl="2" algn="just"/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ngừa</a:t>
            </a:r>
            <a:r>
              <a:rPr lang="en-US" dirty="0"/>
              <a:t> (Preventive </a:t>
            </a:r>
            <a:r>
              <a:rPr lang="en-US" dirty="0" smtClean="0"/>
              <a:t>action)</a:t>
            </a:r>
          </a:p>
          <a:p>
            <a:pPr lvl="2" algn="just"/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r>
              <a:rPr lang="en-US" dirty="0"/>
              <a:t> (Defect </a:t>
            </a:r>
            <a:r>
              <a:rPr lang="en-US" dirty="0" smtClean="0"/>
              <a:t>repair)</a:t>
            </a:r>
          </a:p>
          <a:p>
            <a:pPr lvl="2" algn="just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(Update)</a:t>
            </a:r>
            <a:endParaRPr lang="en-US" dirty="0"/>
          </a:p>
          <a:p>
            <a:pPr lvl="1" algn="just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(Project </a:t>
            </a:r>
            <a:r>
              <a:rPr lang="en-US" dirty="0"/>
              <a:t>Management Plan </a:t>
            </a:r>
            <a:r>
              <a:rPr lang="en-US" dirty="0" smtClean="0"/>
              <a:t>Updates)</a:t>
            </a:r>
          </a:p>
          <a:p>
            <a:pPr lvl="2" algn="just"/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/>
              <a:t> (Requirements management </a:t>
            </a:r>
            <a:r>
              <a:rPr lang="en-US" dirty="0" smtClean="0"/>
              <a:t>plan)</a:t>
            </a:r>
          </a:p>
          <a:p>
            <a:pPr lvl="2" algn="just"/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/>
              <a:t> (Schedule management plan</a:t>
            </a:r>
            <a:r>
              <a:rPr lang="en-US" dirty="0" smtClean="0"/>
              <a:t>)</a:t>
            </a:r>
          </a:p>
          <a:p>
            <a:pPr lvl="2" algn="just"/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 (Cost management plan)</a:t>
            </a:r>
          </a:p>
          <a:p>
            <a:pPr lvl="2" algn="just"/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/>
              <a:t> (Quality management </a:t>
            </a:r>
            <a:r>
              <a:rPr lang="en-US" dirty="0" smtClean="0"/>
              <a:t>plan)</a:t>
            </a:r>
            <a:endParaRPr lang="en-US" dirty="0"/>
          </a:p>
          <a:p>
            <a:pPr lvl="2" algn="just"/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sz="2000" dirty="0"/>
              <a:t>(Direct and Manage Project Execution)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19"/>
            <a:ext cx="8077200" cy="4495779"/>
          </a:xfrm>
        </p:spPr>
        <p:txBody>
          <a:bodyPr/>
          <a:lstStyle/>
          <a:p>
            <a:pPr lvl="2"/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endParaRPr lang="en-US" dirty="0" smtClean="0"/>
          </a:p>
          <a:p>
            <a:pPr lvl="2"/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(Project </a:t>
            </a:r>
            <a:r>
              <a:rPr lang="en-US" dirty="0"/>
              <a:t>Document </a:t>
            </a:r>
            <a:r>
              <a:rPr lang="en-US" dirty="0" smtClean="0"/>
              <a:t>Updates)</a:t>
            </a:r>
            <a:endParaRPr lang="en-US" dirty="0"/>
          </a:p>
          <a:p>
            <a:pPr lvl="2"/>
            <a:r>
              <a:rPr lang="en-US" dirty="0"/>
              <a:t>Requirements documents</a:t>
            </a:r>
          </a:p>
          <a:p>
            <a:pPr lvl="2"/>
            <a:r>
              <a:rPr lang="en-US" dirty="0"/>
              <a:t>Project logs (issue, assumptions,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Risk register</a:t>
            </a:r>
          </a:p>
          <a:p>
            <a:pPr lvl="2"/>
            <a:r>
              <a:rPr lang="en-US" dirty="0"/>
              <a:t>Stakeholder register.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sz="1800" dirty="0" smtClean="0"/>
              <a:t> (Monitor </a:t>
            </a:r>
            <a:r>
              <a:rPr lang="en-US" sz="1800" dirty="0"/>
              <a:t>and Control Project </a:t>
            </a:r>
            <a:r>
              <a:rPr lang="en-US" sz="1800" dirty="0" smtClean="0"/>
              <a:t>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19"/>
            <a:ext cx="8077200" cy="4495779"/>
          </a:xfrm>
        </p:spPr>
        <p:txBody>
          <a:bodyPr/>
          <a:lstStyle/>
          <a:p>
            <a:pPr algn="just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ngừa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ngừa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sz="1800" dirty="0" smtClean="0"/>
              <a:t> (Monitor </a:t>
            </a:r>
            <a:r>
              <a:rPr lang="en-US" sz="1800" dirty="0"/>
              <a:t>and Control Project </a:t>
            </a:r>
            <a:r>
              <a:rPr lang="en-US" sz="1800" dirty="0" smtClean="0"/>
              <a:t>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19"/>
            <a:ext cx="8077200" cy="4495779"/>
          </a:xfrm>
        </p:spPr>
        <p:txBody>
          <a:bodyPr/>
          <a:lstStyle/>
          <a:p>
            <a:pPr lvl="1" algn="just"/>
            <a:r>
              <a:rPr lang="vi-VN" dirty="0" smtClean="0"/>
              <a:t>Cung </a:t>
            </a:r>
            <a:r>
              <a:rPr lang="vi-VN" dirty="0"/>
              <a:t>cấp thông tin để hỗ trợ báo cáo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vi-VN" dirty="0" smtClean="0"/>
              <a:t>tình trạng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vi-VN" dirty="0" smtClean="0"/>
              <a:t>tiến </a:t>
            </a:r>
            <a:r>
              <a:rPr lang="en-US" dirty="0" err="1" smtClean="0"/>
              <a:t>độ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r>
              <a:rPr lang="vi-VN" dirty="0"/>
              <a:t>Cung cấp những dự báo để cập nhật chi phí </a:t>
            </a:r>
            <a:r>
              <a:rPr lang="vi-VN" dirty="0" smtClean="0"/>
              <a:t>và </a:t>
            </a:r>
            <a:r>
              <a:rPr lang="vi-VN" dirty="0"/>
              <a:t>thông tin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endParaRPr lang="en-US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40" y="3520439"/>
            <a:ext cx="7435948" cy="229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25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sz="1800" dirty="0" smtClean="0"/>
              <a:t> (Monitor </a:t>
            </a:r>
            <a:r>
              <a:rPr lang="en-US" sz="1800" dirty="0"/>
              <a:t>and Control Project </a:t>
            </a:r>
            <a:r>
              <a:rPr lang="en-US" sz="1800" dirty="0" smtClean="0"/>
              <a:t>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19"/>
            <a:ext cx="8077200" cy="4495779"/>
          </a:xfrm>
        </p:spPr>
        <p:txBody>
          <a:bodyPr/>
          <a:lstStyle/>
          <a:p>
            <a:r>
              <a:rPr lang="en-US" dirty="0"/>
              <a:t>Monitor and Control Project Work Data Flow Diagram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50" y="2511616"/>
            <a:ext cx="6100288" cy="420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5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sz="1800" dirty="0" smtClean="0"/>
              <a:t> (Monitor </a:t>
            </a:r>
            <a:r>
              <a:rPr lang="en-US" sz="1800" dirty="0"/>
              <a:t>and Control Project </a:t>
            </a:r>
            <a:r>
              <a:rPr lang="en-US" sz="1800" dirty="0" smtClean="0"/>
              <a:t>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19"/>
            <a:ext cx="8077200" cy="4495779"/>
          </a:xfrm>
        </p:spPr>
        <p:txBody>
          <a:bodyPr/>
          <a:lstStyle/>
          <a:p>
            <a:r>
              <a:rPr lang="en-US" dirty="0" smtClean="0"/>
              <a:t>Inputs</a:t>
            </a:r>
          </a:p>
          <a:p>
            <a:pPr lvl="1"/>
            <a:r>
              <a:rPr lang="en-US" dirty="0"/>
              <a:t>Project Management </a:t>
            </a:r>
            <a:r>
              <a:rPr lang="en-US" dirty="0" smtClean="0"/>
              <a:t>Plan</a:t>
            </a:r>
          </a:p>
          <a:p>
            <a:pPr lvl="1"/>
            <a:r>
              <a:rPr lang="en-US" dirty="0"/>
              <a:t>Performance </a:t>
            </a:r>
            <a:r>
              <a:rPr lang="en-US" dirty="0" smtClean="0"/>
              <a:t>Reports</a:t>
            </a:r>
          </a:p>
          <a:p>
            <a:pPr lvl="1"/>
            <a:r>
              <a:rPr lang="en-US" dirty="0"/>
              <a:t>Enterprise Environmental </a:t>
            </a:r>
            <a:r>
              <a:rPr lang="en-US" dirty="0" smtClean="0"/>
              <a:t>Factors</a:t>
            </a:r>
          </a:p>
          <a:p>
            <a:pPr lvl="1"/>
            <a:r>
              <a:rPr lang="en-US" dirty="0"/>
              <a:t>Organizational Process Assets</a:t>
            </a:r>
          </a:p>
        </p:txBody>
      </p:sp>
    </p:spTree>
    <p:extLst>
      <p:ext uri="{BB962C8B-B14F-4D97-AF65-F5344CB8AC3E}">
        <p14:creationId xmlns:p14="http://schemas.microsoft.com/office/powerpoint/2010/main" val="33772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sz="1800" dirty="0" smtClean="0"/>
              <a:t> (Monitor </a:t>
            </a:r>
            <a:r>
              <a:rPr lang="en-US" sz="1800" dirty="0"/>
              <a:t>and Control Project </a:t>
            </a:r>
            <a:r>
              <a:rPr lang="en-US" sz="1800" dirty="0" smtClean="0"/>
              <a:t>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19"/>
            <a:ext cx="8077200" cy="4495779"/>
          </a:xfrm>
        </p:spPr>
        <p:txBody>
          <a:bodyPr/>
          <a:lstStyle/>
          <a:p>
            <a:pPr algn="just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(Tools </a:t>
            </a:r>
            <a:r>
              <a:rPr lang="en-US" dirty="0"/>
              <a:t>and </a:t>
            </a:r>
            <a:r>
              <a:rPr lang="en-US" dirty="0" smtClean="0"/>
              <a:t>Techniques)</a:t>
            </a:r>
            <a:endParaRPr lang="en-US" dirty="0"/>
          </a:p>
          <a:p>
            <a:pPr lvl="1" algn="just"/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</a:p>
          <a:p>
            <a:pPr lvl="1" algn="just"/>
            <a:r>
              <a:rPr lang="vi-VN" dirty="0"/>
              <a:t>Hệ giao việc (Work Authorization System):  một </a:t>
            </a:r>
            <a:r>
              <a:rPr lang="en-US" dirty="0"/>
              <a:t>p</a:t>
            </a:r>
            <a:r>
              <a:rPr lang="vi-VN" dirty="0"/>
              <a:t>hương pháp bảo đảm con người đủ điều kiện làm việc đúng lúc và đúng trình tự</a:t>
            </a:r>
          </a:p>
          <a:p>
            <a:pPr lvl="1" algn="just"/>
            <a:r>
              <a:rPr lang="vi-VN" dirty="0"/>
              <a:t>Họp  đánh giá tình trạng (Status Review Meetings): các buổi họp thường kỳ để trao đổi thông tin về dự án </a:t>
            </a:r>
          </a:p>
          <a:p>
            <a:pPr lvl="1" algn="just"/>
            <a:r>
              <a:rPr lang="vi-VN" dirty="0"/>
              <a:t>Phần mềm quản lý dự án (Project Management Software): phần mềm đặc biệt hỗ trợ quản lý các dự </a:t>
            </a:r>
            <a:r>
              <a:rPr lang="vi-VN" dirty="0" smtClean="0"/>
              <a:t>án</a:t>
            </a:r>
            <a:r>
              <a:rPr lang="en-US" dirty="0" smtClean="0"/>
              <a:t>.</a:t>
            </a:r>
          </a:p>
          <a:p>
            <a:pPr marL="735013" lvl="2" indent="0" algn="just">
              <a:buNone/>
            </a:pPr>
            <a:endParaRPr lang="en-US" dirty="0" smtClean="0"/>
          </a:p>
          <a:p>
            <a:pPr lvl="2" algn="just"/>
            <a:endParaRPr lang="en-US" dirty="0" smtClean="0"/>
          </a:p>
          <a:p>
            <a:pPr lvl="2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sz="1800" dirty="0" smtClean="0"/>
              <a:t> (Monitor </a:t>
            </a:r>
            <a:r>
              <a:rPr lang="en-US" sz="1800" dirty="0"/>
              <a:t>and Control Project </a:t>
            </a:r>
            <a:r>
              <a:rPr lang="en-US" sz="1800" dirty="0" smtClean="0"/>
              <a:t>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19"/>
            <a:ext cx="8077200" cy="4495779"/>
          </a:xfrm>
        </p:spPr>
        <p:txBody>
          <a:bodyPr/>
          <a:lstStyle/>
          <a:p>
            <a:pPr algn="just"/>
            <a:r>
              <a:rPr lang="en-US" dirty="0"/>
              <a:t>Outputs</a:t>
            </a:r>
          </a:p>
          <a:p>
            <a:pPr lvl="1" algn="just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(Change Requests)</a:t>
            </a:r>
          </a:p>
          <a:p>
            <a:pPr lvl="2" algn="just"/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(Corrective action)</a:t>
            </a:r>
          </a:p>
          <a:p>
            <a:pPr lvl="2" algn="just"/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 (Preventive action)</a:t>
            </a:r>
          </a:p>
          <a:p>
            <a:pPr lvl="2" algn="just"/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(Defect repair)</a:t>
            </a:r>
          </a:p>
          <a:p>
            <a:pPr lvl="1" algn="just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(Project Document Updates)</a:t>
            </a:r>
          </a:p>
          <a:p>
            <a:pPr lvl="2" algn="just"/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(Forecasts)</a:t>
            </a:r>
            <a:endParaRPr lang="en-US" dirty="0"/>
          </a:p>
          <a:p>
            <a:pPr lvl="2" algn="just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(Performance reports)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sz="1800" dirty="0" smtClean="0"/>
              <a:t> (Monitor </a:t>
            </a:r>
            <a:r>
              <a:rPr lang="en-US" sz="1800" dirty="0"/>
              <a:t>and Control Project </a:t>
            </a:r>
            <a:r>
              <a:rPr lang="en-US" sz="1800" dirty="0" smtClean="0"/>
              <a:t>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19"/>
            <a:ext cx="8077200" cy="4495779"/>
          </a:xfrm>
        </p:spPr>
        <p:txBody>
          <a:bodyPr/>
          <a:lstStyle/>
          <a:p>
            <a:pPr lvl="1" algn="just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(Project </a:t>
            </a:r>
            <a:r>
              <a:rPr lang="en-US" dirty="0"/>
              <a:t>Management Plan </a:t>
            </a:r>
            <a:r>
              <a:rPr lang="en-US" dirty="0" smtClean="0"/>
              <a:t>Updates):</a:t>
            </a:r>
          </a:p>
          <a:p>
            <a:pPr lvl="2" algn="just"/>
            <a:r>
              <a:rPr lang="en-US" dirty="0"/>
              <a:t>Schedule management </a:t>
            </a:r>
            <a:r>
              <a:rPr lang="en-US" dirty="0" smtClean="0"/>
              <a:t>plan</a:t>
            </a:r>
            <a:endParaRPr lang="en-US" dirty="0"/>
          </a:p>
          <a:p>
            <a:pPr lvl="2" algn="just"/>
            <a:r>
              <a:rPr lang="en-US" dirty="0"/>
              <a:t>Cost management </a:t>
            </a:r>
            <a:r>
              <a:rPr lang="en-US" dirty="0" smtClean="0"/>
              <a:t>plan</a:t>
            </a:r>
            <a:endParaRPr lang="en-US" dirty="0"/>
          </a:p>
          <a:p>
            <a:pPr lvl="2" algn="just"/>
            <a:r>
              <a:rPr lang="en-US" dirty="0"/>
              <a:t>Quality management </a:t>
            </a:r>
            <a:r>
              <a:rPr lang="en-US" dirty="0" smtClean="0"/>
              <a:t>plan </a:t>
            </a:r>
            <a:endParaRPr lang="en-US" dirty="0"/>
          </a:p>
          <a:p>
            <a:pPr lvl="2" algn="just"/>
            <a:r>
              <a:rPr lang="en-US" dirty="0"/>
              <a:t>Scope </a:t>
            </a:r>
            <a:r>
              <a:rPr lang="en-US" dirty="0" smtClean="0"/>
              <a:t>baseline</a:t>
            </a:r>
            <a:endParaRPr lang="en-US" dirty="0"/>
          </a:p>
          <a:p>
            <a:pPr lvl="2" algn="just"/>
            <a:r>
              <a:rPr lang="en-US" dirty="0"/>
              <a:t>Schedule </a:t>
            </a:r>
            <a:r>
              <a:rPr lang="en-US" dirty="0" smtClean="0"/>
              <a:t>baseline</a:t>
            </a:r>
            <a:endParaRPr lang="en-US" dirty="0"/>
          </a:p>
          <a:p>
            <a:pPr lvl="2" algn="just"/>
            <a:r>
              <a:rPr lang="en-US" dirty="0"/>
              <a:t>Cost performance </a:t>
            </a:r>
            <a:r>
              <a:rPr lang="en-US" dirty="0" smtClean="0"/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33916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vi-VN" dirty="0"/>
              <a:t>Điều khiển thay đổi tích </a:t>
            </a:r>
            <a:r>
              <a:rPr lang="vi-VN" dirty="0" smtClean="0"/>
              <a:t>hợp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 smtClean="0"/>
              <a:t>(Perform </a:t>
            </a:r>
            <a:r>
              <a:rPr lang="en-US" sz="2000" dirty="0"/>
              <a:t>Integrated Change </a:t>
            </a:r>
            <a:r>
              <a:rPr lang="en-US" sz="2000" dirty="0" smtClean="0"/>
              <a:t>Control)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495779"/>
          </a:xfrm>
        </p:spPr>
        <p:txBody>
          <a:bodyPr/>
          <a:lstStyle/>
          <a:p>
            <a:pPr algn="just"/>
            <a:r>
              <a:rPr lang="vi-VN" dirty="0"/>
              <a:t>Điều khiển thay đổi tích hợp gồm nhận diện, đánh giá, và quản lý những thay </a:t>
            </a:r>
            <a:r>
              <a:rPr lang="vi-VN" dirty="0" smtClean="0"/>
              <a:t>đổi </a:t>
            </a:r>
            <a:r>
              <a:rPr lang="vi-VN" dirty="0"/>
              <a:t>trong suốt chu trình sống của dự án (Ghi chú:  Sách  </a:t>
            </a:r>
            <a:r>
              <a:rPr lang="vi-VN" dirty="0" smtClean="0"/>
              <a:t>PMBOK </a:t>
            </a:r>
            <a:r>
              <a:rPr lang="vi-VN" dirty="0"/>
              <a:t>1996 gọi qui </a:t>
            </a:r>
            <a:r>
              <a:rPr lang="vi-VN" dirty="0" smtClean="0"/>
              <a:t>trình </a:t>
            </a:r>
            <a:r>
              <a:rPr lang="vi-VN" dirty="0"/>
              <a:t>này là “điều khiển thay đổi tổng thể”). </a:t>
            </a:r>
            <a:endParaRPr lang="en-US" dirty="0" smtClean="0"/>
          </a:p>
          <a:p>
            <a:pPr algn="just"/>
            <a:r>
              <a:rPr lang="vi-VN" dirty="0" smtClean="0"/>
              <a:t>Ba </a:t>
            </a:r>
            <a:r>
              <a:rPr lang="vi-VN" dirty="0"/>
              <a:t>mục tiêu của điều khiển thay đổi: </a:t>
            </a:r>
          </a:p>
          <a:p>
            <a:pPr lvl="1" algn="just"/>
            <a:r>
              <a:rPr lang="vi-VN" dirty="0" smtClean="0"/>
              <a:t>Tác </a:t>
            </a:r>
            <a:r>
              <a:rPr lang="vi-VN" dirty="0"/>
              <a:t>động đến các yếu tố tạo ra sự thay đổi để bảo đảm có lợi </a:t>
            </a:r>
          </a:p>
          <a:p>
            <a:pPr lvl="1" algn="just"/>
            <a:r>
              <a:rPr lang="vi-VN" dirty="0" smtClean="0"/>
              <a:t>Xác </a:t>
            </a:r>
            <a:r>
              <a:rPr lang="vi-VN" dirty="0"/>
              <a:t>định những thay đổi đa xảy ra </a:t>
            </a:r>
          </a:p>
          <a:p>
            <a:pPr lvl="1" algn="just"/>
            <a:r>
              <a:rPr lang="vi-VN" dirty="0" smtClean="0"/>
              <a:t>Quản </a:t>
            </a:r>
            <a:r>
              <a:rPr lang="vi-VN" dirty="0"/>
              <a:t>lý những thay đổi thực tế khi xảy 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851297"/>
          </a:xfrm>
        </p:spPr>
        <p:txBody>
          <a:bodyPr/>
          <a:lstStyle/>
          <a:p>
            <a:pPr lvl="1"/>
            <a:r>
              <a:rPr lang="en-US" b="1" dirty="0" err="1">
                <a:solidFill>
                  <a:srgbClr val="C00000"/>
                </a:solidFill>
                <a:effectLst/>
              </a:rPr>
              <a:t>Đ</a:t>
            </a:r>
            <a:r>
              <a:rPr lang="en-US" b="1" dirty="0" err="1" smtClean="0">
                <a:solidFill>
                  <a:srgbClr val="C00000"/>
                </a:solidFill>
                <a:effectLst/>
              </a:rPr>
              <a:t>iều</a:t>
            </a:r>
            <a:r>
              <a:rPr lang="en-US" b="1" dirty="0" smtClean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effectLst/>
              </a:rPr>
              <a:t>lệ</a:t>
            </a:r>
            <a:r>
              <a:rPr lang="en-US" b="1" dirty="0" smtClean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dự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án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effectLst/>
              </a:rPr>
              <a:t>(Project </a:t>
            </a:r>
            <a:r>
              <a:rPr lang="en-US" sz="2800" b="1" dirty="0">
                <a:solidFill>
                  <a:srgbClr val="C00000"/>
                </a:solidFill>
                <a:effectLst/>
              </a:rPr>
              <a:t>charter</a:t>
            </a:r>
            <a:r>
              <a:rPr lang="en-US" sz="2800" b="1" dirty="0" smtClean="0">
                <a:solidFill>
                  <a:srgbClr val="C00000"/>
                </a:solidFill>
                <a:effectLst/>
              </a:rPr>
              <a:t>)</a:t>
            </a:r>
            <a:endParaRPr lang="en-US" sz="48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Đ</a:t>
            </a:r>
            <a:r>
              <a:rPr lang="en-US" dirty="0" err="1" smtClean="0"/>
              <a:t>iều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/>
              <a:t>N</a:t>
            </a:r>
            <a:r>
              <a:rPr lang="en-US" dirty="0" err="1" smtClean="0"/>
              <a:t>hững</a:t>
            </a:r>
            <a:r>
              <a:rPr lang="en-US" dirty="0" smtClean="0"/>
              <a:t> </a:t>
            </a:r>
            <a:r>
              <a:rPr lang="vi-VN" dirty="0" smtClean="0"/>
              <a:t>tài </a:t>
            </a:r>
            <a:r>
              <a:rPr lang="vi-VN" dirty="0"/>
              <a:t>liệu </a:t>
            </a:r>
            <a:r>
              <a:rPr lang="en-US" dirty="0" err="1" smtClean="0"/>
              <a:t>chính</a:t>
            </a:r>
            <a:r>
              <a:rPr lang="vi-VN" dirty="0" smtClean="0"/>
              <a:t> </a:t>
            </a:r>
            <a:r>
              <a:rPr lang="vi-VN" dirty="0"/>
              <a:t>thức cho phép một dự án hay một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vi-VN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Đ</a:t>
            </a:r>
            <a:r>
              <a:rPr lang="en-US" dirty="0" err="1" smtClean="0"/>
              <a:t>iều</a:t>
            </a:r>
            <a:r>
              <a:rPr lang="en-US" dirty="0" smtClean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 algn="just"/>
            <a:r>
              <a:rPr lang="en-US" dirty="0" smtClean="0"/>
              <a:t>G</a:t>
            </a:r>
            <a:r>
              <a:rPr lang="vi-VN" dirty="0" smtClean="0"/>
              <a:t>án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vi-VN" dirty="0" smtClean="0"/>
              <a:t>điều </a:t>
            </a:r>
            <a:r>
              <a:rPr lang="vi-VN" dirty="0"/>
              <a:t>khiển </a:t>
            </a:r>
            <a:r>
              <a:rPr lang="vi-VN" dirty="0" smtClean="0"/>
              <a:t>tài </a:t>
            </a:r>
            <a:r>
              <a:rPr lang="vi-VN" dirty="0"/>
              <a:t>nguyên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vi-VN" dirty="0" smtClean="0"/>
              <a:t>dự </a:t>
            </a:r>
            <a:r>
              <a:rPr lang="vi-VN" dirty="0"/>
              <a:t>án </a:t>
            </a:r>
            <a:r>
              <a:rPr lang="en-US" dirty="0" err="1" smtClean="0"/>
              <a:t>trong</a:t>
            </a:r>
            <a:r>
              <a:rPr lang="vi-VN" dirty="0" smtClean="0"/>
              <a:t> </a:t>
            </a:r>
            <a:r>
              <a:rPr lang="vi-VN" dirty="0"/>
              <a:t>khoảng thời gian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vi-VN" dirty="0" smtClean="0"/>
              <a:t> </a:t>
            </a:r>
            <a:r>
              <a:rPr lang="vi-VN" dirty="0"/>
              <a:t>dự án</a:t>
            </a:r>
            <a:r>
              <a:rPr lang="vi-VN" dirty="0" smtClean="0"/>
              <a:t>.</a:t>
            </a:r>
            <a:endParaRPr lang="en-US" dirty="0" smtClean="0"/>
          </a:p>
          <a:p>
            <a:pPr lvl="1" algn="just"/>
            <a:r>
              <a:rPr lang="en-US" dirty="0" smtClean="0"/>
              <a:t>Cho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vi-VN" dirty="0"/>
              <a:t>Điều khiển thay đổi tích hợp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/>
              <a:t>(Perform Integrated Change Control)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754828"/>
          </a:xfrm>
        </p:spPr>
        <p:txBody>
          <a:bodyPr/>
          <a:lstStyle/>
          <a:p>
            <a:pPr algn="just"/>
            <a:r>
              <a:rPr lang="vi-VN" dirty="0"/>
              <a:t>Hệ điều khiển thay đổi </a:t>
            </a:r>
          </a:p>
          <a:p>
            <a:pPr lvl="1" algn="just"/>
            <a:r>
              <a:rPr lang="vi-VN" dirty="0" smtClean="0"/>
              <a:t>Một </a:t>
            </a:r>
            <a:r>
              <a:rPr lang="vi-VN" dirty="0"/>
              <a:t>qui trình mang tính hình thức mô tả các tài liệu dự án có thể được thay đổi </a:t>
            </a:r>
            <a:r>
              <a:rPr lang="vi-VN" dirty="0" smtClean="0"/>
              <a:t>khi </a:t>
            </a:r>
            <a:r>
              <a:rPr lang="vi-VN" dirty="0"/>
              <a:t>nào và như thế nào </a:t>
            </a:r>
          </a:p>
          <a:p>
            <a:pPr lvl="1" algn="just"/>
            <a:r>
              <a:rPr lang="vi-VN" dirty="0" smtClean="0"/>
              <a:t>Mô </a:t>
            </a:r>
            <a:r>
              <a:rPr lang="vi-VN" dirty="0"/>
              <a:t>tả ai được phép thay đổi và thay đổi như thế nào </a:t>
            </a:r>
          </a:p>
          <a:p>
            <a:pPr lvl="1" algn="just"/>
            <a:r>
              <a:rPr lang="vi-VN" dirty="0" smtClean="0"/>
              <a:t>Thường </a:t>
            </a:r>
            <a:r>
              <a:rPr lang="vi-VN" dirty="0"/>
              <a:t>gồm </a:t>
            </a:r>
            <a:r>
              <a:rPr lang="vi-VN" dirty="0" smtClean="0"/>
              <a:t>b</a:t>
            </a:r>
            <a:r>
              <a:rPr lang="en-US" dirty="0" smtClean="0"/>
              <a:t>an</a:t>
            </a:r>
            <a:r>
              <a:rPr lang="vi-VN" dirty="0" smtClean="0"/>
              <a:t>  </a:t>
            </a:r>
            <a:r>
              <a:rPr lang="vi-VN" dirty="0"/>
              <a:t>điều khiển thay  đổi </a:t>
            </a:r>
            <a:r>
              <a:rPr lang="vi-VN" dirty="0" smtClean="0"/>
              <a:t>(</a:t>
            </a:r>
            <a:r>
              <a:rPr lang="vi-VN" dirty="0"/>
              <a:t>Change Controlling </a:t>
            </a:r>
            <a:r>
              <a:rPr lang="vi-VN" dirty="0" smtClean="0"/>
              <a:t>Board</a:t>
            </a:r>
            <a:r>
              <a:rPr lang="en-US" dirty="0"/>
              <a:t>-</a:t>
            </a:r>
            <a:r>
              <a:rPr lang="vi-VN" dirty="0" smtClean="0"/>
              <a:t>CCB</a:t>
            </a:r>
            <a:r>
              <a:rPr lang="vi-VN" dirty="0"/>
              <a:t>), quản trị  cấu hình, và một qui </a:t>
            </a:r>
            <a:r>
              <a:rPr lang="vi-VN" dirty="0" smtClean="0"/>
              <a:t>trình </a:t>
            </a:r>
            <a:r>
              <a:rPr lang="vi-VN" dirty="0"/>
              <a:t>truyền đạt sự thay đổi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vi-VN" dirty="0"/>
              <a:t>Điều khiển thay đổi tích hợp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/>
              <a:t>(Perform Integrated Change Control)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754828"/>
          </a:xfrm>
        </p:spPr>
        <p:txBody>
          <a:bodyPr/>
          <a:lstStyle/>
          <a:p>
            <a:pPr algn="just"/>
            <a:r>
              <a:rPr lang="vi-VN" dirty="0"/>
              <a:t>Ban điều khiển thay đổi </a:t>
            </a:r>
            <a:r>
              <a:rPr lang="vi-VN" dirty="0" smtClean="0"/>
              <a:t>(Change </a:t>
            </a:r>
            <a:r>
              <a:rPr lang="vi-VN" dirty="0"/>
              <a:t>Controlling Board) </a:t>
            </a:r>
          </a:p>
          <a:p>
            <a:pPr lvl="1" algn="just"/>
            <a:r>
              <a:rPr lang="vi-VN" dirty="0" smtClean="0"/>
              <a:t>Một </a:t>
            </a:r>
            <a:r>
              <a:rPr lang="vi-VN" dirty="0"/>
              <a:t>nhóm người chịu trách nhiệm về phê duyệt hoặc từ chối thay đổi của </a:t>
            </a:r>
            <a:r>
              <a:rPr lang="vi-VN" dirty="0" smtClean="0"/>
              <a:t>dự</a:t>
            </a:r>
            <a:r>
              <a:rPr lang="en-US" dirty="0" smtClean="0"/>
              <a:t> </a:t>
            </a:r>
            <a:r>
              <a:rPr lang="vi-VN" dirty="0" smtClean="0"/>
              <a:t>án </a:t>
            </a:r>
            <a:endParaRPr lang="vi-VN" dirty="0"/>
          </a:p>
          <a:p>
            <a:pPr lvl="1" algn="just"/>
            <a:r>
              <a:rPr lang="vi-VN" dirty="0" smtClean="0"/>
              <a:t>CCB </a:t>
            </a:r>
            <a:r>
              <a:rPr lang="vi-VN" dirty="0"/>
              <a:t>cung cấp những hướng dẫn để chuẩn bị yêu cầu thay đổi, đánh giá yêu </a:t>
            </a:r>
            <a:r>
              <a:rPr lang="vi-VN" dirty="0" smtClean="0"/>
              <a:t>cầu </a:t>
            </a:r>
            <a:r>
              <a:rPr lang="vi-VN" dirty="0"/>
              <a:t>thay đổi, và quản lý việc thực hiện những thay đổi được duyệt </a:t>
            </a:r>
          </a:p>
          <a:p>
            <a:pPr lvl="1" algn="just"/>
            <a:r>
              <a:rPr lang="vi-VN" dirty="0" smtClean="0"/>
              <a:t>Gồm </a:t>
            </a:r>
            <a:r>
              <a:rPr lang="vi-VN" dirty="0"/>
              <a:t>các  bên tham gia của toàn công 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vi-VN" dirty="0"/>
              <a:t>Điều khiển thay đổi tích </a:t>
            </a:r>
            <a:r>
              <a:rPr lang="vi-VN" dirty="0" smtClean="0"/>
              <a:t>hợp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 smtClean="0"/>
              <a:t>(Perform </a:t>
            </a:r>
            <a:r>
              <a:rPr lang="en-US" sz="2000" dirty="0"/>
              <a:t>Integrated Change </a:t>
            </a:r>
            <a:r>
              <a:rPr lang="en-US" sz="2000" dirty="0" smtClean="0"/>
              <a:t>Control)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5029145"/>
          </a:xfrm>
        </p:spPr>
        <p:txBody>
          <a:bodyPr/>
          <a:lstStyle/>
          <a:p>
            <a:pPr algn="just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	</a:t>
            </a:r>
          </a:p>
          <a:p>
            <a:pPr lvl="1" algn="just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 algn="just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lvl="1" algn="just"/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pPr lvl="1" algn="just"/>
            <a:r>
              <a:rPr lang="vi-VN" dirty="0"/>
              <a:t>Cung cấp dự báo để cập nhật chi phí và thông tin chương </a:t>
            </a:r>
            <a:r>
              <a:rPr lang="vi-VN" dirty="0" smtClean="0"/>
              <a:t>trình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phê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vi-VN" dirty="0"/>
              <a:t>Điều khiển thay đổi tích </a:t>
            </a:r>
            <a:r>
              <a:rPr lang="vi-VN" dirty="0" smtClean="0"/>
              <a:t>hợp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 smtClean="0"/>
              <a:t>(Perform </a:t>
            </a:r>
            <a:r>
              <a:rPr lang="en-US" sz="2000" dirty="0"/>
              <a:t>Integrated Change </a:t>
            </a:r>
            <a:r>
              <a:rPr lang="en-US" sz="2000" dirty="0" smtClean="0"/>
              <a:t>Control)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663389"/>
          </a:xfrm>
        </p:spPr>
        <p:txBody>
          <a:bodyPr/>
          <a:lstStyle/>
          <a:p>
            <a:pPr algn="just"/>
            <a:r>
              <a:rPr lang="de-DE" dirty="0" smtClean="0"/>
              <a:t>Các bước thực hiện nếu khách hàng yêu cầu thay đổi:</a:t>
            </a:r>
          </a:p>
          <a:p>
            <a:pPr lvl="1" algn="just"/>
            <a:r>
              <a:rPr lang="en-US" dirty="0"/>
              <a:t>Đ</a:t>
            </a:r>
            <a:r>
              <a:rPr lang="vi-VN" dirty="0" smtClean="0"/>
              <a:t>ánh </a:t>
            </a:r>
            <a:r>
              <a:rPr lang="vi-VN" dirty="0"/>
              <a:t>giá những sự thay đổi. Xác định những sự thay đổi sẽ có một tác động trên dự án như thế nào</a:t>
            </a:r>
            <a:r>
              <a:rPr lang="vi-VN" dirty="0" smtClean="0"/>
              <a:t>.</a:t>
            </a:r>
            <a:endParaRPr lang="en-US" dirty="0" smtClean="0"/>
          </a:p>
          <a:p>
            <a:pPr lvl="1" algn="just"/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,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. </a:t>
            </a:r>
          </a:p>
          <a:p>
            <a:pPr lvl="1" algn="just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lvl="1" algn="just"/>
            <a:r>
              <a:rPr lang="vi-VN" dirty="0"/>
              <a:t>Nếu khách hàng vẫn còn muốn </a:t>
            </a:r>
            <a:r>
              <a:rPr lang="vi-VN" dirty="0" smtClean="0"/>
              <a:t>thay </a:t>
            </a:r>
            <a:r>
              <a:rPr lang="vi-VN" dirty="0"/>
              <a:t>đổi, thì </a:t>
            </a:r>
            <a:r>
              <a:rPr lang="en-US" dirty="0" err="1" smtClean="0"/>
              <a:t>thảo</a:t>
            </a:r>
            <a:r>
              <a:rPr lang="vi-VN" dirty="0" smtClean="0"/>
              <a:t> </a:t>
            </a:r>
            <a:r>
              <a:rPr lang="vi-VN" dirty="0"/>
              <a:t>luận với quản lý, những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vi-VN" dirty="0" smtClean="0"/>
              <a:t> </a:t>
            </a:r>
            <a:r>
              <a:rPr lang="vi-VN" dirty="0"/>
              <a:t>và những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CMS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72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vi-VN" dirty="0"/>
              <a:t>Điều khiển thay đổi tích </a:t>
            </a:r>
            <a:r>
              <a:rPr lang="vi-VN" dirty="0" smtClean="0"/>
              <a:t>hợp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 smtClean="0"/>
              <a:t>(Perform </a:t>
            </a:r>
            <a:r>
              <a:rPr lang="en-US" sz="2000" dirty="0"/>
              <a:t>Integrated Change </a:t>
            </a:r>
            <a:r>
              <a:rPr lang="en-US" sz="2000" dirty="0" smtClean="0"/>
              <a:t>Control)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846267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(</a:t>
            </a:r>
            <a:r>
              <a:rPr lang="en-US" dirty="0"/>
              <a:t>Configuration Management </a:t>
            </a:r>
            <a:r>
              <a:rPr lang="en-US" dirty="0" smtClean="0"/>
              <a:t>system)</a:t>
            </a:r>
          </a:p>
          <a:p>
            <a:pPr lvl="1" algn="just">
              <a:spcBef>
                <a:spcPts val="1200"/>
              </a:spcBef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 algn="just">
              <a:spcBef>
                <a:spcPts val="1200"/>
              </a:spcBef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:</a:t>
            </a:r>
          </a:p>
          <a:p>
            <a:pPr lvl="2" algn="just">
              <a:spcBef>
                <a:spcPts val="1200"/>
              </a:spcBef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/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/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/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lvl="2" algn="just">
              <a:spcBef>
                <a:spcPts val="1200"/>
              </a:spcBef>
            </a:pP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  <a:p>
            <a:pPr lvl="2" algn="just">
              <a:spcBef>
                <a:spcPts val="1200"/>
              </a:spcBef>
            </a:pP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/>
          </a:p>
          <a:p>
            <a:pPr lvl="2" algn="just">
              <a:spcBef>
                <a:spcPts val="1200"/>
              </a:spcBef>
            </a:pPr>
            <a:r>
              <a:rPr lang="vi-VN" dirty="0" smtClean="0"/>
              <a:t>Giúp </a:t>
            </a:r>
            <a:r>
              <a:rPr lang="vi-VN" dirty="0"/>
              <a:t>hỗ trợ sự kiểm soát </a:t>
            </a:r>
            <a:r>
              <a:rPr lang="vi-VN" dirty="0" smtClean="0"/>
              <a:t>sản </a:t>
            </a:r>
            <a:r>
              <a:rPr lang="vi-VN" dirty="0"/>
              <a:t>phẩm/ thành phần/ kết quả/ </a:t>
            </a:r>
            <a:r>
              <a:rPr lang="vi-VN" dirty="0" smtClean="0"/>
              <a:t>dịch vụ </a:t>
            </a:r>
            <a:r>
              <a:rPr lang="vi-VN" dirty="0"/>
              <a:t>để xác </a:t>
            </a:r>
            <a:r>
              <a:rPr lang="en-US" dirty="0" err="1" smtClean="0"/>
              <a:t>nhận</a:t>
            </a:r>
            <a:r>
              <a:rPr lang="vi-VN" dirty="0" smtClean="0"/>
              <a:t> </a:t>
            </a:r>
            <a:r>
              <a:rPr lang="vi-VN" dirty="0"/>
              <a:t>sự phù hợp tới những yêu cầu.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vi-VN" dirty="0"/>
              <a:t>Điều khiển thay đổi tích </a:t>
            </a:r>
            <a:r>
              <a:rPr lang="vi-VN" dirty="0" smtClean="0"/>
              <a:t>hợp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 smtClean="0"/>
              <a:t>(Perform </a:t>
            </a:r>
            <a:r>
              <a:rPr lang="en-US" sz="2000" dirty="0"/>
              <a:t>Integrated Change </a:t>
            </a:r>
            <a:r>
              <a:rPr lang="en-US" sz="2000" dirty="0" smtClean="0"/>
              <a:t>Control)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495779"/>
          </a:xfrm>
        </p:spPr>
        <p:txBody>
          <a:bodyPr/>
          <a:lstStyle/>
          <a:p>
            <a:r>
              <a:rPr lang="en-US" dirty="0"/>
              <a:t> Input</a:t>
            </a:r>
          </a:p>
          <a:p>
            <a:pPr lvl="1"/>
            <a:r>
              <a:rPr lang="en-US" dirty="0"/>
              <a:t>Project management plan</a:t>
            </a:r>
          </a:p>
          <a:p>
            <a:pPr lvl="1"/>
            <a:r>
              <a:rPr lang="en-US" dirty="0"/>
              <a:t>Work Performance information</a:t>
            </a:r>
          </a:p>
          <a:p>
            <a:pPr lvl="1"/>
            <a:r>
              <a:rPr lang="en-US" dirty="0"/>
              <a:t>Change requests</a:t>
            </a:r>
          </a:p>
          <a:p>
            <a:pPr lvl="1"/>
            <a:r>
              <a:rPr lang="en-US" dirty="0"/>
              <a:t>Enterprise environmental factors</a:t>
            </a:r>
          </a:p>
          <a:p>
            <a:pPr lvl="1"/>
            <a:r>
              <a:rPr lang="en-US" dirty="0" err="1"/>
              <a:t>Organizatinal</a:t>
            </a:r>
            <a:r>
              <a:rPr lang="en-US" dirty="0"/>
              <a:t> process assets</a:t>
            </a:r>
          </a:p>
          <a:p>
            <a:r>
              <a:rPr lang="en-US" dirty="0"/>
              <a:t> Tool and Techniques</a:t>
            </a:r>
          </a:p>
          <a:p>
            <a:pPr lvl="1"/>
            <a:r>
              <a:rPr lang="en-US" dirty="0"/>
              <a:t>Expert </a:t>
            </a:r>
            <a:r>
              <a:rPr lang="en-US" dirty="0" err="1"/>
              <a:t>judgement</a:t>
            </a:r>
            <a:endParaRPr lang="en-US" dirty="0"/>
          </a:p>
          <a:p>
            <a:pPr lvl="1"/>
            <a:r>
              <a:rPr lang="en-US" dirty="0"/>
              <a:t>Change control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vi-VN" dirty="0"/>
              <a:t>Điều khiển thay đổi tích </a:t>
            </a:r>
            <a:r>
              <a:rPr lang="vi-VN" dirty="0" smtClean="0"/>
              <a:t>hợp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 smtClean="0"/>
              <a:t>(Perform </a:t>
            </a:r>
            <a:r>
              <a:rPr lang="en-US" sz="2000" dirty="0"/>
              <a:t>Integrated Change </a:t>
            </a:r>
            <a:r>
              <a:rPr lang="en-US" sz="2000" dirty="0" smtClean="0"/>
              <a:t>Control)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495779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  <a:p>
            <a:pPr lvl="1"/>
            <a:r>
              <a:rPr lang="en-US" dirty="0"/>
              <a:t>Change requests status updates</a:t>
            </a:r>
          </a:p>
          <a:p>
            <a:pPr lvl="1"/>
            <a:r>
              <a:rPr lang="en-US" dirty="0"/>
              <a:t>Project management plan updates</a:t>
            </a:r>
          </a:p>
          <a:p>
            <a:pPr lvl="1"/>
            <a:r>
              <a:rPr lang="en-US" dirty="0"/>
              <a:t>Project document updates</a:t>
            </a:r>
          </a:p>
          <a:p>
            <a:pPr algn="just"/>
            <a:endParaRPr lang="en-US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0196" y="3675766"/>
            <a:ext cx="6735115" cy="199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vi-VN" dirty="0"/>
              <a:t>Điều khiển thay đổi tích </a:t>
            </a:r>
            <a:r>
              <a:rPr lang="vi-VN" dirty="0" smtClean="0"/>
              <a:t>hợp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 smtClean="0"/>
              <a:t>(Perform </a:t>
            </a:r>
            <a:r>
              <a:rPr lang="en-US" sz="2000" dirty="0"/>
              <a:t>Integrated Change </a:t>
            </a:r>
            <a:r>
              <a:rPr lang="en-US" sz="2000" dirty="0" smtClean="0"/>
              <a:t>Control)</a:t>
            </a:r>
            <a:endParaRPr lang="en-US" sz="20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79" y="1600220"/>
            <a:ext cx="7132241" cy="4952995"/>
          </a:xfrm>
        </p:spPr>
      </p:pic>
    </p:spTree>
    <p:extLst>
      <p:ext uri="{BB962C8B-B14F-4D97-AF65-F5344CB8AC3E}">
        <p14:creationId xmlns:p14="http://schemas.microsoft.com/office/powerpoint/2010/main" val="2372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de-DE" dirty="0" smtClean="0"/>
              <a:t>Kết thúc dự án hoặc giai đoạn </a:t>
            </a:r>
            <a:br>
              <a:rPr lang="de-DE" dirty="0" smtClean="0"/>
            </a:br>
            <a:r>
              <a:rPr lang="de-DE" sz="2000" dirty="0" smtClean="0"/>
              <a:t>(Close </a:t>
            </a:r>
            <a:r>
              <a:rPr lang="de-DE" sz="2000" dirty="0"/>
              <a:t>project or </a:t>
            </a:r>
            <a:r>
              <a:rPr lang="de-DE" sz="2000" dirty="0" smtClean="0"/>
              <a:t>phase)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495779"/>
          </a:xfrm>
        </p:spPr>
        <p:txBody>
          <a:bodyPr/>
          <a:lstStyle/>
          <a:p>
            <a:pPr algn="just"/>
            <a:r>
              <a:rPr lang="vi-VN" dirty="0"/>
              <a:t>Hoàn thành mọi hoạt động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vi-VN" dirty="0" smtClean="0"/>
              <a:t>tất </a:t>
            </a:r>
            <a:r>
              <a:rPr lang="vi-VN" dirty="0"/>
              <a:t>cả </a:t>
            </a:r>
            <a:r>
              <a:rPr lang="en-US" dirty="0" err="1" smtClean="0"/>
              <a:t>nhó</a:t>
            </a:r>
            <a:r>
              <a:rPr lang="vi-VN" dirty="0" smtClean="0"/>
              <a:t>m </a:t>
            </a:r>
            <a:r>
              <a:rPr lang="en-US" dirty="0" smtClean="0"/>
              <a:t>q</a:t>
            </a:r>
            <a:r>
              <a:rPr lang="vi-VN" dirty="0" smtClean="0"/>
              <a:t>u</a:t>
            </a:r>
            <a:r>
              <a:rPr lang="en-US" dirty="0" smtClean="0"/>
              <a:t>y</a:t>
            </a:r>
            <a:r>
              <a:rPr lang="vi-VN" dirty="0" smtClean="0"/>
              <a:t> </a:t>
            </a:r>
            <a:r>
              <a:rPr lang="vi-VN" dirty="0"/>
              <a:t>trình quản lý dự </a:t>
            </a:r>
            <a:r>
              <a:rPr lang="vi-VN" dirty="0" smtClean="0"/>
              <a:t>án</a:t>
            </a:r>
            <a:r>
              <a:rPr lang="en-US" dirty="0" smtClean="0"/>
              <a:t>,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theo.</a:t>
            </a:r>
            <a:endParaRPr lang="en-US" dirty="0" smtClean="0"/>
          </a:p>
          <a:p>
            <a:pPr lvl="1" algn="just"/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,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de-DE" dirty="0"/>
              <a:t>Kết thúc dự án hoặc giai đoạn </a:t>
            </a:r>
            <a:br>
              <a:rPr lang="de-DE" dirty="0"/>
            </a:br>
            <a:r>
              <a:rPr lang="de-DE" sz="2000" dirty="0"/>
              <a:t>(Close project or phase)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495779"/>
          </a:xfrm>
        </p:spPr>
        <p:txBody>
          <a:bodyPr/>
          <a:lstStyle/>
          <a:p>
            <a:pPr algn="just"/>
            <a:r>
              <a:rPr lang="en-US" dirty="0"/>
              <a:t>Input</a:t>
            </a:r>
          </a:p>
          <a:p>
            <a:pPr lvl="1" algn="just"/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(Project </a:t>
            </a:r>
            <a:r>
              <a:rPr lang="en-US" dirty="0"/>
              <a:t>management </a:t>
            </a:r>
            <a:r>
              <a:rPr lang="en-US" dirty="0" smtClean="0"/>
              <a:t>plan)</a:t>
            </a:r>
            <a:endParaRPr lang="en-US" dirty="0"/>
          </a:p>
          <a:p>
            <a:pPr lvl="1" algn="just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(Accepted deliverables</a:t>
            </a:r>
            <a:endParaRPr lang="en-US" dirty="0"/>
          </a:p>
          <a:p>
            <a:pPr lvl="1" algn="just"/>
            <a:r>
              <a:rPr lang="en-US" dirty="0" smtClean="0"/>
              <a:t>Organizational </a:t>
            </a:r>
            <a:r>
              <a:rPr lang="en-US" dirty="0"/>
              <a:t>process assets</a:t>
            </a:r>
          </a:p>
          <a:p>
            <a:pPr algn="just"/>
            <a:r>
              <a:rPr lang="en-US" dirty="0"/>
              <a:t> Tool and Techniques</a:t>
            </a:r>
          </a:p>
          <a:p>
            <a:pPr lvl="1" algn="just"/>
            <a:r>
              <a:rPr lang="en-US" dirty="0"/>
              <a:t>Expert </a:t>
            </a:r>
            <a:r>
              <a:rPr lang="en-US" dirty="0" smtClean="0"/>
              <a:t>judgment</a:t>
            </a:r>
            <a:endParaRPr lang="en-US" dirty="0"/>
          </a:p>
          <a:p>
            <a:pPr algn="just"/>
            <a:r>
              <a:rPr lang="en-US" dirty="0"/>
              <a:t>Output</a:t>
            </a:r>
          </a:p>
          <a:p>
            <a:pPr lvl="1" algn="just"/>
            <a:r>
              <a:rPr lang="en-US" dirty="0"/>
              <a:t>Final product, service or result transition</a:t>
            </a:r>
          </a:p>
          <a:p>
            <a:pPr lvl="1" algn="just"/>
            <a:r>
              <a:rPr lang="en-US" dirty="0" smtClean="0"/>
              <a:t>Organizational </a:t>
            </a:r>
            <a:r>
              <a:rPr lang="en-US" dirty="0"/>
              <a:t>process assets updates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851297"/>
          </a:xfrm>
        </p:spPr>
        <p:txBody>
          <a:bodyPr/>
          <a:lstStyle/>
          <a:p>
            <a:pPr lvl="1"/>
            <a:r>
              <a:rPr lang="en-US" b="1" dirty="0" err="1" smtClean="0">
                <a:solidFill>
                  <a:srgbClr val="C00000"/>
                </a:solidFill>
                <a:effectLst/>
              </a:rPr>
              <a:t>Điều</a:t>
            </a:r>
            <a:r>
              <a:rPr lang="en-US" b="1" dirty="0" smtClean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lệ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dự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án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sz="2800" b="1" dirty="0">
                <a:solidFill>
                  <a:srgbClr val="C00000"/>
                </a:solidFill>
                <a:effectLst/>
              </a:rPr>
              <a:t>(Project charter)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860000"/>
                </a:solidFill>
              </a:rPr>
              <a:t>Thông</a:t>
            </a:r>
            <a:r>
              <a:rPr lang="en-US" b="1" dirty="0" smtClean="0">
                <a:solidFill>
                  <a:srgbClr val="860000"/>
                </a:solidFill>
              </a:rPr>
              <a:t> tin </a:t>
            </a:r>
            <a:r>
              <a:rPr lang="en-US" b="1" dirty="0" err="1" smtClean="0">
                <a:solidFill>
                  <a:srgbClr val="860000"/>
                </a:solidFill>
              </a:rPr>
              <a:t>đầu</a:t>
            </a:r>
            <a:r>
              <a:rPr lang="en-US" b="1" dirty="0" smtClean="0">
                <a:solidFill>
                  <a:srgbClr val="860000"/>
                </a:solidFill>
              </a:rPr>
              <a:t> </a:t>
            </a:r>
            <a:r>
              <a:rPr lang="en-US" b="1" dirty="0" err="1" smtClean="0">
                <a:solidFill>
                  <a:srgbClr val="860000"/>
                </a:solidFill>
              </a:rPr>
              <a:t>vào</a:t>
            </a:r>
            <a:r>
              <a:rPr lang="en-US" b="1" dirty="0" smtClean="0">
                <a:solidFill>
                  <a:srgbClr val="860000"/>
                </a:solidFill>
              </a:rPr>
              <a:t> (Input):</a:t>
            </a:r>
            <a:endParaRPr lang="en-US" b="1" dirty="0">
              <a:solidFill>
                <a:srgbClr val="860000"/>
              </a:solidFill>
            </a:endParaRPr>
          </a:p>
          <a:p>
            <a:pPr lvl="1" algn="just"/>
            <a:r>
              <a:rPr lang="en-US" b="1" i="1" dirty="0" err="1" smtClean="0">
                <a:solidFill>
                  <a:srgbClr val="860000"/>
                </a:solidFill>
              </a:rPr>
              <a:t>Bảng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kê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công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việc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của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dự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án</a:t>
            </a:r>
            <a:r>
              <a:rPr lang="en-US" dirty="0" smtClean="0"/>
              <a:t> (Project </a:t>
            </a:r>
            <a:r>
              <a:rPr lang="en-US" dirty="0"/>
              <a:t>Statement of </a:t>
            </a:r>
            <a:r>
              <a:rPr lang="en-US" dirty="0" smtClean="0"/>
              <a:t>Work-SOW) </a:t>
            </a:r>
            <a:r>
              <a:rPr lang="vi-VN" dirty="0"/>
              <a:t>và yêu cầu kết </a:t>
            </a:r>
            <a:r>
              <a:rPr lang="vi-VN" dirty="0" smtClean="0"/>
              <a:t>quả</a:t>
            </a:r>
            <a:r>
              <a:rPr lang="en-US" dirty="0" smtClean="0"/>
              <a:t>. </a:t>
            </a:r>
            <a:r>
              <a:rPr lang="vi-VN" dirty="0" smtClean="0"/>
              <a:t>Tài </a:t>
            </a:r>
            <a:r>
              <a:rPr lang="vi-VN" dirty="0"/>
              <a:t>liệu này thường</a:t>
            </a:r>
            <a:r>
              <a:rPr lang="vi-VN" b="1" dirty="0"/>
              <a:t> </a:t>
            </a:r>
            <a:r>
              <a:rPr lang="vi-VN" dirty="0"/>
              <a:t>được khách hàng đưa ra để yêu cầu thực hiện </a:t>
            </a:r>
            <a:r>
              <a:rPr lang="vi-VN" dirty="0" smtClean="0"/>
              <a:t>dự </a:t>
            </a:r>
            <a:r>
              <a:rPr lang="vi-VN" dirty="0" smtClean="0"/>
              <a:t>án.</a:t>
            </a:r>
            <a:r>
              <a:rPr lang="en-US" dirty="0" smtClean="0"/>
              <a:t> SOW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lvl="2" algn="just"/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(</a:t>
            </a:r>
            <a:r>
              <a:rPr lang="en-US" dirty="0"/>
              <a:t>Business need</a:t>
            </a:r>
            <a:r>
              <a:rPr lang="en-US" dirty="0" smtClean="0"/>
              <a:t>):</a:t>
            </a:r>
            <a:r>
              <a:rPr lang="vi-VN" dirty="0" smtClean="0"/>
              <a:t> dựa </a:t>
            </a:r>
            <a:r>
              <a:rPr lang="vi-VN" dirty="0"/>
              <a:t>vào </a:t>
            </a:r>
            <a:r>
              <a:rPr lang="vi-VN" dirty="0" smtClean="0"/>
              <a:t>nhu </a:t>
            </a:r>
            <a:r>
              <a:rPr lang="vi-VN" dirty="0" smtClean="0"/>
              <a:t>cầu thị </a:t>
            </a:r>
            <a:r>
              <a:rPr lang="vi-VN" dirty="0"/>
              <a:t>trường, sự tiến bộ kỹ </a:t>
            </a:r>
            <a:r>
              <a:rPr lang="vi-VN" dirty="0" smtClean="0"/>
              <a:t>thuật, </a:t>
            </a:r>
            <a:r>
              <a:rPr lang="vi-VN" dirty="0" smtClean="0"/>
              <a:t>h</a:t>
            </a:r>
            <a:r>
              <a:rPr lang="en-US" dirty="0" err="1" smtClean="0"/>
              <a:t>oặc</a:t>
            </a:r>
            <a:r>
              <a:rPr lang="vi-VN" dirty="0" smtClean="0"/>
              <a:t> </a:t>
            </a:r>
            <a:r>
              <a:rPr lang="vi-VN" dirty="0"/>
              <a:t>sự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vi-VN" dirty="0" smtClean="0"/>
              <a:t>.</a:t>
            </a:r>
            <a:endParaRPr lang="en-US" dirty="0" smtClean="0"/>
          </a:p>
          <a:p>
            <a:pPr lvl="2" algn="just"/>
            <a:r>
              <a:rPr lang="en-US" dirty="0" err="1"/>
              <a:t>S</a:t>
            </a:r>
            <a:r>
              <a:rPr lang="en-US" dirty="0" err="1" smtClean="0"/>
              <a:t>ự</a:t>
            </a:r>
            <a:r>
              <a:rPr lang="en-US" dirty="0" smtClean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 smtClean="0"/>
              <a:t>phẩm</a:t>
            </a:r>
            <a:r>
              <a:rPr lang="en-US" dirty="0"/>
              <a:t> (product scope description</a:t>
            </a:r>
            <a:r>
              <a:rPr lang="en-US" dirty="0" smtClean="0"/>
              <a:t>):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endParaRPr lang="en-US" dirty="0" smtClean="0"/>
          </a:p>
          <a:p>
            <a:pPr lvl="2" algn="just"/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/>
              <a:t> (strategic plan</a:t>
            </a:r>
            <a:r>
              <a:rPr lang="en-US" dirty="0" smtClean="0"/>
              <a:t>) </a:t>
            </a:r>
            <a:endParaRPr lang="en-US" dirty="0"/>
          </a:p>
          <a:p>
            <a:pPr marL="33655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191816"/>
          </a:xfrm>
        </p:spPr>
        <p:txBody>
          <a:bodyPr/>
          <a:lstStyle/>
          <a:p>
            <a:r>
              <a:rPr lang="de-DE" dirty="0"/>
              <a:t>Kết thúc dự án hoặc giai đoạn </a:t>
            </a:r>
            <a:br>
              <a:rPr lang="de-DE" dirty="0"/>
            </a:br>
            <a:r>
              <a:rPr lang="de-DE" sz="2000" dirty="0"/>
              <a:t>(Close project or phase)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91" y="1600220"/>
            <a:ext cx="5639587" cy="1333686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3" y="2880366"/>
            <a:ext cx="7322287" cy="35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851297"/>
          </a:xfrm>
        </p:spPr>
        <p:txBody>
          <a:bodyPr/>
          <a:lstStyle/>
          <a:p>
            <a:pPr lvl="1"/>
            <a:r>
              <a:rPr lang="en-US" b="1" dirty="0" err="1">
                <a:solidFill>
                  <a:srgbClr val="C00000"/>
                </a:solidFill>
                <a:effectLst/>
              </a:rPr>
              <a:t>Đ</a:t>
            </a:r>
            <a:r>
              <a:rPr lang="en-US" b="1" dirty="0" err="1" smtClean="0">
                <a:solidFill>
                  <a:srgbClr val="C00000"/>
                </a:solidFill>
                <a:effectLst/>
              </a:rPr>
              <a:t>iều</a:t>
            </a:r>
            <a:r>
              <a:rPr lang="en-US" b="1" dirty="0" smtClean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lệ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dự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án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sz="2800" b="1" dirty="0">
                <a:solidFill>
                  <a:srgbClr val="C00000"/>
                </a:solidFill>
                <a:effectLst/>
              </a:rPr>
              <a:t>(Project charter)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b="1" i="1" dirty="0" err="1" smtClean="0">
                <a:solidFill>
                  <a:srgbClr val="860000"/>
                </a:solidFill>
              </a:rPr>
              <a:t>Tình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huống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doanh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nghiệp</a:t>
            </a:r>
            <a:r>
              <a:rPr lang="en-US" b="1" i="1" dirty="0" smtClean="0">
                <a:solidFill>
                  <a:srgbClr val="860000"/>
                </a:solidFill>
              </a:rPr>
              <a:t> (Business Case) </a:t>
            </a:r>
            <a:r>
              <a:rPr lang="en-US" dirty="0" smtClean="0"/>
              <a:t>: </a:t>
            </a:r>
            <a:r>
              <a:rPr lang="vi-VN" dirty="0"/>
              <a:t>cung cấp thông tin cần thiết từ một quan điểm doanh nghiệp để xác định dự án có </a:t>
            </a:r>
            <a:r>
              <a:rPr lang="vi-VN" dirty="0" smtClean="0"/>
              <a:t>đáng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vi-VN" dirty="0" smtClean="0"/>
              <a:t>đầu </a:t>
            </a:r>
            <a:r>
              <a:rPr lang="vi-VN" dirty="0"/>
              <a:t>tư </a:t>
            </a:r>
            <a:r>
              <a:rPr lang="vi-VN" dirty="0" smtClean="0"/>
              <a:t>hay </a:t>
            </a:r>
            <a:r>
              <a:rPr lang="vi-VN" dirty="0"/>
              <a:t>không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2" algn="just"/>
            <a:r>
              <a:rPr lang="vi-VN" dirty="0"/>
              <a:t>Nhu cầu thị </a:t>
            </a:r>
            <a:r>
              <a:rPr lang="vi-VN" dirty="0" smtClean="0"/>
              <a:t>trường</a:t>
            </a:r>
            <a:endParaRPr lang="en-US" dirty="0" smtClean="0"/>
          </a:p>
          <a:p>
            <a:pPr lvl="2" algn="just"/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  <a:p>
            <a:pPr lvl="2" algn="just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/>
              <a:t>hàng</a:t>
            </a:r>
            <a:r>
              <a:rPr lang="en-US" dirty="0" smtClean="0"/>
              <a:t>.</a:t>
            </a:r>
          </a:p>
          <a:p>
            <a:pPr lvl="2" algn="just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  <a:p>
            <a:pPr lvl="2" algn="just"/>
            <a:r>
              <a:rPr lang="vi-VN" dirty="0" smtClean="0"/>
              <a:t>Những </a:t>
            </a:r>
            <a:r>
              <a:rPr lang="vi-VN" dirty="0"/>
              <a:t>tác động </a:t>
            </a:r>
            <a:r>
              <a:rPr lang="en-US" dirty="0" smtClean="0"/>
              <a:t>s</a:t>
            </a:r>
            <a:r>
              <a:rPr lang="vi-VN" dirty="0" smtClean="0"/>
              <a:t>inh thái</a:t>
            </a:r>
            <a:endParaRPr lang="en-US" dirty="0" smtClean="0"/>
          </a:p>
          <a:p>
            <a:pPr lvl="2" algn="just"/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…</a:t>
            </a:r>
          </a:p>
          <a:p>
            <a:pPr lvl="1" algn="just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851297"/>
          </a:xfrm>
        </p:spPr>
        <p:txBody>
          <a:bodyPr/>
          <a:lstStyle/>
          <a:p>
            <a:pPr lvl="1"/>
            <a:r>
              <a:rPr lang="en-US" b="1" dirty="0" err="1">
                <a:solidFill>
                  <a:srgbClr val="C00000"/>
                </a:solidFill>
                <a:effectLst/>
              </a:rPr>
              <a:t>Đ</a:t>
            </a:r>
            <a:r>
              <a:rPr lang="en-US" b="1" dirty="0" err="1" smtClean="0">
                <a:solidFill>
                  <a:srgbClr val="C00000"/>
                </a:solidFill>
                <a:effectLst/>
              </a:rPr>
              <a:t>iều</a:t>
            </a:r>
            <a:r>
              <a:rPr lang="en-US" b="1" dirty="0" smtClean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lệ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dự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án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sz="2800" b="1" dirty="0">
                <a:solidFill>
                  <a:srgbClr val="C00000"/>
                </a:solidFill>
                <a:effectLst/>
              </a:rPr>
              <a:t>(Project charter)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vi-VN" b="1" i="1" dirty="0">
                <a:solidFill>
                  <a:srgbClr val="860000"/>
                </a:solidFill>
              </a:rPr>
              <a:t>Những nhân tố </a:t>
            </a:r>
            <a:r>
              <a:rPr lang="en-US" b="1" i="1" dirty="0" smtClean="0">
                <a:solidFill>
                  <a:srgbClr val="860000"/>
                </a:solidFill>
              </a:rPr>
              <a:t>m</a:t>
            </a:r>
            <a:r>
              <a:rPr lang="vi-VN" b="1" i="1" dirty="0" smtClean="0">
                <a:solidFill>
                  <a:srgbClr val="860000"/>
                </a:solidFill>
              </a:rPr>
              <a:t>ôi </a:t>
            </a:r>
            <a:r>
              <a:rPr lang="vi-VN" b="1" i="1" dirty="0">
                <a:solidFill>
                  <a:srgbClr val="860000"/>
                </a:solidFill>
              </a:rPr>
              <a:t>trường </a:t>
            </a:r>
            <a:r>
              <a:rPr lang="en-US" b="1" i="1" dirty="0" smtClean="0">
                <a:solidFill>
                  <a:srgbClr val="860000"/>
                </a:solidFill>
              </a:rPr>
              <a:t>d</a:t>
            </a:r>
            <a:r>
              <a:rPr lang="vi-VN" b="1" i="1" dirty="0" smtClean="0">
                <a:solidFill>
                  <a:srgbClr val="860000"/>
                </a:solidFill>
              </a:rPr>
              <a:t>oanh nghiệp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dirty="0" smtClean="0"/>
              <a:t>(Enterprise </a:t>
            </a:r>
            <a:r>
              <a:rPr lang="en-US" dirty="0"/>
              <a:t>Environment </a:t>
            </a:r>
            <a:r>
              <a:rPr lang="en-US" dirty="0" smtClean="0"/>
              <a:t>Factors):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 </a:t>
            </a:r>
          </a:p>
          <a:p>
            <a:pPr lvl="1" algn="just"/>
            <a:r>
              <a:rPr lang="en-US" b="1" i="1" dirty="0" err="1" smtClean="0">
                <a:solidFill>
                  <a:srgbClr val="860000"/>
                </a:solidFill>
              </a:rPr>
              <a:t>Tiến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trình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tổ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chức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vốn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đầu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b="1" i="1" dirty="0" err="1" smtClean="0">
                <a:solidFill>
                  <a:srgbClr val="860000"/>
                </a:solidFill>
              </a:rPr>
              <a:t>tư</a:t>
            </a:r>
            <a:r>
              <a:rPr lang="en-US" b="1" i="1" dirty="0" smtClean="0">
                <a:solidFill>
                  <a:srgbClr val="860000"/>
                </a:solidFill>
              </a:rPr>
              <a:t> </a:t>
            </a:r>
            <a:r>
              <a:rPr lang="en-US" dirty="0" smtClean="0"/>
              <a:t>(Organizational Process  Assets):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851297"/>
          </a:xfrm>
        </p:spPr>
        <p:txBody>
          <a:bodyPr/>
          <a:lstStyle/>
          <a:p>
            <a:pPr lvl="1"/>
            <a:r>
              <a:rPr lang="en-US" b="1" dirty="0" err="1">
                <a:solidFill>
                  <a:srgbClr val="C00000"/>
                </a:solidFill>
                <a:effectLst/>
              </a:rPr>
              <a:t>Đ</a:t>
            </a:r>
            <a:r>
              <a:rPr lang="en-US" b="1" dirty="0" err="1" smtClean="0">
                <a:solidFill>
                  <a:srgbClr val="C00000"/>
                </a:solidFill>
                <a:effectLst/>
              </a:rPr>
              <a:t>iều</a:t>
            </a:r>
            <a:r>
              <a:rPr lang="en-US" b="1" dirty="0" smtClean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lệ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dự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án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sz="2800" b="1" dirty="0">
                <a:solidFill>
                  <a:srgbClr val="C00000"/>
                </a:solidFill>
                <a:effectLst/>
              </a:rPr>
              <a:t>(Project charter)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b="1" dirty="0" err="1" smtClean="0">
                <a:solidFill>
                  <a:srgbClr val="860000"/>
                </a:solidFill>
              </a:rPr>
              <a:t>Công</a:t>
            </a:r>
            <a:r>
              <a:rPr lang="en-US" b="1" dirty="0" smtClean="0">
                <a:solidFill>
                  <a:srgbClr val="860000"/>
                </a:solidFill>
              </a:rPr>
              <a:t> </a:t>
            </a:r>
            <a:r>
              <a:rPr lang="en-US" b="1" dirty="0" err="1" smtClean="0">
                <a:solidFill>
                  <a:srgbClr val="860000"/>
                </a:solidFill>
              </a:rPr>
              <a:t>cụ</a:t>
            </a:r>
            <a:r>
              <a:rPr lang="en-US" b="1" dirty="0" smtClean="0">
                <a:solidFill>
                  <a:srgbClr val="860000"/>
                </a:solidFill>
              </a:rPr>
              <a:t> </a:t>
            </a:r>
            <a:r>
              <a:rPr lang="en-US" b="1" dirty="0" err="1" smtClean="0">
                <a:solidFill>
                  <a:srgbClr val="860000"/>
                </a:solidFill>
              </a:rPr>
              <a:t>và</a:t>
            </a:r>
            <a:r>
              <a:rPr lang="en-US" b="1" dirty="0" smtClean="0">
                <a:solidFill>
                  <a:srgbClr val="860000"/>
                </a:solidFill>
              </a:rPr>
              <a:t> </a:t>
            </a:r>
            <a:r>
              <a:rPr lang="en-US" b="1" dirty="0" err="1" smtClean="0">
                <a:solidFill>
                  <a:srgbClr val="860000"/>
                </a:solidFill>
              </a:rPr>
              <a:t>kỹ</a:t>
            </a:r>
            <a:r>
              <a:rPr lang="en-US" b="1" dirty="0" smtClean="0">
                <a:solidFill>
                  <a:srgbClr val="860000"/>
                </a:solidFill>
              </a:rPr>
              <a:t> </a:t>
            </a:r>
            <a:r>
              <a:rPr lang="en-US" b="1" dirty="0" err="1" smtClean="0">
                <a:solidFill>
                  <a:srgbClr val="860000"/>
                </a:solidFill>
              </a:rPr>
              <a:t>thuật</a:t>
            </a:r>
            <a:r>
              <a:rPr lang="en-US" b="1" dirty="0" smtClean="0">
                <a:solidFill>
                  <a:srgbClr val="860000"/>
                </a:solidFill>
              </a:rPr>
              <a:t> (Tools and techniques)</a:t>
            </a:r>
            <a:endParaRPr lang="en-US" b="1" dirty="0">
              <a:solidFill>
                <a:srgbClr val="860000"/>
              </a:solidFill>
            </a:endParaRPr>
          </a:p>
          <a:p>
            <a:pPr lvl="1"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đ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lvl="2" algn="just"/>
            <a:r>
              <a:rPr lang="vi-VN" dirty="0"/>
              <a:t>Những đơn vị khác bên trong tổ </a:t>
            </a:r>
            <a:r>
              <a:rPr lang="vi-VN" dirty="0" smtClean="0"/>
              <a:t>chức</a:t>
            </a:r>
            <a:endParaRPr lang="en-US" dirty="0" smtClean="0"/>
          </a:p>
          <a:p>
            <a:pPr lvl="2" algn="just"/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(Consultants)</a:t>
            </a:r>
          </a:p>
          <a:p>
            <a:pPr lvl="2" algn="just"/>
            <a:r>
              <a:rPr lang="vi-VN" dirty="0"/>
              <a:t>Những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vi-VN" dirty="0" smtClean="0"/>
              <a:t>, </a:t>
            </a:r>
            <a:r>
              <a:rPr lang="vi-VN" dirty="0"/>
              <a:t>bao gồm </a:t>
            </a:r>
            <a:r>
              <a:rPr lang="en-US" dirty="0" smtClean="0"/>
              <a:t>k</a:t>
            </a:r>
            <a:r>
              <a:rPr lang="vi-VN" dirty="0" smtClean="0"/>
              <a:t>hách </a:t>
            </a:r>
            <a:r>
              <a:rPr lang="vi-VN" dirty="0"/>
              <a:t>hàng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</a:p>
          <a:p>
            <a:pPr lvl="2" algn="just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hiệp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  <a:p>
            <a:pPr lvl="2" algn="just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pPr lvl="2" algn="just"/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</a:t>
            </a:r>
            <a:r>
              <a:rPr lang="fr-FR" dirty="0"/>
              <a:t>Project management </a:t>
            </a:r>
            <a:r>
              <a:rPr lang="fr-FR" dirty="0" smtClean="0"/>
              <a:t>office-PMO</a:t>
            </a:r>
            <a:r>
              <a:rPr lang="fr-FR" dirty="0"/>
              <a:t>)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851297"/>
          </a:xfrm>
        </p:spPr>
        <p:txBody>
          <a:bodyPr/>
          <a:lstStyle/>
          <a:p>
            <a:pPr lvl="1"/>
            <a:r>
              <a:rPr lang="en-US" b="1" dirty="0" err="1" smtClean="0">
                <a:solidFill>
                  <a:srgbClr val="C00000"/>
                </a:solidFill>
                <a:effectLst/>
              </a:rPr>
              <a:t>Điều</a:t>
            </a:r>
            <a:r>
              <a:rPr lang="en-US" b="1" dirty="0" smtClean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lệ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dự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án</a:t>
            </a:r>
            <a:r>
              <a:rPr 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sz="2800" b="1" dirty="0">
                <a:solidFill>
                  <a:srgbClr val="C00000"/>
                </a:solidFill>
                <a:effectLst/>
              </a:rPr>
              <a:t>(Project charter)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Output</a:t>
            </a:r>
            <a:r>
              <a:rPr lang="en-US" dirty="0" smtClean="0"/>
              <a:t>: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/>
              <a:t>án</a:t>
            </a:r>
            <a:r>
              <a:rPr lang="en-US" dirty="0"/>
              <a:t> (Project Charter</a:t>
            </a:r>
            <a:r>
              <a:rPr lang="en-US" dirty="0" smtClean="0"/>
              <a:t>):</a:t>
            </a:r>
          </a:p>
          <a:p>
            <a:pPr lvl="1" algn="just"/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pPr lvl="1" algn="just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</a:p>
          <a:p>
            <a:pPr lvl="1" algn="just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lvl="1" algn="just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lvl="1" algn="just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marL="0" indent="0">
              <a:buNone/>
            </a:pP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Management 5e. - Gray and Larson">
  <a:themeElements>
    <a:clrScheme name="">
      <a:dk1>
        <a:srgbClr val="000000"/>
      </a:dk1>
      <a:lt1>
        <a:srgbClr val="FFFFE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6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ct Management 5e. - Gray and Lar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ject Management 5e. - Gray and Lars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Management 5e. - Gray and Lars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8516</TotalTime>
  <Words>3268</Words>
  <Application>Microsoft Office PowerPoint</Application>
  <PresentationFormat>On-screen Show (4:3)</PresentationFormat>
  <Paragraphs>287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Project Management 5e. - Gray and Larson</vt:lpstr>
      <vt:lpstr>CHƯƠNG 4:  quản lý tích hợp dự án  (Project Integration management)</vt:lpstr>
      <vt:lpstr>Quản lý tích hợp dự án</vt:lpstr>
      <vt:lpstr>Quản lý tích hợp dự án</vt:lpstr>
      <vt:lpstr>Điều lệ dự án (Project charter)</vt:lpstr>
      <vt:lpstr>Điều lệ dự án (Project charter)</vt:lpstr>
      <vt:lpstr>Điều lệ dự án (Project charter)</vt:lpstr>
      <vt:lpstr>Điều lệ dự án (Project charter)</vt:lpstr>
      <vt:lpstr>Điều lệ dự án (Project charter)</vt:lpstr>
      <vt:lpstr>Điều lệ dự án (Project charter)</vt:lpstr>
      <vt:lpstr>Quy ước điều lệ dự án (Project charter)</vt:lpstr>
      <vt:lpstr>Phát triển kế hoạch quản lý dự án  (Develop a project management plan)</vt:lpstr>
      <vt:lpstr>Phát triển kế hoạch quản lý dự án  (Develop a project management plan)</vt:lpstr>
      <vt:lpstr>Phát triển kế hoạch quản lý dự án  (Develop a project management plan)</vt:lpstr>
      <vt:lpstr>Phát triển kế hoạch quản lý dự án  (Develop a project management plan)</vt:lpstr>
      <vt:lpstr>Phát triển kế hoạch quản lý dự án  (Develop a project management plan)</vt:lpstr>
      <vt:lpstr>Phát triển kế hoạch quản lý dự án  (Develop a project management plan)</vt:lpstr>
      <vt:lpstr>Phát triển kế hoạch quản lý dự án  (Develop a project management plan)</vt:lpstr>
      <vt:lpstr>Phát triển kế hoạch quản lý dự án  (Develop a project management plan)</vt:lpstr>
      <vt:lpstr>Phát triển kế hoạch quản lý dự án  (Develop a project management plan)</vt:lpstr>
      <vt:lpstr>Phát triển kế hoạch quản lý dự án  (Develop a project management plan)</vt:lpstr>
      <vt:lpstr>Phát triển kế hoạch quản lý dự án  (Develop a project management plan)</vt:lpstr>
      <vt:lpstr>Hướng dẫn và quản lý thực thi dự án (Direct and Manage Project Execution)</vt:lpstr>
      <vt:lpstr>Hướng dẫn và quản lý thực thi dự án (Direct and Manage Project Execution)</vt:lpstr>
      <vt:lpstr>Hướng dẫn và quản lý thực thi dự án (Direct and Manage Project Execution)</vt:lpstr>
      <vt:lpstr>Hướng dẫn và quản lý thực thi dự án (Direct and Manage Project Execution)</vt:lpstr>
      <vt:lpstr>Hướng dẫn và quản lý thực thi dự án (Direct and Manage Project Execution)</vt:lpstr>
      <vt:lpstr>Hướng dẫn và quản lý thực thi dự án (Direct and Manage Project Execution)</vt:lpstr>
      <vt:lpstr>Hướng dẫn và quản lý thực thi dự án (Direct and Manage Project Execution)</vt:lpstr>
      <vt:lpstr>Hướng dẫn và quản lý thực thi dự án (Direct and Manage Project Execution)</vt:lpstr>
      <vt:lpstr>Hướng dẫn và quản lý thực thi dự án (Direct and Manage Project Execution)</vt:lpstr>
      <vt:lpstr>Hướng dẫn và quản lý thực thi dự án (Direct and Manage Project Execution)</vt:lpstr>
      <vt:lpstr>Theo dõi và điều khiển công việc dự án (Monitor and Control Project Work)</vt:lpstr>
      <vt:lpstr>Theo dõi và điều khiển công việc dự án (Monitor and Control Project Work)</vt:lpstr>
      <vt:lpstr>Theo dõi và điều khiển công việc dự án (Monitor and Control Project Work)</vt:lpstr>
      <vt:lpstr>Theo dõi và điều khiển công việc dự án (Monitor and Control Project Work)</vt:lpstr>
      <vt:lpstr>Theo dõi và điều khiển công việc dự án (Monitor and Control Project Work)</vt:lpstr>
      <vt:lpstr>Theo dõi và điều khiển công việc dự án (Monitor and Control Project Work)</vt:lpstr>
      <vt:lpstr>Theo dõi và điều khiển công việc dự án (Monitor and Control Project Work)</vt:lpstr>
      <vt:lpstr>Điều khiển thay đổi tích hợp  (Perform Integrated Change Control)</vt:lpstr>
      <vt:lpstr>Điều khiển thay đổi tích hợp  (Perform Integrated Change Control)</vt:lpstr>
      <vt:lpstr>Điều khiển thay đổi tích hợp  (Perform Integrated Change Control)</vt:lpstr>
      <vt:lpstr>Điều khiển thay đổi tích hợp  (Perform Integrated Change Control)</vt:lpstr>
      <vt:lpstr>Điều khiển thay đổi tích hợp  (Perform Integrated Change Control)</vt:lpstr>
      <vt:lpstr>Điều khiển thay đổi tích hợp  (Perform Integrated Change Control)</vt:lpstr>
      <vt:lpstr>Điều khiển thay đổi tích hợp  (Perform Integrated Change Control)</vt:lpstr>
      <vt:lpstr>Điều khiển thay đổi tích hợp  (Perform Integrated Change Control)</vt:lpstr>
      <vt:lpstr>Điều khiển thay đổi tích hợp  (Perform Integrated Change Control)</vt:lpstr>
      <vt:lpstr>Kết thúc dự án hoặc giai đoạn  (Close project or phase)</vt:lpstr>
      <vt:lpstr>Kết thúc dự án hoặc giai đoạn  (Close project or phase)</vt:lpstr>
      <vt:lpstr>Kết thúc dự án hoặc giai đoạn  (Close project or phase)</vt:lpstr>
    </vt:vector>
  </TitlesOfParts>
  <Manager>Janice Hanson</Manager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5e</dc:title>
  <dc:subject>Chapter 3</dc:subject>
  <dc:creator>Charlie Cook, The University of West Alabama</dc:creator>
  <cp:lastModifiedBy>XUAN HIEN</cp:lastModifiedBy>
  <cp:revision>291</cp:revision>
  <cp:lastPrinted>1601-01-01T00:00:00Z</cp:lastPrinted>
  <dcterms:created xsi:type="dcterms:W3CDTF">1901-01-01T06:00:00Z</dcterms:created>
  <dcterms:modified xsi:type="dcterms:W3CDTF">2013-05-31T12:41:37Z</dcterms:modified>
</cp:coreProperties>
</file>