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7" r:id="rId1"/>
  </p:sldMasterIdLst>
  <p:notesMasterIdLst>
    <p:notesMasterId r:id="rId53"/>
  </p:notesMasterIdLst>
  <p:sldIdLst>
    <p:sldId id="327" r:id="rId2"/>
    <p:sldId id="453" r:id="rId3"/>
    <p:sldId id="426" r:id="rId4"/>
    <p:sldId id="427" r:id="rId5"/>
    <p:sldId id="482" r:id="rId6"/>
    <p:sldId id="483" r:id="rId7"/>
    <p:sldId id="484" r:id="rId8"/>
    <p:sldId id="485" r:id="rId9"/>
    <p:sldId id="486" r:id="rId10"/>
    <p:sldId id="487" r:id="rId11"/>
    <p:sldId id="489" r:id="rId12"/>
    <p:sldId id="490" r:id="rId13"/>
    <p:sldId id="491" r:id="rId14"/>
    <p:sldId id="431" r:id="rId15"/>
    <p:sldId id="432" r:id="rId16"/>
    <p:sldId id="461" r:id="rId17"/>
    <p:sldId id="462" r:id="rId18"/>
    <p:sldId id="433" r:id="rId19"/>
    <p:sldId id="434" r:id="rId20"/>
    <p:sldId id="435" r:id="rId21"/>
    <p:sldId id="436" r:id="rId22"/>
    <p:sldId id="492" r:id="rId23"/>
    <p:sldId id="493" r:id="rId24"/>
    <p:sldId id="494" r:id="rId25"/>
    <p:sldId id="440" r:id="rId26"/>
    <p:sldId id="441" r:id="rId27"/>
    <p:sldId id="463" r:id="rId28"/>
    <p:sldId id="442" r:id="rId29"/>
    <p:sldId id="443" r:id="rId30"/>
    <p:sldId id="444" r:id="rId31"/>
    <p:sldId id="446" r:id="rId32"/>
    <p:sldId id="445" r:id="rId33"/>
    <p:sldId id="495" r:id="rId34"/>
    <p:sldId id="496" r:id="rId35"/>
    <p:sldId id="497" r:id="rId36"/>
    <p:sldId id="498" r:id="rId37"/>
    <p:sldId id="464" r:id="rId38"/>
    <p:sldId id="465" r:id="rId39"/>
    <p:sldId id="466" r:id="rId40"/>
    <p:sldId id="467" r:id="rId41"/>
    <p:sldId id="468" r:id="rId42"/>
    <p:sldId id="469" r:id="rId43"/>
    <p:sldId id="470" r:id="rId44"/>
    <p:sldId id="475" r:id="rId45"/>
    <p:sldId id="477" r:id="rId46"/>
    <p:sldId id="471" r:id="rId47"/>
    <p:sldId id="472" r:id="rId48"/>
    <p:sldId id="473" r:id="rId49"/>
    <p:sldId id="474" r:id="rId50"/>
    <p:sldId id="478" r:id="rId51"/>
    <p:sldId id="481" r:id="rId52"/>
  </p:sldIdLst>
  <p:sldSz cx="9144000" cy="6858000" type="screen4x3"/>
  <p:notesSz cx="6858000" cy="9144000"/>
  <p:defaultTextStyle>
    <a:defPPr>
      <a:defRPr lang="en-US"/>
    </a:defPPr>
    <a:lvl1pPr algn="l" rtl="0" fontAlgn="base">
      <a:spcBef>
        <a:spcPct val="0"/>
      </a:spcBef>
      <a:spcAft>
        <a:spcPct val="0"/>
      </a:spcAft>
      <a:defRPr sz="1000" kern="1200">
        <a:solidFill>
          <a:schemeClr val="tx1"/>
        </a:solidFill>
        <a:latin typeface="Arial" charset="0"/>
        <a:ea typeface="+mn-ea"/>
        <a:cs typeface="+mn-cs"/>
      </a:defRPr>
    </a:lvl1pPr>
    <a:lvl2pPr marL="457200" algn="l" rtl="0" fontAlgn="base">
      <a:spcBef>
        <a:spcPct val="0"/>
      </a:spcBef>
      <a:spcAft>
        <a:spcPct val="0"/>
      </a:spcAft>
      <a:defRPr sz="1000" kern="1200">
        <a:solidFill>
          <a:schemeClr val="tx1"/>
        </a:solidFill>
        <a:latin typeface="Arial" charset="0"/>
        <a:ea typeface="+mn-ea"/>
        <a:cs typeface="+mn-cs"/>
      </a:defRPr>
    </a:lvl2pPr>
    <a:lvl3pPr marL="914400" algn="l" rtl="0" fontAlgn="base">
      <a:spcBef>
        <a:spcPct val="0"/>
      </a:spcBef>
      <a:spcAft>
        <a:spcPct val="0"/>
      </a:spcAft>
      <a:defRPr sz="1000" kern="1200">
        <a:solidFill>
          <a:schemeClr val="tx1"/>
        </a:solidFill>
        <a:latin typeface="Arial" charset="0"/>
        <a:ea typeface="+mn-ea"/>
        <a:cs typeface="+mn-cs"/>
      </a:defRPr>
    </a:lvl3pPr>
    <a:lvl4pPr marL="1371600" algn="l" rtl="0" fontAlgn="base">
      <a:spcBef>
        <a:spcPct val="0"/>
      </a:spcBef>
      <a:spcAft>
        <a:spcPct val="0"/>
      </a:spcAft>
      <a:defRPr sz="1000" kern="1200">
        <a:solidFill>
          <a:schemeClr val="tx1"/>
        </a:solidFill>
        <a:latin typeface="Arial" charset="0"/>
        <a:ea typeface="+mn-ea"/>
        <a:cs typeface="+mn-cs"/>
      </a:defRPr>
    </a:lvl4pPr>
    <a:lvl5pPr marL="1828800" algn="l" rtl="0" fontAlgn="base">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60000"/>
    <a:srgbClr val="680000"/>
    <a:srgbClr val="4C0000"/>
    <a:srgbClr val="F8F8F8"/>
    <a:srgbClr val="006666"/>
    <a:srgbClr val="336699"/>
    <a:srgbClr val="003366"/>
    <a:srgbClr val="FFFFCC"/>
    <a:srgbClr val="333399"/>
    <a:srgbClr val="66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18" autoAdjust="0"/>
    <p:restoredTop sz="94670" autoAdjust="0"/>
  </p:normalViewPr>
  <p:slideViewPr>
    <p:cSldViewPr>
      <p:cViewPr>
        <p:scale>
          <a:sx n="58" d="100"/>
          <a:sy n="58" d="100"/>
        </p:scale>
        <p:origin x="-1818" y="-252"/>
      </p:cViewPr>
      <p:guideLst>
        <p:guide orient="horz" pos="2160"/>
        <p:guide pos="2880"/>
      </p:guideLst>
    </p:cSldViewPr>
  </p:slideViewPr>
  <p:notesTextViewPr>
    <p:cViewPr>
      <p:scale>
        <a:sx n="100" d="100"/>
        <a:sy n="100" d="100"/>
      </p:scale>
      <p:origin x="0" y="0"/>
    </p:cViewPr>
  </p:notesTextViewPr>
  <p:sorterViewPr>
    <p:cViewPr>
      <p:scale>
        <a:sx n="83" d="100"/>
        <a:sy n="83" d="100"/>
      </p:scale>
      <p:origin x="0" y="0"/>
    </p:cViewPr>
  </p:sorterViewPr>
  <p:notesViewPr>
    <p:cSldViewPr>
      <p:cViewPr varScale="1">
        <p:scale>
          <a:sx n="97" d="100"/>
          <a:sy n="97" d="100"/>
        </p:scale>
        <p:origin x="-618" y="-108"/>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655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55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655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C0F1B0F6-8178-41C9-A120-C087C6D1B931}" type="slidenum">
              <a:rPr lang="en-US"/>
              <a:pPr>
                <a:defRPr/>
              </a:pPr>
              <a:t>‹#›</a:t>
            </a:fld>
            <a:endParaRPr lang="en-US"/>
          </a:p>
        </p:txBody>
      </p:sp>
    </p:spTree>
    <p:extLst>
      <p:ext uri="{BB962C8B-B14F-4D97-AF65-F5344CB8AC3E}">
        <p14:creationId xmlns:p14="http://schemas.microsoft.com/office/powerpoint/2010/main" val="25785017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ext Box 31"/>
          <p:cNvSpPr txBox="1">
            <a:spLocks noChangeArrowheads="1"/>
          </p:cNvSpPr>
          <p:nvPr userDrawn="1"/>
        </p:nvSpPr>
        <p:spPr bwMode="auto">
          <a:xfrm>
            <a:off x="5530850" y="2727325"/>
            <a:ext cx="3470275" cy="1554163"/>
          </a:xfrm>
          <a:prstGeom prst="rect">
            <a:avLst/>
          </a:prstGeom>
          <a:noFill/>
          <a:ln w="9525">
            <a:noFill/>
            <a:miter lim="800000"/>
            <a:headEnd/>
            <a:tailEnd/>
          </a:ln>
          <a:effectLst/>
        </p:spPr>
        <p:txBody>
          <a:bodyPr anchorCtr="1">
            <a:spAutoFit/>
          </a:bodyPr>
          <a:lstStyle/>
          <a:p>
            <a:pPr>
              <a:spcBef>
                <a:spcPct val="50000"/>
              </a:spcBef>
              <a:defRPr/>
            </a:pPr>
            <a:r>
              <a:rPr lang="en-US" sz="3200"/>
              <a:t>Organization: Structure and Culture</a:t>
            </a:r>
          </a:p>
        </p:txBody>
      </p:sp>
      <p:sp>
        <p:nvSpPr>
          <p:cNvPr id="3" name="Text Box 34"/>
          <p:cNvSpPr txBox="1">
            <a:spLocks noChangeArrowheads="1"/>
          </p:cNvSpPr>
          <p:nvPr userDrawn="1"/>
        </p:nvSpPr>
        <p:spPr bwMode="auto">
          <a:xfrm>
            <a:off x="5578475" y="1724025"/>
            <a:ext cx="2925763" cy="336550"/>
          </a:xfrm>
          <a:prstGeom prst="rect">
            <a:avLst/>
          </a:prstGeom>
          <a:noFill/>
          <a:ln w="9525">
            <a:noFill/>
            <a:miter lim="800000"/>
            <a:headEnd/>
            <a:tailEnd/>
          </a:ln>
          <a:effectLst/>
        </p:spPr>
        <p:txBody>
          <a:bodyPr>
            <a:spAutoFit/>
          </a:bodyPr>
          <a:lstStyle/>
          <a:p>
            <a:pPr algn="ctr">
              <a:spcBef>
                <a:spcPct val="50000"/>
              </a:spcBef>
              <a:defRPr/>
            </a:pPr>
            <a:r>
              <a:rPr lang="en-US" sz="1600" b="1">
                <a:solidFill>
                  <a:srgbClr val="FFFFFF"/>
                </a:solidFill>
              </a:rPr>
              <a:t>CHAPTER THREE</a:t>
            </a:r>
          </a:p>
        </p:txBody>
      </p:sp>
      <p:sp>
        <p:nvSpPr>
          <p:cNvPr id="4" name="Text Box 35"/>
          <p:cNvSpPr txBox="1">
            <a:spLocks noChangeArrowheads="1"/>
          </p:cNvSpPr>
          <p:nvPr userDrawn="1"/>
        </p:nvSpPr>
        <p:spPr bwMode="auto">
          <a:xfrm>
            <a:off x="5549900" y="777875"/>
            <a:ext cx="3473450" cy="457200"/>
          </a:xfrm>
          <a:prstGeom prst="rect">
            <a:avLst/>
          </a:prstGeom>
          <a:noFill/>
          <a:ln w="9525">
            <a:noFill/>
            <a:miter lim="800000"/>
            <a:headEnd/>
            <a:tailEnd/>
          </a:ln>
          <a:effectLst/>
        </p:spPr>
        <p:txBody>
          <a:bodyPr>
            <a:spAutoFit/>
          </a:bodyPr>
          <a:lstStyle/>
          <a:p>
            <a:pPr algn="ctr">
              <a:spcBef>
                <a:spcPct val="50000"/>
              </a:spcBef>
              <a:defRPr/>
            </a:pPr>
            <a:r>
              <a:rPr lang="en-US" sz="2400" b="1">
                <a:solidFill>
                  <a:srgbClr val="990033"/>
                </a:solidFill>
              </a:rPr>
              <a:t>Student Version</a:t>
            </a:r>
          </a:p>
        </p:txBody>
      </p:sp>
      <p:sp>
        <p:nvSpPr>
          <p:cNvPr id="5" name="Text Box 37"/>
          <p:cNvSpPr txBox="1">
            <a:spLocks noChangeArrowheads="1"/>
          </p:cNvSpPr>
          <p:nvPr userDrawn="1"/>
        </p:nvSpPr>
        <p:spPr bwMode="auto">
          <a:xfrm>
            <a:off x="5257800" y="6232525"/>
            <a:ext cx="3886200" cy="396875"/>
          </a:xfrm>
          <a:prstGeom prst="rect">
            <a:avLst/>
          </a:prstGeom>
          <a:noFill/>
          <a:ln w="9525">
            <a:noFill/>
            <a:miter lim="800000"/>
            <a:headEnd/>
            <a:tailEnd/>
          </a:ln>
          <a:effectLst/>
        </p:spPr>
        <p:txBody>
          <a:bodyPr>
            <a:spAutoFit/>
          </a:bodyPr>
          <a:lstStyle/>
          <a:p>
            <a:pPr algn="ctr">
              <a:defRPr/>
            </a:pPr>
            <a:r>
              <a:rPr lang="en-US" b="1" i="1">
                <a:latin typeface="Times New Roman" pitchFamily="18" charset="0"/>
              </a:rPr>
              <a:t>        Copyright © 2011 by The McGraw-Hill Companies, Inc. All rights reserved.</a:t>
            </a:r>
            <a:endParaRPr lang="en-US" b="1" i="1">
              <a:effectLst>
                <a:outerShdw blurRad="38100" dist="38100" dir="2700000" algn="tl">
                  <a:srgbClr val="FFFFFF"/>
                </a:outerShdw>
              </a:effectLst>
              <a:latin typeface="Times New Roman" pitchFamily="18" charset="0"/>
            </a:endParaRPr>
          </a:p>
        </p:txBody>
      </p:sp>
      <p:sp>
        <p:nvSpPr>
          <p:cNvPr id="6" name="Text Box 38"/>
          <p:cNvSpPr txBox="1">
            <a:spLocks noChangeArrowheads="1"/>
          </p:cNvSpPr>
          <p:nvPr userDrawn="1"/>
        </p:nvSpPr>
        <p:spPr bwMode="auto">
          <a:xfrm>
            <a:off x="6200775" y="6005513"/>
            <a:ext cx="2057400" cy="244475"/>
          </a:xfrm>
          <a:prstGeom prst="rect">
            <a:avLst/>
          </a:prstGeom>
          <a:noFill/>
          <a:ln w="9525">
            <a:noFill/>
            <a:miter lim="800000"/>
            <a:headEnd/>
            <a:tailEnd/>
          </a:ln>
          <a:effectLst/>
        </p:spPr>
        <p:txBody>
          <a:bodyPr>
            <a:spAutoFit/>
          </a:bodyPr>
          <a:lstStyle/>
          <a:p>
            <a:pPr algn="ctr">
              <a:defRPr/>
            </a:pPr>
            <a:r>
              <a:rPr lang="en-US" b="1" i="1">
                <a:latin typeface="Times New Roman" pitchFamily="18" charset="0"/>
              </a:rPr>
              <a:t>McGraw-Hill/Irwin</a:t>
            </a:r>
            <a:endParaRPr lang="en-US" b="1" i="1">
              <a:effectLst>
                <a:outerShdw blurRad="38100" dist="38100" dir="2700000" algn="tl">
                  <a:srgbClr val="FFFFFF"/>
                </a:outerShdw>
              </a:effectLst>
              <a:latin typeface="Times New Roman" pitchFamily="18" charset="0"/>
            </a:endParaRPr>
          </a:p>
        </p:txBody>
      </p:sp>
    </p:spTree>
    <p:extLst>
      <p:ext uri="{BB962C8B-B14F-4D97-AF65-F5344CB8AC3E}">
        <p14:creationId xmlns:p14="http://schemas.microsoft.com/office/powerpoint/2010/main" val="37994522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r>
              <a:rPr lang="en-US"/>
              <a:t>3</a:t>
            </a:r>
            <a:r>
              <a:rPr lang="en-US">
                <a:cs typeface="Times New Roman" pitchFamily="18" charset="0"/>
              </a:rPr>
              <a:t>–</a:t>
            </a:r>
            <a:fld id="{3B74B79D-6D29-42A6-B2F0-FBF64ED623AD}" type="slidenum">
              <a:rPr lang="en-US"/>
              <a:pPr>
                <a:defRPr/>
              </a:pPr>
              <a:t>‹#›</a:t>
            </a:fld>
            <a:endParaRPr lang="en-US"/>
          </a:p>
        </p:txBody>
      </p:sp>
    </p:spTree>
    <p:extLst>
      <p:ext uri="{BB962C8B-B14F-4D97-AF65-F5344CB8AC3E}">
        <p14:creationId xmlns:p14="http://schemas.microsoft.com/office/powerpoint/2010/main" val="2798606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263525"/>
            <a:ext cx="2038350" cy="58324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263525"/>
            <a:ext cx="5962650" cy="58324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r>
              <a:rPr lang="en-US"/>
              <a:t>3</a:t>
            </a:r>
            <a:r>
              <a:rPr lang="en-US">
                <a:cs typeface="Times New Roman" pitchFamily="18" charset="0"/>
              </a:rPr>
              <a:t>–</a:t>
            </a:r>
            <a:fld id="{E2B545E0-79E9-4AF7-9246-79C60D26FB77}" type="slidenum">
              <a:rPr lang="en-US"/>
              <a:pPr>
                <a:defRPr/>
              </a:pPr>
              <a:t>‹#›</a:t>
            </a:fld>
            <a:endParaRPr lang="en-US"/>
          </a:p>
        </p:txBody>
      </p:sp>
    </p:spTree>
    <p:extLst>
      <p:ext uri="{BB962C8B-B14F-4D97-AF65-F5344CB8AC3E}">
        <p14:creationId xmlns:p14="http://schemas.microsoft.com/office/powerpoint/2010/main" val="3975001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851297"/>
          </a:xfrm>
          <a:noFill/>
        </p:spPr>
        <p:style>
          <a:lnRef idx="2">
            <a:schemeClr val="accent3"/>
          </a:lnRef>
          <a:fillRef idx="1">
            <a:schemeClr val="lt1"/>
          </a:fillRef>
          <a:effectRef idx="0">
            <a:schemeClr val="accent3"/>
          </a:effectRef>
          <a:fontRef idx="none"/>
        </p:style>
        <p:txBody>
          <a:bodyPr/>
          <a:lstStyle>
            <a:lvl1pPr>
              <a:defRPr b="1">
                <a:solidFill>
                  <a:srgbClr val="960000"/>
                </a:solidFill>
                <a:effectLst/>
              </a:defRPr>
            </a:lvl1pPr>
          </a:lstStyle>
          <a:p>
            <a:r>
              <a:rPr lang="en-US" smtClean="0"/>
              <a:t>Click to edit Master title style</a:t>
            </a:r>
            <a:endParaRPr lang="en-US"/>
          </a:p>
        </p:txBody>
      </p:sp>
      <p:sp>
        <p:nvSpPr>
          <p:cNvPr id="3" name="Content Placeholder 2"/>
          <p:cNvSpPr>
            <a:spLocks noGrp="1"/>
          </p:cNvSpPr>
          <p:nvPr>
            <p:ph idx="1"/>
          </p:nvPr>
        </p:nvSpPr>
        <p:spPr>
          <a:xfrm>
            <a:off x="533400" y="1676390"/>
            <a:ext cx="8077200" cy="4770097"/>
          </a:xfrm>
        </p:spPr>
        <p:txBody>
          <a:bodyPr/>
          <a:lstStyle>
            <a:lvl1pPr algn="just">
              <a:defRPr>
                <a:solidFill>
                  <a:schemeClr val="tx1"/>
                </a:solidFill>
              </a:defRPr>
            </a:lvl1pPr>
            <a:lvl2pPr algn="just">
              <a:defRPr>
                <a:solidFill>
                  <a:schemeClr val="tx1"/>
                </a:solidFill>
              </a:defRPr>
            </a:lvl2pPr>
            <a:lvl3pPr algn="just">
              <a:defRPr>
                <a:solidFill>
                  <a:schemeClr val="tx1"/>
                </a:solidFill>
              </a:defRPr>
            </a:lvl3pPr>
            <a:lvl4pPr algn="just">
              <a:defRPr>
                <a:solidFill>
                  <a:schemeClr val="tx1"/>
                </a:solidFill>
              </a:defRPr>
            </a:lvl4pPr>
            <a:lvl5pPr algn="just">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5" name="Straight Connector 4"/>
          <p:cNvCxnSpPr/>
          <p:nvPr userDrawn="1"/>
        </p:nvCxnSpPr>
        <p:spPr bwMode="auto">
          <a:xfrm>
            <a:off x="457245" y="1508781"/>
            <a:ext cx="8138071" cy="0"/>
          </a:xfrm>
          <a:prstGeom prst="line">
            <a:avLst/>
          </a:prstGeom>
          <a:ln>
            <a:solidFill>
              <a:srgbClr val="960000"/>
            </a:solidFill>
            <a:headEnd type="none" w="med" len="med"/>
            <a:tailEnd type="none" w="med" len="med"/>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83358137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sldNum" sz="quarter" idx="10"/>
          </p:nvPr>
        </p:nvSpPr>
        <p:spPr>
          <a:ln/>
        </p:spPr>
        <p:txBody>
          <a:bodyPr/>
          <a:lstStyle>
            <a:lvl1pPr>
              <a:defRPr/>
            </a:lvl1pPr>
          </a:lstStyle>
          <a:p>
            <a:pPr>
              <a:defRPr/>
            </a:pPr>
            <a:r>
              <a:rPr lang="en-US" dirty="0" smtClean="0"/>
              <a:t>1</a:t>
            </a:r>
            <a:r>
              <a:rPr lang="en-US" dirty="0" smtClean="0">
                <a:cs typeface="Times New Roman" pitchFamily="18" charset="0"/>
              </a:rPr>
              <a:t>–</a:t>
            </a:r>
            <a:fld id="{C5750316-FE8E-4297-B2A7-C60AB65F7818}" type="slidenum">
              <a:rPr lang="en-US" smtClean="0"/>
              <a:pPr>
                <a:defRPr/>
              </a:pPr>
              <a:t>‹#›</a:t>
            </a:fld>
            <a:endParaRPr lang="en-US" dirty="0"/>
          </a:p>
        </p:txBody>
      </p:sp>
    </p:spTree>
    <p:extLst>
      <p:ext uri="{BB962C8B-B14F-4D97-AF65-F5344CB8AC3E}">
        <p14:creationId xmlns:p14="http://schemas.microsoft.com/office/powerpoint/2010/main" val="4216204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219200"/>
            <a:ext cx="3962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3962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sldNum" sz="quarter" idx="10"/>
          </p:nvPr>
        </p:nvSpPr>
        <p:spPr>
          <a:ln/>
        </p:spPr>
        <p:txBody>
          <a:bodyPr/>
          <a:lstStyle>
            <a:lvl1pPr>
              <a:defRPr/>
            </a:lvl1pPr>
          </a:lstStyle>
          <a:p>
            <a:pPr>
              <a:defRPr/>
            </a:pPr>
            <a:r>
              <a:rPr lang="en-US"/>
              <a:t>3</a:t>
            </a:r>
            <a:r>
              <a:rPr lang="en-US">
                <a:cs typeface="Times New Roman" pitchFamily="18" charset="0"/>
              </a:rPr>
              <a:t>–</a:t>
            </a:r>
            <a:fld id="{06DFF33A-482C-43A8-88B6-B431DA0325A5}" type="slidenum">
              <a:rPr lang="en-US"/>
              <a:pPr>
                <a:defRPr/>
              </a:pPr>
              <a:t>‹#›</a:t>
            </a:fld>
            <a:endParaRPr lang="en-US"/>
          </a:p>
        </p:txBody>
      </p:sp>
    </p:spTree>
    <p:extLst>
      <p:ext uri="{BB962C8B-B14F-4D97-AF65-F5344CB8AC3E}">
        <p14:creationId xmlns:p14="http://schemas.microsoft.com/office/powerpoint/2010/main" val="2270055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sldNum" sz="quarter" idx="10"/>
          </p:nvPr>
        </p:nvSpPr>
        <p:spPr>
          <a:ln/>
        </p:spPr>
        <p:txBody>
          <a:bodyPr/>
          <a:lstStyle>
            <a:lvl1pPr>
              <a:defRPr/>
            </a:lvl1pPr>
          </a:lstStyle>
          <a:p>
            <a:pPr>
              <a:defRPr/>
            </a:pPr>
            <a:r>
              <a:rPr lang="en-US"/>
              <a:t>3</a:t>
            </a:r>
            <a:r>
              <a:rPr lang="en-US">
                <a:cs typeface="Times New Roman" pitchFamily="18" charset="0"/>
              </a:rPr>
              <a:t>–</a:t>
            </a:r>
            <a:fld id="{8515D243-5BB9-421B-9677-1952A810645D}" type="slidenum">
              <a:rPr lang="en-US"/>
              <a:pPr>
                <a:defRPr/>
              </a:pPr>
              <a:t>‹#›</a:t>
            </a:fld>
            <a:endParaRPr lang="en-US"/>
          </a:p>
        </p:txBody>
      </p:sp>
    </p:spTree>
    <p:extLst>
      <p:ext uri="{BB962C8B-B14F-4D97-AF65-F5344CB8AC3E}">
        <p14:creationId xmlns:p14="http://schemas.microsoft.com/office/powerpoint/2010/main" val="517330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sldNum" sz="quarter" idx="10"/>
          </p:nvPr>
        </p:nvSpPr>
        <p:spPr>
          <a:ln/>
        </p:spPr>
        <p:txBody>
          <a:bodyPr/>
          <a:lstStyle>
            <a:lvl1pPr>
              <a:defRPr/>
            </a:lvl1pPr>
          </a:lstStyle>
          <a:p>
            <a:pPr>
              <a:defRPr/>
            </a:pPr>
            <a:r>
              <a:rPr lang="en-US"/>
              <a:t>3</a:t>
            </a:r>
            <a:r>
              <a:rPr lang="en-US">
                <a:cs typeface="Times New Roman" pitchFamily="18" charset="0"/>
              </a:rPr>
              <a:t>–</a:t>
            </a:r>
            <a:fld id="{B39D3451-46DC-4BC9-BDB6-B83751E958CE}" type="slidenum">
              <a:rPr lang="en-US"/>
              <a:pPr>
                <a:defRPr/>
              </a:pPr>
              <a:t>‹#›</a:t>
            </a:fld>
            <a:endParaRPr lang="en-US"/>
          </a:p>
        </p:txBody>
      </p:sp>
    </p:spTree>
    <p:extLst>
      <p:ext uri="{BB962C8B-B14F-4D97-AF65-F5344CB8AC3E}">
        <p14:creationId xmlns:p14="http://schemas.microsoft.com/office/powerpoint/2010/main" val="2425434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a:ln/>
        </p:spPr>
        <p:txBody>
          <a:bodyPr/>
          <a:lstStyle>
            <a:lvl1pPr>
              <a:defRPr/>
            </a:lvl1pPr>
          </a:lstStyle>
          <a:p>
            <a:pPr>
              <a:defRPr/>
            </a:pPr>
            <a:r>
              <a:rPr lang="en-US"/>
              <a:t>3</a:t>
            </a:r>
            <a:r>
              <a:rPr lang="en-US">
                <a:cs typeface="Times New Roman" pitchFamily="18" charset="0"/>
              </a:rPr>
              <a:t>–</a:t>
            </a:r>
            <a:fld id="{D5A2990B-820F-485C-9B54-5E6A72B1A88C}" type="slidenum">
              <a:rPr lang="en-US"/>
              <a:pPr>
                <a:defRPr/>
              </a:pPr>
              <a:t>‹#›</a:t>
            </a:fld>
            <a:endParaRPr lang="en-US"/>
          </a:p>
        </p:txBody>
      </p:sp>
    </p:spTree>
    <p:extLst>
      <p:ext uri="{BB962C8B-B14F-4D97-AF65-F5344CB8AC3E}">
        <p14:creationId xmlns:p14="http://schemas.microsoft.com/office/powerpoint/2010/main" val="1102667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r>
              <a:rPr lang="en-US"/>
              <a:t>3</a:t>
            </a:r>
            <a:r>
              <a:rPr lang="en-US">
                <a:cs typeface="Times New Roman" pitchFamily="18" charset="0"/>
              </a:rPr>
              <a:t>–</a:t>
            </a:r>
            <a:fld id="{1A628F46-5839-4A2B-BAB6-54EA988DE38A}" type="slidenum">
              <a:rPr lang="en-US"/>
              <a:pPr>
                <a:defRPr/>
              </a:pPr>
              <a:t>‹#›</a:t>
            </a:fld>
            <a:endParaRPr lang="en-US"/>
          </a:p>
        </p:txBody>
      </p:sp>
    </p:spTree>
    <p:extLst>
      <p:ext uri="{BB962C8B-B14F-4D97-AF65-F5344CB8AC3E}">
        <p14:creationId xmlns:p14="http://schemas.microsoft.com/office/powerpoint/2010/main" val="2385223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r>
              <a:rPr lang="en-US"/>
              <a:t>3</a:t>
            </a:r>
            <a:r>
              <a:rPr lang="en-US">
                <a:cs typeface="Times New Roman" pitchFamily="18" charset="0"/>
              </a:rPr>
              <a:t>–</a:t>
            </a:r>
            <a:fld id="{591BEADB-BB2D-494D-8496-E049FB8E3EE5}" type="slidenum">
              <a:rPr lang="en-US"/>
              <a:pPr>
                <a:defRPr/>
              </a:pPr>
              <a:t>‹#›</a:t>
            </a:fld>
            <a:endParaRPr lang="en-US"/>
          </a:p>
        </p:txBody>
      </p:sp>
    </p:spTree>
    <p:extLst>
      <p:ext uri="{BB962C8B-B14F-4D97-AF65-F5344CB8AC3E}">
        <p14:creationId xmlns:p14="http://schemas.microsoft.com/office/powerpoint/2010/main" val="4229135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1" name="Rectangle 3"/>
          <p:cNvSpPr>
            <a:spLocks noGrp="1" noChangeArrowheads="1"/>
          </p:cNvSpPr>
          <p:nvPr>
            <p:ph type="sldNum" sz="quarter" idx="4"/>
          </p:nvPr>
        </p:nvSpPr>
        <p:spPr bwMode="auto">
          <a:xfrm>
            <a:off x="6492875" y="6553200"/>
            <a:ext cx="2117725" cy="152400"/>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bodyPr>
          <a:lstStyle>
            <a:lvl1pPr algn="r">
              <a:defRPr>
                <a:latin typeface="Times New Roman" pitchFamily="18" charset="0"/>
              </a:defRPr>
            </a:lvl1pPr>
          </a:lstStyle>
          <a:p>
            <a:pPr>
              <a:defRPr/>
            </a:pPr>
            <a:r>
              <a:rPr lang="en-US"/>
              <a:t>3</a:t>
            </a:r>
            <a:r>
              <a:rPr lang="en-US">
                <a:cs typeface="Times New Roman" pitchFamily="18" charset="0"/>
              </a:rPr>
              <a:t>–</a:t>
            </a:r>
            <a:fld id="{78882BE7-8ED3-4E26-B038-80977A451172}" type="slidenum">
              <a:rPr lang="en-US"/>
              <a:pPr>
                <a:defRPr/>
              </a:pPr>
              <a:t>‹#›</a:t>
            </a:fld>
            <a:endParaRPr lang="en-US"/>
          </a:p>
        </p:txBody>
      </p:sp>
      <p:sp>
        <p:nvSpPr>
          <p:cNvPr id="43012" name="Rectangle 4"/>
          <p:cNvSpPr>
            <a:spLocks noGrp="1" noChangeArrowheads="1"/>
          </p:cNvSpPr>
          <p:nvPr>
            <p:ph type="title"/>
          </p:nvPr>
        </p:nvSpPr>
        <p:spPr bwMode="blackWhite">
          <a:xfrm>
            <a:off x="495300" y="263525"/>
            <a:ext cx="8153400" cy="823913"/>
          </a:xfrm>
          <a:prstGeom prst="roundRect">
            <a:avLst>
              <a:gd name="adj" fmla="val 16667"/>
            </a:avLst>
          </a:prstGeom>
          <a:gradFill rotWithShape="1">
            <a:gsLst>
              <a:gs pos="0">
                <a:srgbClr val="336699"/>
              </a:gs>
              <a:gs pos="50000">
                <a:srgbClr val="336699">
                  <a:gamma/>
                  <a:shade val="46275"/>
                  <a:invGamma/>
                </a:srgbClr>
              </a:gs>
              <a:gs pos="100000">
                <a:srgbClr val="336699"/>
              </a:gs>
            </a:gsLst>
            <a:lin ang="2700000" scaled="1"/>
          </a:gradFill>
          <a:ln w="9525">
            <a:solidFill>
              <a:srgbClr val="4D4D4D"/>
            </a:solidFill>
            <a:round/>
            <a:headEnd/>
            <a:tailEnd/>
          </a:ln>
          <a:effectLst>
            <a:outerShdw dist="107763" dir="2700000" algn="ctr" rotWithShape="0">
              <a:schemeClr val="bg2">
                <a:alpha val="50000"/>
              </a:schemeClr>
            </a:outerShdw>
          </a:effectLst>
        </p:spPr>
        <p:txBody>
          <a:bodyPr vert="horz" wrap="square" lIns="91440" tIns="137160" rIns="91440" bIns="137160" numCol="1" anchor="t" anchorCtr="0" compatLnSpc="1">
            <a:prstTxWarp prst="textNoShape">
              <a:avLst/>
            </a:prstTxWarp>
            <a:spAutoFit/>
          </a:bodyPr>
          <a:lstStyle/>
          <a:p>
            <a:pPr lvl="0"/>
            <a:endParaRPr lang="en-US" smtClean="0"/>
          </a:p>
        </p:txBody>
      </p:sp>
      <p:sp>
        <p:nvSpPr>
          <p:cNvPr id="43013" name="Rectangle 5"/>
          <p:cNvSpPr>
            <a:spLocks noGrp="1" noChangeArrowheads="1"/>
          </p:cNvSpPr>
          <p:nvPr>
            <p:ph type="body" idx="1"/>
          </p:nvPr>
        </p:nvSpPr>
        <p:spPr bwMode="auto">
          <a:xfrm>
            <a:off x="533400" y="1219200"/>
            <a:ext cx="8077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704"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013">
                                            <p:txEl>
                                              <p:pRg st="0" end="0"/>
                                            </p:txEl>
                                          </p:spTgt>
                                        </p:tgtEl>
                                        <p:attrNameLst>
                                          <p:attrName>style.visibility</p:attrName>
                                        </p:attrNameLst>
                                      </p:cBhvr>
                                      <p:to>
                                        <p:strVal val="visible"/>
                                      </p:to>
                                    </p:set>
                                    <p:animEffect transition="in" filter="wipe(left)">
                                      <p:cBhvr>
                                        <p:cTn id="7" dur="500"/>
                                        <p:tgtEl>
                                          <p:spTgt spid="43013">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3013">
                                            <p:txEl>
                                              <p:pRg st="1" end="1"/>
                                            </p:txEl>
                                          </p:spTgt>
                                        </p:tgtEl>
                                        <p:attrNameLst>
                                          <p:attrName>style.visibility</p:attrName>
                                        </p:attrNameLst>
                                      </p:cBhvr>
                                      <p:to>
                                        <p:strVal val="visible"/>
                                      </p:to>
                                    </p:set>
                                    <p:animEffect transition="in" filter="wipe(left)">
                                      <p:cBhvr>
                                        <p:cTn id="11" dur="1000"/>
                                        <p:tgtEl>
                                          <p:spTgt spid="43013">
                                            <p:txEl>
                                              <p:pRg st="1" end="1"/>
                                            </p:txEl>
                                          </p:spTgt>
                                        </p:tgtEl>
                                      </p:cBhvr>
                                    </p:animEffect>
                                  </p:childTnLst>
                                </p:cTn>
                              </p:par>
                            </p:childTnLst>
                          </p:cTn>
                        </p:par>
                        <p:par>
                          <p:cTn id="12" fill="hold" nodeType="afterGroup">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43013">
                                            <p:txEl>
                                              <p:pRg st="2" end="2"/>
                                            </p:txEl>
                                          </p:spTgt>
                                        </p:tgtEl>
                                        <p:attrNameLst>
                                          <p:attrName>style.visibility</p:attrName>
                                        </p:attrNameLst>
                                      </p:cBhvr>
                                      <p:to>
                                        <p:strVal val="visible"/>
                                      </p:to>
                                    </p:set>
                                    <p:animEffect transition="in" filter="wipe(left)">
                                      <p:cBhvr>
                                        <p:cTn id="15" dur="1000"/>
                                        <p:tgtEl>
                                          <p:spTgt spid="43013">
                                            <p:txEl>
                                              <p:pRg st="2" end="2"/>
                                            </p:txEl>
                                          </p:spTgt>
                                        </p:tgtEl>
                                      </p:cBhvr>
                                    </p:animEffect>
                                  </p:childTnLst>
                                </p:cTn>
                              </p:par>
                            </p:childTnLst>
                          </p:cTn>
                        </p:par>
                        <p:par>
                          <p:cTn id="16" fill="hold" nodeType="afterGroup">
                            <p:stCondLst>
                              <p:cond delay="2500"/>
                            </p:stCondLst>
                            <p:childTnLst>
                              <p:par>
                                <p:cTn id="17" presetID="22" presetClass="entr" presetSubtype="8" fill="hold" grpId="0" nodeType="afterEffect">
                                  <p:stCondLst>
                                    <p:cond delay="0"/>
                                  </p:stCondLst>
                                  <p:childTnLst>
                                    <p:set>
                                      <p:cBhvr>
                                        <p:cTn id="18" dur="1" fill="hold">
                                          <p:stCondLst>
                                            <p:cond delay="0"/>
                                          </p:stCondLst>
                                        </p:cTn>
                                        <p:tgtEl>
                                          <p:spTgt spid="43013">
                                            <p:txEl>
                                              <p:pRg st="3" end="3"/>
                                            </p:txEl>
                                          </p:spTgt>
                                        </p:tgtEl>
                                        <p:attrNameLst>
                                          <p:attrName>style.visibility</p:attrName>
                                        </p:attrNameLst>
                                      </p:cBhvr>
                                      <p:to>
                                        <p:strVal val="visible"/>
                                      </p:to>
                                    </p:set>
                                    <p:animEffect transition="in" filter="wipe(left)">
                                      <p:cBhvr>
                                        <p:cTn id="19" dur="1000"/>
                                        <p:tgtEl>
                                          <p:spTgt spid="43013">
                                            <p:txEl>
                                              <p:pRg st="3" end="3"/>
                                            </p:txEl>
                                          </p:spTgt>
                                        </p:tgtEl>
                                      </p:cBhvr>
                                    </p:animEffect>
                                  </p:childTnLst>
                                </p:cTn>
                              </p:par>
                            </p:childTnLst>
                          </p:cTn>
                        </p:par>
                        <p:par>
                          <p:cTn id="20" fill="hold" nodeType="afterGroup">
                            <p:stCondLst>
                              <p:cond delay="3500"/>
                            </p:stCondLst>
                            <p:childTnLst>
                              <p:par>
                                <p:cTn id="21" presetID="22" presetClass="entr" presetSubtype="8" fill="hold" grpId="0" nodeType="afterEffect">
                                  <p:stCondLst>
                                    <p:cond delay="0"/>
                                  </p:stCondLst>
                                  <p:childTnLst>
                                    <p:set>
                                      <p:cBhvr>
                                        <p:cTn id="22" dur="1" fill="hold">
                                          <p:stCondLst>
                                            <p:cond delay="0"/>
                                          </p:stCondLst>
                                        </p:cTn>
                                        <p:tgtEl>
                                          <p:spTgt spid="43013">
                                            <p:txEl>
                                              <p:pRg st="4" end="4"/>
                                            </p:txEl>
                                          </p:spTgt>
                                        </p:tgtEl>
                                        <p:attrNameLst>
                                          <p:attrName>style.visibility</p:attrName>
                                        </p:attrNameLst>
                                      </p:cBhvr>
                                      <p:to>
                                        <p:strVal val="visible"/>
                                      </p:to>
                                    </p:set>
                                    <p:animEffect transition="in" filter="wipe(left)">
                                      <p:cBhvr>
                                        <p:cTn id="23" dur="1000"/>
                                        <p:tgtEl>
                                          <p:spTgt spid="430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3" grpId="0" build="p" autoUpdateAnimBg="0">
        <p:tmplLst>
          <p:tmpl lvl="1">
            <p:tnLst>
              <p:par>
                <p:cTn presetID="22" presetClass="entr" presetSubtype="8" fill="hold" nodeType="clickEffect">
                  <p:stCondLst>
                    <p:cond delay="0"/>
                  </p:stCondLst>
                  <p:childTnLst>
                    <p:set>
                      <p:cBhvr>
                        <p:cTn dur="1" fill="hold">
                          <p:stCondLst>
                            <p:cond delay="0"/>
                          </p:stCondLst>
                        </p:cTn>
                        <p:tgtEl>
                          <p:spTgt spid="43013"/>
                        </p:tgtEl>
                        <p:attrNameLst>
                          <p:attrName>style.visibility</p:attrName>
                        </p:attrNameLst>
                      </p:cBhvr>
                      <p:to>
                        <p:strVal val="visible"/>
                      </p:to>
                    </p:set>
                    <p:animEffect transition="in" filter="wipe(left)">
                      <p:cBhvr>
                        <p:cTn dur="500"/>
                        <p:tgtEl>
                          <p:spTgt spid="4301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43013"/>
                        </p:tgtEl>
                        <p:attrNameLst>
                          <p:attrName>style.visibility</p:attrName>
                        </p:attrNameLst>
                      </p:cBhvr>
                      <p:to>
                        <p:strVal val="visible"/>
                      </p:to>
                    </p:set>
                    <p:animEffect transition="in" filter="wipe(left)">
                      <p:cBhvr>
                        <p:cTn dur="1000"/>
                        <p:tgtEl>
                          <p:spTgt spid="4301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43013"/>
                        </p:tgtEl>
                        <p:attrNameLst>
                          <p:attrName>style.visibility</p:attrName>
                        </p:attrNameLst>
                      </p:cBhvr>
                      <p:to>
                        <p:strVal val="visible"/>
                      </p:to>
                    </p:set>
                    <p:animEffect transition="in" filter="wipe(left)">
                      <p:cBhvr>
                        <p:cTn dur="1000"/>
                        <p:tgtEl>
                          <p:spTgt spid="4301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43013"/>
                        </p:tgtEl>
                        <p:attrNameLst>
                          <p:attrName>style.visibility</p:attrName>
                        </p:attrNameLst>
                      </p:cBhvr>
                      <p:to>
                        <p:strVal val="visible"/>
                      </p:to>
                    </p:set>
                    <p:animEffect transition="in" filter="wipe(left)">
                      <p:cBhvr>
                        <p:cTn dur="1000"/>
                        <p:tgtEl>
                          <p:spTgt spid="4301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43013"/>
                        </p:tgtEl>
                        <p:attrNameLst>
                          <p:attrName>style.visibility</p:attrName>
                        </p:attrNameLst>
                      </p:cBhvr>
                      <p:to>
                        <p:strVal val="visible"/>
                      </p:to>
                    </p:set>
                    <p:animEffect transition="in" filter="wipe(left)">
                      <p:cBhvr>
                        <p:cTn dur="1000"/>
                        <p:tgtEl>
                          <p:spTgt spid="43013"/>
                        </p:tgtEl>
                      </p:cBhvr>
                    </p:animEffect>
                  </p:childTnLst>
                </p:cTn>
              </p:par>
            </p:tnLst>
          </p:tmpl>
        </p:tmplLst>
      </p:bldP>
    </p:bldLst>
  </p:timing>
  <p:hf sldNum="0" hdr="0" ftr="0" dt="0"/>
  <p:txStyles>
    <p:titleStyle>
      <a:lvl1pPr algn="ctr" rtl="0" eaLnBrk="0" fontAlgn="base" hangingPunct="0">
        <a:spcBef>
          <a:spcPct val="0"/>
        </a:spcBef>
        <a:spcAft>
          <a:spcPct val="0"/>
        </a:spcAft>
        <a:defRPr sz="3200">
          <a:solidFill>
            <a:srgbClr val="FFFFFF"/>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3200">
          <a:solidFill>
            <a:srgbClr val="FFFFFF"/>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3200">
          <a:solidFill>
            <a:srgbClr val="FFFFFF"/>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3200">
          <a:solidFill>
            <a:srgbClr val="FFFFFF"/>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3200">
          <a:solidFill>
            <a:srgbClr val="FFFFFF"/>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rgbClr val="FFFFFF"/>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rgbClr val="FFFFFF"/>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rgbClr val="FFFFFF"/>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rgbClr val="FFFFFF"/>
          </a:solidFill>
          <a:effectLst>
            <a:outerShdw blurRad="38100" dist="38100" dir="2700000" algn="tl">
              <a:srgbClr val="000000"/>
            </a:outerShdw>
          </a:effectLst>
          <a:latin typeface="Arial" charset="0"/>
        </a:defRPr>
      </a:lvl9pPr>
    </p:titleStyle>
    <p:bodyStyle>
      <a:lvl1pPr marL="222250" indent="-222250" algn="l" rtl="0" eaLnBrk="0" fontAlgn="base" hangingPunct="0">
        <a:spcBef>
          <a:spcPct val="20000"/>
        </a:spcBef>
        <a:spcAft>
          <a:spcPct val="0"/>
        </a:spcAft>
        <a:buChar char="•"/>
        <a:defRPr sz="2800">
          <a:solidFill>
            <a:srgbClr val="336699"/>
          </a:solidFill>
          <a:latin typeface="+mn-lt"/>
          <a:ea typeface="+mn-ea"/>
          <a:cs typeface="+mn-cs"/>
        </a:defRPr>
      </a:lvl1pPr>
      <a:lvl2pPr marL="519113" indent="-182563" algn="l" rtl="0" eaLnBrk="0" fontAlgn="base" hangingPunct="0">
        <a:spcBef>
          <a:spcPct val="20000"/>
        </a:spcBef>
        <a:spcAft>
          <a:spcPct val="0"/>
        </a:spcAft>
        <a:buChar char="–"/>
        <a:defRPr sz="2400">
          <a:solidFill>
            <a:srgbClr val="990033"/>
          </a:solidFill>
          <a:latin typeface="+mn-lt"/>
        </a:defRPr>
      </a:lvl2pPr>
      <a:lvl3pPr marL="909638" indent="-174625" algn="l" rtl="0" eaLnBrk="0" fontAlgn="base" hangingPunct="0">
        <a:spcBef>
          <a:spcPct val="20000"/>
        </a:spcBef>
        <a:spcAft>
          <a:spcPct val="0"/>
        </a:spcAft>
        <a:buChar char="•"/>
        <a:defRPr sz="2000">
          <a:solidFill>
            <a:srgbClr val="006666"/>
          </a:solidFill>
          <a:latin typeface="Tahoma" pitchFamily="34" charset="0"/>
        </a:defRPr>
      </a:lvl3pPr>
      <a:lvl4pPr marL="1196975" indent="-173038" algn="l" rtl="0" eaLnBrk="0" fontAlgn="base" hangingPunct="0">
        <a:spcBef>
          <a:spcPct val="20000"/>
        </a:spcBef>
        <a:spcAft>
          <a:spcPct val="0"/>
        </a:spcAft>
        <a:buChar char="–"/>
        <a:defRPr sz="2000">
          <a:solidFill>
            <a:schemeClr val="tx1"/>
          </a:solidFill>
          <a:latin typeface="Times New Roman" pitchFamily="18" charset="0"/>
        </a:defRPr>
      </a:lvl4pPr>
      <a:lvl5pPr marL="1595438" indent="-160338" algn="l" rtl="0" eaLnBrk="0" fontAlgn="base" hangingPunct="0">
        <a:spcBef>
          <a:spcPct val="20000"/>
        </a:spcBef>
        <a:spcAft>
          <a:spcPct val="0"/>
        </a:spcAft>
        <a:buChar char="»"/>
        <a:defRPr sz="2000">
          <a:solidFill>
            <a:schemeClr val="tx1"/>
          </a:solidFill>
          <a:latin typeface="Times New Roman" pitchFamily="18" charset="0"/>
        </a:defRPr>
      </a:lvl5pPr>
      <a:lvl6pPr marL="2052638" indent="-160338" algn="l" rtl="0" fontAlgn="base">
        <a:spcBef>
          <a:spcPct val="20000"/>
        </a:spcBef>
        <a:spcAft>
          <a:spcPct val="0"/>
        </a:spcAft>
        <a:buChar char="»"/>
        <a:defRPr sz="2000">
          <a:solidFill>
            <a:schemeClr val="tx1"/>
          </a:solidFill>
          <a:latin typeface="Times New Roman" pitchFamily="18" charset="0"/>
        </a:defRPr>
      </a:lvl6pPr>
      <a:lvl7pPr marL="2509838" indent="-160338" algn="l" rtl="0" fontAlgn="base">
        <a:spcBef>
          <a:spcPct val="20000"/>
        </a:spcBef>
        <a:spcAft>
          <a:spcPct val="0"/>
        </a:spcAft>
        <a:buChar char="»"/>
        <a:defRPr sz="2000">
          <a:solidFill>
            <a:schemeClr val="tx1"/>
          </a:solidFill>
          <a:latin typeface="Times New Roman" pitchFamily="18" charset="0"/>
        </a:defRPr>
      </a:lvl7pPr>
      <a:lvl8pPr marL="2967038" indent="-160338" algn="l" rtl="0" fontAlgn="base">
        <a:spcBef>
          <a:spcPct val="20000"/>
        </a:spcBef>
        <a:spcAft>
          <a:spcPct val="0"/>
        </a:spcAft>
        <a:buChar char="»"/>
        <a:defRPr sz="2000">
          <a:solidFill>
            <a:schemeClr val="tx1"/>
          </a:solidFill>
          <a:latin typeface="Times New Roman" pitchFamily="18" charset="0"/>
        </a:defRPr>
      </a:lvl8pPr>
      <a:lvl9pPr marL="3424238" indent="-160338" algn="l" rtl="0" fontAlgn="base">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1508781"/>
            <a:ext cx="9144000" cy="1940957"/>
          </a:xfrm>
        </p:spPr>
        <p:style>
          <a:lnRef idx="0">
            <a:schemeClr val="accent3"/>
          </a:lnRef>
          <a:fillRef idx="3">
            <a:schemeClr val="accent3"/>
          </a:fillRef>
          <a:effectRef idx="3">
            <a:schemeClr val="accent3"/>
          </a:effectRef>
          <a:fontRef idx="minor">
            <a:schemeClr val="lt1"/>
          </a:fontRef>
        </p:style>
        <p:txBody>
          <a:bodyPr/>
          <a:lstStyle/>
          <a:p>
            <a:r>
              <a:rPr lang="en-US" sz="3600" dirty="0">
                <a:solidFill>
                  <a:srgbClr val="680000"/>
                </a:solidFill>
                <a:effectLst/>
              </a:rPr>
              <a:t>CHƯƠNG </a:t>
            </a:r>
            <a:r>
              <a:rPr lang="en-US" sz="3600" dirty="0" smtClean="0">
                <a:solidFill>
                  <a:srgbClr val="680000"/>
                </a:solidFill>
                <a:effectLst/>
              </a:rPr>
              <a:t>5</a:t>
            </a:r>
            <a:r>
              <a:rPr lang="en-US" sz="3600" dirty="0">
                <a:solidFill>
                  <a:srgbClr val="680000"/>
                </a:solidFill>
                <a:effectLst/>
              </a:rPr>
              <a:t>: </a:t>
            </a:r>
            <a:r>
              <a:rPr lang="en-US" sz="3600" dirty="0" smtClean="0">
                <a:solidFill>
                  <a:srgbClr val="680000"/>
                </a:solidFill>
                <a:effectLst/>
              </a:rPr>
              <a:t/>
            </a:r>
            <a:br>
              <a:rPr lang="en-US" sz="3600" dirty="0" smtClean="0">
                <a:solidFill>
                  <a:srgbClr val="680000"/>
                </a:solidFill>
                <a:effectLst/>
              </a:rPr>
            </a:br>
            <a:r>
              <a:rPr lang="en-US" sz="3600" dirty="0" smtClean="0">
                <a:solidFill>
                  <a:srgbClr val="680000"/>
                </a:solidFill>
                <a:effectLst/>
              </a:rPr>
              <a:t>QUẢN LÝ PHẠM VI DỰ ÁN</a:t>
            </a:r>
            <a:br>
              <a:rPr lang="en-US" sz="3600" dirty="0" smtClean="0">
                <a:solidFill>
                  <a:srgbClr val="680000"/>
                </a:solidFill>
                <a:effectLst/>
              </a:rPr>
            </a:br>
            <a:r>
              <a:rPr lang="en-US" sz="2400" dirty="0" smtClean="0">
                <a:solidFill>
                  <a:srgbClr val="680000"/>
                </a:solidFill>
                <a:effectLst/>
              </a:rPr>
              <a:t>(Project </a:t>
            </a:r>
            <a:r>
              <a:rPr lang="en-US" sz="2400" dirty="0">
                <a:solidFill>
                  <a:srgbClr val="680000"/>
                </a:solidFill>
                <a:effectLst/>
              </a:rPr>
              <a:t>Scope </a:t>
            </a:r>
            <a:r>
              <a:rPr lang="en-US" sz="2400" dirty="0" smtClean="0">
                <a:solidFill>
                  <a:srgbClr val="680000"/>
                </a:solidFill>
                <a:effectLst/>
              </a:rPr>
              <a:t>Management)</a:t>
            </a:r>
            <a:endParaRPr lang="en-US" sz="2400" dirty="0">
              <a:solidFill>
                <a:srgbClr val="680000"/>
              </a:solidFill>
              <a:effectLst/>
            </a:endParaRPr>
          </a:p>
        </p:txBody>
      </p:sp>
    </p:spTree>
    <p:extLst>
      <p:ext uri="{BB962C8B-B14F-4D97-AF65-F5344CB8AC3E}">
        <p14:creationId xmlns:p14="http://schemas.microsoft.com/office/powerpoint/2010/main" val="34606342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en-US" dirty="0"/>
              <a:t>Thu </a:t>
            </a:r>
            <a:r>
              <a:rPr lang="en-US" dirty="0" err="1"/>
              <a:t>thập</a:t>
            </a:r>
            <a:r>
              <a:rPr lang="en-US" dirty="0"/>
              <a:t> </a:t>
            </a:r>
            <a:r>
              <a:rPr lang="en-US" dirty="0" err="1"/>
              <a:t>các</a:t>
            </a:r>
            <a:r>
              <a:rPr lang="en-US" dirty="0"/>
              <a:t> </a:t>
            </a:r>
            <a:r>
              <a:rPr lang="en-US" dirty="0" err="1"/>
              <a:t>yêu</a:t>
            </a:r>
            <a:r>
              <a:rPr lang="en-US" dirty="0"/>
              <a:t> </a:t>
            </a:r>
            <a:r>
              <a:rPr lang="en-US" dirty="0" err="1"/>
              <a:t>cầu</a:t>
            </a:r>
            <a:r>
              <a:rPr lang="en-US" dirty="0"/>
              <a:t> </a:t>
            </a:r>
            <a:r>
              <a:rPr lang="en-US" dirty="0" smtClean="0"/>
              <a:t/>
            </a:r>
            <a:br>
              <a:rPr lang="en-US" dirty="0" smtClean="0"/>
            </a:br>
            <a:r>
              <a:rPr lang="en-US" dirty="0" smtClean="0"/>
              <a:t>(</a:t>
            </a:r>
            <a:r>
              <a:rPr lang="en-US" dirty="0"/>
              <a:t>Collect Requirements)</a:t>
            </a:r>
          </a:p>
        </p:txBody>
      </p:sp>
      <p:sp>
        <p:nvSpPr>
          <p:cNvPr id="3" name="Content Placeholder 2"/>
          <p:cNvSpPr>
            <a:spLocks noGrp="1"/>
          </p:cNvSpPr>
          <p:nvPr>
            <p:ph idx="1"/>
          </p:nvPr>
        </p:nvSpPr>
        <p:spPr/>
        <p:txBody>
          <a:bodyPr/>
          <a:lstStyle/>
          <a:p>
            <a:pPr lvl="1">
              <a:spcBef>
                <a:spcPts val="1200"/>
              </a:spcBef>
            </a:pPr>
            <a:r>
              <a:rPr lang="en-US" dirty="0" err="1"/>
              <a:t>Kỹ</a:t>
            </a:r>
            <a:r>
              <a:rPr lang="en-US" dirty="0"/>
              <a:t> </a:t>
            </a:r>
            <a:r>
              <a:rPr lang="en-US" dirty="0" err="1"/>
              <a:t>thuật</a:t>
            </a:r>
            <a:r>
              <a:rPr lang="en-US" dirty="0"/>
              <a:t> </a:t>
            </a:r>
            <a:r>
              <a:rPr lang="en-US" dirty="0" err="1"/>
              <a:t>nhóm</a:t>
            </a:r>
            <a:r>
              <a:rPr lang="en-US" dirty="0"/>
              <a:t> </a:t>
            </a:r>
            <a:r>
              <a:rPr lang="en-US" dirty="0" err="1"/>
              <a:t>các</a:t>
            </a:r>
            <a:r>
              <a:rPr lang="en-US" dirty="0"/>
              <a:t> </a:t>
            </a:r>
            <a:r>
              <a:rPr lang="en-US" dirty="0" err="1"/>
              <a:t>cách</a:t>
            </a:r>
            <a:r>
              <a:rPr lang="en-US" dirty="0"/>
              <a:t> </a:t>
            </a:r>
            <a:r>
              <a:rPr lang="en-US" dirty="0" err="1"/>
              <a:t>ra</a:t>
            </a:r>
            <a:r>
              <a:rPr lang="en-US" dirty="0"/>
              <a:t> </a:t>
            </a:r>
            <a:r>
              <a:rPr lang="en-US" dirty="0" err="1"/>
              <a:t>quyết</a:t>
            </a:r>
            <a:r>
              <a:rPr lang="en-US" dirty="0"/>
              <a:t> </a:t>
            </a:r>
            <a:r>
              <a:rPr lang="vi-VN" dirty="0"/>
              <a:t>đị</a:t>
            </a:r>
            <a:r>
              <a:rPr lang="en-US" dirty="0" err="1"/>
              <a:t>nh</a:t>
            </a:r>
            <a:r>
              <a:rPr lang="en-US" dirty="0"/>
              <a:t> (Group Decision Making Techniques): </a:t>
            </a:r>
            <a:r>
              <a:rPr lang="en-US" dirty="0" err="1"/>
              <a:t>có</a:t>
            </a:r>
            <a:r>
              <a:rPr lang="en-US" dirty="0"/>
              <a:t> </a:t>
            </a:r>
            <a:r>
              <a:rPr lang="en-US" dirty="0" err="1"/>
              <a:t>nhiều</a:t>
            </a:r>
            <a:r>
              <a:rPr lang="en-US" dirty="0"/>
              <a:t> </a:t>
            </a:r>
            <a:r>
              <a:rPr lang="en-US" dirty="0" err="1"/>
              <a:t>cách</a:t>
            </a:r>
            <a:endParaRPr lang="en-US" dirty="0"/>
          </a:p>
          <a:p>
            <a:pPr lvl="2">
              <a:spcBef>
                <a:spcPts val="1200"/>
              </a:spcBef>
            </a:pPr>
            <a:r>
              <a:rPr lang="en-US" dirty="0" err="1"/>
              <a:t>Sự</a:t>
            </a:r>
            <a:r>
              <a:rPr lang="en-US" dirty="0"/>
              <a:t> </a:t>
            </a:r>
            <a:r>
              <a:rPr lang="en-US" dirty="0" err="1"/>
              <a:t>nhất</a:t>
            </a:r>
            <a:r>
              <a:rPr lang="en-US" dirty="0"/>
              <a:t> </a:t>
            </a:r>
            <a:r>
              <a:rPr lang="en-US" dirty="0" err="1"/>
              <a:t>trí</a:t>
            </a:r>
            <a:r>
              <a:rPr lang="en-US" dirty="0"/>
              <a:t> (Unanimity): </a:t>
            </a:r>
            <a:r>
              <a:rPr lang="en-US" dirty="0" err="1"/>
              <a:t>mọi</a:t>
            </a:r>
            <a:r>
              <a:rPr lang="en-US" dirty="0"/>
              <a:t> </a:t>
            </a:r>
            <a:r>
              <a:rPr lang="en-US" dirty="0" err="1"/>
              <a:t>ng</a:t>
            </a:r>
            <a:r>
              <a:rPr lang="vi-VN" dirty="0"/>
              <a:t>ười</a:t>
            </a:r>
            <a:r>
              <a:rPr lang="en-US" dirty="0"/>
              <a:t> </a:t>
            </a:r>
            <a:r>
              <a:rPr lang="vi-VN" dirty="0"/>
              <a:t>đề</a:t>
            </a:r>
            <a:r>
              <a:rPr lang="en-US" dirty="0"/>
              <a:t>u </a:t>
            </a:r>
            <a:r>
              <a:rPr lang="vi-VN" dirty="0"/>
              <a:t>đồ</a:t>
            </a:r>
            <a:r>
              <a:rPr lang="en-US" dirty="0" err="1"/>
              <a:t>ng</a:t>
            </a:r>
            <a:r>
              <a:rPr lang="en-US" dirty="0"/>
              <a:t> ý</a:t>
            </a:r>
          </a:p>
          <a:p>
            <a:pPr lvl="2">
              <a:spcBef>
                <a:spcPts val="1200"/>
              </a:spcBef>
            </a:pPr>
            <a:r>
              <a:rPr lang="en-US" dirty="0" err="1"/>
              <a:t>Phần</a:t>
            </a:r>
            <a:r>
              <a:rPr lang="en-US" dirty="0"/>
              <a:t> </a:t>
            </a:r>
            <a:r>
              <a:rPr lang="en-US" dirty="0" err="1"/>
              <a:t>lớn</a:t>
            </a:r>
            <a:r>
              <a:rPr lang="en-US" dirty="0"/>
              <a:t> (Majority): </a:t>
            </a:r>
            <a:r>
              <a:rPr lang="en-US" dirty="0" err="1"/>
              <a:t>sự</a:t>
            </a:r>
            <a:r>
              <a:rPr lang="en-US" dirty="0"/>
              <a:t> </a:t>
            </a:r>
            <a:r>
              <a:rPr lang="en-US" dirty="0" err="1"/>
              <a:t>ủng</a:t>
            </a:r>
            <a:r>
              <a:rPr lang="en-US" dirty="0"/>
              <a:t> </a:t>
            </a:r>
            <a:r>
              <a:rPr lang="en-US" dirty="0" err="1"/>
              <a:t>hộ</a:t>
            </a:r>
            <a:r>
              <a:rPr lang="en-US" dirty="0"/>
              <a:t> </a:t>
            </a:r>
            <a:r>
              <a:rPr lang="en-US" dirty="0" err="1"/>
              <a:t>của</a:t>
            </a:r>
            <a:r>
              <a:rPr lang="en-US" dirty="0"/>
              <a:t> </a:t>
            </a:r>
            <a:r>
              <a:rPr lang="en-US" dirty="0" err="1"/>
              <a:t>trên</a:t>
            </a:r>
            <a:r>
              <a:rPr lang="en-US" dirty="0"/>
              <a:t> 50% </a:t>
            </a:r>
            <a:r>
              <a:rPr lang="en-US" dirty="0" err="1"/>
              <a:t>thành</a:t>
            </a:r>
            <a:r>
              <a:rPr lang="en-US" dirty="0"/>
              <a:t> </a:t>
            </a:r>
            <a:r>
              <a:rPr lang="en-US" dirty="0" err="1"/>
              <a:t>viên</a:t>
            </a:r>
            <a:r>
              <a:rPr lang="en-US" dirty="0"/>
              <a:t> </a:t>
            </a:r>
            <a:r>
              <a:rPr lang="en-US" dirty="0" err="1"/>
              <a:t>của</a:t>
            </a:r>
            <a:r>
              <a:rPr lang="en-US" dirty="0"/>
              <a:t> </a:t>
            </a:r>
            <a:r>
              <a:rPr lang="en-US" dirty="0" err="1"/>
              <a:t>nhóm</a:t>
            </a:r>
            <a:r>
              <a:rPr lang="en-US" dirty="0"/>
              <a:t>.	</a:t>
            </a:r>
          </a:p>
          <a:p>
            <a:pPr lvl="2">
              <a:spcBef>
                <a:spcPts val="1200"/>
              </a:spcBef>
            </a:pPr>
            <a:r>
              <a:rPr lang="en-US" dirty="0" err="1"/>
              <a:t>Đa</a:t>
            </a:r>
            <a:r>
              <a:rPr lang="en-US" dirty="0"/>
              <a:t> </a:t>
            </a:r>
            <a:r>
              <a:rPr lang="en-US" dirty="0" err="1"/>
              <a:t>số</a:t>
            </a:r>
            <a:r>
              <a:rPr lang="en-US" dirty="0"/>
              <a:t> (Plurality): </a:t>
            </a:r>
            <a:r>
              <a:rPr lang="en-US" dirty="0" err="1"/>
              <a:t>Khối</a:t>
            </a:r>
            <a:r>
              <a:rPr lang="en-US" dirty="0"/>
              <a:t> </a:t>
            </a:r>
            <a:r>
              <a:rPr lang="en-US" dirty="0" err="1"/>
              <a:t>lớn</a:t>
            </a:r>
            <a:r>
              <a:rPr lang="en-US" dirty="0"/>
              <a:t> </a:t>
            </a:r>
            <a:r>
              <a:rPr lang="en-US" dirty="0" err="1"/>
              <a:t>nhất</a:t>
            </a:r>
            <a:r>
              <a:rPr lang="en-US" dirty="0"/>
              <a:t> </a:t>
            </a:r>
            <a:r>
              <a:rPr lang="en-US" dirty="0" err="1"/>
              <a:t>trong</a:t>
            </a:r>
            <a:r>
              <a:rPr lang="en-US" dirty="0"/>
              <a:t> </a:t>
            </a:r>
            <a:r>
              <a:rPr lang="en-US" dirty="0" err="1"/>
              <a:t>nhóm</a:t>
            </a:r>
            <a:r>
              <a:rPr lang="en-US" dirty="0"/>
              <a:t> </a:t>
            </a:r>
            <a:r>
              <a:rPr lang="en-US" dirty="0" err="1"/>
              <a:t>ra</a:t>
            </a:r>
            <a:r>
              <a:rPr lang="en-US" dirty="0"/>
              <a:t> </a:t>
            </a:r>
            <a:r>
              <a:rPr lang="en-US" dirty="0" err="1"/>
              <a:t>quyết</a:t>
            </a:r>
            <a:r>
              <a:rPr lang="en-US" dirty="0"/>
              <a:t> </a:t>
            </a:r>
            <a:r>
              <a:rPr lang="vi-VN" dirty="0"/>
              <a:t>đị</a:t>
            </a:r>
            <a:r>
              <a:rPr lang="en-US" dirty="0" err="1"/>
              <a:t>nh</a:t>
            </a:r>
            <a:r>
              <a:rPr lang="en-US" dirty="0" smtClean="0"/>
              <a:t>. </a:t>
            </a:r>
            <a:r>
              <a:rPr lang="vi-VN" dirty="0"/>
              <a:t>ngay cả khi không đạt được đa số</a:t>
            </a:r>
            <a:endParaRPr lang="en-US" dirty="0"/>
          </a:p>
          <a:p>
            <a:pPr lvl="2">
              <a:spcBef>
                <a:spcPts val="1200"/>
              </a:spcBef>
            </a:pPr>
            <a:r>
              <a:rPr lang="en-US" dirty="0" err="1"/>
              <a:t>Độc</a:t>
            </a:r>
            <a:r>
              <a:rPr lang="en-US" dirty="0"/>
              <a:t> </a:t>
            </a:r>
            <a:r>
              <a:rPr lang="en-US" dirty="0" err="1"/>
              <a:t>tài</a:t>
            </a:r>
            <a:r>
              <a:rPr lang="en-US" dirty="0"/>
              <a:t> (Dictatorship): </a:t>
            </a:r>
            <a:r>
              <a:rPr lang="en-US" dirty="0" err="1"/>
              <a:t>Một</a:t>
            </a:r>
            <a:r>
              <a:rPr lang="en-US" dirty="0"/>
              <a:t> </a:t>
            </a:r>
            <a:r>
              <a:rPr lang="en-US" dirty="0" err="1"/>
              <a:t>cá</a:t>
            </a:r>
            <a:r>
              <a:rPr lang="en-US" dirty="0"/>
              <a:t> </a:t>
            </a:r>
            <a:r>
              <a:rPr lang="en-US" dirty="0" err="1"/>
              <a:t>nhân</a:t>
            </a:r>
            <a:r>
              <a:rPr lang="en-US" dirty="0"/>
              <a:t> </a:t>
            </a:r>
            <a:r>
              <a:rPr lang="vi-VN" dirty="0"/>
              <a:t>đư</a:t>
            </a:r>
            <a:r>
              <a:rPr lang="en-US" dirty="0"/>
              <a:t>a </a:t>
            </a:r>
            <a:r>
              <a:rPr lang="en-US" dirty="0" err="1"/>
              <a:t>ra</a:t>
            </a:r>
            <a:r>
              <a:rPr lang="en-US" dirty="0"/>
              <a:t> </a:t>
            </a:r>
            <a:r>
              <a:rPr lang="en-US" dirty="0" err="1"/>
              <a:t>quyết</a:t>
            </a:r>
            <a:r>
              <a:rPr lang="en-US" dirty="0"/>
              <a:t> </a:t>
            </a:r>
            <a:r>
              <a:rPr lang="vi-VN" dirty="0"/>
              <a:t>đị</a:t>
            </a:r>
            <a:r>
              <a:rPr lang="en-US" dirty="0" err="1"/>
              <a:t>nh</a:t>
            </a:r>
            <a:r>
              <a:rPr lang="en-US" dirty="0"/>
              <a:t> </a:t>
            </a:r>
            <a:r>
              <a:rPr lang="en-US" dirty="0" err="1"/>
              <a:t>cho</a:t>
            </a:r>
            <a:r>
              <a:rPr lang="en-US" dirty="0"/>
              <a:t> </a:t>
            </a:r>
            <a:r>
              <a:rPr lang="en-US" dirty="0" err="1"/>
              <a:t>nhóm</a:t>
            </a:r>
            <a:r>
              <a:rPr lang="en-US" dirty="0"/>
              <a:t>.</a:t>
            </a:r>
          </a:p>
          <a:p>
            <a:pPr lvl="2">
              <a:spcBef>
                <a:spcPts val="1200"/>
              </a:spcBef>
            </a:pPr>
            <a:endParaRPr lang="en-US" dirty="0"/>
          </a:p>
          <a:p>
            <a:endParaRPr lang="en-US" dirty="0"/>
          </a:p>
        </p:txBody>
      </p:sp>
    </p:spTree>
    <p:extLst>
      <p:ext uri="{BB962C8B-B14F-4D97-AF65-F5344CB8AC3E}">
        <p14:creationId xmlns:p14="http://schemas.microsoft.com/office/powerpoint/2010/main" val="29088121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en-US" dirty="0"/>
              <a:t>Thu </a:t>
            </a:r>
            <a:r>
              <a:rPr lang="en-US" dirty="0" err="1"/>
              <a:t>thập</a:t>
            </a:r>
            <a:r>
              <a:rPr lang="en-US" dirty="0"/>
              <a:t> </a:t>
            </a:r>
            <a:r>
              <a:rPr lang="en-US" dirty="0" err="1"/>
              <a:t>các</a:t>
            </a:r>
            <a:r>
              <a:rPr lang="en-US" dirty="0"/>
              <a:t> </a:t>
            </a:r>
            <a:r>
              <a:rPr lang="en-US" dirty="0" err="1"/>
              <a:t>yêu</a:t>
            </a:r>
            <a:r>
              <a:rPr lang="en-US" dirty="0"/>
              <a:t> </a:t>
            </a:r>
            <a:r>
              <a:rPr lang="en-US" dirty="0" err="1"/>
              <a:t>cầu</a:t>
            </a:r>
            <a:r>
              <a:rPr lang="en-US" dirty="0"/>
              <a:t> </a:t>
            </a:r>
            <a:br>
              <a:rPr lang="en-US" dirty="0"/>
            </a:br>
            <a:r>
              <a:rPr lang="en-US" dirty="0"/>
              <a:t>(Collect Requirements)</a:t>
            </a:r>
          </a:p>
        </p:txBody>
      </p:sp>
      <p:sp>
        <p:nvSpPr>
          <p:cNvPr id="3" name="Content Placeholder 2"/>
          <p:cNvSpPr>
            <a:spLocks noGrp="1"/>
          </p:cNvSpPr>
          <p:nvPr>
            <p:ph idx="1"/>
          </p:nvPr>
        </p:nvSpPr>
        <p:spPr/>
        <p:txBody>
          <a:bodyPr/>
          <a:lstStyle/>
          <a:p>
            <a:pPr lvl="1">
              <a:spcBef>
                <a:spcPts val="1200"/>
              </a:spcBef>
            </a:pPr>
            <a:r>
              <a:rPr lang="en-US" dirty="0" err="1"/>
              <a:t>Quan</a:t>
            </a:r>
            <a:r>
              <a:rPr lang="en-US" dirty="0"/>
              <a:t> </a:t>
            </a:r>
            <a:r>
              <a:rPr lang="en-US" dirty="0" err="1"/>
              <a:t>sát</a:t>
            </a:r>
            <a:r>
              <a:rPr lang="en-US" dirty="0"/>
              <a:t> (Observations): </a:t>
            </a:r>
            <a:r>
              <a:rPr lang="en-US" dirty="0" err="1"/>
              <a:t>cung</a:t>
            </a:r>
            <a:r>
              <a:rPr lang="en-US" dirty="0"/>
              <a:t> </a:t>
            </a:r>
            <a:r>
              <a:rPr lang="en-US" dirty="0" err="1"/>
              <a:t>cấp</a:t>
            </a:r>
            <a:r>
              <a:rPr lang="en-US" dirty="0"/>
              <a:t> </a:t>
            </a:r>
            <a:r>
              <a:rPr lang="en-US" dirty="0" err="1"/>
              <a:t>cách</a:t>
            </a:r>
            <a:r>
              <a:rPr lang="en-US" dirty="0"/>
              <a:t> </a:t>
            </a:r>
            <a:r>
              <a:rPr lang="en-US" dirty="0" err="1"/>
              <a:t>trực</a:t>
            </a:r>
            <a:r>
              <a:rPr lang="en-US" dirty="0"/>
              <a:t> </a:t>
            </a:r>
            <a:r>
              <a:rPr lang="en-US" dirty="0" err="1"/>
              <a:t>tiếp</a:t>
            </a:r>
            <a:r>
              <a:rPr lang="en-US" dirty="0"/>
              <a:t> </a:t>
            </a:r>
            <a:r>
              <a:rPr lang="en-US" dirty="0" err="1"/>
              <a:t>theo</a:t>
            </a:r>
            <a:r>
              <a:rPr lang="en-US" dirty="0"/>
              <a:t> </a:t>
            </a:r>
            <a:r>
              <a:rPr lang="en-US" dirty="0" err="1"/>
              <a:t>dõi</a:t>
            </a:r>
            <a:r>
              <a:rPr lang="en-US" dirty="0"/>
              <a:t> </a:t>
            </a:r>
            <a:r>
              <a:rPr lang="en-US" dirty="0" err="1"/>
              <a:t>từng</a:t>
            </a:r>
            <a:r>
              <a:rPr lang="en-US" dirty="0"/>
              <a:t> </a:t>
            </a:r>
            <a:r>
              <a:rPr lang="en-US" dirty="0" err="1"/>
              <a:t>cá</a:t>
            </a:r>
            <a:r>
              <a:rPr lang="en-US" dirty="0"/>
              <a:t> </a:t>
            </a:r>
            <a:r>
              <a:rPr lang="en-US" dirty="0" err="1"/>
              <a:t>nhân</a:t>
            </a:r>
            <a:r>
              <a:rPr lang="en-US" dirty="0"/>
              <a:t> </a:t>
            </a:r>
            <a:r>
              <a:rPr lang="en-US" dirty="0" err="1"/>
              <a:t>trong</a:t>
            </a:r>
            <a:r>
              <a:rPr lang="en-US" dirty="0"/>
              <a:t> </a:t>
            </a:r>
            <a:r>
              <a:rPr lang="en-US" dirty="0" err="1"/>
              <a:t>môi</a:t>
            </a:r>
            <a:r>
              <a:rPr lang="en-US" dirty="0"/>
              <a:t> </a:t>
            </a:r>
            <a:r>
              <a:rPr lang="en-US" dirty="0" err="1"/>
              <a:t>tr</a:t>
            </a:r>
            <a:r>
              <a:rPr lang="vi-VN" dirty="0"/>
              <a:t>ườ</a:t>
            </a:r>
            <a:r>
              <a:rPr lang="en-US" dirty="0" err="1"/>
              <a:t>ng</a:t>
            </a:r>
            <a:r>
              <a:rPr lang="en-US" dirty="0"/>
              <a:t> </a:t>
            </a:r>
            <a:r>
              <a:rPr lang="en-US" dirty="0" err="1"/>
              <a:t>của</a:t>
            </a:r>
            <a:r>
              <a:rPr lang="en-US" dirty="0"/>
              <a:t> </a:t>
            </a:r>
            <a:r>
              <a:rPr lang="en-US" dirty="0" err="1"/>
              <a:t>họ</a:t>
            </a:r>
            <a:r>
              <a:rPr lang="en-US" dirty="0"/>
              <a:t> </a:t>
            </a:r>
            <a:r>
              <a:rPr lang="en-US" dirty="0" err="1"/>
              <a:t>và</a:t>
            </a:r>
            <a:r>
              <a:rPr lang="en-US" dirty="0"/>
              <a:t> </a:t>
            </a:r>
            <a:r>
              <a:rPr lang="en-US" dirty="0" err="1"/>
              <a:t>xem</a:t>
            </a:r>
            <a:r>
              <a:rPr lang="en-US" dirty="0"/>
              <a:t> </a:t>
            </a:r>
            <a:r>
              <a:rPr lang="en-US" dirty="0" err="1"/>
              <a:t>họ</a:t>
            </a:r>
            <a:r>
              <a:rPr lang="en-US" dirty="0"/>
              <a:t> </a:t>
            </a:r>
            <a:r>
              <a:rPr lang="en-US" dirty="0" err="1"/>
              <a:t>thực</a:t>
            </a:r>
            <a:r>
              <a:rPr lang="en-US" dirty="0"/>
              <a:t> </a:t>
            </a:r>
            <a:r>
              <a:rPr lang="en-US" dirty="0" err="1"/>
              <a:t>hiện</a:t>
            </a:r>
            <a:r>
              <a:rPr lang="en-US" dirty="0"/>
              <a:t> </a:t>
            </a:r>
            <a:r>
              <a:rPr lang="en-US" dirty="0" err="1"/>
              <a:t>các</a:t>
            </a:r>
            <a:r>
              <a:rPr lang="en-US" dirty="0"/>
              <a:t> </a:t>
            </a:r>
            <a:r>
              <a:rPr lang="en-US" dirty="0" err="1"/>
              <a:t>công</a:t>
            </a:r>
            <a:r>
              <a:rPr lang="en-US" dirty="0"/>
              <a:t> </a:t>
            </a:r>
            <a:r>
              <a:rPr lang="en-US" dirty="0" err="1"/>
              <a:t>việc</a:t>
            </a:r>
            <a:r>
              <a:rPr lang="en-US" dirty="0"/>
              <a:t> </a:t>
            </a:r>
            <a:r>
              <a:rPr lang="en-US" dirty="0" err="1"/>
              <a:t>hoặc</a:t>
            </a:r>
            <a:r>
              <a:rPr lang="en-US" dirty="0"/>
              <a:t> </a:t>
            </a:r>
            <a:r>
              <a:rPr lang="en-US" dirty="0" err="1"/>
              <a:t>tác</a:t>
            </a:r>
            <a:r>
              <a:rPr lang="en-US" dirty="0"/>
              <a:t> </a:t>
            </a:r>
            <a:r>
              <a:rPr lang="en-US" dirty="0" err="1"/>
              <a:t>vụ</a:t>
            </a:r>
            <a:r>
              <a:rPr lang="en-US" dirty="0"/>
              <a:t> </a:t>
            </a:r>
            <a:r>
              <a:rPr lang="en-US" dirty="0" err="1"/>
              <a:t>của</a:t>
            </a:r>
            <a:r>
              <a:rPr lang="en-US" dirty="0"/>
              <a:t> </a:t>
            </a:r>
            <a:r>
              <a:rPr lang="en-US" dirty="0" err="1"/>
              <a:t>họ</a:t>
            </a:r>
            <a:r>
              <a:rPr lang="en-US" dirty="0"/>
              <a:t> </a:t>
            </a:r>
            <a:r>
              <a:rPr lang="en-US" dirty="0" err="1"/>
              <a:t>nh</a:t>
            </a:r>
            <a:r>
              <a:rPr lang="vi-VN" dirty="0"/>
              <a:t>ư</a:t>
            </a:r>
            <a:r>
              <a:rPr lang="en-US" dirty="0"/>
              <a:t> </a:t>
            </a:r>
            <a:r>
              <a:rPr lang="en-US" dirty="0" err="1"/>
              <a:t>thế</a:t>
            </a:r>
            <a:r>
              <a:rPr lang="en-US" dirty="0"/>
              <a:t> </a:t>
            </a:r>
            <a:r>
              <a:rPr lang="en-US" dirty="0" err="1"/>
              <a:t>nào</a:t>
            </a:r>
            <a:r>
              <a:rPr lang="en-US" dirty="0"/>
              <a:t>.</a:t>
            </a:r>
          </a:p>
          <a:p>
            <a:pPr lvl="1">
              <a:spcBef>
                <a:spcPts val="1200"/>
              </a:spcBef>
            </a:pPr>
            <a:r>
              <a:rPr lang="en-US" dirty="0" err="1"/>
              <a:t>Nguyên</a:t>
            </a:r>
            <a:r>
              <a:rPr lang="en-US" dirty="0"/>
              <a:t> </a:t>
            </a:r>
            <a:r>
              <a:rPr lang="en-US" dirty="0" err="1"/>
              <a:t>mẫu</a:t>
            </a:r>
            <a:r>
              <a:rPr lang="en-US" dirty="0"/>
              <a:t> (Prototypes): </a:t>
            </a:r>
            <a:r>
              <a:rPr lang="vi-VN" dirty="0"/>
              <a:t> là một phương pháp thu </a:t>
            </a:r>
            <a:r>
              <a:rPr lang="en-US" dirty="0" err="1"/>
              <a:t>thập</a:t>
            </a:r>
            <a:r>
              <a:rPr lang="en-US" dirty="0"/>
              <a:t> </a:t>
            </a:r>
            <a:r>
              <a:rPr lang="vi-VN" dirty="0"/>
              <a:t>sự phản hồi sớm trên </a:t>
            </a:r>
            <a:r>
              <a:rPr lang="en-US" dirty="0" err="1"/>
              <a:t>các</a:t>
            </a:r>
            <a:r>
              <a:rPr lang="en-US" dirty="0"/>
              <a:t> </a:t>
            </a:r>
            <a:r>
              <a:rPr lang="vi-VN" dirty="0"/>
              <a:t>yêu cầu bằng </a:t>
            </a:r>
            <a:r>
              <a:rPr lang="en-US" dirty="0" err="1"/>
              <a:t>cách</a:t>
            </a:r>
            <a:r>
              <a:rPr lang="en-US" dirty="0"/>
              <a:t> </a:t>
            </a:r>
            <a:r>
              <a:rPr lang="vi-VN" dirty="0"/>
              <a:t>cung cấp một mô hình hoạt động của sản phẩm kỳ vọng trước khi thật sự</a:t>
            </a:r>
            <a:r>
              <a:rPr lang="en-US" dirty="0"/>
              <a:t> </a:t>
            </a:r>
            <a:r>
              <a:rPr lang="en-US" dirty="0" err="1"/>
              <a:t>thiết</a:t>
            </a:r>
            <a:r>
              <a:rPr lang="en-US" dirty="0"/>
              <a:t> </a:t>
            </a:r>
            <a:r>
              <a:rPr lang="en-US" dirty="0" err="1"/>
              <a:t>kế</a:t>
            </a:r>
            <a:r>
              <a:rPr lang="en-US" dirty="0"/>
              <a:t> </a:t>
            </a:r>
            <a:r>
              <a:rPr lang="vi-VN" dirty="0"/>
              <a:t>nó.</a:t>
            </a:r>
            <a:endParaRPr lang="en-US" dirty="0"/>
          </a:p>
          <a:p>
            <a:pPr lvl="1">
              <a:spcBef>
                <a:spcPts val="1200"/>
              </a:spcBef>
            </a:pPr>
            <a:r>
              <a:rPr lang="en-US" dirty="0" err="1"/>
              <a:t>Bảng</a:t>
            </a:r>
            <a:r>
              <a:rPr lang="en-US" dirty="0"/>
              <a:t> </a:t>
            </a:r>
            <a:r>
              <a:rPr lang="en-US" dirty="0" err="1"/>
              <a:t>câu</a:t>
            </a:r>
            <a:r>
              <a:rPr lang="en-US" dirty="0"/>
              <a:t> </a:t>
            </a:r>
            <a:r>
              <a:rPr lang="en-US" dirty="0" err="1"/>
              <a:t>hỏi</a:t>
            </a:r>
            <a:r>
              <a:rPr lang="en-US" dirty="0"/>
              <a:t> </a:t>
            </a:r>
            <a:r>
              <a:rPr lang="en-US" dirty="0" err="1"/>
              <a:t>và</a:t>
            </a:r>
            <a:r>
              <a:rPr lang="en-US" dirty="0"/>
              <a:t> </a:t>
            </a:r>
            <a:r>
              <a:rPr lang="en-US" dirty="0" err="1"/>
              <a:t>khảo</a:t>
            </a:r>
            <a:r>
              <a:rPr lang="en-US" dirty="0"/>
              <a:t> </a:t>
            </a:r>
            <a:r>
              <a:rPr lang="en-US" dirty="0" err="1"/>
              <a:t>sát</a:t>
            </a:r>
            <a:r>
              <a:rPr lang="en-US" dirty="0"/>
              <a:t> (Questionnaires and Surveys): </a:t>
            </a:r>
            <a:r>
              <a:rPr lang="en-US" dirty="0" err="1"/>
              <a:t>tập</a:t>
            </a:r>
            <a:r>
              <a:rPr lang="en-US" dirty="0"/>
              <a:t> </a:t>
            </a:r>
            <a:r>
              <a:rPr lang="en-US" dirty="0" err="1"/>
              <a:t>các</a:t>
            </a:r>
            <a:r>
              <a:rPr lang="en-US" dirty="0"/>
              <a:t> </a:t>
            </a:r>
            <a:r>
              <a:rPr lang="en-US" dirty="0" err="1"/>
              <a:t>câu</a:t>
            </a:r>
            <a:r>
              <a:rPr lang="en-US" dirty="0"/>
              <a:t> </a:t>
            </a:r>
            <a:r>
              <a:rPr lang="en-US" dirty="0" err="1"/>
              <a:t>hỏi</a:t>
            </a:r>
            <a:r>
              <a:rPr lang="en-US" dirty="0"/>
              <a:t> </a:t>
            </a:r>
            <a:r>
              <a:rPr lang="vi-VN" dirty="0"/>
              <a:t>đượ</a:t>
            </a:r>
            <a:r>
              <a:rPr lang="en-US" dirty="0"/>
              <a:t>c </a:t>
            </a:r>
            <a:r>
              <a:rPr lang="en-US" dirty="0" err="1"/>
              <a:t>thiết</a:t>
            </a:r>
            <a:r>
              <a:rPr lang="en-US" dirty="0"/>
              <a:t> </a:t>
            </a:r>
            <a:r>
              <a:rPr lang="en-US" dirty="0" err="1"/>
              <a:t>kế</a:t>
            </a:r>
            <a:r>
              <a:rPr lang="en-US" dirty="0"/>
              <a:t> </a:t>
            </a:r>
            <a:r>
              <a:rPr lang="en-US" dirty="0" err="1"/>
              <a:t>nhanh</a:t>
            </a:r>
            <a:r>
              <a:rPr lang="en-US" dirty="0"/>
              <a:t> </a:t>
            </a:r>
            <a:r>
              <a:rPr lang="vi-VN" dirty="0"/>
              <a:t>để</a:t>
            </a:r>
            <a:r>
              <a:rPr lang="en-US" dirty="0"/>
              <a:t> </a:t>
            </a:r>
            <a:r>
              <a:rPr lang="en-US" dirty="0" err="1"/>
              <a:t>tích</a:t>
            </a:r>
            <a:r>
              <a:rPr lang="en-US" dirty="0"/>
              <a:t> </a:t>
            </a:r>
            <a:r>
              <a:rPr lang="en-US" dirty="0" err="1"/>
              <a:t>lũy</a:t>
            </a:r>
            <a:r>
              <a:rPr lang="en-US" dirty="0"/>
              <a:t> </a:t>
            </a:r>
            <a:r>
              <a:rPr lang="en-US" dirty="0" err="1"/>
              <a:t>thông</a:t>
            </a:r>
            <a:r>
              <a:rPr lang="en-US" dirty="0"/>
              <a:t> tin </a:t>
            </a:r>
            <a:r>
              <a:rPr lang="en-US" dirty="0" err="1"/>
              <a:t>từ</a:t>
            </a:r>
            <a:r>
              <a:rPr lang="en-US" dirty="0"/>
              <a:t> </a:t>
            </a:r>
            <a:r>
              <a:rPr lang="en-US" dirty="0" err="1"/>
              <a:t>những</a:t>
            </a:r>
            <a:r>
              <a:rPr lang="en-US" dirty="0"/>
              <a:t> </a:t>
            </a:r>
            <a:r>
              <a:rPr lang="en-US" dirty="0" err="1"/>
              <a:t>câu</a:t>
            </a:r>
            <a:r>
              <a:rPr lang="en-US" dirty="0"/>
              <a:t> </a:t>
            </a:r>
            <a:r>
              <a:rPr lang="en-US" dirty="0" err="1"/>
              <a:t>trả</a:t>
            </a:r>
            <a:r>
              <a:rPr lang="en-US" dirty="0"/>
              <a:t> </a:t>
            </a:r>
            <a:r>
              <a:rPr lang="en-US" dirty="0" err="1"/>
              <a:t>lời</a:t>
            </a:r>
            <a:r>
              <a:rPr lang="en-US" dirty="0"/>
              <a:t>.</a:t>
            </a:r>
          </a:p>
        </p:txBody>
      </p:sp>
    </p:spTree>
    <p:extLst>
      <p:ext uri="{BB962C8B-B14F-4D97-AF65-F5344CB8AC3E}">
        <p14:creationId xmlns:p14="http://schemas.microsoft.com/office/powerpoint/2010/main" val="21844107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en-US" dirty="0"/>
              <a:t>Thu </a:t>
            </a:r>
            <a:r>
              <a:rPr lang="en-US" dirty="0" err="1"/>
              <a:t>thập</a:t>
            </a:r>
            <a:r>
              <a:rPr lang="en-US" dirty="0"/>
              <a:t> </a:t>
            </a:r>
            <a:r>
              <a:rPr lang="en-US" dirty="0" err="1"/>
              <a:t>các</a:t>
            </a:r>
            <a:r>
              <a:rPr lang="en-US" dirty="0"/>
              <a:t> </a:t>
            </a:r>
            <a:r>
              <a:rPr lang="en-US" dirty="0" err="1"/>
              <a:t>yêu</a:t>
            </a:r>
            <a:r>
              <a:rPr lang="en-US" dirty="0"/>
              <a:t> </a:t>
            </a:r>
            <a:r>
              <a:rPr lang="en-US" dirty="0" err="1"/>
              <a:t>cầu</a:t>
            </a:r>
            <a:r>
              <a:rPr lang="en-US" dirty="0"/>
              <a:t> </a:t>
            </a:r>
            <a:br>
              <a:rPr lang="en-US" dirty="0"/>
            </a:br>
            <a:r>
              <a:rPr lang="en-US" dirty="0"/>
              <a:t>(Collect Requirements)</a:t>
            </a:r>
          </a:p>
        </p:txBody>
      </p:sp>
      <p:sp>
        <p:nvSpPr>
          <p:cNvPr id="3" name="Content Placeholder 2"/>
          <p:cNvSpPr>
            <a:spLocks noGrp="1"/>
          </p:cNvSpPr>
          <p:nvPr>
            <p:ph idx="1"/>
          </p:nvPr>
        </p:nvSpPr>
        <p:spPr/>
        <p:txBody>
          <a:bodyPr/>
          <a:lstStyle/>
          <a:p>
            <a:r>
              <a:rPr lang="en-US" dirty="0"/>
              <a:t>Output</a:t>
            </a:r>
          </a:p>
          <a:p>
            <a:pPr lvl="1"/>
            <a:r>
              <a:rPr lang="en-US" dirty="0" err="1"/>
              <a:t>Tài</a:t>
            </a:r>
            <a:r>
              <a:rPr lang="en-US" dirty="0"/>
              <a:t> </a:t>
            </a:r>
            <a:r>
              <a:rPr lang="en-US" dirty="0" err="1"/>
              <a:t>liệu</a:t>
            </a:r>
            <a:r>
              <a:rPr lang="en-US" dirty="0"/>
              <a:t> </a:t>
            </a:r>
            <a:r>
              <a:rPr lang="en-US" dirty="0" err="1"/>
              <a:t>về</a:t>
            </a:r>
            <a:r>
              <a:rPr lang="en-US" dirty="0"/>
              <a:t> </a:t>
            </a:r>
            <a:r>
              <a:rPr lang="en-US" dirty="0" err="1"/>
              <a:t>các</a:t>
            </a:r>
            <a:r>
              <a:rPr lang="en-US" dirty="0"/>
              <a:t> </a:t>
            </a:r>
            <a:r>
              <a:rPr lang="en-US" dirty="0" err="1"/>
              <a:t>yêu</a:t>
            </a:r>
            <a:r>
              <a:rPr lang="en-US" dirty="0"/>
              <a:t> </a:t>
            </a:r>
            <a:r>
              <a:rPr lang="en-US" dirty="0" err="1"/>
              <a:t>cầu</a:t>
            </a:r>
            <a:r>
              <a:rPr lang="en-US" dirty="0"/>
              <a:t>(Requirements documentation)</a:t>
            </a:r>
          </a:p>
          <a:p>
            <a:pPr lvl="2"/>
            <a:r>
              <a:rPr lang="en-US" dirty="0" err="1"/>
              <a:t>Mô</a:t>
            </a:r>
            <a:r>
              <a:rPr lang="en-US" dirty="0"/>
              <a:t> </a:t>
            </a:r>
            <a:r>
              <a:rPr lang="en-US" dirty="0" err="1"/>
              <a:t>tả</a:t>
            </a:r>
            <a:r>
              <a:rPr lang="en-US" dirty="0"/>
              <a:t> </a:t>
            </a:r>
            <a:r>
              <a:rPr lang="en-US" dirty="0" err="1"/>
              <a:t>các</a:t>
            </a:r>
            <a:r>
              <a:rPr lang="en-US" dirty="0"/>
              <a:t> </a:t>
            </a:r>
            <a:r>
              <a:rPr lang="en-US" dirty="0" err="1"/>
              <a:t>yêu</a:t>
            </a:r>
            <a:r>
              <a:rPr lang="en-US" dirty="0"/>
              <a:t> </a:t>
            </a:r>
            <a:r>
              <a:rPr lang="en-US" dirty="0" err="1"/>
              <a:t>cầu</a:t>
            </a:r>
            <a:r>
              <a:rPr lang="en-US" dirty="0"/>
              <a:t> </a:t>
            </a:r>
            <a:r>
              <a:rPr lang="en-US" dirty="0" err="1"/>
              <a:t>của</a:t>
            </a:r>
            <a:r>
              <a:rPr lang="en-US" dirty="0"/>
              <a:t> </a:t>
            </a:r>
            <a:r>
              <a:rPr lang="en-US" dirty="0" err="1"/>
              <a:t>các</a:t>
            </a:r>
            <a:r>
              <a:rPr lang="en-US" dirty="0"/>
              <a:t> </a:t>
            </a:r>
            <a:r>
              <a:rPr lang="en-US" dirty="0" err="1"/>
              <a:t>doanh</a:t>
            </a:r>
            <a:r>
              <a:rPr lang="en-US" dirty="0"/>
              <a:t> </a:t>
            </a:r>
            <a:r>
              <a:rPr lang="en-US" dirty="0" err="1"/>
              <a:t>nghiệp</a:t>
            </a:r>
            <a:r>
              <a:rPr lang="en-US" dirty="0"/>
              <a:t> </a:t>
            </a:r>
            <a:r>
              <a:rPr lang="en-US" dirty="0" err="1"/>
              <a:t>cần</a:t>
            </a:r>
            <a:r>
              <a:rPr lang="en-US" dirty="0"/>
              <a:t> </a:t>
            </a:r>
            <a:r>
              <a:rPr lang="en-US" dirty="0" err="1"/>
              <a:t>thiết</a:t>
            </a:r>
            <a:r>
              <a:rPr lang="en-US" dirty="0"/>
              <a:t> </a:t>
            </a:r>
            <a:r>
              <a:rPr lang="en-US" dirty="0" err="1"/>
              <a:t>cho</a:t>
            </a:r>
            <a:r>
              <a:rPr lang="en-US" dirty="0"/>
              <a:t> </a:t>
            </a:r>
            <a:r>
              <a:rPr lang="en-US" dirty="0" err="1"/>
              <a:t>dự</a:t>
            </a:r>
            <a:r>
              <a:rPr lang="en-US" dirty="0"/>
              <a:t> </a:t>
            </a:r>
            <a:r>
              <a:rPr lang="en-US" dirty="0" err="1"/>
              <a:t>án</a:t>
            </a:r>
            <a:r>
              <a:rPr lang="en-US" dirty="0"/>
              <a:t> </a:t>
            </a:r>
            <a:r>
              <a:rPr lang="en-US" dirty="0" err="1"/>
              <a:t>nh</a:t>
            </a:r>
            <a:r>
              <a:rPr lang="vi-VN" dirty="0"/>
              <a:t>ư</a:t>
            </a:r>
            <a:r>
              <a:rPr lang="en-US" dirty="0"/>
              <a:t> </a:t>
            </a:r>
            <a:r>
              <a:rPr lang="en-US" dirty="0" err="1"/>
              <a:t>thế</a:t>
            </a:r>
            <a:r>
              <a:rPr lang="en-US" dirty="0"/>
              <a:t> </a:t>
            </a:r>
            <a:r>
              <a:rPr lang="en-US" dirty="0" err="1"/>
              <a:t>nào</a:t>
            </a:r>
            <a:r>
              <a:rPr lang="en-US" dirty="0"/>
              <a:t>.</a:t>
            </a:r>
          </a:p>
          <a:p>
            <a:pPr lvl="1"/>
            <a:r>
              <a:rPr lang="en-US" dirty="0" err="1"/>
              <a:t>Kế</a:t>
            </a:r>
            <a:r>
              <a:rPr lang="en-US" dirty="0"/>
              <a:t> </a:t>
            </a:r>
            <a:r>
              <a:rPr lang="en-US" dirty="0" err="1"/>
              <a:t>hoạch</a:t>
            </a:r>
            <a:r>
              <a:rPr lang="en-US" dirty="0"/>
              <a:t> </a:t>
            </a:r>
            <a:r>
              <a:rPr lang="en-US" dirty="0" err="1"/>
              <a:t>quản</a:t>
            </a:r>
            <a:r>
              <a:rPr lang="en-US" dirty="0"/>
              <a:t> </a:t>
            </a:r>
            <a:r>
              <a:rPr lang="en-US" dirty="0" err="1"/>
              <a:t>lý</a:t>
            </a:r>
            <a:r>
              <a:rPr lang="en-US" dirty="0"/>
              <a:t> </a:t>
            </a:r>
            <a:r>
              <a:rPr lang="en-US" dirty="0" err="1"/>
              <a:t>các</a:t>
            </a:r>
            <a:r>
              <a:rPr lang="en-US" dirty="0"/>
              <a:t> </a:t>
            </a:r>
            <a:r>
              <a:rPr lang="en-US" dirty="0" err="1"/>
              <a:t>yêu</a:t>
            </a:r>
            <a:r>
              <a:rPr lang="en-US" dirty="0"/>
              <a:t> </a:t>
            </a:r>
            <a:r>
              <a:rPr lang="en-US" dirty="0" err="1"/>
              <a:t>cầu</a:t>
            </a:r>
            <a:r>
              <a:rPr lang="en-US" dirty="0"/>
              <a:t> (Requirements management plan)</a:t>
            </a:r>
          </a:p>
          <a:p>
            <a:pPr lvl="2"/>
            <a:r>
              <a:rPr lang="en-US" dirty="0" err="1"/>
              <a:t>Hồ</a:t>
            </a:r>
            <a:r>
              <a:rPr lang="en-US" dirty="0"/>
              <a:t> s</a:t>
            </a:r>
            <a:r>
              <a:rPr lang="vi-VN" dirty="0"/>
              <a:t>ơ</a:t>
            </a:r>
            <a:r>
              <a:rPr lang="en-US" dirty="0"/>
              <a:t> </a:t>
            </a:r>
            <a:r>
              <a:rPr lang="en-US" dirty="0" err="1"/>
              <a:t>về</a:t>
            </a:r>
            <a:r>
              <a:rPr lang="en-US" dirty="0"/>
              <a:t> </a:t>
            </a:r>
            <a:r>
              <a:rPr lang="en-US" dirty="0" err="1"/>
              <a:t>các</a:t>
            </a:r>
            <a:r>
              <a:rPr lang="en-US" dirty="0"/>
              <a:t> </a:t>
            </a:r>
            <a:r>
              <a:rPr lang="en-US" dirty="0" err="1"/>
              <a:t>yêu</a:t>
            </a:r>
            <a:r>
              <a:rPr lang="en-US" dirty="0"/>
              <a:t> </a:t>
            </a:r>
            <a:r>
              <a:rPr lang="en-US" dirty="0" err="1"/>
              <a:t>cầu</a:t>
            </a:r>
            <a:r>
              <a:rPr lang="en-US" dirty="0"/>
              <a:t> </a:t>
            </a:r>
            <a:r>
              <a:rPr lang="vi-VN" dirty="0"/>
              <a:t>đượ</a:t>
            </a:r>
            <a:r>
              <a:rPr lang="en-US" dirty="0"/>
              <a:t>c </a:t>
            </a:r>
            <a:r>
              <a:rPr lang="en-US" dirty="0" err="1"/>
              <a:t>phân</a:t>
            </a:r>
            <a:r>
              <a:rPr lang="en-US" dirty="0"/>
              <a:t> </a:t>
            </a:r>
            <a:r>
              <a:rPr lang="en-US" dirty="0" err="1"/>
              <a:t>tích</a:t>
            </a:r>
            <a:r>
              <a:rPr lang="en-US" dirty="0"/>
              <a:t>, </a:t>
            </a:r>
            <a:r>
              <a:rPr lang="en-US" dirty="0" err="1"/>
              <a:t>thu</a:t>
            </a:r>
            <a:r>
              <a:rPr lang="en-US" dirty="0"/>
              <a:t> </a:t>
            </a:r>
            <a:r>
              <a:rPr lang="en-US" dirty="0" err="1"/>
              <a:t>thập</a:t>
            </a:r>
            <a:r>
              <a:rPr lang="en-US" dirty="0"/>
              <a:t> </a:t>
            </a:r>
            <a:r>
              <a:rPr lang="en-US" dirty="0" err="1"/>
              <a:t>tài</a:t>
            </a:r>
            <a:r>
              <a:rPr lang="en-US" dirty="0"/>
              <a:t> </a:t>
            </a:r>
            <a:r>
              <a:rPr lang="en-US" dirty="0" err="1"/>
              <a:t>liệu</a:t>
            </a:r>
            <a:r>
              <a:rPr lang="en-US" dirty="0"/>
              <a:t>, </a:t>
            </a:r>
            <a:r>
              <a:rPr lang="en-US" dirty="0" err="1"/>
              <a:t>quản</a:t>
            </a:r>
            <a:r>
              <a:rPr lang="en-US" dirty="0"/>
              <a:t> </a:t>
            </a:r>
            <a:r>
              <a:rPr lang="en-US" dirty="0" err="1"/>
              <a:t>lý</a:t>
            </a:r>
            <a:r>
              <a:rPr lang="en-US" dirty="0"/>
              <a:t> </a:t>
            </a:r>
            <a:r>
              <a:rPr lang="en-US" dirty="0" err="1"/>
              <a:t>nh</a:t>
            </a:r>
            <a:r>
              <a:rPr lang="vi-VN" dirty="0"/>
              <a:t>ư</a:t>
            </a:r>
            <a:r>
              <a:rPr lang="en-US" dirty="0"/>
              <a:t> </a:t>
            </a:r>
            <a:r>
              <a:rPr lang="en-US" dirty="0" err="1"/>
              <a:t>thế</a:t>
            </a:r>
            <a:r>
              <a:rPr lang="en-US" dirty="0"/>
              <a:t> </a:t>
            </a:r>
            <a:r>
              <a:rPr lang="en-US" dirty="0" err="1"/>
              <a:t>nào</a:t>
            </a:r>
            <a:r>
              <a:rPr lang="en-US" dirty="0"/>
              <a:t> </a:t>
            </a:r>
            <a:r>
              <a:rPr lang="en-US" dirty="0" err="1"/>
              <a:t>trong</a:t>
            </a:r>
            <a:r>
              <a:rPr lang="en-US" dirty="0"/>
              <a:t> </a:t>
            </a:r>
            <a:r>
              <a:rPr lang="en-US" dirty="0" err="1"/>
              <a:t>suốt</a:t>
            </a:r>
            <a:r>
              <a:rPr lang="en-US" dirty="0"/>
              <a:t> </a:t>
            </a:r>
            <a:r>
              <a:rPr lang="en-US" dirty="0" err="1"/>
              <a:t>quá</a:t>
            </a:r>
            <a:r>
              <a:rPr lang="en-US" dirty="0"/>
              <a:t> </a:t>
            </a:r>
            <a:r>
              <a:rPr lang="en-US" dirty="0" err="1"/>
              <a:t>trình</a:t>
            </a:r>
            <a:r>
              <a:rPr lang="en-US" dirty="0"/>
              <a:t> </a:t>
            </a:r>
            <a:r>
              <a:rPr lang="en-US" dirty="0" err="1"/>
              <a:t>thực</a:t>
            </a:r>
            <a:r>
              <a:rPr lang="en-US" dirty="0"/>
              <a:t> </a:t>
            </a:r>
            <a:r>
              <a:rPr lang="en-US" dirty="0" err="1"/>
              <a:t>hiện</a:t>
            </a:r>
            <a:r>
              <a:rPr lang="en-US" dirty="0"/>
              <a:t> </a:t>
            </a:r>
            <a:r>
              <a:rPr lang="en-US" dirty="0" err="1"/>
              <a:t>dự</a:t>
            </a:r>
            <a:r>
              <a:rPr lang="en-US" dirty="0"/>
              <a:t> </a:t>
            </a:r>
            <a:r>
              <a:rPr lang="en-US" dirty="0" err="1"/>
              <a:t>án</a:t>
            </a:r>
            <a:r>
              <a:rPr lang="en-US" dirty="0"/>
              <a:t>.</a:t>
            </a:r>
          </a:p>
          <a:p>
            <a:pPr lvl="1"/>
            <a:r>
              <a:rPr lang="en-US" dirty="0"/>
              <a:t>Ma </a:t>
            </a:r>
            <a:r>
              <a:rPr lang="en-US" dirty="0" err="1"/>
              <a:t>trận</a:t>
            </a:r>
            <a:r>
              <a:rPr lang="en-US" dirty="0"/>
              <a:t> </a:t>
            </a:r>
            <a:r>
              <a:rPr lang="en-US" dirty="0" err="1"/>
              <a:t>ghi</a:t>
            </a:r>
            <a:r>
              <a:rPr lang="en-US" dirty="0"/>
              <a:t> </a:t>
            </a:r>
            <a:r>
              <a:rPr lang="en-US" dirty="0" err="1"/>
              <a:t>vết</a:t>
            </a:r>
            <a:r>
              <a:rPr lang="en-US" dirty="0"/>
              <a:t> </a:t>
            </a:r>
            <a:r>
              <a:rPr lang="en-US" dirty="0" err="1"/>
              <a:t>các</a:t>
            </a:r>
            <a:r>
              <a:rPr lang="en-US" dirty="0"/>
              <a:t> </a:t>
            </a:r>
            <a:r>
              <a:rPr lang="en-US" dirty="0" err="1"/>
              <a:t>yêu</a:t>
            </a:r>
            <a:r>
              <a:rPr lang="en-US" dirty="0"/>
              <a:t> </a:t>
            </a:r>
            <a:r>
              <a:rPr lang="en-US" dirty="0" err="1"/>
              <a:t>cầu</a:t>
            </a:r>
            <a:r>
              <a:rPr lang="en-US" dirty="0"/>
              <a:t> (Requirements traceability matrix): </a:t>
            </a:r>
            <a:r>
              <a:rPr lang="vi-VN" dirty="0"/>
              <a:t> </a:t>
            </a:r>
            <a:endParaRPr lang="en-US" dirty="0"/>
          </a:p>
          <a:p>
            <a:pPr lvl="2"/>
            <a:r>
              <a:rPr lang="en-US" dirty="0"/>
              <a:t>L</a:t>
            </a:r>
            <a:r>
              <a:rPr lang="vi-VN" dirty="0"/>
              <a:t>à một bảng liên kết những yêu cầu đế</a:t>
            </a:r>
            <a:r>
              <a:rPr lang="en-US" dirty="0"/>
              <a:t>n </a:t>
            </a:r>
            <a:r>
              <a:rPr lang="vi-VN" dirty="0"/>
              <a:t>nguồn gốc của </a:t>
            </a:r>
            <a:r>
              <a:rPr lang="en-US" dirty="0" err="1"/>
              <a:t>nó</a:t>
            </a:r>
            <a:r>
              <a:rPr lang="vi-VN" dirty="0"/>
              <a:t> </a:t>
            </a:r>
            <a:r>
              <a:rPr lang="en-US" dirty="0" smtClean="0"/>
              <a:t>v</a:t>
            </a:r>
            <a:r>
              <a:rPr lang="vi-VN" dirty="0" smtClean="0"/>
              <a:t>à </a:t>
            </a:r>
            <a:r>
              <a:rPr lang="vi-VN" dirty="0"/>
              <a:t>theo vết </a:t>
            </a:r>
            <a:r>
              <a:rPr lang="en-US" dirty="0" err="1"/>
              <a:t>các</a:t>
            </a:r>
            <a:r>
              <a:rPr lang="en-US" dirty="0"/>
              <a:t> </a:t>
            </a:r>
            <a:r>
              <a:rPr lang="en-US" dirty="0" err="1"/>
              <a:t>yêu</a:t>
            </a:r>
            <a:r>
              <a:rPr lang="en-US" dirty="0"/>
              <a:t> </a:t>
            </a:r>
            <a:r>
              <a:rPr lang="en-US" dirty="0" err="1"/>
              <a:t>cầu</a:t>
            </a:r>
            <a:r>
              <a:rPr lang="en-US" dirty="0"/>
              <a:t> </a:t>
            </a:r>
            <a:r>
              <a:rPr lang="en-US" dirty="0" err="1"/>
              <a:t>trong</a:t>
            </a:r>
            <a:r>
              <a:rPr lang="en-US" dirty="0"/>
              <a:t> </a:t>
            </a:r>
            <a:r>
              <a:rPr lang="vi-VN" dirty="0"/>
              <a:t>suốt vòng đời dự án.</a:t>
            </a:r>
            <a:endParaRPr lang="en-US" dirty="0"/>
          </a:p>
          <a:p>
            <a:endParaRPr lang="en-US" dirty="0"/>
          </a:p>
        </p:txBody>
      </p:sp>
    </p:spTree>
    <p:extLst>
      <p:ext uri="{BB962C8B-B14F-4D97-AF65-F5344CB8AC3E}">
        <p14:creationId xmlns:p14="http://schemas.microsoft.com/office/powerpoint/2010/main" val="21844107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851297"/>
          </a:xfrm>
        </p:spPr>
        <p:txBody>
          <a:bodyPr/>
          <a:lstStyle/>
          <a:p>
            <a:r>
              <a:rPr lang="en-US" dirty="0" err="1"/>
              <a:t>Định</a:t>
            </a:r>
            <a:r>
              <a:rPr lang="en-US" dirty="0"/>
              <a:t> </a:t>
            </a:r>
            <a:r>
              <a:rPr lang="en-US" dirty="0" err="1"/>
              <a:t>nghĩa</a:t>
            </a:r>
            <a:r>
              <a:rPr lang="en-US" dirty="0"/>
              <a:t> </a:t>
            </a:r>
            <a:r>
              <a:rPr lang="en-US" dirty="0" err="1"/>
              <a:t>phạm</a:t>
            </a:r>
            <a:r>
              <a:rPr lang="en-US" dirty="0"/>
              <a:t> vi (Define Scope)</a:t>
            </a:r>
          </a:p>
        </p:txBody>
      </p:sp>
      <p:sp>
        <p:nvSpPr>
          <p:cNvPr id="3" name="Content Placeholder 2"/>
          <p:cNvSpPr>
            <a:spLocks noGrp="1"/>
          </p:cNvSpPr>
          <p:nvPr>
            <p:ph idx="1"/>
          </p:nvPr>
        </p:nvSpPr>
        <p:spPr/>
        <p:txBody>
          <a:bodyPr/>
          <a:lstStyle/>
          <a:p>
            <a:r>
              <a:rPr lang="en-US" dirty="0" err="1"/>
              <a:t>Định</a:t>
            </a:r>
            <a:r>
              <a:rPr lang="en-US" dirty="0"/>
              <a:t> </a:t>
            </a:r>
            <a:r>
              <a:rPr lang="en-US" dirty="0" err="1"/>
              <a:t>nghĩa</a:t>
            </a:r>
            <a:r>
              <a:rPr lang="en-US" dirty="0"/>
              <a:t> </a:t>
            </a:r>
            <a:r>
              <a:rPr lang="en-US" dirty="0" err="1"/>
              <a:t>phạm</a:t>
            </a:r>
            <a:r>
              <a:rPr lang="en-US" dirty="0"/>
              <a:t> vi </a:t>
            </a:r>
            <a:r>
              <a:rPr lang="en-US" dirty="0" err="1"/>
              <a:t>là</a:t>
            </a:r>
            <a:r>
              <a:rPr lang="en-US" dirty="0"/>
              <a:t> </a:t>
            </a:r>
            <a:r>
              <a:rPr lang="en-US" dirty="0" err="1"/>
              <a:t>quy</a:t>
            </a:r>
            <a:r>
              <a:rPr lang="en-US" dirty="0"/>
              <a:t> </a:t>
            </a:r>
            <a:r>
              <a:rPr lang="en-US" dirty="0" err="1"/>
              <a:t>trình</a:t>
            </a:r>
            <a:r>
              <a:rPr lang="en-US" dirty="0"/>
              <a:t> </a:t>
            </a:r>
            <a:r>
              <a:rPr lang="en-US" dirty="0" err="1"/>
              <a:t>mô</a:t>
            </a:r>
            <a:r>
              <a:rPr lang="en-US" dirty="0"/>
              <a:t> </a:t>
            </a:r>
            <a:r>
              <a:rPr lang="en-US" dirty="0" err="1"/>
              <a:t>tả</a:t>
            </a:r>
            <a:r>
              <a:rPr lang="en-US" dirty="0"/>
              <a:t> chi </a:t>
            </a:r>
            <a:r>
              <a:rPr lang="en-US" dirty="0" err="1"/>
              <a:t>tiết</a:t>
            </a:r>
            <a:r>
              <a:rPr lang="en-US" dirty="0"/>
              <a:t> </a:t>
            </a:r>
            <a:r>
              <a:rPr lang="en-US" dirty="0" err="1"/>
              <a:t>của</a:t>
            </a:r>
            <a:r>
              <a:rPr lang="en-US" dirty="0"/>
              <a:t> </a:t>
            </a:r>
            <a:r>
              <a:rPr lang="en-US" dirty="0" err="1"/>
              <a:t>dự</a:t>
            </a:r>
            <a:r>
              <a:rPr lang="en-US" dirty="0"/>
              <a:t> </a:t>
            </a:r>
            <a:r>
              <a:rPr lang="en-US" dirty="0" err="1"/>
              <a:t>án</a:t>
            </a:r>
            <a:r>
              <a:rPr lang="en-US" dirty="0"/>
              <a:t> </a:t>
            </a:r>
            <a:r>
              <a:rPr lang="en-US" dirty="0" err="1"/>
              <a:t>và</a:t>
            </a:r>
            <a:r>
              <a:rPr lang="en-US" dirty="0"/>
              <a:t> </a:t>
            </a:r>
            <a:r>
              <a:rPr lang="en-US" dirty="0" err="1"/>
              <a:t>sản</a:t>
            </a:r>
            <a:r>
              <a:rPr lang="en-US" dirty="0"/>
              <a:t> </a:t>
            </a:r>
            <a:r>
              <a:rPr lang="en-US" dirty="0" err="1"/>
              <a:t>phẩm</a:t>
            </a:r>
            <a:r>
              <a:rPr lang="en-US" dirty="0"/>
              <a:t>.</a:t>
            </a:r>
          </a:p>
          <a:p>
            <a:r>
              <a:rPr lang="en-US" dirty="0" err="1"/>
              <a:t>Sự</a:t>
            </a:r>
            <a:r>
              <a:rPr lang="en-US" dirty="0"/>
              <a:t> </a:t>
            </a:r>
            <a:r>
              <a:rPr lang="en-US" dirty="0" err="1"/>
              <a:t>chuẩn</a:t>
            </a:r>
            <a:r>
              <a:rPr lang="en-US" dirty="0"/>
              <a:t> </a:t>
            </a:r>
            <a:r>
              <a:rPr lang="en-US" dirty="0" err="1"/>
              <a:t>bị</a:t>
            </a:r>
            <a:r>
              <a:rPr lang="en-US" dirty="0"/>
              <a:t> </a:t>
            </a:r>
            <a:r>
              <a:rPr lang="en-US" i="1" dirty="0" err="1">
                <a:solidFill>
                  <a:srgbClr val="FF0000"/>
                </a:solidFill>
              </a:rPr>
              <a:t>phát</a:t>
            </a:r>
            <a:r>
              <a:rPr lang="en-US" i="1" dirty="0">
                <a:solidFill>
                  <a:srgbClr val="FF0000"/>
                </a:solidFill>
              </a:rPr>
              <a:t> </a:t>
            </a:r>
            <a:r>
              <a:rPr lang="en-US" i="1" dirty="0" err="1">
                <a:solidFill>
                  <a:srgbClr val="FF0000"/>
                </a:solidFill>
              </a:rPr>
              <a:t>biểu</a:t>
            </a:r>
            <a:r>
              <a:rPr lang="en-US" i="1" dirty="0">
                <a:solidFill>
                  <a:srgbClr val="FF0000"/>
                </a:solidFill>
              </a:rPr>
              <a:t> </a:t>
            </a:r>
            <a:r>
              <a:rPr lang="en-US" i="1" dirty="0" err="1">
                <a:solidFill>
                  <a:srgbClr val="FF0000"/>
                </a:solidFill>
              </a:rPr>
              <a:t>phạm</a:t>
            </a:r>
            <a:r>
              <a:rPr lang="en-US" i="1" dirty="0">
                <a:solidFill>
                  <a:srgbClr val="FF0000"/>
                </a:solidFill>
              </a:rPr>
              <a:t> vi </a:t>
            </a:r>
            <a:r>
              <a:rPr lang="en-US" i="1" dirty="0" err="1">
                <a:solidFill>
                  <a:srgbClr val="FF0000"/>
                </a:solidFill>
              </a:rPr>
              <a:t>dự</a:t>
            </a:r>
            <a:r>
              <a:rPr lang="en-US" i="1" dirty="0">
                <a:solidFill>
                  <a:srgbClr val="FF0000"/>
                </a:solidFill>
              </a:rPr>
              <a:t> </a:t>
            </a:r>
            <a:r>
              <a:rPr lang="en-US" i="1" dirty="0" err="1">
                <a:solidFill>
                  <a:srgbClr val="FF0000"/>
                </a:solidFill>
              </a:rPr>
              <a:t>án</a:t>
            </a:r>
            <a:r>
              <a:rPr lang="en-US" i="1" dirty="0">
                <a:solidFill>
                  <a:srgbClr val="FF0000"/>
                </a:solidFill>
              </a:rPr>
              <a:t> </a:t>
            </a:r>
            <a:r>
              <a:rPr lang="en-US" dirty="0"/>
              <a:t>chi </a:t>
            </a:r>
            <a:r>
              <a:rPr lang="en-US" dirty="0" err="1"/>
              <a:t>tiết</a:t>
            </a:r>
            <a:r>
              <a:rPr lang="en-US" dirty="0"/>
              <a:t> </a:t>
            </a:r>
            <a:r>
              <a:rPr lang="en-US" dirty="0" err="1"/>
              <a:t>là</a:t>
            </a:r>
            <a:r>
              <a:rPr lang="en-US" dirty="0"/>
              <a:t> </a:t>
            </a:r>
            <a:r>
              <a:rPr lang="en-US" dirty="0" err="1"/>
              <a:t>quyết</a:t>
            </a:r>
            <a:r>
              <a:rPr lang="en-US" dirty="0"/>
              <a:t> </a:t>
            </a:r>
            <a:r>
              <a:rPr lang="vi-VN" dirty="0"/>
              <a:t>đị</a:t>
            </a:r>
            <a:r>
              <a:rPr lang="en-US" dirty="0" err="1"/>
              <a:t>nh</a:t>
            </a:r>
            <a:r>
              <a:rPr lang="en-US" dirty="0"/>
              <a:t> </a:t>
            </a:r>
            <a:r>
              <a:rPr lang="en-US" dirty="0" err="1"/>
              <a:t>sự</a:t>
            </a:r>
            <a:r>
              <a:rPr lang="en-US" dirty="0"/>
              <a:t> </a:t>
            </a:r>
            <a:r>
              <a:rPr lang="en-US" dirty="0" err="1"/>
              <a:t>thành</a:t>
            </a:r>
            <a:r>
              <a:rPr lang="en-US" dirty="0"/>
              <a:t> </a:t>
            </a:r>
            <a:r>
              <a:rPr lang="en-US" dirty="0" err="1"/>
              <a:t>công</a:t>
            </a:r>
            <a:r>
              <a:rPr lang="en-US" dirty="0"/>
              <a:t> </a:t>
            </a:r>
            <a:r>
              <a:rPr lang="en-US" dirty="0" err="1"/>
              <a:t>của</a:t>
            </a:r>
            <a:r>
              <a:rPr lang="en-US" dirty="0"/>
              <a:t> </a:t>
            </a:r>
            <a:r>
              <a:rPr lang="en-US" dirty="0" err="1"/>
              <a:t>dự</a:t>
            </a:r>
            <a:r>
              <a:rPr lang="en-US" dirty="0"/>
              <a:t> </a:t>
            </a:r>
            <a:r>
              <a:rPr lang="en-US" dirty="0" err="1"/>
              <a:t>án</a:t>
            </a:r>
            <a:r>
              <a:rPr lang="en-US" dirty="0"/>
              <a:t> </a:t>
            </a:r>
            <a:r>
              <a:rPr lang="en-US" dirty="0" err="1"/>
              <a:t>và</a:t>
            </a:r>
            <a:r>
              <a:rPr lang="en-US" dirty="0"/>
              <a:t> </a:t>
            </a:r>
            <a:r>
              <a:rPr lang="vi-VN" dirty="0"/>
              <a:t>đượ</a:t>
            </a:r>
            <a:r>
              <a:rPr lang="en-US" dirty="0"/>
              <a:t>c </a:t>
            </a:r>
            <a:r>
              <a:rPr lang="en-US" dirty="0" err="1"/>
              <a:t>xây</a:t>
            </a:r>
            <a:r>
              <a:rPr lang="en-US" dirty="0"/>
              <a:t> </a:t>
            </a:r>
            <a:r>
              <a:rPr lang="en-US" dirty="0" err="1"/>
              <a:t>dựng</a:t>
            </a:r>
            <a:r>
              <a:rPr lang="en-US" dirty="0"/>
              <a:t> </a:t>
            </a:r>
            <a:r>
              <a:rPr lang="en-US" dirty="0" err="1"/>
              <a:t>trên</a:t>
            </a:r>
            <a:r>
              <a:rPr lang="en-US" dirty="0"/>
              <a:t> </a:t>
            </a:r>
            <a:r>
              <a:rPr lang="en-US" dirty="0" err="1"/>
              <a:t>sản</a:t>
            </a:r>
            <a:r>
              <a:rPr lang="en-US" dirty="0"/>
              <a:t> </a:t>
            </a:r>
            <a:r>
              <a:rPr lang="en-US" dirty="0" err="1"/>
              <a:t>phẩm</a:t>
            </a:r>
            <a:r>
              <a:rPr lang="en-US" dirty="0"/>
              <a:t> </a:t>
            </a:r>
            <a:r>
              <a:rPr lang="en-US" dirty="0" err="1"/>
              <a:t>trung</a:t>
            </a:r>
            <a:r>
              <a:rPr lang="en-US" dirty="0"/>
              <a:t> </a:t>
            </a:r>
            <a:r>
              <a:rPr lang="en-US" dirty="0" err="1"/>
              <a:t>gian</a:t>
            </a:r>
            <a:r>
              <a:rPr lang="en-US" dirty="0"/>
              <a:t> (deliverables), </a:t>
            </a:r>
            <a:r>
              <a:rPr lang="en-US" dirty="0" err="1"/>
              <a:t>những</a:t>
            </a:r>
            <a:r>
              <a:rPr lang="en-US" dirty="0"/>
              <a:t> </a:t>
            </a:r>
            <a:r>
              <a:rPr lang="en-US" dirty="0" err="1"/>
              <a:t>giả</a:t>
            </a:r>
            <a:r>
              <a:rPr lang="en-US" dirty="0"/>
              <a:t> </a:t>
            </a:r>
            <a:r>
              <a:rPr lang="vi-VN" dirty="0"/>
              <a:t>đị</a:t>
            </a:r>
            <a:r>
              <a:rPr lang="en-US" dirty="0" err="1"/>
              <a:t>nh</a:t>
            </a:r>
            <a:r>
              <a:rPr lang="en-US" dirty="0"/>
              <a:t> </a:t>
            </a:r>
            <a:r>
              <a:rPr lang="en-US" dirty="0" err="1"/>
              <a:t>và</a:t>
            </a:r>
            <a:r>
              <a:rPr lang="en-US" dirty="0"/>
              <a:t> </a:t>
            </a:r>
            <a:r>
              <a:rPr lang="en-US" dirty="0" err="1"/>
              <a:t>các</a:t>
            </a:r>
            <a:r>
              <a:rPr lang="en-US" dirty="0"/>
              <a:t> </a:t>
            </a:r>
            <a:r>
              <a:rPr lang="en-US" dirty="0" err="1"/>
              <a:t>ràng</a:t>
            </a:r>
            <a:r>
              <a:rPr lang="en-US" dirty="0"/>
              <a:t> </a:t>
            </a:r>
            <a:r>
              <a:rPr lang="en-US" dirty="0" err="1"/>
              <a:t>buộc</a:t>
            </a:r>
            <a:r>
              <a:rPr lang="en-US" dirty="0"/>
              <a:t> </a:t>
            </a:r>
            <a:r>
              <a:rPr lang="vi-VN" dirty="0"/>
              <a:t>đượ</a:t>
            </a:r>
            <a:r>
              <a:rPr lang="en-US" dirty="0"/>
              <a:t>c </a:t>
            </a:r>
            <a:r>
              <a:rPr lang="en-US" dirty="0" err="1"/>
              <a:t>ghi</a:t>
            </a:r>
            <a:r>
              <a:rPr lang="en-US" dirty="0"/>
              <a:t> </a:t>
            </a:r>
            <a:r>
              <a:rPr lang="en-US" dirty="0" err="1"/>
              <a:t>lại</a:t>
            </a:r>
            <a:r>
              <a:rPr lang="en-US" dirty="0"/>
              <a:t> </a:t>
            </a:r>
            <a:r>
              <a:rPr lang="en-US" dirty="0" err="1"/>
              <a:t>trong</a:t>
            </a:r>
            <a:r>
              <a:rPr lang="en-US" dirty="0"/>
              <a:t> </a:t>
            </a:r>
            <a:r>
              <a:rPr lang="en-US" dirty="0" err="1"/>
              <a:t>thời</a:t>
            </a:r>
            <a:r>
              <a:rPr lang="en-US" dirty="0"/>
              <a:t> </a:t>
            </a:r>
            <a:r>
              <a:rPr lang="en-US" dirty="0" err="1"/>
              <a:t>gian</a:t>
            </a:r>
            <a:r>
              <a:rPr lang="en-US" dirty="0"/>
              <a:t> </a:t>
            </a:r>
            <a:r>
              <a:rPr lang="en-US" dirty="0" err="1"/>
              <a:t>bắt</a:t>
            </a:r>
            <a:r>
              <a:rPr lang="en-US" dirty="0"/>
              <a:t> </a:t>
            </a:r>
            <a:r>
              <a:rPr lang="vi-VN" dirty="0"/>
              <a:t>đầ</a:t>
            </a:r>
            <a:r>
              <a:rPr lang="en-US" dirty="0"/>
              <a:t>u </a:t>
            </a:r>
            <a:r>
              <a:rPr lang="en-US" dirty="0" err="1"/>
              <a:t>dự</a:t>
            </a:r>
            <a:r>
              <a:rPr lang="en-US" dirty="0"/>
              <a:t> </a:t>
            </a:r>
            <a:r>
              <a:rPr lang="en-US" dirty="0" err="1"/>
              <a:t>án</a:t>
            </a:r>
            <a:r>
              <a:rPr lang="en-US" dirty="0"/>
              <a:t>.</a:t>
            </a:r>
          </a:p>
          <a:p>
            <a:endParaRPr lang="en-US" dirty="0"/>
          </a:p>
        </p:txBody>
      </p:sp>
    </p:spTree>
    <p:extLst>
      <p:ext uri="{BB962C8B-B14F-4D97-AF65-F5344CB8AC3E}">
        <p14:creationId xmlns:p14="http://schemas.microsoft.com/office/powerpoint/2010/main" val="21844107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Định</a:t>
            </a:r>
            <a:r>
              <a:rPr lang="en-US" dirty="0"/>
              <a:t> </a:t>
            </a:r>
            <a:r>
              <a:rPr lang="en-US" dirty="0" err="1"/>
              <a:t>nghĩa</a:t>
            </a:r>
            <a:r>
              <a:rPr lang="en-US" dirty="0"/>
              <a:t> </a:t>
            </a:r>
            <a:r>
              <a:rPr lang="en-US" dirty="0" err="1"/>
              <a:t>phạm</a:t>
            </a:r>
            <a:r>
              <a:rPr lang="en-US" dirty="0"/>
              <a:t> vi (Define Scope)</a:t>
            </a:r>
          </a:p>
        </p:txBody>
      </p:sp>
      <p:sp>
        <p:nvSpPr>
          <p:cNvPr id="3" name="Content Placeholder 2"/>
          <p:cNvSpPr>
            <a:spLocks noGrp="1"/>
          </p:cNvSpPr>
          <p:nvPr>
            <p:ph idx="1"/>
          </p:nvPr>
        </p:nvSpPr>
        <p:spPr/>
        <p:txBody>
          <a:bodyPr/>
          <a:lstStyle/>
          <a:p>
            <a:r>
              <a:rPr lang="vi-VN" dirty="0" smtClean="0"/>
              <a:t>Phạm </a:t>
            </a:r>
            <a:r>
              <a:rPr lang="vi-VN" dirty="0"/>
              <a:t>vi(scope): </a:t>
            </a:r>
            <a:endParaRPr lang="en-US" dirty="0" smtClean="0"/>
          </a:p>
          <a:p>
            <a:pPr lvl="1"/>
            <a:r>
              <a:rPr lang="vi-VN" dirty="0"/>
              <a:t>Đề cập đến tất cả những công việc liên quan đến việc tạo ra sản phẩm của dự án và các qui trình được sử dụng để tạo ra sản </a:t>
            </a:r>
            <a:r>
              <a:rPr lang="vi-VN" dirty="0" smtClean="0"/>
              <a:t>ph</a:t>
            </a:r>
            <a:r>
              <a:rPr lang="en-US" dirty="0" smtClean="0"/>
              <a:t>ẩ</a:t>
            </a:r>
            <a:r>
              <a:rPr lang="vi-VN" dirty="0" smtClean="0"/>
              <a:t>m</a:t>
            </a:r>
            <a:r>
              <a:rPr lang="vi-VN" dirty="0"/>
              <a:t>. </a:t>
            </a:r>
            <a:endParaRPr lang="en-US" dirty="0" smtClean="0"/>
          </a:p>
          <a:p>
            <a:pPr lvl="1"/>
            <a:r>
              <a:rPr lang="vi-VN" dirty="0" smtClean="0"/>
              <a:t>Phạm </a:t>
            </a:r>
            <a:r>
              <a:rPr lang="vi-VN" dirty="0"/>
              <a:t>vi xác định điều gì cần làm và điều gì không cần </a:t>
            </a:r>
            <a:r>
              <a:rPr lang="vi-VN" dirty="0" smtClean="0"/>
              <a:t>làm.</a:t>
            </a:r>
            <a:endParaRPr lang="en-US" dirty="0" smtClean="0"/>
          </a:p>
          <a:p>
            <a:r>
              <a:rPr lang="vi-VN" dirty="0" smtClean="0"/>
              <a:t>Các </a:t>
            </a:r>
            <a:r>
              <a:rPr lang="vi-VN" dirty="0"/>
              <a:t>sản </a:t>
            </a:r>
            <a:r>
              <a:rPr lang="vi-VN" dirty="0" smtClean="0"/>
              <a:t>ph</a:t>
            </a:r>
            <a:r>
              <a:rPr lang="en-US" dirty="0"/>
              <a:t>ẩ</a:t>
            </a:r>
            <a:r>
              <a:rPr lang="vi-VN" dirty="0" smtClean="0"/>
              <a:t>m </a:t>
            </a:r>
            <a:r>
              <a:rPr lang="vi-VN" dirty="0"/>
              <a:t>trung gian (Deliverables): </a:t>
            </a:r>
            <a:endParaRPr lang="en-US" dirty="0" smtClean="0"/>
          </a:p>
          <a:p>
            <a:pPr lvl="1"/>
            <a:r>
              <a:rPr lang="en-US" dirty="0" smtClean="0"/>
              <a:t>L</a:t>
            </a:r>
            <a:r>
              <a:rPr lang="vi-VN" dirty="0" smtClean="0"/>
              <a:t>à </a:t>
            </a:r>
            <a:r>
              <a:rPr lang="vi-VN" dirty="0"/>
              <a:t>những sản phẩm được tạo ra như là một phần của dự án như phần cứng và phần mềm, các tài liệu lập kế họach hoặc các biên bản cuộc họp.</a:t>
            </a:r>
          </a:p>
          <a:p>
            <a:endParaRPr lang="en-US" dirty="0"/>
          </a:p>
        </p:txBody>
      </p:sp>
    </p:spTree>
    <p:extLst>
      <p:ext uri="{BB962C8B-B14F-4D97-AF65-F5344CB8AC3E}">
        <p14:creationId xmlns:p14="http://schemas.microsoft.com/office/powerpoint/2010/main" val="41600052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Định</a:t>
            </a:r>
            <a:r>
              <a:rPr lang="en-US" dirty="0"/>
              <a:t> </a:t>
            </a:r>
            <a:r>
              <a:rPr lang="en-US" dirty="0" err="1"/>
              <a:t>nghĩa</a:t>
            </a:r>
            <a:r>
              <a:rPr lang="en-US" dirty="0"/>
              <a:t> </a:t>
            </a:r>
            <a:r>
              <a:rPr lang="en-US" dirty="0" err="1"/>
              <a:t>phạm</a:t>
            </a:r>
            <a:r>
              <a:rPr lang="en-US" dirty="0"/>
              <a:t> vi (Define Scope)</a:t>
            </a:r>
          </a:p>
        </p:txBody>
      </p:sp>
      <p:sp>
        <p:nvSpPr>
          <p:cNvPr id="3" name="Content Placeholder 2"/>
          <p:cNvSpPr>
            <a:spLocks noGrp="1"/>
          </p:cNvSpPr>
          <p:nvPr>
            <p:ph idx="1"/>
          </p:nvPr>
        </p:nvSpPr>
        <p:spPr/>
        <p:txBody>
          <a:bodyPr/>
          <a:lstStyle/>
          <a:p>
            <a:r>
              <a:rPr lang="en-US" dirty="0" smtClean="0"/>
              <a:t>Benefits:</a:t>
            </a:r>
            <a:endParaRPr lang="en-US" dirty="0"/>
          </a:p>
          <a:p>
            <a:pPr lvl="1"/>
            <a:r>
              <a:rPr lang="en-US" dirty="0" err="1" smtClean="0"/>
              <a:t>Nâng</a:t>
            </a:r>
            <a:r>
              <a:rPr lang="en-US" dirty="0" smtClean="0"/>
              <a:t> </a:t>
            </a:r>
            <a:r>
              <a:rPr lang="en-US" dirty="0" err="1" smtClean="0"/>
              <a:t>cao</a:t>
            </a:r>
            <a:r>
              <a:rPr lang="en-US" dirty="0"/>
              <a:t> </a:t>
            </a:r>
            <a:r>
              <a:rPr lang="en-US" dirty="0" err="1" smtClean="0"/>
              <a:t>tính</a:t>
            </a:r>
            <a:r>
              <a:rPr lang="en-US" dirty="0"/>
              <a:t> </a:t>
            </a:r>
            <a:r>
              <a:rPr lang="en-US" dirty="0" err="1" smtClean="0"/>
              <a:t>chính</a:t>
            </a:r>
            <a:r>
              <a:rPr lang="en-US" dirty="0"/>
              <a:t> </a:t>
            </a:r>
            <a:r>
              <a:rPr lang="en-US" dirty="0" err="1" smtClean="0"/>
              <a:t>xác</a:t>
            </a:r>
            <a:r>
              <a:rPr lang="en-US" dirty="0"/>
              <a:t> </a:t>
            </a:r>
            <a:r>
              <a:rPr lang="en-US" dirty="0" err="1" smtClean="0"/>
              <a:t>của</a:t>
            </a:r>
            <a:r>
              <a:rPr lang="en-US" dirty="0"/>
              <a:t> </a:t>
            </a:r>
            <a:r>
              <a:rPr lang="vi-VN" dirty="0" smtClean="0"/>
              <a:t>ướ</a:t>
            </a:r>
            <a:r>
              <a:rPr lang="en-US" dirty="0"/>
              <a:t>c </a:t>
            </a:r>
            <a:r>
              <a:rPr lang="en-US" dirty="0" smtClean="0"/>
              <a:t>l</a:t>
            </a:r>
            <a:r>
              <a:rPr lang="vi-VN" dirty="0" smtClean="0"/>
              <a:t>ượ</a:t>
            </a:r>
            <a:r>
              <a:rPr lang="en-US" dirty="0" err="1" smtClean="0"/>
              <a:t>ng</a:t>
            </a:r>
            <a:r>
              <a:rPr lang="en-US" dirty="0" smtClean="0"/>
              <a:t> </a:t>
            </a:r>
            <a:r>
              <a:rPr lang="en-US" dirty="0"/>
              <a:t>chi </a:t>
            </a:r>
            <a:r>
              <a:rPr lang="en-US" dirty="0" err="1" smtClean="0"/>
              <a:t>phí</a:t>
            </a:r>
            <a:r>
              <a:rPr lang="en-US" dirty="0"/>
              <a:t>, </a:t>
            </a:r>
            <a:r>
              <a:rPr lang="en-US" dirty="0" err="1" smtClean="0"/>
              <a:t>thời</a:t>
            </a:r>
            <a:r>
              <a:rPr lang="en-US" dirty="0" smtClean="0"/>
              <a:t> </a:t>
            </a:r>
            <a:r>
              <a:rPr lang="en-US" dirty="0" err="1" smtClean="0"/>
              <a:t>gian</a:t>
            </a:r>
            <a:r>
              <a:rPr lang="en-US" dirty="0"/>
              <a:t> </a:t>
            </a:r>
            <a:r>
              <a:rPr lang="en-US" dirty="0" err="1" smtClean="0"/>
              <a:t>và</a:t>
            </a:r>
            <a:r>
              <a:rPr lang="en-US" dirty="0"/>
              <a:t> </a:t>
            </a:r>
            <a:r>
              <a:rPr lang="en-US" dirty="0" err="1" smtClean="0"/>
              <a:t>tài</a:t>
            </a:r>
            <a:r>
              <a:rPr lang="en-US" dirty="0"/>
              <a:t> </a:t>
            </a:r>
            <a:r>
              <a:rPr lang="en-US" dirty="0" err="1" smtClean="0"/>
              <a:t>nguyên</a:t>
            </a:r>
            <a:r>
              <a:rPr lang="en-US" dirty="0"/>
              <a:t> </a:t>
            </a:r>
            <a:r>
              <a:rPr lang="en-US" dirty="0" err="1" smtClean="0"/>
              <a:t>của</a:t>
            </a:r>
            <a:r>
              <a:rPr lang="en-US" dirty="0"/>
              <a:t> </a:t>
            </a:r>
            <a:r>
              <a:rPr lang="en-US" dirty="0" err="1" smtClean="0"/>
              <a:t>dự</a:t>
            </a:r>
            <a:r>
              <a:rPr lang="en-US" dirty="0"/>
              <a:t> </a:t>
            </a:r>
            <a:r>
              <a:rPr lang="en-US" dirty="0" err="1" smtClean="0"/>
              <a:t>án</a:t>
            </a:r>
            <a:r>
              <a:rPr lang="en-US" dirty="0" smtClean="0"/>
              <a:t>.</a:t>
            </a:r>
            <a:endParaRPr lang="en-US" dirty="0"/>
          </a:p>
          <a:p>
            <a:pPr lvl="1"/>
            <a:r>
              <a:rPr lang="en-US" dirty="0" err="1" smtClean="0"/>
              <a:t>Tạo</a:t>
            </a:r>
            <a:r>
              <a:rPr lang="en-US" dirty="0" smtClean="0"/>
              <a:t> </a:t>
            </a:r>
            <a:r>
              <a:rPr lang="vi-VN" dirty="0" smtClean="0"/>
              <a:t>đ</a:t>
            </a:r>
            <a:r>
              <a:rPr lang="en-US" dirty="0" err="1" smtClean="0"/>
              <a:t>iều</a:t>
            </a:r>
            <a:r>
              <a:rPr lang="en-US" dirty="0"/>
              <a:t> </a:t>
            </a:r>
            <a:r>
              <a:rPr lang="en-US" dirty="0" err="1" smtClean="0"/>
              <a:t>kiện</a:t>
            </a:r>
            <a:r>
              <a:rPr lang="en-US" dirty="0"/>
              <a:t> </a:t>
            </a:r>
            <a:r>
              <a:rPr lang="en-US" dirty="0" err="1" smtClean="0"/>
              <a:t>thuận</a:t>
            </a:r>
            <a:r>
              <a:rPr lang="en-US" dirty="0"/>
              <a:t> </a:t>
            </a:r>
            <a:r>
              <a:rPr lang="en-US" dirty="0" err="1" smtClean="0"/>
              <a:t>lợi</a:t>
            </a:r>
            <a:r>
              <a:rPr lang="en-US" dirty="0" smtClean="0"/>
              <a:t> </a:t>
            </a:r>
            <a:r>
              <a:rPr lang="en-US" dirty="0" err="1" smtClean="0"/>
              <a:t>cho</a:t>
            </a:r>
            <a:r>
              <a:rPr lang="en-US" dirty="0"/>
              <a:t> </a:t>
            </a:r>
            <a:r>
              <a:rPr lang="en-US" dirty="0" err="1" smtClean="0"/>
              <a:t>việc</a:t>
            </a:r>
            <a:r>
              <a:rPr lang="en-US" dirty="0"/>
              <a:t> </a:t>
            </a:r>
            <a:r>
              <a:rPr lang="en-US" dirty="0" err="1" smtClean="0"/>
              <a:t>xác</a:t>
            </a:r>
            <a:r>
              <a:rPr lang="en-US" dirty="0" smtClean="0"/>
              <a:t> </a:t>
            </a:r>
            <a:r>
              <a:rPr lang="vi-VN" dirty="0" smtClean="0"/>
              <a:t>đị</a:t>
            </a:r>
            <a:r>
              <a:rPr lang="en-US" dirty="0" err="1" smtClean="0"/>
              <a:t>nh</a:t>
            </a:r>
            <a:r>
              <a:rPr lang="en-US" dirty="0"/>
              <a:t> </a:t>
            </a:r>
            <a:r>
              <a:rPr lang="en-US" dirty="0" err="1" smtClean="0"/>
              <a:t>trách</a:t>
            </a:r>
            <a:r>
              <a:rPr lang="en-US" dirty="0"/>
              <a:t> </a:t>
            </a:r>
            <a:r>
              <a:rPr lang="en-US" dirty="0" err="1" smtClean="0"/>
              <a:t>nhiệm</a:t>
            </a:r>
            <a:r>
              <a:rPr lang="en-US" dirty="0"/>
              <a:t> </a:t>
            </a:r>
            <a:r>
              <a:rPr lang="en-US" dirty="0" err="1" smtClean="0"/>
              <a:t>một</a:t>
            </a:r>
            <a:r>
              <a:rPr lang="en-US" dirty="0"/>
              <a:t> </a:t>
            </a:r>
            <a:r>
              <a:rPr lang="en-US" dirty="0" err="1" smtClean="0"/>
              <a:t>cách</a:t>
            </a:r>
            <a:r>
              <a:rPr lang="en-US" dirty="0"/>
              <a:t> </a:t>
            </a:r>
            <a:r>
              <a:rPr lang="en-US" dirty="0" err="1" smtClean="0"/>
              <a:t>rõ</a:t>
            </a:r>
            <a:r>
              <a:rPr lang="en-US" dirty="0"/>
              <a:t> </a:t>
            </a:r>
            <a:r>
              <a:rPr lang="en-US" dirty="0" err="1" smtClean="0"/>
              <a:t>ràng</a:t>
            </a:r>
            <a:endParaRPr lang="en-US" dirty="0" smtClean="0"/>
          </a:p>
          <a:p>
            <a:pPr lvl="1"/>
            <a:r>
              <a:rPr lang="vi-VN" dirty="0"/>
              <a:t>Xác định nền tảng để đo hiệu suất vận hành và điều khiển dự án </a:t>
            </a:r>
          </a:p>
          <a:p>
            <a:endParaRPr lang="en-US" dirty="0"/>
          </a:p>
        </p:txBody>
      </p:sp>
    </p:spTree>
    <p:extLst>
      <p:ext uri="{BB962C8B-B14F-4D97-AF65-F5344CB8AC3E}">
        <p14:creationId xmlns:p14="http://schemas.microsoft.com/office/powerpoint/2010/main" val="18757993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Định</a:t>
            </a:r>
            <a:r>
              <a:rPr lang="en-US" dirty="0"/>
              <a:t> </a:t>
            </a:r>
            <a:r>
              <a:rPr lang="en-US" dirty="0" err="1"/>
              <a:t>nghĩa</a:t>
            </a:r>
            <a:r>
              <a:rPr lang="en-US" dirty="0"/>
              <a:t> </a:t>
            </a:r>
            <a:r>
              <a:rPr lang="en-US" dirty="0" err="1"/>
              <a:t>phạm</a:t>
            </a:r>
            <a:r>
              <a:rPr lang="en-US" dirty="0"/>
              <a:t> vi (Define Scope)</a:t>
            </a:r>
          </a:p>
        </p:txBody>
      </p:sp>
      <p:sp>
        <p:nvSpPr>
          <p:cNvPr id="3" name="Content Placeholder 2"/>
          <p:cNvSpPr>
            <a:spLocks noGrp="1"/>
          </p:cNvSpPr>
          <p:nvPr>
            <p:ph idx="1"/>
          </p:nvPr>
        </p:nvSpPr>
        <p:spPr/>
        <p:txBody>
          <a:bodyPr/>
          <a:lstStyle/>
          <a:p>
            <a:r>
              <a:rPr lang="en-US" dirty="0"/>
              <a:t>Define Scope: Inputs, Tools &amp; Techniques, and Outputs</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123" y="2495007"/>
            <a:ext cx="8171445" cy="1920219"/>
          </a:xfrm>
          <a:prstGeom prst="rect">
            <a:avLst/>
          </a:prstGeom>
        </p:spPr>
      </p:pic>
    </p:spTree>
    <p:extLst>
      <p:ext uri="{BB962C8B-B14F-4D97-AF65-F5344CB8AC3E}">
        <p14:creationId xmlns:p14="http://schemas.microsoft.com/office/powerpoint/2010/main" val="2377628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Định</a:t>
            </a:r>
            <a:r>
              <a:rPr lang="en-US" dirty="0"/>
              <a:t> </a:t>
            </a:r>
            <a:r>
              <a:rPr lang="en-US" dirty="0" err="1"/>
              <a:t>nghĩa</a:t>
            </a:r>
            <a:r>
              <a:rPr lang="en-US" dirty="0"/>
              <a:t> </a:t>
            </a:r>
            <a:r>
              <a:rPr lang="en-US" dirty="0" err="1"/>
              <a:t>phạm</a:t>
            </a:r>
            <a:r>
              <a:rPr lang="en-US" dirty="0"/>
              <a:t> vi (Define Scope)</a:t>
            </a:r>
          </a:p>
        </p:txBody>
      </p:sp>
      <p:sp>
        <p:nvSpPr>
          <p:cNvPr id="3" name="Content Placeholder 2"/>
          <p:cNvSpPr>
            <a:spLocks noGrp="1"/>
          </p:cNvSpPr>
          <p:nvPr>
            <p:ph idx="1"/>
          </p:nvPr>
        </p:nvSpPr>
        <p:spPr/>
        <p:txBody>
          <a:bodyPr/>
          <a:lstStyle/>
          <a:p>
            <a:r>
              <a:rPr lang="it-IT" dirty="0"/>
              <a:t>Define Scope Data Flow Diagram</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3074" y="2148854"/>
            <a:ext cx="6753436" cy="4594326"/>
          </a:xfrm>
          <a:prstGeom prst="rect">
            <a:avLst/>
          </a:prstGeom>
        </p:spPr>
      </p:pic>
    </p:spTree>
    <p:extLst>
      <p:ext uri="{BB962C8B-B14F-4D97-AF65-F5344CB8AC3E}">
        <p14:creationId xmlns:p14="http://schemas.microsoft.com/office/powerpoint/2010/main" val="3262613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Định</a:t>
            </a:r>
            <a:r>
              <a:rPr lang="en-US" dirty="0"/>
              <a:t> </a:t>
            </a:r>
            <a:r>
              <a:rPr lang="en-US" dirty="0" err="1"/>
              <a:t>nghĩa</a:t>
            </a:r>
            <a:r>
              <a:rPr lang="en-US" dirty="0"/>
              <a:t> </a:t>
            </a:r>
            <a:r>
              <a:rPr lang="en-US" dirty="0" err="1"/>
              <a:t>phạm</a:t>
            </a:r>
            <a:r>
              <a:rPr lang="en-US" dirty="0"/>
              <a:t> vi (Define Scope)</a:t>
            </a:r>
          </a:p>
        </p:txBody>
      </p:sp>
      <p:sp>
        <p:nvSpPr>
          <p:cNvPr id="3" name="Content Placeholder 2"/>
          <p:cNvSpPr>
            <a:spLocks noGrp="1"/>
          </p:cNvSpPr>
          <p:nvPr>
            <p:ph idx="1"/>
          </p:nvPr>
        </p:nvSpPr>
        <p:spPr/>
        <p:txBody>
          <a:bodyPr/>
          <a:lstStyle/>
          <a:p>
            <a:pPr>
              <a:spcBef>
                <a:spcPts val="1200"/>
              </a:spcBef>
            </a:pPr>
            <a:r>
              <a:rPr lang="en-US" dirty="0"/>
              <a:t> Input</a:t>
            </a:r>
          </a:p>
          <a:p>
            <a:pPr lvl="1">
              <a:spcBef>
                <a:spcPts val="1200"/>
              </a:spcBef>
            </a:pPr>
            <a:r>
              <a:rPr lang="en-US" dirty="0"/>
              <a:t>Project </a:t>
            </a:r>
            <a:r>
              <a:rPr lang="en-US" dirty="0" smtClean="0"/>
              <a:t>Charter:</a:t>
            </a:r>
          </a:p>
          <a:p>
            <a:pPr lvl="2">
              <a:spcBef>
                <a:spcPts val="1200"/>
              </a:spcBef>
            </a:pPr>
            <a:r>
              <a:rPr lang="en-US" dirty="0" err="1" smtClean="0"/>
              <a:t>Cung</a:t>
            </a:r>
            <a:r>
              <a:rPr lang="en-US" dirty="0" smtClean="0"/>
              <a:t> </a:t>
            </a:r>
            <a:r>
              <a:rPr lang="en-US" dirty="0" err="1" smtClean="0"/>
              <a:t>cấp</a:t>
            </a:r>
            <a:r>
              <a:rPr lang="en-US" dirty="0"/>
              <a:t> </a:t>
            </a:r>
            <a:r>
              <a:rPr lang="en-US" dirty="0" err="1" smtClean="0"/>
              <a:t>các</a:t>
            </a:r>
            <a:r>
              <a:rPr lang="en-US" dirty="0" smtClean="0"/>
              <a:t> </a:t>
            </a:r>
            <a:r>
              <a:rPr lang="en-US" dirty="0" err="1" smtClean="0"/>
              <a:t>mô</a:t>
            </a:r>
            <a:r>
              <a:rPr lang="en-US" dirty="0"/>
              <a:t> </a:t>
            </a:r>
            <a:r>
              <a:rPr lang="en-US" dirty="0" err="1" smtClean="0"/>
              <a:t>tả</a:t>
            </a:r>
            <a:r>
              <a:rPr lang="en-US" dirty="0"/>
              <a:t> </a:t>
            </a:r>
            <a:r>
              <a:rPr lang="en-US" dirty="0" err="1" smtClean="0"/>
              <a:t>dự</a:t>
            </a:r>
            <a:r>
              <a:rPr lang="en-US" dirty="0"/>
              <a:t> </a:t>
            </a:r>
            <a:r>
              <a:rPr lang="en-US" dirty="0" err="1" smtClean="0"/>
              <a:t>án</a:t>
            </a:r>
            <a:r>
              <a:rPr lang="en-US" dirty="0"/>
              <a:t> </a:t>
            </a:r>
            <a:r>
              <a:rPr lang="en-US" dirty="0" err="1" smtClean="0"/>
              <a:t>và</a:t>
            </a:r>
            <a:r>
              <a:rPr lang="en-US" dirty="0"/>
              <a:t> </a:t>
            </a:r>
            <a:r>
              <a:rPr lang="en-US" dirty="0" err="1" smtClean="0"/>
              <a:t>các</a:t>
            </a:r>
            <a:r>
              <a:rPr lang="en-US" dirty="0" smtClean="0"/>
              <a:t> </a:t>
            </a:r>
            <a:r>
              <a:rPr lang="vi-VN" dirty="0" smtClean="0"/>
              <a:t>đặ</a:t>
            </a:r>
            <a:r>
              <a:rPr lang="en-US" dirty="0" smtClean="0"/>
              <a:t>c </a:t>
            </a:r>
            <a:r>
              <a:rPr lang="vi-VN" dirty="0" smtClean="0"/>
              <a:t>đ</a:t>
            </a:r>
            <a:r>
              <a:rPr lang="en-US" dirty="0" err="1" smtClean="0"/>
              <a:t>iểm</a:t>
            </a:r>
            <a:r>
              <a:rPr lang="en-US" dirty="0"/>
              <a:t> </a:t>
            </a:r>
            <a:r>
              <a:rPr lang="en-US" dirty="0" err="1" smtClean="0"/>
              <a:t>của</a:t>
            </a:r>
            <a:r>
              <a:rPr lang="en-US" dirty="0"/>
              <a:t> </a:t>
            </a:r>
            <a:r>
              <a:rPr lang="en-US" dirty="0" err="1" smtClean="0"/>
              <a:t>sản</a:t>
            </a:r>
            <a:r>
              <a:rPr lang="en-US" dirty="0"/>
              <a:t> </a:t>
            </a:r>
            <a:r>
              <a:rPr lang="en-US" dirty="0" err="1" smtClean="0"/>
              <a:t>phẩm</a:t>
            </a:r>
            <a:r>
              <a:rPr lang="en-US" dirty="0"/>
              <a:t> </a:t>
            </a:r>
            <a:r>
              <a:rPr lang="en-US" dirty="0" err="1" smtClean="0"/>
              <a:t>cấp</a:t>
            </a:r>
            <a:r>
              <a:rPr lang="en-US" dirty="0" smtClean="0"/>
              <a:t> </a:t>
            </a:r>
            <a:r>
              <a:rPr lang="en-US" dirty="0" err="1" smtClean="0"/>
              <a:t>cao</a:t>
            </a:r>
            <a:r>
              <a:rPr lang="en-US" dirty="0"/>
              <a:t>, </a:t>
            </a:r>
            <a:r>
              <a:rPr lang="en-US" dirty="0" err="1" smtClean="0"/>
              <a:t>nó</a:t>
            </a:r>
            <a:r>
              <a:rPr lang="en-US" dirty="0"/>
              <a:t> </a:t>
            </a:r>
            <a:r>
              <a:rPr lang="en-US" dirty="0" err="1" smtClean="0"/>
              <a:t>cũng</a:t>
            </a:r>
            <a:r>
              <a:rPr lang="en-US" dirty="0"/>
              <a:t> </a:t>
            </a:r>
            <a:r>
              <a:rPr lang="en-US" dirty="0" err="1" smtClean="0"/>
              <a:t>chứa</a:t>
            </a:r>
            <a:r>
              <a:rPr lang="en-US" dirty="0"/>
              <a:t> </a:t>
            </a:r>
            <a:r>
              <a:rPr lang="en-US" dirty="0" err="1" smtClean="0"/>
              <a:t>những</a:t>
            </a:r>
            <a:r>
              <a:rPr lang="en-US" dirty="0"/>
              <a:t> </a:t>
            </a:r>
            <a:r>
              <a:rPr lang="en-US" dirty="0" err="1" smtClean="0"/>
              <a:t>yêu</a:t>
            </a:r>
            <a:r>
              <a:rPr lang="en-US" dirty="0"/>
              <a:t> </a:t>
            </a:r>
            <a:r>
              <a:rPr lang="en-US" dirty="0" err="1" smtClean="0"/>
              <a:t>cầu</a:t>
            </a:r>
            <a:r>
              <a:rPr lang="en-US" dirty="0"/>
              <a:t> </a:t>
            </a:r>
            <a:r>
              <a:rPr lang="en-US" dirty="0" err="1" smtClean="0"/>
              <a:t>chấp</a:t>
            </a:r>
            <a:r>
              <a:rPr lang="en-US" dirty="0"/>
              <a:t> </a:t>
            </a:r>
            <a:r>
              <a:rPr lang="en-US" dirty="0" err="1" smtClean="0"/>
              <a:t>nhận</a:t>
            </a:r>
            <a:r>
              <a:rPr lang="en-US" dirty="0"/>
              <a:t> </a:t>
            </a:r>
            <a:r>
              <a:rPr lang="en-US" dirty="0" err="1" smtClean="0"/>
              <a:t>dự</a:t>
            </a:r>
            <a:r>
              <a:rPr lang="en-US" dirty="0"/>
              <a:t> </a:t>
            </a:r>
            <a:r>
              <a:rPr lang="en-US" dirty="0" err="1" smtClean="0"/>
              <a:t>án</a:t>
            </a:r>
            <a:r>
              <a:rPr lang="en-US" dirty="0" smtClean="0"/>
              <a:t>.</a:t>
            </a:r>
          </a:p>
          <a:p>
            <a:pPr lvl="1">
              <a:spcBef>
                <a:spcPts val="1200"/>
              </a:spcBef>
            </a:pPr>
            <a:r>
              <a:rPr lang="en-US" dirty="0" smtClean="0"/>
              <a:t>Requirements Documentation</a:t>
            </a:r>
            <a:endParaRPr lang="en-US" dirty="0"/>
          </a:p>
          <a:p>
            <a:pPr lvl="1">
              <a:spcBef>
                <a:spcPts val="1200"/>
              </a:spcBef>
            </a:pPr>
            <a:r>
              <a:rPr lang="en-US" dirty="0"/>
              <a:t>Organizational Process </a:t>
            </a:r>
            <a:r>
              <a:rPr lang="en-US" dirty="0" smtClean="0"/>
              <a:t>Assets</a:t>
            </a:r>
          </a:p>
          <a:p>
            <a:pPr lvl="2">
              <a:spcBef>
                <a:spcPts val="1200"/>
              </a:spcBef>
            </a:pPr>
            <a:r>
              <a:rPr lang="en-US" dirty="0" err="1"/>
              <a:t>Những</a:t>
            </a:r>
            <a:r>
              <a:rPr lang="en-US" dirty="0"/>
              <a:t> </a:t>
            </a:r>
            <a:r>
              <a:rPr lang="en-US" dirty="0" err="1"/>
              <a:t>chính</a:t>
            </a:r>
            <a:r>
              <a:rPr lang="en-US" dirty="0"/>
              <a:t> </a:t>
            </a:r>
            <a:r>
              <a:rPr lang="en-US" dirty="0" err="1"/>
              <a:t>sách</a:t>
            </a:r>
            <a:r>
              <a:rPr lang="en-US" dirty="0"/>
              <a:t>, </a:t>
            </a:r>
            <a:r>
              <a:rPr lang="en-US" dirty="0" err="1"/>
              <a:t>những</a:t>
            </a:r>
            <a:r>
              <a:rPr lang="en-US" dirty="0"/>
              <a:t> </a:t>
            </a:r>
            <a:r>
              <a:rPr lang="en-US" dirty="0" err="1"/>
              <a:t>thủ</a:t>
            </a:r>
            <a:r>
              <a:rPr lang="en-US" dirty="0"/>
              <a:t> </a:t>
            </a:r>
            <a:r>
              <a:rPr lang="en-US" dirty="0" err="1"/>
              <a:t>tục</a:t>
            </a:r>
            <a:r>
              <a:rPr lang="en-US" dirty="0"/>
              <a:t> </a:t>
            </a:r>
            <a:r>
              <a:rPr lang="en-US" dirty="0" err="1"/>
              <a:t>và</a:t>
            </a:r>
            <a:r>
              <a:rPr lang="en-US" dirty="0"/>
              <a:t> </a:t>
            </a:r>
            <a:r>
              <a:rPr lang="en-US" dirty="0" err="1"/>
              <a:t>những</a:t>
            </a:r>
            <a:r>
              <a:rPr lang="en-US" dirty="0"/>
              <a:t> </a:t>
            </a:r>
            <a:r>
              <a:rPr lang="en-US" dirty="0" err="1" smtClean="0"/>
              <a:t>khung</a:t>
            </a:r>
            <a:r>
              <a:rPr lang="en-US" dirty="0" smtClean="0"/>
              <a:t> </a:t>
            </a:r>
            <a:r>
              <a:rPr lang="en-US" dirty="0" err="1"/>
              <a:t>mẫu</a:t>
            </a:r>
            <a:r>
              <a:rPr lang="en-US" dirty="0"/>
              <a:t> </a:t>
            </a:r>
            <a:r>
              <a:rPr lang="en-US" dirty="0" err="1" smtClean="0"/>
              <a:t>cho</a:t>
            </a:r>
            <a:r>
              <a:rPr lang="en-US" dirty="0"/>
              <a:t> </a:t>
            </a:r>
            <a:r>
              <a:rPr lang="en-US" dirty="0" err="1" smtClean="0"/>
              <a:t>một</a:t>
            </a:r>
            <a:r>
              <a:rPr lang="en-US" dirty="0" smtClean="0"/>
              <a:t> </a:t>
            </a:r>
            <a:r>
              <a:rPr lang="en-US" dirty="0" err="1" smtClean="0"/>
              <a:t>phát</a:t>
            </a:r>
            <a:r>
              <a:rPr lang="en-US" dirty="0" smtClean="0"/>
              <a:t> </a:t>
            </a:r>
            <a:r>
              <a:rPr lang="en-US" dirty="0" err="1"/>
              <a:t>biểu</a:t>
            </a:r>
            <a:r>
              <a:rPr lang="en-US" dirty="0"/>
              <a:t> </a:t>
            </a:r>
            <a:r>
              <a:rPr lang="en-US" dirty="0" err="1"/>
              <a:t>phạm</a:t>
            </a:r>
            <a:r>
              <a:rPr lang="en-US" dirty="0"/>
              <a:t> vi </a:t>
            </a:r>
            <a:r>
              <a:rPr lang="en-US" dirty="0" err="1"/>
              <a:t>dự</a:t>
            </a:r>
            <a:r>
              <a:rPr lang="en-US" dirty="0"/>
              <a:t> </a:t>
            </a:r>
            <a:r>
              <a:rPr lang="en-US" dirty="0" err="1"/>
              <a:t>án</a:t>
            </a:r>
            <a:r>
              <a:rPr lang="en-US" dirty="0" smtClean="0"/>
              <a:t>.</a:t>
            </a:r>
          </a:p>
          <a:p>
            <a:pPr lvl="2">
              <a:spcBef>
                <a:spcPts val="1200"/>
              </a:spcBef>
            </a:pPr>
            <a:r>
              <a:rPr lang="en-US" dirty="0" err="1" smtClean="0"/>
              <a:t>Những</a:t>
            </a:r>
            <a:r>
              <a:rPr lang="en-US" dirty="0"/>
              <a:t> </a:t>
            </a:r>
            <a:r>
              <a:rPr lang="en-US" dirty="0" err="1" smtClean="0"/>
              <a:t>hồ</a:t>
            </a:r>
            <a:r>
              <a:rPr lang="en-US" dirty="0" smtClean="0"/>
              <a:t> s</a:t>
            </a:r>
            <a:r>
              <a:rPr lang="vi-VN" dirty="0" smtClean="0"/>
              <a:t>ơ</a:t>
            </a:r>
            <a:r>
              <a:rPr lang="en-US" dirty="0"/>
              <a:t> </a:t>
            </a:r>
            <a:r>
              <a:rPr lang="en-US" dirty="0" err="1" smtClean="0"/>
              <a:t>dự</a:t>
            </a:r>
            <a:r>
              <a:rPr lang="en-US" dirty="0"/>
              <a:t> </a:t>
            </a:r>
            <a:r>
              <a:rPr lang="en-US" dirty="0" err="1" smtClean="0"/>
              <a:t>án</a:t>
            </a:r>
            <a:r>
              <a:rPr lang="en-US" dirty="0"/>
              <a:t> </a:t>
            </a:r>
            <a:r>
              <a:rPr lang="en-US" dirty="0" err="1" smtClean="0"/>
              <a:t>của</a:t>
            </a:r>
            <a:r>
              <a:rPr lang="en-US" dirty="0"/>
              <a:t> </a:t>
            </a:r>
            <a:r>
              <a:rPr lang="en-US" dirty="0" err="1" smtClean="0"/>
              <a:t>những</a:t>
            </a:r>
            <a:r>
              <a:rPr lang="en-US" dirty="0"/>
              <a:t> </a:t>
            </a:r>
            <a:r>
              <a:rPr lang="en-US" dirty="0" err="1" smtClean="0"/>
              <a:t>dự</a:t>
            </a:r>
            <a:r>
              <a:rPr lang="en-US" dirty="0"/>
              <a:t> </a:t>
            </a:r>
            <a:r>
              <a:rPr lang="en-US" dirty="0" err="1" smtClean="0"/>
              <a:t>án</a:t>
            </a:r>
            <a:r>
              <a:rPr lang="en-US" dirty="0"/>
              <a:t> </a:t>
            </a:r>
            <a:r>
              <a:rPr lang="en-US" dirty="0" err="1" smtClean="0"/>
              <a:t>tr</a:t>
            </a:r>
            <a:r>
              <a:rPr lang="vi-VN" dirty="0" smtClean="0"/>
              <a:t>ướ</a:t>
            </a:r>
            <a:r>
              <a:rPr lang="en-US" dirty="0" smtClean="0"/>
              <a:t>c </a:t>
            </a:r>
            <a:r>
              <a:rPr lang="vi-VN" dirty="0" smtClean="0"/>
              <a:t>đâ</a:t>
            </a:r>
            <a:r>
              <a:rPr lang="en-US" dirty="0" smtClean="0"/>
              <a:t>y</a:t>
            </a:r>
          </a:p>
          <a:p>
            <a:pPr lvl="2">
              <a:spcBef>
                <a:spcPts val="1200"/>
              </a:spcBef>
            </a:pPr>
            <a:r>
              <a:rPr lang="vi-VN" dirty="0"/>
              <a:t>Những bài học được </a:t>
            </a:r>
            <a:r>
              <a:rPr lang="en-US" dirty="0" err="1" smtClean="0"/>
              <a:t>rút</a:t>
            </a:r>
            <a:r>
              <a:rPr lang="en-US" dirty="0" smtClean="0"/>
              <a:t> </a:t>
            </a:r>
            <a:r>
              <a:rPr lang="en-US" dirty="0" err="1" smtClean="0"/>
              <a:t>ra</a:t>
            </a:r>
            <a:r>
              <a:rPr lang="vi-VN" dirty="0" smtClean="0"/>
              <a:t> </a:t>
            </a:r>
            <a:r>
              <a:rPr lang="vi-VN" dirty="0"/>
              <a:t>từ những </a:t>
            </a:r>
            <a:r>
              <a:rPr lang="en-US" dirty="0" err="1" smtClean="0"/>
              <a:t>giai</a:t>
            </a:r>
            <a:r>
              <a:rPr lang="en-US" dirty="0" smtClean="0"/>
              <a:t> </a:t>
            </a:r>
            <a:r>
              <a:rPr lang="vi-VN" dirty="0" smtClean="0"/>
              <a:t>đ</a:t>
            </a:r>
            <a:r>
              <a:rPr lang="en-US" dirty="0" err="1" smtClean="0"/>
              <a:t>oạn</a:t>
            </a:r>
            <a:r>
              <a:rPr lang="en-US" dirty="0"/>
              <a:t> </a:t>
            </a:r>
            <a:r>
              <a:rPr lang="en-US" dirty="0" err="1" smtClean="0"/>
              <a:t>hoặc</a:t>
            </a:r>
            <a:r>
              <a:rPr lang="en-US" dirty="0"/>
              <a:t> </a:t>
            </a:r>
            <a:r>
              <a:rPr lang="en-US" dirty="0" err="1" smtClean="0"/>
              <a:t>dự</a:t>
            </a:r>
            <a:r>
              <a:rPr lang="en-US" dirty="0"/>
              <a:t> </a:t>
            </a:r>
            <a:r>
              <a:rPr lang="en-US" dirty="0" err="1" smtClean="0"/>
              <a:t>án</a:t>
            </a:r>
            <a:r>
              <a:rPr lang="en-US" dirty="0" smtClean="0"/>
              <a:t> </a:t>
            </a:r>
            <a:r>
              <a:rPr lang="vi-VN" dirty="0" smtClean="0"/>
              <a:t> </a:t>
            </a:r>
            <a:r>
              <a:rPr lang="vi-VN" dirty="0"/>
              <a:t>trước </a:t>
            </a:r>
            <a:r>
              <a:rPr lang="vi-VN" dirty="0" smtClean="0"/>
              <a:t>đây</a:t>
            </a:r>
            <a:r>
              <a:rPr lang="en-US" dirty="0" smtClean="0"/>
              <a:t>.</a:t>
            </a:r>
            <a:endParaRPr lang="en-US" dirty="0"/>
          </a:p>
          <a:p>
            <a:pPr>
              <a:spcBef>
                <a:spcPts val="1200"/>
              </a:spcBef>
            </a:pPr>
            <a:endParaRPr lang="en-US" dirty="0"/>
          </a:p>
        </p:txBody>
      </p:sp>
    </p:spTree>
    <p:extLst>
      <p:ext uri="{BB962C8B-B14F-4D97-AF65-F5344CB8AC3E}">
        <p14:creationId xmlns:p14="http://schemas.microsoft.com/office/powerpoint/2010/main" val="39113124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Định</a:t>
            </a:r>
            <a:r>
              <a:rPr lang="en-US" dirty="0"/>
              <a:t> </a:t>
            </a:r>
            <a:r>
              <a:rPr lang="en-US" dirty="0" err="1"/>
              <a:t>nghĩa</a:t>
            </a:r>
            <a:r>
              <a:rPr lang="en-US" dirty="0"/>
              <a:t> </a:t>
            </a:r>
            <a:r>
              <a:rPr lang="en-US" dirty="0" err="1"/>
              <a:t>phạm</a:t>
            </a:r>
            <a:r>
              <a:rPr lang="en-US" dirty="0"/>
              <a:t> vi (Define Scope)</a:t>
            </a:r>
          </a:p>
        </p:txBody>
      </p:sp>
      <p:sp>
        <p:nvSpPr>
          <p:cNvPr id="3" name="Content Placeholder 2"/>
          <p:cNvSpPr>
            <a:spLocks noGrp="1"/>
          </p:cNvSpPr>
          <p:nvPr>
            <p:ph idx="1"/>
          </p:nvPr>
        </p:nvSpPr>
        <p:spPr/>
        <p:txBody>
          <a:bodyPr/>
          <a:lstStyle/>
          <a:p>
            <a:pPr>
              <a:spcBef>
                <a:spcPts val="1200"/>
              </a:spcBef>
            </a:pPr>
            <a:r>
              <a:rPr lang="en-US" dirty="0"/>
              <a:t>Tools and techniques</a:t>
            </a:r>
          </a:p>
          <a:p>
            <a:pPr lvl="1">
              <a:spcBef>
                <a:spcPts val="1200"/>
              </a:spcBef>
            </a:pPr>
            <a:r>
              <a:rPr lang="en-US" dirty="0"/>
              <a:t>Expert </a:t>
            </a:r>
            <a:r>
              <a:rPr lang="en-US" dirty="0" smtClean="0"/>
              <a:t>judgment: </a:t>
            </a:r>
            <a:r>
              <a:rPr lang="en-US" dirty="0" err="1" smtClean="0"/>
              <a:t>Th</a:t>
            </a:r>
            <a:r>
              <a:rPr lang="vi-VN" dirty="0" smtClean="0"/>
              <a:t>ườn</a:t>
            </a:r>
            <a:r>
              <a:rPr lang="en-US" dirty="0" smtClean="0"/>
              <a:t>g </a:t>
            </a:r>
            <a:r>
              <a:rPr lang="vi-VN" dirty="0" smtClean="0"/>
              <a:t>đượ</a:t>
            </a:r>
            <a:r>
              <a:rPr lang="en-US" dirty="0"/>
              <a:t>c </a:t>
            </a:r>
            <a:r>
              <a:rPr lang="en-US" dirty="0" err="1" smtClean="0"/>
              <a:t>sử</a:t>
            </a:r>
            <a:r>
              <a:rPr lang="en-US" dirty="0"/>
              <a:t> </a:t>
            </a:r>
            <a:r>
              <a:rPr lang="en-US" dirty="0" err="1" smtClean="0"/>
              <a:t>dụng</a:t>
            </a:r>
            <a:r>
              <a:rPr lang="en-US" dirty="0" smtClean="0"/>
              <a:t> </a:t>
            </a:r>
            <a:r>
              <a:rPr lang="vi-VN" dirty="0" smtClean="0"/>
              <a:t>để</a:t>
            </a:r>
            <a:r>
              <a:rPr lang="en-US" dirty="0"/>
              <a:t> </a:t>
            </a:r>
            <a:r>
              <a:rPr lang="en-US" dirty="0" err="1" smtClean="0"/>
              <a:t>phân</a:t>
            </a:r>
            <a:r>
              <a:rPr lang="en-US" dirty="0"/>
              <a:t> </a:t>
            </a:r>
            <a:r>
              <a:rPr lang="en-US" dirty="0" err="1" smtClean="0"/>
              <a:t>tích</a:t>
            </a:r>
            <a:r>
              <a:rPr lang="en-US" dirty="0"/>
              <a:t> </a:t>
            </a:r>
            <a:r>
              <a:rPr lang="en-US" dirty="0" err="1" smtClean="0"/>
              <a:t>thông</a:t>
            </a:r>
            <a:r>
              <a:rPr lang="en-US" dirty="0" smtClean="0"/>
              <a:t> </a:t>
            </a:r>
            <a:r>
              <a:rPr lang="en-US" dirty="0"/>
              <a:t>tin </a:t>
            </a:r>
            <a:r>
              <a:rPr lang="en-US" dirty="0" err="1" smtClean="0"/>
              <a:t>cần</a:t>
            </a:r>
            <a:r>
              <a:rPr lang="en-US" dirty="0"/>
              <a:t> </a:t>
            </a:r>
            <a:r>
              <a:rPr lang="en-US" dirty="0" err="1" smtClean="0"/>
              <a:t>thiết</a:t>
            </a:r>
            <a:r>
              <a:rPr lang="en-US" dirty="0" smtClean="0"/>
              <a:t> </a:t>
            </a:r>
            <a:r>
              <a:rPr lang="en-US" dirty="0" err="1" smtClean="0"/>
              <a:t>cho</a:t>
            </a:r>
            <a:r>
              <a:rPr lang="en-US" dirty="0"/>
              <a:t> </a:t>
            </a:r>
            <a:r>
              <a:rPr lang="en-US" dirty="0" err="1" smtClean="0"/>
              <a:t>việc</a:t>
            </a:r>
            <a:r>
              <a:rPr lang="en-US" dirty="0"/>
              <a:t> </a:t>
            </a:r>
            <a:r>
              <a:rPr lang="en-US" dirty="0" err="1" smtClean="0"/>
              <a:t>phát</a:t>
            </a:r>
            <a:r>
              <a:rPr lang="en-US" dirty="0"/>
              <a:t> </a:t>
            </a:r>
            <a:r>
              <a:rPr lang="en-US" dirty="0" err="1" smtClean="0"/>
              <a:t>biễu</a:t>
            </a:r>
            <a:r>
              <a:rPr lang="en-US" dirty="0"/>
              <a:t> </a:t>
            </a:r>
            <a:r>
              <a:rPr lang="en-US" dirty="0" err="1" smtClean="0"/>
              <a:t>phạm</a:t>
            </a:r>
            <a:r>
              <a:rPr lang="en-US" dirty="0" smtClean="0"/>
              <a:t> </a:t>
            </a:r>
            <a:r>
              <a:rPr lang="en-US" dirty="0"/>
              <a:t>vi </a:t>
            </a:r>
            <a:r>
              <a:rPr lang="en-US" dirty="0" err="1" smtClean="0"/>
              <a:t>dự</a:t>
            </a:r>
            <a:r>
              <a:rPr lang="en-US" dirty="0"/>
              <a:t> </a:t>
            </a:r>
            <a:r>
              <a:rPr lang="en-US" dirty="0" err="1" smtClean="0"/>
              <a:t>án</a:t>
            </a:r>
            <a:r>
              <a:rPr lang="en-US" dirty="0" smtClean="0"/>
              <a:t>. </a:t>
            </a:r>
            <a:r>
              <a:rPr lang="en-US" dirty="0" err="1" smtClean="0"/>
              <a:t>Bao</a:t>
            </a:r>
            <a:r>
              <a:rPr lang="en-US" dirty="0"/>
              <a:t> </a:t>
            </a:r>
            <a:r>
              <a:rPr lang="en-US" dirty="0" err="1" smtClean="0"/>
              <a:t>gồm</a:t>
            </a:r>
            <a:r>
              <a:rPr lang="en-US" dirty="0" smtClean="0"/>
              <a:t>:</a:t>
            </a:r>
          </a:p>
          <a:p>
            <a:pPr lvl="2">
              <a:spcBef>
                <a:spcPts val="1200"/>
              </a:spcBef>
            </a:pPr>
            <a:r>
              <a:rPr lang="en-US" dirty="0" err="1" smtClean="0"/>
              <a:t>Các</a:t>
            </a:r>
            <a:r>
              <a:rPr lang="en-US" dirty="0" smtClean="0"/>
              <a:t> </a:t>
            </a:r>
            <a:r>
              <a:rPr lang="vi-VN" dirty="0" smtClean="0"/>
              <a:t>đơ</a:t>
            </a:r>
            <a:r>
              <a:rPr lang="en-US" dirty="0"/>
              <a:t>n </a:t>
            </a:r>
            <a:r>
              <a:rPr lang="en-US" dirty="0" err="1" smtClean="0"/>
              <a:t>vị</a:t>
            </a:r>
            <a:r>
              <a:rPr lang="en-US" dirty="0"/>
              <a:t> </a:t>
            </a:r>
            <a:r>
              <a:rPr lang="en-US" dirty="0" err="1" smtClean="0"/>
              <a:t>khác</a:t>
            </a:r>
            <a:r>
              <a:rPr lang="en-US" dirty="0" smtClean="0"/>
              <a:t> </a:t>
            </a:r>
            <a:r>
              <a:rPr lang="en-US" dirty="0" err="1" smtClean="0"/>
              <a:t>trong</a:t>
            </a:r>
            <a:r>
              <a:rPr lang="en-US" dirty="0"/>
              <a:t> </a:t>
            </a:r>
            <a:r>
              <a:rPr lang="en-US" dirty="0" err="1" smtClean="0"/>
              <a:t>tổ</a:t>
            </a:r>
            <a:r>
              <a:rPr lang="en-US" dirty="0"/>
              <a:t> </a:t>
            </a:r>
            <a:r>
              <a:rPr lang="en-US" dirty="0" err="1" smtClean="0"/>
              <a:t>chức</a:t>
            </a:r>
            <a:endParaRPr lang="en-US" dirty="0" smtClean="0"/>
          </a:p>
          <a:p>
            <a:pPr lvl="2">
              <a:spcBef>
                <a:spcPts val="1200"/>
              </a:spcBef>
            </a:pPr>
            <a:r>
              <a:rPr lang="en-US" dirty="0" smtClean="0"/>
              <a:t>Ng</a:t>
            </a:r>
            <a:r>
              <a:rPr lang="vi-VN" dirty="0" smtClean="0"/>
              <a:t>ười</a:t>
            </a:r>
            <a:r>
              <a:rPr lang="en-US" dirty="0"/>
              <a:t> </a:t>
            </a:r>
            <a:r>
              <a:rPr lang="en-US" dirty="0" err="1" smtClean="0"/>
              <a:t>cố</a:t>
            </a:r>
            <a:r>
              <a:rPr lang="en-US" dirty="0"/>
              <a:t> </a:t>
            </a:r>
            <a:r>
              <a:rPr lang="en-US" dirty="0" err="1" smtClean="0"/>
              <a:t>vấn</a:t>
            </a:r>
            <a:r>
              <a:rPr lang="en-US" dirty="0" smtClean="0"/>
              <a:t>.</a:t>
            </a:r>
          </a:p>
          <a:p>
            <a:pPr lvl="2">
              <a:spcBef>
                <a:spcPts val="1200"/>
              </a:spcBef>
            </a:pPr>
            <a:r>
              <a:rPr lang="en-US" dirty="0" err="1" smtClean="0"/>
              <a:t>Các</a:t>
            </a:r>
            <a:r>
              <a:rPr lang="en-US" dirty="0"/>
              <a:t> </a:t>
            </a:r>
            <a:r>
              <a:rPr lang="en-US" dirty="0" err="1" smtClean="0"/>
              <a:t>bên</a:t>
            </a:r>
            <a:r>
              <a:rPr lang="en-US" dirty="0" smtClean="0"/>
              <a:t> </a:t>
            </a:r>
            <a:r>
              <a:rPr lang="en-US" dirty="0" err="1" smtClean="0"/>
              <a:t>tham</a:t>
            </a:r>
            <a:r>
              <a:rPr lang="en-US" dirty="0" smtClean="0"/>
              <a:t> </a:t>
            </a:r>
            <a:r>
              <a:rPr lang="en-US" dirty="0" err="1" smtClean="0"/>
              <a:t>gia</a:t>
            </a:r>
            <a:r>
              <a:rPr lang="en-US" dirty="0" smtClean="0"/>
              <a:t> </a:t>
            </a:r>
            <a:r>
              <a:rPr lang="en-US" dirty="0" err="1" smtClean="0"/>
              <a:t>bao</a:t>
            </a:r>
            <a:r>
              <a:rPr lang="en-US" dirty="0"/>
              <a:t> </a:t>
            </a:r>
            <a:r>
              <a:rPr lang="en-US" dirty="0" err="1" smtClean="0"/>
              <a:t>gồm</a:t>
            </a:r>
            <a:r>
              <a:rPr lang="en-US" dirty="0"/>
              <a:t> </a:t>
            </a:r>
            <a:r>
              <a:rPr lang="en-US" dirty="0" err="1" smtClean="0"/>
              <a:t>khách</a:t>
            </a:r>
            <a:r>
              <a:rPr lang="en-US" dirty="0"/>
              <a:t> </a:t>
            </a:r>
            <a:r>
              <a:rPr lang="en-US" dirty="0" err="1" smtClean="0"/>
              <a:t>hàng</a:t>
            </a:r>
            <a:r>
              <a:rPr lang="en-US" dirty="0"/>
              <a:t> </a:t>
            </a:r>
            <a:r>
              <a:rPr lang="en-US" dirty="0" err="1" smtClean="0"/>
              <a:t>và</a:t>
            </a:r>
            <a:r>
              <a:rPr lang="en-US" dirty="0"/>
              <a:t> </a:t>
            </a:r>
            <a:r>
              <a:rPr lang="en-US" dirty="0" err="1" smtClean="0"/>
              <a:t>nhà</a:t>
            </a:r>
            <a:r>
              <a:rPr lang="en-US" dirty="0" smtClean="0"/>
              <a:t> </a:t>
            </a:r>
            <a:r>
              <a:rPr lang="vi-VN" dirty="0" smtClean="0"/>
              <a:t>đầu</a:t>
            </a:r>
            <a:r>
              <a:rPr lang="en-US" dirty="0" smtClean="0"/>
              <a:t> t</a:t>
            </a:r>
            <a:r>
              <a:rPr lang="vi-VN" dirty="0" smtClean="0"/>
              <a:t>ư</a:t>
            </a:r>
            <a:r>
              <a:rPr lang="en-US" dirty="0" smtClean="0"/>
              <a:t>.</a:t>
            </a:r>
          </a:p>
          <a:p>
            <a:pPr lvl="2">
              <a:spcBef>
                <a:spcPts val="1200"/>
              </a:spcBef>
            </a:pPr>
            <a:r>
              <a:rPr lang="en-US" dirty="0" err="1" smtClean="0"/>
              <a:t>Các</a:t>
            </a:r>
            <a:r>
              <a:rPr lang="en-US" dirty="0"/>
              <a:t> </a:t>
            </a:r>
            <a:r>
              <a:rPr lang="en-US" dirty="0" err="1" smtClean="0"/>
              <a:t>chuyên</a:t>
            </a:r>
            <a:r>
              <a:rPr lang="en-US" dirty="0" smtClean="0"/>
              <a:t> </a:t>
            </a:r>
            <a:r>
              <a:rPr lang="en-US" dirty="0" err="1" smtClean="0"/>
              <a:t>gia</a:t>
            </a:r>
            <a:r>
              <a:rPr lang="en-US" dirty="0"/>
              <a:t> </a:t>
            </a:r>
            <a:r>
              <a:rPr lang="en-US" dirty="0" err="1" smtClean="0"/>
              <a:t>và</a:t>
            </a:r>
            <a:r>
              <a:rPr lang="en-US" dirty="0"/>
              <a:t> </a:t>
            </a:r>
            <a:r>
              <a:rPr lang="en-US" dirty="0" err="1" smtClean="0"/>
              <a:t>hiệp</a:t>
            </a:r>
            <a:r>
              <a:rPr lang="en-US" dirty="0"/>
              <a:t> </a:t>
            </a:r>
            <a:r>
              <a:rPr lang="en-US" dirty="0" err="1" smtClean="0"/>
              <a:t>hội</a:t>
            </a:r>
            <a:r>
              <a:rPr lang="en-US" dirty="0"/>
              <a:t> </a:t>
            </a:r>
            <a:r>
              <a:rPr lang="en-US" dirty="0" err="1" smtClean="0"/>
              <a:t>kỹ</a:t>
            </a:r>
            <a:r>
              <a:rPr lang="en-US" dirty="0"/>
              <a:t> </a:t>
            </a:r>
            <a:r>
              <a:rPr lang="en-US" dirty="0" err="1" smtClean="0"/>
              <a:t>thuật</a:t>
            </a:r>
            <a:endParaRPr lang="en-US" dirty="0" smtClean="0"/>
          </a:p>
          <a:p>
            <a:pPr lvl="2">
              <a:spcBef>
                <a:spcPts val="1200"/>
              </a:spcBef>
            </a:pPr>
            <a:r>
              <a:rPr lang="en-US" dirty="0" err="1" smtClean="0"/>
              <a:t>Những</a:t>
            </a:r>
            <a:r>
              <a:rPr lang="en-US" dirty="0"/>
              <a:t> </a:t>
            </a:r>
            <a:r>
              <a:rPr lang="en-US" dirty="0" err="1" smtClean="0"/>
              <a:t>nhóm</a:t>
            </a:r>
            <a:r>
              <a:rPr lang="en-US" dirty="0"/>
              <a:t> </a:t>
            </a:r>
            <a:r>
              <a:rPr lang="en-US" dirty="0" err="1" smtClean="0"/>
              <a:t>công</a:t>
            </a:r>
            <a:r>
              <a:rPr lang="en-US" dirty="0"/>
              <a:t> </a:t>
            </a:r>
            <a:r>
              <a:rPr lang="en-US" dirty="0" err="1" smtClean="0"/>
              <a:t>nghiệp</a:t>
            </a:r>
            <a:endParaRPr lang="en-US" dirty="0" smtClean="0"/>
          </a:p>
          <a:p>
            <a:pPr lvl="2">
              <a:spcBef>
                <a:spcPts val="1200"/>
              </a:spcBef>
            </a:pPr>
            <a:r>
              <a:rPr lang="en-US" dirty="0" err="1" smtClean="0"/>
              <a:t>Các</a:t>
            </a:r>
            <a:r>
              <a:rPr lang="en-US" dirty="0"/>
              <a:t> </a:t>
            </a:r>
            <a:r>
              <a:rPr lang="en-US" dirty="0" err="1" smtClean="0"/>
              <a:t>chuyên</a:t>
            </a:r>
            <a:r>
              <a:rPr lang="en-US" dirty="0" smtClean="0"/>
              <a:t> </a:t>
            </a:r>
            <a:r>
              <a:rPr lang="en-US" dirty="0" err="1" smtClean="0"/>
              <a:t>gia</a:t>
            </a:r>
            <a:r>
              <a:rPr lang="en-US" dirty="0"/>
              <a:t> </a:t>
            </a:r>
            <a:r>
              <a:rPr lang="en-US" dirty="0" err="1" smtClean="0"/>
              <a:t>về</a:t>
            </a:r>
            <a:r>
              <a:rPr lang="en-US" dirty="0"/>
              <a:t> </a:t>
            </a:r>
            <a:r>
              <a:rPr lang="en-US" dirty="0" err="1" smtClean="0"/>
              <a:t>các</a:t>
            </a:r>
            <a:r>
              <a:rPr lang="en-US" dirty="0"/>
              <a:t> </a:t>
            </a:r>
            <a:r>
              <a:rPr lang="en-US" dirty="0" err="1" smtClean="0"/>
              <a:t>vấn</a:t>
            </a:r>
            <a:r>
              <a:rPr lang="en-US" dirty="0" smtClean="0"/>
              <a:t> </a:t>
            </a:r>
            <a:r>
              <a:rPr lang="vi-VN" dirty="0" smtClean="0"/>
              <a:t>đề</a:t>
            </a:r>
            <a:r>
              <a:rPr lang="en-US" dirty="0"/>
              <a:t> </a:t>
            </a:r>
            <a:r>
              <a:rPr lang="en-US" dirty="0" err="1" smtClean="0"/>
              <a:t>có</a:t>
            </a:r>
            <a:r>
              <a:rPr lang="en-US" dirty="0"/>
              <a:t> </a:t>
            </a:r>
            <a:r>
              <a:rPr lang="en-US" dirty="0" err="1" smtClean="0"/>
              <a:t>liên</a:t>
            </a:r>
            <a:r>
              <a:rPr lang="en-US" dirty="0" smtClean="0"/>
              <a:t> </a:t>
            </a:r>
            <a:r>
              <a:rPr lang="en-US" dirty="0" err="1" smtClean="0"/>
              <a:t>quan</a:t>
            </a:r>
            <a:endParaRPr lang="en-US" dirty="0"/>
          </a:p>
          <a:p>
            <a:pPr>
              <a:spcBef>
                <a:spcPts val="1200"/>
              </a:spcBef>
            </a:pPr>
            <a:endParaRPr lang="en-US" dirty="0"/>
          </a:p>
        </p:txBody>
      </p:sp>
    </p:spTree>
    <p:extLst>
      <p:ext uri="{BB962C8B-B14F-4D97-AF65-F5344CB8AC3E}">
        <p14:creationId xmlns:p14="http://schemas.microsoft.com/office/powerpoint/2010/main" val="4225333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Mục</a:t>
            </a:r>
            <a:r>
              <a:rPr lang="en-US" dirty="0" smtClean="0"/>
              <a:t> </a:t>
            </a:r>
            <a:r>
              <a:rPr lang="en-US" dirty="0" err="1" smtClean="0"/>
              <a:t>tiêu</a:t>
            </a:r>
            <a:endParaRPr lang="en-US" dirty="0"/>
          </a:p>
        </p:txBody>
      </p:sp>
      <p:sp>
        <p:nvSpPr>
          <p:cNvPr id="3" name="Content Placeholder 2"/>
          <p:cNvSpPr>
            <a:spLocks noGrp="1"/>
          </p:cNvSpPr>
          <p:nvPr>
            <p:ph idx="1"/>
          </p:nvPr>
        </p:nvSpPr>
        <p:spPr/>
        <p:txBody>
          <a:bodyPr/>
          <a:lstStyle/>
          <a:p>
            <a:r>
              <a:rPr lang="vi-VN" dirty="0"/>
              <a:t>Quản lý </a:t>
            </a:r>
            <a:r>
              <a:rPr lang="en-US" dirty="0" smtClean="0"/>
              <a:t>p</a:t>
            </a:r>
            <a:r>
              <a:rPr lang="vi-VN" dirty="0" smtClean="0"/>
              <a:t>hạm </a:t>
            </a:r>
            <a:r>
              <a:rPr lang="vi-VN" dirty="0"/>
              <a:t>vi </a:t>
            </a:r>
            <a:r>
              <a:rPr lang="en-US" dirty="0" smtClean="0"/>
              <a:t>d</a:t>
            </a:r>
            <a:r>
              <a:rPr lang="vi-VN" dirty="0" smtClean="0"/>
              <a:t>ự </a:t>
            </a:r>
            <a:r>
              <a:rPr lang="vi-VN" dirty="0"/>
              <a:t>án bao gồm những </a:t>
            </a:r>
            <a:r>
              <a:rPr lang="vi-VN" dirty="0" smtClean="0"/>
              <a:t>qu</a:t>
            </a:r>
            <a:r>
              <a:rPr lang="en-US" dirty="0" smtClean="0"/>
              <a:t>y</a:t>
            </a:r>
            <a:r>
              <a:rPr lang="vi-VN" dirty="0" smtClean="0"/>
              <a:t> trình</a:t>
            </a:r>
            <a:r>
              <a:rPr lang="en-US" dirty="0" smtClean="0"/>
              <a:t> </a:t>
            </a:r>
            <a:r>
              <a:rPr lang="en-US" dirty="0" err="1" smtClean="0"/>
              <a:t>được</a:t>
            </a:r>
            <a:r>
              <a:rPr lang="en-US" dirty="0" smtClean="0"/>
              <a:t> </a:t>
            </a:r>
            <a:r>
              <a:rPr lang="en-US" dirty="0" err="1" smtClean="0"/>
              <a:t>yêu</a:t>
            </a:r>
            <a:r>
              <a:rPr lang="en-US" dirty="0" smtClean="0"/>
              <a:t> </a:t>
            </a:r>
            <a:r>
              <a:rPr lang="en-US" dirty="0" err="1" smtClean="0"/>
              <a:t>cầu</a:t>
            </a:r>
            <a:r>
              <a:rPr lang="en-US" dirty="0" smtClean="0"/>
              <a:t> </a:t>
            </a:r>
            <a:r>
              <a:rPr lang="vi-VN" dirty="0" smtClean="0"/>
              <a:t>để </a:t>
            </a:r>
            <a:r>
              <a:rPr lang="vi-VN" dirty="0"/>
              <a:t>bảo đảm </a:t>
            </a:r>
            <a:r>
              <a:rPr lang="en-US" dirty="0" err="1" smtClean="0"/>
              <a:t>tất</a:t>
            </a:r>
            <a:r>
              <a:rPr lang="en-US" dirty="0" smtClean="0"/>
              <a:t> </a:t>
            </a:r>
            <a:r>
              <a:rPr lang="en-US" dirty="0" err="1" smtClean="0"/>
              <a:t>cả</a:t>
            </a:r>
            <a:r>
              <a:rPr lang="en-US" dirty="0" smtClean="0"/>
              <a:t> </a:t>
            </a:r>
            <a:r>
              <a:rPr lang="vi-VN" dirty="0" smtClean="0"/>
              <a:t>công </a:t>
            </a:r>
            <a:r>
              <a:rPr lang="vi-VN" dirty="0"/>
              <a:t>việc </a:t>
            </a:r>
            <a:r>
              <a:rPr lang="vi-VN" dirty="0" smtClean="0"/>
              <a:t> </a:t>
            </a:r>
            <a:r>
              <a:rPr lang="en-US" dirty="0" err="1" smtClean="0"/>
              <a:t>của</a:t>
            </a:r>
            <a:r>
              <a:rPr lang="en-US" dirty="0" smtClean="0"/>
              <a:t> </a:t>
            </a:r>
            <a:r>
              <a:rPr lang="en-US" dirty="0" err="1" smtClean="0"/>
              <a:t>dự</a:t>
            </a:r>
            <a:r>
              <a:rPr lang="en-US" dirty="0" smtClean="0"/>
              <a:t> </a:t>
            </a:r>
            <a:r>
              <a:rPr lang="en-US" dirty="0" err="1" smtClean="0"/>
              <a:t>án</a:t>
            </a:r>
            <a:r>
              <a:rPr lang="en-US" dirty="0" smtClean="0"/>
              <a:t> </a:t>
            </a:r>
            <a:r>
              <a:rPr lang="en-US" dirty="0" err="1" smtClean="0"/>
              <a:t>hoàn</a:t>
            </a:r>
            <a:r>
              <a:rPr lang="en-US" dirty="0" smtClean="0"/>
              <a:t> </a:t>
            </a:r>
            <a:r>
              <a:rPr lang="en-US" dirty="0" err="1" smtClean="0"/>
              <a:t>thành</a:t>
            </a:r>
            <a:r>
              <a:rPr lang="vi-VN" dirty="0" smtClean="0"/>
              <a:t> </a:t>
            </a:r>
            <a:r>
              <a:rPr lang="vi-VN" dirty="0"/>
              <a:t>một cách thành </a:t>
            </a:r>
            <a:r>
              <a:rPr lang="vi-VN" dirty="0" smtClean="0"/>
              <a:t>công</a:t>
            </a:r>
            <a:r>
              <a:rPr lang="en-US" dirty="0" smtClean="0"/>
              <a:t>.</a:t>
            </a:r>
          </a:p>
          <a:p>
            <a:r>
              <a:rPr lang="en-US" dirty="0" err="1" smtClean="0"/>
              <a:t>Quản</a:t>
            </a:r>
            <a:r>
              <a:rPr lang="en-US" dirty="0" smtClean="0"/>
              <a:t> </a:t>
            </a:r>
            <a:r>
              <a:rPr lang="en-US" dirty="0" err="1" smtClean="0"/>
              <a:t>lý</a:t>
            </a:r>
            <a:r>
              <a:rPr lang="en-US" dirty="0" smtClean="0"/>
              <a:t> </a:t>
            </a:r>
            <a:r>
              <a:rPr lang="en-US" dirty="0" err="1" smtClean="0"/>
              <a:t>phạm</a:t>
            </a:r>
            <a:r>
              <a:rPr lang="en-US" dirty="0" smtClean="0"/>
              <a:t> vi </a:t>
            </a:r>
            <a:r>
              <a:rPr lang="en-US" dirty="0" err="1" smtClean="0"/>
              <a:t>của</a:t>
            </a:r>
            <a:r>
              <a:rPr lang="en-US" dirty="0" smtClean="0"/>
              <a:t> </a:t>
            </a:r>
            <a:r>
              <a:rPr lang="en-US" dirty="0" err="1" smtClean="0"/>
              <a:t>dự</a:t>
            </a:r>
            <a:r>
              <a:rPr lang="en-US" dirty="0" smtClean="0"/>
              <a:t> </a:t>
            </a:r>
            <a:r>
              <a:rPr lang="en-US" dirty="0" err="1" smtClean="0"/>
              <a:t>án</a:t>
            </a:r>
            <a:r>
              <a:rPr lang="en-US" dirty="0" smtClean="0"/>
              <a:t> </a:t>
            </a:r>
            <a:r>
              <a:rPr lang="en-US" dirty="0" err="1" smtClean="0"/>
              <a:t>quan</a:t>
            </a:r>
            <a:r>
              <a:rPr lang="en-US" dirty="0" smtClean="0"/>
              <a:t> </a:t>
            </a:r>
            <a:r>
              <a:rPr lang="en-US" dirty="0" err="1" smtClean="0"/>
              <a:t>tâm</a:t>
            </a:r>
            <a:r>
              <a:rPr lang="en-US" dirty="0" smtClean="0"/>
              <a:t> </a:t>
            </a:r>
            <a:r>
              <a:rPr lang="en-US" dirty="0" err="1" smtClean="0"/>
              <a:t>chủ</a:t>
            </a:r>
            <a:r>
              <a:rPr lang="en-US" dirty="0" smtClean="0"/>
              <a:t> </a:t>
            </a:r>
            <a:r>
              <a:rPr lang="en-US" dirty="0" err="1" smtClean="0"/>
              <a:t>yếu</a:t>
            </a:r>
            <a:r>
              <a:rPr lang="en-US" dirty="0" smtClean="0"/>
              <a:t> </a:t>
            </a:r>
            <a:r>
              <a:rPr lang="en-US" dirty="0" err="1" smtClean="0"/>
              <a:t>đến</a:t>
            </a:r>
            <a:r>
              <a:rPr lang="en-US" dirty="0" smtClean="0"/>
              <a:t> </a:t>
            </a:r>
            <a:r>
              <a:rPr lang="en-US" dirty="0" err="1" smtClean="0"/>
              <a:t>việc</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công</a:t>
            </a:r>
            <a:r>
              <a:rPr lang="en-US" dirty="0" smtClean="0"/>
              <a:t> </a:t>
            </a:r>
            <a:r>
              <a:rPr lang="en-US" dirty="0" err="1" smtClean="0"/>
              <a:t>việc</a:t>
            </a:r>
            <a:r>
              <a:rPr lang="en-US" dirty="0" smtClean="0"/>
              <a:t> </a:t>
            </a:r>
            <a:r>
              <a:rPr lang="en-US" dirty="0" err="1" smtClean="0"/>
              <a:t>gì</a:t>
            </a:r>
            <a:r>
              <a:rPr lang="en-US" dirty="0" smtClean="0"/>
              <a:t> </a:t>
            </a:r>
            <a:r>
              <a:rPr lang="en-US" dirty="0" err="1" smtClean="0"/>
              <a:t>thuộc</a:t>
            </a:r>
            <a:r>
              <a:rPr lang="en-US" dirty="0" smtClean="0"/>
              <a:t> </a:t>
            </a:r>
            <a:r>
              <a:rPr lang="en-US" dirty="0" err="1" smtClean="0"/>
              <a:t>và</a:t>
            </a:r>
            <a:r>
              <a:rPr lang="en-US" dirty="0" smtClean="0"/>
              <a:t> </a:t>
            </a:r>
            <a:r>
              <a:rPr lang="en-US" dirty="0" err="1" smtClean="0"/>
              <a:t>không</a:t>
            </a:r>
            <a:r>
              <a:rPr lang="en-US" dirty="0" smtClean="0"/>
              <a:t> </a:t>
            </a:r>
            <a:r>
              <a:rPr lang="en-US" dirty="0" err="1" smtClean="0"/>
              <a:t>thuộc</a:t>
            </a:r>
            <a:r>
              <a:rPr lang="en-US" dirty="0" smtClean="0"/>
              <a:t> </a:t>
            </a:r>
            <a:r>
              <a:rPr lang="en-US" dirty="0" err="1" smtClean="0"/>
              <a:t>dự</a:t>
            </a:r>
            <a:r>
              <a:rPr lang="en-US" dirty="0" smtClean="0"/>
              <a:t> </a:t>
            </a:r>
            <a:r>
              <a:rPr lang="en-US" dirty="0" err="1" smtClean="0"/>
              <a:t>án</a:t>
            </a:r>
            <a:r>
              <a:rPr lang="en-US" dirty="0" smtClean="0"/>
              <a:t>.</a:t>
            </a:r>
            <a:endParaRPr lang="en-US" dirty="0"/>
          </a:p>
        </p:txBody>
      </p:sp>
    </p:spTree>
    <p:extLst>
      <p:ext uri="{BB962C8B-B14F-4D97-AF65-F5344CB8AC3E}">
        <p14:creationId xmlns:p14="http://schemas.microsoft.com/office/powerpoint/2010/main" val="42228378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Định</a:t>
            </a:r>
            <a:r>
              <a:rPr lang="en-US" dirty="0"/>
              <a:t> </a:t>
            </a:r>
            <a:r>
              <a:rPr lang="en-US" dirty="0" err="1"/>
              <a:t>nghĩa</a:t>
            </a:r>
            <a:r>
              <a:rPr lang="en-US" dirty="0"/>
              <a:t> </a:t>
            </a:r>
            <a:r>
              <a:rPr lang="en-US" dirty="0" err="1"/>
              <a:t>phạm</a:t>
            </a:r>
            <a:r>
              <a:rPr lang="en-US" dirty="0"/>
              <a:t> vi (Define Scope)</a:t>
            </a:r>
          </a:p>
        </p:txBody>
      </p:sp>
      <p:sp>
        <p:nvSpPr>
          <p:cNvPr id="3" name="Content Placeholder 2"/>
          <p:cNvSpPr>
            <a:spLocks noGrp="1"/>
          </p:cNvSpPr>
          <p:nvPr>
            <p:ph idx="1"/>
          </p:nvPr>
        </p:nvSpPr>
        <p:spPr/>
        <p:txBody>
          <a:bodyPr/>
          <a:lstStyle/>
          <a:p>
            <a:pPr lvl="1">
              <a:spcBef>
                <a:spcPts val="1200"/>
              </a:spcBef>
            </a:pPr>
            <a:r>
              <a:rPr lang="en-US" dirty="0"/>
              <a:t>Product </a:t>
            </a:r>
            <a:r>
              <a:rPr lang="en-US" dirty="0" smtClean="0"/>
              <a:t>Analysis:</a:t>
            </a:r>
          </a:p>
          <a:p>
            <a:pPr lvl="2">
              <a:spcBef>
                <a:spcPts val="1200"/>
              </a:spcBef>
            </a:pPr>
            <a:r>
              <a:rPr lang="en-US" dirty="0" smtClean="0"/>
              <a:t>Product </a:t>
            </a:r>
            <a:r>
              <a:rPr lang="en-US" dirty="0"/>
              <a:t>analysis </a:t>
            </a:r>
            <a:r>
              <a:rPr lang="en-US" dirty="0" err="1" smtClean="0"/>
              <a:t>là</a:t>
            </a:r>
            <a:r>
              <a:rPr lang="en-US" dirty="0"/>
              <a:t> </a:t>
            </a:r>
            <a:r>
              <a:rPr lang="en-US" dirty="0" err="1" smtClean="0"/>
              <a:t>một</a:t>
            </a:r>
            <a:r>
              <a:rPr lang="en-US" dirty="0"/>
              <a:t> </a:t>
            </a:r>
            <a:r>
              <a:rPr lang="en-US" dirty="0" err="1" smtClean="0"/>
              <a:t>công</a:t>
            </a:r>
            <a:r>
              <a:rPr lang="en-US" dirty="0"/>
              <a:t> </a:t>
            </a:r>
            <a:r>
              <a:rPr lang="en-US" dirty="0" err="1" smtClean="0"/>
              <a:t>cụ</a:t>
            </a:r>
            <a:r>
              <a:rPr lang="en-US" dirty="0" smtClean="0"/>
              <a:t> </a:t>
            </a:r>
            <a:r>
              <a:rPr lang="en-US" dirty="0" err="1" smtClean="0"/>
              <a:t>có</a:t>
            </a:r>
            <a:r>
              <a:rPr lang="en-US" dirty="0" smtClean="0"/>
              <a:t> </a:t>
            </a:r>
            <a:r>
              <a:rPr lang="en-US" dirty="0" err="1" smtClean="0"/>
              <a:t>hiệu</a:t>
            </a:r>
            <a:r>
              <a:rPr lang="en-US" dirty="0"/>
              <a:t> </a:t>
            </a:r>
            <a:r>
              <a:rPr lang="en-US" dirty="0" err="1" smtClean="0"/>
              <a:t>quả</a:t>
            </a:r>
            <a:r>
              <a:rPr lang="en-US" dirty="0" smtClean="0"/>
              <a:t> </a:t>
            </a:r>
            <a:r>
              <a:rPr lang="en-US" dirty="0" err="1" smtClean="0"/>
              <a:t>cho</a:t>
            </a:r>
            <a:r>
              <a:rPr lang="en-US" dirty="0"/>
              <a:t> </a:t>
            </a:r>
            <a:r>
              <a:rPr lang="en-US" dirty="0" err="1" smtClean="0"/>
              <a:t>những</a:t>
            </a:r>
            <a:r>
              <a:rPr lang="en-US" dirty="0"/>
              <a:t> </a:t>
            </a:r>
            <a:r>
              <a:rPr lang="en-US" dirty="0" err="1" smtClean="0"/>
              <a:t>dự</a:t>
            </a:r>
            <a:r>
              <a:rPr lang="en-US" dirty="0"/>
              <a:t> </a:t>
            </a:r>
            <a:r>
              <a:rPr lang="en-US" dirty="0" err="1" smtClean="0"/>
              <a:t>án</a:t>
            </a:r>
            <a:r>
              <a:rPr lang="en-US" dirty="0"/>
              <a:t> </a:t>
            </a:r>
            <a:r>
              <a:rPr lang="en-US" dirty="0" err="1" smtClean="0"/>
              <a:t>có</a:t>
            </a:r>
            <a:r>
              <a:rPr lang="en-US" dirty="0"/>
              <a:t> </a:t>
            </a:r>
            <a:r>
              <a:rPr lang="en-US" dirty="0" err="1" smtClean="0"/>
              <a:t>sản</a:t>
            </a:r>
            <a:r>
              <a:rPr lang="en-US" dirty="0"/>
              <a:t> </a:t>
            </a:r>
            <a:r>
              <a:rPr lang="en-US" dirty="0" err="1" smtClean="0"/>
              <a:t>phẩm</a:t>
            </a:r>
            <a:r>
              <a:rPr lang="en-US" dirty="0" smtClean="0"/>
              <a:t> </a:t>
            </a:r>
            <a:r>
              <a:rPr lang="en-US" dirty="0" err="1" smtClean="0"/>
              <a:t>trung</a:t>
            </a:r>
            <a:r>
              <a:rPr lang="en-US" dirty="0" smtClean="0"/>
              <a:t> </a:t>
            </a:r>
            <a:r>
              <a:rPr lang="en-US" dirty="0" err="1" smtClean="0"/>
              <a:t>gian</a:t>
            </a:r>
            <a:endParaRPr lang="en-US" dirty="0"/>
          </a:p>
          <a:p>
            <a:pPr lvl="1">
              <a:spcBef>
                <a:spcPts val="1200"/>
              </a:spcBef>
            </a:pPr>
            <a:r>
              <a:rPr lang="en-US" dirty="0"/>
              <a:t>Alternatives </a:t>
            </a:r>
            <a:r>
              <a:rPr lang="en-US" dirty="0" smtClean="0"/>
              <a:t>Identification</a:t>
            </a:r>
          </a:p>
          <a:p>
            <a:pPr lvl="2">
              <a:spcBef>
                <a:spcPts val="1200"/>
              </a:spcBef>
            </a:pPr>
            <a:r>
              <a:rPr lang="vi-VN" dirty="0"/>
              <a:t>Việc xác định những giải pháp là một kỹ thuật được sử dụng để </a:t>
            </a:r>
            <a:r>
              <a:rPr lang="vi-VN" dirty="0" smtClean="0"/>
              <a:t>đư</a:t>
            </a:r>
            <a:r>
              <a:rPr lang="en-US" dirty="0" smtClean="0"/>
              <a:t>a </a:t>
            </a:r>
            <a:r>
              <a:rPr lang="en-US" dirty="0" err="1" smtClean="0"/>
              <a:t>ra</a:t>
            </a:r>
            <a:r>
              <a:rPr lang="en-US" dirty="0" smtClean="0"/>
              <a:t> </a:t>
            </a:r>
            <a:r>
              <a:rPr lang="vi-VN" dirty="0" smtClean="0"/>
              <a:t>những </a:t>
            </a:r>
            <a:r>
              <a:rPr lang="vi-VN" dirty="0"/>
              <a:t>cách tiếp cận khác </a:t>
            </a:r>
            <a:r>
              <a:rPr lang="en-US" dirty="0" err="1" smtClean="0"/>
              <a:t>nhau</a:t>
            </a:r>
            <a:r>
              <a:rPr lang="en-US" dirty="0" smtClean="0"/>
              <a:t> </a:t>
            </a:r>
            <a:r>
              <a:rPr lang="vi-VN" dirty="0" smtClean="0"/>
              <a:t>để </a:t>
            </a:r>
            <a:r>
              <a:rPr lang="vi-VN" dirty="0"/>
              <a:t>thực hiện và thực hiện công việc </a:t>
            </a:r>
            <a:r>
              <a:rPr lang="vi-VN" dirty="0" smtClean="0"/>
              <a:t>của </a:t>
            </a:r>
            <a:r>
              <a:rPr lang="vi-VN" dirty="0"/>
              <a:t>dự án.</a:t>
            </a:r>
            <a:endParaRPr lang="en-US" dirty="0"/>
          </a:p>
          <a:p>
            <a:pPr lvl="1">
              <a:spcBef>
                <a:spcPts val="1200"/>
              </a:spcBef>
            </a:pPr>
            <a:r>
              <a:rPr lang="en-US" dirty="0"/>
              <a:t>Facilitated workshops</a:t>
            </a:r>
          </a:p>
          <a:p>
            <a:pPr lvl="1">
              <a:spcBef>
                <a:spcPts val="1200"/>
              </a:spcBef>
            </a:pPr>
            <a:endParaRPr lang="en-US" dirty="0"/>
          </a:p>
        </p:txBody>
      </p:sp>
    </p:spTree>
    <p:extLst>
      <p:ext uri="{BB962C8B-B14F-4D97-AF65-F5344CB8AC3E}">
        <p14:creationId xmlns:p14="http://schemas.microsoft.com/office/powerpoint/2010/main" val="30955774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Định</a:t>
            </a:r>
            <a:r>
              <a:rPr lang="en-US" dirty="0"/>
              <a:t> </a:t>
            </a:r>
            <a:r>
              <a:rPr lang="en-US" dirty="0" err="1"/>
              <a:t>nghĩa</a:t>
            </a:r>
            <a:r>
              <a:rPr lang="en-US" dirty="0"/>
              <a:t> </a:t>
            </a:r>
            <a:r>
              <a:rPr lang="en-US" dirty="0" err="1"/>
              <a:t>phạm</a:t>
            </a:r>
            <a:r>
              <a:rPr lang="en-US" dirty="0"/>
              <a:t> vi (Define Scope)</a:t>
            </a:r>
          </a:p>
        </p:txBody>
      </p:sp>
      <p:sp>
        <p:nvSpPr>
          <p:cNvPr id="3" name="Content Placeholder 2"/>
          <p:cNvSpPr>
            <a:spLocks noGrp="1"/>
          </p:cNvSpPr>
          <p:nvPr>
            <p:ph idx="1"/>
          </p:nvPr>
        </p:nvSpPr>
        <p:spPr/>
        <p:txBody>
          <a:bodyPr/>
          <a:lstStyle/>
          <a:p>
            <a:pPr>
              <a:spcBef>
                <a:spcPts val="1200"/>
              </a:spcBef>
            </a:pPr>
            <a:r>
              <a:rPr lang="en-US" dirty="0"/>
              <a:t>Outputs</a:t>
            </a:r>
          </a:p>
          <a:p>
            <a:pPr lvl="1">
              <a:spcBef>
                <a:spcPts val="1200"/>
              </a:spcBef>
            </a:pPr>
            <a:r>
              <a:rPr lang="en-US" dirty="0" err="1" smtClean="0"/>
              <a:t>Phát</a:t>
            </a:r>
            <a:r>
              <a:rPr lang="en-US" dirty="0"/>
              <a:t> </a:t>
            </a:r>
            <a:r>
              <a:rPr lang="en-US" dirty="0" err="1" smtClean="0"/>
              <a:t>biểu</a:t>
            </a:r>
            <a:r>
              <a:rPr lang="en-US" dirty="0"/>
              <a:t> </a:t>
            </a:r>
            <a:r>
              <a:rPr lang="en-US" dirty="0" err="1" smtClean="0"/>
              <a:t>phạm</a:t>
            </a:r>
            <a:r>
              <a:rPr lang="en-US" dirty="0" smtClean="0"/>
              <a:t> </a:t>
            </a:r>
            <a:r>
              <a:rPr lang="en-US" dirty="0"/>
              <a:t>vi </a:t>
            </a:r>
            <a:r>
              <a:rPr lang="en-US" dirty="0" err="1" smtClean="0"/>
              <a:t>của</a:t>
            </a:r>
            <a:r>
              <a:rPr lang="en-US" dirty="0"/>
              <a:t> </a:t>
            </a:r>
            <a:r>
              <a:rPr lang="en-US" dirty="0" err="1" smtClean="0"/>
              <a:t>dự</a:t>
            </a:r>
            <a:r>
              <a:rPr lang="en-US" dirty="0"/>
              <a:t> </a:t>
            </a:r>
            <a:r>
              <a:rPr lang="en-US" dirty="0" err="1" smtClean="0"/>
              <a:t>án</a:t>
            </a:r>
            <a:r>
              <a:rPr lang="en-US" dirty="0" smtClean="0"/>
              <a:t> (Project </a:t>
            </a:r>
            <a:r>
              <a:rPr lang="en-US" dirty="0"/>
              <a:t>Scope </a:t>
            </a:r>
            <a:r>
              <a:rPr lang="en-US" dirty="0" smtClean="0"/>
              <a:t>Statement</a:t>
            </a:r>
            <a:r>
              <a:rPr lang="en-US" dirty="0"/>
              <a:t>): </a:t>
            </a:r>
          </a:p>
          <a:p>
            <a:pPr lvl="1">
              <a:spcBef>
                <a:spcPts val="1200"/>
              </a:spcBef>
            </a:pPr>
            <a:r>
              <a:rPr lang="en-US" dirty="0" err="1" smtClean="0"/>
              <a:t>Mô</a:t>
            </a:r>
            <a:r>
              <a:rPr lang="en-US" dirty="0" smtClean="0"/>
              <a:t> </a:t>
            </a:r>
            <a:r>
              <a:rPr lang="en-US" dirty="0" err="1" smtClean="0"/>
              <a:t>tả</a:t>
            </a:r>
            <a:r>
              <a:rPr lang="en-US" dirty="0"/>
              <a:t> chi </a:t>
            </a:r>
            <a:r>
              <a:rPr lang="en-US" dirty="0" err="1" smtClean="0"/>
              <a:t>tiết</a:t>
            </a:r>
            <a:r>
              <a:rPr lang="en-US" dirty="0"/>
              <a:t> </a:t>
            </a:r>
            <a:r>
              <a:rPr lang="en-US" dirty="0" err="1" smtClean="0"/>
              <a:t>những</a:t>
            </a:r>
            <a:r>
              <a:rPr lang="en-US" dirty="0"/>
              <a:t> </a:t>
            </a:r>
            <a:r>
              <a:rPr lang="en-US" dirty="0" err="1" smtClean="0"/>
              <a:t>sản</a:t>
            </a:r>
            <a:r>
              <a:rPr lang="en-US" dirty="0"/>
              <a:t> </a:t>
            </a:r>
            <a:r>
              <a:rPr lang="en-US" dirty="0" err="1" smtClean="0"/>
              <a:t>phẩm</a:t>
            </a:r>
            <a:r>
              <a:rPr lang="en-US" dirty="0" smtClean="0"/>
              <a:t> </a:t>
            </a:r>
            <a:r>
              <a:rPr lang="en-US" dirty="0" err="1" smtClean="0"/>
              <a:t>trung</a:t>
            </a:r>
            <a:r>
              <a:rPr lang="en-US" dirty="0" smtClean="0"/>
              <a:t> </a:t>
            </a:r>
            <a:r>
              <a:rPr lang="en-US" dirty="0" err="1" smtClean="0"/>
              <a:t>gian</a:t>
            </a:r>
            <a:r>
              <a:rPr lang="en-US" dirty="0"/>
              <a:t> </a:t>
            </a:r>
            <a:r>
              <a:rPr lang="en-US" dirty="0" err="1" smtClean="0"/>
              <a:t>của</a:t>
            </a:r>
            <a:r>
              <a:rPr lang="en-US" dirty="0"/>
              <a:t> </a:t>
            </a:r>
            <a:r>
              <a:rPr lang="en-US" dirty="0" err="1" smtClean="0"/>
              <a:t>dự</a:t>
            </a:r>
            <a:r>
              <a:rPr lang="en-US" dirty="0"/>
              <a:t> </a:t>
            </a:r>
            <a:r>
              <a:rPr lang="en-US" dirty="0" err="1" smtClean="0"/>
              <a:t>án</a:t>
            </a:r>
            <a:r>
              <a:rPr lang="en-US" dirty="0"/>
              <a:t> </a:t>
            </a:r>
            <a:r>
              <a:rPr lang="en-US" dirty="0" err="1" smtClean="0"/>
              <a:t>và</a:t>
            </a:r>
            <a:r>
              <a:rPr lang="en-US" dirty="0"/>
              <a:t> </a:t>
            </a:r>
            <a:r>
              <a:rPr lang="en-US" dirty="0" err="1" smtClean="0"/>
              <a:t>yêu</a:t>
            </a:r>
            <a:r>
              <a:rPr lang="en-US" dirty="0"/>
              <a:t> </a:t>
            </a:r>
            <a:r>
              <a:rPr lang="en-US" dirty="0" err="1" smtClean="0"/>
              <a:t>cầu</a:t>
            </a:r>
            <a:r>
              <a:rPr lang="en-US" dirty="0"/>
              <a:t> </a:t>
            </a:r>
            <a:r>
              <a:rPr lang="en-US" dirty="0" err="1" smtClean="0"/>
              <a:t>công</a:t>
            </a:r>
            <a:r>
              <a:rPr lang="en-US" dirty="0"/>
              <a:t> </a:t>
            </a:r>
            <a:r>
              <a:rPr lang="en-US" dirty="0" err="1" smtClean="0"/>
              <a:t>việc</a:t>
            </a:r>
            <a:r>
              <a:rPr lang="en-US" dirty="0" smtClean="0"/>
              <a:t> </a:t>
            </a:r>
            <a:r>
              <a:rPr lang="vi-VN" dirty="0" smtClean="0"/>
              <a:t>để</a:t>
            </a:r>
            <a:r>
              <a:rPr lang="en-US" dirty="0"/>
              <a:t> </a:t>
            </a:r>
            <a:r>
              <a:rPr lang="en-US" dirty="0" err="1" smtClean="0"/>
              <a:t>tạo</a:t>
            </a:r>
            <a:r>
              <a:rPr lang="en-US" dirty="0" smtClean="0"/>
              <a:t> </a:t>
            </a:r>
            <a:r>
              <a:rPr lang="en-US" dirty="0" err="1" smtClean="0"/>
              <a:t>ra</a:t>
            </a:r>
            <a:r>
              <a:rPr lang="en-US" dirty="0"/>
              <a:t> </a:t>
            </a:r>
            <a:r>
              <a:rPr lang="en-US" dirty="0" err="1" smtClean="0"/>
              <a:t>những</a:t>
            </a:r>
            <a:r>
              <a:rPr lang="en-US" dirty="0"/>
              <a:t> </a:t>
            </a:r>
            <a:r>
              <a:rPr lang="en-US" dirty="0" err="1" smtClean="0"/>
              <a:t>sản</a:t>
            </a:r>
            <a:r>
              <a:rPr lang="en-US" dirty="0"/>
              <a:t> </a:t>
            </a:r>
            <a:r>
              <a:rPr lang="en-US" dirty="0" err="1" smtClean="0"/>
              <a:t>phẩm</a:t>
            </a:r>
            <a:r>
              <a:rPr lang="en-US" dirty="0" smtClean="0"/>
              <a:t> </a:t>
            </a:r>
            <a:r>
              <a:rPr lang="en-US" dirty="0" err="1" smtClean="0"/>
              <a:t>trung</a:t>
            </a:r>
            <a:r>
              <a:rPr lang="en-US" dirty="0" smtClean="0"/>
              <a:t> </a:t>
            </a:r>
            <a:r>
              <a:rPr lang="en-US" dirty="0" err="1" smtClean="0"/>
              <a:t>gian</a:t>
            </a:r>
            <a:r>
              <a:rPr lang="en-US" dirty="0"/>
              <a:t> </a:t>
            </a:r>
            <a:r>
              <a:rPr lang="en-US" dirty="0" err="1" smtClean="0"/>
              <a:t>này</a:t>
            </a:r>
            <a:r>
              <a:rPr lang="en-US" dirty="0" smtClean="0"/>
              <a:t>.</a:t>
            </a:r>
          </a:p>
          <a:p>
            <a:pPr lvl="1">
              <a:spcBef>
                <a:spcPts val="1200"/>
              </a:spcBef>
            </a:pPr>
            <a:r>
              <a:rPr lang="en-US" dirty="0" err="1" smtClean="0"/>
              <a:t>Phát</a:t>
            </a:r>
            <a:r>
              <a:rPr lang="en-US" dirty="0"/>
              <a:t> </a:t>
            </a:r>
            <a:r>
              <a:rPr lang="en-US" dirty="0" err="1" smtClean="0"/>
              <a:t>biểu</a:t>
            </a:r>
            <a:r>
              <a:rPr lang="en-US" dirty="0"/>
              <a:t> </a:t>
            </a:r>
            <a:r>
              <a:rPr lang="en-US" dirty="0" err="1" smtClean="0"/>
              <a:t>phạm</a:t>
            </a:r>
            <a:r>
              <a:rPr lang="en-US" dirty="0"/>
              <a:t> vi </a:t>
            </a:r>
            <a:r>
              <a:rPr lang="en-US" dirty="0" err="1" smtClean="0"/>
              <a:t>của</a:t>
            </a:r>
            <a:r>
              <a:rPr lang="en-US" dirty="0"/>
              <a:t> </a:t>
            </a:r>
            <a:r>
              <a:rPr lang="en-US" dirty="0" err="1" smtClean="0"/>
              <a:t>dự</a:t>
            </a:r>
            <a:r>
              <a:rPr lang="en-US" dirty="0"/>
              <a:t> </a:t>
            </a:r>
            <a:r>
              <a:rPr lang="en-US" dirty="0" err="1" smtClean="0"/>
              <a:t>án</a:t>
            </a:r>
            <a:r>
              <a:rPr lang="en-US" dirty="0"/>
              <a:t> </a:t>
            </a:r>
            <a:r>
              <a:rPr lang="en-US" dirty="0" err="1" smtClean="0"/>
              <a:t>cũng</a:t>
            </a:r>
            <a:r>
              <a:rPr lang="en-US" dirty="0" smtClean="0"/>
              <a:t> </a:t>
            </a:r>
            <a:r>
              <a:rPr lang="en-US" dirty="0" err="1" smtClean="0"/>
              <a:t>cung</a:t>
            </a:r>
            <a:r>
              <a:rPr lang="en-US" dirty="0"/>
              <a:t> </a:t>
            </a:r>
            <a:r>
              <a:rPr lang="en-US" dirty="0" err="1" smtClean="0"/>
              <a:t>cấp</a:t>
            </a:r>
            <a:r>
              <a:rPr lang="en-US" dirty="0"/>
              <a:t> </a:t>
            </a:r>
            <a:r>
              <a:rPr lang="en-US" dirty="0" err="1" smtClean="0"/>
              <a:t>sự</a:t>
            </a:r>
            <a:r>
              <a:rPr lang="en-US" dirty="0"/>
              <a:t> </a:t>
            </a:r>
            <a:r>
              <a:rPr lang="en-US" dirty="0" err="1" smtClean="0"/>
              <a:t>hiểu</a:t>
            </a:r>
            <a:r>
              <a:rPr lang="en-US" dirty="0"/>
              <a:t> </a:t>
            </a:r>
            <a:r>
              <a:rPr lang="en-US" dirty="0" err="1" smtClean="0"/>
              <a:t>biết</a:t>
            </a:r>
            <a:r>
              <a:rPr lang="en-US" dirty="0" smtClean="0"/>
              <a:t> </a:t>
            </a:r>
            <a:r>
              <a:rPr lang="en-US" dirty="0" err="1" smtClean="0"/>
              <a:t>chung</a:t>
            </a:r>
            <a:r>
              <a:rPr lang="en-US" dirty="0"/>
              <a:t> </a:t>
            </a:r>
            <a:r>
              <a:rPr lang="en-US" dirty="0" err="1" smtClean="0"/>
              <a:t>về</a:t>
            </a:r>
            <a:r>
              <a:rPr lang="en-US" dirty="0"/>
              <a:t> </a:t>
            </a:r>
            <a:r>
              <a:rPr lang="en-US" dirty="0" err="1" smtClean="0"/>
              <a:t>phạm</a:t>
            </a:r>
            <a:r>
              <a:rPr lang="en-US" dirty="0"/>
              <a:t> vi </a:t>
            </a:r>
            <a:r>
              <a:rPr lang="en-US" dirty="0" err="1" smtClean="0"/>
              <a:t>dự</a:t>
            </a:r>
            <a:r>
              <a:rPr lang="en-US" dirty="0"/>
              <a:t> </a:t>
            </a:r>
            <a:r>
              <a:rPr lang="en-US" dirty="0" err="1" smtClean="0"/>
              <a:t>án</a:t>
            </a:r>
            <a:r>
              <a:rPr lang="en-US" dirty="0" smtClean="0"/>
              <a:t> </a:t>
            </a:r>
            <a:r>
              <a:rPr lang="en-US" dirty="0" err="1" smtClean="0"/>
              <a:t>cho</a:t>
            </a:r>
            <a:r>
              <a:rPr lang="en-US" dirty="0"/>
              <a:t> </a:t>
            </a:r>
            <a:r>
              <a:rPr lang="en-US" dirty="0" err="1" smtClean="0"/>
              <a:t>những</a:t>
            </a:r>
            <a:r>
              <a:rPr lang="en-US" dirty="0"/>
              <a:t> </a:t>
            </a:r>
            <a:r>
              <a:rPr lang="en-US" dirty="0" err="1" smtClean="0"/>
              <a:t>bên</a:t>
            </a:r>
            <a:r>
              <a:rPr lang="en-US" dirty="0" smtClean="0"/>
              <a:t> </a:t>
            </a:r>
            <a:r>
              <a:rPr lang="en-US" dirty="0" err="1" smtClean="0"/>
              <a:t>tham</a:t>
            </a:r>
            <a:r>
              <a:rPr lang="en-US" dirty="0" smtClean="0"/>
              <a:t> </a:t>
            </a:r>
            <a:r>
              <a:rPr lang="en-US" dirty="0" err="1" smtClean="0"/>
              <a:t>gia</a:t>
            </a:r>
            <a:r>
              <a:rPr lang="en-US" dirty="0"/>
              <a:t> </a:t>
            </a:r>
            <a:r>
              <a:rPr lang="en-US" dirty="0" err="1" smtClean="0"/>
              <a:t>của</a:t>
            </a:r>
            <a:r>
              <a:rPr lang="en-US" dirty="0"/>
              <a:t> </a:t>
            </a:r>
            <a:r>
              <a:rPr lang="en-US" dirty="0" err="1" smtClean="0"/>
              <a:t>dự</a:t>
            </a:r>
            <a:r>
              <a:rPr lang="en-US" dirty="0"/>
              <a:t> </a:t>
            </a:r>
            <a:r>
              <a:rPr lang="en-US" dirty="0" err="1" smtClean="0"/>
              <a:t>án</a:t>
            </a:r>
            <a:r>
              <a:rPr lang="en-US" dirty="0" smtClean="0"/>
              <a:t>.</a:t>
            </a:r>
          </a:p>
        </p:txBody>
      </p:sp>
    </p:spTree>
    <p:extLst>
      <p:ext uri="{BB962C8B-B14F-4D97-AF65-F5344CB8AC3E}">
        <p14:creationId xmlns:p14="http://schemas.microsoft.com/office/powerpoint/2010/main" val="18798914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Định</a:t>
            </a:r>
            <a:r>
              <a:rPr lang="en-US" dirty="0"/>
              <a:t> </a:t>
            </a:r>
            <a:r>
              <a:rPr lang="en-US" dirty="0" err="1"/>
              <a:t>nghĩa</a:t>
            </a:r>
            <a:r>
              <a:rPr lang="en-US" dirty="0"/>
              <a:t> </a:t>
            </a:r>
            <a:r>
              <a:rPr lang="en-US" dirty="0" err="1"/>
              <a:t>phạm</a:t>
            </a:r>
            <a:r>
              <a:rPr lang="en-US" dirty="0"/>
              <a:t> vi (Define Scope)</a:t>
            </a:r>
          </a:p>
        </p:txBody>
      </p:sp>
      <p:sp>
        <p:nvSpPr>
          <p:cNvPr id="3" name="Content Placeholder 2"/>
          <p:cNvSpPr>
            <a:spLocks noGrp="1"/>
          </p:cNvSpPr>
          <p:nvPr>
            <p:ph idx="1"/>
          </p:nvPr>
        </p:nvSpPr>
        <p:spPr/>
        <p:txBody>
          <a:bodyPr/>
          <a:lstStyle/>
          <a:p>
            <a:pPr lvl="1">
              <a:spcBef>
                <a:spcPts val="1200"/>
              </a:spcBef>
            </a:pPr>
            <a:r>
              <a:rPr lang="en-US" dirty="0" err="1"/>
              <a:t>Mức</a:t>
            </a:r>
            <a:r>
              <a:rPr lang="en-US" dirty="0"/>
              <a:t> </a:t>
            </a:r>
            <a:r>
              <a:rPr lang="vi-VN" dirty="0"/>
              <a:t>độ</a:t>
            </a:r>
            <a:r>
              <a:rPr lang="en-US" dirty="0"/>
              <a:t> chi </a:t>
            </a:r>
            <a:r>
              <a:rPr lang="en-US" dirty="0" err="1"/>
              <a:t>tiết</a:t>
            </a:r>
            <a:r>
              <a:rPr lang="en-US" dirty="0"/>
              <a:t> </a:t>
            </a:r>
            <a:r>
              <a:rPr lang="en-US" dirty="0" err="1"/>
              <a:t>mà</a:t>
            </a:r>
            <a:r>
              <a:rPr lang="en-US" dirty="0"/>
              <a:t> </a:t>
            </a:r>
            <a:r>
              <a:rPr lang="en-US" dirty="0" err="1"/>
              <a:t>phát</a:t>
            </a:r>
            <a:r>
              <a:rPr lang="en-US" dirty="0"/>
              <a:t> </a:t>
            </a:r>
            <a:r>
              <a:rPr lang="en-US" dirty="0" err="1"/>
              <a:t>biểu</a:t>
            </a:r>
            <a:r>
              <a:rPr lang="en-US" dirty="0"/>
              <a:t> </a:t>
            </a:r>
            <a:r>
              <a:rPr lang="en-US" dirty="0" err="1"/>
              <a:t>phạm</a:t>
            </a:r>
            <a:r>
              <a:rPr lang="en-US" dirty="0"/>
              <a:t> vi </a:t>
            </a:r>
            <a:r>
              <a:rPr lang="en-US" dirty="0" err="1"/>
              <a:t>dự</a:t>
            </a:r>
            <a:r>
              <a:rPr lang="en-US" dirty="0"/>
              <a:t> </a:t>
            </a:r>
            <a:r>
              <a:rPr lang="en-US" dirty="0" err="1"/>
              <a:t>án</a:t>
            </a:r>
            <a:r>
              <a:rPr lang="en-US" dirty="0"/>
              <a:t> </a:t>
            </a:r>
            <a:r>
              <a:rPr lang="vi-VN" dirty="0"/>
              <a:t>đị</a:t>
            </a:r>
            <a:r>
              <a:rPr lang="en-US" dirty="0" err="1"/>
              <a:t>nh</a:t>
            </a:r>
            <a:r>
              <a:rPr lang="en-US" dirty="0"/>
              <a:t> </a:t>
            </a:r>
            <a:r>
              <a:rPr lang="en-US" dirty="0" err="1"/>
              <a:t>nghĩa</a:t>
            </a:r>
            <a:r>
              <a:rPr lang="en-US" dirty="0"/>
              <a:t>, </a:t>
            </a:r>
            <a:r>
              <a:rPr lang="en-US" dirty="0" err="1"/>
              <a:t>những</a:t>
            </a:r>
            <a:r>
              <a:rPr lang="en-US" dirty="0"/>
              <a:t> </a:t>
            </a:r>
            <a:r>
              <a:rPr lang="en-US" dirty="0" err="1"/>
              <a:t>công</a:t>
            </a:r>
            <a:r>
              <a:rPr lang="en-US" dirty="0"/>
              <a:t> </a:t>
            </a:r>
            <a:r>
              <a:rPr lang="en-US" dirty="0" err="1"/>
              <a:t>việc</a:t>
            </a:r>
            <a:r>
              <a:rPr lang="en-US" dirty="0"/>
              <a:t> </a:t>
            </a:r>
            <a:r>
              <a:rPr lang="vi-VN" dirty="0"/>
              <a:t>đượ</a:t>
            </a:r>
            <a:r>
              <a:rPr lang="en-US" dirty="0"/>
              <a:t>c </a:t>
            </a:r>
            <a:r>
              <a:rPr lang="en-US" dirty="0" err="1"/>
              <a:t>thực</a:t>
            </a:r>
            <a:r>
              <a:rPr lang="en-US" dirty="0"/>
              <a:t> </a:t>
            </a:r>
            <a:r>
              <a:rPr lang="en-US" dirty="0" err="1"/>
              <a:t>hiện</a:t>
            </a:r>
            <a:r>
              <a:rPr lang="en-US" dirty="0"/>
              <a:t> </a:t>
            </a:r>
            <a:r>
              <a:rPr lang="en-US" dirty="0" err="1"/>
              <a:t>và</a:t>
            </a:r>
            <a:r>
              <a:rPr lang="en-US" dirty="0"/>
              <a:t> </a:t>
            </a:r>
            <a:r>
              <a:rPr lang="en-US" dirty="0" err="1"/>
              <a:t>không</a:t>
            </a:r>
            <a:r>
              <a:rPr lang="en-US" dirty="0"/>
              <a:t> </a:t>
            </a:r>
            <a:r>
              <a:rPr lang="vi-VN" dirty="0"/>
              <a:t>đượ</a:t>
            </a:r>
            <a:r>
              <a:rPr lang="en-US" dirty="0"/>
              <a:t>c </a:t>
            </a:r>
            <a:r>
              <a:rPr lang="en-US" dirty="0" err="1"/>
              <a:t>thực</a:t>
            </a:r>
            <a:r>
              <a:rPr lang="en-US" dirty="0"/>
              <a:t> </a:t>
            </a:r>
            <a:r>
              <a:rPr lang="en-US" dirty="0" err="1"/>
              <a:t>hiện</a:t>
            </a:r>
            <a:r>
              <a:rPr lang="en-US" dirty="0"/>
              <a:t> </a:t>
            </a:r>
            <a:r>
              <a:rPr lang="en-US" dirty="0" err="1"/>
              <a:t>có</a:t>
            </a:r>
            <a:r>
              <a:rPr lang="en-US" dirty="0"/>
              <a:t> </a:t>
            </a:r>
            <a:r>
              <a:rPr lang="en-US" dirty="0" err="1"/>
              <a:t>thể</a:t>
            </a:r>
            <a:r>
              <a:rPr lang="en-US" dirty="0"/>
              <a:t> </a:t>
            </a:r>
            <a:r>
              <a:rPr lang="en-US" dirty="0" err="1"/>
              <a:t>xác</a:t>
            </a:r>
            <a:r>
              <a:rPr lang="en-US" dirty="0"/>
              <a:t> </a:t>
            </a:r>
            <a:r>
              <a:rPr lang="vi-VN" dirty="0"/>
              <a:t>đị</a:t>
            </a:r>
            <a:r>
              <a:rPr lang="en-US" dirty="0" err="1"/>
              <a:t>nh</a:t>
            </a:r>
            <a:r>
              <a:rPr lang="en-US" dirty="0"/>
              <a:t> </a:t>
            </a:r>
            <a:r>
              <a:rPr lang="vi-VN" dirty="0"/>
              <a:t>đượ</a:t>
            </a:r>
            <a:r>
              <a:rPr lang="en-US" dirty="0"/>
              <a:t>c </a:t>
            </a:r>
            <a:r>
              <a:rPr lang="en-US" dirty="0" err="1"/>
              <a:t>nhóm</a:t>
            </a:r>
            <a:r>
              <a:rPr lang="en-US" dirty="0"/>
              <a:t> </a:t>
            </a:r>
            <a:r>
              <a:rPr lang="en-US" dirty="0" err="1"/>
              <a:t>quản</a:t>
            </a:r>
            <a:r>
              <a:rPr lang="en-US" dirty="0"/>
              <a:t> </a:t>
            </a:r>
            <a:r>
              <a:rPr lang="en-US" dirty="0" err="1"/>
              <a:t>lý</a:t>
            </a:r>
            <a:r>
              <a:rPr lang="en-US" dirty="0"/>
              <a:t> </a:t>
            </a:r>
            <a:r>
              <a:rPr lang="en-US" dirty="0" err="1"/>
              <a:t>dự</a:t>
            </a:r>
            <a:r>
              <a:rPr lang="en-US" dirty="0"/>
              <a:t> </a:t>
            </a:r>
            <a:r>
              <a:rPr lang="en-US" dirty="0" err="1"/>
              <a:t>án</a:t>
            </a:r>
            <a:r>
              <a:rPr lang="en-US" dirty="0"/>
              <a:t> </a:t>
            </a:r>
            <a:r>
              <a:rPr lang="vi-VN" dirty="0"/>
              <a:t>điề</a:t>
            </a:r>
            <a:r>
              <a:rPr lang="en-US" dirty="0"/>
              <a:t>u </a:t>
            </a:r>
            <a:r>
              <a:rPr lang="en-US" dirty="0" err="1"/>
              <a:t>khiển</a:t>
            </a:r>
            <a:r>
              <a:rPr lang="en-US" dirty="0"/>
              <a:t> </a:t>
            </a:r>
            <a:r>
              <a:rPr lang="en-US" dirty="0" err="1"/>
              <a:t>toàn</a:t>
            </a:r>
            <a:r>
              <a:rPr lang="en-US" dirty="0"/>
              <a:t> </a:t>
            </a:r>
            <a:r>
              <a:rPr lang="en-US" dirty="0" err="1"/>
              <a:t>bộ</a:t>
            </a:r>
            <a:r>
              <a:rPr lang="en-US" dirty="0"/>
              <a:t> </a:t>
            </a:r>
            <a:r>
              <a:rPr lang="en-US" dirty="0" err="1"/>
              <a:t>phạm</a:t>
            </a:r>
            <a:r>
              <a:rPr lang="en-US" dirty="0"/>
              <a:t> vi </a:t>
            </a:r>
            <a:r>
              <a:rPr lang="en-US" dirty="0" err="1"/>
              <a:t>dự</a:t>
            </a:r>
            <a:r>
              <a:rPr lang="en-US" dirty="0"/>
              <a:t> </a:t>
            </a:r>
            <a:r>
              <a:rPr lang="en-US" dirty="0" err="1"/>
              <a:t>án</a:t>
            </a:r>
            <a:r>
              <a:rPr lang="en-US" dirty="0"/>
              <a:t> </a:t>
            </a:r>
            <a:r>
              <a:rPr lang="en-US" dirty="0" err="1"/>
              <a:t>tốt</a:t>
            </a:r>
            <a:r>
              <a:rPr lang="en-US" dirty="0"/>
              <a:t> </a:t>
            </a:r>
            <a:r>
              <a:rPr lang="en-US" dirty="0" err="1"/>
              <a:t>nh</a:t>
            </a:r>
            <a:r>
              <a:rPr lang="vi-VN" dirty="0"/>
              <a:t>ư</a:t>
            </a:r>
            <a:r>
              <a:rPr lang="en-US" dirty="0"/>
              <a:t> </a:t>
            </a:r>
            <a:r>
              <a:rPr lang="en-US" dirty="0" err="1"/>
              <a:t>thế</a:t>
            </a:r>
            <a:r>
              <a:rPr lang="en-US" dirty="0"/>
              <a:t> </a:t>
            </a:r>
            <a:r>
              <a:rPr lang="en-US" dirty="0" err="1"/>
              <a:t>nào</a:t>
            </a:r>
            <a:r>
              <a:rPr lang="en-US" dirty="0"/>
              <a:t>. </a:t>
            </a:r>
            <a:r>
              <a:rPr lang="en-US" dirty="0" err="1"/>
              <a:t>Phát</a:t>
            </a:r>
            <a:r>
              <a:rPr lang="en-US" dirty="0"/>
              <a:t> </a:t>
            </a:r>
            <a:r>
              <a:rPr lang="en-US" dirty="0" err="1"/>
              <a:t>biểu</a:t>
            </a:r>
            <a:r>
              <a:rPr lang="en-US" dirty="0"/>
              <a:t> </a:t>
            </a:r>
            <a:r>
              <a:rPr lang="en-US" dirty="0" err="1"/>
              <a:t>phạm</a:t>
            </a:r>
            <a:r>
              <a:rPr lang="en-US" dirty="0"/>
              <a:t> vi </a:t>
            </a:r>
            <a:r>
              <a:rPr lang="en-US" dirty="0" err="1"/>
              <a:t>dự</a:t>
            </a:r>
            <a:r>
              <a:rPr lang="en-US" dirty="0"/>
              <a:t> </a:t>
            </a:r>
            <a:r>
              <a:rPr lang="en-US" dirty="0" err="1"/>
              <a:t>án</a:t>
            </a:r>
            <a:r>
              <a:rPr lang="en-US" dirty="0"/>
              <a:t> chi </a:t>
            </a:r>
            <a:r>
              <a:rPr lang="en-US" dirty="0" err="1"/>
              <a:t>tiết</a:t>
            </a:r>
            <a:r>
              <a:rPr lang="en-US" dirty="0"/>
              <a:t> </a:t>
            </a:r>
            <a:r>
              <a:rPr lang="en-US" dirty="0" err="1"/>
              <a:t>bao</a:t>
            </a:r>
            <a:r>
              <a:rPr lang="en-US" dirty="0"/>
              <a:t> </a:t>
            </a:r>
            <a:r>
              <a:rPr lang="en-US" dirty="0" err="1"/>
              <a:t>gồm</a:t>
            </a:r>
            <a:r>
              <a:rPr lang="en-US" dirty="0"/>
              <a:t>:</a:t>
            </a:r>
          </a:p>
          <a:p>
            <a:pPr lvl="2">
              <a:spcBef>
                <a:spcPts val="1200"/>
              </a:spcBef>
            </a:pPr>
            <a:r>
              <a:rPr lang="en-US" dirty="0" err="1"/>
              <a:t>Mô</a:t>
            </a:r>
            <a:r>
              <a:rPr lang="en-US" dirty="0"/>
              <a:t> </a:t>
            </a:r>
            <a:r>
              <a:rPr lang="en-US" dirty="0" err="1"/>
              <a:t>tả</a:t>
            </a:r>
            <a:r>
              <a:rPr lang="en-US" dirty="0"/>
              <a:t> </a:t>
            </a:r>
            <a:r>
              <a:rPr lang="en-US" dirty="0" err="1"/>
              <a:t>phạm</a:t>
            </a:r>
            <a:r>
              <a:rPr lang="en-US" dirty="0"/>
              <a:t> vi </a:t>
            </a:r>
            <a:r>
              <a:rPr lang="en-US" dirty="0" err="1"/>
              <a:t>sản</a:t>
            </a:r>
            <a:r>
              <a:rPr lang="en-US" dirty="0"/>
              <a:t> </a:t>
            </a:r>
            <a:r>
              <a:rPr lang="en-US" dirty="0" err="1"/>
              <a:t>phẩm</a:t>
            </a:r>
            <a:r>
              <a:rPr lang="en-US" dirty="0"/>
              <a:t> (Product scope description): </a:t>
            </a:r>
            <a:r>
              <a:rPr lang="en-US" dirty="0" err="1"/>
              <a:t>Những</a:t>
            </a:r>
            <a:r>
              <a:rPr lang="en-US" dirty="0"/>
              <a:t> </a:t>
            </a:r>
            <a:r>
              <a:rPr lang="vi-VN" dirty="0"/>
              <a:t>đặ</a:t>
            </a:r>
            <a:r>
              <a:rPr lang="en-US" dirty="0"/>
              <a:t>c </a:t>
            </a:r>
            <a:r>
              <a:rPr lang="vi-VN" dirty="0"/>
              <a:t>đ</a:t>
            </a:r>
            <a:r>
              <a:rPr lang="en-US" dirty="0" err="1"/>
              <a:t>iểm</a:t>
            </a:r>
            <a:r>
              <a:rPr lang="en-US" dirty="0"/>
              <a:t> </a:t>
            </a:r>
            <a:r>
              <a:rPr lang="en-US" dirty="0" err="1"/>
              <a:t>của</a:t>
            </a:r>
            <a:r>
              <a:rPr lang="en-US" dirty="0"/>
              <a:t> </a:t>
            </a:r>
            <a:r>
              <a:rPr lang="en-US" dirty="0" err="1"/>
              <a:t>sản</a:t>
            </a:r>
            <a:r>
              <a:rPr lang="en-US" dirty="0"/>
              <a:t> </a:t>
            </a:r>
            <a:r>
              <a:rPr lang="en-US" dirty="0" err="1"/>
              <a:t>phẩm</a:t>
            </a:r>
            <a:r>
              <a:rPr lang="en-US" dirty="0"/>
              <a:t>, </a:t>
            </a:r>
            <a:r>
              <a:rPr lang="en-US" dirty="0" err="1"/>
              <a:t>kết</a:t>
            </a:r>
            <a:r>
              <a:rPr lang="en-US" dirty="0"/>
              <a:t> </a:t>
            </a:r>
            <a:r>
              <a:rPr lang="en-US" dirty="0" err="1"/>
              <a:t>quả</a:t>
            </a:r>
            <a:r>
              <a:rPr lang="en-US" dirty="0"/>
              <a:t>, </a:t>
            </a:r>
            <a:r>
              <a:rPr lang="en-US" dirty="0" err="1"/>
              <a:t>dịch</a:t>
            </a:r>
            <a:r>
              <a:rPr lang="en-US" dirty="0"/>
              <a:t> </a:t>
            </a:r>
            <a:r>
              <a:rPr lang="en-US" dirty="0" err="1"/>
              <a:t>vụ</a:t>
            </a:r>
            <a:r>
              <a:rPr lang="en-US" dirty="0"/>
              <a:t> </a:t>
            </a:r>
            <a:r>
              <a:rPr lang="vi-VN" dirty="0"/>
              <a:t>đượ</a:t>
            </a:r>
            <a:r>
              <a:rPr lang="en-US" dirty="0"/>
              <a:t>c </a:t>
            </a:r>
            <a:r>
              <a:rPr lang="en-US" dirty="0" err="1"/>
              <a:t>mô</a:t>
            </a:r>
            <a:r>
              <a:rPr lang="en-US" dirty="0"/>
              <a:t> </a:t>
            </a:r>
            <a:r>
              <a:rPr lang="en-US" dirty="0" err="1"/>
              <a:t>tả</a:t>
            </a:r>
            <a:r>
              <a:rPr lang="en-US" dirty="0"/>
              <a:t> </a:t>
            </a:r>
            <a:r>
              <a:rPr lang="en-US" dirty="0" err="1"/>
              <a:t>trong</a:t>
            </a:r>
            <a:r>
              <a:rPr lang="en-US" dirty="0"/>
              <a:t> </a:t>
            </a:r>
            <a:r>
              <a:rPr lang="vi-VN" dirty="0"/>
              <a:t>đ</a:t>
            </a:r>
            <a:r>
              <a:rPr lang="en-US" dirty="0" err="1"/>
              <a:t>iều</a:t>
            </a:r>
            <a:r>
              <a:rPr lang="en-US" dirty="0"/>
              <a:t> </a:t>
            </a:r>
            <a:r>
              <a:rPr lang="en-US" dirty="0" err="1"/>
              <a:t>lệ</a:t>
            </a:r>
            <a:r>
              <a:rPr lang="en-US" dirty="0"/>
              <a:t> </a:t>
            </a:r>
            <a:r>
              <a:rPr lang="en-US" dirty="0" err="1"/>
              <a:t>dự</a:t>
            </a:r>
            <a:r>
              <a:rPr lang="en-US" dirty="0"/>
              <a:t> </a:t>
            </a:r>
            <a:r>
              <a:rPr lang="en-US" dirty="0" err="1"/>
              <a:t>án</a:t>
            </a:r>
            <a:r>
              <a:rPr lang="en-US" dirty="0"/>
              <a:t> </a:t>
            </a:r>
            <a:r>
              <a:rPr lang="en-US" dirty="0" err="1"/>
              <a:t>và</a:t>
            </a:r>
            <a:r>
              <a:rPr lang="en-US" dirty="0"/>
              <a:t> </a:t>
            </a:r>
            <a:r>
              <a:rPr lang="en-US" dirty="0" err="1"/>
              <a:t>hồ</a:t>
            </a:r>
            <a:r>
              <a:rPr lang="en-US" dirty="0"/>
              <a:t> s</a:t>
            </a:r>
            <a:r>
              <a:rPr lang="vi-VN" dirty="0"/>
              <a:t>ơ</a:t>
            </a:r>
            <a:r>
              <a:rPr lang="en-US" dirty="0"/>
              <a:t> </a:t>
            </a:r>
            <a:r>
              <a:rPr lang="en-US" dirty="0" err="1"/>
              <a:t>yêu</a:t>
            </a:r>
            <a:r>
              <a:rPr lang="en-US" dirty="0"/>
              <a:t> </a:t>
            </a:r>
            <a:r>
              <a:rPr lang="en-US" dirty="0" err="1"/>
              <a:t>cầu</a:t>
            </a:r>
            <a:r>
              <a:rPr lang="en-US" dirty="0"/>
              <a:t>.</a:t>
            </a:r>
          </a:p>
          <a:p>
            <a:pPr lvl="2">
              <a:spcBef>
                <a:spcPts val="1200"/>
              </a:spcBef>
            </a:pPr>
            <a:r>
              <a:rPr lang="en-US" dirty="0" err="1"/>
              <a:t>Điều</a:t>
            </a:r>
            <a:r>
              <a:rPr lang="en-US" dirty="0"/>
              <a:t> </a:t>
            </a:r>
            <a:r>
              <a:rPr lang="en-US" dirty="0" err="1"/>
              <a:t>kiện</a:t>
            </a:r>
            <a:r>
              <a:rPr lang="en-US" dirty="0"/>
              <a:t> </a:t>
            </a:r>
            <a:r>
              <a:rPr lang="en-US" dirty="0" err="1"/>
              <a:t>chấp</a:t>
            </a:r>
            <a:r>
              <a:rPr lang="en-US" dirty="0"/>
              <a:t> </a:t>
            </a:r>
            <a:r>
              <a:rPr lang="en-US" dirty="0" err="1"/>
              <a:t>nhận</a:t>
            </a:r>
            <a:r>
              <a:rPr lang="en-US" dirty="0"/>
              <a:t> </a:t>
            </a:r>
            <a:r>
              <a:rPr lang="en-US" dirty="0" err="1"/>
              <a:t>sản</a:t>
            </a:r>
            <a:r>
              <a:rPr lang="en-US" dirty="0"/>
              <a:t> </a:t>
            </a:r>
            <a:r>
              <a:rPr lang="en-US" dirty="0" err="1"/>
              <a:t>phẩm</a:t>
            </a:r>
            <a:r>
              <a:rPr lang="en-US" dirty="0"/>
              <a:t> (Product acceptance criteria): </a:t>
            </a:r>
            <a:r>
              <a:rPr lang="en-US" dirty="0" err="1"/>
              <a:t>xác</a:t>
            </a:r>
            <a:r>
              <a:rPr lang="en-US" dirty="0"/>
              <a:t> </a:t>
            </a:r>
            <a:r>
              <a:rPr lang="vi-VN" dirty="0"/>
              <a:t>đị</a:t>
            </a:r>
            <a:r>
              <a:rPr lang="en-US" dirty="0" err="1"/>
              <a:t>nh</a:t>
            </a:r>
            <a:r>
              <a:rPr lang="en-US" dirty="0"/>
              <a:t> </a:t>
            </a:r>
            <a:r>
              <a:rPr lang="en-US" dirty="0" err="1"/>
              <a:t>tiến</a:t>
            </a:r>
            <a:r>
              <a:rPr lang="en-US" dirty="0"/>
              <a:t> </a:t>
            </a:r>
            <a:r>
              <a:rPr lang="en-US" dirty="0" err="1"/>
              <a:t>trình</a:t>
            </a:r>
            <a:r>
              <a:rPr lang="en-US" dirty="0"/>
              <a:t> </a:t>
            </a:r>
            <a:r>
              <a:rPr lang="en-US" dirty="0" err="1"/>
              <a:t>và</a:t>
            </a:r>
            <a:r>
              <a:rPr lang="en-US" dirty="0"/>
              <a:t> </a:t>
            </a:r>
            <a:r>
              <a:rPr lang="vi-VN" dirty="0"/>
              <a:t>đ</a:t>
            </a:r>
            <a:r>
              <a:rPr lang="en-US" dirty="0" err="1"/>
              <a:t>iều</a:t>
            </a:r>
            <a:r>
              <a:rPr lang="en-US" dirty="0"/>
              <a:t> </a:t>
            </a:r>
            <a:r>
              <a:rPr lang="en-US" dirty="0" err="1"/>
              <a:t>kiện</a:t>
            </a:r>
            <a:r>
              <a:rPr lang="en-US" dirty="0"/>
              <a:t> </a:t>
            </a:r>
            <a:r>
              <a:rPr lang="vi-VN" dirty="0"/>
              <a:t>để</a:t>
            </a:r>
            <a:r>
              <a:rPr lang="en-US" dirty="0"/>
              <a:t> </a:t>
            </a:r>
            <a:r>
              <a:rPr lang="en-US" dirty="0" err="1"/>
              <a:t>chấp</a:t>
            </a:r>
            <a:r>
              <a:rPr lang="en-US" dirty="0"/>
              <a:t> </a:t>
            </a:r>
            <a:r>
              <a:rPr lang="en-US" dirty="0" err="1"/>
              <a:t>các</a:t>
            </a:r>
            <a:r>
              <a:rPr lang="en-US" dirty="0"/>
              <a:t> </a:t>
            </a:r>
            <a:r>
              <a:rPr lang="en-US" dirty="0" err="1"/>
              <a:t>sản</a:t>
            </a:r>
            <a:r>
              <a:rPr lang="en-US" dirty="0"/>
              <a:t> </a:t>
            </a:r>
            <a:r>
              <a:rPr lang="en-US" dirty="0" err="1"/>
              <a:t>phẩm</a:t>
            </a:r>
            <a:r>
              <a:rPr lang="en-US" dirty="0"/>
              <a:t>, </a:t>
            </a:r>
            <a:r>
              <a:rPr lang="en-US" dirty="0" err="1"/>
              <a:t>dịch</a:t>
            </a:r>
            <a:r>
              <a:rPr lang="en-US" dirty="0"/>
              <a:t> </a:t>
            </a:r>
            <a:r>
              <a:rPr lang="en-US" dirty="0" err="1"/>
              <a:t>vụ</a:t>
            </a:r>
            <a:r>
              <a:rPr lang="en-US" dirty="0"/>
              <a:t>, </a:t>
            </a:r>
            <a:r>
              <a:rPr lang="en-US" dirty="0" err="1"/>
              <a:t>kết</a:t>
            </a:r>
            <a:r>
              <a:rPr lang="en-US" dirty="0"/>
              <a:t> </a:t>
            </a:r>
            <a:r>
              <a:rPr lang="en-US" dirty="0" err="1"/>
              <a:t>quả</a:t>
            </a:r>
            <a:r>
              <a:rPr lang="en-US" dirty="0"/>
              <a:t> </a:t>
            </a:r>
            <a:r>
              <a:rPr lang="en-US" dirty="0" err="1"/>
              <a:t>hoàn</a:t>
            </a:r>
            <a:r>
              <a:rPr lang="en-US" dirty="0"/>
              <a:t> </a:t>
            </a:r>
            <a:r>
              <a:rPr lang="en-US" dirty="0" err="1"/>
              <a:t>thành</a:t>
            </a:r>
            <a:r>
              <a:rPr lang="en-US" dirty="0"/>
              <a:t>.</a:t>
            </a:r>
          </a:p>
          <a:p>
            <a:endParaRPr lang="en-US" dirty="0"/>
          </a:p>
        </p:txBody>
      </p:sp>
    </p:spTree>
    <p:extLst>
      <p:ext uri="{BB962C8B-B14F-4D97-AF65-F5344CB8AC3E}">
        <p14:creationId xmlns:p14="http://schemas.microsoft.com/office/powerpoint/2010/main" val="14616728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Định</a:t>
            </a:r>
            <a:r>
              <a:rPr lang="en-US" dirty="0"/>
              <a:t> </a:t>
            </a:r>
            <a:r>
              <a:rPr lang="en-US" dirty="0" err="1"/>
              <a:t>nghĩa</a:t>
            </a:r>
            <a:r>
              <a:rPr lang="en-US" dirty="0"/>
              <a:t> </a:t>
            </a:r>
            <a:r>
              <a:rPr lang="en-US" dirty="0" err="1"/>
              <a:t>phạm</a:t>
            </a:r>
            <a:r>
              <a:rPr lang="en-US" dirty="0"/>
              <a:t> vi (Define Scope)</a:t>
            </a:r>
          </a:p>
        </p:txBody>
      </p:sp>
      <p:sp>
        <p:nvSpPr>
          <p:cNvPr id="3" name="Content Placeholder 2"/>
          <p:cNvSpPr>
            <a:spLocks noGrp="1"/>
          </p:cNvSpPr>
          <p:nvPr>
            <p:ph idx="1"/>
          </p:nvPr>
        </p:nvSpPr>
        <p:spPr/>
        <p:txBody>
          <a:bodyPr/>
          <a:lstStyle/>
          <a:p>
            <a:pPr lvl="2">
              <a:spcBef>
                <a:spcPts val="1200"/>
              </a:spcBef>
            </a:pPr>
            <a:r>
              <a:rPr lang="en-US" dirty="0" err="1"/>
              <a:t>Sản</a:t>
            </a:r>
            <a:r>
              <a:rPr lang="en-US" dirty="0"/>
              <a:t> </a:t>
            </a:r>
            <a:r>
              <a:rPr lang="en-US" dirty="0" err="1"/>
              <a:t>phẩm</a:t>
            </a:r>
            <a:r>
              <a:rPr lang="en-US" dirty="0"/>
              <a:t> </a:t>
            </a:r>
            <a:r>
              <a:rPr lang="en-US" dirty="0" err="1"/>
              <a:t>trung</a:t>
            </a:r>
            <a:r>
              <a:rPr lang="en-US" dirty="0"/>
              <a:t> </a:t>
            </a:r>
            <a:r>
              <a:rPr lang="en-US" dirty="0" err="1"/>
              <a:t>gian</a:t>
            </a:r>
            <a:r>
              <a:rPr lang="en-US" dirty="0"/>
              <a:t> (Project deliverables): </a:t>
            </a:r>
            <a:r>
              <a:rPr lang="vi-VN" dirty="0"/>
              <a:t>bao gồm cả hai đầu ra gồm có sản phẩm hay dịch vụ</a:t>
            </a:r>
            <a:r>
              <a:rPr lang="en-US" dirty="0"/>
              <a:t> </a:t>
            </a:r>
            <a:r>
              <a:rPr lang="vi-VN" dirty="0"/>
              <a:t>của dự án</a:t>
            </a:r>
            <a:endParaRPr lang="en-US" dirty="0"/>
          </a:p>
          <a:p>
            <a:pPr lvl="2">
              <a:spcBef>
                <a:spcPts val="1200"/>
              </a:spcBef>
            </a:pPr>
            <a:r>
              <a:rPr lang="en-US" dirty="0" err="1"/>
              <a:t>Các</a:t>
            </a:r>
            <a:r>
              <a:rPr lang="en-US" dirty="0"/>
              <a:t> </a:t>
            </a:r>
            <a:r>
              <a:rPr lang="en-US" dirty="0" err="1"/>
              <a:t>công</a:t>
            </a:r>
            <a:r>
              <a:rPr lang="en-US" dirty="0"/>
              <a:t> </a:t>
            </a:r>
            <a:r>
              <a:rPr lang="en-US" dirty="0" err="1"/>
              <a:t>việc</a:t>
            </a:r>
            <a:r>
              <a:rPr lang="en-US" dirty="0"/>
              <a:t> </a:t>
            </a:r>
            <a:r>
              <a:rPr lang="en-US" dirty="0" err="1"/>
              <a:t>không</a:t>
            </a:r>
            <a:r>
              <a:rPr lang="en-US" dirty="0"/>
              <a:t> </a:t>
            </a:r>
            <a:r>
              <a:rPr lang="en-US" dirty="0" err="1"/>
              <a:t>thuộc</a:t>
            </a:r>
            <a:r>
              <a:rPr lang="en-US" dirty="0"/>
              <a:t> </a:t>
            </a:r>
            <a:r>
              <a:rPr lang="en-US" dirty="0" err="1"/>
              <a:t>dự</a:t>
            </a:r>
            <a:r>
              <a:rPr lang="en-US" dirty="0"/>
              <a:t> </a:t>
            </a:r>
            <a:r>
              <a:rPr lang="en-US" dirty="0" err="1"/>
              <a:t>án</a:t>
            </a:r>
            <a:r>
              <a:rPr lang="en-US" dirty="0"/>
              <a:t> (Project exclusions) </a:t>
            </a:r>
          </a:p>
          <a:p>
            <a:pPr lvl="2">
              <a:spcBef>
                <a:spcPts val="1200"/>
              </a:spcBef>
            </a:pPr>
            <a:r>
              <a:rPr lang="en-US" dirty="0" err="1"/>
              <a:t>Các</a:t>
            </a:r>
            <a:r>
              <a:rPr lang="en-US" dirty="0"/>
              <a:t> </a:t>
            </a:r>
            <a:r>
              <a:rPr lang="en-US" dirty="0" err="1"/>
              <a:t>ràng</a:t>
            </a:r>
            <a:r>
              <a:rPr lang="en-US" dirty="0"/>
              <a:t> </a:t>
            </a:r>
            <a:r>
              <a:rPr lang="en-US" dirty="0" err="1"/>
              <a:t>buộc</a:t>
            </a:r>
            <a:r>
              <a:rPr lang="en-US" dirty="0"/>
              <a:t> </a:t>
            </a:r>
            <a:r>
              <a:rPr lang="en-US" dirty="0" err="1"/>
              <a:t>của</a:t>
            </a:r>
            <a:r>
              <a:rPr lang="en-US" dirty="0"/>
              <a:t> </a:t>
            </a:r>
            <a:r>
              <a:rPr lang="en-US" dirty="0" err="1"/>
              <a:t>dự</a:t>
            </a:r>
            <a:r>
              <a:rPr lang="en-US" dirty="0"/>
              <a:t> </a:t>
            </a:r>
            <a:r>
              <a:rPr lang="en-US" dirty="0" err="1"/>
              <a:t>án</a:t>
            </a:r>
            <a:r>
              <a:rPr lang="en-US" dirty="0"/>
              <a:t> (Project constraints): </a:t>
            </a:r>
            <a:r>
              <a:rPr lang="en-US" dirty="0" err="1"/>
              <a:t>Danh</a:t>
            </a:r>
            <a:r>
              <a:rPr lang="en-US" dirty="0"/>
              <a:t> </a:t>
            </a:r>
            <a:r>
              <a:rPr lang="en-US" dirty="0" err="1"/>
              <a:t>sách</a:t>
            </a:r>
            <a:r>
              <a:rPr lang="en-US" dirty="0"/>
              <a:t> </a:t>
            </a:r>
            <a:r>
              <a:rPr lang="en-US" dirty="0" err="1"/>
              <a:t>các</a:t>
            </a:r>
            <a:r>
              <a:rPr lang="en-US" dirty="0"/>
              <a:t> </a:t>
            </a:r>
            <a:r>
              <a:rPr lang="en-US" dirty="0" err="1"/>
              <a:t>mô</a:t>
            </a:r>
            <a:r>
              <a:rPr lang="en-US" dirty="0"/>
              <a:t> </a:t>
            </a:r>
            <a:r>
              <a:rPr lang="en-US" dirty="0" err="1"/>
              <a:t>tả</a:t>
            </a:r>
            <a:r>
              <a:rPr lang="en-US" dirty="0"/>
              <a:t> </a:t>
            </a:r>
            <a:r>
              <a:rPr lang="en-US" dirty="0" err="1"/>
              <a:t>ràng</a:t>
            </a:r>
            <a:r>
              <a:rPr lang="en-US" dirty="0"/>
              <a:t> </a:t>
            </a:r>
            <a:r>
              <a:rPr lang="en-US" dirty="0" err="1"/>
              <a:t>buộc</a:t>
            </a:r>
            <a:r>
              <a:rPr lang="en-US" dirty="0"/>
              <a:t> </a:t>
            </a:r>
            <a:r>
              <a:rPr lang="en-US" dirty="0" err="1"/>
              <a:t>của</a:t>
            </a:r>
            <a:r>
              <a:rPr lang="en-US" dirty="0"/>
              <a:t> </a:t>
            </a:r>
            <a:r>
              <a:rPr lang="en-US" dirty="0" err="1"/>
              <a:t>dự</a:t>
            </a:r>
            <a:r>
              <a:rPr lang="en-US" dirty="0"/>
              <a:t> </a:t>
            </a:r>
            <a:r>
              <a:rPr lang="en-US" dirty="0" err="1"/>
              <a:t>án</a:t>
            </a:r>
            <a:r>
              <a:rPr lang="en-US" dirty="0"/>
              <a:t> </a:t>
            </a:r>
            <a:r>
              <a:rPr lang="en-US" dirty="0" err="1"/>
              <a:t>kết</a:t>
            </a:r>
            <a:r>
              <a:rPr lang="en-US" dirty="0"/>
              <a:t> </a:t>
            </a:r>
            <a:r>
              <a:rPr lang="en-US" dirty="0" err="1"/>
              <a:t>hợp</a:t>
            </a:r>
            <a:r>
              <a:rPr lang="en-US" dirty="0"/>
              <a:t> </a:t>
            </a:r>
            <a:r>
              <a:rPr lang="en-US" dirty="0" err="1"/>
              <a:t>với</a:t>
            </a:r>
            <a:r>
              <a:rPr lang="en-US" dirty="0"/>
              <a:t> </a:t>
            </a:r>
            <a:r>
              <a:rPr lang="en-US" dirty="0" err="1"/>
              <a:t>phạm</a:t>
            </a:r>
            <a:r>
              <a:rPr lang="en-US" dirty="0"/>
              <a:t> vi </a:t>
            </a:r>
            <a:r>
              <a:rPr lang="en-US" dirty="0" err="1"/>
              <a:t>của</a:t>
            </a:r>
            <a:r>
              <a:rPr lang="en-US" dirty="0"/>
              <a:t> </a:t>
            </a:r>
            <a:r>
              <a:rPr lang="en-US" dirty="0" err="1"/>
              <a:t>dự</a:t>
            </a:r>
            <a:r>
              <a:rPr lang="en-US" dirty="0"/>
              <a:t> </a:t>
            </a:r>
            <a:r>
              <a:rPr lang="en-US" dirty="0" err="1"/>
              <a:t>án</a:t>
            </a:r>
            <a:r>
              <a:rPr lang="en-US" dirty="0"/>
              <a:t>.</a:t>
            </a:r>
          </a:p>
          <a:p>
            <a:pPr lvl="2">
              <a:spcBef>
                <a:spcPts val="1200"/>
              </a:spcBef>
            </a:pPr>
            <a:r>
              <a:rPr lang="en-US" dirty="0" err="1"/>
              <a:t>Những</a:t>
            </a:r>
            <a:r>
              <a:rPr lang="en-US" dirty="0"/>
              <a:t> </a:t>
            </a:r>
            <a:r>
              <a:rPr lang="en-US" dirty="0" err="1"/>
              <a:t>giả</a:t>
            </a:r>
            <a:r>
              <a:rPr lang="en-US" dirty="0"/>
              <a:t> </a:t>
            </a:r>
            <a:r>
              <a:rPr lang="en-US" dirty="0" err="1"/>
              <a:t>thiết</a:t>
            </a:r>
            <a:r>
              <a:rPr lang="en-US" dirty="0"/>
              <a:t> </a:t>
            </a:r>
            <a:r>
              <a:rPr lang="en-US" dirty="0" err="1"/>
              <a:t>của</a:t>
            </a:r>
            <a:r>
              <a:rPr lang="en-US" dirty="0"/>
              <a:t> </a:t>
            </a:r>
            <a:r>
              <a:rPr lang="en-US" dirty="0" err="1"/>
              <a:t>dự</a:t>
            </a:r>
            <a:r>
              <a:rPr lang="en-US" dirty="0"/>
              <a:t> </a:t>
            </a:r>
            <a:r>
              <a:rPr lang="en-US" dirty="0" err="1"/>
              <a:t>án</a:t>
            </a:r>
            <a:r>
              <a:rPr lang="en-US" dirty="0"/>
              <a:t> (Project assumptions)</a:t>
            </a:r>
          </a:p>
          <a:p>
            <a:pPr lvl="1">
              <a:spcBef>
                <a:spcPts val="1200"/>
              </a:spcBef>
            </a:pPr>
            <a:r>
              <a:rPr lang="en-US" dirty="0" err="1"/>
              <a:t>Cập</a:t>
            </a:r>
            <a:r>
              <a:rPr lang="en-US" dirty="0"/>
              <a:t> </a:t>
            </a:r>
            <a:r>
              <a:rPr lang="en-US" dirty="0" err="1"/>
              <a:t>nhật</a:t>
            </a:r>
            <a:r>
              <a:rPr lang="en-US" dirty="0"/>
              <a:t> </a:t>
            </a:r>
            <a:r>
              <a:rPr lang="en-US" dirty="0" err="1"/>
              <a:t>hồ</a:t>
            </a:r>
            <a:r>
              <a:rPr lang="en-US" dirty="0"/>
              <a:t> s</a:t>
            </a:r>
            <a:r>
              <a:rPr lang="vi-VN" dirty="0"/>
              <a:t>ơ</a:t>
            </a:r>
            <a:r>
              <a:rPr lang="en-US" dirty="0"/>
              <a:t> </a:t>
            </a:r>
            <a:r>
              <a:rPr lang="en-US" dirty="0" err="1"/>
              <a:t>dự</a:t>
            </a:r>
            <a:r>
              <a:rPr lang="en-US" dirty="0"/>
              <a:t> </a:t>
            </a:r>
            <a:r>
              <a:rPr lang="en-US" dirty="0" err="1"/>
              <a:t>án</a:t>
            </a:r>
            <a:r>
              <a:rPr lang="en-US" dirty="0"/>
              <a:t> (Project Document Updates):</a:t>
            </a:r>
          </a:p>
          <a:p>
            <a:pPr lvl="2">
              <a:spcBef>
                <a:spcPts val="1200"/>
              </a:spcBef>
            </a:pPr>
            <a:r>
              <a:rPr lang="en-US" dirty="0"/>
              <a:t>Đ</a:t>
            </a:r>
            <a:r>
              <a:rPr lang="vi-VN" dirty="0"/>
              <a:t>ă</a:t>
            </a:r>
            <a:r>
              <a:rPr lang="en-US" dirty="0" err="1"/>
              <a:t>ng</a:t>
            </a:r>
            <a:r>
              <a:rPr lang="en-US" dirty="0"/>
              <a:t> </a:t>
            </a:r>
            <a:r>
              <a:rPr lang="en-US" dirty="0" err="1"/>
              <a:t>ký</a:t>
            </a:r>
            <a:r>
              <a:rPr lang="en-US" dirty="0"/>
              <a:t> </a:t>
            </a:r>
            <a:r>
              <a:rPr lang="en-US" dirty="0" err="1"/>
              <a:t>các</a:t>
            </a:r>
            <a:r>
              <a:rPr lang="en-US" dirty="0"/>
              <a:t> </a:t>
            </a:r>
            <a:r>
              <a:rPr lang="en-US" dirty="0" err="1"/>
              <a:t>bên</a:t>
            </a:r>
            <a:r>
              <a:rPr lang="en-US" dirty="0"/>
              <a:t> </a:t>
            </a:r>
            <a:r>
              <a:rPr lang="en-US" dirty="0" err="1"/>
              <a:t>tham</a:t>
            </a:r>
            <a:r>
              <a:rPr lang="en-US" dirty="0"/>
              <a:t> </a:t>
            </a:r>
            <a:r>
              <a:rPr lang="en-US" dirty="0" err="1"/>
              <a:t>gia</a:t>
            </a:r>
            <a:r>
              <a:rPr lang="en-US" dirty="0"/>
              <a:t> (Stakeholder register)</a:t>
            </a:r>
          </a:p>
          <a:p>
            <a:pPr lvl="2">
              <a:spcBef>
                <a:spcPts val="1200"/>
              </a:spcBef>
            </a:pPr>
            <a:r>
              <a:rPr lang="en-US" dirty="0" err="1"/>
              <a:t>Hồ</a:t>
            </a:r>
            <a:r>
              <a:rPr lang="en-US" dirty="0"/>
              <a:t> s</a:t>
            </a:r>
            <a:r>
              <a:rPr lang="vi-VN" dirty="0"/>
              <a:t>ơ</a:t>
            </a:r>
            <a:r>
              <a:rPr lang="en-US" dirty="0"/>
              <a:t> </a:t>
            </a:r>
            <a:r>
              <a:rPr lang="en-US" dirty="0" err="1"/>
              <a:t>các</a:t>
            </a:r>
            <a:r>
              <a:rPr lang="en-US" dirty="0"/>
              <a:t> </a:t>
            </a:r>
            <a:r>
              <a:rPr lang="en-US" dirty="0" err="1"/>
              <a:t>yêu</a:t>
            </a:r>
            <a:r>
              <a:rPr lang="en-US" dirty="0"/>
              <a:t> </a:t>
            </a:r>
            <a:r>
              <a:rPr lang="en-US" dirty="0" err="1"/>
              <a:t>cầu</a:t>
            </a:r>
            <a:r>
              <a:rPr lang="en-US" dirty="0"/>
              <a:t> (Requirements documentation)</a:t>
            </a:r>
          </a:p>
          <a:p>
            <a:pPr lvl="2">
              <a:spcBef>
                <a:spcPts val="1200"/>
              </a:spcBef>
            </a:pPr>
            <a:r>
              <a:rPr lang="en-US" dirty="0"/>
              <a:t>Ma </a:t>
            </a:r>
            <a:r>
              <a:rPr lang="en-US" dirty="0" err="1"/>
              <a:t>trận</a:t>
            </a:r>
            <a:r>
              <a:rPr lang="en-US" dirty="0"/>
              <a:t> </a:t>
            </a:r>
            <a:r>
              <a:rPr lang="en-US" dirty="0" err="1"/>
              <a:t>vết</a:t>
            </a:r>
            <a:r>
              <a:rPr lang="en-US" dirty="0"/>
              <a:t> </a:t>
            </a:r>
            <a:r>
              <a:rPr lang="en-US" dirty="0" err="1"/>
              <a:t>các</a:t>
            </a:r>
            <a:r>
              <a:rPr lang="en-US" dirty="0"/>
              <a:t> </a:t>
            </a:r>
            <a:r>
              <a:rPr lang="en-US" dirty="0" err="1"/>
              <a:t>yêu</a:t>
            </a:r>
            <a:r>
              <a:rPr lang="en-US" dirty="0"/>
              <a:t> </a:t>
            </a:r>
            <a:r>
              <a:rPr lang="en-US" dirty="0" err="1"/>
              <a:t>cầu</a:t>
            </a:r>
            <a:r>
              <a:rPr lang="en-US" dirty="0"/>
              <a:t> (Requirements traceability matrix)</a:t>
            </a:r>
          </a:p>
          <a:p>
            <a:pPr lvl="1">
              <a:spcBef>
                <a:spcPts val="1200"/>
              </a:spcBef>
            </a:pPr>
            <a:endParaRPr lang="en-US" dirty="0"/>
          </a:p>
          <a:p>
            <a:endParaRPr lang="en-US" dirty="0"/>
          </a:p>
        </p:txBody>
      </p:sp>
    </p:spTree>
    <p:extLst>
      <p:ext uri="{BB962C8B-B14F-4D97-AF65-F5344CB8AC3E}">
        <p14:creationId xmlns:p14="http://schemas.microsoft.com/office/powerpoint/2010/main" val="16310986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Định</a:t>
            </a:r>
            <a:r>
              <a:rPr lang="en-US" dirty="0"/>
              <a:t> </a:t>
            </a:r>
            <a:r>
              <a:rPr lang="en-US" dirty="0" err="1"/>
              <a:t>nghĩa</a:t>
            </a:r>
            <a:r>
              <a:rPr lang="en-US" dirty="0"/>
              <a:t> </a:t>
            </a:r>
            <a:r>
              <a:rPr lang="en-US" dirty="0" err="1"/>
              <a:t>phạm</a:t>
            </a:r>
            <a:r>
              <a:rPr lang="en-US" dirty="0"/>
              <a:t> vi (Define Scope)</a:t>
            </a:r>
          </a:p>
        </p:txBody>
      </p:sp>
      <p:graphicFrame>
        <p:nvGraphicFramePr>
          <p:cNvPr id="4" name="Content Placeholder 5"/>
          <p:cNvGraphicFramePr>
            <a:graphicFrameLocks/>
          </p:cNvGraphicFramePr>
          <p:nvPr>
            <p:extLst>
              <p:ext uri="{D42A27DB-BD31-4B8C-83A1-F6EECF244321}">
                <p14:modId xmlns:p14="http://schemas.microsoft.com/office/powerpoint/2010/main" val="3842064041"/>
              </p:ext>
            </p:extLst>
          </p:nvPr>
        </p:nvGraphicFramePr>
        <p:xfrm>
          <a:off x="381000" y="1691659"/>
          <a:ext cx="8382000" cy="4807391"/>
        </p:xfrm>
        <a:graphic>
          <a:graphicData uri="http://schemas.openxmlformats.org/drawingml/2006/table">
            <a:tbl>
              <a:tblPr firstRow="1" bandRow="1">
                <a:tableStyleId>{5DA37D80-6434-44D0-A028-1B22A696006F}</a:tableStyleId>
              </a:tblPr>
              <a:tblGrid>
                <a:gridCol w="4191000"/>
                <a:gridCol w="4191000"/>
              </a:tblGrid>
              <a:tr h="571289">
                <a:tc>
                  <a:txBody>
                    <a:bodyPr/>
                    <a:lstStyle/>
                    <a:p>
                      <a:pPr algn="ctr"/>
                      <a:r>
                        <a:rPr lang="en-US" dirty="0" smtClean="0"/>
                        <a:t>Product Scope</a:t>
                      </a:r>
                      <a:endParaRPr lang="en-US" dirty="0"/>
                    </a:p>
                  </a:txBody>
                  <a:tcPr anchor="ctr"/>
                </a:tc>
                <a:tc>
                  <a:txBody>
                    <a:bodyPr/>
                    <a:lstStyle/>
                    <a:p>
                      <a:pPr algn="ctr"/>
                      <a:r>
                        <a:rPr lang="en-US" dirty="0" smtClean="0"/>
                        <a:t>Project</a:t>
                      </a:r>
                      <a:r>
                        <a:rPr lang="en-US" baseline="0" dirty="0" smtClean="0"/>
                        <a:t> Scope</a:t>
                      </a:r>
                      <a:endParaRPr lang="en-US" dirty="0"/>
                    </a:p>
                  </a:txBody>
                  <a:tcPr anchor="ctr"/>
                </a:tc>
              </a:tr>
              <a:tr h="986061">
                <a:tc>
                  <a:txBody>
                    <a:bodyPr/>
                    <a:lstStyle/>
                    <a:p>
                      <a:pPr algn="just"/>
                      <a:r>
                        <a:rPr lang="vi-VN" sz="2000" dirty="0" smtClean="0"/>
                        <a:t>Đặ</a:t>
                      </a:r>
                      <a:r>
                        <a:rPr lang="en-US" sz="2000" dirty="0" smtClean="0"/>
                        <a:t>c </a:t>
                      </a:r>
                      <a:r>
                        <a:rPr lang="vi-VN" sz="2000" dirty="0" smtClean="0"/>
                        <a:t>đ</a:t>
                      </a:r>
                      <a:r>
                        <a:rPr lang="en-US" sz="2000" dirty="0" err="1" smtClean="0"/>
                        <a:t>iểm</a:t>
                      </a:r>
                      <a:r>
                        <a:rPr lang="en-US" sz="2000" dirty="0" smtClean="0"/>
                        <a:t> </a:t>
                      </a:r>
                      <a:r>
                        <a:rPr lang="en-US" sz="2000" dirty="0" err="1" smtClean="0"/>
                        <a:t>và</a:t>
                      </a:r>
                      <a:r>
                        <a:rPr lang="en-US" sz="2000" dirty="0" smtClean="0"/>
                        <a:t> </a:t>
                      </a:r>
                      <a:r>
                        <a:rPr lang="en-US" sz="2000" dirty="0" err="1" smtClean="0"/>
                        <a:t>chức</a:t>
                      </a:r>
                      <a:r>
                        <a:rPr lang="en-US" sz="2000" dirty="0" smtClean="0"/>
                        <a:t> n</a:t>
                      </a:r>
                      <a:r>
                        <a:rPr lang="vi-VN" sz="2000" dirty="0" smtClean="0"/>
                        <a:t>ă</a:t>
                      </a:r>
                      <a:r>
                        <a:rPr lang="en-US" sz="2000" dirty="0" err="1" smtClean="0"/>
                        <a:t>ng</a:t>
                      </a:r>
                      <a:r>
                        <a:rPr lang="en-US" sz="2000" baseline="0" dirty="0" smtClean="0"/>
                        <a:t> </a:t>
                      </a:r>
                      <a:r>
                        <a:rPr lang="vi-VN" sz="2000" baseline="0" dirty="0" smtClean="0"/>
                        <a:t>đặ</a:t>
                      </a:r>
                      <a:r>
                        <a:rPr lang="en-US" sz="2000" baseline="0" dirty="0" smtClean="0"/>
                        <a:t>c </a:t>
                      </a:r>
                      <a:r>
                        <a:rPr lang="en-US" sz="2000" baseline="0" dirty="0" err="1" smtClean="0"/>
                        <a:t>trưng</a:t>
                      </a:r>
                      <a:r>
                        <a:rPr lang="en-US" sz="2000" baseline="0" dirty="0" smtClean="0"/>
                        <a:t> </a:t>
                      </a:r>
                      <a:r>
                        <a:rPr lang="en-US" sz="2000" baseline="0" dirty="0" err="1" smtClean="0"/>
                        <a:t>của</a:t>
                      </a:r>
                      <a:r>
                        <a:rPr lang="en-US" sz="2000" baseline="0" dirty="0" smtClean="0"/>
                        <a:t> </a:t>
                      </a:r>
                      <a:r>
                        <a:rPr lang="en-US" sz="2000" baseline="0" dirty="0" err="1" smtClean="0"/>
                        <a:t>sản</a:t>
                      </a:r>
                      <a:r>
                        <a:rPr lang="en-US" sz="2000" baseline="0" dirty="0" smtClean="0"/>
                        <a:t> </a:t>
                      </a:r>
                      <a:r>
                        <a:rPr lang="en-US" sz="2000" baseline="0" dirty="0" err="1" smtClean="0"/>
                        <a:t>phẩm</a:t>
                      </a:r>
                      <a:r>
                        <a:rPr lang="en-US" sz="2000" baseline="0" dirty="0" smtClean="0"/>
                        <a:t> </a:t>
                      </a:r>
                      <a:r>
                        <a:rPr lang="en-US" sz="2000" baseline="0" dirty="0" err="1" smtClean="0"/>
                        <a:t>hoặc</a:t>
                      </a:r>
                      <a:r>
                        <a:rPr lang="en-US" sz="2000" baseline="0" dirty="0" smtClean="0"/>
                        <a:t> </a:t>
                      </a:r>
                      <a:r>
                        <a:rPr lang="en-US" sz="2000" baseline="0" dirty="0" err="1" smtClean="0"/>
                        <a:t>dịch</a:t>
                      </a:r>
                      <a:r>
                        <a:rPr lang="en-US" sz="2000" baseline="0" dirty="0" smtClean="0"/>
                        <a:t> </a:t>
                      </a:r>
                      <a:r>
                        <a:rPr lang="en-US" sz="2000" baseline="0" dirty="0" err="1" smtClean="0"/>
                        <a:t>vụ</a:t>
                      </a:r>
                      <a:endParaRPr lang="en-US" sz="2000" dirty="0"/>
                    </a:p>
                  </a:txBody>
                  <a:tcPr/>
                </a:tc>
                <a:tc>
                  <a:txBody>
                    <a:bodyPr/>
                    <a:lstStyle/>
                    <a:p>
                      <a:pPr algn="just"/>
                      <a:r>
                        <a:rPr lang="en-US" sz="2000" dirty="0" err="1" smtClean="0"/>
                        <a:t>Công</a:t>
                      </a:r>
                      <a:r>
                        <a:rPr lang="en-US" sz="2000" dirty="0" smtClean="0"/>
                        <a:t> </a:t>
                      </a:r>
                      <a:r>
                        <a:rPr lang="en-US" sz="2000" dirty="0" err="1" smtClean="0"/>
                        <a:t>việc</a:t>
                      </a:r>
                      <a:r>
                        <a:rPr lang="en-US" sz="2000" dirty="0" smtClean="0"/>
                        <a:t> </a:t>
                      </a:r>
                      <a:r>
                        <a:rPr lang="en-US" sz="2000" dirty="0" err="1" smtClean="0"/>
                        <a:t>cần</a:t>
                      </a:r>
                      <a:r>
                        <a:rPr lang="en-US" sz="2000" dirty="0" smtClean="0"/>
                        <a:t> </a:t>
                      </a:r>
                      <a:r>
                        <a:rPr lang="en-US" sz="2000" dirty="0" err="1" smtClean="0"/>
                        <a:t>làm</a:t>
                      </a:r>
                      <a:r>
                        <a:rPr lang="en-US" sz="2000" dirty="0" smtClean="0"/>
                        <a:t> </a:t>
                      </a:r>
                      <a:r>
                        <a:rPr lang="vi-VN" sz="2000" dirty="0" smtClean="0"/>
                        <a:t>để</a:t>
                      </a:r>
                      <a:r>
                        <a:rPr lang="en-US" sz="2000" dirty="0" smtClean="0"/>
                        <a:t> </a:t>
                      </a:r>
                      <a:r>
                        <a:rPr lang="en-US" sz="2000" dirty="0" err="1" smtClean="0"/>
                        <a:t>tạo</a:t>
                      </a:r>
                      <a:r>
                        <a:rPr lang="en-US" sz="2000" dirty="0" smtClean="0"/>
                        <a:t> </a:t>
                      </a:r>
                      <a:r>
                        <a:rPr lang="en-US" sz="2000" dirty="0" err="1" smtClean="0"/>
                        <a:t>ra</a:t>
                      </a:r>
                      <a:r>
                        <a:rPr lang="en-US" sz="2000" dirty="0" smtClean="0"/>
                        <a:t> </a:t>
                      </a:r>
                      <a:r>
                        <a:rPr lang="en-US" sz="2000" dirty="0" err="1" smtClean="0"/>
                        <a:t>sản</a:t>
                      </a:r>
                      <a:r>
                        <a:rPr lang="en-US" sz="2000" dirty="0" smtClean="0"/>
                        <a:t> </a:t>
                      </a:r>
                      <a:r>
                        <a:rPr lang="en-US" sz="2000" dirty="0" err="1" smtClean="0"/>
                        <a:t>phẩm</a:t>
                      </a:r>
                      <a:endParaRPr lang="en-US" sz="2000" dirty="0"/>
                    </a:p>
                  </a:txBody>
                  <a:tcPr/>
                </a:tc>
              </a:tr>
              <a:tr h="1442198">
                <a:tc>
                  <a:txBody>
                    <a:bodyPr/>
                    <a:lstStyle/>
                    <a:p>
                      <a:pPr algn="just"/>
                      <a:r>
                        <a:rPr lang="en-US" sz="2000" dirty="0" err="1" smtClean="0"/>
                        <a:t>Những</a:t>
                      </a:r>
                      <a:r>
                        <a:rPr lang="en-US" sz="2000" dirty="0" smtClean="0"/>
                        <a:t> </a:t>
                      </a:r>
                      <a:r>
                        <a:rPr lang="en-US" sz="2000" dirty="0" err="1" smtClean="0"/>
                        <a:t>tiến</a:t>
                      </a:r>
                      <a:r>
                        <a:rPr lang="en-US" sz="2000" dirty="0" smtClean="0"/>
                        <a:t> </a:t>
                      </a:r>
                      <a:r>
                        <a:rPr lang="en-US" sz="2000" dirty="0" err="1" smtClean="0"/>
                        <a:t>trình</a:t>
                      </a:r>
                      <a:r>
                        <a:rPr lang="en-US" sz="2000" dirty="0" smtClean="0"/>
                        <a:t>, </a:t>
                      </a:r>
                      <a:r>
                        <a:rPr lang="en-US" sz="2000" dirty="0" err="1" smtClean="0"/>
                        <a:t>công</a:t>
                      </a:r>
                      <a:r>
                        <a:rPr lang="en-US" sz="2000" dirty="0" smtClean="0"/>
                        <a:t> </a:t>
                      </a:r>
                      <a:r>
                        <a:rPr lang="en-US" sz="2000" dirty="0" err="1" smtClean="0"/>
                        <a:t>cụ</a:t>
                      </a:r>
                      <a:r>
                        <a:rPr lang="en-US" sz="2000" dirty="0" smtClean="0"/>
                        <a:t> </a:t>
                      </a:r>
                      <a:r>
                        <a:rPr lang="en-US" sz="2000" dirty="0" err="1" smtClean="0"/>
                        <a:t>và</a:t>
                      </a:r>
                      <a:r>
                        <a:rPr lang="en-US" sz="2000" dirty="0" smtClean="0"/>
                        <a:t> </a:t>
                      </a:r>
                      <a:r>
                        <a:rPr lang="en-US" sz="2000" dirty="0" err="1" smtClean="0"/>
                        <a:t>kỹ</a:t>
                      </a:r>
                      <a:r>
                        <a:rPr lang="en-US" sz="2000" dirty="0" smtClean="0"/>
                        <a:t> </a:t>
                      </a:r>
                      <a:r>
                        <a:rPr lang="en-US" sz="2000" dirty="0" err="1" smtClean="0"/>
                        <a:t>thuật</a:t>
                      </a:r>
                      <a:r>
                        <a:rPr lang="en-US" sz="2000" dirty="0" smtClean="0"/>
                        <a:t> </a:t>
                      </a:r>
                      <a:r>
                        <a:rPr lang="vi-VN" sz="2000" dirty="0" smtClean="0"/>
                        <a:t>đượ</a:t>
                      </a:r>
                      <a:r>
                        <a:rPr lang="en-US" sz="2000" dirty="0" smtClean="0"/>
                        <a:t>c </a:t>
                      </a:r>
                      <a:r>
                        <a:rPr lang="en-US" sz="2000" dirty="0" err="1" smtClean="0"/>
                        <a:t>yêu</a:t>
                      </a:r>
                      <a:r>
                        <a:rPr lang="en-US" sz="2000" dirty="0" smtClean="0"/>
                        <a:t> </a:t>
                      </a:r>
                      <a:r>
                        <a:rPr lang="en-US" sz="2000" dirty="0" err="1" smtClean="0"/>
                        <a:t>cầu</a:t>
                      </a:r>
                      <a:r>
                        <a:rPr lang="en-US" sz="2000" dirty="0" smtClean="0"/>
                        <a:t> </a:t>
                      </a:r>
                      <a:r>
                        <a:rPr lang="en-US" sz="2000" dirty="0" err="1" smtClean="0"/>
                        <a:t>thay</a:t>
                      </a:r>
                      <a:r>
                        <a:rPr lang="en-US" sz="2000" dirty="0" smtClean="0"/>
                        <a:t> </a:t>
                      </a:r>
                      <a:r>
                        <a:rPr lang="vi-VN" sz="2000" dirty="0" smtClean="0"/>
                        <a:t>đổi</a:t>
                      </a:r>
                      <a:r>
                        <a:rPr lang="en-US" sz="2000" dirty="0" smtClean="0"/>
                        <a:t> </a:t>
                      </a:r>
                      <a:r>
                        <a:rPr lang="en-US" sz="2000" dirty="0" err="1" smtClean="0"/>
                        <a:t>bởi</a:t>
                      </a:r>
                      <a:r>
                        <a:rPr lang="en-US" sz="2000" dirty="0" smtClean="0"/>
                        <a:t> </a:t>
                      </a:r>
                      <a:r>
                        <a:rPr lang="en-US" sz="2000" dirty="0" err="1" smtClean="0"/>
                        <a:t>phạm</a:t>
                      </a:r>
                      <a:r>
                        <a:rPr lang="en-US" sz="2000" dirty="0" smtClean="0"/>
                        <a:t> vi </a:t>
                      </a:r>
                      <a:r>
                        <a:rPr lang="en-US" sz="2000" dirty="0" err="1" smtClean="0"/>
                        <a:t>ứng</a:t>
                      </a:r>
                      <a:r>
                        <a:rPr lang="en-US" sz="2000" dirty="0" smtClean="0"/>
                        <a:t> </a:t>
                      </a:r>
                      <a:r>
                        <a:rPr lang="en-US" sz="2000" dirty="0" err="1" smtClean="0"/>
                        <a:t>dụng</a:t>
                      </a:r>
                      <a:r>
                        <a:rPr lang="en-US" sz="2000" dirty="0" smtClean="0"/>
                        <a:t> </a:t>
                      </a:r>
                      <a:r>
                        <a:rPr lang="en-US" sz="2000" dirty="0" err="1" smtClean="0"/>
                        <a:t>nh</a:t>
                      </a:r>
                      <a:r>
                        <a:rPr lang="vi-VN" sz="2000" dirty="0" smtClean="0"/>
                        <a:t>ư</a:t>
                      </a:r>
                      <a:r>
                        <a:rPr lang="en-US" sz="2000" dirty="0" smtClean="0"/>
                        <a:t> </a:t>
                      </a:r>
                      <a:r>
                        <a:rPr lang="en-US" sz="2000" dirty="0" err="1" smtClean="0"/>
                        <a:t>là</a:t>
                      </a:r>
                      <a:r>
                        <a:rPr lang="en-US" sz="2000" dirty="0" smtClean="0"/>
                        <a:t> </a:t>
                      </a:r>
                      <a:r>
                        <a:rPr lang="en-US" sz="2000" dirty="0" err="1" smtClean="0"/>
                        <a:t>một</a:t>
                      </a:r>
                      <a:r>
                        <a:rPr lang="en-US" sz="2000" dirty="0" smtClean="0"/>
                        <a:t> </a:t>
                      </a:r>
                      <a:r>
                        <a:rPr lang="en-US" sz="2000" dirty="0" err="1" smtClean="0"/>
                        <a:t>phần</a:t>
                      </a:r>
                      <a:r>
                        <a:rPr lang="en-US" sz="2000" dirty="0" smtClean="0"/>
                        <a:t> </a:t>
                      </a:r>
                      <a:r>
                        <a:rPr lang="en-US" sz="2000" dirty="0" err="1" smtClean="0"/>
                        <a:t>của</a:t>
                      </a:r>
                      <a:r>
                        <a:rPr lang="en-US" sz="2000" dirty="0" smtClean="0"/>
                        <a:t> </a:t>
                      </a:r>
                      <a:r>
                        <a:rPr lang="en-US" sz="2000" dirty="0" err="1" smtClean="0"/>
                        <a:t>chu</a:t>
                      </a:r>
                      <a:r>
                        <a:rPr lang="en-US" sz="2000" baseline="0" dirty="0" smtClean="0"/>
                        <a:t> </a:t>
                      </a:r>
                      <a:r>
                        <a:rPr lang="en-US" sz="2000" baseline="0" dirty="0" err="1" smtClean="0"/>
                        <a:t>trình</a:t>
                      </a:r>
                      <a:r>
                        <a:rPr lang="en-US" sz="2000" baseline="0" dirty="0" smtClean="0"/>
                        <a:t> </a:t>
                      </a:r>
                      <a:r>
                        <a:rPr lang="en-US" sz="2000" baseline="0" dirty="0" err="1" smtClean="0"/>
                        <a:t>sống</a:t>
                      </a:r>
                      <a:r>
                        <a:rPr lang="en-US" sz="2000" baseline="0" dirty="0" smtClean="0"/>
                        <a:t> </a:t>
                      </a:r>
                      <a:r>
                        <a:rPr lang="en-US" sz="2000" baseline="0" dirty="0" err="1" smtClean="0"/>
                        <a:t>của</a:t>
                      </a:r>
                      <a:r>
                        <a:rPr lang="en-US" sz="2000" baseline="0" dirty="0" smtClean="0"/>
                        <a:t> </a:t>
                      </a:r>
                      <a:r>
                        <a:rPr lang="en-US" sz="2000" baseline="0" dirty="0" err="1" smtClean="0"/>
                        <a:t>sản</a:t>
                      </a:r>
                      <a:r>
                        <a:rPr lang="en-US" sz="2000" baseline="0" dirty="0" smtClean="0"/>
                        <a:t> </a:t>
                      </a:r>
                      <a:r>
                        <a:rPr lang="en-US" sz="2000" baseline="0" dirty="0" err="1" smtClean="0"/>
                        <a:t>phẩm</a:t>
                      </a:r>
                      <a:endParaRPr lang="en-US" sz="2000"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000" dirty="0" err="1" smtClean="0"/>
                        <a:t>Những</a:t>
                      </a:r>
                      <a:r>
                        <a:rPr lang="en-US" sz="2000" dirty="0" smtClean="0"/>
                        <a:t> </a:t>
                      </a:r>
                      <a:r>
                        <a:rPr lang="en-US" sz="2000" dirty="0" err="1" smtClean="0"/>
                        <a:t>tiến</a:t>
                      </a:r>
                      <a:r>
                        <a:rPr lang="en-US" sz="2000" dirty="0" smtClean="0"/>
                        <a:t> </a:t>
                      </a:r>
                      <a:r>
                        <a:rPr lang="en-US" sz="2000" dirty="0" err="1" smtClean="0"/>
                        <a:t>trình</a:t>
                      </a:r>
                      <a:r>
                        <a:rPr lang="en-US" sz="2000" dirty="0" smtClean="0"/>
                        <a:t>, </a:t>
                      </a:r>
                      <a:r>
                        <a:rPr lang="en-US" sz="2000" dirty="0" err="1" smtClean="0"/>
                        <a:t>công</a:t>
                      </a:r>
                      <a:r>
                        <a:rPr lang="en-US" sz="2000" dirty="0" smtClean="0"/>
                        <a:t> </a:t>
                      </a:r>
                      <a:r>
                        <a:rPr lang="en-US" sz="2000" dirty="0" err="1" smtClean="0"/>
                        <a:t>cụ</a:t>
                      </a:r>
                      <a:r>
                        <a:rPr lang="en-US" sz="2000" dirty="0" smtClean="0"/>
                        <a:t> </a:t>
                      </a:r>
                      <a:r>
                        <a:rPr lang="en-US" sz="2000" dirty="0" err="1" smtClean="0"/>
                        <a:t>và</a:t>
                      </a:r>
                      <a:r>
                        <a:rPr lang="en-US" sz="2000" dirty="0" smtClean="0"/>
                        <a:t> </a:t>
                      </a:r>
                      <a:r>
                        <a:rPr lang="en-US" sz="2000" dirty="0" err="1" smtClean="0"/>
                        <a:t>kỹ</a:t>
                      </a:r>
                      <a:r>
                        <a:rPr lang="en-US" sz="2000" dirty="0" smtClean="0"/>
                        <a:t> </a:t>
                      </a:r>
                      <a:r>
                        <a:rPr lang="en-US" sz="2000" dirty="0" err="1" smtClean="0"/>
                        <a:t>thuật</a:t>
                      </a:r>
                      <a:r>
                        <a:rPr lang="en-US" sz="2000" dirty="0" smtClean="0"/>
                        <a:t> </a:t>
                      </a:r>
                      <a:r>
                        <a:rPr lang="vi-VN" sz="2000" dirty="0" smtClean="0"/>
                        <a:t>đượ</a:t>
                      </a:r>
                      <a:r>
                        <a:rPr lang="en-US" sz="2000" dirty="0" smtClean="0"/>
                        <a:t>c </a:t>
                      </a:r>
                      <a:r>
                        <a:rPr lang="en-US" sz="2000" dirty="0" err="1" smtClean="0"/>
                        <a:t>yêu</a:t>
                      </a:r>
                      <a:r>
                        <a:rPr lang="en-US" sz="2000" dirty="0" smtClean="0"/>
                        <a:t> </a:t>
                      </a:r>
                      <a:r>
                        <a:rPr lang="en-US" sz="2000" dirty="0" err="1" smtClean="0"/>
                        <a:t>cầu</a:t>
                      </a:r>
                      <a:r>
                        <a:rPr lang="en-US" sz="2000" dirty="0" smtClean="0"/>
                        <a:t> </a:t>
                      </a:r>
                      <a:r>
                        <a:rPr lang="en-US" sz="2000" dirty="0" err="1" smtClean="0"/>
                        <a:t>thay</a:t>
                      </a:r>
                      <a:r>
                        <a:rPr lang="en-US" sz="2000" dirty="0" smtClean="0"/>
                        <a:t> </a:t>
                      </a:r>
                      <a:r>
                        <a:rPr lang="vi-VN" sz="2000" dirty="0" smtClean="0"/>
                        <a:t>đổi</a:t>
                      </a:r>
                      <a:r>
                        <a:rPr lang="en-US" sz="2000" dirty="0" smtClean="0"/>
                        <a:t> </a:t>
                      </a:r>
                      <a:r>
                        <a:rPr lang="en-US" sz="2000" dirty="0" err="1" smtClean="0"/>
                        <a:t>bởi</a:t>
                      </a:r>
                      <a:r>
                        <a:rPr lang="en-US" sz="2000" dirty="0" smtClean="0"/>
                        <a:t> </a:t>
                      </a:r>
                      <a:r>
                        <a:rPr lang="en-US" sz="2000" dirty="0" err="1" smtClean="0"/>
                        <a:t>phạm</a:t>
                      </a:r>
                      <a:r>
                        <a:rPr lang="en-US" sz="2000" dirty="0" smtClean="0"/>
                        <a:t> vi </a:t>
                      </a:r>
                      <a:r>
                        <a:rPr lang="en-US" sz="2000" dirty="0" err="1" smtClean="0"/>
                        <a:t>ứng</a:t>
                      </a:r>
                      <a:r>
                        <a:rPr lang="en-US" sz="2000" dirty="0" smtClean="0"/>
                        <a:t> </a:t>
                      </a:r>
                      <a:r>
                        <a:rPr lang="en-US" sz="2000" dirty="0" err="1" smtClean="0"/>
                        <a:t>dụng</a:t>
                      </a:r>
                      <a:r>
                        <a:rPr lang="en-US" sz="2000" dirty="0" smtClean="0"/>
                        <a:t> </a:t>
                      </a:r>
                      <a:r>
                        <a:rPr lang="en-US" sz="2000" dirty="0" err="1" smtClean="0"/>
                        <a:t>nh</a:t>
                      </a:r>
                      <a:r>
                        <a:rPr lang="vi-VN" sz="2000" dirty="0" smtClean="0"/>
                        <a:t>ư</a:t>
                      </a:r>
                      <a:r>
                        <a:rPr lang="en-US" sz="2000" dirty="0" smtClean="0"/>
                        <a:t> </a:t>
                      </a:r>
                      <a:r>
                        <a:rPr lang="en-US" sz="2000" dirty="0" err="1" smtClean="0"/>
                        <a:t>là</a:t>
                      </a:r>
                      <a:r>
                        <a:rPr lang="en-US" sz="2000" dirty="0" smtClean="0"/>
                        <a:t> </a:t>
                      </a:r>
                      <a:r>
                        <a:rPr lang="en-US" sz="2000" dirty="0" err="1" smtClean="0"/>
                        <a:t>một</a:t>
                      </a:r>
                      <a:r>
                        <a:rPr lang="en-US" sz="2000" dirty="0" smtClean="0"/>
                        <a:t> </a:t>
                      </a:r>
                      <a:r>
                        <a:rPr lang="en-US" sz="2000" dirty="0" err="1" smtClean="0"/>
                        <a:t>phần</a:t>
                      </a:r>
                      <a:r>
                        <a:rPr lang="en-US" sz="2000" dirty="0" smtClean="0"/>
                        <a:t> </a:t>
                      </a:r>
                      <a:r>
                        <a:rPr lang="en-US" sz="2000" dirty="0" err="1" smtClean="0"/>
                        <a:t>của</a:t>
                      </a:r>
                      <a:r>
                        <a:rPr lang="en-US" sz="2000" dirty="0" smtClean="0"/>
                        <a:t> </a:t>
                      </a:r>
                      <a:r>
                        <a:rPr lang="en-US" sz="2000" dirty="0" err="1" smtClean="0"/>
                        <a:t>chu</a:t>
                      </a:r>
                      <a:r>
                        <a:rPr lang="en-US" sz="2000" baseline="0" dirty="0" smtClean="0"/>
                        <a:t> </a:t>
                      </a:r>
                      <a:r>
                        <a:rPr lang="en-US" sz="2000" baseline="0" dirty="0" err="1" smtClean="0"/>
                        <a:t>trình</a:t>
                      </a:r>
                      <a:r>
                        <a:rPr lang="en-US" sz="2000" baseline="0" dirty="0" smtClean="0"/>
                        <a:t> </a:t>
                      </a:r>
                      <a:r>
                        <a:rPr lang="en-US" sz="2000" baseline="0" dirty="0" err="1" smtClean="0"/>
                        <a:t>sống</a:t>
                      </a:r>
                      <a:r>
                        <a:rPr lang="en-US" sz="2000" baseline="0" dirty="0" smtClean="0"/>
                        <a:t> </a:t>
                      </a:r>
                      <a:r>
                        <a:rPr lang="en-US" sz="2000" baseline="0" dirty="0" err="1" smtClean="0"/>
                        <a:t>của</a:t>
                      </a:r>
                      <a:r>
                        <a:rPr lang="en-US" sz="2000" baseline="0" dirty="0" smtClean="0"/>
                        <a:t> </a:t>
                      </a:r>
                      <a:r>
                        <a:rPr lang="en-US" sz="2000" baseline="0" dirty="0" err="1" smtClean="0"/>
                        <a:t>dự</a:t>
                      </a:r>
                      <a:r>
                        <a:rPr lang="en-US" sz="2000" baseline="0" dirty="0" smtClean="0"/>
                        <a:t> </a:t>
                      </a:r>
                      <a:r>
                        <a:rPr lang="en-US" sz="2000" baseline="0" dirty="0" err="1" smtClean="0"/>
                        <a:t>án</a:t>
                      </a:r>
                      <a:endParaRPr lang="en-US" sz="2000" dirty="0"/>
                    </a:p>
                  </a:txBody>
                  <a:tcPr/>
                </a:tc>
              </a:tr>
              <a:tr h="571289">
                <a:tc>
                  <a:txBody>
                    <a:bodyPr/>
                    <a:lstStyle/>
                    <a:p>
                      <a:pPr algn="just"/>
                      <a:r>
                        <a:rPr lang="en-US" sz="2000" dirty="0" err="1" smtClean="0"/>
                        <a:t>Xác</a:t>
                      </a:r>
                      <a:r>
                        <a:rPr lang="en-US" sz="2000" dirty="0" smtClean="0"/>
                        <a:t> </a:t>
                      </a:r>
                      <a:r>
                        <a:rPr lang="vi-VN" sz="2000" dirty="0" smtClean="0"/>
                        <a:t>đị</a:t>
                      </a:r>
                      <a:r>
                        <a:rPr lang="en-US" sz="2000" dirty="0" err="1" smtClean="0"/>
                        <a:t>nh</a:t>
                      </a:r>
                      <a:r>
                        <a:rPr lang="en-US" sz="2000" dirty="0" smtClean="0"/>
                        <a:t> </a:t>
                      </a:r>
                      <a:r>
                        <a:rPr lang="en-US" sz="2000" dirty="0" err="1" smtClean="0"/>
                        <a:t>trong</a:t>
                      </a:r>
                      <a:r>
                        <a:rPr lang="en-US" sz="2000" baseline="0" dirty="0" smtClean="0"/>
                        <a:t> </a:t>
                      </a:r>
                      <a:r>
                        <a:rPr lang="en-US" sz="2000" baseline="0" dirty="0" err="1" smtClean="0"/>
                        <a:t>chu</a:t>
                      </a:r>
                      <a:r>
                        <a:rPr lang="en-US" sz="2000" baseline="0" dirty="0" smtClean="0"/>
                        <a:t> </a:t>
                      </a:r>
                      <a:r>
                        <a:rPr lang="en-US" sz="2000" baseline="0" dirty="0" err="1" smtClean="0"/>
                        <a:t>trình</a:t>
                      </a:r>
                      <a:r>
                        <a:rPr lang="en-US" sz="2000" baseline="0" dirty="0" smtClean="0"/>
                        <a:t> </a:t>
                      </a:r>
                      <a:r>
                        <a:rPr lang="en-US" sz="2000" baseline="0" dirty="0" err="1" smtClean="0"/>
                        <a:t>sống</a:t>
                      </a:r>
                      <a:r>
                        <a:rPr lang="en-US" sz="2000" baseline="0" dirty="0" smtClean="0"/>
                        <a:t> </a:t>
                      </a:r>
                      <a:r>
                        <a:rPr lang="en-US" sz="2000" baseline="0" dirty="0" err="1" smtClean="0"/>
                        <a:t>của</a:t>
                      </a:r>
                      <a:r>
                        <a:rPr lang="en-US" sz="2000" baseline="0" dirty="0" smtClean="0"/>
                        <a:t> </a:t>
                      </a:r>
                      <a:r>
                        <a:rPr lang="en-US" sz="2000" baseline="0" dirty="0" err="1" smtClean="0"/>
                        <a:t>sản</a:t>
                      </a:r>
                      <a:r>
                        <a:rPr lang="en-US" sz="2000" baseline="0" dirty="0" smtClean="0"/>
                        <a:t> </a:t>
                      </a:r>
                      <a:r>
                        <a:rPr lang="en-US" sz="2000" baseline="0" dirty="0" err="1" smtClean="0"/>
                        <a:t>phẩm</a:t>
                      </a:r>
                      <a:endParaRPr lang="en-US" sz="2000"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000" dirty="0" err="1" smtClean="0"/>
                        <a:t>Xác</a:t>
                      </a:r>
                      <a:r>
                        <a:rPr lang="en-US" sz="2000" dirty="0" smtClean="0"/>
                        <a:t> </a:t>
                      </a:r>
                      <a:r>
                        <a:rPr lang="vi-VN" sz="2000" dirty="0" smtClean="0"/>
                        <a:t>đị</a:t>
                      </a:r>
                      <a:r>
                        <a:rPr lang="en-US" sz="2000" dirty="0" err="1" smtClean="0"/>
                        <a:t>nh</a:t>
                      </a:r>
                      <a:r>
                        <a:rPr lang="en-US" sz="2000" dirty="0" smtClean="0"/>
                        <a:t> </a:t>
                      </a:r>
                      <a:r>
                        <a:rPr lang="en-US" sz="2000" dirty="0" err="1" smtClean="0"/>
                        <a:t>trong</a:t>
                      </a:r>
                      <a:r>
                        <a:rPr lang="en-US" sz="2000" dirty="0" smtClean="0"/>
                        <a:t> </a:t>
                      </a:r>
                      <a:r>
                        <a:rPr lang="en-US" sz="2000" dirty="0" err="1" smtClean="0"/>
                        <a:t>chu</a:t>
                      </a:r>
                      <a:r>
                        <a:rPr lang="en-US" sz="2000" dirty="0" smtClean="0"/>
                        <a:t> </a:t>
                      </a:r>
                      <a:r>
                        <a:rPr lang="en-US" sz="2000" dirty="0" err="1" smtClean="0"/>
                        <a:t>trình</a:t>
                      </a:r>
                      <a:r>
                        <a:rPr lang="en-US" sz="2000" dirty="0" smtClean="0"/>
                        <a:t> </a:t>
                      </a:r>
                      <a:r>
                        <a:rPr lang="en-US" sz="2000" dirty="0" err="1" smtClean="0"/>
                        <a:t>sống</a:t>
                      </a:r>
                      <a:r>
                        <a:rPr lang="en-US" sz="2000" dirty="0" smtClean="0"/>
                        <a:t> </a:t>
                      </a:r>
                      <a:r>
                        <a:rPr lang="en-US" sz="2000" dirty="0" err="1" smtClean="0"/>
                        <a:t>của</a:t>
                      </a:r>
                      <a:r>
                        <a:rPr lang="en-US" sz="2000" dirty="0" smtClean="0"/>
                        <a:t> </a:t>
                      </a:r>
                      <a:r>
                        <a:rPr lang="en-US" sz="2000" dirty="0" err="1" smtClean="0"/>
                        <a:t>dự</a:t>
                      </a:r>
                      <a:r>
                        <a:rPr lang="en-US" sz="2000" dirty="0" smtClean="0"/>
                        <a:t> </a:t>
                      </a:r>
                      <a:r>
                        <a:rPr lang="en-US" sz="2000" dirty="0" err="1" smtClean="0"/>
                        <a:t>án</a:t>
                      </a:r>
                      <a:endParaRPr lang="en-US" sz="2000" dirty="0"/>
                    </a:p>
                  </a:txBody>
                  <a:tcPr/>
                </a:tc>
              </a:tr>
              <a:tr h="1106803">
                <a:tc>
                  <a:txBody>
                    <a:bodyPr/>
                    <a:lstStyle/>
                    <a:p>
                      <a:pPr algn="just"/>
                      <a:r>
                        <a:rPr lang="vi-VN" sz="2000" b="0" i="0" kern="1200" dirty="0" smtClean="0">
                          <a:solidFill>
                            <a:schemeClr val="tx1"/>
                          </a:solidFill>
                          <a:effectLst/>
                          <a:latin typeface="+mn-lt"/>
                          <a:ea typeface="+mn-ea"/>
                          <a:cs typeface="+mn-cs"/>
                        </a:rPr>
                        <a:t>Một sản phẩm có thể có vài thành phần phụ thuộc nhưng những phạm vi sản phẩm độc lập.</a:t>
                      </a:r>
                      <a:endParaRPr lang="en-US" sz="2400" dirty="0"/>
                    </a:p>
                  </a:txBody>
                  <a:tcPr/>
                </a:tc>
                <a:tc>
                  <a:txBody>
                    <a:bodyPr/>
                    <a:lstStyle/>
                    <a:p>
                      <a:pPr algn="just"/>
                      <a:r>
                        <a:rPr lang="en-US" sz="2000" dirty="0" err="1" smtClean="0"/>
                        <a:t>Kết</a:t>
                      </a:r>
                      <a:r>
                        <a:rPr lang="en-US" sz="2000" dirty="0" smtClean="0"/>
                        <a:t> </a:t>
                      </a:r>
                      <a:r>
                        <a:rPr lang="en-US" sz="2000" dirty="0" err="1" smtClean="0"/>
                        <a:t>quả</a:t>
                      </a:r>
                      <a:r>
                        <a:rPr lang="en-US" sz="2000" dirty="0" smtClean="0"/>
                        <a:t> </a:t>
                      </a:r>
                      <a:r>
                        <a:rPr lang="en-US" sz="2000" dirty="0" err="1" smtClean="0"/>
                        <a:t>của</a:t>
                      </a:r>
                      <a:r>
                        <a:rPr lang="en-US" sz="2000" dirty="0" smtClean="0"/>
                        <a:t> </a:t>
                      </a:r>
                      <a:r>
                        <a:rPr lang="en-US" sz="2000" dirty="0" err="1" smtClean="0"/>
                        <a:t>một</a:t>
                      </a:r>
                      <a:r>
                        <a:rPr lang="en-US" sz="2000" dirty="0" smtClean="0"/>
                        <a:t> </a:t>
                      </a:r>
                      <a:r>
                        <a:rPr lang="en-US" sz="2000" dirty="0" err="1" smtClean="0"/>
                        <a:t>dự</a:t>
                      </a:r>
                      <a:r>
                        <a:rPr lang="en-US" sz="2000" dirty="0" smtClean="0"/>
                        <a:t> </a:t>
                      </a:r>
                      <a:r>
                        <a:rPr lang="en-US" sz="2000" dirty="0" err="1" smtClean="0"/>
                        <a:t>án</a:t>
                      </a:r>
                      <a:r>
                        <a:rPr lang="en-US" sz="2000" dirty="0" smtClean="0"/>
                        <a:t> </a:t>
                      </a:r>
                      <a:r>
                        <a:rPr lang="en-US" sz="2000" dirty="0" err="1" smtClean="0"/>
                        <a:t>là</a:t>
                      </a:r>
                      <a:r>
                        <a:rPr lang="en-US" sz="2000" dirty="0" smtClean="0"/>
                        <a:t> </a:t>
                      </a:r>
                      <a:r>
                        <a:rPr lang="en-US" sz="2000" dirty="0" err="1" smtClean="0"/>
                        <a:t>một</a:t>
                      </a:r>
                      <a:r>
                        <a:rPr lang="en-US" sz="2000" dirty="0" smtClean="0"/>
                        <a:t> </a:t>
                      </a:r>
                      <a:r>
                        <a:rPr lang="en-US" sz="2000" dirty="0" err="1" smtClean="0"/>
                        <a:t>sản</a:t>
                      </a:r>
                      <a:r>
                        <a:rPr lang="en-US" sz="2000" dirty="0" smtClean="0"/>
                        <a:t> </a:t>
                      </a:r>
                      <a:r>
                        <a:rPr lang="en-US" sz="2000" dirty="0" err="1" smtClean="0"/>
                        <a:t>phẩm</a:t>
                      </a:r>
                      <a:r>
                        <a:rPr lang="en-US" sz="2000" dirty="0" smtClean="0"/>
                        <a:t> </a:t>
                      </a:r>
                      <a:r>
                        <a:rPr lang="vi-VN" sz="2000" dirty="0" smtClean="0"/>
                        <a:t>đơ</a:t>
                      </a:r>
                      <a:r>
                        <a:rPr lang="en-US" sz="2000" dirty="0" smtClean="0"/>
                        <a:t>n </a:t>
                      </a:r>
                      <a:r>
                        <a:rPr lang="en-US" sz="2000" dirty="0" err="1" smtClean="0"/>
                        <a:t>hoặc</a:t>
                      </a:r>
                      <a:r>
                        <a:rPr lang="en-US" sz="2000" dirty="0" smtClean="0"/>
                        <a:t> </a:t>
                      </a:r>
                      <a:r>
                        <a:rPr lang="en-US" sz="2000" dirty="0" err="1" smtClean="0"/>
                        <a:t>một</a:t>
                      </a:r>
                      <a:r>
                        <a:rPr lang="en-US" sz="2000" dirty="0" smtClean="0"/>
                        <a:t> </a:t>
                      </a:r>
                      <a:r>
                        <a:rPr lang="en-US" sz="2000" dirty="0" err="1" smtClean="0"/>
                        <a:t>sản</a:t>
                      </a:r>
                      <a:r>
                        <a:rPr lang="en-US" sz="2000" dirty="0" smtClean="0"/>
                        <a:t> </a:t>
                      </a:r>
                      <a:r>
                        <a:rPr lang="en-US" sz="2000" dirty="0" err="1" smtClean="0"/>
                        <a:t>phẩm</a:t>
                      </a:r>
                      <a:r>
                        <a:rPr lang="en-US" sz="2000" dirty="0" smtClean="0"/>
                        <a:t> </a:t>
                      </a:r>
                      <a:r>
                        <a:rPr lang="en-US" sz="2000" dirty="0" err="1" smtClean="0"/>
                        <a:t>trung</a:t>
                      </a:r>
                      <a:r>
                        <a:rPr lang="en-US" sz="2000" dirty="0" smtClean="0"/>
                        <a:t> </a:t>
                      </a:r>
                      <a:r>
                        <a:rPr lang="en-US" sz="2000" dirty="0" err="1" smtClean="0"/>
                        <a:t>gian</a:t>
                      </a:r>
                      <a:r>
                        <a:rPr lang="en-US" sz="2000" dirty="0" smtClean="0"/>
                        <a:t>.</a:t>
                      </a:r>
                      <a:endParaRPr lang="en-US" sz="2000" dirty="0"/>
                    </a:p>
                  </a:txBody>
                  <a:tcPr/>
                </a:tc>
              </a:tr>
            </a:tbl>
          </a:graphicData>
        </a:graphic>
      </p:graphicFrame>
    </p:spTree>
    <p:extLst>
      <p:ext uri="{BB962C8B-B14F-4D97-AF65-F5344CB8AC3E}">
        <p14:creationId xmlns:p14="http://schemas.microsoft.com/office/powerpoint/2010/main" val="16310986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Tạo</a:t>
            </a:r>
            <a:r>
              <a:rPr lang="en-US" dirty="0"/>
              <a:t> WBS (Work Breakdown Structure)</a:t>
            </a:r>
          </a:p>
        </p:txBody>
      </p:sp>
      <p:sp>
        <p:nvSpPr>
          <p:cNvPr id="3" name="Content Placeholder 2"/>
          <p:cNvSpPr>
            <a:spLocks noGrp="1"/>
          </p:cNvSpPr>
          <p:nvPr>
            <p:ph idx="1"/>
          </p:nvPr>
        </p:nvSpPr>
        <p:spPr/>
        <p:txBody>
          <a:bodyPr/>
          <a:lstStyle/>
          <a:p>
            <a:r>
              <a:rPr lang="vi-VN" dirty="0"/>
              <a:t>Sau khi hoàn tất kế hoạch về phạm vi, bước tiếp theo là xác định chi tiết công việc </a:t>
            </a:r>
            <a:r>
              <a:rPr lang="vi-VN" dirty="0" smtClean="0"/>
              <a:t>bằng </a:t>
            </a:r>
            <a:r>
              <a:rPr lang="vi-VN" dirty="0"/>
              <a:t>cách chia thành các công việc nhỏ hơn có thể quản lý </a:t>
            </a:r>
            <a:r>
              <a:rPr lang="vi-VN" dirty="0" smtClean="0"/>
              <a:t>được</a:t>
            </a:r>
            <a:r>
              <a:rPr lang="en-US" dirty="0" smtClean="0"/>
              <a:t>.</a:t>
            </a:r>
          </a:p>
          <a:p>
            <a:r>
              <a:rPr lang="en-US" dirty="0"/>
              <a:t>WBS </a:t>
            </a:r>
            <a:r>
              <a:rPr lang="en-US" dirty="0" err="1" smtClean="0"/>
              <a:t>tổ</a:t>
            </a:r>
            <a:r>
              <a:rPr lang="en-US" dirty="0"/>
              <a:t> </a:t>
            </a:r>
            <a:r>
              <a:rPr lang="en-US" dirty="0" err="1" smtClean="0"/>
              <a:t>chức</a:t>
            </a:r>
            <a:r>
              <a:rPr lang="en-US" dirty="0"/>
              <a:t> </a:t>
            </a:r>
            <a:r>
              <a:rPr lang="en-US" dirty="0" err="1" smtClean="0"/>
              <a:t>và</a:t>
            </a:r>
            <a:r>
              <a:rPr lang="en-US" dirty="0"/>
              <a:t> </a:t>
            </a:r>
            <a:r>
              <a:rPr lang="en-US" dirty="0" err="1" smtClean="0"/>
              <a:t>xác</a:t>
            </a:r>
            <a:r>
              <a:rPr lang="en-US" dirty="0" smtClean="0"/>
              <a:t> </a:t>
            </a:r>
            <a:r>
              <a:rPr lang="vi-VN" dirty="0" smtClean="0"/>
              <a:t>đị</a:t>
            </a:r>
            <a:r>
              <a:rPr lang="en-US" dirty="0" err="1" smtClean="0"/>
              <a:t>nh</a:t>
            </a:r>
            <a:r>
              <a:rPr lang="en-US" dirty="0"/>
              <a:t> </a:t>
            </a:r>
            <a:r>
              <a:rPr lang="en-US" dirty="0" err="1" smtClean="0"/>
              <a:t>công</a:t>
            </a:r>
            <a:r>
              <a:rPr lang="en-US" dirty="0"/>
              <a:t> </a:t>
            </a:r>
            <a:r>
              <a:rPr lang="en-US" dirty="0" err="1" smtClean="0"/>
              <a:t>việc</a:t>
            </a:r>
            <a:r>
              <a:rPr lang="en-US" dirty="0"/>
              <a:t> </a:t>
            </a:r>
            <a:r>
              <a:rPr lang="en-US" dirty="0" err="1" smtClean="0"/>
              <a:t>tổng</a:t>
            </a:r>
            <a:r>
              <a:rPr lang="en-US" dirty="0"/>
              <a:t> </a:t>
            </a:r>
            <a:r>
              <a:rPr lang="en-US" dirty="0" err="1" smtClean="0"/>
              <a:t>thể</a:t>
            </a:r>
            <a:r>
              <a:rPr lang="en-US" dirty="0" smtClean="0"/>
              <a:t> </a:t>
            </a:r>
            <a:r>
              <a:rPr lang="en-US" dirty="0" err="1" smtClean="0"/>
              <a:t>của</a:t>
            </a:r>
            <a:r>
              <a:rPr lang="en-US" dirty="0" smtClean="0"/>
              <a:t> </a:t>
            </a:r>
            <a:r>
              <a:rPr lang="en-US" dirty="0" err="1" smtClean="0"/>
              <a:t>dự</a:t>
            </a:r>
            <a:r>
              <a:rPr lang="en-US" dirty="0"/>
              <a:t> </a:t>
            </a:r>
            <a:r>
              <a:rPr lang="en-US" dirty="0" err="1" smtClean="0"/>
              <a:t>án</a:t>
            </a:r>
            <a:r>
              <a:rPr lang="en-US" dirty="0"/>
              <a:t> </a:t>
            </a:r>
            <a:r>
              <a:rPr lang="en-US" dirty="0" err="1" smtClean="0"/>
              <a:t>và</a:t>
            </a:r>
            <a:r>
              <a:rPr lang="en-US" dirty="0"/>
              <a:t> </a:t>
            </a:r>
            <a:r>
              <a:rPr lang="en-US" dirty="0" err="1" smtClean="0"/>
              <a:t>trình</a:t>
            </a:r>
            <a:r>
              <a:rPr lang="en-US" dirty="0"/>
              <a:t> </a:t>
            </a:r>
            <a:r>
              <a:rPr lang="en-US" dirty="0" err="1" smtClean="0"/>
              <a:t>bày</a:t>
            </a:r>
            <a:r>
              <a:rPr lang="en-US" dirty="0" smtClean="0"/>
              <a:t> </a:t>
            </a:r>
            <a:r>
              <a:rPr lang="en-US" dirty="0" err="1" smtClean="0"/>
              <a:t>công</a:t>
            </a:r>
            <a:r>
              <a:rPr lang="en-US" dirty="0" smtClean="0"/>
              <a:t> </a:t>
            </a:r>
            <a:r>
              <a:rPr lang="en-US" dirty="0" err="1" smtClean="0"/>
              <a:t>việc</a:t>
            </a:r>
            <a:r>
              <a:rPr lang="en-US" dirty="0" smtClean="0"/>
              <a:t> </a:t>
            </a:r>
            <a:r>
              <a:rPr lang="vi-VN" dirty="0" smtClean="0"/>
              <a:t>đượ</a:t>
            </a:r>
            <a:r>
              <a:rPr lang="en-US" dirty="0"/>
              <a:t>c </a:t>
            </a:r>
            <a:r>
              <a:rPr lang="en-US" dirty="0" err="1" smtClean="0"/>
              <a:t>xác</a:t>
            </a:r>
            <a:r>
              <a:rPr lang="en-US" dirty="0" smtClean="0"/>
              <a:t> </a:t>
            </a:r>
            <a:r>
              <a:rPr lang="vi-VN" dirty="0" smtClean="0"/>
              <a:t>đị</a:t>
            </a:r>
            <a:r>
              <a:rPr lang="en-US" dirty="0" err="1" smtClean="0"/>
              <a:t>nh</a:t>
            </a:r>
            <a:r>
              <a:rPr lang="en-US" dirty="0" smtClean="0"/>
              <a:t> </a:t>
            </a:r>
            <a:r>
              <a:rPr lang="en-US" dirty="0" err="1" smtClean="0"/>
              <a:t>trong</a:t>
            </a:r>
            <a:r>
              <a:rPr lang="en-US" dirty="0"/>
              <a:t> </a:t>
            </a:r>
            <a:r>
              <a:rPr lang="en-US" dirty="0" err="1" smtClean="0"/>
              <a:t>phát</a:t>
            </a:r>
            <a:r>
              <a:rPr lang="en-US" dirty="0"/>
              <a:t> </a:t>
            </a:r>
            <a:r>
              <a:rPr lang="en-US" dirty="0" err="1" smtClean="0"/>
              <a:t>biểu</a:t>
            </a:r>
            <a:r>
              <a:rPr lang="en-US" dirty="0"/>
              <a:t> </a:t>
            </a:r>
            <a:r>
              <a:rPr lang="en-US" dirty="0" err="1" smtClean="0"/>
              <a:t>phạm</a:t>
            </a:r>
            <a:r>
              <a:rPr lang="en-US" dirty="0"/>
              <a:t> vi </a:t>
            </a:r>
            <a:r>
              <a:rPr lang="en-US" dirty="0" err="1" smtClean="0"/>
              <a:t>dự</a:t>
            </a:r>
            <a:r>
              <a:rPr lang="en-US" dirty="0"/>
              <a:t> </a:t>
            </a:r>
            <a:r>
              <a:rPr lang="en-US" dirty="0" err="1" smtClean="0"/>
              <a:t>án</a:t>
            </a:r>
            <a:r>
              <a:rPr lang="en-US" dirty="0" smtClean="0"/>
              <a:t> </a:t>
            </a:r>
            <a:r>
              <a:rPr lang="vi-VN" dirty="0" smtClean="0"/>
              <a:t>đượ</a:t>
            </a:r>
            <a:r>
              <a:rPr lang="en-US" dirty="0"/>
              <a:t>c </a:t>
            </a:r>
            <a:r>
              <a:rPr lang="en-US" dirty="0" err="1" smtClean="0"/>
              <a:t>phê</a:t>
            </a:r>
            <a:r>
              <a:rPr lang="en-US" dirty="0"/>
              <a:t> </a:t>
            </a:r>
            <a:r>
              <a:rPr lang="en-US" dirty="0" err="1" smtClean="0"/>
              <a:t>chuẩn</a:t>
            </a:r>
            <a:r>
              <a:rPr lang="en-US" dirty="0"/>
              <a:t> </a:t>
            </a:r>
            <a:r>
              <a:rPr lang="en-US" dirty="0" err="1" smtClean="0"/>
              <a:t>hiện</a:t>
            </a:r>
            <a:r>
              <a:rPr lang="en-US" dirty="0"/>
              <a:t> </a:t>
            </a:r>
            <a:r>
              <a:rPr lang="en-US" dirty="0" err="1"/>
              <a:t>tại</a:t>
            </a:r>
            <a:r>
              <a:rPr lang="en-US" dirty="0" smtClean="0"/>
              <a:t>.</a:t>
            </a:r>
          </a:p>
          <a:p>
            <a:r>
              <a:rPr lang="en-US" dirty="0" err="1"/>
              <a:t>Là</a:t>
            </a:r>
            <a:r>
              <a:rPr lang="en-US" dirty="0"/>
              <a:t> </a:t>
            </a:r>
            <a:r>
              <a:rPr lang="en-US" dirty="0" err="1"/>
              <a:t>một</a:t>
            </a:r>
            <a:r>
              <a:rPr lang="en-US" dirty="0"/>
              <a:t> </a:t>
            </a:r>
            <a:r>
              <a:rPr lang="en-US" dirty="0" err="1"/>
              <a:t>phương</a:t>
            </a:r>
            <a:r>
              <a:rPr lang="en-US" dirty="0"/>
              <a:t> </a:t>
            </a:r>
            <a:r>
              <a:rPr lang="en-US" dirty="0" err="1"/>
              <a:t>pháp</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để</a:t>
            </a:r>
            <a:r>
              <a:rPr lang="en-US" dirty="0"/>
              <a:t> chia </a:t>
            </a:r>
            <a:r>
              <a:rPr lang="en-US" dirty="0" err="1"/>
              <a:t>các</a:t>
            </a:r>
            <a:r>
              <a:rPr lang="en-US" dirty="0"/>
              <a:t> </a:t>
            </a:r>
            <a:r>
              <a:rPr lang="en-US" dirty="0" err="1"/>
              <a:t>mục</a:t>
            </a:r>
            <a:r>
              <a:rPr lang="en-US" dirty="0"/>
              <a:t> </a:t>
            </a:r>
            <a:r>
              <a:rPr lang="en-US" dirty="0" err="1"/>
              <a:t>tiêu</a:t>
            </a:r>
            <a:r>
              <a:rPr lang="en-US" dirty="0"/>
              <a:t> </a:t>
            </a:r>
            <a:r>
              <a:rPr lang="en-US" dirty="0" err="1"/>
              <a:t>chính</a:t>
            </a:r>
            <a:r>
              <a:rPr lang="en-US" dirty="0"/>
              <a:t> </a:t>
            </a:r>
            <a:r>
              <a:rPr lang="en-US" dirty="0" err="1"/>
              <a:t>của</a:t>
            </a:r>
            <a:r>
              <a:rPr lang="en-US" dirty="0"/>
              <a:t> </a:t>
            </a:r>
            <a:r>
              <a:rPr lang="en-US" dirty="0" err="1"/>
              <a:t>dự</a:t>
            </a:r>
            <a:r>
              <a:rPr lang="en-US" dirty="0"/>
              <a:t> </a:t>
            </a:r>
            <a:r>
              <a:rPr lang="en-US" dirty="0" err="1"/>
              <a:t>án</a:t>
            </a:r>
            <a:r>
              <a:rPr lang="en-US" dirty="0"/>
              <a:t> </a:t>
            </a:r>
            <a:r>
              <a:rPr lang="en-US" dirty="0" err="1"/>
              <a:t>thành</a:t>
            </a:r>
            <a:r>
              <a:rPr lang="en-US" dirty="0"/>
              <a:t> </a:t>
            </a:r>
            <a:r>
              <a:rPr lang="en-US" dirty="0" err="1"/>
              <a:t>những</a:t>
            </a:r>
            <a:r>
              <a:rPr lang="en-US" dirty="0"/>
              <a:t> </a:t>
            </a:r>
            <a:r>
              <a:rPr lang="en-US" dirty="0" err="1"/>
              <a:t>nhiệm</a:t>
            </a:r>
            <a:r>
              <a:rPr lang="en-US" dirty="0"/>
              <a:t> </a:t>
            </a:r>
            <a:r>
              <a:rPr lang="en-US" dirty="0" err="1"/>
              <a:t>vụ</a:t>
            </a:r>
            <a:r>
              <a:rPr lang="en-US" dirty="0"/>
              <a:t> </a:t>
            </a:r>
            <a:r>
              <a:rPr lang="en-US" dirty="0" err="1"/>
              <a:t>nhỏ</a:t>
            </a:r>
            <a:r>
              <a:rPr lang="en-US" dirty="0"/>
              <a:t> </a:t>
            </a:r>
            <a:r>
              <a:rPr lang="en-US" dirty="0" err="1"/>
              <a:t>hơn</a:t>
            </a:r>
            <a:r>
              <a:rPr lang="en-US" dirty="0"/>
              <a:t> </a:t>
            </a:r>
            <a:r>
              <a:rPr lang="en-US" dirty="0" err="1"/>
              <a:t>nhằm</a:t>
            </a:r>
            <a:r>
              <a:rPr lang="en-US" dirty="0"/>
              <a:t> </a:t>
            </a:r>
            <a:r>
              <a:rPr lang="en-US" dirty="0" err="1"/>
              <a:t>đạt</a:t>
            </a:r>
            <a:r>
              <a:rPr lang="en-US" dirty="0"/>
              <a:t> </a:t>
            </a:r>
            <a:r>
              <a:rPr lang="en-US" dirty="0" err="1"/>
              <a:t>được</a:t>
            </a:r>
            <a:r>
              <a:rPr lang="en-US" dirty="0"/>
              <a:t> </a:t>
            </a:r>
            <a:r>
              <a:rPr lang="en-US" dirty="0" err="1"/>
              <a:t>mục</a:t>
            </a:r>
            <a:r>
              <a:rPr lang="en-US" dirty="0"/>
              <a:t> </a:t>
            </a:r>
            <a:r>
              <a:rPr lang="en-US" dirty="0" err="1"/>
              <a:t>tiêu</a:t>
            </a:r>
            <a:r>
              <a:rPr lang="en-US" dirty="0"/>
              <a:t> </a:t>
            </a:r>
            <a:r>
              <a:rPr lang="en-US" dirty="0" err="1"/>
              <a:t>đó</a:t>
            </a:r>
            <a:endParaRPr lang="en-US" dirty="0"/>
          </a:p>
        </p:txBody>
      </p:sp>
    </p:spTree>
    <p:extLst>
      <p:ext uri="{BB962C8B-B14F-4D97-AF65-F5344CB8AC3E}">
        <p14:creationId xmlns:p14="http://schemas.microsoft.com/office/powerpoint/2010/main" val="16104708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Tạo</a:t>
            </a:r>
            <a:r>
              <a:rPr lang="en-US" dirty="0"/>
              <a:t> WBS (Work Breakdown Structure)</a:t>
            </a:r>
          </a:p>
        </p:txBody>
      </p:sp>
      <p:sp>
        <p:nvSpPr>
          <p:cNvPr id="3" name="Content Placeholder 2"/>
          <p:cNvSpPr>
            <a:spLocks noGrp="1"/>
          </p:cNvSpPr>
          <p:nvPr>
            <p:ph idx="1"/>
          </p:nvPr>
        </p:nvSpPr>
        <p:spPr/>
        <p:txBody>
          <a:bodyPr/>
          <a:lstStyle/>
          <a:p>
            <a:r>
              <a:rPr lang="en-US" dirty="0" err="1" smtClean="0"/>
              <a:t>Kế</a:t>
            </a:r>
            <a:r>
              <a:rPr lang="en-US" dirty="0"/>
              <a:t> </a:t>
            </a:r>
            <a:r>
              <a:rPr lang="en-US" dirty="0" err="1" smtClean="0"/>
              <a:t>hoạch</a:t>
            </a:r>
            <a:r>
              <a:rPr lang="en-US" dirty="0"/>
              <a:t> </a:t>
            </a:r>
            <a:r>
              <a:rPr lang="en-US" dirty="0" err="1" smtClean="0"/>
              <a:t>công</a:t>
            </a:r>
            <a:r>
              <a:rPr lang="en-US" dirty="0"/>
              <a:t> </a:t>
            </a:r>
            <a:r>
              <a:rPr lang="en-US" dirty="0" err="1" smtClean="0"/>
              <a:t>việc</a:t>
            </a:r>
            <a:r>
              <a:rPr lang="en-US" dirty="0" smtClean="0"/>
              <a:t> </a:t>
            </a:r>
            <a:r>
              <a:rPr lang="en-US" dirty="0" err="1" smtClean="0"/>
              <a:t>trong</a:t>
            </a:r>
            <a:r>
              <a:rPr lang="en-US" dirty="0" smtClean="0"/>
              <a:t> WBS </a:t>
            </a:r>
            <a:r>
              <a:rPr lang="vi-VN" dirty="0" smtClean="0"/>
              <a:t>đượ</a:t>
            </a:r>
            <a:r>
              <a:rPr lang="en-US" dirty="0"/>
              <a:t>c </a:t>
            </a:r>
            <a:r>
              <a:rPr lang="en-US" dirty="0" err="1" smtClean="0"/>
              <a:t>gọi</a:t>
            </a:r>
            <a:r>
              <a:rPr lang="en-US" dirty="0"/>
              <a:t> </a:t>
            </a:r>
            <a:r>
              <a:rPr lang="en-US" dirty="0" err="1" smtClean="0"/>
              <a:t>là</a:t>
            </a:r>
            <a:r>
              <a:rPr lang="en-US" dirty="0"/>
              <a:t> </a:t>
            </a:r>
            <a:r>
              <a:rPr lang="en-US" dirty="0" err="1" smtClean="0"/>
              <a:t>các</a:t>
            </a:r>
            <a:r>
              <a:rPr lang="en-US" dirty="0"/>
              <a:t> </a:t>
            </a:r>
            <a:r>
              <a:rPr lang="en-US" dirty="0" err="1" smtClean="0"/>
              <a:t>gói</a:t>
            </a:r>
            <a:r>
              <a:rPr lang="en-US" dirty="0"/>
              <a:t> </a:t>
            </a:r>
            <a:r>
              <a:rPr lang="en-US" dirty="0" err="1" smtClean="0"/>
              <a:t>công</a:t>
            </a:r>
            <a:r>
              <a:rPr lang="en-US" dirty="0"/>
              <a:t> </a:t>
            </a:r>
            <a:r>
              <a:rPr lang="en-US" dirty="0" err="1" smtClean="0"/>
              <a:t>việc</a:t>
            </a:r>
            <a:r>
              <a:rPr lang="en-US" dirty="0"/>
              <a:t> (work packages), </a:t>
            </a:r>
            <a:r>
              <a:rPr lang="en-US" dirty="0" err="1" smtClean="0"/>
              <a:t>một</a:t>
            </a:r>
            <a:r>
              <a:rPr lang="en-US" dirty="0"/>
              <a:t> </a:t>
            </a:r>
            <a:r>
              <a:rPr lang="en-US" dirty="0" err="1" smtClean="0"/>
              <a:t>gói</a:t>
            </a:r>
            <a:r>
              <a:rPr lang="en-US" dirty="0"/>
              <a:t> </a:t>
            </a:r>
            <a:r>
              <a:rPr lang="en-US" dirty="0" err="1" smtClean="0"/>
              <a:t>công</a:t>
            </a:r>
            <a:r>
              <a:rPr lang="en-US" dirty="0"/>
              <a:t> </a:t>
            </a:r>
            <a:r>
              <a:rPr lang="en-US" dirty="0" err="1" smtClean="0"/>
              <a:t>việc</a:t>
            </a:r>
            <a:r>
              <a:rPr lang="en-US" dirty="0"/>
              <a:t> </a:t>
            </a:r>
            <a:r>
              <a:rPr lang="en-US" dirty="0" err="1" smtClean="0"/>
              <a:t>có</a:t>
            </a:r>
            <a:r>
              <a:rPr lang="en-US" dirty="0"/>
              <a:t> </a:t>
            </a:r>
            <a:r>
              <a:rPr lang="en-US" dirty="0" err="1" smtClean="0"/>
              <a:t>thể</a:t>
            </a:r>
            <a:r>
              <a:rPr lang="en-US" dirty="0"/>
              <a:t> </a:t>
            </a:r>
            <a:r>
              <a:rPr lang="en-US" dirty="0" err="1" smtClean="0"/>
              <a:t>là</a:t>
            </a:r>
            <a:r>
              <a:rPr lang="en-US" dirty="0"/>
              <a:t> </a:t>
            </a:r>
            <a:r>
              <a:rPr lang="en-US" dirty="0" err="1" smtClean="0"/>
              <a:t>lịch</a:t>
            </a:r>
            <a:r>
              <a:rPr lang="en-US" dirty="0"/>
              <a:t> </a:t>
            </a:r>
            <a:r>
              <a:rPr lang="en-US" dirty="0" err="1" smtClean="0"/>
              <a:t>làm</a:t>
            </a:r>
            <a:r>
              <a:rPr lang="en-US" dirty="0"/>
              <a:t> </a:t>
            </a:r>
            <a:r>
              <a:rPr lang="en-US" dirty="0" err="1" smtClean="0"/>
              <a:t>việc</a:t>
            </a:r>
            <a:r>
              <a:rPr lang="en-US" dirty="0"/>
              <a:t>, </a:t>
            </a:r>
            <a:r>
              <a:rPr lang="vi-VN" dirty="0" smtClean="0"/>
              <a:t>ướ</a:t>
            </a:r>
            <a:r>
              <a:rPr lang="en-US" dirty="0"/>
              <a:t>c </a:t>
            </a:r>
            <a:r>
              <a:rPr lang="en-US" dirty="0" smtClean="0"/>
              <a:t>l</a:t>
            </a:r>
            <a:r>
              <a:rPr lang="vi-VN" dirty="0" smtClean="0"/>
              <a:t>ượ</a:t>
            </a:r>
            <a:r>
              <a:rPr lang="en-US" dirty="0" err="1" smtClean="0"/>
              <a:t>ng</a:t>
            </a:r>
            <a:r>
              <a:rPr lang="en-US" dirty="0" smtClean="0"/>
              <a:t> </a:t>
            </a:r>
            <a:r>
              <a:rPr lang="en-US" dirty="0"/>
              <a:t>chi </a:t>
            </a:r>
            <a:r>
              <a:rPr lang="en-US" dirty="0" err="1" smtClean="0"/>
              <a:t>phí</a:t>
            </a:r>
            <a:r>
              <a:rPr lang="en-US" dirty="0" smtClean="0"/>
              <a:t>, </a:t>
            </a:r>
            <a:r>
              <a:rPr lang="en-US" dirty="0" err="1" smtClean="0"/>
              <a:t>theo</a:t>
            </a:r>
            <a:r>
              <a:rPr lang="en-US" dirty="0"/>
              <a:t> </a:t>
            </a:r>
            <a:r>
              <a:rPr lang="en-US" dirty="0" err="1" smtClean="0"/>
              <a:t>dõi</a:t>
            </a:r>
            <a:r>
              <a:rPr lang="en-US" dirty="0"/>
              <a:t> </a:t>
            </a:r>
            <a:r>
              <a:rPr lang="en-US" dirty="0" err="1" smtClean="0"/>
              <a:t>và</a:t>
            </a:r>
            <a:r>
              <a:rPr lang="en-US" dirty="0" smtClean="0"/>
              <a:t> </a:t>
            </a:r>
            <a:r>
              <a:rPr lang="vi-VN" dirty="0" smtClean="0"/>
              <a:t>đ</a:t>
            </a:r>
            <a:r>
              <a:rPr lang="en-US" dirty="0" err="1" smtClean="0"/>
              <a:t>iều</a:t>
            </a:r>
            <a:r>
              <a:rPr lang="en-US" dirty="0"/>
              <a:t> </a:t>
            </a:r>
            <a:r>
              <a:rPr lang="en-US" dirty="0" err="1" smtClean="0"/>
              <a:t>khiển</a:t>
            </a:r>
            <a:r>
              <a:rPr lang="en-US" dirty="0" smtClean="0"/>
              <a:t>.</a:t>
            </a:r>
          </a:p>
          <a:p>
            <a:r>
              <a:rPr lang="en-US" dirty="0"/>
              <a:t>Create WBS: Inputs, Tools &amp; Techniques, and Outputs</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6642" y="4551953"/>
            <a:ext cx="7943891" cy="1985973"/>
          </a:xfrm>
          <a:prstGeom prst="rect">
            <a:avLst/>
          </a:prstGeom>
        </p:spPr>
      </p:pic>
    </p:spTree>
    <p:extLst>
      <p:ext uri="{BB962C8B-B14F-4D97-AF65-F5344CB8AC3E}">
        <p14:creationId xmlns:p14="http://schemas.microsoft.com/office/powerpoint/2010/main" val="882931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Tạo</a:t>
            </a:r>
            <a:r>
              <a:rPr lang="en-US" dirty="0"/>
              <a:t> WBS (Work Breakdown Structure)</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318" y="1600220"/>
            <a:ext cx="6949364" cy="5212023"/>
          </a:xfrm>
        </p:spPr>
      </p:pic>
    </p:spTree>
    <p:extLst>
      <p:ext uri="{BB962C8B-B14F-4D97-AF65-F5344CB8AC3E}">
        <p14:creationId xmlns:p14="http://schemas.microsoft.com/office/powerpoint/2010/main" val="38261802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Tạo</a:t>
            </a:r>
            <a:r>
              <a:rPr lang="en-US" dirty="0"/>
              <a:t> WBS (Work Breakdown Structure)</a:t>
            </a:r>
          </a:p>
        </p:txBody>
      </p:sp>
      <p:sp>
        <p:nvSpPr>
          <p:cNvPr id="3" name="Content Placeholder 2"/>
          <p:cNvSpPr>
            <a:spLocks noGrp="1"/>
          </p:cNvSpPr>
          <p:nvPr>
            <p:ph idx="1"/>
          </p:nvPr>
        </p:nvSpPr>
        <p:spPr/>
        <p:txBody>
          <a:bodyPr/>
          <a:lstStyle/>
          <a:p>
            <a:r>
              <a:rPr lang="en-US" dirty="0"/>
              <a:t>Input:</a:t>
            </a:r>
          </a:p>
          <a:p>
            <a:pPr lvl="1"/>
            <a:r>
              <a:rPr lang="en-US" dirty="0"/>
              <a:t>Project Scope Statement</a:t>
            </a:r>
          </a:p>
          <a:p>
            <a:pPr lvl="1"/>
            <a:r>
              <a:rPr lang="en-US" dirty="0"/>
              <a:t>Requirements Documentation</a:t>
            </a:r>
          </a:p>
          <a:p>
            <a:pPr lvl="1"/>
            <a:r>
              <a:rPr lang="en-US" dirty="0"/>
              <a:t>Organizational Process Assets: </a:t>
            </a:r>
            <a:r>
              <a:rPr lang="en-US" dirty="0" err="1" smtClean="0"/>
              <a:t>có</a:t>
            </a:r>
            <a:r>
              <a:rPr lang="en-US" dirty="0"/>
              <a:t> </a:t>
            </a:r>
            <a:r>
              <a:rPr lang="en-US" dirty="0" err="1" smtClean="0"/>
              <a:t>thể</a:t>
            </a:r>
            <a:r>
              <a:rPr lang="en-US" dirty="0"/>
              <a:t> </a:t>
            </a:r>
            <a:r>
              <a:rPr lang="en-US" dirty="0" err="1" smtClean="0"/>
              <a:t>ảnh</a:t>
            </a:r>
            <a:r>
              <a:rPr lang="en-US" dirty="0"/>
              <a:t> </a:t>
            </a:r>
            <a:r>
              <a:rPr lang="en-US" dirty="0" smtClean="0"/>
              <a:t>h</a:t>
            </a:r>
            <a:r>
              <a:rPr lang="vi-VN" dirty="0" smtClean="0"/>
              <a:t>ưởn</a:t>
            </a:r>
            <a:r>
              <a:rPr lang="en-US" dirty="0" smtClean="0"/>
              <a:t>g </a:t>
            </a:r>
            <a:r>
              <a:rPr lang="vi-VN" dirty="0" smtClean="0"/>
              <a:t>đế</a:t>
            </a:r>
            <a:r>
              <a:rPr lang="en-US" dirty="0"/>
              <a:t>n </a:t>
            </a:r>
            <a:r>
              <a:rPr lang="en-US" dirty="0" err="1" smtClean="0"/>
              <a:t>tiến</a:t>
            </a:r>
            <a:r>
              <a:rPr lang="en-US" dirty="0"/>
              <a:t> </a:t>
            </a:r>
            <a:r>
              <a:rPr lang="en-US" dirty="0" err="1" smtClean="0"/>
              <a:t>trình</a:t>
            </a:r>
            <a:r>
              <a:rPr lang="en-US" dirty="0"/>
              <a:t> </a:t>
            </a:r>
            <a:r>
              <a:rPr lang="en-US" dirty="0" err="1" smtClean="0"/>
              <a:t>tạo</a:t>
            </a:r>
            <a:r>
              <a:rPr lang="en-US" dirty="0" smtClean="0"/>
              <a:t> WBS</a:t>
            </a:r>
          </a:p>
          <a:p>
            <a:pPr lvl="2"/>
            <a:r>
              <a:rPr lang="en-US" dirty="0" err="1"/>
              <a:t>Những</a:t>
            </a:r>
            <a:r>
              <a:rPr lang="en-US" dirty="0"/>
              <a:t> </a:t>
            </a:r>
            <a:r>
              <a:rPr lang="en-US" dirty="0" err="1"/>
              <a:t>chính</a:t>
            </a:r>
            <a:r>
              <a:rPr lang="en-US" dirty="0"/>
              <a:t> </a:t>
            </a:r>
            <a:r>
              <a:rPr lang="en-US" dirty="0" err="1"/>
              <a:t>sách</a:t>
            </a:r>
            <a:r>
              <a:rPr lang="en-US" dirty="0"/>
              <a:t>, </a:t>
            </a:r>
            <a:r>
              <a:rPr lang="en-US" dirty="0" err="1"/>
              <a:t>những</a:t>
            </a:r>
            <a:r>
              <a:rPr lang="en-US" dirty="0"/>
              <a:t> </a:t>
            </a:r>
            <a:r>
              <a:rPr lang="en-US" dirty="0" err="1"/>
              <a:t>thủ</a:t>
            </a:r>
            <a:r>
              <a:rPr lang="en-US" dirty="0"/>
              <a:t> </a:t>
            </a:r>
            <a:r>
              <a:rPr lang="en-US" dirty="0" err="1"/>
              <a:t>tục</a:t>
            </a:r>
            <a:r>
              <a:rPr lang="en-US" dirty="0"/>
              <a:t> </a:t>
            </a:r>
            <a:r>
              <a:rPr lang="en-US" dirty="0" err="1"/>
              <a:t>và</a:t>
            </a:r>
            <a:r>
              <a:rPr lang="en-US" dirty="0"/>
              <a:t> </a:t>
            </a:r>
            <a:r>
              <a:rPr lang="en-US" dirty="0" err="1"/>
              <a:t>những</a:t>
            </a:r>
            <a:r>
              <a:rPr lang="en-US" dirty="0"/>
              <a:t> </a:t>
            </a:r>
            <a:r>
              <a:rPr lang="en-US" dirty="0" err="1"/>
              <a:t>khung</a:t>
            </a:r>
            <a:r>
              <a:rPr lang="en-US" dirty="0"/>
              <a:t> </a:t>
            </a:r>
            <a:r>
              <a:rPr lang="en-US" dirty="0" err="1" smtClean="0"/>
              <a:t>mẫu</a:t>
            </a:r>
            <a:r>
              <a:rPr lang="en-US" dirty="0" smtClean="0"/>
              <a:t> </a:t>
            </a:r>
            <a:r>
              <a:rPr lang="en-US" dirty="0" err="1" smtClean="0"/>
              <a:t>cho</a:t>
            </a:r>
            <a:r>
              <a:rPr lang="en-US" dirty="0"/>
              <a:t> </a:t>
            </a:r>
            <a:r>
              <a:rPr lang="en-US" dirty="0" err="1" smtClean="0"/>
              <a:t>việc</a:t>
            </a:r>
            <a:r>
              <a:rPr lang="en-US" dirty="0"/>
              <a:t> </a:t>
            </a:r>
            <a:r>
              <a:rPr lang="en-US" dirty="0" err="1" smtClean="0"/>
              <a:t>tạo</a:t>
            </a:r>
            <a:r>
              <a:rPr lang="en-US" dirty="0" smtClean="0"/>
              <a:t> WBS</a:t>
            </a:r>
            <a:endParaRPr lang="en-US" dirty="0"/>
          </a:p>
          <a:p>
            <a:pPr lvl="2"/>
            <a:r>
              <a:rPr lang="en-US" dirty="0" err="1" smtClean="0"/>
              <a:t>Các</a:t>
            </a:r>
            <a:r>
              <a:rPr lang="en-US" dirty="0"/>
              <a:t> </a:t>
            </a:r>
            <a:r>
              <a:rPr lang="en-US" dirty="0" err="1" smtClean="0"/>
              <a:t>hồ</a:t>
            </a:r>
            <a:r>
              <a:rPr lang="en-US" dirty="0" smtClean="0"/>
              <a:t> s</a:t>
            </a:r>
            <a:r>
              <a:rPr lang="vi-VN" dirty="0" smtClean="0"/>
              <a:t>ơ</a:t>
            </a:r>
            <a:r>
              <a:rPr lang="en-US" dirty="0"/>
              <a:t> </a:t>
            </a:r>
            <a:r>
              <a:rPr lang="en-US" dirty="0" err="1" smtClean="0"/>
              <a:t>dự</a:t>
            </a:r>
            <a:r>
              <a:rPr lang="en-US" dirty="0"/>
              <a:t> </a:t>
            </a:r>
            <a:r>
              <a:rPr lang="en-US" dirty="0" err="1" smtClean="0"/>
              <a:t>án</a:t>
            </a:r>
            <a:r>
              <a:rPr lang="en-US" dirty="0"/>
              <a:t> </a:t>
            </a:r>
            <a:r>
              <a:rPr lang="en-US" dirty="0" err="1" smtClean="0"/>
              <a:t>của</a:t>
            </a:r>
            <a:r>
              <a:rPr lang="en-US" dirty="0"/>
              <a:t> </a:t>
            </a:r>
            <a:r>
              <a:rPr lang="en-US" dirty="0" err="1" smtClean="0"/>
              <a:t>những</a:t>
            </a:r>
            <a:r>
              <a:rPr lang="en-US" dirty="0"/>
              <a:t> </a:t>
            </a:r>
            <a:r>
              <a:rPr lang="en-US" dirty="0" err="1" smtClean="0"/>
              <a:t>dự</a:t>
            </a:r>
            <a:r>
              <a:rPr lang="en-US" dirty="0"/>
              <a:t> </a:t>
            </a:r>
            <a:r>
              <a:rPr lang="en-US" dirty="0" err="1" smtClean="0"/>
              <a:t>án</a:t>
            </a:r>
            <a:r>
              <a:rPr lang="en-US" dirty="0" smtClean="0"/>
              <a:t> </a:t>
            </a:r>
            <a:r>
              <a:rPr lang="en-US" dirty="0" err="1" smtClean="0"/>
              <a:t>tr</a:t>
            </a:r>
            <a:r>
              <a:rPr lang="vi-VN" dirty="0" smtClean="0"/>
              <a:t>ướ</a:t>
            </a:r>
            <a:r>
              <a:rPr lang="en-US" dirty="0" smtClean="0"/>
              <a:t>c.</a:t>
            </a:r>
            <a:endParaRPr lang="en-US" dirty="0"/>
          </a:p>
          <a:p>
            <a:pPr lvl="2"/>
            <a:r>
              <a:rPr lang="en-US" dirty="0" err="1" smtClean="0"/>
              <a:t>Các</a:t>
            </a:r>
            <a:r>
              <a:rPr lang="en-US" dirty="0"/>
              <a:t> </a:t>
            </a:r>
            <a:r>
              <a:rPr lang="en-US" dirty="0" err="1" smtClean="0"/>
              <a:t>bài</a:t>
            </a:r>
            <a:r>
              <a:rPr lang="en-US" dirty="0"/>
              <a:t> </a:t>
            </a:r>
            <a:r>
              <a:rPr lang="en-US" dirty="0" err="1" smtClean="0"/>
              <a:t>học</a:t>
            </a:r>
            <a:r>
              <a:rPr lang="en-US" dirty="0"/>
              <a:t> </a:t>
            </a:r>
            <a:r>
              <a:rPr lang="en-US" dirty="0" err="1" smtClean="0"/>
              <a:t>rút</a:t>
            </a:r>
            <a:r>
              <a:rPr lang="en-US" dirty="0" smtClean="0"/>
              <a:t> </a:t>
            </a:r>
            <a:r>
              <a:rPr lang="en-US" dirty="0" err="1" smtClean="0"/>
              <a:t>ra</a:t>
            </a:r>
            <a:r>
              <a:rPr lang="en-US" dirty="0"/>
              <a:t> </a:t>
            </a:r>
            <a:r>
              <a:rPr lang="en-US" dirty="0" err="1" smtClean="0"/>
              <a:t>từ</a:t>
            </a:r>
            <a:r>
              <a:rPr lang="en-US" dirty="0"/>
              <a:t> </a:t>
            </a:r>
            <a:r>
              <a:rPr lang="en-US" dirty="0" err="1" smtClean="0"/>
              <a:t>những</a:t>
            </a:r>
            <a:r>
              <a:rPr lang="en-US" dirty="0"/>
              <a:t> </a:t>
            </a:r>
            <a:r>
              <a:rPr lang="en-US" dirty="0" err="1" smtClean="0"/>
              <a:t>dự</a:t>
            </a:r>
            <a:r>
              <a:rPr lang="en-US" dirty="0"/>
              <a:t> </a:t>
            </a:r>
            <a:r>
              <a:rPr lang="en-US" dirty="0" err="1" smtClean="0"/>
              <a:t>án</a:t>
            </a:r>
            <a:r>
              <a:rPr lang="en-US" dirty="0" smtClean="0"/>
              <a:t> </a:t>
            </a:r>
            <a:r>
              <a:rPr lang="en-US" dirty="0" err="1" smtClean="0"/>
              <a:t>tr</a:t>
            </a:r>
            <a:r>
              <a:rPr lang="vi-VN" dirty="0" smtClean="0"/>
              <a:t>ướ</a:t>
            </a:r>
            <a:r>
              <a:rPr lang="en-US" dirty="0" smtClean="0"/>
              <a:t>c.</a:t>
            </a:r>
            <a:endParaRPr lang="en-US" dirty="0"/>
          </a:p>
          <a:p>
            <a:pPr lvl="1"/>
            <a:endParaRPr lang="en-US" sz="600" dirty="0"/>
          </a:p>
          <a:p>
            <a:endParaRPr lang="en-US" dirty="0"/>
          </a:p>
        </p:txBody>
      </p:sp>
    </p:spTree>
    <p:extLst>
      <p:ext uri="{BB962C8B-B14F-4D97-AF65-F5344CB8AC3E}">
        <p14:creationId xmlns:p14="http://schemas.microsoft.com/office/powerpoint/2010/main" val="23423996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Tạo</a:t>
            </a:r>
            <a:r>
              <a:rPr lang="en-US" dirty="0"/>
              <a:t> WBS (Work Breakdown Structure)</a:t>
            </a:r>
          </a:p>
        </p:txBody>
      </p:sp>
      <p:sp>
        <p:nvSpPr>
          <p:cNvPr id="3" name="Content Placeholder 2"/>
          <p:cNvSpPr>
            <a:spLocks noGrp="1"/>
          </p:cNvSpPr>
          <p:nvPr>
            <p:ph idx="1"/>
          </p:nvPr>
        </p:nvSpPr>
        <p:spPr/>
        <p:txBody>
          <a:bodyPr/>
          <a:lstStyle/>
          <a:p>
            <a:r>
              <a:rPr lang="en-US" dirty="0"/>
              <a:t>Tools and techniques</a:t>
            </a:r>
          </a:p>
          <a:p>
            <a:pPr lvl="1"/>
            <a:r>
              <a:rPr lang="en-US" dirty="0" smtClean="0"/>
              <a:t>Decomposition</a:t>
            </a:r>
            <a:r>
              <a:rPr lang="en-US" dirty="0"/>
              <a:t>: chia </a:t>
            </a:r>
            <a:r>
              <a:rPr lang="en-US" dirty="0" err="1" smtClean="0"/>
              <a:t>mục</a:t>
            </a:r>
            <a:r>
              <a:rPr lang="en-US" dirty="0"/>
              <a:t> </a:t>
            </a:r>
            <a:r>
              <a:rPr lang="en-US" dirty="0" err="1" smtClean="0"/>
              <a:t>tiêu</a:t>
            </a:r>
            <a:r>
              <a:rPr lang="en-US" dirty="0"/>
              <a:t> </a:t>
            </a:r>
            <a:r>
              <a:rPr lang="en-US" dirty="0" err="1" smtClean="0"/>
              <a:t>của</a:t>
            </a:r>
            <a:r>
              <a:rPr lang="en-US" dirty="0"/>
              <a:t> </a:t>
            </a:r>
            <a:r>
              <a:rPr lang="en-US" dirty="0" err="1" smtClean="0"/>
              <a:t>dự</a:t>
            </a:r>
            <a:r>
              <a:rPr lang="en-US" dirty="0"/>
              <a:t> </a:t>
            </a:r>
            <a:r>
              <a:rPr lang="en-US" dirty="0" err="1" smtClean="0"/>
              <a:t>án</a:t>
            </a:r>
            <a:r>
              <a:rPr lang="en-US" dirty="0"/>
              <a:t> </a:t>
            </a:r>
            <a:r>
              <a:rPr lang="en-US" dirty="0" err="1" smtClean="0"/>
              <a:t>thành</a:t>
            </a:r>
            <a:r>
              <a:rPr lang="en-US" dirty="0"/>
              <a:t> </a:t>
            </a:r>
            <a:r>
              <a:rPr lang="en-US" dirty="0" err="1" smtClean="0"/>
              <a:t>những</a:t>
            </a:r>
            <a:r>
              <a:rPr lang="en-US" dirty="0"/>
              <a:t> </a:t>
            </a:r>
            <a:r>
              <a:rPr lang="en-US" dirty="0" err="1" smtClean="0"/>
              <a:t>nhiệm</a:t>
            </a:r>
            <a:r>
              <a:rPr lang="en-US" dirty="0"/>
              <a:t> </a:t>
            </a:r>
            <a:r>
              <a:rPr lang="en-US" dirty="0" err="1" smtClean="0"/>
              <a:t>vụ</a:t>
            </a:r>
            <a:r>
              <a:rPr lang="en-US" dirty="0" smtClean="0"/>
              <a:t> </a:t>
            </a:r>
            <a:r>
              <a:rPr lang="en-US" dirty="0" err="1" smtClean="0"/>
              <a:t>nhỏ</a:t>
            </a:r>
            <a:r>
              <a:rPr lang="en-US" dirty="0" smtClean="0"/>
              <a:t> h</a:t>
            </a:r>
            <a:r>
              <a:rPr lang="vi-VN" dirty="0" smtClean="0"/>
              <a:t>ơ</a:t>
            </a:r>
            <a:r>
              <a:rPr lang="en-US" dirty="0"/>
              <a:t>n, </a:t>
            </a:r>
            <a:r>
              <a:rPr lang="en-US" dirty="0" err="1" smtClean="0"/>
              <a:t>dễ</a:t>
            </a:r>
            <a:r>
              <a:rPr lang="en-US" dirty="0"/>
              <a:t> </a:t>
            </a:r>
            <a:r>
              <a:rPr lang="en-US" dirty="0" err="1" smtClean="0"/>
              <a:t>quản</a:t>
            </a:r>
            <a:r>
              <a:rPr lang="en-US" dirty="0"/>
              <a:t> </a:t>
            </a:r>
            <a:r>
              <a:rPr lang="en-US" dirty="0" err="1" smtClean="0"/>
              <a:t>lý</a:t>
            </a:r>
            <a:r>
              <a:rPr lang="en-US" dirty="0" smtClean="0"/>
              <a:t> h</a:t>
            </a:r>
            <a:r>
              <a:rPr lang="vi-VN" dirty="0" smtClean="0"/>
              <a:t>ơ</a:t>
            </a:r>
            <a:r>
              <a:rPr lang="en-US" dirty="0" smtClean="0"/>
              <a:t>n. </a:t>
            </a:r>
            <a:r>
              <a:rPr lang="en-US" dirty="0" err="1" smtClean="0"/>
              <a:t>Bao</a:t>
            </a:r>
            <a:r>
              <a:rPr lang="en-US" dirty="0"/>
              <a:t> </a:t>
            </a:r>
            <a:r>
              <a:rPr lang="en-US" dirty="0" err="1" smtClean="0"/>
              <a:t>gồm</a:t>
            </a:r>
            <a:r>
              <a:rPr lang="en-US" dirty="0"/>
              <a:t> </a:t>
            </a:r>
            <a:r>
              <a:rPr lang="en-US" dirty="0" err="1" smtClean="0"/>
              <a:t>các</a:t>
            </a:r>
            <a:r>
              <a:rPr lang="en-US" dirty="0"/>
              <a:t> </a:t>
            </a:r>
            <a:r>
              <a:rPr lang="en-US" dirty="0" err="1" smtClean="0"/>
              <a:t>hoạt</a:t>
            </a:r>
            <a:r>
              <a:rPr lang="en-US" dirty="0" smtClean="0"/>
              <a:t> </a:t>
            </a:r>
            <a:r>
              <a:rPr lang="vi-VN" dirty="0" smtClean="0"/>
              <a:t>độ</a:t>
            </a:r>
            <a:r>
              <a:rPr lang="en-US" dirty="0" err="1" smtClean="0"/>
              <a:t>ng</a:t>
            </a:r>
            <a:r>
              <a:rPr lang="en-US" dirty="0" smtClean="0"/>
              <a:t>:</a:t>
            </a:r>
          </a:p>
          <a:p>
            <a:pPr lvl="2"/>
            <a:r>
              <a:rPr lang="en-US" dirty="0" err="1" smtClean="0"/>
              <a:t>Xác</a:t>
            </a:r>
            <a:r>
              <a:rPr lang="en-US" dirty="0" smtClean="0"/>
              <a:t> </a:t>
            </a:r>
            <a:r>
              <a:rPr lang="vi-VN" dirty="0" smtClean="0"/>
              <a:t>đị</a:t>
            </a:r>
            <a:r>
              <a:rPr lang="en-US" dirty="0" err="1" smtClean="0"/>
              <a:t>nh</a:t>
            </a:r>
            <a:r>
              <a:rPr lang="en-US" dirty="0"/>
              <a:t> </a:t>
            </a:r>
            <a:r>
              <a:rPr lang="en-US" dirty="0" err="1" smtClean="0"/>
              <a:t>phân</a:t>
            </a:r>
            <a:r>
              <a:rPr lang="en-US" dirty="0"/>
              <a:t> </a:t>
            </a:r>
            <a:r>
              <a:rPr lang="en-US" dirty="0" err="1" smtClean="0"/>
              <a:t>tích</a:t>
            </a:r>
            <a:r>
              <a:rPr lang="en-US" dirty="0"/>
              <a:t> </a:t>
            </a:r>
            <a:r>
              <a:rPr lang="en-US" dirty="0" err="1" smtClean="0"/>
              <a:t>những</a:t>
            </a:r>
            <a:r>
              <a:rPr lang="en-US" dirty="0"/>
              <a:t> </a:t>
            </a:r>
            <a:r>
              <a:rPr lang="en-US" dirty="0" err="1" smtClean="0"/>
              <a:t>sản</a:t>
            </a:r>
            <a:r>
              <a:rPr lang="en-US" dirty="0"/>
              <a:t> </a:t>
            </a:r>
            <a:r>
              <a:rPr lang="en-US" dirty="0" err="1" smtClean="0"/>
              <a:t>phẩm</a:t>
            </a:r>
            <a:r>
              <a:rPr lang="en-US" dirty="0" smtClean="0"/>
              <a:t> </a:t>
            </a:r>
            <a:r>
              <a:rPr lang="en-US" dirty="0" err="1" smtClean="0"/>
              <a:t>trung</a:t>
            </a:r>
            <a:r>
              <a:rPr lang="en-US" dirty="0" smtClean="0"/>
              <a:t> </a:t>
            </a:r>
            <a:r>
              <a:rPr lang="en-US" dirty="0" err="1" smtClean="0"/>
              <a:t>gian</a:t>
            </a:r>
            <a:r>
              <a:rPr lang="en-US" dirty="0"/>
              <a:t> </a:t>
            </a:r>
            <a:r>
              <a:rPr lang="en-US" dirty="0" err="1" smtClean="0"/>
              <a:t>và</a:t>
            </a:r>
            <a:r>
              <a:rPr lang="en-US" dirty="0"/>
              <a:t> </a:t>
            </a:r>
            <a:r>
              <a:rPr lang="en-US" dirty="0" err="1" smtClean="0"/>
              <a:t>các</a:t>
            </a:r>
            <a:r>
              <a:rPr lang="en-US" dirty="0"/>
              <a:t> </a:t>
            </a:r>
            <a:r>
              <a:rPr lang="en-US" dirty="0" err="1" smtClean="0"/>
              <a:t>công</a:t>
            </a:r>
            <a:r>
              <a:rPr lang="en-US" dirty="0"/>
              <a:t> </a:t>
            </a:r>
            <a:r>
              <a:rPr lang="en-US" dirty="0" err="1" smtClean="0"/>
              <a:t>việc</a:t>
            </a:r>
            <a:r>
              <a:rPr lang="en-US" dirty="0"/>
              <a:t> </a:t>
            </a:r>
            <a:r>
              <a:rPr lang="en-US" dirty="0" err="1" smtClean="0"/>
              <a:t>liên</a:t>
            </a:r>
            <a:r>
              <a:rPr lang="en-US" dirty="0" smtClean="0"/>
              <a:t> </a:t>
            </a:r>
            <a:r>
              <a:rPr lang="en-US" dirty="0" err="1" smtClean="0"/>
              <a:t>quan</a:t>
            </a:r>
            <a:r>
              <a:rPr lang="en-US" dirty="0" smtClean="0"/>
              <a:t>.</a:t>
            </a:r>
          </a:p>
          <a:p>
            <a:pPr lvl="2"/>
            <a:r>
              <a:rPr lang="en-US" dirty="0" err="1" smtClean="0"/>
              <a:t>Cấu</a:t>
            </a:r>
            <a:r>
              <a:rPr lang="en-US" dirty="0"/>
              <a:t> </a:t>
            </a:r>
            <a:r>
              <a:rPr lang="en-US" dirty="0" err="1" smtClean="0"/>
              <a:t>trúc</a:t>
            </a:r>
            <a:r>
              <a:rPr lang="en-US" dirty="0"/>
              <a:t> </a:t>
            </a:r>
            <a:r>
              <a:rPr lang="en-US" dirty="0" err="1" smtClean="0"/>
              <a:t>và</a:t>
            </a:r>
            <a:r>
              <a:rPr lang="en-US" dirty="0"/>
              <a:t> </a:t>
            </a:r>
            <a:r>
              <a:rPr lang="en-US" dirty="0" err="1" smtClean="0"/>
              <a:t>tổ</a:t>
            </a:r>
            <a:r>
              <a:rPr lang="en-US" dirty="0"/>
              <a:t> </a:t>
            </a:r>
            <a:r>
              <a:rPr lang="en-US" dirty="0" err="1" smtClean="0"/>
              <a:t>chức</a:t>
            </a:r>
            <a:r>
              <a:rPr lang="en-US" dirty="0" smtClean="0"/>
              <a:t> WBS</a:t>
            </a:r>
          </a:p>
          <a:p>
            <a:pPr lvl="2"/>
            <a:r>
              <a:rPr lang="en-US" dirty="0" err="1" smtClean="0"/>
              <a:t>Phân</a:t>
            </a:r>
            <a:r>
              <a:rPr lang="en-US" dirty="0"/>
              <a:t> </a:t>
            </a:r>
            <a:r>
              <a:rPr lang="en-US" dirty="0" err="1" smtClean="0"/>
              <a:t>rã</a:t>
            </a:r>
            <a:r>
              <a:rPr lang="en-US" dirty="0"/>
              <a:t> </a:t>
            </a:r>
            <a:r>
              <a:rPr lang="en-US" dirty="0" err="1" smtClean="0"/>
              <a:t>công</a:t>
            </a:r>
            <a:r>
              <a:rPr lang="en-US" dirty="0"/>
              <a:t> </a:t>
            </a:r>
            <a:r>
              <a:rPr lang="en-US" dirty="0" err="1" smtClean="0"/>
              <a:t>việc</a:t>
            </a:r>
            <a:r>
              <a:rPr lang="en-US" dirty="0" smtClean="0"/>
              <a:t> </a:t>
            </a:r>
            <a:r>
              <a:rPr lang="en-US" dirty="0" err="1" smtClean="0"/>
              <a:t>trong</a:t>
            </a:r>
            <a:r>
              <a:rPr lang="en-US" dirty="0" smtClean="0"/>
              <a:t> </a:t>
            </a:r>
            <a:r>
              <a:rPr lang="en-US" dirty="0"/>
              <a:t>WBS </a:t>
            </a:r>
            <a:r>
              <a:rPr lang="en-US" dirty="0" err="1" smtClean="0"/>
              <a:t>từ</a:t>
            </a:r>
            <a:r>
              <a:rPr lang="en-US" dirty="0"/>
              <a:t> </a:t>
            </a:r>
            <a:r>
              <a:rPr lang="en-US" dirty="0" err="1" smtClean="0"/>
              <a:t>tổng</a:t>
            </a:r>
            <a:r>
              <a:rPr lang="en-US" dirty="0"/>
              <a:t> </a:t>
            </a:r>
            <a:r>
              <a:rPr lang="en-US" dirty="0" err="1" smtClean="0"/>
              <a:t>thể</a:t>
            </a:r>
            <a:r>
              <a:rPr lang="en-US" dirty="0" smtClean="0"/>
              <a:t> </a:t>
            </a:r>
            <a:r>
              <a:rPr lang="vi-VN" dirty="0" smtClean="0"/>
              <a:t>đế</a:t>
            </a:r>
            <a:r>
              <a:rPr lang="en-US" dirty="0" smtClean="0"/>
              <a:t>n </a:t>
            </a:r>
            <a:r>
              <a:rPr lang="en-US" dirty="0"/>
              <a:t>chi </a:t>
            </a:r>
            <a:r>
              <a:rPr lang="en-US" dirty="0" err="1" smtClean="0"/>
              <a:t>tiết</a:t>
            </a:r>
            <a:endParaRPr lang="en-US" dirty="0" smtClean="0"/>
          </a:p>
          <a:p>
            <a:pPr lvl="2"/>
            <a:r>
              <a:rPr lang="en-US" dirty="0" err="1" smtClean="0"/>
              <a:t>Triển</a:t>
            </a:r>
            <a:r>
              <a:rPr lang="en-US" dirty="0" smtClean="0"/>
              <a:t> </a:t>
            </a:r>
            <a:r>
              <a:rPr lang="en-US" dirty="0" err="1" smtClean="0"/>
              <a:t>khai</a:t>
            </a:r>
            <a:r>
              <a:rPr lang="en-US" dirty="0" smtClean="0"/>
              <a:t> </a:t>
            </a:r>
            <a:r>
              <a:rPr lang="vi-VN" dirty="0" smtClean="0"/>
              <a:t>và </a:t>
            </a:r>
            <a:r>
              <a:rPr lang="vi-VN" dirty="0"/>
              <a:t>gán những mã định </a:t>
            </a:r>
            <a:r>
              <a:rPr lang="vi-VN" dirty="0" smtClean="0"/>
              <a:t>danh</a:t>
            </a:r>
            <a:r>
              <a:rPr lang="en-US" dirty="0" smtClean="0"/>
              <a:t> </a:t>
            </a:r>
            <a:r>
              <a:rPr lang="en-US" dirty="0" err="1" smtClean="0"/>
              <a:t>cho</a:t>
            </a:r>
            <a:r>
              <a:rPr lang="en-US" dirty="0" smtClean="0"/>
              <a:t> </a:t>
            </a:r>
            <a:r>
              <a:rPr lang="vi-VN" dirty="0" smtClean="0"/>
              <a:t>những </a:t>
            </a:r>
            <a:r>
              <a:rPr lang="vi-VN" dirty="0"/>
              <a:t>thành </a:t>
            </a:r>
            <a:r>
              <a:rPr lang="vi-VN" dirty="0" smtClean="0"/>
              <a:t>phần</a:t>
            </a:r>
            <a:r>
              <a:rPr lang="en-US" dirty="0"/>
              <a:t> </a:t>
            </a:r>
            <a:r>
              <a:rPr lang="en-US" dirty="0" err="1" smtClean="0"/>
              <a:t>của</a:t>
            </a:r>
            <a:r>
              <a:rPr lang="en-US" dirty="0" smtClean="0"/>
              <a:t> WBS.</a:t>
            </a:r>
          </a:p>
          <a:p>
            <a:pPr lvl="2"/>
            <a:r>
              <a:rPr lang="en-US" dirty="0" err="1" smtClean="0"/>
              <a:t>Kiểm</a:t>
            </a:r>
            <a:r>
              <a:rPr lang="en-US" dirty="0" smtClean="0"/>
              <a:t> </a:t>
            </a:r>
            <a:r>
              <a:rPr lang="en-US" dirty="0" err="1" smtClean="0"/>
              <a:t>tra</a:t>
            </a:r>
            <a:r>
              <a:rPr lang="en-US" dirty="0"/>
              <a:t> </a:t>
            </a:r>
            <a:r>
              <a:rPr lang="en-US" dirty="0" err="1" smtClean="0"/>
              <a:t>mức</a:t>
            </a:r>
            <a:r>
              <a:rPr lang="en-US" dirty="0" smtClean="0"/>
              <a:t> </a:t>
            </a:r>
            <a:r>
              <a:rPr lang="vi-VN" dirty="0" smtClean="0"/>
              <a:t>độ</a:t>
            </a:r>
            <a:r>
              <a:rPr lang="en-US" dirty="0"/>
              <a:t> </a:t>
            </a:r>
            <a:r>
              <a:rPr lang="en-US" dirty="0" err="1" smtClean="0"/>
              <a:t>phân</a:t>
            </a:r>
            <a:r>
              <a:rPr lang="en-US" dirty="0"/>
              <a:t> </a:t>
            </a:r>
            <a:r>
              <a:rPr lang="en-US" dirty="0" err="1" smtClean="0"/>
              <a:t>rã</a:t>
            </a:r>
            <a:r>
              <a:rPr lang="en-US" dirty="0"/>
              <a:t> </a:t>
            </a:r>
            <a:r>
              <a:rPr lang="en-US" dirty="0" err="1" smtClean="0"/>
              <a:t>công</a:t>
            </a:r>
            <a:r>
              <a:rPr lang="en-US" dirty="0"/>
              <a:t> </a:t>
            </a:r>
            <a:r>
              <a:rPr lang="en-US" dirty="0" err="1" smtClean="0"/>
              <a:t>việc</a:t>
            </a:r>
            <a:r>
              <a:rPr lang="en-US" dirty="0"/>
              <a:t> </a:t>
            </a:r>
            <a:r>
              <a:rPr lang="en-US" dirty="0" err="1" smtClean="0"/>
              <a:t>có</a:t>
            </a:r>
            <a:r>
              <a:rPr lang="en-US" dirty="0"/>
              <a:t> </a:t>
            </a:r>
            <a:r>
              <a:rPr lang="en-US" dirty="0" err="1" smtClean="0"/>
              <a:t>cần</a:t>
            </a:r>
            <a:r>
              <a:rPr lang="en-US" dirty="0"/>
              <a:t> </a:t>
            </a:r>
            <a:r>
              <a:rPr lang="en-US" dirty="0" err="1" smtClean="0"/>
              <a:t>thiết</a:t>
            </a:r>
            <a:r>
              <a:rPr lang="en-US" dirty="0"/>
              <a:t> </a:t>
            </a:r>
            <a:r>
              <a:rPr lang="en-US" dirty="0" err="1" smtClean="0"/>
              <a:t>và</a:t>
            </a:r>
            <a:r>
              <a:rPr lang="en-US" dirty="0"/>
              <a:t> </a:t>
            </a:r>
            <a:r>
              <a:rPr lang="en-US" dirty="0" err="1" smtClean="0"/>
              <a:t>hiệu</a:t>
            </a:r>
            <a:r>
              <a:rPr lang="en-US" dirty="0"/>
              <a:t> </a:t>
            </a:r>
            <a:r>
              <a:rPr lang="en-US" dirty="0" err="1" smtClean="0"/>
              <a:t>quả</a:t>
            </a:r>
            <a:r>
              <a:rPr lang="en-US" dirty="0"/>
              <a:t> </a:t>
            </a:r>
            <a:r>
              <a:rPr lang="en-US" dirty="0" err="1" smtClean="0"/>
              <a:t>không</a:t>
            </a:r>
            <a:r>
              <a:rPr lang="en-US" dirty="0" smtClean="0"/>
              <a:t>.</a:t>
            </a:r>
            <a:endParaRPr lang="en-US" dirty="0"/>
          </a:p>
          <a:p>
            <a:pPr lvl="1"/>
            <a:endParaRPr lang="en-US" dirty="0"/>
          </a:p>
        </p:txBody>
      </p:sp>
    </p:spTree>
    <p:extLst>
      <p:ext uri="{BB962C8B-B14F-4D97-AF65-F5344CB8AC3E}">
        <p14:creationId xmlns:p14="http://schemas.microsoft.com/office/powerpoint/2010/main" val="42761954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153817"/>
          </a:xfrm>
        </p:spPr>
        <p:txBody>
          <a:bodyPr/>
          <a:lstStyle/>
          <a:p>
            <a:r>
              <a:rPr lang="en-US" dirty="0" err="1" smtClean="0"/>
              <a:t>Quản</a:t>
            </a:r>
            <a:r>
              <a:rPr lang="en-US" dirty="0" smtClean="0"/>
              <a:t> </a:t>
            </a:r>
            <a:r>
              <a:rPr lang="en-US" dirty="0" err="1" smtClean="0"/>
              <a:t>lý</a:t>
            </a:r>
            <a:r>
              <a:rPr lang="en-US" dirty="0" smtClean="0"/>
              <a:t> </a:t>
            </a:r>
            <a:r>
              <a:rPr lang="en-US" dirty="0" err="1" smtClean="0"/>
              <a:t>phạm</a:t>
            </a:r>
            <a:r>
              <a:rPr lang="en-US" dirty="0" smtClean="0"/>
              <a:t> vi </a:t>
            </a:r>
            <a:r>
              <a:rPr lang="en-US" dirty="0" err="1" smtClean="0"/>
              <a:t>dự</a:t>
            </a:r>
            <a:r>
              <a:rPr lang="en-US" dirty="0" smtClean="0"/>
              <a:t> </a:t>
            </a:r>
            <a:r>
              <a:rPr lang="en-US" dirty="0" err="1" smtClean="0"/>
              <a:t>án</a:t>
            </a:r>
            <a:r>
              <a:rPr lang="en-US" dirty="0" smtClean="0"/>
              <a:t> </a:t>
            </a:r>
            <a:br>
              <a:rPr lang="en-US" dirty="0" smtClean="0"/>
            </a:br>
            <a:r>
              <a:rPr lang="en-US" sz="2400" dirty="0" smtClean="0"/>
              <a:t>(Project </a:t>
            </a:r>
            <a:r>
              <a:rPr lang="en-US" sz="2400" dirty="0"/>
              <a:t>Scope Management)</a:t>
            </a:r>
          </a:p>
        </p:txBody>
      </p:sp>
      <p:sp>
        <p:nvSpPr>
          <p:cNvPr id="3" name="Content Placeholder 2"/>
          <p:cNvSpPr>
            <a:spLocks noGrp="1"/>
          </p:cNvSpPr>
          <p:nvPr>
            <p:ph idx="1"/>
          </p:nvPr>
        </p:nvSpPr>
        <p:spPr>
          <a:xfrm>
            <a:off x="533400" y="1600219"/>
            <a:ext cx="8077200" cy="4495779"/>
          </a:xfrm>
        </p:spPr>
        <p:txBody>
          <a:bodyPr/>
          <a:lstStyle/>
          <a:p>
            <a:r>
              <a:rPr lang="en-US" dirty="0" err="1" smtClean="0"/>
              <a:t>Tập</a:t>
            </a:r>
            <a:r>
              <a:rPr lang="en-US" dirty="0" smtClean="0"/>
              <a:t> </a:t>
            </a:r>
            <a:r>
              <a:rPr lang="en-US" dirty="0" err="1" smtClean="0"/>
              <a:t>hợp</a:t>
            </a:r>
            <a:r>
              <a:rPr lang="en-US" dirty="0" smtClean="0"/>
              <a:t> </a:t>
            </a:r>
            <a:r>
              <a:rPr lang="en-US" dirty="0" err="1" smtClean="0"/>
              <a:t>các</a:t>
            </a:r>
            <a:r>
              <a:rPr lang="en-US" dirty="0" smtClean="0"/>
              <a:t> </a:t>
            </a:r>
            <a:r>
              <a:rPr lang="en-US" dirty="0" err="1" smtClean="0"/>
              <a:t>yêu</a:t>
            </a:r>
            <a:r>
              <a:rPr lang="en-US" dirty="0" smtClean="0"/>
              <a:t> </a:t>
            </a:r>
            <a:r>
              <a:rPr lang="en-US" dirty="0" err="1" smtClean="0"/>
              <a:t>cầu</a:t>
            </a:r>
            <a:r>
              <a:rPr lang="en-US" dirty="0" smtClean="0"/>
              <a:t> (Collect Requirements)</a:t>
            </a:r>
          </a:p>
          <a:p>
            <a:r>
              <a:rPr lang="en-US" dirty="0" err="1" smtClean="0"/>
              <a:t>Định</a:t>
            </a:r>
            <a:r>
              <a:rPr lang="en-US" dirty="0" smtClean="0"/>
              <a:t> </a:t>
            </a:r>
            <a:r>
              <a:rPr lang="en-US" dirty="0" err="1" smtClean="0"/>
              <a:t>nghĩa</a:t>
            </a:r>
            <a:r>
              <a:rPr lang="en-US" dirty="0" smtClean="0"/>
              <a:t> </a:t>
            </a:r>
            <a:r>
              <a:rPr lang="en-US" dirty="0" err="1" smtClean="0"/>
              <a:t>phạm</a:t>
            </a:r>
            <a:r>
              <a:rPr lang="en-US" dirty="0" smtClean="0"/>
              <a:t> vi (Define Scope)</a:t>
            </a:r>
          </a:p>
          <a:p>
            <a:r>
              <a:rPr lang="en-US" dirty="0" err="1" smtClean="0"/>
              <a:t>Tạo</a:t>
            </a:r>
            <a:r>
              <a:rPr lang="en-US" dirty="0" smtClean="0"/>
              <a:t> </a:t>
            </a:r>
            <a:r>
              <a:rPr lang="en-US" dirty="0"/>
              <a:t>WBS (work breakdown structure)</a:t>
            </a:r>
          </a:p>
          <a:p>
            <a:r>
              <a:rPr lang="en-US" dirty="0" err="1" smtClean="0"/>
              <a:t>Xác</a:t>
            </a:r>
            <a:r>
              <a:rPr lang="en-US" dirty="0"/>
              <a:t> </a:t>
            </a:r>
            <a:r>
              <a:rPr lang="en-US" dirty="0" err="1" smtClean="0"/>
              <a:t>nhận</a:t>
            </a:r>
            <a:r>
              <a:rPr lang="en-US" dirty="0" smtClean="0"/>
              <a:t> </a:t>
            </a:r>
            <a:r>
              <a:rPr lang="en-US" dirty="0" err="1" smtClean="0"/>
              <a:t>phạm</a:t>
            </a:r>
            <a:r>
              <a:rPr lang="en-US" dirty="0" smtClean="0"/>
              <a:t> vi (Verify Scope)</a:t>
            </a:r>
            <a:endParaRPr lang="en-US" dirty="0"/>
          </a:p>
          <a:p>
            <a:r>
              <a:rPr lang="en-US" dirty="0" err="1" smtClean="0"/>
              <a:t>Điều</a:t>
            </a:r>
            <a:r>
              <a:rPr lang="en-US" dirty="0" smtClean="0"/>
              <a:t> </a:t>
            </a:r>
            <a:r>
              <a:rPr lang="en-US" dirty="0" err="1" smtClean="0"/>
              <a:t>khiển</a:t>
            </a:r>
            <a:r>
              <a:rPr lang="en-US" dirty="0" smtClean="0"/>
              <a:t> </a:t>
            </a:r>
            <a:r>
              <a:rPr lang="en-US" dirty="0" err="1" smtClean="0"/>
              <a:t>phạm</a:t>
            </a:r>
            <a:r>
              <a:rPr lang="en-US" dirty="0" smtClean="0"/>
              <a:t> vi (Control Scope)</a:t>
            </a:r>
          </a:p>
          <a:p>
            <a:r>
              <a:rPr lang="en-US" dirty="0" err="1"/>
              <a:t>Mô</a:t>
            </a:r>
            <a:r>
              <a:rPr lang="en-US" dirty="0"/>
              <a:t> </a:t>
            </a:r>
            <a:r>
              <a:rPr lang="en-US" dirty="0" err="1"/>
              <a:t>tả</a:t>
            </a:r>
            <a:r>
              <a:rPr lang="en-US" dirty="0"/>
              <a:t> </a:t>
            </a:r>
            <a:r>
              <a:rPr lang="en-US" dirty="0" err="1"/>
              <a:t>sự</a:t>
            </a:r>
            <a:r>
              <a:rPr lang="en-US" dirty="0"/>
              <a:t> </a:t>
            </a:r>
            <a:r>
              <a:rPr lang="en-US" dirty="0" err="1"/>
              <a:t>hổ</a:t>
            </a:r>
            <a:r>
              <a:rPr lang="en-US" dirty="0"/>
              <a:t> </a:t>
            </a:r>
            <a:r>
              <a:rPr lang="en-US" dirty="0" err="1"/>
              <a:t>trợ</a:t>
            </a:r>
            <a:r>
              <a:rPr lang="en-US" dirty="0"/>
              <a:t> </a:t>
            </a:r>
            <a:r>
              <a:rPr lang="en-US" dirty="0" err="1"/>
              <a:t>phần</a:t>
            </a:r>
            <a:r>
              <a:rPr lang="en-US" dirty="0"/>
              <a:t> </a:t>
            </a:r>
            <a:r>
              <a:rPr lang="en-US" dirty="0" err="1"/>
              <a:t>mềm</a:t>
            </a:r>
            <a:r>
              <a:rPr lang="en-US" dirty="0"/>
              <a:t> </a:t>
            </a:r>
            <a:r>
              <a:rPr lang="en-US" dirty="0" err="1"/>
              <a:t>trong</a:t>
            </a:r>
            <a:r>
              <a:rPr lang="en-US" dirty="0"/>
              <a:t> </a:t>
            </a:r>
            <a:r>
              <a:rPr lang="en-US" dirty="0" err="1"/>
              <a:t>quản</a:t>
            </a:r>
            <a:r>
              <a:rPr lang="en-US" dirty="0"/>
              <a:t> </a:t>
            </a:r>
            <a:r>
              <a:rPr lang="en-US" dirty="0" err="1" smtClean="0"/>
              <a:t>lý</a:t>
            </a:r>
            <a:r>
              <a:rPr lang="en-US" dirty="0" smtClean="0"/>
              <a:t> </a:t>
            </a:r>
            <a:r>
              <a:rPr lang="en-US" dirty="0" err="1"/>
              <a:t>phạm</a:t>
            </a:r>
            <a:r>
              <a:rPr lang="en-US" dirty="0"/>
              <a:t> vi </a:t>
            </a:r>
            <a:r>
              <a:rPr lang="en-US" dirty="0" err="1"/>
              <a:t>dự</a:t>
            </a:r>
            <a:r>
              <a:rPr lang="en-US" dirty="0"/>
              <a:t> </a:t>
            </a:r>
            <a:r>
              <a:rPr lang="en-US" dirty="0" err="1"/>
              <a:t>án</a:t>
            </a:r>
            <a:endParaRPr lang="en-US" dirty="0"/>
          </a:p>
        </p:txBody>
      </p:sp>
    </p:spTree>
    <p:extLst>
      <p:ext uri="{BB962C8B-B14F-4D97-AF65-F5344CB8AC3E}">
        <p14:creationId xmlns:p14="http://schemas.microsoft.com/office/powerpoint/2010/main" val="604408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Tạo</a:t>
            </a:r>
            <a:r>
              <a:rPr lang="en-US" dirty="0"/>
              <a:t> WBS (Work Breakdown Structure)</a:t>
            </a:r>
          </a:p>
        </p:txBody>
      </p:sp>
      <p:sp>
        <p:nvSpPr>
          <p:cNvPr id="3" name="Content Placeholder 2"/>
          <p:cNvSpPr>
            <a:spLocks noGrp="1"/>
          </p:cNvSpPr>
          <p:nvPr>
            <p:ph idx="1"/>
          </p:nvPr>
        </p:nvSpPr>
        <p:spPr/>
        <p:txBody>
          <a:bodyPr/>
          <a:lstStyle/>
          <a:p>
            <a:pPr lvl="1"/>
            <a:r>
              <a:rPr lang="en-US" dirty="0" err="1" smtClean="0"/>
              <a:t>Cấu</a:t>
            </a:r>
            <a:r>
              <a:rPr lang="en-US" dirty="0"/>
              <a:t> </a:t>
            </a:r>
            <a:r>
              <a:rPr lang="en-US" dirty="0" err="1" smtClean="0"/>
              <a:t>trúc</a:t>
            </a:r>
            <a:r>
              <a:rPr lang="en-US" dirty="0"/>
              <a:t> </a:t>
            </a:r>
            <a:r>
              <a:rPr lang="en-US" dirty="0" err="1" smtClean="0"/>
              <a:t>của</a:t>
            </a:r>
            <a:r>
              <a:rPr lang="en-US" dirty="0"/>
              <a:t> WBS </a:t>
            </a:r>
            <a:r>
              <a:rPr lang="en-US" dirty="0" err="1" smtClean="0"/>
              <a:t>có</a:t>
            </a:r>
            <a:r>
              <a:rPr lang="en-US" dirty="0"/>
              <a:t> </a:t>
            </a:r>
            <a:r>
              <a:rPr lang="en-US" dirty="0" err="1" smtClean="0"/>
              <a:t>thể</a:t>
            </a:r>
            <a:r>
              <a:rPr lang="en-US" dirty="0" smtClean="0"/>
              <a:t> </a:t>
            </a:r>
            <a:r>
              <a:rPr lang="vi-VN" dirty="0" smtClean="0"/>
              <a:t>đượ</a:t>
            </a:r>
            <a:r>
              <a:rPr lang="en-US" dirty="0"/>
              <a:t>c </a:t>
            </a:r>
            <a:r>
              <a:rPr lang="en-US" dirty="0" err="1" smtClean="0"/>
              <a:t>tạo</a:t>
            </a:r>
            <a:r>
              <a:rPr lang="en-US" dirty="0" smtClean="0"/>
              <a:t> </a:t>
            </a:r>
            <a:r>
              <a:rPr lang="en-US" dirty="0" err="1" smtClean="0"/>
              <a:t>theo</a:t>
            </a:r>
            <a:r>
              <a:rPr lang="en-US" dirty="0"/>
              <a:t> </a:t>
            </a:r>
            <a:r>
              <a:rPr lang="en-US" dirty="0" err="1" smtClean="0"/>
              <a:t>các</a:t>
            </a:r>
            <a:r>
              <a:rPr lang="en-US" dirty="0"/>
              <a:t> </a:t>
            </a:r>
            <a:r>
              <a:rPr lang="en-US" dirty="0" err="1" smtClean="0"/>
              <a:t>cách</a:t>
            </a:r>
            <a:r>
              <a:rPr lang="en-US" dirty="0" smtClean="0"/>
              <a:t>:</a:t>
            </a:r>
          </a:p>
          <a:p>
            <a:pPr lvl="2"/>
            <a:r>
              <a:rPr lang="vi-VN" dirty="0"/>
              <a:t>Sử dụng những </a:t>
            </a:r>
            <a:r>
              <a:rPr lang="en-US" dirty="0" err="1" smtClean="0"/>
              <a:t>giai</a:t>
            </a:r>
            <a:r>
              <a:rPr lang="en-US" dirty="0" smtClean="0"/>
              <a:t> </a:t>
            </a:r>
            <a:r>
              <a:rPr lang="vi-VN" dirty="0" smtClean="0"/>
              <a:t>đ</a:t>
            </a:r>
            <a:r>
              <a:rPr lang="en-US" dirty="0" err="1" smtClean="0"/>
              <a:t>oạn</a:t>
            </a:r>
            <a:r>
              <a:rPr lang="en-US" dirty="0"/>
              <a:t> </a:t>
            </a:r>
            <a:r>
              <a:rPr lang="en-US" dirty="0" err="1" smtClean="0"/>
              <a:t>của</a:t>
            </a:r>
            <a:r>
              <a:rPr lang="en-US" dirty="0" smtClean="0"/>
              <a:t> </a:t>
            </a:r>
            <a:r>
              <a:rPr lang="en-US" dirty="0" err="1" smtClean="0"/>
              <a:t>chu</a:t>
            </a:r>
            <a:r>
              <a:rPr lang="en-US" dirty="0"/>
              <a:t> </a:t>
            </a:r>
            <a:r>
              <a:rPr lang="en-US" dirty="0" err="1" smtClean="0"/>
              <a:t>trình</a:t>
            </a:r>
            <a:r>
              <a:rPr lang="en-US" dirty="0"/>
              <a:t> </a:t>
            </a:r>
            <a:r>
              <a:rPr lang="en-US" dirty="0" err="1" smtClean="0"/>
              <a:t>sống</a:t>
            </a:r>
            <a:r>
              <a:rPr lang="en-US" dirty="0"/>
              <a:t> </a:t>
            </a:r>
            <a:r>
              <a:rPr lang="en-US" dirty="0" err="1" smtClean="0"/>
              <a:t>của</a:t>
            </a:r>
            <a:r>
              <a:rPr lang="en-US" dirty="0" smtClean="0"/>
              <a:t> </a:t>
            </a:r>
            <a:r>
              <a:rPr lang="vi-VN" dirty="0" smtClean="0"/>
              <a:t>dự </a:t>
            </a:r>
            <a:r>
              <a:rPr lang="vi-VN" dirty="0"/>
              <a:t>án như </a:t>
            </a:r>
            <a:r>
              <a:rPr lang="en-US" dirty="0" err="1" smtClean="0"/>
              <a:t>mức</a:t>
            </a:r>
            <a:r>
              <a:rPr lang="en-US" dirty="0" smtClean="0"/>
              <a:t> </a:t>
            </a:r>
            <a:r>
              <a:rPr lang="vi-VN" dirty="0" smtClean="0"/>
              <a:t>đầu tiên</a:t>
            </a:r>
            <a:r>
              <a:rPr lang="en-US" dirty="0"/>
              <a:t> </a:t>
            </a:r>
            <a:r>
              <a:rPr lang="en-US" dirty="0" err="1" smtClean="0"/>
              <a:t>của</a:t>
            </a:r>
            <a:r>
              <a:rPr lang="en-US" dirty="0"/>
              <a:t> </a:t>
            </a:r>
            <a:r>
              <a:rPr lang="en-US" dirty="0" err="1" smtClean="0"/>
              <a:t>việc</a:t>
            </a:r>
            <a:r>
              <a:rPr lang="en-US" dirty="0"/>
              <a:t> </a:t>
            </a:r>
            <a:r>
              <a:rPr lang="en-US" dirty="0" err="1" smtClean="0"/>
              <a:t>phân</a:t>
            </a:r>
            <a:r>
              <a:rPr lang="en-US" dirty="0"/>
              <a:t> </a:t>
            </a:r>
            <a:r>
              <a:rPr lang="en-US" dirty="0" err="1" smtClean="0"/>
              <a:t>rã</a:t>
            </a:r>
            <a:r>
              <a:rPr lang="en-US" dirty="0" smtClean="0"/>
              <a:t>, </a:t>
            </a:r>
            <a:r>
              <a:rPr lang="vi-VN" dirty="0" smtClean="0"/>
              <a:t>với </a:t>
            </a:r>
            <a:r>
              <a:rPr lang="vi-VN" dirty="0"/>
              <a:t>sản phẩm </a:t>
            </a:r>
            <a:r>
              <a:rPr lang="en-US" dirty="0" err="1" smtClean="0"/>
              <a:t>trung</a:t>
            </a:r>
            <a:r>
              <a:rPr lang="en-US" dirty="0" smtClean="0"/>
              <a:t> </a:t>
            </a:r>
            <a:r>
              <a:rPr lang="en-US" dirty="0" err="1" smtClean="0"/>
              <a:t>gian</a:t>
            </a:r>
            <a:r>
              <a:rPr lang="en-US" dirty="0"/>
              <a:t> </a:t>
            </a:r>
            <a:r>
              <a:rPr lang="en-US" dirty="0" err="1" smtClean="0"/>
              <a:t>của</a:t>
            </a:r>
            <a:r>
              <a:rPr lang="en-US" dirty="0" smtClean="0"/>
              <a:t> </a:t>
            </a:r>
            <a:r>
              <a:rPr lang="vi-VN" dirty="0" smtClean="0"/>
              <a:t> </a:t>
            </a:r>
            <a:r>
              <a:rPr lang="vi-VN" dirty="0"/>
              <a:t>dự án </a:t>
            </a:r>
            <a:r>
              <a:rPr lang="vi-VN" dirty="0" smtClean="0"/>
              <a:t>đư</a:t>
            </a:r>
            <a:r>
              <a:rPr lang="en-US" dirty="0"/>
              <a:t>a </a:t>
            </a:r>
            <a:r>
              <a:rPr lang="en-US" dirty="0" err="1" smtClean="0"/>
              <a:t>vào</a:t>
            </a:r>
            <a:r>
              <a:rPr lang="en-US" dirty="0"/>
              <a:t> </a:t>
            </a:r>
            <a:r>
              <a:rPr lang="en-US" dirty="0" err="1" smtClean="0"/>
              <a:t>mức</a:t>
            </a:r>
            <a:r>
              <a:rPr lang="en-US" dirty="0"/>
              <a:t> </a:t>
            </a:r>
            <a:r>
              <a:rPr lang="en-US" dirty="0" err="1" smtClean="0"/>
              <a:t>thứ</a:t>
            </a:r>
            <a:r>
              <a:rPr lang="en-US" dirty="0" smtClean="0"/>
              <a:t> </a:t>
            </a:r>
            <a:r>
              <a:rPr lang="en-US" dirty="0" err="1" smtClean="0"/>
              <a:t>hai</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123" y="3076324"/>
            <a:ext cx="8050735" cy="3748999"/>
          </a:xfrm>
          <a:prstGeom prst="rect">
            <a:avLst/>
          </a:prstGeom>
        </p:spPr>
      </p:pic>
    </p:spTree>
    <p:extLst>
      <p:ext uri="{BB962C8B-B14F-4D97-AF65-F5344CB8AC3E}">
        <p14:creationId xmlns:p14="http://schemas.microsoft.com/office/powerpoint/2010/main" val="2032308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Tạo</a:t>
            </a:r>
            <a:r>
              <a:rPr lang="en-US" dirty="0"/>
              <a:t> WBS (Work Breakdown Structure)</a:t>
            </a:r>
          </a:p>
        </p:txBody>
      </p:sp>
      <p:sp>
        <p:nvSpPr>
          <p:cNvPr id="3" name="Content Placeholder 2"/>
          <p:cNvSpPr>
            <a:spLocks noGrp="1"/>
          </p:cNvSpPr>
          <p:nvPr>
            <p:ph idx="1"/>
          </p:nvPr>
        </p:nvSpPr>
        <p:spPr/>
        <p:txBody>
          <a:bodyPr/>
          <a:lstStyle/>
          <a:p>
            <a:pPr lvl="2"/>
            <a:r>
              <a:rPr lang="en-US" dirty="0" err="1" smtClean="0"/>
              <a:t>Sử</a:t>
            </a:r>
            <a:r>
              <a:rPr lang="en-US" dirty="0"/>
              <a:t> </a:t>
            </a:r>
            <a:r>
              <a:rPr lang="en-US" dirty="0" err="1" smtClean="0"/>
              <a:t>dụng</a:t>
            </a:r>
            <a:r>
              <a:rPr lang="en-US" dirty="0"/>
              <a:t> </a:t>
            </a:r>
            <a:r>
              <a:rPr lang="en-US" dirty="0" err="1" smtClean="0"/>
              <a:t>sản</a:t>
            </a:r>
            <a:r>
              <a:rPr lang="en-US" dirty="0"/>
              <a:t> </a:t>
            </a:r>
            <a:r>
              <a:rPr lang="en-US" dirty="0" err="1" smtClean="0"/>
              <a:t>phẩm</a:t>
            </a:r>
            <a:r>
              <a:rPr lang="en-US" dirty="0" smtClean="0"/>
              <a:t> </a:t>
            </a:r>
            <a:r>
              <a:rPr lang="en-US" dirty="0" err="1" smtClean="0"/>
              <a:t>trung</a:t>
            </a:r>
            <a:r>
              <a:rPr lang="en-US" dirty="0" smtClean="0"/>
              <a:t> </a:t>
            </a:r>
            <a:r>
              <a:rPr lang="en-US" dirty="0" err="1" smtClean="0"/>
              <a:t>gian</a:t>
            </a:r>
            <a:r>
              <a:rPr lang="en-US" dirty="0"/>
              <a:t> </a:t>
            </a:r>
            <a:r>
              <a:rPr lang="en-US" dirty="0" err="1" smtClean="0"/>
              <a:t>chính</a:t>
            </a:r>
            <a:r>
              <a:rPr lang="en-US" dirty="0" smtClean="0"/>
              <a:t> </a:t>
            </a:r>
            <a:r>
              <a:rPr lang="en-US" dirty="0" err="1" smtClean="0"/>
              <a:t>nh</a:t>
            </a:r>
            <a:r>
              <a:rPr lang="vi-VN" dirty="0" smtClean="0"/>
              <a:t>ư</a:t>
            </a:r>
            <a:r>
              <a:rPr lang="en-US" dirty="0"/>
              <a:t> </a:t>
            </a:r>
            <a:r>
              <a:rPr lang="en-US" dirty="0" err="1" smtClean="0"/>
              <a:t>mức</a:t>
            </a:r>
            <a:r>
              <a:rPr lang="en-US" dirty="0" smtClean="0"/>
              <a:t> </a:t>
            </a:r>
            <a:r>
              <a:rPr lang="vi-VN" dirty="0" smtClean="0"/>
              <a:t>đầ</a:t>
            </a:r>
            <a:r>
              <a:rPr lang="en-US" dirty="0"/>
              <a:t>u </a:t>
            </a:r>
            <a:r>
              <a:rPr lang="en-US" dirty="0" err="1" smtClean="0"/>
              <a:t>tiên</a:t>
            </a:r>
            <a:r>
              <a:rPr lang="en-US" dirty="0"/>
              <a:t> </a:t>
            </a:r>
            <a:r>
              <a:rPr lang="en-US" dirty="0" err="1" smtClean="0"/>
              <a:t>của</a:t>
            </a:r>
            <a:r>
              <a:rPr lang="en-US" dirty="0"/>
              <a:t> </a:t>
            </a:r>
            <a:r>
              <a:rPr lang="en-US" dirty="0" err="1" smtClean="0"/>
              <a:t>phân</a:t>
            </a:r>
            <a:r>
              <a:rPr lang="en-US" dirty="0"/>
              <a:t> </a:t>
            </a:r>
            <a:r>
              <a:rPr lang="en-US" dirty="0" err="1"/>
              <a:t>rã</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61" y="2514610"/>
            <a:ext cx="8086783" cy="3748999"/>
          </a:xfrm>
          <a:prstGeom prst="rect">
            <a:avLst/>
          </a:prstGeom>
        </p:spPr>
      </p:pic>
    </p:spTree>
    <p:extLst>
      <p:ext uri="{BB962C8B-B14F-4D97-AF65-F5344CB8AC3E}">
        <p14:creationId xmlns:p14="http://schemas.microsoft.com/office/powerpoint/2010/main" val="19648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Tạo</a:t>
            </a:r>
            <a:r>
              <a:rPr lang="en-US" dirty="0"/>
              <a:t> WBS (Work Breakdown Structure)</a:t>
            </a:r>
          </a:p>
        </p:txBody>
      </p:sp>
      <p:sp>
        <p:nvSpPr>
          <p:cNvPr id="3" name="Content Placeholder 2"/>
          <p:cNvSpPr>
            <a:spLocks noGrp="1"/>
          </p:cNvSpPr>
          <p:nvPr>
            <p:ph idx="1"/>
          </p:nvPr>
        </p:nvSpPr>
        <p:spPr/>
        <p:txBody>
          <a:bodyPr/>
          <a:lstStyle/>
          <a:p>
            <a:pPr>
              <a:spcBef>
                <a:spcPts val="1200"/>
              </a:spcBef>
            </a:pPr>
            <a:r>
              <a:rPr lang="en-US" dirty="0"/>
              <a:t>Output</a:t>
            </a:r>
          </a:p>
          <a:p>
            <a:pPr lvl="1">
              <a:spcBef>
                <a:spcPts val="1200"/>
              </a:spcBef>
            </a:pPr>
            <a:r>
              <a:rPr lang="en-US" dirty="0" smtClean="0"/>
              <a:t>WBS</a:t>
            </a:r>
            <a:r>
              <a:rPr lang="en-US" dirty="0"/>
              <a:t>: </a:t>
            </a:r>
            <a:r>
              <a:rPr lang="en-US" dirty="0" err="1" smtClean="0"/>
              <a:t>phân</a:t>
            </a:r>
            <a:r>
              <a:rPr lang="en-US" dirty="0"/>
              <a:t> </a:t>
            </a:r>
            <a:r>
              <a:rPr lang="en-US" dirty="0" err="1" smtClean="0"/>
              <a:t>rã</a:t>
            </a:r>
            <a:r>
              <a:rPr lang="en-US" dirty="0"/>
              <a:t> </a:t>
            </a:r>
            <a:r>
              <a:rPr lang="en-US" dirty="0" err="1" smtClean="0"/>
              <a:t>công</a:t>
            </a:r>
            <a:r>
              <a:rPr lang="en-US" dirty="0"/>
              <a:t> </a:t>
            </a:r>
            <a:r>
              <a:rPr lang="en-US" dirty="0" err="1" smtClean="0"/>
              <a:t>việc</a:t>
            </a:r>
            <a:r>
              <a:rPr lang="en-US" dirty="0" smtClean="0"/>
              <a:t> </a:t>
            </a:r>
            <a:r>
              <a:rPr lang="en-US" dirty="0" err="1" smtClean="0"/>
              <a:t>theo</a:t>
            </a:r>
            <a:r>
              <a:rPr lang="en-US" dirty="0"/>
              <a:t> </a:t>
            </a:r>
            <a:r>
              <a:rPr lang="en-US" dirty="0" err="1" smtClean="0"/>
              <a:t>sự</a:t>
            </a:r>
            <a:r>
              <a:rPr lang="en-US" dirty="0"/>
              <a:t> </a:t>
            </a:r>
            <a:r>
              <a:rPr lang="en-US" dirty="0" err="1" smtClean="0"/>
              <a:t>phân</a:t>
            </a:r>
            <a:r>
              <a:rPr lang="en-US" dirty="0"/>
              <a:t> </a:t>
            </a:r>
            <a:r>
              <a:rPr lang="en-US" dirty="0" err="1" smtClean="0"/>
              <a:t>cấp</a:t>
            </a:r>
            <a:r>
              <a:rPr lang="en-US" dirty="0"/>
              <a:t> </a:t>
            </a:r>
            <a:r>
              <a:rPr lang="en-US" dirty="0" err="1" smtClean="0"/>
              <a:t>của</a:t>
            </a:r>
            <a:r>
              <a:rPr lang="en-US" dirty="0"/>
              <a:t> </a:t>
            </a:r>
            <a:r>
              <a:rPr lang="en-US" dirty="0" err="1" smtClean="0"/>
              <a:t>thành</a:t>
            </a:r>
            <a:r>
              <a:rPr lang="en-US" dirty="0"/>
              <a:t> </a:t>
            </a:r>
            <a:r>
              <a:rPr lang="en-US" dirty="0" err="1" smtClean="0"/>
              <a:t>phẩm</a:t>
            </a:r>
            <a:r>
              <a:rPr lang="en-US" dirty="0" smtClean="0"/>
              <a:t> </a:t>
            </a:r>
            <a:r>
              <a:rPr lang="vi-VN" dirty="0" smtClean="0"/>
              <a:t>đượ</a:t>
            </a:r>
            <a:r>
              <a:rPr lang="en-US" dirty="0"/>
              <a:t>c </a:t>
            </a:r>
            <a:r>
              <a:rPr lang="en-US" dirty="0" err="1" smtClean="0"/>
              <a:t>thực</a:t>
            </a:r>
            <a:r>
              <a:rPr lang="en-US" dirty="0" smtClean="0"/>
              <a:t> </a:t>
            </a:r>
            <a:r>
              <a:rPr lang="en-US" dirty="0" err="1" smtClean="0"/>
              <a:t>thi</a:t>
            </a:r>
            <a:r>
              <a:rPr lang="en-US" dirty="0"/>
              <a:t> </a:t>
            </a:r>
            <a:r>
              <a:rPr lang="en-US" dirty="0" err="1" smtClean="0"/>
              <a:t>bởi</a:t>
            </a:r>
            <a:r>
              <a:rPr lang="en-US" dirty="0"/>
              <a:t> </a:t>
            </a:r>
            <a:r>
              <a:rPr lang="en-US" dirty="0" err="1" smtClean="0"/>
              <a:t>nhóm</a:t>
            </a:r>
            <a:r>
              <a:rPr lang="en-US" dirty="0"/>
              <a:t> </a:t>
            </a:r>
            <a:r>
              <a:rPr lang="en-US" dirty="0" err="1" smtClean="0"/>
              <a:t>dự</a:t>
            </a:r>
            <a:r>
              <a:rPr lang="en-US" dirty="0"/>
              <a:t> </a:t>
            </a:r>
            <a:r>
              <a:rPr lang="en-US" dirty="0" err="1" smtClean="0"/>
              <a:t>án</a:t>
            </a:r>
            <a:r>
              <a:rPr lang="en-US" dirty="0" smtClean="0"/>
              <a:t> </a:t>
            </a:r>
            <a:r>
              <a:rPr lang="vi-VN" dirty="0" smtClean="0"/>
              <a:t>để</a:t>
            </a:r>
            <a:r>
              <a:rPr lang="en-US" dirty="0"/>
              <a:t> </a:t>
            </a:r>
            <a:r>
              <a:rPr lang="en-US" dirty="0" err="1" smtClean="0"/>
              <a:t>hoàn</a:t>
            </a:r>
            <a:r>
              <a:rPr lang="en-US" dirty="0"/>
              <a:t> </a:t>
            </a:r>
            <a:r>
              <a:rPr lang="en-US" dirty="0" err="1" smtClean="0"/>
              <a:t>thành</a:t>
            </a:r>
            <a:r>
              <a:rPr lang="en-US" dirty="0"/>
              <a:t> </a:t>
            </a:r>
            <a:r>
              <a:rPr lang="en-US" dirty="0" err="1" smtClean="0"/>
              <a:t>mục</a:t>
            </a:r>
            <a:r>
              <a:rPr lang="en-US" dirty="0"/>
              <a:t> </a:t>
            </a:r>
            <a:r>
              <a:rPr lang="en-US" dirty="0" err="1" smtClean="0"/>
              <a:t>tiêu</a:t>
            </a:r>
            <a:r>
              <a:rPr lang="en-US" dirty="0"/>
              <a:t> </a:t>
            </a:r>
            <a:r>
              <a:rPr lang="en-US" dirty="0" err="1" smtClean="0"/>
              <a:t>của</a:t>
            </a:r>
            <a:r>
              <a:rPr lang="en-US" dirty="0"/>
              <a:t> </a:t>
            </a:r>
            <a:r>
              <a:rPr lang="en-US" dirty="0" err="1" smtClean="0"/>
              <a:t>dự</a:t>
            </a:r>
            <a:r>
              <a:rPr lang="en-US" dirty="0"/>
              <a:t> </a:t>
            </a:r>
            <a:r>
              <a:rPr lang="en-US" dirty="0" err="1" smtClean="0"/>
              <a:t>án</a:t>
            </a:r>
            <a:r>
              <a:rPr lang="en-US" dirty="0"/>
              <a:t> </a:t>
            </a:r>
            <a:r>
              <a:rPr lang="en-US" dirty="0" err="1" smtClean="0"/>
              <a:t>và</a:t>
            </a:r>
            <a:r>
              <a:rPr lang="en-US" dirty="0"/>
              <a:t> </a:t>
            </a:r>
            <a:r>
              <a:rPr lang="en-US" dirty="0" err="1" smtClean="0"/>
              <a:t>tạo</a:t>
            </a:r>
            <a:r>
              <a:rPr lang="en-US" dirty="0" smtClean="0"/>
              <a:t> </a:t>
            </a:r>
            <a:r>
              <a:rPr lang="en-US" dirty="0" err="1" smtClean="0"/>
              <a:t>ra</a:t>
            </a:r>
            <a:r>
              <a:rPr lang="en-US" dirty="0"/>
              <a:t> </a:t>
            </a:r>
            <a:r>
              <a:rPr lang="en-US" dirty="0" err="1" smtClean="0"/>
              <a:t>sản</a:t>
            </a:r>
            <a:r>
              <a:rPr lang="en-US" dirty="0"/>
              <a:t> </a:t>
            </a:r>
            <a:r>
              <a:rPr lang="en-US" dirty="0" err="1" smtClean="0"/>
              <a:t>phẩm</a:t>
            </a:r>
            <a:r>
              <a:rPr lang="en-US" dirty="0" smtClean="0"/>
              <a:t> </a:t>
            </a:r>
            <a:r>
              <a:rPr lang="en-US" dirty="0" err="1" smtClean="0"/>
              <a:t>trung</a:t>
            </a:r>
            <a:r>
              <a:rPr lang="en-US" dirty="0" smtClean="0"/>
              <a:t> </a:t>
            </a:r>
            <a:r>
              <a:rPr lang="en-US" dirty="0" err="1" smtClean="0"/>
              <a:t>gian</a:t>
            </a:r>
            <a:r>
              <a:rPr lang="en-US" dirty="0" smtClean="0"/>
              <a:t> </a:t>
            </a:r>
            <a:r>
              <a:rPr lang="en-US" dirty="0" err="1" smtClean="0"/>
              <a:t>theo</a:t>
            </a:r>
            <a:r>
              <a:rPr lang="en-US" dirty="0"/>
              <a:t> </a:t>
            </a:r>
            <a:r>
              <a:rPr lang="en-US" dirty="0" err="1" smtClean="0"/>
              <a:t>yêu</a:t>
            </a:r>
            <a:r>
              <a:rPr lang="en-US" dirty="0"/>
              <a:t> </a:t>
            </a:r>
            <a:r>
              <a:rPr lang="en-US" dirty="0" err="1" smtClean="0"/>
              <a:t>cầu</a:t>
            </a:r>
            <a:r>
              <a:rPr lang="en-US" dirty="0"/>
              <a:t>. </a:t>
            </a:r>
            <a:r>
              <a:rPr lang="en-US" dirty="0" err="1" smtClean="0"/>
              <a:t>Với</a:t>
            </a:r>
            <a:r>
              <a:rPr lang="en-US" dirty="0"/>
              <a:t> </a:t>
            </a:r>
            <a:r>
              <a:rPr lang="en-US" dirty="0" err="1" smtClean="0"/>
              <a:t>mỗi</a:t>
            </a:r>
            <a:r>
              <a:rPr lang="en-US" dirty="0"/>
              <a:t> </a:t>
            </a:r>
            <a:r>
              <a:rPr lang="en-US" dirty="0" err="1" smtClean="0"/>
              <a:t>mức</a:t>
            </a:r>
            <a:r>
              <a:rPr lang="en-US" dirty="0" smtClean="0"/>
              <a:t> </a:t>
            </a:r>
            <a:r>
              <a:rPr lang="en-US" dirty="0" err="1" smtClean="0"/>
              <a:t>trong</a:t>
            </a:r>
            <a:r>
              <a:rPr lang="en-US" dirty="0" smtClean="0"/>
              <a:t> </a:t>
            </a:r>
            <a:r>
              <a:rPr lang="en-US" dirty="0"/>
              <a:t>WBS </a:t>
            </a:r>
            <a:r>
              <a:rPr lang="en-US" dirty="0" err="1" smtClean="0"/>
              <a:t>từ</a:t>
            </a:r>
            <a:r>
              <a:rPr lang="en-US" dirty="0"/>
              <a:t> </a:t>
            </a:r>
            <a:r>
              <a:rPr lang="en-US" dirty="0" err="1" smtClean="0"/>
              <a:t>trên</a:t>
            </a:r>
            <a:r>
              <a:rPr lang="en-US" dirty="0"/>
              <a:t> </a:t>
            </a:r>
            <a:r>
              <a:rPr lang="en-US" dirty="0" err="1" smtClean="0"/>
              <a:t>xuống</a:t>
            </a:r>
            <a:r>
              <a:rPr lang="en-US" dirty="0"/>
              <a:t> </a:t>
            </a:r>
            <a:r>
              <a:rPr lang="en-US" dirty="0" err="1" smtClean="0"/>
              <a:t>thể</a:t>
            </a:r>
            <a:r>
              <a:rPr lang="en-US" dirty="0"/>
              <a:t> </a:t>
            </a:r>
            <a:r>
              <a:rPr lang="en-US" dirty="0" err="1" smtClean="0"/>
              <a:t>hiện</a:t>
            </a:r>
            <a:r>
              <a:rPr lang="en-US" dirty="0"/>
              <a:t> chi </a:t>
            </a:r>
            <a:r>
              <a:rPr lang="en-US" dirty="0" err="1" smtClean="0"/>
              <a:t>tiết</a:t>
            </a:r>
            <a:r>
              <a:rPr lang="en-US" dirty="0" smtClean="0"/>
              <a:t> h</a:t>
            </a:r>
            <a:r>
              <a:rPr lang="vi-VN" dirty="0" smtClean="0"/>
              <a:t>ơ</a:t>
            </a:r>
            <a:r>
              <a:rPr lang="en-US" dirty="0"/>
              <a:t>n </a:t>
            </a:r>
            <a:r>
              <a:rPr lang="en-US" dirty="0" err="1" smtClean="0"/>
              <a:t>các</a:t>
            </a:r>
            <a:r>
              <a:rPr lang="en-US" dirty="0"/>
              <a:t> </a:t>
            </a:r>
            <a:r>
              <a:rPr lang="en-US" dirty="0" err="1" smtClean="0"/>
              <a:t>công</a:t>
            </a:r>
            <a:r>
              <a:rPr lang="en-US" dirty="0"/>
              <a:t> </a:t>
            </a:r>
            <a:r>
              <a:rPr lang="en-US" dirty="0" err="1" smtClean="0"/>
              <a:t>việc</a:t>
            </a:r>
            <a:r>
              <a:rPr lang="en-US" dirty="0"/>
              <a:t> </a:t>
            </a:r>
            <a:r>
              <a:rPr lang="en-US" dirty="0" err="1" smtClean="0"/>
              <a:t>của</a:t>
            </a:r>
            <a:r>
              <a:rPr lang="en-US" dirty="0"/>
              <a:t> </a:t>
            </a:r>
            <a:r>
              <a:rPr lang="en-US" dirty="0" err="1" smtClean="0"/>
              <a:t>dự</a:t>
            </a:r>
            <a:r>
              <a:rPr lang="en-US" dirty="0"/>
              <a:t> </a:t>
            </a:r>
            <a:r>
              <a:rPr lang="en-US" dirty="0" err="1" smtClean="0"/>
              <a:t>án</a:t>
            </a:r>
            <a:r>
              <a:rPr lang="en-US" dirty="0" smtClean="0"/>
              <a:t>.</a:t>
            </a:r>
            <a:endParaRPr lang="en-US" dirty="0"/>
          </a:p>
          <a:p>
            <a:pPr lvl="1">
              <a:spcBef>
                <a:spcPts val="1200"/>
              </a:spcBef>
            </a:pPr>
            <a:r>
              <a:rPr lang="en-US" dirty="0"/>
              <a:t>WBS dictionary</a:t>
            </a:r>
            <a:r>
              <a:rPr lang="en-US" dirty="0" smtClean="0"/>
              <a:t>: </a:t>
            </a:r>
            <a:r>
              <a:rPr lang="en-US" dirty="0" err="1" smtClean="0"/>
              <a:t>cung</a:t>
            </a:r>
            <a:r>
              <a:rPr lang="en-US" dirty="0"/>
              <a:t> </a:t>
            </a:r>
            <a:r>
              <a:rPr lang="en-US" dirty="0" err="1" smtClean="0"/>
              <a:t>cấp</a:t>
            </a:r>
            <a:r>
              <a:rPr lang="en-US" dirty="0"/>
              <a:t> </a:t>
            </a:r>
            <a:r>
              <a:rPr lang="en-US" dirty="0" err="1" smtClean="0"/>
              <a:t>sự</a:t>
            </a:r>
            <a:r>
              <a:rPr lang="en-US" dirty="0"/>
              <a:t> </a:t>
            </a:r>
            <a:r>
              <a:rPr lang="en-US" dirty="0" err="1" smtClean="0"/>
              <a:t>mô</a:t>
            </a:r>
            <a:r>
              <a:rPr lang="en-US" dirty="0"/>
              <a:t> </a:t>
            </a:r>
            <a:r>
              <a:rPr lang="en-US" dirty="0" err="1" smtClean="0"/>
              <a:t>tả</a:t>
            </a:r>
            <a:r>
              <a:rPr lang="en-US" dirty="0" smtClean="0"/>
              <a:t> </a:t>
            </a:r>
            <a:r>
              <a:rPr lang="en-US" dirty="0"/>
              <a:t>chi </a:t>
            </a:r>
            <a:r>
              <a:rPr lang="en-US" dirty="0" err="1" smtClean="0"/>
              <a:t>tiết</a:t>
            </a:r>
            <a:r>
              <a:rPr lang="en-US" dirty="0"/>
              <a:t> </a:t>
            </a:r>
            <a:r>
              <a:rPr lang="en-US" dirty="0" err="1" smtClean="0"/>
              <a:t>của</a:t>
            </a:r>
            <a:r>
              <a:rPr lang="en-US" dirty="0"/>
              <a:t> </a:t>
            </a:r>
            <a:r>
              <a:rPr lang="en-US" dirty="0" err="1" smtClean="0"/>
              <a:t>các</a:t>
            </a:r>
            <a:r>
              <a:rPr lang="en-US" dirty="0"/>
              <a:t> </a:t>
            </a:r>
            <a:r>
              <a:rPr lang="en-US" dirty="0" err="1" smtClean="0"/>
              <a:t>thành</a:t>
            </a:r>
            <a:r>
              <a:rPr lang="en-US" dirty="0"/>
              <a:t> </a:t>
            </a:r>
            <a:r>
              <a:rPr lang="en-US" dirty="0" err="1" smtClean="0"/>
              <a:t>phần</a:t>
            </a:r>
            <a:r>
              <a:rPr lang="en-US" dirty="0"/>
              <a:t> </a:t>
            </a:r>
            <a:r>
              <a:rPr lang="en-US" dirty="0" err="1" smtClean="0"/>
              <a:t>của</a:t>
            </a:r>
            <a:r>
              <a:rPr lang="en-US" dirty="0" smtClean="0"/>
              <a:t> WBS.</a:t>
            </a:r>
          </a:p>
          <a:p>
            <a:pPr lvl="2">
              <a:spcBef>
                <a:spcPts val="1200"/>
              </a:spcBef>
            </a:pPr>
            <a:r>
              <a:rPr lang="en-US" dirty="0"/>
              <a:t>Code of account </a:t>
            </a:r>
            <a:r>
              <a:rPr lang="en-US" dirty="0" smtClean="0"/>
              <a:t>identifier</a:t>
            </a:r>
            <a:endParaRPr lang="en-US" dirty="0"/>
          </a:p>
          <a:p>
            <a:pPr lvl="2">
              <a:spcBef>
                <a:spcPts val="1200"/>
              </a:spcBef>
            </a:pPr>
            <a:r>
              <a:rPr lang="en-US" dirty="0"/>
              <a:t>Description of </a:t>
            </a:r>
            <a:r>
              <a:rPr lang="en-US" dirty="0" smtClean="0"/>
              <a:t>work</a:t>
            </a:r>
            <a:endParaRPr lang="en-US" dirty="0"/>
          </a:p>
          <a:p>
            <a:pPr lvl="2">
              <a:spcBef>
                <a:spcPts val="1200"/>
              </a:spcBef>
            </a:pPr>
            <a:r>
              <a:rPr lang="en-US" dirty="0"/>
              <a:t>Responsible </a:t>
            </a:r>
            <a:r>
              <a:rPr lang="en-US" dirty="0" smtClean="0"/>
              <a:t>organization.</a:t>
            </a:r>
            <a:endParaRPr lang="en-US" dirty="0"/>
          </a:p>
          <a:p>
            <a:pPr>
              <a:spcBef>
                <a:spcPts val="1200"/>
              </a:spcBef>
            </a:pPr>
            <a:endParaRPr lang="en-US" dirty="0"/>
          </a:p>
          <a:p>
            <a:pPr>
              <a:spcBef>
                <a:spcPts val="1200"/>
              </a:spcBef>
            </a:pPr>
            <a:endParaRPr lang="en-US" dirty="0"/>
          </a:p>
        </p:txBody>
      </p:sp>
    </p:spTree>
    <p:extLst>
      <p:ext uri="{BB962C8B-B14F-4D97-AF65-F5344CB8AC3E}">
        <p14:creationId xmlns:p14="http://schemas.microsoft.com/office/powerpoint/2010/main" val="23672826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Tạo</a:t>
            </a:r>
            <a:r>
              <a:rPr lang="en-US" dirty="0"/>
              <a:t> WBS (Work Breakdown Structure)</a:t>
            </a:r>
          </a:p>
        </p:txBody>
      </p:sp>
      <p:sp>
        <p:nvSpPr>
          <p:cNvPr id="3" name="Content Placeholder 2"/>
          <p:cNvSpPr>
            <a:spLocks noGrp="1"/>
          </p:cNvSpPr>
          <p:nvPr>
            <p:ph idx="1"/>
          </p:nvPr>
        </p:nvSpPr>
        <p:spPr/>
        <p:txBody>
          <a:bodyPr/>
          <a:lstStyle/>
          <a:p>
            <a:pPr lvl="2">
              <a:spcBef>
                <a:spcPts val="1200"/>
              </a:spcBef>
            </a:pPr>
            <a:r>
              <a:rPr lang="en-US" dirty="0" err="1"/>
              <a:t>Danh</a:t>
            </a:r>
            <a:r>
              <a:rPr lang="en-US" dirty="0"/>
              <a:t> </a:t>
            </a:r>
            <a:r>
              <a:rPr lang="en-US" dirty="0" err="1"/>
              <a:t>sách</a:t>
            </a:r>
            <a:r>
              <a:rPr lang="en-US" dirty="0"/>
              <a:t> </a:t>
            </a:r>
            <a:r>
              <a:rPr lang="en-US" dirty="0" err="1"/>
              <a:t>các</a:t>
            </a:r>
            <a:r>
              <a:rPr lang="en-US" dirty="0"/>
              <a:t> </a:t>
            </a:r>
            <a:r>
              <a:rPr lang="en-US" dirty="0" err="1"/>
              <a:t>mục</a:t>
            </a:r>
            <a:r>
              <a:rPr lang="en-US" dirty="0"/>
              <a:t> </a:t>
            </a:r>
            <a:r>
              <a:rPr lang="en-US" dirty="0" err="1"/>
              <a:t>tiêu</a:t>
            </a:r>
            <a:r>
              <a:rPr lang="en-US" dirty="0"/>
              <a:t> </a:t>
            </a:r>
            <a:r>
              <a:rPr lang="en-US" dirty="0" err="1"/>
              <a:t>của</a:t>
            </a:r>
            <a:r>
              <a:rPr lang="en-US" dirty="0"/>
              <a:t> </a:t>
            </a:r>
            <a:r>
              <a:rPr lang="en-US" dirty="0" err="1"/>
              <a:t>ch</a:t>
            </a:r>
            <a:r>
              <a:rPr lang="vi-VN" dirty="0"/>
              <a:t>ươ</a:t>
            </a:r>
            <a:r>
              <a:rPr lang="en-US" dirty="0" err="1"/>
              <a:t>ng</a:t>
            </a:r>
            <a:r>
              <a:rPr lang="en-US" dirty="0"/>
              <a:t> </a:t>
            </a:r>
            <a:r>
              <a:rPr lang="en-US" dirty="0" err="1"/>
              <a:t>trình</a:t>
            </a:r>
            <a:r>
              <a:rPr lang="en-US" dirty="0"/>
              <a:t> (List of schedule milestones)</a:t>
            </a:r>
          </a:p>
          <a:p>
            <a:pPr lvl="2">
              <a:spcBef>
                <a:spcPts val="1200"/>
              </a:spcBef>
            </a:pPr>
            <a:r>
              <a:rPr lang="en-US" dirty="0"/>
              <a:t>Associated schedule activities</a:t>
            </a:r>
          </a:p>
          <a:p>
            <a:pPr lvl="2">
              <a:spcBef>
                <a:spcPts val="1200"/>
              </a:spcBef>
            </a:pPr>
            <a:r>
              <a:rPr lang="en-US" dirty="0"/>
              <a:t>Resources required</a:t>
            </a:r>
          </a:p>
          <a:p>
            <a:pPr lvl="2">
              <a:spcBef>
                <a:spcPts val="1200"/>
              </a:spcBef>
            </a:pPr>
            <a:r>
              <a:rPr lang="en-US" dirty="0"/>
              <a:t>Cost estimates</a:t>
            </a:r>
          </a:p>
          <a:p>
            <a:pPr lvl="2">
              <a:spcBef>
                <a:spcPts val="1200"/>
              </a:spcBef>
            </a:pPr>
            <a:r>
              <a:rPr lang="en-US" dirty="0"/>
              <a:t>Quality requirements</a:t>
            </a:r>
          </a:p>
          <a:p>
            <a:pPr lvl="2">
              <a:spcBef>
                <a:spcPts val="1200"/>
              </a:spcBef>
            </a:pPr>
            <a:r>
              <a:rPr lang="en-US" dirty="0"/>
              <a:t>Acceptance criteria</a:t>
            </a:r>
          </a:p>
          <a:p>
            <a:pPr lvl="2">
              <a:spcBef>
                <a:spcPts val="1200"/>
              </a:spcBef>
            </a:pPr>
            <a:r>
              <a:rPr lang="en-US" dirty="0"/>
              <a:t>Technical references</a:t>
            </a:r>
          </a:p>
          <a:p>
            <a:pPr lvl="2">
              <a:spcBef>
                <a:spcPts val="1200"/>
              </a:spcBef>
            </a:pPr>
            <a:r>
              <a:rPr lang="en-US" dirty="0"/>
              <a:t>Contract information</a:t>
            </a:r>
          </a:p>
          <a:p>
            <a:endParaRPr lang="en-US" dirty="0"/>
          </a:p>
        </p:txBody>
      </p:sp>
    </p:spTree>
    <p:extLst>
      <p:ext uri="{BB962C8B-B14F-4D97-AF65-F5344CB8AC3E}">
        <p14:creationId xmlns:p14="http://schemas.microsoft.com/office/powerpoint/2010/main" val="1969572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Tạo</a:t>
            </a:r>
            <a:r>
              <a:rPr lang="en-US" dirty="0"/>
              <a:t> WBS (Work Breakdown Structure)</a:t>
            </a:r>
          </a:p>
        </p:txBody>
      </p:sp>
      <p:sp>
        <p:nvSpPr>
          <p:cNvPr id="3" name="Content Placeholder 2"/>
          <p:cNvSpPr>
            <a:spLocks noGrp="1"/>
          </p:cNvSpPr>
          <p:nvPr>
            <p:ph idx="1"/>
          </p:nvPr>
        </p:nvSpPr>
        <p:spPr/>
        <p:txBody>
          <a:bodyPr/>
          <a:lstStyle/>
          <a:p>
            <a:pPr lvl="1">
              <a:spcBef>
                <a:spcPts val="1200"/>
              </a:spcBef>
            </a:pPr>
            <a:r>
              <a:rPr lang="en-US" dirty="0"/>
              <a:t>Scope baseline: </a:t>
            </a:r>
            <a:r>
              <a:rPr lang="en-US" dirty="0" err="1"/>
              <a:t>là</a:t>
            </a:r>
            <a:r>
              <a:rPr lang="en-US" dirty="0"/>
              <a:t> </a:t>
            </a:r>
            <a:r>
              <a:rPr lang="en-US" dirty="0" err="1"/>
              <a:t>một</a:t>
            </a:r>
            <a:r>
              <a:rPr lang="en-US" dirty="0"/>
              <a:t> </a:t>
            </a:r>
            <a:r>
              <a:rPr lang="en-US" dirty="0" err="1"/>
              <a:t>thành</a:t>
            </a:r>
            <a:r>
              <a:rPr lang="en-US" dirty="0"/>
              <a:t> </a:t>
            </a:r>
            <a:r>
              <a:rPr lang="en-US" dirty="0" err="1"/>
              <a:t>phần</a:t>
            </a:r>
            <a:r>
              <a:rPr lang="en-US" dirty="0"/>
              <a:t> </a:t>
            </a:r>
            <a:r>
              <a:rPr lang="en-US" dirty="0" err="1"/>
              <a:t>của</a:t>
            </a:r>
            <a:r>
              <a:rPr lang="en-US" dirty="0"/>
              <a:t> </a:t>
            </a:r>
            <a:r>
              <a:rPr lang="en-US" dirty="0" err="1"/>
              <a:t>kế</a:t>
            </a:r>
            <a:r>
              <a:rPr lang="en-US" dirty="0"/>
              <a:t> </a:t>
            </a:r>
            <a:r>
              <a:rPr lang="en-US" dirty="0" err="1"/>
              <a:t>hoạch</a:t>
            </a:r>
            <a:r>
              <a:rPr lang="en-US" dirty="0"/>
              <a:t> </a:t>
            </a:r>
            <a:r>
              <a:rPr lang="en-US" dirty="0" err="1"/>
              <a:t>quản</a:t>
            </a:r>
            <a:r>
              <a:rPr lang="en-US" dirty="0"/>
              <a:t> </a:t>
            </a:r>
            <a:r>
              <a:rPr lang="en-US" dirty="0" err="1"/>
              <a:t>lý</a:t>
            </a:r>
            <a:r>
              <a:rPr lang="en-US" dirty="0"/>
              <a:t> </a:t>
            </a:r>
            <a:r>
              <a:rPr lang="en-US" dirty="0" err="1"/>
              <a:t>dự</a:t>
            </a:r>
            <a:r>
              <a:rPr lang="en-US" dirty="0"/>
              <a:t> </a:t>
            </a:r>
            <a:r>
              <a:rPr lang="en-US" dirty="0" err="1"/>
              <a:t>án</a:t>
            </a:r>
            <a:endParaRPr lang="en-US" dirty="0"/>
          </a:p>
          <a:p>
            <a:pPr lvl="2">
              <a:spcBef>
                <a:spcPts val="1200"/>
              </a:spcBef>
            </a:pPr>
            <a:r>
              <a:rPr lang="en-US" dirty="0"/>
              <a:t>Project scope statement. </a:t>
            </a:r>
          </a:p>
          <a:p>
            <a:pPr lvl="2">
              <a:spcBef>
                <a:spcPts val="1200"/>
              </a:spcBef>
            </a:pPr>
            <a:r>
              <a:rPr lang="en-US" dirty="0"/>
              <a:t>WBS.</a:t>
            </a:r>
          </a:p>
          <a:p>
            <a:pPr lvl="2">
              <a:spcBef>
                <a:spcPts val="1200"/>
              </a:spcBef>
            </a:pPr>
            <a:r>
              <a:rPr lang="en-US" dirty="0"/>
              <a:t>WBS dictionary.</a:t>
            </a:r>
          </a:p>
          <a:p>
            <a:pPr lvl="1">
              <a:spcBef>
                <a:spcPts val="1200"/>
              </a:spcBef>
            </a:pPr>
            <a:r>
              <a:rPr lang="en-US" dirty="0"/>
              <a:t>Project Document Updates: </a:t>
            </a:r>
            <a:r>
              <a:rPr lang="en-US" dirty="0" err="1"/>
              <a:t>Nếu</a:t>
            </a:r>
            <a:r>
              <a:rPr lang="en-US" dirty="0"/>
              <a:t> </a:t>
            </a:r>
            <a:r>
              <a:rPr lang="en-US" dirty="0" err="1"/>
              <a:t>các</a:t>
            </a:r>
            <a:r>
              <a:rPr lang="en-US" dirty="0"/>
              <a:t> </a:t>
            </a:r>
            <a:r>
              <a:rPr lang="en-US" dirty="0" err="1"/>
              <a:t>yêu</a:t>
            </a:r>
            <a:r>
              <a:rPr lang="en-US" dirty="0"/>
              <a:t> </a:t>
            </a:r>
            <a:r>
              <a:rPr lang="en-US" dirty="0" err="1"/>
              <a:t>cầu</a:t>
            </a:r>
            <a:r>
              <a:rPr lang="en-US" dirty="0"/>
              <a:t> </a:t>
            </a:r>
            <a:r>
              <a:rPr lang="en-US" dirty="0" err="1"/>
              <a:t>thay</a:t>
            </a:r>
            <a:r>
              <a:rPr lang="en-US" dirty="0"/>
              <a:t> </a:t>
            </a:r>
            <a:r>
              <a:rPr lang="vi-VN" dirty="0"/>
              <a:t>đổi</a:t>
            </a:r>
            <a:r>
              <a:rPr lang="en-US" dirty="0"/>
              <a:t> </a:t>
            </a:r>
            <a:r>
              <a:rPr lang="vi-VN" dirty="0"/>
              <a:t>đượ</a:t>
            </a:r>
            <a:r>
              <a:rPr lang="en-US" dirty="0"/>
              <a:t>c </a:t>
            </a:r>
            <a:r>
              <a:rPr lang="en-US" dirty="0" err="1"/>
              <a:t>phê</a:t>
            </a:r>
            <a:r>
              <a:rPr lang="en-US" dirty="0"/>
              <a:t> </a:t>
            </a:r>
            <a:r>
              <a:rPr lang="en-US" dirty="0" err="1"/>
              <a:t>chuẩn</a:t>
            </a:r>
            <a:r>
              <a:rPr lang="en-US" dirty="0"/>
              <a:t> </a:t>
            </a:r>
            <a:r>
              <a:rPr lang="en-US" dirty="0" err="1"/>
              <a:t>là</a:t>
            </a:r>
            <a:r>
              <a:rPr lang="en-US" dirty="0"/>
              <a:t> </a:t>
            </a:r>
            <a:r>
              <a:rPr lang="en-US" dirty="0" err="1"/>
              <a:t>kết</a:t>
            </a:r>
            <a:r>
              <a:rPr lang="en-US" dirty="0"/>
              <a:t> </a:t>
            </a:r>
            <a:r>
              <a:rPr lang="en-US" dirty="0" err="1"/>
              <a:t>quả</a:t>
            </a:r>
            <a:r>
              <a:rPr lang="en-US" dirty="0"/>
              <a:t> </a:t>
            </a:r>
            <a:r>
              <a:rPr lang="en-US" dirty="0" err="1"/>
              <a:t>từ</a:t>
            </a:r>
            <a:r>
              <a:rPr lang="en-US" dirty="0"/>
              <a:t> </a:t>
            </a:r>
            <a:r>
              <a:rPr lang="en-US" dirty="0" err="1"/>
              <a:t>tiến</a:t>
            </a:r>
            <a:r>
              <a:rPr lang="en-US" dirty="0"/>
              <a:t> </a:t>
            </a:r>
            <a:r>
              <a:rPr lang="en-US" dirty="0" err="1"/>
              <a:t>trình</a:t>
            </a:r>
            <a:r>
              <a:rPr lang="en-US" dirty="0"/>
              <a:t> </a:t>
            </a:r>
            <a:r>
              <a:rPr lang="en-US" dirty="0" err="1"/>
              <a:t>tạo</a:t>
            </a:r>
            <a:r>
              <a:rPr lang="en-US" dirty="0"/>
              <a:t> WBS </a:t>
            </a:r>
            <a:r>
              <a:rPr lang="en-US" dirty="0" err="1"/>
              <a:t>thì</a:t>
            </a:r>
            <a:r>
              <a:rPr lang="en-US" dirty="0"/>
              <a:t> </a:t>
            </a:r>
            <a:r>
              <a:rPr lang="en-US" dirty="0" err="1"/>
              <a:t>hồ</a:t>
            </a:r>
            <a:r>
              <a:rPr lang="en-US" dirty="0"/>
              <a:t> s</a:t>
            </a:r>
            <a:r>
              <a:rPr lang="vi-VN" dirty="0"/>
              <a:t>ơ</a:t>
            </a:r>
            <a:r>
              <a:rPr lang="en-US" dirty="0"/>
              <a:t> </a:t>
            </a:r>
            <a:r>
              <a:rPr lang="en-US" dirty="0" err="1"/>
              <a:t>các</a:t>
            </a:r>
            <a:r>
              <a:rPr lang="en-US" dirty="0"/>
              <a:t> </a:t>
            </a:r>
            <a:r>
              <a:rPr lang="en-US" dirty="0" err="1"/>
              <a:t>yêu</a:t>
            </a:r>
            <a:r>
              <a:rPr lang="en-US" dirty="0"/>
              <a:t> </a:t>
            </a:r>
            <a:r>
              <a:rPr lang="en-US" dirty="0" err="1"/>
              <a:t>cầu</a:t>
            </a:r>
            <a:r>
              <a:rPr lang="en-US" dirty="0"/>
              <a:t> </a:t>
            </a:r>
            <a:r>
              <a:rPr lang="en-US" dirty="0" err="1"/>
              <a:t>có</a:t>
            </a:r>
            <a:r>
              <a:rPr lang="en-US" dirty="0"/>
              <a:t> </a:t>
            </a:r>
            <a:r>
              <a:rPr lang="en-US" dirty="0" err="1"/>
              <a:t>thể</a:t>
            </a:r>
            <a:r>
              <a:rPr lang="en-US" dirty="0"/>
              <a:t> </a:t>
            </a:r>
            <a:r>
              <a:rPr lang="en-US" dirty="0" err="1"/>
              <a:t>cần</a:t>
            </a:r>
            <a:r>
              <a:rPr lang="en-US" dirty="0"/>
              <a:t> </a:t>
            </a:r>
            <a:r>
              <a:rPr lang="en-US" dirty="0" err="1"/>
              <a:t>cập</a:t>
            </a:r>
            <a:r>
              <a:rPr lang="en-US" dirty="0"/>
              <a:t> </a:t>
            </a:r>
            <a:r>
              <a:rPr lang="en-US" dirty="0" err="1"/>
              <a:t>nhật</a:t>
            </a:r>
            <a:r>
              <a:rPr lang="en-US" dirty="0"/>
              <a:t> </a:t>
            </a:r>
            <a:r>
              <a:rPr lang="en-US" dirty="0" err="1"/>
              <a:t>lại</a:t>
            </a:r>
            <a:r>
              <a:rPr lang="en-US" dirty="0"/>
              <a:t>.</a:t>
            </a:r>
          </a:p>
          <a:p>
            <a:endParaRPr lang="en-US" dirty="0"/>
          </a:p>
        </p:txBody>
      </p:sp>
    </p:spTree>
    <p:extLst>
      <p:ext uri="{BB962C8B-B14F-4D97-AF65-F5344CB8AC3E}">
        <p14:creationId xmlns:p14="http://schemas.microsoft.com/office/powerpoint/2010/main" val="3597519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Tạo</a:t>
            </a:r>
            <a:r>
              <a:rPr lang="en-US" dirty="0"/>
              <a:t> WBS (Work Breakdown Structure)</a:t>
            </a:r>
          </a:p>
        </p:txBody>
      </p:sp>
      <p:sp>
        <p:nvSpPr>
          <p:cNvPr id="3" name="Content Placeholder 2"/>
          <p:cNvSpPr>
            <a:spLocks noGrp="1"/>
          </p:cNvSpPr>
          <p:nvPr>
            <p:ph idx="1"/>
          </p:nvPr>
        </p:nvSpPr>
        <p:spPr/>
        <p:txBody>
          <a:bodyPr/>
          <a:lstStyle/>
          <a:p>
            <a:r>
              <a:rPr lang="vi-VN" dirty="0"/>
              <a:t>Các nguyên lý cơ bản tạo WBS</a:t>
            </a:r>
            <a:endParaRPr lang="en-US" dirty="0"/>
          </a:p>
          <a:p>
            <a:pPr lvl="1"/>
            <a:r>
              <a:rPr lang="vi-VN" dirty="0"/>
              <a:t>Một đơn vị công việc chỉ xuất hiện một nơi trong WBS. </a:t>
            </a:r>
          </a:p>
          <a:p>
            <a:pPr lvl="1"/>
            <a:r>
              <a:rPr lang="vi-VN" dirty="0"/>
              <a:t>Nội dung công việc trong một mục WBS bằng tổng các công việc dưới nó. </a:t>
            </a:r>
          </a:p>
          <a:p>
            <a:pPr lvl="1"/>
            <a:r>
              <a:rPr lang="vi-VN" dirty="0"/>
              <a:t>Một mục WBS là nhiệm vụ  của chỉ  một người, ngay cả khi có nhiều người thực hiện công việc này </a:t>
            </a:r>
          </a:p>
          <a:p>
            <a:pPr lvl="1"/>
            <a:r>
              <a:rPr lang="vi-VN" dirty="0"/>
              <a:t>WBS phải nhất quán với cách thực hiện công việc; trước hết nó phải phục vụ</a:t>
            </a:r>
            <a:r>
              <a:rPr lang="en-US" dirty="0"/>
              <a:t> </a:t>
            </a:r>
            <a:r>
              <a:rPr lang="vi-VN" dirty="0"/>
              <a:t>nhóm dự án và các mục đích khác nếu thực tế cho phép. </a:t>
            </a:r>
          </a:p>
          <a:p>
            <a:pPr lvl="1"/>
            <a:r>
              <a:rPr lang="vi-VN" dirty="0"/>
              <a:t>Các thành viên nhóm dự án phải tham gia phát triển WBS để bảo đảm tính nhất quán. </a:t>
            </a:r>
          </a:p>
          <a:p>
            <a:endParaRPr lang="en-US" dirty="0"/>
          </a:p>
        </p:txBody>
      </p:sp>
    </p:spTree>
    <p:extLst>
      <p:ext uri="{BB962C8B-B14F-4D97-AF65-F5344CB8AC3E}">
        <p14:creationId xmlns:p14="http://schemas.microsoft.com/office/powerpoint/2010/main" val="3597519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Tạo</a:t>
            </a:r>
            <a:r>
              <a:rPr lang="en-US" dirty="0"/>
              <a:t> WBS (Work Breakdown Structure)</a:t>
            </a:r>
          </a:p>
        </p:txBody>
      </p:sp>
      <p:sp>
        <p:nvSpPr>
          <p:cNvPr id="3" name="Content Placeholder 2"/>
          <p:cNvSpPr>
            <a:spLocks noGrp="1"/>
          </p:cNvSpPr>
          <p:nvPr>
            <p:ph idx="1"/>
          </p:nvPr>
        </p:nvSpPr>
        <p:spPr/>
        <p:txBody>
          <a:bodyPr/>
          <a:lstStyle/>
          <a:p>
            <a:pPr lvl="1"/>
            <a:r>
              <a:rPr lang="vi-VN" dirty="0"/>
              <a:t>Mỗi mục WBS phải có tài liệu đi kèm để bảo đảm hiểu được chính xác phạm vi công việc. </a:t>
            </a:r>
          </a:p>
          <a:p>
            <a:pPr lvl="1"/>
            <a:r>
              <a:rPr lang="vi-VN" dirty="0"/>
              <a:t>WBS phải là công cụ linh hoạt để đáp ứng những thay đổi không tránh được, điều khiển nội dung công việc theo đúng tuyên bố về phạm vi</a:t>
            </a:r>
            <a:endParaRPr lang="en-US" dirty="0"/>
          </a:p>
          <a:p>
            <a:endParaRPr lang="en-US" dirty="0"/>
          </a:p>
          <a:p>
            <a:endParaRPr lang="en-US" dirty="0"/>
          </a:p>
        </p:txBody>
      </p:sp>
    </p:spTree>
    <p:extLst>
      <p:ext uri="{BB962C8B-B14F-4D97-AF65-F5344CB8AC3E}">
        <p14:creationId xmlns:p14="http://schemas.microsoft.com/office/powerpoint/2010/main" val="3597519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851297"/>
          </a:xfrm>
        </p:spPr>
        <p:txBody>
          <a:bodyPr/>
          <a:lstStyle/>
          <a:p>
            <a:r>
              <a:rPr lang="en-US" dirty="0" err="1"/>
              <a:t>Xác</a:t>
            </a:r>
            <a:r>
              <a:rPr lang="en-US" dirty="0"/>
              <a:t> </a:t>
            </a:r>
            <a:r>
              <a:rPr lang="en-US" dirty="0" err="1"/>
              <a:t>nhận</a:t>
            </a:r>
            <a:r>
              <a:rPr lang="en-US" dirty="0"/>
              <a:t> </a:t>
            </a:r>
            <a:r>
              <a:rPr lang="en-US" dirty="0" err="1"/>
              <a:t>phạm</a:t>
            </a:r>
            <a:r>
              <a:rPr lang="en-US" dirty="0"/>
              <a:t> vi (Verify </a:t>
            </a:r>
            <a:r>
              <a:rPr lang="en-US" dirty="0" smtClean="0"/>
              <a:t>Scope)</a:t>
            </a:r>
            <a:endParaRPr lang="en-US" dirty="0"/>
          </a:p>
        </p:txBody>
      </p:sp>
      <p:sp>
        <p:nvSpPr>
          <p:cNvPr id="3" name="Content Placeholder 2"/>
          <p:cNvSpPr>
            <a:spLocks noGrp="1"/>
          </p:cNvSpPr>
          <p:nvPr>
            <p:ph idx="1"/>
          </p:nvPr>
        </p:nvSpPr>
        <p:spPr/>
        <p:txBody>
          <a:bodyPr/>
          <a:lstStyle/>
          <a:p>
            <a:r>
              <a:rPr lang="en-US" dirty="0" err="1" smtClean="0"/>
              <a:t>Xác</a:t>
            </a:r>
            <a:r>
              <a:rPr lang="en-US" dirty="0"/>
              <a:t> </a:t>
            </a:r>
            <a:r>
              <a:rPr lang="en-US" dirty="0" err="1" smtClean="0"/>
              <a:t>nhận</a:t>
            </a:r>
            <a:r>
              <a:rPr lang="en-US" dirty="0" smtClean="0"/>
              <a:t> </a:t>
            </a:r>
            <a:r>
              <a:rPr lang="en-US" dirty="0" err="1" smtClean="0"/>
              <a:t>phạm</a:t>
            </a:r>
            <a:r>
              <a:rPr lang="en-US" dirty="0" smtClean="0"/>
              <a:t> </a:t>
            </a:r>
            <a:r>
              <a:rPr lang="en-US" dirty="0"/>
              <a:t>vi </a:t>
            </a:r>
            <a:r>
              <a:rPr lang="en-US" dirty="0" err="1"/>
              <a:t>là</a:t>
            </a:r>
            <a:r>
              <a:rPr lang="en-US" dirty="0"/>
              <a:t> </a:t>
            </a:r>
            <a:r>
              <a:rPr lang="en-US" dirty="0" err="1"/>
              <a:t>quá</a:t>
            </a:r>
            <a:r>
              <a:rPr lang="en-US" dirty="0"/>
              <a:t> </a:t>
            </a:r>
            <a:r>
              <a:rPr lang="en-US" dirty="0" err="1"/>
              <a:t>trình</a:t>
            </a:r>
            <a:r>
              <a:rPr lang="en-US" dirty="0"/>
              <a:t> </a:t>
            </a:r>
            <a:r>
              <a:rPr lang="en-US" dirty="0" err="1" smtClean="0"/>
              <a:t>hình</a:t>
            </a:r>
            <a:r>
              <a:rPr lang="en-US" dirty="0" smtClean="0"/>
              <a:t> </a:t>
            </a:r>
            <a:r>
              <a:rPr lang="en-US" dirty="0" err="1"/>
              <a:t>thức</a:t>
            </a:r>
            <a:r>
              <a:rPr lang="en-US" dirty="0"/>
              <a:t> </a:t>
            </a:r>
            <a:r>
              <a:rPr lang="en-US" dirty="0" err="1"/>
              <a:t>hóa</a:t>
            </a:r>
            <a:r>
              <a:rPr lang="en-US" dirty="0"/>
              <a:t> </a:t>
            </a:r>
            <a:r>
              <a:rPr lang="en-US" dirty="0" err="1"/>
              <a:t>sự</a:t>
            </a:r>
            <a:r>
              <a:rPr lang="en-US" dirty="0"/>
              <a:t> </a:t>
            </a:r>
            <a:r>
              <a:rPr lang="en-US" dirty="0" err="1"/>
              <a:t>công</a:t>
            </a:r>
            <a:r>
              <a:rPr lang="en-US" dirty="0"/>
              <a:t> </a:t>
            </a:r>
            <a:r>
              <a:rPr lang="en-US" dirty="0" err="1"/>
              <a:t>nhận</a:t>
            </a:r>
            <a:r>
              <a:rPr lang="en-US" dirty="0"/>
              <a:t> </a:t>
            </a:r>
            <a:r>
              <a:rPr lang="en-US" dirty="0" err="1" smtClean="0"/>
              <a:t>sản</a:t>
            </a:r>
            <a:r>
              <a:rPr lang="en-US" dirty="0"/>
              <a:t> </a:t>
            </a:r>
            <a:r>
              <a:rPr lang="en-US" dirty="0" err="1" smtClean="0"/>
              <a:t>phẩm</a:t>
            </a:r>
            <a:r>
              <a:rPr lang="en-US" dirty="0" smtClean="0"/>
              <a:t> </a:t>
            </a:r>
            <a:r>
              <a:rPr lang="en-US" dirty="0" err="1" smtClean="0"/>
              <a:t>trung</a:t>
            </a:r>
            <a:r>
              <a:rPr lang="en-US" dirty="0" smtClean="0"/>
              <a:t> </a:t>
            </a:r>
            <a:r>
              <a:rPr lang="en-US" dirty="0" err="1" smtClean="0"/>
              <a:t>gian</a:t>
            </a:r>
            <a:r>
              <a:rPr lang="en-US" dirty="0" smtClean="0"/>
              <a:t> </a:t>
            </a:r>
            <a:r>
              <a:rPr lang="en-US" dirty="0" err="1" smtClean="0"/>
              <a:t>của</a:t>
            </a:r>
            <a:r>
              <a:rPr lang="en-US" dirty="0" smtClean="0"/>
              <a:t> </a:t>
            </a:r>
            <a:r>
              <a:rPr lang="en-US" dirty="0" err="1"/>
              <a:t>dự</a:t>
            </a:r>
            <a:r>
              <a:rPr lang="en-US" dirty="0"/>
              <a:t> </a:t>
            </a:r>
            <a:r>
              <a:rPr lang="en-US" dirty="0" err="1"/>
              <a:t>án</a:t>
            </a:r>
            <a:r>
              <a:rPr lang="en-US" dirty="0"/>
              <a:t> </a:t>
            </a:r>
            <a:r>
              <a:rPr lang="vi-VN" dirty="0"/>
              <a:t>đã</a:t>
            </a:r>
            <a:r>
              <a:rPr lang="en-US" dirty="0" smtClean="0"/>
              <a:t> </a:t>
            </a:r>
            <a:r>
              <a:rPr lang="en-US" dirty="0" err="1"/>
              <a:t>hoàn</a:t>
            </a:r>
            <a:r>
              <a:rPr lang="en-US" dirty="0"/>
              <a:t> </a:t>
            </a:r>
            <a:r>
              <a:rPr lang="en-US" dirty="0" err="1"/>
              <a:t>tất</a:t>
            </a:r>
            <a:r>
              <a:rPr lang="en-US" dirty="0" smtClean="0"/>
              <a:t>.</a:t>
            </a:r>
          </a:p>
          <a:p>
            <a:r>
              <a:rPr lang="vi-VN" dirty="0"/>
              <a:t>Việc xác minh phạm vi bao gồm </a:t>
            </a:r>
            <a:r>
              <a:rPr lang="en-US" dirty="0" err="1" smtClean="0"/>
              <a:t>xem</a:t>
            </a:r>
            <a:r>
              <a:rPr lang="en-US" dirty="0"/>
              <a:t> </a:t>
            </a:r>
            <a:r>
              <a:rPr lang="en-US" dirty="0" err="1"/>
              <a:t>xét</a:t>
            </a:r>
            <a:r>
              <a:rPr lang="en-US" dirty="0"/>
              <a:t> </a:t>
            </a:r>
            <a:r>
              <a:rPr lang="vi-VN" dirty="0" smtClean="0"/>
              <a:t>tổng </a:t>
            </a:r>
            <a:r>
              <a:rPr lang="vi-VN" dirty="0"/>
              <a:t>quan </a:t>
            </a:r>
            <a:r>
              <a:rPr lang="en-US" dirty="0" err="1" smtClean="0"/>
              <a:t>sản</a:t>
            </a:r>
            <a:r>
              <a:rPr lang="en-US" dirty="0"/>
              <a:t> </a:t>
            </a:r>
            <a:r>
              <a:rPr lang="en-US" dirty="0" err="1" smtClean="0"/>
              <a:t>phẩm</a:t>
            </a:r>
            <a:r>
              <a:rPr lang="en-US" dirty="0" smtClean="0"/>
              <a:t> </a:t>
            </a:r>
            <a:r>
              <a:rPr lang="en-US" dirty="0" err="1" smtClean="0"/>
              <a:t>trung</a:t>
            </a:r>
            <a:r>
              <a:rPr lang="en-US" dirty="0" smtClean="0"/>
              <a:t> </a:t>
            </a:r>
            <a:r>
              <a:rPr lang="en-US" dirty="0" err="1" smtClean="0"/>
              <a:t>gian</a:t>
            </a:r>
            <a:r>
              <a:rPr lang="en-US" dirty="0"/>
              <a:t> </a:t>
            </a:r>
            <a:r>
              <a:rPr lang="en-US" dirty="0" err="1" smtClean="0"/>
              <a:t>cùng</a:t>
            </a:r>
            <a:r>
              <a:rPr lang="en-US" dirty="0" smtClean="0"/>
              <a:t> </a:t>
            </a:r>
            <a:r>
              <a:rPr lang="vi-VN" dirty="0" smtClean="0"/>
              <a:t>với </a:t>
            </a:r>
            <a:r>
              <a:rPr lang="vi-VN" dirty="0"/>
              <a:t>khách hàng hay người </a:t>
            </a:r>
            <a:r>
              <a:rPr lang="en-US" dirty="0" err="1" smtClean="0"/>
              <a:t>tài</a:t>
            </a:r>
            <a:r>
              <a:rPr lang="en-US" dirty="0"/>
              <a:t> </a:t>
            </a:r>
            <a:r>
              <a:rPr lang="en-US" dirty="0" err="1" smtClean="0"/>
              <a:t>trợ</a:t>
            </a:r>
            <a:r>
              <a:rPr lang="en-US" dirty="0" smtClean="0"/>
              <a:t> </a:t>
            </a:r>
            <a:r>
              <a:rPr lang="vi-VN" dirty="0" smtClean="0"/>
              <a:t>để </a:t>
            </a:r>
            <a:r>
              <a:rPr lang="vi-VN" dirty="0"/>
              <a:t>bảo đảm rằng họ hoàn </a:t>
            </a:r>
            <a:r>
              <a:rPr lang="en-US" dirty="0" err="1" smtClean="0"/>
              <a:t>toàn</a:t>
            </a:r>
            <a:r>
              <a:rPr lang="en-US" dirty="0" smtClean="0"/>
              <a:t> </a:t>
            </a:r>
            <a:r>
              <a:rPr lang="vi-VN" dirty="0" smtClean="0"/>
              <a:t> </a:t>
            </a:r>
            <a:r>
              <a:rPr lang="vi-VN" dirty="0"/>
              <a:t>thỏa mãn </a:t>
            </a:r>
            <a:r>
              <a:rPr lang="en-US" dirty="0" err="1" smtClean="0"/>
              <a:t>và</a:t>
            </a:r>
            <a:r>
              <a:rPr lang="en-US" dirty="0" smtClean="0"/>
              <a:t> </a:t>
            </a:r>
            <a:r>
              <a:rPr lang="vi-VN" dirty="0" smtClean="0"/>
              <a:t>công nhận</a:t>
            </a:r>
            <a:r>
              <a:rPr lang="en-US" dirty="0" smtClean="0"/>
              <a:t>.</a:t>
            </a:r>
            <a:endParaRPr lang="en-US" dirty="0"/>
          </a:p>
        </p:txBody>
      </p:sp>
    </p:spTree>
    <p:extLst>
      <p:ext uri="{BB962C8B-B14F-4D97-AF65-F5344CB8AC3E}">
        <p14:creationId xmlns:p14="http://schemas.microsoft.com/office/powerpoint/2010/main" val="365980035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Xác</a:t>
            </a:r>
            <a:r>
              <a:rPr lang="en-US" dirty="0"/>
              <a:t> </a:t>
            </a:r>
            <a:r>
              <a:rPr lang="en-US" dirty="0" err="1"/>
              <a:t>nhận</a:t>
            </a:r>
            <a:r>
              <a:rPr lang="en-US" dirty="0"/>
              <a:t> </a:t>
            </a:r>
            <a:r>
              <a:rPr lang="en-US" dirty="0" err="1"/>
              <a:t>phạm</a:t>
            </a:r>
            <a:r>
              <a:rPr lang="en-US" dirty="0"/>
              <a:t> vi (Verify Scope)</a:t>
            </a:r>
          </a:p>
        </p:txBody>
      </p:sp>
      <p:sp>
        <p:nvSpPr>
          <p:cNvPr id="3" name="Content Placeholder 2"/>
          <p:cNvSpPr>
            <a:spLocks noGrp="1"/>
          </p:cNvSpPr>
          <p:nvPr>
            <p:ph idx="1"/>
          </p:nvPr>
        </p:nvSpPr>
        <p:spPr/>
        <p:txBody>
          <a:bodyPr/>
          <a:lstStyle/>
          <a:p>
            <a:r>
              <a:rPr lang="en-US" dirty="0"/>
              <a:t>Verify Scope: Inputs, Tools &amp; Techniques, and Outputs</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62" y="2880366"/>
            <a:ext cx="7717927" cy="2011658"/>
          </a:xfrm>
          <a:prstGeom prst="rect">
            <a:avLst/>
          </a:prstGeom>
        </p:spPr>
      </p:pic>
    </p:spTree>
    <p:extLst>
      <p:ext uri="{BB962C8B-B14F-4D97-AF65-F5344CB8AC3E}">
        <p14:creationId xmlns:p14="http://schemas.microsoft.com/office/powerpoint/2010/main" val="66042444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Xác</a:t>
            </a:r>
            <a:r>
              <a:rPr lang="en-US" dirty="0"/>
              <a:t> </a:t>
            </a:r>
            <a:r>
              <a:rPr lang="en-US" dirty="0" err="1"/>
              <a:t>nhận</a:t>
            </a:r>
            <a:r>
              <a:rPr lang="en-US" dirty="0"/>
              <a:t> </a:t>
            </a:r>
            <a:r>
              <a:rPr lang="en-US" dirty="0" err="1"/>
              <a:t>phạm</a:t>
            </a:r>
            <a:r>
              <a:rPr lang="en-US" dirty="0"/>
              <a:t> vi (Verify Scope)</a:t>
            </a:r>
          </a:p>
        </p:txBody>
      </p:sp>
      <p:sp>
        <p:nvSpPr>
          <p:cNvPr id="3" name="Content Placeholder 2"/>
          <p:cNvSpPr>
            <a:spLocks noGrp="1"/>
          </p:cNvSpPr>
          <p:nvPr>
            <p:ph idx="1"/>
          </p:nvPr>
        </p:nvSpPr>
        <p:spPr/>
        <p:txBody>
          <a:bodyPr/>
          <a:lstStyle/>
          <a:p>
            <a:r>
              <a:rPr lang="en-US" dirty="0"/>
              <a:t>Verify Scope Data Flow Diagram</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84" y="2331732"/>
            <a:ext cx="8229510" cy="4114755"/>
          </a:xfrm>
          <a:prstGeom prst="rect">
            <a:avLst/>
          </a:prstGeom>
        </p:spPr>
      </p:pic>
    </p:spTree>
    <p:extLst>
      <p:ext uri="{BB962C8B-B14F-4D97-AF65-F5344CB8AC3E}">
        <p14:creationId xmlns:p14="http://schemas.microsoft.com/office/powerpoint/2010/main" val="24124683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en-US" dirty="0"/>
              <a:t>Thu </a:t>
            </a:r>
            <a:r>
              <a:rPr lang="en-US" dirty="0" err="1"/>
              <a:t>thập</a:t>
            </a:r>
            <a:r>
              <a:rPr lang="en-US" dirty="0"/>
              <a:t> </a:t>
            </a:r>
            <a:r>
              <a:rPr lang="en-US" dirty="0" err="1"/>
              <a:t>các</a:t>
            </a:r>
            <a:r>
              <a:rPr lang="en-US" dirty="0"/>
              <a:t> </a:t>
            </a:r>
            <a:r>
              <a:rPr lang="en-US" dirty="0" err="1"/>
              <a:t>yêu</a:t>
            </a:r>
            <a:r>
              <a:rPr lang="en-US" dirty="0"/>
              <a:t> </a:t>
            </a:r>
            <a:r>
              <a:rPr lang="en-US" dirty="0" err="1"/>
              <a:t>cầu</a:t>
            </a:r>
            <a:r>
              <a:rPr lang="en-US" dirty="0"/>
              <a:t> </a:t>
            </a:r>
            <a:br>
              <a:rPr lang="en-US" dirty="0"/>
            </a:br>
            <a:r>
              <a:rPr lang="en-US" dirty="0"/>
              <a:t>(Collect Requirements)</a:t>
            </a:r>
            <a:endParaRPr lang="en-US" sz="3600" dirty="0"/>
          </a:p>
        </p:txBody>
      </p:sp>
      <p:sp>
        <p:nvSpPr>
          <p:cNvPr id="3" name="Content Placeholder 2"/>
          <p:cNvSpPr>
            <a:spLocks noGrp="1"/>
          </p:cNvSpPr>
          <p:nvPr>
            <p:ph idx="1"/>
          </p:nvPr>
        </p:nvSpPr>
        <p:spPr>
          <a:xfrm>
            <a:off x="533400" y="1584952"/>
            <a:ext cx="8077200" cy="4861535"/>
          </a:xfrm>
        </p:spPr>
        <p:txBody>
          <a:bodyPr/>
          <a:lstStyle/>
          <a:p>
            <a:r>
              <a:rPr lang="en-US" dirty="0" smtClean="0"/>
              <a:t>Thu </a:t>
            </a:r>
            <a:r>
              <a:rPr lang="en-US" dirty="0" err="1" smtClean="0"/>
              <a:t>thập</a:t>
            </a:r>
            <a:r>
              <a:rPr lang="en-US" dirty="0" smtClean="0"/>
              <a:t> </a:t>
            </a:r>
            <a:r>
              <a:rPr lang="en-US" dirty="0" err="1" smtClean="0"/>
              <a:t>yêu</a:t>
            </a:r>
            <a:r>
              <a:rPr lang="en-US" dirty="0" smtClean="0"/>
              <a:t> </a:t>
            </a:r>
            <a:r>
              <a:rPr lang="en-US" dirty="0" err="1" smtClean="0"/>
              <a:t>cầu</a:t>
            </a:r>
            <a:r>
              <a:rPr lang="en-US" dirty="0" smtClean="0"/>
              <a:t>: </a:t>
            </a:r>
            <a:r>
              <a:rPr lang="en-US" dirty="0" err="1" smtClean="0"/>
              <a:t>là</a:t>
            </a:r>
            <a:r>
              <a:rPr lang="en-US" dirty="0" smtClean="0"/>
              <a:t> </a:t>
            </a:r>
            <a:r>
              <a:rPr lang="en-US" dirty="0" err="1" smtClean="0"/>
              <a:t>quy</a:t>
            </a:r>
            <a:r>
              <a:rPr lang="en-US" dirty="0" smtClean="0"/>
              <a:t> </a:t>
            </a:r>
            <a:r>
              <a:rPr lang="en-US" dirty="0" err="1" smtClean="0"/>
              <a:t>trình</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thu</a:t>
            </a:r>
            <a:r>
              <a:rPr lang="en-US" dirty="0" smtClean="0"/>
              <a:t> </a:t>
            </a:r>
            <a:r>
              <a:rPr lang="en-US" dirty="0" err="1" smtClean="0"/>
              <a:t>thập</a:t>
            </a:r>
            <a:r>
              <a:rPr lang="en-US" dirty="0" smtClean="0"/>
              <a:t> </a:t>
            </a:r>
            <a:r>
              <a:rPr lang="en-US" dirty="0" err="1" smtClean="0"/>
              <a:t>những</a:t>
            </a:r>
            <a:r>
              <a:rPr lang="en-US" dirty="0" smtClean="0"/>
              <a:t> </a:t>
            </a:r>
            <a:r>
              <a:rPr lang="en-US" dirty="0" err="1" smtClean="0"/>
              <a:t>yêu</a:t>
            </a:r>
            <a:r>
              <a:rPr lang="en-US" dirty="0" smtClean="0"/>
              <a:t> </a:t>
            </a:r>
            <a:r>
              <a:rPr lang="en-US" dirty="0" err="1" smtClean="0"/>
              <a:t>cầu</a:t>
            </a:r>
            <a:r>
              <a:rPr lang="en-US" dirty="0" smtClean="0"/>
              <a:t> </a:t>
            </a:r>
            <a:r>
              <a:rPr lang="en-US" dirty="0" err="1" smtClean="0"/>
              <a:t>của</a:t>
            </a:r>
            <a:r>
              <a:rPr lang="en-US" dirty="0" smtClean="0"/>
              <a:t> </a:t>
            </a:r>
            <a:r>
              <a:rPr lang="en-US" dirty="0" err="1" smtClean="0"/>
              <a:t>các</a:t>
            </a:r>
            <a:r>
              <a:rPr lang="en-US" dirty="0" smtClean="0"/>
              <a:t> </a:t>
            </a:r>
            <a:r>
              <a:rPr lang="en-US" dirty="0" err="1" smtClean="0"/>
              <a:t>bên</a:t>
            </a:r>
            <a:r>
              <a:rPr lang="en-US" dirty="0" smtClean="0"/>
              <a:t> </a:t>
            </a:r>
            <a:r>
              <a:rPr lang="en-US" dirty="0" err="1" smtClean="0"/>
              <a:t>tham</a:t>
            </a:r>
            <a:r>
              <a:rPr lang="en-US" dirty="0" smtClean="0"/>
              <a:t> </a:t>
            </a:r>
            <a:r>
              <a:rPr lang="en-US" dirty="0" err="1" smtClean="0"/>
              <a:t>gia</a:t>
            </a:r>
            <a:r>
              <a:rPr lang="en-US" dirty="0" smtClean="0"/>
              <a:t> </a:t>
            </a:r>
            <a:r>
              <a:rPr lang="en-US" dirty="0" err="1" smtClean="0"/>
              <a:t>để</a:t>
            </a:r>
            <a:r>
              <a:rPr lang="en-US" dirty="0" smtClean="0"/>
              <a:t> </a:t>
            </a:r>
            <a:r>
              <a:rPr lang="en-US" dirty="0" err="1" smtClean="0"/>
              <a:t>đưa</a:t>
            </a:r>
            <a:r>
              <a:rPr lang="en-US" dirty="0" smtClean="0"/>
              <a:t> </a:t>
            </a:r>
            <a:r>
              <a:rPr lang="en-US" dirty="0" err="1" smtClean="0"/>
              <a:t>ra</a:t>
            </a:r>
            <a:r>
              <a:rPr lang="en-US" dirty="0" smtClean="0"/>
              <a:t> </a:t>
            </a:r>
            <a:r>
              <a:rPr lang="en-US" dirty="0" err="1" smtClean="0"/>
              <a:t>mục</a:t>
            </a:r>
            <a:r>
              <a:rPr lang="en-US" dirty="0" smtClean="0"/>
              <a:t> </a:t>
            </a:r>
            <a:r>
              <a:rPr lang="en-US" dirty="0" err="1" smtClean="0"/>
              <a:t>tiêu</a:t>
            </a:r>
            <a:r>
              <a:rPr lang="en-US" dirty="0" smtClean="0"/>
              <a:t> </a:t>
            </a:r>
            <a:r>
              <a:rPr lang="en-US" dirty="0" err="1" smtClean="0"/>
              <a:t>của</a:t>
            </a:r>
            <a:r>
              <a:rPr lang="en-US" dirty="0" smtClean="0"/>
              <a:t> </a:t>
            </a:r>
            <a:r>
              <a:rPr lang="en-US" dirty="0" err="1" smtClean="0"/>
              <a:t>dự</a:t>
            </a:r>
            <a:r>
              <a:rPr lang="en-US" dirty="0" smtClean="0"/>
              <a:t> </a:t>
            </a:r>
            <a:r>
              <a:rPr lang="en-US" dirty="0" err="1" smtClean="0"/>
              <a:t>án</a:t>
            </a:r>
            <a:r>
              <a:rPr lang="en-US" dirty="0" smtClean="0"/>
              <a:t>.</a:t>
            </a:r>
          </a:p>
          <a:p>
            <a:r>
              <a:rPr lang="en-US" dirty="0" smtClean="0"/>
              <a:t>Thu </a:t>
            </a:r>
            <a:r>
              <a:rPr lang="en-US" dirty="0" err="1" smtClean="0"/>
              <a:t>thập</a:t>
            </a:r>
            <a:r>
              <a:rPr lang="en-US" dirty="0" smtClean="0"/>
              <a:t> </a:t>
            </a:r>
            <a:r>
              <a:rPr lang="en-US" dirty="0" err="1" smtClean="0"/>
              <a:t>yêu</a:t>
            </a:r>
            <a:r>
              <a:rPr lang="en-US" dirty="0" smtClean="0"/>
              <a:t> </a:t>
            </a:r>
            <a:r>
              <a:rPr lang="en-US" dirty="0" err="1" smtClean="0"/>
              <a:t>cầu</a:t>
            </a:r>
            <a:r>
              <a:rPr lang="en-US" dirty="0" smtClean="0"/>
              <a:t> </a:t>
            </a:r>
            <a:r>
              <a:rPr lang="en-US" dirty="0" err="1" smtClean="0"/>
              <a:t>là</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và</a:t>
            </a:r>
            <a:r>
              <a:rPr lang="en-US" dirty="0" smtClean="0"/>
              <a:t> </a:t>
            </a:r>
            <a:r>
              <a:rPr lang="en-US" dirty="0" err="1" smtClean="0"/>
              <a:t>quản</a:t>
            </a:r>
            <a:r>
              <a:rPr lang="en-US" dirty="0" smtClean="0"/>
              <a:t> </a:t>
            </a:r>
            <a:r>
              <a:rPr lang="en-US" dirty="0" err="1" smtClean="0"/>
              <a:t>lý</a:t>
            </a:r>
            <a:r>
              <a:rPr lang="en-US" dirty="0" smtClean="0"/>
              <a:t> </a:t>
            </a:r>
            <a:r>
              <a:rPr lang="en-US" dirty="0" err="1" smtClean="0"/>
              <a:t>những</a:t>
            </a:r>
            <a:r>
              <a:rPr lang="en-US" dirty="0" smtClean="0"/>
              <a:t> </a:t>
            </a:r>
            <a:r>
              <a:rPr lang="en-US" dirty="0" err="1" smtClean="0"/>
              <a:t>kỳ</a:t>
            </a:r>
            <a:r>
              <a:rPr lang="en-US" dirty="0" smtClean="0"/>
              <a:t> </a:t>
            </a:r>
            <a:r>
              <a:rPr lang="en-US" dirty="0" err="1" smtClean="0"/>
              <a:t>vọng</a:t>
            </a:r>
            <a:r>
              <a:rPr lang="en-US" dirty="0" smtClean="0"/>
              <a:t> </a:t>
            </a:r>
            <a:r>
              <a:rPr lang="en-US" dirty="0" err="1" smtClean="0"/>
              <a:t>của</a:t>
            </a:r>
            <a:r>
              <a:rPr lang="en-US" dirty="0" smtClean="0"/>
              <a:t> </a:t>
            </a:r>
            <a:r>
              <a:rPr lang="en-US" dirty="0" err="1" smtClean="0"/>
              <a:t>khách</a:t>
            </a:r>
            <a:r>
              <a:rPr lang="en-US" dirty="0" smtClean="0"/>
              <a:t> </a:t>
            </a:r>
            <a:r>
              <a:rPr lang="en-US" dirty="0" err="1" smtClean="0"/>
              <a:t>hàng</a:t>
            </a:r>
            <a:r>
              <a:rPr lang="en-US" dirty="0" smtClean="0"/>
              <a:t> </a:t>
            </a:r>
            <a:r>
              <a:rPr lang="en-US" dirty="0" err="1" smtClean="0"/>
              <a:t>và</a:t>
            </a:r>
            <a:r>
              <a:rPr lang="en-US" dirty="0" smtClean="0"/>
              <a:t> </a:t>
            </a:r>
            <a:r>
              <a:rPr lang="en-US" dirty="0" err="1" smtClean="0"/>
              <a:t>các</a:t>
            </a:r>
            <a:r>
              <a:rPr lang="en-US" dirty="0" smtClean="0"/>
              <a:t> </a:t>
            </a:r>
            <a:r>
              <a:rPr lang="en-US" dirty="0" err="1" smtClean="0"/>
              <a:t>bên</a:t>
            </a:r>
            <a:r>
              <a:rPr lang="en-US" dirty="0" smtClean="0"/>
              <a:t> </a:t>
            </a:r>
            <a:r>
              <a:rPr lang="en-US" dirty="0" err="1" smtClean="0"/>
              <a:t>tham</a:t>
            </a:r>
            <a:r>
              <a:rPr lang="en-US" dirty="0" smtClean="0"/>
              <a:t> </a:t>
            </a:r>
            <a:r>
              <a:rPr lang="en-US" dirty="0" err="1" smtClean="0"/>
              <a:t>gia</a:t>
            </a:r>
            <a:r>
              <a:rPr lang="en-US" dirty="0" smtClean="0"/>
              <a:t>, </a:t>
            </a:r>
            <a:r>
              <a:rPr lang="en-US" dirty="0" err="1" smtClean="0"/>
              <a:t>nó</a:t>
            </a:r>
            <a:r>
              <a:rPr lang="en-US" dirty="0" smtClean="0"/>
              <a:t> </a:t>
            </a:r>
            <a:r>
              <a:rPr lang="en-US" dirty="0" err="1" smtClean="0"/>
              <a:t>làm</a:t>
            </a:r>
            <a:r>
              <a:rPr lang="en-US" dirty="0" smtClean="0"/>
              <a:t> </a:t>
            </a:r>
            <a:r>
              <a:rPr lang="en-US" dirty="0" err="1" smtClean="0"/>
              <a:t>cơ</a:t>
            </a:r>
            <a:r>
              <a:rPr lang="en-US" dirty="0" smtClean="0"/>
              <a:t> </a:t>
            </a:r>
            <a:r>
              <a:rPr lang="en-US" dirty="0" err="1" smtClean="0"/>
              <a:t>sở</a:t>
            </a:r>
            <a:r>
              <a:rPr lang="en-US" dirty="0" smtClean="0"/>
              <a:t> </a:t>
            </a:r>
            <a:r>
              <a:rPr lang="en-US" dirty="0" err="1" smtClean="0"/>
              <a:t>cho</a:t>
            </a:r>
            <a:r>
              <a:rPr lang="en-US" dirty="0" smtClean="0"/>
              <a:t> </a:t>
            </a:r>
            <a:r>
              <a:rPr lang="en-US" dirty="0" err="1" smtClean="0"/>
              <a:t>việc</a:t>
            </a:r>
            <a:r>
              <a:rPr lang="en-US" dirty="0" smtClean="0"/>
              <a:t> </a:t>
            </a:r>
            <a:r>
              <a:rPr lang="en-US" dirty="0" err="1" smtClean="0"/>
              <a:t>tạo</a:t>
            </a:r>
            <a:r>
              <a:rPr lang="en-US" dirty="0" smtClean="0"/>
              <a:t> WBS</a:t>
            </a:r>
          </a:p>
          <a:p>
            <a:r>
              <a:rPr lang="en-US" dirty="0" smtClean="0"/>
              <a:t>Chi </a:t>
            </a:r>
            <a:r>
              <a:rPr lang="en-US" dirty="0" err="1" smtClean="0"/>
              <a:t>phí</a:t>
            </a:r>
            <a:r>
              <a:rPr lang="en-US" dirty="0" smtClean="0"/>
              <a:t>, </a:t>
            </a:r>
            <a:r>
              <a:rPr lang="en-US" dirty="0" err="1" smtClean="0"/>
              <a:t>lịch</a:t>
            </a:r>
            <a:r>
              <a:rPr lang="en-US" dirty="0" smtClean="0"/>
              <a:t> </a:t>
            </a:r>
            <a:r>
              <a:rPr lang="en-US" dirty="0" err="1" smtClean="0"/>
              <a:t>làm</a:t>
            </a:r>
            <a:r>
              <a:rPr lang="en-US" dirty="0" smtClean="0"/>
              <a:t> </a:t>
            </a:r>
            <a:r>
              <a:rPr lang="en-US" dirty="0" err="1" smtClean="0"/>
              <a:t>việc</a:t>
            </a:r>
            <a:r>
              <a:rPr lang="en-US" dirty="0" smtClean="0"/>
              <a:t> </a:t>
            </a:r>
            <a:r>
              <a:rPr lang="en-US" dirty="0" err="1" smtClean="0"/>
              <a:t>và</a:t>
            </a:r>
            <a:r>
              <a:rPr lang="en-US" dirty="0" smtClean="0"/>
              <a:t> </a:t>
            </a:r>
            <a:r>
              <a:rPr lang="en-US" dirty="0" err="1" smtClean="0"/>
              <a:t>kế</a:t>
            </a:r>
            <a:r>
              <a:rPr lang="en-US" dirty="0" smtClean="0"/>
              <a:t> </a:t>
            </a:r>
            <a:r>
              <a:rPr lang="en-US" dirty="0" err="1" smtClean="0"/>
              <a:t>hoạch</a:t>
            </a:r>
            <a:r>
              <a:rPr lang="en-US" dirty="0" smtClean="0"/>
              <a:t> </a:t>
            </a:r>
            <a:r>
              <a:rPr lang="en-US" dirty="0" err="1" smtClean="0"/>
              <a:t>chất</a:t>
            </a:r>
            <a:r>
              <a:rPr lang="en-US" dirty="0" smtClean="0"/>
              <a:t> </a:t>
            </a:r>
            <a:r>
              <a:rPr lang="en-US" dirty="0" err="1" smtClean="0"/>
              <a:t>lượng</a:t>
            </a:r>
            <a:r>
              <a:rPr lang="en-US" dirty="0" smtClean="0"/>
              <a:t> </a:t>
            </a:r>
            <a:r>
              <a:rPr lang="en-US" dirty="0" err="1" smtClean="0"/>
              <a:t>đều</a:t>
            </a:r>
            <a:r>
              <a:rPr lang="en-US" dirty="0" smtClean="0"/>
              <a:t> </a:t>
            </a:r>
            <a:r>
              <a:rPr lang="en-US" dirty="0" err="1" smtClean="0"/>
              <a:t>dựa</a:t>
            </a:r>
            <a:r>
              <a:rPr lang="en-US" dirty="0" smtClean="0"/>
              <a:t> </a:t>
            </a:r>
            <a:r>
              <a:rPr lang="en-US" dirty="0" err="1" smtClean="0"/>
              <a:t>vào</a:t>
            </a:r>
            <a:r>
              <a:rPr lang="en-US" dirty="0" smtClean="0"/>
              <a:t> </a:t>
            </a:r>
            <a:r>
              <a:rPr lang="en-US" dirty="0" err="1" smtClean="0"/>
              <a:t>những</a:t>
            </a:r>
            <a:r>
              <a:rPr lang="en-US" dirty="0" smtClean="0"/>
              <a:t> </a:t>
            </a:r>
            <a:r>
              <a:rPr lang="en-US" dirty="0" err="1" smtClean="0"/>
              <a:t>yêu</a:t>
            </a:r>
            <a:r>
              <a:rPr lang="en-US" dirty="0" smtClean="0"/>
              <a:t> </a:t>
            </a:r>
            <a:r>
              <a:rPr lang="en-US" dirty="0" err="1" smtClean="0"/>
              <a:t>cầu</a:t>
            </a:r>
            <a:r>
              <a:rPr lang="en-US" dirty="0" smtClean="0"/>
              <a:t> </a:t>
            </a:r>
            <a:r>
              <a:rPr lang="en-US" dirty="0" err="1" smtClean="0"/>
              <a:t>này</a:t>
            </a:r>
            <a:r>
              <a:rPr lang="en-US" dirty="0" smtClean="0"/>
              <a:t>.</a:t>
            </a:r>
            <a:endParaRPr lang="en-US" dirty="0"/>
          </a:p>
        </p:txBody>
      </p:sp>
    </p:spTree>
    <p:extLst>
      <p:ext uri="{BB962C8B-B14F-4D97-AF65-F5344CB8AC3E}">
        <p14:creationId xmlns:p14="http://schemas.microsoft.com/office/powerpoint/2010/main" val="56744671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Xác</a:t>
            </a:r>
            <a:r>
              <a:rPr lang="en-US" dirty="0"/>
              <a:t> </a:t>
            </a:r>
            <a:r>
              <a:rPr lang="en-US" dirty="0" err="1"/>
              <a:t>nhận</a:t>
            </a:r>
            <a:r>
              <a:rPr lang="en-US" dirty="0"/>
              <a:t> </a:t>
            </a:r>
            <a:r>
              <a:rPr lang="en-US" dirty="0" err="1"/>
              <a:t>phạm</a:t>
            </a:r>
            <a:r>
              <a:rPr lang="en-US" dirty="0"/>
              <a:t> vi (Verify Scope)</a:t>
            </a:r>
          </a:p>
        </p:txBody>
      </p:sp>
      <p:sp>
        <p:nvSpPr>
          <p:cNvPr id="3" name="Content Placeholder 2"/>
          <p:cNvSpPr>
            <a:spLocks noGrp="1"/>
          </p:cNvSpPr>
          <p:nvPr>
            <p:ph idx="1"/>
          </p:nvPr>
        </p:nvSpPr>
        <p:spPr/>
        <p:txBody>
          <a:bodyPr/>
          <a:lstStyle/>
          <a:p>
            <a:r>
              <a:rPr lang="en-US" dirty="0"/>
              <a:t>Input</a:t>
            </a:r>
          </a:p>
          <a:p>
            <a:pPr lvl="1"/>
            <a:r>
              <a:rPr lang="en-US" dirty="0"/>
              <a:t>Project Management </a:t>
            </a:r>
            <a:r>
              <a:rPr lang="en-US" dirty="0" smtClean="0"/>
              <a:t>plan</a:t>
            </a:r>
          </a:p>
          <a:p>
            <a:pPr lvl="2"/>
            <a:r>
              <a:rPr lang="en-US" dirty="0" smtClean="0"/>
              <a:t>Project </a:t>
            </a:r>
            <a:r>
              <a:rPr lang="en-US" dirty="0"/>
              <a:t>Scope Statement, </a:t>
            </a:r>
            <a:endParaRPr lang="en-US" dirty="0" smtClean="0"/>
          </a:p>
          <a:p>
            <a:pPr lvl="2"/>
            <a:r>
              <a:rPr lang="en-US" dirty="0" smtClean="0"/>
              <a:t>WBS</a:t>
            </a:r>
            <a:r>
              <a:rPr lang="en-US" dirty="0"/>
              <a:t>, </a:t>
            </a:r>
            <a:endParaRPr lang="en-US" dirty="0" smtClean="0"/>
          </a:p>
          <a:p>
            <a:pPr lvl="2"/>
            <a:r>
              <a:rPr lang="en-US" dirty="0" smtClean="0"/>
              <a:t>WBS dictionary</a:t>
            </a:r>
          </a:p>
          <a:p>
            <a:pPr lvl="1"/>
            <a:r>
              <a:rPr lang="en-US" dirty="0" smtClean="0"/>
              <a:t>Requirement Documentation: </a:t>
            </a:r>
          </a:p>
          <a:p>
            <a:pPr lvl="2"/>
            <a:r>
              <a:rPr lang="en-US" dirty="0" err="1" smtClean="0"/>
              <a:t>Danh</a:t>
            </a:r>
            <a:r>
              <a:rPr lang="en-US" dirty="0" smtClean="0"/>
              <a:t> </a:t>
            </a:r>
            <a:r>
              <a:rPr lang="en-US" dirty="0" err="1" smtClean="0"/>
              <a:t>sách</a:t>
            </a:r>
            <a:r>
              <a:rPr lang="en-US" dirty="0"/>
              <a:t> </a:t>
            </a:r>
            <a:r>
              <a:rPr lang="en-US" dirty="0" err="1" smtClean="0"/>
              <a:t>tất</a:t>
            </a:r>
            <a:r>
              <a:rPr lang="en-US" dirty="0"/>
              <a:t> </a:t>
            </a:r>
            <a:r>
              <a:rPr lang="en-US" dirty="0" err="1" smtClean="0"/>
              <a:t>cả</a:t>
            </a:r>
            <a:r>
              <a:rPr lang="en-US" dirty="0"/>
              <a:t> </a:t>
            </a:r>
            <a:r>
              <a:rPr lang="en-US" dirty="0" err="1" smtClean="0"/>
              <a:t>dự</a:t>
            </a:r>
            <a:r>
              <a:rPr lang="en-US" dirty="0"/>
              <a:t> </a:t>
            </a:r>
            <a:r>
              <a:rPr lang="en-US" dirty="0" err="1" smtClean="0"/>
              <a:t>án</a:t>
            </a:r>
            <a:r>
              <a:rPr lang="en-US" dirty="0"/>
              <a:t>, </a:t>
            </a:r>
            <a:r>
              <a:rPr lang="en-US" dirty="0" err="1" smtClean="0"/>
              <a:t>sản</a:t>
            </a:r>
            <a:r>
              <a:rPr lang="en-US" dirty="0"/>
              <a:t> </a:t>
            </a:r>
            <a:r>
              <a:rPr lang="en-US" dirty="0" err="1" smtClean="0"/>
              <a:t>phẩm</a:t>
            </a:r>
            <a:r>
              <a:rPr lang="en-US" dirty="0"/>
              <a:t>, </a:t>
            </a:r>
            <a:r>
              <a:rPr lang="en-US" dirty="0" err="1" smtClean="0"/>
              <a:t>và</a:t>
            </a:r>
            <a:r>
              <a:rPr lang="en-US" dirty="0"/>
              <a:t> </a:t>
            </a:r>
            <a:r>
              <a:rPr lang="en-US" dirty="0" err="1" smtClean="0"/>
              <a:t>các</a:t>
            </a:r>
            <a:r>
              <a:rPr lang="en-US" dirty="0"/>
              <a:t> </a:t>
            </a:r>
            <a:r>
              <a:rPr lang="en-US" dirty="0" err="1" smtClean="0"/>
              <a:t>loại</a:t>
            </a:r>
            <a:r>
              <a:rPr lang="en-US" dirty="0"/>
              <a:t> </a:t>
            </a:r>
            <a:r>
              <a:rPr lang="en-US" dirty="0" err="1" smtClean="0"/>
              <a:t>yêu</a:t>
            </a:r>
            <a:r>
              <a:rPr lang="en-US" dirty="0"/>
              <a:t> </a:t>
            </a:r>
            <a:r>
              <a:rPr lang="en-US" dirty="0" err="1" smtClean="0"/>
              <a:t>cầu</a:t>
            </a:r>
            <a:r>
              <a:rPr lang="en-US" dirty="0"/>
              <a:t> </a:t>
            </a:r>
            <a:r>
              <a:rPr lang="en-US" dirty="0" err="1" smtClean="0"/>
              <a:t>khác</a:t>
            </a:r>
            <a:r>
              <a:rPr lang="en-US" dirty="0" smtClean="0"/>
              <a:t> </a:t>
            </a:r>
            <a:r>
              <a:rPr lang="en-US" dirty="0" err="1" smtClean="0"/>
              <a:t>cùng</a:t>
            </a:r>
            <a:r>
              <a:rPr lang="en-US" dirty="0"/>
              <a:t> </a:t>
            </a:r>
            <a:r>
              <a:rPr lang="en-US" dirty="0" err="1" smtClean="0"/>
              <a:t>với</a:t>
            </a:r>
            <a:r>
              <a:rPr lang="en-US" dirty="0"/>
              <a:t> </a:t>
            </a:r>
            <a:r>
              <a:rPr lang="en-US" dirty="0" err="1" smtClean="0"/>
              <a:t>tiêu</a:t>
            </a:r>
            <a:r>
              <a:rPr lang="en-US" dirty="0"/>
              <a:t> </a:t>
            </a:r>
            <a:r>
              <a:rPr lang="en-US" dirty="0" err="1" smtClean="0"/>
              <a:t>chuẩn</a:t>
            </a:r>
            <a:r>
              <a:rPr lang="en-US" dirty="0"/>
              <a:t> </a:t>
            </a:r>
            <a:r>
              <a:rPr lang="en-US" dirty="0" err="1" smtClean="0"/>
              <a:t>công</a:t>
            </a:r>
            <a:r>
              <a:rPr lang="en-US" dirty="0"/>
              <a:t> </a:t>
            </a:r>
            <a:r>
              <a:rPr lang="en-US" dirty="0" err="1" smtClean="0"/>
              <a:t>nhận</a:t>
            </a:r>
            <a:r>
              <a:rPr lang="en-US" dirty="0"/>
              <a:t> </a:t>
            </a:r>
            <a:r>
              <a:rPr lang="en-US" dirty="0" err="1" smtClean="0"/>
              <a:t>của</a:t>
            </a:r>
            <a:r>
              <a:rPr lang="en-US" dirty="0"/>
              <a:t> </a:t>
            </a:r>
            <a:r>
              <a:rPr lang="en-US" dirty="0" err="1" smtClean="0"/>
              <a:t>nó</a:t>
            </a:r>
            <a:r>
              <a:rPr lang="en-US" dirty="0" smtClean="0"/>
              <a:t>.</a:t>
            </a:r>
            <a:endParaRPr lang="en-US" dirty="0"/>
          </a:p>
          <a:p>
            <a:pPr lvl="1"/>
            <a:r>
              <a:rPr lang="en-US" dirty="0"/>
              <a:t>Requirement Traceability </a:t>
            </a:r>
            <a:r>
              <a:rPr lang="en-US" dirty="0" smtClean="0"/>
              <a:t>Matrix</a:t>
            </a:r>
          </a:p>
          <a:p>
            <a:pPr lvl="2"/>
            <a:r>
              <a:rPr lang="en-US" dirty="0" err="1" smtClean="0"/>
              <a:t>Liên</a:t>
            </a:r>
            <a:r>
              <a:rPr lang="en-US" dirty="0"/>
              <a:t> </a:t>
            </a:r>
            <a:r>
              <a:rPr lang="en-US" dirty="0" err="1" smtClean="0"/>
              <a:t>kết</a:t>
            </a:r>
            <a:r>
              <a:rPr lang="en-US" dirty="0"/>
              <a:t> </a:t>
            </a:r>
            <a:r>
              <a:rPr lang="en-US" dirty="0" err="1" smtClean="0"/>
              <a:t>các</a:t>
            </a:r>
            <a:r>
              <a:rPr lang="en-US" dirty="0"/>
              <a:t> </a:t>
            </a:r>
            <a:r>
              <a:rPr lang="en-US" dirty="0" err="1" smtClean="0"/>
              <a:t>yêu</a:t>
            </a:r>
            <a:r>
              <a:rPr lang="en-US" dirty="0"/>
              <a:t> </a:t>
            </a:r>
            <a:r>
              <a:rPr lang="en-US" dirty="0" err="1" smtClean="0"/>
              <a:t>cầu</a:t>
            </a:r>
            <a:r>
              <a:rPr lang="en-US" dirty="0"/>
              <a:t> </a:t>
            </a:r>
            <a:r>
              <a:rPr lang="en-US" dirty="0" err="1" smtClean="0"/>
              <a:t>với</a:t>
            </a:r>
            <a:r>
              <a:rPr lang="en-US" dirty="0"/>
              <a:t> </a:t>
            </a:r>
            <a:r>
              <a:rPr lang="en-US" dirty="0" err="1" smtClean="0"/>
              <a:t>nguồn</a:t>
            </a:r>
            <a:r>
              <a:rPr lang="en-US" dirty="0"/>
              <a:t> </a:t>
            </a:r>
            <a:r>
              <a:rPr lang="en-US" dirty="0" err="1" smtClean="0"/>
              <a:t>gốc</a:t>
            </a:r>
            <a:r>
              <a:rPr lang="en-US" dirty="0"/>
              <a:t> </a:t>
            </a:r>
            <a:r>
              <a:rPr lang="en-US" dirty="0" err="1" smtClean="0"/>
              <a:t>của</a:t>
            </a:r>
            <a:r>
              <a:rPr lang="en-US" dirty="0"/>
              <a:t> </a:t>
            </a:r>
            <a:r>
              <a:rPr lang="en-US" dirty="0" err="1" smtClean="0"/>
              <a:t>nó</a:t>
            </a:r>
            <a:r>
              <a:rPr lang="en-US" dirty="0"/>
              <a:t>, </a:t>
            </a:r>
            <a:r>
              <a:rPr lang="en-US" dirty="0" err="1" smtClean="0"/>
              <a:t>và</a:t>
            </a:r>
            <a:r>
              <a:rPr lang="en-US" dirty="0" smtClean="0"/>
              <a:t> </a:t>
            </a:r>
            <a:r>
              <a:rPr lang="en-US" dirty="0" err="1" smtClean="0"/>
              <a:t>theo</a:t>
            </a:r>
            <a:r>
              <a:rPr lang="en-US" dirty="0"/>
              <a:t> </a:t>
            </a:r>
            <a:r>
              <a:rPr lang="en-US" dirty="0" err="1" smtClean="0"/>
              <a:t>dõi</a:t>
            </a:r>
            <a:r>
              <a:rPr lang="en-US" dirty="0"/>
              <a:t> </a:t>
            </a:r>
            <a:r>
              <a:rPr lang="en-US" dirty="0" err="1" smtClean="0"/>
              <a:t>suốt</a:t>
            </a:r>
            <a:r>
              <a:rPr lang="en-US" dirty="0" smtClean="0"/>
              <a:t> </a:t>
            </a:r>
            <a:r>
              <a:rPr lang="en-US" dirty="0" err="1" smtClean="0"/>
              <a:t>chu</a:t>
            </a:r>
            <a:r>
              <a:rPr lang="en-US" dirty="0"/>
              <a:t> </a:t>
            </a:r>
            <a:r>
              <a:rPr lang="en-US" dirty="0" err="1" smtClean="0"/>
              <a:t>trình</a:t>
            </a:r>
            <a:r>
              <a:rPr lang="en-US" dirty="0"/>
              <a:t> </a:t>
            </a:r>
            <a:r>
              <a:rPr lang="en-US" dirty="0" err="1" smtClean="0"/>
              <a:t>của</a:t>
            </a:r>
            <a:r>
              <a:rPr lang="en-US" dirty="0"/>
              <a:t> </a:t>
            </a:r>
            <a:r>
              <a:rPr lang="en-US" dirty="0" err="1" smtClean="0"/>
              <a:t>dự</a:t>
            </a:r>
            <a:r>
              <a:rPr lang="en-US" dirty="0"/>
              <a:t> </a:t>
            </a:r>
            <a:r>
              <a:rPr lang="en-US" dirty="0" err="1" smtClean="0"/>
              <a:t>án</a:t>
            </a:r>
            <a:endParaRPr lang="en-US" dirty="0"/>
          </a:p>
          <a:p>
            <a:pPr lvl="1"/>
            <a:r>
              <a:rPr lang="en-US" dirty="0"/>
              <a:t>Validated Deliverables</a:t>
            </a:r>
          </a:p>
          <a:p>
            <a:pPr lvl="2"/>
            <a:r>
              <a:rPr lang="en-US" dirty="0"/>
              <a:t>Đ</a:t>
            </a:r>
            <a:r>
              <a:rPr lang="vi-VN" dirty="0"/>
              <a:t>ượ</a:t>
            </a:r>
            <a:r>
              <a:rPr lang="en-US" dirty="0"/>
              <a:t>c </a:t>
            </a:r>
            <a:r>
              <a:rPr lang="en-US" dirty="0" err="1"/>
              <a:t>thực</a:t>
            </a:r>
            <a:r>
              <a:rPr lang="en-US" dirty="0"/>
              <a:t> </a:t>
            </a:r>
            <a:r>
              <a:rPr lang="en-US" dirty="0" err="1"/>
              <a:t>hiện</a:t>
            </a:r>
            <a:r>
              <a:rPr lang="en-US" dirty="0"/>
              <a:t> </a:t>
            </a:r>
            <a:r>
              <a:rPr lang="en-US" dirty="0" err="1"/>
              <a:t>bởi</a:t>
            </a:r>
            <a:r>
              <a:rPr lang="en-US" dirty="0"/>
              <a:t> </a:t>
            </a:r>
            <a:r>
              <a:rPr lang="en-US" dirty="0" err="1"/>
              <a:t>tiến</a:t>
            </a:r>
            <a:r>
              <a:rPr lang="en-US" dirty="0"/>
              <a:t> </a:t>
            </a:r>
            <a:r>
              <a:rPr lang="en-US" dirty="0" err="1"/>
              <a:t>trình</a:t>
            </a:r>
            <a:r>
              <a:rPr lang="en-US" dirty="0"/>
              <a:t> </a:t>
            </a:r>
            <a:r>
              <a:rPr lang="vi-VN" dirty="0"/>
              <a:t>đ</a:t>
            </a:r>
            <a:r>
              <a:rPr lang="en-US" dirty="0" err="1"/>
              <a:t>iều</a:t>
            </a:r>
            <a:r>
              <a:rPr lang="en-US" dirty="0"/>
              <a:t> </a:t>
            </a:r>
            <a:r>
              <a:rPr lang="en-US" dirty="0" err="1"/>
              <a:t>khiển</a:t>
            </a:r>
            <a:r>
              <a:rPr lang="en-US" dirty="0"/>
              <a:t> </a:t>
            </a:r>
            <a:r>
              <a:rPr lang="en-US" dirty="0" err="1"/>
              <a:t>chất</a:t>
            </a:r>
            <a:r>
              <a:rPr lang="en-US" dirty="0"/>
              <a:t> l</a:t>
            </a:r>
            <a:r>
              <a:rPr lang="vi-VN" dirty="0"/>
              <a:t>ượ</a:t>
            </a:r>
            <a:r>
              <a:rPr lang="en-US" dirty="0" err="1"/>
              <a:t>ng</a:t>
            </a:r>
            <a:endParaRPr lang="en-US" dirty="0"/>
          </a:p>
          <a:p>
            <a:pPr lvl="1"/>
            <a:endParaRPr lang="en-US" dirty="0"/>
          </a:p>
        </p:txBody>
      </p:sp>
    </p:spTree>
    <p:extLst>
      <p:ext uri="{BB962C8B-B14F-4D97-AF65-F5344CB8AC3E}">
        <p14:creationId xmlns:p14="http://schemas.microsoft.com/office/powerpoint/2010/main" val="8509700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Xác</a:t>
            </a:r>
            <a:r>
              <a:rPr lang="en-US" dirty="0"/>
              <a:t> </a:t>
            </a:r>
            <a:r>
              <a:rPr lang="en-US" dirty="0" err="1"/>
              <a:t>nhận</a:t>
            </a:r>
            <a:r>
              <a:rPr lang="en-US" dirty="0"/>
              <a:t> </a:t>
            </a:r>
            <a:r>
              <a:rPr lang="en-US" dirty="0" err="1"/>
              <a:t>phạm</a:t>
            </a:r>
            <a:r>
              <a:rPr lang="en-US" dirty="0"/>
              <a:t> vi (Verify Scope)</a:t>
            </a:r>
          </a:p>
        </p:txBody>
      </p:sp>
      <p:sp>
        <p:nvSpPr>
          <p:cNvPr id="3" name="Content Placeholder 2"/>
          <p:cNvSpPr>
            <a:spLocks noGrp="1"/>
          </p:cNvSpPr>
          <p:nvPr>
            <p:ph idx="1"/>
          </p:nvPr>
        </p:nvSpPr>
        <p:spPr/>
        <p:txBody>
          <a:bodyPr/>
          <a:lstStyle/>
          <a:p>
            <a:r>
              <a:rPr lang="en-US" dirty="0" smtClean="0"/>
              <a:t>Tools </a:t>
            </a:r>
            <a:r>
              <a:rPr lang="en-US" dirty="0"/>
              <a:t>and techniques</a:t>
            </a:r>
          </a:p>
          <a:p>
            <a:pPr lvl="1"/>
            <a:r>
              <a:rPr lang="en-US" dirty="0" err="1" smtClean="0"/>
              <a:t>Kiểm</a:t>
            </a:r>
            <a:r>
              <a:rPr lang="en-US" dirty="0" smtClean="0"/>
              <a:t> </a:t>
            </a:r>
            <a:r>
              <a:rPr lang="en-US" dirty="0" err="1" smtClean="0"/>
              <a:t>tra</a:t>
            </a:r>
            <a:r>
              <a:rPr lang="en-US" dirty="0" smtClean="0"/>
              <a:t> (Inspection -Review/Audit</a:t>
            </a:r>
            <a:r>
              <a:rPr lang="en-US" dirty="0"/>
              <a:t>): </a:t>
            </a:r>
            <a:r>
              <a:rPr lang="en-US" dirty="0" err="1" smtClean="0"/>
              <a:t>bao</a:t>
            </a:r>
            <a:r>
              <a:rPr lang="en-US" dirty="0"/>
              <a:t> </a:t>
            </a:r>
            <a:r>
              <a:rPr lang="en-US" dirty="0" err="1" smtClean="0"/>
              <a:t>gồm</a:t>
            </a:r>
            <a:r>
              <a:rPr lang="en-US" dirty="0"/>
              <a:t> </a:t>
            </a:r>
            <a:r>
              <a:rPr lang="en-US" dirty="0" err="1" smtClean="0"/>
              <a:t>các</a:t>
            </a:r>
            <a:r>
              <a:rPr lang="en-US" dirty="0"/>
              <a:t> </a:t>
            </a:r>
            <a:r>
              <a:rPr lang="en-US" dirty="0" err="1" smtClean="0"/>
              <a:t>hoạt</a:t>
            </a:r>
            <a:r>
              <a:rPr lang="en-US" dirty="0" smtClean="0"/>
              <a:t> </a:t>
            </a:r>
            <a:r>
              <a:rPr lang="vi-VN" dirty="0" smtClean="0"/>
              <a:t>động</a:t>
            </a:r>
            <a:r>
              <a:rPr lang="en-US" dirty="0" smtClean="0"/>
              <a:t> </a:t>
            </a:r>
            <a:r>
              <a:rPr lang="en-US" dirty="0" err="1" smtClean="0"/>
              <a:t>nh</a:t>
            </a:r>
            <a:r>
              <a:rPr lang="vi-VN" dirty="0" smtClean="0"/>
              <a:t>ư</a:t>
            </a:r>
            <a:r>
              <a:rPr lang="en-US" dirty="0"/>
              <a:t> </a:t>
            </a:r>
            <a:r>
              <a:rPr lang="en-US" dirty="0" err="1" smtClean="0"/>
              <a:t>phép</a:t>
            </a:r>
            <a:r>
              <a:rPr lang="en-US" dirty="0" smtClean="0"/>
              <a:t> </a:t>
            </a:r>
            <a:r>
              <a:rPr lang="vi-VN" dirty="0" smtClean="0"/>
              <a:t>đ</a:t>
            </a:r>
            <a:r>
              <a:rPr lang="en-US" dirty="0" smtClean="0"/>
              <a:t>o</a:t>
            </a:r>
            <a:r>
              <a:rPr lang="en-US" dirty="0"/>
              <a:t>, </a:t>
            </a:r>
            <a:r>
              <a:rPr lang="en-US" dirty="0" err="1" smtClean="0"/>
              <a:t>kiểm</a:t>
            </a:r>
            <a:r>
              <a:rPr lang="en-US" dirty="0" smtClean="0"/>
              <a:t> </a:t>
            </a:r>
            <a:r>
              <a:rPr lang="en-US" dirty="0" err="1" smtClean="0"/>
              <a:t>tra</a:t>
            </a:r>
            <a:r>
              <a:rPr lang="en-US" dirty="0"/>
              <a:t>, </a:t>
            </a:r>
            <a:r>
              <a:rPr lang="en-US" dirty="0" err="1" smtClean="0"/>
              <a:t>và</a:t>
            </a:r>
            <a:r>
              <a:rPr lang="en-US" dirty="0"/>
              <a:t> </a:t>
            </a:r>
            <a:r>
              <a:rPr lang="en-US" dirty="0" err="1" smtClean="0"/>
              <a:t>kiểm</a:t>
            </a:r>
            <a:r>
              <a:rPr lang="en-US" dirty="0"/>
              <a:t> </a:t>
            </a:r>
            <a:r>
              <a:rPr lang="en-US" dirty="0" err="1" smtClean="0"/>
              <a:t>chứng</a:t>
            </a:r>
            <a:r>
              <a:rPr lang="en-US" dirty="0" smtClean="0"/>
              <a:t> </a:t>
            </a:r>
            <a:r>
              <a:rPr lang="vi-VN" dirty="0" smtClean="0"/>
              <a:t>để</a:t>
            </a:r>
            <a:r>
              <a:rPr lang="en-US" dirty="0"/>
              <a:t> </a:t>
            </a:r>
            <a:r>
              <a:rPr lang="en-US" dirty="0" err="1" smtClean="0"/>
              <a:t>xác</a:t>
            </a:r>
            <a:r>
              <a:rPr lang="en-US" dirty="0" smtClean="0"/>
              <a:t> </a:t>
            </a:r>
            <a:r>
              <a:rPr lang="vi-VN" dirty="0" smtClean="0"/>
              <a:t>đị</a:t>
            </a:r>
            <a:r>
              <a:rPr lang="en-US" dirty="0" err="1" smtClean="0"/>
              <a:t>nh</a:t>
            </a:r>
            <a:r>
              <a:rPr lang="en-US" dirty="0" smtClean="0"/>
              <a:t> </a:t>
            </a:r>
            <a:r>
              <a:rPr lang="en-US" dirty="0" err="1" smtClean="0"/>
              <a:t>xem</a:t>
            </a:r>
            <a:r>
              <a:rPr lang="en-US" dirty="0"/>
              <a:t> </a:t>
            </a:r>
            <a:r>
              <a:rPr lang="en-US" dirty="0" err="1" smtClean="0"/>
              <a:t>công</a:t>
            </a:r>
            <a:r>
              <a:rPr lang="en-US" dirty="0"/>
              <a:t> </a:t>
            </a:r>
            <a:r>
              <a:rPr lang="en-US" dirty="0" err="1" smtClean="0"/>
              <a:t>việc</a:t>
            </a:r>
            <a:r>
              <a:rPr lang="en-US" dirty="0"/>
              <a:t> </a:t>
            </a:r>
            <a:r>
              <a:rPr lang="en-US" dirty="0" err="1" smtClean="0"/>
              <a:t>và</a:t>
            </a:r>
            <a:r>
              <a:rPr lang="en-US" dirty="0"/>
              <a:t> </a:t>
            </a:r>
            <a:r>
              <a:rPr lang="en-US" dirty="0" err="1" smtClean="0"/>
              <a:t>các</a:t>
            </a:r>
            <a:r>
              <a:rPr lang="en-US" dirty="0"/>
              <a:t> </a:t>
            </a:r>
            <a:r>
              <a:rPr lang="en-US" dirty="0" err="1" smtClean="0"/>
              <a:t>sản</a:t>
            </a:r>
            <a:r>
              <a:rPr lang="en-US" dirty="0"/>
              <a:t> </a:t>
            </a:r>
            <a:r>
              <a:rPr lang="en-US" dirty="0" err="1" smtClean="0"/>
              <a:t>phẩm</a:t>
            </a:r>
            <a:r>
              <a:rPr lang="en-US" dirty="0" smtClean="0"/>
              <a:t> </a:t>
            </a:r>
            <a:r>
              <a:rPr lang="en-US" dirty="0" err="1" smtClean="0"/>
              <a:t>trung</a:t>
            </a:r>
            <a:r>
              <a:rPr lang="en-US" dirty="0" smtClean="0"/>
              <a:t> </a:t>
            </a:r>
            <a:r>
              <a:rPr lang="en-US" dirty="0" err="1" smtClean="0"/>
              <a:t>gian</a:t>
            </a:r>
            <a:r>
              <a:rPr lang="en-US" dirty="0"/>
              <a:t> </a:t>
            </a:r>
            <a:r>
              <a:rPr lang="en-US" dirty="0" err="1" smtClean="0"/>
              <a:t>có</a:t>
            </a:r>
            <a:r>
              <a:rPr lang="en-US" dirty="0" smtClean="0"/>
              <a:t> </a:t>
            </a:r>
            <a:r>
              <a:rPr lang="vi-VN" dirty="0" smtClean="0"/>
              <a:t>đáp</a:t>
            </a:r>
            <a:r>
              <a:rPr lang="en-US" dirty="0"/>
              <a:t> </a:t>
            </a:r>
            <a:r>
              <a:rPr lang="en-US" dirty="0" err="1" smtClean="0"/>
              <a:t>ứng</a:t>
            </a:r>
            <a:r>
              <a:rPr lang="en-US" dirty="0" smtClean="0"/>
              <a:t> </a:t>
            </a:r>
            <a:r>
              <a:rPr lang="vi-VN" dirty="0" smtClean="0"/>
              <a:t>đượ</a:t>
            </a:r>
            <a:r>
              <a:rPr lang="en-US" dirty="0"/>
              <a:t>c </a:t>
            </a:r>
            <a:r>
              <a:rPr lang="en-US" dirty="0" err="1" smtClean="0"/>
              <a:t>các</a:t>
            </a:r>
            <a:r>
              <a:rPr lang="en-US" dirty="0"/>
              <a:t> </a:t>
            </a:r>
            <a:r>
              <a:rPr lang="en-US" dirty="0" err="1" smtClean="0"/>
              <a:t>yêu</a:t>
            </a:r>
            <a:r>
              <a:rPr lang="en-US" dirty="0"/>
              <a:t> </a:t>
            </a:r>
            <a:r>
              <a:rPr lang="en-US" dirty="0" err="1" smtClean="0"/>
              <a:t>cầu</a:t>
            </a:r>
            <a:r>
              <a:rPr lang="en-US" dirty="0"/>
              <a:t> </a:t>
            </a:r>
            <a:r>
              <a:rPr lang="en-US" dirty="0" err="1" smtClean="0"/>
              <a:t>và</a:t>
            </a:r>
            <a:r>
              <a:rPr lang="en-US" dirty="0"/>
              <a:t> </a:t>
            </a:r>
            <a:r>
              <a:rPr lang="en-US" dirty="0" err="1" smtClean="0"/>
              <a:t>các</a:t>
            </a:r>
            <a:r>
              <a:rPr lang="en-US" dirty="0" smtClean="0"/>
              <a:t> </a:t>
            </a:r>
            <a:r>
              <a:rPr lang="vi-VN" dirty="0" smtClean="0"/>
              <a:t>đ</a:t>
            </a:r>
            <a:r>
              <a:rPr lang="en-US" dirty="0" err="1" smtClean="0"/>
              <a:t>iều</a:t>
            </a:r>
            <a:r>
              <a:rPr lang="en-US" dirty="0"/>
              <a:t> </a:t>
            </a:r>
            <a:r>
              <a:rPr lang="en-US" dirty="0" err="1" smtClean="0"/>
              <a:t>kiện</a:t>
            </a:r>
            <a:r>
              <a:rPr lang="en-US" dirty="0"/>
              <a:t> </a:t>
            </a:r>
            <a:r>
              <a:rPr lang="en-US" dirty="0" err="1" smtClean="0"/>
              <a:t>công</a:t>
            </a:r>
            <a:r>
              <a:rPr lang="en-US" dirty="0"/>
              <a:t> </a:t>
            </a:r>
            <a:r>
              <a:rPr lang="en-US" dirty="0" err="1" smtClean="0"/>
              <a:t>nhận</a:t>
            </a:r>
            <a:r>
              <a:rPr lang="en-US" dirty="0" smtClean="0"/>
              <a:t> </a:t>
            </a:r>
            <a:r>
              <a:rPr lang="en-US" dirty="0"/>
              <a:t>hay </a:t>
            </a:r>
            <a:r>
              <a:rPr lang="en-US" dirty="0" err="1" smtClean="0"/>
              <a:t>không</a:t>
            </a:r>
            <a:r>
              <a:rPr lang="en-US" dirty="0" smtClean="0"/>
              <a:t>.</a:t>
            </a:r>
          </a:p>
          <a:p>
            <a:r>
              <a:rPr lang="en-US" dirty="0"/>
              <a:t>Output:</a:t>
            </a:r>
          </a:p>
          <a:p>
            <a:pPr lvl="1"/>
            <a:r>
              <a:rPr lang="en-US" dirty="0"/>
              <a:t>Accepted </a:t>
            </a:r>
            <a:r>
              <a:rPr lang="en-US" dirty="0" smtClean="0"/>
              <a:t>deliverables</a:t>
            </a:r>
            <a:r>
              <a:rPr lang="en-US" dirty="0"/>
              <a:t>: </a:t>
            </a:r>
            <a:endParaRPr lang="en-US" dirty="0" smtClean="0"/>
          </a:p>
          <a:p>
            <a:pPr lvl="2"/>
            <a:r>
              <a:rPr lang="en-US" dirty="0" err="1" smtClean="0"/>
              <a:t>Sản</a:t>
            </a:r>
            <a:r>
              <a:rPr lang="en-US" dirty="0" smtClean="0"/>
              <a:t> </a:t>
            </a:r>
            <a:r>
              <a:rPr lang="en-US" dirty="0" err="1" smtClean="0"/>
              <a:t>phẩm</a:t>
            </a:r>
            <a:r>
              <a:rPr lang="en-US" dirty="0" smtClean="0"/>
              <a:t> </a:t>
            </a:r>
            <a:r>
              <a:rPr lang="en-US" dirty="0" err="1" smtClean="0"/>
              <a:t>trung</a:t>
            </a:r>
            <a:r>
              <a:rPr lang="en-US" dirty="0" smtClean="0"/>
              <a:t> </a:t>
            </a:r>
            <a:r>
              <a:rPr lang="en-US" dirty="0" err="1" smtClean="0"/>
              <a:t>gian</a:t>
            </a:r>
            <a:r>
              <a:rPr lang="en-US" dirty="0" smtClean="0"/>
              <a:t> </a:t>
            </a:r>
            <a:r>
              <a:rPr lang="vi-VN" dirty="0" smtClean="0"/>
              <a:t>đượ</a:t>
            </a:r>
            <a:r>
              <a:rPr lang="en-US" dirty="0"/>
              <a:t>c </a:t>
            </a:r>
            <a:r>
              <a:rPr lang="en-US" dirty="0" err="1" smtClean="0"/>
              <a:t>công</a:t>
            </a:r>
            <a:r>
              <a:rPr lang="en-US" dirty="0"/>
              <a:t> </a:t>
            </a:r>
            <a:r>
              <a:rPr lang="en-US" dirty="0" err="1" smtClean="0"/>
              <a:t>nhận</a:t>
            </a:r>
            <a:r>
              <a:rPr lang="en-US" dirty="0"/>
              <a:t> </a:t>
            </a:r>
            <a:r>
              <a:rPr lang="en-US" dirty="0" err="1" smtClean="0"/>
              <a:t>bởi</a:t>
            </a:r>
            <a:r>
              <a:rPr lang="en-US" dirty="0"/>
              <a:t> </a:t>
            </a:r>
            <a:r>
              <a:rPr lang="en-US" dirty="0" err="1" smtClean="0"/>
              <a:t>khách</a:t>
            </a:r>
            <a:r>
              <a:rPr lang="en-US" dirty="0"/>
              <a:t> </a:t>
            </a:r>
            <a:r>
              <a:rPr lang="en-US" dirty="0" err="1" smtClean="0"/>
              <a:t>hàng</a:t>
            </a:r>
            <a:r>
              <a:rPr lang="en-US" dirty="0"/>
              <a:t> </a:t>
            </a:r>
            <a:r>
              <a:rPr lang="en-US" dirty="0" err="1" smtClean="0"/>
              <a:t>hoặc</a:t>
            </a:r>
            <a:r>
              <a:rPr lang="en-US" dirty="0" smtClean="0"/>
              <a:t> </a:t>
            </a:r>
            <a:r>
              <a:rPr lang="en-US" dirty="0" err="1" smtClean="0"/>
              <a:t>nhà</a:t>
            </a:r>
            <a:r>
              <a:rPr lang="en-US" dirty="0"/>
              <a:t> </a:t>
            </a:r>
            <a:r>
              <a:rPr lang="en-US" dirty="0" err="1" smtClean="0"/>
              <a:t>tài</a:t>
            </a:r>
            <a:r>
              <a:rPr lang="en-US" dirty="0"/>
              <a:t> </a:t>
            </a:r>
            <a:r>
              <a:rPr lang="en-US" dirty="0" err="1" smtClean="0"/>
              <a:t>trợ</a:t>
            </a:r>
            <a:r>
              <a:rPr lang="en-US" dirty="0" smtClean="0"/>
              <a:t>.</a:t>
            </a:r>
          </a:p>
          <a:p>
            <a:pPr lvl="2"/>
            <a:r>
              <a:rPr lang="en-US" dirty="0" err="1" smtClean="0"/>
              <a:t>Hồ</a:t>
            </a:r>
            <a:r>
              <a:rPr lang="en-US" dirty="0" smtClean="0"/>
              <a:t> s</a:t>
            </a:r>
            <a:r>
              <a:rPr lang="vi-VN" dirty="0" smtClean="0"/>
              <a:t>ơ</a:t>
            </a:r>
            <a:r>
              <a:rPr lang="en-US" dirty="0" smtClean="0"/>
              <a:t> </a:t>
            </a:r>
            <a:r>
              <a:rPr lang="en-US" dirty="0" err="1" smtClean="0"/>
              <a:t>ghi</a:t>
            </a:r>
            <a:r>
              <a:rPr lang="en-US" dirty="0"/>
              <a:t> </a:t>
            </a:r>
            <a:r>
              <a:rPr lang="en-US" dirty="0" err="1" smtClean="0"/>
              <a:t>nhận</a:t>
            </a:r>
            <a:r>
              <a:rPr lang="en-US" dirty="0"/>
              <a:t> </a:t>
            </a:r>
            <a:r>
              <a:rPr lang="en-US" dirty="0" err="1" smtClean="0"/>
              <a:t>sự</a:t>
            </a:r>
            <a:r>
              <a:rPr lang="en-US" dirty="0"/>
              <a:t> </a:t>
            </a:r>
            <a:r>
              <a:rPr lang="en-US" dirty="0" err="1" smtClean="0"/>
              <a:t>công</a:t>
            </a:r>
            <a:r>
              <a:rPr lang="en-US" dirty="0"/>
              <a:t> </a:t>
            </a:r>
            <a:r>
              <a:rPr lang="en-US" dirty="0" err="1" smtClean="0"/>
              <a:t>nhận</a:t>
            </a:r>
            <a:r>
              <a:rPr lang="en-US" dirty="0"/>
              <a:t> </a:t>
            </a:r>
            <a:r>
              <a:rPr lang="en-US" dirty="0" err="1" smtClean="0"/>
              <a:t>sản</a:t>
            </a:r>
            <a:r>
              <a:rPr lang="en-US" dirty="0"/>
              <a:t> </a:t>
            </a:r>
            <a:r>
              <a:rPr lang="en-US" dirty="0" err="1" smtClean="0"/>
              <a:t>phẩm</a:t>
            </a:r>
            <a:r>
              <a:rPr lang="en-US" dirty="0"/>
              <a:t> </a:t>
            </a:r>
            <a:r>
              <a:rPr lang="en-US" dirty="0" err="1" smtClean="0"/>
              <a:t>của</a:t>
            </a:r>
            <a:r>
              <a:rPr lang="en-US" dirty="0"/>
              <a:t> </a:t>
            </a:r>
            <a:r>
              <a:rPr lang="en-US" dirty="0" err="1" smtClean="0"/>
              <a:t>dự</a:t>
            </a:r>
            <a:r>
              <a:rPr lang="en-US" dirty="0"/>
              <a:t> </a:t>
            </a:r>
            <a:r>
              <a:rPr lang="en-US" dirty="0" err="1" smtClean="0"/>
              <a:t>án</a:t>
            </a:r>
            <a:r>
              <a:rPr lang="en-US" dirty="0"/>
              <a:t> </a:t>
            </a:r>
            <a:r>
              <a:rPr lang="en-US" dirty="0" err="1" smtClean="0"/>
              <a:t>nhận</a:t>
            </a:r>
            <a:r>
              <a:rPr lang="en-US" dirty="0" smtClean="0"/>
              <a:t> </a:t>
            </a:r>
            <a:r>
              <a:rPr lang="vi-VN" dirty="0" smtClean="0"/>
              <a:t>đượ</a:t>
            </a:r>
            <a:r>
              <a:rPr lang="en-US" dirty="0"/>
              <a:t>c </a:t>
            </a:r>
            <a:r>
              <a:rPr lang="en-US" dirty="0" err="1" smtClean="0"/>
              <a:t>từ</a:t>
            </a:r>
            <a:r>
              <a:rPr lang="en-US" dirty="0"/>
              <a:t> </a:t>
            </a:r>
            <a:r>
              <a:rPr lang="en-US" dirty="0" err="1" smtClean="0"/>
              <a:t>phía</a:t>
            </a:r>
            <a:r>
              <a:rPr lang="en-US" dirty="0"/>
              <a:t> </a:t>
            </a:r>
            <a:r>
              <a:rPr lang="en-US" dirty="0" err="1" smtClean="0"/>
              <a:t>khách</a:t>
            </a:r>
            <a:r>
              <a:rPr lang="en-US" dirty="0"/>
              <a:t> </a:t>
            </a:r>
            <a:r>
              <a:rPr lang="en-US" dirty="0" err="1" smtClean="0"/>
              <a:t>hàng</a:t>
            </a:r>
            <a:r>
              <a:rPr lang="en-US" dirty="0"/>
              <a:t>, </a:t>
            </a:r>
            <a:r>
              <a:rPr lang="en-US" dirty="0" err="1" smtClean="0"/>
              <a:t>nhà</a:t>
            </a:r>
            <a:r>
              <a:rPr lang="en-US" dirty="0"/>
              <a:t> </a:t>
            </a:r>
            <a:r>
              <a:rPr lang="en-US" dirty="0" err="1" smtClean="0"/>
              <a:t>tài</a:t>
            </a:r>
            <a:r>
              <a:rPr lang="en-US" dirty="0"/>
              <a:t> </a:t>
            </a:r>
            <a:r>
              <a:rPr lang="en-US" dirty="0" err="1" smtClean="0"/>
              <a:t>trợ</a:t>
            </a:r>
            <a:r>
              <a:rPr lang="en-US" dirty="0"/>
              <a:t> </a:t>
            </a:r>
            <a:r>
              <a:rPr lang="en-US" dirty="0" err="1" smtClean="0"/>
              <a:t>và</a:t>
            </a:r>
            <a:r>
              <a:rPr lang="en-US" dirty="0"/>
              <a:t> </a:t>
            </a:r>
            <a:r>
              <a:rPr lang="en-US" dirty="0" err="1" smtClean="0"/>
              <a:t>kết</a:t>
            </a:r>
            <a:r>
              <a:rPr lang="en-US" dirty="0"/>
              <a:t> </a:t>
            </a:r>
            <a:r>
              <a:rPr lang="en-US" dirty="0" err="1" smtClean="0"/>
              <a:t>thúc</a:t>
            </a:r>
            <a:r>
              <a:rPr lang="en-US" dirty="0"/>
              <a:t> </a:t>
            </a:r>
            <a:r>
              <a:rPr lang="en-US" dirty="0" err="1" smtClean="0"/>
              <a:t>dự</a:t>
            </a:r>
            <a:r>
              <a:rPr lang="en-US" dirty="0"/>
              <a:t> </a:t>
            </a:r>
            <a:r>
              <a:rPr lang="en-US" dirty="0" err="1" smtClean="0"/>
              <a:t>án</a:t>
            </a:r>
            <a:r>
              <a:rPr lang="en-US" dirty="0" smtClean="0"/>
              <a:t>.</a:t>
            </a:r>
          </a:p>
          <a:p>
            <a:pPr lvl="1"/>
            <a:endParaRPr lang="en-US" dirty="0"/>
          </a:p>
          <a:p>
            <a:endParaRPr lang="en-US" dirty="0"/>
          </a:p>
        </p:txBody>
      </p:sp>
    </p:spTree>
    <p:extLst>
      <p:ext uri="{BB962C8B-B14F-4D97-AF65-F5344CB8AC3E}">
        <p14:creationId xmlns:p14="http://schemas.microsoft.com/office/powerpoint/2010/main" val="394794409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Xác</a:t>
            </a:r>
            <a:r>
              <a:rPr lang="en-US" dirty="0"/>
              <a:t> </a:t>
            </a:r>
            <a:r>
              <a:rPr lang="en-US" dirty="0" err="1"/>
              <a:t>nhận</a:t>
            </a:r>
            <a:r>
              <a:rPr lang="en-US" dirty="0"/>
              <a:t> </a:t>
            </a:r>
            <a:r>
              <a:rPr lang="en-US" dirty="0" err="1"/>
              <a:t>phạm</a:t>
            </a:r>
            <a:r>
              <a:rPr lang="en-US" dirty="0"/>
              <a:t> vi (Verify Scope)</a:t>
            </a:r>
          </a:p>
        </p:txBody>
      </p:sp>
      <p:sp>
        <p:nvSpPr>
          <p:cNvPr id="3" name="Content Placeholder 2"/>
          <p:cNvSpPr>
            <a:spLocks noGrp="1"/>
          </p:cNvSpPr>
          <p:nvPr>
            <p:ph idx="1"/>
          </p:nvPr>
        </p:nvSpPr>
        <p:spPr/>
        <p:txBody>
          <a:bodyPr/>
          <a:lstStyle/>
          <a:p>
            <a:pPr lvl="1"/>
            <a:r>
              <a:rPr lang="en-US" dirty="0"/>
              <a:t>Change </a:t>
            </a:r>
            <a:r>
              <a:rPr lang="en-US" dirty="0" smtClean="0"/>
              <a:t>requests:</a:t>
            </a:r>
          </a:p>
          <a:p>
            <a:pPr lvl="2"/>
            <a:r>
              <a:rPr lang="vi-VN" dirty="0"/>
              <a:t>Những yêu cầu </a:t>
            </a:r>
            <a:r>
              <a:rPr lang="en-US" dirty="0" smtClean="0"/>
              <a:t>t</a:t>
            </a:r>
            <a:r>
              <a:rPr lang="vi-VN" dirty="0" smtClean="0"/>
              <a:t>hay </a:t>
            </a:r>
            <a:r>
              <a:rPr lang="vi-VN" dirty="0"/>
              <a:t>đổi được xử lý </a:t>
            </a:r>
            <a:r>
              <a:rPr lang="en-US" dirty="0" err="1" smtClean="0"/>
              <a:t>thông</a:t>
            </a:r>
            <a:r>
              <a:rPr lang="en-US" dirty="0" smtClean="0"/>
              <a:t> </a:t>
            </a:r>
            <a:r>
              <a:rPr lang="vi-VN" dirty="0" smtClean="0"/>
              <a:t>qua qu</a:t>
            </a:r>
            <a:r>
              <a:rPr lang="en-US" dirty="0"/>
              <a:t>y</a:t>
            </a:r>
            <a:r>
              <a:rPr lang="vi-VN" dirty="0" smtClean="0"/>
              <a:t> </a:t>
            </a:r>
            <a:r>
              <a:rPr lang="vi-VN" dirty="0"/>
              <a:t>trình điều khiển </a:t>
            </a:r>
            <a:r>
              <a:rPr lang="en-US" dirty="0" smtClean="0"/>
              <a:t>t</a:t>
            </a:r>
            <a:r>
              <a:rPr lang="vi-VN" dirty="0" smtClean="0"/>
              <a:t>hay </a:t>
            </a:r>
            <a:r>
              <a:rPr lang="vi-VN" dirty="0"/>
              <a:t>đổi </a:t>
            </a:r>
            <a:r>
              <a:rPr lang="en-US" dirty="0" err="1" smtClean="0"/>
              <a:t>tích</a:t>
            </a:r>
            <a:r>
              <a:rPr lang="vi-VN" dirty="0" smtClean="0"/>
              <a:t> </a:t>
            </a:r>
            <a:r>
              <a:rPr lang="vi-VN" dirty="0"/>
              <a:t>hợp.</a:t>
            </a:r>
            <a:endParaRPr lang="en-US" dirty="0"/>
          </a:p>
          <a:p>
            <a:pPr lvl="1"/>
            <a:r>
              <a:rPr lang="en-US" dirty="0"/>
              <a:t>Product Document </a:t>
            </a:r>
            <a:r>
              <a:rPr lang="en-US" dirty="0" smtClean="0"/>
              <a:t>Updates</a:t>
            </a:r>
          </a:p>
          <a:p>
            <a:pPr lvl="2"/>
            <a:r>
              <a:rPr lang="vi-VN" dirty="0"/>
              <a:t>Những hồ sơ dự án </a:t>
            </a:r>
            <a:r>
              <a:rPr lang="vi-VN" dirty="0" smtClean="0"/>
              <a:t>có </a:t>
            </a:r>
            <a:r>
              <a:rPr lang="vi-VN" dirty="0"/>
              <a:t>thể </a:t>
            </a:r>
            <a:r>
              <a:rPr lang="vi-VN" dirty="0" smtClean="0"/>
              <a:t>đượ</a:t>
            </a:r>
            <a:r>
              <a:rPr lang="en-US" dirty="0" smtClean="0"/>
              <a:t>c </a:t>
            </a:r>
            <a:r>
              <a:rPr lang="vi-VN" dirty="0" smtClean="0"/>
              <a:t>cập </a:t>
            </a:r>
            <a:r>
              <a:rPr lang="vi-VN" dirty="0"/>
              <a:t>nhật như </a:t>
            </a:r>
            <a:r>
              <a:rPr lang="en-US" dirty="0" err="1" smtClean="0"/>
              <a:t>là</a:t>
            </a:r>
            <a:r>
              <a:rPr lang="en-US" dirty="0" smtClean="0"/>
              <a:t> </a:t>
            </a:r>
            <a:r>
              <a:rPr lang="vi-VN" dirty="0" smtClean="0"/>
              <a:t>một </a:t>
            </a:r>
            <a:r>
              <a:rPr lang="vi-VN" dirty="0"/>
              <a:t>kết quả </a:t>
            </a:r>
            <a:r>
              <a:rPr lang="en-US" dirty="0" smtClean="0"/>
              <a:t>c</a:t>
            </a:r>
            <a:r>
              <a:rPr lang="vi-VN" dirty="0" smtClean="0"/>
              <a:t>ủa</a:t>
            </a:r>
            <a:r>
              <a:rPr lang="en-US" dirty="0" smtClean="0"/>
              <a:t> </a:t>
            </a:r>
            <a:r>
              <a:rPr lang="en-US" dirty="0" err="1" smtClean="0"/>
              <a:t>quy</a:t>
            </a:r>
            <a:r>
              <a:rPr lang="en-US" dirty="0"/>
              <a:t> </a:t>
            </a:r>
            <a:r>
              <a:rPr lang="en-US" dirty="0" err="1" smtClean="0"/>
              <a:t>trình</a:t>
            </a:r>
            <a:r>
              <a:rPr lang="vi-VN" dirty="0" smtClean="0"/>
              <a:t> </a:t>
            </a:r>
            <a:r>
              <a:rPr lang="en-US" dirty="0" smtClean="0"/>
              <a:t>k</a:t>
            </a:r>
            <a:r>
              <a:rPr lang="vi-VN" dirty="0" smtClean="0"/>
              <a:t>iểm </a:t>
            </a:r>
            <a:r>
              <a:rPr lang="vi-VN" dirty="0"/>
              <a:t>tra </a:t>
            </a:r>
            <a:r>
              <a:rPr lang="en-US" dirty="0" smtClean="0"/>
              <a:t>p</a:t>
            </a:r>
            <a:r>
              <a:rPr lang="vi-VN" dirty="0" smtClean="0"/>
              <a:t>hạm </a:t>
            </a:r>
            <a:r>
              <a:rPr lang="vi-VN" dirty="0"/>
              <a:t>vi bao gồm bất kỳ tài liệu nào mà định nghĩa </a:t>
            </a:r>
            <a:r>
              <a:rPr lang="vi-VN" dirty="0" smtClean="0"/>
              <a:t>sản </a:t>
            </a:r>
            <a:r>
              <a:rPr lang="vi-VN" dirty="0"/>
              <a:t>phẩm </a:t>
            </a:r>
            <a:r>
              <a:rPr lang="en-US" dirty="0" err="1" smtClean="0"/>
              <a:t>hoặc</a:t>
            </a:r>
            <a:r>
              <a:rPr lang="en-US" dirty="0"/>
              <a:t> </a:t>
            </a:r>
            <a:r>
              <a:rPr lang="en-US" dirty="0" err="1" smtClean="0"/>
              <a:t>tình</a:t>
            </a:r>
            <a:r>
              <a:rPr lang="en-US" dirty="0"/>
              <a:t> </a:t>
            </a:r>
            <a:r>
              <a:rPr lang="en-US" dirty="0" err="1" smtClean="0"/>
              <a:t>trạng</a:t>
            </a:r>
            <a:r>
              <a:rPr lang="en-US" dirty="0" smtClean="0"/>
              <a:t> </a:t>
            </a:r>
            <a:r>
              <a:rPr lang="vi-VN" dirty="0" smtClean="0"/>
              <a:t>báo cáo</a:t>
            </a:r>
            <a:r>
              <a:rPr lang="en-US" dirty="0" smtClean="0"/>
              <a:t>.</a:t>
            </a:r>
            <a:endParaRPr lang="en-US" dirty="0"/>
          </a:p>
          <a:p>
            <a:pPr lvl="1"/>
            <a:endParaRPr lang="en-US" dirty="0"/>
          </a:p>
        </p:txBody>
      </p:sp>
    </p:spTree>
    <p:extLst>
      <p:ext uri="{BB962C8B-B14F-4D97-AF65-F5344CB8AC3E}">
        <p14:creationId xmlns:p14="http://schemas.microsoft.com/office/powerpoint/2010/main" val="324239979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Điều</a:t>
            </a:r>
            <a:r>
              <a:rPr lang="en-US" dirty="0"/>
              <a:t> </a:t>
            </a:r>
            <a:r>
              <a:rPr lang="en-US" dirty="0" err="1" smtClean="0"/>
              <a:t>khiển</a:t>
            </a:r>
            <a:r>
              <a:rPr lang="en-US" dirty="0"/>
              <a:t> </a:t>
            </a:r>
            <a:r>
              <a:rPr lang="en-US" dirty="0" err="1" smtClean="0"/>
              <a:t>phạm</a:t>
            </a:r>
            <a:r>
              <a:rPr lang="en-US" dirty="0" smtClean="0"/>
              <a:t> vi (Control Scope)</a:t>
            </a:r>
            <a:endParaRPr lang="en-US" dirty="0"/>
          </a:p>
        </p:txBody>
      </p:sp>
      <p:sp>
        <p:nvSpPr>
          <p:cNvPr id="3" name="Content Placeholder 2"/>
          <p:cNvSpPr>
            <a:spLocks noGrp="1"/>
          </p:cNvSpPr>
          <p:nvPr>
            <p:ph idx="1"/>
          </p:nvPr>
        </p:nvSpPr>
        <p:spPr/>
        <p:txBody>
          <a:bodyPr/>
          <a:lstStyle/>
          <a:p>
            <a:r>
              <a:rPr lang="en-US" dirty="0" err="1" smtClean="0"/>
              <a:t>Điều</a:t>
            </a:r>
            <a:r>
              <a:rPr lang="en-US" dirty="0"/>
              <a:t> </a:t>
            </a:r>
            <a:r>
              <a:rPr lang="en-US" dirty="0" err="1" smtClean="0"/>
              <a:t>khiển</a:t>
            </a:r>
            <a:r>
              <a:rPr lang="en-US" dirty="0"/>
              <a:t> </a:t>
            </a:r>
            <a:r>
              <a:rPr lang="en-US" dirty="0" err="1" smtClean="0"/>
              <a:t>phạm</a:t>
            </a:r>
            <a:r>
              <a:rPr lang="en-US" dirty="0" smtClean="0"/>
              <a:t> </a:t>
            </a:r>
            <a:r>
              <a:rPr lang="en-US" dirty="0"/>
              <a:t>vi </a:t>
            </a:r>
            <a:r>
              <a:rPr lang="en-US" dirty="0" err="1" smtClean="0"/>
              <a:t>là</a:t>
            </a:r>
            <a:r>
              <a:rPr lang="en-US" dirty="0" smtClean="0"/>
              <a:t> </a:t>
            </a:r>
            <a:r>
              <a:rPr lang="en-US" dirty="0" err="1" smtClean="0"/>
              <a:t>quy</a:t>
            </a:r>
            <a:r>
              <a:rPr lang="en-US" dirty="0"/>
              <a:t> </a:t>
            </a:r>
            <a:r>
              <a:rPr lang="en-US" dirty="0" err="1" smtClean="0"/>
              <a:t>trình</a:t>
            </a:r>
            <a:r>
              <a:rPr lang="en-US" dirty="0" smtClean="0"/>
              <a:t> </a:t>
            </a:r>
            <a:r>
              <a:rPr lang="en-US" dirty="0" err="1" smtClean="0"/>
              <a:t>theo</a:t>
            </a:r>
            <a:r>
              <a:rPr lang="en-US" dirty="0"/>
              <a:t> </a:t>
            </a:r>
            <a:r>
              <a:rPr lang="en-US" dirty="0" err="1" smtClean="0"/>
              <a:t>dõi</a:t>
            </a:r>
            <a:r>
              <a:rPr lang="en-US" dirty="0"/>
              <a:t> </a:t>
            </a:r>
            <a:r>
              <a:rPr lang="en-US" dirty="0" err="1" smtClean="0"/>
              <a:t>tình</a:t>
            </a:r>
            <a:r>
              <a:rPr lang="en-US" dirty="0"/>
              <a:t> </a:t>
            </a:r>
            <a:r>
              <a:rPr lang="en-US" dirty="0" err="1" smtClean="0"/>
              <a:t>trạng</a:t>
            </a:r>
            <a:r>
              <a:rPr lang="en-US" dirty="0"/>
              <a:t> </a:t>
            </a:r>
            <a:r>
              <a:rPr lang="en-US" dirty="0" err="1" smtClean="0"/>
              <a:t>của</a:t>
            </a:r>
            <a:r>
              <a:rPr lang="en-US" dirty="0"/>
              <a:t> </a:t>
            </a:r>
            <a:r>
              <a:rPr lang="en-US" dirty="0" err="1" smtClean="0"/>
              <a:t>dự</a:t>
            </a:r>
            <a:r>
              <a:rPr lang="en-US" dirty="0"/>
              <a:t> </a:t>
            </a:r>
            <a:r>
              <a:rPr lang="en-US" dirty="0" err="1" smtClean="0"/>
              <a:t>án</a:t>
            </a:r>
            <a:r>
              <a:rPr lang="en-US" dirty="0"/>
              <a:t>, </a:t>
            </a:r>
            <a:r>
              <a:rPr lang="en-US" dirty="0" err="1" smtClean="0"/>
              <a:t>phạm</a:t>
            </a:r>
            <a:r>
              <a:rPr lang="en-US" dirty="0" smtClean="0"/>
              <a:t> </a:t>
            </a:r>
            <a:r>
              <a:rPr lang="en-US" dirty="0"/>
              <a:t>vi </a:t>
            </a:r>
            <a:r>
              <a:rPr lang="en-US" dirty="0" err="1" smtClean="0"/>
              <a:t>của</a:t>
            </a:r>
            <a:r>
              <a:rPr lang="en-US" dirty="0"/>
              <a:t> </a:t>
            </a:r>
            <a:r>
              <a:rPr lang="en-US" dirty="0" err="1" smtClean="0"/>
              <a:t>sản</a:t>
            </a:r>
            <a:r>
              <a:rPr lang="en-US" dirty="0"/>
              <a:t> </a:t>
            </a:r>
            <a:r>
              <a:rPr lang="en-US" dirty="0" err="1" smtClean="0"/>
              <a:t>phẩm</a:t>
            </a:r>
            <a:r>
              <a:rPr lang="en-US" dirty="0" smtClean="0"/>
              <a:t>.</a:t>
            </a:r>
          </a:p>
          <a:p>
            <a:r>
              <a:rPr lang="vi-VN" dirty="0" smtClean="0"/>
              <a:t>Đ</a:t>
            </a:r>
            <a:r>
              <a:rPr lang="en-US" dirty="0" err="1" smtClean="0"/>
              <a:t>iều</a:t>
            </a:r>
            <a:r>
              <a:rPr lang="en-US" dirty="0"/>
              <a:t> </a:t>
            </a:r>
            <a:r>
              <a:rPr lang="en-US" dirty="0" err="1" smtClean="0"/>
              <a:t>khiển</a:t>
            </a:r>
            <a:r>
              <a:rPr lang="en-US" dirty="0"/>
              <a:t> </a:t>
            </a:r>
            <a:r>
              <a:rPr lang="en-US" dirty="0" err="1" smtClean="0"/>
              <a:t>phạm</a:t>
            </a:r>
            <a:r>
              <a:rPr lang="en-US" dirty="0"/>
              <a:t> vi </a:t>
            </a:r>
            <a:r>
              <a:rPr lang="en-US" dirty="0" err="1" smtClean="0"/>
              <a:t>của</a:t>
            </a:r>
            <a:r>
              <a:rPr lang="en-US" dirty="0"/>
              <a:t> </a:t>
            </a:r>
            <a:r>
              <a:rPr lang="en-US" dirty="0" err="1" smtClean="0"/>
              <a:t>dự</a:t>
            </a:r>
            <a:r>
              <a:rPr lang="en-US" dirty="0"/>
              <a:t> </a:t>
            </a:r>
            <a:r>
              <a:rPr lang="en-US" dirty="0" err="1" smtClean="0"/>
              <a:t>án</a:t>
            </a:r>
            <a:r>
              <a:rPr lang="en-US" dirty="0" smtClean="0"/>
              <a:t> </a:t>
            </a:r>
            <a:r>
              <a:rPr lang="vi-VN" dirty="0" smtClean="0"/>
              <a:t>để</a:t>
            </a:r>
            <a:r>
              <a:rPr lang="en-US" dirty="0" smtClean="0"/>
              <a:t> </a:t>
            </a:r>
            <a:r>
              <a:rPr lang="vi-VN" dirty="0" smtClean="0"/>
              <a:t>đả</a:t>
            </a:r>
            <a:r>
              <a:rPr lang="en-US" dirty="0"/>
              <a:t>m </a:t>
            </a:r>
            <a:r>
              <a:rPr lang="en-US" dirty="0" err="1" smtClean="0"/>
              <a:t>bảo</a:t>
            </a:r>
            <a:r>
              <a:rPr lang="en-US" dirty="0"/>
              <a:t> </a:t>
            </a:r>
            <a:r>
              <a:rPr lang="en-US" dirty="0" err="1" smtClean="0"/>
              <a:t>tất</a:t>
            </a:r>
            <a:r>
              <a:rPr lang="en-US" dirty="0"/>
              <a:t> </a:t>
            </a:r>
            <a:r>
              <a:rPr lang="en-US" dirty="0" err="1" smtClean="0"/>
              <a:t>cả</a:t>
            </a:r>
            <a:r>
              <a:rPr lang="en-US" dirty="0"/>
              <a:t> </a:t>
            </a:r>
            <a:r>
              <a:rPr lang="en-US" dirty="0" err="1" smtClean="0"/>
              <a:t>các</a:t>
            </a:r>
            <a:r>
              <a:rPr lang="en-US" dirty="0" smtClean="0"/>
              <a:t> </a:t>
            </a:r>
            <a:r>
              <a:rPr lang="en-US" dirty="0" err="1" smtClean="0"/>
              <a:t>thay</a:t>
            </a:r>
            <a:r>
              <a:rPr lang="en-US" dirty="0" smtClean="0"/>
              <a:t> </a:t>
            </a:r>
            <a:r>
              <a:rPr lang="vi-VN" dirty="0" smtClean="0"/>
              <a:t>đổi</a:t>
            </a:r>
            <a:r>
              <a:rPr lang="en-US" dirty="0"/>
              <a:t> </a:t>
            </a:r>
            <a:r>
              <a:rPr lang="en-US" dirty="0" err="1" smtClean="0"/>
              <a:t>yêu</a:t>
            </a:r>
            <a:r>
              <a:rPr lang="en-US" dirty="0"/>
              <a:t> </a:t>
            </a:r>
            <a:r>
              <a:rPr lang="en-US" dirty="0" err="1" smtClean="0"/>
              <a:t>cầu</a:t>
            </a:r>
            <a:r>
              <a:rPr lang="en-US" dirty="0"/>
              <a:t>, </a:t>
            </a:r>
            <a:r>
              <a:rPr lang="en-US" dirty="0" err="1" smtClean="0"/>
              <a:t>những</a:t>
            </a:r>
            <a:r>
              <a:rPr lang="en-US" dirty="0"/>
              <a:t> </a:t>
            </a:r>
            <a:r>
              <a:rPr lang="en-US" dirty="0" err="1" smtClean="0"/>
              <a:t>hiệu</a:t>
            </a:r>
            <a:r>
              <a:rPr lang="en-US" dirty="0"/>
              <a:t> </a:t>
            </a:r>
            <a:r>
              <a:rPr lang="en-US" dirty="0" err="1" smtClean="0"/>
              <a:t>chỉnh</a:t>
            </a:r>
            <a:r>
              <a:rPr lang="en-US" dirty="0" smtClean="0"/>
              <a:t> </a:t>
            </a:r>
            <a:r>
              <a:rPr lang="vi-VN" dirty="0" smtClean="0"/>
              <a:t>đượ</a:t>
            </a:r>
            <a:r>
              <a:rPr lang="en-US" dirty="0" smtClean="0"/>
              <a:t>c </a:t>
            </a:r>
            <a:r>
              <a:rPr lang="vi-VN" dirty="0" smtClean="0"/>
              <a:t>đề</a:t>
            </a:r>
            <a:r>
              <a:rPr lang="en-US" dirty="0"/>
              <a:t> </a:t>
            </a:r>
            <a:r>
              <a:rPr lang="en-US" dirty="0" err="1" smtClean="0"/>
              <a:t>nghị</a:t>
            </a:r>
            <a:r>
              <a:rPr lang="en-US" dirty="0" smtClean="0"/>
              <a:t>… </a:t>
            </a:r>
            <a:r>
              <a:rPr lang="vi-VN" dirty="0" smtClean="0"/>
              <a:t>đượ</a:t>
            </a:r>
            <a:r>
              <a:rPr lang="en-US" dirty="0"/>
              <a:t>c </a:t>
            </a:r>
            <a:r>
              <a:rPr lang="en-US" dirty="0" err="1" smtClean="0"/>
              <a:t>thực</a:t>
            </a:r>
            <a:r>
              <a:rPr lang="en-US" dirty="0"/>
              <a:t> </a:t>
            </a:r>
            <a:r>
              <a:rPr lang="en-US" dirty="0" err="1" smtClean="0"/>
              <a:t>hiện</a:t>
            </a:r>
            <a:r>
              <a:rPr lang="en-US" dirty="0"/>
              <a:t> </a:t>
            </a:r>
            <a:r>
              <a:rPr lang="en-US" dirty="0" err="1" smtClean="0"/>
              <a:t>thông</a:t>
            </a:r>
            <a:r>
              <a:rPr lang="en-US" dirty="0" smtClean="0"/>
              <a:t> qua </a:t>
            </a:r>
            <a:r>
              <a:rPr lang="en-US" dirty="0" err="1" smtClean="0"/>
              <a:t>quy</a:t>
            </a:r>
            <a:r>
              <a:rPr lang="en-US" dirty="0"/>
              <a:t> </a:t>
            </a:r>
            <a:r>
              <a:rPr lang="en-US" dirty="0" err="1" smtClean="0"/>
              <a:t>trình</a:t>
            </a:r>
            <a:r>
              <a:rPr lang="en-US" dirty="0" smtClean="0"/>
              <a:t> </a:t>
            </a:r>
            <a:r>
              <a:rPr lang="vi-VN" dirty="0" smtClean="0"/>
              <a:t>đ</a:t>
            </a:r>
            <a:r>
              <a:rPr lang="en-US" dirty="0" err="1" smtClean="0"/>
              <a:t>iều</a:t>
            </a:r>
            <a:r>
              <a:rPr lang="en-US" dirty="0"/>
              <a:t> </a:t>
            </a:r>
            <a:r>
              <a:rPr lang="en-US" dirty="0" err="1" smtClean="0"/>
              <a:t>khiển</a:t>
            </a:r>
            <a:r>
              <a:rPr lang="en-US" dirty="0" smtClean="0"/>
              <a:t> </a:t>
            </a:r>
            <a:r>
              <a:rPr lang="en-US" dirty="0" err="1" smtClean="0"/>
              <a:t>thay</a:t>
            </a:r>
            <a:r>
              <a:rPr lang="en-US" dirty="0" smtClean="0"/>
              <a:t> </a:t>
            </a:r>
            <a:r>
              <a:rPr lang="vi-VN" dirty="0" smtClean="0"/>
              <a:t>đổi</a:t>
            </a:r>
            <a:r>
              <a:rPr lang="en-US" dirty="0"/>
              <a:t> </a:t>
            </a:r>
            <a:r>
              <a:rPr lang="en-US" dirty="0" err="1" smtClean="0"/>
              <a:t>tích</a:t>
            </a:r>
            <a:r>
              <a:rPr lang="en-US" dirty="0"/>
              <a:t> </a:t>
            </a:r>
            <a:r>
              <a:rPr lang="en-US" dirty="0" err="1" smtClean="0"/>
              <a:t>hợ</a:t>
            </a:r>
            <a:r>
              <a:rPr lang="en-US" dirty="0" err="1"/>
              <a:t>p</a:t>
            </a:r>
            <a:endParaRPr lang="en-US" dirty="0"/>
          </a:p>
        </p:txBody>
      </p:sp>
    </p:spTree>
    <p:extLst>
      <p:ext uri="{BB962C8B-B14F-4D97-AF65-F5344CB8AC3E}">
        <p14:creationId xmlns:p14="http://schemas.microsoft.com/office/powerpoint/2010/main" val="174819117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Điều</a:t>
            </a:r>
            <a:r>
              <a:rPr lang="en-US" dirty="0"/>
              <a:t> </a:t>
            </a:r>
            <a:r>
              <a:rPr lang="en-US" dirty="0" err="1"/>
              <a:t>khiển</a:t>
            </a:r>
            <a:r>
              <a:rPr lang="en-US" dirty="0"/>
              <a:t> </a:t>
            </a:r>
            <a:r>
              <a:rPr lang="en-US" dirty="0" err="1"/>
              <a:t>phạm</a:t>
            </a:r>
            <a:r>
              <a:rPr lang="en-US" dirty="0"/>
              <a:t> vi (Control Scope)</a:t>
            </a:r>
          </a:p>
        </p:txBody>
      </p:sp>
      <p:sp>
        <p:nvSpPr>
          <p:cNvPr id="3" name="Content Placeholder 2"/>
          <p:cNvSpPr>
            <a:spLocks noGrp="1"/>
          </p:cNvSpPr>
          <p:nvPr>
            <p:ph idx="1"/>
          </p:nvPr>
        </p:nvSpPr>
        <p:spPr/>
        <p:txBody>
          <a:bodyPr/>
          <a:lstStyle/>
          <a:p>
            <a:r>
              <a:rPr lang="en-US" dirty="0"/>
              <a:t>Control Scope: Inputs, Tools &amp; Techniques, and Outputs</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62" y="2880366"/>
            <a:ext cx="7867454" cy="2541377"/>
          </a:xfrm>
          <a:prstGeom prst="rect">
            <a:avLst/>
          </a:prstGeom>
        </p:spPr>
      </p:pic>
    </p:spTree>
    <p:extLst>
      <p:ext uri="{BB962C8B-B14F-4D97-AF65-F5344CB8AC3E}">
        <p14:creationId xmlns:p14="http://schemas.microsoft.com/office/powerpoint/2010/main" val="2822257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Điều</a:t>
            </a:r>
            <a:r>
              <a:rPr lang="en-US" dirty="0"/>
              <a:t> </a:t>
            </a:r>
            <a:r>
              <a:rPr lang="en-US" dirty="0" err="1"/>
              <a:t>khiển</a:t>
            </a:r>
            <a:r>
              <a:rPr lang="en-US" dirty="0"/>
              <a:t> </a:t>
            </a:r>
            <a:r>
              <a:rPr lang="en-US" dirty="0" err="1"/>
              <a:t>phạm</a:t>
            </a:r>
            <a:r>
              <a:rPr lang="en-US" dirty="0"/>
              <a:t> vi (Control Scope)</a:t>
            </a:r>
          </a:p>
        </p:txBody>
      </p:sp>
      <p:sp>
        <p:nvSpPr>
          <p:cNvPr id="3" name="Content Placeholder 2"/>
          <p:cNvSpPr>
            <a:spLocks noGrp="1"/>
          </p:cNvSpPr>
          <p:nvPr>
            <p:ph idx="1"/>
          </p:nvPr>
        </p:nvSpPr>
        <p:spPr/>
        <p:txBody>
          <a:bodyPr/>
          <a:lstStyle/>
          <a:p>
            <a:r>
              <a:rPr lang="en-US" dirty="0"/>
              <a:t>Control Scope Data Flow Diagram</a:t>
            </a:r>
          </a:p>
        </p:txBody>
      </p:sp>
      <p:pic>
        <p:nvPicPr>
          <p:cNvPr id="4" name="Content Placeholder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40123" y="2148854"/>
            <a:ext cx="8214642" cy="45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16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Điều</a:t>
            </a:r>
            <a:r>
              <a:rPr lang="en-US" dirty="0"/>
              <a:t> </a:t>
            </a:r>
            <a:r>
              <a:rPr lang="en-US" dirty="0" err="1"/>
              <a:t>khiển</a:t>
            </a:r>
            <a:r>
              <a:rPr lang="en-US" dirty="0"/>
              <a:t> </a:t>
            </a:r>
            <a:r>
              <a:rPr lang="en-US" dirty="0" err="1"/>
              <a:t>phạm</a:t>
            </a:r>
            <a:r>
              <a:rPr lang="en-US" dirty="0"/>
              <a:t> vi (Control Scope)</a:t>
            </a:r>
          </a:p>
        </p:txBody>
      </p:sp>
      <p:sp>
        <p:nvSpPr>
          <p:cNvPr id="3" name="Content Placeholder 2"/>
          <p:cNvSpPr>
            <a:spLocks noGrp="1"/>
          </p:cNvSpPr>
          <p:nvPr>
            <p:ph idx="1"/>
          </p:nvPr>
        </p:nvSpPr>
        <p:spPr/>
        <p:txBody>
          <a:bodyPr/>
          <a:lstStyle/>
          <a:p>
            <a:r>
              <a:rPr lang="en-US" dirty="0"/>
              <a:t>Input</a:t>
            </a:r>
          </a:p>
          <a:p>
            <a:pPr lvl="1"/>
            <a:r>
              <a:rPr lang="en-US" dirty="0"/>
              <a:t>Project Management plan</a:t>
            </a:r>
          </a:p>
          <a:p>
            <a:pPr lvl="2"/>
            <a:r>
              <a:rPr lang="en-US" dirty="0"/>
              <a:t>Scope </a:t>
            </a:r>
            <a:r>
              <a:rPr lang="en-US" dirty="0" smtClean="0"/>
              <a:t>baseline: </a:t>
            </a:r>
            <a:r>
              <a:rPr lang="en-US" dirty="0"/>
              <a:t>so </a:t>
            </a:r>
            <a:r>
              <a:rPr lang="en-US" dirty="0" err="1" smtClean="0"/>
              <a:t>sánh</a:t>
            </a:r>
            <a:r>
              <a:rPr lang="en-US" dirty="0"/>
              <a:t> </a:t>
            </a:r>
            <a:r>
              <a:rPr lang="en-US" dirty="0" err="1" smtClean="0"/>
              <a:t>với</a:t>
            </a:r>
            <a:r>
              <a:rPr lang="en-US" dirty="0"/>
              <a:t> </a:t>
            </a:r>
            <a:r>
              <a:rPr lang="en-US" dirty="0" err="1" smtClean="0"/>
              <a:t>kết</a:t>
            </a:r>
            <a:r>
              <a:rPr lang="en-US" dirty="0"/>
              <a:t> </a:t>
            </a:r>
            <a:r>
              <a:rPr lang="en-US" dirty="0" err="1" smtClean="0"/>
              <a:t>quả</a:t>
            </a:r>
            <a:r>
              <a:rPr lang="en-US" dirty="0"/>
              <a:t> </a:t>
            </a:r>
            <a:r>
              <a:rPr lang="en-US" dirty="0" err="1" smtClean="0"/>
              <a:t>thực</a:t>
            </a:r>
            <a:r>
              <a:rPr lang="en-US" dirty="0"/>
              <a:t> </a:t>
            </a:r>
            <a:r>
              <a:rPr lang="en-US" dirty="0" err="1"/>
              <a:t>sự</a:t>
            </a:r>
            <a:endParaRPr lang="en-US" dirty="0"/>
          </a:p>
          <a:p>
            <a:pPr lvl="2"/>
            <a:r>
              <a:rPr lang="en-US" dirty="0"/>
              <a:t>Scope management plan: </a:t>
            </a:r>
            <a:r>
              <a:rPr lang="en-US" dirty="0" err="1" smtClean="0"/>
              <a:t>mô</a:t>
            </a:r>
            <a:r>
              <a:rPr lang="en-US" dirty="0"/>
              <a:t> </a:t>
            </a:r>
            <a:r>
              <a:rPr lang="en-US" dirty="0" err="1" smtClean="0"/>
              <a:t>tả</a:t>
            </a:r>
            <a:r>
              <a:rPr lang="en-US" dirty="0"/>
              <a:t> </a:t>
            </a:r>
            <a:r>
              <a:rPr lang="en-US" dirty="0" err="1" smtClean="0"/>
              <a:t>phạm</a:t>
            </a:r>
            <a:r>
              <a:rPr lang="en-US" dirty="0" smtClean="0"/>
              <a:t> </a:t>
            </a:r>
            <a:r>
              <a:rPr lang="en-US" dirty="0"/>
              <a:t>vi </a:t>
            </a:r>
            <a:r>
              <a:rPr lang="en-US" dirty="0" err="1" smtClean="0"/>
              <a:t>của</a:t>
            </a:r>
            <a:r>
              <a:rPr lang="en-US" dirty="0"/>
              <a:t> </a:t>
            </a:r>
            <a:r>
              <a:rPr lang="en-US" dirty="0" err="1" smtClean="0"/>
              <a:t>dự</a:t>
            </a:r>
            <a:r>
              <a:rPr lang="en-US" dirty="0"/>
              <a:t> </a:t>
            </a:r>
            <a:r>
              <a:rPr lang="en-US" dirty="0" err="1" smtClean="0"/>
              <a:t>án</a:t>
            </a:r>
            <a:r>
              <a:rPr lang="en-US" dirty="0" smtClean="0"/>
              <a:t> </a:t>
            </a:r>
            <a:r>
              <a:rPr lang="vi-VN" dirty="0" smtClean="0"/>
              <a:t>đượ</a:t>
            </a:r>
            <a:r>
              <a:rPr lang="en-US" dirty="0"/>
              <a:t>c </a:t>
            </a:r>
            <a:r>
              <a:rPr lang="en-US" dirty="0" err="1" smtClean="0"/>
              <a:t>quản</a:t>
            </a:r>
            <a:r>
              <a:rPr lang="en-US" dirty="0"/>
              <a:t> </a:t>
            </a:r>
            <a:r>
              <a:rPr lang="en-US" dirty="0" err="1" smtClean="0"/>
              <a:t>lý</a:t>
            </a:r>
            <a:r>
              <a:rPr lang="en-US" dirty="0"/>
              <a:t> </a:t>
            </a:r>
            <a:r>
              <a:rPr lang="en-US" dirty="0" err="1" smtClean="0"/>
              <a:t>và</a:t>
            </a:r>
            <a:r>
              <a:rPr lang="en-US" dirty="0" smtClean="0"/>
              <a:t> </a:t>
            </a:r>
            <a:r>
              <a:rPr lang="vi-VN" dirty="0" smtClean="0"/>
              <a:t>đ</a:t>
            </a:r>
            <a:r>
              <a:rPr lang="en-US" dirty="0" err="1" smtClean="0"/>
              <a:t>iều</a:t>
            </a:r>
            <a:r>
              <a:rPr lang="en-US" dirty="0"/>
              <a:t> </a:t>
            </a:r>
            <a:r>
              <a:rPr lang="en-US" dirty="0" err="1" smtClean="0"/>
              <a:t>khiển</a:t>
            </a:r>
            <a:r>
              <a:rPr lang="en-US" dirty="0" smtClean="0"/>
              <a:t> </a:t>
            </a:r>
            <a:r>
              <a:rPr lang="en-US" dirty="0" err="1" smtClean="0"/>
              <a:t>nh</a:t>
            </a:r>
            <a:r>
              <a:rPr lang="vi-VN" dirty="0" smtClean="0"/>
              <a:t>ư</a:t>
            </a:r>
            <a:r>
              <a:rPr lang="en-US" dirty="0"/>
              <a:t> </a:t>
            </a:r>
            <a:r>
              <a:rPr lang="en-US" dirty="0" err="1" smtClean="0"/>
              <a:t>thế</a:t>
            </a:r>
            <a:r>
              <a:rPr lang="en-US" dirty="0"/>
              <a:t> </a:t>
            </a:r>
            <a:r>
              <a:rPr lang="en-US" dirty="0" err="1" smtClean="0"/>
              <a:t>nào</a:t>
            </a:r>
            <a:r>
              <a:rPr lang="en-US" dirty="0" smtClean="0"/>
              <a:t>.</a:t>
            </a:r>
            <a:endParaRPr lang="en-US" dirty="0"/>
          </a:p>
          <a:p>
            <a:pPr lvl="2"/>
            <a:r>
              <a:rPr lang="en-US" dirty="0"/>
              <a:t>Change management plan: </a:t>
            </a:r>
            <a:r>
              <a:rPr lang="vi-VN" dirty="0" smtClean="0"/>
              <a:t>đị</a:t>
            </a:r>
            <a:r>
              <a:rPr lang="en-US" dirty="0" err="1" smtClean="0"/>
              <a:t>nh</a:t>
            </a:r>
            <a:r>
              <a:rPr lang="en-US" dirty="0"/>
              <a:t> </a:t>
            </a:r>
            <a:r>
              <a:rPr lang="en-US" dirty="0" err="1" smtClean="0"/>
              <a:t>nghĩa</a:t>
            </a:r>
            <a:r>
              <a:rPr lang="en-US" dirty="0" smtClean="0"/>
              <a:t> </a:t>
            </a:r>
            <a:r>
              <a:rPr lang="en-US" dirty="0" err="1" smtClean="0"/>
              <a:t>quy</a:t>
            </a:r>
            <a:r>
              <a:rPr lang="en-US" dirty="0"/>
              <a:t> </a:t>
            </a:r>
            <a:r>
              <a:rPr lang="en-US" dirty="0" err="1" smtClean="0"/>
              <a:t>trình</a:t>
            </a:r>
            <a:r>
              <a:rPr lang="en-US" dirty="0"/>
              <a:t> </a:t>
            </a:r>
            <a:r>
              <a:rPr lang="en-US" dirty="0" err="1" smtClean="0"/>
              <a:t>quản</a:t>
            </a:r>
            <a:r>
              <a:rPr lang="en-US" dirty="0"/>
              <a:t> </a:t>
            </a:r>
            <a:r>
              <a:rPr lang="en-US" dirty="0" err="1" smtClean="0"/>
              <a:t>lý</a:t>
            </a:r>
            <a:r>
              <a:rPr lang="en-US" dirty="0" smtClean="0"/>
              <a:t> </a:t>
            </a:r>
            <a:r>
              <a:rPr lang="en-US" dirty="0" err="1" smtClean="0"/>
              <a:t>thay</a:t>
            </a:r>
            <a:r>
              <a:rPr lang="en-US" dirty="0" smtClean="0"/>
              <a:t> </a:t>
            </a:r>
            <a:r>
              <a:rPr lang="vi-VN" dirty="0" smtClean="0"/>
              <a:t>đổi</a:t>
            </a:r>
            <a:r>
              <a:rPr lang="en-US" dirty="0"/>
              <a:t> </a:t>
            </a:r>
            <a:r>
              <a:rPr lang="en-US" dirty="0" err="1" smtClean="0"/>
              <a:t>của</a:t>
            </a:r>
            <a:r>
              <a:rPr lang="en-US" dirty="0"/>
              <a:t> </a:t>
            </a:r>
            <a:r>
              <a:rPr lang="en-US" dirty="0" err="1" smtClean="0"/>
              <a:t>dự</a:t>
            </a:r>
            <a:r>
              <a:rPr lang="en-US" dirty="0"/>
              <a:t> </a:t>
            </a:r>
            <a:r>
              <a:rPr lang="en-US" dirty="0" err="1" smtClean="0"/>
              <a:t>án</a:t>
            </a:r>
            <a:r>
              <a:rPr lang="en-US" dirty="0" smtClean="0"/>
              <a:t>.</a:t>
            </a:r>
            <a:endParaRPr lang="en-US" dirty="0"/>
          </a:p>
          <a:p>
            <a:pPr lvl="2"/>
            <a:r>
              <a:rPr lang="en-US" dirty="0"/>
              <a:t>Configuration management plan: </a:t>
            </a:r>
            <a:r>
              <a:rPr lang="en-US" dirty="0" err="1" smtClean="0"/>
              <a:t>xác</a:t>
            </a:r>
            <a:r>
              <a:rPr lang="en-US" dirty="0" smtClean="0"/>
              <a:t> </a:t>
            </a:r>
            <a:r>
              <a:rPr lang="vi-VN" dirty="0" smtClean="0"/>
              <a:t>đị</a:t>
            </a:r>
            <a:r>
              <a:rPr lang="en-US" dirty="0" err="1" smtClean="0"/>
              <a:t>nh</a:t>
            </a:r>
            <a:r>
              <a:rPr lang="en-US" dirty="0"/>
              <a:t> </a:t>
            </a:r>
            <a:r>
              <a:rPr lang="en-US" dirty="0" err="1" smtClean="0"/>
              <a:t>những</a:t>
            </a:r>
            <a:r>
              <a:rPr lang="en-US" dirty="0"/>
              <a:t> </a:t>
            </a:r>
            <a:r>
              <a:rPr lang="en-US" dirty="0" err="1" smtClean="0"/>
              <a:t>phầm</a:t>
            </a:r>
            <a:r>
              <a:rPr lang="en-US" dirty="0"/>
              <a:t> </a:t>
            </a:r>
            <a:r>
              <a:rPr lang="en-US" dirty="0" err="1" smtClean="0"/>
              <a:t>tử</a:t>
            </a:r>
            <a:r>
              <a:rPr lang="en-US" dirty="0"/>
              <a:t> </a:t>
            </a:r>
            <a:r>
              <a:rPr lang="en-US" dirty="0" err="1" smtClean="0"/>
              <a:t>có</a:t>
            </a:r>
            <a:r>
              <a:rPr lang="en-US" dirty="0"/>
              <a:t> </a:t>
            </a:r>
            <a:r>
              <a:rPr lang="en-US" dirty="0" err="1" smtClean="0"/>
              <a:t>thể</a:t>
            </a:r>
            <a:r>
              <a:rPr lang="en-US" dirty="0" smtClean="0"/>
              <a:t> </a:t>
            </a:r>
            <a:r>
              <a:rPr lang="vi-VN" dirty="0" smtClean="0"/>
              <a:t>đượ</a:t>
            </a:r>
            <a:r>
              <a:rPr lang="en-US" dirty="0"/>
              <a:t>c </a:t>
            </a:r>
            <a:r>
              <a:rPr lang="en-US" dirty="0" err="1" smtClean="0"/>
              <a:t>cấu</a:t>
            </a:r>
            <a:r>
              <a:rPr lang="en-US" dirty="0"/>
              <a:t> </a:t>
            </a:r>
            <a:r>
              <a:rPr lang="en-US" dirty="0" err="1" smtClean="0"/>
              <a:t>hình</a:t>
            </a:r>
            <a:r>
              <a:rPr lang="en-US" dirty="0"/>
              <a:t> </a:t>
            </a:r>
            <a:r>
              <a:rPr lang="en-US" dirty="0" err="1" smtClean="0"/>
              <a:t>và</a:t>
            </a:r>
            <a:r>
              <a:rPr lang="en-US" dirty="0" smtClean="0"/>
              <a:t> </a:t>
            </a:r>
            <a:r>
              <a:rPr lang="en-US" dirty="0" err="1" smtClean="0"/>
              <a:t>quy</a:t>
            </a:r>
            <a:r>
              <a:rPr lang="en-US" dirty="0"/>
              <a:t> </a:t>
            </a:r>
            <a:r>
              <a:rPr lang="en-US" dirty="0" err="1" smtClean="0"/>
              <a:t>trình</a:t>
            </a:r>
            <a:r>
              <a:rPr lang="en-US" dirty="0" smtClean="0"/>
              <a:t> </a:t>
            </a:r>
            <a:r>
              <a:rPr lang="vi-VN" dirty="0" smtClean="0"/>
              <a:t>đ</a:t>
            </a:r>
            <a:r>
              <a:rPr lang="en-US" dirty="0" err="1" smtClean="0"/>
              <a:t>iều</a:t>
            </a:r>
            <a:r>
              <a:rPr lang="en-US" dirty="0"/>
              <a:t> </a:t>
            </a:r>
            <a:r>
              <a:rPr lang="en-US" dirty="0" err="1" smtClean="0"/>
              <a:t>khiển</a:t>
            </a:r>
            <a:r>
              <a:rPr lang="en-US" dirty="0"/>
              <a:t> </a:t>
            </a:r>
            <a:r>
              <a:rPr lang="en-US" dirty="0" err="1" smtClean="0"/>
              <a:t>sự</a:t>
            </a:r>
            <a:r>
              <a:rPr lang="en-US" dirty="0" smtClean="0"/>
              <a:t> </a:t>
            </a:r>
            <a:r>
              <a:rPr lang="en-US" dirty="0" err="1" smtClean="0"/>
              <a:t>thay</a:t>
            </a:r>
            <a:r>
              <a:rPr lang="en-US" dirty="0" smtClean="0"/>
              <a:t> </a:t>
            </a:r>
            <a:r>
              <a:rPr lang="vi-VN" dirty="0" smtClean="0"/>
              <a:t>đổi</a:t>
            </a:r>
            <a:r>
              <a:rPr lang="en-US" dirty="0" smtClean="0"/>
              <a:t>.</a:t>
            </a:r>
            <a:endParaRPr lang="en-US" dirty="0"/>
          </a:p>
          <a:p>
            <a:pPr lvl="2"/>
            <a:r>
              <a:rPr lang="en-US" dirty="0"/>
              <a:t>Requirement management </a:t>
            </a:r>
            <a:r>
              <a:rPr lang="en-US" dirty="0" smtClean="0"/>
              <a:t>plan.</a:t>
            </a:r>
            <a:endParaRPr lang="en-US" dirty="0"/>
          </a:p>
          <a:p>
            <a:endParaRPr lang="en-US" dirty="0"/>
          </a:p>
        </p:txBody>
      </p:sp>
    </p:spTree>
    <p:extLst>
      <p:ext uri="{BB962C8B-B14F-4D97-AF65-F5344CB8AC3E}">
        <p14:creationId xmlns:p14="http://schemas.microsoft.com/office/powerpoint/2010/main" val="155093492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Điều</a:t>
            </a:r>
            <a:r>
              <a:rPr lang="en-US" dirty="0"/>
              <a:t> </a:t>
            </a:r>
            <a:r>
              <a:rPr lang="en-US" dirty="0" err="1"/>
              <a:t>khiển</a:t>
            </a:r>
            <a:r>
              <a:rPr lang="en-US" dirty="0"/>
              <a:t> </a:t>
            </a:r>
            <a:r>
              <a:rPr lang="en-US" dirty="0" err="1"/>
              <a:t>phạm</a:t>
            </a:r>
            <a:r>
              <a:rPr lang="en-US" dirty="0"/>
              <a:t> vi (Control Scope)</a:t>
            </a:r>
          </a:p>
        </p:txBody>
      </p:sp>
      <p:sp>
        <p:nvSpPr>
          <p:cNvPr id="3" name="Content Placeholder 2"/>
          <p:cNvSpPr>
            <a:spLocks noGrp="1"/>
          </p:cNvSpPr>
          <p:nvPr>
            <p:ph idx="1"/>
          </p:nvPr>
        </p:nvSpPr>
        <p:spPr/>
        <p:txBody>
          <a:bodyPr/>
          <a:lstStyle/>
          <a:p>
            <a:pPr lvl="1"/>
            <a:r>
              <a:rPr lang="en-US" dirty="0"/>
              <a:t>Work performance </a:t>
            </a:r>
            <a:r>
              <a:rPr lang="en-US" dirty="0" smtClean="0"/>
              <a:t>information</a:t>
            </a:r>
          </a:p>
          <a:p>
            <a:pPr lvl="2"/>
            <a:r>
              <a:rPr lang="vi-VN" dirty="0"/>
              <a:t>Thông tin về </a:t>
            </a:r>
            <a:r>
              <a:rPr lang="en-US" dirty="0" err="1" smtClean="0"/>
              <a:t>tiến</a:t>
            </a:r>
            <a:r>
              <a:rPr lang="en-US" dirty="0" smtClean="0"/>
              <a:t> </a:t>
            </a:r>
            <a:r>
              <a:rPr lang="vi-VN" dirty="0" smtClean="0"/>
              <a:t>độ</a:t>
            </a:r>
            <a:r>
              <a:rPr lang="en-US" dirty="0"/>
              <a:t> </a:t>
            </a:r>
            <a:r>
              <a:rPr lang="en-US" dirty="0" err="1" smtClean="0"/>
              <a:t>của</a:t>
            </a:r>
            <a:r>
              <a:rPr lang="en-US" dirty="0" smtClean="0"/>
              <a:t> </a:t>
            </a:r>
            <a:r>
              <a:rPr lang="vi-VN" dirty="0" smtClean="0"/>
              <a:t>dự án, </a:t>
            </a:r>
            <a:r>
              <a:rPr lang="vi-VN" dirty="0"/>
              <a:t>như </a:t>
            </a:r>
            <a:r>
              <a:rPr lang="en-US" dirty="0" err="1" smtClean="0"/>
              <a:t>sản</a:t>
            </a:r>
            <a:r>
              <a:rPr lang="en-US" dirty="0"/>
              <a:t> </a:t>
            </a:r>
            <a:r>
              <a:rPr lang="en-US" dirty="0" err="1" smtClean="0"/>
              <a:t>phẩm</a:t>
            </a:r>
            <a:r>
              <a:rPr lang="en-US" dirty="0" smtClean="0"/>
              <a:t> </a:t>
            </a:r>
            <a:r>
              <a:rPr lang="en-US" dirty="0" err="1" smtClean="0"/>
              <a:t>trung</a:t>
            </a:r>
            <a:r>
              <a:rPr lang="en-US" dirty="0" smtClean="0"/>
              <a:t> </a:t>
            </a:r>
            <a:r>
              <a:rPr lang="en-US" dirty="0" err="1" smtClean="0"/>
              <a:t>gian</a:t>
            </a:r>
            <a:r>
              <a:rPr lang="en-US" dirty="0" smtClean="0"/>
              <a:t> </a:t>
            </a:r>
            <a:r>
              <a:rPr lang="vi-VN" dirty="0" smtClean="0"/>
              <a:t>nào </a:t>
            </a:r>
            <a:r>
              <a:rPr lang="vi-VN" dirty="0"/>
              <a:t>đã bắt đầu, sự </a:t>
            </a:r>
            <a:r>
              <a:rPr lang="en-US" dirty="0" err="1" smtClean="0"/>
              <a:t>phát</a:t>
            </a:r>
            <a:r>
              <a:rPr lang="en-US" dirty="0"/>
              <a:t> </a:t>
            </a:r>
            <a:r>
              <a:rPr lang="en-US" dirty="0" err="1" smtClean="0"/>
              <a:t>triển</a:t>
            </a:r>
            <a:r>
              <a:rPr lang="en-US" dirty="0"/>
              <a:t> </a:t>
            </a:r>
            <a:r>
              <a:rPr lang="en-US" dirty="0" err="1" smtClean="0"/>
              <a:t>của</a:t>
            </a:r>
            <a:r>
              <a:rPr lang="en-US" dirty="0"/>
              <a:t> </a:t>
            </a:r>
            <a:r>
              <a:rPr lang="en-US" dirty="0" err="1" smtClean="0"/>
              <a:t>nó</a:t>
            </a:r>
            <a:r>
              <a:rPr lang="en-US" dirty="0" smtClean="0"/>
              <a:t>, </a:t>
            </a:r>
            <a:r>
              <a:rPr lang="vi-VN" dirty="0" smtClean="0"/>
              <a:t>và </a:t>
            </a:r>
            <a:r>
              <a:rPr lang="en-US" dirty="0" err="1" smtClean="0"/>
              <a:t>sản</a:t>
            </a:r>
            <a:r>
              <a:rPr lang="en-US" dirty="0"/>
              <a:t> </a:t>
            </a:r>
            <a:r>
              <a:rPr lang="en-US" dirty="0" err="1" smtClean="0"/>
              <a:t>phẩm</a:t>
            </a:r>
            <a:r>
              <a:rPr lang="en-US" dirty="0" smtClean="0"/>
              <a:t> </a:t>
            </a:r>
            <a:r>
              <a:rPr lang="en-US" dirty="0" err="1" smtClean="0"/>
              <a:t>trung</a:t>
            </a:r>
            <a:r>
              <a:rPr lang="en-US" dirty="0" smtClean="0"/>
              <a:t> </a:t>
            </a:r>
            <a:r>
              <a:rPr lang="en-US" dirty="0" err="1" smtClean="0"/>
              <a:t>gian</a:t>
            </a:r>
            <a:r>
              <a:rPr lang="en-US" dirty="0" smtClean="0"/>
              <a:t> </a:t>
            </a:r>
            <a:r>
              <a:rPr lang="vi-VN" dirty="0" smtClean="0"/>
              <a:t> </a:t>
            </a:r>
            <a:r>
              <a:rPr lang="vi-VN" dirty="0"/>
              <a:t>nào được </a:t>
            </a:r>
            <a:r>
              <a:rPr lang="en-US" dirty="0" err="1" smtClean="0"/>
              <a:t>kết</a:t>
            </a:r>
            <a:r>
              <a:rPr lang="en-US" dirty="0"/>
              <a:t> </a:t>
            </a:r>
            <a:r>
              <a:rPr lang="en-US" dirty="0" err="1" smtClean="0"/>
              <a:t>thúc</a:t>
            </a:r>
            <a:r>
              <a:rPr lang="en-US" dirty="0" smtClean="0"/>
              <a:t>.</a:t>
            </a:r>
            <a:endParaRPr lang="en-US" dirty="0"/>
          </a:p>
          <a:p>
            <a:pPr lvl="1"/>
            <a:r>
              <a:rPr lang="en-US" dirty="0"/>
              <a:t>Requirement Documentation</a:t>
            </a:r>
          </a:p>
          <a:p>
            <a:pPr lvl="1"/>
            <a:r>
              <a:rPr lang="en-US" dirty="0"/>
              <a:t>Requirement Traceability Matrix</a:t>
            </a:r>
          </a:p>
          <a:p>
            <a:pPr lvl="1"/>
            <a:r>
              <a:rPr lang="en-US" dirty="0"/>
              <a:t>Validated </a:t>
            </a:r>
            <a:r>
              <a:rPr lang="en-US" dirty="0" smtClean="0"/>
              <a:t>Deliverables</a:t>
            </a:r>
          </a:p>
          <a:p>
            <a:pPr lvl="1"/>
            <a:r>
              <a:rPr lang="en-US" dirty="0"/>
              <a:t>Organizational Process Assets</a:t>
            </a:r>
          </a:p>
          <a:p>
            <a:pPr lvl="2"/>
            <a:endParaRPr lang="en-US" dirty="0"/>
          </a:p>
        </p:txBody>
      </p:sp>
    </p:spTree>
    <p:extLst>
      <p:ext uri="{BB962C8B-B14F-4D97-AF65-F5344CB8AC3E}">
        <p14:creationId xmlns:p14="http://schemas.microsoft.com/office/powerpoint/2010/main" val="170102977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Điều</a:t>
            </a:r>
            <a:r>
              <a:rPr lang="en-US" dirty="0"/>
              <a:t> </a:t>
            </a:r>
            <a:r>
              <a:rPr lang="en-US" dirty="0" err="1"/>
              <a:t>khiển</a:t>
            </a:r>
            <a:r>
              <a:rPr lang="en-US" dirty="0"/>
              <a:t> </a:t>
            </a:r>
            <a:r>
              <a:rPr lang="en-US" dirty="0" err="1"/>
              <a:t>phạm</a:t>
            </a:r>
            <a:r>
              <a:rPr lang="en-US" dirty="0"/>
              <a:t> vi (Control Scope)</a:t>
            </a:r>
          </a:p>
        </p:txBody>
      </p:sp>
      <p:sp>
        <p:nvSpPr>
          <p:cNvPr id="3" name="Content Placeholder 2"/>
          <p:cNvSpPr>
            <a:spLocks noGrp="1"/>
          </p:cNvSpPr>
          <p:nvPr>
            <p:ph idx="1"/>
          </p:nvPr>
        </p:nvSpPr>
        <p:spPr/>
        <p:txBody>
          <a:bodyPr/>
          <a:lstStyle/>
          <a:p>
            <a:r>
              <a:rPr lang="en-US" dirty="0"/>
              <a:t>Tools and </a:t>
            </a:r>
            <a:r>
              <a:rPr lang="en-US" dirty="0" smtClean="0"/>
              <a:t>techniques: Variance </a:t>
            </a:r>
            <a:r>
              <a:rPr lang="en-US" dirty="0"/>
              <a:t>analysis</a:t>
            </a:r>
          </a:p>
          <a:p>
            <a:pPr lvl="1"/>
            <a:r>
              <a:rPr lang="vi-VN" dirty="0"/>
              <a:t>Phần mềm xử lý văn bản giúp tạo các tài liệu liên quan đến phạm vi dự </a:t>
            </a:r>
            <a:r>
              <a:rPr lang="vi-VN" dirty="0" smtClean="0"/>
              <a:t>án</a:t>
            </a:r>
            <a:r>
              <a:rPr lang="en-US" dirty="0" smtClean="0"/>
              <a:t>.</a:t>
            </a:r>
          </a:p>
          <a:p>
            <a:pPr lvl="1"/>
            <a:r>
              <a:rPr lang="en-US" dirty="0"/>
              <a:t>C</a:t>
            </a:r>
            <a:r>
              <a:rPr lang="vi-VN" dirty="0" smtClean="0"/>
              <a:t>ác </a:t>
            </a:r>
            <a:r>
              <a:rPr lang="vi-VN" dirty="0"/>
              <a:t>bảng tính giúp thực hiện các tính tóan tài chính, tạo mô hình tính điểm có trọng số và phát triển các biểu đồ, đồ </a:t>
            </a:r>
            <a:r>
              <a:rPr lang="vi-VN" dirty="0" smtClean="0"/>
              <a:t>thị</a:t>
            </a:r>
            <a:r>
              <a:rPr lang="en-US" dirty="0" smtClean="0"/>
              <a:t>.</a:t>
            </a:r>
          </a:p>
          <a:p>
            <a:pPr lvl="1"/>
            <a:r>
              <a:rPr lang="en-US" dirty="0" smtClean="0"/>
              <a:t>P</a:t>
            </a:r>
            <a:r>
              <a:rPr lang="vi-VN" dirty="0" smtClean="0"/>
              <a:t>hần </a:t>
            </a:r>
            <a:r>
              <a:rPr lang="vi-VN" dirty="0"/>
              <a:t>mềm giao </a:t>
            </a:r>
            <a:r>
              <a:rPr lang="vi-VN" dirty="0" smtClean="0"/>
              <a:t>tiếp giúp làm </a:t>
            </a:r>
            <a:r>
              <a:rPr lang="vi-VN" dirty="0"/>
              <a:t>rõ hơn và truyền đạt tốt hơn thông tin về phạm vi dự </a:t>
            </a:r>
            <a:r>
              <a:rPr lang="vi-VN" dirty="0" smtClean="0"/>
              <a:t>án</a:t>
            </a:r>
            <a:r>
              <a:rPr lang="en-US" dirty="0" smtClean="0"/>
              <a:t>.</a:t>
            </a:r>
          </a:p>
          <a:p>
            <a:pPr lvl="1"/>
            <a:r>
              <a:rPr lang="en-US" dirty="0" smtClean="0"/>
              <a:t>P</a:t>
            </a:r>
            <a:r>
              <a:rPr lang="vi-VN" dirty="0" smtClean="0"/>
              <a:t>hần </a:t>
            </a:r>
            <a:r>
              <a:rPr lang="vi-VN" dirty="0"/>
              <a:t>mềm quản trị dự ángiúp tạo WBS, nền tảng cho các công việc trong biểu đồ </a:t>
            </a:r>
            <a:r>
              <a:rPr lang="vi-VN" dirty="0" smtClean="0"/>
              <a:t>Gantt</a:t>
            </a:r>
            <a:r>
              <a:rPr lang="en-US" dirty="0" smtClean="0"/>
              <a:t>.</a:t>
            </a:r>
            <a:endParaRPr lang="en-US" dirty="0"/>
          </a:p>
        </p:txBody>
      </p:sp>
    </p:spTree>
    <p:extLst>
      <p:ext uri="{BB962C8B-B14F-4D97-AF65-F5344CB8AC3E}">
        <p14:creationId xmlns:p14="http://schemas.microsoft.com/office/powerpoint/2010/main" val="419102861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Điều</a:t>
            </a:r>
            <a:r>
              <a:rPr lang="en-US" dirty="0"/>
              <a:t> </a:t>
            </a:r>
            <a:r>
              <a:rPr lang="en-US" dirty="0" err="1"/>
              <a:t>khiển</a:t>
            </a:r>
            <a:r>
              <a:rPr lang="en-US" dirty="0"/>
              <a:t> </a:t>
            </a:r>
            <a:r>
              <a:rPr lang="en-US" dirty="0" err="1"/>
              <a:t>phạm</a:t>
            </a:r>
            <a:r>
              <a:rPr lang="en-US" dirty="0"/>
              <a:t> vi (Control Scope)</a:t>
            </a:r>
          </a:p>
        </p:txBody>
      </p:sp>
      <p:sp>
        <p:nvSpPr>
          <p:cNvPr id="3" name="Content Placeholder 2"/>
          <p:cNvSpPr>
            <a:spLocks noGrp="1"/>
          </p:cNvSpPr>
          <p:nvPr>
            <p:ph idx="1"/>
          </p:nvPr>
        </p:nvSpPr>
        <p:spPr/>
        <p:txBody>
          <a:bodyPr/>
          <a:lstStyle/>
          <a:p>
            <a:r>
              <a:rPr lang="en-US" dirty="0"/>
              <a:t>Output:</a:t>
            </a:r>
          </a:p>
          <a:p>
            <a:pPr lvl="1"/>
            <a:r>
              <a:rPr lang="en-US" dirty="0"/>
              <a:t>Work performance measurements</a:t>
            </a:r>
          </a:p>
          <a:p>
            <a:pPr lvl="1"/>
            <a:r>
              <a:rPr lang="en-US" dirty="0"/>
              <a:t>Organizational Process Assets</a:t>
            </a:r>
          </a:p>
          <a:p>
            <a:pPr lvl="1"/>
            <a:r>
              <a:rPr lang="en-US" dirty="0"/>
              <a:t>Change requests</a:t>
            </a:r>
          </a:p>
          <a:p>
            <a:pPr lvl="1"/>
            <a:r>
              <a:rPr lang="en-US" dirty="0"/>
              <a:t>Project management plan updates</a:t>
            </a:r>
          </a:p>
          <a:p>
            <a:pPr lvl="1"/>
            <a:r>
              <a:rPr lang="en-US" dirty="0"/>
              <a:t>Project document updates</a:t>
            </a:r>
          </a:p>
          <a:p>
            <a:endParaRPr lang="en-US" dirty="0"/>
          </a:p>
          <a:p>
            <a:endParaRPr lang="en-US" dirty="0"/>
          </a:p>
        </p:txBody>
      </p:sp>
    </p:spTree>
    <p:extLst>
      <p:ext uri="{BB962C8B-B14F-4D97-AF65-F5344CB8AC3E}">
        <p14:creationId xmlns:p14="http://schemas.microsoft.com/office/powerpoint/2010/main" val="30728466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en-US" dirty="0"/>
              <a:t>Thu </a:t>
            </a:r>
            <a:r>
              <a:rPr lang="en-US" dirty="0" err="1"/>
              <a:t>thập</a:t>
            </a:r>
            <a:r>
              <a:rPr lang="en-US" dirty="0"/>
              <a:t> </a:t>
            </a:r>
            <a:r>
              <a:rPr lang="en-US" dirty="0" err="1"/>
              <a:t>các</a:t>
            </a:r>
            <a:r>
              <a:rPr lang="en-US" dirty="0"/>
              <a:t> </a:t>
            </a:r>
            <a:r>
              <a:rPr lang="en-US" dirty="0" err="1"/>
              <a:t>yêu</a:t>
            </a:r>
            <a:r>
              <a:rPr lang="en-US" dirty="0"/>
              <a:t> </a:t>
            </a:r>
            <a:r>
              <a:rPr lang="en-US" dirty="0" err="1"/>
              <a:t>cầu</a:t>
            </a:r>
            <a:r>
              <a:rPr lang="en-US" dirty="0"/>
              <a:t> </a:t>
            </a:r>
            <a:r>
              <a:rPr lang="en-US" dirty="0" smtClean="0"/>
              <a:t/>
            </a:r>
            <a:br>
              <a:rPr lang="en-US" dirty="0" smtClean="0"/>
            </a:br>
            <a:r>
              <a:rPr lang="en-US" dirty="0" smtClean="0"/>
              <a:t>(</a:t>
            </a:r>
            <a:r>
              <a:rPr lang="en-US" dirty="0"/>
              <a:t>Collect Requirements)</a:t>
            </a:r>
          </a:p>
        </p:txBody>
      </p:sp>
      <p:sp>
        <p:nvSpPr>
          <p:cNvPr id="3" name="Content Placeholder 2"/>
          <p:cNvSpPr>
            <a:spLocks noGrp="1"/>
          </p:cNvSpPr>
          <p:nvPr>
            <p:ph idx="1"/>
          </p:nvPr>
        </p:nvSpPr>
        <p:spPr/>
        <p:txBody>
          <a:bodyPr/>
          <a:lstStyle/>
          <a:p>
            <a:r>
              <a:rPr lang="en-US" dirty="0"/>
              <a:t>Collect Requirements: Inputs, Tools &amp; Techniques, and Outputs</a:t>
            </a:r>
          </a:p>
          <a:p>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40" y="2819246"/>
            <a:ext cx="7549579" cy="2895729"/>
          </a:xfrm>
          <a:prstGeom prst="rect">
            <a:avLst/>
          </a:prstGeom>
        </p:spPr>
      </p:pic>
    </p:spTree>
    <p:extLst>
      <p:ext uri="{BB962C8B-B14F-4D97-AF65-F5344CB8AC3E}">
        <p14:creationId xmlns:p14="http://schemas.microsoft.com/office/powerpoint/2010/main" val="1389307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851297"/>
          </a:xfrm>
        </p:spPr>
        <p:txBody>
          <a:bodyPr/>
          <a:lstStyle/>
          <a:p>
            <a:r>
              <a:rPr lang="en-US" dirty="0" err="1" smtClean="0"/>
              <a:t>Phần</a:t>
            </a:r>
            <a:r>
              <a:rPr lang="en-US" dirty="0" smtClean="0"/>
              <a:t> </a:t>
            </a:r>
            <a:r>
              <a:rPr lang="en-US" dirty="0" err="1"/>
              <a:t>mềm</a:t>
            </a:r>
            <a:r>
              <a:rPr lang="en-US" dirty="0"/>
              <a:t> </a:t>
            </a:r>
            <a:r>
              <a:rPr lang="en-US" dirty="0" err="1"/>
              <a:t>trong</a:t>
            </a:r>
            <a:r>
              <a:rPr lang="en-US" dirty="0"/>
              <a:t> </a:t>
            </a:r>
            <a:r>
              <a:rPr lang="en-US" dirty="0" err="1"/>
              <a:t>quản</a:t>
            </a:r>
            <a:r>
              <a:rPr lang="en-US" dirty="0"/>
              <a:t> </a:t>
            </a:r>
            <a:r>
              <a:rPr lang="en-US" dirty="0" err="1"/>
              <a:t>lý</a:t>
            </a:r>
            <a:r>
              <a:rPr lang="en-US" dirty="0"/>
              <a:t> </a:t>
            </a:r>
            <a:r>
              <a:rPr lang="en-US" dirty="0" err="1"/>
              <a:t>phạm</a:t>
            </a:r>
            <a:r>
              <a:rPr lang="en-US" dirty="0"/>
              <a:t> vi </a:t>
            </a:r>
            <a:r>
              <a:rPr lang="en-US" dirty="0" err="1"/>
              <a:t>dự</a:t>
            </a:r>
            <a:r>
              <a:rPr lang="en-US" dirty="0"/>
              <a:t> </a:t>
            </a:r>
            <a:r>
              <a:rPr lang="en-US" dirty="0" err="1" smtClean="0"/>
              <a:t>án</a:t>
            </a:r>
            <a:endParaRPr lang="en-US" dirty="0"/>
          </a:p>
        </p:txBody>
      </p:sp>
      <p:sp>
        <p:nvSpPr>
          <p:cNvPr id="3" name="Content Placeholder 2"/>
          <p:cNvSpPr>
            <a:spLocks noGrp="1"/>
          </p:cNvSpPr>
          <p:nvPr>
            <p:ph idx="1"/>
          </p:nvPr>
        </p:nvSpPr>
        <p:spPr/>
        <p:txBody>
          <a:bodyPr/>
          <a:lstStyle/>
          <a:p>
            <a:r>
              <a:rPr lang="en-US" dirty="0" smtClean="0"/>
              <a:t>Microsoft project 2010: </a:t>
            </a:r>
            <a:r>
              <a:rPr lang="en-US" dirty="0" err="1" smtClean="0"/>
              <a:t>quản</a:t>
            </a:r>
            <a:r>
              <a:rPr lang="en-US" dirty="0" smtClean="0"/>
              <a:t> </a:t>
            </a:r>
            <a:r>
              <a:rPr lang="en-US" dirty="0" err="1" smtClean="0"/>
              <a:t>lý</a:t>
            </a:r>
            <a:r>
              <a:rPr lang="en-US" dirty="0" smtClean="0"/>
              <a:t> </a:t>
            </a:r>
            <a:r>
              <a:rPr lang="en-US" dirty="0" err="1" smtClean="0"/>
              <a:t>thời</a:t>
            </a:r>
            <a:r>
              <a:rPr lang="en-US" dirty="0" smtClean="0"/>
              <a:t> </a:t>
            </a:r>
            <a:r>
              <a:rPr lang="en-US" dirty="0" err="1" smtClean="0"/>
              <a:t>gian</a:t>
            </a:r>
            <a:endParaRPr lang="en-US" dirty="0" smtClean="0"/>
          </a:p>
          <a:p>
            <a:pPr lvl="1"/>
            <a:r>
              <a:rPr lang="vi-VN" dirty="0" smtClean="0"/>
              <a:t>Tạo </a:t>
            </a:r>
            <a:r>
              <a:rPr lang="vi-VN" dirty="0"/>
              <a:t>lập một lịch biểu mới. </a:t>
            </a:r>
          </a:p>
          <a:p>
            <a:pPr lvl="1"/>
            <a:r>
              <a:rPr lang="vi-VN" dirty="0"/>
              <a:t>Nhập các nhiệm </a:t>
            </a:r>
            <a:r>
              <a:rPr lang="vi-VN" dirty="0" smtClean="0"/>
              <a:t>vụ</a:t>
            </a:r>
            <a:endParaRPr lang="en-US" dirty="0" smtClean="0"/>
          </a:p>
          <a:p>
            <a:pPr lvl="1"/>
            <a:r>
              <a:rPr lang="en-US" dirty="0" err="1"/>
              <a:t>Chuyển</a:t>
            </a:r>
            <a:r>
              <a:rPr lang="en-US" dirty="0"/>
              <a:t> </a:t>
            </a:r>
            <a:r>
              <a:rPr lang="en-US" dirty="0" err="1"/>
              <a:t>một</a:t>
            </a:r>
            <a:r>
              <a:rPr lang="en-US" dirty="0"/>
              <a:t> </a:t>
            </a:r>
            <a:r>
              <a:rPr lang="en-US" dirty="0" err="1"/>
              <a:t>nhiệm</a:t>
            </a:r>
            <a:r>
              <a:rPr lang="en-US" dirty="0"/>
              <a:t> </a:t>
            </a:r>
            <a:r>
              <a:rPr lang="en-US" dirty="0" err="1" smtClean="0"/>
              <a:t>vụ</a:t>
            </a:r>
            <a:r>
              <a:rPr lang="en-US" dirty="0" smtClean="0"/>
              <a:t> </a:t>
            </a:r>
            <a:r>
              <a:rPr lang="en-US" dirty="0" err="1" smtClean="0"/>
              <a:t>thành</a:t>
            </a:r>
            <a:r>
              <a:rPr lang="en-US" dirty="0" smtClean="0"/>
              <a:t> </a:t>
            </a:r>
            <a:r>
              <a:rPr lang="en-US" dirty="0" err="1"/>
              <a:t>một</a:t>
            </a:r>
            <a:r>
              <a:rPr lang="en-US" dirty="0"/>
              <a:t> </a:t>
            </a:r>
            <a:r>
              <a:rPr lang="en-US" dirty="0" err="1"/>
              <a:t>cột</a:t>
            </a:r>
            <a:r>
              <a:rPr lang="en-US" dirty="0"/>
              <a:t> </a:t>
            </a:r>
            <a:r>
              <a:rPr lang="en-US" dirty="0" err="1"/>
              <a:t>mốc</a:t>
            </a:r>
            <a:r>
              <a:rPr lang="en-US" dirty="0"/>
              <a:t> </a:t>
            </a:r>
            <a:endParaRPr lang="en-US" dirty="0" smtClean="0"/>
          </a:p>
          <a:p>
            <a:pPr lvl="1"/>
            <a:r>
              <a:rPr lang="vi-VN" dirty="0"/>
              <a:t>Đưa vào một nhiệm vụlặp </a:t>
            </a:r>
            <a:r>
              <a:rPr lang="vi-VN" dirty="0" smtClean="0"/>
              <a:t>lại</a:t>
            </a:r>
            <a:endParaRPr lang="en-US" dirty="0" smtClean="0"/>
          </a:p>
          <a:p>
            <a:pPr lvl="1"/>
            <a:r>
              <a:rPr lang="vi-VN" dirty="0"/>
              <a:t>Thay đổi độdài một nhiệm </a:t>
            </a:r>
            <a:r>
              <a:rPr lang="vi-VN" dirty="0" smtClean="0"/>
              <a:t>vụ</a:t>
            </a:r>
            <a:endParaRPr lang="en-US" dirty="0" smtClean="0"/>
          </a:p>
          <a:p>
            <a:pPr lvl="1"/>
            <a:r>
              <a:rPr lang="en-US" dirty="0" err="1"/>
              <a:t>Xóa</a:t>
            </a:r>
            <a:r>
              <a:rPr lang="en-US" dirty="0"/>
              <a:t> </a:t>
            </a:r>
            <a:r>
              <a:rPr lang="en-US" dirty="0" err="1"/>
              <a:t>bỏmột</a:t>
            </a:r>
            <a:r>
              <a:rPr lang="en-US" dirty="0"/>
              <a:t> </a:t>
            </a:r>
            <a:r>
              <a:rPr lang="en-US" dirty="0" err="1"/>
              <a:t>nhiệm</a:t>
            </a:r>
            <a:r>
              <a:rPr lang="en-US" dirty="0"/>
              <a:t> </a:t>
            </a:r>
            <a:r>
              <a:rPr lang="en-US" dirty="0" err="1" smtClean="0"/>
              <a:t>vụ</a:t>
            </a:r>
            <a:endParaRPr lang="en-US" dirty="0" smtClean="0"/>
          </a:p>
          <a:p>
            <a:pPr lvl="1"/>
            <a:r>
              <a:rPr lang="en-US" dirty="0" err="1"/>
              <a:t>Sắp</a:t>
            </a:r>
            <a:r>
              <a:rPr lang="en-US" dirty="0"/>
              <a:t> </a:t>
            </a:r>
            <a:r>
              <a:rPr lang="en-US" dirty="0" err="1"/>
              <a:t>xếp</a:t>
            </a:r>
            <a:r>
              <a:rPr lang="en-US" dirty="0"/>
              <a:t> </a:t>
            </a:r>
            <a:r>
              <a:rPr lang="en-US" dirty="0" err="1"/>
              <a:t>lại</a:t>
            </a:r>
            <a:r>
              <a:rPr lang="en-US" dirty="0"/>
              <a:t> </a:t>
            </a:r>
            <a:r>
              <a:rPr lang="en-US" dirty="0" err="1"/>
              <a:t>các</a:t>
            </a:r>
            <a:r>
              <a:rPr lang="en-US" dirty="0"/>
              <a:t> </a:t>
            </a:r>
            <a:r>
              <a:rPr lang="en-US" dirty="0" err="1"/>
              <a:t>nhiệm</a:t>
            </a:r>
            <a:r>
              <a:rPr lang="en-US" dirty="0"/>
              <a:t> </a:t>
            </a:r>
            <a:r>
              <a:rPr lang="en-US" dirty="0" err="1"/>
              <a:t>vụtrong</a:t>
            </a:r>
            <a:r>
              <a:rPr lang="en-US" dirty="0"/>
              <a:t> </a:t>
            </a:r>
            <a:r>
              <a:rPr lang="en-US" dirty="0" err="1"/>
              <a:t>lịch</a:t>
            </a:r>
            <a:r>
              <a:rPr lang="en-US" dirty="0"/>
              <a:t> </a:t>
            </a:r>
            <a:r>
              <a:rPr lang="en-US" dirty="0" err="1" smtClean="0"/>
              <a:t>biểu</a:t>
            </a:r>
            <a:endParaRPr lang="en-US" dirty="0" smtClean="0"/>
          </a:p>
          <a:p>
            <a:pPr lvl="1"/>
            <a:r>
              <a:rPr lang="vi-VN" dirty="0"/>
              <a:t>Thay đổi ngày giờlàm </a:t>
            </a:r>
            <a:r>
              <a:rPr lang="vi-VN" dirty="0" smtClean="0"/>
              <a:t>việc</a:t>
            </a:r>
            <a:endParaRPr lang="en-US" dirty="0" smtClean="0"/>
          </a:p>
          <a:p>
            <a:pPr lvl="1"/>
            <a:r>
              <a:rPr lang="en-US" dirty="0" err="1"/>
              <a:t>Lập</a:t>
            </a:r>
            <a:r>
              <a:rPr lang="en-US" dirty="0"/>
              <a:t> </a:t>
            </a:r>
            <a:r>
              <a:rPr lang="en-US" dirty="0" err="1"/>
              <a:t>lịch</a:t>
            </a:r>
            <a:r>
              <a:rPr lang="en-US" dirty="0"/>
              <a:t> </a:t>
            </a:r>
            <a:r>
              <a:rPr lang="en-US" dirty="0" err="1"/>
              <a:t>cho</a:t>
            </a:r>
            <a:r>
              <a:rPr lang="en-US" dirty="0"/>
              <a:t> </a:t>
            </a:r>
            <a:r>
              <a:rPr lang="en-US" dirty="0" err="1"/>
              <a:t>các</a:t>
            </a:r>
            <a:r>
              <a:rPr lang="en-US" dirty="0"/>
              <a:t> </a:t>
            </a:r>
            <a:r>
              <a:rPr lang="en-US" dirty="0" err="1"/>
              <a:t>công</a:t>
            </a:r>
            <a:r>
              <a:rPr lang="en-US" dirty="0"/>
              <a:t> </a:t>
            </a:r>
            <a:r>
              <a:rPr lang="en-US" dirty="0" err="1"/>
              <a:t>việc</a:t>
            </a:r>
            <a:endParaRPr lang="en-US" dirty="0"/>
          </a:p>
        </p:txBody>
      </p:sp>
    </p:spTree>
    <p:extLst>
      <p:ext uri="{BB962C8B-B14F-4D97-AF65-F5344CB8AC3E}">
        <p14:creationId xmlns:p14="http://schemas.microsoft.com/office/powerpoint/2010/main" val="96326719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Phần</a:t>
            </a:r>
            <a:r>
              <a:rPr lang="en-US" dirty="0"/>
              <a:t> </a:t>
            </a:r>
            <a:r>
              <a:rPr lang="en-US" dirty="0" err="1"/>
              <a:t>mềm</a:t>
            </a:r>
            <a:r>
              <a:rPr lang="en-US" dirty="0"/>
              <a:t> </a:t>
            </a:r>
            <a:r>
              <a:rPr lang="en-US" dirty="0" err="1"/>
              <a:t>trong</a:t>
            </a:r>
            <a:r>
              <a:rPr lang="en-US" dirty="0"/>
              <a:t> </a:t>
            </a:r>
            <a:r>
              <a:rPr lang="en-US" dirty="0" err="1"/>
              <a:t>quản</a:t>
            </a:r>
            <a:r>
              <a:rPr lang="en-US" dirty="0"/>
              <a:t> </a:t>
            </a:r>
            <a:r>
              <a:rPr lang="en-US" dirty="0" err="1"/>
              <a:t>lý</a:t>
            </a:r>
            <a:r>
              <a:rPr lang="en-US" dirty="0"/>
              <a:t> </a:t>
            </a:r>
            <a:r>
              <a:rPr lang="en-US" dirty="0" err="1"/>
              <a:t>phạm</a:t>
            </a:r>
            <a:r>
              <a:rPr lang="en-US" dirty="0"/>
              <a:t> vi </a:t>
            </a:r>
            <a:r>
              <a:rPr lang="en-US" dirty="0" err="1"/>
              <a:t>dự</a:t>
            </a:r>
            <a:r>
              <a:rPr lang="en-US" dirty="0"/>
              <a:t> </a:t>
            </a:r>
            <a:r>
              <a:rPr lang="en-US" dirty="0" err="1"/>
              <a:t>án</a:t>
            </a:r>
            <a:endParaRPr lang="en-US" dirty="0"/>
          </a:p>
        </p:txBody>
      </p:sp>
      <p:sp>
        <p:nvSpPr>
          <p:cNvPr id="3" name="Content Placeholder 2"/>
          <p:cNvSpPr>
            <a:spLocks noGrp="1"/>
          </p:cNvSpPr>
          <p:nvPr>
            <p:ph idx="1"/>
          </p:nvPr>
        </p:nvSpPr>
        <p:spPr/>
        <p:txBody>
          <a:bodyPr/>
          <a:lstStyle/>
          <a:p>
            <a:r>
              <a:rPr lang="en-US" dirty="0"/>
              <a:t>Microsoft project 2010: </a:t>
            </a:r>
            <a:r>
              <a:rPr lang="en-US" dirty="0" err="1"/>
              <a:t>quản</a:t>
            </a:r>
            <a:r>
              <a:rPr lang="en-US" dirty="0"/>
              <a:t> </a:t>
            </a:r>
            <a:r>
              <a:rPr lang="en-US" dirty="0" err="1"/>
              <a:t>lý</a:t>
            </a:r>
            <a:r>
              <a:rPr lang="en-US" dirty="0"/>
              <a:t> chi </a:t>
            </a:r>
            <a:r>
              <a:rPr lang="en-US" dirty="0" err="1"/>
              <a:t>phí</a:t>
            </a:r>
            <a:endParaRPr lang="en-US" dirty="0"/>
          </a:p>
          <a:p>
            <a:pPr lvl="1"/>
            <a:r>
              <a:rPr lang="en-US" dirty="0" err="1"/>
              <a:t>Gán</a:t>
            </a:r>
            <a:r>
              <a:rPr lang="en-US" dirty="0"/>
              <a:t> chi </a:t>
            </a:r>
            <a:r>
              <a:rPr lang="en-US" dirty="0" err="1"/>
              <a:t>phí</a:t>
            </a:r>
            <a:r>
              <a:rPr lang="en-US" dirty="0"/>
              <a:t> </a:t>
            </a:r>
            <a:r>
              <a:rPr lang="en-US" dirty="0" err="1"/>
              <a:t>cho</a:t>
            </a:r>
            <a:r>
              <a:rPr lang="en-US" dirty="0"/>
              <a:t> </a:t>
            </a:r>
            <a:r>
              <a:rPr lang="en-US" dirty="0" err="1"/>
              <a:t>một</a:t>
            </a:r>
            <a:r>
              <a:rPr lang="en-US" dirty="0"/>
              <a:t> </a:t>
            </a:r>
            <a:r>
              <a:rPr lang="en-US" dirty="0" err="1"/>
              <a:t>tài</a:t>
            </a:r>
            <a:r>
              <a:rPr lang="en-US" dirty="0"/>
              <a:t> </a:t>
            </a:r>
            <a:r>
              <a:rPr lang="en-US" dirty="0" err="1" smtClean="0"/>
              <a:t>nguyên</a:t>
            </a:r>
            <a:endParaRPr lang="en-US" dirty="0" smtClean="0"/>
          </a:p>
          <a:p>
            <a:pPr lvl="1"/>
            <a:r>
              <a:rPr lang="vi-VN" dirty="0"/>
              <a:t>Chuẩn </a:t>
            </a:r>
            <a:r>
              <a:rPr lang="vi-VN" dirty="0" smtClean="0"/>
              <a:t>bị</a:t>
            </a:r>
            <a:r>
              <a:rPr lang="en-US" dirty="0" smtClean="0"/>
              <a:t> </a:t>
            </a:r>
            <a:r>
              <a:rPr lang="vi-VN" dirty="0" smtClean="0"/>
              <a:t>tính </a:t>
            </a:r>
            <a:r>
              <a:rPr lang="vi-VN" dirty="0"/>
              <a:t>toán chi phí vượt </a:t>
            </a:r>
            <a:r>
              <a:rPr lang="vi-VN" dirty="0" smtClean="0"/>
              <a:t>giờ</a:t>
            </a:r>
            <a:endParaRPr lang="en-US" dirty="0" smtClean="0"/>
          </a:p>
          <a:p>
            <a:pPr lvl="1"/>
            <a:r>
              <a:rPr lang="vi-VN" dirty="0"/>
              <a:t>Tìm kiếm các chi phí vượt ngân </a:t>
            </a:r>
            <a:r>
              <a:rPr lang="vi-VN" dirty="0" smtClean="0"/>
              <a:t>sách</a:t>
            </a:r>
            <a:endParaRPr lang="en-US" dirty="0" smtClean="0"/>
          </a:p>
          <a:p>
            <a:pPr lvl="1"/>
            <a:r>
              <a:rPr lang="vi-VN" dirty="0"/>
              <a:t>Gán chi phí cố định cho một nhiệm </a:t>
            </a:r>
            <a:r>
              <a:rPr lang="vi-VN" dirty="0" smtClean="0"/>
              <a:t>vụ</a:t>
            </a:r>
            <a:endParaRPr lang="en-US" dirty="0" smtClean="0"/>
          </a:p>
          <a:p>
            <a:pPr lvl="1"/>
            <a:r>
              <a:rPr lang="vi-VN" dirty="0"/>
              <a:t>Kiểm soát sựgia tăng chi phí của dựán</a:t>
            </a:r>
            <a:r>
              <a:rPr lang="vi-VN" dirty="0" smtClean="0"/>
              <a:t>.</a:t>
            </a:r>
            <a:endParaRPr lang="en-US" dirty="0" smtClean="0"/>
          </a:p>
          <a:p>
            <a:pPr lvl="1"/>
            <a:r>
              <a:rPr lang="en-US" dirty="0" err="1"/>
              <a:t>Quan</a:t>
            </a:r>
            <a:r>
              <a:rPr lang="en-US" dirty="0"/>
              <a:t> </a:t>
            </a:r>
            <a:r>
              <a:rPr lang="en-US" dirty="0" err="1"/>
              <a:t>sát</a:t>
            </a:r>
            <a:r>
              <a:rPr lang="en-US" dirty="0"/>
              <a:t> chi </a:t>
            </a:r>
            <a:r>
              <a:rPr lang="en-US" dirty="0" err="1"/>
              <a:t>phí</a:t>
            </a:r>
            <a:r>
              <a:rPr lang="en-US" dirty="0"/>
              <a:t> </a:t>
            </a:r>
            <a:r>
              <a:rPr lang="en-US" dirty="0" err="1"/>
              <a:t>của</a:t>
            </a:r>
            <a:r>
              <a:rPr lang="en-US" dirty="0"/>
              <a:t> </a:t>
            </a:r>
            <a:r>
              <a:rPr lang="en-US" dirty="0" err="1"/>
              <a:t>một</a:t>
            </a:r>
            <a:r>
              <a:rPr lang="en-US" dirty="0"/>
              <a:t> </a:t>
            </a:r>
            <a:r>
              <a:rPr lang="en-US" dirty="0" err="1"/>
              <a:t>tài</a:t>
            </a:r>
            <a:r>
              <a:rPr lang="en-US" dirty="0"/>
              <a:t> </a:t>
            </a:r>
            <a:r>
              <a:rPr lang="en-US" dirty="0" err="1" smtClean="0"/>
              <a:t>nguyên</a:t>
            </a:r>
            <a:endParaRPr lang="en-US" dirty="0" smtClean="0"/>
          </a:p>
          <a:p>
            <a:pPr lvl="1"/>
            <a:r>
              <a:rPr lang="vi-VN" dirty="0"/>
              <a:t>Lưu các thông tin </a:t>
            </a:r>
            <a:r>
              <a:rPr lang="vi-VN" dirty="0" smtClean="0"/>
              <a:t>về</a:t>
            </a:r>
            <a:r>
              <a:rPr lang="en-US" dirty="0" smtClean="0"/>
              <a:t> </a:t>
            </a:r>
            <a:r>
              <a:rPr lang="vi-VN" dirty="0" smtClean="0"/>
              <a:t>chi </a:t>
            </a:r>
            <a:r>
              <a:rPr lang="vi-VN" dirty="0"/>
              <a:t>phí </a:t>
            </a:r>
            <a:endParaRPr lang="en-US" dirty="0" smtClean="0"/>
          </a:p>
          <a:p>
            <a:pPr lvl="1"/>
            <a:r>
              <a:rPr lang="vi-VN" dirty="0"/>
              <a:t>Thay đổi phương thức tính toán phí thực tế(Actual Cost) </a:t>
            </a:r>
            <a:endParaRPr lang="en-US" dirty="0"/>
          </a:p>
        </p:txBody>
      </p:sp>
    </p:spTree>
    <p:extLst>
      <p:ext uri="{BB962C8B-B14F-4D97-AF65-F5344CB8AC3E}">
        <p14:creationId xmlns:p14="http://schemas.microsoft.com/office/powerpoint/2010/main" val="33594739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en-US" dirty="0"/>
              <a:t>Thu </a:t>
            </a:r>
            <a:r>
              <a:rPr lang="en-US" dirty="0" err="1"/>
              <a:t>thập</a:t>
            </a:r>
            <a:r>
              <a:rPr lang="en-US" dirty="0"/>
              <a:t> </a:t>
            </a:r>
            <a:r>
              <a:rPr lang="en-US" dirty="0" err="1"/>
              <a:t>các</a:t>
            </a:r>
            <a:r>
              <a:rPr lang="en-US" dirty="0"/>
              <a:t> </a:t>
            </a:r>
            <a:r>
              <a:rPr lang="en-US" dirty="0" err="1"/>
              <a:t>yêu</a:t>
            </a:r>
            <a:r>
              <a:rPr lang="en-US" dirty="0"/>
              <a:t> </a:t>
            </a:r>
            <a:r>
              <a:rPr lang="en-US" dirty="0" err="1"/>
              <a:t>cầu</a:t>
            </a:r>
            <a:r>
              <a:rPr lang="en-US" dirty="0"/>
              <a:t> </a:t>
            </a:r>
            <a:br>
              <a:rPr lang="en-US" dirty="0"/>
            </a:br>
            <a:r>
              <a:rPr lang="en-US" dirty="0"/>
              <a:t>(Collect Requirements)</a:t>
            </a:r>
          </a:p>
        </p:txBody>
      </p:sp>
      <p:sp>
        <p:nvSpPr>
          <p:cNvPr id="3" name="Content Placeholder 2"/>
          <p:cNvSpPr>
            <a:spLocks noGrp="1"/>
          </p:cNvSpPr>
          <p:nvPr>
            <p:ph idx="1"/>
          </p:nvPr>
        </p:nvSpPr>
        <p:spPr/>
        <p:txBody>
          <a:bodyPr/>
          <a:lstStyle/>
          <a:p>
            <a:r>
              <a:rPr lang="en-US" dirty="0"/>
              <a:t>Collect Requirements Data Flow Diagram</a:t>
            </a:r>
          </a:p>
          <a:p>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41" y="2170661"/>
            <a:ext cx="7132242" cy="4641582"/>
          </a:xfrm>
          <a:prstGeom prst="rect">
            <a:avLst/>
          </a:prstGeom>
        </p:spPr>
      </p:pic>
    </p:spTree>
    <p:extLst>
      <p:ext uri="{BB962C8B-B14F-4D97-AF65-F5344CB8AC3E}">
        <p14:creationId xmlns:p14="http://schemas.microsoft.com/office/powerpoint/2010/main" val="215540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en-US" dirty="0"/>
              <a:t>Thu </a:t>
            </a:r>
            <a:r>
              <a:rPr lang="en-US" dirty="0" err="1"/>
              <a:t>thập</a:t>
            </a:r>
            <a:r>
              <a:rPr lang="en-US" dirty="0"/>
              <a:t> </a:t>
            </a:r>
            <a:r>
              <a:rPr lang="en-US" dirty="0" err="1"/>
              <a:t>các</a:t>
            </a:r>
            <a:r>
              <a:rPr lang="en-US" dirty="0"/>
              <a:t> </a:t>
            </a:r>
            <a:r>
              <a:rPr lang="en-US" dirty="0" err="1"/>
              <a:t>yêu</a:t>
            </a:r>
            <a:r>
              <a:rPr lang="en-US" dirty="0"/>
              <a:t> </a:t>
            </a:r>
            <a:r>
              <a:rPr lang="en-US" dirty="0" err="1"/>
              <a:t>cầu</a:t>
            </a:r>
            <a:r>
              <a:rPr lang="en-US" dirty="0"/>
              <a:t> </a:t>
            </a:r>
            <a:br>
              <a:rPr lang="en-US" dirty="0"/>
            </a:br>
            <a:r>
              <a:rPr lang="en-US" dirty="0"/>
              <a:t>(Collect Requirements)</a:t>
            </a:r>
          </a:p>
        </p:txBody>
      </p:sp>
      <p:sp>
        <p:nvSpPr>
          <p:cNvPr id="3" name="Content Placeholder 2"/>
          <p:cNvSpPr>
            <a:spLocks noGrp="1"/>
          </p:cNvSpPr>
          <p:nvPr>
            <p:ph idx="1"/>
          </p:nvPr>
        </p:nvSpPr>
        <p:spPr/>
        <p:txBody>
          <a:bodyPr/>
          <a:lstStyle/>
          <a:p>
            <a:r>
              <a:rPr lang="en-US" dirty="0"/>
              <a:t>Input</a:t>
            </a:r>
          </a:p>
          <a:p>
            <a:pPr lvl="1"/>
            <a:r>
              <a:rPr lang="en-US" dirty="0" err="1"/>
              <a:t>Điều</a:t>
            </a:r>
            <a:r>
              <a:rPr lang="en-US" dirty="0"/>
              <a:t> </a:t>
            </a:r>
            <a:r>
              <a:rPr lang="en-US" dirty="0" err="1"/>
              <a:t>lệ</a:t>
            </a:r>
            <a:r>
              <a:rPr lang="en-US" dirty="0"/>
              <a:t> </a:t>
            </a:r>
            <a:r>
              <a:rPr lang="en-US" dirty="0" err="1"/>
              <a:t>của</a:t>
            </a:r>
            <a:r>
              <a:rPr lang="en-US" dirty="0"/>
              <a:t> </a:t>
            </a:r>
            <a:r>
              <a:rPr lang="en-US" dirty="0" err="1"/>
              <a:t>dự</a:t>
            </a:r>
            <a:r>
              <a:rPr lang="en-US" dirty="0"/>
              <a:t> </a:t>
            </a:r>
            <a:r>
              <a:rPr lang="en-US" dirty="0" err="1"/>
              <a:t>án</a:t>
            </a:r>
            <a:r>
              <a:rPr lang="en-US" dirty="0"/>
              <a:t> (Project Charter): </a:t>
            </a:r>
            <a:r>
              <a:rPr lang="en-US" dirty="0" err="1" smtClean="0"/>
              <a:t>Giúp</a:t>
            </a:r>
            <a:r>
              <a:rPr lang="en-US" dirty="0" smtClean="0"/>
              <a:t> </a:t>
            </a:r>
            <a:r>
              <a:rPr lang="en-US" dirty="0" err="1" smtClean="0"/>
              <a:t>cho</a:t>
            </a:r>
            <a:r>
              <a:rPr lang="en-US" dirty="0" smtClean="0"/>
              <a:t> </a:t>
            </a:r>
            <a:r>
              <a:rPr lang="en-US" dirty="0" err="1" smtClean="0"/>
              <a:t>người</a:t>
            </a:r>
            <a:r>
              <a:rPr lang="en-US" dirty="0" smtClean="0"/>
              <a:t> </a:t>
            </a:r>
            <a:r>
              <a:rPr lang="en-US" dirty="0" err="1" smtClean="0"/>
              <a:t>quản</a:t>
            </a:r>
            <a:r>
              <a:rPr lang="en-US" dirty="0" smtClean="0"/>
              <a:t> </a:t>
            </a:r>
            <a:r>
              <a:rPr lang="en-US" dirty="0" err="1" smtClean="0"/>
              <a:t>lý</a:t>
            </a:r>
            <a:r>
              <a:rPr lang="en-US" dirty="0" smtClean="0"/>
              <a:t> </a:t>
            </a:r>
            <a:r>
              <a:rPr lang="en-US" dirty="0" err="1" smtClean="0"/>
              <a:t>biết</a:t>
            </a:r>
            <a:r>
              <a:rPr lang="en-US" dirty="0"/>
              <a:t> </a:t>
            </a:r>
            <a:r>
              <a:rPr lang="en-US" dirty="0" smtClean="0"/>
              <a:t>ở</a:t>
            </a:r>
            <a:r>
              <a:rPr lang="vi-VN" dirty="0" smtClean="0"/>
              <a:t> </a:t>
            </a:r>
            <a:r>
              <a:rPr lang="vi-VN" dirty="0"/>
              <a:t>mức độ tóm tắt những gì dự án </a:t>
            </a:r>
            <a:r>
              <a:rPr lang="en-US" dirty="0" err="1" smtClean="0"/>
              <a:t>cần</a:t>
            </a:r>
            <a:r>
              <a:rPr lang="en-US" dirty="0" smtClean="0"/>
              <a:t> </a:t>
            </a:r>
            <a:r>
              <a:rPr lang="en-US" dirty="0" err="1" smtClean="0"/>
              <a:t>được</a:t>
            </a:r>
            <a:r>
              <a:rPr lang="en-US" dirty="0" smtClean="0"/>
              <a:t> </a:t>
            </a:r>
            <a:r>
              <a:rPr lang="vi-VN" dirty="0" smtClean="0"/>
              <a:t>thực hiện</a:t>
            </a:r>
            <a:r>
              <a:rPr lang="en-US" dirty="0" smtClean="0"/>
              <a:t> </a:t>
            </a:r>
            <a:r>
              <a:rPr lang="en-US" dirty="0" err="1" smtClean="0"/>
              <a:t>để</a:t>
            </a:r>
            <a:r>
              <a:rPr lang="en-US" dirty="0" smtClean="0"/>
              <a:t> </a:t>
            </a:r>
            <a:r>
              <a:rPr lang="en-US" dirty="0" err="1" smtClean="0"/>
              <a:t>hoàn</a:t>
            </a:r>
            <a:r>
              <a:rPr lang="en-US" dirty="0" smtClean="0"/>
              <a:t> </a:t>
            </a:r>
            <a:r>
              <a:rPr lang="en-US" dirty="0" err="1" smtClean="0"/>
              <a:t>thành</a:t>
            </a:r>
            <a:r>
              <a:rPr lang="en-US" dirty="0" smtClean="0"/>
              <a:t>.</a:t>
            </a:r>
            <a:endParaRPr lang="en-US" dirty="0"/>
          </a:p>
          <a:p>
            <a:pPr lvl="1"/>
            <a:r>
              <a:rPr lang="en-US" dirty="0" err="1" smtClean="0"/>
              <a:t>Danh</a:t>
            </a:r>
            <a:r>
              <a:rPr lang="en-US" dirty="0" smtClean="0"/>
              <a:t> </a:t>
            </a:r>
            <a:r>
              <a:rPr lang="en-US" dirty="0" err="1" smtClean="0"/>
              <a:t>sách</a:t>
            </a:r>
            <a:r>
              <a:rPr lang="en-US" dirty="0" smtClean="0"/>
              <a:t> </a:t>
            </a:r>
            <a:r>
              <a:rPr lang="en-US" dirty="0" err="1" smtClean="0"/>
              <a:t>các</a:t>
            </a:r>
            <a:r>
              <a:rPr lang="en-US" dirty="0" smtClean="0"/>
              <a:t> </a:t>
            </a:r>
            <a:r>
              <a:rPr lang="en-US" dirty="0" err="1"/>
              <a:t>bên</a:t>
            </a:r>
            <a:r>
              <a:rPr lang="en-US" dirty="0"/>
              <a:t> </a:t>
            </a:r>
            <a:r>
              <a:rPr lang="en-US" dirty="0" err="1"/>
              <a:t>tham</a:t>
            </a:r>
            <a:r>
              <a:rPr lang="en-US" dirty="0"/>
              <a:t> </a:t>
            </a:r>
            <a:r>
              <a:rPr lang="en-US" dirty="0" err="1"/>
              <a:t>gia</a:t>
            </a:r>
            <a:r>
              <a:rPr lang="en-US" dirty="0"/>
              <a:t> (Stakeholder Register): </a:t>
            </a:r>
            <a:r>
              <a:rPr lang="en-US" dirty="0" err="1"/>
              <a:t>xác</a:t>
            </a:r>
            <a:r>
              <a:rPr lang="en-US" dirty="0"/>
              <a:t> </a:t>
            </a:r>
            <a:r>
              <a:rPr lang="en-US" dirty="0" err="1"/>
              <a:t>định</a:t>
            </a:r>
            <a:r>
              <a:rPr lang="en-US" dirty="0"/>
              <a:t> </a:t>
            </a:r>
            <a:r>
              <a:rPr lang="en-US" dirty="0" err="1"/>
              <a:t>những</a:t>
            </a:r>
            <a:r>
              <a:rPr lang="en-US" dirty="0"/>
              <a:t> </a:t>
            </a:r>
            <a:r>
              <a:rPr lang="en-US" dirty="0" err="1"/>
              <a:t>người</a:t>
            </a:r>
            <a:r>
              <a:rPr lang="en-US" dirty="0"/>
              <a:t> </a:t>
            </a:r>
            <a:r>
              <a:rPr lang="en-US" dirty="0" err="1"/>
              <a:t>có</a:t>
            </a:r>
            <a:r>
              <a:rPr lang="en-US" dirty="0"/>
              <a:t> </a:t>
            </a:r>
            <a:r>
              <a:rPr lang="en-US" dirty="0" err="1"/>
              <a:t>thể</a:t>
            </a:r>
            <a:r>
              <a:rPr lang="en-US" dirty="0"/>
              <a:t> </a:t>
            </a:r>
            <a:r>
              <a:rPr lang="en-US" dirty="0" err="1"/>
              <a:t>cung</a:t>
            </a:r>
            <a:r>
              <a:rPr lang="en-US" dirty="0"/>
              <a:t> </a:t>
            </a:r>
            <a:r>
              <a:rPr lang="en-US" dirty="0" err="1"/>
              <a:t>cấp</a:t>
            </a:r>
            <a:r>
              <a:rPr lang="en-US" dirty="0"/>
              <a:t> </a:t>
            </a:r>
            <a:r>
              <a:rPr lang="en-US" dirty="0" err="1"/>
              <a:t>thông</a:t>
            </a:r>
            <a:r>
              <a:rPr lang="en-US" dirty="0"/>
              <a:t> tin chi </a:t>
            </a:r>
            <a:r>
              <a:rPr lang="en-US" dirty="0" err="1"/>
              <a:t>tiết</a:t>
            </a:r>
            <a:r>
              <a:rPr lang="en-US" dirty="0"/>
              <a:t> </a:t>
            </a:r>
            <a:r>
              <a:rPr lang="en-US" dirty="0" err="1"/>
              <a:t>cho</a:t>
            </a:r>
            <a:r>
              <a:rPr lang="en-US" dirty="0"/>
              <a:t> </a:t>
            </a:r>
            <a:r>
              <a:rPr lang="en-US" dirty="0" err="1"/>
              <a:t>dự</a:t>
            </a:r>
            <a:r>
              <a:rPr lang="en-US" dirty="0"/>
              <a:t> </a:t>
            </a:r>
            <a:r>
              <a:rPr lang="en-US" dirty="0" err="1"/>
              <a:t>án</a:t>
            </a:r>
            <a:r>
              <a:rPr lang="en-US" dirty="0"/>
              <a:t> </a:t>
            </a:r>
            <a:r>
              <a:rPr lang="en-US" dirty="0" err="1"/>
              <a:t>và</a:t>
            </a:r>
            <a:r>
              <a:rPr lang="en-US" dirty="0"/>
              <a:t> </a:t>
            </a:r>
            <a:r>
              <a:rPr lang="en-US" dirty="0" err="1"/>
              <a:t>những</a:t>
            </a:r>
            <a:r>
              <a:rPr lang="en-US" dirty="0"/>
              <a:t> </a:t>
            </a:r>
            <a:r>
              <a:rPr lang="en-US" dirty="0" err="1"/>
              <a:t>yêu</a:t>
            </a:r>
            <a:r>
              <a:rPr lang="en-US" dirty="0"/>
              <a:t> </a:t>
            </a:r>
            <a:r>
              <a:rPr lang="en-US" dirty="0" err="1"/>
              <a:t>cầu</a:t>
            </a:r>
            <a:r>
              <a:rPr lang="en-US" dirty="0"/>
              <a:t> </a:t>
            </a:r>
            <a:r>
              <a:rPr lang="en-US" dirty="0" err="1"/>
              <a:t>về</a:t>
            </a:r>
            <a:r>
              <a:rPr lang="en-US" dirty="0"/>
              <a:t> </a:t>
            </a:r>
            <a:r>
              <a:rPr lang="en-US" dirty="0" err="1"/>
              <a:t>sản</a:t>
            </a:r>
            <a:r>
              <a:rPr lang="en-US" dirty="0"/>
              <a:t> </a:t>
            </a:r>
            <a:r>
              <a:rPr lang="en-US" dirty="0" err="1"/>
              <a:t>phẩm</a:t>
            </a:r>
            <a:endParaRPr lang="en-US" dirty="0"/>
          </a:p>
          <a:p>
            <a:endParaRPr lang="en-US" dirty="0"/>
          </a:p>
        </p:txBody>
      </p:sp>
    </p:spTree>
    <p:extLst>
      <p:ext uri="{BB962C8B-B14F-4D97-AF65-F5344CB8AC3E}">
        <p14:creationId xmlns:p14="http://schemas.microsoft.com/office/powerpoint/2010/main" val="36741314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en-US" dirty="0"/>
              <a:t>Thu </a:t>
            </a:r>
            <a:r>
              <a:rPr lang="en-US" dirty="0" err="1"/>
              <a:t>thập</a:t>
            </a:r>
            <a:r>
              <a:rPr lang="en-US" dirty="0"/>
              <a:t> </a:t>
            </a:r>
            <a:r>
              <a:rPr lang="en-US" dirty="0" err="1"/>
              <a:t>các</a:t>
            </a:r>
            <a:r>
              <a:rPr lang="en-US" dirty="0"/>
              <a:t> </a:t>
            </a:r>
            <a:r>
              <a:rPr lang="en-US" dirty="0" err="1"/>
              <a:t>yêu</a:t>
            </a:r>
            <a:r>
              <a:rPr lang="en-US" dirty="0"/>
              <a:t> </a:t>
            </a:r>
            <a:r>
              <a:rPr lang="en-US" dirty="0" err="1"/>
              <a:t>cầu</a:t>
            </a:r>
            <a:r>
              <a:rPr lang="en-US" dirty="0"/>
              <a:t> </a:t>
            </a:r>
            <a:r>
              <a:rPr lang="en-US" dirty="0" smtClean="0"/>
              <a:t/>
            </a:r>
            <a:br>
              <a:rPr lang="en-US" dirty="0" smtClean="0"/>
            </a:br>
            <a:r>
              <a:rPr lang="en-US" dirty="0" smtClean="0"/>
              <a:t>(</a:t>
            </a:r>
            <a:r>
              <a:rPr lang="en-US" dirty="0"/>
              <a:t>Collect Requirements)</a:t>
            </a:r>
          </a:p>
        </p:txBody>
      </p:sp>
      <p:sp>
        <p:nvSpPr>
          <p:cNvPr id="3" name="Content Placeholder 2"/>
          <p:cNvSpPr>
            <a:spLocks noGrp="1"/>
          </p:cNvSpPr>
          <p:nvPr>
            <p:ph idx="1"/>
          </p:nvPr>
        </p:nvSpPr>
        <p:spPr/>
        <p:txBody>
          <a:bodyPr/>
          <a:lstStyle/>
          <a:p>
            <a:r>
              <a:rPr lang="en-US" dirty="0"/>
              <a:t>Tools and techniques</a:t>
            </a:r>
          </a:p>
          <a:p>
            <a:pPr lvl="1"/>
            <a:r>
              <a:rPr lang="en-US" dirty="0" err="1"/>
              <a:t>Phỏng</a:t>
            </a:r>
            <a:r>
              <a:rPr lang="en-US" dirty="0"/>
              <a:t> </a:t>
            </a:r>
            <a:r>
              <a:rPr lang="en-US" dirty="0" err="1"/>
              <a:t>vấn</a:t>
            </a:r>
            <a:r>
              <a:rPr lang="en-US" dirty="0"/>
              <a:t> (Interviews): </a:t>
            </a:r>
          </a:p>
          <a:p>
            <a:pPr lvl="2"/>
            <a:r>
              <a:rPr lang="en-US" dirty="0" err="1"/>
              <a:t>Phỏng</a:t>
            </a:r>
            <a:r>
              <a:rPr lang="en-US" dirty="0"/>
              <a:t> </a:t>
            </a:r>
            <a:r>
              <a:rPr lang="vi-VN" dirty="0"/>
              <a:t>vấn trực tiếp là </a:t>
            </a:r>
            <a:r>
              <a:rPr lang="vi-VN" dirty="0" smtClean="0"/>
              <a:t>cách </a:t>
            </a:r>
            <a:r>
              <a:rPr lang="vi-VN" dirty="0"/>
              <a:t>tiếp cận hình thức hay không hình thức để khám phá thông tin từ </a:t>
            </a:r>
            <a:r>
              <a:rPr lang="en-US" dirty="0" err="1"/>
              <a:t>các</a:t>
            </a:r>
            <a:r>
              <a:rPr lang="en-US" dirty="0"/>
              <a:t> </a:t>
            </a:r>
            <a:r>
              <a:rPr lang="en-US" dirty="0" err="1"/>
              <a:t>bên</a:t>
            </a:r>
            <a:r>
              <a:rPr lang="en-US" dirty="0"/>
              <a:t> </a:t>
            </a:r>
            <a:r>
              <a:rPr lang="en-US" dirty="0" err="1"/>
              <a:t>tham</a:t>
            </a:r>
            <a:r>
              <a:rPr lang="en-US" dirty="0"/>
              <a:t> </a:t>
            </a:r>
            <a:r>
              <a:rPr lang="en-US" dirty="0" err="1"/>
              <a:t>gia</a:t>
            </a:r>
            <a:r>
              <a:rPr lang="en-US" dirty="0"/>
              <a:t>.</a:t>
            </a:r>
          </a:p>
          <a:p>
            <a:pPr lvl="1"/>
            <a:r>
              <a:rPr lang="en-US" dirty="0" err="1"/>
              <a:t>Nhóm</a:t>
            </a:r>
            <a:r>
              <a:rPr lang="en-US" dirty="0"/>
              <a:t> </a:t>
            </a:r>
            <a:r>
              <a:rPr lang="en-US" dirty="0" err="1"/>
              <a:t>mục</a:t>
            </a:r>
            <a:r>
              <a:rPr lang="en-US" dirty="0"/>
              <a:t> </a:t>
            </a:r>
            <a:r>
              <a:rPr lang="en-US" dirty="0" err="1"/>
              <a:t>tiêu</a:t>
            </a:r>
            <a:r>
              <a:rPr lang="en-US" dirty="0"/>
              <a:t> (Focus group): </a:t>
            </a:r>
          </a:p>
          <a:p>
            <a:pPr lvl="2"/>
            <a:r>
              <a:rPr lang="en-US" dirty="0" err="1"/>
              <a:t>Họp</a:t>
            </a:r>
            <a:r>
              <a:rPr lang="en-US" dirty="0"/>
              <a:t> </a:t>
            </a:r>
            <a:r>
              <a:rPr lang="en-US" dirty="0" err="1"/>
              <a:t>với</a:t>
            </a:r>
            <a:r>
              <a:rPr lang="en-US" dirty="0"/>
              <a:t> </a:t>
            </a:r>
            <a:r>
              <a:rPr lang="en-US" dirty="0" err="1"/>
              <a:t>các</a:t>
            </a:r>
            <a:r>
              <a:rPr lang="en-US" dirty="0"/>
              <a:t> </a:t>
            </a:r>
            <a:r>
              <a:rPr lang="en-US" dirty="0" err="1"/>
              <a:t>bên</a:t>
            </a:r>
            <a:r>
              <a:rPr lang="en-US" dirty="0"/>
              <a:t> </a:t>
            </a:r>
            <a:r>
              <a:rPr lang="en-US" dirty="0" err="1"/>
              <a:t>tham</a:t>
            </a:r>
            <a:r>
              <a:rPr lang="en-US" dirty="0"/>
              <a:t> </a:t>
            </a:r>
            <a:r>
              <a:rPr lang="en-US" dirty="0" err="1"/>
              <a:t>gia</a:t>
            </a:r>
            <a:r>
              <a:rPr lang="en-US" dirty="0"/>
              <a:t> </a:t>
            </a:r>
            <a:r>
              <a:rPr lang="en-US" dirty="0" err="1"/>
              <a:t>và</a:t>
            </a:r>
            <a:r>
              <a:rPr lang="en-US" dirty="0"/>
              <a:t> </a:t>
            </a:r>
            <a:r>
              <a:rPr lang="en-US" dirty="0" err="1"/>
              <a:t>các</a:t>
            </a:r>
            <a:r>
              <a:rPr lang="en-US" dirty="0"/>
              <a:t> </a:t>
            </a:r>
            <a:r>
              <a:rPr lang="en-US" dirty="0" err="1"/>
              <a:t>chuyên</a:t>
            </a:r>
            <a:r>
              <a:rPr lang="en-US" dirty="0"/>
              <a:t> </a:t>
            </a:r>
            <a:r>
              <a:rPr lang="en-US" dirty="0" err="1"/>
              <a:t>gia</a:t>
            </a:r>
            <a:r>
              <a:rPr lang="en-US" dirty="0"/>
              <a:t> </a:t>
            </a:r>
            <a:r>
              <a:rPr lang="en-US" dirty="0" err="1"/>
              <a:t>để</a:t>
            </a:r>
            <a:r>
              <a:rPr lang="en-US" dirty="0"/>
              <a:t> </a:t>
            </a:r>
            <a:r>
              <a:rPr lang="en-US" dirty="0" err="1"/>
              <a:t>tìm</a:t>
            </a:r>
            <a:r>
              <a:rPr lang="en-US" dirty="0"/>
              <a:t> </a:t>
            </a:r>
            <a:r>
              <a:rPr lang="en-US" dirty="0" err="1"/>
              <a:t>hiểu</a:t>
            </a:r>
            <a:r>
              <a:rPr lang="en-US" dirty="0"/>
              <a:t> </a:t>
            </a:r>
            <a:r>
              <a:rPr lang="en-US" dirty="0" err="1"/>
              <a:t>về</a:t>
            </a:r>
            <a:r>
              <a:rPr lang="en-US" dirty="0"/>
              <a:t> </a:t>
            </a:r>
            <a:r>
              <a:rPr lang="en-US" dirty="0" err="1"/>
              <a:t>những</a:t>
            </a:r>
            <a:r>
              <a:rPr lang="en-US" dirty="0"/>
              <a:t> </a:t>
            </a:r>
            <a:r>
              <a:rPr lang="en-US" dirty="0" err="1"/>
              <a:t>mong</a:t>
            </a:r>
            <a:r>
              <a:rPr lang="en-US" dirty="0"/>
              <a:t> </a:t>
            </a:r>
            <a:r>
              <a:rPr lang="en-US" dirty="0" err="1"/>
              <a:t>đợi</a:t>
            </a:r>
            <a:r>
              <a:rPr lang="en-US" dirty="0"/>
              <a:t> </a:t>
            </a:r>
            <a:r>
              <a:rPr lang="en-US" dirty="0" err="1"/>
              <a:t>và</a:t>
            </a:r>
            <a:r>
              <a:rPr lang="en-US" dirty="0"/>
              <a:t> </a:t>
            </a:r>
            <a:r>
              <a:rPr lang="en-US" dirty="0" err="1"/>
              <a:t>quan</a:t>
            </a:r>
            <a:r>
              <a:rPr lang="en-US" dirty="0"/>
              <a:t> </a:t>
            </a:r>
            <a:r>
              <a:rPr lang="en-US" dirty="0" err="1"/>
              <a:t>điểm</a:t>
            </a:r>
            <a:r>
              <a:rPr lang="en-US" dirty="0"/>
              <a:t> </a:t>
            </a:r>
            <a:r>
              <a:rPr lang="en-US" dirty="0" err="1"/>
              <a:t>của</a:t>
            </a:r>
            <a:r>
              <a:rPr lang="en-US" dirty="0"/>
              <a:t> </a:t>
            </a:r>
            <a:r>
              <a:rPr lang="en-US" dirty="0" err="1"/>
              <a:t>họ</a:t>
            </a:r>
            <a:r>
              <a:rPr lang="en-US" dirty="0"/>
              <a:t> </a:t>
            </a:r>
            <a:r>
              <a:rPr lang="en-US" dirty="0" err="1"/>
              <a:t>về</a:t>
            </a:r>
            <a:r>
              <a:rPr lang="en-US" dirty="0"/>
              <a:t> </a:t>
            </a:r>
            <a:r>
              <a:rPr lang="en-US" dirty="0" err="1"/>
              <a:t>sản</a:t>
            </a:r>
            <a:r>
              <a:rPr lang="en-US" dirty="0"/>
              <a:t> </a:t>
            </a:r>
            <a:r>
              <a:rPr lang="en-US" dirty="0" err="1"/>
              <a:t>phẩm</a:t>
            </a:r>
            <a:r>
              <a:rPr lang="en-US" dirty="0"/>
              <a:t>, </a:t>
            </a:r>
            <a:r>
              <a:rPr lang="en-US" dirty="0" err="1"/>
              <a:t>dịch</a:t>
            </a:r>
            <a:r>
              <a:rPr lang="en-US" dirty="0"/>
              <a:t> </a:t>
            </a:r>
            <a:r>
              <a:rPr lang="en-US" dirty="0" err="1"/>
              <a:t>vụ</a:t>
            </a:r>
            <a:r>
              <a:rPr lang="en-US" dirty="0"/>
              <a:t> </a:t>
            </a:r>
            <a:r>
              <a:rPr lang="en-US" dirty="0" err="1"/>
              <a:t>hoặc</a:t>
            </a:r>
            <a:r>
              <a:rPr lang="en-US" dirty="0"/>
              <a:t> </a:t>
            </a:r>
            <a:r>
              <a:rPr lang="en-US" dirty="0" err="1"/>
              <a:t>kết</a:t>
            </a:r>
            <a:r>
              <a:rPr lang="en-US" dirty="0"/>
              <a:t> </a:t>
            </a:r>
            <a:r>
              <a:rPr lang="en-US" dirty="0" err="1"/>
              <a:t>quả</a:t>
            </a:r>
            <a:endParaRPr lang="en-US" dirty="0"/>
          </a:p>
          <a:p>
            <a:pPr lvl="1"/>
            <a:r>
              <a:rPr lang="en-US" dirty="0" err="1" smtClean="0"/>
              <a:t>Tạo</a:t>
            </a:r>
            <a:r>
              <a:rPr lang="en-US" dirty="0" smtClean="0"/>
              <a:t> </a:t>
            </a:r>
            <a:r>
              <a:rPr lang="en-US" dirty="0" err="1" smtClean="0"/>
              <a:t>điều</a:t>
            </a:r>
            <a:r>
              <a:rPr lang="en-US" dirty="0" smtClean="0"/>
              <a:t> </a:t>
            </a:r>
            <a:r>
              <a:rPr lang="en-US" dirty="0" err="1" smtClean="0"/>
              <a:t>kiện</a:t>
            </a:r>
            <a:r>
              <a:rPr lang="en-US" dirty="0" smtClean="0"/>
              <a:t> </a:t>
            </a:r>
            <a:r>
              <a:rPr lang="en-US" dirty="0" err="1" smtClean="0"/>
              <a:t>cho</a:t>
            </a:r>
            <a:r>
              <a:rPr lang="en-US" dirty="0" smtClean="0"/>
              <a:t> </a:t>
            </a:r>
            <a:r>
              <a:rPr lang="en-US" dirty="0" err="1" smtClean="0"/>
              <a:t>các</a:t>
            </a:r>
            <a:r>
              <a:rPr lang="en-US" dirty="0" smtClean="0"/>
              <a:t> </a:t>
            </a:r>
            <a:r>
              <a:rPr lang="en-US" dirty="0" err="1" smtClean="0"/>
              <a:t>cuộc</a:t>
            </a:r>
            <a:r>
              <a:rPr lang="en-US" dirty="0" smtClean="0"/>
              <a:t> </a:t>
            </a:r>
            <a:r>
              <a:rPr lang="en-US" dirty="0" err="1"/>
              <a:t>hội</a:t>
            </a:r>
            <a:r>
              <a:rPr lang="en-US" dirty="0"/>
              <a:t> </a:t>
            </a:r>
            <a:r>
              <a:rPr lang="en-US" dirty="0" err="1"/>
              <a:t>thảo</a:t>
            </a:r>
            <a:r>
              <a:rPr lang="en-US" dirty="0"/>
              <a:t> (Facilitated workshop)</a:t>
            </a:r>
          </a:p>
          <a:p>
            <a:pPr lvl="2"/>
            <a:r>
              <a:rPr lang="en-US" dirty="0" err="1"/>
              <a:t>Yêu</a:t>
            </a:r>
            <a:r>
              <a:rPr lang="en-US" dirty="0"/>
              <a:t> </a:t>
            </a:r>
            <a:r>
              <a:rPr lang="en-US" dirty="0" err="1"/>
              <a:t>cầu</a:t>
            </a:r>
            <a:r>
              <a:rPr lang="en-US" dirty="0"/>
              <a:t> </a:t>
            </a:r>
            <a:r>
              <a:rPr lang="en-US" dirty="0" err="1"/>
              <a:t>hội</a:t>
            </a:r>
            <a:r>
              <a:rPr lang="en-US" dirty="0"/>
              <a:t> </a:t>
            </a:r>
            <a:r>
              <a:rPr lang="en-US" dirty="0" err="1"/>
              <a:t>thảo</a:t>
            </a:r>
            <a:r>
              <a:rPr lang="en-US" dirty="0"/>
              <a:t> </a:t>
            </a:r>
            <a:r>
              <a:rPr lang="en-US" dirty="0" err="1"/>
              <a:t>là</a:t>
            </a:r>
            <a:r>
              <a:rPr lang="en-US" dirty="0"/>
              <a:t> </a:t>
            </a:r>
            <a:r>
              <a:rPr lang="en-US" dirty="0" err="1"/>
              <a:t>các</a:t>
            </a:r>
            <a:r>
              <a:rPr lang="en-US" dirty="0"/>
              <a:t> </a:t>
            </a:r>
            <a:r>
              <a:rPr lang="en-US" dirty="0" err="1"/>
              <a:t>bên</a:t>
            </a:r>
            <a:r>
              <a:rPr lang="en-US" dirty="0"/>
              <a:t> </a:t>
            </a:r>
            <a:r>
              <a:rPr lang="en-US" dirty="0" err="1"/>
              <a:t>tham</a:t>
            </a:r>
            <a:r>
              <a:rPr lang="en-US" dirty="0"/>
              <a:t> </a:t>
            </a:r>
            <a:r>
              <a:rPr lang="en-US" dirty="0" err="1"/>
              <a:t>gia</a:t>
            </a:r>
            <a:r>
              <a:rPr lang="en-US" dirty="0"/>
              <a:t> </a:t>
            </a:r>
            <a:r>
              <a:rPr lang="en-US" dirty="0" err="1"/>
              <a:t>cùng</a:t>
            </a:r>
            <a:r>
              <a:rPr lang="en-US" dirty="0"/>
              <a:t> </a:t>
            </a:r>
            <a:r>
              <a:rPr lang="en-US" dirty="0" err="1"/>
              <a:t>nhau</a:t>
            </a:r>
            <a:r>
              <a:rPr lang="en-US" dirty="0"/>
              <a:t> </a:t>
            </a:r>
            <a:r>
              <a:rPr lang="en-US" dirty="0" err="1"/>
              <a:t>xác</a:t>
            </a:r>
            <a:r>
              <a:rPr lang="en-US" dirty="0"/>
              <a:t> </a:t>
            </a:r>
            <a:r>
              <a:rPr lang="en-US" dirty="0" err="1"/>
              <a:t>định</a:t>
            </a:r>
            <a:r>
              <a:rPr lang="en-US" dirty="0"/>
              <a:t> </a:t>
            </a:r>
            <a:r>
              <a:rPr lang="en-US" dirty="0" err="1"/>
              <a:t>những</a:t>
            </a:r>
            <a:r>
              <a:rPr lang="en-US" dirty="0"/>
              <a:t> </a:t>
            </a:r>
            <a:r>
              <a:rPr lang="en-US" dirty="0" err="1"/>
              <a:t>yêu</a:t>
            </a:r>
            <a:r>
              <a:rPr lang="en-US" dirty="0"/>
              <a:t> </a:t>
            </a:r>
            <a:r>
              <a:rPr lang="en-US" dirty="0" err="1"/>
              <a:t>cầu</a:t>
            </a:r>
            <a:r>
              <a:rPr lang="en-US" dirty="0"/>
              <a:t> </a:t>
            </a:r>
            <a:r>
              <a:rPr lang="en-US" dirty="0" err="1"/>
              <a:t>sản</a:t>
            </a:r>
            <a:r>
              <a:rPr lang="en-US" dirty="0"/>
              <a:t> </a:t>
            </a:r>
            <a:r>
              <a:rPr lang="en-US" dirty="0" err="1"/>
              <a:t>phẩm</a:t>
            </a:r>
            <a:r>
              <a:rPr lang="en-US" dirty="0"/>
              <a:t>.</a:t>
            </a:r>
          </a:p>
          <a:p>
            <a:endParaRPr lang="en-US" dirty="0"/>
          </a:p>
        </p:txBody>
      </p:sp>
    </p:spTree>
    <p:extLst>
      <p:ext uri="{BB962C8B-B14F-4D97-AF65-F5344CB8AC3E}">
        <p14:creationId xmlns:p14="http://schemas.microsoft.com/office/powerpoint/2010/main" val="31718713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en-US" dirty="0"/>
              <a:t>Thu </a:t>
            </a:r>
            <a:r>
              <a:rPr lang="en-US" dirty="0" err="1"/>
              <a:t>thập</a:t>
            </a:r>
            <a:r>
              <a:rPr lang="en-US" dirty="0"/>
              <a:t> </a:t>
            </a:r>
            <a:r>
              <a:rPr lang="en-US" dirty="0" err="1"/>
              <a:t>các</a:t>
            </a:r>
            <a:r>
              <a:rPr lang="en-US" dirty="0"/>
              <a:t> </a:t>
            </a:r>
            <a:r>
              <a:rPr lang="en-US" dirty="0" err="1"/>
              <a:t>yêu</a:t>
            </a:r>
            <a:r>
              <a:rPr lang="en-US" dirty="0"/>
              <a:t> </a:t>
            </a:r>
            <a:r>
              <a:rPr lang="en-US" dirty="0" err="1"/>
              <a:t>cầu</a:t>
            </a:r>
            <a:r>
              <a:rPr lang="en-US" dirty="0"/>
              <a:t> </a:t>
            </a:r>
            <a:r>
              <a:rPr lang="en-US" dirty="0" smtClean="0"/>
              <a:t/>
            </a:r>
            <a:br>
              <a:rPr lang="en-US" dirty="0" smtClean="0"/>
            </a:br>
            <a:r>
              <a:rPr lang="en-US" dirty="0" smtClean="0"/>
              <a:t>(</a:t>
            </a:r>
            <a:r>
              <a:rPr lang="en-US" dirty="0"/>
              <a:t>Collect Requirements)</a:t>
            </a:r>
          </a:p>
        </p:txBody>
      </p:sp>
      <p:sp>
        <p:nvSpPr>
          <p:cNvPr id="3" name="Content Placeholder 2"/>
          <p:cNvSpPr>
            <a:spLocks noGrp="1"/>
          </p:cNvSpPr>
          <p:nvPr>
            <p:ph idx="1"/>
          </p:nvPr>
        </p:nvSpPr>
        <p:spPr/>
        <p:txBody>
          <a:bodyPr/>
          <a:lstStyle/>
          <a:p>
            <a:pPr lvl="1">
              <a:spcBef>
                <a:spcPts val="1200"/>
              </a:spcBef>
            </a:pPr>
            <a:r>
              <a:rPr lang="en-US" dirty="0" err="1"/>
              <a:t>Kỹ</a:t>
            </a:r>
            <a:r>
              <a:rPr lang="en-US" dirty="0"/>
              <a:t> </a:t>
            </a:r>
            <a:r>
              <a:rPr lang="en-US" dirty="0" err="1"/>
              <a:t>thuật</a:t>
            </a:r>
            <a:r>
              <a:rPr lang="en-US" dirty="0"/>
              <a:t> </a:t>
            </a:r>
            <a:r>
              <a:rPr lang="en-US" dirty="0" err="1"/>
              <a:t>nhóm</a:t>
            </a:r>
            <a:r>
              <a:rPr lang="en-US" dirty="0"/>
              <a:t> </a:t>
            </a:r>
            <a:r>
              <a:rPr lang="en-US" dirty="0" err="1"/>
              <a:t>sáng</a:t>
            </a:r>
            <a:r>
              <a:rPr lang="en-US" dirty="0"/>
              <a:t> </a:t>
            </a:r>
            <a:r>
              <a:rPr lang="en-US" dirty="0" err="1"/>
              <a:t>tạo</a:t>
            </a:r>
            <a:r>
              <a:rPr lang="en-US" dirty="0"/>
              <a:t> (Group creativity techniques):</a:t>
            </a:r>
          </a:p>
          <a:p>
            <a:pPr lvl="2">
              <a:spcBef>
                <a:spcPts val="1200"/>
              </a:spcBef>
            </a:pPr>
            <a:r>
              <a:rPr lang="en-US" dirty="0" err="1"/>
              <a:t>Vận</a:t>
            </a:r>
            <a:r>
              <a:rPr lang="en-US" dirty="0"/>
              <a:t> </a:t>
            </a:r>
            <a:r>
              <a:rPr lang="en-US" dirty="0" err="1"/>
              <a:t>dụng</a:t>
            </a:r>
            <a:r>
              <a:rPr lang="en-US" dirty="0"/>
              <a:t> </a:t>
            </a:r>
            <a:r>
              <a:rPr lang="en-US" dirty="0" err="1"/>
              <a:t>trí</a:t>
            </a:r>
            <a:r>
              <a:rPr lang="en-US" dirty="0"/>
              <a:t> </a:t>
            </a:r>
            <a:r>
              <a:rPr lang="en-US" dirty="0" err="1"/>
              <a:t>tuệ</a:t>
            </a:r>
            <a:r>
              <a:rPr lang="en-US" dirty="0"/>
              <a:t> </a:t>
            </a:r>
            <a:r>
              <a:rPr lang="en-US" dirty="0" err="1"/>
              <a:t>tập</a:t>
            </a:r>
            <a:r>
              <a:rPr lang="en-US" dirty="0"/>
              <a:t> </a:t>
            </a:r>
            <a:r>
              <a:rPr lang="en-US" dirty="0" err="1"/>
              <a:t>thể</a:t>
            </a:r>
            <a:r>
              <a:rPr lang="en-US" dirty="0"/>
              <a:t> (Brainstorming): </a:t>
            </a:r>
            <a:r>
              <a:rPr lang="en-US" dirty="0" err="1"/>
              <a:t>thu</a:t>
            </a:r>
            <a:r>
              <a:rPr lang="en-US" dirty="0"/>
              <a:t> </a:t>
            </a:r>
            <a:r>
              <a:rPr lang="en-US" dirty="0" err="1"/>
              <a:t>thập</a:t>
            </a:r>
            <a:r>
              <a:rPr lang="en-US" dirty="0"/>
              <a:t> </a:t>
            </a:r>
            <a:r>
              <a:rPr lang="en-US" dirty="0" err="1"/>
              <a:t>nhiều</a:t>
            </a:r>
            <a:r>
              <a:rPr lang="en-US" dirty="0"/>
              <a:t> ý </a:t>
            </a:r>
            <a:r>
              <a:rPr lang="en-US" dirty="0" err="1"/>
              <a:t>kiến</a:t>
            </a:r>
            <a:r>
              <a:rPr lang="en-US" dirty="0"/>
              <a:t>.</a:t>
            </a:r>
          </a:p>
          <a:p>
            <a:pPr lvl="2">
              <a:spcBef>
                <a:spcPts val="1200"/>
              </a:spcBef>
            </a:pPr>
            <a:r>
              <a:rPr lang="en-US" dirty="0" err="1"/>
              <a:t>Kỹ</a:t>
            </a:r>
            <a:r>
              <a:rPr lang="en-US" dirty="0"/>
              <a:t> </a:t>
            </a:r>
            <a:r>
              <a:rPr lang="en-US" dirty="0" err="1"/>
              <a:t>thuật</a:t>
            </a:r>
            <a:r>
              <a:rPr lang="en-US" dirty="0"/>
              <a:t> </a:t>
            </a:r>
            <a:r>
              <a:rPr lang="en-US" dirty="0" err="1"/>
              <a:t>nhóm</a:t>
            </a:r>
            <a:r>
              <a:rPr lang="en-US" dirty="0"/>
              <a:t> </a:t>
            </a:r>
            <a:r>
              <a:rPr lang="vi-VN" dirty="0"/>
              <a:t>đị</a:t>
            </a:r>
            <a:r>
              <a:rPr lang="en-US" dirty="0" err="1"/>
              <a:t>nh</a:t>
            </a:r>
            <a:r>
              <a:rPr lang="en-US" dirty="0"/>
              <a:t> </a:t>
            </a:r>
            <a:r>
              <a:rPr lang="en-US" dirty="0" err="1"/>
              <a:t>danh</a:t>
            </a:r>
            <a:r>
              <a:rPr lang="en-US" dirty="0"/>
              <a:t> (Nominal group technique): </a:t>
            </a:r>
            <a:r>
              <a:rPr lang="en-US" dirty="0" err="1"/>
              <a:t>tăng</a:t>
            </a:r>
            <a:r>
              <a:rPr lang="en-US" dirty="0"/>
              <a:t> </a:t>
            </a:r>
            <a:r>
              <a:rPr lang="en-US" dirty="0" err="1"/>
              <a:t>cường</a:t>
            </a:r>
            <a:r>
              <a:rPr lang="en-US" dirty="0"/>
              <a:t> </a:t>
            </a:r>
            <a:r>
              <a:rPr lang="en-US" dirty="0" err="1"/>
              <a:t>động</a:t>
            </a:r>
            <a:r>
              <a:rPr lang="en-US" dirty="0"/>
              <a:t> </a:t>
            </a:r>
            <a:r>
              <a:rPr lang="en-US" dirty="0" err="1"/>
              <a:t>não</a:t>
            </a:r>
            <a:r>
              <a:rPr lang="en-US" dirty="0"/>
              <a:t> </a:t>
            </a:r>
            <a:r>
              <a:rPr lang="en-US" dirty="0" err="1"/>
              <a:t>bằng</a:t>
            </a:r>
            <a:r>
              <a:rPr lang="en-US" dirty="0"/>
              <a:t> </a:t>
            </a:r>
            <a:r>
              <a:rPr lang="en-US" dirty="0" err="1"/>
              <a:t>cách</a:t>
            </a:r>
            <a:r>
              <a:rPr lang="en-US" dirty="0"/>
              <a:t> </a:t>
            </a:r>
            <a:r>
              <a:rPr lang="en-US" dirty="0" err="1"/>
              <a:t>bỏ</a:t>
            </a:r>
            <a:r>
              <a:rPr lang="en-US" dirty="0"/>
              <a:t> </a:t>
            </a:r>
            <a:r>
              <a:rPr lang="en-US" dirty="0" err="1"/>
              <a:t>phiếu</a:t>
            </a:r>
            <a:endParaRPr lang="en-US" dirty="0"/>
          </a:p>
          <a:p>
            <a:pPr lvl="2">
              <a:spcBef>
                <a:spcPts val="1200"/>
              </a:spcBef>
            </a:pPr>
            <a:r>
              <a:rPr lang="en-US" dirty="0" err="1"/>
              <a:t>Kỹ</a:t>
            </a:r>
            <a:r>
              <a:rPr lang="en-US" dirty="0"/>
              <a:t> </a:t>
            </a:r>
            <a:r>
              <a:rPr lang="en-US" dirty="0" err="1"/>
              <a:t>thuật</a:t>
            </a:r>
            <a:r>
              <a:rPr lang="en-US" dirty="0"/>
              <a:t> Delphi (The Delphi Technique): </a:t>
            </a:r>
            <a:r>
              <a:rPr lang="vi-VN" dirty="0"/>
              <a:t>Một nhóm được chọn của những chuyên gia trả lời những câu hỏi</a:t>
            </a:r>
            <a:r>
              <a:rPr lang="en-US" dirty="0"/>
              <a:t>.</a:t>
            </a:r>
            <a:r>
              <a:rPr lang="vi-VN" dirty="0"/>
              <a:t> </a:t>
            </a:r>
            <a:endParaRPr lang="en-US" dirty="0"/>
          </a:p>
          <a:p>
            <a:pPr lvl="2">
              <a:spcBef>
                <a:spcPts val="1200"/>
              </a:spcBef>
            </a:pPr>
            <a:r>
              <a:rPr lang="en-US" dirty="0" err="1"/>
              <a:t>Ánh</a:t>
            </a:r>
            <a:r>
              <a:rPr lang="en-US" dirty="0"/>
              <a:t> </a:t>
            </a:r>
            <a:r>
              <a:rPr lang="en-US" dirty="0" err="1"/>
              <a:t>xạ</a:t>
            </a:r>
            <a:r>
              <a:rPr lang="en-US" dirty="0"/>
              <a:t> ý t</a:t>
            </a:r>
            <a:r>
              <a:rPr lang="vi-VN" dirty="0"/>
              <a:t>ưở</a:t>
            </a:r>
            <a:r>
              <a:rPr lang="en-US" dirty="0" err="1"/>
              <a:t>ng</a:t>
            </a:r>
            <a:r>
              <a:rPr lang="en-US" dirty="0"/>
              <a:t>/</a:t>
            </a:r>
            <a:r>
              <a:rPr lang="en-US" dirty="0" err="1"/>
              <a:t>trí</a:t>
            </a:r>
            <a:r>
              <a:rPr lang="en-US" dirty="0"/>
              <a:t> </a:t>
            </a:r>
            <a:r>
              <a:rPr lang="en-US" dirty="0" err="1"/>
              <a:t>tuệ</a:t>
            </a:r>
            <a:r>
              <a:rPr lang="en-US" dirty="0"/>
              <a:t> (Idea/mind mapping): </a:t>
            </a:r>
            <a:r>
              <a:rPr lang="en-US" dirty="0" err="1"/>
              <a:t>Những</a:t>
            </a:r>
            <a:r>
              <a:rPr lang="en-US" dirty="0"/>
              <a:t> ý t</a:t>
            </a:r>
            <a:r>
              <a:rPr lang="vi-VN" dirty="0"/>
              <a:t>ưở</a:t>
            </a:r>
            <a:r>
              <a:rPr lang="en-US" dirty="0" err="1"/>
              <a:t>ng</a:t>
            </a:r>
            <a:r>
              <a:rPr lang="en-US" dirty="0"/>
              <a:t> </a:t>
            </a:r>
            <a:r>
              <a:rPr lang="vi-VN" dirty="0"/>
              <a:t>đượ</a:t>
            </a:r>
            <a:r>
              <a:rPr lang="en-US" dirty="0"/>
              <a:t>c </a:t>
            </a:r>
            <a:r>
              <a:rPr lang="en-US" dirty="0" err="1"/>
              <a:t>tạo</a:t>
            </a:r>
            <a:r>
              <a:rPr lang="en-US" dirty="0"/>
              <a:t> </a:t>
            </a:r>
            <a:r>
              <a:rPr lang="en-US" dirty="0" err="1"/>
              <a:t>ra</a:t>
            </a:r>
            <a:r>
              <a:rPr lang="en-US" dirty="0"/>
              <a:t>, </a:t>
            </a:r>
            <a:r>
              <a:rPr lang="en-US" dirty="0" err="1"/>
              <a:t>thông</a:t>
            </a:r>
            <a:r>
              <a:rPr lang="en-US" dirty="0"/>
              <a:t> qua </a:t>
            </a:r>
            <a:r>
              <a:rPr lang="en-US" dirty="0" err="1"/>
              <a:t>việc</a:t>
            </a:r>
            <a:r>
              <a:rPr lang="en-US" dirty="0"/>
              <a:t> </a:t>
            </a:r>
            <a:r>
              <a:rPr lang="vi-VN" dirty="0"/>
              <a:t>độ</a:t>
            </a:r>
            <a:r>
              <a:rPr lang="en-US" dirty="0" err="1"/>
              <a:t>ng</a:t>
            </a:r>
            <a:r>
              <a:rPr lang="en-US" dirty="0"/>
              <a:t> </a:t>
            </a:r>
            <a:r>
              <a:rPr lang="en-US" dirty="0" err="1"/>
              <a:t>não</a:t>
            </a:r>
            <a:r>
              <a:rPr lang="en-US" dirty="0"/>
              <a:t> </a:t>
            </a:r>
            <a:r>
              <a:rPr lang="en-US" dirty="0" err="1"/>
              <a:t>của</a:t>
            </a:r>
            <a:r>
              <a:rPr lang="en-US" dirty="0"/>
              <a:t> </a:t>
            </a:r>
            <a:r>
              <a:rPr lang="en-US" dirty="0" err="1"/>
              <a:t>từng</a:t>
            </a:r>
            <a:r>
              <a:rPr lang="en-US" dirty="0"/>
              <a:t> </a:t>
            </a:r>
            <a:r>
              <a:rPr lang="en-US" dirty="0" err="1"/>
              <a:t>cá</a:t>
            </a:r>
            <a:r>
              <a:rPr lang="en-US" dirty="0"/>
              <a:t> </a:t>
            </a:r>
            <a:r>
              <a:rPr lang="en-US" dirty="0" err="1"/>
              <a:t>nhân</a:t>
            </a:r>
            <a:r>
              <a:rPr lang="en-US" dirty="0"/>
              <a:t> </a:t>
            </a:r>
            <a:r>
              <a:rPr lang="vi-VN" dirty="0"/>
              <a:t>đượ</a:t>
            </a:r>
            <a:r>
              <a:rPr lang="en-US" dirty="0"/>
              <a:t>c </a:t>
            </a:r>
            <a:r>
              <a:rPr lang="en-US" dirty="0" err="1"/>
              <a:t>cũng</a:t>
            </a:r>
            <a:r>
              <a:rPr lang="en-US" dirty="0"/>
              <a:t> </a:t>
            </a:r>
            <a:r>
              <a:rPr lang="en-US" dirty="0" err="1"/>
              <a:t>cố</a:t>
            </a:r>
            <a:r>
              <a:rPr lang="en-US" dirty="0"/>
              <a:t> </a:t>
            </a:r>
            <a:r>
              <a:rPr lang="en-US" dirty="0" err="1"/>
              <a:t>và</a:t>
            </a:r>
            <a:r>
              <a:rPr lang="en-US" dirty="0"/>
              <a:t> </a:t>
            </a:r>
            <a:r>
              <a:rPr lang="en-US" dirty="0" err="1"/>
              <a:t>tạo</a:t>
            </a:r>
            <a:r>
              <a:rPr lang="en-US" dirty="0"/>
              <a:t> </a:t>
            </a:r>
            <a:r>
              <a:rPr lang="en-US" dirty="0" err="1"/>
              <a:t>ra</a:t>
            </a:r>
            <a:r>
              <a:rPr lang="en-US" dirty="0"/>
              <a:t> ý t</a:t>
            </a:r>
            <a:r>
              <a:rPr lang="vi-VN" dirty="0"/>
              <a:t>ưở</a:t>
            </a:r>
            <a:r>
              <a:rPr lang="en-US" dirty="0" err="1"/>
              <a:t>ng</a:t>
            </a:r>
            <a:r>
              <a:rPr lang="en-US" dirty="0"/>
              <a:t> </a:t>
            </a:r>
            <a:r>
              <a:rPr lang="en-US" dirty="0" err="1"/>
              <a:t>mới</a:t>
            </a:r>
            <a:endParaRPr lang="en-US" dirty="0"/>
          </a:p>
          <a:p>
            <a:pPr lvl="2">
              <a:spcBef>
                <a:spcPts val="1200"/>
              </a:spcBef>
            </a:pPr>
            <a:r>
              <a:rPr lang="en-US" dirty="0"/>
              <a:t>S</a:t>
            </a:r>
            <a:r>
              <a:rPr lang="vi-VN" dirty="0"/>
              <a:t>ơ</a:t>
            </a:r>
            <a:r>
              <a:rPr lang="en-US" dirty="0"/>
              <a:t> </a:t>
            </a:r>
            <a:r>
              <a:rPr lang="vi-VN" dirty="0"/>
              <a:t>đồ</a:t>
            </a:r>
            <a:r>
              <a:rPr lang="en-US" dirty="0"/>
              <a:t> </a:t>
            </a:r>
            <a:r>
              <a:rPr lang="en-US" dirty="0" err="1"/>
              <a:t>mối</a:t>
            </a:r>
            <a:r>
              <a:rPr lang="en-US" dirty="0"/>
              <a:t> </a:t>
            </a:r>
            <a:r>
              <a:rPr lang="en-US" dirty="0" err="1"/>
              <a:t>quan</a:t>
            </a:r>
            <a:r>
              <a:rPr lang="en-US" dirty="0"/>
              <a:t> </a:t>
            </a:r>
            <a:r>
              <a:rPr lang="en-US" dirty="0" err="1"/>
              <a:t>hệ</a:t>
            </a:r>
            <a:r>
              <a:rPr lang="en-US" dirty="0"/>
              <a:t> (Affinity diagram): </a:t>
            </a:r>
            <a:r>
              <a:rPr lang="en-US" dirty="0" err="1"/>
              <a:t>Số</a:t>
            </a:r>
            <a:r>
              <a:rPr lang="en-US" dirty="0"/>
              <a:t> l</a:t>
            </a:r>
            <a:r>
              <a:rPr lang="vi-VN" dirty="0"/>
              <a:t>ượ</a:t>
            </a:r>
            <a:r>
              <a:rPr lang="en-US" dirty="0" err="1"/>
              <a:t>ng</a:t>
            </a:r>
            <a:r>
              <a:rPr lang="en-US" dirty="0"/>
              <a:t> </a:t>
            </a:r>
            <a:r>
              <a:rPr lang="en-US" dirty="0" err="1"/>
              <a:t>lớn</a:t>
            </a:r>
            <a:r>
              <a:rPr lang="en-US" dirty="0"/>
              <a:t> </a:t>
            </a:r>
            <a:r>
              <a:rPr lang="en-US" dirty="0" err="1"/>
              <a:t>các</a:t>
            </a:r>
            <a:r>
              <a:rPr lang="en-US" dirty="0"/>
              <a:t> ý t</a:t>
            </a:r>
            <a:r>
              <a:rPr lang="vi-VN" dirty="0"/>
              <a:t>ưở</a:t>
            </a:r>
            <a:r>
              <a:rPr lang="en-US" dirty="0" err="1"/>
              <a:t>ng</a:t>
            </a:r>
            <a:r>
              <a:rPr lang="en-US" dirty="0"/>
              <a:t> </a:t>
            </a:r>
            <a:r>
              <a:rPr lang="vi-VN" dirty="0"/>
              <a:t>đượ</a:t>
            </a:r>
            <a:r>
              <a:rPr lang="en-US" dirty="0"/>
              <a:t>c </a:t>
            </a:r>
            <a:r>
              <a:rPr lang="en-US" dirty="0" err="1"/>
              <a:t>phân</a:t>
            </a:r>
            <a:r>
              <a:rPr lang="en-US" dirty="0"/>
              <a:t> </a:t>
            </a:r>
            <a:r>
              <a:rPr lang="en-US" dirty="0" err="1"/>
              <a:t>loại</a:t>
            </a:r>
            <a:r>
              <a:rPr lang="en-US" dirty="0"/>
              <a:t> </a:t>
            </a:r>
            <a:r>
              <a:rPr lang="en-US" dirty="0" err="1"/>
              <a:t>thành</a:t>
            </a:r>
            <a:r>
              <a:rPr lang="en-US" dirty="0"/>
              <a:t> </a:t>
            </a:r>
            <a:r>
              <a:rPr lang="en-US" dirty="0" err="1"/>
              <a:t>nhóm</a:t>
            </a:r>
            <a:r>
              <a:rPr lang="en-US" dirty="0"/>
              <a:t>.</a:t>
            </a:r>
          </a:p>
          <a:p>
            <a:endParaRPr lang="en-US" dirty="0"/>
          </a:p>
        </p:txBody>
      </p:sp>
    </p:spTree>
    <p:extLst>
      <p:ext uri="{BB962C8B-B14F-4D97-AF65-F5344CB8AC3E}">
        <p14:creationId xmlns:p14="http://schemas.microsoft.com/office/powerpoint/2010/main" val="949114628"/>
      </p:ext>
    </p:extLst>
  </p:cSld>
  <p:clrMapOvr>
    <a:masterClrMapping/>
  </p:clrMapOvr>
  <p:timing>
    <p:tnLst>
      <p:par>
        <p:cTn id="1" dur="indefinite" restart="never" nodeType="tmRoot"/>
      </p:par>
    </p:tnLst>
  </p:timing>
</p:sld>
</file>

<file path=ppt/theme/theme1.xml><?xml version="1.0" encoding="utf-8"?>
<a:theme xmlns:a="http://schemas.openxmlformats.org/drawingml/2006/main" name="Project Management 5e. - Gray and Larson">
  <a:themeElements>
    <a:clrScheme name="">
      <a:dk1>
        <a:srgbClr val="000000"/>
      </a:dk1>
      <a:lt1>
        <a:srgbClr val="FFFFEF"/>
      </a:lt1>
      <a:dk2>
        <a:srgbClr val="000000"/>
      </a:dk2>
      <a:lt2>
        <a:srgbClr val="808080"/>
      </a:lt2>
      <a:accent1>
        <a:srgbClr val="00CC99"/>
      </a:accent1>
      <a:accent2>
        <a:srgbClr val="3333CC"/>
      </a:accent2>
      <a:accent3>
        <a:srgbClr val="FFFFF6"/>
      </a:accent3>
      <a:accent4>
        <a:srgbClr val="000000"/>
      </a:accent4>
      <a:accent5>
        <a:srgbClr val="AAE2CA"/>
      </a:accent5>
      <a:accent6>
        <a:srgbClr val="2D2DB9"/>
      </a:accent6>
      <a:hlink>
        <a:srgbClr val="CCCCFF"/>
      </a:hlink>
      <a:folHlink>
        <a:srgbClr val="B2B2B2"/>
      </a:folHlink>
    </a:clrScheme>
    <a:fontScheme name="Project Management 5e. - Gray and Lars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0000"/>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FF0000"/>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Arial" charset="0"/>
          </a:defRPr>
        </a:defPPr>
      </a:lstStyle>
    </a:lnDef>
  </a:objectDefaults>
  <a:extraClrSchemeLst>
    <a:extraClrScheme>
      <a:clrScheme name="Project Management 5e. - Gray and Larso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oject Management 5e. - Gray and Larso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oject Management 5e. - Gray and Larso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oject Management 5e. - Gray and Larso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oject Management 5e. - Gray and Lars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oject Management 5e. - Gray and Lars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oject Management 5e. - Gray and Lars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8391</TotalTime>
  <Words>3535</Words>
  <Application>Microsoft Office PowerPoint</Application>
  <PresentationFormat>On-screen Show (4:3)</PresentationFormat>
  <Paragraphs>275</Paragraphs>
  <Slides>51</Slides>
  <Notes>0</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Project Management 5e. - Gray and Larson</vt:lpstr>
      <vt:lpstr>CHƯƠNG 5:  QUẢN LÝ PHẠM VI DỰ ÁN (Project Scope Management)</vt:lpstr>
      <vt:lpstr>Mục tiêu</vt:lpstr>
      <vt:lpstr>Quản lý phạm vi dự án  (Project Scope Management)</vt:lpstr>
      <vt:lpstr>Thu thập các yêu cầu  (Collect Requirements)</vt:lpstr>
      <vt:lpstr>Thu thập các yêu cầu  (Collect Requirements)</vt:lpstr>
      <vt:lpstr>Thu thập các yêu cầu  (Collect Requirements)</vt:lpstr>
      <vt:lpstr>Thu thập các yêu cầu  (Collect Requirements)</vt:lpstr>
      <vt:lpstr>Thu thập các yêu cầu  (Collect Requirements)</vt:lpstr>
      <vt:lpstr>Thu thập các yêu cầu  (Collect Requirements)</vt:lpstr>
      <vt:lpstr>Thu thập các yêu cầu  (Collect Requirements)</vt:lpstr>
      <vt:lpstr>Thu thập các yêu cầu  (Collect Requirements)</vt:lpstr>
      <vt:lpstr>Thu thập các yêu cầu  (Collect Requirements)</vt:lpstr>
      <vt:lpstr>Định nghĩa phạm vi (Define Scope)</vt:lpstr>
      <vt:lpstr>Định nghĩa phạm vi (Define Scope)</vt:lpstr>
      <vt:lpstr>Định nghĩa phạm vi (Define Scope)</vt:lpstr>
      <vt:lpstr>Định nghĩa phạm vi (Define Scope)</vt:lpstr>
      <vt:lpstr>Định nghĩa phạm vi (Define Scope)</vt:lpstr>
      <vt:lpstr>Định nghĩa phạm vi (Define Scope)</vt:lpstr>
      <vt:lpstr>Định nghĩa phạm vi (Define Scope)</vt:lpstr>
      <vt:lpstr>Định nghĩa phạm vi (Define Scope)</vt:lpstr>
      <vt:lpstr>Định nghĩa phạm vi (Define Scope)</vt:lpstr>
      <vt:lpstr>Định nghĩa phạm vi (Define Scope)</vt:lpstr>
      <vt:lpstr>Định nghĩa phạm vi (Define Scope)</vt:lpstr>
      <vt:lpstr>Định nghĩa phạm vi (Define Scope)</vt:lpstr>
      <vt:lpstr>Tạo WBS (Work Breakdown Structure)</vt:lpstr>
      <vt:lpstr>Tạo WBS (Work Breakdown Structure)</vt:lpstr>
      <vt:lpstr>Tạo WBS (Work Breakdown Structure)</vt:lpstr>
      <vt:lpstr>Tạo WBS (Work Breakdown Structure)</vt:lpstr>
      <vt:lpstr>Tạo WBS (Work Breakdown Structure)</vt:lpstr>
      <vt:lpstr>Tạo WBS (Work Breakdown Structure)</vt:lpstr>
      <vt:lpstr>Tạo WBS (Work Breakdown Structure)</vt:lpstr>
      <vt:lpstr>Tạo WBS (Work Breakdown Structure)</vt:lpstr>
      <vt:lpstr>Tạo WBS (Work Breakdown Structure)</vt:lpstr>
      <vt:lpstr>Tạo WBS (Work Breakdown Structure)</vt:lpstr>
      <vt:lpstr>Tạo WBS (Work Breakdown Structure)</vt:lpstr>
      <vt:lpstr>Tạo WBS (Work Breakdown Structure)</vt:lpstr>
      <vt:lpstr>Xác nhận phạm vi (Verify Scope)</vt:lpstr>
      <vt:lpstr>Xác nhận phạm vi (Verify Scope)</vt:lpstr>
      <vt:lpstr>Xác nhận phạm vi (Verify Scope)</vt:lpstr>
      <vt:lpstr>Xác nhận phạm vi (Verify Scope)</vt:lpstr>
      <vt:lpstr>Xác nhận phạm vi (Verify Scope)</vt:lpstr>
      <vt:lpstr>Xác nhận phạm vi (Verify Scope)</vt:lpstr>
      <vt:lpstr>Điều khiển phạm vi (Control Scope)</vt:lpstr>
      <vt:lpstr>Điều khiển phạm vi (Control Scope)</vt:lpstr>
      <vt:lpstr>Điều khiển phạm vi (Control Scope)</vt:lpstr>
      <vt:lpstr>Điều khiển phạm vi (Control Scope)</vt:lpstr>
      <vt:lpstr>Điều khiển phạm vi (Control Scope)</vt:lpstr>
      <vt:lpstr>Điều khiển phạm vi (Control Scope)</vt:lpstr>
      <vt:lpstr>Điều khiển phạm vi (Control Scope)</vt:lpstr>
      <vt:lpstr>Phần mềm trong quản lý phạm vi dự án</vt:lpstr>
      <vt:lpstr>Phần mềm trong quản lý phạm vi dự án</vt:lpstr>
    </vt:vector>
  </TitlesOfParts>
  <Manager>Janice Hanson</Manager>
  <Company>The McGraw-Hill Companies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Management 5e</dc:title>
  <dc:subject>Chapter 3</dc:subject>
  <dc:creator>Charlie Cook, The University of West Alabama</dc:creator>
  <cp:lastModifiedBy>XUAN HIEN</cp:lastModifiedBy>
  <cp:revision>270</cp:revision>
  <cp:lastPrinted>1601-01-01T00:00:00Z</cp:lastPrinted>
  <dcterms:created xsi:type="dcterms:W3CDTF">1901-01-01T06:00:00Z</dcterms:created>
  <dcterms:modified xsi:type="dcterms:W3CDTF">2013-06-07T14:23:35Z</dcterms:modified>
</cp:coreProperties>
</file>