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61"/>
  </p:notesMasterIdLst>
  <p:sldIdLst>
    <p:sldId id="327" r:id="rId2"/>
    <p:sldId id="453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54" r:id="rId16"/>
    <p:sldId id="457" r:id="rId17"/>
    <p:sldId id="496" r:id="rId18"/>
    <p:sldId id="509" r:id="rId19"/>
    <p:sldId id="512" r:id="rId20"/>
    <p:sldId id="555" r:id="rId21"/>
    <p:sldId id="458" r:id="rId22"/>
    <p:sldId id="513" r:id="rId23"/>
    <p:sldId id="471" r:id="rId24"/>
    <p:sldId id="515" r:id="rId25"/>
    <p:sldId id="516" r:id="rId26"/>
    <p:sldId id="514" r:id="rId27"/>
    <p:sldId id="517" r:id="rId28"/>
    <p:sldId id="518" r:id="rId29"/>
    <p:sldId id="473" r:id="rId30"/>
    <p:sldId id="474" r:id="rId31"/>
    <p:sldId id="520" r:id="rId32"/>
    <p:sldId id="475" r:id="rId33"/>
    <p:sldId id="521" r:id="rId34"/>
    <p:sldId id="476" r:id="rId35"/>
    <p:sldId id="477" r:id="rId36"/>
    <p:sldId id="525" r:id="rId37"/>
    <p:sldId id="526" r:id="rId38"/>
    <p:sldId id="522" r:id="rId39"/>
    <p:sldId id="541" r:id="rId40"/>
    <p:sldId id="542" r:id="rId41"/>
    <p:sldId id="556" r:id="rId42"/>
    <p:sldId id="557" r:id="rId43"/>
    <p:sldId id="558" r:id="rId44"/>
    <p:sldId id="559" r:id="rId45"/>
    <p:sldId id="528" r:id="rId46"/>
    <p:sldId id="543" r:id="rId47"/>
    <p:sldId id="544" r:id="rId48"/>
    <p:sldId id="560" r:id="rId49"/>
    <p:sldId id="546" r:id="rId50"/>
    <p:sldId id="547" r:id="rId51"/>
    <p:sldId id="548" r:id="rId52"/>
    <p:sldId id="561" r:id="rId53"/>
    <p:sldId id="549" r:id="rId54"/>
    <p:sldId id="550" r:id="rId55"/>
    <p:sldId id="540" r:id="rId56"/>
    <p:sldId id="562" r:id="rId57"/>
    <p:sldId id="563" r:id="rId58"/>
    <p:sldId id="564" r:id="rId59"/>
    <p:sldId id="565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8F8F8"/>
    <a:srgbClr val="006666"/>
    <a:srgbClr val="336699"/>
    <a:srgbClr val="003366"/>
    <a:srgbClr val="FFFFCC"/>
    <a:srgbClr val="333399"/>
    <a:srgbClr val="66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670" autoAdjust="0"/>
  </p:normalViewPr>
  <p:slideViewPr>
    <p:cSldViewPr>
      <p:cViewPr>
        <p:scale>
          <a:sx n="58" d="100"/>
          <a:sy n="58" d="100"/>
        </p:scale>
        <p:origin x="-90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618" y="-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F1B0F6-8178-41C9-A120-C087C6D1B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1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D7F59-69A1-4673-89DB-D9C23D93A0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/>
          <p:cNvSpPr txBox="1">
            <a:spLocks noChangeArrowheads="1"/>
          </p:cNvSpPr>
          <p:nvPr userDrawn="1"/>
        </p:nvSpPr>
        <p:spPr bwMode="auto">
          <a:xfrm>
            <a:off x="5530850" y="2727325"/>
            <a:ext cx="34702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/>
              <a:t>Organization: Structure and Culture</a:t>
            </a:r>
          </a:p>
        </p:txBody>
      </p:sp>
      <p:sp>
        <p:nvSpPr>
          <p:cNvPr id="3" name="Text Box 34"/>
          <p:cNvSpPr txBox="1">
            <a:spLocks noChangeArrowheads="1"/>
          </p:cNvSpPr>
          <p:nvPr userDrawn="1"/>
        </p:nvSpPr>
        <p:spPr bwMode="auto">
          <a:xfrm>
            <a:off x="5578475" y="1724025"/>
            <a:ext cx="292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FFFFFF"/>
                </a:solidFill>
              </a:rPr>
              <a:t>CHAPTER THREE</a:t>
            </a:r>
          </a:p>
        </p:txBody>
      </p:sp>
      <p:sp>
        <p:nvSpPr>
          <p:cNvPr id="4" name="Text Box 35"/>
          <p:cNvSpPr txBox="1">
            <a:spLocks noChangeArrowheads="1"/>
          </p:cNvSpPr>
          <p:nvPr userDrawn="1"/>
        </p:nvSpPr>
        <p:spPr bwMode="auto">
          <a:xfrm>
            <a:off x="5549900" y="777875"/>
            <a:ext cx="347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>
                <a:solidFill>
                  <a:srgbClr val="990033"/>
                </a:solidFill>
              </a:rPr>
              <a:t>Student Version</a:t>
            </a:r>
          </a:p>
        </p:txBody>
      </p:sp>
      <p:sp>
        <p:nvSpPr>
          <p:cNvPr id="5" name="Text Box 37"/>
          <p:cNvSpPr txBox="1">
            <a:spLocks noChangeArrowheads="1"/>
          </p:cNvSpPr>
          <p:nvPr userDrawn="1"/>
        </p:nvSpPr>
        <p:spPr bwMode="auto">
          <a:xfrm>
            <a:off x="5257800" y="62325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i="1">
                <a:latin typeface="Times New Roman" pitchFamily="18" charset="0"/>
              </a:rPr>
              <a:t>        Copyright © 2011 by The McGraw-Hill Companies, Inc. All rights reserved.</a:t>
            </a: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Text Box 38"/>
          <p:cNvSpPr txBox="1">
            <a:spLocks noChangeArrowheads="1"/>
          </p:cNvSpPr>
          <p:nvPr userDrawn="1"/>
        </p:nvSpPr>
        <p:spPr bwMode="auto">
          <a:xfrm>
            <a:off x="6200775" y="6005513"/>
            <a:ext cx="205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i="1">
                <a:latin typeface="Times New Roman" pitchFamily="18" charset="0"/>
              </a:rPr>
              <a:t>McGraw-Hill/Irwin</a:t>
            </a:r>
            <a:endParaRPr lang="en-US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3B74B79D-6D29-42A6-B2F0-FBF64ED62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63525"/>
            <a:ext cx="20383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63525"/>
            <a:ext cx="5962650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E2B545E0-79E9-4AF7-9246-79C60D26F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b="1">
                <a:solidFill>
                  <a:srgbClr val="99000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67829"/>
            <a:ext cx="8077200" cy="4770097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7245" y="1417342"/>
            <a:ext cx="8138071" cy="0"/>
          </a:xfrm>
          <a:prstGeom prst="line">
            <a:avLst/>
          </a:prstGeom>
          <a:ln>
            <a:solidFill>
              <a:srgbClr val="99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8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</a:t>
            </a:r>
            <a:r>
              <a:rPr lang="en-US" dirty="0" smtClean="0">
                <a:cs typeface="Times New Roman" pitchFamily="18" charset="0"/>
              </a:rPr>
              <a:t>–</a:t>
            </a:r>
            <a:fld id="{C5750316-FE8E-4297-B2A7-C60AB65F78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06DFF33A-482C-43A8-88B6-B431DA032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5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8515D243-5BB9-421B-9677-1952A810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B39D3451-46DC-4BC9-BDB6-B83751E95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D5A2990B-820F-485C-9B54-5E6A72B1A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1A628F46-5839-4A2B-BAB6-54EA988DE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591BEADB-BB2D-494D-8496-E049FB8E3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3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3</a:t>
            </a:r>
            <a:r>
              <a:rPr lang="en-US">
                <a:cs typeface="Times New Roman" pitchFamily="18" charset="0"/>
              </a:rPr>
              <a:t>–</a:t>
            </a:r>
            <a:fld id="{78882BE7-8ED3-4E26-B038-80977A451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6699"/>
              </a:gs>
              <a:gs pos="50000">
                <a:srgbClr val="336699">
                  <a:gamma/>
                  <a:shade val="46275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6699"/>
          </a:solidFill>
          <a:latin typeface="+mn-lt"/>
          <a:ea typeface="+mn-ea"/>
          <a:cs typeface="+mn-cs"/>
        </a:defRPr>
      </a:lvl1pPr>
      <a:lvl2pPr marL="519113" indent="-1825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990033"/>
          </a:solidFill>
          <a:latin typeface="+mn-lt"/>
        </a:defRPr>
      </a:lvl2pPr>
      <a:lvl3pPr marL="909638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6666"/>
          </a:solidFill>
          <a:latin typeface="Tahoma" pitchFamily="34" charset="0"/>
        </a:defRPr>
      </a:lvl3pPr>
      <a:lvl4pPr marL="1196975" indent="-1730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595438" indent="-1603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0526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5098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29670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4242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08781"/>
            <a:ext cx="9144000" cy="194095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7037388" algn="l"/>
              </a:tabLst>
            </a:pPr>
            <a:r>
              <a:rPr lang="en-US" sz="3600">
                <a:solidFill>
                  <a:srgbClr val="990000"/>
                </a:solidFill>
                <a:effectLst/>
              </a:rPr>
              <a:t>CHƯƠNG </a:t>
            </a:r>
            <a:r>
              <a:rPr lang="en-US" sz="3600" smtClean="0">
                <a:solidFill>
                  <a:srgbClr val="990000"/>
                </a:solidFill>
                <a:effectLst/>
              </a:rPr>
              <a:t>6: </a:t>
            </a:r>
            <a:r>
              <a:rPr lang="en-US" sz="3600" dirty="0" smtClean="0">
                <a:solidFill>
                  <a:srgbClr val="990000"/>
                </a:solidFill>
                <a:effectLst/>
              </a:rPr>
              <a:t/>
            </a:r>
            <a:br>
              <a:rPr lang="en-US" sz="3600" dirty="0" smtClean="0">
                <a:solidFill>
                  <a:srgbClr val="990000"/>
                </a:solidFill>
                <a:effectLst/>
              </a:rPr>
            </a:br>
            <a:r>
              <a:rPr lang="en-US" sz="3600" dirty="0" smtClean="0">
                <a:solidFill>
                  <a:srgbClr val="990000"/>
                </a:solidFill>
                <a:effectLst/>
              </a:rPr>
              <a:t>QUẢN LÝ thời gian DỰ ÁN</a:t>
            </a:r>
            <a:br>
              <a:rPr lang="en-US" sz="3600" dirty="0" smtClean="0">
                <a:solidFill>
                  <a:srgbClr val="990000"/>
                </a:solidFill>
                <a:effectLst/>
              </a:rPr>
            </a:br>
            <a:r>
              <a:rPr lang="en-US" sz="2400" dirty="0">
                <a:solidFill>
                  <a:srgbClr val="990000"/>
                </a:solidFill>
                <a:effectLst/>
              </a:rPr>
              <a:t>(PROJECT TIME MANAGEMENT)</a:t>
            </a:r>
          </a:p>
        </p:txBody>
      </p:sp>
    </p:spTree>
    <p:extLst>
      <p:ext uri="{BB962C8B-B14F-4D97-AF65-F5344CB8AC3E}">
        <p14:creationId xmlns:p14="http://schemas.microsoft.com/office/powerpoint/2010/main" val="34606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Sequence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activities: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logic (logical relationships)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project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Activities: Inputs, Tools &amp; Techniques, and Outputs: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39" y="2971805"/>
            <a:ext cx="7589437" cy="20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Activities Data Flow Diagram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4" y="2245456"/>
            <a:ext cx="7200826" cy="44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List)</a:t>
            </a:r>
            <a:endParaRPr lang="en-US" dirty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(Activity Attributes): </a:t>
            </a:r>
            <a:r>
              <a:rPr lang="vi-VN" dirty="0" smtClean="0"/>
              <a:t>mô </a:t>
            </a:r>
            <a:r>
              <a:rPr lang="vi-VN" dirty="0"/>
              <a:t>tả một trình tự cần thiết của các sự kiện hoặc </a:t>
            </a:r>
            <a:r>
              <a:rPr lang="vi-VN" dirty="0" smtClean="0"/>
              <a:t>xác </a:t>
            </a:r>
            <a:r>
              <a:rPr lang="vi-VN" dirty="0"/>
              <a:t>định mối quan hệ tiền nhiệm hoặc người thừa kế</a:t>
            </a:r>
            <a:endParaRPr lang="en-US" dirty="0"/>
          </a:p>
          <a:p>
            <a:pPr lvl="1"/>
            <a:r>
              <a:rPr lang="vi-VN" dirty="0"/>
              <a:t>Danh sách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sự </a:t>
            </a:r>
            <a:r>
              <a:rPr lang="vi-VN" dirty="0"/>
              <a:t>kiện quan trọng </a:t>
            </a:r>
            <a:r>
              <a:rPr lang="en-US" dirty="0" smtClean="0"/>
              <a:t>(Milestone List)</a:t>
            </a:r>
            <a:endParaRPr lang="en-US" dirty="0"/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(Project </a:t>
            </a:r>
            <a:r>
              <a:rPr lang="en-US" dirty="0"/>
              <a:t>Scope </a:t>
            </a:r>
            <a:r>
              <a:rPr lang="en-US" dirty="0" smtClean="0"/>
              <a:t>Statement)</a:t>
            </a:r>
            <a:endParaRPr lang="en-US" dirty="0"/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(Organizational </a:t>
            </a:r>
            <a:r>
              <a:rPr lang="en-US" dirty="0"/>
              <a:t>Process </a:t>
            </a:r>
            <a:r>
              <a:rPr lang="en-US" dirty="0" smtClean="0"/>
              <a:t>Assets)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  <a:p>
            <a:pPr lvl="1"/>
            <a:r>
              <a:rPr lang="en-US" dirty="0" err="1"/>
              <a:t>Ph</a:t>
            </a:r>
            <a:r>
              <a:rPr lang="vi-VN" dirty="0"/>
              <a:t>ươ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vi-VN" dirty="0"/>
              <a:t>đồ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(Precedence Diagramming Method -PDM): </a:t>
            </a:r>
            <a:r>
              <a:rPr lang="vi-VN" dirty="0" smtClean="0"/>
              <a:t>là phương </a:t>
            </a:r>
            <a:r>
              <a:rPr lang="vi-VN" dirty="0"/>
              <a:t>pháp xây dựng bản tiến độ dự án sơ đồ mạng theo phương pháp </a:t>
            </a:r>
            <a:r>
              <a:rPr lang="en-US" dirty="0"/>
              <a:t>đ</a:t>
            </a:r>
            <a:r>
              <a:rPr lang="vi-VN" dirty="0" smtClean="0"/>
              <a:t>ường g</a:t>
            </a:r>
            <a:r>
              <a:rPr lang="en-US" dirty="0" err="1" smtClean="0"/>
              <a:t>antt</a:t>
            </a:r>
            <a:r>
              <a:rPr lang="vi-VN" dirty="0" smtClean="0"/>
              <a:t> </a:t>
            </a:r>
            <a:r>
              <a:rPr lang="vi-VN" dirty="0"/>
              <a:t>(CPM), </a:t>
            </a:r>
            <a:r>
              <a:rPr lang="vi-VN" dirty="0" smtClean="0"/>
              <a:t>các </a:t>
            </a:r>
            <a:r>
              <a:rPr lang="vi-VN" dirty="0"/>
              <a:t>phần tử chính </a:t>
            </a:r>
            <a:r>
              <a:rPr lang="vi-VN" dirty="0" smtClean="0"/>
              <a:t>là</a:t>
            </a:r>
            <a:endParaRPr lang="en-US" dirty="0" smtClean="0"/>
          </a:p>
          <a:p>
            <a:pPr lvl="2"/>
            <a:r>
              <a:rPr lang="en-US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hộp thông tin công việc, được gọi là các nút công việc, để đại diện cho các công </a:t>
            </a:r>
            <a:r>
              <a:rPr lang="vi-VN" dirty="0" smtClean="0"/>
              <a:t>việc</a:t>
            </a:r>
            <a:endParaRPr lang="en-US" dirty="0" smtClean="0"/>
          </a:p>
          <a:p>
            <a:pPr lvl="2"/>
            <a:r>
              <a:rPr lang="en-US" dirty="0" smtClean="0"/>
              <a:t>M</a:t>
            </a:r>
            <a:r>
              <a:rPr lang="vi-VN" dirty="0" smtClean="0"/>
              <a:t>ũi </a:t>
            </a:r>
            <a:r>
              <a:rPr lang="vi-VN" dirty="0"/>
              <a:t>tên để thể hiện sự phụ thuộc giữa các công việc liền trước hay kế tiếp với </a:t>
            </a:r>
            <a:r>
              <a:rPr lang="vi-VN"/>
              <a:t>nhau</a:t>
            </a:r>
            <a:r>
              <a:rPr lang="vi-VN" smtClean="0"/>
              <a:t>.</a:t>
            </a:r>
            <a:endParaRPr lang="en-US" dirty="0"/>
          </a:p>
          <a:p>
            <a:pPr lvl="2"/>
            <a:r>
              <a:rPr lang="en-US" dirty="0"/>
              <a:t>PDM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logic: FS (Finish-to-start), FF(Finish-to-Finish), SS (Start-to-start ), SF(Start-to-Finish)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Finish-to-start (FS): </a:t>
            </a:r>
            <a:r>
              <a:rPr lang="vi-VN" dirty="0"/>
              <a:t>Việc </a:t>
            </a:r>
            <a:r>
              <a:rPr lang="vi-VN" i="1" dirty="0"/>
              <a:t>bắt đầu </a:t>
            </a:r>
            <a:r>
              <a:rPr lang="vi-VN" dirty="0"/>
              <a:t>các hoạt động 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vi-VN" dirty="0"/>
              <a:t> phụ thuộc vào việc hoàn thành các hoạt động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vi-VN" dirty="0"/>
              <a:t>ười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Finish-to-finish (FF): </a:t>
            </a:r>
            <a:r>
              <a:rPr lang="vi-VN" dirty="0"/>
              <a:t>Việc </a:t>
            </a:r>
            <a:r>
              <a:rPr lang="vi-VN" i="1" dirty="0"/>
              <a:t>hoàn thành </a:t>
            </a:r>
            <a:r>
              <a:rPr lang="vi-VN" dirty="0"/>
              <a:t>các hoạt động kế phụ thuộc vào việc hoàn thành các hoạt động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vi-VN" dirty="0"/>
              <a:t>ười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9" y="2971805"/>
            <a:ext cx="2386103" cy="95444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06" y="4821239"/>
            <a:ext cx="1636343" cy="18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Start-to-start </a:t>
            </a:r>
            <a:r>
              <a:rPr lang="en-US" dirty="0"/>
              <a:t>(SS</a:t>
            </a:r>
            <a:r>
              <a:rPr lang="en-US" dirty="0" smtClean="0"/>
              <a:t>): </a:t>
            </a:r>
            <a:r>
              <a:rPr lang="vi-VN" dirty="0"/>
              <a:t>Việc bắt đầu các hoạt động kế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vi-VN" dirty="0" smtClean="0"/>
              <a:t>phụ </a:t>
            </a:r>
            <a:r>
              <a:rPr lang="vi-VN" dirty="0"/>
              <a:t>thuộc vào việc bắt đầu các hoạt động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vi-VN" dirty="0"/>
              <a:t>ười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Start-to-finish </a:t>
            </a:r>
            <a:r>
              <a:rPr lang="en-US" dirty="0"/>
              <a:t>(</a:t>
            </a:r>
            <a:r>
              <a:rPr lang="en-US" dirty="0" smtClean="0"/>
              <a:t>SF): </a:t>
            </a:r>
            <a:r>
              <a:rPr lang="vi-VN" dirty="0"/>
              <a:t>Việc hoàn thành các hoạt động kế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vi-VN" dirty="0" smtClean="0"/>
              <a:t>phụ </a:t>
            </a:r>
            <a:r>
              <a:rPr lang="vi-VN" dirty="0"/>
              <a:t>thuộc vào việc bắt đầu các hoạt động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vi-VN" dirty="0"/>
              <a:t>ười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97" y="2514610"/>
            <a:ext cx="1463025" cy="181986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7" y="4963001"/>
            <a:ext cx="1545143" cy="17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2" y="1508781"/>
            <a:ext cx="7955193" cy="4642581"/>
          </a:xfrm>
        </p:spPr>
      </p:pic>
    </p:spTree>
    <p:extLst>
      <p:ext uri="{BB962C8B-B14F-4D97-AF65-F5344CB8AC3E}">
        <p14:creationId xmlns:p14="http://schemas.microsoft.com/office/powerpoint/2010/main" val="9628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(Sequence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(</a:t>
            </a:r>
            <a:r>
              <a:rPr lang="en-US" dirty="0"/>
              <a:t>Dependencies Determination),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(Mandatory dependencies) do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vi-VN" dirty="0"/>
              <a:t>thường liên quan đến giới hạn vật lý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(Discretionary dependencies): </a:t>
            </a:r>
            <a:r>
              <a:rPr lang="vi-VN" dirty="0"/>
              <a:t>được thành lập trên cơ sở kiến thức thực hành tốt nhất trong một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vi-VN" dirty="0"/>
              <a:t> ứng dụng cụ thể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(External dependencies): </a:t>
            </a:r>
            <a:r>
              <a:rPr lang="vi-VN" dirty="0"/>
              <a:t>liên quan đến </a:t>
            </a:r>
            <a:r>
              <a:rPr lang="en-US" dirty="0"/>
              <a:t>m</a:t>
            </a:r>
            <a:r>
              <a:rPr lang="vi-VN" dirty="0"/>
              <a:t>ối quan hệ giữa các hoạt động của dự án và các hoạt động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vi-VN" dirty="0"/>
              <a:t>dự án.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Lead/lag (Applying </a:t>
            </a:r>
            <a:r>
              <a:rPr lang="en-US" dirty="0"/>
              <a:t>Leads and </a:t>
            </a:r>
            <a:r>
              <a:rPr lang="en-US" dirty="0" smtClean="0"/>
              <a:t>Lags):</a:t>
            </a:r>
          </a:p>
          <a:p>
            <a:pPr lvl="2"/>
            <a:r>
              <a:rPr lang="en-US" b="1" i="1" dirty="0" smtClean="0">
                <a:solidFill>
                  <a:srgbClr val="990000"/>
                </a:solidFill>
              </a:rPr>
              <a:t>Lead time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50%,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FS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50%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73" y="4160511"/>
            <a:ext cx="7282129" cy="137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5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thời gian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400" dirty="0" smtClean="0"/>
              <a:t>Project time management)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Bao</a:t>
            </a:r>
            <a:r>
              <a:rPr lang="en-US" dirty="0"/>
              <a:t> </a:t>
            </a:r>
            <a:r>
              <a:rPr lang="en-US" dirty="0" err="1" smtClean="0"/>
              <a:t>gồm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tiến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vi-VN" dirty="0" smtClean="0"/>
              <a:t>đượ</a:t>
            </a:r>
            <a:r>
              <a:rPr lang="en-US" dirty="0"/>
              <a:t>c </a:t>
            </a:r>
            <a:r>
              <a:rPr lang="en-US" dirty="0" err="1" smtClean="0"/>
              <a:t>yêu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quản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smtClean="0"/>
              <a:t>thời</a:t>
            </a:r>
            <a:r>
              <a:rPr lang="en-US" dirty="0"/>
              <a:t> </a:t>
            </a:r>
            <a:r>
              <a:rPr lang="en-US" dirty="0" smtClean="0"/>
              <a:t>gian</a:t>
            </a:r>
            <a:r>
              <a:rPr lang="en-US" dirty="0"/>
              <a:t> </a:t>
            </a:r>
            <a:r>
              <a:rPr lang="en-US" dirty="0" err="1" smtClean="0"/>
              <a:t>hoàn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/>
              <a:t> </a:t>
            </a:r>
            <a:r>
              <a:rPr lang="en-US" dirty="0" err="1" smtClean="0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vi-VN" dirty="0" smtClean="0"/>
              <a:t>độ</a:t>
            </a:r>
            <a:r>
              <a:rPr lang="en-US" dirty="0" err="1" smtClean="0"/>
              <a:t>ng</a:t>
            </a:r>
            <a:r>
              <a:rPr lang="en-US" dirty="0" smtClean="0"/>
              <a:t> (Define activities)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Tuần</a:t>
            </a:r>
            <a:r>
              <a:rPr lang="en-US" dirty="0"/>
              <a:t> </a:t>
            </a:r>
            <a:r>
              <a:rPr lang="en-US" dirty="0" err="1" smtClean="0"/>
              <a:t>tự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/>
              <a:t> </a:t>
            </a:r>
            <a:r>
              <a:rPr lang="vi-VN" dirty="0" smtClean="0"/>
              <a:t>độ</a:t>
            </a:r>
            <a:r>
              <a:rPr lang="en-US" dirty="0" err="1" smtClean="0"/>
              <a:t>ng</a:t>
            </a:r>
            <a:r>
              <a:rPr lang="en-US" dirty="0" smtClean="0"/>
              <a:t> (</a:t>
            </a:r>
            <a:r>
              <a:rPr lang="en-US" dirty="0"/>
              <a:t>Sequence </a:t>
            </a:r>
            <a:r>
              <a:rPr lang="en-US" dirty="0" smtClean="0"/>
              <a:t>activities)</a:t>
            </a:r>
          </a:p>
          <a:p>
            <a:pPr lvl="1">
              <a:spcBef>
                <a:spcPts val="1200"/>
              </a:spcBef>
            </a:pPr>
            <a:r>
              <a:rPr lang="vi-VN" dirty="0" smtClean="0"/>
              <a:t>Ướ</a:t>
            </a:r>
            <a:r>
              <a:rPr lang="en-US" dirty="0"/>
              <a:t>c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vi-VN" dirty="0" smtClean="0"/>
              <a:t>độ</a:t>
            </a:r>
            <a:r>
              <a:rPr lang="en-US" dirty="0" err="1" smtClean="0"/>
              <a:t>ng</a:t>
            </a:r>
            <a:r>
              <a:rPr lang="en-US" dirty="0" smtClean="0"/>
              <a:t> (Estimate </a:t>
            </a:r>
            <a:r>
              <a:rPr lang="en-US" dirty="0"/>
              <a:t>activity </a:t>
            </a:r>
            <a:r>
              <a:rPr lang="en-US" dirty="0" smtClean="0"/>
              <a:t>resources)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vi-VN" dirty="0" smtClean="0"/>
              <a:t>Ướ</a:t>
            </a:r>
            <a:r>
              <a:rPr lang="en-US" dirty="0" smtClean="0"/>
              <a:t>c l</a:t>
            </a:r>
            <a:r>
              <a:rPr lang="vi-VN" dirty="0" smtClean="0"/>
              <a:t>ượ</a:t>
            </a:r>
            <a:r>
              <a:rPr lang="en-US" dirty="0" err="1" smtClean="0"/>
              <a:t>ng</a:t>
            </a:r>
            <a:r>
              <a:rPr lang="en-US" dirty="0"/>
              <a:t> </a:t>
            </a:r>
            <a:r>
              <a:rPr lang="en-US" dirty="0" smtClean="0"/>
              <a:t>thời gian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mỗi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vi-VN" dirty="0" smtClean="0"/>
              <a:t>độ</a:t>
            </a:r>
            <a:r>
              <a:rPr lang="en-US" dirty="0" err="1" smtClean="0"/>
              <a:t>ng</a:t>
            </a:r>
            <a:r>
              <a:rPr lang="en-US" dirty="0" smtClean="0"/>
              <a:t> (Estimate </a:t>
            </a:r>
            <a:r>
              <a:rPr lang="en-US" dirty="0"/>
              <a:t>activity </a:t>
            </a:r>
            <a:r>
              <a:rPr lang="en-US" dirty="0" smtClean="0"/>
              <a:t>durations)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/>
              <a:t>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(Develop schedule)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Điều</a:t>
            </a:r>
            <a:r>
              <a:rPr lang="en-US" dirty="0"/>
              <a:t> </a:t>
            </a:r>
            <a:r>
              <a:rPr lang="en-US" dirty="0" err="1" smtClean="0"/>
              <a:t>khển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/>
              <a:t> </a:t>
            </a:r>
            <a:r>
              <a:rPr lang="en-US" dirty="0" err="1" smtClean="0"/>
              <a:t>làm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(Control schedule)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28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b="1" i="1" dirty="0">
                <a:solidFill>
                  <a:srgbClr val="990000"/>
                </a:solidFill>
              </a:rPr>
              <a:t>Lag Time</a:t>
            </a:r>
            <a:r>
              <a:rPr lang="en-US" b="1" i="1" dirty="0">
                <a:solidFill>
                  <a:srgbClr val="990000"/>
                </a:solidFill>
              </a:rPr>
              <a:t>: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trì hoản sự</a:t>
            </a:r>
            <a:r>
              <a:rPr lang="en-US" dirty="0"/>
              <a:t> </a:t>
            </a:r>
            <a:r>
              <a:rPr lang="vi-VN" dirty="0"/>
              <a:t>khởi đầu của một </a:t>
            </a:r>
            <a:r>
              <a:rPr lang="en-US" dirty="0"/>
              <a:t>c</a:t>
            </a:r>
            <a:r>
              <a:rPr lang="vi-VN" dirty="0"/>
              <a:t>ông việc tiếp theo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FS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ngày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)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chi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3" y="4219274"/>
            <a:ext cx="7121980" cy="15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6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Schedule </a:t>
            </a:r>
            <a:r>
              <a:rPr lang="en-US" dirty="0" smtClean="0"/>
              <a:t>Network Templates</a:t>
            </a:r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lvl="2"/>
            <a:r>
              <a:rPr lang="vi-VN" dirty="0"/>
              <a:t>Bao gồm toàn bộ dự án hoặc chỉ một phần của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(Sequence activities)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Outputs:</a:t>
            </a:r>
          </a:p>
          <a:p>
            <a:pPr lvl="1"/>
            <a:r>
              <a:rPr lang="en-US" dirty="0"/>
              <a:t>Project Schedule Network </a:t>
            </a:r>
            <a:r>
              <a:rPr lang="en-US" dirty="0" smtClean="0"/>
              <a:t>Diagrams: </a:t>
            </a:r>
            <a:r>
              <a:rPr lang="vi-VN" dirty="0"/>
              <a:t>hiển thị tiến độ </a:t>
            </a:r>
            <a:r>
              <a:rPr lang="vi-VN" dirty="0" smtClean="0"/>
              <a:t>các </a:t>
            </a:r>
            <a:r>
              <a:rPr lang="vi-VN" dirty="0"/>
              <a:t>hoạt động </a:t>
            </a:r>
            <a:r>
              <a:rPr lang="vi-VN" dirty="0" smtClean="0"/>
              <a:t>của </a:t>
            </a:r>
            <a:r>
              <a:rPr lang="vi-VN" dirty="0"/>
              <a:t>dự án và các mối quan hệ </a:t>
            </a:r>
            <a:r>
              <a:rPr lang="en-US" dirty="0" smtClean="0"/>
              <a:t>logic </a:t>
            </a:r>
            <a:r>
              <a:rPr lang="vi-VN" dirty="0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Project Document Updates: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Activity </a:t>
            </a:r>
            <a:r>
              <a:rPr lang="en-US" dirty="0" smtClean="0"/>
              <a:t>lists</a:t>
            </a:r>
            <a:endParaRPr lang="en-US" dirty="0"/>
          </a:p>
          <a:p>
            <a:pPr lvl="2"/>
            <a:r>
              <a:rPr lang="en-US" dirty="0"/>
              <a:t>Activity </a:t>
            </a:r>
            <a:r>
              <a:rPr lang="en-US" dirty="0" smtClean="0"/>
              <a:t>attributes</a:t>
            </a:r>
            <a:endParaRPr lang="en-US" dirty="0"/>
          </a:p>
          <a:p>
            <a:pPr lvl="2"/>
            <a:r>
              <a:rPr lang="en-US" dirty="0"/>
              <a:t>Risk </a:t>
            </a:r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các nguồn lực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vi-VN" dirty="0" smtClean="0"/>
              <a:t>Ước </a:t>
            </a:r>
            <a:r>
              <a:rPr lang="vi-VN" dirty="0"/>
              <a:t>tính các loại và số lượng của vật liệu, thiết bị, con người, vật tư cần thiết để thực hiện </a:t>
            </a:r>
            <a:r>
              <a:rPr lang="en-US" dirty="0" err="1" smtClean="0"/>
              <a:t>các</a:t>
            </a:r>
            <a:r>
              <a:rPr lang="en-US" dirty="0" smtClean="0"/>
              <a:t> h</a:t>
            </a:r>
            <a:r>
              <a:rPr lang="vi-VN" dirty="0" smtClean="0"/>
              <a:t>oạt </a:t>
            </a:r>
            <a:r>
              <a:rPr lang="vi-VN" dirty="0"/>
              <a:t>động</a:t>
            </a:r>
            <a:endParaRPr lang="en-US" sz="2800" dirty="0" smtClean="0"/>
          </a:p>
          <a:p>
            <a:endParaRPr lang="en-US" sz="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" y="3154683"/>
            <a:ext cx="8122477" cy="20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các nguồn lực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/>
              <a:t>Activity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Activity </a:t>
            </a:r>
            <a:r>
              <a:rPr lang="en-US" dirty="0" smtClean="0"/>
              <a:t>Attributes: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Activity List</a:t>
            </a:r>
          </a:p>
          <a:p>
            <a:pPr lvl="1"/>
            <a:r>
              <a:rPr lang="en-US" dirty="0"/>
              <a:t>Resource </a:t>
            </a:r>
            <a:r>
              <a:rPr lang="en-US" dirty="0" smtClean="0"/>
              <a:t>Calendars: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vi-VN" dirty="0" smtClean="0"/>
              <a:t> </a:t>
            </a:r>
            <a:r>
              <a:rPr lang="vi-VN" dirty="0"/>
              <a:t>khi nào và làm thế </a:t>
            </a:r>
            <a:r>
              <a:rPr lang="vi-VN" dirty="0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tài </a:t>
            </a:r>
            <a:r>
              <a:rPr lang="vi-VN" dirty="0"/>
              <a:t>nguyên dự </a:t>
            </a:r>
            <a:r>
              <a:rPr lang="vi-VN" dirty="0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vi-VN" dirty="0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Enterprise Environmental </a:t>
            </a:r>
            <a:r>
              <a:rPr lang="en-US" dirty="0" smtClean="0"/>
              <a:t>Factors: </a:t>
            </a:r>
            <a:r>
              <a:rPr lang="vi-VN" dirty="0"/>
              <a:t>có thể ảnh hưởng đến hoạt động của quá trình </a:t>
            </a:r>
            <a:r>
              <a:rPr lang="en-US" dirty="0"/>
              <a:t>ư</a:t>
            </a:r>
            <a:r>
              <a:rPr lang="vi-VN" dirty="0" smtClean="0"/>
              <a:t>ớc </a:t>
            </a:r>
            <a:r>
              <a:rPr lang="vi-VN" dirty="0"/>
              <a:t>tính </a:t>
            </a:r>
            <a:r>
              <a:rPr lang="en-US" dirty="0" smtClean="0"/>
              <a:t>t</a:t>
            </a:r>
            <a:r>
              <a:rPr lang="vi-VN" dirty="0" smtClean="0"/>
              <a:t>ài nguyên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các nguồn lực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Organizational Process </a:t>
            </a:r>
            <a:r>
              <a:rPr lang="en-US" dirty="0" smtClean="0"/>
              <a:t>Assets: </a:t>
            </a:r>
          </a:p>
          <a:p>
            <a:pPr lvl="2"/>
            <a:r>
              <a:rPr lang="vi-VN" dirty="0"/>
              <a:t>Các chính sách và thủ tục liên quan đến nhân </a:t>
            </a:r>
            <a:r>
              <a:rPr lang="vi-VN" dirty="0" smtClean="0"/>
              <a:t>sự</a:t>
            </a:r>
            <a:r>
              <a:rPr lang="en-US" dirty="0" smtClean="0"/>
              <a:t>.</a:t>
            </a:r>
          </a:p>
          <a:p>
            <a:pPr lvl="2" algn="l"/>
            <a:r>
              <a:rPr lang="vi-VN" dirty="0" smtClean="0"/>
              <a:t>Các </a:t>
            </a:r>
            <a:r>
              <a:rPr lang="vi-VN" dirty="0"/>
              <a:t>chính sách và thủ tục liên quan đến cho thuê và mua vật tư, thiết </a:t>
            </a:r>
            <a:r>
              <a:rPr lang="vi-VN" dirty="0" smtClean="0"/>
              <a:t>bị</a:t>
            </a:r>
            <a:r>
              <a:rPr lang="en-US" dirty="0" smtClean="0"/>
              <a:t>.</a:t>
            </a:r>
          </a:p>
          <a:p>
            <a:pPr lvl="2" algn="l"/>
            <a:r>
              <a:rPr lang="vi-VN" dirty="0" smtClean="0"/>
              <a:t>Thông </a:t>
            </a:r>
            <a:r>
              <a:rPr lang="vi-VN" dirty="0"/>
              <a:t>tin lịch sử về loại tài nguyên được sử dụng cho công việc tương tự như trên các dự án trước </a:t>
            </a:r>
            <a:r>
              <a:rPr lang="vi-VN" dirty="0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các nguồn lực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and techniques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(Expert judgment</a:t>
            </a:r>
            <a:r>
              <a:rPr lang="en-US" dirty="0" smtClean="0"/>
              <a:t>): </a:t>
            </a:r>
            <a:r>
              <a:rPr lang="vi-VN" dirty="0"/>
              <a:t>thường được yêu cầu để đánh giá các yếu tố đầu vào liên quan đến tài nguyên</a:t>
            </a:r>
            <a:r>
              <a:rPr lang="en-US" dirty="0"/>
              <a:t>. </a:t>
            </a:r>
            <a:r>
              <a:rPr lang="en-US" dirty="0" err="1"/>
              <a:t>Gồm</a:t>
            </a:r>
            <a:r>
              <a:rPr lang="en-US" dirty="0"/>
              <a:t> b</a:t>
            </a:r>
            <a:r>
              <a:rPr lang="vi-VN" dirty="0"/>
              <a:t>ất kỳ nhóm hoặc người có kiến thức chuyên môn lập kế hoạch và đánh giá tài nguyên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lựa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(Alternative </a:t>
            </a:r>
            <a:r>
              <a:rPr lang="en-US" dirty="0"/>
              <a:t>analysis</a:t>
            </a:r>
            <a:r>
              <a:rPr lang="en-US" dirty="0" smtClean="0"/>
              <a:t>): </a:t>
            </a:r>
            <a:r>
              <a:rPr lang="vi-VN" dirty="0" smtClean="0"/>
              <a:t>bao </a:t>
            </a:r>
            <a:r>
              <a:rPr lang="vi-VN" dirty="0"/>
              <a:t>gồm việc sử dụng các mức độ khác nhau của khả năng nguồn lực hoặc kỹ năng, kích thước khác nhau hoặc các loại máy móc, công cụ khác </a:t>
            </a:r>
            <a:r>
              <a:rPr lang="vi-VN" dirty="0" smtClean="0"/>
              <a:t>nhau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các nguồn lực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/>
              <a:t>Công bố ước tính dữ liệu</a:t>
            </a:r>
            <a:r>
              <a:rPr lang="en-US" dirty="0"/>
              <a:t> (Published estimating data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(Bottom-up estimating</a:t>
            </a:r>
            <a:r>
              <a:rPr lang="en-US" dirty="0" smtClean="0"/>
              <a:t>):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chia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  <a:p>
            <a:pPr lvl="1"/>
            <a:r>
              <a:rPr lang="en-US" dirty="0"/>
              <a:t>Project </a:t>
            </a:r>
            <a:r>
              <a:rPr lang="en-US" dirty="0" err="1"/>
              <a:t>managemet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40065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các nguồn lực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Outputs:</a:t>
            </a:r>
          </a:p>
          <a:p>
            <a:pPr lvl="1"/>
            <a:r>
              <a:rPr lang="en-US" dirty="0"/>
              <a:t>Activity Resource </a:t>
            </a:r>
            <a:r>
              <a:rPr lang="en-US" dirty="0" smtClean="0"/>
              <a:t>Requirements: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Resource Breakdown </a:t>
            </a:r>
            <a:r>
              <a:rPr lang="en-US" dirty="0" smtClean="0"/>
              <a:t>Structure: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/>
            <a:r>
              <a:rPr lang="en-US" dirty="0"/>
              <a:t>Project Document </a:t>
            </a:r>
            <a:r>
              <a:rPr lang="en-US" dirty="0" smtClean="0"/>
              <a:t>Updates:</a:t>
            </a:r>
          </a:p>
          <a:p>
            <a:pPr lvl="2"/>
            <a:r>
              <a:rPr lang="en-US" dirty="0" smtClean="0"/>
              <a:t>Activity list</a:t>
            </a:r>
          </a:p>
          <a:p>
            <a:pPr lvl="2"/>
            <a:r>
              <a:rPr lang="en-US" dirty="0" smtClean="0"/>
              <a:t>Activity attributes</a:t>
            </a:r>
          </a:p>
          <a:p>
            <a:pPr lvl="2"/>
            <a:r>
              <a:rPr lang="en-US" dirty="0"/>
              <a:t>Resource calendars.</a:t>
            </a:r>
          </a:p>
        </p:txBody>
      </p:sp>
    </p:spTree>
    <p:extLst>
      <p:ext uri="{BB962C8B-B14F-4D97-AF65-F5344CB8AC3E}">
        <p14:creationId xmlns:p14="http://schemas.microsoft.com/office/powerpoint/2010/main" val="29947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thời </a:t>
            </a:r>
            <a:r>
              <a:rPr lang="vi-VN" dirty="0" smtClean="0"/>
              <a:t>lượng</a:t>
            </a:r>
            <a:r>
              <a:rPr lang="en-US" dirty="0" smtClean="0"/>
              <a:t> </a:t>
            </a:r>
            <a:r>
              <a:rPr lang="vi-VN" dirty="0" smtClean="0"/>
              <a:t>hoạt </a:t>
            </a:r>
            <a:r>
              <a:rPr lang="vi-VN" dirty="0"/>
              <a:t>động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vi-VN" dirty="0" smtClean="0"/>
              <a:t>ử </a:t>
            </a:r>
            <a:r>
              <a:rPr lang="vi-VN" dirty="0"/>
              <a:t>dụng thông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phạm </a:t>
            </a:r>
            <a:r>
              <a:rPr lang="vi-VN" dirty="0"/>
              <a:t>vi hoạt động của công việc, các loại tài nguyên theo yêu </a:t>
            </a:r>
            <a:r>
              <a:rPr lang="vi-VN" dirty="0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…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3611878"/>
            <a:ext cx="7772315" cy="25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dirty="0"/>
              <a:t>Define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Quá trình xác định những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vi-VN" dirty="0"/>
              <a:t> sẽ được thực hiện để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dự án.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vi-VN" dirty="0"/>
              <a:t>đượ</a:t>
            </a:r>
            <a:r>
              <a:rPr lang="en-US" dirty="0"/>
              <a:t>c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vi-VN" dirty="0"/>
              <a:t>ướ</a:t>
            </a:r>
            <a:r>
              <a:rPr lang="en-US" dirty="0"/>
              <a:t>c l</a:t>
            </a:r>
            <a:r>
              <a:rPr lang="vi-VN" dirty="0"/>
              <a:t>ượ</a:t>
            </a:r>
            <a:r>
              <a:rPr lang="en-US" dirty="0" err="1"/>
              <a:t>ng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vi-VN" dirty="0"/>
              <a:t>đ</a:t>
            </a:r>
            <a:r>
              <a:rPr lang="en-US" dirty="0" err="1"/>
              <a:t>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thời lượng</a:t>
            </a:r>
            <a:r>
              <a:rPr lang="en-US" dirty="0"/>
              <a:t> </a:t>
            </a:r>
            <a:r>
              <a:rPr lang="vi-VN" dirty="0"/>
              <a:t>hoạt động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Input:</a:t>
            </a:r>
          </a:p>
          <a:p>
            <a:pPr lvl="1"/>
            <a:r>
              <a:rPr lang="en-US" dirty="0"/>
              <a:t>Activity List and Activity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Activity </a:t>
            </a:r>
            <a:r>
              <a:rPr lang="en-US" dirty="0"/>
              <a:t>Resource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Resource </a:t>
            </a:r>
            <a:r>
              <a:rPr lang="en-US" dirty="0" smtClean="0"/>
              <a:t>Calendar</a:t>
            </a:r>
          </a:p>
          <a:p>
            <a:pPr lvl="1"/>
            <a:r>
              <a:rPr lang="en-US" dirty="0"/>
              <a:t>Project Scope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/>
              <a:t>Enterprise Environmental </a:t>
            </a:r>
            <a:r>
              <a:rPr lang="en-US" dirty="0" smtClean="0"/>
              <a:t>Factors</a:t>
            </a:r>
          </a:p>
          <a:p>
            <a:pPr lvl="1"/>
            <a:r>
              <a:rPr lang="en-US" dirty="0"/>
              <a:t>Organizational Process Assets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endParaRPr lang="en-US" sz="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thời lượng</a:t>
            </a:r>
            <a:r>
              <a:rPr lang="en-US" dirty="0"/>
              <a:t> </a:t>
            </a:r>
            <a:r>
              <a:rPr lang="vi-VN" dirty="0"/>
              <a:t>hoạt động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  <a:p>
            <a:pPr lvl="1"/>
            <a:r>
              <a:rPr lang="en-US" dirty="0" smtClean="0"/>
              <a:t>Expert </a:t>
            </a:r>
            <a:r>
              <a:rPr lang="en-US" dirty="0" err="1"/>
              <a:t>judgement</a:t>
            </a:r>
            <a:r>
              <a:rPr lang="en-US" dirty="0"/>
              <a:t>:  </a:t>
            </a:r>
          </a:p>
          <a:p>
            <a:pPr lvl="2"/>
            <a:r>
              <a:rPr lang="en-US" dirty="0" smtClean="0"/>
              <a:t>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/>
              <a:t>các thành viên trong nhóm dự </a:t>
            </a:r>
            <a:r>
              <a:rPr lang="vi-VN" dirty="0" smtClean="0"/>
              <a:t>án</a:t>
            </a:r>
            <a:r>
              <a:rPr lang="en-US" dirty="0" smtClean="0"/>
              <a:t>, </a:t>
            </a:r>
            <a:r>
              <a:rPr lang="vi-VN" dirty="0" smtClean="0"/>
              <a:t>những </a:t>
            </a:r>
            <a:r>
              <a:rPr lang="vi-VN" dirty="0"/>
              <a:t>người đã quen thuộc với công việc đã được thực hiện</a:t>
            </a:r>
            <a:endParaRPr lang="en-US" dirty="0"/>
          </a:p>
          <a:p>
            <a:pPr lvl="1"/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(Analogous estimating, Top-down</a:t>
            </a:r>
            <a:r>
              <a:rPr lang="en-US" dirty="0"/>
              <a:t>): </a:t>
            </a:r>
          </a:p>
          <a:p>
            <a:pPr lvl="2"/>
            <a:r>
              <a:rPr lang="vi-VN" dirty="0"/>
              <a:t>Sử dụng các thông số như thời gian, ngân sách, kích thước, trọng lượng, phức tạp từ một dự án tương tự trước đó, làm cơ sở để ước </a:t>
            </a:r>
            <a:r>
              <a:rPr lang="vi-VN" dirty="0" smtClean="0"/>
              <a:t>lượng</a:t>
            </a:r>
            <a:endParaRPr lang="en-US" dirty="0" smtClean="0"/>
          </a:p>
          <a:p>
            <a:pPr lvl="1"/>
            <a:r>
              <a:rPr lang="en-US" dirty="0" smtClean="0"/>
              <a:t>Parametric </a:t>
            </a:r>
            <a:r>
              <a:rPr lang="en-US" dirty="0"/>
              <a:t>estimating: </a:t>
            </a:r>
          </a:p>
          <a:p>
            <a:pPr lvl="2"/>
            <a:r>
              <a:rPr lang="en-US" dirty="0" smtClean="0"/>
              <a:t>S</a:t>
            </a:r>
            <a:r>
              <a:rPr lang="vi-VN" dirty="0" smtClean="0"/>
              <a:t>ử </a:t>
            </a:r>
            <a:r>
              <a:rPr lang="vi-VN" dirty="0"/>
              <a:t>dụng </a:t>
            </a:r>
            <a:r>
              <a:rPr lang="vi-VN" dirty="0" smtClean="0"/>
              <a:t>mối </a:t>
            </a:r>
            <a:r>
              <a:rPr lang="vi-VN" dirty="0"/>
              <a:t>quan hệ thống kê giữa các dữ liệu lịch sử và các biến khác để </a:t>
            </a:r>
            <a:r>
              <a:rPr lang="vi-VN" dirty="0" smtClean="0"/>
              <a:t>ước </a:t>
            </a:r>
            <a:r>
              <a:rPr lang="vi-VN" dirty="0"/>
              <a:t>tính cho các thông số hoạt động.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thời lượng</a:t>
            </a:r>
            <a:r>
              <a:rPr lang="en-US" dirty="0"/>
              <a:t> </a:t>
            </a:r>
            <a:r>
              <a:rPr lang="vi-VN" dirty="0"/>
              <a:t>hoạt động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20994" cy="46329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Three-point </a:t>
            </a:r>
            <a:r>
              <a:rPr lang="en-US" dirty="0"/>
              <a:t>estimating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</a:t>
            </a:r>
            <a:r>
              <a:rPr lang="vi-VN" dirty="0" smtClean="0"/>
              <a:t>hời </a:t>
            </a:r>
            <a:r>
              <a:rPr lang="vi-VN" dirty="0"/>
              <a:t>gian mong muốn (</a:t>
            </a:r>
            <a:r>
              <a:rPr lang="vi-VN" dirty="0" smtClean="0"/>
              <a:t>kỳ</a:t>
            </a:r>
            <a:r>
              <a:rPr lang="en-US" dirty="0" smtClean="0"/>
              <a:t> </a:t>
            </a:r>
            <a:r>
              <a:rPr lang="vi-VN" dirty="0" smtClean="0"/>
              <a:t>vọng</a:t>
            </a:r>
            <a:r>
              <a:rPr lang="en-US" dirty="0" smtClean="0"/>
              <a:t>-</a:t>
            </a:r>
            <a:r>
              <a:rPr lang="en-US" b="1" dirty="0"/>
              <a:t>realistic</a:t>
            </a:r>
            <a:r>
              <a:rPr lang="en-US" dirty="0"/>
              <a:t> </a:t>
            </a:r>
            <a:r>
              <a:rPr lang="vi-VN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T</a:t>
            </a:r>
            <a:r>
              <a:rPr lang="vi-VN" dirty="0" smtClean="0"/>
              <a:t>hời </a:t>
            </a:r>
            <a:r>
              <a:rPr lang="vi-VN" dirty="0"/>
              <a:t>gian thuận lợi (lạc </a:t>
            </a:r>
            <a:r>
              <a:rPr lang="vi-VN" dirty="0" smtClean="0"/>
              <a:t>quan</a:t>
            </a:r>
            <a:r>
              <a:rPr lang="en-US" dirty="0" smtClean="0"/>
              <a:t>-</a:t>
            </a:r>
            <a:r>
              <a:rPr lang="en-US" b="1" dirty="0"/>
              <a:t>optimistic</a:t>
            </a:r>
            <a:r>
              <a:rPr lang="vi-VN" dirty="0" smtClean="0"/>
              <a:t>), </a:t>
            </a:r>
            <a:endParaRPr lang="vi-VN" dirty="0"/>
          </a:p>
          <a:p>
            <a:pPr lvl="2"/>
            <a:r>
              <a:rPr lang="en-US" dirty="0" smtClean="0"/>
              <a:t>T</a:t>
            </a:r>
            <a:r>
              <a:rPr lang="vi-VN" dirty="0" smtClean="0"/>
              <a:t>hời </a:t>
            </a:r>
            <a:r>
              <a:rPr lang="vi-VN" dirty="0"/>
              <a:t>gian không thuận lợi (bi </a:t>
            </a:r>
            <a:r>
              <a:rPr lang="vi-VN" dirty="0" smtClean="0"/>
              <a:t>quan</a:t>
            </a:r>
            <a:r>
              <a:rPr lang="en-US" dirty="0" smtClean="0"/>
              <a:t>-</a:t>
            </a:r>
            <a:r>
              <a:rPr lang="en-US" b="1" dirty="0"/>
              <a:t>pessimistic</a:t>
            </a:r>
            <a:r>
              <a:rPr lang="vi-VN" dirty="0" smtClean="0"/>
              <a:t>) </a:t>
            </a:r>
            <a:endParaRPr lang="en-US" dirty="0" smtClean="0"/>
          </a:p>
          <a:p>
            <a:pPr lvl="2"/>
            <a:r>
              <a:rPr lang="en-US" dirty="0" smtClean="0"/>
              <a:t>T</a:t>
            </a:r>
            <a:r>
              <a:rPr lang="vi-VN" dirty="0" smtClean="0"/>
              <a:t>hời </a:t>
            </a:r>
            <a:r>
              <a:rPr lang="vi-VN" dirty="0"/>
              <a:t>gian trung bình thực hiện được </a:t>
            </a:r>
            <a:r>
              <a:rPr lang="vi-VN" dirty="0" smtClean="0"/>
              <a:t>công </a:t>
            </a:r>
            <a:r>
              <a:rPr lang="vi-VN" dirty="0"/>
              <a:t>việc đó.</a:t>
            </a:r>
            <a:endParaRPr lang="en-US" dirty="0" smtClean="0"/>
          </a:p>
          <a:p>
            <a:pPr lvl="1"/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(Reserve analysis)</a:t>
            </a:r>
          </a:p>
          <a:p>
            <a:pPr lvl="2"/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rủi</a:t>
            </a:r>
            <a:r>
              <a:rPr lang="en-US" sz="2000" dirty="0" smtClean="0"/>
              <a:t> </a:t>
            </a:r>
            <a:r>
              <a:rPr lang="en-US" sz="2000" dirty="0" err="1" smtClean="0"/>
              <a:t>ro</a:t>
            </a:r>
            <a:r>
              <a:rPr lang="en-US" sz="2000" dirty="0" smtClean="0"/>
              <a:t> </a:t>
            </a:r>
            <a:r>
              <a:rPr lang="en-US" sz="2000" dirty="0" err="1" smtClean="0"/>
              <a:t>phụ</a:t>
            </a:r>
            <a:r>
              <a:rPr lang="en-US" sz="2000" dirty="0" smtClean="0"/>
              <a:t>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thời lượng</a:t>
            </a:r>
            <a:r>
              <a:rPr lang="en-US" dirty="0"/>
              <a:t> </a:t>
            </a:r>
            <a:r>
              <a:rPr lang="vi-VN" dirty="0"/>
              <a:t>hoạt động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vi-VN" dirty="0" smtClean="0"/>
              <a:t>ùy </a:t>
            </a:r>
            <a:r>
              <a:rPr lang="vi-VN" dirty="0"/>
              <a:t>theo hướng tiếp cận </a:t>
            </a:r>
            <a:r>
              <a:rPr lang="vi-VN" dirty="0" smtClean="0"/>
              <a:t>sẽ</a:t>
            </a:r>
            <a:r>
              <a:rPr lang="en-US" dirty="0" smtClean="0"/>
              <a:t> </a:t>
            </a:r>
            <a:r>
              <a:rPr lang="vi-VN" dirty="0" smtClean="0"/>
              <a:t>có </a:t>
            </a:r>
            <a:r>
              <a:rPr lang="vi-VN" dirty="0"/>
              <a:t>các ứơc </a:t>
            </a:r>
            <a:r>
              <a:rPr lang="vi-VN" dirty="0" smtClean="0"/>
              <a:t>l</a:t>
            </a:r>
            <a:r>
              <a:rPr lang="en-US" dirty="0" err="1" smtClean="0"/>
              <a:t>ượ</a:t>
            </a:r>
            <a:r>
              <a:rPr lang="vi-VN" dirty="0" smtClean="0"/>
              <a:t>ng </a:t>
            </a:r>
            <a:r>
              <a:rPr lang="vi-VN" dirty="0"/>
              <a:t>khác nhau. </a:t>
            </a:r>
          </a:p>
          <a:p>
            <a:pPr lvl="1"/>
            <a:r>
              <a:rPr lang="vi-VN" dirty="0" smtClean="0"/>
              <a:t>CPM</a:t>
            </a:r>
            <a:r>
              <a:rPr lang="en-US" dirty="0"/>
              <a:t> </a:t>
            </a:r>
            <a:r>
              <a:rPr lang="en-US" dirty="0" smtClean="0"/>
              <a:t>(Critical Path Method)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Kỹ</a:t>
            </a:r>
            <a:r>
              <a:rPr lang="en-US" dirty="0" smtClean="0"/>
              <a:t> </a:t>
            </a:r>
            <a:r>
              <a:rPr lang="vi-VN" dirty="0" smtClean="0"/>
              <a:t>thuật </a:t>
            </a:r>
            <a:r>
              <a:rPr lang="vi-VN" dirty="0"/>
              <a:t>mạng dùng để ước tính </a:t>
            </a:r>
            <a:r>
              <a:rPr lang="vi-VN" dirty="0" smtClean="0"/>
              <a:t>tổng </a:t>
            </a:r>
            <a:r>
              <a:rPr lang="vi-VN" dirty="0"/>
              <a:t>thời gian thực hiện </a:t>
            </a:r>
            <a:r>
              <a:rPr lang="vi-VN" dirty="0" smtClean="0"/>
              <a:t>dự</a:t>
            </a:r>
            <a:r>
              <a:rPr lang="en-US" dirty="0" smtClean="0"/>
              <a:t> </a:t>
            </a:r>
            <a:r>
              <a:rPr lang="vi-VN" dirty="0" smtClean="0"/>
              <a:t>án</a:t>
            </a:r>
            <a:r>
              <a:rPr lang="en-US" dirty="0" smtClean="0"/>
              <a:t>.</a:t>
            </a:r>
            <a:endParaRPr lang="vi-VN" dirty="0"/>
          </a:p>
          <a:p>
            <a:pPr lvl="1"/>
            <a:r>
              <a:rPr lang="vi-VN" dirty="0" smtClean="0"/>
              <a:t>PERT</a:t>
            </a:r>
            <a:r>
              <a:rPr lang="en-US" dirty="0"/>
              <a:t> </a:t>
            </a:r>
            <a:r>
              <a:rPr lang="en-US" dirty="0" smtClean="0"/>
              <a:t>(Program Evaluation And Review Technique)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Kỹ</a:t>
            </a:r>
            <a:r>
              <a:rPr lang="en-US" dirty="0" smtClean="0"/>
              <a:t> </a:t>
            </a:r>
            <a:r>
              <a:rPr lang="vi-VN" dirty="0" smtClean="0"/>
              <a:t>thuật </a:t>
            </a:r>
            <a:r>
              <a:rPr lang="vi-VN" dirty="0"/>
              <a:t>mạng để ước tính </a:t>
            </a:r>
            <a:r>
              <a:rPr lang="vi-VN" dirty="0" smtClean="0"/>
              <a:t>thời </a:t>
            </a:r>
            <a:r>
              <a:rPr lang="vi-VN" dirty="0"/>
              <a:t>gian khi có </a:t>
            </a:r>
            <a:r>
              <a:rPr lang="vi-VN" dirty="0" smtClean="0"/>
              <a:t>sự</a:t>
            </a:r>
            <a:r>
              <a:rPr lang="en-US" dirty="0" smtClean="0"/>
              <a:t> </a:t>
            </a:r>
            <a:r>
              <a:rPr lang="vi-VN" dirty="0" smtClean="0"/>
              <a:t>không </a:t>
            </a:r>
            <a:r>
              <a:rPr lang="vi-VN" dirty="0"/>
              <a:t>chắc chắn về ứơc tính thời gian của </a:t>
            </a:r>
            <a:r>
              <a:rPr lang="vi-VN" dirty="0" smtClean="0"/>
              <a:t>mỗ</a:t>
            </a:r>
            <a:r>
              <a:rPr lang="en-US" dirty="0" err="1" smtClean="0"/>
              <a:t>i</a:t>
            </a:r>
            <a:r>
              <a:rPr lang="vi-VN" dirty="0" smtClean="0"/>
              <a:t> </a:t>
            </a:r>
            <a:r>
              <a:rPr lang="vi-VN" dirty="0"/>
              <a:t>công </a:t>
            </a:r>
            <a:r>
              <a:rPr lang="vi-VN" dirty="0" smtClean="0"/>
              <a:t>việc</a:t>
            </a:r>
            <a:r>
              <a:rPr lang="en-US" dirty="0" smtClean="0"/>
              <a:t>. </a:t>
            </a:r>
            <a:r>
              <a:rPr lang="vi-VN" dirty="0" smtClean="0"/>
              <a:t> </a:t>
            </a:r>
            <a:endParaRPr lang="vi-VN" dirty="0"/>
          </a:p>
          <a:p>
            <a:r>
              <a:rPr lang="vi-VN" dirty="0" smtClean="0"/>
              <a:t>Lập </a:t>
            </a:r>
            <a:r>
              <a:rPr lang="en-US" dirty="0" smtClean="0"/>
              <a:t>b</a:t>
            </a:r>
            <a:r>
              <a:rPr lang="vi-VN" dirty="0" smtClean="0"/>
              <a:t>ảng </a:t>
            </a:r>
            <a:r>
              <a:rPr lang="vi-VN" dirty="0"/>
              <a:t>phân tích CPM (PERT) và xác định đường tới hạn (biểu diễn bằng </a:t>
            </a:r>
            <a:r>
              <a:rPr lang="vi-VN" dirty="0" smtClean="0"/>
              <a:t>sơ</a:t>
            </a:r>
            <a:r>
              <a:rPr lang="en-US" dirty="0" smtClean="0"/>
              <a:t> </a:t>
            </a:r>
            <a:r>
              <a:rPr lang="vi-VN" dirty="0" smtClean="0"/>
              <a:t>đồ</a:t>
            </a:r>
            <a:r>
              <a:rPr lang="en-US" dirty="0" smtClean="0"/>
              <a:t> </a:t>
            </a:r>
            <a:r>
              <a:rPr lang="vi-VN" dirty="0" smtClean="0"/>
              <a:t>GANTT</a:t>
            </a:r>
            <a:r>
              <a:rPr lang="vi-VN" dirty="0"/>
              <a:t>) và xác định thời gian hoàn thành </a:t>
            </a:r>
            <a:r>
              <a:rPr lang="vi-VN" dirty="0" smtClean="0"/>
              <a:t>cả</a:t>
            </a:r>
            <a:r>
              <a:rPr lang="en-US" dirty="0" smtClean="0"/>
              <a:t> </a:t>
            </a:r>
            <a:r>
              <a:rPr lang="vi-VN" dirty="0" smtClean="0"/>
              <a:t>dự</a:t>
            </a:r>
            <a:r>
              <a:rPr lang="en-US" dirty="0" smtClean="0"/>
              <a:t> </a:t>
            </a:r>
            <a:r>
              <a:rPr lang="vi-VN" dirty="0" smtClean="0"/>
              <a:t>án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Ước tính thời lượng</a:t>
            </a:r>
            <a:r>
              <a:rPr lang="en-US" dirty="0"/>
              <a:t> </a:t>
            </a:r>
            <a:r>
              <a:rPr lang="vi-VN" dirty="0"/>
              <a:t>hoạt động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Three-point estimating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8962"/>
            <a:ext cx="7037912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9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Phân tích chuỗi hoạt động, thời gian, yêu cầu về nguồn lực và kiểm soát lịch trình để tạo ra tiến độ dự án</a:t>
            </a:r>
            <a:endParaRPr lang="en-US" dirty="0" smtClean="0"/>
          </a:p>
          <a:p>
            <a:r>
              <a:rPr lang="vi-VN" dirty="0" smtClean="0"/>
              <a:t>Xác </a:t>
            </a:r>
            <a:r>
              <a:rPr lang="vi-VN" dirty="0"/>
              <a:t>định ngày bắt đầu và ngày kết thúc các hoạt động của dự án và các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dự án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(logic)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Calibri" pitchFamily="34" charset="0"/>
              </a:rPr>
              <a:t>Cho </a:t>
            </a:r>
            <a:r>
              <a:rPr lang="en-US" sz="2800" dirty="0" err="1">
                <a:latin typeface="Calibri" pitchFamily="34" charset="0"/>
              </a:rPr>
              <a:t>biết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việc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sử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dụng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tài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nguyên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trong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từng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giai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đoạn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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cần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huy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động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đầy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đủ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tài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nguyên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(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vật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lực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,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trí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lực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)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trước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khi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một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công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việc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bắt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đầu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.</a:t>
            </a:r>
          </a:p>
          <a:p>
            <a:pPr lvl="1"/>
            <a:r>
              <a:rPr lang="en-US" sz="2800" dirty="0">
                <a:latin typeface="Calibri" pitchFamily="34" charset="0"/>
                <a:sym typeface="Wingdings" pitchFamily="2" charset="2"/>
              </a:rPr>
              <a:t>Cho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phép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xác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định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công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việc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nào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là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chủ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chốt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/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không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chủ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chốt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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tập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trung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sức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người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,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tiền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cho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đúng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nơi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và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đúng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Calibri" pitchFamily="34" charset="0"/>
                <a:sym typeface="Wingdings" pitchFamily="2" charset="2"/>
              </a:rPr>
              <a:t>lúc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/>
              <a:t>Activity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Activity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/>
              <a:t>Project Schedule Network </a:t>
            </a:r>
            <a:r>
              <a:rPr lang="en-US" dirty="0" smtClean="0"/>
              <a:t>Diagrams</a:t>
            </a:r>
          </a:p>
          <a:p>
            <a:pPr lvl="1"/>
            <a:r>
              <a:rPr lang="en-US" dirty="0"/>
              <a:t>Activity Resource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Resource </a:t>
            </a:r>
            <a:r>
              <a:rPr lang="en-US" dirty="0" smtClean="0"/>
              <a:t>Calendars</a:t>
            </a:r>
          </a:p>
          <a:p>
            <a:pPr lvl="1"/>
            <a:r>
              <a:rPr lang="en-US" dirty="0"/>
              <a:t>Activity Duration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/>
              <a:t>Project Scope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/>
              <a:t>Enterprise Environmental </a:t>
            </a:r>
            <a:r>
              <a:rPr lang="en-US" dirty="0" smtClean="0"/>
              <a:t>Factors</a:t>
            </a:r>
          </a:p>
          <a:p>
            <a:pPr lvl="1"/>
            <a:r>
              <a:rPr lang="en-US" dirty="0"/>
              <a:t>Organizational Process Assets</a:t>
            </a:r>
          </a:p>
        </p:txBody>
      </p:sp>
    </p:spTree>
    <p:extLst>
      <p:ext uri="{BB962C8B-B14F-4D97-AF65-F5344CB8AC3E}">
        <p14:creationId xmlns:p14="http://schemas.microsoft.com/office/powerpoint/2010/main" val="20012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and techniques</a:t>
            </a:r>
          </a:p>
          <a:p>
            <a:pPr lvl="1"/>
            <a:r>
              <a:rPr lang="en-US" dirty="0" smtClean="0"/>
              <a:t>Schedule network analysis</a:t>
            </a:r>
          </a:p>
          <a:p>
            <a:pPr lvl="1"/>
            <a:r>
              <a:rPr lang="en-US" dirty="0" smtClean="0"/>
              <a:t>Critical path method</a:t>
            </a:r>
          </a:p>
          <a:p>
            <a:pPr lvl="1"/>
            <a:r>
              <a:rPr lang="en-US" dirty="0"/>
              <a:t>Critical </a:t>
            </a:r>
            <a:r>
              <a:rPr lang="en-US" dirty="0" smtClean="0"/>
              <a:t>chain method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 err="1" smtClean="0"/>
              <a:t>levelling</a:t>
            </a:r>
            <a:endParaRPr lang="en-US" dirty="0" smtClean="0"/>
          </a:p>
          <a:p>
            <a:pPr lvl="1"/>
            <a:r>
              <a:rPr lang="en-US" dirty="0" smtClean="0"/>
              <a:t>What-of scenario analysis</a:t>
            </a:r>
          </a:p>
          <a:p>
            <a:pPr lvl="1"/>
            <a:r>
              <a:rPr lang="en-US" dirty="0" smtClean="0"/>
              <a:t>Applying leads and lags</a:t>
            </a:r>
          </a:p>
          <a:p>
            <a:pPr lvl="1"/>
            <a:r>
              <a:rPr lang="en-US" dirty="0" smtClean="0"/>
              <a:t>Schedule compression</a:t>
            </a:r>
          </a:p>
          <a:p>
            <a:pPr lvl="1"/>
            <a:r>
              <a:rPr lang="en-US" dirty="0" smtClean="0"/>
              <a:t>Schedule tool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(Define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Xác định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hoạt động đòi hỏi phát triển WBS chi tiết hơn cùng với những lời giải thích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vi-VN" dirty="0"/>
              <a:t>hiểu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vi-VN" dirty="0"/>
              <a:t>tất cả</a:t>
            </a:r>
            <a:r>
              <a:rPr lang="en-US" dirty="0"/>
              <a:t> </a:t>
            </a:r>
            <a:r>
              <a:rPr lang="vi-VN" dirty="0"/>
              <a:t>những việc cần làm, nhằm có được các ước lượng phù hợp với thực tế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5" y="3794756"/>
            <a:ext cx="7628652" cy="1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CPM </a:t>
            </a:r>
            <a:r>
              <a:rPr lang="en-US" dirty="0"/>
              <a:t>(Critical Path Method</a:t>
            </a:r>
            <a:r>
              <a:rPr lang="en-US" dirty="0" smtClean="0"/>
              <a:t>):</a:t>
            </a:r>
          </a:p>
          <a:p>
            <a:pPr lvl="1"/>
            <a:r>
              <a:rPr lang="vi-VN" dirty="0"/>
              <a:t>Lập sơ đồ </a:t>
            </a:r>
            <a:r>
              <a:rPr lang="vi-VN" dirty="0" smtClean="0"/>
              <a:t>mạng</a:t>
            </a:r>
            <a:r>
              <a:rPr lang="en-US" dirty="0" smtClean="0"/>
              <a:t> (Network diagrams)</a:t>
            </a:r>
          </a:p>
          <a:p>
            <a:pPr lvl="1"/>
            <a:r>
              <a:rPr lang="vi-VN" dirty="0"/>
              <a:t>Tính đường tới </a:t>
            </a:r>
            <a:r>
              <a:rPr lang="vi-VN" dirty="0" smtClean="0"/>
              <a:t>hạn</a:t>
            </a:r>
            <a:endParaRPr lang="en-US" dirty="0" smtClean="0"/>
          </a:p>
          <a:p>
            <a:pPr lvl="1"/>
            <a:r>
              <a:rPr lang="vi-VN" dirty="0"/>
              <a:t>Tính chi phí rút ngắn trên 1 tuần (1 đơn vị thời gian) cho mọi công việc của mạng. </a:t>
            </a:r>
          </a:p>
          <a:p>
            <a:pPr lvl="1"/>
            <a:r>
              <a:rPr lang="vi-VN" dirty="0" smtClean="0"/>
              <a:t>Chọn </a:t>
            </a:r>
            <a:r>
              <a:rPr lang="vi-VN" dirty="0"/>
              <a:t>công việc trên đường tới hạn với chi phí rút ngắn nhỏ nhất. Rút ngắn tối đa công </a:t>
            </a:r>
            <a:r>
              <a:rPr lang="vi-VN" dirty="0" smtClean="0"/>
              <a:t>việc </a:t>
            </a:r>
            <a:r>
              <a:rPr lang="vi-VN" dirty="0"/>
              <a:t>này. </a:t>
            </a:r>
          </a:p>
          <a:p>
            <a:pPr lvl="1"/>
            <a:r>
              <a:rPr lang="vi-VN" dirty="0" smtClean="0"/>
              <a:t>Kiểm </a:t>
            </a:r>
            <a:r>
              <a:rPr lang="vi-VN" dirty="0"/>
              <a:t>tra để chắc chắn đường tới hạn rút ngắn vẫn còn là đường tới hạn.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Network diagrams</a:t>
            </a:r>
            <a:r>
              <a:rPr lang="en-US" dirty="0" smtClean="0"/>
              <a:t>: </a:t>
            </a:r>
            <a:r>
              <a:rPr lang="vi-VN" dirty="0"/>
              <a:t>Một sơ đồ mạng </a:t>
            </a:r>
            <a:r>
              <a:rPr lang="vi-VN" dirty="0" smtClean="0"/>
              <a:t>xác định các hoạt động trong dự án </a:t>
            </a:r>
            <a:r>
              <a:rPr lang="en-US" dirty="0" err="1"/>
              <a:t>và</a:t>
            </a:r>
            <a:r>
              <a:rPr lang="vi-VN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vi-VN" dirty="0" smtClean="0"/>
              <a:t> giữa các hoạt động này.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biểu</a:t>
            </a:r>
            <a:r>
              <a:rPr lang="en-US" dirty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Arrow diagrams method(ADM)</a:t>
            </a:r>
          </a:p>
          <a:p>
            <a:pPr lvl="1"/>
            <a:r>
              <a:rPr lang="en-US" dirty="0" smtClean="0"/>
              <a:t>Precedence diagrams method(PDM)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990000"/>
                </a:solidFill>
              </a:rPr>
              <a:t>Arrow diagrams method(ADM</a:t>
            </a:r>
            <a:r>
              <a:rPr lang="en-US" dirty="0" smtClean="0">
                <a:solidFill>
                  <a:srgbClr val="990000"/>
                </a:solidFill>
              </a:rPr>
              <a:t>): </a:t>
            </a:r>
            <a:r>
              <a:rPr lang="vi-VN" dirty="0" smtClean="0"/>
              <a:t>được </a:t>
            </a:r>
            <a:r>
              <a:rPr lang="vi-VN" dirty="0"/>
              <a:t>sử dụng để lập kế hoạch hoạt động trong </a:t>
            </a:r>
            <a:r>
              <a:rPr lang="en-US" dirty="0" err="1" smtClean="0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 smtClean="0"/>
              <a:t> </a:t>
            </a:r>
            <a:r>
              <a:rPr lang="vi-VN" dirty="0"/>
              <a:t>dự án. </a:t>
            </a:r>
            <a:endParaRPr lang="en-US" dirty="0" smtClean="0"/>
          </a:p>
          <a:p>
            <a:pPr lvl="2"/>
            <a:r>
              <a:rPr lang="vi-VN" dirty="0" smtClean="0"/>
              <a:t>Mối </a:t>
            </a:r>
            <a:r>
              <a:rPr lang="vi-VN" dirty="0"/>
              <a:t>quan hệ ưu tiên giữa các hoạt động được đại diện bởi các vòng tròn nối với nhau bằng </a:t>
            </a:r>
            <a:r>
              <a:rPr lang="en-US" dirty="0" err="1" smtClean="0"/>
              <a:t>các</a:t>
            </a:r>
            <a:r>
              <a:rPr lang="vi-VN" dirty="0" smtClean="0"/>
              <a:t> </a:t>
            </a:r>
            <a:r>
              <a:rPr lang="vi-VN" dirty="0"/>
              <a:t>mũi tên. </a:t>
            </a:r>
            <a:endParaRPr lang="en-US" dirty="0" smtClean="0"/>
          </a:p>
          <a:p>
            <a:pPr lvl="2"/>
            <a:r>
              <a:rPr lang="vi-VN" dirty="0" smtClean="0"/>
              <a:t>Chiều </a:t>
            </a:r>
            <a:r>
              <a:rPr lang="vi-VN" dirty="0"/>
              <a:t>dài của mũi tên đại diện cho thời gian của các hoạt động có liên quan. </a:t>
            </a:r>
            <a:endParaRPr lang="en-US" dirty="0" smtClean="0"/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ADM mỗi </a:t>
            </a:r>
            <a:r>
              <a:rPr lang="vi-VN" dirty="0"/>
              <a:t>hoạt động được hoàn thành trước khi bắt đầu các hoạt động kế.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3" y="4709146"/>
            <a:ext cx="4507942" cy="17373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7" y="4709146"/>
            <a:ext cx="2834609" cy="18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Qui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ước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AD (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Arrow diagram)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còn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gọi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AOA (activity On Arrow)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tiến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1,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2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tiến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xau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2,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3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06640"/>
              </p:ext>
            </p:extLst>
          </p:nvPr>
        </p:nvGraphicFramePr>
        <p:xfrm>
          <a:off x="640123" y="3337561"/>
          <a:ext cx="3828928" cy="237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1457143" imgH="905001" progId="PBrush">
                  <p:embed/>
                </p:oleObj>
              </mc:Choice>
              <mc:Fallback>
                <p:oleObj r:id="rId3" imgW="1457143" imgH="90500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23" y="3337561"/>
                        <a:ext cx="3828928" cy="2377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879377"/>
              </p:ext>
            </p:extLst>
          </p:nvPr>
        </p:nvGraphicFramePr>
        <p:xfrm>
          <a:off x="4114805" y="3154683"/>
          <a:ext cx="4549108" cy="247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5" imgW="2219635" imgH="1209524" progId="PBrush">
                  <p:embed/>
                </p:oleObj>
              </mc:Choice>
              <mc:Fallback>
                <p:oleObj r:id="rId5" imgW="2219635" imgH="12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5" y="3154683"/>
                        <a:ext cx="4549108" cy="247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1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990000"/>
                </a:solidFill>
              </a:rPr>
              <a:t>Precedence diagram method (PDM):</a:t>
            </a:r>
            <a:r>
              <a:rPr lang="en-US" dirty="0"/>
              <a:t> </a:t>
            </a:r>
            <a:r>
              <a:rPr lang="vi-VN" dirty="0" smtClean="0"/>
              <a:t>các </a:t>
            </a:r>
            <a:r>
              <a:rPr lang="vi-VN" dirty="0"/>
              <a:t>hoạt động của dự án được thể hiện trong các </a:t>
            </a:r>
            <a:r>
              <a:rPr lang="vi-VN" dirty="0" smtClean="0"/>
              <a:t>hộp</a:t>
            </a:r>
            <a:r>
              <a:rPr lang="en-US" dirty="0"/>
              <a:t> </a:t>
            </a:r>
            <a:r>
              <a:rPr lang="en-US" dirty="0" err="1" smtClean="0"/>
              <a:t>chữ</a:t>
            </a:r>
            <a:r>
              <a:rPr lang="en-US" dirty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err="1" smtClean="0"/>
              <a:t>gọi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node</a:t>
            </a:r>
            <a:r>
              <a:rPr lang="vi-VN" dirty="0" smtClean="0"/>
              <a:t>. </a:t>
            </a:r>
            <a:r>
              <a:rPr lang="vi-VN" dirty="0"/>
              <a:t>Những hộp hình chữ nhật được kết nối với nhau </a:t>
            </a:r>
            <a:r>
              <a:rPr lang="en-US" dirty="0" err="1" smtClean="0"/>
              <a:t>bằng</a:t>
            </a:r>
            <a:r>
              <a:rPr lang="vi-VN" dirty="0" smtClean="0"/>
              <a:t> </a:t>
            </a:r>
            <a:r>
              <a:rPr lang="vi-VN" dirty="0"/>
              <a:t>mũi tên để hiển thị phụ thuộc, do </a:t>
            </a:r>
            <a:r>
              <a:rPr lang="vi-VN" dirty="0" smtClean="0"/>
              <a:t>đó</a:t>
            </a:r>
            <a:r>
              <a:rPr lang="en-US" dirty="0" smtClean="0"/>
              <a:t> </a:t>
            </a:r>
            <a:r>
              <a:rPr lang="vi-VN" dirty="0" smtClean="0"/>
              <a:t>sơ </a:t>
            </a:r>
            <a:r>
              <a:rPr lang="vi-VN" dirty="0"/>
              <a:t>đồ này còn </a:t>
            </a:r>
            <a:r>
              <a:rPr lang="vi-VN" dirty="0" smtClean="0"/>
              <a:t>gọi </a:t>
            </a:r>
            <a:r>
              <a:rPr lang="vi-VN" dirty="0"/>
              <a:t>là </a:t>
            </a:r>
            <a:r>
              <a:rPr lang="en-US" dirty="0" smtClean="0"/>
              <a:t>Activity on</a:t>
            </a:r>
            <a:r>
              <a:rPr lang="vi-VN" dirty="0" smtClean="0"/>
              <a:t> </a:t>
            </a:r>
            <a:r>
              <a:rPr lang="vi-VN" dirty="0"/>
              <a:t>Node (AON).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3886193"/>
            <a:ext cx="6583608" cy="2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(Critical path)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dồn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  <a:p>
            <a:pPr lvl="2"/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(float or slack): </a:t>
            </a:r>
            <a:r>
              <a:rPr lang="vi-VN" dirty="0"/>
              <a:t> lượng thời gian của họat động dự</a:t>
            </a:r>
            <a:r>
              <a:rPr lang="en-US" dirty="0"/>
              <a:t> </a:t>
            </a:r>
            <a:r>
              <a:rPr lang="vi-VN" dirty="0"/>
              <a:t>án có thể</a:t>
            </a:r>
            <a:r>
              <a:rPr lang="en-US" dirty="0"/>
              <a:t> </a:t>
            </a:r>
            <a:r>
              <a:rPr lang="vi-VN" dirty="0"/>
              <a:t>trễ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pPr lvl="2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2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=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–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5" y="1508781"/>
            <a:ext cx="8209190" cy="4754828"/>
          </a:xfrm>
        </p:spPr>
      </p:pic>
    </p:spTree>
    <p:extLst>
      <p:ext uri="{BB962C8B-B14F-4D97-AF65-F5344CB8AC3E}">
        <p14:creationId xmlns:p14="http://schemas.microsoft.com/office/powerpoint/2010/main" val="12451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vi-VN" dirty="0" smtClean="0"/>
              <a:t>độ</a:t>
            </a:r>
            <a:r>
              <a:rPr lang="en-US" dirty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/>
              <a:t>(float)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062" y="2331732"/>
            <a:ext cx="7955193" cy="43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6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4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loại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gian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990000"/>
                </a:solidFill>
                <a:cs typeface="Times New Roman" pitchFamily="18" charset="0"/>
              </a:rPr>
              <a:t>ES </a:t>
            </a:r>
            <a:r>
              <a:rPr lang="en-US" i="1" dirty="0" smtClean="0">
                <a:solidFill>
                  <a:srgbClr val="990000"/>
                </a:solidFill>
                <a:cs typeface="Times New Roman" pitchFamily="18" charset="0"/>
              </a:rPr>
              <a:t>(Early </a:t>
            </a:r>
            <a:r>
              <a:rPr lang="en-US" i="1" dirty="0">
                <a:solidFill>
                  <a:srgbClr val="990000"/>
                </a:solidFill>
                <a:cs typeface="Times New Roman" pitchFamily="18" charset="0"/>
              </a:rPr>
              <a:t>Start):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sớm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nhất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bắt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990000"/>
                </a:solidFill>
                <a:cs typeface="Times New Roman" pitchFamily="18" charset="0"/>
              </a:rPr>
              <a:t>EF(Early </a:t>
            </a:r>
            <a:r>
              <a:rPr lang="en-US" i="1" dirty="0">
                <a:solidFill>
                  <a:srgbClr val="990000"/>
                </a:solidFill>
                <a:cs typeface="Times New Roman" pitchFamily="18" charset="0"/>
              </a:rPr>
              <a:t>Finish):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sớm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nhất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kết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thúc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990000"/>
                </a:solidFill>
                <a:cs typeface="Times New Roman" pitchFamily="18" charset="0"/>
              </a:rPr>
              <a:t>LS(Late </a:t>
            </a:r>
            <a:r>
              <a:rPr lang="en-US" i="1" dirty="0">
                <a:solidFill>
                  <a:srgbClr val="990000"/>
                </a:solidFill>
                <a:cs typeface="Times New Roman" pitchFamily="18" charset="0"/>
              </a:rPr>
              <a:t>Start):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muộn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nhất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bắt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990000"/>
                </a:solidFill>
                <a:cs typeface="Times New Roman" pitchFamily="18" charset="0"/>
              </a:rPr>
              <a:t>LF(Late </a:t>
            </a:r>
            <a:r>
              <a:rPr lang="en-US" i="1" dirty="0">
                <a:solidFill>
                  <a:srgbClr val="990000"/>
                </a:solidFill>
                <a:cs typeface="Times New Roman" pitchFamily="18" charset="0"/>
              </a:rPr>
              <a:t>Finish):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muộn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nhất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kết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thúc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(Define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Activities Data Flow Diagram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9" y="2222349"/>
            <a:ext cx="6309291" cy="4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Điền</a:t>
            </a:r>
            <a:r>
              <a:rPr lang="en-US" dirty="0" smtClean="0"/>
              <a:t> ES, EF, LS, LF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990000"/>
                </a:solidFill>
              </a:rPr>
              <a:t>ES </a:t>
            </a:r>
            <a:r>
              <a:rPr lang="en-US" b="1" dirty="0">
                <a:solidFill>
                  <a:srgbClr val="990000"/>
                </a:solidFill>
              </a:rPr>
              <a:t>(early start) = 1. </a:t>
            </a:r>
          </a:p>
          <a:p>
            <a:pPr lvl="2"/>
            <a:r>
              <a:rPr lang="en-US" b="1" dirty="0" smtClean="0">
                <a:solidFill>
                  <a:srgbClr val="990000"/>
                </a:solidFill>
              </a:rPr>
              <a:t>EF </a:t>
            </a:r>
            <a:r>
              <a:rPr lang="en-US" b="1" dirty="0">
                <a:solidFill>
                  <a:srgbClr val="990000"/>
                </a:solidFill>
              </a:rPr>
              <a:t>= ES + </a:t>
            </a:r>
            <a:r>
              <a:rPr lang="en-US" b="1" dirty="0" err="1" smtClean="0">
                <a:solidFill>
                  <a:srgbClr val="990000"/>
                </a:solidFill>
              </a:rPr>
              <a:t>thời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gian</a:t>
            </a:r>
            <a:r>
              <a:rPr lang="en-US" b="1" dirty="0" smtClean="0">
                <a:solidFill>
                  <a:srgbClr val="990000"/>
                </a:solidFill>
              </a:rPr>
              <a:t>- </a:t>
            </a:r>
            <a:r>
              <a:rPr lang="en-US" b="1" dirty="0">
                <a:solidFill>
                  <a:srgbClr val="990000"/>
                </a:solidFill>
              </a:rPr>
              <a:t>1. </a:t>
            </a:r>
          </a:p>
          <a:p>
            <a:pPr marL="735013" lvl="2" indent="0">
              <a:buNone/>
            </a:pPr>
            <a:r>
              <a:rPr lang="en-US" dirty="0" smtClean="0"/>
              <a:t>VD: </a:t>
            </a:r>
            <a:r>
              <a:rPr lang="en-US" dirty="0"/>
              <a:t>Activity A : </a:t>
            </a:r>
            <a:r>
              <a:rPr lang="en-US" dirty="0" smtClean="0"/>
              <a:t>ES </a:t>
            </a:r>
            <a:r>
              <a:rPr lang="en-US" dirty="0"/>
              <a:t>= 1, </a:t>
            </a:r>
            <a:r>
              <a:rPr lang="en-US" dirty="0" smtClean="0"/>
              <a:t>EF </a:t>
            </a:r>
            <a:r>
              <a:rPr lang="en-US" dirty="0"/>
              <a:t>= 1 + 6 - 1 = 6.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35" y="2331732"/>
            <a:ext cx="6857925" cy="246885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390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b="1" dirty="0">
                <a:solidFill>
                  <a:srgbClr val="990000"/>
                </a:solidFill>
              </a:rPr>
              <a:t>ES = EF </a:t>
            </a:r>
            <a:r>
              <a:rPr lang="en-US" b="1" dirty="0" err="1" smtClean="0">
                <a:solidFill>
                  <a:srgbClr val="990000"/>
                </a:solidFill>
              </a:rPr>
              <a:t>của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hoạt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động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trước</a:t>
            </a:r>
            <a:r>
              <a:rPr lang="en-US" b="1" dirty="0" smtClean="0">
                <a:solidFill>
                  <a:srgbClr val="990000"/>
                </a:solidFill>
              </a:rPr>
              <a:t>+ </a:t>
            </a:r>
            <a:r>
              <a:rPr lang="en-US" b="1" dirty="0">
                <a:solidFill>
                  <a:srgbClr val="990000"/>
                </a:solidFill>
              </a:rPr>
              <a:t>1</a:t>
            </a:r>
          </a:p>
          <a:p>
            <a:pPr marL="735013" lvl="2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B: ES </a:t>
            </a:r>
            <a:r>
              <a:rPr lang="en-US" dirty="0"/>
              <a:t>= 6 + 1 = 7, </a:t>
            </a:r>
            <a:endParaRPr lang="en-US" dirty="0" smtClean="0"/>
          </a:p>
          <a:p>
            <a:pPr marL="2008188" lvl="2" indent="0">
              <a:buNone/>
            </a:pPr>
            <a:r>
              <a:rPr lang="en-US" dirty="0" smtClean="0"/>
              <a:t> EF </a:t>
            </a:r>
            <a:r>
              <a:rPr lang="en-US" dirty="0"/>
              <a:t>= 7 + 5 - 1 = </a:t>
            </a:r>
            <a:r>
              <a:rPr lang="en-US" dirty="0" smtClean="0"/>
              <a:t>11</a:t>
            </a:r>
          </a:p>
          <a:p>
            <a:pPr marL="750888" lvl="2" indent="0">
              <a:buNone/>
            </a:pPr>
            <a:r>
              <a:rPr lang="en-US" dirty="0" smtClean="0"/>
              <a:t>C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B </a:t>
            </a:r>
            <a:r>
              <a:rPr lang="en-US" dirty="0" err="1" smtClean="0"/>
              <a:t>và</a:t>
            </a:r>
            <a:r>
              <a:rPr lang="en-US" dirty="0" smtClean="0"/>
              <a:t> D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marL="750888" lvl="2" indent="0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B: ES </a:t>
            </a:r>
            <a:r>
              <a:rPr lang="en-US" dirty="0"/>
              <a:t>= 6 + 1 = 7, </a:t>
            </a:r>
            <a:r>
              <a:rPr lang="en-US" dirty="0" smtClean="0"/>
              <a:t> </a:t>
            </a:r>
            <a:r>
              <a:rPr lang="en-US" dirty="0"/>
              <a:t>EF = 7 + 5 - 1 = 11</a:t>
            </a:r>
            <a:r>
              <a:rPr lang="en-US" dirty="0" smtClean="0"/>
              <a:t>.</a:t>
            </a:r>
          </a:p>
          <a:p>
            <a:pPr marL="750888" lvl="2" indent="0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D: ES =1, EF </a:t>
            </a:r>
            <a:r>
              <a:rPr lang="en-US" dirty="0"/>
              <a:t>= 1 + 2 – 1 = </a:t>
            </a:r>
            <a:r>
              <a:rPr lang="en-US" dirty="0" smtClean="0"/>
              <a:t>2</a:t>
            </a:r>
          </a:p>
          <a:p>
            <a:pPr marL="750888" lvl="2" indent="0">
              <a:buNone/>
            </a:pPr>
            <a:r>
              <a:rPr lang="en-US" dirty="0" smtClean="0"/>
              <a:t>EF </a:t>
            </a:r>
            <a:r>
              <a:rPr lang="en-US" dirty="0" err="1" smtClean="0"/>
              <a:t>của</a:t>
            </a:r>
            <a:r>
              <a:rPr lang="en-US" dirty="0" smtClean="0"/>
              <a:t> B &gt; EF </a:t>
            </a:r>
            <a:r>
              <a:rPr lang="en-US" dirty="0" err="1" smtClean="0"/>
              <a:t>của</a:t>
            </a:r>
            <a:r>
              <a:rPr lang="en-US" dirty="0" smtClean="0"/>
              <a:t> D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EF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B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ES </a:t>
            </a:r>
            <a:r>
              <a:rPr lang="en-US" dirty="0" err="1" smtClean="0"/>
              <a:t>của</a:t>
            </a:r>
            <a:r>
              <a:rPr lang="en-US" dirty="0" smtClean="0"/>
              <a:t> C </a:t>
            </a:r>
          </a:p>
          <a:p>
            <a:pPr marL="750888" lvl="2" indent="0">
              <a:buNone/>
            </a:pPr>
            <a:r>
              <a:rPr lang="en-US" dirty="0" err="1" smtClean="0"/>
              <a:t>Tại</a:t>
            </a:r>
            <a:r>
              <a:rPr lang="en-US" dirty="0" smtClean="0"/>
              <a:t> C:  ES </a:t>
            </a:r>
            <a:r>
              <a:rPr lang="en-US" dirty="0"/>
              <a:t>= 11 + 1 = 12, </a:t>
            </a:r>
            <a:r>
              <a:rPr lang="en-US" dirty="0" smtClean="0"/>
              <a:t>EF </a:t>
            </a:r>
            <a:r>
              <a:rPr lang="en-US" dirty="0"/>
              <a:t>= 12 + 7 – 1 = 18</a:t>
            </a:r>
          </a:p>
          <a:p>
            <a:pPr marL="750888" lvl="2" indent="0">
              <a:buNone/>
            </a:pPr>
            <a:endParaRPr lang="en-US" dirty="0"/>
          </a:p>
          <a:p>
            <a:pPr marL="750888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58" y="1874537"/>
            <a:ext cx="2028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8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"/>
          <a:stretch/>
        </p:blipFill>
        <p:spPr>
          <a:xfrm>
            <a:off x="261257" y="1965976"/>
            <a:ext cx="8727312" cy="3101451"/>
          </a:xfrm>
        </p:spPr>
      </p:pic>
    </p:spTree>
    <p:extLst>
      <p:ext uri="{BB962C8B-B14F-4D97-AF65-F5344CB8AC3E}">
        <p14:creationId xmlns:p14="http://schemas.microsoft.com/office/powerpoint/2010/main" val="29508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smtClean="0"/>
              <a:t> </a:t>
            </a:r>
            <a:r>
              <a:rPr lang="en-US" b="1" smtClean="0"/>
              <a:t>LS </a:t>
            </a:r>
            <a:r>
              <a:rPr lang="en-US" b="1" dirty="0" err="1" smtClean="0"/>
              <a:t>và</a:t>
            </a:r>
            <a:r>
              <a:rPr lang="en-US" b="1" dirty="0" smtClean="0"/>
              <a:t>  </a:t>
            </a:r>
            <a:r>
              <a:rPr lang="en-US" b="1" dirty="0" smtClean="0"/>
              <a:t>LF</a:t>
            </a:r>
            <a:endParaRPr lang="en-US" b="1" dirty="0" smtClean="0"/>
          </a:p>
          <a:p>
            <a:pPr lvl="2"/>
            <a:r>
              <a:rPr lang="en-US" dirty="0" smtClean="0"/>
              <a:t> </a:t>
            </a:r>
            <a:r>
              <a:rPr lang="en-US" b="1" dirty="0" smtClean="0">
                <a:solidFill>
                  <a:srgbClr val="990000"/>
                </a:solidFill>
              </a:rPr>
              <a:t>LF </a:t>
            </a:r>
            <a:r>
              <a:rPr lang="en-US" b="1" dirty="0">
                <a:solidFill>
                  <a:srgbClr val="990000"/>
                </a:solidFill>
              </a:rPr>
              <a:t>(late finish</a:t>
            </a:r>
            <a:r>
              <a:rPr lang="en-US" b="1" dirty="0" smtClean="0">
                <a:solidFill>
                  <a:srgbClr val="990000"/>
                </a:solidFill>
              </a:rPr>
              <a:t>) </a:t>
            </a:r>
            <a:r>
              <a:rPr lang="en-US" b="1" dirty="0" err="1" smtClean="0">
                <a:solidFill>
                  <a:srgbClr val="990000"/>
                </a:solidFill>
              </a:rPr>
              <a:t>của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hoạt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động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cuối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cùng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bằng</a:t>
            </a:r>
            <a:r>
              <a:rPr lang="en-US" b="1" dirty="0" smtClean="0">
                <a:solidFill>
                  <a:srgbClr val="990000"/>
                </a:solidFill>
              </a:rPr>
              <a:t> EF </a:t>
            </a:r>
          </a:p>
          <a:p>
            <a:pPr marL="727075" lvl="2" indent="0" algn="ctr">
              <a:buNone/>
            </a:pPr>
            <a:r>
              <a:rPr lang="en-US" b="1" dirty="0" smtClean="0">
                <a:solidFill>
                  <a:srgbClr val="990000"/>
                </a:solidFill>
              </a:rPr>
              <a:t>LF </a:t>
            </a:r>
            <a:r>
              <a:rPr lang="en-US" b="1" dirty="0">
                <a:solidFill>
                  <a:srgbClr val="990000"/>
                </a:solidFill>
              </a:rPr>
              <a:t>= </a:t>
            </a:r>
            <a:r>
              <a:rPr lang="en-US" b="1" dirty="0" smtClean="0">
                <a:solidFill>
                  <a:srgbClr val="990000"/>
                </a:solidFill>
              </a:rPr>
              <a:t>EF</a:t>
            </a:r>
          </a:p>
          <a:p>
            <a:pPr lvl="2"/>
            <a:r>
              <a:rPr lang="en-US" b="1" dirty="0" smtClean="0">
                <a:solidFill>
                  <a:srgbClr val="990000"/>
                </a:solidFill>
              </a:rPr>
              <a:t>LS </a:t>
            </a:r>
            <a:r>
              <a:rPr lang="en-US" b="1" dirty="0">
                <a:solidFill>
                  <a:srgbClr val="990000"/>
                </a:solidFill>
              </a:rPr>
              <a:t>(late start) = LF </a:t>
            </a:r>
            <a:r>
              <a:rPr lang="en-US" b="1" dirty="0" smtClean="0">
                <a:solidFill>
                  <a:srgbClr val="990000"/>
                </a:solidFill>
              </a:rPr>
              <a:t>– </a:t>
            </a:r>
            <a:r>
              <a:rPr lang="en-US" b="1" dirty="0" err="1" smtClean="0">
                <a:solidFill>
                  <a:srgbClr val="990000"/>
                </a:solidFill>
              </a:rPr>
              <a:t>thời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gian</a:t>
            </a:r>
            <a:r>
              <a:rPr lang="en-US" b="1" dirty="0" smtClean="0">
                <a:solidFill>
                  <a:srgbClr val="990000"/>
                </a:solidFill>
              </a:rPr>
              <a:t> +1</a:t>
            </a:r>
            <a:endParaRPr lang="en-US" b="1" dirty="0">
              <a:solidFill>
                <a:srgbClr val="990000"/>
              </a:solidFill>
            </a:endParaRPr>
          </a:p>
          <a:p>
            <a:pPr marL="735013" lvl="2" indent="0" algn="ctr">
              <a:spcBef>
                <a:spcPts val="1800"/>
              </a:spcBef>
              <a:buNone/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C: LS </a:t>
            </a:r>
            <a:r>
              <a:rPr lang="en-US" sz="2400" dirty="0"/>
              <a:t>= 18 - 7 + 1 = 12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lùi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.</a:t>
            </a:r>
          </a:p>
          <a:p>
            <a:pPr lvl="2"/>
            <a:r>
              <a:rPr lang="en-US" b="1" dirty="0">
                <a:solidFill>
                  <a:srgbClr val="990000"/>
                </a:solidFill>
              </a:rPr>
              <a:t>LF = LS  </a:t>
            </a:r>
            <a:r>
              <a:rPr lang="en-US" b="1" dirty="0" err="1">
                <a:solidFill>
                  <a:srgbClr val="990000"/>
                </a:solidFill>
              </a:rPr>
              <a:t>của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 err="1">
                <a:solidFill>
                  <a:srgbClr val="990000"/>
                </a:solidFill>
              </a:rPr>
              <a:t>hoạt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 err="1">
                <a:solidFill>
                  <a:srgbClr val="990000"/>
                </a:solidFill>
              </a:rPr>
              <a:t>động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 err="1">
                <a:solidFill>
                  <a:srgbClr val="990000"/>
                </a:solidFill>
              </a:rPr>
              <a:t>kế</a:t>
            </a:r>
            <a:r>
              <a:rPr lang="en-US" b="1" dirty="0">
                <a:solidFill>
                  <a:srgbClr val="990000"/>
                </a:solidFill>
              </a:rPr>
              <a:t>  - 1 </a:t>
            </a:r>
          </a:p>
          <a:p>
            <a:pPr lvl="2"/>
            <a:r>
              <a:rPr lang="en-US" b="1" dirty="0">
                <a:solidFill>
                  <a:srgbClr val="990000"/>
                </a:solidFill>
              </a:rPr>
              <a:t>LS = LF – </a:t>
            </a:r>
            <a:r>
              <a:rPr lang="en-US" b="1" dirty="0" err="1">
                <a:solidFill>
                  <a:srgbClr val="990000"/>
                </a:solidFill>
              </a:rPr>
              <a:t>thời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 err="1">
                <a:solidFill>
                  <a:srgbClr val="990000"/>
                </a:solidFill>
              </a:rPr>
              <a:t>gian</a:t>
            </a:r>
            <a:r>
              <a:rPr lang="en-US" b="1" dirty="0">
                <a:solidFill>
                  <a:srgbClr val="990000"/>
                </a:solidFill>
              </a:rPr>
              <a:t>+ 1 </a:t>
            </a:r>
          </a:p>
          <a:p>
            <a:pPr marL="735013" lvl="2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B: </a:t>
            </a:r>
          </a:p>
          <a:p>
            <a:pPr marL="735013" lvl="2" indent="0">
              <a:buNone/>
            </a:pPr>
            <a:r>
              <a:rPr lang="en-US" dirty="0"/>
              <a:t>LF = LS 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 - 1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LF = 12 - 1 = 11. </a:t>
            </a:r>
          </a:p>
          <a:p>
            <a:pPr marL="735013" lvl="2" indent="0">
              <a:buNone/>
            </a:pPr>
            <a:r>
              <a:rPr lang="en-US" dirty="0"/>
              <a:t>LS = LF –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+ 1 = 11 - 5 + 1 = 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Triển khai lập lịch</a:t>
            </a:r>
            <a:br>
              <a:rPr lang="de-DE" dirty="0"/>
            </a:br>
            <a:r>
              <a:rPr lang="de-DE" dirty="0"/>
              <a:t>(Develop Schedule)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vi-VN" dirty="0"/>
              <a:t>ES của 1 công việc = max {EF của mọi công việc trước trực </a:t>
            </a:r>
            <a:r>
              <a:rPr lang="vi-VN" dirty="0" smtClean="0"/>
              <a:t>tiếp</a:t>
            </a:r>
            <a:r>
              <a:rPr lang="en-US" dirty="0" smtClean="0"/>
              <a:t> +1</a:t>
            </a:r>
            <a:r>
              <a:rPr lang="vi-VN" dirty="0" smtClean="0"/>
              <a:t>}</a:t>
            </a:r>
            <a:endParaRPr lang="en-US" dirty="0" smtClean="0"/>
          </a:p>
          <a:p>
            <a:pPr lvl="2"/>
            <a:r>
              <a:rPr lang="vi-VN" dirty="0"/>
              <a:t>LF của 1 công việc trước trực tiếp = min {LS công việc đi </a:t>
            </a:r>
            <a:r>
              <a:rPr lang="vi-VN" dirty="0" smtClean="0"/>
              <a:t>sau</a:t>
            </a:r>
            <a:r>
              <a:rPr lang="en-US" dirty="0" smtClean="0"/>
              <a:t>-1</a:t>
            </a:r>
            <a:r>
              <a:rPr lang="vi-VN" dirty="0" smtClean="0"/>
              <a:t>}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3428999"/>
            <a:ext cx="7913873" cy="320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Theo dõi tình trạng của dự án để cập nhật tiến độ dự án và quản lý lịch trình cơ bản</a:t>
            </a:r>
            <a:r>
              <a:rPr lang="en-US" dirty="0" smtClean="0"/>
              <a:t>.</a:t>
            </a:r>
          </a:p>
          <a:p>
            <a:r>
              <a:rPr lang="vi-VN" dirty="0"/>
              <a:t>Bao gồm các quy trình sau</a:t>
            </a:r>
            <a:r>
              <a:rPr lang="vi-VN" dirty="0" smtClean="0"/>
              <a:t>:</a:t>
            </a:r>
            <a:endParaRPr lang="en-US" dirty="0" smtClean="0"/>
          </a:p>
          <a:p>
            <a:pPr lvl="1"/>
            <a:r>
              <a:rPr lang="vi-VN" dirty="0" smtClean="0"/>
              <a:t>Xác </a:t>
            </a:r>
            <a:r>
              <a:rPr lang="vi-VN" dirty="0"/>
              <a:t>định tình trạng hiện tại của tiến độ dự </a:t>
            </a:r>
            <a:r>
              <a:rPr lang="vi-VN" dirty="0" smtClean="0"/>
              <a:t>án</a:t>
            </a:r>
            <a:endParaRPr lang="en-US" dirty="0" smtClean="0"/>
          </a:p>
          <a:p>
            <a:pPr lvl="1"/>
            <a:r>
              <a:rPr lang="vi-VN" dirty="0" smtClean="0"/>
              <a:t>Ảnh </a:t>
            </a:r>
            <a:r>
              <a:rPr lang="vi-VN" dirty="0"/>
              <a:t>hưởng đến các yếu tố tạo ra thay đổi lịch </a:t>
            </a:r>
            <a:r>
              <a:rPr lang="vi-VN" dirty="0" smtClean="0"/>
              <a:t>trình</a:t>
            </a:r>
            <a:endParaRPr lang="en-US" dirty="0" smtClean="0"/>
          </a:p>
          <a:p>
            <a:pPr lvl="1"/>
            <a:r>
              <a:rPr lang="vi-VN" dirty="0" smtClean="0"/>
              <a:t>Xác </a:t>
            </a:r>
            <a:r>
              <a:rPr lang="vi-VN" dirty="0"/>
              <a:t>định tiến độ dự án đã thay </a:t>
            </a:r>
            <a:r>
              <a:rPr lang="vi-VN" dirty="0" smtClean="0"/>
              <a:t>đổi</a:t>
            </a:r>
            <a:endParaRPr lang="en-US" dirty="0" smtClean="0"/>
          </a:p>
          <a:p>
            <a:pPr lvl="1"/>
            <a:r>
              <a:rPr lang="vi-VN" dirty="0" smtClean="0"/>
              <a:t>Quản </a:t>
            </a:r>
            <a:r>
              <a:rPr lang="vi-VN" dirty="0"/>
              <a:t>lý thay đổi thực tế khi chúng xảy 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 smtClean="0"/>
              <a:t>Điều khiển lập lịch</a:t>
            </a:r>
            <a:br>
              <a:rPr lang="de-DE" dirty="0" smtClean="0"/>
            </a:br>
            <a:r>
              <a:rPr lang="en-US" dirty="0" smtClean="0"/>
              <a:t>(</a:t>
            </a:r>
            <a:r>
              <a:rPr lang="en-US" dirty="0"/>
              <a:t>Control </a:t>
            </a:r>
            <a:r>
              <a:rPr lang="en-US" dirty="0" smtClean="0"/>
              <a:t>Schedule)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DFF1FE6-ED5C-40D1-A08B-224610D6A00B}" type="datetime1">
              <a:rPr lang="en-US" smtClean="0"/>
              <a:t>15/06/2013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1AA9F6D-8FE5-454B-848B-31DC1DF9466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Điều khiển lập lịch</a:t>
            </a:r>
            <a:br>
              <a:rPr lang="de-DE" dirty="0"/>
            </a:br>
            <a:r>
              <a:rPr lang="en-US" dirty="0"/>
              <a:t>(Control 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/>
              <a:t>Project Management </a:t>
            </a:r>
            <a:r>
              <a:rPr lang="en-US" dirty="0" smtClean="0"/>
              <a:t>Plan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Schedule</a:t>
            </a:r>
            <a:endParaRPr lang="en-US" dirty="0"/>
          </a:p>
          <a:p>
            <a:pPr lvl="1"/>
            <a:r>
              <a:rPr lang="en-US" dirty="0"/>
              <a:t>Work Performance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Organizational Process Assets</a:t>
            </a:r>
          </a:p>
        </p:txBody>
      </p:sp>
    </p:spTree>
    <p:extLst>
      <p:ext uri="{BB962C8B-B14F-4D97-AF65-F5344CB8AC3E}">
        <p14:creationId xmlns:p14="http://schemas.microsoft.com/office/powerpoint/2010/main" val="2945648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Điều khiển lập lịch</a:t>
            </a:r>
            <a:br>
              <a:rPr lang="de-DE" dirty="0"/>
            </a:br>
            <a:r>
              <a:rPr lang="en-US" dirty="0"/>
              <a:t>(Control 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</a:t>
            </a:r>
            <a:r>
              <a:rPr lang="en-US" dirty="0" smtClean="0"/>
              <a:t>Techniques: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Variance </a:t>
            </a:r>
            <a:r>
              <a:rPr lang="en-US" dirty="0" smtClean="0">
                <a:solidFill>
                  <a:srgbClr val="990000"/>
                </a:solidFill>
              </a:rPr>
              <a:t>Analysis</a:t>
            </a:r>
            <a:r>
              <a:rPr lang="en-US" dirty="0" smtClean="0"/>
              <a:t>: </a:t>
            </a:r>
            <a:r>
              <a:rPr lang="vi-VN" dirty="0"/>
              <a:t>Sử dụng tính năng này để </a:t>
            </a:r>
            <a:r>
              <a:rPr lang="vi-VN" dirty="0" smtClean="0"/>
              <a:t>đá</a:t>
            </a:r>
            <a:r>
              <a:rPr lang="en-US" dirty="0" err="1" smtClean="0"/>
              <a:t>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vi-VN" dirty="0" smtClean="0"/>
              <a:t> </a:t>
            </a:r>
            <a:r>
              <a:rPr lang="vi-VN" dirty="0"/>
              <a:t>dự </a:t>
            </a:r>
            <a:r>
              <a:rPr lang="vi-VN" dirty="0" smtClean="0"/>
              <a:t>án</a:t>
            </a:r>
            <a:r>
              <a:rPr lang="en-US" dirty="0" smtClean="0"/>
              <a:t> </a:t>
            </a:r>
            <a:r>
              <a:rPr lang="vi-VN" dirty="0" smtClean="0"/>
              <a:t>so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đường </a:t>
            </a:r>
            <a:r>
              <a:rPr lang="vi-VN" dirty="0"/>
              <a:t>cơ sở.Nếu có một sự khác biệt </a:t>
            </a:r>
            <a:r>
              <a:rPr lang="vi-VN" dirty="0" smtClean="0"/>
              <a:t>lớn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err="1" smtClean="0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vi-VN" dirty="0" smtClean="0"/>
              <a:t>đ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vi-VN" dirty="0" smtClean="0"/>
              <a:t>có vấn đề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Performance </a:t>
            </a:r>
            <a:r>
              <a:rPr lang="en-US" dirty="0" smtClean="0">
                <a:solidFill>
                  <a:srgbClr val="990000"/>
                </a:solidFill>
              </a:rPr>
              <a:t>Reviews</a:t>
            </a:r>
            <a:r>
              <a:rPr lang="en-US" dirty="0" smtClean="0"/>
              <a:t>: </a:t>
            </a:r>
            <a:r>
              <a:rPr lang="vi-VN" dirty="0"/>
              <a:t>Có hai tính toán quan trọng </a:t>
            </a:r>
            <a:r>
              <a:rPr lang="vi-VN" dirty="0" smtClean="0"/>
              <a:t>là </a:t>
            </a:r>
            <a:r>
              <a:rPr lang="vi-VN" dirty="0"/>
              <a:t>Schedule Variance (SV) và Schedule Performance Index (SPI) cung cấp </a:t>
            </a:r>
            <a:r>
              <a:rPr lang="vi-VN" dirty="0" smtClean="0"/>
              <a:t>thông </a:t>
            </a:r>
            <a:r>
              <a:rPr lang="vi-VN" dirty="0"/>
              <a:t>tin có giá trị về dự án </a:t>
            </a:r>
            <a:r>
              <a:rPr lang="vi-VN" dirty="0" smtClean="0"/>
              <a:t>làm </a:t>
            </a:r>
            <a:r>
              <a:rPr lang="vi-VN" dirty="0"/>
              <a:t>như thế nào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>
                <a:solidFill>
                  <a:srgbClr val="990000"/>
                </a:solidFill>
              </a:rPr>
              <a:t>Adjusting Leads and Lags</a:t>
            </a:r>
            <a:r>
              <a:rPr lang="en-US" dirty="0"/>
              <a:t>, What-if </a:t>
            </a:r>
            <a:r>
              <a:rPr lang="en-US" dirty="0" smtClean="0"/>
              <a:t>analysis</a:t>
            </a:r>
            <a:r>
              <a:rPr lang="en-US" dirty="0"/>
              <a:t>, Schedule </a:t>
            </a:r>
            <a:r>
              <a:rPr lang="en-US" dirty="0" smtClean="0"/>
              <a:t>Compression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Progress </a:t>
            </a:r>
            <a:r>
              <a:rPr lang="en-US" dirty="0" smtClean="0">
                <a:solidFill>
                  <a:srgbClr val="990000"/>
                </a:solidFill>
              </a:rPr>
              <a:t>Reporting</a:t>
            </a:r>
            <a:r>
              <a:rPr lang="en-US" dirty="0" smtClean="0"/>
              <a:t>: </a:t>
            </a:r>
            <a:r>
              <a:rPr lang="vi-VN" dirty="0"/>
              <a:t>báo cáo tiến </a:t>
            </a:r>
            <a:r>
              <a:rPr lang="vi-VN" dirty="0" smtClean="0"/>
              <a:t>độ</a:t>
            </a:r>
            <a:r>
              <a:rPr lang="en-US" dirty="0" smtClean="0"/>
              <a:t>, </a:t>
            </a:r>
            <a:r>
              <a:rPr lang="vi-VN" dirty="0"/>
              <a:t>báo cáo </a:t>
            </a:r>
            <a:r>
              <a:rPr lang="en-US" dirty="0" smtClean="0"/>
              <a:t>n</a:t>
            </a:r>
            <a:r>
              <a:rPr lang="vi-VN" dirty="0" smtClean="0"/>
              <a:t>hững </a:t>
            </a:r>
            <a:r>
              <a:rPr lang="vi-VN" dirty="0"/>
              <a:t>gì </a:t>
            </a:r>
            <a:r>
              <a:rPr lang="vi-VN" dirty="0" smtClean="0"/>
              <a:t>đã </a:t>
            </a:r>
            <a:r>
              <a:rPr lang="vi-VN" dirty="0"/>
              <a:t>thực hiện, những sự kiện quan trọng </a:t>
            </a:r>
            <a:r>
              <a:rPr lang="vi-VN" dirty="0" smtClean="0"/>
              <a:t>đạt được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11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Điều khiển lập lịch</a:t>
            </a:r>
            <a:br>
              <a:rPr lang="de-DE" dirty="0"/>
            </a:br>
            <a:r>
              <a:rPr lang="en-US" dirty="0"/>
              <a:t>(Control 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990000"/>
                </a:solidFill>
              </a:rPr>
              <a:t>Resource </a:t>
            </a:r>
            <a:r>
              <a:rPr lang="en-US" dirty="0" smtClean="0">
                <a:solidFill>
                  <a:srgbClr val="990000"/>
                </a:solidFill>
              </a:rPr>
              <a:t>Leveling</a:t>
            </a:r>
            <a:r>
              <a:rPr lang="en-US" dirty="0" smtClean="0"/>
              <a:t>: </a:t>
            </a:r>
            <a:r>
              <a:rPr lang="vi-VN" dirty="0"/>
              <a:t>cần phải phân bổ tài nguyên để các công việc </a:t>
            </a:r>
            <a:r>
              <a:rPr lang="en-US" dirty="0" err="1" smtClean="0"/>
              <a:t>khi</a:t>
            </a:r>
            <a:r>
              <a:rPr lang="vi-VN" dirty="0" smtClean="0"/>
              <a:t> </a:t>
            </a:r>
            <a:r>
              <a:rPr lang="vi-VN" dirty="0"/>
              <a:t>thực hiện luôn luôn có một nguồn tài nguyên có </a:t>
            </a:r>
            <a:r>
              <a:rPr lang="vi-VN" dirty="0" smtClean="0"/>
              <a:t>sẵn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Project Management Software</a:t>
            </a:r>
          </a:p>
        </p:txBody>
      </p:sp>
    </p:spTree>
    <p:extLst>
      <p:ext uri="{BB962C8B-B14F-4D97-AF65-F5344CB8AC3E}">
        <p14:creationId xmlns:p14="http://schemas.microsoft.com/office/powerpoint/2010/main" val="627975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96127"/>
          </a:xfrm>
        </p:spPr>
        <p:txBody>
          <a:bodyPr/>
          <a:lstStyle/>
          <a:p>
            <a:r>
              <a:rPr lang="de-DE" dirty="0"/>
              <a:t>Điều khiển lập lịch</a:t>
            </a:r>
            <a:br>
              <a:rPr lang="de-DE" dirty="0"/>
            </a:br>
            <a:r>
              <a:rPr lang="en-US" dirty="0"/>
              <a:t>(Control 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</a:p>
          <a:p>
            <a:pPr lvl="1"/>
            <a:r>
              <a:rPr lang="en-US" dirty="0"/>
              <a:t>Work Performance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/>
              <a:t>Organizational Process Assets </a:t>
            </a:r>
            <a:r>
              <a:rPr lang="en-US" dirty="0" smtClean="0"/>
              <a:t>Updates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/>
              <a:t>Project Management Plan </a:t>
            </a:r>
            <a:r>
              <a:rPr lang="en-US" dirty="0" smtClean="0"/>
              <a:t>Updates</a:t>
            </a:r>
          </a:p>
          <a:p>
            <a:pPr lvl="1"/>
            <a:r>
              <a:rPr lang="en-US"/>
              <a:t>Project Document Updates</a:t>
            </a:r>
          </a:p>
        </p:txBody>
      </p:sp>
    </p:spTree>
    <p:extLst>
      <p:ext uri="{BB962C8B-B14F-4D97-AF65-F5344CB8AC3E}">
        <p14:creationId xmlns:p14="http://schemas.microsoft.com/office/powerpoint/2010/main" val="215641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(Define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(Scope Baseline)</a:t>
            </a:r>
          </a:p>
          <a:p>
            <a:pPr lvl="1"/>
            <a:r>
              <a:rPr lang="en-US" dirty="0"/>
              <a:t>Enterprise Environmental Factors: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(the project management information system -PMIS)</a:t>
            </a:r>
          </a:p>
          <a:p>
            <a:pPr lvl="1"/>
            <a:r>
              <a:rPr lang="en-US" dirty="0"/>
              <a:t>Organizational Process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(Define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  <a:p>
            <a:pPr lvl="1"/>
            <a:r>
              <a:rPr lang="en-US" dirty="0"/>
              <a:t>Decomposition:</a:t>
            </a:r>
          </a:p>
          <a:p>
            <a:pPr lvl="2"/>
            <a:r>
              <a:rPr lang="vi-VN" dirty="0"/>
              <a:t>Kỹ thuật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vi-VN" dirty="0"/>
              <a:t>, được ứng dụng vào định nghĩa những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vi-VN" dirty="0"/>
              <a:t> hoạt động, bao gồm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vi-VN" dirty="0"/>
              <a:t>chia nhỏ ra những gói công việc dự án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, WBS dictionary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vi-VN" dirty="0"/>
              <a:t>đồ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WBS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/>
              <a:t>Rolling Wave Planning</a:t>
            </a:r>
          </a:p>
          <a:p>
            <a:pPr lvl="2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trong</a:t>
            </a:r>
            <a:r>
              <a:rPr lang="en-US" dirty="0"/>
              <a:t> WBS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(Define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</a:pPr>
            <a:r>
              <a:rPr lang="en-US" dirty="0"/>
              <a:t>Templates</a:t>
            </a:r>
          </a:p>
          <a:p>
            <a:pPr lvl="2">
              <a:spcBef>
                <a:spcPts val="1200"/>
              </a:spcBef>
            </a:pPr>
            <a:r>
              <a:rPr lang="vi-VN" dirty="0"/>
              <a:t>Một danh sách hoạt động tiêu chuẩn hay </a:t>
            </a:r>
            <a:r>
              <a:rPr lang="en-US" dirty="0"/>
              <a:t>m</a:t>
            </a:r>
            <a:r>
              <a:rPr lang="vi-VN" dirty="0"/>
              <a:t>ột phần của </a:t>
            </a:r>
            <a:r>
              <a:rPr lang="en-US" dirty="0"/>
              <a:t>m</a:t>
            </a:r>
            <a:r>
              <a:rPr lang="vi-VN" dirty="0"/>
              <a:t>ột danh sách hoạt động 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vi-VN" dirty="0"/>
              <a:t> dự án trước đây có thể đượ</a:t>
            </a:r>
            <a:r>
              <a:rPr lang="en-US" dirty="0"/>
              <a:t>c </a:t>
            </a:r>
            <a:r>
              <a:rPr lang="vi-VN" dirty="0"/>
              <a:t>sử dụng như </a:t>
            </a:r>
            <a:r>
              <a:rPr lang="en-US" dirty="0"/>
              <a:t>m</a:t>
            </a:r>
            <a:r>
              <a:rPr lang="vi-VN" dirty="0"/>
              <a:t>ột khung mẫu cho </a:t>
            </a:r>
            <a:r>
              <a:rPr lang="en-US" dirty="0"/>
              <a:t>m</a:t>
            </a:r>
            <a:r>
              <a:rPr lang="vi-VN" dirty="0"/>
              <a:t>ột dự án mới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Expert Judgment</a:t>
            </a:r>
          </a:p>
          <a:p>
            <a:pPr lvl="2">
              <a:spcBef>
                <a:spcPts val="1200"/>
              </a:spcBef>
            </a:pPr>
            <a:r>
              <a:rPr lang="vi-VN" dirty="0"/>
              <a:t>Những thành viên đội </a:t>
            </a:r>
            <a:r>
              <a:rPr lang="en-US" dirty="0"/>
              <a:t>d</a:t>
            </a:r>
            <a:r>
              <a:rPr lang="vi-VN" dirty="0"/>
              <a:t>ự án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chuyên gia khác, người giàu kinh nghiệm và có kỹ năng phát triển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phát biểu phạm vi </a:t>
            </a:r>
            <a:r>
              <a:rPr lang="en-US" dirty="0"/>
              <a:t>d</a:t>
            </a:r>
            <a:r>
              <a:rPr lang="vi-VN" dirty="0"/>
              <a:t>ự án,</a:t>
            </a:r>
            <a:r>
              <a:rPr lang="en-US" dirty="0"/>
              <a:t> WBS, </a:t>
            </a:r>
            <a:r>
              <a:rPr lang="vi-VN" dirty="0"/>
              <a:t>và những chương trình </a:t>
            </a:r>
            <a:r>
              <a:rPr lang="en-US" dirty="0"/>
              <a:t>d</a:t>
            </a:r>
            <a:r>
              <a:rPr lang="vi-VN" dirty="0"/>
              <a:t>ự án chi tiết, có thể đó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vi-VN" dirty="0"/>
              <a:t> ý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vi-VN" dirty="0"/>
              <a:t>việc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</a:t>
            </a:r>
            <a:r>
              <a:rPr lang="vi-VN" dirty="0"/>
              <a:t>oạt 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28023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(Define activities)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Activity List</a:t>
            </a:r>
          </a:p>
          <a:p>
            <a:pPr lvl="2"/>
            <a:r>
              <a:rPr lang="vi-VN" dirty="0"/>
              <a:t>Là một danh sách toàn diện bao gồm mọi hoạt động chương trình được yêu cầu trên dự án</a:t>
            </a:r>
            <a:endParaRPr lang="en-US" dirty="0"/>
          </a:p>
          <a:p>
            <a:pPr lvl="2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Activity Attributes</a:t>
            </a:r>
          </a:p>
          <a:p>
            <a:pPr lvl="2"/>
            <a:r>
              <a:rPr lang="vi-VN" dirty="0"/>
              <a:t>Những thuộc tính </a:t>
            </a:r>
            <a:r>
              <a:rPr lang="en-US" dirty="0"/>
              <a:t>h</a:t>
            </a:r>
            <a:r>
              <a:rPr lang="vi-VN" dirty="0"/>
              <a:t>oạt động mở rộng sự mô tả của </a:t>
            </a:r>
            <a:r>
              <a:rPr lang="en-US" dirty="0" smtClean="0"/>
              <a:t>h</a:t>
            </a:r>
            <a:r>
              <a:rPr lang="vi-VN" dirty="0" smtClean="0"/>
              <a:t>oạt </a:t>
            </a:r>
            <a:r>
              <a:rPr lang="vi-VN" dirty="0"/>
              <a:t>động bằng việc xác định nhiều thành phần có liên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vi-VN" dirty="0"/>
              <a:t>với mỗi </a:t>
            </a:r>
            <a:r>
              <a:rPr lang="en-US" dirty="0"/>
              <a:t>h</a:t>
            </a:r>
            <a:r>
              <a:rPr lang="vi-VN" dirty="0"/>
              <a:t>oạt động.</a:t>
            </a:r>
            <a:endParaRPr lang="en-US" dirty="0"/>
          </a:p>
          <a:p>
            <a:pPr lvl="1"/>
            <a:r>
              <a:rPr lang="en-US" dirty="0"/>
              <a:t>Milestone List</a:t>
            </a:r>
          </a:p>
          <a:p>
            <a:pPr lvl="2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5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20870</TotalTime>
  <Words>3690</Words>
  <Application>Microsoft Office PowerPoint</Application>
  <PresentationFormat>On-screen Show (4:3)</PresentationFormat>
  <Paragraphs>330</Paragraphs>
  <Slides>59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Project Management 5e. - Gray and Larson</vt:lpstr>
      <vt:lpstr>CHƯƠNG 6:  QUẢN LÝ thời gian DỰ ÁN (PROJECT TIME MANAGEMENT)</vt:lpstr>
      <vt:lpstr>Quản lý thời gian dự án  (Project time management)</vt:lpstr>
      <vt:lpstr>Xác định các hoạt động  (Define activities)</vt:lpstr>
      <vt:lpstr>Xác định các hoạt động  (Define activities)</vt:lpstr>
      <vt:lpstr>Xác định các hoạt động  (Define activities)</vt:lpstr>
      <vt:lpstr>Xác định các hoạt động  (Define activities)</vt:lpstr>
      <vt:lpstr>Xác định các hoạt động  (Define activities)</vt:lpstr>
      <vt:lpstr>Xác định các hoạt động  (Define activities)</vt:lpstr>
      <vt:lpstr>Xác định các hoạt động  (Define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Thứ tự các hoạt động (Sequence activities)</vt:lpstr>
      <vt:lpstr>Ước tính các nguồn lực hoạt động</vt:lpstr>
      <vt:lpstr>Ước tính các nguồn lực hoạt động</vt:lpstr>
      <vt:lpstr>Ước tính các nguồn lực hoạt động</vt:lpstr>
      <vt:lpstr>Ước tính các nguồn lực hoạt động</vt:lpstr>
      <vt:lpstr>Ước tính các nguồn lực hoạt động</vt:lpstr>
      <vt:lpstr>Ước tính các nguồn lực hoạt động</vt:lpstr>
      <vt:lpstr>Ước tính thời lượng hoạt động </vt:lpstr>
      <vt:lpstr>Ước tính thời lượng hoạt động </vt:lpstr>
      <vt:lpstr>Ước tính thời lượng hoạt động </vt:lpstr>
      <vt:lpstr>Ước tính thời lượng hoạt động </vt:lpstr>
      <vt:lpstr>Ước tính thời lượng hoạt động </vt:lpstr>
      <vt:lpstr>Ước tính thời lượng hoạt động 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Triển khai lập lịch (Develop Schedule)</vt:lpstr>
      <vt:lpstr>Điều khiển lập lịch (Control Schedule)</vt:lpstr>
      <vt:lpstr>Điều khiển lập lịch (Control Schedule)</vt:lpstr>
      <vt:lpstr>Điều khiển lập lịch (Control Schedule)</vt:lpstr>
      <vt:lpstr>Điều khiển lập lịch (Control Schedule)</vt:lpstr>
      <vt:lpstr>Điều khiển lập lịch (Control Schedule)</vt:lpstr>
    </vt:vector>
  </TitlesOfParts>
  <Manager>Janice Hanson</Manager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5e</dc:title>
  <dc:subject>Chapter 3</dc:subject>
  <dc:creator>Charlie Cook, The University of West Alabama</dc:creator>
  <cp:lastModifiedBy>XUAN HIEN</cp:lastModifiedBy>
  <cp:revision>382</cp:revision>
  <cp:lastPrinted>1601-01-01T00:00:00Z</cp:lastPrinted>
  <dcterms:created xsi:type="dcterms:W3CDTF">1901-01-01T06:00:00Z</dcterms:created>
  <dcterms:modified xsi:type="dcterms:W3CDTF">2013-06-15T13:15:37Z</dcterms:modified>
</cp:coreProperties>
</file>