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7" r:id="rId1"/>
  </p:sldMasterIdLst>
  <p:notesMasterIdLst>
    <p:notesMasterId r:id="rId50"/>
  </p:notesMasterIdLst>
  <p:sldIdLst>
    <p:sldId id="327" r:id="rId2"/>
    <p:sldId id="541" r:id="rId3"/>
    <p:sldId id="542" r:id="rId4"/>
    <p:sldId id="543" r:id="rId5"/>
    <p:sldId id="565" r:id="rId6"/>
    <p:sldId id="560" r:id="rId7"/>
    <p:sldId id="561" r:id="rId8"/>
    <p:sldId id="562" r:id="rId9"/>
    <p:sldId id="564" r:id="rId10"/>
    <p:sldId id="566" r:id="rId11"/>
    <p:sldId id="567" r:id="rId12"/>
    <p:sldId id="568" r:id="rId13"/>
    <p:sldId id="569" r:id="rId14"/>
    <p:sldId id="571" r:id="rId15"/>
    <p:sldId id="572" r:id="rId16"/>
    <p:sldId id="573" r:id="rId17"/>
    <p:sldId id="577" r:id="rId18"/>
    <p:sldId id="578" r:id="rId19"/>
    <p:sldId id="579" r:id="rId20"/>
    <p:sldId id="580" r:id="rId21"/>
    <p:sldId id="574" r:id="rId22"/>
    <p:sldId id="575" r:id="rId23"/>
    <p:sldId id="583" r:id="rId24"/>
    <p:sldId id="581" r:id="rId25"/>
    <p:sldId id="582" r:id="rId26"/>
    <p:sldId id="584" r:id="rId27"/>
    <p:sldId id="585" r:id="rId28"/>
    <p:sldId id="586" r:id="rId29"/>
    <p:sldId id="587" r:id="rId30"/>
    <p:sldId id="588" r:id="rId31"/>
    <p:sldId id="589" r:id="rId32"/>
    <p:sldId id="591" r:id="rId33"/>
    <p:sldId id="601" r:id="rId34"/>
    <p:sldId id="600" r:id="rId35"/>
    <p:sldId id="602" r:id="rId36"/>
    <p:sldId id="592" r:id="rId37"/>
    <p:sldId id="593" r:id="rId38"/>
    <p:sldId id="594" r:id="rId39"/>
    <p:sldId id="595" r:id="rId40"/>
    <p:sldId id="596" r:id="rId41"/>
    <p:sldId id="597" r:id="rId42"/>
    <p:sldId id="598" r:id="rId43"/>
    <p:sldId id="599" r:id="rId44"/>
    <p:sldId id="603" r:id="rId45"/>
    <p:sldId id="604" r:id="rId46"/>
    <p:sldId id="605" r:id="rId47"/>
    <p:sldId id="606" r:id="rId48"/>
    <p:sldId id="607" r:id="rId49"/>
  </p:sldIdLst>
  <p:sldSz cx="9144000" cy="6858000" type="screen4x3"/>
  <p:notesSz cx="6858000" cy="9144000"/>
  <p:defaultTextStyle>
    <a:defPPr>
      <a:defRPr lang="en-US"/>
    </a:defPPr>
    <a:lvl1pPr algn="l" rtl="0" fontAlgn="base">
      <a:spcBef>
        <a:spcPct val="0"/>
      </a:spcBef>
      <a:spcAft>
        <a:spcPct val="0"/>
      </a:spcAft>
      <a:defRPr sz="1000" kern="1200">
        <a:solidFill>
          <a:schemeClr val="tx1"/>
        </a:solidFill>
        <a:latin typeface="Arial" charset="0"/>
        <a:ea typeface="+mn-ea"/>
        <a:cs typeface="+mn-cs"/>
      </a:defRPr>
    </a:lvl1pPr>
    <a:lvl2pPr marL="457200" algn="l" rtl="0" fontAlgn="base">
      <a:spcBef>
        <a:spcPct val="0"/>
      </a:spcBef>
      <a:spcAft>
        <a:spcPct val="0"/>
      </a:spcAft>
      <a:defRPr sz="1000" kern="1200">
        <a:solidFill>
          <a:schemeClr val="tx1"/>
        </a:solidFill>
        <a:latin typeface="Arial" charset="0"/>
        <a:ea typeface="+mn-ea"/>
        <a:cs typeface="+mn-cs"/>
      </a:defRPr>
    </a:lvl2pPr>
    <a:lvl3pPr marL="914400" algn="l" rtl="0" fontAlgn="base">
      <a:spcBef>
        <a:spcPct val="0"/>
      </a:spcBef>
      <a:spcAft>
        <a:spcPct val="0"/>
      </a:spcAft>
      <a:defRPr sz="1000" kern="1200">
        <a:solidFill>
          <a:schemeClr val="tx1"/>
        </a:solidFill>
        <a:latin typeface="Arial" charset="0"/>
        <a:ea typeface="+mn-ea"/>
        <a:cs typeface="+mn-cs"/>
      </a:defRPr>
    </a:lvl3pPr>
    <a:lvl4pPr marL="1371600" algn="l" rtl="0" fontAlgn="base">
      <a:spcBef>
        <a:spcPct val="0"/>
      </a:spcBef>
      <a:spcAft>
        <a:spcPct val="0"/>
      </a:spcAft>
      <a:defRPr sz="1000" kern="1200">
        <a:solidFill>
          <a:schemeClr val="tx1"/>
        </a:solidFill>
        <a:latin typeface="Arial" charset="0"/>
        <a:ea typeface="+mn-ea"/>
        <a:cs typeface="+mn-cs"/>
      </a:defRPr>
    </a:lvl4pPr>
    <a:lvl5pPr marL="1828800" algn="l" rtl="0" fontAlgn="base">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00"/>
    <a:srgbClr val="F8F8F8"/>
    <a:srgbClr val="006666"/>
    <a:srgbClr val="336699"/>
    <a:srgbClr val="003366"/>
    <a:srgbClr val="FFFFCC"/>
    <a:srgbClr val="333399"/>
    <a:srgbClr val="66669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18" autoAdjust="0"/>
    <p:restoredTop sz="94670" autoAdjust="0"/>
  </p:normalViewPr>
  <p:slideViewPr>
    <p:cSldViewPr>
      <p:cViewPr>
        <p:scale>
          <a:sx n="58" d="100"/>
          <a:sy n="58" d="100"/>
        </p:scale>
        <p:origin x="-894" y="-252"/>
      </p:cViewPr>
      <p:guideLst>
        <p:guide orient="horz" pos="2160"/>
        <p:guide pos="2880"/>
      </p:guideLst>
    </p:cSldViewPr>
  </p:slideViewPr>
  <p:notesTextViewPr>
    <p:cViewPr>
      <p:scale>
        <a:sx n="100" d="100"/>
        <a:sy n="100" d="100"/>
      </p:scale>
      <p:origin x="0" y="0"/>
    </p:cViewPr>
  </p:notesTextViewPr>
  <p:sorterViewPr>
    <p:cViewPr>
      <p:scale>
        <a:sx n="83" d="100"/>
        <a:sy n="83" d="100"/>
      </p:scale>
      <p:origin x="0" y="0"/>
    </p:cViewPr>
  </p:sorterViewPr>
  <p:notesViewPr>
    <p:cSldViewPr>
      <p:cViewPr varScale="1">
        <p:scale>
          <a:sx n="97" d="100"/>
          <a:sy n="97" d="100"/>
        </p:scale>
        <p:origin x="-618" y="-108"/>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655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55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655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C0F1B0F6-8178-41C9-A120-C087C6D1B931}" type="slidenum">
              <a:rPr lang="en-US"/>
              <a:pPr>
                <a:defRPr/>
              </a:pPr>
              <a:t>‹#›</a:t>
            </a:fld>
            <a:endParaRPr lang="en-US"/>
          </a:p>
        </p:txBody>
      </p:sp>
    </p:spTree>
    <p:extLst>
      <p:ext uri="{BB962C8B-B14F-4D97-AF65-F5344CB8AC3E}">
        <p14:creationId xmlns:p14="http://schemas.microsoft.com/office/powerpoint/2010/main" val="25785017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ext Box 31"/>
          <p:cNvSpPr txBox="1">
            <a:spLocks noChangeArrowheads="1"/>
          </p:cNvSpPr>
          <p:nvPr userDrawn="1"/>
        </p:nvSpPr>
        <p:spPr bwMode="auto">
          <a:xfrm>
            <a:off x="5530850" y="2727325"/>
            <a:ext cx="3470275" cy="1554163"/>
          </a:xfrm>
          <a:prstGeom prst="rect">
            <a:avLst/>
          </a:prstGeom>
          <a:noFill/>
          <a:ln w="9525">
            <a:noFill/>
            <a:miter lim="800000"/>
            <a:headEnd/>
            <a:tailEnd/>
          </a:ln>
          <a:effectLst/>
        </p:spPr>
        <p:txBody>
          <a:bodyPr anchorCtr="1">
            <a:spAutoFit/>
          </a:bodyPr>
          <a:lstStyle/>
          <a:p>
            <a:pPr>
              <a:spcBef>
                <a:spcPct val="50000"/>
              </a:spcBef>
              <a:defRPr/>
            </a:pPr>
            <a:r>
              <a:rPr lang="en-US" sz="3200"/>
              <a:t>Organization: Structure and Culture</a:t>
            </a:r>
          </a:p>
        </p:txBody>
      </p:sp>
      <p:sp>
        <p:nvSpPr>
          <p:cNvPr id="3" name="Text Box 34"/>
          <p:cNvSpPr txBox="1">
            <a:spLocks noChangeArrowheads="1"/>
          </p:cNvSpPr>
          <p:nvPr userDrawn="1"/>
        </p:nvSpPr>
        <p:spPr bwMode="auto">
          <a:xfrm>
            <a:off x="5578475" y="1724025"/>
            <a:ext cx="2925763" cy="336550"/>
          </a:xfrm>
          <a:prstGeom prst="rect">
            <a:avLst/>
          </a:prstGeom>
          <a:noFill/>
          <a:ln w="9525">
            <a:noFill/>
            <a:miter lim="800000"/>
            <a:headEnd/>
            <a:tailEnd/>
          </a:ln>
          <a:effectLst/>
        </p:spPr>
        <p:txBody>
          <a:bodyPr>
            <a:spAutoFit/>
          </a:bodyPr>
          <a:lstStyle/>
          <a:p>
            <a:pPr algn="ctr">
              <a:spcBef>
                <a:spcPct val="50000"/>
              </a:spcBef>
              <a:defRPr/>
            </a:pPr>
            <a:r>
              <a:rPr lang="en-US" sz="1600" b="1">
                <a:solidFill>
                  <a:srgbClr val="FFFFFF"/>
                </a:solidFill>
              </a:rPr>
              <a:t>CHAPTER THREE</a:t>
            </a:r>
          </a:p>
        </p:txBody>
      </p:sp>
      <p:sp>
        <p:nvSpPr>
          <p:cNvPr id="4" name="Text Box 35"/>
          <p:cNvSpPr txBox="1">
            <a:spLocks noChangeArrowheads="1"/>
          </p:cNvSpPr>
          <p:nvPr userDrawn="1"/>
        </p:nvSpPr>
        <p:spPr bwMode="auto">
          <a:xfrm>
            <a:off x="5549900" y="777875"/>
            <a:ext cx="3473450" cy="457200"/>
          </a:xfrm>
          <a:prstGeom prst="rect">
            <a:avLst/>
          </a:prstGeom>
          <a:noFill/>
          <a:ln w="9525">
            <a:noFill/>
            <a:miter lim="800000"/>
            <a:headEnd/>
            <a:tailEnd/>
          </a:ln>
          <a:effectLst/>
        </p:spPr>
        <p:txBody>
          <a:bodyPr>
            <a:spAutoFit/>
          </a:bodyPr>
          <a:lstStyle/>
          <a:p>
            <a:pPr algn="ctr">
              <a:spcBef>
                <a:spcPct val="50000"/>
              </a:spcBef>
              <a:defRPr/>
            </a:pPr>
            <a:r>
              <a:rPr lang="en-US" sz="2400" b="1">
                <a:solidFill>
                  <a:srgbClr val="990033"/>
                </a:solidFill>
              </a:rPr>
              <a:t>Student Version</a:t>
            </a:r>
          </a:p>
        </p:txBody>
      </p:sp>
      <p:sp>
        <p:nvSpPr>
          <p:cNvPr id="5" name="Text Box 37"/>
          <p:cNvSpPr txBox="1">
            <a:spLocks noChangeArrowheads="1"/>
          </p:cNvSpPr>
          <p:nvPr userDrawn="1"/>
        </p:nvSpPr>
        <p:spPr bwMode="auto">
          <a:xfrm>
            <a:off x="5257800" y="6232525"/>
            <a:ext cx="3886200" cy="396875"/>
          </a:xfrm>
          <a:prstGeom prst="rect">
            <a:avLst/>
          </a:prstGeom>
          <a:noFill/>
          <a:ln w="9525">
            <a:noFill/>
            <a:miter lim="800000"/>
            <a:headEnd/>
            <a:tailEnd/>
          </a:ln>
          <a:effectLst/>
        </p:spPr>
        <p:txBody>
          <a:bodyPr>
            <a:spAutoFit/>
          </a:bodyPr>
          <a:lstStyle/>
          <a:p>
            <a:pPr algn="ctr">
              <a:defRPr/>
            </a:pPr>
            <a:r>
              <a:rPr lang="en-US" b="1" i="1">
                <a:latin typeface="Times New Roman" pitchFamily="18" charset="0"/>
              </a:rPr>
              <a:t>        Copyright © 2011 by The McGraw-Hill Companies, Inc. All rights reserved.</a:t>
            </a:r>
            <a:endParaRPr lang="en-US" b="1" i="1">
              <a:effectLst>
                <a:outerShdw blurRad="38100" dist="38100" dir="2700000" algn="tl">
                  <a:srgbClr val="FFFFFF"/>
                </a:outerShdw>
              </a:effectLst>
              <a:latin typeface="Times New Roman" pitchFamily="18" charset="0"/>
            </a:endParaRPr>
          </a:p>
        </p:txBody>
      </p:sp>
      <p:sp>
        <p:nvSpPr>
          <p:cNvPr id="6" name="Text Box 38"/>
          <p:cNvSpPr txBox="1">
            <a:spLocks noChangeArrowheads="1"/>
          </p:cNvSpPr>
          <p:nvPr userDrawn="1"/>
        </p:nvSpPr>
        <p:spPr bwMode="auto">
          <a:xfrm>
            <a:off x="6200775" y="6005513"/>
            <a:ext cx="2057400" cy="244475"/>
          </a:xfrm>
          <a:prstGeom prst="rect">
            <a:avLst/>
          </a:prstGeom>
          <a:noFill/>
          <a:ln w="9525">
            <a:noFill/>
            <a:miter lim="800000"/>
            <a:headEnd/>
            <a:tailEnd/>
          </a:ln>
          <a:effectLst/>
        </p:spPr>
        <p:txBody>
          <a:bodyPr>
            <a:spAutoFit/>
          </a:bodyPr>
          <a:lstStyle/>
          <a:p>
            <a:pPr algn="ctr">
              <a:defRPr/>
            </a:pPr>
            <a:r>
              <a:rPr lang="en-US" b="1" i="1">
                <a:latin typeface="Times New Roman" pitchFamily="18" charset="0"/>
              </a:rPr>
              <a:t>McGraw-Hill/Irwin</a:t>
            </a:r>
            <a:endParaRPr lang="en-US" b="1" i="1">
              <a:effectLst>
                <a:outerShdw blurRad="38100" dist="38100" dir="2700000" algn="tl">
                  <a:srgbClr val="FFFFFF"/>
                </a:outerShdw>
              </a:effectLst>
              <a:latin typeface="Times New Roman" pitchFamily="18" charset="0"/>
            </a:endParaRPr>
          </a:p>
        </p:txBody>
      </p:sp>
    </p:spTree>
    <p:extLst>
      <p:ext uri="{BB962C8B-B14F-4D97-AF65-F5344CB8AC3E}">
        <p14:creationId xmlns:p14="http://schemas.microsoft.com/office/powerpoint/2010/main" val="37994522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r>
              <a:rPr lang="en-US"/>
              <a:t>3</a:t>
            </a:r>
            <a:r>
              <a:rPr lang="en-US">
                <a:cs typeface="Times New Roman" pitchFamily="18" charset="0"/>
              </a:rPr>
              <a:t>–</a:t>
            </a:r>
            <a:fld id="{3B74B79D-6D29-42A6-B2F0-FBF64ED623AD}" type="slidenum">
              <a:rPr lang="en-US"/>
              <a:pPr>
                <a:defRPr/>
              </a:pPr>
              <a:t>‹#›</a:t>
            </a:fld>
            <a:endParaRPr lang="en-US"/>
          </a:p>
        </p:txBody>
      </p:sp>
    </p:spTree>
    <p:extLst>
      <p:ext uri="{BB962C8B-B14F-4D97-AF65-F5344CB8AC3E}">
        <p14:creationId xmlns:p14="http://schemas.microsoft.com/office/powerpoint/2010/main" val="2798606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263525"/>
            <a:ext cx="2038350" cy="58324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263525"/>
            <a:ext cx="5962650" cy="58324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r>
              <a:rPr lang="en-US"/>
              <a:t>3</a:t>
            </a:r>
            <a:r>
              <a:rPr lang="en-US">
                <a:cs typeface="Times New Roman" pitchFamily="18" charset="0"/>
              </a:rPr>
              <a:t>–</a:t>
            </a:r>
            <a:fld id="{E2B545E0-79E9-4AF7-9246-79C60D26FB77}" type="slidenum">
              <a:rPr lang="en-US"/>
              <a:pPr>
                <a:defRPr/>
              </a:pPr>
              <a:t>‹#›</a:t>
            </a:fld>
            <a:endParaRPr lang="en-US"/>
          </a:p>
        </p:txBody>
      </p:sp>
    </p:spTree>
    <p:extLst>
      <p:ext uri="{BB962C8B-B14F-4D97-AF65-F5344CB8AC3E}">
        <p14:creationId xmlns:p14="http://schemas.microsoft.com/office/powerpoint/2010/main" val="3975001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851297"/>
          </a:xfrm>
          <a:noFill/>
        </p:spPr>
        <p:style>
          <a:lnRef idx="2">
            <a:schemeClr val="accent3"/>
          </a:lnRef>
          <a:fillRef idx="1">
            <a:schemeClr val="lt1"/>
          </a:fillRef>
          <a:effectRef idx="0">
            <a:schemeClr val="accent3"/>
          </a:effectRef>
          <a:fontRef idx="none"/>
        </p:style>
        <p:txBody>
          <a:bodyPr/>
          <a:lstStyle>
            <a:lvl1pPr>
              <a:defRPr b="1">
                <a:solidFill>
                  <a:srgbClr val="990000"/>
                </a:solidFill>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533400" y="1767829"/>
            <a:ext cx="8077200" cy="4770097"/>
          </a:xfrm>
        </p:spPr>
        <p:txBody>
          <a:bodyPr/>
          <a:lstStyle>
            <a:lvl1pPr algn="just">
              <a:defRPr>
                <a:solidFill>
                  <a:schemeClr val="tx1"/>
                </a:solidFill>
              </a:defRPr>
            </a:lvl1pPr>
            <a:lvl2pPr algn="just">
              <a:defRPr>
                <a:solidFill>
                  <a:schemeClr val="tx1"/>
                </a:solidFill>
              </a:defRPr>
            </a:lvl2pPr>
            <a:lvl3pPr algn="just">
              <a:defRPr>
                <a:solidFill>
                  <a:schemeClr val="tx1"/>
                </a:solidFill>
              </a:defRPr>
            </a:lvl3pPr>
            <a:lvl4pPr algn="just">
              <a:defRPr>
                <a:solidFill>
                  <a:schemeClr val="tx1"/>
                </a:solidFill>
              </a:defRPr>
            </a:lvl4pPr>
            <a:lvl5pPr algn="just">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cxnSp>
        <p:nvCxnSpPr>
          <p:cNvPr id="5" name="Straight Connector 4"/>
          <p:cNvCxnSpPr/>
          <p:nvPr userDrawn="1"/>
        </p:nvCxnSpPr>
        <p:spPr bwMode="auto">
          <a:xfrm>
            <a:off x="457245" y="1417342"/>
            <a:ext cx="8138071" cy="0"/>
          </a:xfrm>
          <a:prstGeom prst="line">
            <a:avLst/>
          </a:prstGeom>
          <a:ln>
            <a:solidFill>
              <a:srgbClr val="990000"/>
            </a:solidFill>
            <a:headEnd type="none" w="med" len="med"/>
            <a:tailEnd type="none" w="med" len="med"/>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83358137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sldNum" sz="quarter" idx="10"/>
          </p:nvPr>
        </p:nvSpPr>
        <p:spPr>
          <a:ln/>
        </p:spPr>
        <p:txBody>
          <a:bodyPr/>
          <a:lstStyle>
            <a:lvl1pPr>
              <a:defRPr/>
            </a:lvl1pPr>
          </a:lstStyle>
          <a:p>
            <a:pPr>
              <a:defRPr/>
            </a:pPr>
            <a:r>
              <a:rPr lang="en-US" dirty="0" smtClean="0"/>
              <a:t>1</a:t>
            </a:r>
            <a:r>
              <a:rPr lang="en-US" dirty="0" smtClean="0">
                <a:cs typeface="Times New Roman" pitchFamily="18" charset="0"/>
              </a:rPr>
              <a:t>–</a:t>
            </a:r>
            <a:fld id="{C5750316-FE8E-4297-B2A7-C60AB65F7818}" type="slidenum">
              <a:rPr lang="en-US" smtClean="0"/>
              <a:pPr>
                <a:defRPr/>
              </a:pPr>
              <a:t>‹#›</a:t>
            </a:fld>
            <a:endParaRPr lang="en-US" dirty="0"/>
          </a:p>
        </p:txBody>
      </p:sp>
    </p:spTree>
    <p:extLst>
      <p:ext uri="{BB962C8B-B14F-4D97-AF65-F5344CB8AC3E}">
        <p14:creationId xmlns:p14="http://schemas.microsoft.com/office/powerpoint/2010/main" val="4216204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219200"/>
            <a:ext cx="3962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3962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sldNum" sz="quarter" idx="10"/>
          </p:nvPr>
        </p:nvSpPr>
        <p:spPr>
          <a:ln/>
        </p:spPr>
        <p:txBody>
          <a:bodyPr/>
          <a:lstStyle>
            <a:lvl1pPr>
              <a:defRPr/>
            </a:lvl1pPr>
          </a:lstStyle>
          <a:p>
            <a:pPr>
              <a:defRPr/>
            </a:pPr>
            <a:r>
              <a:rPr lang="en-US"/>
              <a:t>3</a:t>
            </a:r>
            <a:r>
              <a:rPr lang="en-US">
                <a:cs typeface="Times New Roman" pitchFamily="18" charset="0"/>
              </a:rPr>
              <a:t>–</a:t>
            </a:r>
            <a:fld id="{06DFF33A-482C-43A8-88B6-B431DA0325A5}" type="slidenum">
              <a:rPr lang="en-US"/>
              <a:pPr>
                <a:defRPr/>
              </a:pPr>
              <a:t>‹#›</a:t>
            </a:fld>
            <a:endParaRPr lang="en-US"/>
          </a:p>
        </p:txBody>
      </p:sp>
    </p:spTree>
    <p:extLst>
      <p:ext uri="{BB962C8B-B14F-4D97-AF65-F5344CB8AC3E}">
        <p14:creationId xmlns:p14="http://schemas.microsoft.com/office/powerpoint/2010/main" val="2270055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sldNum" sz="quarter" idx="10"/>
          </p:nvPr>
        </p:nvSpPr>
        <p:spPr>
          <a:ln/>
        </p:spPr>
        <p:txBody>
          <a:bodyPr/>
          <a:lstStyle>
            <a:lvl1pPr>
              <a:defRPr/>
            </a:lvl1pPr>
          </a:lstStyle>
          <a:p>
            <a:pPr>
              <a:defRPr/>
            </a:pPr>
            <a:r>
              <a:rPr lang="en-US"/>
              <a:t>3</a:t>
            </a:r>
            <a:r>
              <a:rPr lang="en-US">
                <a:cs typeface="Times New Roman" pitchFamily="18" charset="0"/>
              </a:rPr>
              <a:t>–</a:t>
            </a:r>
            <a:fld id="{8515D243-5BB9-421B-9677-1952A810645D}" type="slidenum">
              <a:rPr lang="en-US"/>
              <a:pPr>
                <a:defRPr/>
              </a:pPr>
              <a:t>‹#›</a:t>
            </a:fld>
            <a:endParaRPr lang="en-US"/>
          </a:p>
        </p:txBody>
      </p:sp>
    </p:spTree>
    <p:extLst>
      <p:ext uri="{BB962C8B-B14F-4D97-AF65-F5344CB8AC3E}">
        <p14:creationId xmlns:p14="http://schemas.microsoft.com/office/powerpoint/2010/main" val="517330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sldNum" sz="quarter" idx="10"/>
          </p:nvPr>
        </p:nvSpPr>
        <p:spPr>
          <a:ln/>
        </p:spPr>
        <p:txBody>
          <a:bodyPr/>
          <a:lstStyle>
            <a:lvl1pPr>
              <a:defRPr/>
            </a:lvl1pPr>
          </a:lstStyle>
          <a:p>
            <a:pPr>
              <a:defRPr/>
            </a:pPr>
            <a:r>
              <a:rPr lang="en-US"/>
              <a:t>3</a:t>
            </a:r>
            <a:r>
              <a:rPr lang="en-US">
                <a:cs typeface="Times New Roman" pitchFamily="18" charset="0"/>
              </a:rPr>
              <a:t>–</a:t>
            </a:r>
            <a:fld id="{B39D3451-46DC-4BC9-BDB6-B83751E958CE}" type="slidenum">
              <a:rPr lang="en-US"/>
              <a:pPr>
                <a:defRPr/>
              </a:pPr>
              <a:t>‹#›</a:t>
            </a:fld>
            <a:endParaRPr lang="en-US"/>
          </a:p>
        </p:txBody>
      </p:sp>
    </p:spTree>
    <p:extLst>
      <p:ext uri="{BB962C8B-B14F-4D97-AF65-F5344CB8AC3E}">
        <p14:creationId xmlns:p14="http://schemas.microsoft.com/office/powerpoint/2010/main" val="2425434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a:ln/>
        </p:spPr>
        <p:txBody>
          <a:bodyPr/>
          <a:lstStyle>
            <a:lvl1pPr>
              <a:defRPr/>
            </a:lvl1pPr>
          </a:lstStyle>
          <a:p>
            <a:pPr>
              <a:defRPr/>
            </a:pPr>
            <a:r>
              <a:rPr lang="en-US"/>
              <a:t>3</a:t>
            </a:r>
            <a:r>
              <a:rPr lang="en-US">
                <a:cs typeface="Times New Roman" pitchFamily="18" charset="0"/>
              </a:rPr>
              <a:t>–</a:t>
            </a:r>
            <a:fld id="{D5A2990B-820F-485C-9B54-5E6A72B1A88C}" type="slidenum">
              <a:rPr lang="en-US"/>
              <a:pPr>
                <a:defRPr/>
              </a:pPr>
              <a:t>‹#›</a:t>
            </a:fld>
            <a:endParaRPr lang="en-US"/>
          </a:p>
        </p:txBody>
      </p:sp>
    </p:spTree>
    <p:extLst>
      <p:ext uri="{BB962C8B-B14F-4D97-AF65-F5344CB8AC3E}">
        <p14:creationId xmlns:p14="http://schemas.microsoft.com/office/powerpoint/2010/main" val="1102667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r>
              <a:rPr lang="en-US"/>
              <a:t>3</a:t>
            </a:r>
            <a:r>
              <a:rPr lang="en-US">
                <a:cs typeface="Times New Roman" pitchFamily="18" charset="0"/>
              </a:rPr>
              <a:t>–</a:t>
            </a:r>
            <a:fld id="{1A628F46-5839-4A2B-BAB6-54EA988DE38A}" type="slidenum">
              <a:rPr lang="en-US"/>
              <a:pPr>
                <a:defRPr/>
              </a:pPr>
              <a:t>‹#›</a:t>
            </a:fld>
            <a:endParaRPr lang="en-US"/>
          </a:p>
        </p:txBody>
      </p:sp>
    </p:spTree>
    <p:extLst>
      <p:ext uri="{BB962C8B-B14F-4D97-AF65-F5344CB8AC3E}">
        <p14:creationId xmlns:p14="http://schemas.microsoft.com/office/powerpoint/2010/main" val="2385223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r>
              <a:rPr lang="en-US"/>
              <a:t>3</a:t>
            </a:r>
            <a:r>
              <a:rPr lang="en-US">
                <a:cs typeface="Times New Roman" pitchFamily="18" charset="0"/>
              </a:rPr>
              <a:t>–</a:t>
            </a:r>
            <a:fld id="{591BEADB-BB2D-494D-8496-E049FB8E3EE5}" type="slidenum">
              <a:rPr lang="en-US"/>
              <a:pPr>
                <a:defRPr/>
              </a:pPr>
              <a:t>‹#›</a:t>
            </a:fld>
            <a:endParaRPr lang="en-US"/>
          </a:p>
        </p:txBody>
      </p:sp>
    </p:spTree>
    <p:extLst>
      <p:ext uri="{BB962C8B-B14F-4D97-AF65-F5344CB8AC3E}">
        <p14:creationId xmlns:p14="http://schemas.microsoft.com/office/powerpoint/2010/main" val="4229135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1" name="Rectangle 3"/>
          <p:cNvSpPr>
            <a:spLocks noGrp="1" noChangeArrowheads="1"/>
          </p:cNvSpPr>
          <p:nvPr>
            <p:ph type="sldNum" sz="quarter" idx="4"/>
          </p:nvPr>
        </p:nvSpPr>
        <p:spPr bwMode="auto">
          <a:xfrm>
            <a:off x="6492875" y="6553200"/>
            <a:ext cx="2117725" cy="152400"/>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bodyPr>
          <a:lstStyle>
            <a:lvl1pPr algn="r">
              <a:defRPr>
                <a:latin typeface="Times New Roman" pitchFamily="18" charset="0"/>
              </a:defRPr>
            </a:lvl1pPr>
          </a:lstStyle>
          <a:p>
            <a:pPr>
              <a:defRPr/>
            </a:pPr>
            <a:r>
              <a:rPr lang="en-US"/>
              <a:t>3</a:t>
            </a:r>
            <a:r>
              <a:rPr lang="en-US">
                <a:cs typeface="Times New Roman" pitchFamily="18" charset="0"/>
              </a:rPr>
              <a:t>–</a:t>
            </a:r>
            <a:fld id="{78882BE7-8ED3-4E26-B038-80977A451172}" type="slidenum">
              <a:rPr lang="en-US"/>
              <a:pPr>
                <a:defRPr/>
              </a:pPr>
              <a:t>‹#›</a:t>
            </a:fld>
            <a:endParaRPr lang="en-US"/>
          </a:p>
        </p:txBody>
      </p:sp>
      <p:sp>
        <p:nvSpPr>
          <p:cNvPr id="43012" name="Rectangle 4"/>
          <p:cNvSpPr>
            <a:spLocks noGrp="1" noChangeArrowheads="1"/>
          </p:cNvSpPr>
          <p:nvPr>
            <p:ph type="title"/>
          </p:nvPr>
        </p:nvSpPr>
        <p:spPr bwMode="blackWhite">
          <a:xfrm>
            <a:off x="495300" y="263525"/>
            <a:ext cx="8153400" cy="823913"/>
          </a:xfrm>
          <a:prstGeom prst="roundRect">
            <a:avLst>
              <a:gd name="adj" fmla="val 16667"/>
            </a:avLst>
          </a:prstGeom>
          <a:gradFill rotWithShape="1">
            <a:gsLst>
              <a:gs pos="0">
                <a:srgbClr val="336699"/>
              </a:gs>
              <a:gs pos="50000">
                <a:srgbClr val="336699">
                  <a:gamma/>
                  <a:shade val="46275"/>
                  <a:invGamma/>
                </a:srgbClr>
              </a:gs>
              <a:gs pos="100000">
                <a:srgbClr val="336699"/>
              </a:gs>
            </a:gsLst>
            <a:lin ang="2700000" scaled="1"/>
          </a:gradFill>
          <a:ln w="9525">
            <a:solidFill>
              <a:srgbClr val="4D4D4D"/>
            </a:solidFill>
            <a:round/>
            <a:headEnd/>
            <a:tailEnd/>
          </a:ln>
          <a:effectLst>
            <a:outerShdw dist="107763" dir="2700000" algn="ctr" rotWithShape="0">
              <a:schemeClr val="bg2">
                <a:alpha val="50000"/>
              </a:schemeClr>
            </a:outerShdw>
          </a:effectLst>
        </p:spPr>
        <p:txBody>
          <a:bodyPr vert="horz" wrap="square" lIns="91440" tIns="137160" rIns="91440" bIns="137160" numCol="1" anchor="t" anchorCtr="0" compatLnSpc="1">
            <a:prstTxWarp prst="textNoShape">
              <a:avLst/>
            </a:prstTxWarp>
            <a:spAutoFit/>
          </a:bodyPr>
          <a:lstStyle/>
          <a:p>
            <a:pPr lvl="0"/>
            <a:endParaRPr lang="en-US" smtClean="0"/>
          </a:p>
        </p:txBody>
      </p:sp>
      <p:sp>
        <p:nvSpPr>
          <p:cNvPr id="43013" name="Rectangle 5"/>
          <p:cNvSpPr>
            <a:spLocks noGrp="1" noChangeArrowheads="1"/>
          </p:cNvSpPr>
          <p:nvPr>
            <p:ph type="body" idx="1"/>
          </p:nvPr>
        </p:nvSpPr>
        <p:spPr bwMode="auto">
          <a:xfrm>
            <a:off x="533400" y="1219200"/>
            <a:ext cx="8077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704"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013">
                                            <p:txEl>
                                              <p:pRg st="0" end="0"/>
                                            </p:txEl>
                                          </p:spTgt>
                                        </p:tgtEl>
                                        <p:attrNameLst>
                                          <p:attrName>style.visibility</p:attrName>
                                        </p:attrNameLst>
                                      </p:cBhvr>
                                      <p:to>
                                        <p:strVal val="visible"/>
                                      </p:to>
                                    </p:set>
                                    <p:animEffect transition="in" filter="wipe(left)">
                                      <p:cBhvr>
                                        <p:cTn id="7" dur="500"/>
                                        <p:tgtEl>
                                          <p:spTgt spid="43013">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3013">
                                            <p:txEl>
                                              <p:pRg st="1" end="1"/>
                                            </p:txEl>
                                          </p:spTgt>
                                        </p:tgtEl>
                                        <p:attrNameLst>
                                          <p:attrName>style.visibility</p:attrName>
                                        </p:attrNameLst>
                                      </p:cBhvr>
                                      <p:to>
                                        <p:strVal val="visible"/>
                                      </p:to>
                                    </p:set>
                                    <p:animEffect transition="in" filter="wipe(left)">
                                      <p:cBhvr>
                                        <p:cTn id="11" dur="1000"/>
                                        <p:tgtEl>
                                          <p:spTgt spid="43013">
                                            <p:txEl>
                                              <p:pRg st="1" end="1"/>
                                            </p:txEl>
                                          </p:spTgt>
                                        </p:tgtEl>
                                      </p:cBhvr>
                                    </p:animEffect>
                                  </p:childTnLst>
                                </p:cTn>
                              </p:par>
                            </p:childTnLst>
                          </p:cTn>
                        </p:par>
                        <p:par>
                          <p:cTn id="12" fill="hold" nodeType="afterGroup">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43013">
                                            <p:txEl>
                                              <p:pRg st="2" end="2"/>
                                            </p:txEl>
                                          </p:spTgt>
                                        </p:tgtEl>
                                        <p:attrNameLst>
                                          <p:attrName>style.visibility</p:attrName>
                                        </p:attrNameLst>
                                      </p:cBhvr>
                                      <p:to>
                                        <p:strVal val="visible"/>
                                      </p:to>
                                    </p:set>
                                    <p:animEffect transition="in" filter="wipe(left)">
                                      <p:cBhvr>
                                        <p:cTn id="15" dur="1000"/>
                                        <p:tgtEl>
                                          <p:spTgt spid="43013">
                                            <p:txEl>
                                              <p:pRg st="2" end="2"/>
                                            </p:txEl>
                                          </p:spTgt>
                                        </p:tgtEl>
                                      </p:cBhvr>
                                    </p:animEffect>
                                  </p:childTnLst>
                                </p:cTn>
                              </p:par>
                            </p:childTnLst>
                          </p:cTn>
                        </p:par>
                        <p:par>
                          <p:cTn id="16" fill="hold" nodeType="afterGroup">
                            <p:stCondLst>
                              <p:cond delay="2500"/>
                            </p:stCondLst>
                            <p:childTnLst>
                              <p:par>
                                <p:cTn id="17" presetID="22" presetClass="entr" presetSubtype="8" fill="hold" grpId="0" nodeType="afterEffect">
                                  <p:stCondLst>
                                    <p:cond delay="0"/>
                                  </p:stCondLst>
                                  <p:childTnLst>
                                    <p:set>
                                      <p:cBhvr>
                                        <p:cTn id="18" dur="1" fill="hold">
                                          <p:stCondLst>
                                            <p:cond delay="0"/>
                                          </p:stCondLst>
                                        </p:cTn>
                                        <p:tgtEl>
                                          <p:spTgt spid="43013">
                                            <p:txEl>
                                              <p:pRg st="3" end="3"/>
                                            </p:txEl>
                                          </p:spTgt>
                                        </p:tgtEl>
                                        <p:attrNameLst>
                                          <p:attrName>style.visibility</p:attrName>
                                        </p:attrNameLst>
                                      </p:cBhvr>
                                      <p:to>
                                        <p:strVal val="visible"/>
                                      </p:to>
                                    </p:set>
                                    <p:animEffect transition="in" filter="wipe(left)">
                                      <p:cBhvr>
                                        <p:cTn id="19" dur="1000"/>
                                        <p:tgtEl>
                                          <p:spTgt spid="43013">
                                            <p:txEl>
                                              <p:pRg st="3" end="3"/>
                                            </p:txEl>
                                          </p:spTgt>
                                        </p:tgtEl>
                                      </p:cBhvr>
                                    </p:animEffect>
                                  </p:childTnLst>
                                </p:cTn>
                              </p:par>
                            </p:childTnLst>
                          </p:cTn>
                        </p:par>
                        <p:par>
                          <p:cTn id="20" fill="hold" nodeType="afterGroup">
                            <p:stCondLst>
                              <p:cond delay="3500"/>
                            </p:stCondLst>
                            <p:childTnLst>
                              <p:par>
                                <p:cTn id="21" presetID="22" presetClass="entr" presetSubtype="8" fill="hold" grpId="0" nodeType="afterEffect">
                                  <p:stCondLst>
                                    <p:cond delay="0"/>
                                  </p:stCondLst>
                                  <p:childTnLst>
                                    <p:set>
                                      <p:cBhvr>
                                        <p:cTn id="22" dur="1" fill="hold">
                                          <p:stCondLst>
                                            <p:cond delay="0"/>
                                          </p:stCondLst>
                                        </p:cTn>
                                        <p:tgtEl>
                                          <p:spTgt spid="43013">
                                            <p:txEl>
                                              <p:pRg st="4" end="4"/>
                                            </p:txEl>
                                          </p:spTgt>
                                        </p:tgtEl>
                                        <p:attrNameLst>
                                          <p:attrName>style.visibility</p:attrName>
                                        </p:attrNameLst>
                                      </p:cBhvr>
                                      <p:to>
                                        <p:strVal val="visible"/>
                                      </p:to>
                                    </p:set>
                                    <p:animEffect transition="in" filter="wipe(left)">
                                      <p:cBhvr>
                                        <p:cTn id="23" dur="1000"/>
                                        <p:tgtEl>
                                          <p:spTgt spid="430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3" grpId="0" build="p" autoUpdateAnimBg="0">
        <p:tmplLst>
          <p:tmpl lvl="1">
            <p:tnLst>
              <p:par>
                <p:cTn presetID="22" presetClass="entr" presetSubtype="8" fill="hold" nodeType="clickEffect">
                  <p:stCondLst>
                    <p:cond delay="0"/>
                  </p:stCondLst>
                  <p:childTnLst>
                    <p:set>
                      <p:cBhvr>
                        <p:cTn dur="1" fill="hold">
                          <p:stCondLst>
                            <p:cond delay="0"/>
                          </p:stCondLst>
                        </p:cTn>
                        <p:tgtEl>
                          <p:spTgt spid="43013"/>
                        </p:tgtEl>
                        <p:attrNameLst>
                          <p:attrName>style.visibility</p:attrName>
                        </p:attrNameLst>
                      </p:cBhvr>
                      <p:to>
                        <p:strVal val="visible"/>
                      </p:to>
                    </p:set>
                    <p:animEffect transition="in" filter="wipe(left)">
                      <p:cBhvr>
                        <p:cTn dur="500"/>
                        <p:tgtEl>
                          <p:spTgt spid="4301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43013"/>
                        </p:tgtEl>
                        <p:attrNameLst>
                          <p:attrName>style.visibility</p:attrName>
                        </p:attrNameLst>
                      </p:cBhvr>
                      <p:to>
                        <p:strVal val="visible"/>
                      </p:to>
                    </p:set>
                    <p:animEffect transition="in" filter="wipe(left)">
                      <p:cBhvr>
                        <p:cTn dur="1000"/>
                        <p:tgtEl>
                          <p:spTgt spid="4301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43013"/>
                        </p:tgtEl>
                        <p:attrNameLst>
                          <p:attrName>style.visibility</p:attrName>
                        </p:attrNameLst>
                      </p:cBhvr>
                      <p:to>
                        <p:strVal val="visible"/>
                      </p:to>
                    </p:set>
                    <p:animEffect transition="in" filter="wipe(left)">
                      <p:cBhvr>
                        <p:cTn dur="1000"/>
                        <p:tgtEl>
                          <p:spTgt spid="4301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43013"/>
                        </p:tgtEl>
                        <p:attrNameLst>
                          <p:attrName>style.visibility</p:attrName>
                        </p:attrNameLst>
                      </p:cBhvr>
                      <p:to>
                        <p:strVal val="visible"/>
                      </p:to>
                    </p:set>
                    <p:animEffect transition="in" filter="wipe(left)">
                      <p:cBhvr>
                        <p:cTn dur="1000"/>
                        <p:tgtEl>
                          <p:spTgt spid="4301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43013"/>
                        </p:tgtEl>
                        <p:attrNameLst>
                          <p:attrName>style.visibility</p:attrName>
                        </p:attrNameLst>
                      </p:cBhvr>
                      <p:to>
                        <p:strVal val="visible"/>
                      </p:to>
                    </p:set>
                    <p:animEffect transition="in" filter="wipe(left)">
                      <p:cBhvr>
                        <p:cTn dur="1000"/>
                        <p:tgtEl>
                          <p:spTgt spid="43013"/>
                        </p:tgtEl>
                      </p:cBhvr>
                    </p:animEffect>
                  </p:childTnLst>
                </p:cTn>
              </p:par>
            </p:tnLst>
          </p:tmpl>
        </p:tmplLst>
      </p:bldP>
    </p:bldLst>
  </p:timing>
  <p:hf sldNum="0" hdr="0" ftr="0" dt="0"/>
  <p:txStyles>
    <p:titleStyle>
      <a:lvl1pPr algn="ctr" rtl="0" eaLnBrk="0" fontAlgn="base" hangingPunct="0">
        <a:spcBef>
          <a:spcPct val="0"/>
        </a:spcBef>
        <a:spcAft>
          <a:spcPct val="0"/>
        </a:spcAft>
        <a:defRPr sz="3200">
          <a:solidFill>
            <a:srgbClr val="FFFFFF"/>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3200">
          <a:solidFill>
            <a:srgbClr val="FFFFFF"/>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3200">
          <a:solidFill>
            <a:srgbClr val="FFFFFF"/>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3200">
          <a:solidFill>
            <a:srgbClr val="FFFFFF"/>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3200">
          <a:solidFill>
            <a:srgbClr val="FFFFFF"/>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a:solidFill>
            <a:srgbClr val="FFFFFF"/>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rgbClr val="FFFFFF"/>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rgbClr val="FFFFFF"/>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rgbClr val="FFFFFF"/>
          </a:solidFill>
          <a:effectLst>
            <a:outerShdw blurRad="38100" dist="38100" dir="2700000" algn="tl">
              <a:srgbClr val="000000"/>
            </a:outerShdw>
          </a:effectLst>
          <a:latin typeface="Arial" charset="0"/>
        </a:defRPr>
      </a:lvl9pPr>
    </p:titleStyle>
    <p:bodyStyle>
      <a:lvl1pPr marL="222250" indent="-222250" algn="l" rtl="0" eaLnBrk="0" fontAlgn="base" hangingPunct="0">
        <a:spcBef>
          <a:spcPct val="20000"/>
        </a:spcBef>
        <a:spcAft>
          <a:spcPct val="0"/>
        </a:spcAft>
        <a:buChar char="•"/>
        <a:defRPr sz="2800">
          <a:solidFill>
            <a:srgbClr val="336699"/>
          </a:solidFill>
          <a:latin typeface="+mn-lt"/>
          <a:ea typeface="+mn-ea"/>
          <a:cs typeface="+mn-cs"/>
        </a:defRPr>
      </a:lvl1pPr>
      <a:lvl2pPr marL="519113" indent="-182563" algn="l" rtl="0" eaLnBrk="0" fontAlgn="base" hangingPunct="0">
        <a:spcBef>
          <a:spcPct val="20000"/>
        </a:spcBef>
        <a:spcAft>
          <a:spcPct val="0"/>
        </a:spcAft>
        <a:buChar char="–"/>
        <a:defRPr sz="2400">
          <a:solidFill>
            <a:srgbClr val="990033"/>
          </a:solidFill>
          <a:latin typeface="+mn-lt"/>
        </a:defRPr>
      </a:lvl2pPr>
      <a:lvl3pPr marL="909638" indent="-174625" algn="l" rtl="0" eaLnBrk="0" fontAlgn="base" hangingPunct="0">
        <a:spcBef>
          <a:spcPct val="20000"/>
        </a:spcBef>
        <a:spcAft>
          <a:spcPct val="0"/>
        </a:spcAft>
        <a:buChar char="•"/>
        <a:defRPr sz="2000">
          <a:solidFill>
            <a:srgbClr val="006666"/>
          </a:solidFill>
          <a:latin typeface="Tahoma" pitchFamily="34" charset="0"/>
        </a:defRPr>
      </a:lvl3pPr>
      <a:lvl4pPr marL="1196975" indent="-173038" algn="l" rtl="0" eaLnBrk="0" fontAlgn="base" hangingPunct="0">
        <a:spcBef>
          <a:spcPct val="20000"/>
        </a:spcBef>
        <a:spcAft>
          <a:spcPct val="0"/>
        </a:spcAft>
        <a:buChar char="–"/>
        <a:defRPr sz="2000">
          <a:solidFill>
            <a:schemeClr val="tx1"/>
          </a:solidFill>
          <a:latin typeface="Times New Roman" pitchFamily="18" charset="0"/>
        </a:defRPr>
      </a:lvl4pPr>
      <a:lvl5pPr marL="1595438" indent="-160338" algn="l" rtl="0" eaLnBrk="0" fontAlgn="base" hangingPunct="0">
        <a:spcBef>
          <a:spcPct val="20000"/>
        </a:spcBef>
        <a:spcAft>
          <a:spcPct val="0"/>
        </a:spcAft>
        <a:buChar char="»"/>
        <a:defRPr sz="2000">
          <a:solidFill>
            <a:schemeClr val="tx1"/>
          </a:solidFill>
          <a:latin typeface="Times New Roman" pitchFamily="18" charset="0"/>
        </a:defRPr>
      </a:lvl5pPr>
      <a:lvl6pPr marL="2052638" indent="-160338" algn="l" rtl="0" fontAlgn="base">
        <a:spcBef>
          <a:spcPct val="20000"/>
        </a:spcBef>
        <a:spcAft>
          <a:spcPct val="0"/>
        </a:spcAft>
        <a:buChar char="»"/>
        <a:defRPr sz="2000">
          <a:solidFill>
            <a:schemeClr val="tx1"/>
          </a:solidFill>
          <a:latin typeface="Times New Roman" pitchFamily="18" charset="0"/>
        </a:defRPr>
      </a:lvl6pPr>
      <a:lvl7pPr marL="2509838" indent="-160338" algn="l" rtl="0" fontAlgn="base">
        <a:spcBef>
          <a:spcPct val="20000"/>
        </a:spcBef>
        <a:spcAft>
          <a:spcPct val="0"/>
        </a:spcAft>
        <a:buChar char="»"/>
        <a:defRPr sz="2000">
          <a:solidFill>
            <a:schemeClr val="tx1"/>
          </a:solidFill>
          <a:latin typeface="Times New Roman" pitchFamily="18" charset="0"/>
        </a:defRPr>
      </a:lvl7pPr>
      <a:lvl8pPr marL="2967038" indent="-160338" algn="l" rtl="0" fontAlgn="base">
        <a:spcBef>
          <a:spcPct val="20000"/>
        </a:spcBef>
        <a:spcAft>
          <a:spcPct val="0"/>
        </a:spcAft>
        <a:buChar char="»"/>
        <a:defRPr sz="2000">
          <a:solidFill>
            <a:schemeClr val="tx1"/>
          </a:solidFill>
          <a:latin typeface="Times New Roman" pitchFamily="18" charset="0"/>
        </a:defRPr>
      </a:lvl8pPr>
      <a:lvl9pPr marL="3424238" indent="-160338" algn="l" rtl="0" fontAlgn="base">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1508781"/>
            <a:ext cx="9144000" cy="1940957"/>
          </a:xfrm>
        </p:spPr>
        <p:style>
          <a:lnRef idx="0">
            <a:schemeClr val="accent3"/>
          </a:lnRef>
          <a:fillRef idx="3">
            <a:schemeClr val="accent3"/>
          </a:fillRef>
          <a:effectRef idx="3">
            <a:schemeClr val="accent3"/>
          </a:effectRef>
          <a:fontRef idx="minor">
            <a:schemeClr val="lt1"/>
          </a:fontRef>
        </p:style>
        <p:txBody>
          <a:bodyPr/>
          <a:lstStyle/>
          <a:p>
            <a:pPr>
              <a:tabLst>
                <a:tab pos="7037388" algn="l"/>
              </a:tabLst>
            </a:pPr>
            <a:r>
              <a:rPr lang="en-US" sz="3600" dirty="0">
                <a:solidFill>
                  <a:srgbClr val="990000"/>
                </a:solidFill>
                <a:effectLst/>
              </a:rPr>
              <a:t>CHƯƠNG </a:t>
            </a:r>
            <a:r>
              <a:rPr lang="en-US" sz="3600" dirty="0" smtClean="0">
                <a:solidFill>
                  <a:srgbClr val="990000"/>
                </a:solidFill>
                <a:effectLst/>
              </a:rPr>
              <a:t>7: </a:t>
            </a:r>
            <a:br>
              <a:rPr lang="en-US" sz="3600" dirty="0" smtClean="0">
                <a:solidFill>
                  <a:srgbClr val="990000"/>
                </a:solidFill>
                <a:effectLst/>
              </a:rPr>
            </a:br>
            <a:r>
              <a:rPr lang="en-US" sz="3600" dirty="0" smtClean="0">
                <a:solidFill>
                  <a:srgbClr val="990000"/>
                </a:solidFill>
                <a:effectLst/>
              </a:rPr>
              <a:t>QUẢN LÝ CHI PHÍ DỰ ÁN</a:t>
            </a:r>
            <a:br>
              <a:rPr lang="en-US" sz="3600" dirty="0" smtClean="0">
                <a:solidFill>
                  <a:srgbClr val="990000"/>
                </a:solidFill>
                <a:effectLst/>
              </a:rPr>
            </a:br>
            <a:r>
              <a:rPr lang="en-US" sz="2400" dirty="0">
                <a:solidFill>
                  <a:srgbClr val="990000"/>
                </a:solidFill>
                <a:effectLst/>
              </a:rPr>
              <a:t>(PROJECT </a:t>
            </a:r>
            <a:r>
              <a:rPr lang="en-US" sz="2400" dirty="0" smtClean="0">
                <a:solidFill>
                  <a:srgbClr val="990000"/>
                </a:solidFill>
                <a:effectLst/>
              </a:rPr>
              <a:t>COST MANAGEMENT</a:t>
            </a:r>
            <a:r>
              <a:rPr lang="en-US" sz="2400" dirty="0">
                <a:solidFill>
                  <a:srgbClr val="990000"/>
                </a:solidFill>
                <a:effectLst/>
              </a:rPr>
              <a:t>)</a:t>
            </a:r>
          </a:p>
        </p:txBody>
      </p:sp>
    </p:spTree>
    <p:extLst>
      <p:ext uri="{BB962C8B-B14F-4D97-AF65-F5344CB8AC3E}">
        <p14:creationId xmlns:p14="http://schemas.microsoft.com/office/powerpoint/2010/main" val="34606342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Ước lượng chi phí</a:t>
            </a:r>
            <a:r>
              <a:rPr lang="en-US" dirty="0"/>
              <a:t> (Cost Estimating)</a:t>
            </a:r>
          </a:p>
        </p:txBody>
      </p:sp>
      <p:sp>
        <p:nvSpPr>
          <p:cNvPr id="3" name="Content Placeholder 2"/>
          <p:cNvSpPr>
            <a:spLocks noGrp="1"/>
          </p:cNvSpPr>
          <p:nvPr>
            <p:ph idx="1"/>
          </p:nvPr>
        </p:nvSpPr>
        <p:spPr/>
        <p:txBody>
          <a:bodyPr/>
          <a:lstStyle/>
          <a:p>
            <a:r>
              <a:rPr lang="en-US" dirty="0" smtClean="0"/>
              <a:t>Inputs:</a:t>
            </a:r>
          </a:p>
          <a:p>
            <a:pPr lvl="1"/>
            <a:r>
              <a:rPr lang="en-US" dirty="0"/>
              <a:t>Work breakdown structure </a:t>
            </a:r>
            <a:endParaRPr lang="en-US" dirty="0" smtClean="0"/>
          </a:p>
          <a:p>
            <a:pPr lvl="1"/>
            <a:r>
              <a:rPr lang="en-US" dirty="0" smtClean="0"/>
              <a:t>Resource requirement</a:t>
            </a:r>
          </a:p>
          <a:p>
            <a:pPr lvl="1"/>
            <a:r>
              <a:rPr lang="en-US" dirty="0" smtClean="0"/>
              <a:t>Resource rates: </a:t>
            </a:r>
            <a:r>
              <a:rPr lang="vi-VN" dirty="0"/>
              <a:t>cá nhân hoặc nhóm chuẩn bị dự toán phải biết tỷ lệ đơn vị cho mỗi tài nguyên để tính toán chi phí dự </a:t>
            </a:r>
            <a:r>
              <a:rPr lang="vi-VN" dirty="0" smtClean="0"/>
              <a:t>án</a:t>
            </a:r>
            <a:r>
              <a:rPr lang="en-US" dirty="0" smtClean="0"/>
              <a:t>.</a:t>
            </a:r>
          </a:p>
          <a:p>
            <a:pPr lvl="1"/>
            <a:r>
              <a:rPr lang="en-US" dirty="0" smtClean="0"/>
              <a:t>Activity duration estimates</a:t>
            </a:r>
          </a:p>
        </p:txBody>
      </p:sp>
    </p:spTree>
    <p:extLst>
      <p:ext uri="{BB962C8B-B14F-4D97-AF65-F5344CB8AC3E}">
        <p14:creationId xmlns:p14="http://schemas.microsoft.com/office/powerpoint/2010/main" val="32931240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Ước lượng chi phí</a:t>
            </a:r>
            <a:r>
              <a:rPr lang="en-US" dirty="0"/>
              <a:t> (Cost Estimating)</a:t>
            </a:r>
          </a:p>
        </p:txBody>
      </p:sp>
      <p:sp>
        <p:nvSpPr>
          <p:cNvPr id="3" name="Content Placeholder 2"/>
          <p:cNvSpPr>
            <a:spLocks noGrp="1"/>
          </p:cNvSpPr>
          <p:nvPr>
            <p:ph idx="1"/>
          </p:nvPr>
        </p:nvSpPr>
        <p:spPr/>
        <p:txBody>
          <a:bodyPr/>
          <a:lstStyle/>
          <a:p>
            <a:pPr lvl="1"/>
            <a:r>
              <a:rPr lang="en-US" dirty="0"/>
              <a:t>Historical information:</a:t>
            </a:r>
          </a:p>
          <a:p>
            <a:pPr lvl="2"/>
            <a:r>
              <a:rPr lang="en-US" dirty="0"/>
              <a:t>Project files: </a:t>
            </a:r>
            <a:r>
              <a:rPr lang="en-US" dirty="0" err="1"/>
              <a:t>các</a:t>
            </a:r>
            <a:r>
              <a:rPr lang="en-US" dirty="0"/>
              <a:t> </a:t>
            </a:r>
            <a:r>
              <a:rPr lang="en-US" dirty="0" err="1"/>
              <a:t>tài</a:t>
            </a:r>
            <a:r>
              <a:rPr lang="en-US" dirty="0"/>
              <a:t> </a:t>
            </a:r>
            <a:r>
              <a:rPr lang="en-US" dirty="0" err="1"/>
              <a:t>liệu</a:t>
            </a:r>
            <a:r>
              <a:rPr lang="en-US" dirty="0"/>
              <a:t> </a:t>
            </a:r>
            <a:r>
              <a:rPr lang="vi-VN" dirty="0"/>
              <a:t>đượ</a:t>
            </a:r>
            <a:r>
              <a:rPr lang="en-US" dirty="0"/>
              <a:t>c </a:t>
            </a:r>
            <a:r>
              <a:rPr lang="en-US" dirty="0" err="1"/>
              <a:t>ghi</a:t>
            </a:r>
            <a:r>
              <a:rPr lang="en-US" dirty="0"/>
              <a:t> </a:t>
            </a:r>
            <a:r>
              <a:rPr lang="en-US" dirty="0" err="1"/>
              <a:t>nhận</a:t>
            </a:r>
            <a:r>
              <a:rPr lang="en-US" dirty="0"/>
              <a:t> </a:t>
            </a:r>
            <a:r>
              <a:rPr lang="en-US" dirty="0" err="1"/>
              <a:t>từ</a:t>
            </a:r>
            <a:r>
              <a:rPr lang="en-US" dirty="0"/>
              <a:t> </a:t>
            </a:r>
            <a:r>
              <a:rPr lang="en-US" dirty="0" err="1"/>
              <a:t>kết</a:t>
            </a:r>
            <a:r>
              <a:rPr lang="en-US" dirty="0"/>
              <a:t> </a:t>
            </a:r>
            <a:r>
              <a:rPr lang="en-US" dirty="0" err="1"/>
              <a:t>quả</a:t>
            </a:r>
            <a:r>
              <a:rPr lang="en-US" dirty="0"/>
              <a:t> </a:t>
            </a:r>
            <a:r>
              <a:rPr lang="en-US" dirty="0" err="1"/>
              <a:t>của</a:t>
            </a:r>
            <a:r>
              <a:rPr lang="en-US" dirty="0"/>
              <a:t> </a:t>
            </a:r>
            <a:r>
              <a:rPr lang="en-US" dirty="0" err="1"/>
              <a:t>các</a:t>
            </a:r>
            <a:r>
              <a:rPr lang="en-US" dirty="0"/>
              <a:t> </a:t>
            </a:r>
            <a:r>
              <a:rPr lang="en-US" dirty="0" err="1"/>
              <a:t>dự</a:t>
            </a:r>
            <a:r>
              <a:rPr lang="en-US" dirty="0"/>
              <a:t> </a:t>
            </a:r>
            <a:r>
              <a:rPr lang="en-US" dirty="0" err="1"/>
              <a:t>án</a:t>
            </a:r>
            <a:r>
              <a:rPr lang="en-US" dirty="0"/>
              <a:t> </a:t>
            </a:r>
            <a:r>
              <a:rPr lang="en-US" dirty="0" err="1"/>
              <a:t>tr</a:t>
            </a:r>
            <a:r>
              <a:rPr lang="vi-VN" dirty="0"/>
              <a:t>ướ</a:t>
            </a:r>
            <a:r>
              <a:rPr lang="en-US" dirty="0"/>
              <a:t>c</a:t>
            </a:r>
          </a:p>
          <a:p>
            <a:pPr lvl="2"/>
            <a:r>
              <a:rPr lang="en-US" dirty="0"/>
              <a:t>C</a:t>
            </a:r>
            <a:r>
              <a:rPr lang="vi-VN" dirty="0"/>
              <a:t>ơ sở dữ liệu ước tính chi phí thương mại</a:t>
            </a:r>
            <a:endParaRPr lang="en-US" dirty="0"/>
          </a:p>
          <a:p>
            <a:pPr lvl="2" algn="l"/>
            <a:r>
              <a:rPr lang="en-US" dirty="0" err="1"/>
              <a:t>Kiến</a:t>
            </a:r>
            <a:r>
              <a:rPr lang="en-US" dirty="0"/>
              <a:t> </a:t>
            </a:r>
            <a:r>
              <a:rPr lang="en-US" dirty="0" err="1"/>
              <a:t>thức</a:t>
            </a:r>
            <a:r>
              <a:rPr lang="en-US" dirty="0"/>
              <a:t> </a:t>
            </a:r>
            <a:r>
              <a:rPr lang="en-US" dirty="0" err="1"/>
              <a:t>của</a:t>
            </a:r>
            <a:r>
              <a:rPr lang="en-US" dirty="0"/>
              <a:t> </a:t>
            </a:r>
            <a:r>
              <a:rPr lang="vi-VN" dirty="0"/>
              <a:t>độ</a:t>
            </a:r>
            <a:r>
              <a:rPr lang="en-US" dirty="0" err="1"/>
              <a:t>i</a:t>
            </a:r>
            <a:r>
              <a:rPr lang="en-US" dirty="0"/>
              <a:t> </a:t>
            </a:r>
            <a:r>
              <a:rPr lang="vi-VN" dirty="0"/>
              <a:t>dự án</a:t>
            </a:r>
            <a:r>
              <a:rPr lang="en-US" dirty="0"/>
              <a:t>.</a:t>
            </a:r>
          </a:p>
          <a:p>
            <a:pPr lvl="1"/>
            <a:r>
              <a:rPr lang="vi-VN" dirty="0" smtClean="0"/>
              <a:t>Biểu </a:t>
            </a:r>
            <a:r>
              <a:rPr lang="vi-VN" dirty="0"/>
              <a:t>đồ của tài </a:t>
            </a:r>
            <a:r>
              <a:rPr lang="vi-VN" dirty="0" smtClean="0"/>
              <a:t>khoản</a:t>
            </a:r>
            <a:r>
              <a:rPr lang="en-US" dirty="0" smtClean="0"/>
              <a:t> (Chart account): </a:t>
            </a:r>
            <a:r>
              <a:rPr lang="vi-VN" dirty="0" smtClean="0"/>
              <a:t>mô </a:t>
            </a:r>
            <a:r>
              <a:rPr lang="vi-VN" dirty="0"/>
              <a:t>tả cấu trúc </a:t>
            </a:r>
            <a:r>
              <a:rPr lang="vi-VN" dirty="0" smtClean="0"/>
              <a:t>được </a:t>
            </a:r>
            <a:r>
              <a:rPr lang="vi-VN" dirty="0"/>
              <a:t>sử dụng </a:t>
            </a:r>
            <a:r>
              <a:rPr lang="vi-VN" dirty="0" smtClean="0"/>
              <a:t>để </a:t>
            </a:r>
            <a:r>
              <a:rPr lang="vi-VN" dirty="0"/>
              <a:t>báo cáo thông tin tài </a:t>
            </a:r>
            <a:r>
              <a:rPr lang="vi-VN" dirty="0" smtClean="0"/>
              <a:t>chính</a:t>
            </a:r>
            <a:r>
              <a:rPr lang="en-US" dirty="0" smtClean="0"/>
              <a:t>.</a:t>
            </a:r>
            <a:endParaRPr lang="en-US" dirty="0"/>
          </a:p>
        </p:txBody>
      </p:sp>
    </p:spTree>
    <p:extLst>
      <p:ext uri="{BB962C8B-B14F-4D97-AF65-F5344CB8AC3E}">
        <p14:creationId xmlns:p14="http://schemas.microsoft.com/office/powerpoint/2010/main" val="38778616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Ước lượng chi phí</a:t>
            </a:r>
            <a:r>
              <a:rPr lang="en-US" dirty="0"/>
              <a:t> (Cost Estimating)</a:t>
            </a:r>
          </a:p>
        </p:txBody>
      </p:sp>
      <p:sp>
        <p:nvSpPr>
          <p:cNvPr id="3" name="Content Placeholder 2"/>
          <p:cNvSpPr>
            <a:spLocks noGrp="1"/>
          </p:cNvSpPr>
          <p:nvPr>
            <p:ph idx="1"/>
          </p:nvPr>
        </p:nvSpPr>
        <p:spPr/>
        <p:txBody>
          <a:bodyPr/>
          <a:lstStyle/>
          <a:p>
            <a:r>
              <a:rPr lang="en-US" dirty="0"/>
              <a:t>The tools and techniques </a:t>
            </a:r>
            <a:endParaRPr lang="en-US" dirty="0" smtClean="0"/>
          </a:p>
          <a:p>
            <a:pPr lvl="1"/>
            <a:r>
              <a:rPr lang="en-US" dirty="0"/>
              <a:t>Analogous Estimating (Top-down) </a:t>
            </a:r>
            <a:endParaRPr lang="en-US" dirty="0" smtClean="0"/>
          </a:p>
          <a:p>
            <a:pPr lvl="1"/>
            <a:r>
              <a:rPr lang="en-US" dirty="0"/>
              <a:t>Bottom-Up </a:t>
            </a:r>
            <a:r>
              <a:rPr lang="en-US" dirty="0" smtClean="0"/>
              <a:t>Estimating</a:t>
            </a:r>
          </a:p>
          <a:p>
            <a:pPr lvl="1"/>
            <a:r>
              <a:rPr lang="en-US" dirty="0"/>
              <a:t>Parametric Estimating</a:t>
            </a:r>
          </a:p>
          <a:p>
            <a:pPr lvl="1"/>
            <a:r>
              <a:rPr lang="en-US" dirty="0" smtClean="0"/>
              <a:t>Expert </a:t>
            </a:r>
            <a:r>
              <a:rPr lang="en-US" dirty="0"/>
              <a:t>Judgment</a:t>
            </a:r>
          </a:p>
          <a:p>
            <a:pPr lvl="1"/>
            <a:r>
              <a:rPr lang="en-US" dirty="0" smtClean="0"/>
              <a:t>Three-Point </a:t>
            </a:r>
            <a:r>
              <a:rPr lang="en-US" dirty="0"/>
              <a:t>Estimates</a:t>
            </a:r>
          </a:p>
          <a:p>
            <a:pPr lvl="1"/>
            <a:r>
              <a:rPr lang="en-US" dirty="0"/>
              <a:t>Project Management Estimating Software</a:t>
            </a:r>
          </a:p>
          <a:p>
            <a:pPr lvl="1"/>
            <a:r>
              <a:rPr lang="en-US" dirty="0"/>
              <a:t>Reserve Analysis</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32754554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Ước lượng chi phí</a:t>
            </a:r>
            <a:r>
              <a:rPr lang="en-US" dirty="0"/>
              <a:t> (Cost Estimating)</a:t>
            </a:r>
          </a:p>
        </p:txBody>
      </p:sp>
      <p:sp>
        <p:nvSpPr>
          <p:cNvPr id="3" name="Content Placeholder 2"/>
          <p:cNvSpPr>
            <a:spLocks noGrp="1"/>
          </p:cNvSpPr>
          <p:nvPr>
            <p:ph idx="1"/>
          </p:nvPr>
        </p:nvSpPr>
        <p:spPr/>
        <p:txBody>
          <a:bodyPr/>
          <a:lstStyle/>
          <a:p>
            <a:pPr lvl="1"/>
            <a:r>
              <a:rPr lang="en-US" dirty="0" smtClean="0"/>
              <a:t>Analogous </a:t>
            </a:r>
            <a:r>
              <a:rPr lang="en-US" dirty="0"/>
              <a:t>Estimating (</a:t>
            </a:r>
            <a:r>
              <a:rPr lang="en-US" dirty="0" smtClean="0"/>
              <a:t>Top-down</a:t>
            </a:r>
            <a:r>
              <a:rPr lang="vi-VN" dirty="0" smtClean="0"/>
              <a:t>): sử</a:t>
            </a:r>
            <a:r>
              <a:rPr lang="en-US" dirty="0" smtClean="0"/>
              <a:t> </a:t>
            </a:r>
            <a:r>
              <a:rPr lang="vi-VN" dirty="0" smtClean="0"/>
              <a:t>dụng </a:t>
            </a:r>
            <a:r>
              <a:rPr lang="vi-VN" dirty="0"/>
              <a:t>chi phí thực </a:t>
            </a:r>
            <a:r>
              <a:rPr lang="vi-VN" dirty="0" smtClean="0"/>
              <a:t>tế</a:t>
            </a:r>
            <a:r>
              <a:rPr lang="en-US" dirty="0" smtClean="0"/>
              <a:t> </a:t>
            </a:r>
            <a:r>
              <a:rPr lang="vi-VN" dirty="0" smtClean="0"/>
              <a:t>trước đó</a:t>
            </a:r>
            <a:r>
              <a:rPr lang="vi-VN" dirty="0"/>
              <a:t>, các </a:t>
            </a:r>
            <a:r>
              <a:rPr lang="vi-VN" dirty="0" smtClean="0"/>
              <a:t>dự</a:t>
            </a:r>
            <a:r>
              <a:rPr lang="en-US" dirty="0" smtClean="0"/>
              <a:t> </a:t>
            </a:r>
            <a:r>
              <a:rPr lang="vi-VN" dirty="0" smtClean="0"/>
              <a:t>án </a:t>
            </a:r>
            <a:r>
              <a:rPr lang="vi-VN" dirty="0"/>
              <a:t>tương </a:t>
            </a:r>
            <a:r>
              <a:rPr lang="vi-VN" dirty="0" smtClean="0"/>
              <a:t>tự</a:t>
            </a:r>
            <a:r>
              <a:rPr lang="en-US" dirty="0" smtClean="0"/>
              <a:t> </a:t>
            </a:r>
            <a:r>
              <a:rPr lang="vi-VN" dirty="0" smtClean="0"/>
              <a:t>làm </a:t>
            </a:r>
            <a:r>
              <a:rPr lang="vi-VN" dirty="0"/>
              <a:t>nền tảng </a:t>
            </a:r>
            <a:r>
              <a:rPr lang="vi-VN" dirty="0" smtClean="0"/>
              <a:t>cơ</a:t>
            </a:r>
            <a:r>
              <a:rPr lang="en-US" dirty="0" smtClean="0"/>
              <a:t> </a:t>
            </a:r>
            <a:r>
              <a:rPr lang="vi-VN" dirty="0" smtClean="0"/>
              <a:t>bản để</a:t>
            </a:r>
            <a:r>
              <a:rPr lang="en-US" dirty="0" smtClean="0"/>
              <a:t> </a:t>
            </a:r>
            <a:r>
              <a:rPr lang="vi-VN" dirty="0" smtClean="0"/>
              <a:t>làm </a:t>
            </a:r>
            <a:r>
              <a:rPr lang="vi-VN" dirty="0"/>
              <a:t>ước tính </a:t>
            </a:r>
            <a:r>
              <a:rPr lang="vi-VN" dirty="0" smtClean="0"/>
              <a:t>mới</a:t>
            </a:r>
            <a:r>
              <a:rPr lang="en-US" dirty="0" smtClean="0"/>
              <a:t>.</a:t>
            </a:r>
          </a:p>
          <a:p>
            <a:pPr lvl="2"/>
            <a:r>
              <a:rPr lang="en-US" dirty="0" err="1" smtClean="0"/>
              <a:t>Là</a:t>
            </a:r>
            <a:r>
              <a:rPr lang="en-US" dirty="0"/>
              <a:t> </a:t>
            </a:r>
            <a:r>
              <a:rPr lang="en-US" dirty="0" err="1" smtClean="0"/>
              <a:t>kỹ</a:t>
            </a:r>
            <a:r>
              <a:rPr lang="en-US" dirty="0"/>
              <a:t> </a:t>
            </a:r>
            <a:r>
              <a:rPr lang="en-US" dirty="0" err="1" smtClean="0"/>
              <a:t>thuật</a:t>
            </a:r>
            <a:r>
              <a:rPr lang="en-US" dirty="0"/>
              <a:t> </a:t>
            </a:r>
            <a:r>
              <a:rPr lang="vi-VN" dirty="0" smtClean="0"/>
              <a:t>ướ</a:t>
            </a:r>
            <a:r>
              <a:rPr lang="en-US" dirty="0"/>
              <a:t>c </a:t>
            </a:r>
            <a:r>
              <a:rPr lang="en-US" dirty="0" err="1" smtClean="0"/>
              <a:t>tính</a:t>
            </a:r>
            <a:r>
              <a:rPr lang="en-US" dirty="0" smtClean="0"/>
              <a:t> cho</a:t>
            </a:r>
            <a:r>
              <a:rPr lang="en-US" dirty="0"/>
              <a:t> </a:t>
            </a:r>
            <a:r>
              <a:rPr lang="en-US" dirty="0" err="1" smtClean="0"/>
              <a:t>toàn</a:t>
            </a:r>
            <a:r>
              <a:rPr lang="en-US" dirty="0"/>
              <a:t> </a:t>
            </a:r>
            <a:r>
              <a:rPr lang="en-US" dirty="0" err="1" smtClean="0"/>
              <a:t>bộ</a:t>
            </a:r>
            <a:r>
              <a:rPr lang="en-US" dirty="0"/>
              <a:t> </a:t>
            </a:r>
            <a:r>
              <a:rPr lang="en-US" dirty="0" err="1" smtClean="0"/>
              <a:t>dự</a:t>
            </a:r>
            <a:r>
              <a:rPr lang="en-US" dirty="0"/>
              <a:t> </a:t>
            </a:r>
            <a:r>
              <a:rPr lang="en-US" dirty="0" err="1" smtClean="0"/>
              <a:t>án</a:t>
            </a:r>
            <a:r>
              <a:rPr lang="en-US" dirty="0" smtClean="0"/>
              <a:t>, </a:t>
            </a:r>
            <a:r>
              <a:rPr lang="en-US" dirty="0" err="1" smtClean="0"/>
              <a:t>sau</a:t>
            </a:r>
            <a:r>
              <a:rPr lang="en-US" dirty="0" smtClean="0"/>
              <a:t> </a:t>
            </a:r>
            <a:r>
              <a:rPr lang="vi-VN" dirty="0" smtClean="0"/>
              <a:t>đó</a:t>
            </a:r>
            <a:r>
              <a:rPr lang="en-US" dirty="0" smtClean="0"/>
              <a:t> </a:t>
            </a:r>
            <a:r>
              <a:rPr lang="en-US" dirty="0"/>
              <a:t>chia </a:t>
            </a:r>
            <a:r>
              <a:rPr lang="en-US" dirty="0" err="1" smtClean="0"/>
              <a:t>thành</a:t>
            </a:r>
            <a:r>
              <a:rPr lang="en-US" dirty="0"/>
              <a:t> </a:t>
            </a:r>
            <a:r>
              <a:rPr lang="en-US" dirty="0" err="1" smtClean="0"/>
              <a:t>tỉ</a:t>
            </a:r>
            <a:r>
              <a:rPr lang="en-US" dirty="0"/>
              <a:t> </a:t>
            </a:r>
            <a:r>
              <a:rPr lang="en-US" dirty="0" err="1" smtClean="0"/>
              <a:t>lệ</a:t>
            </a:r>
            <a:r>
              <a:rPr lang="en-US" dirty="0"/>
              <a:t> </a:t>
            </a:r>
            <a:r>
              <a:rPr lang="en-US" dirty="0" err="1" smtClean="0"/>
              <a:t>phần</a:t>
            </a:r>
            <a:r>
              <a:rPr lang="en-US" dirty="0" smtClean="0"/>
              <a:t> </a:t>
            </a:r>
            <a:r>
              <a:rPr lang="en-US" dirty="0" err="1" smtClean="0"/>
              <a:t>tr</a:t>
            </a:r>
            <a:r>
              <a:rPr lang="vi-VN" dirty="0" smtClean="0"/>
              <a:t>ă</a:t>
            </a:r>
            <a:r>
              <a:rPr lang="en-US" dirty="0" smtClean="0"/>
              <a:t>m </a:t>
            </a:r>
            <a:r>
              <a:rPr lang="en-US" dirty="0" err="1" smtClean="0"/>
              <a:t>trong</a:t>
            </a:r>
            <a:r>
              <a:rPr lang="en-US" dirty="0"/>
              <a:t> </a:t>
            </a:r>
            <a:r>
              <a:rPr lang="en-US" dirty="0" err="1" smtClean="0"/>
              <a:t>tổng</a:t>
            </a:r>
            <a:r>
              <a:rPr lang="en-US" dirty="0"/>
              <a:t> </a:t>
            </a:r>
            <a:r>
              <a:rPr lang="en-US" dirty="0" err="1" smtClean="0"/>
              <a:t>số</a:t>
            </a:r>
            <a:r>
              <a:rPr lang="en-US" dirty="0"/>
              <a:t> </a:t>
            </a:r>
            <a:r>
              <a:rPr lang="vi-VN" dirty="0" smtClean="0"/>
              <a:t>đối</a:t>
            </a:r>
            <a:r>
              <a:rPr lang="en-US" dirty="0"/>
              <a:t> </a:t>
            </a:r>
            <a:r>
              <a:rPr lang="en-US" dirty="0" err="1" smtClean="0"/>
              <a:t>với</a:t>
            </a:r>
            <a:r>
              <a:rPr lang="en-US" dirty="0"/>
              <a:t> </a:t>
            </a:r>
            <a:r>
              <a:rPr lang="en-US" dirty="0" err="1" smtClean="0"/>
              <a:t>mỗi</a:t>
            </a:r>
            <a:r>
              <a:rPr lang="en-US" dirty="0" smtClean="0"/>
              <a:t> </a:t>
            </a:r>
            <a:r>
              <a:rPr lang="en-US" dirty="0" err="1" smtClean="0"/>
              <a:t>giai</a:t>
            </a:r>
            <a:r>
              <a:rPr lang="en-US" dirty="0" smtClean="0"/>
              <a:t> </a:t>
            </a:r>
            <a:r>
              <a:rPr lang="vi-VN" dirty="0" smtClean="0"/>
              <a:t>đ</a:t>
            </a:r>
            <a:r>
              <a:rPr lang="en-US" dirty="0" err="1" smtClean="0"/>
              <a:t>oạn</a:t>
            </a:r>
            <a:r>
              <a:rPr lang="en-US" dirty="0"/>
              <a:t> hay </a:t>
            </a:r>
            <a:r>
              <a:rPr lang="en-US" dirty="0" err="1" smtClean="0"/>
              <a:t>công</a:t>
            </a:r>
            <a:r>
              <a:rPr lang="en-US" dirty="0"/>
              <a:t> </a:t>
            </a:r>
            <a:r>
              <a:rPr lang="en-US" dirty="0" err="1" smtClean="0"/>
              <a:t>việc</a:t>
            </a:r>
            <a:r>
              <a:rPr lang="en-US" dirty="0"/>
              <a:t> </a:t>
            </a:r>
            <a:r>
              <a:rPr lang="en-US" dirty="0" err="1" smtClean="0"/>
              <a:t>của</a:t>
            </a:r>
            <a:r>
              <a:rPr lang="en-US" dirty="0"/>
              <a:t> </a:t>
            </a:r>
            <a:r>
              <a:rPr lang="en-US" dirty="0" err="1" smtClean="0"/>
              <a:t>dự</a:t>
            </a:r>
            <a:r>
              <a:rPr lang="en-US" dirty="0"/>
              <a:t> </a:t>
            </a:r>
            <a:r>
              <a:rPr lang="en-US" dirty="0" err="1" smtClean="0"/>
              <a:t>án</a:t>
            </a:r>
            <a:r>
              <a:rPr lang="en-US" dirty="0" smtClean="0"/>
              <a:t>.</a:t>
            </a:r>
          </a:p>
          <a:p>
            <a:pPr lvl="2"/>
            <a:r>
              <a:rPr lang="en-US" dirty="0" smtClean="0"/>
              <a:t>Do </a:t>
            </a:r>
            <a:r>
              <a:rPr lang="vi-VN" dirty="0" smtClean="0"/>
              <a:t>ướ</a:t>
            </a:r>
            <a:r>
              <a:rPr lang="en-US" dirty="0"/>
              <a:t>c </a:t>
            </a:r>
            <a:r>
              <a:rPr lang="en-US" dirty="0" smtClean="0"/>
              <a:t>l</a:t>
            </a:r>
            <a:r>
              <a:rPr lang="vi-VN" dirty="0" smtClean="0"/>
              <a:t>ượ</a:t>
            </a:r>
            <a:r>
              <a:rPr lang="en-US" dirty="0" err="1" smtClean="0"/>
              <a:t>ng</a:t>
            </a:r>
            <a:r>
              <a:rPr lang="en-US" dirty="0"/>
              <a:t> </a:t>
            </a:r>
            <a:r>
              <a:rPr lang="en-US" dirty="0" err="1" smtClean="0"/>
              <a:t>từ</a:t>
            </a:r>
            <a:r>
              <a:rPr lang="en-US" dirty="0"/>
              <a:t> </a:t>
            </a:r>
            <a:r>
              <a:rPr lang="en-US" dirty="0" err="1" smtClean="0"/>
              <a:t>trên</a:t>
            </a:r>
            <a:r>
              <a:rPr lang="en-US" dirty="0"/>
              <a:t> </a:t>
            </a:r>
            <a:r>
              <a:rPr lang="en-US" dirty="0" err="1" smtClean="0"/>
              <a:t>xuống</a:t>
            </a:r>
            <a:r>
              <a:rPr lang="en-US" dirty="0"/>
              <a:t> </a:t>
            </a:r>
            <a:r>
              <a:rPr lang="en-US" dirty="0" err="1" smtClean="0"/>
              <a:t>cần</a:t>
            </a:r>
            <a:r>
              <a:rPr lang="en-US" dirty="0"/>
              <a:t> </a:t>
            </a:r>
            <a:r>
              <a:rPr lang="en-US" dirty="0" err="1" smtClean="0"/>
              <a:t>thông</a:t>
            </a:r>
            <a:r>
              <a:rPr lang="en-US" dirty="0"/>
              <a:t> tin </a:t>
            </a:r>
            <a:r>
              <a:rPr lang="en-US" dirty="0" err="1" smtClean="0"/>
              <a:t>lịch</a:t>
            </a:r>
            <a:r>
              <a:rPr lang="en-US" dirty="0"/>
              <a:t> </a:t>
            </a:r>
            <a:r>
              <a:rPr lang="en-US" dirty="0" err="1" smtClean="0"/>
              <a:t>sử</a:t>
            </a:r>
            <a:r>
              <a:rPr lang="en-US" dirty="0"/>
              <a:t> </a:t>
            </a:r>
            <a:r>
              <a:rPr lang="en-US" dirty="0" err="1" smtClean="0"/>
              <a:t>nên</a:t>
            </a:r>
            <a:r>
              <a:rPr lang="en-US" dirty="0"/>
              <a:t> </a:t>
            </a:r>
            <a:r>
              <a:rPr lang="en-US" dirty="0" err="1" smtClean="0"/>
              <a:t>không</a:t>
            </a:r>
            <a:r>
              <a:rPr lang="en-US" dirty="0"/>
              <a:t> </a:t>
            </a:r>
            <a:r>
              <a:rPr lang="en-US" dirty="0" err="1" smtClean="0"/>
              <a:t>thể</a:t>
            </a:r>
            <a:r>
              <a:rPr lang="en-US" dirty="0"/>
              <a:t> </a:t>
            </a:r>
            <a:r>
              <a:rPr lang="en-US" dirty="0" err="1" smtClean="0"/>
              <a:t>áp</a:t>
            </a:r>
            <a:r>
              <a:rPr lang="en-US" dirty="0"/>
              <a:t> </a:t>
            </a:r>
            <a:r>
              <a:rPr lang="en-US" dirty="0" err="1" smtClean="0"/>
              <a:t>dụng</a:t>
            </a:r>
            <a:r>
              <a:rPr lang="en-US" dirty="0" smtClean="0"/>
              <a:t> cho</a:t>
            </a:r>
            <a:r>
              <a:rPr lang="en-US" dirty="0"/>
              <a:t> </a:t>
            </a:r>
            <a:r>
              <a:rPr lang="en-US" dirty="0" err="1" smtClean="0"/>
              <a:t>dự</a:t>
            </a:r>
            <a:r>
              <a:rPr lang="en-US" dirty="0"/>
              <a:t> </a:t>
            </a:r>
            <a:r>
              <a:rPr lang="en-US" dirty="0" err="1" smtClean="0"/>
              <a:t>án</a:t>
            </a:r>
            <a:r>
              <a:rPr lang="en-US" dirty="0" smtClean="0"/>
              <a:t> </a:t>
            </a:r>
            <a:r>
              <a:rPr lang="en-US" dirty="0" err="1" smtClean="0"/>
              <a:t>ch</a:t>
            </a:r>
            <a:r>
              <a:rPr lang="vi-VN" dirty="0" smtClean="0"/>
              <a:t>ưa</a:t>
            </a:r>
            <a:r>
              <a:rPr lang="en-US" dirty="0"/>
              <a:t> </a:t>
            </a:r>
            <a:r>
              <a:rPr lang="en-US" dirty="0" err="1" smtClean="0"/>
              <a:t>từng</a:t>
            </a:r>
            <a:r>
              <a:rPr lang="en-US" dirty="0"/>
              <a:t> </a:t>
            </a:r>
            <a:r>
              <a:rPr lang="en-US" dirty="0" err="1" smtClean="0"/>
              <a:t>thực</a:t>
            </a:r>
            <a:r>
              <a:rPr lang="en-US" dirty="0"/>
              <a:t> </a:t>
            </a:r>
            <a:r>
              <a:rPr lang="en-US" dirty="0" smtClean="0"/>
              <a:t>hiện </a:t>
            </a:r>
            <a:r>
              <a:rPr lang="en-US" dirty="0" err="1" smtClean="0"/>
              <a:t>tr</a:t>
            </a:r>
            <a:r>
              <a:rPr lang="vi-VN" dirty="0" smtClean="0"/>
              <a:t>ướ</a:t>
            </a:r>
            <a:r>
              <a:rPr lang="en-US" dirty="0" smtClean="0"/>
              <a:t>c </a:t>
            </a:r>
            <a:r>
              <a:rPr lang="vi-VN" dirty="0" smtClean="0"/>
              <a:t>đâ</a:t>
            </a:r>
            <a:r>
              <a:rPr lang="en-US" dirty="0" smtClean="0"/>
              <a:t>y.</a:t>
            </a:r>
          </a:p>
          <a:p>
            <a:pPr lvl="2"/>
            <a:r>
              <a:rPr lang="en-US" dirty="0" err="1" smtClean="0"/>
              <a:t>Cách</a:t>
            </a:r>
            <a:r>
              <a:rPr lang="en-US" dirty="0" smtClean="0"/>
              <a:t> </a:t>
            </a:r>
            <a:r>
              <a:rPr lang="vi-VN" dirty="0" smtClean="0"/>
              <a:t>ướ</a:t>
            </a:r>
            <a:r>
              <a:rPr lang="en-US" dirty="0"/>
              <a:t>c </a:t>
            </a:r>
            <a:r>
              <a:rPr lang="en-US" dirty="0" smtClean="0"/>
              <a:t>l</a:t>
            </a:r>
            <a:r>
              <a:rPr lang="vi-VN" dirty="0" smtClean="0"/>
              <a:t>ượ</a:t>
            </a:r>
            <a:r>
              <a:rPr lang="en-US" dirty="0" err="1" smtClean="0"/>
              <a:t>ng</a:t>
            </a:r>
            <a:r>
              <a:rPr lang="en-US" dirty="0"/>
              <a:t> </a:t>
            </a:r>
            <a:r>
              <a:rPr lang="en-US" dirty="0" err="1" smtClean="0"/>
              <a:t>từ</a:t>
            </a:r>
            <a:r>
              <a:rPr lang="en-US" dirty="0"/>
              <a:t> </a:t>
            </a:r>
            <a:r>
              <a:rPr lang="en-US" dirty="0" err="1" smtClean="0"/>
              <a:t>trên</a:t>
            </a:r>
            <a:r>
              <a:rPr lang="en-US" dirty="0"/>
              <a:t> </a:t>
            </a:r>
            <a:r>
              <a:rPr lang="en-US" dirty="0" err="1" smtClean="0"/>
              <a:t>xuống</a:t>
            </a:r>
            <a:r>
              <a:rPr lang="en-US" dirty="0"/>
              <a:t> </a:t>
            </a:r>
            <a:r>
              <a:rPr lang="en-US" dirty="0" err="1" smtClean="0"/>
              <a:t>th</a:t>
            </a:r>
            <a:r>
              <a:rPr lang="vi-VN" dirty="0" smtClean="0"/>
              <a:t>ườn</a:t>
            </a:r>
            <a:r>
              <a:rPr lang="en-US" dirty="0"/>
              <a:t>g </a:t>
            </a:r>
            <a:r>
              <a:rPr lang="en-US" dirty="0" err="1" smtClean="0"/>
              <a:t>có</a:t>
            </a:r>
            <a:r>
              <a:rPr lang="en-US" dirty="0" smtClean="0"/>
              <a:t> </a:t>
            </a:r>
            <a:r>
              <a:rPr lang="en-US" dirty="0" err="1" smtClean="0"/>
              <a:t>nguy</a:t>
            </a:r>
            <a:r>
              <a:rPr lang="en-US" dirty="0" smtClean="0"/>
              <a:t> c</a:t>
            </a:r>
            <a:r>
              <a:rPr lang="vi-VN" dirty="0" smtClean="0"/>
              <a:t>ơ</a:t>
            </a:r>
            <a:r>
              <a:rPr lang="en-US" dirty="0"/>
              <a:t> </a:t>
            </a:r>
            <a:r>
              <a:rPr lang="en-US" dirty="0" err="1" smtClean="0"/>
              <a:t>thất</a:t>
            </a:r>
            <a:r>
              <a:rPr lang="en-US" dirty="0"/>
              <a:t> </a:t>
            </a:r>
            <a:r>
              <a:rPr lang="en-US" dirty="0" err="1" smtClean="0"/>
              <a:t>bại</a:t>
            </a:r>
            <a:r>
              <a:rPr lang="en-US" dirty="0" smtClean="0"/>
              <a:t>.</a:t>
            </a:r>
            <a:endParaRPr lang="en-US" dirty="0"/>
          </a:p>
        </p:txBody>
      </p:sp>
    </p:spTree>
    <p:extLst>
      <p:ext uri="{BB962C8B-B14F-4D97-AF65-F5344CB8AC3E}">
        <p14:creationId xmlns:p14="http://schemas.microsoft.com/office/powerpoint/2010/main" val="17391948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Ước lượng chi phí</a:t>
            </a:r>
            <a:r>
              <a:rPr lang="en-US" dirty="0"/>
              <a:t> (Cost Estimating)</a:t>
            </a:r>
          </a:p>
        </p:txBody>
      </p:sp>
      <p:sp>
        <p:nvSpPr>
          <p:cNvPr id="3" name="Content Placeholder 2"/>
          <p:cNvSpPr>
            <a:spLocks noGrp="1"/>
          </p:cNvSpPr>
          <p:nvPr>
            <p:ph idx="1"/>
          </p:nvPr>
        </p:nvSpPr>
        <p:spPr/>
        <p:txBody>
          <a:bodyPr/>
          <a:lstStyle/>
          <a:p>
            <a:pPr lvl="1"/>
            <a:r>
              <a:rPr lang="en-US" dirty="0" smtClean="0"/>
              <a:t>Bottom-Up Estimating: </a:t>
            </a:r>
            <a:r>
              <a:rPr lang="vi-VN" dirty="0"/>
              <a:t>ước tính riêng từng nhóm </a:t>
            </a:r>
            <a:r>
              <a:rPr lang="en-US" dirty="0" err="1" smtClean="0"/>
              <a:t>công</a:t>
            </a:r>
            <a:r>
              <a:rPr lang="en-US" dirty="0" smtClean="0"/>
              <a:t> </a:t>
            </a:r>
            <a:r>
              <a:rPr lang="vi-VN" dirty="0" smtClean="0"/>
              <a:t>việc </a:t>
            </a:r>
            <a:r>
              <a:rPr lang="vi-VN" dirty="0"/>
              <a:t>và tính toán </a:t>
            </a:r>
            <a:r>
              <a:rPr lang="vi-VN" dirty="0" smtClean="0"/>
              <a:t>con số</a:t>
            </a:r>
            <a:r>
              <a:rPr lang="en-US" dirty="0" smtClean="0"/>
              <a:t> </a:t>
            </a:r>
            <a:r>
              <a:rPr lang="vi-VN" dirty="0" smtClean="0"/>
              <a:t>tổng </a:t>
            </a:r>
            <a:r>
              <a:rPr lang="vi-VN" dirty="0"/>
              <a:t>cộng. </a:t>
            </a:r>
            <a:endParaRPr lang="en-US" dirty="0"/>
          </a:p>
          <a:p>
            <a:pPr lvl="2"/>
            <a:r>
              <a:rPr lang="en-US" dirty="0" err="1" smtClean="0"/>
              <a:t>Mất</a:t>
            </a:r>
            <a:r>
              <a:rPr lang="en-US" dirty="0"/>
              <a:t> </a:t>
            </a:r>
            <a:r>
              <a:rPr lang="en-US" dirty="0" err="1" smtClean="0"/>
              <a:t>nhiều</a:t>
            </a:r>
            <a:r>
              <a:rPr lang="en-US" dirty="0"/>
              <a:t> </a:t>
            </a:r>
            <a:r>
              <a:rPr lang="en-US" dirty="0" smtClean="0"/>
              <a:t>thời </a:t>
            </a:r>
            <a:r>
              <a:rPr lang="en-US" dirty="0" err="1" smtClean="0"/>
              <a:t>gian</a:t>
            </a:r>
            <a:r>
              <a:rPr lang="en-US" dirty="0" smtClean="0"/>
              <a:t> </a:t>
            </a:r>
            <a:r>
              <a:rPr lang="en-US" dirty="0" err="1" smtClean="0"/>
              <a:t>nh</a:t>
            </a:r>
            <a:r>
              <a:rPr lang="vi-VN" dirty="0" smtClean="0"/>
              <a:t>ư</a:t>
            </a:r>
            <a:r>
              <a:rPr lang="en-US" dirty="0" err="1" smtClean="0"/>
              <a:t>ng</a:t>
            </a:r>
            <a:r>
              <a:rPr lang="en-US" dirty="0"/>
              <a:t> </a:t>
            </a:r>
            <a:r>
              <a:rPr lang="en-US" dirty="0" err="1" smtClean="0"/>
              <a:t>rất</a:t>
            </a:r>
            <a:r>
              <a:rPr lang="en-US" dirty="0" smtClean="0"/>
              <a:t> </a:t>
            </a:r>
            <a:r>
              <a:rPr lang="en-US" dirty="0" err="1" smtClean="0"/>
              <a:t>chính</a:t>
            </a:r>
            <a:r>
              <a:rPr lang="en-US" dirty="0" smtClean="0"/>
              <a:t> </a:t>
            </a:r>
            <a:r>
              <a:rPr lang="en-US" dirty="0" err="1" smtClean="0"/>
              <a:t>xác</a:t>
            </a:r>
            <a:r>
              <a:rPr lang="en-US" dirty="0" smtClean="0"/>
              <a:t>.</a:t>
            </a:r>
          </a:p>
          <a:p>
            <a:pPr lvl="2"/>
            <a:r>
              <a:rPr lang="en-US" dirty="0" err="1" smtClean="0"/>
              <a:t>Yêu</a:t>
            </a:r>
            <a:r>
              <a:rPr lang="en-US" dirty="0"/>
              <a:t> </a:t>
            </a:r>
            <a:r>
              <a:rPr lang="en-US" dirty="0" err="1" smtClean="0"/>
              <a:t>cầu</a:t>
            </a:r>
            <a:r>
              <a:rPr lang="en-US" dirty="0" smtClean="0"/>
              <a:t> </a:t>
            </a:r>
            <a:r>
              <a:rPr lang="en-US" dirty="0" err="1" smtClean="0"/>
              <a:t>ng</a:t>
            </a:r>
            <a:r>
              <a:rPr lang="vi-VN" dirty="0" smtClean="0"/>
              <a:t>ười</a:t>
            </a:r>
            <a:r>
              <a:rPr lang="en-US" dirty="0"/>
              <a:t> </a:t>
            </a:r>
            <a:r>
              <a:rPr lang="en-US" dirty="0" err="1" smtClean="0"/>
              <a:t>thực</a:t>
            </a:r>
            <a:r>
              <a:rPr lang="en-US" dirty="0"/>
              <a:t> </a:t>
            </a:r>
            <a:r>
              <a:rPr lang="en-US" dirty="0" smtClean="0"/>
              <a:t>hiện</a:t>
            </a:r>
            <a:r>
              <a:rPr lang="en-US" dirty="0"/>
              <a:t> </a:t>
            </a:r>
            <a:r>
              <a:rPr lang="en-US" dirty="0" err="1" smtClean="0"/>
              <a:t>phải</a:t>
            </a:r>
            <a:r>
              <a:rPr lang="en-US" dirty="0"/>
              <a:t> </a:t>
            </a:r>
            <a:r>
              <a:rPr lang="en-US" dirty="0" smtClean="0"/>
              <a:t>biết</a:t>
            </a:r>
            <a:r>
              <a:rPr lang="en-US" dirty="0"/>
              <a:t> </a:t>
            </a:r>
            <a:r>
              <a:rPr lang="en-US" dirty="0" err="1" smtClean="0"/>
              <a:t>rất</a:t>
            </a:r>
            <a:r>
              <a:rPr lang="en-US" dirty="0"/>
              <a:t> </a:t>
            </a:r>
            <a:r>
              <a:rPr lang="en-US" dirty="0" err="1" smtClean="0"/>
              <a:t>rõ</a:t>
            </a:r>
            <a:r>
              <a:rPr lang="en-US" dirty="0"/>
              <a:t> </a:t>
            </a:r>
            <a:r>
              <a:rPr lang="en-US" dirty="0" err="1" smtClean="0"/>
              <a:t>công</a:t>
            </a:r>
            <a:r>
              <a:rPr lang="en-US" dirty="0"/>
              <a:t> </a:t>
            </a:r>
            <a:r>
              <a:rPr lang="en-US" dirty="0" err="1" smtClean="0"/>
              <a:t>việc</a:t>
            </a:r>
            <a:r>
              <a:rPr lang="en-US" dirty="0"/>
              <a:t> </a:t>
            </a:r>
            <a:r>
              <a:rPr lang="en-US" dirty="0" err="1" smtClean="0"/>
              <a:t>tiến</a:t>
            </a:r>
            <a:r>
              <a:rPr lang="en-US" dirty="0"/>
              <a:t> </a:t>
            </a:r>
            <a:r>
              <a:rPr lang="en-US" dirty="0" err="1" smtClean="0"/>
              <a:t>hành</a:t>
            </a:r>
            <a:r>
              <a:rPr lang="en-US" dirty="0" smtClean="0"/>
              <a:t> </a:t>
            </a:r>
            <a:r>
              <a:rPr lang="en-US" dirty="0" err="1" smtClean="0"/>
              <a:t>nh</a:t>
            </a:r>
            <a:r>
              <a:rPr lang="vi-VN" dirty="0" smtClean="0"/>
              <a:t>ư</a:t>
            </a:r>
            <a:r>
              <a:rPr lang="en-US" dirty="0"/>
              <a:t> </a:t>
            </a:r>
            <a:r>
              <a:rPr lang="en-US" dirty="0" err="1" smtClean="0"/>
              <a:t>thế</a:t>
            </a:r>
            <a:r>
              <a:rPr lang="en-US" dirty="0"/>
              <a:t> </a:t>
            </a:r>
            <a:r>
              <a:rPr lang="en-US" dirty="0" err="1" smtClean="0"/>
              <a:t>nào</a:t>
            </a:r>
            <a:r>
              <a:rPr lang="en-US" dirty="0" smtClean="0"/>
              <a:t>, </a:t>
            </a:r>
            <a:r>
              <a:rPr lang="en-US" dirty="0" err="1" smtClean="0"/>
              <a:t>trung</a:t>
            </a:r>
            <a:r>
              <a:rPr lang="en-US" dirty="0"/>
              <a:t> </a:t>
            </a:r>
            <a:r>
              <a:rPr lang="en-US" dirty="0" err="1" smtClean="0"/>
              <a:t>thực</a:t>
            </a:r>
            <a:r>
              <a:rPr lang="en-US" dirty="0"/>
              <a:t> </a:t>
            </a:r>
            <a:r>
              <a:rPr lang="en-US" dirty="0" err="1" smtClean="0"/>
              <a:t>và</a:t>
            </a:r>
            <a:r>
              <a:rPr lang="en-US" dirty="0"/>
              <a:t> </a:t>
            </a:r>
            <a:r>
              <a:rPr lang="en-US" dirty="0" err="1" smtClean="0"/>
              <a:t>chính</a:t>
            </a:r>
            <a:r>
              <a:rPr lang="en-US" dirty="0"/>
              <a:t> </a:t>
            </a:r>
            <a:r>
              <a:rPr lang="en-US" dirty="0" err="1" smtClean="0"/>
              <a:t>xác</a:t>
            </a:r>
            <a:endParaRPr lang="en-US" dirty="0"/>
          </a:p>
          <a:p>
            <a:pPr lvl="1"/>
            <a:endParaRPr lang="en-US" dirty="0"/>
          </a:p>
        </p:txBody>
      </p:sp>
    </p:spTree>
    <p:extLst>
      <p:ext uri="{BB962C8B-B14F-4D97-AF65-F5344CB8AC3E}">
        <p14:creationId xmlns:p14="http://schemas.microsoft.com/office/powerpoint/2010/main" val="20948111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Ước lượng chi phí</a:t>
            </a:r>
            <a:r>
              <a:rPr lang="en-US" dirty="0"/>
              <a:t> (Cost Estimating)</a:t>
            </a:r>
          </a:p>
        </p:txBody>
      </p:sp>
      <p:sp>
        <p:nvSpPr>
          <p:cNvPr id="3" name="Content Placeholder 2"/>
          <p:cNvSpPr>
            <a:spLocks noGrp="1"/>
          </p:cNvSpPr>
          <p:nvPr>
            <p:ph idx="1"/>
          </p:nvPr>
        </p:nvSpPr>
        <p:spPr/>
        <p:txBody>
          <a:bodyPr/>
          <a:lstStyle/>
          <a:p>
            <a:pPr lvl="1"/>
            <a:r>
              <a:rPr lang="en-US" dirty="0" smtClean="0"/>
              <a:t>Parametric </a:t>
            </a:r>
            <a:r>
              <a:rPr lang="en-US" dirty="0"/>
              <a:t>Estimating (</a:t>
            </a:r>
            <a:r>
              <a:rPr lang="en-US" dirty="0" err="1"/>
              <a:t>tham</a:t>
            </a:r>
            <a:r>
              <a:rPr lang="en-US" dirty="0"/>
              <a:t> </a:t>
            </a:r>
            <a:r>
              <a:rPr lang="en-US" dirty="0" err="1"/>
              <a:t>số</a:t>
            </a:r>
            <a:r>
              <a:rPr lang="en-US" dirty="0"/>
              <a:t>): </a:t>
            </a:r>
            <a:r>
              <a:rPr lang="vi-VN" dirty="0"/>
              <a:t>sử</a:t>
            </a:r>
            <a:r>
              <a:rPr lang="en-US" dirty="0"/>
              <a:t> </a:t>
            </a:r>
            <a:r>
              <a:rPr lang="vi-VN" dirty="0"/>
              <a:t>dụng các đặc điểm riêng biệt trong dự</a:t>
            </a:r>
            <a:r>
              <a:rPr lang="en-US" dirty="0"/>
              <a:t> </a:t>
            </a:r>
            <a:r>
              <a:rPr lang="vi-VN" dirty="0"/>
              <a:t>án áp dụng phương thức toán học để ước tính chi phí</a:t>
            </a:r>
            <a:r>
              <a:rPr lang="en-US" dirty="0" smtClean="0"/>
              <a:t>.</a:t>
            </a:r>
          </a:p>
          <a:p>
            <a:pPr lvl="2"/>
            <a:r>
              <a:rPr lang="en-US" dirty="0" err="1" smtClean="0"/>
              <a:t>Dùng</a:t>
            </a:r>
            <a:r>
              <a:rPr lang="en-US" dirty="0" smtClean="0"/>
              <a:t> cho</a:t>
            </a:r>
            <a:r>
              <a:rPr lang="en-US" dirty="0"/>
              <a:t> </a:t>
            </a:r>
            <a:r>
              <a:rPr lang="en-US" dirty="0" err="1" smtClean="0"/>
              <a:t>các</a:t>
            </a:r>
            <a:r>
              <a:rPr lang="en-US" dirty="0"/>
              <a:t> </a:t>
            </a:r>
            <a:r>
              <a:rPr lang="en-US" dirty="0" err="1" smtClean="0"/>
              <a:t>dự</a:t>
            </a:r>
            <a:r>
              <a:rPr lang="en-US" dirty="0"/>
              <a:t> </a:t>
            </a:r>
            <a:r>
              <a:rPr lang="en-US" dirty="0" err="1" smtClean="0"/>
              <a:t>án</a:t>
            </a:r>
            <a:r>
              <a:rPr lang="en-US" dirty="0"/>
              <a:t> </a:t>
            </a:r>
            <a:r>
              <a:rPr lang="en-US" dirty="0" err="1" smtClean="0"/>
              <a:t>lớn</a:t>
            </a:r>
            <a:r>
              <a:rPr lang="en-US" dirty="0"/>
              <a:t>, </a:t>
            </a:r>
            <a:r>
              <a:rPr lang="en-US" dirty="0" err="1" smtClean="0"/>
              <a:t>có</a:t>
            </a:r>
            <a:r>
              <a:rPr lang="en-US" dirty="0"/>
              <a:t> </a:t>
            </a:r>
            <a:r>
              <a:rPr lang="en-US" dirty="0" err="1" smtClean="0"/>
              <a:t>sẵn</a:t>
            </a:r>
            <a:r>
              <a:rPr lang="en-US" dirty="0" smtClean="0"/>
              <a:t> </a:t>
            </a:r>
            <a:r>
              <a:rPr lang="en-US" dirty="0" err="1" smtClean="0"/>
              <a:t>dữ</a:t>
            </a:r>
            <a:r>
              <a:rPr lang="en-US" dirty="0" smtClean="0"/>
              <a:t> </a:t>
            </a:r>
            <a:r>
              <a:rPr lang="en-US" dirty="0" err="1" smtClean="0"/>
              <a:t>liệu</a:t>
            </a:r>
            <a:r>
              <a:rPr lang="en-US" dirty="0"/>
              <a:t> </a:t>
            </a:r>
            <a:r>
              <a:rPr lang="en-US" dirty="0" err="1" smtClean="0"/>
              <a:t>lịch</a:t>
            </a:r>
            <a:r>
              <a:rPr lang="en-US" dirty="0"/>
              <a:t> </a:t>
            </a:r>
            <a:r>
              <a:rPr lang="en-US" dirty="0" err="1"/>
              <a:t>sử</a:t>
            </a:r>
            <a:r>
              <a:rPr lang="en-US" dirty="0"/>
              <a:t>.</a:t>
            </a:r>
            <a:endParaRPr lang="en-US" dirty="0" smtClean="0"/>
          </a:p>
          <a:p>
            <a:pPr lvl="2"/>
            <a:r>
              <a:rPr lang="en-US" dirty="0" err="1" smtClean="0"/>
              <a:t>Thông</a:t>
            </a:r>
            <a:r>
              <a:rPr lang="en-US" dirty="0"/>
              <a:t> tin </a:t>
            </a:r>
            <a:r>
              <a:rPr lang="en-US" dirty="0" err="1" smtClean="0"/>
              <a:t>lịch</a:t>
            </a:r>
            <a:r>
              <a:rPr lang="en-US" dirty="0"/>
              <a:t> </a:t>
            </a:r>
            <a:r>
              <a:rPr lang="en-US" dirty="0" err="1" smtClean="0"/>
              <a:t>sử</a:t>
            </a:r>
            <a:r>
              <a:rPr lang="en-US" dirty="0"/>
              <a:t> </a:t>
            </a:r>
            <a:r>
              <a:rPr lang="en-US" dirty="0" err="1" smtClean="0"/>
              <a:t>bằng</a:t>
            </a:r>
            <a:r>
              <a:rPr lang="en-US" dirty="0" smtClean="0"/>
              <a:t> </a:t>
            </a:r>
            <a:r>
              <a:rPr lang="vi-VN" dirty="0" smtClean="0"/>
              <a:t>đơ</a:t>
            </a:r>
            <a:r>
              <a:rPr lang="en-US" dirty="0"/>
              <a:t>n </a:t>
            </a:r>
            <a:r>
              <a:rPr lang="en-US" dirty="0" err="1" smtClean="0"/>
              <a:t>vị</a:t>
            </a:r>
            <a:r>
              <a:rPr lang="en-US" dirty="0"/>
              <a:t> </a:t>
            </a:r>
            <a:r>
              <a:rPr lang="en-US" dirty="0" err="1" smtClean="0"/>
              <a:t>công</a:t>
            </a:r>
            <a:r>
              <a:rPr lang="en-US" dirty="0"/>
              <a:t> </a:t>
            </a:r>
            <a:r>
              <a:rPr lang="en-US" dirty="0" err="1" smtClean="0"/>
              <a:t>việc</a:t>
            </a:r>
            <a:r>
              <a:rPr lang="en-US" dirty="0"/>
              <a:t> </a:t>
            </a:r>
            <a:r>
              <a:rPr lang="en-US" dirty="0" err="1" smtClean="0"/>
              <a:t>dùng</a:t>
            </a:r>
            <a:r>
              <a:rPr lang="en-US" dirty="0"/>
              <a:t> </a:t>
            </a:r>
            <a:r>
              <a:rPr lang="en-US" dirty="0" err="1" smtClean="0"/>
              <a:t>làm</a:t>
            </a:r>
            <a:r>
              <a:rPr lang="en-US" dirty="0" smtClean="0"/>
              <a:t> c</a:t>
            </a:r>
            <a:r>
              <a:rPr lang="vi-VN" dirty="0" smtClean="0"/>
              <a:t>ơ</a:t>
            </a:r>
            <a:r>
              <a:rPr lang="en-US" dirty="0"/>
              <a:t> </a:t>
            </a:r>
            <a:r>
              <a:rPr lang="en-US" dirty="0" err="1" smtClean="0"/>
              <a:t>sở</a:t>
            </a:r>
            <a:r>
              <a:rPr lang="en-US" dirty="0"/>
              <a:t> </a:t>
            </a:r>
            <a:r>
              <a:rPr lang="en-US" dirty="0" err="1" smtClean="0"/>
              <a:t>tính</a:t>
            </a:r>
            <a:r>
              <a:rPr lang="en-US" dirty="0"/>
              <a:t> </a:t>
            </a:r>
            <a:r>
              <a:rPr lang="en-US" dirty="0" err="1" smtClean="0"/>
              <a:t>toán</a:t>
            </a:r>
            <a:endParaRPr lang="en-US" dirty="0" smtClean="0"/>
          </a:p>
          <a:p>
            <a:pPr lvl="2"/>
            <a:r>
              <a:rPr lang="en-US" dirty="0" err="1" smtClean="0"/>
              <a:t>Mô</a:t>
            </a:r>
            <a:r>
              <a:rPr lang="en-US" dirty="0"/>
              <a:t> </a:t>
            </a:r>
            <a:r>
              <a:rPr lang="en-US" dirty="0" err="1" smtClean="0"/>
              <a:t>hình</a:t>
            </a:r>
            <a:r>
              <a:rPr lang="en-US" dirty="0"/>
              <a:t> </a:t>
            </a:r>
            <a:r>
              <a:rPr lang="en-US" dirty="0" err="1" smtClean="0"/>
              <a:t>toán</a:t>
            </a:r>
            <a:r>
              <a:rPr lang="en-US" dirty="0"/>
              <a:t> </a:t>
            </a:r>
            <a:r>
              <a:rPr lang="en-US" dirty="0" err="1" smtClean="0"/>
              <a:t>học</a:t>
            </a:r>
            <a:r>
              <a:rPr lang="en-US" dirty="0" smtClean="0"/>
              <a:t> </a:t>
            </a:r>
            <a:r>
              <a:rPr lang="vi-VN" dirty="0" smtClean="0"/>
              <a:t>đượ</a:t>
            </a:r>
            <a:r>
              <a:rPr lang="en-US" dirty="0"/>
              <a:t>c </a:t>
            </a:r>
            <a:r>
              <a:rPr lang="en-US" dirty="0" err="1" smtClean="0"/>
              <a:t>xây</a:t>
            </a:r>
            <a:r>
              <a:rPr lang="en-US" dirty="0"/>
              <a:t> </a:t>
            </a:r>
            <a:r>
              <a:rPr lang="en-US" dirty="0" err="1" smtClean="0"/>
              <a:t>dựng</a:t>
            </a:r>
            <a:r>
              <a:rPr lang="en-US" dirty="0"/>
              <a:t> </a:t>
            </a:r>
            <a:r>
              <a:rPr lang="en-US" dirty="0" err="1" smtClean="0"/>
              <a:t>gọi</a:t>
            </a:r>
            <a:r>
              <a:rPr lang="en-US" dirty="0"/>
              <a:t> </a:t>
            </a:r>
            <a:r>
              <a:rPr lang="en-US" dirty="0" err="1" smtClean="0"/>
              <a:t>là</a:t>
            </a:r>
            <a:r>
              <a:rPr lang="en-US" dirty="0"/>
              <a:t> </a:t>
            </a:r>
            <a:r>
              <a:rPr lang="en-US" dirty="0" err="1" smtClean="0"/>
              <a:t>công</a:t>
            </a:r>
            <a:r>
              <a:rPr lang="en-US" dirty="0"/>
              <a:t> </a:t>
            </a:r>
            <a:r>
              <a:rPr lang="en-US" dirty="0" err="1" smtClean="0"/>
              <a:t>thức</a:t>
            </a:r>
            <a:r>
              <a:rPr lang="en-US" dirty="0" smtClean="0"/>
              <a:t> </a:t>
            </a:r>
            <a:r>
              <a:rPr lang="en-US" dirty="0" err="1" smtClean="0"/>
              <a:t>theo</a:t>
            </a:r>
            <a:r>
              <a:rPr lang="en-US" dirty="0" smtClean="0"/>
              <a:t> </a:t>
            </a:r>
            <a:r>
              <a:rPr lang="en-US" dirty="0" err="1" smtClean="0"/>
              <a:t>tham</a:t>
            </a:r>
            <a:r>
              <a:rPr lang="en-US" dirty="0"/>
              <a:t> </a:t>
            </a:r>
            <a:r>
              <a:rPr lang="en-US" dirty="0" err="1" smtClean="0"/>
              <a:t>số</a:t>
            </a:r>
            <a:r>
              <a:rPr lang="en-US" dirty="0"/>
              <a:t> </a:t>
            </a:r>
            <a:r>
              <a:rPr lang="en-US" dirty="0" err="1" smtClean="0"/>
              <a:t>trình</a:t>
            </a:r>
            <a:r>
              <a:rPr lang="en-US" dirty="0"/>
              <a:t> </a:t>
            </a:r>
            <a:r>
              <a:rPr lang="en-US" dirty="0" err="1" smtClean="0"/>
              <a:t>bày</a:t>
            </a:r>
            <a:r>
              <a:rPr lang="en-US" dirty="0"/>
              <a:t> </a:t>
            </a:r>
            <a:r>
              <a:rPr lang="en-US" dirty="0" err="1" smtClean="0"/>
              <a:t>mối</a:t>
            </a:r>
            <a:r>
              <a:rPr lang="en-US" dirty="0" smtClean="0"/>
              <a:t> </a:t>
            </a:r>
            <a:r>
              <a:rPr lang="en-US" dirty="0" err="1" smtClean="0"/>
              <a:t>quan</a:t>
            </a:r>
            <a:r>
              <a:rPr lang="en-US" dirty="0"/>
              <a:t> </a:t>
            </a:r>
            <a:r>
              <a:rPr lang="en-US" dirty="0" err="1" smtClean="0"/>
              <a:t>hệ</a:t>
            </a:r>
            <a:r>
              <a:rPr lang="en-US" dirty="0"/>
              <a:t> </a:t>
            </a:r>
            <a:r>
              <a:rPr lang="en-US" dirty="0" err="1" smtClean="0"/>
              <a:t>giữa</a:t>
            </a:r>
            <a:r>
              <a:rPr lang="en-US" dirty="0"/>
              <a:t> </a:t>
            </a:r>
            <a:r>
              <a:rPr lang="en-US" dirty="0" err="1" smtClean="0"/>
              <a:t>các</a:t>
            </a:r>
            <a:r>
              <a:rPr lang="en-US" dirty="0"/>
              <a:t> </a:t>
            </a:r>
            <a:r>
              <a:rPr lang="en-US" dirty="0" err="1" smtClean="0"/>
              <a:t>công</a:t>
            </a:r>
            <a:r>
              <a:rPr lang="en-US" dirty="0"/>
              <a:t> </a:t>
            </a:r>
            <a:r>
              <a:rPr lang="en-US" dirty="0" err="1" smtClean="0"/>
              <a:t>việc</a:t>
            </a:r>
            <a:r>
              <a:rPr lang="en-US" dirty="0" smtClean="0"/>
              <a:t>.</a:t>
            </a:r>
            <a:endParaRPr lang="en-US" dirty="0"/>
          </a:p>
        </p:txBody>
      </p:sp>
    </p:spTree>
    <p:extLst>
      <p:ext uri="{BB962C8B-B14F-4D97-AF65-F5344CB8AC3E}">
        <p14:creationId xmlns:p14="http://schemas.microsoft.com/office/powerpoint/2010/main" val="25443261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Ước lượng chi phí</a:t>
            </a:r>
            <a:r>
              <a:rPr lang="en-US" dirty="0"/>
              <a:t> (Cost Estimating)</a:t>
            </a:r>
          </a:p>
        </p:txBody>
      </p:sp>
      <p:sp>
        <p:nvSpPr>
          <p:cNvPr id="3" name="Content Placeholder 2"/>
          <p:cNvSpPr>
            <a:spLocks noGrp="1"/>
          </p:cNvSpPr>
          <p:nvPr>
            <p:ph idx="1"/>
          </p:nvPr>
        </p:nvSpPr>
        <p:spPr/>
        <p:txBody>
          <a:bodyPr/>
          <a:lstStyle/>
          <a:p>
            <a:pPr lvl="1"/>
            <a:r>
              <a:rPr lang="en-US" dirty="0" err="1"/>
              <a:t>Các</a:t>
            </a:r>
            <a:r>
              <a:rPr lang="en-US" dirty="0"/>
              <a:t> </a:t>
            </a:r>
            <a:r>
              <a:rPr lang="en-US" dirty="0" err="1"/>
              <a:t>ph</a:t>
            </a:r>
            <a:r>
              <a:rPr lang="vi-VN" dirty="0"/>
              <a:t>ươ</a:t>
            </a:r>
            <a:r>
              <a:rPr lang="en-US" dirty="0" err="1"/>
              <a:t>ng</a:t>
            </a:r>
            <a:r>
              <a:rPr lang="en-US" dirty="0"/>
              <a:t> </a:t>
            </a:r>
            <a:r>
              <a:rPr lang="en-US" dirty="0" err="1"/>
              <a:t>pháp</a:t>
            </a:r>
            <a:r>
              <a:rPr lang="en-US" dirty="0"/>
              <a:t> </a:t>
            </a:r>
            <a:r>
              <a:rPr lang="vi-VN" dirty="0"/>
              <a:t>ướ</a:t>
            </a:r>
            <a:r>
              <a:rPr lang="en-US" dirty="0"/>
              <a:t>c l</a:t>
            </a:r>
            <a:r>
              <a:rPr lang="vi-VN" dirty="0"/>
              <a:t>ượ</a:t>
            </a:r>
            <a:r>
              <a:rPr lang="en-US" dirty="0" err="1"/>
              <a:t>ng</a:t>
            </a:r>
            <a:r>
              <a:rPr lang="en-US" dirty="0"/>
              <a:t> </a:t>
            </a:r>
            <a:r>
              <a:rPr lang="en-US" dirty="0" err="1"/>
              <a:t>theo</a:t>
            </a:r>
            <a:r>
              <a:rPr lang="en-US" dirty="0"/>
              <a:t> </a:t>
            </a:r>
            <a:r>
              <a:rPr lang="en-US" dirty="0" err="1"/>
              <a:t>tham</a:t>
            </a:r>
            <a:r>
              <a:rPr lang="en-US" dirty="0"/>
              <a:t> </a:t>
            </a:r>
            <a:r>
              <a:rPr lang="en-US" dirty="0" err="1"/>
              <a:t>số</a:t>
            </a:r>
            <a:r>
              <a:rPr lang="en-US" dirty="0"/>
              <a:t> hiện nay: </a:t>
            </a:r>
          </a:p>
          <a:p>
            <a:pPr lvl="2"/>
            <a:r>
              <a:rPr lang="en-US" dirty="0"/>
              <a:t>COCOMO (Constructive Cost Model) </a:t>
            </a:r>
            <a:r>
              <a:rPr lang="en-US" dirty="0" err="1"/>
              <a:t>dựa</a:t>
            </a:r>
            <a:r>
              <a:rPr lang="en-US" dirty="0"/>
              <a:t> </a:t>
            </a:r>
            <a:r>
              <a:rPr lang="en-US" dirty="0" err="1"/>
              <a:t>trên</a:t>
            </a:r>
            <a:r>
              <a:rPr lang="en-US" dirty="0"/>
              <a:t> KLOC (Kilo Line of Codes)</a:t>
            </a:r>
          </a:p>
          <a:p>
            <a:pPr lvl="2"/>
            <a:r>
              <a:rPr lang="en-US" dirty="0"/>
              <a:t>Điểm </a:t>
            </a:r>
            <a:r>
              <a:rPr lang="en-US" dirty="0" err="1"/>
              <a:t>chức</a:t>
            </a:r>
            <a:r>
              <a:rPr lang="en-US" dirty="0"/>
              <a:t> n</a:t>
            </a:r>
            <a:r>
              <a:rPr lang="vi-VN" dirty="0"/>
              <a:t>ă</a:t>
            </a:r>
            <a:r>
              <a:rPr lang="en-US" dirty="0" err="1"/>
              <a:t>ng</a:t>
            </a:r>
            <a:r>
              <a:rPr lang="en-US" dirty="0"/>
              <a:t> (Function Point</a:t>
            </a:r>
            <a:r>
              <a:rPr lang="en-US" dirty="0" smtClean="0"/>
              <a:t>): </a:t>
            </a:r>
            <a:r>
              <a:rPr lang="vi-VN" dirty="0"/>
              <a:t>một </a:t>
            </a:r>
            <a:r>
              <a:rPr lang="vi-VN" dirty="0" smtClean="0"/>
              <a:t>kỹ</a:t>
            </a:r>
            <a:r>
              <a:rPr lang="en-US" dirty="0" smtClean="0"/>
              <a:t> </a:t>
            </a:r>
            <a:r>
              <a:rPr lang="vi-VN" dirty="0" smtClean="0"/>
              <a:t>thuật </a:t>
            </a:r>
            <a:r>
              <a:rPr lang="vi-VN" dirty="0"/>
              <a:t>đánh giá độc lập các chức </a:t>
            </a:r>
            <a:r>
              <a:rPr lang="vi-VN" dirty="0" smtClean="0"/>
              <a:t>năng </a:t>
            </a:r>
            <a:r>
              <a:rPr lang="vi-VN" dirty="0"/>
              <a:t>liên quan trong triển khai </a:t>
            </a:r>
            <a:r>
              <a:rPr lang="vi-VN" dirty="0" smtClean="0"/>
              <a:t>hệ</a:t>
            </a:r>
            <a:r>
              <a:rPr lang="en-US" dirty="0" smtClean="0"/>
              <a:t> </a:t>
            </a:r>
            <a:r>
              <a:rPr lang="vi-VN" dirty="0" smtClean="0"/>
              <a:t>thống</a:t>
            </a:r>
            <a:r>
              <a:rPr lang="en-US" dirty="0" smtClean="0"/>
              <a:t>.</a:t>
            </a:r>
            <a:endParaRPr lang="en-US" dirty="0"/>
          </a:p>
          <a:p>
            <a:pPr lvl="2"/>
            <a:r>
              <a:rPr lang="en-US" dirty="0" err="1"/>
              <a:t>UseCase</a:t>
            </a:r>
            <a:r>
              <a:rPr lang="en-US" dirty="0"/>
              <a:t> Point</a:t>
            </a:r>
          </a:p>
          <a:p>
            <a:pPr lvl="2"/>
            <a:r>
              <a:rPr lang="en-US" dirty="0"/>
              <a:t>COSMIC FFP (Full Function Point)</a:t>
            </a:r>
          </a:p>
          <a:p>
            <a:pPr lvl="1"/>
            <a:endParaRPr lang="en-US" dirty="0"/>
          </a:p>
        </p:txBody>
      </p:sp>
    </p:spTree>
    <p:extLst>
      <p:ext uri="{BB962C8B-B14F-4D97-AF65-F5344CB8AC3E}">
        <p14:creationId xmlns:p14="http://schemas.microsoft.com/office/powerpoint/2010/main" val="17788314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Ước lượng chi phí</a:t>
            </a:r>
            <a:r>
              <a:rPr lang="en-US" dirty="0"/>
              <a:t> (Cost Estimating)</a:t>
            </a:r>
          </a:p>
        </p:txBody>
      </p:sp>
      <p:sp>
        <p:nvSpPr>
          <p:cNvPr id="3" name="Content Placeholder 2"/>
          <p:cNvSpPr>
            <a:spLocks noGrp="1"/>
          </p:cNvSpPr>
          <p:nvPr>
            <p:ph idx="1"/>
          </p:nvPr>
        </p:nvSpPr>
        <p:spPr/>
        <p:txBody>
          <a:bodyPr/>
          <a:lstStyle/>
          <a:p>
            <a:pPr lvl="1"/>
            <a:r>
              <a:rPr lang="en-US" dirty="0"/>
              <a:t>Three-Point </a:t>
            </a:r>
            <a:r>
              <a:rPr lang="en-US" dirty="0" smtClean="0"/>
              <a:t>Estimates: </a:t>
            </a:r>
            <a:r>
              <a:rPr lang="vi-VN" dirty="0" smtClean="0"/>
              <a:t>Khái </a:t>
            </a:r>
            <a:r>
              <a:rPr lang="vi-VN" dirty="0"/>
              <a:t>niệm này bắt nguồn từ việc đánh giá chương trình và kỹ thuật đánh giá (PERT</a:t>
            </a:r>
            <a:r>
              <a:rPr lang="vi-VN" dirty="0" smtClean="0"/>
              <a:t>).</a:t>
            </a:r>
            <a:r>
              <a:rPr lang="en-US" dirty="0" smtClean="0"/>
              <a:t> </a:t>
            </a:r>
            <a:r>
              <a:rPr lang="vi-VN" dirty="0" smtClean="0"/>
              <a:t>PERT </a:t>
            </a:r>
            <a:r>
              <a:rPr lang="vi-VN" dirty="0"/>
              <a:t>sử dụng ba ước tính để xác định một phạm vi gần đúng cho các chi phí </a:t>
            </a:r>
            <a:r>
              <a:rPr lang="en-US" dirty="0" err="1" smtClean="0"/>
              <a:t>của</a:t>
            </a:r>
            <a:r>
              <a:rPr lang="en-US" dirty="0" smtClean="0"/>
              <a:t> </a:t>
            </a:r>
            <a:r>
              <a:rPr lang="vi-VN" dirty="0" smtClean="0"/>
              <a:t>hoạt động</a:t>
            </a:r>
            <a:r>
              <a:rPr lang="en-US" dirty="0" smtClean="0"/>
              <a:t>.</a:t>
            </a:r>
          </a:p>
          <a:p>
            <a:pPr lvl="2"/>
            <a:r>
              <a:rPr lang="en-US" dirty="0" err="1" smtClean="0"/>
              <a:t>Kỳ</a:t>
            </a:r>
            <a:r>
              <a:rPr lang="en-US" dirty="0"/>
              <a:t> </a:t>
            </a:r>
            <a:r>
              <a:rPr lang="en-US" dirty="0" err="1" smtClean="0"/>
              <a:t>vọng</a:t>
            </a:r>
            <a:r>
              <a:rPr lang="vi-VN" dirty="0" smtClean="0"/>
              <a:t> (</a:t>
            </a:r>
            <a:r>
              <a:rPr lang="en-US" dirty="0" smtClean="0"/>
              <a:t>C</a:t>
            </a:r>
            <a:r>
              <a:rPr lang="vi-VN" baseline="-25000" dirty="0" smtClean="0"/>
              <a:t>M</a:t>
            </a:r>
            <a:r>
              <a:rPr lang="vi-VN" dirty="0" smtClean="0"/>
              <a:t>)</a:t>
            </a:r>
            <a:r>
              <a:rPr lang="en-US" dirty="0" smtClean="0"/>
              <a:t>: </a:t>
            </a:r>
            <a:r>
              <a:rPr lang="vi-VN" dirty="0" smtClean="0"/>
              <a:t>Chi </a:t>
            </a:r>
            <a:r>
              <a:rPr lang="vi-VN" dirty="0"/>
              <a:t>phí hoạt </a:t>
            </a:r>
            <a:r>
              <a:rPr lang="vi-VN" dirty="0" smtClean="0"/>
              <a:t>động </a:t>
            </a:r>
            <a:r>
              <a:rPr lang="vi-VN" dirty="0"/>
              <a:t>dựa trên đánh giá nỗ lực thực tế cho công việc cần thiết và bất kỳ chi phí dự đoán</a:t>
            </a:r>
            <a:r>
              <a:rPr lang="vi-VN" dirty="0" smtClean="0"/>
              <a:t>.</a:t>
            </a:r>
            <a:endParaRPr lang="en-US" dirty="0" smtClean="0"/>
          </a:p>
          <a:p>
            <a:pPr lvl="2"/>
            <a:r>
              <a:rPr lang="vi-VN" dirty="0" smtClean="0"/>
              <a:t>Lạc </a:t>
            </a:r>
            <a:r>
              <a:rPr lang="vi-VN" dirty="0"/>
              <a:t>quan </a:t>
            </a:r>
            <a:r>
              <a:rPr lang="vi-VN" dirty="0" smtClean="0"/>
              <a:t>(</a:t>
            </a:r>
            <a:r>
              <a:rPr lang="en-US" dirty="0" smtClean="0"/>
              <a:t>C</a:t>
            </a:r>
            <a:r>
              <a:rPr lang="vi-VN" baseline="-25000" dirty="0" smtClean="0"/>
              <a:t>O</a:t>
            </a:r>
            <a:r>
              <a:rPr lang="vi-VN" dirty="0"/>
              <a:t>) Chi phí hoạt động dựa trên phân tích các kịch bản tốt nhất cho hoạt động này</a:t>
            </a:r>
            <a:r>
              <a:rPr lang="vi-VN" dirty="0" smtClean="0"/>
              <a:t>.</a:t>
            </a:r>
            <a:endParaRPr lang="en-US" dirty="0" smtClean="0"/>
          </a:p>
          <a:p>
            <a:pPr lvl="2"/>
            <a:r>
              <a:rPr lang="vi-VN" dirty="0" smtClean="0"/>
              <a:t>Bi </a:t>
            </a:r>
            <a:r>
              <a:rPr lang="vi-VN" dirty="0"/>
              <a:t>quan </a:t>
            </a:r>
            <a:r>
              <a:rPr lang="vi-VN" dirty="0" smtClean="0"/>
              <a:t>(</a:t>
            </a:r>
            <a:r>
              <a:rPr lang="en-US" dirty="0" smtClean="0"/>
              <a:t>C</a:t>
            </a:r>
            <a:r>
              <a:rPr lang="vi-VN" baseline="-25000" dirty="0" smtClean="0"/>
              <a:t>P</a:t>
            </a:r>
            <a:r>
              <a:rPr lang="vi-VN" dirty="0"/>
              <a:t>). Chi phí hoạt động dựa trên phân tích của các kịch bản trường hợp xấu nhất cho hoạt động này. </a:t>
            </a:r>
            <a:endParaRPr lang="en-US" dirty="0"/>
          </a:p>
        </p:txBody>
      </p:sp>
    </p:spTree>
    <p:extLst>
      <p:ext uri="{BB962C8B-B14F-4D97-AF65-F5344CB8AC3E}">
        <p14:creationId xmlns:p14="http://schemas.microsoft.com/office/powerpoint/2010/main" val="35112045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Ước lượng chi phí</a:t>
            </a:r>
            <a:r>
              <a:rPr lang="en-US" dirty="0"/>
              <a:t> (Cost Estimating)</a:t>
            </a:r>
          </a:p>
        </p:txBody>
      </p:sp>
      <p:sp>
        <p:nvSpPr>
          <p:cNvPr id="3" name="Content Placeholder 2"/>
          <p:cNvSpPr>
            <a:spLocks noGrp="1"/>
          </p:cNvSpPr>
          <p:nvPr>
            <p:ph idx="1"/>
          </p:nvPr>
        </p:nvSpPr>
        <p:spPr/>
        <p:txBody>
          <a:bodyPr/>
          <a:lstStyle/>
          <a:p>
            <a:pPr lvl="1"/>
            <a:r>
              <a:rPr lang="vi-VN" dirty="0"/>
              <a:t>PERT phân tích tính toán chi phí (C</a:t>
            </a:r>
            <a:r>
              <a:rPr lang="vi-VN" baseline="-25000" dirty="0"/>
              <a:t>E</a:t>
            </a:r>
            <a:r>
              <a:rPr lang="vi-VN" dirty="0"/>
              <a:t>) hoạt động dự </a:t>
            </a:r>
            <a:r>
              <a:rPr lang="vi-VN" dirty="0" smtClean="0"/>
              <a:t>kiến</a:t>
            </a:r>
            <a:r>
              <a:rPr lang="en-US" dirty="0" smtClean="0"/>
              <a:t>:</a:t>
            </a:r>
          </a:p>
          <a:p>
            <a:pPr lvl="1"/>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20" y="2689861"/>
            <a:ext cx="3474682" cy="1505694"/>
          </a:xfrm>
          <a:prstGeom prst="rect">
            <a:avLst/>
          </a:prstGeom>
        </p:spPr>
      </p:pic>
    </p:spTree>
    <p:extLst>
      <p:ext uri="{BB962C8B-B14F-4D97-AF65-F5344CB8AC3E}">
        <p14:creationId xmlns:p14="http://schemas.microsoft.com/office/powerpoint/2010/main" val="12903567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Ước lượng chi phí</a:t>
            </a:r>
            <a:r>
              <a:rPr lang="en-US" dirty="0"/>
              <a:t> (Cost Estimating)</a:t>
            </a:r>
          </a:p>
        </p:txBody>
      </p:sp>
      <p:sp>
        <p:nvSpPr>
          <p:cNvPr id="3" name="Content Placeholder 2"/>
          <p:cNvSpPr>
            <a:spLocks noGrp="1"/>
          </p:cNvSpPr>
          <p:nvPr>
            <p:ph idx="1"/>
          </p:nvPr>
        </p:nvSpPr>
        <p:spPr/>
        <p:txBody>
          <a:bodyPr/>
          <a:lstStyle/>
          <a:p>
            <a:pPr lvl="1"/>
            <a:r>
              <a:rPr lang="en-US" dirty="0" err="1" smtClean="0"/>
              <a:t>Phân</a:t>
            </a:r>
            <a:r>
              <a:rPr lang="en-US" dirty="0"/>
              <a:t> </a:t>
            </a:r>
            <a:r>
              <a:rPr lang="en-US" dirty="0" err="1" smtClean="0"/>
              <a:t>tích</a:t>
            </a:r>
            <a:r>
              <a:rPr lang="en-US" dirty="0"/>
              <a:t> </a:t>
            </a:r>
            <a:r>
              <a:rPr lang="en-US" dirty="0" err="1" smtClean="0"/>
              <a:t>dự</a:t>
            </a:r>
            <a:r>
              <a:rPr lang="en-US" dirty="0"/>
              <a:t> </a:t>
            </a:r>
            <a:r>
              <a:rPr lang="en-US" dirty="0" err="1" smtClean="0"/>
              <a:t>phòng</a:t>
            </a:r>
            <a:r>
              <a:rPr lang="en-US" dirty="0" smtClean="0"/>
              <a:t> (</a:t>
            </a:r>
            <a:r>
              <a:rPr lang="en-US" dirty="0"/>
              <a:t>Reserve </a:t>
            </a:r>
            <a:r>
              <a:rPr lang="en-US" dirty="0" smtClean="0"/>
              <a:t>Analysis): </a:t>
            </a:r>
            <a:r>
              <a:rPr lang="vi-VN" dirty="0" smtClean="0"/>
              <a:t>Dự </a:t>
            </a:r>
            <a:r>
              <a:rPr lang="vi-VN" dirty="0"/>
              <a:t>toán chi phí có thể bao gồm dự phòng rủi ro (đôi khi được gọi là phụ cấp dự </a:t>
            </a:r>
            <a:r>
              <a:rPr lang="vi-VN" dirty="0" smtClean="0"/>
              <a:t>phòng).</a:t>
            </a:r>
            <a:r>
              <a:rPr lang="en-US" dirty="0" smtClean="0"/>
              <a:t> </a:t>
            </a:r>
            <a:r>
              <a:rPr lang="vi-VN" dirty="0" smtClean="0"/>
              <a:t>Dự </a:t>
            </a:r>
            <a:r>
              <a:rPr lang="vi-VN" dirty="0"/>
              <a:t>phòng có thể là một tỷ lệ phần trăm của chi phí ước tính, một số cố định, hoặc có thể được phát triển bằng cách sử dụng các phương pháp phân tích định lượng</a:t>
            </a:r>
            <a:r>
              <a:rPr lang="vi-VN" dirty="0" smtClean="0"/>
              <a:t>.</a:t>
            </a:r>
            <a:endParaRPr lang="en-US" dirty="0" smtClean="0"/>
          </a:p>
          <a:p>
            <a:pPr lvl="1"/>
            <a:r>
              <a:rPr lang="vi-VN" dirty="0"/>
              <a:t>Chi phí Chất </a:t>
            </a:r>
            <a:r>
              <a:rPr lang="vi-VN" dirty="0" smtClean="0"/>
              <a:t>lượng</a:t>
            </a:r>
            <a:r>
              <a:rPr lang="en-US" dirty="0"/>
              <a:t> (Cost of Quality)</a:t>
            </a:r>
            <a:r>
              <a:rPr lang="vi-VN" dirty="0" smtClean="0"/>
              <a:t>: đư</a:t>
            </a:r>
            <a:r>
              <a:rPr lang="en-US" dirty="0" smtClean="0"/>
              <a:t>a</a:t>
            </a:r>
            <a:r>
              <a:rPr lang="vi-VN" dirty="0" smtClean="0"/>
              <a:t> </a:t>
            </a:r>
            <a:r>
              <a:rPr lang="vi-VN" dirty="0"/>
              <a:t>chi phí của tất cả các hoạt động liên quan đến chất </a:t>
            </a:r>
            <a:r>
              <a:rPr lang="vi-VN" dirty="0" smtClean="0"/>
              <a:t>lượng</a:t>
            </a:r>
            <a:r>
              <a:rPr lang="en-US" dirty="0" smtClean="0"/>
              <a:t> </a:t>
            </a:r>
            <a:r>
              <a:rPr lang="vi-VN" dirty="0" smtClean="0"/>
              <a:t>vào </a:t>
            </a:r>
            <a:r>
              <a:rPr lang="vi-VN" dirty="0"/>
              <a:t>ngân sách tổng </a:t>
            </a:r>
            <a:r>
              <a:rPr lang="vi-VN" dirty="0" smtClean="0"/>
              <a:t>thể</a:t>
            </a:r>
            <a:r>
              <a:rPr lang="en-US" dirty="0" smtClean="0"/>
              <a:t>.</a:t>
            </a:r>
            <a:endParaRPr lang="en-US" dirty="0"/>
          </a:p>
        </p:txBody>
      </p:sp>
    </p:spTree>
    <p:extLst>
      <p:ext uri="{BB962C8B-B14F-4D97-AF65-F5344CB8AC3E}">
        <p14:creationId xmlns:p14="http://schemas.microsoft.com/office/powerpoint/2010/main" val="42815556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Khái</a:t>
            </a:r>
            <a:r>
              <a:rPr lang="en-US" dirty="0"/>
              <a:t> </a:t>
            </a:r>
            <a:r>
              <a:rPr lang="en-US" dirty="0" err="1" smtClean="0"/>
              <a:t>niệm</a:t>
            </a:r>
            <a:r>
              <a:rPr lang="en-US" dirty="0" smtClean="0"/>
              <a:t> </a:t>
            </a:r>
            <a:r>
              <a:rPr lang="en-US" dirty="0" err="1" smtClean="0"/>
              <a:t>quản</a:t>
            </a:r>
            <a:r>
              <a:rPr lang="en-US" dirty="0" smtClean="0"/>
              <a:t> </a:t>
            </a:r>
            <a:r>
              <a:rPr lang="en-US" dirty="0" err="1" smtClean="0"/>
              <a:t>lý</a:t>
            </a:r>
            <a:r>
              <a:rPr lang="en-US" dirty="0" smtClean="0"/>
              <a:t> chi phi </a:t>
            </a:r>
            <a:r>
              <a:rPr lang="en-US" dirty="0" err="1" smtClean="0"/>
              <a:t>dự</a:t>
            </a:r>
            <a:r>
              <a:rPr lang="en-US" dirty="0" smtClean="0"/>
              <a:t> </a:t>
            </a:r>
            <a:r>
              <a:rPr lang="en-US" dirty="0" err="1" smtClean="0"/>
              <a:t>án</a:t>
            </a:r>
            <a:endParaRPr lang="en-US" dirty="0"/>
          </a:p>
        </p:txBody>
      </p:sp>
      <p:sp>
        <p:nvSpPr>
          <p:cNvPr id="3" name="Content Placeholder 2"/>
          <p:cNvSpPr>
            <a:spLocks noGrp="1"/>
          </p:cNvSpPr>
          <p:nvPr>
            <p:ph idx="1"/>
          </p:nvPr>
        </p:nvSpPr>
        <p:spPr/>
        <p:txBody>
          <a:bodyPr/>
          <a:lstStyle/>
          <a:p>
            <a:r>
              <a:rPr lang="vi-VN" dirty="0"/>
              <a:t>Chi </a:t>
            </a:r>
            <a:r>
              <a:rPr lang="vi-VN" dirty="0" smtClean="0"/>
              <a:t>phí</a:t>
            </a:r>
            <a:r>
              <a:rPr lang="en-US" dirty="0" smtClean="0"/>
              <a:t> </a:t>
            </a:r>
            <a:r>
              <a:rPr lang="vi-VN" dirty="0" smtClean="0"/>
              <a:t>là </a:t>
            </a:r>
            <a:r>
              <a:rPr lang="vi-VN" dirty="0"/>
              <a:t>tài nguyên được </a:t>
            </a:r>
            <a:r>
              <a:rPr lang="vi-VN" dirty="0" smtClean="0"/>
              <a:t>tính </a:t>
            </a:r>
            <a:r>
              <a:rPr lang="vi-VN" dirty="0"/>
              <a:t>trước để đạt được một mục </a:t>
            </a:r>
            <a:r>
              <a:rPr lang="vi-VN" dirty="0" smtClean="0"/>
              <a:t>tiêu. </a:t>
            </a:r>
            <a:r>
              <a:rPr lang="vi-VN" dirty="0"/>
              <a:t>Chi phí thường được đo bằng đơn </a:t>
            </a:r>
            <a:r>
              <a:rPr lang="vi-VN" dirty="0" smtClean="0"/>
              <a:t>vị</a:t>
            </a:r>
            <a:r>
              <a:rPr lang="en-US" dirty="0" smtClean="0"/>
              <a:t> </a:t>
            </a:r>
            <a:r>
              <a:rPr lang="vi-VN" dirty="0" smtClean="0"/>
              <a:t>tiền tệ</a:t>
            </a:r>
            <a:r>
              <a:rPr lang="en-US" dirty="0" smtClean="0"/>
              <a:t>.</a:t>
            </a:r>
            <a:endParaRPr lang="en-US" dirty="0"/>
          </a:p>
          <a:p>
            <a:r>
              <a:rPr lang="vi-VN" dirty="0" smtClean="0"/>
              <a:t>Quản </a:t>
            </a:r>
            <a:r>
              <a:rPr lang="vi-VN" dirty="0"/>
              <a:t>lý chi phí </a:t>
            </a:r>
            <a:r>
              <a:rPr lang="vi-VN" dirty="0" smtClean="0"/>
              <a:t>dự</a:t>
            </a:r>
            <a:r>
              <a:rPr lang="en-US" dirty="0" smtClean="0"/>
              <a:t> </a:t>
            </a:r>
            <a:r>
              <a:rPr lang="vi-VN" dirty="0" smtClean="0"/>
              <a:t>án </a:t>
            </a:r>
            <a:r>
              <a:rPr lang="vi-VN" dirty="0"/>
              <a:t>bao gồm những quy trình yêu cầu đảm bảo cho </a:t>
            </a:r>
            <a:r>
              <a:rPr lang="vi-VN" dirty="0" smtClean="0"/>
              <a:t>dự</a:t>
            </a:r>
            <a:r>
              <a:rPr lang="en-US" dirty="0" smtClean="0"/>
              <a:t> </a:t>
            </a:r>
            <a:r>
              <a:rPr lang="vi-VN" dirty="0" smtClean="0"/>
              <a:t>án </a:t>
            </a:r>
            <a:r>
              <a:rPr lang="vi-VN" dirty="0"/>
              <a:t>được hoàn tất trong </a:t>
            </a:r>
            <a:r>
              <a:rPr lang="en-US" dirty="0" err="1" smtClean="0"/>
              <a:t>phạm</a:t>
            </a:r>
            <a:r>
              <a:rPr lang="en-US" dirty="0" smtClean="0"/>
              <a:t> vi </a:t>
            </a:r>
            <a:r>
              <a:rPr lang="vi-VN" dirty="0" smtClean="0"/>
              <a:t>ngân sách</a:t>
            </a:r>
            <a:r>
              <a:rPr lang="en-US" dirty="0" smtClean="0"/>
              <a:t> </a:t>
            </a:r>
            <a:r>
              <a:rPr lang="vi-VN" dirty="0" smtClean="0"/>
              <a:t>đượ</a:t>
            </a:r>
            <a:r>
              <a:rPr lang="en-US" dirty="0"/>
              <a:t>c </a:t>
            </a:r>
            <a:r>
              <a:rPr lang="en-US" dirty="0" err="1" smtClean="0"/>
              <a:t>phê</a:t>
            </a:r>
            <a:r>
              <a:rPr lang="en-US" dirty="0"/>
              <a:t> </a:t>
            </a:r>
            <a:r>
              <a:rPr lang="en-US" dirty="0" err="1" smtClean="0"/>
              <a:t>chuẩn</a:t>
            </a:r>
            <a:r>
              <a:rPr lang="en-US" dirty="0" smtClean="0"/>
              <a:t>.</a:t>
            </a:r>
          </a:p>
        </p:txBody>
      </p:sp>
    </p:spTree>
    <p:extLst>
      <p:ext uri="{BB962C8B-B14F-4D97-AF65-F5344CB8AC3E}">
        <p14:creationId xmlns:p14="http://schemas.microsoft.com/office/powerpoint/2010/main" val="7646309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Ước lượng chi phí</a:t>
            </a:r>
            <a:r>
              <a:rPr lang="en-US" dirty="0"/>
              <a:t> (Cost Estimating)</a:t>
            </a:r>
          </a:p>
        </p:txBody>
      </p:sp>
      <p:sp>
        <p:nvSpPr>
          <p:cNvPr id="3" name="Content Placeholder 2"/>
          <p:cNvSpPr>
            <a:spLocks noGrp="1"/>
          </p:cNvSpPr>
          <p:nvPr>
            <p:ph idx="1"/>
          </p:nvPr>
        </p:nvSpPr>
        <p:spPr/>
        <p:txBody>
          <a:bodyPr/>
          <a:lstStyle/>
          <a:p>
            <a:pPr lvl="1"/>
            <a:r>
              <a:rPr lang="vi-VN" dirty="0"/>
              <a:t>Phân tích nhà cung cấp </a:t>
            </a:r>
            <a:r>
              <a:rPr lang="vi-VN" dirty="0" smtClean="0"/>
              <a:t>thầu</a:t>
            </a:r>
            <a:r>
              <a:rPr lang="en-US" dirty="0"/>
              <a:t> (Vendor Bid Analysis)</a:t>
            </a:r>
            <a:r>
              <a:rPr lang="vi-VN" dirty="0" smtClean="0"/>
              <a:t>: cần </a:t>
            </a:r>
            <a:r>
              <a:rPr lang="vi-VN" dirty="0"/>
              <a:t>phải làm việc với một nhà thầu bên ngoài để có được dự </a:t>
            </a:r>
            <a:r>
              <a:rPr lang="vi-VN" dirty="0" smtClean="0"/>
              <a:t>án.</a:t>
            </a:r>
            <a:endParaRPr lang="en-US" dirty="0"/>
          </a:p>
        </p:txBody>
      </p:sp>
    </p:spTree>
    <p:extLst>
      <p:ext uri="{BB962C8B-B14F-4D97-AF65-F5344CB8AC3E}">
        <p14:creationId xmlns:p14="http://schemas.microsoft.com/office/powerpoint/2010/main" val="37748385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Ước lượng chi phí</a:t>
            </a:r>
            <a:r>
              <a:rPr lang="en-US" dirty="0"/>
              <a:t> (Cost Estimating)</a:t>
            </a:r>
          </a:p>
        </p:txBody>
      </p:sp>
      <p:sp>
        <p:nvSpPr>
          <p:cNvPr id="3" name="Content Placeholder 2"/>
          <p:cNvSpPr>
            <a:spLocks noGrp="1"/>
          </p:cNvSpPr>
          <p:nvPr>
            <p:ph idx="1"/>
          </p:nvPr>
        </p:nvSpPr>
        <p:spPr/>
        <p:txBody>
          <a:bodyPr/>
          <a:lstStyle/>
          <a:p>
            <a:r>
              <a:rPr lang="en-US" dirty="0" smtClean="0"/>
              <a:t>Outputs</a:t>
            </a:r>
          </a:p>
          <a:p>
            <a:pPr lvl="1"/>
            <a:r>
              <a:rPr lang="en-US" dirty="0" smtClean="0"/>
              <a:t>Cost estimates: </a:t>
            </a:r>
            <a:r>
              <a:rPr lang="vi-VN" dirty="0" smtClean="0"/>
              <a:t>đánh </a:t>
            </a:r>
            <a:r>
              <a:rPr lang="vi-VN" dirty="0"/>
              <a:t>giá định lượng </a:t>
            </a:r>
            <a:r>
              <a:rPr lang="vi-VN" dirty="0" smtClean="0"/>
              <a:t>các </a:t>
            </a:r>
            <a:r>
              <a:rPr lang="vi-VN" dirty="0"/>
              <a:t>chi phí của các nguồn tài nguyên cần thiết để hoàn thành các hoạt động của dự </a:t>
            </a:r>
            <a:r>
              <a:rPr lang="vi-VN" dirty="0" smtClean="0"/>
              <a:t>án</a:t>
            </a:r>
            <a:r>
              <a:rPr lang="en-US" dirty="0" smtClean="0"/>
              <a:t>.</a:t>
            </a:r>
          </a:p>
          <a:p>
            <a:pPr lvl="1"/>
            <a:r>
              <a:rPr lang="en-US" dirty="0"/>
              <a:t>Supporting detail: </a:t>
            </a:r>
            <a:r>
              <a:rPr lang="en-US" dirty="0" err="1" smtClean="0"/>
              <a:t>hỗ</a:t>
            </a:r>
            <a:r>
              <a:rPr lang="en-US" dirty="0"/>
              <a:t> </a:t>
            </a:r>
            <a:r>
              <a:rPr lang="en-US" dirty="0" err="1" smtClean="0"/>
              <a:t>trợ</a:t>
            </a:r>
            <a:r>
              <a:rPr lang="en-US" dirty="0" smtClean="0"/>
              <a:t> </a:t>
            </a:r>
            <a:r>
              <a:rPr lang="en-US" dirty="0"/>
              <a:t>chi </a:t>
            </a:r>
            <a:r>
              <a:rPr lang="en-US" dirty="0" err="1" smtClean="0"/>
              <a:t>tiết</a:t>
            </a:r>
            <a:r>
              <a:rPr lang="en-US" dirty="0" smtClean="0"/>
              <a:t> cho</a:t>
            </a:r>
            <a:r>
              <a:rPr lang="en-US" dirty="0"/>
              <a:t> </a:t>
            </a:r>
            <a:r>
              <a:rPr lang="en-US" dirty="0" err="1" smtClean="0"/>
              <a:t>việc</a:t>
            </a:r>
            <a:r>
              <a:rPr lang="en-US" dirty="0"/>
              <a:t> </a:t>
            </a:r>
            <a:r>
              <a:rPr lang="vi-VN" dirty="0" smtClean="0"/>
              <a:t>ướ</a:t>
            </a:r>
            <a:r>
              <a:rPr lang="en-US" dirty="0"/>
              <a:t>c </a:t>
            </a:r>
            <a:r>
              <a:rPr lang="en-US" dirty="0" smtClean="0"/>
              <a:t>l</a:t>
            </a:r>
            <a:r>
              <a:rPr lang="vi-VN" dirty="0" smtClean="0"/>
              <a:t>ượ</a:t>
            </a:r>
            <a:r>
              <a:rPr lang="en-US" dirty="0" err="1" smtClean="0"/>
              <a:t>ng</a:t>
            </a:r>
            <a:r>
              <a:rPr lang="en-US" dirty="0"/>
              <a:t> </a:t>
            </a:r>
            <a:r>
              <a:rPr lang="en-US" dirty="0" err="1" smtClean="0"/>
              <a:t>gồm</a:t>
            </a:r>
            <a:r>
              <a:rPr lang="en-US" dirty="0" smtClean="0"/>
              <a:t>:</a:t>
            </a:r>
          </a:p>
          <a:p>
            <a:pPr lvl="2"/>
            <a:r>
              <a:rPr lang="en-US" dirty="0" err="1" smtClean="0"/>
              <a:t>Bảng</a:t>
            </a:r>
            <a:r>
              <a:rPr lang="en-US" dirty="0"/>
              <a:t> </a:t>
            </a:r>
            <a:r>
              <a:rPr lang="en-US" dirty="0" err="1" smtClean="0"/>
              <a:t>mô</a:t>
            </a:r>
            <a:r>
              <a:rPr lang="en-US" dirty="0"/>
              <a:t> </a:t>
            </a:r>
            <a:r>
              <a:rPr lang="en-US" dirty="0" err="1" smtClean="0"/>
              <a:t>tả</a:t>
            </a:r>
            <a:r>
              <a:rPr lang="en-US" dirty="0"/>
              <a:t> </a:t>
            </a:r>
            <a:r>
              <a:rPr lang="en-US" dirty="0" err="1" smtClean="0"/>
              <a:t>phạm</a:t>
            </a:r>
            <a:r>
              <a:rPr lang="en-US" dirty="0" smtClean="0"/>
              <a:t> </a:t>
            </a:r>
            <a:r>
              <a:rPr lang="en-US" dirty="0"/>
              <a:t>vi </a:t>
            </a:r>
            <a:r>
              <a:rPr lang="en-US" dirty="0" err="1" smtClean="0"/>
              <a:t>của</a:t>
            </a:r>
            <a:r>
              <a:rPr lang="en-US" dirty="0"/>
              <a:t> </a:t>
            </a:r>
            <a:r>
              <a:rPr lang="en-US" dirty="0" err="1" smtClean="0"/>
              <a:t>công</a:t>
            </a:r>
            <a:r>
              <a:rPr lang="en-US" dirty="0"/>
              <a:t> </a:t>
            </a:r>
            <a:r>
              <a:rPr lang="en-US" dirty="0" err="1" smtClean="0"/>
              <a:t>việc</a:t>
            </a:r>
            <a:r>
              <a:rPr lang="en-US" dirty="0"/>
              <a:t> </a:t>
            </a:r>
            <a:r>
              <a:rPr lang="en-US" dirty="0" err="1" smtClean="0"/>
              <a:t>th</a:t>
            </a:r>
            <a:r>
              <a:rPr lang="vi-VN" dirty="0" smtClean="0"/>
              <a:t>ườn</a:t>
            </a:r>
            <a:r>
              <a:rPr lang="en-US" dirty="0"/>
              <a:t>g </a:t>
            </a:r>
            <a:r>
              <a:rPr lang="en-US" dirty="0" err="1" smtClean="0"/>
              <a:t>là</a:t>
            </a:r>
            <a:r>
              <a:rPr lang="en-US" dirty="0" smtClean="0"/>
              <a:t> WBS</a:t>
            </a:r>
          </a:p>
          <a:p>
            <a:pPr lvl="2"/>
            <a:r>
              <a:rPr lang="en-US" dirty="0"/>
              <a:t>T</a:t>
            </a:r>
            <a:r>
              <a:rPr lang="vi-VN" dirty="0" smtClean="0"/>
              <a:t>ài liệu </a:t>
            </a:r>
            <a:r>
              <a:rPr lang="vi-VN" dirty="0"/>
              <a:t>cơ sở cho dự </a:t>
            </a:r>
            <a:r>
              <a:rPr lang="vi-VN" dirty="0" smtClean="0"/>
              <a:t>toán</a:t>
            </a:r>
            <a:endParaRPr lang="en-US" dirty="0" smtClean="0"/>
          </a:p>
          <a:p>
            <a:pPr lvl="1"/>
            <a:r>
              <a:rPr lang="en-US" dirty="0" smtClean="0"/>
              <a:t>Cost management plan</a:t>
            </a:r>
            <a:r>
              <a:rPr lang="en-US" dirty="0"/>
              <a:t>: </a:t>
            </a:r>
            <a:r>
              <a:rPr lang="en-US" dirty="0" err="1" smtClean="0"/>
              <a:t>mô</a:t>
            </a:r>
            <a:r>
              <a:rPr lang="en-US" dirty="0"/>
              <a:t> </a:t>
            </a:r>
            <a:r>
              <a:rPr lang="en-US" dirty="0" err="1" smtClean="0"/>
              <a:t>tả</a:t>
            </a:r>
            <a:r>
              <a:rPr lang="en-US" dirty="0"/>
              <a:t> </a:t>
            </a:r>
            <a:r>
              <a:rPr lang="en-US" dirty="0" err="1" smtClean="0"/>
              <a:t>kế</a:t>
            </a:r>
            <a:r>
              <a:rPr lang="en-US" dirty="0"/>
              <a:t> </a:t>
            </a:r>
            <a:r>
              <a:rPr lang="en-US" dirty="0" err="1" smtClean="0"/>
              <a:t>hoạch</a:t>
            </a:r>
            <a:r>
              <a:rPr lang="en-US" dirty="0"/>
              <a:t> </a:t>
            </a:r>
            <a:r>
              <a:rPr lang="en-US" dirty="0" err="1" smtClean="0"/>
              <a:t>quản</a:t>
            </a:r>
            <a:r>
              <a:rPr lang="en-US" dirty="0"/>
              <a:t> </a:t>
            </a:r>
            <a:r>
              <a:rPr lang="en-US" dirty="0" err="1" smtClean="0"/>
              <a:t>lý</a:t>
            </a:r>
            <a:r>
              <a:rPr lang="en-US" dirty="0"/>
              <a:t> </a:t>
            </a:r>
            <a:r>
              <a:rPr lang="en-US" dirty="0" err="1" smtClean="0"/>
              <a:t>sự</a:t>
            </a:r>
            <a:r>
              <a:rPr lang="en-US" dirty="0" smtClean="0"/>
              <a:t> </a:t>
            </a:r>
            <a:r>
              <a:rPr lang="en-US" dirty="0" err="1" smtClean="0"/>
              <a:t>thay</a:t>
            </a:r>
            <a:r>
              <a:rPr lang="en-US" dirty="0" smtClean="0"/>
              <a:t> </a:t>
            </a:r>
            <a:r>
              <a:rPr lang="vi-VN" dirty="0" smtClean="0"/>
              <a:t>đổi</a:t>
            </a:r>
            <a:r>
              <a:rPr lang="en-US" dirty="0"/>
              <a:t> </a:t>
            </a:r>
            <a:r>
              <a:rPr lang="en-US" dirty="0" err="1" smtClean="0"/>
              <a:t>của</a:t>
            </a:r>
            <a:r>
              <a:rPr lang="en-US" dirty="0" smtClean="0"/>
              <a:t> </a:t>
            </a:r>
            <a:r>
              <a:rPr lang="en-US" dirty="0"/>
              <a:t>chi phí</a:t>
            </a:r>
          </a:p>
        </p:txBody>
      </p:sp>
    </p:spTree>
    <p:extLst>
      <p:ext uri="{BB962C8B-B14F-4D97-AF65-F5344CB8AC3E}">
        <p14:creationId xmlns:p14="http://schemas.microsoft.com/office/powerpoint/2010/main" val="1468027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Xác định ngân </a:t>
            </a:r>
            <a:r>
              <a:rPr lang="vi-VN" dirty="0" smtClean="0"/>
              <a:t>sách</a:t>
            </a:r>
            <a:r>
              <a:rPr lang="en-US" dirty="0"/>
              <a:t> (Determine Budget)</a:t>
            </a:r>
          </a:p>
        </p:txBody>
      </p:sp>
      <p:sp>
        <p:nvSpPr>
          <p:cNvPr id="3" name="Content Placeholder 2"/>
          <p:cNvSpPr>
            <a:spLocks noGrp="1"/>
          </p:cNvSpPr>
          <p:nvPr>
            <p:ph idx="1"/>
          </p:nvPr>
        </p:nvSpPr>
        <p:spPr/>
        <p:txBody>
          <a:bodyPr/>
          <a:lstStyle/>
          <a:p>
            <a:r>
              <a:rPr lang="vi-VN" dirty="0"/>
              <a:t>Xác định ngân sách là quá trình tổng hợp dự toán chi phí của các hoạt động </a:t>
            </a:r>
            <a:r>
              <a:rPr lang="en-US" dirty="0" err="1" smtClean="0"/>
              <a:t>riêng</a:t>
            </a:r>
            <a:r>
              <a:rPr lang="en-US" dirty="0"/>
              <a:t> </a:t>
            </a:r>
            <a:r>
              <a:rPr lang="en-US" dirty="0" err="1" smtClean="0"/>
              <a:t>biệt</a:t>
            </a:r>
            <a:r>
              <a:rPr lang="en-US" dirty="0" smtClean="0"/>
              <a:t> </a:t>
            </a:r>
            <a:r>
              <a:rPr lang="vi-VN" dirty="0" smtClean="0"/>
              <a:t>hoặc </a:t>
            </a:r>
            <a:r>
              <a:rPr lang="vi-VN" dirty="0"/>
              <a:t>các gói công việc để thiết lập một </a:t>
            </a:r>
            <a:r>
              <a:rPr lang="vi-VN" dirty="0" smtClean="0"/>
              <a:t>đườ</a:t>
            </a:r>
            <a:r>
              <a:rPr lang="en-US" dirty="0" err="1" smtClean="0"/>
              <a:t>ng</a:t>
            </a:r>
            <a:r>
              <a:rPr lang="en-US" dirty="0"/>
              <a:t> </a:t>
            </a:r>
            <a:r>
              <a:rPr lang="en-US" dirty="0" err="1" smtClean="0"/>
              <a:t>mốc</a:t>
            </a:r>
            <a:r>
              <a:rPr lang="en-US" dirty="0" smtClean="0"/>
              <a:t> </a:t>
            </a:r>
            <a:r>
              <a:rPr lang="en-US" dirty="0"/>
              <a:t>chi </a:t>
            </a:r>
            <a:r>
              <a:rPr lang="en-US" dirty="0" smtClean="0"/>
              <a:t>phí </a:t>
            </a:r>
            <a:r>
              <a:rPr lang="vi-VN" dirty="0" smtClean="0"/>
              <a:t>(Cost Baseline)</a:t>
            </a:r>
            <a:r>
              <a:rPr lang="en-US" dirty="0" smtClean="0"/>
              <a:t> </a:t>
            </a:r>
            <a:r>
              <a:rPr lang="vi-VN" dirty="0" smtClean="0"/>
              <a:t>đượ</a:t>
            </a:r>
            <a:r>
              <a:rPr lang="en-US" dirty="0" smtClean="0"/>
              <a:t>c </a:t>
            </a:r>
            <a:r>
              <a:rPr lang="en-US" dirty="0" err="1"/>
              <a:t>phê</a:t>
            </a:r>
            <a:r>
              <a:rPr lang="en-US" dirty="0"/>
              <a:t> </a:t>
            </a:r>
            <a:r>
              <a:rPr lang="en-US" dirty="0" err="1"/>
              <a:t>chuẩn</a:t>
            </a:r>
            <a:r>
              <a:rPr lang="en-US" dirty="0" smtClean="0"/>
              <a:t>, </a:t>
            </a:r>
            <a:r>
              <a:rPr lang="vi-VN" dirty="0" smtClean="0"/>
              <a:t>bao </a:t>
            </a:r>
            <a:r>
              <a:rPr lang="vi-VN" dirty="0"/>
              <a:t>gồm tất cả các ngân sách </a:t>
            </a:r>
            <a:r>
              <a:rPr lang="en-US" dirty="0" err="1"/>
              <a:t>phê</a:t>
            </a:r>
            <a:r>
              <a:rPr lang="en-US" dirty="0"/>
              <a:t> </a:t>
            </a:r>
            <a:r>
              <a:rPr lang="en-US" dirty="0" err="1" smtClean="0"/>
              <a:t>chuẩn</a:t>
            </a:r>
            <a:r>
              <a:rPr lang="en-US" dirty="0" smtClean="0"/>
              <a:t>.</a:t>
            </a:r>
            <a:endParaRPr lang="en-US" dirty="0"/>
          </a:p>
        </p:txBody>
      </p:sp>
    </p:spTree>
    <p:extLst>
      <p:ext uri="{BB962C8B-B14F-4D97-AF65-F5344CB8AC3E}">
        <p14:creationId xmlns:p14="http://schemas.microsoft.com/office/powerpoint/2010/main" val="30512400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Xác định ngân sách</a:t>
            </a:r>
            <a:r>
              <a:rPr lang="en-US" dirty="0"/>
              <a:t> (Determine Budget)</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0196" y="1691658"/>
            <a:ext cx="6729739" cy="4114755"/>
          </a:xfrm>
        </p:spPr>
      </p:pic>
    </p:spTree>
    <p:extLst>
      <p:ext uri="{BB962C8B-B14F-4D97-AF65-F5344CB8AC3E}">
        <p14:creationId xmlns:p14="http://schemas.microsoft.com/office/powerpoint/2010/main" val="17662516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Xác định ngân sách</a:t>
            </a:r>
            <a:r>
              <a:rPr lang="en-US" dirty="0"/>
              <a:t> (Determine Budget)</a:t>
            </a:r>
          </a:p>
        </p:txBody>
      </p:sp>
      <p:sp>
        <p:nvSpPr>
          <p:cNvPr id="3" name="Content Placeholder 2"/>
          <p:cNvSpPr>
            <a:spLocks noGrp="1"/>
          </p:cNvSpPr>
          <p:nvPr>
            <p:ph idx="1"/>
          </p:nvPr>
        </p:nvSpPr>
        <p:spPr/>
        <p:txBody>
          <a:bodyPr/>
          <a:lstStyle/>
          <a:p>
            <a:r>
              <a:rPr lang="en-US" dirty="0" smtClean="0"/>
              <a:t>Inputs:</a:t>
            </a:r>
          </a:p>
          <a:p>
            <a:pPr lvl="1"/>
            <a:r>
              <a:rPr lang="en-US" dirty="0"/>
              <a:t>Activity Cost </a:t>
            </a:r>
            <a:r>
              <a:rPr lang="en-US" dirty="0" smtClean="0"/>
              <a:t>Estimates</a:t>
            </a:r>
          </a:p>
          <a:p>
            <a:pPr lvl="1"/>
            <a:r>
              <a:rPr lang="en-US" dirty="0"/>
              <a:t>Basis of </a:t>
            </a:r>
            <a:r>
              <a:rPr lang="en-US" dirty="0" smtClean="0"/>
              <a:t>Estimates</a:t>
            </a:r>
          </a:p>
          <a:p>
            <a:pPr lvl="1"/>
            <a:r>
              <a:rPr lang="en-US" dirty="0"/>
              <a:t>Scope </a:t>
            </a:r>
            <a:r>
              <a:rPr lang="en-US" dirty="0" smtClean="0"/>
              <a:t>Baseline</a:t>
            </a:r>
          </a:p>
          <a:p>
            <a:pPr lvl="2"/>
            <a:r>
              <a:rPr lang="en-US" dirty="0"/>
              <a:t>Scope Statement</a:t>
            </a:r>
            <a:r>
              <a:rPr lang="en-US" dirty="0" smtClean="0"/>
              <a:t>.</a:t>
            </a:r>
          </a:p>
          <a:p>
            <a:pPr lvl="2"/>
            <a:r>
              <a:rPr lang="en-US" dirty="0"/>
              <a:t>Work breakdown </a:t>
            </a:r>
            <a:r>
              <a:rPr lang="en-US" dirty="0" smtClean="0"/>
              <a:t>structure</a:t>
            </a:r>
          </a:p>
          <a:p>
            <a:pPr lvl="2"/>
            <a:r>
              <a:rPr lang="en-US" dirty="0"/>
              <a:t>WBS </a:t>
            </a:r>
            <a:r>
              <a:rPr lang="en-US" dirty="0" smtClean="0"/>
              <a:t>dictionary</a:t>
            </a:r>
          </a:p>
          <a:p>
            <a:pPr lvl="1"/>
            <a:r>
              <a:rPr lang="en-US" dirty="0"/>
              <a:t>Project </a:t>
            </a:r>
            <a:r>
              <a:rPr lang="en-US" dirty="0" smtClean="0"/>
              <a:t>Schedule</a:t>
            </a:r>
          </a:p>
          <a:p>
            <a:pPr lvl="1"/>
            <a:r>
              <a:rPr lang="en-US" dirty="0"/>
              <a:t>Resource </a:t>
            </a:r>
            <a:r>
              <a:rPr lang="en-US" dirty="0" smtClean="0"/>
              <a:t>Calendars</a:t>
            </a:r>
          </a:p>
          <a:p>
            <a:pPr lvl="1"/>
            <a:r>
              <a:rPr lang="en-US" dirty="0" smtClean="0"/>
              <a:t>Contracts</a:t>
            </a:r>
          </a:p>
          <a:p>
            <a:pPr lvl="1"/>
            <a:r>
              <a:rPr lang="en-US" dirty="0"/>
              <a:t>Organizational Process Assets</a:t>
            </a:r>
          </a:p>
        </p:txBody>
      </p:sp>
    </p:spTree>
    <p:extLst>
      <p:ext uri="{BB962C8B-B14F-4D97-AF65-F5344CB8AC3E}">
        <p14:creationId xmlns:p14="http://schemas.microsoft.com/office/powerpoint/2010/main" val="8785916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Xác định ngân sách</a:t>
            </a:r>
            <a:r>
              <a:rPr lang="en-US" dirty="0"/>
              <a:t> (Determine Budget)</a:t>
            </a:r>
          </a:p>
        </p:txBody>
      </p:sp>
      <p:sp>
        <p:nvSpPr>
          <p:cNvPr id="3" name="Content Placeholder 2"/>
          <p:cNvSpPr>
            <a:spLocks noGrp="1"/>
          </p:cNvSpPr>
          <p:nvPr>
            <p:ph idx="1"/>
          </p:nvPr>
        </p:nvSpPr>
        <p:spPr/>
        <p:txBody>
          <a:bodyPr/>
          <a:lstStyle/>
          <a:p>
            <a:r>
              <a:rPr lang="en-US" dirty="0"/>
              <a:t>Tools and </a:t>
            </a:r>
            <a:r>
              <a:rPr lang="en-US" dirty="0" smtClean="0"/>
              <a:t>Techniques</a:t>
            </a:r>
          </a:p>
          <a:p>
            <a:pPr lvl="1"/>
            <a:r>
              <a:rPr lang="vi-VN" dirty="0"/>
              <a:t>Cost </a:t>
            </a:r>
            <a:r>
              <a:rPr lang="vi-VN" dirty="0" smtClean="0"/>
              <a:t>Aggregation</a:t>
            </a:r>
            <a:r>
              <a:rPr lang="en-US" dirty="0" smtClean="0"/>
              <a:t>: </a:t>
            </a:r>
            <a:r>
              <a:rPr lang="vi-VN" dirty="0"/>
              <a:t>Dự toán chi phí được tổng hợp bởi các gói công việc </a:t>
            </a:r>
            <a:r>
              <a:rPr lang="en-US" dirty="0" err="1" smtClean="0"/>
              <a:t>trong</a:t>
            </a:r>
            <a:r>
              <a:rPr lang="en-US" dirty="0" smtClean="0"/>
              <a:t> </a:t>
            </a:r>
            <a:r>
              <a:rPr lang="vi-VN" dirty="0" smtClean="0"/>
              <a:t>WBS.</a:t>
            </a:r>
            <a:r>
              <a:rPr lang="en-US" dirty="0" smtClean="0"/>
              <a:t> </a:t>
            </a:r>
            <a:r>
              <a:rPr lang="vi-VN" dirty="0" smtClean="0"/>
              <a:t>Các dự </a:t>
            </a:r>
            <a:r>
              <a:rPr lang="vi-VN" dirty="0"/>
              <a:t>toán </a:t>
            </a:r>
            <a:r>
              <a:rPr lang="en-US" dirty="0"/>
              <a:t>chi </a:t>
            </a:r>
            <a:r>
              <a:rPr lang="en-US" dirty="0" smtClean="0"/>
              <a:t>phí</a:t>
            </a:r>
            <a:r>
              <a:rPr lang="en-US" dirty="0"/>
              <a:t> </a:t>
            </a:r>
            <a:r>
              <a:rPr lang="en-US" dirty="0" err="1" smtClean="0"/>
              <a:t>của</a:t>
            </a:r>
            <a:r>
              <a:rPr lang="en-US" dirty="0"/>
              <a:t> </a:t>
            </a:r>
            <a:r>
              <a:rPr lang="en-US" dirty="0" err="1" smtClean="0"/>
              <a:t>các</a:t>
            </a:r>
            <a:r>
              <a:rPr lang="en-US" dirty="0"/>
              <a:t> </a:t>
            </a:r>
            <a:r>
              <a:rPr lang="en-US" dirty="0" err="1" smtClean="0"/>
              <a:t>gói</a:t>
            </a:r>
            <a:r>
              <a:rPr lang="en-US" dirty="0"/>
              <a:t> </a:t>
            </a:r>
            <a:r>
              <a:rPr lang="en-US" dirty="0" err="1" smtClean="0"/>
              <a:t>công</a:t>
            </a:r>
            <a:r>
              <a:rPr lang="en-US" dirty="0"/>
              <a:t> </a:t>
            </a:r>
            <a:r>
              <a:rPr lang="en-US" dirty="0" err="1" smtClean="0"/>
              <a:t>việc</a:t>
            </a:r>
            <a:r>
              <a:rPr lang="en-US" dirty="0" smtClean="0"/>
              <a:t> </a:t>
            </a:r>
            <a:r>
              <a:rPr lang="vi-VN" dirty="0" smtClean="0"/>
              <a:t>được </a:t>
            </a:r>
            <a:r>
              <a:rPr lang="vi-VN" dirty="0"/>
              <a:t>tổng hợp cho các </a:t>
            </a:r>
            <a:r>
              <a:rPr lang="vi-VN" dirty="0" smtClean="0"/>
              <a:t>cấp</a:t>
            </a:r>
            <a:r>
              <a:rPr lang="en-US" dirty="0" smtClean="0"/>
              <a:t> </a:t>
            </a:r>
            <a:r>
              <a:rPr lang="vi-VN" dirty="0" smtClean="0"/>
              <a:t>cao </a:t>
            </a:r>
            <a:r>
              <a:rPr lang="vi-VN" dirty="0"/>
              <a:t>hơn của WBS (chẳng hạn như kiểm soát tài khoản) và cuối cùng cho toàn bộ dự </a:t>
            </a:r>
            <a:r>
              <a:rPr lang="vi-VN" dirty="0" smtClean="0"/>
              <a:t>án</a:t>
            </a:r>
            <a:r>
              <a:rPr lang="en-US" dirty="0" smtClean="0"/>
              <a:t>.</a:t>
            </a:r>
          </a:p>
          <a:p>
            <a:pPr lvl="1"/>
            <a:r>
              <a:rPr lang="en-US" dirty="0"/>
              <a:t>Reserve </a:t>
            </a:r>
            <a:r>
              <a:rPr lang="en-US" dirty="0" smtClean="0"/>
              <a:t>Analysis</a:t>
            </a:r>
          </a:p>
          <a:p>
            <a:pPr lvl="1"/>
            <a:r>
              <a:rPr lang="en-US" dirty="0"/>
              <a:t>Expert </a:t>
            </a:r>
            <a:r>
              <a:rPr lang="en-US" dirty="0" smtClean="0"/>
              <a:t>Judgment</a:t>
            </a:r>
          </a:p>
          <a:p>
            <a:pPr lvl="1"/>
            <a:r>
              <a:rPr lang="en-US" dirty="0"/>
              <a:t>Historical </a:t>
            </a:r>
            <a:r>
              <a:rPr lang="en-US" dirty="0" smtClean="0"/>
              <a:t>Relationships</a:t>
            </a:r>
          </a:p>
          <a:p>
            <a:pPr lvl="1"/>
            <a:r>
              <a:rPr lang="en-US" dirty="0"/>
              <a:t>Funding Limit </a:t>
            </a:r>
            <a:r>
              <a:rPr lang="en-US" dirty="0" smtClean="0"/>
              <a:t>Reconciliation: </a:t>
            </a:r>
            <a:r>
              <a:rPr lang="vi-VN" dirty="0" smtClean="0"/>
              <a:t>đối</a:t>
            </a:r>
            <a:r>
              <a:rPr lang="en-US" dirty="0"/>
              <a:t> </a:t>
            </a:r>
            <a:r>
              <a:rPr lang="en-US" dirty="0" err="1" smtClean="0"/>
              <a:t>chiếu</a:t>
            </a:r>
            <a:r>
              <a:rPr lang="en-US" dirty="0" smtClean="0"/>
              <a:t> </a:t>
            </a:r>
            <a:r>
              <a:rPr lang="en-US" dirty="0" err="1" smtClean="0"/>
              <a:t>kinh</a:t>
            </a:r>
            <a:r>
              <a:rPr lang="en-US" dirty="0"/>
              <a:t> </a:t>
            </a:r>
            <a:r>
              <a:rPr lang="en-US" dirty="0" smtClean="0"/>
              <a:t>phí</a:t>
            </a:r>
            <a:r>
              <a:rPr lang="en-US" dirty="0"/>
              <a:t> </a:t>
            </a:r>
            <a:r>
              <a:rPr lang="en-US" dirty="0" err="1" smtClean="0"/>
              <a:t>giới</a:t>
            </a:r>
            <a:r>
              <a:rPr lang="en-US" dirty="0"/>
              <a:t> </a:t>
            </a:r>
            <a:r>
              <a:rPr lang="en-US" dirty="0" err="1" smtClean="0"/>
              <a:t>hạn</a:t>
            </a:r>
            <a:r>
              <a:rPr lang="en-US" dirty="0" smtClean="0"/>
              <a:t>, </a:t>
            </a:r>
            <a:r>
              <a:rPr lang="vi-VN" dirty="0"/>
              <a:t>để chắc chắn rằng </a:t>
            </a:r>
            <a:r>
              <a:rPr lang="en-US" dirty="0" smtClean="0"/>
              <a:t>d</a:t>
            </a:r>
            <a:r>
              <a:rPr lang="vi-VN" dirty="0" smtClean="0"/>
              <a:t>ự </a:t>
            </a:r>
            <a:r>
              <a:rPr lang="vi-VN" dirty="0"/>
              <a:t>án trong phạm vi </a:t>
            </a:r>
            <a:r>
              <a:rPr lang="vi-VN" dirty="0" smtClean="0"/>
              <a:t>chi </a:t>
            </a:r>
            <a:r>
              <a:rPr lang="vi-VN" dirty="0"/>
              <a:t>phí hợp lý.</a:t>
            </a:r>
            <a:endParaRPr lang="en-US" dirty="0"/>
          </a:p>
        </p:txBody>
      </p:sp>
    </p:spTree>
    <p:extLst>
      <p:ext uri="{BB962C8B-B14F-4D97-AF65-F5344CB8AC3E}">
        <p14:creationId xmlns:p14="http://schemas.microsoft.com/office/powerpoint/2010/main" val="22345416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Xác định ngân sách</a:t>
            </a:r>
            <a:r>
              <a:rPr lang="en-US" dirty="0"/>
              <a:t> (Determine Budget)</a:t>
            </a:r>
          </a:p>
        </p:txBody>
      </p:sp>
      <p:sp>
        <p:nvSpPr>
          <p:cNvPr id="3" name="Content Placeholder 2"/>
          <p:cNvSpPr>
            <a:spLocks noGrp="1"/>
          </p:cNvSpPr>
          <p:nvPr>
            <p:ph idx="1"/>
          </p:nvPr>
        </p:nvSpPr>
        <p:spPr/>
        <p:txBody>
          <a:bodyPr/>
          <a:lstStyle/>
          <a:p>
            <a:r>
              <a:rPr lang="en-US" dirty="0" smtClean="0"/>
              <a:t>Outputs</a:t>
            </a:r>
          </a:p>
          <a:p>
            <a:pPr lvl="1"/>
            <a:r>
              <a:rPr lang="en-US" dirty="0"/>
              <a:t>Cost Performance </a:t>
            </a:r>
            <a:r>
              <a:rPr lang="en-US" dirty="0" smtClean="0"/>
              <a:t>Baseline: </a:t>
            </a:r>
            <a:r>
              <a:rPr lang="vi-VN" dirty="0" smtClean="0"/>
              <a:t>được </a:t>
            </a:r>
            <a:r>
              <a:rPr lang="vi-VN" dirty="0"/>
              <a:t>sử dụng để đo lường, giám sát và kiểm soát chi phí hiệu suất tổng thể dự án.</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8757" y="3520439"/>
            <a:ext cx="7147805" cy="3002877"/>
          </a:xfrm>
          <a:prstGeom prst="rect">
            <a:avLst/>
          </a:prstGeom>
        </p:spPr>
      </p:pic>
    </p:spTree>
    <p:extLst>
      <p:ext uri="{BB962C8B-B14F-4D97-AF65-F5344CB8AC3E}">
        <p14:creationId xmlns:p14="http://schemas.microsoft.com/office/powerpoint/2010/main" val="28615188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Xác định ngân sách</a:t>
            </a:r>
            <a:r>
              <a:rPr lang="en-US" dirty="0"/>
              <a:t> (Determine Budget)</a:t>
            </a:r>
          </a:p>
        </p:txBody>
      </p:sp>
      <p:sp>
        <p:nvSpPr>
          <p:cNvPr id="3" name="Content Placeholder 2"/>
          <p:cNvSpPr>
            <a:spLocks noGrp="1"/>
          </p:cNvSpPr>
          <p:nvPr>
            <p:ph idx="1"/>
          </p:nvPr>
        </p:nvSpPr>
        <p:spPr/>
        <p:txBody>
          <a:bodyPr/>
          <a:lstStyle/>
          <a:p>
            <a:pPr lvl="1"/>
            <a:r>
              <a:rPr lang="en-US" dirty="0"/>
              <a:t>Project Funding </a:t>
            </a:r>
            <a:r>
              <a:rPr lang="en-US" dirty="0" smtClean="0"/>
              <a:t>Requirements: </a:t>
            </a:r>
            <a:r>
              <a:rPr lang="vi-VN" dirty="0"/>
              <a:t>yêu cầu </a:t>
            </a:r>
            <a:r>
              <a:rPr lang="en-US" dirty="0" smtClean="0"/>
              <a:t>t</a:t>
            </a:r>
            <a:r>
              <a:rPr lang="vi-VN" dirty="0" smtClean="0"/>
              <a:t>ổng </a:t>
            </a:r>
            <a:r>
              <a:rPr lang="vi-VN" dirty="0"/>
              <a:t>kinh phí và yêu cầu tài trợ định kỳ (ví dụ, quý, năm) có nguồn gốc từ đường </a:t>
            </a:r>
            <a:r>
              <a:rPr lang="en-US" dirty="0" err="1" smtClean="0"/>
              <a:t>mốc</a:t>
            </a:r>
            <a:r>
              <a:rPr lang="en-US" dirty="0" smtClean="0"/>
              <a:t> </a:t>
            </a:r>
            <a:r>
              <a:rPr lang="en-US" dirty="0"/>
              <a:t>chi phí</a:t>
            </a:r>
            <a:r>
              <a:rPr lang="vi-VN" dirty="0" smtClean="0"/>
              <a:t>.</a:t>
            </a:r>
            <a:endParaRPr lang="en-US" dirty="0" smtClean="0"/>
          </a:p>
          <a:p>
            <a:pPr lvl="1"/>
            <a:r>
              <a:rPr lang="en-US" dirty="0"/>
              <a:t>Project Document </a:t>
            </a:r>
            <a:r>
              <a:rPr lang="en-US" dirty="0" smtClean="0"/>
              <a:t>Updates</a:t>
            </a:r>
          </a:p>
          <a:p>
            <a:pPr lvl="2"/>
            <a:r>
              <a:rPr lang="en-US" dirty="0" smtClean="0"/>
              <a:t>Risk register.</a:t>
            </a:r>
            <a:endParaRPr lang="en-US" dirty="0"/>
          </a:p>
          <a:p>
            <a:pPr lvl="2"/>
            <a:r>
              <a:rPr lang="en-US" dirty="0"/>
              <a:t>Cost </a:t>
            </a:r>
            <a:r>
              <a:rPr lang="en-US" dirty="0" smtClean="0"/>
              <a:t>estimates.</a:t>
            </a:r>
            <a:endParaRPr lang="en-US" dirty="0"/>
          </a:p>
          <a:p>
            <a:pPr lvl="2"/>
            <a:r>
              <a:rPr lang="en-US" dirty="0"/>
              <a:t>Project </a:t>
            </a:r>
            <a:r>
              <a:rPr lang="en-US" dirty="0" smtClean="0"/>
              <a:t>schedule.</a:t>
            </a:r>
            <a:endParaRPr lang="en-US" dirty="0"/>
          </a:p>
        </p:txBody>
      </p:sp>
    </p:spTree>
    <p:extLst>
      <p:ext uri="{BB962C8B-B14F-4D97-AF65-F5344CB8AC3E}">
        <p14:creationId xmlns:p14="http://schemas.microsoft.com/office/powerpoint/2010/main" val="12695001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Kiểm</a:t>
            </a:r>
            <a:r>
              <a:rPr lang="en-US" dirty="0"/>
              <a:t> </a:t>
            </a:r>
            <a:r>
              <a:rPr lang="en-US" dirty="0" smtClean="0"/>
              <a:t>soát </a:t>
            </a:r>
            <a:r>
              <a:rPr lang="en-US" dirty="0"/>
              <a:t>chi </a:t>
            </a:r>
            <a:r>
              <a:rPr lang="en-US" dirty="0" smtClean="0"/>
              <a:t>phí (Control Cost)</a:t>
            </a:r>
            <a:endParaRPr lang="en-US" dirty="0"/>
          </a:p>
        </p:txBody>
      </p:sp>
      <p:sp>
        <p:nvSpPr>
          <p:cNvPr id="3" name="Content Placeholder 2"/>
          <p:cNvSpPr>
            <a:spLocks noGrp="1"/>
          </p:cNvSpPr>
          <p:nvPr>
            <p:ph idx="1"/>
          </p:nvPr>
        </p:nvSpPr>
        <p:spPr/>
        <p:txBody>
          <a:bodyPr/>
          <a:lstStyle/>
          <a:p>
            <a:r>
              <a:rPr lang="vi-VN" dirty="0"/>
              <a:t>Theo dõi tình trạng dự án để cập nhật ngân sách dự </a:t>
            </a:r>
            <a:r>
              <a:rPr lang="vi-VN" dirty="0" smtClean="0"/>
              <a:t>án</a:t>
            </a:r>
            <a:r>
              <a:rPr lang="en-US" dirty="0" smtClean="0"/>
              <a:t>.</a:t>
            </a:r>
          </a:p>
          <a:p>
            <a:pPr algn="l"/>
            <a:r>
              <a:rPr lang="vi-VN" dirty="0" smtClean="0"/>
              <a:t>Quản </a:t>
            </a:r>
            <a:r>
              <a:rPr lang="vi-VN" dirty="0"/>
              <a:t>lý thay đổi đường cơ sở chi phí</a:t>
            </a:r>
            <a:r>
              <a:rPr lang="vi-VN" dirty="0" smtClean="0"/>
              <a:t>.</a:t>
            </a:r>
            <a:endParaRPr lang="en-US" dirty="0" smtClean="0"/>
          </a:p>
          <a:p>
            <a:pPr algn="l"/>
            <a:r>
              <a:rPr lang="vi-VN" dirty="0" smtClean="0"/>
              <a:t>Cập </a:t>
            </a:r>
            <a:r>
              <a:rPr lang="vi-VN" dirty="0"/>
              <a:t>nhật ngân sách liên quan đến chi phí thực tế chi tiêu cho đến </a:t>
            </a:r>
            <a:r>
              <a:rPr lang="en-US" dirty="0" smtClean="0"/>
              <a:t>thời điểm hiện tại</a:t>
            </a:r>
            <a:r>
              <a:rPr lang="vi-VN" dirty="0" smtClean="0"/>
              <a:t>.</a:t>
            </a:r>
            <a:endParaRPr lang="en-US" dirty="0"/>
          </a:p>
        </p:txBody>
      </p:sp>
    </p:spTree>
    <p:extLst>
      <p:ext uri="{BB962C8B-B14F-4D97-AF65-F5344CB8AC3E}">
        <p14:creationId xmlns:p14="http://schemas.microsoft.com/office/powerpoint/2010/main" val="10655417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Kiểm soát chi phí (Control Cost)</a:t>
            </a:r>
          </a:p>
        </p:txBody>
      </p:sp>
      <p:sp>
        <p:nvSpPr>
          <p:cNvPr id="3" name="Content Placeholder 2"/>
          <p:cNvSpPr>
            <a:spLocks noGrp="1"/>
          </p:cNvSpPr>
          <p:nvPr>
            <p:ph idx="1"/>
          </p:nvPr>
        </p:nvSpPr>
        <p:spPr/>
        <p:txBody>
          <a:bodyPr/>
          <a:lstStyle/>
          <a:p>
            <a:r>
              <a:rPr lang="en-US" dirty="0" smtClean="0"/>
              <a:t>Kiểm</a:t>
            </a:r>
            <a:r>
              <a:rPr lang="en-US" dirty="0"/>
              <a:t> </a:t>
            </a:r>
            <a:r>
              <a:rPr lang="en-US" dirty="0" smtClean="0"/>
              <a:t>soát c</a:t>
            </a:r>
            <a:r>
              <a:rPr lang="vi-VN" dirty="0" smtClean="0"/>
              <a:t>hi </a:t>
            </a:r>
            <a:r>
              <a:rPr lang="vi-VN" dirty="0"/>
              <a:t>phí dự án </a:t>
            </a:r>
            <a:r>
              <a:rPr lang="vi-VN" dirty="0" smtClean="0"/>
              <a:t>bao </a:t>
            </a:r>
            <a:r>
              <a:rPr lang="vi-VN" dirty="0"/>
              <a:t>gồm</a:t>
            </a:r>
            <a:r>
              <a:rPr lang="vi-VN" dirty="0" smtClean="0"/>
              <a:t>:</a:t>
            </a:r>
            <a:endParaRPr lang="en-US" dirty="0" smtClean="0"/>
          </a:p>
          <a:p>
            <a:pPr lvl="1" algn="l"/>
            <a:r>
              <a:rPr lang="vi-VN" dirty="0" smtClean="0"/>
              <a:t>Ảnh</a:t>
            </a:r>
            <a:r>
              <a:rPr lang="en-US" dirty="0"/>
              <a:t> </a:t>
            </a:r>
            <a:r>
              <a:rPr lang="en-US" dirty="0" smtClean="0"/>
              <a:t>h</a:t>
            </a:r>
            <a:r>
              <a:rPr lang="vi-VN" dirty="0" smtClean="0"/>
              <a:t>ưởn</a:t>
            </a:r>
            <a:r>
              <a:rPr lang="en-US" dirty="0"/>
              <a:t>g </a:t>
            </a:r>
            <a:r>
              <a:rPr lang="en-US" dirty="0" err="1" smtClean="0"/>
              <a:t>của</a:t>
            </a:r>
            <a:r>
              <a:rPr lang="en-US" dirty="0"/>
              <a:t> </a:t>
            </a:r>
            <a:r>
              <a:rPr lang="en-US" dirty="0" err="1" smtClean="0"/>
              <a:t>nhân</a:t>
            </a:r>
            <a:r>
              <a:rPr lang="en-US" dirty="0"/>
              <a:t> </a:t>
            </a:r>
            <a:r>
              <a:rPr lang="en-US" dirty="0" err="1" smtClean="0"/>
              <a:t>tố</a:t>
            </a:r>
            <a:r>
              <a:rPr lang="en-US" dirty="0"/>
              <a:t> </a:t>
            </a:r>
            <a:r>
              <a:rPr lang="en-US" dirty="0" err="1" smtClean="0"/>
              <a:t>tạo</a:t>
            </a:r>
            <a:r>
              <a:rPr lang="en-US" dirty="0" smtClean="0"/>
              <a:t> </a:t>
            </a:r>
            <a:r>
              <a:rPr lang="en-US" dirty="0" err="1" smtClean="0"/>
              <a:t>ra</a:t>
            </a:r>
            <a:r>
              <a:rPr lang="en-US" dirty="0"/>
              <a:t> </a:t>
            </a:r>
            <a:r>
              <a:rPr lang="en-US" dirty="0" err="1" smtClean="0"/>
              <a:t>sự</a:t>
            </a:r>
            <a:r>
              <a:rPr lang="en-US" dirty="0" smtClean="0"/>
              <a:t> </a:t>
            </a:r>
            <a:r>
              <a:rPr lang="en-US" dirty="0" err="1" smtClean="0"/>
              <a:t>thay</a:t>
            </a:r>
            <a:r>
              <a:rPr lang="en-US" dirty="0" smtClean="0"/>
              <a:t> </a:t>
            </a:r>
            <a:r>
              <a:rPr lang="vi-VN" dirty="0" smtClean="0"/>
              <a:t>đổi</a:t>
            </a:r>
            <a:r>
              <a:rPr lang="en-US" dirty="0"/>
              <a:t> </a:t>
            </a:r>
            <a:r>
              <a:rPr lang="en-US" dirty="0" err="1" smtClean="0"/>
              <a:t>của</a:t>
            </a:r>
            <a:r>
              <a:rPr lang="en-US" dirty="0" smtClean="0"/>
              <a:t> </a:t>
            </a:r>
            <a:r>
              <a:rPr lang="vi-VN" dirty="0" smtClean="0"/>
              <a:t>đườ</a:t>
            </a:r>
            <a:r>
              <a:rPr lang="en-US" dirty="0" err="1" smtClean="0"/>
              <a:t>ng</a:t>
            </a:r>
            <a:r>
              <a:rPr lang="en-US" dirty="0"/>
              <a:t> </a:t>
            </a:r>
            <a:r>
              <a:rPr lang="en-US" dirty="0" err="1" smtClean="0"/>
              <a:t>mốc</a:t>
            </a:r>
            <a:r>
              <a:rPr lang="en-US" dirty="0"/>
              <a:t> chi </a:t>
            </a:r>
            <a:r>
              <a:rPr lang="en-US" dirty="0" smtClean="0"/>
              <a:t>phí.</a:t>
            </a:r>
          </a:p>
          <a:p>
            <a:pPr lvl="1" algn="l"/>
            <a:r>
              <a:rPr lang="vi-VN" dirty="0" smtClean="0"/>
              <a:t>Đảm </a:t>
            </a:r>
            <a:r>
              <a:rPr lang="vi-VN" dirty="0"/>
              <a:t>bảo rằng tất cả các yêu cầu thay đổi được </a:t>
            </a:r>
            <a:r>
              <a:rPr lang="en-US" dirty="0" err="1" smtClean="0"/>
              <a:t>thực</a:t>
            </a:r>
            <a:r>
              <a:rPr lang="en-US" dirty="0"/>
              <a:t> </a:t>
            </a:r>
            <a:r>
              <a:rPr lang="en-US" dirty="0" smtClean="0"/>
              <a:t>hiện </a:t>
            </a:r>
            <a:r>
              <a:rPr lang="vi-VN" dirty="0" smtClean="0"/>
              <a:t>một </a:t>
            </a:r>
            <a:r>
              <a:rPr lang="vi-VN" dirty="0"/>
              <a:t>cách kịp </a:t>
            </a:r>
            <a:r>
              <a:rPr lang="vi-VN" dirty="0" smtClean="0"/>
              <a:t>thời</a:t>
            </a:r>
            <a:r>
              <a:rPr lang="en-US" dirty="0" smtClean="0"/>
              <a:t>.</a:t>
            </a:r>
          </a:p>
          <a:p>
            <a:pPr lvl="1" algn="l"/>
            <a:r>
              <a:rPr lang="vi-VN" dirty="0" smtClean="0"/>
              <a:t>Quản </a:t>
            </a:r>
            <a:r>
              <a:rPr lang="vi-VN" dirty="0"/>
              <a:t>lý các thay đổi thực tế khi chúng xảy </a:t>
            </a:r>
            <a:r>
              <a:rPr lang="vi-VN" dirty="0" smtClean="0"/>
              <a:t>ra</a:t>
            </a:r>
            <a:r>
              <a:rPr lang="en-US" dirty="0" smtClean="0"/>
              <a:t>.</a:t>
            </a:r>
          </a:p>
          <a:p>
            <a:pPr lvl="1" algn="l"/>
            <a:r>
              <a:rPr lang="vi-VN" dirty="0" smtClean="0"/>
              <a:t>Đảm </a:t>
            </a:r>
            <a:r>
              <a:rPr lang="vi-VN" dirty="0"/>
              <a:t>bảo </a:t>
            </a:r>
            <a:r>
              <a:rPr lang="vi-VN" dirty="0" smtClean="0"/>
              <a:t>chi </a:t>
            </a:r>
            <a:r>
              <a:rPr lang="vi-VN" dirty="0"/>
              <a:t>phí </a:t>
            </a:r>
            <a:r>
              <a:rPr lang="vi-VN" dirty="0" smtClean="0"/>
              <a:t>không </a:t>
            </a:r>
            <a:r>
              <a:rPr lang="vi-VN" dirty="0"/>
              <a:t>vượt quá kinh phí được </a:t>
            </a:r>
            <a:r>
              <a:rPr lang="en-US" dirty="0" err="1" smtClean="0"/>
              <a:t>phê</a:t>
            </a:r>
            <a:r>
              <a:rPr lang="en-US" dirty="0"/>
              <a:t> </a:t>
            </a:r>
            <a:r>
              <a:rPr lang="en-US" dirty="0" err="1" smtClean="0"/>
              <a:t>chuẩn</a:t>
            </a:r>
            <a:endParaRPr lang="en-US" dirty="0"/>
          </a:p>
        </p:txBody>
      </p:sp>
    </p:spTree>
    <p:extLst>
      <p:ext uri="{BB962C8B-B14F-4D97-AF65-F5344CB8AC3E}">
        <p14:creationId xmlns:p14="http://schemas.microsoft.com/office/powerpoint/2010/main" val="29467995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Khái</a:t>
            </a:r>
            <a:r>
              <a:rPr lang="en-US" dirty="0"/>
              <a:t> </a:t>
            </a:r>
            <a:r>
              <a:rPr lang="en-US" dirty="0" err="1"/>
              <a:t>niệm</a:t>
            </a:r>
            <a:r>
              <a:rPr lang="en-US" dirty="0"/>
              <a:t> </a:t>
            </a:r>
            <a:r>
              <a:rPr lang="en-US" dirty="0" err="1"/>
              <a:t>quản</a:t>
            </a:r>
            <a:r>
              <a:rPr lang="en-US" dirty="0"/>
              <a:t> </a:t>
            </a:r>
            <a:r>
              <a:rPr lang="en-US" dirty="0" err="1"/>
              <a:t>lý</a:t>
            </a:r>
            <a:r>
              <a:rPr lang="en-US" dirty="0"/>
              <a:t> chi phi </a:t>
            </a:r>
            <a:r>
              <a:rPr lang="en-US" dirty="0" err="1"/>
              <a:t>dự</a:t>
            </a:r>
            <a:r>
              <a:rPr lang="en-US" dirty="0"/>
              <a:t> </a:t>
            </a:r>
            <a:r>
              <a:rPr lang="en-US" dirty="0" err="1"/>
              <a:t>án</a:t>
            </a:r>
            <a:endParaRPr lang="en-US" dirty="0"/>
          </a:p>
        </p:txBody>
      </p:sp>
      <p:sp>
        <p:nvSpPr>
          <p:cNvPr id="3" name="Content Placeholder 2"/>
          <p:cNvSpPr>
            <a:spLocks noGrp="1"/>
          </p:cNvSpPr>
          <p:nvPr>
            <p:ph idx="1"/>
          </p:nvPr>
        </p:nvSpPr>
        <p:spPr/>
        <p:txBody>
          <a:bodyPr/>
          <a:lstStyle/>
          <a:p>
            <a:r>
              <a:rPr lang="en-US" dirty="0" err="1"/>
              <a:t>Quản</a:t>
            </a:r>
            <a:r>
              <a:rPr lang="en-US" dirty="0"/>
              <a:t> </a:t>
            </a:r>
            <a:r>
              <a:rPr lang="en-US" dirty="0" err="1"/>
              <a:t>lý</a:t>
            </a:r>
            <a:r>
              <a:rPr lang="en-US" dirty="0"/>
              <a:t> chi phí </a:t>
            </a:r>
            <a:r>
              <a:rPr lang="en-US" dirty="0" err="1"/>
              <a:t>gồm</a:t>
            </a:r>
            <a:r>
              <a:rPr lang="en-US" dirty="0"/>
              <a:t> </a:t>
            </a:r>
            <a:r>
              <a:rPr lang="en-US" dirty="0" err="1"/>
              <a:t>các</a:t>
            </a:r>
            <a:r>
              <a:rPr lang="en-US" dirty="0"/>
              <a:t> </a:t>
            </a:r>
            <a:r>
              <a:rPr lang="en-US" dirty="0" err="1"/>
              <a:t>tiến</a:t>
            </a:r>
            <a:r>
              <a:rPr lang="en-US" dirty="0"/>
              <a:t> </a:t>
            </a:r>
            <a:r>
              <a:rPr lang="en-US" dirty="0" err="1"/>
              <a:t>trình</a:t>
            </a:r>
            <a:r>
              <a:rPr lang="en-US" dirty="0"/>
              <a:t>:</a:t>
            </a:r>
          </a:p>
          <a:p>
            <a:pPr lvl="1"/>
            <a:r>
              <a:rPr lang="vi-VN" dirty="0"/>
              <a:t>Lập kế</a:t>
            </a:r>
            <a:r>
              <a:rPr lang="en-US" dirty="0"/>
              <a:t> </a:t>
            </a:r>
            <a:r>
              <a:rPr lang="vi-VN" dirty="0"/>
              <a:t>hoạch cho nguồn tài nguyên</a:t>
            </a:r>
            <a:r>
              <a:rPr lang="en-US" dirty="0"/>
              <a:t> (Resource Planning)</a:t>
            </a:r>
            <a:r>
              <a:rPr lang="vi-VN" dirty="0"/>
              <a:t>: xác định nguồn tài nguyên cần thiết để</a:t>
            </a:r>
            <a:r>
              <a:rPr lang="en-US" dirty="0"/>
              <a:t> </a:t>
            </a:r>
            <a:r>
              <a:rPr lang="vi-VN" dirty="0"/>
              <a:t>thực hiện dự</a:t>
            </a:r>
            <a:r>
              <a:rPr lang="en-US" dirty="0"/>
              <a:t> </a:t>
            </a:r>
            <a:r>
              <a:rPr lang="vi-VN" dirty="0"/>
              <a:t>án. </a:t>
            </a:r>
          </a:p>
          <a:p>
            <a:pPr lvl="1"/>
            <a:r>
              <a:rPr lang="vi-VN" dirty="0"/>
              <a:t>Ước lượng chi phí</a:t>
            </a:r>
            <a:r>
              <a:rPr lang="en-US" dirty="0"/>
              <a:t> (Cost Estimating)</a:t>
            </a:r>
            <a:r>
              <a:rPr lang="vi-VN" dirty="0"/>
              <a:t>: ước tính chi phí về</a:t>
            </a:r>
            <a:r>
              <a:rPr lang="en-US" dirty="0"/>
              <a:t> </a:t>
            </a:r>
            <a:r>
              <a:rPr lang="vi-VN" dirty="0"/>
              <a:t>các nguồn tài nguyên để</a:t>
            </a:r>
            <a:r>
              <a:rPr lang="en-US" dirty="0"/>
              <a:t> </a:t>
            </a:r>
            <a:r>
              <a:rPr lang="vi-VN" dirty="0"/>
              <a:t>hoàn tất dự</a:t>
            </a:r>
            <a:r>
              <a:rPr lang="en-US" dirty="0"/>
              <a:t> </a:t>
            </a:r>
            <a:r>
              <a:rPr lang="vi-VN" dirty="0"/>
              <a:t>án. </a:t>
            </a:r>
          </a:p>
          <a:p>
            <a:pPr lvl="1"/>
            <a:r>
              <a:rPr lang="vi-VN" dirty="0"/>
              <a:t>Dự</a:t>
            </a:r>
            <a:r>
              <a:rPr lang="en-US" dirty="0"/>
              <a:t> </a:t>
            </a:r>
            <a:r>
              <a:rPr lang="vi-VN" dirty="0"/>
              <a:t>toán chi phí</a:t>
            </a:r>
            <a:r>
              <a:rPr lang="en-US" dirty="0"/>
              <a:t> (Cost Budgeting)</a:t>
            </a:r>
            <a:r>
              <a:rPr lang="vi-VN" dirty="0"/>
              <a:t>: phân bổ</a:t>
            </a:r>
            <a:r>
              <a:rPr lang="en-US" dirty="0"/>
              <a:t> </a:t>
            </a:r>
            <a:r>
              <a:rPr lang="vi-VN" dirty="0"/>
              <a:t>toàn bộ</a:t>
            </a:r>
            <a:r>
              <a:rPr lang="en-US" dirty="0"/>
              <a:t> </a:t>
            </a:r>
            <a:r>
              <a:rPr lang="vi-VN" dirty="0"/>
              <a:t>chi phí  ước tính vào từng hạng mục công </a:t>
            </a:r>
            <a:r>
              <a:rPr lang="vi-VN" dirty="0" smtClean="0"/>
              <a:t>việc</a:t>
            </a:r>
            <a:r>
              <a:rPr lang="en-US" smtClean="0"/>
              <a:t> </a:t>
            </a:r>
            <a:r>
              <a:rPr lang="vi-VN" smtClean="0"/>
              <a:t>thực </a:t>
            </a:r>
            <a:r>
              <a:rPr lang="vi-VN" dirty="0"/>
              <a:t>hiện </a:t>
            </a:r>
          </a:p>
          <a:p>
            <a:pPr lvl="1"/>
            <a:r>
              <a:rPr lang="vi-VN" dirty="0"/>
              <a:t>Điều chỉnh chi phí</a:t>
            </a:r>
            <a:r>
              <a:rPr lang="en-US" dirty="0"/>
              <a:t> (Cost control)</a:t>
            </a:r>
            <a:r>
              <a:rPr lang="vi-VN" dirty="0"/>
              <a:t>: điều chỉnh thay đổi Chi phí </a:t>
            </a:r>
            <a:r>
              <a:rPr lang="vi-VN" dirty="0" smtClean="0"/>
              <a:t>dự</a:t>
            </a:r>
            <a:r>
              <a:rPr lang="en-US" dirty="0" smtClean="0"/>
              <a:t> </a:t>
            </a:r>
            <a:r>
              <a:rPr lang="vi-VN" dirty="0" smtClean="0"/>
              <a:t>án</a:t>
            </a:r>
            <a:r>
              <a:rPr lang="vi-VN" dirty="0"/>
              <a:t>.</a:t>
            </a:r>
            <a:endParaRPr lang="en-US" dirty="0"/>
          </a:p>
          <a:p>
            <a:endParaRPr lang="en-US" dirty="0"/>
          </a:p>
        </p:txBody>
      </p:sp>
    </p:spTree>
    <p:extLst>
      <p:ext uri="{BB962C8B-B14F-4D97-AF65-F5344CB8AC3E}">
        <p14:creationId xmlns:p14="http://schemas.microsoft.com/office/powerpoint/2010/main" val="2452159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Kiểm soát chi phí (Control Cost)</a:t>
            </a:r>
          </a:p>
        </p:txBody>
      </p:sp>
      <p:sp>
        <p:nvSpPr>
          <p:cNvPr id="3" name="Content Placeholder 2"/>
          <p:cNvSpPr>
            <a:spLocks noGrp="1"/>
          </p:cNvSpPr>
          <p:nvPr>
            <p:ph idx="1"/>
          </p:nvPr>
        </p:nvSpPr>
        <p:spPr/>
        <p:txBody>
          <a:bodyPr/>
          <a:lstStyle/>
          <a:p>
            <a:r>
              <a:rPr lang="en-US" dirty="0"/>
              <a:t>Kiểm soát c</a:t>
            </a:r>
            <a:r>
              <a:rPr lang="vi-VN" dirty="0"/>
              <a:t>hi phí dự án bao gồm:</a:t>
            </a:r>
            <a:endParaRPr lang="en-US" dirty="0"/>
          </a:p>
          <a:p>
            <a:pPr lvl="1"/>
            <a:r>
              <a:rPr lang="vi-VN" dirty="0"/>
              <a:t>Giám sát hiệu quả chi </a:t>
            </a:r>
            <a:r>
              <a:rPr lang="vi-VN" dirty="0" smtClean="0"/>
              <a:t>phí</a:t>
            </a:r>
            <a:r>
              <a:rPr lang="en-US" dirty="0" smtClean="0"/>
              <a:t>.</a:t>
            </a:r>
          </a:p>
          <a:p>
            <a:pPr lvl="1"/>
            <a:r>
              <a:rPr lang="vi-VN" dirty="0" smtClean="0"/>
              <a:t>Giám </a:t>
            </a:r>
            <a:r>
              <a:rPr lang="vi-VN" dirty="0"/>
              <a:t>sát hiệu suất làm </a:t>
            </a:r>
            <a:r>
              <a:rPr lang="vi-VN" dirty="0" smtClean="0"/>
              <a:t>việc</a:t>
            </a:r>
            <a:r>
              <a:rPr lang="en-US" dirty="0" smtClean="0"/>
              <a:t>.</a:t>
            </a:r>
          </a:p>
          <a:p>
            <a:pPr lvl="1"/>
            <a:r>
              <a:rPr lang="vi-VN" dirty="0"/>
              <a:t>Ngăn chặn thay đổi không được chấp thuận </a:t>
            </a:r>
            <a:r>
              <a:rPr lang="vi-VN" dirty="0" smtClean="0"/>
              <a:t>bao </a:t>
            </a:r>
            <a:r>
              <a:rPr lang="vi-VN" dirty="0"/>
              <a:t>gồm trong chi phí báo cáo hoặc sử dụng tài </a:t>
            </a:r>
            <a:r>
              <a:rPr lang="vi-VN" dirty="0" smtClean="0"/>
              <a:t>nguyên</a:t>
            </a:r>
            <a:endParaRPr lang="en-US" dirty="0" smtClean="0"/>
          </a:p>
          <a:p>
            <a:pPr lvl="1"/>
            <a:r>
              <a:rPr lang="vi-VN" dirty="0" smtClean="0"/>
              <a:t>Thông </a:t>
            </a:r>
            <a:r>
              <a:rPr lang="vi-VN" dirty="0"/>
              <a:t>báo cho các bên liên quan của tất cả các thay đổi liên quan đến chi </a:t>
            </a:r>
            <a:r>
              <a:rPr lang="vi-VN" dirty="0" smtClean="0"/>
              <a:t>phí</a:t>
            </a:r>
            <a:r>
              <a:rPr lang="en-US" dirty="0" smtClean="0"/>
              <a:t> </a:t>
            </a:r>
            <a:r>
              <a:rPr lang="vi-VN" dirty="0" smtClean="0"/>
              <a:t>đã </a:t>
            </a:r>
            <a:r>
              <a:rPr lang="vi-VN" dirty="0"/>
              <a:t>được phê duyệt </a:t>
            </a:r>
            <a:r>
              <a:rPr lang="en-US" dirty="0" smtClean="0"/>
              <a:t>.</a:t>
            </a:r>
          </a:p>
          <a:p>
            <a:pPr lvl="1"/>
            <a:r>
              <a:rPr lang="vi-VN" dirty="0" smtClean="0"/>
              <a:t>Hành </a:t>
            </a:r>
            <a:r>
              <a:rPr lang="vi-VN" dirty="0"/>
              <a:t>động để mang lại chi phí vượt dự kiến trong giới hạn có thể chấp nhận được</a:t>
            </a:r>
            <a:endParaRPr lang="en-US" dirty="0"/>
          </a:p>
        </p:txBody>
      </p:sp>
    </p:spTree>
    <p:extLst>
      <p:ext uri="{BB962C8B-B14F-4D97-AF65-F5344CB8AC3E}">
        <p14:creationId xmlns:p14="http://schemas.microsoft.com/office/powerpoint/2010/main" val="25020736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Kiểm soát chi phí (Control Cost)</a:t>
            </a:r>
          </a:p>
        </p:txBody>
      </p:sp>
      <p:sp>
        <p:nvSpPr>
          <p:cNvPr id="3" name="Content Placeholder 2"/>
          <p:cNvSpPr>
            <a:spLocks noGrp="1"/>
          </p:cNvSpPr>
          <p:nvPr>
            <p:ph idx="1"/>
          </p:nvPr>
        </p:nvSpPr>
        <p:spPr/>
        <p:txBody>
          <a:bodyPr/>
          <a:lstStyle/>
          <a:p>
            <a:r>
              <a:rPr lang="en-US" dirty="0"/>
              <a:t>Tool and techniques</a:t>
            </a:r>
          </a:p>
          <a:p>
            <a:pPr lvl="1"/>
            <a:r>
              <a:rPr lang="en-US" dirty="0" err="1" smtClean="0"/>
              <a:t>Quản</a:t>
            </a:r>
            <a:r>
              <a:rPr lang="en-US" dirty="0"/>
              <a:t> </a:t>
            </a:r>
            <a:r>
              <a:rPr lang="en-US" dirty="0" err="1" smtClean="0"/>
              <a:t>lý</a:t>
            </a:r>
            <a:r>
              <a:rPr lang="en-US" dirty="0"/>
              <a:t> </a:t>
            </a:r>
            <a:r>
              <a:rPr lang="en-US" dirty="0" err="1" smtClean="0"/>
              <a:t>giá</a:t>
            </a:r>
            <a:r>
              <a:rPr lang="en-US" dirty="0"/>
              <a:t> </a:t>
            </a:r>
            <a:r>
              <a:rPr lang="en-US" dirty="0" err="1" smtClean="0"/>
              <a:t>trị</a:t>
            </a:r>
            <a:r>
              <a:rPr lang="en-US" dirty="0" smtClean="0"/>
              <a:t> </a:t>
            </a:r>
            <a:r>
              <a:rPr lang="vi-VN" dirty="0" smtClean="0"/>
              <a:t>đạ</a:t>
            </a:r>
            <a:r>
              <a:rPr lang="en-US" dirty="0" smtClean="0"/>
              <a:t>t </a:t>
            </a:r>
            <a:r>
              <a:rPr lang="vi-VN" dirty="0" smtClean="0"/>
              <a:t>đượ</a:t>
            </a:r>
            <a:r>
              <a:rPr lang="en-US" dirty="0" smtClean="0"/>
              <a:t>c </a:t>
            </a:r>
            <a:r>
              <a:rPr lang="vi-VN" dirty="0" smtClean="0"/>
              <a:t>(</a:t>
            </a:r>
            <a:r>
              <a:rPr lang="en-US" dirty="0"/>
              <a:t>Earned value management </a:t>
            </a:r>
            <a:r>
              <a:rPr lang="en-US" dirty="0" smtClean="0"/>
              <a:t>-</a:t>
            </a:r>
            <a:r>
              <a:rPr lang="vi-VN" dirty="0" smtClean="0"/>
              <a:t>EVM</a:t>
            </a:r>
            <a:r>
              <a:rPr lang="vi-VN" dirty="0"/>
              <a:t>): đo </a:t>
            </a:r>
            <a:r>
              <a:rPr lang="en-US" dirty="0" err="1" smtClean="0"/>
              <a:t>mức</a:t>
            </a:r>
            <a:r>
              <a:rPr lang="en-US" dirty="0" smtClean="0"/>
              <a:t> </a:t>
            </a:r>
            <a:r>
              <a:rPr lang="vi-VN" dirty="0" smtClean="0"/>
              <a:t>độ</a:t>
            </a:r>
            <a:r>
              <a:rPr lang="en-US" dirty="0"/>
              <a:t> </a:t>
            </a:r>
            <a:r>
              <a:rPr lang="vi-VN" dirty="0" smtClean="0"/>
              <a:t>dự </a:t>
            </a:r>
            <a:r>
              <a:rPr lang="vi-VN" dirty="0"/>
              <a:t>án đang thực hiện so với </a:t>
            </a:r>
            <a:r>
              <a:rPr lang="vi-VN" dirty="0" smtClean="0"/>
              <a:t>kế</a:t>
            </a:r>
            <a:r>
              <a:rPr lang="en-US" dirty="0" smtClean="0"/>
              <a:t> </a:t>
            </a:r>
            <a:r>
              <a:rPr lang="vi-VN" dirty="0" smtClean="0"/>
              <a:t>hoạch.</a:t>
            </a:r>
            <a:endParaRPr lang="en-US" dirty="0" smtClean="0"/>
          </a:p>
          <a:p>
            <a:pPr lvl="1" algn="l"/>
            <a:r>
              <a:rPr lang="vi-VN" dirty="0" smtClean="0"/>
              <a:t>Dự báo</a:t>
            </a:r>
            <a:endParaRPr lang="en-US" dirty="0" smtClean="0"/>
          </a:p>
          <a:p>
            <a:pPr lvl="1"/>
            <a:r>
              <a:rPr lang="en-US" dirty="0"/>
              <a:t>To-Complete  Performance Index</a:t>
            </a:r>
            <a:r>
              <a:rPr lang="vi-VN" dirty="0" smtClean="0"/>
              <a:t>: </a:t>
            </a:r>
            <a:r>
              <a:rPr lang="vi-VN" dirty="0"/>
              <a:t>một phép tính </a:t>
            </a:r>
            <a:r>
              <a:rPr lang="vi-VN" dirty="0" smtClean="0"/>
              <a:t>đượ</a:t>
            </a:r>
            <a:r>
              <a:rPr lang="en-US" dirty="0" smtClean="0"/>
              <a:t>c </a:t>
            </a:r>
            <a:r>
              <a:rPr lang="vi-VN" dirty="0" smtClean="0"/>
              <a:t> </a:t>
            </a:r>
            <a:r>
              <a:rPr lang="vi-VN" dirty="0"/>
              <a:t>sử dụng để </a:t>
            </a:r>
            <a:r>
              <a:rPr lang="en-US" dirty="0" err="1" smtClean="0"/>
              <a:t>tính</a:t>
            </a:r>
            <a:r>
              <a:rPr lang="en-US" dirty="0"/>
              <a:t> </a:t>
            </a:r>
            <a:r>
              <a:rPr lang="en-US" dirty="0" err="1" smtClean="0"/>
              <a:t>toán</a:t>
            </a:r>
            <a:r>
              <a:rPr lang="en-US" dirty="0" smtClean="0"/>
              <a:t> </a:t>
            </a:r>
            <a:r>
              <a:rPr lang="en-US" dirty="0" err="1" smtClean="0"/>
              <a:t>xem</a:t>
            </a:r>
            <a:r>
              <a:rPr lang="en-US" dirty="0" smtClean="0"/>
              <a:t> </a:t>
            </a:r>
            <a:r>
              <a:rPr lang="vi-VN" dirty="0" smtClean="0"/>
              <a:t>dự </a:t>
            </a:r>
            <a:r>
              <a:rPr lang="vi-VN" dirty="0"/>
              <a:t>án </a:t>
            </a:r>
            <a:r>
              <a:rPr lang="en-US" dirty="0" err="1" smtClean="0"/>
              <a:t>phải</a:t>
            </a:r>
            <a:r>
              <a:rPr lang="en-US" dirty="0"/>
              <a:t> </a:t>
            </a:r>
            <a:r>
              <a:rPr lang="en-US" dirty="0" err="1" smtClean="0"/>
              <a:t>thực</a:t>
            </a:r>
            <a:r>
              <a:rPr lang="en-US" dirty="0"/>
              <a:t> </a:t>
            </a:r>
            <a:r>
              <a:rPr lang="en-US" dirty="0" smtClean="0"/>
              <a:t>hiện </a:t>
            </a:r>
            <a:r>
              <a:rPr lang="en-US" dirty="0" err="1" smtClean="0"/>
              <a:t>nh</a:t>
            </a:r>
            <a:r>
              <a:rPr lang="vi-VN" dirty="0" smtClean="0"/>
              <a:t>ư</a:t>
            </a:r>
            <a:r>
              <a:rPr lang="en-US" dirty="0"/>
              <a:t> </a:t>
            </a:r>
            <a:r>
              <a:rPr lang="en-US" dirty="0" err="1" smtClean="0"/>
              <a:t>thế</a:t>
            </a:r>
            <a:r>
              <a:rPr lang="en-US" dirty="0" smtClean="0"/>
              <a:t> </a:t>
            </a:r>
            <a:r>
              <a:rPr lang="vi-VN" dirty="0" smtClean="0"/>
              <a:t>nào trong ngân sách</a:t>
            </a:r>
            <a:r>
              <a:rPr lang="en-US" dirty="0" smtClean="0"/>
              <a:t> </a:t>
            </a:r>
            <a:r>
              <a:rPr lang="vi-VN" dirty="0" smtClean="0"/>
              <a:t>đượ</a:t>
            </a:r>
            <a:r>
              <a:rPr lang="en-US" dirty="0"/>
              <a:t>c </a:t>
            </a:r>
            <a:r>
              <a:rPr lang="en-US" dirty="0" err="1" smtClean="0"/>
              <a:t>phê</a:t>
            </a:r>
            <a:r>
              <a:rPr lang="en-US" dirty="0"/>
              <a:t> </a:t>
            </a:r>
            <a:r>
              <a:rPr lang="en-US" dirty="0" err="1"/>
              <a:t>chuẩn</a:t>
            </a:r>
            <a:r>
              <a:rPr lang="vi-VN" dirty="0" smtClean="0"/>
              <a:t>.</a:t>
            </a:r>
            <a:endParaRPr lang="en-US" dirty="0" smtClean="0"/>
          </a:p>
          <a:p>
            <a:pPr lvl="1" algn="l"/>
            <a:r>
              <a:rPr lang="en-US" dirty="0" err="1" smtClean="0"/>
              <a:t>Xem</a:t>
            </a:r>
            <a:r>
              <a:rPr lang="en-US" dirty="0"/>
              <a:t> </a:t>
            </a:r>
            <a:r>
              <a:rPr lang="en-US" dirty="0" err="1" smtClean="0"/>
              <a:t>xét</a:t>
            </a:r>
            <a:r>
              <a:rPr lang="en-US" dirty="0"/>
              <a:t> </a:t>
            </a:r>
            <a:r>
              <a:rPr lang="en-US" dirty="0" err="1" smtClean="0"/>
              <a:t>hiệu</a:t>
            </a:r>
            <a:r>
              <a:rPr lang="en-US" dirty="0" smtClean="0"/>
              <a:t> </a:t>
            </a:r>
            <a:r>
              <a:rPr lang="vi-VN" dirty="0" smtClean="0"/>
              <a:t>suất</a:t>
            </a:r>
            <a:r>
              <a:rPr lang="en-US" dirty="0" smtClean="0"/>
              <a:t>.</a:t>
            </a:r>
          </a:p>
          <a:p>
            <a:pPr lvl="1" algn="l"/>
            <a:r>
              <a:rPr lang="vi-VN" dirty="0" smtClean="0"/>
              <a:t>Phần </a:t>
            </a:r>
            <a:r>
              <a:rPr lang="vi-VN" dirty="0"/>
              <a:t>mềm quản lý dự </a:t>
            </a:r>
            <a:r>
              <a:rPr lang="vi-VN" dirty="0" smtClean="0"/>
              <a:t>án</a:t>
            </a:r>
            <a:endParaRPr lang="en-US" dirty="0" smtClean="0"/>
          </a:p>
          <a:p>
            <a:pPr lvl="1" algn="l"/>
            <a:r>
              <a:rPr lang="vi-VN" dirty="0" smtClean="0"/>
              <a:t>Phân tích</a:t>
            </a:r>
            <a:r>
              <a:rPr lang="en-US" dirty="0"/>
              <a:t> </a:t>
            </a:r>
            <a:r>
              <a:rPr lang="en-US" dirty="0" err="1" smtClean="0"/>
              <a:t>sự</a:t>
            </a:r>
            <a:r>
              <a:rPr lang="en-US" dirty="0" smtClean="0"/>
              <a:t> </a:t>
            </a:r>
            <a:r>
              <a:rPr lang="en-US" dirty="0" err="1" smtClean="0"/>
              <a:t>thay</a:t>
            </a:r>
            <a:r>
              <a:rPr lang="en-US" dirty="0" smtClean="0"/>
              <a:t> </a:t>
            </a:r>
            <a:r>
              <a:rPr lang="vi-VN" dirty="0"/>
              <a:t>đổi</a:t>
            </a:r>
            <a:endParaRPr lang="en-US" dirty="0"/>
          </a:p>
        </p:txBody>
      </p:sp>
    </p:spTree>
    <p:extLst>
      <p:ext uri="{BB962C8B-B14F-4D97-AF65-F5344CB8AC3E}">
        <p14:creationId xmlns:p14="http://schemas.microsoft.com/office/powerpoint/2010/main" val="35503183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Kiểm soát chi phí (Control Cost)</a:t>
            </a:r>
          </a:p>
        </p:txBody>
      </p:sp>
      <p:sp>
        <p:nvSpPr>
          <p:cNvPr id="3" name="Content Placeholder 2"/>
          <p:cNvSpPr>
            <a:spLocks noGrp="1"/>
          </p:cNvSpPr>
          <p:nvPr>
            <p:ph idx="1"/>
          </p:nvPr>
        </p:nvSpPr>
        <p:spPr/>
        <p:txBody>
          <a:bodyPr/>
          <a:lstStyle/>
          <a:p>
            <a:r>
              <a:rPr lang="en-US" dirty="0" err="1" smtClean="0"/>
              <a:t>Cách</a:t>
            </a:r>
            <a:r>
              <a:rPr lang="en-US" dirty="0" smtClean="0"/>
              <a:t> </a:t>
            </a:r>
            <a:r>
              <a:rPr lang="en-US" dirty="0" err="1" smtClean="0"/>
              <a:t>tính</a:t>
            </a:r>
            <a:r>
              <a:rPr lang="en-US" dirty="0" smtClean="0"/>
              <a:t> </a:t>
            </a:r>
            <a:r>
              <a:rPr lang="en-US" dirty="0" err="1" smtClean="0"/>
              <a:t>ngân</a:t>
            </a:r>
            <a:r>
              <a:rPr lang="en-US" dirty="0" smtClean="0"/>
              <a:t> </a:t>
            </a:r>
            <a:r>
              <a:rPr lang="en-US" dirty="0" err="1" smtClean="0"/>
              <a:t>sách</a:t>
            </a:r>
            <a:r>
              <a:rPr lang="en-US" dirty="0"/>
              <a:t>:</a:t>
            </a:r>
            <a:endParaRPr lang="en-US" dirty="0" smtClean="0"/>
          </a:p>
          <a:p>
            <a:pPr lvl="1"/>
            <a:r>
              <a:rPr lang="en-US" dirty="0" err="1" smtClean="0"/>
              <a:t>Ghi</a:t>
            </a:r>
            <a:r>
              <a:rPr lang="en-US" dirty="0" smtClean="0"/>
              <a:t> </a:t>
            </a:r>
            <a:r>
              <a:rPr lang="en-US" dirty="0" err="1" smtClean="0"/>
              <a:t>ra</a:t>
            </a:r>
            <a:r>
              <a:rPr lang="en-US" dirty="0" smtClean="0"/>
              <a:t> </a:t>
            </a:r>
            <a:r>
              <a:rPr lang="en-US" dirty="0" err="1" smtClean="0"/>
              <a:t>ngân</a:t>
            </a:r>
            <a:r>
              <a:rPr lang="en-US" dirty="0" smtClean="0"/>
              <a:t> </a:t>
            </a:r>
            <a:r>
              <a:rPr lang="en-US" dirty="0" err="1" smtClean="0"/>
              <a:t>sách</a:t>
            </a:r>
            <a:r>
              <a:rPr lang="en-US" dirty="0" smtClean="0"/>
              <a:t> </a:t>
            </a:r>
            <a:r>
              <a:rPr lang="en-US" dirty="0" err="1" smtClean="0"/>
              <a:t>tại</a:t>
            </a:r>
            <a:r>
              <a:rPr lang="en-US" dirty="0" smtClean="0"/>
              <a:t> </a:t>
            </a:r>
            <a:r>
              <a:rPr lang="en-US" dirty="0" err="1" smtClean="0"/>
              <a:t>thời</a:t>
            </a:r>
            <a:r>
              <a:rPr lang="en-US" dirty="0" smtClean="0"/>
              <a:t> </a:t>
            </a:r>
            <a:r>
              <a:rPr lang="en-US" dirty="0" err="1" smtClean="0"/>
              <a:t>điểm</a:t>
            </a:r>
            <a:r>
              <a:rPr lang="en-US" dirty="0" smtClean="0"/>
              <a:t> </a:t>
            </a:r>
            <a:r>
              <a:rPr lang="en-US" dirty="0" err="1" smtClean="0"/>
              <a:t>hoàn</a:t>
            </a:r>
            <a:r>
              <a:rPr lang="en-US" dirty="0" smtClean="0"/>
              <a:t> </a:t>
            </a:r>
            <a:r>
              <a:rPr lang="en-US" dirty="0" err="1" smtClean="0"/>
              <a:t>thành</a:t>
            </a:r>
            <a:r>
              <a:rPr lang="en-US" dirty="0" smtClean="0"/>
              <a:t> (</a:t>
            </a:r>
            <a:r>
              <a:rPr lang="en-US" dirty="0"/>
              <a:t>Budget at completion </a:t>
            </a:r>
            <a:r>
              <a:rPr lang="en-US" dirty="0" smtClean="0"/>
              <a:t>-BAC): </a:t>
            </a:r>
            <a:r>
              <a:rPr lang="vi-VN" dirty="0"/>
              <a:t>Đây là </a:t>
            </a:r>
            <a:r>
              <a:rPr lang="vi-VN" dirty="0" smtClean="0"/>
              <a:t>tổng </a:t>
            </a:r>
            <a:r>
              <a:rPr lang="vi-VN" dirty="0"/>
              <a:t>ngân sách </a:t>
            </a:r>
            <a:r>
              <a:rPr lang="en-US" dirty="0" err="1" smtClean="0"/>
              <a:t>có</a:t>
            </a:r>
            <a:r>
              <a:rPr lang="en-US" dirty="0" smtClean="0"/>
              <a:t> </a:t>
            </a:r>
            <a:r>
              <a:rPr lang="en-US" dirty="0" err="1" smtClean="0"/>
              <a:t>thể</a:t>
            </a:r>
            <a:r>
              <a:rPr lang="vi-VN" dirty="0" smtClean="0"/>
              <a:t> </a:t>
            </a:r>
            <a:r>
              <a:rPr lang="vi-VN" dirty="0"/>
              <a:t>có cho dự </a:t>
            </a:r>
            <a:r>
              <a:rPr lang="vi-VN" dirty="0" smtClean="0"/>
              <a:t>án</a:t>
            </a:r>
            <a:r>
              <a:rPr lang="en-US" dirty="0" smtClean="0"/>
              <a:t>.</a:t>
            </a:r>
          </a:p>
          <a:p>
            <a:pPr lvl="1"/>
            <a:r>
              <a:rPr lang="en-US" dirty="0" err="1" smtClean="0"/>
              <a:t>Sau</a:t>
            </a:r>
            <a:r>
              <a:rPr lang="en-US" dirty="0" smtClean="0"/>
              <a:t> </a:t>
            </a:r>
            <a:r>
              <a:rPr lang="en-US" dirty="0" err="1" smtClean="0"/>
              <a:t>đó</a:t>
            </a:r>
            <a:r>
              <a:rPr lang="en-US" dirty="0" smtClean="0"/>
              <a:t> </a:t>
            </a:r>
            <a:r>
              <a:rPr lang="en-US" dirty="0" err="1" smtClean="0"/>
              <a:t>nhân</a:t>
            </a:r>
            <a:r>
              <a:rPr lang="en-US" dirty="0" smtClean="0"/>
              <a:t> </a:t>
            </a:r>
            <a:r>
              <a:rPr lang="en-US" dirty="0" err="1" smtClean="0"/>
              <a:t>với</a:t>
            </a:r>
            <a:r>
              <a:rPr lang="en-US" dirty="0" smtClean="0"/>
              <a:t> % </a:t>
            </a:r>
            <a:r>
              <a:rPr lang="en-US" dirty="0" err="1" smtClean="0"/>
              <a:t>kế</a:t>
            </a:r>
            <a:r>
              <a:rPr lang="en-US" dirty="0" smtClean="0"/>
              <a:t> </a:t>
            </a:r>
            <a:r>
              <a:rPr lang="en-US" dirty="0" err="1" smtClean="0"/>
              <a:t>hoạch</a:t>
            </a:r>
            <a:r>
              <a:rPr lang="en-US" dirty="0" smtClean="0"/>
              <a:t> </a:t>
            </a:r>
            <a:r>
              <a:rPr lang="en-US" dirty="0" err="1" smtClean="0"/>
              <a:t>hoàn</a:t>
            </a:r>
            <a:r>
              <a:rPr lang="en-US" dirty="0" smtClean="0"/>
              <a:t> </a:t>
            </a:r>
            <a:r>
              <a:rPr lang="en-US" dirty="0" err="1" smtClean="0"/>
              <a:t>thành</a:t>
            </a:r>
            <a:endParaRPr lang="en-US" dirty="0" smtClean="0"/>
          </a:p>
          <a:p>
            <a:pPr lvl="1"/>
            <a:r>
              <a:rPr lang="en-US" dirty="0" err="1" smtClean="0"/>
              <a:t>Kết</a:t>
            </a:r>
            <a:r>
              <a:rPr lang="en-US" dirty="0" smtClean="0"/>
              <a:t> </a:t>
            </a:r>
            <a:r>
              <a:rPr lang="en-US" dirty="0" err="1" smtClean="0"/>
              <a:t>quả</a:t>
            </a:r>
            <a:r>
              <a:rPr lang="en-US" dirty="0" smtClean="0"/>
              <a:t> </a:t>
            </a:r>
            <a:r>
              <a:rPr lang="en-US" dirty="0" err="1" smtClean="0"/>
              <a:t>là</a:t>
            </a:r>
            <a:r>
              <a:rPr lang="en-US" dirty="0" smtClean="0"/>
              <a:t> </a:t>
            </a:r>
            <a:r>
              <a:rPr lang="vi-VN" dirty="0"/>
              <a:t>ngân sách </a:t>
            </a:r>
            <a:r>
              <a:rPr lang="vi-VN" dirty="0" smtClean="0"/>
              <a:t>dự</a:t>
            </a:r>
            <a:r>
              <a:rPr lang="en-US" dirty="0" smtClean="0"/>
              <a:t> </a:t>
            </a:r>
            <a:r>
              <a:rPr lang="vi-VN" dirty="0" smtClean="0"/>
              <a:t>trù cho </a:t>
            </a:r>
            <a:r>
              <a:rPr lang="vi-VN" dirty="0"/>
              <a:t>tổng chi phí </a:t>
            </a:r>
            <a:r>
              <a:rPr lang="vi-VN" dirty="0" smtClean="0"/>
              <a:t>sẽ</a:t>
            </a:r>
            <a:r>
              <a:rPr lang="en-US" dirty="0" smtClean="0"/>
              <a:t> </a:t>
            </a:r>
            <a:r>
              <a:rPr lang="vi-VN" dirty="0" smtClean="0"/>
              <a:t>chi </a:t>
            </a:r>
            <a:r>
              <a:rPr lang="vi-VN" dirty="0"/>
              <a:t>tiêu cho một công việc trong suốt </a:t>
            </a:r>
            <a:r>
              <a:rPr lang="vi-VN" dirty="0" smtClean="0"/>
              <a:t>một </a:t>
            </a:r>
            <a:r>
              <a:rPr lang="vi-VN" dirty="0"/>
              <a:t>giai đoạn định trước</a:t>
            </a:r>
            <a:r>
              <a:rPr lang="en-US" dirty="0" smtClean="0"/>
              <a:t>(Planned </a:t>
            </a:r>
            <a:r>
              <a:rPr lang="en-US" dirty="0"/>
              <a:t>Value - </a:t>
            </a:r>
            <a:r>
              <a:rPr lang="en-US" dirty="0" smtClean="0"/>
              <a:t>PV).</a:t>
            </a:r>
          </a:p>
        </p:txBody>
      </p:sp>
      <p:sp>
        <p:nvSpPr>
          <p:cNvPr id="5" name="TextBox 4"/>
          <p:cNvSpPr txBox="1"/>
          <p:nvPr/>
        </p:nvSpPr>
        <p:spPr>
          <a:xfrm>
            <a:off x="1463074" y="5377315"/>
            <a:ext cx="6400730" cy="46166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marL="0" lvl="1" algn="ctr"/>
            <a:r>
              <a:rPr lang="en-US" sz="2400" b="1" dirty="0">
                <a:solidFill>
                  <a:srgbClr val="C00000"/>
                </a:solidFill>
              </a:rPr>
              <a:t>PV=BAC*%</a:t>
            </a:r>
            <a:r>
              <a:rPr lang="en-US" sz="2400" b="1" dirty="0" err="1">
                <a:solidFill>
                  <a:srgbClr val="C00000"/>
                </a:solidFill>
              </a:rPr>
              <a:t>Kế</a:t>
            </a:r>
            <a:r>
              <a:rPr lang="en-US" sz="2400" b="1" dirty="0">
                <a:solidFill>
                  <a:srgbClr val="C00000"/>
                </a:solidFill>
              </a:rPr>
              <a:t>  </a:t>
            </a:r>
            <a:r>
              <a:rPr lang="en-US" sz="2400" b="1" dirty="0" err="1">
                <a:solidFill>
                  <a:srgbClr val="C00000"/>
                </a:solidFill>
              </a:rPr>
              <a:t>hoạch</a:t>
            </a:r>
            <a:r>
              <a:rPr lang="en-US" sz="2400" b="1" dirty="0">
                <a:solidFill>
                  <a:srgbClr val="C00000"/>
                </a:solidFill>
              </a:rPr>
              <a:t> </a:t>
            </a:r>
            <a:r>
              <a:rPr lang="en-US" sz="2400" b="1" dirty="0" err="1">
                <a:solidFill>
                  <a:srgbClr val="C00000"/>
                </a:solidFill>
              </a:rPr>
              <a:t>hoàn</a:t>
            </a:r>
            <a:r>
              <a:rPr lang="en-US" sz="2400" b="1" dirty="0">
                <a:solidFill>
                  <a:srgbClr val="C00000"/>
                </a:solidFill>
              </a:rPr>
              <a:t> </a:t>
            </a:r>
            <a:r>
              <a:rPr lang="en-US" sz="2400" b="1" dirty="0" err="1" smtClean="0">
                <a:solidFill>
                  <a:srgbClr val="C00000"/>
                </a:solidFill>
              </a:rPr>
              <a:t>thành</a:t>
            </a:r>
            <a:endParaRPr lang="en-US" sz="2400" b="1" dirty="0"/>
          </a:p>
        </p:txBody>
      </p:sp>
    </p:spTree>
    <p:extLst>
      <p:ext uri="{BB962C8B-B14F-4D97-AF65-F5344CB8AC3E}">
        <p14:creationId xmlns:p14="http://schemas.microsoft.com/office/powerpoint/2010/main" val="2250945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Kiểm</a:t>
            </a:r>
            <a:r>
              <a:rPr lang="en-US" dirty="0"/>
              <a:t> </a:t>
            </a:r>
            <a:r>
              <a:rPr lang="en-US" dirty="0" err="1"/>
              <a:t>soát</a:t>
            </a:r>
            <a:r>
              <a:rPr lang="en-US" dirty="0"/>
              <a:t> chi </a:t>
            </a:r>
            <a:r>
              <a:rPr lang="en-US" dirty="0" err="1"/>
              <a:t>phí</a:t>
            </a:r>
            <a:r>
              <a:rPr lang="en-US" dirty="0"/>
              <a:t> (Control Cost)</a:t>
            </a:r>
          </a:p>
        </p:txBody>
      </p:sp>
      <p:sp>
        <p:nvSpPr>
          <p:cNvPr id="3" name="Content Placeholder 2"/>
          <p:cNvSpPr>
            <a:spLocks noGrp="1"/>
          </p:cNvSpPr>
          <p:nvPr>
            <p:ph idx="1"/>
          </p:nvPr>
        </p:nvSpPr>
        <p:spPr/>
        <p:txBody>
          <a:bodyPr/>
          <a:lstStyle/>
          <a:p>
            <a:r>
              <a:rPr lang="en-US" dirty="0" err="1" smtClean="0"/>
              <a:t>Kế</a:t>
            </a:r>
            <a:r>
              <a:rPr lang="en-US" dirty="0" smtClean="0"/>
              <a:t> </a:t>
            </a:r>
            <a:r>
              <a:rPr lang="en-US" dirty="0" err="1" smtClean="0"/>
              <a:t>hoạch</a:t>
            </a:r>
            <a:r>
              <a:rPr lang="en-US" dirty="0" smtClean="0"/>
              <a:t> </a:t>
            </a:r>
            <a:r>
              <a:rPr lang="en-US" dirty="0" err="1" smtClean="0"/>
              <a:t>hoàn</a:t>
            </a:r>
            <a:r>
              <a:rPr lang="en-US" dirty="0" smtClean="0"/>
              <a:t> </a:t>
            </a:r>
            <a:r>
              <a:rPr lang="en-US" dirty="0" err="1" smtClean="0"/>
              <a:t>thành</a:t>
            </a:r>
            <a:r>
              <a:rPr lang="en-US" dirty="0" smtClean="0"/>
              <a:t>:</a:t>
            </a:r>
          </a:p>
          <a:p>
            <a:pPr lvl="1"/>
            <a:r>
              <a:rPr lang="vi-VN" dirty="0" smtClean="0"/>
              <a:t>Nếu nhóm </a:t>
            </a:r>
            <a:r>
              <a:rPr lang="en-US" dirty="0" err="1" smtClean="0"/>
              <a:t>dự</a:t>
            </a:r>
            <a:r>
              <a:rPr lang="en-US" dirty="0" smtClean="0"/>
              <a:t> </a:t>
            </a:r>
            <a:r>
              <a:rPr lang="en-US" dirty="0" err="1" smtClean="0"/>
              <a:t>án</a:t>
            </a:r>
            <a:r>
              <a:rPr lang="en-US" dirty="0" smtClean="0"/>
              <a:t> </a:t>
            </a:r>
            <a:r>
              <a:rPr lang="vi-VN" dirty="0" smtClean="0"/>
              <a:t>đã </a:t>
            </a:r>
            <a:r>
              <a:rPr lang="vi-VN" dirty="0"/>
              <a:t>thực hiện 300 giờ làm việc cho đến </a:t>
            </a:r>
            <a:r>
              <a:rPr lang="en-US" dirty="0" err="1" smtClean="0"/>
              <a:t>thời</a:t>
            </a:r>
            <a:r>
              <a:rPr lang="en-US" dirty="0" smtClean="0"/>
              <a:t> </a:t>
            </a:r>
            <a:r>
              <a:rPr lang="en-US" dirty="0" err="1" smtClean="0"/>
              <a:t>điểm</a:t>
            </a:r>
            <a:r>
              <a:rPr lang="en-US" dirty="0" smtClean="0"/>
              <a:t> </a:t>
            </a:r>
            <a:r>
              <a:rPr lang="en-US" dirty="0" err="1" smtClean="0"/>
              <a:t>hiện</a:t>
            </a:r>
            <a:r>
              <a:rPr lang="en-US" dirty="0" smtClean="0"/>
              <a:t> </a:t>
            </a:r>
            <a:r>
              <a:rPr lang="en-US" dirty="0" err="1" smtClean="0"/>
              <a:t>tại</a:t>
            </a:r>
            <a:r>
              <a:rPr lang="en-US" dirty="0" smtClean="0"/>
              <a:t> </a:t>
            </a:r>
            <a:r>
              <a:rPr lang="en-US" dirty="0" err="1" smtClean="0"/>
              <a:t>trên</a:t>
            </a:r>
            <a:r>
              <a:rPr lang="en-US" dirty="0" smtClean="0"/>
              <a:t> </a:t>
            </a:r>
            <a:r>
              <a:rPr lang="vi-VN" dirty="0" smtClean="0"/>
              <a:t>tổng </a:t>
            </a:r>
            <a:r>
              <a:rPr lang="en-US" dirty="0" err="1" smtClean="0"/>
              <a:t>số</a:t>
            </a:r>
            <a:r>
              <a:rPr lang="en-US" dirty="0" smtClean="0"/>
              <a:t> </a:t>
            </a:r>
            <a:r>
              <a:rPr lang="en-US" dirty="0" err="1" smtClean="0"/>
              <a:t>giờ</a:t>
            </a:r>
            <a:r>
              <a:rPr lang="en-US" dirty="0" smtClean="0"/>
              <a:t> </a:t>
            </a:r>
            <a:r>
              <a:rPr lang="en-US" dirty="0" err="1" smtClean="0"/>
              <a:t>của</a:t>
            </a:r>
            <a:r>
              <a:rPr lang="en-US" dirty="0" smtClean="0"/>
              <a:t> </a:t>
            </a:r>
            <a:r>
              <a:rPr lang="en-US" dirty="0" err="1" smtClean="0"/>
              <a:t>dự</a:t>
            </a:r>
            <a:r>
              <a:rPr lang="en-US" dirty="0" smtClean="0"/>
              <a:t> </a:t>
            </a:r>
            <a:r>
              <a:rPr lang="en-US" dirty="0" err="1" smtClean="0"/>
              <a:t>án</a:t>
            </a:r>
            <a:r>
              <a:rPr lang="en-US" dirty="0" smtClean="0"/>
              <a:t> </a:t>
            </a:r>
            <a:r>
              <a:rPr lang="en-US" dirty="0" err="1" smtClean="0"/>
              <a:t>là</a:t>
            </a:r>
            <a:r>
              <a:rPr lang="en-US" dirty="0" smtClean="0"/>
              <a:t> </a:t>
            </a:r>
            <a:r>
              <a:rPr lang="vi-VN" dirty="0" smtClean="0"/>
              <a:t>1.000 giờ</a:t>
            </a:r>
            <a:r>
              <a:rPr lang="en-US" dirty="0" smtClean="0"/>
              <a:t>, </a:t>
            </a:r>
            <a:r>
              <a:rPr lang="en-US" dirty="0" err="1" smtClean="0"/>
              <a:t>thì</a:t>
            </a:r>
            <a:r>
              <a:rPr lang="en-US" dirty="0" smtClean="0"/>
              <a:t> </a:t>
            </a:r>
            <a:r>
              <a:rPr lang="vi-VN" dirty="0" smtClean="0"/>
              <a:t>% </a:t>
            </a:r>
            <a:r>
              <a:rPr lang="vi-VN" dirty="0"/>
              <a:t>kế </a:t>
            </a:r>
            <a:r>
              <a:rPr lang="vi-VN" dirty="0" smtClean="0"/>
              <a:t>hoạch</a:t>
            </a:r>
            <a:r>
              <a:rPr lang="en-US" dirty="0" smtClean="0"/>
              <a:t> </a:t>
            </a:r>
            <a:r>
              <a:rPr lang="en-US" dirty="0" err="1" smtClean="0"/>
              <a:t>hoàn</a:t>
            </a:r>
            <a:r>
              <a:rPr lang="en-US" dirty="0" smtClean="0"/>
              <a:t> </a:t>
            </a:r>
            <a:r>
              <a:rPr lang="en-US" dirty="0" err="1" smtClean="0"/>
              <a:t>thành</a:t>
            </a:r>
            <a:r>
              <a:rPr lang="vi-VN" dirty="0" smtClean="0"/>
              <a:t> của</a:t>
            </a:r>
            <a:r>
              <a:rPr lang="en-US" dirty="0" smtClean="0"/>
              <a:t> </a:t>
            </a:r>
            <a:r>
              <a:rPr lang="en-US" dirty="0" err="1" smtClean="0"/>
              <a:t>toán</a:t>
            </a:r>
            <a:r>
              <a:rPr lang="en-US" dirty="0" smtClean="0"/>
              <a:t> </a:t>
            </a:r>
            <a:r>
              <a:rPr lang="en-US" dirty="0" err="1" smtClean="0"/>
              <a:t>bộ</a:t>
            </a:r>
            <a:r>
              <a:rPr lang="en-US" dirty="0" smtClean="0"/>
              <a:t> </a:t>
            </a:r>
            <a:r>
              <a:rPr lang="en-US" dirty="0" err="1" smtClean="0"/>
              <a:t>dự</a:t>
            </a:r>
            <a:r>
              <a:rPr lang="en-US" dirty="0" smtClean="0"/>
              <a:t> </a:t>
            </a:r>
            <a:r>
              <a:rPr lang="en-US" dirty="0" err="1" smtClean="0"/>
              <a:t>án</a:t>
            </a:r>
            <a:r>
              <a:rPr lang="en-US" dirty="0" smtClean="0"/>
              <a:t> </a:t>
            </a:r>
            <a:r>
              <a:rPr lang="en-US" dirty="0" err="1" smtClean="0"/>
              <a:t>là</a:t>
            </a:r>
            <a:r>
              <a:rPr lang="en-US" dirty="0" smtClean="0"/>
              <a:t> </a:t>
            </a:r>
            <a:r>
              <a:rPr lang="vi-VN" dirty="0" smtClean="0"/>
              <a:t> </a:t>
            </a:r>
            <a:r>
              <a:rPr lang="vi-VN" dirty="0"/>
              <a:t>30%</a:t>
            </a:r>
            <a:endParaRPr lang="en-US" dirty="0"/>
          </a:p>
        </p:txBody>
      </p:sp>
    </p:spTree>
    <p:extLst>
      <p:ext uri="{BB962C8B-B14F-4D97-AF65-F5344CB8AC3E}">
        <p14:creationId xmlns:p14="http://schemas.microsoft.com/office/powerpoint/2010/main" val="18061407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Kiểm</a:t>
            </a:r>
            <a:r>
              <a:rPr lang="en-US" dirty="0"/>
              <a:t> </a:t>
            </a:r>
            <a:r>
              <a:rPr lang="en-US" dirty="0" err="1"/>
              <a:t>soát</a:t>
            </a:r>
            <a:r>
              <a:rPr lang="en-US" dirty="0"/>
              <a:t> chi </a:t>
            </a:r>
            <a:r>
              <a:rPr lang="en-US" dirty="0" err="1"/>
              <a:t>phí</a:t>
            </a:r>
            <a:r>
              <a:rPr lang="en-US" dirty="0"/>
              <a:t> (Control Cost)</a:t>
            </a:r>
          </a:p>
        </p:txBody>
      </p:sp>
      <p:sp>
        <p:nvSpPr>
          <p:cNvPr id="3" name="Content Placeholder 2"/>
          <p:cNvSpPr>
            <a:spLocks noGrp="1"/>
          </p:cNvSpPr>
          <p:nvPr>
            <p:ph idx="1"/>
          </p:nvPr>
        </p:nvSpPr>
        <p:spPr/>
        <p:txBody>
          <a:bodyPr/>
          <a:lstStyle/>
          <a:p>
            <a:r>
              <a:rPr lang="en-US" dirty="0" err="1" smtClean="0"/>
              <a:t>Ví</a:t>
            </a:r>
            <a:r>
              <a:rPr lang="en-US" dirty="0" smtClean="0"/>
              <a:t> </a:t>
            </a:r>
            <a:r>
              <a:rPr lang="en-US" dirty="0" err="1" smtClean="0"/>
              <a:t>dụ</a:t>
            </a:r>
            <a:r>
              <a:rPr lang="en-US" dirty="0" smtClean="0"/>
              <a:t>: </a:t>
            </a:r>
            <a:r>
              <a:rPr lang="vi-VN" dirty="0" smtClean="0"/>
              <a:t>Nếu </a:t>
            </a:r>
            <a:r>
              <a:rPr lang="vi-VN" dirty="0"/>
              <a:t>BAC là $ 200.000, và </a:t>
            </a:r>
            <a:r>
              <a:rPr lang="vi-VN" dirty="0" smtClean="0"/>
              <a:t>% </a:t>
            </a:r>
            <a:r>
              <a:rPr lang="vi-VN" dirty="0"/>
              <a:t>kế hoạch của </a:t>
            </a:r>
            <a:r>
              <a:rPr lang="en-US" dirty="0" smtClean="0"/>
              <a:t>t</a:t>
            </a:r>
            <a:r>
              <a:rPr lang="vi-VN" dirty="0" smtClean="0"/>
              <a:t>oàn </a:t>
            </a:r>
            <a:r>
              <a:rPr lang="vi-VN" dirty="0"/>
              <a:t>bộ là 30%, </a:t>
            </a:r>
            <a:r>
              <a:rPr lang="vi-VN" dirty="0" smtClean="0"/>
              <a:t>giá </a:t>
            </a:r>
            <a:r>
              <a:rPr lang="vi-VN" dirty="0"/>
              <a:t>trị gia tăng theo kế hoạch </a:t>
            </a:r>
            <a:r>
              <a:rPr lang="vi-VN" dirty="0" smtClean="0"/>
              <a:t>là</a:t>
            </a:r>
            <a:r>
              <a:rPr lang="en-US" dirty="0" smtClean="0"/>
              <a:t>:</a:t>
            </a:r>
          </a:p>
          <a:p>
            <a:pPr marL="0" indent="0" algn="ctr">
              <a:buNone/>
            </a:pPr>
            <a:r>
              <a:rPr lang="en-US" dirty="0" smtClean="0"/>
              <a:t>PV=</a:t>
            </a:r>
            <a:r>
              <a:rPr lang="vi-VN" dirty="0" smtClean="0"/>
              <a:t> </a:t>
            </a:r>
            <a:r>
              <a:rPr lang="vi-VN" dirty="0"/>
              <a:t>$ 200.000 x 30% = $ 60.000.</a:t>
            </a:r>
            <a:endParaRPr lang="en-US" dirty="0"/>
          </a:p>
        </p:txBody>
      </p:sp>
    </p:spTree>
    <p:extLst>
      <p:ext uri="{BB962C8B-B14F-4D97-AF65-F5344CB8AC3E}">
        <p14:creationId xmlns:p14="http://schemas.microsoft.com/office/powerpoint/2010/main" val="2209803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Kiểm</a:t>
            </a:r>
            <a:r>
              <a:rPr lang="en-US" dirty="0"/>
              <a:t> </a:t>
            </a:r>
            <a:r>
              <a:rPr lang="en-US" dirty="0" err="1"/>
              <a:t>soát</a:t>
            </a:r>
            <a:r>
              <a:rPr lang="en-US" dirty="0"/>
              <a:t> chi </a:t>
            </a:r>
            <a:r>
              <a:rPr lang="en-US" dirty="0" err="1"/>
              <a:t>phí</a:t>
            </a:r>
            <a:r>
              <a:rPr lang="en-US" dirty="0"/>
              <a:t> (Control Cost)</a:t>
            </a:r>
          </a:p>
        </p:txBody>
      </p:sp>
      <p:sp>
        <p:nvSpPr>
          <p:cNvPr id="3" name="Content Placeholder 2"/>
          <p:cNvSpPr>
            <a:spLocks noGrp="1"/>
          </p:cNvSpPr>
          <p:nvPr>
            <p:ph idx="1"/>
          </p:nvPr>
        </p:nvSpPr>
        <p:spPr/>
        <p:txBody>
          <a:bodyPr/>
          <a:lstStyle/>
          <a:p>
            <a:r>
              <a:rPr lang="en-US" dirty="0">
                <a:solidFill>
                  <a:srgbClr val="C00000"/>
                </a:solidFill>
              </a:rPr>
              <a:t>Earned </a:t>
            </a:r>
            <a:r>
              <a:rPr lang="en-US" dirty="0" smtClean="0">
                <a:solidFill>
                  <a:srgbClr val="C00000"/>
                </a:solidFill>
              </a:rPr>
              <a:t>Value (EV): </a:t>
            </a:r>
          </a:p>
          <a:p>
            <a:pPr lvl="1"/>
            <a:r>
              <a:rPr lang="en-US" dirty="0" err="1" smtClean="0"/>
              <a:t>Giá</a:t>
            </a:r>
            <a:r>
              <a:rPr lang="en-US" dirty="0" smtClean="0"/>
              <a:t> </a:t>
            </a:r>
            <a:r>
              <a:rPr lang="en-US" dirty="0" err="1" smtClean="0"/>
              <a:t>trị</a:t>
            </a:r>
            <a:r>
              <a:rPr lang="en-US" dirty="0" smtClean="0"/>
              <a:t> </a:t>
            </a:r>
            <a:r>
              <a:rPr lang="en-US" dirty="0" err="1" smtClean="0"/>
              <a:t>đạt</a:t>
            </a:r>
            <a:r>
              <a:rPr lang="en-US" dirty="0" smtClean="0"/>
              <a:t> </a:t>
            </a:r>
            <a:r>
              <a:rPr lang="en-US" dirty="0" err="1" smtClean="0"/>
              <a:t>được</a:t>
            </a:r>
            <a:r>
              <a:rPr lang="en-US" dirty="0" smtClean="0"/>
              <a:t> </a:t>
            </a:r>
            <a:r>
              <a:rPr lang="en-US" dirty="0" err="1" smtClean="0"/>
              <a:t>cho</a:t>
            </a:r>
            <a:r>
              <a:rPr lang="en-US" dirty="0" smtClean="0"/>
              <a:t> </a:t>
            </a:r>
            <a:r>
              <a:rPr lang="en-US" dirty="0" err="1" smtClean="0"/>
              <a:t>biết</a:t>
            </a:r>
            <a:r>
              <a:rPr lang="en-US" dirty="0" smtClean="0"/>
              <a:t> </a:t>
            </a:r>
            <a:r>
              <a:rPr lang="en-US" dirty="0" err="1" smtClean="0"/>
              <a:t>nhóm</a:t>
            </a:r>
            <a:r>
              <a:rPr lang="en-US" dirty="0" smtClean="0"/>
              <a:t> </a:t>
            </a:r>
            <a:r>
              <a:rPr lang="en-US" dirty="0" err="1" smtClean="0"/>
              <a:t>dự</a:t>
            </a:r>
            <a:r>
              <a:rPr lang="en-US" dirty="0" smtClean="0"/>
              <a:t> </a:t>
            </a:r>
            <a:r>
              <a:rPr lang="en-US" dirty="0" err="1" smtClean="0"/>
              <a:t>án</a:t>
            </a:r>
            <a:r>
              <a:rPr lang="en-US" dirty="0" smtClean="0"/>
              <a:t> </a:t>
            </a:r>
            <a:r>
              <a:rPr lang="en-US" dirty="0" err="1" smtClean="0"/>
              <a:t>đang</a:t>
            </a:r>
            <a:r>
              <a:rPr lang="en-US" dirty="0" smtClean="0"/>
              <a:t> </a:t>
            </a:r>
            <a:r>
              <a:rPr lang="en-US" dirty="0" err="1" smtClean="0"/>
              <a:t>làm</a:t>
            </a:r>
            <a:r>
              <a:rPr lang="en-US" dirty="0" smtClean="0"/>
              <a:t> </a:t>
            </a:r>
            <a:r>
              <a:rPr lang="en-US" dirty="0" err="1" smtClean="0"/>
              <a:t>việc</a:t>
            </a:r>
            <a:r>
              <a:rPr lang="en-US" dirty="0" smtClean="0"/>
              <a:t> </a:t>
            </a:r>
            <a:r>
              <a:rPr lang="en-US" dirty="0" err="1" smtClean="0"/>
              <a:t>như</a:t>
            </a:r>
            <a:r>
              <a:rPr lang="en-US" dirty="0" smtClean="0"/>
              <a:t> </a:t>
            </a:r>
            <a:r>
              <a:rPr lang="en-US" dirty="0" err="1" smtClean="0"/>
              <a:t>thế</a:t>
            </a:r>
            <a:r>
              <a:rPr lang="en-US" dirty="0" smtClean="0"/>
              <a:t> </a:t>
            </a:r>
            <a:r>
              <a:rPr lang="en-US" dirty="0" err="1" smtClean="0"/>
              <a:t>nào</a:t>
            </a:r>
            <a:r>
              <a:rPr lang="en-US" dirty="0" smtClean="0"/>
              <a:t>?</a:t>
            </a:r>
          </a:p>
          <a:p>
            <a:pPr lvl="1"/>
            <a:r>
              <a:rPr lang="en-US" dirty="0" smtClean="0"/>
              <a:t>G</a:t>
            </a:r>
            <a:r>
              <a:rPr lang="vi-VN" dirty="0" smtClean="0"/>
              <a:t>iá </a:t>
            </a:r>
            <a:r>
              <a:rPr lang="vi-VN" dirty="0"/>
              <a:t>trị </a:t>
            </a:r>
            <a:r>
              <a:rPr lang="en-US" dirty="0" err="1" smtClean="0"/>
              <a:t>đạt</a:t>
            </a:r>
            <a:r>
              <a:rPr lang="en-US" dirty="0" smtClean="0"/>
              <a:t> </a:t>
            </a:r>
            <a:r>
              <a:rPr lang="en-US" dirty="0" err="1" smtClean="0"/>
              <a:t>được</a:t>
            </a:r>
            <a:r>
              <a:rPr lang="en-US" dirty="0" smtClean="0"/>
              <a:t> </a:t>
            </a:r>
            <a:r>
              <a:rPr lang="vi-VN" dirty="0" smtClean="0"/>
              <a:t>của </a:t>
            </a:r>
            <a:r>
              <a:rPr lang="vi-VN" dirty="0"/>
              <a:t>dự án </a:t>
            </a:r>
            <a:r>
              <a:rPr lang="en-US" dirty="0" err="1" smtClean="0"/>
              <a:t>có</a:t>
            </a:r>
            <a:r>
              <a:rPr lang="en-US" dirty="0" smtClean="0"/>
              <a:t> </a:t>
            </a:r>
            <a:r>
              <a:rPr lang="en-US" dirty="0" err="1" smtClean="0"/>
              <a:t>thể</a:t>
            </a:r>
            <a:r>
              <a:rPr lang="en-US" dirty="0" smtClean="0"/>
              <a:t> </a:t>
            </a:r>
            <a:r>
              <a:rPr lang="vi-VN" dirty="0" smtClean="0"/>
              <a:t>gửi </a:t>
            </a:r>
            <a:r>
              <a:rPr lang="vi-VN" dirty="0"/>
              <a:t>đến khách hàng cho đến </a:t>
            </a:r>
            <a:r>
              <a:rPr lang="en-US" dirty="0" err="1" smtClean="0"/>
              <a:t>thời</a:t>
            </a:r>
            <a:r>
              <a:rPr lang="en-US" dirty="0" smtClean="0"/>
              <a:t> </a:t>
            </a:r>
            <a:r>
              <a:rPr lang="en-US" dirty="0" err="1" smtClean="0"/>
              <a:t>điểm</a:t>
            </a:r>
            <a:r>
              <a:rPr lang="en-US" dirty="0" smtClean="0"/>
              <a:t> </a:t>
            </a:r>
            <a:r>
              <a:rPr lang="en-US" dirty="0" err="1" smtClean="0"/>
              <a:t>hiện</a:t>
            </a:r>
            <a:r>
              <a:rPr lang="en-US" dirty="0" smtClean="0"/>
              <a:t> </a:t>
            </a:r>
            <a:r>
              <a:rPr lang="en-US" dirty="0" err="1" smtClean="0"/>
              <a:t>tại</a:t>
            </a:r>
            <a:r>
              <a:rPr lang="en-US" dirty="0" smtClean="0"/>
              <a:t>.</a:t>
            </a:r>
          </a:p>
          <a:p>
            <a:pPr lvl="1"/>
            <a:endParaRPr lang="en-US" dirty="0"/>
          </a:p>
          <a:p>
            <a:pPr lvl="1"/>
            <a:endParaRPr lang="en-US" dirty="0" smtClean="0"/>
          </a:p>
          <a:p>
            <a:pPr lvl="1"/>
            <a:r>
              <a:rPr lang="en-US" dirty="0" smtClean="0"/>
              <a:t>% </a:t>
            </a:r>
            <a:r>
              <a:rPr lang="en-US" dirty="0" err="1" smtClean="0"/>
              <a:t>thực</a:t>
            </a:r>
            <a:r>
              <a:rPr lang="en-US" dirty="0" smtClean="0"/>
              <a:t> </a:t>
            </a:r>
            <a:r>
              <a:rPr lang="en-US" dirty="0" err="1" smtClean="0"/>
              <a:t>tế</a:t>
            </a:r>
            <a:r>
              <a:rPr lang="en-US" dirty="0" smtClean="0"/>
              <a:t> </a:t>
            </a:r>
            <a:r>
              <a:rPr lang="en-US" dirty="0" err="1" smtClean="0"/>
              <a:t>hoàn</a:t>
            </a:r>
            <a:r>
              <a:rPr lang="en-US" dirty="0" smtClean="0"/>
              <a:t> </a:t>
            </a:r>
            <a:r>
              <a:rPr lang="en-US" dirty="0" err="1" smtClean="0"/>
              <a:t>thành</a:t>
            </a:r>
            <a:r>
              <a:rPr lang="en-US" dirty="0" smtClean="0"/>
              <a:t>: VD </a:t>
            </a:r>
            <a:r>
              <a:rPr lang="vi-VN" dirty="0" smtClean="0"/>
              <a:t>nhóm </a:t>
            </a:r>
            <a:r>
              <a:rPr lang="en-US" dirty="0" err="1" smtClean="0"/>
              <a:t>dự</a:t>
            </a:r>
            <a:r>
              <a:rPr lang="en-US" dirty="0" smtClean="0"/>
              <a:t> </a:t>
            </a:r>
            <a:r>
              <a:rPr lang="en-US" dirty="0" err="1" smtClean="0"/>
              <a:t>án</a:t>
            </a:r>
            <a:r>
              <a:rPr lang="vi-VN" dirty="0" smtClean="0"/>
              <a:t> </a:t>
            </a:r>
            <a:r>
              <a:rPr lang="vi-VN" dirty="0"/>
              <a:t>đã thực hiện 300 giờ làm </a:t>
            </a:r>
            <a:r>
              <a:rPr lang="vi-VN" dirty="0" smtClean="0"/>
              <a:t>việc</a:t>
            </a:r>
            <a:r>
              <a:rPr lang="en-US" dirty="0" smtClean="0"/>
              <a:t> </a:t>
            </a:r>
            <a:r>
              <a:rPr lang="en-US" dirty="0" err="1" smtClean="0"/>
              <a:t>cho</a:t>
            </a:r>
            <a:r>
              <a:rPr lang="en-US" dirty="0" smtClean="0"/>
              <a:t> </a:t>
            </a:r>
            <a:r>
              <a:rPr lang="en-US" dirty="0" err="1" smtClean="0"/>
              <a:t>đến</a:t>
            </a:r>
            <a:r>
              <a:rPr lang="en-US" dirty="0" smtClean="0"/>
              <a:t> </a:t>
            </a:r>
            <a:r>
              <a:rPr lang="en-US" dirty="0" err="1" smtClean="0"/>
              <a:t>thời</a:t>
            </a:r>
            <a:r>
              <a:rPr lang="en-US" dirty="0" smtClean="0"/>
              <a:t> </a:t>
            </a:r>
            <a:r>
              <a:rPr lang="en-US" dirty="0" err="1" smtClean="0"/>
              <a:t>điểm</a:t>
            </a:r>
            <a:r>
              <a:rPr lang="en-US" dirty="0" smtClean="0"/>
              <a:t> </a:t>
            </a:r>
            <a:r>
              <a:rPr lang="en-US" dirty="0" err="1" smtClean="0"/>
              <a:t>hiện</a:t>
            </a:r>
            <a:r>
              <a:rPr lang="en-US" dirty="0" smtClean="0"/>
              <a:t> </a:t>
            </a:r>
            <a:r>
              <a:rPr lang="en-US" dirty="0" err="1" smtClean="0"/>
              <a:t>tại</a:t>
            </a:r>
            <a:r>
              <a:rPr lang="en-US" dirty="0" smtClean="0"/>
              <a:t> </a:t>
            </a:r>
            <a:r>
              <a:rPr lang="en-US" dirty="0" err="1" smtClean="0"/>
              <a:t>trên</a:t>
            </a:r>
            <a:r>
              <a:rPr lang="en-US" dirty="0" smtClean="0"/>
              <a:t> </a:t>
            </a:r>
            <a:r>
              <a:rPr lang="vi-VN" dirty="0" smtClean="0"/>
              <a:t>tổng </a:t>
            </a:r>
            <a:r>
              <a:rPr lang="vi-VN" dirty="0"/>
              <a:t>số </a:t>
            </a:r>
            <a:r>
              <a:rPr lang="vi-VN" dirty="0" smtClean="0"/>
              <a:t>1.000.</a:t>
            </a:r>
            <a:r>
              <a:rPr lang="en-US" dirty="0" smtClean="0"/>
              <a:t> </a:t>
            </a:r>
            <a:r>
              <a:rPr lang="vi-VN" dirty="0" smtClean="0"/>
              <a:t>Nhưng </a:t>
            </a:r>
            <a:r>
              <a:rPr lang="en-US" dirty="0" err="1" smtClean="0"/>
              <a:t>họ</a:t>
            </a:r>
            <a:r>
              <a:rPr lang="en-US" dirty="0" smtClean="0"/>
              <a:t> </a:t>
            </a:r>
            <a:r>
              <a:rPr lang="en-US" dirty="0" err="1" smtClean="0"/>
              <a:t>thực</a:t>
            </a:r>
            <a:r>
              <a:rPr lang="vi-VN" dirty="0" smtClean="0"/>
              <a:t> </a:t>
            </a:r>
            <a:r>
              <a:rPr lang="vi-VN" dirty="0"/>
              <a:t>sự hoàn thành 35% công </a:t>
            </a:r>
            <a:r>
              <a:rPr lang="vi-VN" dirty="0" smtClean="0"/>
              <a:t>việc</a:t>
            </a:r>
            <a:r>
              <a:rPr lang="en-US" dirty="0" smtClean="0"/>
              <a:t>=&gt; </a:t>
            </a:r>
            <a:r>
              <a:rPr lang="vi-VN" dirty="0" smtClean="0"/>
              <a:t>% </a:t>
            </a:r>
            <a:r>
              <a:rPr lang="vi-VN" dirty="0"/>
              <a:t>thực tế hoàn toàn là 35%.</a:t>
            </a:r>
            <a:endParaRPr lang="en-US" dirty="0"/>
          </a:p>
        </p:txBody>
      </p:sp>
      <p:sp>
        <p:nvSpPr>
          <p:cNvPr id="4" name="TextBox 3"/>
          <p:cNvSpPr txBox="1"/>
          <p:nvPr/>
        </p:nvSpPr>
        <p:spPr>
          <a:xfrm>
            <a:off x="1737390" y="4069073"/>
            <a:ext cx="5943535" cy="523220"/>
          </a:xfrm>
          <a:prstGeom prst="rect">
            <a:avLst/>
          </a:prstGeom>
          <a:ln>
            <a:solidFill>
              <a:srgbClr val="99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800" dirty="0"/>
              <a:t>EV= BAC * % </a:t>
            </a:r>
            <a:r>
              <a:rPr lang="en-US" sz="2800" dirty="0" err="1"/>
              <a:t>thực</a:t>
            </a:r>
            <a:r>
              <a:rPr lang="en-US" sz="2800" dirty="0"/>
              <a:t> </a:t>
            </a:r>
            <a:r>
              <a:rPr lang="en-US" sz="2800" dirty="0" err="1"/>
              <a:t>tế</a:t>
            </a:r>
            <a:r>
              <a:rPr lang="en-US" sz="2800" dirty="0"/>
              <a:t> </a:t>
            </a:r>
            <a:r>
              <a:rPr lang="en-US" sz="2800" dirty="0" err="1"/>
              <a:t>hoàn</a:t>
            </a:r>
            <a:r>
              <a:rPr lang="en-US" sz="2800" dirty="0"/>
              <a:t> </a:t>
            </a:r>
            <a:r>
              <a:rPr lang="en-US" sz="2800" dirty="0" err="1"/>
              <a:t>thành</a:t>
            </a:r>
            <a:endParaRPr lang="en-US" sz="2800" dirty="0"/>
          </a:p>
        </p:txBody>
      </p:sp>
    </p:spTree>
    <p:extLst>
      <p:ext uri="{BB962C8B-B14F-4D97-AF65-F5344CB8AC3E}">
        <p14:creationId xmlns:p14="http://schemas.microsoft.com/office/powerpoint/2010/main" val="32102582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Kiểm</a:t>
            </a:r>
            <a:r>
              <a:rPr lang="en-US" dirty="0"/>
              <a:t> </a:t>
            </a:r>
            <a:r>
              <a:rPr lang="en-US" dirty="0" err="1"/>
              <a:t>soát</a:t>
            </a:r>
            <a:r>
              <a:rPr lang="en-US" dirty="0"/>
              <a:t> chi phí (Control Cost)</a:t>
            </a:r>
          </a:p>
        </p:txBody>
      </p:sp>
      <p:sp>
        <p:nvSpPr>
          <p:cNvPr id="3" name="Content Placeholder 2"/>
          <p:cNvSpPr>
            <a:spLocks noGrp="1"/>
          </p:cNvSpPr>
          <p:nvPr>
            <p:ph idx="1"/>
          </p:nvPr>
        </p:nvSpPr>
        <p:spPr/>
        <p:txBody>
          <a:bodyPr/>
          <a:lstStyle/>
          <a:p>
            <a:r>
              <a:rPr lang="en-US" dirty="0" smtClean="0">
                <a:solidFill>
                  <a:srgbClr val="C00000"/>
                </a:solidFill>
              </a:rPr>
              <a:t>Schedule </a:t>
            </a:r>
            <a:r>
              <a:rPr lang="en-US" dirty="0">
                <a:solidFill>
                  <a:srgbClr val="C00000"/>
                </a:solidFill>
              </a:rPr>
              <a:t>Performance Index SPI</a:t>
            </a:r>
            <a:r>
              <a:rPr lang="en-US" dirty="0"/>
              <a:t>: </a:t>
            </a:r>
            <a:r>
              <a:rPr lang="en-US" dirty="0" err="1"/>
              <a:t>Chỉ</a:t>
            </a:r>
            <a:r>
              <a:rPr lang="en-US" dirty="0"/>
              <a:t> </a:t>
            </a:r>
            <a:r>
              <a:rPr lang="en-US" dirty="0" err="1"/>
              <a:t>số</a:t>
            </a:r>
            <a:r>
              <a:rPr lang="en-US" dirty="0"/>
              <a:t> </a:t>
            </a:r>
            <a:r>
              <a:rPr lang="en-US" dirty="0" err="1"/>
              <a:t>thực</a:t>
            </a:r>
            <a:r>
              <a:rPr lang="en-US" dirty="0"/>
              <a:t> </a:t>
            </a:r>
            <a:r>
              <a:rPr lang="en-US" dirty="0" err="1"/>
              <a:t>hiện</a:t>
            </a:r>
            <a:r>
              <a:rPr lang="en-US" dirty="0"/>
              <a:t> </a:t>
            </a:r>
            <a:r>
              <a:rPr lang="en-US" dirty="0" err="1"/>
              <a:t>lịch</a:t>
            </a:r>
            <a:r>
              <a:rPr lang="en-US" dirty="0"/>
              <a:t> </a:t>
            </a:r>
            <a:r>
              <a:rPr lang="en-US" dirty="0" err="1" smtClean="0"/>
              <a:t>biểu</a:t>
            </a:r>
            <a:endParaRPr lang="en-US" dirty="0"/>
          </a:p>
          <a:p>
            <a:pPr lvl="1"/>
            <a:r>
              <a:rPr lang="en-US" dirty="0" smtClean="0"/>
              <a:t>Cho </a:t>
            </a:r>
            <a:r>
              <a:rPr lang="en-US" dirty="0" err="1" smtClean="0"/>
              <a:t>biết</a:t>
            </a:r>
            <a:r>
              <a:rPr lang="en-US" dirty="0" smtClean="0"/>
              <a:t> </a:t>
            </a:r>
            <a:r>
              <a:rPr lang="en-US" dirty="0" err="1" smtClean="0"/>
              <a:t>tiến</a:t>
            </a:r>
            <a:r>
              <a:rPr lang="en-US" dirty="0" smtClean="0"/>
              <a:t> </a:t>
            </a:r>
            <a:r>
              <a:rPr lang="en-US" dirty="0" err="1" smtClean="0"/>
              <a:t>độ</a:t>
            </a:r>
            <a:r>
              <a:rPr lang="en-US" dirty="0" smtClean="0"/>
              <a:t> </a:t>
            </a:r>
            <a:r>
              <a:rPr lang="en-US" dirty="0" err="1" smtClean="0"/>
              <a:t>của</a:t>
            </a:r>
            <a:r>
              <a:rPr lang="en-US" dirty="0" smtClean="0"/>
              <a:t> </a:t>
            </a:r>
            <a:r>
              <a:rPr lang="en-US" dirty="0" err="1" smtClean="0"/>
              <a:t>dự</a:t>
            </a:r>
            <a:r>
              <a:rPr lang="en-US" dirty="0" smtClean="0"/>
              <a:t> </a:t>
            </a:r>
            <a:r>
              <a:rPr lang="en-US" dirty="0" err="1" smtClean="0"/>
              <a:t>án</a:t>
            </a:r>
            <a:r>
              <a:rPr lang="en-US" dirty="0" smtClean="0"/>
              <a:t> </a:t>
            </a:r>
            <a:r>
              <a:rPr lang="en-US" dirty="0" err="1" smtClean="0"/>
              <a:t>sớm</a:t>
            </a:r>
            <a:r>
              <a:rPr lang="en-US" dirty="0" smtClean="0"/>
              <a:t> hay </a:t>
            </a:r>
            <a:r>
              <a:rPr lang="en-US" dirty="0" err="1" smtClean="0"/>
              <a:t>chậm</a:t>
            </a:r>
            <a:r>
              <a:rPr lang="en-US" dirty="0" smtClean="0"/>
              <a:t> </a:t>
            </a:r>
            <a:r>
              <a:rPr lang="en-US" dirty="0" err="1" smtClean="0"/>
              <a:t>hơn</a:t>
            </a:r>
            <a:r>
              <a:rPr lang="en-US" dirty="0" smtClean="0"/>
              <a:t> </a:t>
            </a:r>
            <a:r>
              <a:rPr lang="en-US" dirty="0" err="1" smtClean="0"/>
              <a:t>kế</a:t>
            </a:r>
            <a:r>
              <a:rPr lang="en-US" dirty="0" smtClean="0"/>
              <a:t> </a:t>
            </a:r>
            <a:r>
              <a:rPr lang="en-US" dirty="0" err="1" smtClean="0"/>
              <a:t>hoạch</a:t>
            </a:r>
            <a:r>
              <a:rPr lang="en-US" dirty="0" smtClean="0"/>
              <a:t>. </a:t>
            </a:r>
          </a:p>
          <a:p>
            <a:endParaRPr lang="en-US" dirty="0" smtClean="0"/>
          </a:p>
          <a:p>
            <a:pPr lvl="2"/>
            <a:endParaRPr lang="en-US" dirty="0" smtClean="0"/>
          </a:p>
          <a:p>
            <a:pPr lvl="2"/>
            <a:r>
              <a:rPr lang="en-US" dirty="0" err="1" smtClean="0"/>
              <a:t>Nếu</a:t>
            </a:r>
            <a:r>
              <a:rPr lang="en-US" dirty="0" smtClean="0"/>
              <a:t> SPI </a:t>
            </a:r>
            <a:r>
              <a:rPr lang="en-US" dirty="0"/>
              <a:t>&lt; 1 =&gt; EV&lt;PV: </a:t>
            </a:r>
            <a:r>
              <a:rPr lang="en-US" dirty="0" smtClean="0"/>
              <a:t> </a:t>
            </a:r>
            <a:r>
              <a:rPr lang="vi-VN" dirty="0"/>
              <a:t>chậm tiến </a:t>
            </a:r>
            <a:r>
              <a:rPr lang="vi-VN" dirty="0" smtClean="0"/>
              <a:t>độ</a:t>
            </a:r>
            <a:endParaRPr lang="en-US" dirty="0" smtClean="0"/>
          </a:p>
          <a:p>
            <a:pPr lvl="2"/>
            <a:r>
              <a:rPr lang="en-US" dirty="0" err="1"/>
              <a:t>Nếu</a:t>
            </a:r>
            <a:r>
              <a:rPr lang="en-US" dirty="0"/>
              <a:t> SPI </a:t>
            </a:r>
            <a:r>
              <a:rPr lang="en-US" dirty="0" smtClean="0"/>
              <a:t>&gt; </a:t>
            </a:r>
            <a:r>
              <a:rPr lang="en-US" dirty="0"/>
              <a:t>1 =&gt; </a:t>
            </a:r>
            <a:r>
              <a:rPr lang="en-US" dirty="0" smtClean="0"/>
              <a:t>EV&gt;PV</a:t>
            </a:r>
            <a:r>
              <a:rPr lang="en-US" dirty="0"/>
              <a:t>:  </a:t>
            </a:r>
            <a:r>
              <a:rPr lang="en-US" dirty="0" err="1" smtClean="0"/>
              <a:t>sớm</a:t>
            </a:r>
            <a:r>
              <a:rPr lang="en-US" dirty="0" smtClean="0"/>
              <a:t> </a:t>
            </a:r>
            <a:r>
              <a:rPr lang="en-US" dirty="0" err="1" smtClean="0"/>
              <a:t>hơn</a:t>
            </a:r>
            <a:r>
              <a:rPr lang="en-US" dirty="0" smtClean="0"/>
              <a:t> </a:t>
            </a:r>
            <a:r>
              <a:rPr lang="en-US" dirty="0" err="1" smtClean="0"/>
              <a:t>kế</a:t>
            </a:r>
            <a:r>
              <a:rPr lang="en-US" dirty="0" smtClean="0"/>
              <a:t> </a:t>
            </a:r>
            <a:r>
              <a:rPr lang="en-US" dirty="0" err="1" smtClean="0"/>
              <a:t>hoạch</a:t>
            </a:r>
            <a:endParaRPr lang="en-US" dirty="0"/>
          </a:p>
          <a:p>
            <a:pPr lvl="2"/>
            <a:endParaRPr lang="en-US" dirty="0" smtClean="0"/>
          </a:p>
          <a:p>
            <a:pPr marL="735013" lvl="2" indent="0">
              <a:buNone/>
            </a:pPr>
            <a:endParaRPr lang="en-US" dirty="0" smtClean="0"/>
          </a:p>
          <a:p>
            <a:pPr lvl="1"/>
            <a:endParaRPr lang="en-US" dirty="0"/>
          </a:p>
          <a:p>
            <a:pPr lvl="1"/>
            <a:endParaRPr lang="en-US" dirty="0"/>
          </a:p>
          <a:p>
            <a:pPr lvl="1"/>
            <a:endParaRPr lang="en-US" dirty="0"/>
          </a:p>
        </p:txBody>
      </p:sp>
      <p:sp>
        <p:nvSpPr>
          <p:cNvPr id="5" name="TextBox 4"/>
          <p:cNvSpPr txBox="1"/>
          <p:nvPr/>
        </p:nvSpPr>
        <p:spPr>
          <a:xfrm>
            <a:off x="1920269" y="3703317"/>
            <a:ext cx="5212023" cy="523220"/>
          </a:xfrm>
          <a:prstGeom prst="rect">
            <a:avLst/>
          </a:prstGeom>
          <a:ln>
            <a:solidFill>
              <a:srgbClr val="990000"/>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0" lvl="1" algn="ctr"/>
            <a:r>
              <a:rPr lang="en-US" sz="2800" dirty="0"/>
              <a:t>SPI=EV / </a:t>
            </a:r>
            <a:r>
              <a:rPr lang="en-US" sz="2800" dirty="0" smtClean="0"/>
              <a:t>PV</a:t>
            </a:r>
            <a:endParaRPr lang="en-US" sz="2800" dirty="0"/>
          </a:p>
        </p:txBody>
      </p:sp>
    </p:spTree>
    <p:extLst>
      <p:ext uri="{BB962C8B-B14F-4D97-AF65-F5344CB8AC3E}">
        <p14:creationId xmlns:p14="http://schemas.microsoft.com/office/powerpoint/2010/main" val="210497737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Kiểm</a:t>
            </a:r>
            <a:r>
              <a:rPr lang="en-US" dirty="0"/>
              <a:t> </a:t>
            </a:r>
            <a:r>
              <a:rPr lang="en-US" dirty="0" err="1"/>
              <a:t>soát</a:t>
            </a:r>
            <a:r>
              <a:rPr lang="en-US" dirty="0"/>
              <a:t> chi phí (Control Cost)</a:t>
            </a:r>
          </a:p>
        </p:txBody>
      </p:sp>
      <p:sp>
        <p:nvSpPr>
          <p:cNvPr id="3" name="Content Placeholder 2"/>
          <p:cNvSpPr>
            <a:spLocks noGrp="1"/>
          </p:cNvSpPr>
          <p:nvPr>
            <p:ph idx="1"/>
          </p:nvPr>
        </p:nvSpPr>
        <p:spPr/>
        <p:txBody>
          <a:bodyPr/>
          <a:lstStyle/>
          <a:p>
            <a:r>
              <a:rPr lang="en-US" dirty="0" smtClean="0"/>
              <a:t>Schedule Variance-SV: </a:t>
            </a:r>
            <a:r>
              <a:rPr lang="en-US" dirty="0" err="1" smtClean="0"/>
              <a:t>Sự</a:t>
            </a:r>
            <a:r>
              <a:rPr lang="en-US" dirty="0" smtClean="0"/>
              <a:t> </a:t>
            </a:r>
            <a:r>
              <a:rPr lang="en-US" dirty="0" err="1"/>
              <a:t>thay</a:t>
            </a:r>
            <a:r>
              <a:rPr lang="en-US" dirty="0"/>
              <a:t> </a:t>
            </a:r>
            <a:r>
              <a:rPr lang="en-US" dirty="0" err="1"/>
              <a:t>đổi</a:t>
            </a:r>
            <a:r>
              <a:rPr lang="en-US" dirty="0"/>
              <a:t> </a:t>
            </a:r>
            <a:r>
              <a:rPr lang="en-US" dirty="0" err="1"/>
              <a:t>lịch</a:t>
            </a:r>
            <a:r>
              <a:rPr lang="en-US" dirty="0"/>
              <a:t> </a:t>
            </a:r>
            <a:endParaRPr lang="en-US" dirty="0" smtClean="0"/>
          </a:p>
          <a:p>
            <a:pPr lvl="1"/>
            <a:r>
              <a:rPr lang="en-US" dirty="0" smtClean="0"/>
              <a:t>S</a:t>
            </a:r>
            <a:r>
              <a:rPr lang="vi-VN" dirty="0" smtClean="0"/>
              <a:t>ự </a:t>
            </a:r>
            <a:r>
              <a:rPr lang="vi-VN" dirty="0"/>
              <a:t>khác biệt giữa </a:t>
            </a:r>
            <a:r>
              <a:rPr lang="vi-VN" dirty="0" smtClean="0"/>
              <a:t>kế </a:t>
            </a:r>
            <a:r>
              <a:rPr lang="vi-VN" dirty="0"/>
              <a:t>hoạch và </a:t>
            </a:r>
            <a:r>
              <a:rPr lang="en-US" dirty="0" err="1" smtClean="0"/>
              <a:t>giá</a:t>
            </a:r>
            <a:r>
              <a:rPr lang="en-US" dirty="0" smtClean="0"/>
              <a:t> </a:t>
            </a:r>
            <a:r>
              <a:rPr lang="en-US" dirty="0" err="1" smtClean="0"/>
              <a:t>trị</a:t>
            </a:r>
            <a:r>
              <a:rPr lang="en-US" dirty="0" smtClean="0"/>
              <a:t> </a:t>
            </a:r>
            <a:r>
              <a:rPr lang="vi-VN" dirty="0" smtClean="0"/>
              <a:t>thực </a:t>
            </a:r>
            <a:r>
              <a:rPr lang="vi-VN" dirty="0"/>
              <a:t>sự </a:t>
            </a:r>
            <a:r>
              <a:rPr lang="en-US" dirty="0" err="1" smtClean="0"/>
              <a:t>đạt</a:t>
            </a:r>
            <a:r>
              <a:rPr lang="en-US" dirty="0" smtClean="0"/>
              <a:t> </a:t>
            </a:r>
            <a:r>
              <a:rPr lang="vi-VN" dirty="0" smtClean="0"/>
              <a:t>được</a:t>
            </a:r>
            <a:r>
              <a:rPr lang="en-US" dirty="0" smtClean="0"/>
              <a:t>.</a:t>
            </a:r>
            <a:endParaRPr lang="en-US" dirty="0"/>
          </a:p>
          <a:p>
            <a:pPr lvl="2"/>
            <a:endParaRPr lang="en-US" dirty="0" smtClean="0"/>
          </a:p>
          <a:p>
            <a:pPr lvl="2"/>
            <a:endParaRPr lang="en-US" dirty="0"/>
          </a:p>
        </p:txBody>
      </p:sp>
      <p:sp>
        <p:nvSpPr>
          <p:cNvPr id="4" name="TextBox 3"/>
          <p:cNvSpPr txBox="1"/>
          <p:nvPr/>
        </p:nvSpPr>
        <p:spPr>
          <a:xfrm>
            <a:off x="2377464" y="3154683"/>
            <a:ext cx="3657561" cy="523220"/>
          </a:xfrm>
          <a:prstGeom prst="rect">
            <a:avLst/>
          </a:prstGeom>
          <a:ln>
            <a:solidFill>
              <a:srgbClr val="990000"/>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0" lvl="2" algn="ctr"/>
            <a:r>
              <a:rPr lang="en-US" sz="2800" dirty="0"/>
              <a:t>SV = EV – </a:t>
            </a:r>
            <a:r>
              <a:rPr lang="en-US" sz="2800" dirty="0" smtClean="0"/>
              <a:t>PV</a:t>
            </a:r>
            <a:endParaRPr lang="en-US" sz="2800" dirty="0"/>
          </a:p>
        </p:txBody>
      </p:sp>
    </p:spTree>
    <p:extLst>
      <p:ext uri="{BB962C8B-B14F-4D97-AF65-F5344CB8AC3E}">
        <p14:creationId xmlns:p14="http://schemas.microsoft.com/office/powerpoint/2010/main" val="32942947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Kiểm</a:t>
            </a:r>
            <a:r>
              <a:rPr lang="en-US" dirty="0"/>
              <a:t> </a:t>
            </a:r>
            <a:r>
              <a:rPr lang="en-US" dirty="0" err="1"/>
              <a:t>soát</a:t>
            </a:r>
            <a:r>
              <a:rPr lang="en-US" dirty="0"/>
              <a:t> chi phí (Control Cost)</a:t>
            </a:r>
          </a:p>
        </p:txBody>
      </p:sp>
      <p:sp>
        <p:nvSpPr>
          <p:cNvPr id="3" name="Content Placeholder 2"/>
          <p:cNvSpPr>
            <a:spLocks noGrp="1"/>
          </p:cNvSpPr>
          <p:nvPr>
            <p:ph idx="1"/>
          </p:nvPr>
        </p:nvSpPr>
        <p:spPr/>
        <p:txBody>
          <a:bodyPr/>
          <a:lstStyle/>
          <a:p>
            <a:pPr lvl="1"/>
            <a:r>
              <a:rPr lang="vi-VN" dirty="0"/>
              <a:t>Chi phí thực </a:t>
            </a:r>
            <a:r>
              <a:rPr lang="vi-VN" dirty="0" smtClean="0"/>
              <a:t>sự(Actual Cost</a:t>
            </a:r>
            <a:r>
              <a:rPr lang="en-US" dirty="0"/>
              <a:t>-</a:t>
            </a:r>
            <a:r>
              <a:rPr lang="vi-VN" dirty="0" smtClean="0"/>
              <a:t>AC)</a:t>
            </a:r>
            <a:r>
              <a:rPr lang="en-US" dirty="0" smtClean="0"/>
              <a:t>:</a:t>
            </a:r>
            <a:r>
              <a:rPr lang="vi-VN" dirty="0" smtClean="0"/>
              <a:t> </a:t>
            </a:r>
            <a:r>
              <a:rPr lang="vi-VN" dirty="0"/>
              <a:t>chi phí thực </a:t>
            </a:r>
            <a:r>
              <a:rPr lang="vi-VN" dirty="0" smtClean="0"/>
              <a:t>sự</a:t>
            </a:r>
            <a:r>
              <a:rPr lang="en-US" dirty="0" smtClean="0"/>
              <a:t> </a:t>
            </a:r>
            <a:r>
              <a:rPr lang="vi-VN" dirty="0" smtClean="0"/>
              <a:t>của </a:t>
            </a:r>
            <a:r>
              <a:rPr lang="vi-VN" dirty="0"/>
              <a:t>công việc được thực hiện </a:t>
            </a:r>
            <a:r>
              <a:rPr lang="vi-VN" dirty="0" smtClean="0"/>
              <a:t>(</a:t>
            </a:r>
            <a:r>
              <a:rPr lang="vi-VN" dirty="0"/>
              <a:t>ACWP= Actual Cost of Work Performed), là tổng cộng các chi phí trực tiếp hay gián </a:t>
            </a:r>
            <a:r>
              <a:rPr lang="vi-VN" dirty="0" smtClean="0"/>
              <a:t>tiếp </a:t>
            </a:r>
            <a:r>
              <a:rPr lang="vi-VN" dirty="0"/>
              <a:t>trong việc hoàn tất công việc trong một giai đoạn định trước. </a:t>
            </a:r>
            <a:endParaRPr lang="en-US" dirty="0" smtClean="0"/>
          </a:p>
          <a:p>
            <a:pPr lvl="1"/>
            <a:r>
              <a:rPr lang="en-US" dirty="0"/>
              <a:t>Cost Performance Index (CPI</a:t>
            </a:r>
            <a:r>
              <a:rPr lang="en-US" dirty="0" smtClean="0"/>
              <a:t>): </a:t>
            </a:r>
            <a:r>
              <a:rPr lang="vi-VN" dirty="0" smtClean="0"/>
              <a:t>là tỷ</a:t>
            </a:r>
            <a:r>
              <a:rPr lang="en-US" dirty="0" smtClean="0"/>
              <a:t> </a:t>
            </a:r>
            <a:r>
              <a:rPr lang="vi-VN" dirty="0" smtClean="0"/>
              <a:t>số</a:t>
            </a:r>
            <a:r>
              <a:rPr lang="en-US" dirty="0" smtClean="0"/>
              <a:t> </a:t>
            </a:r>
            <a:r>
              <a:rPr lang="vi-VN" dirty="0" smtClean="0"/>
              <a:t>giữa </a:t>
            </a:r>
            <a:r>
              <a:rPr lang="vi-VN" dirty="0"/>
              <a:t>giá </a:t>
            </a:r>
            <a:r>
              <a:rPr lang="vi-VN" dirty="0" smtClean="0"/>
              <a:t>trị</a:t>
            </a:r>
            <a:r>
              <a:rPr lang="en-US" dirty="0" smtClean="0"/>
              <a:t> </a:t>
            </a:r>
            <a:r>
              <a:rPr lang="vi-VN" dirty="0" smtClean="0"/>
              <a:t>thu </a:t>
            </a:r>
            <a:r>
              <a:rPr lang="vi-VN" dirty="0"/>
              <a:t>được và chi phí thật sự. </a:t>
            </a:r>
            <a:endParaRPr lang="en-US" dirty="0" smtClean="0"/>
          </a:p>
          <a:p>
            <a:pPr lvl="1"/>
            <a:endParaRPr lang="en-US" dirty="0"/>
          </a:p>
          <a:p>
            <a:pPr lvl="1"/>
            <a:endParaRPr lang="en-US" dirty="0" smtClean="0"/>
          </a:p>
          <a:p>
            <a:pPr lvl="2"/>
            <a:r>
              <a:rPr lang="vi-VN" dirty="0" smtClean="0"/>
              <a:t>Nếu </a:t>
            </a:r>
            <a:r>
              <a:rPr lang="en-US" dirty="0" smtClean="0"/>
              <a:t>CPI=</a:t>
            </a:r>
            <a:r>
              <a:rPr lang="vi-VN" dirty="0" smtClean="0"/>
              <a:t>1 </a:t>
            </a:r>
            <a:r>
              <a:rPr lang="vi-VN" dirty="0"/>
              <a:t>thì phù </a:t>
            </a:r>
            <a:r>
              <a:rPr lang="vi-VN" dirty="0" smtClean="0"/>
              <a:t>hợp</a:t>
            </a:r>
            <a:r>
              <a:rPr lang="en-US" dirty="0" smtClean="0"/>
              <a:t>.</a:t>
            </a:r>
          </a:p>
          <a:p>
            <a:pPr lvl="2"/>
            <a:r>
              <a:rPr lang="en-US" dirty="0" err="1" smtClean="0"/>
              <a:t>Nếu</a:t>
            </a:r>
            <a:r>
              <a:rPr lang="en-US" dirty="0" smtClean="0"/>
              <a:t> CPI</a:t>
            </a:r>
            <a:r>
              <a:rPr lang="vi-VN" dirty="0" smtClean="0"/>
              <a:t>&lt;1 </a:t>
            </a:r>
            <a:r>
              <a:rPr lang="en-US" dirty="0" err="1" smtClean="0"/>
              <a:t>thì</a:t>
            </a:r>
            <a:r>
              <a:rPr lang="en-US" dirty="0" smtClean="0"/>
              <a:t> </a:t>
            </a:r>
            <a:r>
              <a:rPr lang="vi-VN" dirty="0" smtClean="0"/>
              <a:t>vượt </a:t>
            </a:r>
            <a:r>
              <a:rPr lang="vi-VN" dirty="0"/>
              <a:t>ngân sách. </a:t>
            </a:r>
          </a:p>
          <a:p>
            <a:pPr marL="336550" lvl="1" indent="0">
              <a:buNone/>
            </a:pPr>
            <a:endParaRPr lang="en-US" dirty="0"/>
          </a:p>
        </p:txBody>
      </p:sp>
      <p:sp>
        <p:nvSpPr>
          <p:cNvPr id="4" name="TextBox 3"/>
          <p:cNvSpPr txBox="1"/>
          <p:nvPr/>
        </p:nvSpPr>
        <p:spPr>
          <a:xfrm>
            <a:off x="2286025" y="4643121"/>
            <a:ext cx="4023316" cy="523220"/>
          </a:xfrm>
          <a:prstGeom prst="rect">
            <a:avLst/>
          </a:prstGeom>
          <a:ln>
            <a:solidFill>
              <a:srgbClr val="990000"/>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0" lvl="1" algn="ctr"/>
            <a:r>
              <a:rPr lang="en-US" sz="2800" dirty="0"/>
              <a:t>CPI = EV / </a:t>
            </a:r>
            <a:r>
              <a:rPr lang="en-US" sz="2800" dirty="0" smtClean="0"/>
              <a:t>AC</a:t>
            </a:r>
            <a:endParaRPr lang="en-US" sz="2800" dirty="0"/>
          </a:p>
        </p:txBody>
      </p:sp>
    </p:spTree>
    <p:extLst>
      <p:ext uri="{BB962C8B-B14F-4D97-AF65-F5344CB8AC3E}">
        <p14:creationId xmlns:p14="http://schemas.microsoft.com/office/powerpoint/2010/main" val="203626979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Kiểm</a:t>
            </a:r>
            <a:r>
              <a:rPr lang="en-US" dirty="0"/>
              <a:t> </a:t>
            </a:r>
            <a:r>
              <a:rPr lang="en-US" dirty="0" err="1"/>
              <a:t>soát</a:t>
            </a:r>
            <a:r>
              <a:rPr lang="en-US" dirty="0"/>
              <a:t> chi phí (Control Cost)</a:t>
            </a:r>
          </a:p>
        </p:txBody>
      </p:sp>
      <p:sp>
        <p:nvSpPr>
          <p:cNvPr id="3" name="Content Placeholder 2"/>
          <p:cNvSpPr>
            <a:spLocks noGrp="1"/>
          </p:cNvSpPr>
          <p:nvPr>
            <p:ph idx="1"/>
          </p:nvPr>
        </p:nvSpPr>
        <p:spPr/>
        <p:txBody>
          <a:bodyPr/>
          <a:lstStyle/>
          <a:p>
            <a:pPr lvl="1"/>
            <a:r>
              <a:rPr lang="en-US" dirty="0"/>
              <a:t>Chi phí phát </a:t>
            </a:r>
            <a:r>
              <a:rPr lang="en-US" dirty="0" smtClean="0"/>
              <a:t>sinh (Cost Variance-CV)</a:t>
            </a:r>
            <a:endParaRPr lang="en-US" dirty="0"/>
          </a:p>
          <a:p>
            <a:pPr lvl="1"/>
            <a:endParaRPr lang="en-US" dirty="0" smtClean="0"/>
          </a:p>
          <a:p>
            <a:endParaRPr lang="en-US" dirty="0" smtClean="0"/>
          </a:p>
          <a:p>
            <a:pPr lvl="2"/>
            <a:r>
              <a:rPr lang="vi-VN" dirty="0"/>
              <a:t>CV cho </a:t>
            </a:r>
            <a:r>
              <a:rPr lang="en-US" dirty="0" smtClean="0"/>
              <a:t>biết </a:t>
            </a:r>
            <a:r>
              <a:rPr lang="vi-VN" dirty="0" smtClean="0"/>
              <a:t>sự </a:t>
            </a:r>
            <a:r>
              <a:rPr lang="vi-VN" dirty="0"/>
              <a:t>khác biệt giữa </a:t>
            </a:r>
            <a:r>
              <a:rPr lang="vi-VN" dirty="0" smtClean="0"/>
              <a:t>kế </a:t>
            </a:r>
            <a:r>
              <a:rPr lang="vi-VN" dirty="0"/>
              <a:t>hoạch chi tiêu và những </a:t>
            </a:r>
            <a:r>
              <a:rPr lang="en-US" dirty="0" smtClean="0"/>
              <a:t>chi phí </a:t>
            </a:r>
            <a:r>
              <a:rPr lang="vi-VN" dirty="0" smtClean="0"/>
              <a:t>thực sự.</a:t>
            </a:r>
            <a:endParaRPr lang="en-US" dirty="0" smtClean="0"/>
          </a:p>
          <a:p>
            <a:pPr lvl="1"/>
            <a:r>
              <a:rPr lang="en-US" dirty="0"/>
              <a:t>To-Complete Performance Index (TCPI)</a:t>
            </a:r>
          </a:p>
        </p:txBody>
      </p:sp>
      <p:sp>
        <p:nvSpPr>
          <p:cNvPr id="4" name="TextBox 3"/>
          <p:cNvSpPr txBox="1"/>
          <p:nvPr/>
        </p:nvSpPr>
        <p:spPr>
          <a:xfrm>
            <a:off x="2377464" y="2435878"/>
            <a:ext cx="3291804" cy="523220"/>
          </a:xfrm>
          <a:prstGeom prst="rect">
            <a:avLst/>
          </a:prstGeom>
          <a:ln>
            <a:solidFill>
              <a:srgbClr val="990000"/>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0" lvl="1" algn="ctr"/>
            <a:r>
              <a:rPr lang="en-US" sz="2800" dirty="0"/>
              <a:t>CV = EV – </a:t>
            </a:r>
            <a:r>
              <a:rPr lang="en-US" sz="2800" dirty="0" smtClean="0"/>
              <a:t>AC</a:t>
            </a:r>
            <a:endParaRPr lang="en-US" sz="2800"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4586" y="4463305"/>
            <a:ext cx="3291804" cy="1390327"/>
          </a:xfrm>
          <a:prstGeom prst="rect">
            <a:avLst/>
          </a:prstGeom>
          <a:noFill/>
          <a:ln w="28575">
            <a:solidFill>
              <a:srgbClr val="99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85998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vi-VN" dirty="0"/>
              <a:t>Lập kế</a:t>
            </a:r>
            <a:r>
              <a:rPr lang="en-US" dirty="0"/>
              <a:t> </a:t>
            </a:r>
            <a:r>
              <a:rPr lang="vi-VN" dirty="0"/>
              <a:t>hoạch cho nguồn tài nguyên</a:t>
            </a:r>
            <a:r>
              <a:rPr lang="en-US" dirty="0"/>
              <a:t> (Resource Planning)</a:t>
            </a:r>
          </a:p>
        </p:txBody>
      </p:sp>
      <p:sp>
        <p:nvSpPr>
          <p:cNvPr id="3" name="Content Placeholder 2"/>
          <p:cNvSpPr>
            <a:spLocks noGrp="1"/>
          </p:cNvSpPr>
          <p:nvPr>
            <p:ph idx="1"/>
          </p:nvPr>
        </p:nvSpPr>
        <p:spPr/>
        <p:txBody>
          <a:bodyPr/>
          <a:lstStyle/>
          <a:p>
            <a:r>
              <a:rPr lang="en-US" dirty="0" smtClean="0"/>
              <a:t>H</a:t>
            </a:r>
            <a:r>
              <a:rPr lang="vi-VN" dirty="0" smtClean="0"/>
              <a:t>oạch </a:t>
            </a:r>
            <a:r>
              <a:rPr lang="vi-VN" dirty="0"/>
              <a:t>định nguồn lực liên quan đến việc xác định những tài nguyên vật lý (người, thiết bị, vật liệu) và </a:t>
            </a:r>
            <a:r>
              <a:rPr lang="vi-VN" dirty="0" smtClean="0"/>
              <a:t>số </a:t>
            </a:r>
            <a:r>
              <a:rPr lang="vi-VN" dirty="0"/>
              <a:t>lượng </a:t>
            </a:r>
            <a:r>
              <a:rPr lang="vi-VN" dirty="0" smtClean="0"/>
              <a:t>được </a:t>
            </a:r>
            <a:r>
              <a:rPr lang="vi-VN" dirty="0"/>
              <a:t>sử dụng để thực hiện các hoạt động của dự </a:t>
            </a:r>
            <a:r>
              <a:rPr lang="vi-VN" dirty="0" smtClean="0"/>
              <a:t>án</a:t>
            </a:r>
            <a:r>
              <a:rPr lang="en-US" dirty="0" smtClean="0"/>
              <a:t>.</a:t>
            </a:r>
          </a:p>
        </p:txBody>
      </p:sp>
    </p:spTree>
    <p:extLst>
      <p:ext uri="{BB962C8B-B14F-4D97-AF65-F5344CB8AC3E}">
        <p14:creationId xmlns:p14="http://schemas.microsoft.com/office/powerpoint/2010/main" val="85440547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Kiểm</a:t>
            </a:r>
            <a:r>
              <a:rPr lang="en-US" dirty="0"/>
              <a:t> </a:t>
            </a:r>
            <a:r>
              <a:rPr lang="en-US" dirty="0" err="1"/>
              <a:t>soát</a:t>
            </a:r>
            <a:r>
              <a:rPr lang="en-US" dirty="0"/>
              <a:t> chi phí (Control Cost)</a:t>
            </a:r>
          </a:p>
        </p:txBody>
      </p:sp>
      <p:sp>
        <p:nvSpPr>
          <p:cNvPr id="3" name="Content Placeholder 2"/>
          <p:cNvSpPr>
            <a:spLocks noGrp="1"/>
          </p:cNvSpPr>
          <p:nvPr>
            <p:ph idx="1"/>
          </p:nvPr>
        </p:nvSpPr>
        <p:spPr/>
        <p:txBody>
          <a:bodyPr/>
          <a:lstStyle/>
          <a:p>
            <a:r>
              <a:rPr lang="en-US" dirty="0" err="1" smtClean="0"/>
              <a:t>Dự</a:t>
            </a:r>
            <a:r>
              <a:rPr lang="en-US" dirty="0" smtClean="0"/>
              <a:t> </a:t>
            </a:r>
            <a:r>
              <a:rPr lang="en-US" dirty="0" err="1" smtClean="0"/>
              <a:t>báo</a:t>
            </a:r>
            <a:r>
              <a:rPr lang="en-US" dirty="0" smtClean="0"/>
              <a:t>:</a:t>
            </a:r>
          </a:p>
          <a:p>
            <a:pPr lvl="1"/>
            <a:r>
              <a:rPr lang="vi-VN" dirty="0"/>
              <a:t>Ước tính </a:t>
            </a:r>
            <a:r>
              <a:rPr lang="en-US" dirty="0" err="1" smtClean="0"/>
              <a:t>lúc</a:t>
            </a:r>
            <a:r>
              <a:rPr lang="en-US" dirty="0" smtClean="0"/>
              <a:t> </a:t>
            </a:r>
            <a:r>
              <a:rPr lang="vi-VN" dirty="0" smtClean="0"/>
              <a:t>hoàn </a:t>
            </a:r>
            <a:r>
              <a:rPr lang="vi-VN" dirty="0"/>
              <a:t>thành </a:t>
            </a:r>
            <a:r>
              <a:rPr lang="vi-VN" dirty="0" smtClean="0"/>
              <a:t>(</a:t>
            </a:r>
            <a:r>
              <a:rPr lang="en-US" dirty="0"/>
              <a:t>Estimate at Completion </a:t>
            </a:r>
            <a:r>
              <a:rPr lang="vi-VN" dirty="0" smtClean="0"/>
              <a:t>EAC</a:t>
            </a:r>
            <a:r>
              <a:rPr lang="vi-VN" dirty="0"/>
              <a:t>): giúp </a:t>
            </a:r>
            <a:r>
              <a:rPr lang="vi-VN" dirty="0" smtClean="0"/>
              <a:t>tính </a:t>
            </a:r>
            <a:r>
              <a:rPr lang="vi-VN" dirty="0"/>
              <a:t>toán tổng chi phí khi dự án hoàn </a:t>
            </a:r>
            <a:r>
              <a:rPr lang="vi-VN" dirty="0" smtClean="0"/>
              <a:t>thành</a:t>
            </a:r>
            <a:endParaRPr lang="en-US" dirty="0" smtClean="0"/>
          </a:p>
          <a:p>
            <a:pPr lvl="1"/>
            <a:endParaRPr lang="en-US" dirty="0"/>
          </a:p>
          <a:p>
            <a:pPr lvl="1"/>
            <a:r>
              <a:rPr lang="vi-VN" dirty="0"/>
              <a:t>Ước tính để hoàn thành (ETC): cho biết </a:t>
            </a:r>
            <a:r>
              <a:rPr lang="vi-VN" dirty="0" smtClean="0"/>
              <a:t>sẽ </a:t>
            </a:r>
            <a:r>
              <a:rPr lang="vi-VN" dirty="0"/>
              <a:t>chi tiêu nhiều </a:t>
            </a:r>
            <a:r>
              <a:rPr lang="vi-VN" dirty="0" smtClean="0"/>
              <a:t>hơn </a:t>
            </a:r>
            <a:r>
              <a:rPr lang="vi-VN" dirty="0"/>
              <a:t>bao nhiêu </a:t>
            </a:r>
            <a:r>
              <a:rPr lang="en-US" dirty="0" smtClean="0"/>
              <a:t>cho </a:t>
            </a:r>
            <a:r>
              <a:rPr lang="vi-VN" dirty="0" smtClean="0"/>
              <a:t>dự án.</a:t>
            </a:r>
            <a:endParaRPr lang="en-US" dirty="0" smtClean="0"/>
          </a:p>
          <a:p>
            <a:pPr lvl="1"/>
            <a:endParaRPr lang="en-US" dirty="0" smtClean="0"/>
          </a:p>
          <a:p>
            <a:pPr marL="336550" lvl="1" indent="0">
              <a:buNone/>
            </a:pPr>
            <a:endParaRPr lang="en-US" dirty="0"/>
          </a:p>
        </p:txBody>
      </p:sp>
      <p:sp>
        <p:nvSpPr>
          <p:cNvPr id="4" name="TextBox 3"/>
          <p:cNvSpPr txBox="1"/>
          <p:nvPr/>
        </p:nvSpPr>
        <p:spPr>
          <a:xfrm>
            <a:off x="2560342" y="3246122"/>
            <a:ext cx="3657560" cy="523220"/>
          </a:xfrm>
          <a:prstGeom prst="rect">
            <a:avLst/>
          </a:prstGeom>
          <a:ln>
            <a:solidFill>
              <a:srgbClr val="990000"/>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0" lvl="2" algn="ctr"/>
            <a:r>
              <a:rPr lang="en-US" sz="2800" dirty="0"/>
              <a:t>EAC = BAC / </a:t>
            </a:r>
            <a:r>
              <a:rPr lang="en-US" sz="2800" dirty="0" smtClean="0"/>
              <a:t>CPI</a:t>
            </a:r>
            <a:endParaRPr lang="en-US" sz="2800" dirty="0"/>
          </a:p>
        </p:txBody>
      </p:sp>
      <p:sp>
        <p:nvSpPr>
          <p:cNvPr id="5" name="TextBox 4"/>
          <p:cNvSpPr txBox="1"/>
          <p:nvPr/>
        </p:nvSpPr>
        <p:spPr>
          <a:xfrm>
            <a:off x="2530939" y="4996170"/>
            <a:ext cx="3657560" cy="523220"/>
          </a:xfrm>
          <a:prstGeom prst="rect">
            <a:avLst/>
          </a:prstGeom>
          <a:ln>
            <a:solidFill>
              <a:srgbClr val="990000"/>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0" lvl="2"/>
            <a:r>
              <a:rPr lang="en-US" sz="2800" dirty="0"/>
              <a:t>ETC = EAC – </a:t>
            </a:r>
            <a:r>
              <a:rPr lang="en-US" sz="2800" dirty="0" smtClean="0"/>
              <a:t>AC</a:t>
            </a:r>
            <a:endParaRPr lang="en-US" sz="2800" dirty="0"/>
          </a:p>
        </p:txBody>
      </p:sp>
    </p:spTree>
    <p:extLst>
      <p:ext uri="{BB962C8B-B14F-4D97-AF65-F5344CB8AC3E}">
        <p14:creationId xmlns:p14="http://schemas.microsoft.com/office/powerpoint/2010/main" val="346403775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Kiểm</a:t>
            </a:r>
            <a:r>
              <a:rPr lang="en-US" dirty="0"/>
              <a:t> </a:t>
            </a:r>
            <a:r>
              <a:rPr lang="en-US" dirty="0" err="1"/>
              <a:t>soát</a:t>
            </a:r>
            <a:r>
              <a:rPr lang="en-US" dirty="0"/>
              <a:t> chi phí (Control Cost)</a:t>
            </a:r>
          </a:p>
        </p:txBody>
      </p:sp>
      <p:sp>
        <p:nvSpPr>
          <p:cNvPr id="3" name="Content Placeholder 2"/>
          <p:cNvSpPr>
            <a:spLocks noGrp="1"/>
          </p:cNvSpPr>
          <p:nvPr>
            <p:ph idx="1"/>
          </p:nvPr>
        </p:nvSpPr>
        <p:spPr/>
        <p:txBody>
          <a:bodyPr/>
          <a:lstStyle/>
          <a:p>
            <a:pPr lvl="1"/>
            <a:r>
              <a:rPr lang="en-US" dirty="0" smtClean="0"/>
              <a:t>Phát </a:t>
            </a:r>
            <a:r>
              <a:rPr lang="en-US" dirty="0"/>
              <a:t>sinh </a:t>
            </a:r>
            <a:r>
              <a:rPr lang="en-US" dirty="0" err="1" smtClean="0"/>
              <a:t>lúc</a:t>
            </a:r>
            <a:r>
              <a:rPr lang="en-US" dirty="0"/>
              <a:t> </a:t>
            </a:r>
            <a:r>
              <a:rPr lang="en-US" dirty="0" err="1" smtClean="0"/>
              <a:t>hoàn</a:t>
            </a:r>
            <a:r>
              <a:rPr lang="en-US" dirty="0"/>
              <a:t> </a:t>
            </a:r>
            <a:r>
              <a:rPr lang="en-US" dirty="0" err="1" smtClean="0"/>
              <a:t>thành</a:t>
            </a:r>
            <a:r>
              <a:rPr lang="en-US" dirty="0" smtClean="0"/>
              <a:t> (Variance </a:t>
            </a:r>
            <a:r>
              <a:rPr lang="en-US" dirty="0"/>
              <a:t>at </a:t>
            </a:r>
            <a:r>
              <a:rPr lang="en-US" dirty="0" smtClean="0"/>
              <a:t>Complete-VAC</a:t>
            </a:r>
            <a:r>
              <a:rPr lang="en-US" dirty="0"/>
              <a:t>): </a:t>
            </a:r>
            <a:r>
              <a:rPr lang="en-US" dirty="0" err="1" smtClean="0"/>
              <a:t>dự</a:t>
            </a:r>
            <a:r>
              <a:rPr lang="en-US" dirty="0" smtClean="0"/>
              <a:t> </a:t>
            </a:r>
            <a:r>
              <a:rPr lang="vi-VN" dirty="0" smtClean="0"/>
              <a:t>đoán</a:t>
            </a:r>
            <a:r>
              <a:rPr lang="en-US" dirty="0"/>
              <a:t> </a:t>
            </a:r>
            <a:r>
              <a:rPr lang="en-US" dirty="0" smtClean="0"/>
              <a:t>phát sinh </a:t>
            </a:r>
            <a:r>
              <a:rPr lang="en-US" dirty="0" err="1" smtClean="0"/>
              <a:t>khi</a:t>
            </a:r>
            <a:r>
              <a:rPr lang="en-US" dirty="0"/>
              <a:t> </a:t>
            </a:r>
            <a:r>
              <a:rPr lang="en-US" dirty="0" err="1" smtClean="0"/>
              <a:t>thực</a:t>
            </a:r>
            <a:r>
              <a:rPr lang="en-US" dirty="0"/>
              <a:t> </a:t>
            </a:r>
            <a:r>
              <a:rPr lang="en-US" dirty="0" err="1" smtClean="0"/>
              <a:t>hiện</a:t>
            </a:r>
            <a:r>
              <a:rPr lang="en-US" dirty="0"/>
              <a:t> </a:t>
            </a:r>
            <a:r>
              <a:rPr lang="en-US" dirty="0" err="1" smtClean="0"/>
              <a:t>dự</a:t>
            </a:r>
            <a:r>
              <a:rPr lang="en-US" dirty="0"/>
              <a:t> </a:t>
            </a:r>
            <a:r>
              <a:rPr lang="en-US" dirty="0" err="1"/>
              <a:t>án</a:t>
            </a:r>
            <a:endParaRPr lang="en-US" dirty="0"/>
          </a:p>
        </p:txBody>
      </p:sp>
      <p:sp>
        <p:nvSpPr>
          <p:cNvPr id="4" name="TextBox 3"/>
          <p:cNvSpPr txBox="1"/>
          <p:nvPr/>
        </p:nvSpPr>
        <p:spPr>
          <a:xfrm>
            <a:off x="2651781" y="2801281"/>
            <a:ext cx="3097899" cy="523220"/>
          </a:xfrm>
          <a:prstGeom prst="rect">
            <a:avLst/>
          </a:prstGeom>
          <a:ln>
            <a:solidFill>
              <a:srgbClr val="990000"/>
            </a:solid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lvl="2"/>
            <a:r>
              <a:rPr lang="en-US" sz="2800" dirty="0"/>
              <a:t>VAC = BAC - </a:t>
            </a:r>
            <a:r>
              <a:rPr lang="en-US" sz="2800" dirty="0" smtClean="0"/>
              <a:t>EAC</a:t>
            </a:r>
            <a:endParaRPr lang="en-US" sz="2800" dirty="0"/>
          </a:p>
        </p:txBody>
      </p:sp>
    </p:spTree>
    <p:extLst>
      <p:ext uri="{BB962C8B-B14F-4D97-AF65-F5344CB8AC3E}">
        <p14:creationId xmlns:p14="http://schemas.microsoft.com/office/powerpoint/2010/main" val="365292443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Kiểm</a:t>
            </a:r>
            <a:r>
              <a:rPr lang="en-US" dirty="0"/>
              <a:t> </a:t>
            </a:r>
            <a:r>
              <a:rPr lang="en-US" dirty="0" err="1"/>
              <a:t>soát</a:t>
            </a:r>
            <a:r>
              <a:rPr lang="en-US" dirty="0"/>
              <a:t> chi phí (Control Cost)</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45" y="1705788"/>
            <a:ext cx="8371932" cy="3186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063973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Kiểm</a:t>
            </a:r>
            <a:r>
              <a:rPr lang="en-US" dirty="0"/>
              <a:t> </a:t>
            </a:r>
            <a:r>
              <a:rPr lang="en-US" dirty="0" err="1"/>
              <a:t>soát</a:t>
            </a:r>
            <a:r>
              <a:rPr lang="en-US" dirty="0"/>
              <a:t> chi phí (Control Cost)</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230" y="1600200"/>
            <a:ext cx="8688403" cy="3657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83712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Bài</a:t>
            </a:r>
            <a:r>
              <a:rPr lang="en-US" dirty="0" smtClean="0"/>
              <a:t> </a:t>
            </a:r>
            <a:r>
              <a:rPr lang="en-US" dirty="0" err="1" smtClean="0"/>
              <a:t>tập</a:t>
            </a:r>
            <a:endParaRPr lang="en-US" dirty="0"/>
          </a:p>
        </p:txBody>
      </p:sp>
      <p:sp>
        <p:nvSpPr>
          <p:cNvPr id="3" name="Content Placeholder 2"/>
          <p:cNvSpPr>
            <a:spLocks noGrp="1"/>
          </p:cNvSpPr>
          <p:nvPr>
            <p:ph idx="1"/>
          </p:nvPr>
        </p:nvSpPr>
        <p:spPr/>
        <p:txBody>
          <a:bodyPr/>
          <a:lstStyle/>
          <a:p>
            <a:r>
              <a:rPr lang="en-US" dirty="0" err="1" smtClean="0"/>
              <a:t>Giả</a:t>
            </a:r>
            <a:r>
              <a:rPr lang="en-US" dirty="0" smtClean="0"/>
              <a:t> </a:t>
            </a:r>
            <a:r>
              <a:rPr lang="en-US" dirty="0" err="1" smtClean="0"/>
              <a:t>sử</a:t>
            </a:r>
            <a:r>
              <a:rPr lang="en-US" dirty="0" smtClean="0"/>
              <a:t> </a:t>
            </a:r>
            <a:r>
              <a:rPr lang="en-US" dirty="0" err="1" smtClean="0"/>
              <a:t>một</a:t>
            </a:r>
            <a:r>
              <a:rPr lang="en-US" dirty="0" smtClean="0"/>
              <a:t> </a:t>
            </a:r>
            <a:r>
              <a:rPr lang="en-US" dirty="0" err="1" smtClean="0"/>
              <a:t>dự</a:t>
            </a:r>
            <a:r>
              <a:rPr lang="en-US" dirty="0" smtClean="0"/>
              <a:t> </a:t>
            </a:r>
            <a:r>
              <a:rPr lang="en-US" dirty="0" err="1" smtClean="0"/>
              <a:t>án</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trong</a:t>
            </a:r>
            <a:r>
              <a:rPr lang="en-US" dirty="0" smtClean="0"/>
              <a:t> </a:t>
            </a:r>
            <a:r>
              <a:rPr lang="vi-VN" dirty="0" smtClean="0"/>
              <a:t>1 </a:t>
            </a:r>
            <a:r>
              <a:rPr lang="vi-VN" dirty="0"/>
              <a:t>năm: </a:t>
            </a:r>
          </a:p>
          <a:p>
            <a:pPr lvl="1"/>
            <a:r>
              <a:rPr lang="vi-VN" dirty="0"/>
              <a:t>PV = 23.000$ EV = 20.000$ AC = 25.000$ BAC = 120.000$ </a:t>
            </a:r>
          </a:p>
          <a:p>
            <a:pPr lvl="1"/>
            <a:r>
              <a:rPr lang="vi-VN" dirty="0" smtClean="0"/>
              <a:t>Tính độ</a:t>
            </a:r>
            <a:r>
              <a:rPr lang="en-US" dirty="0" smtClean="0"/>
              <a:t> </a:t>
            </a:r>
            <a:r>
              <a:rPr lang="vi-VN" dirty="0" smtClean="0"/>
              <a:t>lệch </a:t>
            </a:r>
            <a:r>
              <a:rPr lang="vi-VN" dirty="0"/>
              <a:t>chi phí (cost variance), </a:t>
            </a:r>
            <a:r>
              <a:rPr lang="vi-VN" dirty="0" smtClean="0"/>
              <a:t>độ</a:t>
            </a:r>
            <a:r>
              <a:rPr lang="en-US" dirty="0" smtClean="0"/>
              <a:t> </a:t>
            </a:r>
            <a:r>
              <a:rPr lang="vi-VN" dirty="0" smtClean="0"/>
              <a:t>lệch </a:t>
            </a:r>
            <a:r>
              <a:rPr lang="vi-VN" dirty="0"/>
              <a:t>lịch biểu (schedule variance), </a:t>
            </a:r>
            <a:r>
              <a:rPr lang="vi-VN" dirty="0" smtClean="0"/>
              <a:t>chỉ</a:t>
            </a:r>
            <a:r>
              <a:rPr lang="en-US" dirty="0" smtClean="0"/>
              <a:t> </a:t>
            </a:r>
            <a:r>
              <a:rPr lang="vi-VN" dirty="0" smtClean="0"/>
              <a:t>số</a:t>
            </a:r>
            <a:r>
              <a:rPr lang="en-US" dirty="0" smtClean="0"/>
              <a:t> </a:t>
            </a:r>
            <a:r>
              <a:rPr lang="vi-VN" dirty="0" smtClean="0"/>
              <a:t>hiệu </a:t>
            </a:r>
            <a:r>
              <a:rPr lang="vi-VN" dirty="0"/>
              <a:t>suất chi phí (cost performance index - CPI), và </a:t>
            </a:r>
            <a:r>
              <a:rPr lang="vi-VN" dirty="0" smtClean="0"/>
              <a:t>chỉ</a:t>
            </a:r>
            <a:r>
              <a:rPr lang="en-US" dirty="0" smtClean="0"/>
              <a:t> </a:t>
            </a:r>
            <a:r>
              <a:rPr lang="vi-VN" dirty="0" smtClean="0"/>
              <a:t>số</a:t>
            </a:r>
            <a:r>
              <a:rPr lang="en-US" dirty="0" smtClean="0"/>
              <a:t> </a:t>
            </a:r>
            <a:r>
              <a:rPr lang="vi-VN" dirty="0" smtClean="0"/>
              <a:t>hiệu </a:t>
            </a:r>
            <a:r>
              <a:rPr lang="vi-VN" dirty="0"/>
              <a:t>suất lịch </a:t>
            </a:r>
            <a:r>
              <a:rPr lang="vi-VN" dirty="0" smtClean="0"/>
              <a:t>biểu</a:t>
            </a:r>
            <a:r>
              <a:rPr lang="en-US" dirty="0" smtClean="0"/>
              <a:t> </a:t>
            </a:r>
            <a:r>
              <a:rPr lang="vi-VN" dirty="0" smtClean="0"/>
              <a:t>(</a:t>
            </a:r>
            <a:r>
              <a:rPr lang="vi-VN" dirty="0"/>
              <a:t>schedule performance index - SPI) của dựán này. </a:t>
            </a:r>
          </a:p>
          <a:p>
            <a:pPr lvl="1"/>
            <a:r>
              <a:rPr lang="vi-VN" dirty="0" smtClean="0"/>
              <a:t>Dựán </a:t>
            </a:r>
            <a:r>
              <a:rPr lang="vi-VN" dirty="0"/>
              <a:t>đi trước hay đi sau lịch biểu? </a:t>
            </a:r>
            <a:r>
              <a:rPr lang="vi-VN" dirty="0" smtClean="0"/>
              <a:t>Dự</a:t>
            </a:r>
            <a:r>
              <a:rPr lang="en-US" dirty="0" smtClean="0"/>
              <a:t> </a:t>
            </a:r>
            <a:r>
              <a:rPr lang="vi-VN" dirty="0" smtClean="0"/>
              <a:t>án </a:t>
            </a:r>
            <a:r>
              <a:rPr lang="vi-VN" dirty="0"/>
              <a:t>trong phạm vi ngân sách hay vượt ngân </a:t>
            </a:r>
            <a:r>
              <a:rPr lang="vi-VN" dirty="0" smtClean="0"/>
              <a:t>sách </a:t>
            </a:r>
            <a:endParaRPr lang="vi-VN" dirty="0"/>
          </a:p>
          <a:p>
            <a:pPr lvl="1"/>
            <a:r>
              <a:rPr lang="vi-VN" dirty="0" smtClean="0"/>
              <a:t>Dùng </a:t>
            </a:r>
            <a:r>
              <a:rPr lang="vi-VN" dirty="0"/>
              <a:t>CPI </a:t>
            </a:r>
            <a:r>
              <a:rPr lang="vi-VN" dirty="0" smtClean="0"/>
              <a:t>để</a:t>
            </a:r>
            <a:r>
              <a:rPr lang="en-US" dirty="0" smtClean="0"/>
              <a:t> </a:t>
            </a:r>
            <a:r>
              <a:rPr lang="vi-VN" dirty="0" smtClean="0"/>
              <a:t>tính </a:t>
            </a:r>
            <a:r>
              <a:rPr lang="vi-VN" dirty="0"/>
              <a:t>giá </a:t>
            </a:r>
            <a:r>
              <a:rPr lang="vi-VN" dirty="0" smtClean="0"/>
              <a:t>trị</a:t>
            </a:r>
            <a:r>
              <a:rPr lang="en-US" dirty="0" smtClean="0"/>
              <a:t> </a:t>
            </a:r>
            <a:r>
              <a:rPr lang="vi-VN" dirty="0" smtClean="0"/>
              <a:t>EAC </a:t>
            </a:r>
            <a:r>
              <a:rPr lang="vi-VN" dirty="0"/>
              <a:t>cho </a:t>
            </a:r>
            <a:r>
              <a:rPr lang="vi-VN" dirty="0" smtClean="0"/>
              <a:t>dự</a:t>
            </a:r>
            <a:r>
              <a:rPr lang="en-US" dirty="0" smtClean="0"/>
              <a:t> </a:t>
            </a:r>
            <a:r>
              <a:rPr lang="vi-VN" dirty="0" smtClean="0"/>
              <a:t>án </a:t>
            </a:r>
            <a:r>
              <a:rPr lang="vi-VN" dirty="0"/>
              <a:t>này. </a:t>
            </a:r>
            <a:r>
              <a:rPr lang="vi-VN" dirty="0" smtClean="0"/>
              <a:t>Dự</a:t>
            </a:r>
            <a:r>
              <a:rPr lang="en-US" dirty="0" smtClean="0"/>
              <a:t> </a:t>
            </a:r>
            <a:r>
              <a:rPr lang="vi-VN" dirty="0" smtClean="0"/>
              <a:t>án </a:t>
            </a:r>
            <a:r>
              <a:rPr lang="vi-VN" dirty="0"/>
              <a:t>được thực hiện tốt hơn hay xấu </a:t>
            </a:r>
            <a:r>
              <a:rPr lang="vi-VN" dirty="0" smtClean="0"/>
              <a:t>hơn </a:t>
            </a:r>
            <a:r>
              <a:rPr lang="vi-VN" dirty="0"/>
              <a:t>so với </a:t>
            </a:r>
            <a:r>
              <a:rPr lang="vi-VN" dirty="0" smtClean="0"/>
              <a:t>kế</a:t>
            </a:r>
            <a:r>
              <a:rPr lang="en-US" dirty="0" smtClean="0"/>
              <a:t> </a:t>
            </a:r>
            <a:r>
              <a:rPr lang="vi-VN" dirty="0" smtClean="0"/>
              <a:t>hoạch</a:t>
            </a:r>
            <a:r>
              <a:rPr lang="vi-VN" dirty="0"/>
              <a:t>? </a:t>
            </a:r>
          </a:p>
          <a:p>
            <a:pPr lvl="1"/>
            <a:r>
              <a:rPr lang="vi-VN" dirty="0" smtClean="0"/>
              <a:t>Dùng </a:t>
            </a:r>
            <a:r>
              <a:rPr lang="vi-VN" dirty="0"/>
              <a:t>SPI để ước lượng dựán </a:t>
            </a:r>
            <a:r>
              <a:rPr lang="vi-VN" dirty="0" smtClean="0"/>
              <a:t>sẽ</a:t>
            </a:r>
            <a:r>
              <a:rPr lang="en-US" dirty="0" smtClean="0"/>
              <a:t> </a:t>
            </a:r>
            <a:r>
              <a:rPr lang="vi-VN" dirty="0" smtClean="0"/>
              <a:t>kết </a:t>
            </a:r>
            <a:r>
              <a:rPr lang="vi-VN" dirty="0"/>
              <a:t>thúc sau bao lâu. </a:t>
            </a:r>
            <a:endParaRPr lang="en-US" dirty="0"/>
          </a:p>
        </p:txBody>
      </p:sp>
    </p:spTree>
    <p:extLst>
      <p:ext uri="{BB962C8B-B14F-4D97-AF65-F5344CB8AC3E}">
        <p14:creationId xmlns:p14="http://schemas.microsoft.com/office/powerpoint/2010/main" val="65453260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Bài</a:t>
            </a:r>
            <a:r>
              <a:rPr lang="en-US" dirty="0"/>
              <a:t> </a:t>
            </a:r>
            <a:r>
              <a:rPr lang="en-US" dirty="0" err="1"/>
              <a:t>tập</a:t>
            </a:r>
            <a:endParaRPr lang="en-US" dirty="0"/>
          </a:p>
        </p:txBody>
      </p:sp>
      <p:sp>
        <p:nvSpPr>
          <p:cNvPr id="3" name="Content Placeholder 2"/>
          <p:cNvSpPr>
            <a:spLocks noGrp="1"/>
          </p:cNvSpPr>
          <p:nvPr>
            <p:ph idx="1"/>
          </p:nvPr>
        </p:nvSpPr>
        <p:spPr/>
        <p:txBody>
          <a:bodyPr/>
          <a:lstStyle/>
          <a:p>
            <a:r>
              <a:rPr lang="vi-VN" dirty="0"/>
              <a:t>Dự án của bạn có tổng ngân sách là $ 300.000</a:t>
            </a:r>
            <a:r>
              <a:rPr lang="vi-VN" dirty="0" smtClean="0"/>
              <a:t>.</a:t>
            </a:r>
            <a:r>
              <a:rPr lang="en-US" dirty="0" smtClean="0"/>
              <a:t> </a:t>
            </a:r>
            <a:r>
              <a:rPr lang="vi-VN" dirty="0" smtClean="0"/>
              <a:t>Bạn </a:t>
            </a:r>
            <a:r>
              <a:rPr lang="vi-VN" dirty="0"/>
              <a:t>kiểm tra hồ sơ </a:t>
            </a:r>
            <a:r>
              <a:rPr lang="en-US" dirty="0" err="1" smtClean="0"/>
              <a:t>dự</a:t>
            </a:r>
            <a:r>
              <a:rPr lang="en-US" dirty="0" smtClean="0"/>
              <a:t> </a:t>
            </a:r>
            <a:r>
              <a:rPr lang="en-US" dirty="0" err="1" smtClean="0"/>
              <a:t>án</a:t>
            </a:r>
            <a:r>
              <a:rPr lang="vi-VN" dirty="0" smtClean="0"/>
              <a:t> </a:t>
            </a:r>
            <a:r>
              <a:rPr lang="vi-VN" dirty="0"/>
              <a:t>và thấy rằng bạn đã dành </a:t>
            </a:r>
            <a:r>
              <a:rPr lang="vi-VN" dirty="0" smtClean="0"/>
              <a:t>$175.000 </a:t>
            </a:r>
            <a:r>
              <a:rPr lang="vi-VN" dirty="0"/>
              <a:t>cho đến nay</a:t>
            </a:r>
            <a:r>
              <a:rPr lang="vi-VN" dirty="0" smtClean="0"/>
              <a:t>.</a:t>
            </a:r>
            <a:endParaRPr lang="en-US" dirty="0" smtClean="0"/>
          </a:p>
          <a:p>
            <a:r>
              <a:rPr lang="vi-VN" dirty="0" smtClean="0"/>
              <a:t>Nhóm </a:t>
            </a:r>
            <a:r>
              <a:rPr lang="vi-VN" dirty="0"/>
              <a:t>nghiên cứu đã hoàn thành 40% công việc của dự án, nhưng khi bạn kiểm tra lịch trình nó nói rằng họ đã hoàn thành 50% công việc. </a:t>
            </a:r>
            <a:endParaRPr lang="en-US" dirty="0" smtClean="0"/>
          </a:p>
          <a:p>
            <a:r>
              <a:rPr lang="vi-VN" dirty="0" smtClean="0"/>
              <a:t>Tính</a:t>
            </a:r>
            <a:r>
              <a:rPr lang="en-US" dirty="0" smtClean="0"/>
              <a:t>:</a:t>
            </a:r>
            <a:endParaRPr lang="en-US" dirty="0"/>
          </a:p>
        </p:txBody>
      </p:sp>
    </p:spTree>
    <p:extLst>
      <p:ext uri="{BB962C8B-B14F-4D97-AF65-F5344CB8AC3E}">
        <p14:creationId xmlns:p14="http://schemas.microsoft.com/office/powerpoint/2010/main" val="27153904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Bài</a:t>
            </a:r>
            <a:r>
              <a:rPr lang="en-US" dirty="0"/>
              <a:t> </a:t>
            </a:r>
            <a:r>
              <a:rPr lang="en-US" dirty="0" err="1"/>
              <a:t>tập</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45" y="1600220"/>
            <a:ext cx="8307886" cy="44805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5912552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Bài</a:t>
            </a:r>
            <a:r>
              <a:rPr lang="en-US" dirty="0"/>
              <a:t> </a:t>
            </a:r>
            <a:r>
              <a:rPr lang="en-US" dirty="0" err="1"/>
              <a:t>tập</a:t>
            </a:r>
            <a:endParaRPr lang="en-US" dirty="0"/>
          </a:p>
        </p:txBody>
      </p:sp>
      <p:sp>
        <p:nvSpPr>
          <p:cNvPr id="3" name="Content Placeholder 2"/>
          <p:cNvSpPr>
            <a:spLocks noGrp="1"/>
          </p:cNvSpPr>
          <p:nvPr>
            <p:ph idx="1"/>
          </p:nvPr>
        </p:nvSpPr>
        <p:spPr/>
        <p:txBody>
          <a:bodyPr/>
          <a:lstStyle/>
          <a:p>
            <a:r>
              <a:rPr lang="vi-VN" dirty="0"/>
              <a:t>Bạn đang quản lý một dự án xây dựng đường cao tốc.Tổng ngân sách của bạn là $ 650.000, và có tổng cộng khoảng 7.500 giờ làm việc dự </a:t>
            </a:r>
            <a:r>
              <a:rPr lang="vi-VN" dirty="0" smtClean="0"/>
              <a:t>kiến.</a:t>
            </a:r>
            <a:r>
              <a:rPr lang="en-US" dirty="0" smtClean="0"/>
              <a:t> </a:t>
            </a:r>
            <a:r>
              <a:rPr lang="vi-VN" dirty="0" smtClean="0"/>
              <a:t>Bộ </a:t>
            </a:r>
            <a:r>
              <a:rPr lang="vi-VN" dirty="0"/>
              <a:t>phận kế toán </a:t>
            </a:r>
            <a:r>
              <a:rPr lang="vi-VN" dirty="0" smtClean="0"/>
              <a:t>cho </a:t>
            </a:r>
            <a:r>
              <a:rPr lang="vi-VN" dirty="0"/>
              <a:t>bạn biết rằng bạn đã </a:t>
            </a:r>
            <a:r>
              <a:rPr lang="en-US" dirty="0" err="1" smtClean="0"/>
              <a:t>nhận</a:t>
            </a:r>
            <a:r>
              <a:rPr lang="en-US" dirty="0" smtClean="0"/>
              <a:t> </a:t>
            </a:r>
            <a:r>
              <a:rPr lang="vi-VN" dirty="0" smtClean="0"/>
              <a:t>tổng </a:t>
            </a:r>
            <a:r>
              <a:rPr lang="vi-VN" dirty="0"/>
              <a:t>cộng </a:t>
            </a:r>
            <a:r>
              <a:rPr lang="vi-VN" dirty="0" smtClean="0"/>
              <a:t>là</a:t>
            </a:r>
            <a:r>
              <a:rPr lang="en-US" dirty="0" smtClean="0"/>
              <a:t> </a:t>
            </a:r>
            <a:r>
              <a:rPr lang="vi-VN" dirty="0" smtClean="0"/>
              <a:t>$400.000.Theo </a:t>
            </a:r>
            <a:r>
              <a:rPr lang="vi-VN" dirty="0"/>
              <a:t>kế hoạch, </a:t>
            </a:r>
            <a:r>
              <a:rPr lang="en-US" dirty="0" err="1" smtClean="0"/>
              <a:t>nhóm</a:t>
            </a:r>
            <a:r>
              <a:rPr lang="en-US" dirty="0" smtClean="0"/>
              <a:t> </a:t>
            </a:r>
            <a:r>
              <a:rPr lang="en-US" dirty="0" err="1" smtClean="0"/>
              <a:t>dự</a:t>
            </a:r>
            <a:r>
              <a:rPr lang="en-US" dirty="0" smtClean="0"/>
              <a:t> </a:t>
            </a:r>
            <a:r>
              <a:rPr lang="en-US" dirty="0" err="1" smtClean="0"/>
              <a:t>án</a:t>
            </a:r>
            <a:r>
              <a:rPr lang="en-US" dirty="0" smtClean="0"/>
              <a:t> </a:t>
            </a:r>
            <a:r>
              <a:rPr lang="en-US" dirty="0" err="1" smtClean="0"/>
              <a:t>của</a:t>
            </a:r>
            <a:r>
              <a:rPr lang="en-US" dirty="0" smtClean="0"/>
              <a:t> </a:t>
            </a:r>
            <a:r>
              <a:rPr lang="vi-VN" dirty="0" smtClean="0"/>
              <a:t>bạn </a:t>
            </a:r>
            <a:r>
              <a:rPr lang="vi-VN" dirty="0"/>
              <a:t>đã làm việc 4.500 giờ, </a:t>
            </a:r>
            <a:r>
              <a:rPr lang="vi-VN" dirty="0" smtClean="0"/>
              <a:t>quản </a:t>
            </a:r>
            <a:r>
              <a:rPr lang="vi-VN" dirty="0"/>
              <a:t>đốc </a:t>
            </a:r>
            <a:r>
              <a:rPr lang="en-US" dirty="0" err="1" smtClean="0"/>
              <a:t>cho</a:t>
            </a:r>
            <a:r>
              <a:rPr lang="en-US" dirty="0" smtClean="0"/>
              <a:t> </a:t>
            </a:r>
            <a:r>
              <a:rPr lang="en-US" dirty="0" err="1" smtClean="0"/>
              <a:t>phép</a:t>
            </a:r>
            <a:r>
              <a:rPr lang="en-US" dirty="0" smtClean="0"/>
              <a:t> </a:t>
            </a:r>
            <a:r>
              <a:rPr lang="en-US" dirty="0" err="1" smtClean="0"/>
              <a:t>nhóm</a:t>
            </a:r>
            <a:r>
              <a:rPr lang="en-US" dirty="0" smtClean="0"/>
              <a:t> </a:t>
            </a:r>
            <a:r>
              <a:rPr lang="en-US" dirty="0" err="1" smtClean="0"/>
              <a:t>dự</a:t>
            </a:r>
            <a:r>
              <a:rPr lang="en-US" dirty="0" smtClean="0"/>
              <a:t> </a:t>
            </a:r>
            <a:r>
              <a:rPr lang="en-US" dirty="0" err="1" smtClean="0"/>
              <a:t>án</a:t>
            </a:r>
            <a:r>
              <a:rPr lang="vi-VN" dirty="0" smtClean="0"/>
              <a:t> </a:t>
            </a:r>
            <a:r>
              <a:rPr lang="vi-VN" dirty="0"/>
              <a:t>được </a:t>
            </a:r>
            <a:r>
              <a:rPr lang="vi-VN" dirty="0" smtClean="0"/>
              <a:t>làm</a:t>
            </a:r>
            <a:r>
              <a:rPr lang="en-US" dirty="0" smtClean="0"/>
              <a:t> </a:t>
            </a:r>
            <a:r>
              <a:rPr lang="vi-VN" dirty="0" smtClean="0"/>
              <a:t>thêm</a:t>
            </a:r>
            <a:r>
              <a:rPr lang="vi-VN" dirty="0"/>
              <a:t>, và họ đã thực sự </a:t>
            </a:r>
            <a:r>
              <a:rPr lang="en-US" dirty="0" err="1" smtClean="0"/>
              <a:t>làm</a:t>
            </a:r>
            <a:r>
              <a:rPr lang="en-US" dirty="0"/>
              <a:t> </a:t>
            </a:r>
            <a:r>
              <a:rPr lang="en-US" dirty="0" err="1" smtClean="0"/>
              <a:t>việc</a:t>
            </a:r>
            <a:r>
              <a:rPr lang="en-US" dirty="0" smtClean="0"/>
              <a:t> </a:t>
            </a:r>
            <a:r>
              <a:rPr lang="vi-VN" dirty="0" smtClean="0"/>
              <a:t>5.100. </a:t>
            </a:r>
            <a:r>
              <a:rPr lang="vi-VN" dirty="0"/>
              <a:t>Tính </a:t>
            </a:r>
            <a:r>
              <a:rPr lang="vi-VN" dirty="0" smtClean="0"/>
              <a:t>giá </a:t>
            </a:r>
            <a:r>
              <a:rPr lang="vi-VN" dirty="0"/>
              <a:t>trị thu </a:t>
            </a:r>
            <a:r>
              <a:rPr lang="vi-VN" dirty="0" smtClean="0"/>
              <a:t>được</a:t>
            </a:r>
            <a:endParaRPr lang="en-US" dirty="0"/>
          </a:p>
        </p:txBody>
      </p:sp>
    </p:spTree>
    <p:extLst>
      <p:ext uri="{BB962C8B-B14F-4D97-AF65-F5344CB8AC3E}">
        <p14:creationId xmlns:p14="http://schemas.microsoft.com/office/powerpoint/2010/main" val="364266227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Bài</a:t>
            </a:r>
            <a:r>
              <a:rPr lang="en-US" dirty="0"/>
              <a:t> </a:t>
            </a:r>
            <a:r>
              <a:rPr lang="en-US" dirty="0" err="1"/>
              <a:t>tập</a:t>
            </a:r>
            <a:endParaRPr lang="en-US"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5806" y="2057415"/>
            <a:ext cx="8461591" cy="2560292"/>
          </a:xfrm>
        </p:spPr>
      </p:pic>
    </p:spTree>
    <p:extLst>
      <p:ext uri="{BB962C8B-B14F-4D97-AF65-F5344CB8AC3E}">
        <p14:creationId xmlns:p14="http://schemas.microsoft.com/office/powerpoint/2010/main" val="5787351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vi-VN" dirty="0"/>
              <a:t>Lập kế</a:t>
            </a:r>
            <a:r>
              <a:rPr lang="en-US" dirty="0"/>
              <a:t> </a:t>
            </a:r>
            <a:r>
              <a:rPr lang="vi-VN" dirty="0"/>
              <a:t>hoạch cho nguồn tài nguyên</a:t>
            </a:r>
            <a:r>
              <a:rPr lang="en-US" dirty="0"/>
              <a:t> (Resource Planning)</a:t>
            </a:r>
          </a:p>
        </p:txBody>
      </p:sp>
      <p:sp>
        <p:nvSpPr>
          <p:cNvPr id="3" name="Content Placeholder 2"/>
          <p:cNvSpPr>
            <a:spLocks noGrp="1"/>
          </p:cNvSpPr>
          <p:nvPr>
            <p:ph idx="1"/>
          </p:nvPr>
        </p:nvSpPr>
        <p:spPr/>
        <p:txBody>
          <a:bodyPr/>
          <a:lstStyle/>
          <a:p>
            <a:r>
              <a:rPr lang="vi-VN" dirty="0"/>
              <a:t>Lập kế</a:t>
            </a:r>
            <a:r>
              <a:rPr lang="en-US" dirty="0"/>
              <a:t> </a:t>
            </a:r>
            <a:r>
              <a:rPr lang="vi-VN" dirty="0"/>
              <a:t>hoạch cho </a:t>
            </a:r>
            <a:r>
              <a:rPr lang="en-US" dirty="0" err="1"/>
              <a:t>nguồn</a:t>
            </a:r>
            <a:r>
              <a:rPr lang="en-US" dirty="0"/>
              <a:t> </a:t>
            </a:r>
            <a:r>
              <a:rPr lang="en-US" dirty="0" err="1"/>
              <a:t>tài</a:t>
            </a:r>
            <a:r>
              <a:rPr lang="en-US" dirty="0"/>
              <a:t> </a:t>
            </a:r>
            <a:r>
              <a:rPr lang="en-US" dirty="0" err="1"/>
              <a:t>nguyên</a:t>
            </a:r>
            <a:r>
              <a:rPr lang="en-US" dirty="0"/>
              <a:t> </a:t>
            </a:r>
            <a:r>
              <a:rPr lang="vi-VN" dirty="0"/>
              <a:t>phụ</a:t>
            </a:r>
            <a:r>
              <a:rPr lang="en-US" dirty="0"/>
              <a:t> </a:t>
            </a:r>
            <a:r>
              <a:rPr lang="vi-VN" dirty="0"/>
              <a:t>thuộc vào bản chất của dự</a:t>
            </a:r>
            <a:r>
              <a:rPr lang="en-US" dirty="0"/>
              <a:t> </a:t>
            </a:r>
            <a:r>
              <a:rPr lang="vi-VN" dirty="0"/>
              <a:t>án và tổ</a:t>
            </a:r>
            <a:r>
              <a:rPr lang="en-US" dirty="0"/>
              <a:t> </a:t>
            </a:r>
            <a:r>
              <a:rPr lang="vi-VN" dirty="0"/>
              <a:t>chức.</a:t>
            </a:r>
            <a:r>
              <a:rPr lang="en-US" dirty="0"/>
              <a:t> </a:t>
            </a:r>
            <a:r>
              <a:rPr lang="vi-VN" dirty="0"/>
              <a:t>Một số</a:t>
            </a:r>
            <a:r>
              <a:rPr lang="en-US" dirty="0"/>
              <a:t> </a:t>
            </a:r>
            <a:r>
              <a:rPr lang="vi-VN" dirty="0"/>
              <a:t>câu hỏi cần cân nhắc: </a:t>
            </a:r>
          </a:p>
          <a:p>
            <a:pPr lvl="1"/>
            <a:r>
              <a:rPr lang="vi-VN" dirty="0"/>
              <a:t>Các khó khăn nào sẽ</a:t>
            </a:r>
            <a:r>
              <a:rPr lang="en-US" dirty="0"/>
              <a:t> </a:t>
            </a:r>
            <a:r>
              <a:rPr lang="vi-VN" dirty="0"/>
              <a:t>gặp khi thực hiện các công việc cụ</a:t>
            </a:r>
            <a:r>
              <a:rPr lang="en-US" dirty="0"/>
              <a:t> </a:t>
            </a:r>
            <a:r>
              <a:rPr lang="vi-VN" dirty="0"/>
              <a:t>thể</a:t>
            </a:r>
            <a:r>
              <a:rPr lang="en-US" dirty="0"/>
              <a:t> </a:t>
            </a:r>
            <a:r>
              <a:rPr lang="vi-VN" dirty="0"/>
              <a:t>trong dự</a:t>
            </a:r>
            <a:r>
              <a:rPr lang="en-US" dirty="0"/>
              <a:t> </a:t>
            </a:r>
            <a:r>
              <a:rPr lang="vi-VN" dirty="0"/>
              <a:t>án? </a:t>
            </a:r>
            <a:endParaRPr lang="en-US" dirty="0"/>
          </a:p>
          <a:p>
            <a:pPr lvl="1"/>
            <a:r>
              <a:rPr lang="vi-VN" dirty="0"/>
              <a:t>Có phạm vi nhất định nào ảnh hưởng đến nguồn tài nguyên? </a:t>
            </a:r>
            <a:endParaRPr lang="en-US" dirty="0" smtClean="0"/>
          </a:p>
          <a:p>
            <a:pPr lvl="1"/>
            <a:r>
              <a:rPr lang="vi-VN" dirty="0" smtClean="0"/>
              <a:t>Tổ</a:t>
            </a:r>
            <a:r>
              <a:rPr lang="en-US" dirty="0" smtClean="0"/>
              <a:t> </a:t>
            </a:r>
            <a:r>
              <a:rPr lang="vi-VN" dirty="0" smtClean="0"/>
              <a:t>chức </a:t>
            </a:r>
            <a:r>
              <a:rPr lang="vi-VN" dirty="0"/>
              <a:t>đã thực hiện những công việc nào tương </a:t>
            </a:r>
            <a:r>
              <a:rPr lang="vi-VN" dirty="0" smtClean="0"/>
              <a:t>tự</a:t>
            </a:r>
            <a:r>
              <a:rPr lang="en-US" dirty="0" smtClean="0"/>
              <a:t> </a:t>
            </a:r>
            <a:r>
              <a:rPr lang="vi-VN" dirty="0" smtClean="0"/>
              <a:t>như</a:t>
            </a:r>
            <a:r>
              <a:rPr lang="en-US" dirty="0" smtClean="0"/>
              <a:t> </a:t>
            </a:r>
            <a:r>
              <a:rPr lang="vi-VN" dirty="0" smtClean="0"/>
              <a:t>dự</a:t>
            </a:r>
            <a:r>
              <a:rPr lang="en-US" dirty="0" smtClean="0"/>
              <a:t> </a:t>
            </a:r>
            <a:r>
              <a:rPr lang="vi-VN" dirty="0" smtClean="0"/>
              <a:t>án</a:t>
            </a:r>
            <a:r>
              <a:rPr lang="vi-VN" dirty="0"/>
              <a:t>? </a:t>
            </a:r>
            <a:endParaRPr lang="en-US" dirty="0" smtClean="0"/>
          </a:p>
          <a:p>
            <a:pPr lvl="1"/>
            <a:r>
              <a:rPr lang="vi-VN" dirty="0" smtClean="0"/>
              <a:t>Tổ</a:t>
            </a:r>
            <a:r>
              <a:rPr lang="en-US" dirty="0" smtClean="0"/>
              <a:t> </a:t>
            </a:r>
            <a:r>
              <a:rPr lang="vi-VN" dirty="0" smtClean="0"/>
              <a:t>chức </a:t>
            </a:r>
            <a:r>
              <a:rPr lang="vi-VN" dirty="0"/>
              <a:t>đó có </a:t>
            </a:r>
            <a:r>
              <a:rPr lang="vi-VN" dirty="0" smtClean="0"/>
              <a:t>đủ</a:t>
            </a:r>
            <a:r>
              <a:rPr lang="en-US" dirty="0" smtClean="0"/>
              <a:t> </a:t>
            </a:r>
            <a:r>
              <a:rPr lang="vi-VN" dirty="0" smtClean="0"/>
              <a:t>người</a:t>
            </a:r>
            <a:r>
              <a:rPr lang="vi-VN" dirty="0"/>
              <a:t>, trang thiết </a:t>
            </a:r>
            <a:r>
              <a:rPr lang="vi-VN" dirty="0" smtClean="0"/>
              <a:t>bị</a:t>
            </a:r>
            <a:r>
              <a:rPr lang="en-US" dirty="0" smtClean="0"/>
              <a:t> </a:t>
            </a:r>
            <a:r>
              <a:rPr lang="vi-VN" dirty="0" smtClean="0"/>
              <a:t>và vật </a:t>
            </a:r>
            <a:r>
              <a:rPr lang="vi-VN" dirty="0"/>
              <a:t>tư  </a:t>
            </a:r>
            <a:r>
              <a:rPr lang="vi-VN" dirty="0" smtClean="0"/>
              <a:t>để</a:t>
            </a:r>
            <a:r>
              <a:rPr lang="en-US" dirty="0" smtClean="0"/>
              <a:t> </a:t>
            </a:r>
            <a:r>
              <a:rPr lang="vi-VN" dirty="0" smtClean="0"/>
              <a:t>thực </a:t>
            </a:r>
            <a:r>
              <a:rPr lang="vi-VN" dirty="0"/>
              <a:t>hiện </a:t>
            </a:r>
            <a:r>
              <a:rPr lang="vi-VN" dirty="0" smtClean="0"/>
              <a:t>dự</a:t>
            </a:r>
            <a:r>
              <a:rPr lang="en-US" dirty="0" smtClean="0"/>
              <a:t> </a:t>
            </a:r>
            <a:r>
              <a:rPr lang="vi-VN" dirty="0" smtClean="0"/>
              <a:t>án</a:t>
            </a:r>
            <a:r>
              <a:rPr lang="vi-VN" dirty="0"/>
              <a:t>?</a:t>
            </a:r>
            <a:endParaRPr lang="en-US" dirty="0"/>
          </a:p>
          <a:p>
            <a:endParaRPr lang="en-US" dirty="0"/>
          </a:p>
        </p:txBody>
      </p:sp>
    </p:spTree>
    <p:extLst>
      <p:ext uri="{BB962C8B-B14F-4D97-AF65-F5344CB8AC3E}">
        <p14:creationId xmlns:p14="http://schemas.microsoft.com/office/powerpoint/2010/main" val="22833246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vi-VN" dirty="0"/>
              <a:t>Lập kế</a:t>
            </a:r>
            <a:r>
              <a:rPr lang="en-US" dirty="0"/>
              <a:t> </a:t>
            </a:r>
            <a:r>
              <a:rPr lang="vi-VN" dirty="0"/>
              <a:t>hoạch cho nguồn tài nguyên</a:t>
            </a:r>
            <a:r>
              <a:rPr lang="en-US" dirty="0"/>
              <a:t> (Resource Planning)</a:t>
            </a:r>
          </a:p>
        </p:txBody>
      </p:sp>
      <p:sp>
        <p:nvSpPr>
          <p:cNvPr id="3" name="Content Placeholder 2"/>
          <p:cNvSpPr>
            <a:spLocks noGrp="1"/>
          </p:cNvSpPr>
          <p:nvPr>
            <p:ph idx="1"/>
          </p:nvPr>
        </p:nvSpPr>
        <p:spPr/>
        <p:txBody>
          <a:bodyPr/>
          <a:lstStyle/>
          <a:p>
            <a:r>
              <a:rPr lang="en-US" dirty="0" smtClean="0"/>
              <a:t>Input:</a:t>
            </a:r>
          </a:p>
          <a:p>
            <a:pPr lvl="1"/>
            <a:r>
              <a:rPr lang="en-US" dirty="0" smtClean="0"/>
              <a:t>Work breakdown structure (WBS): </a:t>
            </a:r>
            <a:r>
              <a:rPr lang="vi-VN" dirty="0" smtClean="0"/>
              <a:t>xác </a:t>
            </a:r>
            <a:r>
              <a:rPr lang="vi-VN" dirty="0"/>
              <a:t>định các yếu tố của dự án sẽ cần các nguồn lực và do đó </a:t>
            </a:r>
            <a:r>
              <a:rPr lang="en-US" dirty="0"/>
              <a:t>WBS </a:t>
            </a:r>
            <a:r>
              <a:rPr lang="en-US" dirty="0" err="1" smtClean="0"/>
              <a:t>là</a:t>
            </a:r>
            <a:r>
              <a:rPr lang="en-US" dirty="0"/>
              <a:t> </a:t>
            </a:r>
            <a:r>
              <a:rPr lang="en-US" dirty="0" err="1" smtClean="0"/>
              <a:t>dữ</a:t>
            </a:r>
            <a:r>
              <a:rPr lang="en-US" dirty="0"/>
              <a:t> </a:t>
            </a:r>
            <a:r>
              <a:rPr lang="en-US" dirty="0" err="1" smtClean="0"/>
              <a:t>liệu</a:t>
            </a:r>
            <a:r>
              <a:rPr lang="en-US" dirty="0" smtClean="0"/>
              <a:t> </a:t>
            </a:r>
            <a:r>
              <a:rPr lang="en-US" dirty="0" err="1" smtClean="0"/>
              <a:t>chính</a:t>
            </a:r>
            <a:r>
              <a:rPr lang="en-US" dirty="0" smtClean="0"/>
              <a:t> </a:t>
            </a:r>
            <a:r>
              <a:rPr lang="vi-VN" dirty="0" smtClean="0"/>
              <a:t>để </a:t>
            </a:r>
            <a:r>
              <a:rPr lang="vi-VN" dirty="0"/>
              <a:t>hoạch định nguồn </a:t>
            </a:r>
            <a:r>
              <a:rPr lang="vi-VN" dirty="0" smtClean="0"/>
              <a:t>lực</a:t>
            </a:r>
            <a:r>
              <a:rPr lang="en-US" dirty="0" smtClean="0"/>
              <a:t>.</a:t>
            </a:r>
          </a:p>
          <a:p>
            <a:pPr lvl="1"/>
            <a:r>
              <a:rPr lang="en-US" dirty="0" smtClean="0"/>
              <a:t>Historical information: </a:t>
            </a:r>
            <a:r>
              <a:rPr lang="vi-VN" dirty="0"/>
              <a:t>thông tin lịch sử liên quan đến loại tài nguyên cần thiết cho công việc tương tự như </a:t>
            </a:r>
            <a:r>
              <a:rPr lang="vi-VN" dirty="0" smtClean="0"/>
              <a:t>dự </a:t>
            </a:r>
            <a:r>
              <a:rPr lang="vi-VN" dirty="0"/>
              <a:t>án trước đó nên được sử dụng </a:t>
            </a:r>
            <a:r>
              <a:rPr lang="en-US" dirty="0" err="1" smtClean="0"/>
              <a:t>lại</a:t>
            </a:r>
            <a:r>
              <a:rPr lang="en-US" dirty="0" smtClean="0"/>
              <a:t>.</a:t>
            </a:r>
          </a:p>
          <a:p>
            <a:pPr lvl="1"/>
            <a:r>
              <a:rPr lang="en-US" dirty="0" smtClean="0"/>
              <a:t>Scope statement: </a:t>
            </a:r>
            <a:r>
              <a:rPr lang="vi-VN" dirty="0" smtClean="0"/>
              <a:t>chứa </a:t>
            </a:r>
            <a:r>
              <a:rPr lang="vi-VN" dirty="0"/>
              <a:t>sự </a:t>
            </a:r>
            <a:r>
              <a:rPr lang="en-US" dirty="0" err="1" smtClean="0"/>
              <a:t>chứng</a:t>
            </a:r>
            <a:r>
              <a:rPr lang="vi-VN" dirty="0" smtClean="0"/>
              <a:t> </a:t>
            </a:r>
            <a:r>
              <a:rPr lang="vi-VN" dirty="0"/>
              <a:t>minh dự án và mục tiêu dự án, cả hai đều cần được xem xét một cách rõ ràng trong quá trình lập kế hoạch tài nguyên</a:t>
            </a:r>
            <a:endParaRPr lang="en-US" dirty="0"/>
          </a:p>
        </p:txBody>
      </p:sp>
    </p:spTree>
    <p:extLst>
      <p:ext uri="{BB962C8B-B14F-4D97-AF65-F5344CB8AC3E}">
        <p14:creationId xmlns:p14="http://schemas.microsoft.com/office/powerpoint/2010/main" val="26829360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vi-VN" dirty="0"/>
              <a:t>Lập kế</a:t>
            </a:r>
            <a:r>
              <a:rPr lang="en-US" dirty="0"/>
              <a:t> </a:t>
            </a:r>
            <a:r>
              <a:rPr lang="vi-VN" dirty="0"/>
              <a:t>hoạch cho nguồn tài nguyên</a:t>
            </a:r>
            <a:r>
              <a:rPr lang="en-US" dirty="0"/>
              <a:t> (Resource Planning)</a:t>
            </a:r>
          </a:p>
        </p:txBody>
      </p:sp>
      <p:sp>
        <p:nvSpPr>
          <p:cNvPr id="3" name="Content Placeholder 2"/>
          <p:cNvSpPr>
            <a:spLocks noGrp="1"/>
          </p:cNvSpPr>
          <p:nvPr>
            <p:ph idx="1"/>
          </p:nvPr>
        </p:nvSpPr>
        <p:spPr/>
        <p:txBody>
          <a:bodyPr/>
          <a:lstStyle/>
          <a:p>
            <a:pPr lvl="1"/>
            <a:r>
              <a:rPr lang="en-US" dirty="0" smtClean="0"/>
              <a:t>Resource pool description</a:t>
            </a:r>
            <a:r>
              <a:rPr lang="en-US" dirty="0"/>
              <a:t>: </a:t>
            </a:r>
            <a:r>
              <a:rPr lang="en-US" dirty="0" err="1" smtClean="0"/>
              <a:t>mô</a:t>
            </a:r>
            <a:r>
              <a:rPr lang="en-US" dirty="0"/>
              <a:t> </a:t>
            </a:r>
            <a:r>
              <a:rPr lang="en-US" dirty="0" err="1" smtClean="0"/>
              <a:t>tả</a:t>
            </a:r>
            <a:r>
              <a:rPr lang="en-US" dirty="0"/>
              <a:t> </a:t>
            </a:r>
            <a:r>
              <a:rPr lang="en-US" dirty="0" err="1" smtClean="0"/>
              <a:t>tài</a:t>
            </a:r>
            <a:r>
              <a:rPr lang="en-US" dirty="0"/>
              <a:t> </a:t>
            </a:r>
            <a:r>
              <a:rPr lang="en-US" dirty="0" err="1" smtClean="0"/>
              <a:t>nguyên</a:t>
            </a:r>
            <a:r>
              <a:rPr lang="en-US" dirty="0"/>
              <a:t> </a:t>
            </a:r>
            <a:r>
              <a:rPr lang="en-US" dirty="0" err="1" smtClean="0"/>
              <a:t>dự</a:t>
            </a:r>
            <a:r>
              <a:rPr lang="en-US" dirty="0"/>
              <a:t> </a:t>
            </a:r>
            <a:r>
              <a:rPr lang="en-US" dirty="0" err="1"/>
              <a:t>trữ</a:t>
            </a:r>
            <a:r>
              <a:rPr lang="en-US" dirty="0"/>
              <a:t> </a:t>
            </a:r>
            <a:r>
              <a:rPr lang="en-US" dirty="0" err="1" smtClean="0"/>
              <a:t>sẳn</a:t>
            </a:r>
            <a:r>
              <a:rPr lang="en-US" dirty="0"/>
              <a:t> </a:t>
            </a:r>
            <a:r>
              <a:rPr lang="en-US" dirty="0" err="1" smtClean="0"/>
              <a:t>có</a:t>
            </a:r>
            <a:r>
              <a:rPr lang="en-US" dirty="0"/>
              <a:t> </a:t>
            </a:r>
            <a:r>
              <a:rPr lang="en-US" dirty="0" err="1" smtClean="0"/>
              <a:t>cần</a:t>
            </a:r>
            <a:r>
              <a:rPr lang="en-US" dirty="0"/>
              <a:t> </a:t>
            </a:r>
            <a:r>
              <a:rPr lang="en-US" dirty="0" err="1" smtClean="0"/>
              <a:t>thiết</a:t>
            </a:r>
            <a:r>
              <a:rPr lang="en-US" dirty="0" smtClean="0"/>
              <a:t> cho</a:t>
            </a:r>
            <a:r>
              <a:rPr lang="en-US" dirty="0"/>
              <a:t> </a:t>
            </a:r>
            <a:r>
              <a:rPr lang="en-US" dirty="0" err="1" smtClean="0"/>
              <a:t>việc</a:t>
            </a:r>
            <a:r>
              <a:rPr lang="en-US" dirty="0"/>
              <a:t> </a:t>
            </a:r>
            <a:r>
              <a:rPr lang="en-US" dirty="0" err="1" smtClean="0"/>
              <a:t>lập</a:t>
            </a:r>
            <a:r>
              <a:rPr lang="en-US" dirty="0"/>
              <a:t> </a:t>
            </a:r>
            <a:r>
              <a:rPr lang="en-US" dirty="0" err="1" smtClean="0"/>
              <a:t>kế</a:t>
            </a:r>
            <a:r>
              <a:rPr lang="en-US" dirty="0"/>
              <a:t> </a:t>
            </a:r>
            <a:r>
              <a:rPr lang="en-US" dirty="0" err="1" smtClean="0"/>
              <a:t>hoạch</a:t>
            </a:r>
            <a:r>
              <a:rPr lang="en-US" dirty="0"/>
              <a:t> </a:t>
            </a:r>
            <a:r>
              <a:rPr lang="en-US" dirty="0" err="1" smtClean="0"/>
              <a:t>tài</a:t>
            </a:r>
            <a:r>
              <a:rPr lang="en-US" dirty="0"/>
              <a:t> </a:t>
            </a:r>
            <a:r>
              <a:rPr lang="en-US" dirty="0" err="1" smtClean="0"/>
              <a:t>nguyên</a:t>
            </a:r>
            <a:r>
              <a:rPr lang="en-US" dirty="0"/>
              <a:t> </a:t>
            </a:r>
            <a:r>
              <a:rPr lang="en-US" dirty="0" err="1" smtClean="0"/>
              <a:t>dự</a:t>
            </a:r>
            <a:r>
              <a:rPr lang="en-US" dirty="0"/>
              <a:t> </a:t>
            </a:r>
            <a:r>
              <a:rPr lang="en-US" dirty="0" err="1" smtClean="0"/>
              <a:t>án</a:t>
            </a:r>
            <a:r>
              <a:rPr lang="en-US" dirty="0" smtClean="0"/>
              <a:t>.</a:t>
            </a:r>
          </a:p>
          <a:p>
            <a:pPr lvl="1"/>
            <a:r>
              <a:rPr lang="en-US" dirty="0" smtClean="0"/>
              <a:t>Organizational policies: </a:t>
            </a:r>
            <a:r>
              <a:rPr lang="vi-VN" dirty="0"/>
              <a:t>các chính sách </a:t>
            </a:r>
            <a:r>
              <a:rPr lang="en-US" dirty="0" err="1" smtClean="0"/>
              <a:t>tổ</a:t>
            </a:r>
            <a:r>
              <a:rPr lang="en-US" dirty="0" smtClean="0"/>
              <a:t> </a:t>
            </a:r>
            <a:r>
              <a:rPr lang="vi-VN" dirty="0"/>
              <a:t>chức </a:t>
            </a:r>
            <a:r>
              <a:rPr lang="vi-VN" dirty="0" smtClean="0"/>
              <a:t>độ</a:t>
            </a:r>
            <a:r>
              <a:rPr lang="en-US" dirty="0" err="1" smtClean="0"/>
              <a:t>i</a:t>
            </a:r>
            <a:r>
              <a:rPr lang="en-US" dirty="0"/>
              <a:t> </a:t>
            </a:r>
            <a:r>
              <a:rPr lang="en-US" dirty="0" err="1" smtClean="0"/>
              <a:t>dự</a:t>
            </a:r>
            <a:r>
              <a:rPr lang="en-US" dirty="0"/>
              <a:t> </a:t>
            </a:r>
            <a:r>
              <a:rPr lang="en-US" dirty="0" err="1" smtClean="0"/>
              <a:t>án</a:t>
            </a:r>
            <a:r>
              <a:rPr lang="en-US" dirty="0" smtClean="0"/>
              <a:t>, </a:t>
            </a:r>
            <a:r>
              <a:rPr lang="vi-VN" dirty="0" smtClean="0"/>
              <a:t>thuê </a:t>
            </a:r>
            <a:r>
              <a:rPr lang="vi-VN" dirty="0"/>
              <a:t>hoặc mua vật tư, thiết bị phải được xem xét trong quá trình lập kế hoạch tài </a:t>
            </a:r>
            <a:r>
              <a:rPr lang="vi-VN" dirty="0" smtClean="0"/>
              <a:t>nguyên</a:t>
            </a:r>
            <a:r>
              <a:rPr lang="en-US" dirty="0"/>
              <a:t> </a:t>
            </a:r>
            <a:r>
              <a:rPr lang="en-US" dirty="0" err="1" smtClean="0"/>
              <a:t>dự</a:t>
            </a:r>
            <a:r>
              <a:rPr lang="en-US" dirty="0"/>
              <a:t> </a:t>
            </a:r>
            <a:r>
              <a:rPr lang="en-US" dirty="0" err="1" smtClean="0"/>
              <a:t>án</a:t>
            </a:r>
            <a:r>
              <a:rPr lang="en-US" dirty="0" smtClean="0"/>
              <a:t>.</a:t>
            </a:r>
            <a:endParaRPr lang="en-US" dirty="0"/>
          </a:p>
        </p:txBody>
      </p:sp>
    </p:spTree>
    <p:extLst>
      <p:ext uri="{BB962C8B-B14F-4D97-AF65-F5344CB8AC3E}">
        <p14:creationId xmlns:p14="http://schemas.microsoft.com/office/powerpoint/2010/main" val="40405400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vi-VN" dirty="0"/>
              <a:t>Lập kế</a:t>
            </a:r>
            <a:r>
              <a:rPr lang="en-US" dirty="0"/>
              <a:t> </a:t>
            </a:r>
            <a:r>
              <a:rPr lang="vi-VN" dirty="0"/>
              <a:t>hoạch cho nguồn tài nguyên</a:t>
            </a:r>
            <a:r>
              <a:rPr lang="en-US" dirty="0"/>
              <a:t> (Resource Planning)</a:t>
            </a:r>
          </a:p>
        </p:txBody>
      </p:sp>
      <p:sp>
        <p:nvSpPr>
          <p:cNvPr id="3" name="Content Placeholder 2"/>
          <p:cNvSpPr>
            <a:spLocks noGrp="1"/>
          </p:cNvSpPr>
          <p:nvPr>
            <p:ph idx="1"/>
          </p:nvPr>
        </p:nvSpPr>
        <p:spPr/>
        <p:txBody>
          <a:bodyPr/>
          <a:lstStyle/>
          <a:p>
            <a:r>
              <a:rPr lang="en-US" dirty="0" smtClean="0"/>
              <a:t>Tools and techniques:</a:t>
            </a:r>
          </a:p>
          <a:p>
            <a:pPr lvl="1"/>
            <a:r>
              <a:rPr lang="en-US" dirty="0" smtClean="0"/>
              <a:t>Expert judgment: </a:t>
            </a:r>
          </a:p>
          <a:p>
            <a:pPr lvl="2"/>
            <a:r>
              <a:rPr lang="en-US" dirty="0" smtClean="0"/>
              <a:t>C</a:t>
            </a:r>
            <a:r>
              <a:rPr lang="vi-VN" dirty="0" smtClean="0"/>
              <a:t>ác </a:t>
            </a:r>
            <a:r>
              <a:rPr lang="vi-VN" dirty="0"/>
              <a:t>đơn vị khác trong tổ chức thực </a:t>
            </a:r>
            <a:r>
              <a:rPr lang="vi-VN" dirty="0" smtClean="0"/>
              <a:t>hiện</a:t>
            </a:r>
            <a:r>
              <a:rPr lang="en-US" dirty="0"/>
              <a:t> </a:t>
            </a:r>
            <a:r>
              <a:rPr lang="en-US" dirty="0" err="1" smtClean="0"/>
              <a:t>dự</a:t>
            </a:r>
            <a:r>
              <a:rPr lang="en-US" dirty="0"/>
              <a:t> </a:t>
            </a:r>
            <a:r>
              <a:rPr lang="en-US" dirty="0" err="1" smtClean="0"/>
              <a:t>án</a:t>
            </a:r>
            <a:r>
              <a:rPr lang="en-US" dirty="0" smtClean="0"/>
              <a:t>.</a:t>
            </a:r>
          </a:p>
          <a:p>
            <a:pPr lvl="2"/>
            <a:r>
              <a:rPr lang="en-US" dirty="0" err="1" smtClean="0"/>
              <a:t>Chuyên</a:t>
            </a:r>
            <a:r>
              <a:rPr lang="en-US" dirty="0" smtClean="0"/>
              <a:t> </a:t>
            </a:r>
            <a:r>
              <a:rPr lang="en-US" dirty="0" err="1" smtClean="0"/>
              <a:t>gia</a:t>
            </a:r>
            <a:r>
              <a:rPr lang="en-US" dirty="0" smtClean="0"/>
              <a:t> t</a:t>
            </a:r>
            <a:r>
              <a:rPr lang="vi-VN" dirty="0" smtClean="0"/>
              <a:t>ư</a:t>
            </a:r>
            <a:r>
              <a:rPr lang="en-US" dirty="0"/>
              <a:t> </a:t>
            </a:r>
            <a:r>
              <a:rPr lang="en-US" dirty="0" err="1" smtClean="0"/>
              <a:t>vấn</a:t>
            </a:r>
            <a:endParaRPr lang="en-US" dirty="0" smtClean="0"/>
          </a:p>
          <a:p>
            <a:pPr lvl="2"/>
            <a:r>
              <a:rPr lang="en-US" dirty="0" err="1" smtClean="0"/>
              <a:t>Chuyên</a:t>
            </a:r>
            <a:r>
              <a:rPr lang="en-US" dirty="0" smtClean="0"/>
              <a:t> </a:t>
            </a:r>
            <a:r>
              <a:rPr lang="en-US" dirty="0" err="1" smtClean="0"/>
              <a:t>gia</a:t>
            </a:r>
            <a:r>
              <a:rPr lang="en-US" dirty="0"/>
              <a:t> </a:t>
            </a:r>
            <a:r>
              <a:rPr lang="en-US" dirty="0" err="1" smtClean="0"/>
              <a:t>kỹ</a:t>
            </a:r>
            <a:r>
              <a:rPr lang="en-US" dirty="0"/>
              <a:t> </a:t>
            </a:r>
            <a:r>
              <a:rPr lang="en-US" dirty="0" err="1" smtClean="0"/>
              <a:t>thuật</a:t>
            </a:r>
            <a:endParaRPr lang="en-US" dirty="0" smtClean="0"/>
          </a:p>
          <a:p>
            <a:pPr lvl="2"/>
            <a:r>
              <a:rPr lang="en-US" dirty="0" err="1" smtClean="0"/>
              <a:t>Nhóm</a:t>
            </a:r>
            <a:r>
              <a:rPr lang="en-US" dirty="0"/>
              <a:t> </a:t>
            </a:r>
            <a:r>
              <a:rPr lang="en-US" dirty="0" err="1" smtClean="0"/>
              <a:t>công</a:t>
            </a:r>
            <a:r>
              <a:rPr lang="en-US" dirty="0"/>
              <a:t> </a:t>
            </a:r>
            <a:r>
              <a:rPr lang="en-US" dirty="0" err="1" smtClean="0"/>
              <a:t>nghiệp</a:t>
            </a:r>
            <a:endParaRPr lang="en-US" dirty="0" smtClean="0"/>
          </a:p>
          <a:p>
            <a:pPr lvl="1"/>
            <a:r>
              <a:rPr lang="en-US" dirty="0" smtClean="0"/>
              <a:t>Alternatives </a:t>
            </a:r>
            <a:r>
              <a:rPr lang="en-US" dirty="0"/>
              <a:t>identification: </a:t>
            </a:r>
            <a:r>
              <a:rPr lang="en-US" dirty="0" err="1" smtClean="0"/>
              <a:t>chỉ</a:t>
            </a:r>
            <a:r>
              <a:rPr lang="en-US" dirty="0" smtClean="0"/>
              <a:t> </a:t>
            </a:r>
            <a:r>
              <a:rPr lang="vi-VN" dirty="0" smtClean="0"/>
              <a:t>đị</a:t>
            </a:r>
            <a:r>
              <a:rPr lang="en-US" dirty="0" err="1" smtClean="0"/>
              <a:t>nh</a:t>
            </a:r>
            <a:r>
              <a:rPr lang="en-US" dirty="0"/>
              <a:t> </a:t>
            </a:r>
            <a:r>
              <a:rPr lang="en-US" dirty="0" err="1" smtClean="0"/>
              <a:t>giải</a:t>
            </a:r>
            <a:r>
              <a:rPr lang="en-US" dirty="0"/>
              <a:t> </a:t>
            </a:r>
            <a:r>
              <a:rPr lang="en-US" dirty="0" err="1" smtClean="0"/>
              <a:t>pháp</a:t>
            </a:r>
            <a:r>
              <a:rPr lang="en-US" dirty="0" smtClean="0"/>
              <a:t> </a:t>
            </a:r>
            <a:r>
              <a:rPr lang="en-US" dirty="0" err="1" smtClean="0"/>
              <a:t>thay</a:t>
            </a:r>
            <a:r>
              <a:rPr lang="en-US" dirty="0"/>
              <a:t> </a:t>
            </a:r>
            <a:r>
              <a:rPr lang="en-US" dirty="0" err="1"/>
              <a:t>thế</a:t>
            </a:r>
            <a:r>
              <a:rPr lang="en-US" dirty="0"/>
              <a:t> </a:t>
            </a:r>
          </a:p>
        </p:txBody>
      </p:sp>
    </p:spTree>
    <p:extLst>
      <p:ext uri="{BB962C8B-B14F-4D97-AF65-F5344CB8AC3E}">
        <p14:creationId xmlns:p14="http://schemas.microsoft.com/office/powerpoint/2010/main" val="5722697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Ước lượng chi phí</a:t>
            </a:r>
            <a:r>
              <a:rPr lang="en-US" dirty="0"/>
              <a:t> (Cost Estimating)</a:t>
            </a:r>
          </a:p>
        </p:txBody>
      </p:sp>
      <p:sp>
        <p:nvSpPr>
          <p:cNvPr id="3" name="Content Placeholder 2"/>
          <p:cNvSpPr>
            <a:spLocks noGrp="1"/>
          </p:cNvSpPr>
          <p:nvPr>
            <p:ph idx="1"/>
          </p:nvPr>
        </p:nvSpPr>
        <p:spPr/>
        <p:txBody>
          <a:bodyPr/>
          <a:lstStyle/>
          <a:p>
            <a:r>
              <a:rPr lang="en-US" dirty="0" err="1" smtClean="0"/>
              <a:t>Ước</a:t>
            </a:r>
            <a:r>
              <a:rPr lang="en-US" dirty="0" smtClean="0"/>
              <a:t> </a:t>
            </a:r>
            <a:r>
              <a:rPr lang="en-US" dirty="0" err="1" smtClean="0"/>
              <a:t>lượng</a:t>
            </a:r>
            <a:r>
              <a:rPr lang="en-US" dirty="0" smtClean="0"/>
              <a:t> </a:t>
            </a:r>
            <a:r>
              <a:rPr lang="vi-VN" dirty="0" smtClean="0"/>
              <a:t>chi </a:t>
            </a:r>
            <a:r>
              <a:rPr lang="vi-VN" dirty="0"/>
              <a:t>phí liên quan đến việc </a:t>
            </a:r>
            <a:r>
              <a:rPr lang="en-US" dirty="0" err="1" smtClean="0"/>
              <a:t>tính</a:t>
            </a:r>
            <a:r>
              <a:rPr lang="en-US" dirty="0"/>
              <a:t> </a:t>
            </a:r>
            <a:r>
              <a:rPr lang="en-US" dirty="0" err="1"/>
              <a:t>toán</a:t>
            </a:r>
            <a:r>
              <a:rPr lang="vi-VN" dirty="0" smtClean="0"/>
              <a:t> </a:t>
            </a:r>
            <a:r>
              <a:rPr lang="vi-VN" dirty="0"/>
              <a:t>một xấp xỉ của chi phí của các nguồn lực cần thiết để hoàn thành các hoạt động của dự án</a:t>
            </a:r>
            <a:endParaRPr lang="en-US" dirty="0"/>
          </a:p>
        </p:txBody>
      </p:sp>
    </p:spTree>
    <p:extLst>
      <p:ext uri="{BB962C8B-B14F-4D97-AF65-F5344CB8AC3E}">
        <p14:creationId xmlns:p14="http://schemas.microsoft.com/office/powerpoint/2010/main" val="2126335694"/>
      </p:ext>
    </p:extLst>
  </p:cSld>
  <p:clrMapOvr>
    <a:masterClrMapping/>
  </p:clrMapOvr>
  <p:timing>
    <p:tnLst>
      <p:par>
        <p:cTn id="1" dur="indefinite" restart="never" nodeType="tmRoot"/>
      </p:par>
    </p:tnLst>
  </p:timing>
</p:sld>
</file>

<file path=ppt/theme/theme1.xml><?xml version="1.0" encoding="utf-8"?>
<a:theme xmlns:a="http://schemas.openxmlformats.org/drawingml/2006/main" name="Project Management 5e. - Gray and Larson">
  <a:themeElements>
    <a:clrScheme name="">
      <a:dk1>
        <a:srgbClr val="000000"/>
      </a:dk1>
      <a:lt1>
        <a:srgbClr val="FFFFEF"/>
      </a:lt1>
      <a:dk2>
        <a:srgbClr val="000000"/>
      </a:dk2>
      <a:lt2>
        <a:srgbClr val="808080"/>
      </a:lt2>
      <a:accent1>
        <a:srgbClr val="00CC99"/>
      </a:accent1>
      <a:accent2>
        <a:srgbClr val="3333CC"/>
      </a:accent2>
      <a:accent3>
        <a:srgbClr val="FFFFF6"/>
      </a:accent3>
      <a:accent4>
        <a:srgbClr val="000000"/>
      </a:accent4>
      <a:accent5>
        <a:srgbClr val="AAE2CA"/>
      </a:accent5>
      <a:accent6>
        <a:srgbClr val="2D2DB9"/>
      </a:accent6>
      <a:hlink>
        <a:srgbClr val="CCCCFF"/>
      </a:hlink>
      <a:folHlink>
        <a:srgbClr val="B2B2B2"/>
      </a:folHlink>
    </a:clrScheme>
    <a:fontScheme name="Project Management 5e. - Gray and Lars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0000"/>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FF0000"/>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Arial" charset="0"/>
          </a:defRPr>
        </a:defPPr>
      </a:lstStyle>
    </a:lnDef>
  </a:objectDefaults>
  <a:extraClrSchemeLst>
    <a:extraClrScheme>
      <a:clrScheme name="Project Management 5e. - Gray and Larso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oject Management 5e. - Gray and Larso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oject Management 5e. - Gray and Larso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oject Management 5e. - Gray and Larso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oject Management 5e. - Gray and Lars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oject Management 5e. - Gray and Lars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oject Management 5e. - Gray and Lars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14462</TotalTime>
  <Words>3050</Words>
  <Application>Microsoft Office PowerPoint</Application>
  <PresentationFormat>On-screen Show (4:3)</PresentationFormat>
  <Paragraphs>230</Paragraphs>
  <Slides>48</Slides>
  <Notes>0</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Project Management 5e. - Gray and Larson</vt:lpstr>
      <vt:lpstr>CHƯƠNG 7:  QUẢN LÝ CHI PHÍ DỰ ÁN (PROJECT COST MANAGEMENT)</vt:lpstr>
      <vt:lpstr>Khái niệm quản lý chi phi dự án</vt:lpstr>
      <vt:lpstr>Khái niệm quản lý chi phi dự án</vt:lpstr>
      <vt:lpstr>Lập kế hoạch cho nguồn tài nguyên (Resource Planning)</vt:lpstr>
      <vt:lpstr>Lập kế hoạch cho nguồn tài nguyên (Resource Planning)</vt:lpstr>
      <vt:lpstr>Lập kế hoạch cho nguồn tài nguyên (Resource Planning)</vt:lpstr>
      <vt:lpstr>Lập kế hoạch cho nguồn tài nguyên (Resource Planning)</vt:lpstr>
      <vt:lpstr>Lập kế hoạch cho nguồn tài nguyên (Resource Planning)</vt:lpstr>
      <vt:lpstr>Ước lượng chi phí (Cost Estimating)</vt:lpstr>
      <vt:lpstr>Ước lượng chi phí (Cost Estimating)</vt:lpstr>
      <vt:lpstr>Ước lượng chi phí (Cost Estimating)</vt:lpstr>
      <vt:lpstr>Ước lượng chi phí (Cost Estimating)</vt:lpstr>
      <vt:lpstr>Ước lượng chi phí (Cost Estimating)</vt:lpstr>
      <vt:lpstr>Ước lượng chi phí (Cost Estimating)</vt:lpstr>
      <vt:lpstr>Ước lượng chi phí (Cost Estimating)</vt:lpstr>
      <vt:lpstr>Ước lượng chi phí (Cost Estimating)</vt:lpstr>
      <vt:lpstr>Ước lượng chi phí (Cost Estimating)</vt:lpstr>
      <vt:lpstr>Ước lượng chi phí (Cost Estimating)</vt:lpstr>
      <vt:lpstr>Ước lượng chi phí (Cost Estimating)</vt:lpstr>
      <vt:lpstr>Ước lượng chi phí (Cost Estimating)</vt:lpstr>
      <vt:lpstr>Ước lượng chi phí (Cost Estimating)</vt:lpstr>
      <vt:lpstr>Xác định ngân sách (Determine Budget)</vt:lpstr>
      <vt:lpstr>Xác định ngân sách (Determine Budget)</vt:lpstr>
      <vt:lpstr>Xác định ngân sách (Determine Budget)</vt:lpstr>
      <vt:lpstr>Xác định ngân sách (Determine Budget)</vt:lpstr>
      <vt:lpstr>Xác định ngân sách (Determine Budget)</vt:lpstr>
      <vt:lpstr>Xác định ngân sách (Determine Budget)</vt:lpstr>
      <vt:lpstr>Kiểm soát chi phí (Control Cost)</vt:lpstr>
      <vt:lpstr>Kiểm soát chi phí (Control Cost)</vt:lpstr>
      <vt:lpstr>Kiểm soát chi phí (Control Cost)</vt:lpstr>
      <vt:lpstr>Kiểm soát chi phí (Control Cost)</vt:lpstr>
      <vt:lpstr>Kiểm soát chi phí (Control Cost)</vt:lpstr>
      <vt:lpstr>Kiểm soát chi phí (Control Cost)</vt:lpstr>
      <vt:lpstr>Kiểm soát chi phí (Control Cost)</vt:lpstr>
      <vt:lpstr>Kiểm soát chi phí (Control Cost)</vt:lpstr>
      <vt:lpstr>Kiểm soát chi phí (Control Cost)</vt:lpstr>
      <vt:lpstr>Kiểm soát chi phí (Control Cost)</vt:lpstr>
      <vt:lpstr>Kiểm soát chi phí (Control Cost)</vt:lpstr>
      <vt:lpstr>Kiểm soát chi phí (Control Cost)</vt:lpstr>
      <vt:lpstr>Kiểm soát chi phí (Control Cost)</vt:lpstr>
      <vt:lpstr>Kiểm soát chi phí (Control Cost)</vt:lpstr>
      <vt:lpstr>Kiểm soát chi phí (Control Cost)</vt:lpstr>
      <vt:lpstr>Kiểm soát chi phí (Control Cost)</vt:lpstr>
      <vt:lpstr>Bài tập</vt:lpstr>
      <vt:lpstr>Bài tập</vt:lpstr>
      <vt:lpstr>Bài tập</vt:lpstr>
      <vt:lpstr>Bài tập</vt:lpstr>
      <vt:lpstr>Bài tập</vt:lpstr>
    </vt:vector>
  </TitlesOfParts>
  <Manager>Janice Hanson</Manager>
  <Company>The McGraw-Hill Companies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Management 5e</dc:title>
  <dc:subject>Chapter 3</dc:subject>
  <dc:creator>Charlie Cook, The University of West Alabama</dc:creator>
  <cp:lastModifiedBy>XUAN HIEN</cp:lastModifiedBy>
  <cp:revision>413</cp:revision>
  <cp:lastPrinted>1601-01-01T00:00:00Z</cp:lastPrinted>
  <dcterms:created xsi:type="dcterms:W3CDTF">1901-01-01T06:00:00Z</dcterms:created>
  <dcterms:modified xsi:type="dcterms:W3CDTF">2013-03-12T13:17:52Z</dcterms:modified>
</cp:coreProperties>
</file>