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38"/>
  </p:notesMasterIdLst>
  <p:sldIdLst>
    <p:sldId id="327" r:id="rId2"/>
    <p:sldId id="600" r:id="rId3"/>
    <p:sldId id="620" r:id="rId4"/>
    <p:sldId id="619" r:id="rId5"/>
    <p:sldId id="621" r:id="rId6"/>
    <p:sldId id="623" r:id="rId7"/>
    <p:sldId id="622" r:id="rId8"/>
    <p:sldId id="624" r:id="rId9"/>
    <p:sldId id="625" r:id="rId10"/>
    <p:sldId id="632" r:id="rId11"/>
    <p:sldId id="633" r:id="rId12"/>
    <p:sldId id="626" r:id="rId13"/>
    <p:sldId id="627" r:id="rId14"/>
    <p:sldId id="628" r:id="rId15"/>
    <p:sldId id="631" r:id="rId16"/>
    <p:sldId id="635" r:id="rId17"/>
    <p:sldId id="636" r:id="rId18"/>
    <p:sldId id="637" r:id="rId19"/>
    <p:sldId id="638" r:id="rId20"/>
    <p:sldId id="639" r:id="rId21"/>
    <p:sldId id="640" r:id="rId22"/>
    <p:sldId id="641" r:id="rId23"/>
    <p:sldId id="642" r:id="rId24"/>
    <p:sldId id="652" r:id="rId25"/>
    <p:sldId id="654" r:id="rId26"/>
    <p:sldId id="643" r:id="rId27"/>
    <p:sldId id="651" r:id="rId28"/>
    <p:sldId id="645" r:id="rId29"/>
    <p:sldId id="646" r:id="rId30"/>
    <p:sldId id="644" r:id="rId31"/>
    <p:sldId id="647" r:id="rId32"/>
    <p:sldId id="653" r:id="rId33"/>
    <p:sldId id="655" r:id="rId34"/>
    <p:sldId id="648" r:id="rId35"/>
    <p:sldId id="649" r:id="rId36"/>
    <p:sldId id="650" r:id="rId37"/>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8F8F8"/>
    <a:srgbClr val="006666"/>
    <a:srgbClr val="336699"/>
    <a:srgbClr val="003366"/>
    <a:srgbClr val="FFFFCC"/>
    <a:srgbClr val="333399"/>
    <a:srgbClr val="6666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4670" autoAdjust="0"/>
  </p:normalViewPr>
  <p:slideViewPr>
    <p:cSldViewPr>
      <p:cViewPr>
        <p:scale>
          <a:sx n="58" d="100"/>
          <a:sy n="58" d="100"/>
        </p:scale>
        <p:origin x="-1818" y="-252"/>
      </p:cViewPr>
      <p:guideLst>
        <p:guide orient="horz" pos="2160"/>
        <p:guide pos="2880"/>
      </p:guideLst>
    </p:cSldViewPr>
  </p:slideViewPr>
  <p:notesTextViewPr>
    <p:cViewPr>
      <p:scale>
        <a:sx n="100" d="100"/>
        <a:sy n="100" d="100"/>
      </p:scale>
      <p:origin x="0" y="0"/>
    </p:cViewPr>
  </p:notesTextViewPr>
  <p:sorterViewPr>
    <p:cViewPr>
      <p:scale>
        <a:sx n="83" d="100"/>
        <a:sy n="83" d="100"/>
      </p:scale>
      <p:origin x="0" y="0"/>
    </p:cViewPr>
  </p:sorterViewPr>
  <p:notesViewPr>
    <p:cSldViewPr>
      <p:cViewPr varScale="1">
        <p:scale>
          <a:sx n="97" d="100"/>
          <a:sy n="97" d="100"/>
        </p:scale>
        <p:origin x="-61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0F1B0F6-8178-41C9-A120-C087C6D1B931}" type="slidenum">
              <a:rPr lang="en-US"/>
              <a:pPr>
                <a:defRPr/>
              </a:pPr>
              <a:t>‹#›</a:t>
            </a:fld>
            <a:endParaRPr lang="en-US"/>
          </a:p>
        </p:txBody>
      </p:sp>
    </p:spTree>
    <p:extLst>
      <p:ext uri="{BB962C8B-B14F-4D97-AF65-F5344CB8AC3E}">
        <p14:creationId xmlns:p14="http://schemas.microsoft.com/office/powerpoint/2010/main" val="25785017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31"/>
          <p:cNvSpPr txBox="1">
            <a:spLocks noChangeArrowheads="1"/>
          </p:cNvSpPr>
          <p:nvPr userDrawn="1"/>
        </p:nvSpPr>
        <p:spPr bwMode="auto">
          <a:xfrm>
            <a:off x="5530850" y="2727325"/>
            <a:ext cx="3470275" cy="1554163"/>
          </a:xfrm>
          <a:prstGeom prst="rect">
            <a:avLst/>
          </a:prstGeom>
          <a:noFill/>
          <a:ln w="9525">
            <a:noFill/>
            <a:miter lim="800000"/>
            <a:headEnd/>
            <a:tailEnd/>
          </a:ln>
          <a:effectLst/>
        </p:spPr>
        <p:txBody>
          <a:bodyPr anchorCtr="1">
            <a:spAutoFit/>
          </a:bodyPr>
          <a:lstStyle/>
          <a:p>
            <a:pPr>
              <a:spcBef>
                <a:spcPct val="50000"/>
              </a:spcBef>
              <a:defRPr/>
            </a:pPr>
            <a:r>
              <a:rPr lang="en-US" sz="3200"/>
              <a:t>Organization: Structure and Culture</a:t>
            </a:r>
          </a:p>
        </p:txBody>
      </p:sp>
      <p:sp>
        <p:nvSpPr>
          <p:cNvPr id="3" name="Text Box 34"/>
          <p:cNvSpPr txBox="1">
            <a:spLocks noChangeArrowheads="1"/>
          </p:cNvSpPr>
          <p:nvPr userDrawn="1"/>
        </p:nvSpPr>
        <p:spPr bwMode="auto">
          <a:xfrm>
            <a:off x="5578475" y="1724025"/>
            <a:ext cx="2925763" cy="336550"/>
          </a:xfrm>
          <a:prstGeom prst="rect">
            <a:avLst/>
          </a:prstGeom>
          <a:noFill/>
          <a:ln w="9525">
            <a:noFill/>
            <a:miter lim="800000"/>
            <a:headEnd/>
            <a:tailEnd/>
          </a:ln>
          <a:effectLst/>
        </p:spPr>
        <p:txBody>
          <a:bodyPr>
            <a:spAutoFit/>
          </a:bodyPr>
          <a:lstStyle/>
          <a:p>
            <a:pPr algn="ctr">
              <a:spcBef>
                <a:spcPct val="50000"/>
              </a:spcBef>
              <a:defRPr/>
            </a:pPr>
            <a:r>
              <a:rPr lang="en-US" sz="1600" b="1">
                <a:solidFill>
                  <a:srgbClr val="FFFFFF"/>
                </a:solidFill>
              </a:rPr>
              <a:t>CHAPTER THREE</a:t>
            </a:r>
          </a:p>
        </p:txBody>
      </p:sp>
      <p:sp>
        <p:nvSpPr>
          <p:cNvPr id="4" name="Text Box 35"/>
          <p:cNvSpPr txBox="1">
            <a:spLocks noChangeArrowheads="1"/>
          </p:cNvSpPr>
          <p:nvPr userDrawn="1"/>
        </p:nvSpPr>
        <p:spPr bwMode="auto">
          <a:xfrm>
            <a:off x="5549900" y="777875"/>
            <a:ext cx="3473450" cy="457200"/>
          </a:xfrm>
          <a:prstGeom prst="rect">
            <a:avLst/>
          </a:prstGeom>
          <a:noFill/>
          <a:ln w="9525">
            <a:noFill/>
            <a:miter lim="800000"/>
            <a:headEnd/>
            <a:tailEnd/>
          </a:ln>
          <a:effectLst/>
        </p:spPr>
        <p:txBody>
          <a:bodyPr>
            <a:spAutoFit/>
          </a:bodyPr>
          <a:lstStyle/>
          <a:p>
            <a:pPr algn="ctr">
              <a:spcBef>
                <a:spcPct val="50000"/>
              </a:spcBef>
              <a:defRPr/>
            </a:pPr>
            <a:r>
              <a:rPr lang="en-US" sz="2400" b="1">
                <a:solidFill>
                  <a:srgbClr val="990033"/>
                </a:solidFill>
              </a:rPr>
              <a:t>Student Version</a:t>
            </a:r>
          </a:p>
        </p:txBody>
      </p:sp>
      <p:sp>
        <p:nvSpPr>
          <p:cNvPr id="5" name="Text Box 37"/>
          <p:cNvSpPr txBox="1">
            <a:spLocks noChangeArrowheads="1"/>
          </p:cNvSpPr>
          <p:nvPr userDrawn="1"/>
        </p:nvSpPr>
        <p:spPr bwMode="auto">
          <a:xfrm>
            <a:off x="5257800" y="6232525"/>
            <a:ext cx="3886200" cy="3968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        Copyright © 2011 by The McGraw-Hill Companies, Inc. All rights reserved.</a:t>
            </a:r>
            <a:endParaRPr lang="en-US" b="1" i="1">
              <a:effectLst>
                <a:outerShdw blurRad="38100" dist="38100" dir="2700000" algn="tl">
                  <a:srgbClr val="FFFFFF"/>
                </a:outerShdw>
              </a:effectLst>
              <a:latin typeface="Times New Roman" pitchFamily="18" charset="0"/>
            </a:endParaRPr>
          </a:p>
        </p:txBody>
      </p:sp>
      <p:sp>
        <p:nvSpPr>
          <p:cNvPr id="6" name="Text Box 38"/>
          <p:cNvSpPr txBox="1">
            <a:spLocks noChangeArrowheads="1"/>
          </p:cNvSpPr>
          <p:nvPr userDrawn="1"/>
        </p:nvSpPr>
        <p:spPr bwMode="auto">
          <a:xfrm>
            <a:off x="6200775" y="6005513"/>
            <a:ext cx="2057400" cy="244475"/>
          </a:xfrm>
          <a:prstGeom prst="rect">
            <a:avLst/>
          </a:prstGeom>
          <a:noFill/>
          <a:ln w="9525">
            <a:noFill/>
            <a:miter lim="800000"/>
            <a:headEnd/>
            <a:tailEnd/>
          </a:ln>
          <a:effectLst/>
        </p:spPr>
        <p:txBody>
          <a:bodyPr>
            <a:spAutoFit/>
          </a:bodyPr>
          <a:lstStyle/>
          <a:p>
            <a:pPr algn="ctr">
              <a:defRPr/>
            </a:pPr>
            <a:r>
              <a:rPr lang="en-US" b="1" i="1">
                <a:latin typeface="Times New Roman" pitchFamily="18" charset="0"/>
              </a:rPr>
              <a:t>McGraw-Hill/Irwin</a:t>
            </a:r>
            <a:endParaRPr lang="en-US" b="1" i="1">
              <a:effectLst>
                <a:outerShdw blurRad="38100" dist="38100" dir="2700000" algn="tl">
                  <a:srgbClr val="FFFFFF"/>
                </a:outerShdw>
              </a:effectLst>
              <a:latin typeface="Times New Roman" pitchFamily="18" charset="0"/>
            </a:endParaRPr>
          </a:p>
        </p:txBody>
      </p:sp>
    </p:spTree>
    <p:extLst>
      <p:ext uri="{BB962C8B-B14F-4D97-AF65-F5344CB8AC3E}">
        <p14:creationId xmlns:p14="http://schemas.microsoft.com/office/powerpoint/2010/main" val="3799452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3B74B79D-6D29-42A6-B2F0-FBF64ED623AD}" type="slidenum">
              <a:rPr lang="en-US"/>
              <a:pPr>
                <a:defRPr/>
              </a:pPr>
              <a:t>‹#›</a:t>
            </a:fld>
            <a:endParaRPr lang="en-US"/>
          </a:p>
        </p:txBody>
      </p:sp>
    </p:spTree>
    <p:extLst>
      <p:ext uri="{BB962C8B-B14F-4D97-AF65-F5344CB8AC3E}">
        <p14:creationId xmlns:p14="http://schemas.microsoft.com/office/powerpoint/2010/main" val="279860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63525"/>
            <a:ext cx="203835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63525"/>
            <a:ext cx="5962650"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E2B545E0-79E9-4AF7-9246-79C60D26FB77}" type="slidenum">
              <a:rPr lang="en-US"/>
              <a:pPr>
                <a:defRPr/>
              </a:pPr>
              <a:t>‹#›</a:t>
            </a:fld>
            <a:endParaRPr lang="en-US"/>
          </a:p>
        </p:txBody>
      </p:sp>
    </p:spTree>
    <p:extLst>
      <p:ext uri="{BB962C8B-B14F-4D97-AF65-F5344CB8AC3E}">
        <p14:creationId xmlns:p14="http://schemas.microsoft.com/office/powerpoint/2010/main" val="397500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51297"/>
          </a:xfrm>
          <a:noFill/>
        </p:spPr>
        <p:style>
          <a:lnRef idx="2">
            <a:schemeClr val="accent3"/>
          </a:lnRef>
          <a:fillRef idx="1">
            <a:schemeClr val="lt1"/>
          </a:fillRef>
          <a:effectRef idx="0">
            <a:schemeClr val="accent3"/>
          </a:effectRef>
          <a:fontRef idx="none"/>
        </p:style>
        <p:txBody>
          <a:bodyPr/>
          <a:lstStyle>
            <a:lvl1pPr>
              <a:defRPr b="1">
                <a:solidFill>
                  <a:srgbClr val="990000"/>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33400" y="1767829"/>
            <a:ext cx="8077200" cy="4770097"/>
          </a:xfrm>
        </p:spPr>
        <p:txBody>
          <a:bodyPr/>
          <a:lstStyle>
            <a:lvl1pPr algn="just">
              <a:defRPr>
                <a:solidFill>
                  <a:schemeClr val="tx1"/>
                </a:solidFill>
              </a:defRPr>
            </a:lvl1pPr>
            <a:lvl2pPr algn="just">
              <a:defRPr>
                <a:solidFill>
                  <a:schemeClr val="tx1"/>
                </a:solidFill>
              </a:defRPr>
            </a:lvl2pPr>
            <a:lvl3pPr algn="just">
              <a:defRPr>
                <a:solidFill>
                  <a:schemeClr val="tx1"/>
                </a:solidFill>
              </a:defRPr>
            </a:lvl3pPr>
            <a:lvl4pPr algn="just">
              <a:defRPr>
                <a:solidFill>
                  <a:schemeClr val="tx1"/>
                </a:solidFill>
              </a:defRPr>
            </a:lvl4pPr>
            <a:lvl5pPr algn="ju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5" name="Straight Connector 4"/>
          <p:cNvCxnSpPr/>
          <p:nvPr userDrawn="1"/>
        </p:nvCxnSpPr>
        <p:spPr bwMode="auto">
          <a:xfrm>
            <a:off x="457245" y="1417342"/>
            <a:ext cx="8138071" cy="0"/>
          </a:xfrm>
          <a:prstGeom prst="line">
            <a:avLst/>
          </a:prstGeom>
          <a:ln>
            <a:solidFill>
              <a:srgbClr val="99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335813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dirty="0" smtClean="0"/>
              <a:t>1</a:t>
            </a:r>
            <a:r>
              <a:rPr lang="en-US" dirty="0" smtClean="0">
                <a:cs typeface="Times New Roman" pitchFamily="18" charset="0"/>
              </a:rPr>
              <a:t>–</a:t>
            </a:r>
            <a:fld id="{C5750316-FE8E-4297-B2A7-C60AB65F7818}" type="slidenum">
              <a:rPr lang="en-US" smtClean="0"/>
              <a:pPr>
                <a:defRPr/>
              </a:pPr>
              <a:t>‹#›</a:t>
            </a:fld>
            <a:endParaRPr lang="en-US" dirty="0"/>
          </a:p>
        </p:txBody>
      </p:sp>
    </p:spTree>
    <p:extLst>
      <p:ext uri="{BB962C8B-B14F-4D97-AF65-F5344CB8AC3E}">
        <p14:creationId xmlns:p14="http://schemas.microsoft.com/office/powerpoint/2010/main" val="42162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06DFF33A-482C-43A8-88B6-B431DA0325A5}" type="slidenum">
              <a:rPr lang="en-US"/>
              <a:pPr>
                <a:defRPr/>
              </a:pPr>
              <a:t>‹#›</a:t>
            </a:fld>
            <a:endParaRPr lang="en-US"/>
          </a:p>
        </p:txBody>
      </p:sp>
    </p:spTree>
    <p:extLst>
      <p:ext uri="{BB962C8B-B14F-4D97-AF65-F5344CB8AC3E}">
        <p14:creationId xmlns:p14="http://schemas.microsoft.com/office/powerpoint/2010/main" val="227005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8515D243-5BB9-421B-9677-1952A810645D}" type="slidenum">
              <a:rPr lang="en-US"/>
              <a:pPr>
                <a:defRPr/>
              </a:pPr>
              <a:t>‹#›</a:t>
            </a:fld>
            <a:endParaRPr lang="en-US"/>
          </a:p>
        </p:txBody>
      </p:sp>
    </p:spTree>
    <p:extLst>
      <p:ext uri="{BB962C8B-B14F-4D97-AF65-F5344CB8AC3E}">
        <p14:creationId xmlns:p14="http://schemas.microsoft.com/office/powerpoint/2010/main" val="51733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B39D3451-46DC-4BC9-BDB6-B83751E958CE}" type="slidenum">
              <a:rPr lang="en-US"/>
              <a:pPr>
                <a:defRPr/>
              </a:pPr>
              <a:t>‹#›</a:t>
            </a:fld>
            <a:endParaRPr lang="en-US"/>
          </a:p>
        </p:txBody>
      </p:sp>
    </p:spTree>
    <p:extLst>
      <p:ext uri="{BB962C8B-B14F-4D97-AF65-F5344CB8AC3E}">
        <p14:creationId xmlns:p14="http://schemas.microsoft.com/office/powerpoint/2010/main" val="242543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D5A2990B-820F-485C-9B54-5E6A72B1A88C}" type="slidenum">
              <a:rPr lang="en-US"/>
              <a:pPr>
                <a:defRPr/>
              </a:pPr>
              <a:t>‹#›</a:t>
            </a:fld>
            <a:endParaRPr lang="en-US"/>
          </a:p>
        </p:txBody>
      </p:sp>
    </p:spTree>
    <p:extLst>
      <p:ext uri="{BB962C8B-B14F-4D97-AF65-F5344CB8AC3E}">
        <p14:creationId xmlns:p14="http://schemas.microsoft.com/office/powerpoint/2010/main" val="110266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1A628F46-5839-4A2B-BAB6-54EA988DE38A}" type="slidenum">
              <a:rPr lang="en-US"/>
              <a:pPr>
                <a:defRPr/>
              </a:pPr>
              <a:t>‹#›</a:t>
            </a:fld>
            <a:endParaRPr lang="en-US"/>
          </a:p>
        </p:txBody>
      </p:sp>
    </p:spTree>
    <p:extLst>
      <p:ext uri="{BB962C8B-B14F-4D97-AF65-F5344CB8AC3E}">
        <p14:creationId xmlns:p14="http://schemas.microsoft.com/office/powerpoint/2010/main" val="23852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3</a:t>
            </a:r>
            <a:r>
              <a:rPr lang="en-US">
                <a:cs typeface="Times New Roman" pitchFamily="18" charset="0"/>
              </a:rPr>
              <a:t>–</a:t>
            </a:r>
            <a:fld id="{591BEADB-BB2D-494D-8496-E049FB8E3EE5}" type="slidenum">
              <a:rPr lang="en-US"/>
              <a:pPr>
                <a:defRPr/>
              </a:pPr>
              <a:t>‹#›</a:t>
            </a:fld>
            <a:endParaRPr lang="en-US"/>
          </a:p>
        </p:txBody>
      </p:sp>
    </p:spTree>
    <p:extLst>
      <p:ext uri="{BB962C8B-B14F-4D97-AF65-F5344CB8AC3E}">
        <p14:creationId xmlns:p14="http://schemas.microsoft.com/office/powerpoint/2010/main" val="422913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bodyPr>
          <a:lstStyle>
            <a:lvl1pPr algn="r">
              <a:defRPr>
                <a:latin typeface="Times New Roman" pitchFamily="18" charset="0"/>
              </a:defRPr>
            </a:lvl1pPr>
          </a:lstStyle>
          <a:p>
            <a:pPr>
              <a:defRPr/>
            </a:pPr>
            <a:r>
              <a:rPr lang="en-US"/>
              <a:t>3</a:t>
            </a:r>
            <a:r>
              <a:rPr lang="en-US">
                <a:cs typeface="Times New Roman" pitchFamily="18" charset="0"/>
              </a:rPr>
              <a:t>–</a:t>
            </a:r>
            <a:fld id="{78882BE7-8ED3-4E26-B038-80977A451172}" type="slidenum">
              <a:rPr lang="en-US"/>
              <a:pPr>
                <a:defRPr/>
              </a:pPr>
              <a:t>‹#›</a:t>
            </a:fld>
            <a:endParaRPr lang="en-US"/>
          </a:p>
        </p:txBody>
      </p:sp>
      <p:sp>
        <p:nvSpPr>
          <p:cNvPr id="43012" name="Rectangle 4"/>
          <p:cNvSpPr>
            <a:spLocks noGrp="1" noChangeArrowheads="1"/>
          </p:cNvSpPr>
          <p:nvPr>
            <p:ph type="title"/>
          </p:nvPr>
        </p:nvSpPr>
        <p:spPr bwMode="blackWhite">
          <a:xfrm>
            <a:off x="495300" y="263525"/>
            <a:ext cx="8153400" cy="823913"/>
          </a:xfrm>
          <a:prstGeom prst="roundRect">
            <a:avLst>
              <a:gd name="adj" fmla="val 16667"/>
            </a:avLst>
          </a:prstGeom>
          <a:gradFill rotWithShape="1">
            <a:gsLst>
              <a:gs pos="0">
                <a:srgbClr val="336699"/>
              </a:gs>
              <a:gs pos="50000">
                <a:srgbClr val="336699">
                  <a:gamma/>
                  <a:shade val="46275"/>
                  <a:invGamma/>
                </a:srgbClr>
              </a:gs>
              <a:gs pos="100000">
                <a:srgbClr val="336699"/>
              </a:gs>
            </a:gsLst>
            <a:lin ang="2700000" scaled="1"/>
          </a:gradFill>
          <a:ln w="9525">
            <a:solidFill>
              <a:srgbClr val="4D4D4D"/>
            </a:solidFill>
            <a:round/>
            <a:headEnd/>
            <a:tailEnd/>
          </a:ln>
          <a:effectLst>
            <a:outerShdw dist="107763" dir="2700000" algn="ctr" rotWithShape="0">
              <a:schemeClr val="bg2">
                <a:alpha val="50000"/>
              </a:schemeClr>
            </a:outerShdw>
          </a:effectLst>
        </p:spPr>
        <p:txBody>
          <a:bodyPr vert="horz" wrap="square" lIns="91440" tIns="137160" rIns="91440" bIns="137160" numCol="1" anchor="t" anchorCtr="0" compatLnSpc="1">
            <a:prstTxWarp prst="textNoShape">
              <a:avLst/>
            </a:prstTxWarp>
            <a:spAutoFit/>
          </a:bodyPr>
          <a:lstStyle/>
          <a:p>
            <a:pPr lvl="0"/>
            <a:endParaRPr lang="en-US"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3">
                                            <p:txEl>
                                              <p:pRg st="1" end="1"/>
                                            </p:txEl>
                                          </p:spTgt>
                                        </p:tgtEl>
                                        <p:attrNameLst>
                                          <p:attrName>style.visibility</p:attrName>
                                        </p:attrNameLst>
                                      </p:cBhvr>
                                      <p:to>
                                        <p:strVal val="visible"/>
                                      </p:to>
                                    </p:set>
                                    <p:animEffect transition="in" filter="wipe(left)">
                                      <p:cBhvr>
                                        <p:cTn id="11" dur="1000"/>
                                        <p:tgtEl>
                                          <p:spTgt spid="43013">
                                            <p:txEl>
                                              <p:pRg st="1" end="1"/>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3013">
                                            <p:txEl>
                                              <p:pRg st="2" end="2"/>
                                            </p:txEl>
                                          </p:spTgt>
                                        </p:tgtEl>
                                        <p:attrNameLst>
                                          <p:attrName>style.visibility</p:attrName>
                                        </p:attrNameLst>
                                      </p:cBhvr>
                                      <p:to>
                                        <p:strVal val="visible"/>
                                      </p:to>
                                    </p:set>
                                    <p:animEffect transition="in" filter="wipe(left)">
                                      <p:cBhvr>
                                        <p:cTn id="15" dur="1000"/>
                                        <p:tgtEl>
                                          <p:spTgt spid="43013">
                                            <p:txEl>
                                              <p:pRg st="2" end="2"/>
                                            </p:txEl>
                                          </p:spTgt>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Effect transition="in" filter="wipe(left)">
                                      <p:cBhvr>
                                        <p:cTn id="19" dur="1000"/>
                                        <p:tgtEl>
                                          <p:spTgt spid="43013">
                                            <p:txEl>
                                              <p:pRg st="3" end="3"/>
                                            </p:txEl>
                                          </p:spTgt>
                                        </p:tgtEl>
                                      </p:cBhvr>
                                    </p:animEffect>
                                  </p:childTnLst>
                                </p:cTn>
                              </p:par>
                            </p:childTnLst>
                          </p:cTn>
                        </p:par>
                        <p:par>
                          <p:cTn id="20" fill="hold" nodeType="afterGroup">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43013">
                                            <p:txEl>
                                              <p:pRg st="4" end="4"/>
                                            </p:txEl>
                                          </p:spTgt>
                                        </p:tgtEl>
                                        <p:attrNameLst>
                                          <p:attrName>style.visibility</p:attrName>
                                        </p:attrNameLst>
                                      </p:cBhvr>
                                      <p:to>
                                        <p:strVal val="visible"/>
                                      </p:to>
                                    </p:set>
                                    <p:animEffect transition="in" filter="wipe(left)">
                                      <p:cBhvr>
                                        <p:cTn id="23" dur="10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Lst>
      </p:bldP>
    </p:bldLst>
  </p:timing>
  <p:hf sldNum="0" hdr="0" ftr="0" dt="0"/>
  <p:txStyles>
    <p:titleStyle>
      <a:lvl1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rgbClr val="FFFFFF"/>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rgbClr val="FFFFFF"/>
          </a:solidFill>
          <a:effectLst>
            <a:outerShdw blurRad="38100" dist="38100" dir="2700000" algn="tl">
              <a:srgbClr val="000000"/>
            </a:outerShdw>
          </a:effectLst>
          <a:latin typeface="Arial" charset="0"/>
        </a:defRPr>
      </a:lvl9pPr>
    </p:titleStyle>
    <p:bodyStyle>
      <a:lvl1pPr marL="222250" indent="-222250" algn="l" rtl="0" eaLnBrk="0" fontAlgn="base" hangingPunct="0">
        <a:spcBef>
          <a:spcPct val="20000"/>
        </a:spcBef>
        <a:spcAft>
          <a:spcPct val="0"/>
        </a:spcAft>
        <a:buChar char="•"/>
        <a:defRPr sz="2800">
          <a:solidFill>
            <a:srgbClr val="336699"/>
          </a:solidFill>
          <a:latin typeface="+mn-lt"/>
          <a:ea typeface="+mn-ea"/>
          <a:cs typeface="+mn-cs"/>
        </a:defRPr>
      </a:lvl1pPr>
      <a:lvl2pPr marL="519113" indent="-182563" algn="l" rtl="0" eaLnBrk="0" fontAlgn="base" hangingPunct="0">
        <a:spcBef>
          <a:spcPct val="20000"/>
        </a:spcBef>
        <a:spcAft>
          <a:spcPct val="0"/>
        </a:spcAft>
        <a:buChar char="–"/>
        <a:defRPr sz="2400">
          <a:solidFill>
            <a:srgbClr val="990033"/>
          </a:solidFill>
          <a:latin typeface="+mn-lt"/>
        </a:defRPr>
      </a:lvl2pPr>
      <a:lvl3pPr marL="909638" indent="-174625" algn="l" rtl="0" eaLnBrk="0" fontAlgn="base" hangingPunct="0">
        <a:spcBef>
          <a:spcPct val="20000"/>
        </a:spcBef>
        <a:spcAft>
          <a:spcPct val="0"/>
        </a:spcAft>
        <a:buChar char="•"/>
        <a:defRPr sz="2000">
          <a:solidFill>
            <a:srgbClr val="006666"/>
          </a:solidFill>
          <a:latin typeface="Tahoma" pitchFamily="34" charset="0"/>
        </a:defRPr>
      </a:lvl3pPr>
      <a:lvl4pPr marL="1196975" indent="-173038" algn="l" rtl="0" eaLnBrk="0" fontAlgn="base" hangingPunct="0">
        <a:spcBef>
          <a:spcPct val="20000"/>
        </a:spcBef>
        <a:spcAft>
          <a:spcPct val="0"/>
        </a:spcAft>
        <a:buChar char="–"/>
        <a:defRPr sz="2000">
          <a:solidFill>
            <a:schemeClr val="tx1"/>
          </a:solidFill>
          <a:latin typeface="Times New Roman" pitchFamily="18" charset="0"/>
        </a:defRPr>
      </a:lvl4pPr>
      <a:lvl5pPr marL="1595438" indent="-160338" algn="l" rtl="0" eaLnBrk="0" fontAlgn="base" hangingPunct="0">
        <a:spcBef>
          <a:spcPct val="20000"/>
        </a:spcBef>
        <a:spcAft>
          <a:spcPct val="0"/>
        </a:spcAft>
        <a:buChar char="»"/>
        <a:defRPr sz="2000">
          <a:solidFill>
            <a:schemeClr val="tx1"/>
          </a:solidFill>
          <a:latin typeface="Times New Roman" pitchFamily="18" charset="0"/>
        </a:defRPr>
      </a:lvl5pPr>
      <a:lvl6pPr marL="2052638" indent="-160338" algn="l" rtl="0" fontAlgn="base">
        <a:spcBef>
          <a:spcPct val="20000"/>
        </a:spcBef>
        <a:spcAft>
          <a:spcPct val="0"/>
        </a:spcAft>
        <a:buChar char="»"/>
        <a:defRPr sz="2000">
          <a:solidFill>
            <a:schemeClr val="tx1"/>
          </a:solidFill>
          <a:latin typeface="Times New Roman" pitchFamily="18" charset="0"/>
        </a:defRPr>
      </a:lvl6pPr>
      <a:lvl7pPr marL="2509838" indent="-160338" algn="l" rtl="0" fontAlgn="base">
        <a:spcBef>
          <a:spcPct val="20000"/>
        </a:spcBef>
        <a:spcAft>
          <a:spcPct val="0"/>
        </a:spcAft>
        <a:buChar char="»"/>
        <a:defRPr sz="2000">
          <a:solidFill>
            <a:schemeClr val="tx1"/>
          </a:solidFill>
          <a:latin typeface="Times New Roman" pitchFamily="18" charset="0"/>
        </a:defRPr>
      </a:lvl7pPr>
      <a:lvl8pPr marL="2967038" indent="-160338" algn="l" rtl="0" fontAlgn="base">
        <a:spcBef>
          <a:spcPct val="20000"/>
        </a:spcBef>
        <a:spcAft>
          <a:spcPct val="0"/>
        </a:spcAft>
        <a:buChar char="»"/>
        <a:defRPr sz="2000">
          <a:solidFill>
            <a:schemeClr val="tx1"/>
          </a:solidFill>
          <a:latin typeface="Times New Roman" pitchFamily="18" charset="0"/>
        </a:defRPr>
      </a:lvl8pPr>
      <a:lvl9pPr marL="3424238" indent="-160338"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08781"/>
            <a:ext cx="9144000" cy="1940957"/>
          </a:xfrm>
        </p:spPr>
        <p:style>
          <a:lnRef idx="0">
            <a:schemeClr val="accent3"/>
          </a:lnRef>
          <a:fillRef idx="3">
            <a:schemeClr val="accent3"/>
          </a:fillRef>
          <a:effectRef idx="3">
            <a:schemeClr val="accent3"/>
          </a:effectRef>
          <a:fontRef idx="minor">
            <a:schemeClr val="lt1"/>
          </a:fontRef>
        </p:style>
        <p:txBody>
          <a:bodyPr/>
          <a:lstStyle/>
          <a:p>
            <a:pPr>
              <a:tabLst>
                <a:tab pos="7037388" algn="l"/>
              </a:tabLst>
            </a:pPr>
            <a:r>
              <a:rPr lang="en-US" sz="3600" dirty="0">
                <a:solidFill>
                  <a:srgbClr val="990000"/>
                </a:solidFill>
                <a:effectLst/>
              </a:rPr>
              <a:t>CHƯƠNG </a:t>
            </a:r>
            <a:r>
              <a:rPr lang="en-US" sz="3600" dirty="0" smtClean="0">
                <a:solidFill>
                  <a:srgbClr val="990000"/>
                </a:solidFill>
                <a:effectLst/>
              </a:rPr>
              <a:t>8: </a:t>
            </a:r>
            <a:br>
              <a:rPr lang="en-US" sz="3600" dirty="0" smtClean="0">
                <a:solidFill>
                  <a:srgbClr val="990000"/>
                </a:solidFill>
                <a:effectLst/>
              </a:rPr>
            </a:br>
            <a:r>
              <a:rPr lang="en-US" sz="3600" dirty="0" smtClean="0">
                <a:solidFill>
                  <a:srgbClr val="990000"/>
                </a:solidFill>
                <a:effectLst/>
              </a:rPr>
              <a:t>QUẢN LÝ CHẤT LƯỢNG DỰ ÁN</a:t>
            </a:r>
            <a:br>
              <a:rPr lang="en-US" sz="3600" dirty="0" smtClean="0">
                <a:solidFill>
                  <a:srgbClr val="990000"/>
                </a:solidFill>
                <a:effectLst/>
              </a:rPr>
            </a:br>
            <a:r>
              <a:rPr lang="en-US" sz="2400" dirty="0">
                <a:solidFill>
                  <a:srgbClr val="990000"/>
                </a:solidFill>
                <a:effectLst/>
              </a:rPr>
              <a:t>(PROJECT </a:t>
            </a:r>
            <a:r>
              <a:rPr lang="en-US" sz="2400" dirty="0" smtClean="0">
                <a:solidFill>
                  <a:srgbClr val="990000"/>
                </a:solidFill>
                <a:effectLst/>
              </a:rPr>
              <a:t>QUALITY MANAGEMENT</a:t>
            </a:r>
            <a:r>
              <a:rPr lang="en-US" sz="2400" dirty="0">
                <a:solidFill>
                  <a:srgbClr val="990000"/>
                </a:solidFill>
                <a:effectLst/>
              </a:rPr>
              <a:t>)</a:t>
            </a:r>
          </a:p>
        </p:txBody>
      </p:sp>
    </p:spTree>
    <p:extLst>
      <p:ext uri="{BB962C8B-B14F-4D97-AF65-F5344CB8AC3E}">
        <p14:creationId xmlns:p14="http://schemas.microsoft.com/office/powerpoint/2010/main" val="3460634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a:t>
            </a:r>
            <a:r>
              <a:rPr lang="en-US" dirty="0" err="1"/>
              <a:t>chất</a:t>
            </a:r>
            <a:r>
              <a:rPr lang="en-US" dirty="0"/>
              <a:t> </a:t>
            </a:r>
            <a:r>
              <a:rPr lang="en-US" dirty="0" err="1"/>
              <a:t>lượng</a:t>
            </a:r>
            <a:r>
              <a:rPr lang="en-US" dirty="0"/>
              <a:t> (</a:t>
            </a:r>
            <a:r>
              <a:rPr lang="de-DE" dirty="0"/>
              <a:t>Plan Quality)</a:t>
            </a:r>
            <a:endParaRPr lang="en-US" dirty="0"/>
          </a:p>
        </p:txBody>
      </p:sp>
      <p:sp>
        <p:nvSpPr>
          <p:cNvPr id="3" name="Content Placeholder 2"/>
          <p:cNvSpPr>
            <a:spLocks noGrp="1"/>
          </p:cNvSpPr>
          <p:nvPr>
            <p:ph idx="1"/>
          </p:nvPr>
        </p:nvSpPr>
        <p:spPr/>
        <p:txBody>
          <a:bodyPr/>
          <a:lstStyle/>
          <a:p>
            <a:pPr lvl="1"/>
            <a:r>
              <a:rPr lang="en-US" dirty="0">
                <a:solidFill>
                  <a:srgbClr val="990000"/>
                </a:solidFill>
              </a:rPr>
              <a:t>Control </a:t>
            </a:r>
            <a:r>
              <a:rPr lang="en-US" dirty="0" smtClean="0">
                <a:solidFill>
                  <a:srgbClr val="990000"/>
                </a:solidFill>
              </a:rPr>
              <a:t>Charts</a:t>
            </a:r>
            <a:r>
              <a:rPr lang="en-US" dirty="0" smtClean="0"/>
              <a:t>: </a:t>
            </a:r>
            <a:r>
              <a:rPr lang="vi-VN" dirty="0"/>
              <a:t>Biểu đồ kiểm soát được sử dụng để xác định có hay không một quá trình ổn định hoặc có </a:t>
            </a:r>
            <a:r>
              <a:rPr lang="vi-VN" dirty="0"/>
              <a:t>dự </a:t>
            </a:r>
            <a:r>
              <a:rPr lang="vi-VN" dirty="0" smtClean="0"/>
              <a:t>đoán</a:t>
            </a:r>
            <a:r>
              <a:rPr lang="en-US" dirty="0" smtClean="0"/>
              <a:t> </a:t>
            </a:r>
            <a:r>
              <a:rPr lang="vi-VN" dirty="0" smtClean="0"/>
              <a:t>hiệu </a:t>
            </a:r>
            <a:r>
              <a:rPr lang="vi-VN" dirty="0"/>
              <a:t>suất </a:t>
            </a:r>
            <a:r>
              <a:rPr lang="vi-VN" dirty="0" smtClean="0"/>
              <a:t>.</a:t>
            </a:r>
            <a:r>
              <a:rPr lang="en-US" dirty="0" smtClean="0"/>
              <a:t> </a:t>
            </a:r>
            <a:r>
              <a:rPr lang="en-US" dirty="0" smtClean="0"/>
              <a:t>G</a:t>
            </a:r>
            <a:r>
              <a:rPr lang="vi-VN" dirty="0" smtClean="0"/>
              <a:t>iới </a:t>
            </a:r>
            <a:r>
              <a:rPr lang="vi-VN" dirty="0"/>
              <a:t>hạn </a:t>
            </a:r>
            <a:r>
              <a:rPr lang="en-US" dirty="0"/>
              <a:t>t</a:t>
            </a:r>
            <a:r>
              <a:rPr lang="vi-VN" dirty="0" smtClean="0"/>
              <a:t>rên </a:t>
            </a:r>
            <a:r>
              <a:rPr lang="vi-VN" dirty="0"/>
              <a:t>và </a:t>
            </a:r>
            <a:r>
              <a:rPr lang="en-US" dirty="0" smtClean="0"/>
              <a:t>d</a:t>
            </a:r>
            <a:r>
              <a:rPr lang="vi-VN" dirty="0" smtClean="0"/>
              <a:t>ưới</a:t>
            </a:r>
            <a:r>
              <a:rPr lang="en-US" dirty="0"/>
              <a:t> </a:t>
            </a:r>
            <a:r>
              <a:rPr lang="en-US" dirty="0" err="1" smtClean="0"/>
              <a:t>về</a:t>
            </a:r>
            <a:r>
              <a:rPr lang="en-US" dirty="0" smtClean="0"/>
              <a:t> </a:t>
            </a:r>
            <a:r>
              <a:rPr lang="vi-VN" dirty="0" smtClean="0"/>
              <a:t>đặc </a:t>
            </a:r>
            <a:r>
              <a:rPr lang="vi-VN" dirty="0"/>
              <a:t>điểm kỹ </a:t>
            </a:r>
            <a:r>
              <a:rPr lang="en-US" dirty="0" err="1" smtClean="0"/>
              <a:t>thuật</a:t>
            </a:r>
            <a:r>
              <a:rPr lang="en-US" dirty="0" smtClean="0"/>
              <a:t> </a:t>
            </a:r>
            <a:r>
              <a:rPr lang="vi-VN" dirty="0" smtClean="0"/>
              <a:t>được </a:t>
            </a:r>
            <a:r>
              <a:rPr lang="vi-VN" dirty="0"/>
              <a:t>dựa trên các yêu cầu của hợp đồng</a:t>
            </a:r>
            <a:r>
              <a:rPr lang="vi-VN" dirty="0" smtClean="0"/>
              <a:t>.</a:t>
            </a:r>
            <a:r>
              <a:rPr lang="en-US" dirty="0"/>
              <a:t> </a:t>
            </a:r>
            <a:r>
              <a:rPr lang="en-US" dirty="0" err="1"/>
              <a:t>Nó</a:t>
            </a:r>
            <a:r>
              <a:rPr lang="vi-VN" dirty="0" smtClean="0"/>
              <a:t> </a:t>
            </a:r>
            <a:r>
              <a:rPr lang="vi-VN" dirty="0"/>
              <a:t>phản ánh các giá trị tối đa và tối thiểu cho phép.</a:t>
            </a:r>
            <a:endParaRPr lang="en-US" dirty="0"/>
          </a:p>
        </p:txBody>
      </p:sp>
    </p:spTree>
    <p:extLst>
      <p:ext uri="{BB962C8B-B14F-4D97-AF65-F5344CB8AC3E}">
        <p14:creationId xmlns:p14="http://schemas.microsoft.com/office/powerpoint/2010/main" val="74383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a:t>
            </a:r>
            <a:r>
              <a:rPr lang="en-US" dirty="0" err="1"/>
              <a:t>chất</a:t>
            </a:r>
            <a:r>
              <a:rPr lang="en-US" dirty="0"/>
              <a:t> </a:t>
            </a:r>
            <a:r>
              <a:rPr lang="en-US" dirty="0" err="1"/>
              <a:t>lượng</a:t>
            </a:r>
            <a:r>
              <a:rPr lang="en-US" dirty="0"/>
              <a:t> (</a:t>
            </a:r>
            <a:r>
              <a:rPr lang="de-DE" dirty="0"/>
              <a:t>Plan Quality)</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67" y="1467041"/>
            <a:ext cx="8320949" cy="5345202"/>
          </a:xfrm>
        </p:spPr>
      </p:pic>
    </p:spTree>
    <p:extLst>
      <p:ext uri="{BB962C8B-B14F-4D97-AF65-F5344CB8AC3E}">
        <p14:creationId xmlns:p14="http://schemas.microsoft.com/office/powerpoint/2010/main" val="895214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a:t>
            </a:r>
            <a:r>
              <a:rPr lang="en-US" dirty="0" err="1"/>
              <a:t>chất</a:t>
            </a:r>
            <a:r>
              <a:rPr lang="en-US" dirty="0"/>
              <a:t> </a:t>
            </a:r>
            <a:r>
              <a:rPr lang="en-US" dirty="0" err="1"/>
              <a:t>lượng</a:t>
            </a:r>
            <a:r>
              <a:rPr lang="en-US" dirty="0"/>
              <a:t> (</a:t>
            </a:r>
            <a:r>
              <a:rPr lang="de-DE" dirty="0"/>
              <a:t>Plan Quality)</a:t>
            </a:r>
            <a:endParaRPr lang="en-US" dirty="0"/>
          </a:p>
        </p:txBody>
      </p:sp>
      <p:sp>
        <p:nvSpPr>
          <p:cNvPr id="3" name="Content Placeholder 2"/>
          <p:cNvSpPr>
            <a:spLocks noGrp="1"/>
          </p:cNvSpPr>
          <p:nvPr>
            <p:ph idx="1"/>
          </p:nvPr>
        </p:nvSpPr>
        <p:spPr/>
        <p:txBody>
          <a:bodyPr/>
          <a:lstStyle/>
          <a:p>
            <a:pPr lvl="1"/>
            <a:r>
              <a:rPr lang="en-US" dirty="0">
                <a:solidFill>
                  <a:srgbClr val="990000"/>
                </a:solidFill>
              </a:rPr>
              <a:t>Các </a:t>
            </a:r>
            <a:r>
              <a:rPr lang="en-US" dirty="0" err="1" smtClean="0">
                <a:solidFill>
                  <a:srgbClr val="990000"/>
                </a:solidFill>
              </a:rPr>
              <a:t>kỹ</a:t>
            </a:r>
            <a:r>
              <a:rPr lang="en-US" dirty="0">
                <a:solidFill>
                  <a:srgbClr val="990000"/>
                </a:solidFill>
              </a:rPr>
              <a:t> </a:t>
            </a:r>
            <a:r>
              <a:rPr lang="en-US" dirty="0" err="1" smtClean="0">
                <a:solidFill>
                  <a:srgbClr val="990000"/>
                </a:solidFill>
              </a:rPr>
              <a:t>thuật</a:t>
            </a:r>
            <a:r>
              <a:rPr lang="en-US" dirty="0" smtClean="0">
                <a:solidFill>
                  <a:srgbClr val="990000"/>
                </a:solidFill>
              </a:rPr>
              <a:t> </a:t>
            </a:r>
            <a:r>
              <a:rPr lang="vi-VN" dirty="0" smtClean="0">
                <a:solidFill>
                  <a:srgbClr val="990000"/>
                </a:solidFill>
              </a:rPr>
              <a:t>độ</a:t>
            </a:r>
            <a:r>
              <a:rPr lang="en-US" dirty="0">
                <a:solidFill>
                  <a:srgbClr val="990000"/>
                </a:solidFill>
              </a:rPr>
              <a:t>c </a:t>
            </a:r>
            <a:r>
              <a:rPr lang="en-US" dirty="0" err="1" smtClean="0">
                <a:solidFill>
                  <a:srgbClr val="990000"/>
                </a:solidFill>
              </a:rPr>
              <a:t>quyền</a:t>
            </a:r>
            <a:r>
              <a:rPr lang="en-US" dirty="0"/>
              <a:t>: </a:t>
            </a:r>
            <a:r>
              <a:rPr lang="en-US" dirty="0" err="1" smtClean="0"/>
              <a:t>là</a:t>
            </a:r>
            <a:r>
              <a:rPr lang="en-US" dirty="0"/>
              <a:t> </a:t>
            </a:r>
            <a:r>
              <a:rPr lang="en-US" dirty="0" err="1" smtClean="0"/>
              <a:t>tiến</a:t>
            </a:r>
            <a:r>
              <a:rPr lang="en-US" dirty="0"/>
              <a:t> </a:t>
            </a:r>
            <a:r>
              <a:rPr lang="en-US" dirty="0" err="1" smtClean="0"/>
              <a:t>trình</a:t>
            </a:r>
            <a:r>
              <a:rPr lang="en-US" dirty="0" smtClean="0"/>
              <a:t> </a:t>
            </a:r>
            <a:r>
              <a:rPr lang="en-US" dirty="0" err="1" smtClean="0"/>
              <a:t>khung</a:t>
            </a:r>
            <a:r>
              <a:rPr lang="en-US" dirty="0"/>
              <a:t> </a:t>
            </a:r>
            <a:r>
              <a:rPr lang="en-US" dirty="0" err="1" smtClean="0"/>
              <a:t>và</a:t>
            </a:r>
            <a:r>
              <a:rPr lang="en-US" dirty="0" smtClean="0"/>
              <a:t> </a:t>
            </a:r>
            <a:r>
              <a:rPr lang="en-US" dirty="0" err="1" smtClean="0"/>
              <a:t>ph</a:t>
            </a:r>
            <a:r>
              <a:rPr lang="vi-VN" dirty="0" smtClean="0"/>
              <a:t>ươ</a:t>
            </a:r>
            <a:r>
              <a:rPr lang="en-US" dirty="0" err="1" smtClean="0"/>
              <a:t>ng</a:t>
            </a:r>
            <a:r>
              <a:rPr lang="en-US" dirty="0"/>
              <a:t> </a:t>
            </a:r>
            <a:r>
              <a:rPr lang="en-US" dirty="0" err="1" smtClean="0"/>
              <a:t>thức</a:t>
            </a:r>
            <a:r>
              <a:rPr lang="en-US" dirty="0"/>
              <a:t> </a:t>
            </a:r>
            <a:r>
              <a:rPr lang="en-US" dirty="0" err="1" smtClean="0"/>
              <a:t>mà</a:t>
            </a:r>
            <a:r>
              <a:rPr lang="en-US" dirty="0"/>
              <a:t> các </a:t>
            </a:r>
            <a:r>
              <a:rPr lang="en-US" dirty="0" err="1" smtClean="0"/>
              <a:t>nhà</a:t>
            </a:r>
            <a:r>
              <a:rPr lang="en-US" dirty="0"/>
              <a:t> </a:t>
            </a:r>
            <a:r>
              <a:rPr lang="en-US" dirty="0" err="1" smtClean="0"/>
              <a:t>quản</a:t>
            </a:r>
            <a:r>
              <a:rPr lang="en-US" dirty="0"/>
              <a:t> </a:t>
            </a:r>
            <a:r>
              <a:rPr lang="en-US" dirty="0" err="1" smtClean="0"/>
              <a:t>lý</a:t>
            </a:r>
            <a:r>
              <a:rPr lang="en-US" dirty="0"/>
              <a:t> dự án </a:t>
            </a:r>
            <a:r>
              <a:rPr lang="en-US" dirty="0" err="1" smtClean="0"/>
              <a:t>sử</a:t>
            </a:r>
            <a:r>
              <a:rPr lang="en-US" dirty="0"/>
              <a:t> </a:t>
            </a:r>
            <a:r>
              <a:rPr lang="en-US" dirty="0" err="1" smtClean="0"/>
              <a:t>dụng</a:t>
            </a:r>
            <a:r>
              <a:rPr lang="en-US" dirty="0" smtClean="0"/>
              <a:t> </a:t>
            </a:r>
            <a:r>
              <a:rPr lang="vi-VN" dirty="0" smtClean="0"/>
              <a:t>để</a:t>
            </a:r>
            <a:r>
              <a:rPr lang="en-US" dirty="0"/>
              <a:t> </a:t>
            </a:r>
            <a:r>
              <a:rPr lang="en-US" dirty="0" err="1" smtClean="0"/>
              <a:t>cải</a:t>
            </a:r>
            <a:r>
              <a:rPr lang="en-US" dirty="0"/>
              <a:t> </a:t>
            </a:r>
            <a:r>
              <a:rPr lang="en-US" dirty="0" err="1" smtClean="0"/>
              <a:t>tiến</a:t>
            </a:r>
            <a:r>
              <a:rPr lang="en-US" dirty="0"/>
              <a:t> </a:t>
            </a:r>
            <a:r>
              <a:rPr lang="en-US" dirty="0" err="1" smtClean="0"/>
              <a:t>chất</a:t>
            </a:r>
            <a:r>
              <a:rPr lang="en-US" dirty="0" smtClean="0"/>
              <a:t> l</a:t>
            </a:r>
            <a:r>
              <a:rPr lang="vi-VN" dirty="0" smtClean="0"/>
              <a:t>ượ</a:t>
            </a:r>
            <a:r>
              <a:rPr lang="en-US" dirty="0" err="1" smtClean="0"/>
              <a:t>ng</a:t>
            </a:r>
            <a:r>
              <a:rPr lang="en-US" dirty="0" smtClean="0"/>
              <a:t>.</a:t>
            </a:r>
          </a:p>
          <a:p>
            <a:pPr lvl="1"/>
            <a:r>
              <a:rPr lang="en-US" dirty="0">
                <a:solidFill>
                  <a:srgbClr val="990000"/>
                </a:solidFill>
              </a:rPr>
              <a:t>Các </a:t>
            </a:r>
            <a:r>
              <a:rPr lang="en-US" dirty="0" err="1" smtClean="0">
                <a:solidFill>
                  <a:srgbClr val="990000"/>
                </a:solidFill>
              </a:rPr>
              <a:t>công</a:t>
            </a:r>
            <a:r>
              <a:rPr lang="en-US" dirty="0">
                <a:solidFill>
                  <a:srgbClr val="990000"/>
                </a:solidFill>
              </a:rPr>
              <a:t> </a:t>
            </a:r>
            <a:r>
              <a:rPr lang="en-US" dirty="0" err="1" smtClean="0">
                <a:solidFill>
                  <a:srgbClr val="990000"/>
                </a:solidFill>
              </a:rPr>
              <a:t>cụ</a:t>
            </a:r>
            <a:r>
              <a:rPr lang="en-US" dirty="0">
                <a:solidFill>
                  <a:srgbClr val="990000"/>
                </a:solidFill>
              </a:rPr>
              <a:t> </a:t>
            </a:r>
            <a:r>
              <a:rPr lang="en-US" dirty="0" err="1" smtClean="0">
                <a:solidFill>
                  <a:srgbClr val="990000"/>
                </a:solidFill>
              </a:rPr>
              <a:t>lập</a:t>
            </a:r>
            <a:r>
              <a:rPr lang="en-US" dirty="0">
                <a:solidFill>
                  <a:srgbClr val="990000"/>
                </a:solidFill>
              </a:rPr>
              <a:t> </a:t>
            </a:r>
            <a:r>
              <a:rPr lang="en-US" dirty="0" err="1" smtClean="0">
                <a:solidFill>
                  <a:srgbClr val="990000"/>
                </a:solidFill>
              </a:rPr>
              <a:t>kế</a:t>
            </a:r>
            <a:r>
              <a:rPr lang="en-US" dirty="0">
                <a:solidFill>
                  <a:srgbClr val="990000"/>
                </a:solidFill>
              </a:rPr>
              <a:t> </a:t>
            </a:r>
            <a:r>
              <a:rPr lang="en-US" dirty="0" err="1" smtClean="0">
                <a:solidFill>
                  <a:srgbClr val="990000"/>
                </a:solidFill>
              </a:rPr>
              <a:t>hoạch</a:t>
            </a:r>
            <a:r>
              <a:rPr lang="en-US" dirty="0">
                <a:solidFill>
                  <a:srgbClr val="990000"/>
                </a:solidFill>
              </a:rPr>
              <a:t> </a:t>
            </a:r>
            <a:r>
              <a:rPr lang="en-US" dirty="0" err="1" smtClean="0">
                <a:solidFill>
                  <a:srgbClr val="990000"/>
                </a:solidFill>
              </a:rPr>
              <a:t>chất</a:t>
            </a:r>
            <a:r>
              <a:rPr lang="en-US" dirty="0" smtClean="0">
                <a:solidFill>
                  <a:srgbClr val="990000"/>
                </a:solidFill>
              </a:rPr>
              <a:t> l</a:t>
            </a:r>
            <a:r>
              <a:rPr lang="vi-VN" dirty="0" smtClean="0">
                <a:solidFill>
                  <a:srgbClr val="990000"/>
                </a:solidFill>
              </a:rPr>
              <a:t>ượ</a:t>
            </a:r>
            <a:r>
              <a:rPr lang="en-US" dirty="0" err="1" smtClean="0">
                <a:solidFill>
                  <a:srgbClr val="990000"/>
                </a:solidFill>
              </a:rPr>
              <a:t>ng</a:t>
            </a:r>
            <a:r>
              <a:rPr lang="en-US" dirty="0" smtClean="0"/>
              <a:t>:</a:t>
            </a:r>
          </a:p>
          <a:p>
            <a:pPr lvl="2"/>
            <a:r>
              <a:rPr lang="en-US" dirty="0" smtClean="0"/>
              <a:t>Brainstorming</a:t>
            </a:r>
            <a:r>
              <a:rPr lang="en-US" dirty="0"/>
              <a:t>: </a:t>
            </a:r>
            <a:r>
              <a:rPr lang="en-US" dirty="0" err="1" smtClean="0"/>
              <a:t>vận</a:t>
            </a:r>
            <a:r>
              <a:rPr lang="en-US" dirty="0"/>
              <a:t> </a:t>
            </a:r>
            <a:r>
              <a:rPr lang="en-US" dirty="0" err="1" smtClean="0"/>
              <a:t>dụng</a:t>
            </a:r>
            <a:r>
              <a:rPr lang="en-US" dirty="0"/>
              <a:t> </a:t>
            </a:r>
            <a:r>
              <a:rPr lang="en-US" dirty="0" err="1" smtClean="0"/>
              <a:t>trí</a:t>
            </a:r>
            <a:r>
              <a:rPr lang="en-US" dirty="0"/>
              <a:t> </a:t>
            </a:r>
            <a:r>
              <a:rPr lang="en-US" dirty="0" err="1" smtClean="0"/>
              <a:t>tuệ</a:t>
            </a:r>
            <a:r>
              <a:rPr lang="en-US" dirty="0"/>
              <a:t> </a:t>
            </a:r>
            <a:r>
              <a:rPr lang="en-US" dirty="0" err="1" smtClean="0"/>
              <a:t>tập</a:t>
            </a:r>
            <a:r>
              <a:rPr lang="en-US" dirty="0"/>
              <a:t> </a:t>
            </a:r>
            <a:r>
              <a:rPr lang="en-US" dirty="0" err="1" smtClean="0"/>
              <a:t>thể</a:t>
            </a:r>
            <a:r>
              <a:rPr lang="en-US" dirty="0" smtClean="0"/>
              <a:t> </a:t>
            </a:r>
            <a:r>
              <a:rPr lang="vi-VN" dirty="0" smtClean="0"/>
              <a:t>để</a:t>
            </a:r>
            <a:r>
              <a:rPr lang="en-US" dirty="0"/>
              <a:t> </a:t>
            </a:r>
            <a:r>
              <a:rPr lang="en-US" dirty="0" err="1" smtClean="0"/>
              <a:t>giải</a:t>
            </a:r>
            <a:r>
              <a:rPr lang="en-US" dirty="0"/>
              <a:t> </a:t>
            </a:r>
            <a:r>
              <a:rPr lang="en-US" dirty="0" err="1" smtClean="0"/>
              <a:t>quyết</a:t>
            </a:r>
            <a:r>
              <a:rPr lang="en-US" dirty="0"/>
              <a:t> </a:t>
            </a:r>
            <a:r>
              <a:rPr lang="en-US" dirty="0" err="1" smtClean="0"/>
              <a:t>vấn</a:t>
            </a:r>
            <a:r>
              <a:rPr lang="en-US" dirty="0" smtClean="0"/>
              <a:t> </a:t>
            </a:r>
            <a:r>
              <a:rPr lang="vi-VN" dirty="0" smtClean="0"/>
              <a:t>đề</a:t>
            </a:r>
            <a:r>
              <a:rPr lang="en-US" dirty="0"/>
              <a:t> </a:t>
            </a:r>
            <a:r>
              <a:rPr lang="en-US" dirty="0" err="1" smtClean="0"/>
              <a:t>phức</a:t>
            </a:r>
            <a:r>
              <a:rPr lang="en-US" dirty="0"/>
              <a:t> </a:t>
            </a:r>
            <a:r>
              <a:rPr lang="en-US" dirty="0" err="1" smtClean="0"/>
              <a:t>tạp</a:t>
            </a:r>
            <a:r>
              <a:rPr lang="en-US" dirty="0" smtClean="0"/>
              <a:t>.</a:t>
            </a:r>
          </a:p>
          <a:p>
            <a:pPr lvl="2"/>
            <a:r>
              <a:rPr lang="en-US" dirty="0"/>
              <a:t>Affinity </a:t>
            </a:r>
            <a:r>
              <a:rPr lang="en-US" dirty="0" smtClean="0"/>
              <a:t>diagrams</a:t>
            </a:r>
            <a:r>
              <a:rPr lang="en-US" dirty="0"/>
              <a:t>: </a:t>
            </a:r>
            <a:r>
              <a:rPr lang="en-US" dirty="0" err="1" smtClean="0"/>
              <a:t>biểu</a:t>
            </a:r>
            <a:r>
              <a:rPr lang="en-US" dirty="0" smtClean="0"/>
              <a:t> </a:t>
            </a:r>
            <a:r>
              <a:rPr lang="vi-VN" dirty="0" smtClean="0"/>
              <a:t>đồ</a:t>
            </a:r>
            <a:r>
              <a:rPr lang="en-US" dirty="0" smtClean="0"/>
              <a:t> </a:t>
            </a:r>
            <a:r>
              <a:rPr lang="en-US" dirty="0" err="1" smtClean="0"/>
              <a:t>quan</a:t>
            </a:r>
            <a:r>
              <a:rPr lang="en-US" dirty="0"/>
              <a:t> </a:t>
            </a:r>
            <a:r>
              <a:rPr lang="en-US" dirty="0" err="1" smtClean="0"/>
              <a:t>hệ</a:t>
            </a:r>
            <a:r>
              <a:rPr lang="en-US" dirty="0" smtClean="0"/>
              <a:t>.</a:t>
            </a:r>
          </a:p>
          <a:p>
            <a:pPr lvl="2"/>
            <a:r>
              <a:rPr lang="vi-VN" dirty="0"/>
              <a:t>Kỹ thuật nhóm danh nghĩa: có nghĩa là động não với các nhóm nhỏ, và sau đó làm việc với các nhóm lớn hơn để xem xét và mở rộng các kết </a:t>
            </a:r>
            <a:r>
              <a:rPr lang="vi-VN" dirty="0" smtClean="0"/>
              <a:t>quả</a:t>
            </a:r>
            <a:r>
              <a:rPr lang="en-US" dirty="0" smtClean="0"/>
              <a:t>.</a:t>
            </a:r>
          </a:p>
          <a:p>
            <a:pPr lvl="2"/>
            <a:r>
              <a:rPr lang="en-US" dirty="0" smtClean="0"/>
              <a:t>S</a:t>
            </a:r>
            <a:r>
              <a:rPr lang="vi-VN" dirty="0" smtClean="0"/>
              <a:t>ơ đồ</a:t>
            </a:r>
            <a:r>
              <a:rPr lang="en-US" dirty="0" smtClean="0"/>
              <a:t> </a:t>
            </a:r>
            <a:r>
              <a:rPr lang="en-US" dirty="0"/>
              <a:t>ma </a:t>
            </a:r>
            <a:r>
              <a:rPr lang="en-US" dirty="0" err="1" smtClean="0"/>
              <a:t>trận</a:t>
            </a:r>
            <a:r>
              <a:rPr lang="vi-VN" dirty="0" smtClean="0"/>
              <a:t>: </a:t>
            </a:r>
            <a:r>
              <a:rPr lang="vi-VN" dirty="0"/>
              <a:t>là các bảng, bảng tính hoặc bảng </a:t>
            </a:r>
            <a:r>
              <a:rPr lang="en-US" dirty="0" err="1" smtClean="0"/>
              <a:t>thống</a:t>
            </a:r>
            <a:r>
              <a:rPr lang="en-US" dirty="0"/>
              <a:t> </a:t>
            </a:r>
            <a:r>
              <a:rPr lang="en-US" dirty="0" err="1" smtClean="0"/>
              <a:t>kê</a:t>
            </a:r>
            <a:r>
              <a:rPr lang="en-US" dirty="0" smtClean="0"/>
              <a:t> </a:t>
            </a:r>
            <a:r>
              <a:rPr lang="vi-VN" dirty="0" smtClean="0"/>
              <a:t>giúp </a:t>
            </a:r>
            <a:r>
              <a:rPr lang="vi-VN" dirty="0"/>
              <a:t>bạn phân tích mối quan hệ phức tạp</a:t>
            </a:r>
            <a:endParaRPr lang="en-US" dirty="0"/>
          </a:p>
          <a:p>
            <a:pPr lvl="2"/>
            <a:r>
              <a:rPr lang="vi-VN" dirty="0"/>
              <a:t>Ma trận ưu tiên: cho phép bạn phân tích nhiều vấn đề và ưu tiên </a:t>
            </a:r>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3460962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a:t>
            </a:r>
            <a:r>
              <a:rPr lang="en-US" dirty="0" err="1"/>
              <a:t>chất</a:t>
            </a:r>
            <a:r>
              <a:rPr lang="en-US" dirty="0"/>
              <a:t> </a:t>
            </a:r>
            <a:r>
              <a:rPr lang="en-US" dirty="0" err="1"/>
              <a:t>lượng</a:t>
            </a:r>
            <a:r>
              <a:rPr lang="en-US" dirty="0"/>
              <a:t> (</a:t>
            </a:r>
            <a:r>
              <a:rPr lang="de-DE" dirty="0"/>
              <a:t>Plan Quality)</a:t>
            </a:r>
            <a:endParaRPr lang="en-US" dirty="0"/>
          </a:p>
        </p:txBody>
      </p:sp>
      <p:sp>
        <p:nvSpPr>
          <p:cNvPr id="3" name="Content Placeholder 2"/>
          <p:cNvSpPr>
            <a:spLocks noGrp="1"/>
          </p:cNvSpPr>
          <p:nvPr>
            <p:ph idx="1"/>
          </p:nvPr>
        </p:nvSpPr>
        <p:spPr/>
        <p:txBody>
          <a:bodyPr/>
          <a:lstStyle/>
          <a:p>
            <a:r>
              <a:rPr lang="en-US" dirty="0"/>
              <a:t>Output:</a:t>
            </a:r>
          </a:p>
          <a:p>
            <a:pPr lvl="1"/>
            <a:r>
              <a:rPr lang="en-US" dirty="0">
                <a:solidFill>
                  <a:srgbClr val="990000"/>
                </a:solidFill>
              </a:rPr>
              <a:t>Quality Management Plan</a:t>
            </a:r>
            <a:r>
              <a:rPr lang="en-US" dirty="0"/>
              <a:t>: </a:t>
            </a:r>
            <a:r>
              <a:rPr lang="en-US" dirty="0" err="1" smtClean="0"/>
              <a:t>Mô</a:t>
            </a:r>
            <a:r>
              <a:rPr lang="en-US" dirty="0"/>
              <a:t> </a:t>
            </a:r>
            <a:r>
              <a:rPr lang="en-US" dirty="0" err="1" smtClean="0"/>
              <a:t>tả</a:t>
            </a:r>
            <a:r>
              <a:rPr lang="en-US" dirty="0"/>
              <a:t> </a:t>
            </a:r>
            <a:r>
              <a:rPr lang="en-US" dirty="0" err="1" smtClean="0"/>
              <a:t>sự</a:t>
            </a:r>
            <a:r>
              <a:rPr lang="en-US" dirty="0"/>
              <a:t> </a:t>
            </a:r>
            <a:r>
              <a:rPr lang="en-US" dirty="0" err="1" smtClean="0"/>
              <a:t>thực</a:t>
            </a:r>
            <a:r>
              <a:rPr lang="en-US" dirty="0"/>
              <a:t> </a:t>
            </a:r>
            <a:r>
              <a:rPr lang="en-US" dirty="0" err="1" smtClean="0"/>
              <a:t>hiện</a:t>
            </a:r>
            <a:r>
              <a:rPr lang="en-US" dirty="0"/>
              <a:t> </a:t>
            </a:r>
            <a:r>
              <a:rPr lang="en-US" dirty="0" err="1" smtClean="0"/>
              <a:t>tiêu</a:t>
            </a:r>
            <a:r>
              <a:rPr lang="en-US" dirty="0"/>
              <a:t> </a:t>
            </a:r>
            <a:r>
              <a:rPr lang="en-US" dirty="0" err="1" smtClean="0"/>
              <a:t>chuẩn</a:t>
            </a:r>
            <a:r>
              <a:rPr lang="en-US" dirty="0"/>
              <a:t> </a:t>
            </a:r>
            <a:r>
              <a:rPr lang="en-US" dirty="0" err="1" smtClean="0"/>
              <a:t>chất</a:t>
            </a:r>
            <a:r>
              <a:rPr lang="en-US" dirty="0"/>
              <a:t> </a:t>
            </a:r>
            <a:r>
              <a:rPr lang="en-US" dirty="0" smtClean="0"/>
              <a:t>l</a:t>
            </a:r>
            <a:r>
              <a:rPr lang="vi-VN" dirty="0" smtClean="0"/>
              <a:t>ượ</a:t>
            </a:r>
            <a:r>
              <a:rPr lang="en-US" dirty="0" err="1" smtClean="0"/>
              <a:t>ng</a:t>
            </a:r>
            <a:r>
              <a:rPr lang="en-US" dirty="0"/>
              <a:t> </a:t>
            </a:r>
            <a:r>
              <a:rPr lang="en-US" dirty="0" err="1" smtClean="0"/>
              <a:t>của</a:t>
            </a:r>
            <a:r>
              <a:rPr lang="en-US" dirty="0" smtClean="0"/>
              <a:t> </a:t>
            </a:r>
            <a:r>
              <a:rPr lang="vi-VN" dirty="0" smtClean="0"/>
              <a:t>đội</a:t>
            </a:r>
            <a:r>
              <a:rPr lang="en-US" dirty="0"/>
              <a:t> </a:t>
            </a:r>
            <a:r>
              <a:rPr lang="en-US" dirty="0" err="1" smtClean="0"/>
              <a:t>quản</a:t>
            </a:r>
            <a:r>
              <a:rPr lang="en-US" dirty="0"/>
              <a:t> </a:t>
            </a:r>
            <a:r>
              <a:rPr lang="en-US" dirty="0" err="1" smtClean="0"/>
              <a:t>lý</a:t>
            </a:r>
            <a:r>
              <a:rPr lang="en-US" dirty="0"/>
              <a:t> dự </a:t>
            </a:r>
            <a:r>
              <a:rPr lang="en-US" dirty="0" smtClean="0"/>
              <a:t>án.</a:t>
            </a:r>
            <a:endParaRPr lang="en-US" dirty="0"/>
          </a:p>
          <a:p>
            <a:pPr lvl="1"/>
            <a:r>
              <a:rPr lang="en-US" dirty="0">
                <a:solidFill>
                  <a:srgbClr val="990000"/>
                </a:solidFill>
              </a:rPr>
              <a:t>Check </a:t>
            </a:r>
            <a:r>
              <a:rPr lang="en-US" dirty="0" smtClean="0">
                <a:solidFill>
                  <a:srgbClr val="990000"/>
                </a:solidFill>
              </a:rPr>
              <a:t>list</a:t>
            </a:r>
            <a:r>
              <a:rPr lang="en-US" dirty="0" smtClean="0"/>
              <a:t>: </a:t>
            </a:r>
            <a:r>
              <a:rPr lang="vi-VN" dirty="0"/>
              <a:t>một danh sách kiểm tra là một công cụ cấu trúc, thường là </a:t>
            </a:r>
            <a:r>
              <a:rPr lang="vi-VN" dirty="0" smtClean="0"/>
              <a:t>hoạt </a:t>
            </a:r>
            <a:r>
              <a:rPr lang="vi-VN" dirty="0"/>
              <a:t>động cụ </a:t>
            </a:r>
            <a:r>
              <a:rPr lang="vi-VN" dirty="0" smtClean="0"/>
              <a:t>thể </a:t>
            </a:r>
            <a:r>
              <a:rPr lang="vi-VN" dirty="0"/>
              <a:t>được sử dụng để xác minh rằng một tập hợp các bước cần thiết đã được thực hiện.</a:t>
            </a:r>
            <a:endParaRPr lang="en-US" dirty="0"/>
          </a:p>
          <a:p>
            <a:pPr lvl="1"/>
            <a:r>
              <a:rPr lang="en-US" dirty="0">
                <a:solidFill>
                  <a:srgbClr val="990000"/>
                </a:solidFill>
              </a:rPr>
              <a:t>Process Improvement </a:t>
            </a:r>
            <a:r>
              <a:rPr lang="en-US" dirty="0" smtClean="0">
                <a:solidFill>
                  <a:srgbClr val="990000"/>
                </a:solidFill>
              </a:rPr>
              <a:t>plan:</a:t>
            </a:r>
            <a:r>
              <a:rPr lang="en-US" dirty="0" smtClean="0"/>
              <a:t> </a:t>
            </a:r>
            <a:r>
              <a:rPr lang="vi-VN" dirty="0"/>
              <a:t>Kế hoạch </a:t>
            </a:r>
            <a:r>
              <a:rPr lang="en-US" dirty="0" err="1" smtClean="0"/>
              <a:t>cải</a:t>
            </a:r>
            <a:r>
              <a:rPr lang="en-US" dirty="0"/>
              <a:t> </a:t>
            </a:r>
            <a:r>
              <a:rPr lang="en-US" dirty="0" err="1" smtClean="0"/>
              <a:t>tiến</a:t>
            </a:r>
            <a:r>
              <a:rPr lang="en-US" dirty="0" smtClean="0"/>
              <a:t> </a:t>
            </a:r>
            <a:r>
              <a:rPr lang="vi-VN" dirty="0" smtClean="0"/>
              <a:t>qu</a:t>
            </a:r>
            <a:r>
              <a:rPr lang="en-US" dirty="0" smtClean="0"/>
              <a:t>y </a:t>
            </a:r>
            <a:r>
              <a:rPr lang="vi-VN" dirty="0" smtClean="0"/>
              <a:t>trình</a:t>
            </a:r>
            <a:r>
              <a:rPr lang="en-US" dirty="0" smtClean="0"/>
              <a:t>.</a:t>
            </a:r>
            <a:endParaRPr lang="en-US" dirty="0"/>
          </a:p>
          <a:p>
            <a:pPr lvl="1"/>
            <a:r>
              <a:rPr lang="en-US" dirty="0" err="1" smtClean="0">
                <a:solidFill>
                  <a:srgbClr val="990000"/>
                </a:solidFill>
              </a:rPr>
              <a:t>Tiêu</a:t>
            </a:r>
            <a:r>
              <a:rPr lang="en-US" dirty="0">
                <a:solidFill>
                  <a:srgbClr val="990000"/>
                </a:solidFill>
              </a:rPr>
              <a:t> </a:t>
            </a:r>
            <a:r>
              <a:rPr lang="en-US" dirty="0" err="1" smtClean="0">
                <a:solidFill>
                  <a:srgbClr val="990000"/>
                </a:solidFill>
              </a:rPr>
              <a:t>chuẩn</a:t>
            </a:r>
            <a:r>
              <a:rPr lang="en-US" dirty="0" smtClean="0">
                <a:solidFill>
                  <a:srgbClr val="990000"/>
                </a:solidFill>
              </a:rPr>
              <a:t> </a:t>
            </a:r>
            <a:r>
              <a:rPr lang="vi-VN" dirty="0" smtClean="0">
                <a:solidFill>
                  <a:srgbClr val="990000"/>
                </a:solidFill>
              </a:rPr>
              <a:t>đ</a:t>
            </a:r>
            <a:r>
              <a:rPr lang="en-US" dirty="0">
                <a:solidFill>
                  <a:srgbClr val="990000"/>
                </a:solidFill>
              </a:rPr>
              <a:t>o </a:t>
            </a:r>
            <a:r>
              <a:rPr lang="en-US" dirty="0" smtClean="0">
                <a:solidFill>
                  <a:srgbClr val="990000"/>
                </a:solidFill>
              </a:rPr>
              <a:t>l</a:t>
            </a:r>
            <a:r>
              <a:rPr lang="vi-VN" dirty="0" smtClean="0">
                <a:solidFill>
                  <a:srgbClr val="990000"/>
                </a:solidFill>
              </a:rPr>
              <a:t>ườ</a:t>
            </a:r>
            <a:r>
              <a:rPr lang="en-US" dirty="0" err="1" smtClean="0">
                <a:solidFill>
                  <a:srgbClr val="990000"/>
                </a:solidFill>
              </a:rPr>
              <a:t>ng</a:t>
            </a:r>
            <a:r>
              <a:rPr lang="en-US" dirty="0">
                <a:solidFill>
                  <a:srgbClr val="990000"/>
                </a:solidFill>
              </a:rPr>
              <a:t> </a:t>
            </a:r>
            <a:r>
              <a:rPr lang="en-US" dirty="0" err="1" smtClean="0">
                <a:solidFill>
                  <a:srgbClr val="990000"/>
                </a:solidFill>
              </a:rPr>
              <a:t>chất</a:t>
            </a:r>
            <a:r>
              <a:rPr lang="en-US" dirty="0" smtClean="0">
                <a:solidFill>
                  <a:srgbClr val="990000"/>
                </a:solidFill>
              </a:rPr>
              <a:t> l</a:t>
            </a:r>
            <a:r>
              <a:rPr lang="vi-VN" dirty="0" smtClean="0">
                <a:solidFill>
                  <a:srgbClr val="990000"/>
                </a:solidFill>
              </a:rPr>
              <a:t>ượ</a:t>
            </a:r>
            <a:r>
              <a:rPr lang="en-US" dirty="0" err="1" smtClean="0">
                <a:solidFill>
                  <a:srgbClr val="990000"/>
                </a:solidFill>
              </a:rPr>
              <a:t>ng</a:t>
            </a:r>
            <a:r>
              <a:rPr lang="en-US" dirty="0" smtClean="0">
                <a:solidFill>
                  <a:srgbClr val="990000"/>
                </a:solidFill>
              </a:rPr>
              <a:t> (Quality Metric)</a:t>
            </a:r>
            <a:endParaRPr lang="en-US" dirty="0">
              <a:solidFill>
                <a:srgbClr val="990000"/>
              </a:solidFill>
            </a:endParaRPr>
          </a:p>
          <a:p>
            <a:pPr lvl="1"/>
            <a:r>
              <a:rPr lang="en-US" dirty="0" err="1" smtClean="0">
                <a:solidFill>
                  <a:srgbClr val="990000"/>
                </a:solidFill>
              </a:rPr>
              <a:t>Cập</a:t>
            </a:r>
            <a:r>
              <a:rPr lang="en-US" dirty="0">
                <a:solidFill>
                  <a:srgbClr val="990000"/>
                </a:solidFill>
              </a:rPr>
              <a:t> </a:t>
            </a:r>
            <a:r>
              <a:rPr lang="en-US" dirty="0" err="1" smtClean="0">
                <a:solidFill>
                  <a:srgbClr val="990000"/>
                </a:solidFill>
              </a:rPr>
              <a:t>nhật</a:t>
            </a:r>
            <a:r>
              <a:rPr lang="en-US" dirty="0">
                <a:solidFill>
                  <a:srgbClr val="990000"/>
                </a:solidFill>
              </a:rPr>
              <a:t> </a:t>
            </a:r>
            <a:r>
              <a:rPr lang="en-US" dirty="0" err="1" smtClean="0">
                <a:solidFill>
                  <a:srgbClr val="990000"/>
                </a:solidFill>
              </a:rPr>
              <a:t>tài</a:t>
            </a:r>
            <a:r>
              <a:rPr lang="en-US" dirty="0">
                <a:solidFill>
                  <a:srgbClr val="990000"/>
                </a:solidFill>
              </a:rPr>
              <a:t> </a:t>
            </a:r>
            <a:r>
              <a:rPr lang="en-US" dirty="0" err="1" smtClean="0">
                <a:solidFill>
                  <a:srgbClr val="990000"/>
                </a:solidFill>
              </a:rPr>
              <a:t>liệu</a:t>
            </a:r>
            <a:r>
              <a:rPr lang="en-US" dirty="0">
                <a:solidFill>
                  <a:srgbClr val="990000"/>
                </a:solidFill>
              </a:rPr>
              <a:t> dự </a:t>
            </a:r>
            <a:r>
              <a:rPr lang="en-US" dirty="0" smtClean="0">
                <a:solidFill>
                  <a:srgbClr val="990000"/>
                </a:solidFill>
              </a:rPr>
              <a:t>án (Project </a:t>
            </a:r>
            <a:r>
              <a:rPr lang="en-US" dirty="0">
                <a:solidFill>
                  <a:srgbClr val="990000"/>
                </a:solidFill>
              </a:rPr>
              <a:t>Document </a:t>
            </a:r>
            <a:r>
              <a:rPr lang="en-US" dirty="0" smtClean="0">
                <a:solidFill>
                  <a:srgbClr val="990000"/>
                </a:solidFill>
              </a:rPr>
              <a:t>Updates)</a:t>
            </a:r>
            <a:endParaRPr lang="en-US" dirty="0">
              <a:solidFill>
                <a:srgbClr val="990000"/>
              </a:solidFill>
            </a:endParaRPr>
          </a:p>
          <a:p>
            <a:endParaRPr lang="en-US" dirty="0"/>
          </a:p>
        </p:txBody>
      </p:sp>
    </p:spTree>
    <p:extLst>
      <p:ext uri="{BB962C8B-B14F-4D97-AF65-F5344CB8AC3E}">
        <p14:creationId xmlns:p14="http://schemas.microsoft.com/office/powerpoint/2010/main" val="1025926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smtClean="0"/>
              <a:t>Thực</a:t>
            </a:r>
            <a:r>
              <a:rPr lang="en-US" dirty="0"/>
              <a:t> </a:t>
            </a:r>
            <a:r>
              <a:rPr lang="en-US" dirty="0" err="1" smtClean="0"/>
              <a:t>hiện</a:t>
            </a:r>
            <a:r>
              <a:rPr lang="en-US" dirty="0" smtClean="0"/>
              <a:t> </a:t>
            </a:r>
            <a:r>
              <a:rPr lang="vi-VN" dirty="0"/>
              <a:t>đảm bảo chất </a:t>
            </a:r>
            <a:r>
              <a:rPr lang="vi-VN" dirty="0" smtClean="0"/>
              <a:t>lượng</a:t>
            </a:r>
            <a:r>
              <a:rPr lang="en-US" dirty="0" smtClean="0"/>
              <a:t/>
            </a:r>
            <a:br>
              <a:rPr lang="en-US" dirty="0" smtClean="0"/>
            </a:br>
            <a:r>
              <a:rPr lang="en-US" dirty="0" smtClean="0"/>
              <a:t>(</a:t>
            </a:r>
            <a:r>
              <a:rPr lang="de-DE" dirty="0"/>
              <a:t>Perform Quality Assurance</a:t>
            </a:r>
            <a:r>
              <a:rPr lang="en-US" dirty="0" smtClean="0"/>
              <a:t>)</a:t>
            </a:r>
            <a:endParaRPr lang="en-US" dirty="0"/>
          </a:p>
        </p:txBody>
      </p:sp>
      <p:sp>
        <p:nvSpPr>
          <p:cNvPr id="3" name="Content Placeholder 2"/>
          <p:cNvSpPr>
            <a:spLocks noGrp="1"/>
          </p:cNvSpPr>
          <p:nvPr>
            <p:ph idx="1"/>
          </p:nvPr>
        </p:nvSpPr>
        <p:spPr/>
        <p:txBody>
          <a:bodyPr/>
          <a:lstStyle/>
          <a:p>
            <a:r>
              <a:rPr lang="vi-VN" dirty="0"/>
              <a:t>Kiểm </a:t>
            </a:r>
            <a:r>
              <a:rPr lang="en-US" dirty="0" err="1" smtClean="0"/>
              <a:t>tra</a:t>
            </a:r>
            <a:r>
              <a:rPr lang="vi-VN" dirty="0" smtClean="0"/>
              <a:t> </a:t>
            </a:r>
            <a:r>
              <a:rPr lang="vi-VN" dirty="0"/>
              <a:t>các yêu cầu về chất lượng và kết quả từ các phép đo kiểm soát chất lượng để đảm bảo tiêu chuẩn chất lượng phù hợp </a:t>
            </a:r>
            <a:r>
              <a:rPr lang="vi-VN" dirty="0" smtClean="0"/>
              <a:t>và</a:t>
            </a:r>
            <a:r>
              <a:rPr lang="en-US" dirty="0"/>
              <a:t> </a:t>
            </a:r>
            <a:r>
              <a:rPr lang="en-US" dirty="0" err="1" smtClean="0"/>
              <a:t>xác</a:t>
            </a:r>
            <a:r>
              <a:rPr lang="en-US" dirty="0" smtClean="0"/>
              <a:t> </a:t>
            </a:r>
            <a:r>
              <a:rPr lang="vi-VN" dirty="0" smtClean="0"/>
              <a:t>định hoạt </a:t>
            </a:r>
            <a:r>
              <a:rPr lang="vi-VN" dirty="0"/>
              <a:t>động được sử dụng</a:t>
            </a:r>
            <a:r>
              <a:rPr lang="vi-VN" dirty="0" smtClean="0"/>
              <a:t>.</a:t>
            </a:r>
            <a:endParaRPr lang="en-US" dirty="0" smtClean="0"/>
          </a:p>
          <a:p>
            <a:r>
              <a:rPr lang="vi-VN" dirty="0"/>
              <a:t>Một mục tiêu của việc bảo đảm chất lượng nữa là liên tục cải tiến chất </a:t>
            </a:r>
            <a:r>
              <a:rPr lang="vi-VN" dirty="0" smtClean="0"/>
              <a:t>lượng</a:t>
            </a:r>
            <a:r>
              <a:rPr lang="en-US" dirty="0" smtClean="0"/>
              <a:t>.</a:t>
            </a:r>
          </a:p>
          <a:p>
            <a:r>
              <a:rPr lang="vi-VN" dirty="0"/>
              <a:t>Kiểm định chất lượng giúp ta rút ra những bài học </a:t>
            </a:r>
            <a:r>
              <a:rPr lang="vi-VN" dirty="0" smtClean="0"/>
              <a:t>để</a:t>
            </a:r>
            <a:r>
              <a:rPr lang="en-US" dirty="0" smtClean="0"/>
              <a:t> </a:t>
            </a:r>
            <a:r>
              <a:rPr lang="vi-VN" dirty="0" smtClean="0"/>
              <a:t>cải </a:t>
            </a:r>
            <a:r>
              <a:rPr lang="vi-VN" dirty="0"/>
              <a:t>tiến việc thực </a:t>
            </a:r>
            <a:r>
              <a:rPr lang="vi-VN" dirty="0" smtClean="0"/>
              <a:t>hiện ở</a:t>
            </a:r>
            <a:r>
              <a:rPr lang="en-US" dirty="0" smtClean="0"/>
              <a:t> </a:t>
            </a:r>
            <a:r>
              <a:rPr lang="vi-VN" dirty="0" smtClean="0"/>
              <a:t>hiện </a:t>
            </a:r>
            <a:r>
              <a:rPr lang="vi-VN" dirty="0"/>
              <a:t>tại hay những </a:t>
            </a:r>
            <a:r>
              <a:rPr lang="vi-VN" dirty="0" smtClean="0"/>
              <a:t>dự</a:t>
            </a:r>
            <a:r>
              <a:rPr lang="en-US" dirty="0" smtClean="0"/>
              <a:t> </a:t>
            </a:r>
            <a:r>
              <a:rPr lang="vi-VN" dirty="0" smtClean="0"/>
              <a:t>án </a:t>
            </a:r>
            <a:r>
              <a:rPr lang="vi-VN" dirty="0"/>
              <a:t>trong tương lai. </a:t>
            </a:r>
            <a:endParaRPr lang="en-US" dirty="0"/>
          </a:p>
        </p:txBody>
      </p:sp>
    </p:spTree>
    <p:extLst>
      <p:ext uri="{BB962C8B-B14F-4D97-AF65-F5344CB8AC3E}">
        <p14:creationId xmlns:p14="http://schemas.microsoft.com/office/powerpoint/2010/main" val="1768338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vi-VN" dirty="0"/>
              <a:t>đảm bảo chất lượng</a:t>
            </a:r>
            <a:r>
              <a:rPr lang="en-US" dirty="0"/>
              <a:t/>
            </a:r>
            <a:br>
              <a:rPr lang="en-US" dirty="0"/>
            </a:br>
            <a:r>
              <a:rPr lang="en-US" dirty="0"/>
              <a:t>(</a:t>
            </a:r>
            <a:r>
              <a:rPr lang="de-DE" dirty="0"/>
              <a:t>Perform Quality Assurance</a:t>
            </a:r>
            <a:r>
              <a:rPr lang="en-US" dirty="0"/>
              <a:t>)</a:t>
            </a:r>
          </a:p>
        </p:txBody>
      </p:sp>
      <p:sp>
        <p:nvSpPr>
          <p:cNvPr id="3" name="Content Placeholder 2"/>
          <p:cNvSpPr>
            <a:spLocks noGrp="1"/>
          </p:cNvSpPr>
          <p:nvPr>
            <p:ph idx="1"/>
          </p:nvPr>
        </p:nvSpPr>
        <p:spPr/>
        <p:txBody>
          <a:bodyPr/>
          <a:lstStyle/>
          <a:p>
            <a:r>
              <a:rPr lang="en-US" dirty="0" smtClean="0"/>
              <a:t>Inputs:</a:t>
            </a:r>
          </a:p>
          <a:p>
            <a:pPr lvl="1"/>
            <a:r>
              <a:rPr lang="en-US" dirty="0">
                <a:solidFill>
                  <a:srgbClr val="990000"/>
                </a:solidFill>
              </a:rPr>
              <a:t>Project Management </a:t>
            </a:r>
            <a:r>
              <a:rPr lang="en-US" dirty="0" smtClean="0">
                <a:solidFill>
                  <a:srgbClr val="990000"/>
                </a:solidFill>
              </a:rPr>
              <a:t>Plan</a:t>
            </a:r>
            <a:r>
              <a:rPr lang="en-US" dirty="0" smtClean="0"/>
              <a:t>:</a:t>
            </a:r>
          </a:p>
          <a:p>
            <a:pPr lvl="2"/>
            <a:r>
              <a:rPr lang="en-US" dirty="0"/>
              <a:t>Quality management </a:t>
            </a:r>
            <a:r>
              <a:rPr lang="en-US" dirty="0" smtClean="0"/>
              <a:t>plan: </a:t>
            </a:r>
            <a:r>
              <a:rPr lang="vi-VN" dirty="0" smtClean="0"/>
              <a:t>mô </a:t>
            </a:r>
            <a:r>
              <a:rPr lang="vi-VN" dirty="0"/>
              <a:t>tả làm thế nào </a:t>
            </a:r>
            <a:r>
              <a:rPr lang="vi-VN" dirty="0" smtClean="0"/>
              <a:t>để</a:t>
            </a:r>
            <a:r>
              <a:rPr lang="en-US" dirty="0"/>
              <a:t> </a:t>
            </a:r>
            <a:r>
              <a:rPr lang="en-US" dirty="0" smtClean="0"/>
              <a:t>việc </a:t>
            </a:r>
            <a:r>
              <a:rPr lang="vi-VN" dirty="0" smtClean="0"/>
              <a:t>đảm </a:t>
            </a:r>
            <a:r>
              <a:rPr lang="vi-VN" dirty="0"/>
              <a:t>bảo chất lượng sẽ được thực hiện trong phạm vi dự án</a:t>
            </a:r>
            <a:r>
              <a:rPr lang="vi-VN" dirty="0" smtClean="0"/>
              <a:t>.</a:t>
            </a:r>
            <a:endParaRPr lang="en-US" dirty="0" smtClean="0"/>
          </a:p>
          <a:p>
            <a:pPr lvl="2"/>
            <a:r>
              <a:rPr lang="en-US" dirty="0"/>
              <a:t>Process improvement </a:t>
            </a:r>
            <a:r>
              <a:rPr lang="en-US" dirty="0" smtClean="0"/>
              <a:t>plan: K</a:t>
            </a:r>
            <a:r>
              <a:rPr lang="vi-VN" dirty="0" smtClean="0"/>
              <a:t>ế </a:t>
            </a:r>
            <a:r>
              <a:rPr lang="vi-VN" dirty="0"/>
              <a:t>hoạch </a:t>
            </a:r>
            <a:r>
              <a:rPr lang="en-US" dirty="0" smtClean="0"/>
              <a:t>c</a:t>
            </a:r>
            <a:r>
              <a:rPr lang="vi-VN" dirty="0" smtClean="0"/>
              <a:t>ải </a:t>
            </a:r>
            <a:r>
              <a:rPr lang="vi-VN" dirty="0"/>
              <a:t>tiến qui trình </a:t>
            </a:r>
            <a:r>
              <a:rPr lang="vi-VN" dirty="0" smtClean="0"/>
              <a:t>chi </a:t>
            </a:r>
            <a:r>
              <a:rPr lang="vi-VN" dirty="0"/>
              <a:t>tiết các bước </a:t>
            </a:r>
            <a:r>
              <a:rPr lang="vi-VN" dirty="0" smtClean="0"/>
              <a:t>phân </a:t>
            </a:r>
            <a:r>
              <a:rPr lang="vi-VN" dirty="0"/>
              <a:t>tích quy trình để xác định các hoạt động nâng cao giá trị của </a:t>
            </a:r>
            <a:r>
              <a:rPr lang="en-US" dirty="0" err="1" smtClean="0"/>
              <a:t>quy</a:t>
            </a:r>
            <a:r>
              <a:rPr lang="en-US" dirty="0"/>
              <a:t> </a:t>
            </a:r>
            <a:r>
              <a:rPr lang="en-US" dirty="0" err="1" smtClean="0"/>
              <a:t>trình</a:t>
            </a:r>
            <a:r>
              <a:rPr lang="en-US" dirty="0" smtClean="0"/>
              <a:t>.</a:t>
            </a:r>
          </a:p>
          <a:p>
            <a:pPr lvl="1"/>
            <a:r>
              <a:rPr lang="en-US" dirty="0">
                <a:solidFill>
                  <a:srgbClr val="990000"/>
                </a:solidFill>
              </a:rPr>
              <a:t>Quality </a:t>
            </a:r>
            <a:r>
              <a:rPr lang="en-US" dirty="0" smtClean="0">
                <a:solidFill>
                  <a:srgbClr val="990000"/>
                </a:solidFill>
              </a:rPr>
              <a:t>Metrics</a:t>
            </a:r>
            <a:r>
              <a:rPr lang="en-US" dirty="0"/>
              <a:t>: </a:t>
            </a:r>
            <a:r>
              <a:rPr lang="en-US" dirty="0" err="1" smtClean="0"/>
              <a:t>tiêu</a:t>
            </a:r>
            <a:r>
              <a:rPr lang="en-US" dirty="0"/>
              <a:t> </a:t>
            </a:r>
            <a:r>
              <a:rPr lang="en-US" dirty="0" err="1" smtClean="0"/>
              <a:t>chuẩn</a:t>
            </a:r>
            <a:r>
              <a:rPr lang="en-US" dirty="0" smtClean="0"/>
              <a:t> </a:t>
            </a:r>
            <a:r>
              <a:rPr lang="vi-VN" dirty="0" smtClean="0"/>
              <a:t>đ</a:t>
            </a:r>
            <a:r>
              <a:rPr lang="en-US" dirty="0" smtClean="0"/>
              <a:t>o l</a:t>
            </a:r>
            <a:r>
              <a:rPr lang="vi-VN" dirty="0" smtClean="0"/>
              <a:t>ườ</a:t>
            </a:r>
            <a:r>
              <a:rPr lang="en-US" dirty="0" err="1" smtClean="0"/>
              <a:t>ng</a:t>
            </a:r>
            <a:r>
              <a:rPr lang="en-US" dirty="0"/>
              <a:t> </a:t>
            </a:r>
            <a:r>
              <a:rPr lang="en-US" dirty="0" err="1" smtClean="0"/>
              <a:t>chất</a:t>
            </a:r>
            <a:r>
              <a:rPr lang="en-US" dirty="0" smtClean="0"/>
              <a:t> l</a:t>
            </a:r>
            <a:r>
              <a:rPr lang="vi-VN" dirty="0" smtClean="0"/>
              <a:t>ượ</a:t>
            </a:r>
            <a:r>
              <a:rPr lang="en-US" dirty="0" err="1" smtClean="0"/>
              <a:t>ng</a:t>
            </a:r>
            <a:endParaRPr lang="en-US" dirty="0" smtClean="0"/>
          </a:p>
        </p:txBody>
      </p:sp>
    </p:spTree>
    <p:extLst>
      <p:ext uri="{BB962C8B-B14F-4D97-AF65-F5344CB8AC3E}">
        <p14:creationId xmlns:p14="http://schemas.microsoft.com/office/powerpoint/2010/main" val="3408159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vi-VN" dirty="0"/>
              <a:t>đảm bảo chất lượng</a:t>
            </a:r>
            <a:r>
              <a:rPr lang="en-US" dirty="0"/>
              <a:t/>
            </a:r>
            <a:br>
              <a:rPr lang="en-US" dirty="0"/>
            </a:br>
            <a:r>
              <a:rPr lang="en-US" dirty="0"/>
              <a:t>(</a:t>
            </a:r>
            <a:r>
              <a:rPr lang="de-DE" dirty="0"/>
              <a:t>Perform Quality Assurance</a:t>
            </a:r>
            <a:r>
              <a:rPr lang="en-US" dirty="0"/>
              <a:t>)</a:t>
            </a:r>
          </a:p>
        </p:txBody>
      </p:sp>
      <p:sp>
        <p:nvSpPr>
          <p:cNvPr id="3" name="Content Placeholder 2"/>
          <p:cNvSpPr>
            <a:spLocks noGrp="1"/>
          </p:cNvSpPr>
          <p:nvPr>
            <p:ph idx="1"/>
          </p:nvPr>
        </p:nvSpPr>
        <p:spPr/>
        <p:txBody>
          <a:bodyPr/>
          <a:lstStyle/>
          <a:p>
            <a:pPr lvl="1"/>
            <a:r>
              <a:rPr lang="en-US" dirty="0" err="1" smtClean="0">
                <a:solidFill>
                  <a:srgbClr val="990000"/>
                </a:solidFill>
              </a:rPr>
              <a:t>Thông</a:t>
            </a:r>
            <a:r>
              <a:rPr lang="en-US" dirty="0" smtClean="0">
                <a:solidFill>
                  <a:srgbClr val="990000"/>
                </a:solidFill>
              </a:rPr>
              <a:t> tin </a:t>
            </a:r>
            <a:r>
              <a:rPr lang="en-US" dirty="0" err="1" smtClean="0">
                <a:solidFill>
                  <a:srgbClr val="990000"/>
                </a:solidFill>
              </a:rPr>
              <a:t>thực</a:t>
            </a:r>
            <a:r>
              <a:rPr lang="en-US" dirty="0" smtClean="0">
                <a:solidFill>
                  <a:srgbClr val="990000"/>
                </a:solidFill>
              </a:rPr>
              <a:t> </a:t>
            </a:r>
            <a:r>
              <a:rPr lang="en-US" dirty="0" err="1" smtClean="0">
                <a:solidFill>
                  <a:srgbClr val="990000"/>
                </a:solidFill>
              </a:rPr>
              <a:t>hiện</a:t>
            </a:r>
            <a:r>
              <a:rPr lang="en-US" dirty="0" smtClean="0">
                <a:solidFill>
                  <a:srgbClr val="990000"/>
                </a:solidFill>
              </a:rPr>
              <a:t> </a:t>
            </a:r>
            <a:r>
              <a:rPr lang="en-US" dirty="0" err="1" smtClean="0">
                <a:solidFill>
                  <a:srgbClr val="990000"/>
                </a:solidFill>
              </a:rPr>
              <a:t>công</a:t>
            </a:r>
            <a:r>
              <a:rPr lang="vi-VN" dirty="0" smtClean="0">
                <a:solidFill>
                  <a:srgbClr val="990000"/>
                </a:solidFill>
              </a:rPr>
              <a:t> việc</a:t>
            </a:r>
            <a:r>
              <a:rPr lang="en-US" dirty="0" smtClean="0"/>
              <a:t>:</a:t>
            </a:r>
            <a:r>
              <a:rPr lang="vi-VN" dirty="0" smtClean="0"/>
              <a:t> </a:t>
            </a:r>
            <a:r>
              <a:rPr lang="en-US" dirty="0" err="1" smtClean="0"/>
              <a:t>thông</a:t>
            </a:r>
            <a:r>
              <a:rPr lang="en-US" dirty="0" smtClean="0"/>
              <a:t> tin </a:t>
            </a:r>
            <a:r>
              <a:rPr lang="en-US" dirty="0" err="1" smtClean="0"/>
              <a:t>từ</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a:t>
            </a:r>
            <a:r>
              <a:rPr lang="vi-VN" dirty="0" smtClean="0"/>
              <a:t>là </a:t>
            </a:r>
            <a:r>
              <a:rPr lang="vi-VN" dirty="0"/>
              <a:t>tiến </a:t>
            </a:r>
            <a:r>
              <a:rPr lang="en-US" dirty="0"/>
              <a:t>đ</a:t>
            </a:r>
            <a:r>
              <a:rPr lang="vi-VN" dirty="0" smtClean="0"/>
              <a:t>ộ </a:t>
            </a:r>
            <a:r>
              <a:rPr lang="vi-VN" dirty="0"/>
              <a:t>dự </a:t>
            </a:r>
            <a:r>
              <a:rPr lang="vi-VN" dirty="0" smtClean="0"/>
              <a:t>án</a:t>
            </a:r>
            <a:r>
              <a:rPr lang="en-US" dirty="0" smtClean="0"/>
              <a:t>, b</a:t>
            </a:r>
            <a:r>
              <a:rPr lang="vi-VN" dirty="0" smtClean="0"/>
              <a:t>ao gồm</a:t>
            </a:r>
            <a:r>
              <a:rPr lang="en-US" dirty="0" smtClean="0"/>
              <a:t>:</a:t>
            </a:r>
          </a:p>
          <a:p>
            <a:pPr lvl="2"/>
            <a:r>
              <a:rPr lang="en-US" dirty="0" err="1" smtClean="0"/>
              <a:t>Kỹ</a:t>
            </a:r>
            <a:r>
              <a:rPr lang="en-US" dirty="0" smtClean="0"/>
              <a:t> </a:t>
            </a:r>
            <a:r>
              <a:rPr lang="en-US" dirty="0" err="1" smtClean="0"/>
              <a:t>thuật</a:t>
            </a:r>
            <a:r>
              <a:rPr lang="en-US" dirty="0" smtClean="0"/>
              <a:t> </a:t>
            </a:r>
            <a:r>
              <a:rPr lang="en-US" dirty="0" err="1" smtClean="0"/>
              <a:t>đo</a:t>
            </a:r>
            <a:r>
              <a:rPr lang="en-US" dirty="0" smtClean="0"/>
              <a:t> </a:t>
            </a:r>
            <a:r>
              <a:rPr lang="en-US" dirty="0" err="1" smtClean="0"/>
              <a:t>hiệu</a:t>
            </a:r>
            <a:r>
              <a:rPr lang="en-US" dirty="0" smtClean="0"/>
              <a:t> </a:t>
            </a:r>
            <a:r>
              <a:rPr lang="en-US" dirty="0" err="1" smtClean="0"/>
              <a:t>suất</a:t>
            </a:r>
            <a:r>
              <a:rPr lang="en-US" dirty="0" smtClean="0"/>
              <a:t>.</a:t>
            </a:r>
            <a:endParaRPr lang="en-US" dirty="0"/>
          </a:p>
          <a:p>
            <a:pPr lvl="2"/>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trung</a:t>
            </a:r>
            <a:r>
              <a:rPr lang="en-US" dirty="0" smtClean="0"/>
              <a:t> </a:t>
            </a:r>
            <a:r>
              <a:rPr lang="en-US" dirty="0" err="1" smtClean="0"/>
              <a:t>gian</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a:t>
            </a:r>
            <a:endParaRPr lang="en-US" dirty="0"/>
          </a:p>
          <a:p>
            <a:pPr lvl="2"/>
            <a:r>
              <a:rPr lang="en-US" dirty="0" err="1" smtClean="0"/>
              <a:t>Lịch</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việc</a:t>
            </a:r>
            <a:r>
              <a:rPr lang="en-US" dirty="0" smtClean="0"/>
              <a:t>.</a:t>
            </a:r>
          </a:p>
          <a:p>
            <a:pPr lvl="2"/>
            <a:r>
              <a:rPr lang="en-US" dirty="0" smtClean="0"/>
              <a:t>Chi </a:t>
            </a:r>
            <a:r>
              <a:rPr lang="en-US" dirty="0" err="1" smtClean="0"/>
              <a:t>phí</a:t>
            </a:r>
            <a:r>
              <a:rPr lang="en-US" dirty="0" smtClean="0"/>
              <a:t> </a:t>
            </a:r>
            <a:r>
              <a:rPr lang="en-US" dirty="0" err="1" smtClean="0"/>
              <a:t>phát</a:t>
            </a:r>
            <a:r>
              <a:rPr lang="en-US" dirty="0" smtClean="0"/>
              <a:t> </a:t>
            </a:r>
            <a:r>
              <a:rPr lang="en-US" dirty="0" err="1" smtClean="0"/>
              <a:t>sinh</a:t>
            </a:r>
            <a:r>
              <a:rPr lang="en-US" dirty="0" smtClean="0"/>
              <a:t> (Costs incurred). </a:t>
            </a:r>
            <a:endParaRPr lang="en-US" dirty="0"/>
          </a:p>
          <a:p>
            <a:pPr lvl="2"/>
            <a:endParaRPr lang="en-US" dirty="0"/>
          </a:p>
        </p:txBody>
      </p:sp>
    </p:spTree>
    <p:extLst>
      <p:ext uri="{BB962C8B-B14F-4D97-AF65-F5344CB8AC3E}">
        <p14:creationId xmlns:p14="http://schemas.microsoft.com/office/powerpoint/2010/main" val="1248260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vi-VN" dirty="0"/>
              <a:t>đảm bảo chất lượng</a:t>
            </a:r>
            <a:r>
              <a:rPr lang="en-US" dirty="0"/>
              <a:t/>
            </a:r>
            <a:br>
              <a:rPr lang="en-US" dirty="0"/>
            </a:br>
            <a:r>
              <a:rPr lang="en-US" dirty="0"/>
              <a:t>(</a:t>
            </a:r>
            <a:r>
              <a:rPr lang="de-DE" dirty="0"/>
              <a:t>Perform Quality Assurance</a:t>
            </a:r>
            <a:r>
              <a:rPr lang="en-US" dirty="0"/>
              <a:t>)</a:t>
            </a:r>
          </a:p>
        </p:txBody>
      </p:sp>
      <p:sp>
        <p:nvSpPr>
          <p:cNvPr id="3" name="Content Placeholder 2"/>
          <p:cNvSpPr>
            <a:spLocks noGrp="1"/>
          </p:cNvSpPr>
          <p:nvPr>
            <p:ph idx="1"/>
          </p:nvPr>
        </p:nvSpPr>
        <p:spPr/>
        <p:txBody>
          <a:bodyPr/>
          <a:lstStyle/>
          <a:p>
            <a:r>
              <a:rPr lang="en-US" dirty="0"/>
              <a:t>Tools and techniques:</a:t>
            </a:r>
          </a:p>
          <a:p>
            <a:pPr lvl="1"/>
            <a:r>
              <a:rPr lang="en-US" dirty="0" err="1">
                <a:solidFill>
                  <a:srgbClr val="990000"/>
                </a:solidFill>
              </a:rPr>
              <a:t>Kiểm</a:t>
            </a:r>
            <a:r>
              <a:rPr lang="en-US" dirty="0">
                <a:solidFill>
                  <a:srgbClr val="990000"/>
                </a:solidFill>
              </a:rPr>
              <a:t> </a:t>
            </a:r>
            <a:r>
              <a:rPr lang="en-US" dirty="0" err="1">
                <a:solidFill>
                  <a:srgbClr val="990000"/>
                </a:solidFill>
              </a:rPr>
              <a:t>tra</a:t>
            </a:r>
            <a:r>
              <a:rPr lang="en-US" dirty="0">
                <a:solidFill>
                  <a:srgbClr val="990000"/>
                </a:solidFill>
              </a:rPr>
              <a:t> </a:t>
            </a:r>
            <a:r>
              <a:rPr lang="en-US" dirty="0" err="1">
                <a:solidFill>
                  <a:srgbClr val="990000"/>
                </a:solidFill>
              </a:rPr>
              <a:t>chất</a:t>
            </a:r>
            <a:r>
              <a:rPr lang="en-US" dirty="0">
                <a:solidFill>
                  <a:srgbClr val="990000"/>
                </a:solidFill>
              </a:rPr>
              <a:t> </a:t>
            </a:r>
            <a:r>
              <a:rPr lang="en-US" dirty="0" err="1">
                <a:solidFill>
                  <a:srgbClr val="990000"/>
                </a:solidFill>
              </a:rPr>
              <a:t>lượng</a:t>
            </a:r>
            <a:r>
              <a:rPr lang="en-US" dirty="0">
                <a:solidFill>
                  <a:srgbClr val="990000"/>
                </a:solidFill>
              </a:rPr>
              <a:t> (Quality audit): </a:t>
            </a:r>
            <a:r>
              <a:rPr lang="vi-VN" dirty="0" smtClean="0"/>
              <a:t>là </a:t>
            </a:r>
            <a:r>
              <a:rPr lang="vi-VN" dirty="0"/>
              <a:t>một cơ cấu, đánh giá độc lập để xác định xem các hoạt động của dự án được thực hiện theo quy định với các chính sách và tổ chức dự án, quy trình, thủ tục. Các mục tiêu của một kiểm toán chất lượng là</a:t>
            </a:r>
            <a:r>
              <a:rPr lang="vi-VN" dirty="0" smtClean="0"/>
              <a:t>:</a:t>
            </a:r>
            <a:endParaRPr lang="en-US" dirty="0" smtClean="0"/>
          </a:p>
          <a:p>
            <a:pPr lvl="2"/>
            <a:r>
              <a:rPr lang="vi-VN" dirty="0"/>
              <a:t>Xác định tất cả các </a:t>
            </a:r>
            <a:r>
              <a:rPr lang="en-US" dirty="0" smtClean="0"/>
              <a:t>t</a:t>
            </a:r>
            <a:r>
              <a:rPr lang="vi-VN" dirty="0" smtClean="0"/>
              <a:t>hực </a:t>
            </a:r>
            <a:r>
              <a:rPr lang="en-US" dirty="0" err="1" smtClean="0"/>
              <a:t>tiễn</a:t>
            </a:r>
            <a:r>
              <a:rPr lang="en-US" dirty="0" smtClean="0"/>
              <a:t> </a:t>
            </a:r>
            <a:r>
              <a:rPr lang="vi-VN" dirty="0" smtClean="0"/>
              <a:t>tốt nhất </a:t>
            </a:r>
            <a:r>
              <a:rPr lang="vi-VN" dirty="0"/>
              <a:t>đang được thực </a:t>
            </a:r>
            <a:r>
              <a:rPr lang="vi-VN" dirty="0" smtClean="0"/>
              <a:t>hiện</a:t>
            </a:r>
            <a:endParaRPr lang="en-US" dirty="0" smtClean="0"/>
          </a:p>
          <a:p>
            <a:pPr lvl="2"/>
            <a:r>
              <a:rPr lang="vi-VN" dirty="0"/>
              <a:t>Xác định tất cả các </a:t>
            </a:r>
            <a:r>
              <a:rPr lang="en-US" dirty="0" smtClean="0"/>
              <a:t>t</a:t>
            </a:r>
            <a:r>
              <a:rPr lang="vi-VN" dirty="0" smtClean="0"/>
              <a:t>hiếu sót</a:t>
            </a:r>
            <a:endParaRPr lang="en-US" dirty="0" smtClean="0"/>
          </a:p>
          <a:p>
            <a:pPr lvl="2"/>
            <a:r>
              <a:rPr lang="vi-VN" dirty="0"/>
              <a:t>Chia sẻ các thực tiễn tốt trong các dự án tương </a:t>
            </a:r>
            <a:r>
              <a:rPr lang="vi-VN" dirty="0" smtClean="0"/>
              <a:t>tự</a:t>
            </a:r>
            <a:r>
              <a:rPr lang="en-US" dirty="0" smtClean="0"/>
              <a:t>, g</a:t>
            </a:r>
            <a:r>
              <a:rPr lang="vi-VN" dirty="0" smtClean="0"/>
              <a:t>iúp </a:t>
            </a:r>
            <a:r>
              <a:rPr lang="vi-VN" dirty="0"/>
              <a:t>cải thiện thực hiện quy trình để giúp đội </a:t>
            </a:r>
            <a:r>
              <a:rPr lang="en-US" dirty="0" err="1" smtClean="0"/>
              <a:t>dự</a:t>
            </a:r>
            <a:r>
              <a:rPr lang="en-US" dirty="0" smtClean="0"/>
              <a:t> </a:t>
            </a:r>
            <a:r>
              <a:rPr lang="en-US" dirty="0" err="1" smtClean="0"/>
              <a:t>án</a:t>
            </a:r>
            <a:r>
              <a:rPr lang="en-US" dirty="0" smtClean="0"/>
              <a:t> </a:t>
            </a:r>
            <a:r>
              <a:rPr lang="vi-VN" dirty="0" smtClean="0"/>
              <a:t>nâng </a:t>
            </a:r>
            <a:r>
              <a:rPr lang="vi-VN" dirty="0"/>
              <a:t>cao năng </a:t>
            </a:r>
            <a:r>
              <a:rPr lang="vi-VN" dirty="0" smtClean="0"/>
              <a:t>suất</a:t>
            </a:r>
            <a:r>
              <a:rPr lang="en-US" dirty="0" smtClean="0"/>
              <a:t>.</a:t>
            </a:r>
            <a:endParaRPr lang="en-US" dirty="0"/>
          </a:p>
        </p:txBody>
      </p:sp>
    </p:spTree>
    <p:extLst>
      <p:ext uri="{BB962C8B-B14F-4D97-AF65-F5344CB8AC3E}">
        <p14:creationId xmlns:p14="http://schemas.microsoft.com/office/powerpoint/2010/main" val="3058603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vi-VN" dirty="0"/>
              <a:t>đảm bảo chất lượng</a:t>
            </a:r>
            <a:r>
              <a:rPr lang="en-US" dirty="0"/>
              <a:t/>
            </a:r>
            <a:br>
              <a:rPr lang="en-US" dirty="0"/>
            </a:br>
            <a:r>
              <a:rPr lang="en-US" dirty="0"/>
              <a:t>(</a:t>
            </a:r>
            <a:r>
              <a:rPr lang="de-DE" dirty="0"/>
              <a:t>Perform Quality Assurance</a:t>
            </a:r>
            <a:r>
              <a:rPr lang="en-US" dirty="0"/>
              <a:t>)</a:t>
            </a:r>
          </a:p>
        </p:txBody>
      </p:sp>
      <p:sp>
        <p:nvSpPr>
          <p:cNvPr id="3" name="Content Placeholder 2"/>
          <p:cNvSpPr>
            <a:spLocks noGrp="1"/>
          </p:cNvSpPr>
          <p:nvPr>
            <p:ph idx="1"/>
          </p:nvPr>
        </p:nvSpPr>
        <p:spPr/>
        <p:txBody>
          <a:bodyPr/>
          <a:lstStyle/>
          <a:p>
            <a:pPr lvl="1"/>
            <a:r>
              <a:rPr lang="en-US" dirty="0" err="1" smtClean="0">
                <a:solidFill>
                  <a:srgbClr val="990000"/>
                </a:solidFill>
              </a:rPr>
              <a:t>Phân</a:t>
            </a:r>
            <a:r>
              <a:rPr lang="en-US" dirty="0" smtClean="0">
                <a:solidFill>
                  <a:srgbClr val="990000"/>
                </a:solidFill>
              </a:rPr>
              <a:t> </a:t>
            </a:r>
            <a:r>
              <a:rPr lang="en-US" dirty="0" err="1" smtClean="0">
                <a:solidFill>
                  <a:srgbClr val="990000"/>
                </a:solidFill>
              </a:rPr>
              <a:t>tích</a:t>
            </a:r>
            <a:r>
              <a:rPr lang="en-US" dirty="0" smtClean="0">
                <a:solidFill>
                  <a:srgbClr val="990000"/>
                </a:solidFill>
              </a:rPr>
              <a:t> q</a:t>
            </a:r>
            <a:r>
              <a:rPr lang="vi-VN" dirty="0" smtClean="0">
                <a:solidFill>
                  <a:srgbClr val="990000"/>
                </a:solidFill>
              </a:rPr>
              <a:t>u</a:t>
            </a:r>
            <a:r>
              <a:rPr lang="en-US" dirty="0" smtClean="0">
                <a:solidFill>
                  <a:srgbClr val="990000"/>
                </a:solidFill>
              </a:rPr>
              <a:t>y</a:t>
            </a:r>
            <a:r>
              <a:rPr lang="vi-VN" dirty="0" smtClean="0">
                <a:solidFill>
                  <a:srgbClr val="990000"/>
                </a:solidFill>
              </a:rPr>
              <a:t> trình</a:t>
            </a:r>
            <a:r>
              <a:rPr lang="en-US" dirty="0" smtClean="0">
                <a:solidFill>
                  <a:srgbClr val="990000"/>
                </a:solidFill>
              </a:rPr>
              <a:t>:</a:t>
            </a:r>
            <a:r>
              <a:rPr lang="vi-VN" dirty="0" smtClean="0">
                <a:solidFill>
                  <a:srgbClr val="990000"/>
                </a:solidFill>
              </a:rPr>
              <a:t> </a:t>
            </a:r>
            <a:r>
              <a:rPr lang="vi-VN" dirty="0"/>
              <a:t>thực hiện theo các bước được nêu trong kế hoạch cải tiến quy trình để xác định nhu cầu cải </a:t>
            </a:r>
            <a:r>
              <a:rPr lang="vi-VN" dirty="0" smtClean="0"/>
              <a:t>tiến</a:t>
            </a:r>
            <a:r>
              <a:rPr lang="en-US" dirty="0" smtClean="0"/>
              <a:t>. </a:t>
            </a:r>
          </a:p>
          <a:p>
            <a:pPr lvl="1"/>
            <a:r>
              <a:rPr lang="vi-VN" dirty="0" smtClean="0"/>
              <a:t>Phân </a:t>
            </a:r>
            <a:r>
              <a:rPr lang="vi-VN" dirty="0"/>
              <a:t>tích này cũng xem xét các vấn đề kinh nghiệm, hạn chế về kinh nghiệm, và các hoạt động phi giá trị gia tăng được xác định trong quá trình hoạt động</a:t>
            </a:r>
            <a:r>
              <a:rPr lang="vi-VN" dirty="0" smtClean="0"/>
              <a:t>.</a:t>
            </a:r>
            <a:endParaRPr lang="en-US" dirty="0"/>
          </a:p>
        </p:txBody>
      </p:sp>
    </p:spTree>
    <p:extLst>
      <p:ext uri="{BB962C8B-B14F-4D97-AF65-F5344CB8AC3E}">
        <p14:creationId xmlns:p14="http://schemas.microsoft.com/office/powerpoint/2010/main" val="3005649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vi-VN" dirty="0"/>
              <a:t>đảm bảo chất lượng</a:t>
            </a:r>
            <a:r>
              <a:rPr lang="en-US" dirty="0"/>
              <a:t/>
            </a:r>
            <a:br>
              <a:rPr lang="en-US" dirty="0"/>
            </a:br>
            <a:r>
              <a:rPr lang="en-US" dirty="0"/>
              <a:t>(</a:t>
            </a:r>
            <a:r>
              <a:rPr lang="de-DE" dirty="0"/>
              <a:t>Perform Quality Assurance</a:t>
            </a:r>
            <a:r>
              <a:rPr lang="en-US" dirty="0"/>
              <a:t>)</a:t>
            </a:r>
          </a:p>
        </p:txBody>
      </p:sp>
      <p:sp>
        <p:nvSpPr>
          <p:cNvPr id="3" name="Content Placeholder 2"/>
          <p:cNvSpPr>
            <a:spLocks noGrp="1"/>
          </p:cNvSpPr>
          <p:nvPr>
            <p:ph idx="1"/>
          </p:nvPr>
        </p:nvSpPr>
        <p:spPr/>
        <p:txBody>
          <a:bodyPr/>
          <a:lstStyle/>
          <a:p>
            <a:r>
              <a:rPr lang="en-US" dirty="0" smtClean="0"/>
              <a:t>Outputs</a:t>
            </a:r>
          </a:p>
          <a:p>
            <a:pPr lvl="1"/>
            <a:r>
              <a:rPr lang="en-US" dirty="0">
                <a:solidFill>
                  <a:srgbClr val="990000"/>
                </a:solidFill>
              </a:rPr>
              <a:t>Organizational Process Assets </a:t>
            </a:r>
            <a:r>
              <a:rPr lang="en-US" dirty="0" smtClean="0">
                <a:solidFill>
                  <a:srgbClr val="990000"/>
                </a:solidFill>
              </a:rPr>
              <a:t>Updates</a:t>
            </a:r>
            <a:r>
              <a:rPr lang="en-US" dirty="0" smtClean="0"/>
              <a:t>: </a:t>
            </a:r>
            <a:r>
              <a:rPr lang="vi-VN" dirty="0"/>
              <a:t>Các yếu tố của </a:t>
            </a:r>
            <a:r>
              <a:rPr lang="vi-VN" dirty="0" smtClean="0"/>
              <a:t>qu</a:t>
            </a:r>
            <a:r>
              <a:rPr lang="en-US" dirty="0" smtClean="0"/>
              <a:t>y</a:t>
            </a:r>
            <a:r>
              <a:rPr lang="vi-VN" dirty="0" smtClean="0"/>
              <a:t> </a:t>
            </a:r>
            <a:r>
              <a:rPr lang="vi-VN" dirty="0"/>
              <a:t>trình tổ chức </a:t>
            </a:r>
            <a:r>
              <a:rPr lang="vi-VN" dirty="0" smtClean="0"/>
              <a:t>tài </a:t>
            </a:r>
            <a:r>
              <a:rPr lang="vi-VN" dirty="0"/>
              <a:t>sản </a:t>
            </a:r>
            <a:r>
              <a:rPr lang="vi-VN" dirty="0" smtClean="0"/>
              <a:t>có </a:t>
            </a:r>
            <a:r>
              <a:rPr lang="vi-VN" dirty="0"/>
              <a:t>thể được cập nhật bao </a:t>
            </a:r>
            <a:r>
              <a:rPr lang="vi-VN" dirty="0" smtClean="0"/>
              <a:t>gồm</a:t>
            </a:r>
            <a:r>
              <a:rPr lang="en-US" dirty="0" smtClean="0"/>
              <a:t> </a:t>
            </a:r>
            <a:r>
              <a:rPr lang="vi-VN" dirty="0" smtClean="0"/>
              <a:t>tiêu </a:t>
            </a:r>
            <a:r>
              <a:rPr lang="vi-VN" dirty="0"/>
              <a:t>chuẩn chất </a:t>
            </a:r>
            <a:r>
              <a:rPr lang="vi-VN" dirty="0" smtClean="0"/>
              <a:t>lượng</a:t>
            </a:r>
            <a:endParaRPr lang="en-US" dirty="0" smtClean="0"/>
          </a:p>
          <a:p>
            <a:pPr lvl="1"/>
            <a:r>
              <a:rPr lang="en-US" dirty="0">
                <a:solidFill>
                  <a:srgbClr val="990000"/>
                </a:solidFill>
              </a:rPr>
              <a:t>Change </a:t>
            </a:r>
            <a:r>
              <a:rPr lang="en-US" dirty="0" smtClean="0">
                <a:solidFill>
                  <a:srgbClr val="990000"/>
                </a:solidFill>
              </a:rPr>
              <a:t>Requests: </a:t>
            </a:r>
            <a:r>
              <a:rPr lang="vi-VN" dirty="0"/>
              <a:t>Yêu cầu thay đổi được tạo ra và được sử dụng như là đầu vào </a:t>
            </a:r>
            <a:r>
              <a:rPr lang="en-US" dirty="0" err="1" smtClean="0"/>
              <a:t>của</a:t>
            </a:r>
            <a:r>
              <a:rPr lang="en-US" dirty="0" smtClean="0"/>
              <a:t> </a:t>
            </a:r>
            <a:r>
              <a:rPr lang="vi-VN" dirty="0" smtClean="0"/>
              <a:t>quá </a:t>
            </a:r>
            <a:r>
              <a:rPr lang="vi-VN" dirty="0"/>
              <a:t>trình thực hiện </a:t>
            </a:r>
            <a:r>
              <a:rPr lang="vi-VN" dirty="0" smtClean="0"/>
              <a:t>kiểm </a:t>
            </a:r>
            <a:r>
              <a:rPr lang="vi-VN" dirty="0"/>
              <a:t>soát </a:t>
            </a:r>
            <a:r>
              <a:rPr lang="vi-VN" dirty="0" smtClean="0"/>
              <a:t>thay </a:t>
            </a:r>
            <a:r>
              <a:rPr lang="vi-VN" dirty="0"/>
              <a:t>đổi </a:t>
            </a:r>
            <a:r>
              <a:rPr lang="en-US" dirty="0" err="1" smtClean="0"/>
              <a:t>tích</a:t>
            </a:r>
            <a:r>
              <a:rPr lang="en-US" dirty="0" smtClean="0"/>
              <a:t> </a:t>
            </a:r>
            <a:r>
              <a:rPr lang="en-US" dirty="0" err="1" smtClean="0"/>
              <a:t>hợp</a:t>
            </a:r>
            <a:endParaRPr lang="en-US" dirty="0" smtClean="0"/>
          </a:p>
          <a:p>
            <a:pPr lvl="2"/>
            <a:r>
              <a:rPr lang="en-US" dirty="0" smtClean="0"/>
              <a:t>C</a:t>
            </a:r>
            <a:r>
              <a:rPr lang="vi-VN" dirty="0" smtClean="0"/>
              <a:t>ho </a:t>
            </a:r>
            <a:r>
              <a:rPr lang="vi-VN" dirty="0"/>
              <a:t>phép xem xét đầy đủ </a:t>
            </a:r>
            <a:r>
              <a:rPr lang="vi-VN" dirty="0" smtClean="0"/>
              <a:t>những </a:t>
            </a:r>
            <a:r>
              <a:rPr lang="vi-VN" dirty="0"/>
              <a:t>cải tiến được đề nghị</a:t>
            </a:r>
            <a:r>
              <a:rPr lang="vi-VN" dirty="0" smtClean="0"/>
              <a:t>.</a:t>
            </a:r>
            <a:endParaRPr lang="en-US" dirty="0" smtClean="0"/>
          </a:p>
          <a:p>
            <a:pPr lvl="2"/>
            <a:r>
              <a:rPr lang="vi-VN" dirty="0" smtClean="0"/>
              <a:t>Yêu </a:t>
            </a:r>
            <a:r>
              <a:rPr lang="vi-VN" dirty="0"/>
              <a:t>cầu thay đổi có thể được sử dụng để </a:t>
            </a:r>
            <a:r>
              <a:rPr lang="vi-VN" dirty="0" smtClean="0"/>
              <a:t>khắc </a:t>
            </a:r>
            <a:r>
              <a:rPr lang="vi-VN" dirty="0"/>
              <a:t>phục hoặc </a:t>
            </a:r>
            <a:r>
              <a:rPr lang="vi-VN" dirty="0" smtClean="0"/>
              <a:t>phòng </a:t>
            </a:r>
            <a:r>
              <a:rPr lang="vi-VN" dirty="0"/>
              <a:t>ngừa hoặc để thực hiện sửa chữa khiếm khuyết.</a:t>
            </a:r>
            <a:endParaRPr lang="en-US" dirty="0"/>
          </a:p>
        </p:txBody>
      </p:sp>
    </p:spTree>
    <p:extLst>
      <p:ext uri="{BB962C8B-B14F-4D97-AF65-F5344CB8AC3E}">
        <p14:creationId xmlns:p14="http://schemas.microsoft.com/office/powerpoint/2010/main" val="539586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smtClean="0"/>
              <a:t>Quản</a:t>
            </a:r>
            <a:r>
              <a:rPr lang="en-US" dirty="0" smtClean="0"/>
              <a:t> </a:t>
            </a:r>
            <a:r>
              <a:rPr lang="en-US" dirty="0" err="1" smtClean="0"/>
              <a:t>lý</a:t>
            </a:r>
            <a:r>
              <a:rPr lang="en-US" dirty="0" smtClean="0"/>
              <a:t> </a:t>
            </a:r>
            <a:r>
              <a:rPr lang="en-US" dirty="0" err="1" smtClean="0"/>
              <a:t>chất</a:t>
            </a:r>
            <a:r>
              <a:rPr lang="en-US" dirty="0" smtClean="0"/>
              <a:t> </a:t>
            </a:r>
            <a:r>
              <a:rPr lang="en-US" dirty="0" err="1" smtClean="0"/>
              <a:t>lượng</a:t>
            </a:r>
            <a:r>
              <a:rPr lang="en-US" dirty="0" smtClean="0"/>
              <a:t> dự án</a:t>
            </a:r>
            <a:br>
              <a:rPr lang="en-US" dirty="0" smtClean="0"/>
            </a:br>
            <a:r>
              <a:rPr lang="en-US" dirty="0" smtClean="0"/>
              <a:t>(</a:t>
            </a:r>
            <a:r>
              <a:rPr lang="de-DE" dirty="0"/>
              <a:t>Project Quality Management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chất</a:t>
            </a:r>
            <a:r>
              <a:rPr lang="en-US" dirty="0" smtClean="0"/>
              <a:t> </a:t>
            </a:r>
            <a:r>
              <a:rPr lang="en-US" dirty="0" err="1" smtClean="0"/>
              <a:t>lượng</a:t>
            </a:r>
            <a:r>
              <a:rPr lang="en-US" dirty="0" smtClean="0"/>
              <a:t> dự án </a:t>
            </a:r>
            <a:r>
              <a:rPr lang="en-US" dirty="0" err="1" smtClean="0"/>
              <a:t>bao</a:t>
            </a:r>
            <a:r>
              <a:rPr lang="en-US" dirty="0" smtClean="0"/>
              <a:t> </a:t>
            </a:r>
            <a:r>
              <a:rPr lang="en-US" dirty="0" err="1" smtClean="0"/>
              <a:t>gồm</a:t>
            </a:r>
            <a:r>
              <a:rPr lang="en-US" dirty="0" smtClean="0"/>
              <a:t> các </a:t>
            </a:r>
            <a:r>
              <a:rPr lang="en-US" dirty="0" err="1" smtClean="0"/>
              <a:t>quy</a:t>
            </a:r>
            <a:r>
              <a:rPr lang="en-US" dirty="0" smtClean="0"/>
              <a:t> </a:t>
            </a:r>
            <a:r>
              <a:rPr lang="en-US" dirty="0" err="1" smtClean="0"/>
              <a:t>trình</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nhằm</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các </a:t>
            </a:r>
            <a:r>
              <a:rPr lang="en-US" dirty="0" err="1" smtClean="0"/>
              <a:t>bên</a:t>
            </a:r>
            <a:r>
              <a:rPr lang="en-US" dirty="0" smtClean="0"/>
              <a:t> </a:t>
            </a:r>
            <a:r>
              <a:rPr lang="en-US" dirty="0" err="1" smtClean="0"/>
              <a:t>tham</a:t>
            </a:r>
            <a:r>
              <a:rPr lang="en-US" dirty="0" smtClean="0"/>
              <a:t> </a:t>
            </a:r>
            <a:r>
              <a:rPr lang="en-US" dirty="0" err="1" smtClean="0"/>
              <a:t>gia</a:t>
            </a:r>
            <a:r>
              <a:rPr lang="en-US" dirty="0" smtClean="0"/>
              <a:t>.</a:t>
            </a:r>
          </a:p>
          <a:p>
            <a:r>
              <a:rPr lang="vi-VN" b="1" dirty="0"/>
              <a:t>Qui trình Quản lý Chất lượng bao gồm ba giai </a:t>
            </a:r>
            <a:r>
              <a:rPr lang="vi-VN" b="1" dirty="0" smtClean="0"/>
              <a:t>đọan</a:t>
            </a:r>
            <a:r>
              <a:rPr lang="en-US" b="1" dirty="0" smtClean="0"/>
              <a:t>:</a:t>
            </a:r>
          </a:p>
          <a:p>
            <a:pPr lvl="1"/>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chất</a:t>
            </a:r>
            <a:r>
              <a:rPr lang="en-US" dirty="0" smtClean="0"/>
              <a:t> </a:t>
            </a:r>
            <a:r>
              <a:rPr lang="en-US" dirty="0" err="1" smtClean="0"/>
              <a:t>lượng</a:t>
            </a:r>
            <a:r>
              <a:rPr lang="en-US" dirty="0" smtClean="0"/>
              <a:t> (Plan Quality)</a:t>
            </a:r>
            <a:endParaRPr lang="en-US" dirty="0"/>
          </a:p>
          <a:p>
            <a:pPr lvl="1"/>
            <a:r>
              <a:rPr lang="en-US" dirty="0" err="1" smtClean="0"/>
              <a:t>Thực</a:t>
            </a:r>
            <a:r>
              <a:rPr lang="en-US" dirty="0" smtClean="0"/>
              <a:t> </a:t>
            </a:r>
            <a:r>
              <a:rPr lang="en-US" dirty="0" err="1" smtClean="0"/>
              <a:t>hiện</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r>
              <a:rPr lang="en-US" dirty="0" smtClean="0"/>
              <a:t> (Perform </a:t>
            </a:r>
            <a:r>
              <a:rPr lang="en-US" dirty="0"/>
              <a:t>Quality </a:t>
            </a:r>
            <a:r>
              <a:rPr lang="en-US" dirty="0" smtClean="0"/>
              <a:t>Assurance)</a:t>
            </a:r>
            <a:endParaRPr lang="en-US" dirty="0"/>
          </a:p>
          <a:p>
            <a:pPr lvl="1"/>
            <a:r>
              <a:rPr lang="en-US" dirty="0" err="1" smtClean="0"/>
              <a:t>Kiểm</a:t>
            </a:r>
            <a:r>
              <a:rPr lang="en-US" dirty="0" smtClean="0"/>
              <a:t> </a:t>
            </a:r>
            <a:r>
              <a:rPr lang="en-US" dirty="0" err="1" smtClean="0"/>
              <a:t>tra</a:t>
            </a:r>
            <a:r>
              <a:rPr lang="en-US" dirty="0" smtClean="0"/>
              <a:t> </a:t>
            </a:r>
            <a:r>
              <a:rPr lang="en-US" dirty="0" err="1" smtClean="0"/>
              <a:t>chất</a:t>
            </a:r>
            <a:r>
              <a:rPr lang="en-US" dirty="0" smtClean="0"/>
              <a:t> </a:t>
            </a:r>
            <a:r>
              <a:rPr lang="en-US" dirty="0" err="1" smtClean="0"/>
              <a:t>lượng</a:t>
            </a:r>
            <a:r>
              <a:rPr lang="en-US" dirty="0" smtClean="0"/>
              <a:t> (Perform </a:t>
            </a:r>
            <a:r>
              <a:rPr lang="en-US" dirty="0"/>
              <a:t>Quality </a:t>
            </a:r>
            <a:r>
              <a:rPr lang="en-US" dirty="0" smtClean="0"/>
              <a:t>Control)</a:t>
            </a:r>
            <a:endParaRPr lang="en-US" dirty="0"/>
          </a:p>
          <a:p>
            <a:pPr lvl="1"/>
            <a:endParaRPr lang="en-US" b="1" dirty="0" smtClean="0"/>
          </a:p>
          <a:p>
            <a:pPr lvl="1"/>
            <a:endParaRPr lang="en-US" b="1" dirty="0"/>
          </a:p>
        </p:txBody>
      </p:sp>
    </p:spTree>
    <p:extLst>
      <p:ext uri="{BB962C8B-B14F-4D97-AF65-F5344CB8AC3E}">
        <p14:creationId xmlns:p14="http://schemas.microsoft.com/office/powerpoint/2010/main" val="2350886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vi-VN" dirty="0"/>
              <a:t>đảm bảo chất lượng</a:t>
            </a:r>
            <a:r>
              <a:rPr lang="en-US" dirty="0"/>
              <a:t/>
            </a:r>
            <a:br>
              <a:rPr lang="en-US" dirty="0"/>
            </a:br>
            <a:r>
              <a:rPr lang="en-US" dirty="0"/>
              <a:t>(</a:t>
            </a:r>
            <a:r>
              <a:rPr lang="de-DE" dirty="0"/>
              <a:t>Perform Quality Assurance</a:t>
            </a:r>
            <a:r>
              <a:rPr lang="en-US" dirty="0"/>
              <a:t>)</a:t>
            </a:r>
          </a:p>
        </p:txBody>
      </p:sp>
      <p:sp>
        <p:nvSpPr>
          <p:cNvPr id="3" name="Content Placeholder 2"/>
          <p:cNvSpPr>
            <a:spLocks noGrp="1"/>
          </p:cNvSpPr>
          <p:nvPr>
            <p:ph idx="1"/>
          </p:nvPr>
        </p:nvSpPr>
        <p:spPr/>
        <p:txBody>
          <a:bodyPr/>
          <a:lstStyle/>
          <a:p>
            <a:pPr lvl="1"/>
            <a:r>
              <a:rPr lang="en-US" dirty="0">
                <a:solidFill>
                  <a:srgbClr val="990000"/>
                </a:solidFill>
              </a:rPr>
              <a:t>Project Management Plan </a:t>
            </a:r>
            <a:r>
              <a:rPr lang="en-US" dirty="0" smtClean="0">
                <a:solidFill>
                  <a:srgbClr val="990000"/>
                </a:solidFill>
              </a:rPr>
              <a:t>Updates</a:t>
            </a:r>
            <a:r>
              <a:rPr lang="en-US" dirty="0" smtClean="0"/>
              <a:t>: </a:t>
            </a:r>
            <a:r>
              <a:rPr lang="vi-VN" dirty="0"/>
              <a:t>Các yếu tố của kế hoạch quản lý dự án có thể được cập nhật bao </a:t>
            </a:r>
            <a:r>
              <a:rPr lang="vi-VN" dirty="0" smtClean="0"/>
              <a:t>gồm</a:t>
            </a:r>
            <a:r>
              <a:rPr lang="en-US" dirty="0" smtClean="0"/>
              <a:t>:</a:t>
            </a:r>
          </a:p>
          <a:p>
            <a:pPr lvl="2" algn="l"/>
            <a:r>
              <a:rPr lang="vi-VN" dirty="0" smtClean="0"/>
              <a:t>Kế hoạch </a:t>
            </a:r>
            <a:r>
              <a:rPr lang="vi-VN" dirty="0"/>
              <a:t>quản lý chất lượng, </a:t>
            </a:r>
            <a:endParaRPr lang="en-US" dirty="0" smtClean="0"/>
          </a:p>
          <a:p>
            <a:pPr lvl="2" algn="l"/>
            <a:r>
              <a:rPr lang="en-US" dirty="0" smtClean="0"/>
              <a:t>K</a:t>
            </a:r>
            <a:r>
              <a:rPr lang="vi-VN" dirty="0" smtClean="0"/>
              <a:t>ế </a:t>
            </a:r>
            <a:r>
              <a:rPr lang="vi-VN" dirty="0"/>
              <a:t>hoạch quản </a:t>
            </a:r>
            <a:r>
              <a:rPr lang="vi-VN" dirty="0" smtClean="0"/>
              <a:t>lý</a:t>
            </a:r>
            <a:r>
              <a:rPr lang="en-US" dirty="0" smtClean="0"/>
              <a:t> l</a:t>
            </a:r>
            <a:r>
              <a:rPr lang="vi-VN" dirty="0" smtClean="0"/>
              <a:t>ịch trình</a:t>
            </a:r>
            <a:r>
              <a:rPr lang="en-US" dirty="0" smtClean="0"/>
              <a:t>,</a:t>
            </a:r>
          </a:p>
          <a:p>
            <a:pPr lvl="2" algn="l"/>
            <a:r>
              <a:rPr lang="en-US" dirty="0" smtClean="0"/>
              <a:t>K</a:t>
            </a:r>
            <a:r>
              <a:rPr lang="vi-VN" dirty="0" smtClean="0"/>
              <a:t>ế </a:t>
            </a:r>
            <a:r>
              <a:rPr lang="vi-VN" dirty="0"/>
              <a:t>hoạch quản </a:t>
            </a:r>
            <a:r>
              <a:rPr lang="vi-VN" dirty="0" smtClean="0"/>
              <a:t>lý</a:t>
            </a:r>
            <a:r>
              <a:rPr lang="en-US" dirty="0" smtClean="0"/>
              <a:t> c</a:t>
            </a:r>
            <a:r>
              <a:rPr lang="vi-VN" dirty="0" smtClean="0"/>
              <a:t>hi </a:t>
            </a:r>
            <a:r>
              <a:rPr lang="vi-VN" dirty="0"/>
              <a:t>phí </a:t>
            </a:r>
            <a:r>
              <a:rPr lang="vi-VN" dirty="0" smtClean="0"/>
              <a:t>.</a:t>
            </a:r>
            <a:endParaRPr lang="en-US" dirty="0" smtClean="0"/>
          </a:p>
          <a:p>
            <a:pPr lvl="1" algn="l"/>
            <a:r>
              <a:rPr lang="vi-VN" dirty="0">
                <a:solidFill>
                  <a:srgbClr val="990000"/>
                </a:solidFill>
              </a:rPr>
              <a:t>Project Document </a:t>
            </a:r>
            <a:r>
              <a:rPr lang="vi-VN" dirty="0" smtClean="0">
                <a:solidFill>
                  <a:srgbClr val="990000"/>
                </a:solidFill>
              </a:rPr>
              <a:t>Updates</a:t>
            </a:r>
            <a:r>
              <a:rPr lang="en-US" dirty="0" smtClean="0"/>
              <a:t>: </a:t>
            </a:r>
            <a:r>
              <a:rPr lang="vi-VN" dirty="0"/>
              <a:t>Tài liệu dự án có thể được cập nhật bao </a:t>
            </a:r>
            <a:r>
              <a:rPr lang="vi-VN" dirty="0" smtClean="0"/>
              <a:t>gồm</a:t>
            </a:r>
            <a:endParaRPr lang="en-US" dirty="0" smtClean="0"/>
          </a:p>
          <a:p>
            <a:pPr lvl="2" algn="l"/>
            <a:r>
              <a:rPr lang="en-US" dirty="0" smtClean="0"/>
              <a:t>B</a:t>
            </a:r>
            <a:r>
              <a:rPr lang="vi-VN" dirty="0" smtClean="0"/>
              <a:t>áo </a:t>
            </a:r>
            <a:r>
              <a:rPr lang="vi-VN" dirty="0"/>
              <a:t>cáo kiểm </a:t>
            </a:r>
            <a:r>
              <a:rPr lang="en-US" dirty="0" err="1" smtClean="0"/>
              <a:t>tra</a:t>
            </a:r>
            <a:r>
              <a:rPr lang="en-US" dirty="0" smtClean="0"/>
              <a:t> c</a:t>
            </a:r>
            <a:r>
              <a:rPr lang="vi-VN" dirty="0" smtClean="0"/>
              <a:t>hất lượng</a:t>
            </a:r>
            <a:r>
              <a:rPr lang="en-US" dirty="0" smtClean="0"/>
              <a:t>,</a:t>
            </a:r>
          </a:p>
          <a:p>
            <a:pPr lvl="2" algn="l"/>
            <a:r>
              <a:rPr lang="vi-VN" dirty="0" smtClean="0"/>
              <a:t>Kế </a:t>
            </a:r>
            <a:r>
              <a:rPr lang="vi-VN" dirty="0"/>
              <a:t>hoạch đào tạo</a:t>
            </a:r>
            <a:r>
              <a:rPr lang="vi-VN" dirty="0" smtClean="0"/>
              <a:t>,</a:t>
            </a:r>
            <a:endParaRPr lang="en-US" dirty="0" smtClean="0"/>
          </a:p>
          <a:p>
            <a:pPr lvl="2" algn="l"/>
            <a:r>
              <a:rPr lang="en-US" dirty="0" smtClean="0"/>
              <a:t>T</a:t>
            </a:r>
            <a:r>
              <a:rPr lang="vi-VN" dirty="0" smtClean="0"/>
              <a:t>ài liệu</a:t>
            </a:r>
            <a:r>
              <a:rPr lang="en-US" dirty="0" smtClean="0"/>
              <a:t> </a:t>
            </a:r>
            <a:r>
              <a:rPr lang="en-US" dirty="0" err="1" smtClean="0"/>
              <a:t>của</a:t>
            </a:r>
            <a:r>
              <a:rPr lang="en-US" dirty="0" smtClean="0"/>
              <a:t> </a:t>
            </a:r>
            <a:r>
              <a:rPr lang="en-US" dirty="0" err="1" smtClean="0"/>
              <a:t>quy</a:t>
            </a:r>
            <a:r>
              <a:rPr lang="en-US" dirty="0" smtClean="0"/>
              <a:t> </a:t>
            </a:r>
            <a:r>
              <a:rPr lang="en-US" dirty="0" err="1" smtClean="0"/>
              <a:t>trình</a:t>
            </a:r>
            <a:endParaRPr lang="vi-VN" dirty="0"/>
          </a:p>
          <a:p>
            <a:pPr lvl="1"/>
            <a:endParaRPr lang="en-US" dirty="0"/>
          </a:p>
        </p:txBody>
      </p:sp>
    </p:spTree>
    <p:extLst>
      <p:ext uri="{BB962C8B-B14F-4D97-AF65-F5344CB8AC3E}">
        <p14:creationId xmlns:p14="http://schemas.microsoft.com/office/powerpoint/2010/main" val="3503538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a:t>
            </a:r>
            <a:r>
              <a:rPr lang="de-DE" dirty="0" smtClean="0"/>
              <a:t>Control)</a:t>
            </a:r>
            <a:endParaRPr lang="en-US" dirty="0"/>
          </a:p>
        </p:txBody>
      </p:sp>
      <p:sp>
        <p:nvSpPr>
          <p:cNvPr id="3" name="Content Placeholder 2"/>
          <p:cNvSpPr>
            <a:spLocks noGrp="1"/>
          </p:cNvSpPr>
          <p:nvPr>
            <p:ph idx="1"/>
          </p:nvPr>
        </p:nvSpPr>
        <p:spPr/>
        <p:txBody>
          <a:bodyPr/>
          <a:lstStyle/>
          <a:p>
            <a:r>
              <a:rPr lang="vi-VN" dirty="0"/>
              <a:t>Giám sát và ghi lại kết quả thực hiện các hoạt động chất </a:t>
            </a:r>
            <a:r>
              <a:rPr lang="vi-VN" dirty="0" smtClean="0"/>
              <a:t>lượng</a:t>
            </a:r>
            <a:r>
              <a:rPr lang="en-US" dirty="0" smtClean="0"/>
              <a:t>. </a:t>
            </a:r>
            <a:r>
              <a:rPr lang="vi-VN" dirty="0" smtClean="0"/>
              <a:t>Đánh </a:t>
            </a:r>
            <a:r>
              <a:rPr lang="vi-VN" dirty="0"/>
              <a:t>giá hiệu suất và đề xuất những thay đổi cần </a:t>
            </a:r>
            <a:r>
              <a:rPr lang="vi-VN" dirty="0" smtClean="0"/>
              <a:t>thiết</a:t>
            </a:r>
            <a:r>
              <a:rPr lang="en-US" dirty="0" smtClean="0"/>
              <a:t>.</a:t>
            </a:r>
          </a:p>
          <a:p>
            <a:r>
              <a:rPr lang="vi-VN" dirty="0"/>
              <a:t>Xác định nguyên nhân của </a:t>
            </a:r>
            <a:r>
              <a:rPr lang="vi-VN" dirty="0" smtClean="0"/>
              <a:t>qu</a:t>
            </a:r>
            <a:r>
              <a:rPr lang="en-US" dirty="0" smtClean="0"/>
              <a:t>y</a:t>
            </a:r>
            <a:r>
              <a:rPr lang="vi-VN" dirty="0" smtClean="0"/>
              <a:t> trình</a:t>
            </a:r>
            <a:r>
              <a:rPr lang="en-US" dirty="0" smtClean="0"/>
              <a:t> h</a:t>
            </a:r>
            <a:r>
              <a:rPr lang="vi-VN" dirty="0" smtClean="0"/>
              <a:t>oặc</a:t>
            </a:r>
            <a:r>
              <a:rPr lang="en-US" dirty="0" smtClean="0"/>
              <a:t> </a:t>
            </a:r>
            <a:r>
              <a:rPr lang="vi-VN" dirty="0" smtClean="0"/>
              <a:t>sản phẩm</a:t>
            </a:r>
            <a:r>
              <a:rPr lang="en-US" dirty="0" smtClean="0"/>
              <a:t> </a:t>
            </a:r>
            <a:r>
              <a:rPr lang="en-US" dirty="0" err="1" smtClean="0"/>
              <a:t>kém</a:t>
            </a:r>
            <a:r>
              <a:rPr lang="en-US" dirty="0" smtClean="0"/>
              <a:t> </a:t>
            </a:r>
            <a:r>
              <a:rPr lang="vi-VN" dirty="0" smtClean="0"/>
              <a:t>chất lượng</a:t>
            </a:r>
            <a:r>
              <a:rPr lang="en-US" dirty="0" smtClean="0"/>
              <a:t>.</a:t>
            </a:r>
          </a:p>
          <a:p>
            <a:r>
              <a:rPr lang="vi-VN" dirty="0" smtClean="0"/>
              <a:t>Được </a:t>
            </a:r>
            <a:r>
              <a:rPr lang="vi-VN" dirty="0"/>
              <a:t>thực hiện thông qua các dự án</a:t>
            </a:r>
            <a:r>
              <a:rPr lang="vi-VN" dirty="0" smtClean="0"/>
              <a:t>.</a:t>
            </a:r>
            <a:endParaRPr lang="en-US" dirty="0" smtClean="0"/>
          </a:p>
          <a:p>
            <a:r>
              <a:rPr lang="vi-VN" dirty="0" smtClean="0"/>
              <a:t>Tiêu </a:t>
            </a:r>
            <a:r>
              <a:rPr lang="vi-VN" dirty="0"/>
              <a:t>chuẩn chất lượng bao gồm: </a:t>
            </a:r>
            <a:r>
              <a:rPr lang="en-US" dirty="0" err="1" smtClean="0"/>
              <a:t>các</a:t>
            </a:r>
            <a:r>
              <a:rPr lang="en-US" dirty="0" smtClean="0"/>
              <a:t> </a:t>
            </a:r>
            <a:r>
              <a:rPr lang="vi-VN" dirty="0" smtClean="0"/>
              <a:t>qu</a:t>
            </a:r>
            <a:r>
              <a:rPr lang="en-US" dirty="0" smtClean="0"/>
              <a:t>y</a:t>
            </a:r>
            <a:r>
              <a:rPr lang="vi-VN" dirty="0" smtClean="0"/>
              <a:t> </a:t>
            </a:r>
            <a:r>
              <a:rPr lang="vi-VN" dirty="0"/>
              <a:t>trình dự án và mục tiêu sản phẩm.</a:t>
            </a:r>
            <a:endParaRPr lang="en-US" dirty="0"/>
          </a:p>
        </p:txBody>
      </p:sp>
    </p:spTree>
    <p:extLst>
      <p:ext uri="{BB962C8B-B14F-4D97-AF65-F5344CB8AC3E}">
        <p14:creationId xmlns:p14="http://schemas.microsoft.com/office/powerpoint/2010/main" val="2080610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r>
              <a:rPr lang="en-US" dirty="0" smtClean="0"/>
              <a:t>Inputs:</a:t>
            </a:r>
          </a:p>
          <a:p>
            <a:pPr lvl="1"/>
            <a:r>
              <a:rPr lang="en-US" dirty="0" err="1" smtClean="0"/>
              <a:t>Kế</a:t>
            </a:r>
            <a:r>
              <a:rPr lang="en-US" dirty="0" smtClean="0"/>
              <a:t> </a:t>
            </a:r>
            <a:r>
              <a:rPr lang="en-US" dirty="0" err="1" smtClean="0"/>
              <a:t>hoạch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(Project </a:t>
            </a:r>
            <a:r>
              <a:rPr lang="en-US" dirty="0"/>
              <a:t>Management </a:t>
            </a:r>
            <a:r>
              <a:rPr lang="en-US" dirty="0" smtClean="0"/>
              <a:t>Plan)</a:t>
            </a:r>
          </a:p>
          <a:p>
            <a:pPr lvl="1"/>
            <a:r>
              <a:rPr lang="en-US" dirty="0" err="1" smtClean="0"/>
              <a:t>Tiêu</a:t>
            </a:r>
            <a:r>
              <a:rPr lang="en-US" dirty="0" smtClean="0"/>
              <a:t> </a:t>
            </a:r>
            <a:r>
              <a:rPr lang="en-US" dirty="0" err="1" smtClean="0"/>
              <a:t>chuẩn</a:t>
            </a:r>
            <a:r>
              <a:rPr lang="en-US" dirty="0" smtClean="0"/>
              <a:t> </a:t>
            </a:r>
            <a:r>
              <a:rPr lang="en-US" dirty="0" err="1" smtClean="0"/>
              <a:t>đo</a:t>
            </a:r>
            <a:r>
              <a:rPr lang="en-US" dirty="0" smtClean="0"/>
              <a:t> </a:t>
            </a:r>
            <a:r>
              <a:rPr lang="en-US" dirty="0" err="1" smtClean="0"/>
              <a:t>lường</a:t>
            </a:r>
            <a:r>
              <a:rPr lang="en-US" dirty="0" smtClean="0"/>
              <a:t> </a:t>
            </a:r>
            <a:r>
              <a:rPr lang="en-US" dirty="0" err="1" smtClean="0"/>
              <a:t>chất</a:t>
            </a:r>
            <a:r>
              <a:rPr lang="en-US" dirty="0" smtClean="0"/>
              <a:t> </a:t>
            </a:r>
            <a:r>
              <a:rPr lang="en-US" dirty="0" err="1" smtClean="0"/>
              <a:t>lượng</a:t>
            </a:r>
            <a:r>
              <a:rPr lang="en-US" dirty="0" smtClean="0"/>
              <a:t> (Quality Metrics)</a:t>
            </a:r>
          </a:p>
          <a:p>
            <a:pPr lvl="1"/>
            <a:r>
              <a:rPr lang="en-US" dirty="0"/>
              <a:t>Quality </a:t>
            </a:r>
            <a:r>
              <a:rPr lang="en-US" dirty="0" smtClean="0"/>
              <a:t>Checklists</a:t>
            </a:r>
          </a:p>
          <a:p>
            <a:pPr lvl="1"/>
            <a:r>
              <a:rPr lang="en-US" dirty="0"/>
              <a:t>Work Performance </a:t>
            </a:r>
            <a:r>
              <a:rPr lang="en-US" dirty="0" smtClean="0"/>
              <a:t>Measurements: Đ</a:t>
            </a:r>
            <a:r>
              <a:rPr lang="vi-VN" dirty="0" smtClean="0"/>
              <a:t>o </a:t>
            </a:r>
            <a:r>
              <a:rPr lang="vi-VN" dirty="0"/>
              <a:t>lường hiệu </a:t>
            </a:r>
            <a:r>
              <a:rPr lang="vi-VN" dirty="0" smtClean="0"/>
              <a:t>suất</a:t>
            </a:r>
            <a:r>
              <a:rPr lang="en-US" dirty="0" smtClean="0"/>
              <a:t> </a:t>
            </a:r>
            <a:r>
              <a:rPr lang="en-US" dirty="0" err="1" smtClean="0"/>
              <a:t>công</a:t>
            </a:r>
            <a:r>
              <a:rPr lang="en-US" dirty="0" smtClean="0"/>
              <a:t> </a:t>
            </a:r>
            <a:r>
              <a:rPr lang="en-US" dirty="0" err="1" smtClean="0"/>
              <a:t>việc</a:t>
            </a:r>
            <a:r>
              <a:rPr lang="vi-VN" dirty="0" smtClean="0"/>
              <a:t> </a:t>
            </a:r>
            <a:r>
              <a:rPr lang="vi-VN" dirty="0"/>
              <a:t>được sử dụng để </a:t>
            </a:r>
            <a:r>
              <a:rPr lang="en-US" dirty="0" err="1" smtClean="0"/>
              <a:t>đưa</a:t>
            </a:r>
            <a:r>
              <a:rPr lang="en-US" dirty="0" smtClean="0"/>
              <a:t> </a:t>
            </a:r>
            <a:r>
              <a:rPr lang="en-US" dirty="0" err="1" smtClean="0"/>
              <a:t>ra</a:t>
            </a:r>
            <a:r>
              <a:rPr lang="vi-VN" dirty="0" smtClean="0"/>
              <a:t> </a:t>
            </a:r>
            <a:r>
              <a:rPr lang="vi-VN" dirty="0"/>
              <a:t>số liệu hoạt động dự án để đánh giá tiến độ thực tế so với tiến độ kế hoạch</a:t>
            </a:r>
            <a:endParaRPr lang="en-US" dirty="0" smtClean="0"/>
          </a:p>
          <a:p>
            <a:pPr lvl="1"/>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được</a:t>
            </a:r>
            <a:r>
              <a:rPr lang="en-US" dirty="0" smtClean="0"/>
              <a:t> </a:t>
            </a:r>
            <a:r>
              <a:rPr lang="en-US" dirty="0" err="1" smtClean="0"/>
              <a:t>chấp</a:t>
            </a:r>
            <a:r>
              <a:rPr lang="en-US" dirty="0" smtClean="0"/>
              <a:t> </a:t>
            </a:r>
            <a:r>
              <a:rPr lang="en-US" dirty="0" err="1" smtClean="0"/>
              <a:t>nhận</a:t>
            </a:r>
            <a:r>
              <a:rPr lang="en-US" dirty="0" smtClean="0"/>
              <a:t> (Approved </a:t>
            </a:r>
            <a:r>
              <a:rPr lang="en-US" dirty="0"/>
              <a:t>Change </a:t>
            </a:r>
            <a:r>
              <a:rPr lang="en-US" dirty="0" smtClean="0"/>
              <a:t>Requests)</a:t>
            </a:r>
          </a:p>
          <a:p>
            <a:pPr lvl="1"/>
            <a:r>
              <a:rPr lang="en-US" dirty="0" smtClean="0"/>
              <a:t>Deliverables &amp; Organizational </a:t>
            </a:r>
            <a:r>
              <a:rPr lang="en-US" dirty="0"/>
              <a:t>Process Assets</a:t>
            </a:r>
          </a:p>
        </p:txBody>
      </p:sp>
    </p:spTree>
    <p:extLst>
      <p:ext uri="{BB962C8B-B14F-4D97-AF65-F5344CB8AC3E}">
        <p14:creationId xmlns:p14="http://schemas.microsoft.com/office/powerpoint/2010/main" val="1996076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r>
              <a:rPr lang="en-US" dirty="0"/>
              <a:t>Tools and </a:t>
            </a:r>
            <a:r>
              <a:rPr lang="en-US" dirty="0" smtClean="0"/>
              <a:t>Techniques:</a:t>
            </a:r>
          </a:p>
          <a:p>
            <a:pPr lvl="1"/>
            <a:r>
              <a:rPr lang="vi-VN" dirty="0">
                <a:solidFill>
                  <a:srgbClr val="990000"/>
                </a:solidFill>
              </a:rPr>
              <a:t>Sơ đồ </a:t>
            </a:r>
            <a:r>
              <a:rPr lang="en-US" dirty="0" err="1" smtClean="0">
                <a:solidFill>
                  <a:srgbClr val="990000"/>
                </a:solidFill>
              </a:rPr>
              <a:t>nguyên</a:t>
            </a:r>
            <a:r>
              <a:rPr lang="en-US" dirty="0" smtClean="0">
                <a:solidFill>
                  <a:srgbClr val="990000"/>
                </a:solidFill>
              </a:rPr>
              <a:t> </a:t>
            </a:r>
            <a:r>
              <a:rPr lang="vi-VN" dirty="0" smtClean="0">
                <a:solidFill>
                  <a:srgbClr val="990000"/>
                </a:solidFill>
              </a:rPr>
              <a:t>nhân</a:t>
            </a:r>
            <a:r>
              <a:rPr lang="en-US" dirty="0" smtClean="0">
                <a:solidFill>
                  <a:srgbClr val="990000"/>
                </a:solidFill>
              </a:rPr>
              <a:t> </a:t>
            </a:r>
            <a:r>
              <a:rPr lang="en-US" dirty="0" err="1" smtClean="0">
                <a:solidFill>
                  <a:srgbClr val="990000"/>
                </a:solidFill>
              </a:rPr>
              <a:t>và</a:t>
            </a:r>
            <a:r>
              <a:rPr lang="en-US" dirty="0" smtClean="0">
                <a:solidFill>
                  <a:srgbClr val="990000"/>
                </a:solidFill>
              </a:rPr>
              <a:t> </a:t>
            </a:r>
            <a:r>
              <a:rPr lang="en-US" dirty="0" err="1" smtClean="0">
                <a:solidFill>
                  <a:srgbClr val="990000"/>
                </a:solidFill>
              </a:rPr>
              <a:t>hiệu</a:t>
            </a:r>
            <a:r>
              <a:rPr lang="vi-VN" dirty="0" smtClean="0">
                <a:solidFill>
                  <a:srgbClr val="990000"/>
                </a:solidFill>
              </a:rPr>
              <a:t> quả</a:t>
            </a:r>
            <a:r>
              <a:rPr lang="en-US" dirty="0">
                <a:solidFill>
                  <a:srgbClr val="990000"/>
                </a:solidFill>
              </a:rPr>
              <a:t> </a:t>
            </a:r>
            <a:r>
              <a:rPr lang="en-US" dirty="0"/>
              <a:t>(Cause and Effect Diagrams</a:t>
            </a:r>
            <a:r>
              <a:rPr lang="en-US" dirty="0" smtClean="0"/>
              <a:t>): </a:t>
            </a:r>
            <a:r>
              <a:rPr lang="vi-VN" dirty="0" smtClean="0"/>
              <a:t>gọi </a:t>
            </a:r>
            <a:r>
              <a:rPr lang="vi-VN" dirty="0"/>
              <a:t>là </a:t>
            </a:r>
            <a:r>
              <a:rPr lang="vi-VN" dirty="0" smtClean="0"/>
              <a:t>sơ </a:t>
            </a:r>
            <a:r>
              <a:rPr lang="vi-VN" dirty="0"/>
              <a:t>đồ xương cá, minh họa các yếu tố khác nhau như thế nào có thể được liên kết đến các vấn đề tiềm năng hoặc các hiệu ứng.</a:t>
            </a:r>
            <a:endParaRPr lang="en-US" dirty="0" smtClean="0"/>
          </a:p>
          <a:p>
            <a:pPr lvl="1"/>
            <a:endParaRPr lang="en-US" dirty="0" smtClean="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79" y="3977633"/>
            <a:ext cx="7781942" cy="2468853"/>
          </a:xfrm>
          <a:prstGeom prst="rect">
            <a:avLst/>
          </a:prstGeom>
        </p:spPr>
      </p:pic>
    </p:spTree>
    <p:extLst>
      <p:ext uri="{BB962C8B-B14F-4D97-AF65-F5344CB8AC3E}">
        <p14:creationId xmlns:p14="http://schemas.microsoft.com/office/powerpoint/2010/main" val="3803675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35" y="1600220"/>
            <a:ext cx="6309291" cy="5041092"/>
          </a:xfrm>
        </p:spPr>
      </p:pic>
    </p:spTree>
    <p:extLst>
      <p:ext uri="{BB962C8B-B14F-4D97-AF65-F5344CB8AC3E}">
        <p14:creationId xmlns:p14="http://schemas.microsoft.com/office/powerpoint/2010/main" val="1370551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983" y="2331732"/>
            <a:ext cx="8402223" cy="4353533"/>
          </a:xfrm>
          <a:prstGeom prst="rect">
            <a:avLst/>
          </a:prstGeom>
        </p:spPr>
      </p:pic>
    </p:spTree>
    <p:extLst>
      <p:ext uri="{BB962C8B-B14F-4D97-AF65-F5344CB8AC3E}">
        <p14:creationId xmlns:p14="http://schemas.microsoft.com/office/powerpoint/2010/main" val="3635326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pPr lvl="1"/>
            <a:r>
              <a:rPr lang="en-US" dirty="0" err="1" smtClean="0">
                <a:solidFill>
                  <a:srgbClr val="990000"/>
                </a:solidFill>
              </a:rPr>
              <a:t>Biểu</a:t>
            </a:r>
            <a:r>
              <a:rPr lang="en-US" dirty="0" smtClean="0">
                <a:solidFill>
                  <a:srgbClr val="990000"/>
                </a:solidFill>
              </a:rPr>
              <a:t> </a:t>
            </a:r>
            <a:r>
              <a:rPr lang="en-US" dirty="0" err="1" smtClean="0">
                <a:solidFill>
                  <a:srgbClr val="990000"/>
                </a:solidFill>
              </a:rPr>
              <a:t>đồ</a:t>
            </a:r>
            <a:r>
              <a:rPr lang="en-US" dirty="0" smtClean="0">
                <a:solidFill>
                  <a:srgbClr val="990000"/>
                </a:solidFill>
              </a:rPr>
              <a:t> </a:t>
            </a:r>
            <a:r>
              <a:rPr lang="en-US" dirty="0" err="1" smtClean="0">
                <a:solidFill>
                  <a:srgbClr val="990000"/>
                </a:solidFill>
              </a:rPr>
              <a:t>kiểm</a:t>
            </a:r>
            <a:r>
              <a:rPr lang="en-US" dirty="0" smtClean="0">
                <a:solidFill>
                  <a:srgbClr val="990000"/>
                </a:solidFill>
              </a:rPr>
              <a:t> </a:t>
            </a:r>
            <a:r>
              <a:rPr lang="en-US" dirty="0" err="1" smtClean="0">
                <a:solidFill>
                  <a:srgbClr val="990000"/>
                </a:solidFill>
              </a:rPr>
              <a:t>soát</a:t>
            </a:r>
            <a:r>
              <a:rPr lang="en-US" dirty="0" smtClean="0">
                <a:solidFill>
                  <a:srgbClr val="990000"/>
                </a:solidFill>
              </a:rPr>
              <a:t> (Control Charts): </a:t>
            </a:r>
            <a:r>
              <a:rPr lang="vi-VN" dirty="0" smtClean="0"/>
              <a:t>các </a:t>
            </a:r>
            <a:r>
              <a:rPr lang="vi-VN" dirty="0"/>
              <a:t>dữ liệu thích hợp được thu thập và phân tích để </a:t>
            </a:r>
            <a:r>
              <a:rPr lang="vi-VN" dirty="0" smtClean="0"/>
              <a:t>biết </a:t>
            </a:r>
            <a:r>
              <a:rPr lang="vi-VN" dirty="0"/>
              <a:t>tình trạng chất lượng của các </a:t>
            </a:r>
            <a:r>
              <a:rPr lang="vi-VN" dirty="0" smtClean="0"/>
              <a:t>qu</a:t>
            </a:r>
            <a:r>
              <a:rPr lang="en-US" dirty="0" smtClean="0"/>
              <a:t>y</a:t>
            </a:r>
            <a:r>
              <a:rPr lang="vi-VN" dirty="0" smtClean="0"/>
              <a:t> </a:t>
            </a:r>
            <a:r>
              <a:rPr lang="vi-VN" dirty="0"/>
              <a:t>trình và các sản phẩm của dự án</a:t>
            </a:r>
            <a:r>
              <a:rPr lang="vi-VN" dirty="0" smtClean="0"/>
              <a:t>.</a:t>
            </a:r>
            <a:r>
              <a:rPr lang="en-US" dirty="0" smtClean="0"/>
              <a:t> </a:t>
            </a:r>
            <a:r>
              <a:rPr lang="vi-VN" dirty="0" smtClean="0"/>
              <a:t>Biểu </a:t>
            </a:r>
            <a:r>
              <a:rPr lang="vi-VN" dirty="0"/>
              <a:t>đồ kiểm soát minh họa </a:t>
            </a:r>
            <a:r>
              <a:rPr lang="vi-VN" dirty="0" smtClean="0"/>
              <a:t>qu</a:t>
            </a:r>
            <a:r>
              <a:rPr lang="en-US" dirty="0" smtClean="0"/>
              <a:t>y</a:t>
            </a:r>
            <a:r>
              <a:rPr lang="vi-VN" dirty="0" smtClean="0"/>
              <a:t> </a:t>
            </a:r>
            <a:r>
              <a:rPr lang="vi-VN" dirty="0"/>
              <a:t>trình hoạt động </a:t>
            </a:r>
            <a:r>
              <a:rPr lang="vi-VN" dirty="0" smtClean="0"/>
              <a:t>theo </a:t>
            </a:r>
            <a:r>
              <a:rPr lang="vi-VN" dirty="0"/>
              <a:t>thời gian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63" y="3794755"/>
            <a:ext cx="5394901" cy="2755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262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pPr lvl="1"/>
            <a:r>
              <a:rPr lang="en-US" dirty="0">
                <a:solidFill>
                  <a:srgbClr val="990000"/>
                </a:solidFill>
              </a:rPr>
              <a:t>Flowcharting</a:t>
            </a:r>
            <a:r>
              <a:rPr lang="en-US" dirty="0"/>
              <a:t>: </a:t>
            </a:r>
            <a:r>
              <a:rPr lang="vi-VN" dirty="0"/>
              <a:t>được sử dụng trong quá trình </a:t>
            </a:r>
            <a:r>
              <a:rPr lang="en-US" dirty="0"/>
              <a:t>t</a:t>
            </a:r>
            <a:r>
              <a:rPr lang="vi-VN" dirty="0"/>
              <a:t>hực hiện kiểm soát chất lượng</a:t>
            </a:r>
            <a:r>
              <a:rPr lang="en-US" dirty="0"/>
              <a:t>,</a:t>
            </a:r>
            <a:r>
              <a:rPr lang="vi-VN" dirty="0"/>
              <a:t> để xác định bước</a:t>
            </a:r>
            <a:r>
              <a:rPr lang="en-US" dirty="0"/>
              <a:t> </a:t>
            </a:r>
            <a:r>
              <a:rPr lang="en-US" dirty="0" err="1"/>
              <a:t>của</a:t>
            </a:r>
            <a:r>
              <a:rPr lang="en-US" dirty="0"/>
              <a:t> </a:t>
            </a:r>
            <a:r>
              <a:rPr lang="en-US" dirty="0" err="1"/>
              <a:t>quy</a:t>
            </a:r>
            <a:r>
              <a:rPr lang="vi-VN" dirty="0"/>
              <a:t> trình </a:t>
            </a:r>
            <a:r>
              <a:rPr lang="en-US" dirty="0" err="1"/>
              <a:t>bị</a:t>
            </a:r>
            <a:r>
              <a:rPr lang="en-US" dirty="0"/>
              <a:t> </a:t>
            </a:r>
            <a:r>
              <a:rPr lang="en-US" dirty="0" err="1"/>
              <a:t>thất</a:t>
            </a:r>
            <a:r>
              <a:rPr lang="en-US" dirty="0"/>
              <a:t> </a:t>
            </a:r>
            <a:r>
              <a:rPr lang="en-US" dirty="0" err="1"/>
              <a:t>bại</a:t>
            </a:r>
            <a:r>
              <a:rPr lang="en-US" dirty="0"/>
              <a:t>, </a:t>
            </a:r>
            <a:r>
              <a:rPr lang="en-US" dirty="0" err="1"/>
              <a:t>chỉ</a:t>
            </a:r>
            <a:r>
              <a:rPr lang="en-US" dirty="0"/>
              <a:t> </a:t>
            </a:r>
            <a:r>
              <a:rPr lang="en-US" dirty="0" err="1"/>
              <a:t>ra</a:t>
            </a:r>
            <a:r>
              <a:rPr lang="en-US" dirty="0"/>
              <a:t> </a:t>
            </a:r>
            <a:r>
              <a:rPr lang="vi-VN" dirty="0"/>
              <a:t>cơ hội cải tiến</a:t>
            </a:r>
            <a:r>
              <a:rPr lang="en-US" dirty="0"/>
              <a:t>.</a:t>
            </a:r>
          </a:p>
          <a:p>
            <a:pPr lvl="1"/>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774250" y="-34971"/>
            <a:ext cx="1828780" cy="8279909"/>
          </a:xfrm>
          <a:prstGeom prst="rect">
            <a:avLst/>
          </a:prstGeom>
        </p:spPr>
      </p:pic>
    </p:spTree>
    <p:extLst>
      <p:ext uri="{BB962C8B-B14F-4D97-AF65-F5344CB8AC3E}">
        <p14:creationId xmlns:p14="http://schemas.microsoft.com/office/powerpoint/2010/main" val="8659261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pPr lvl="1"/>
            <a:r>
              <a:rPr lang="en-US" dirty="0" err="1">
                <a:solidFill>
                  <a:srgbClr val="990000"/>
                </a:solidFill>
              </a:rPr>
              <a:t>Biểu</a:t>
            </a:r>
            <a:r>
              <a:rPr lang="en-US" dirty="0">
                <a:solidFill>
                  <a:srgbClr val="990000"/>
                </a:solidFill>
              </a:rPr>
              <a:t> </a:t>
            </a:r>
            <a:r>
              <a:rPr lang="vi-VN" dirty="0">
                <a:solidFill>
                  <a:srgbClr val="990000"/>
                </a:solidFill>
              </a:rPr>
              <a:t>đồ</a:t>
            </a:r>
            <a:r>
              <a:rPr lang="en-US" dirty="0">
                <a:solidFill>
                  <a:srgbClr val="990000"/>
                </a:solidFill>
              </a:rPr>
              <a:t> </a:t>
            </a:r>
            <a:r>
              <a:rPr lang="en-US" dirty="0" err="1">
                <a:solidFill>
                  <a:srgbClr val="990000"/>
                </a:solidFill>
              </a:rPr>
              <a:t>tần</a:t>
            </a:r>
            <a:r>
              <a:rPr lang="en-US" dirty="0">
                <a:solidFill>
                  <a:srgbClr val="990000"/>
                </a:solidFill>
              </a:rPr>
              <a:t> </a:t>
            </a:r>
            <a:r>
              <a:rPr lang="en-US" dirty="0" err="1">
                <a:solidFill>
                  <a:srgbClr val="990000"/>
                </a:solidFill>
              </a:rPr>
              <a:t>số</a:t>
            </a:r>
            <a:r>
              <a:rPr lang="en-US" dirty="0">
                <a:solidFill>
                  <a:srgbClr val="990000"/>
                </a:solidFill>
              </a:rPr>
              <a:t> (Histogram): </a:t>
            </a:r>
            <a:r>
              <a:rPr lang="vi-VN" dirty="0"/>
              <a:t>là một biểu đồ thanh dọc </a:t>
            </a:r>
            <a:r>
              <a:rPr lang="en-US" dirty="0" err="1"/>
              <a:t>biểu</a:t>
            </a:r>
            <a:r>
              <a:rPr lang="en-US" dirty="0"/>
              <a:t> </a:t>
            </a:r>
            <a:r>
              <a:rPr lang="en-US" dirty="0" err="1"/>
              <a:t>diễn</a:t>
            </a:r>
            <a:r>
              <a:rPr lang="en-US" dirty="0"/>
              <a:t> </a:t>
            </a:r>
            <a:r>
              <a:rPr lang="vi-VN" dirty="0"/>
              <a:t>một </a:t>
            </a:r>
            <a:r>
              <a:rPr lang="en-US" dirty="0" err="1"/>
              <a:t>trạng</a:t>
            </a:r>
            <a:r>
              <a:rPr lang="en-US" dirty="0"/>
              <a:t> </a:t>
            </a:r>
            <a:r>
              <a:rPr lang="en-US" dirty="0" err="1"/>
              <a:t>thái</a:t>
            </a:r>
            <a:r>
              <a:rPr lang="en-US" dirty="0"/>
              <a:t> </a:t>
            </a:r>
            <a:r>
              <a:rPr lang="en-US" dirty="0" err="1"/>
              <a:t>thay</a:t>
            </a:r>
            <a:r>
              <a:rPr lang="vi-VN" dirty="0"/>
              <a:t> đổi</a:t>
            </a:r>
            <a:r>
              <a:rPr lang="en-US" dirty="0"/>
              <a:t> </a:t>
            </a:r>
            <a:r>
              <a:rPr lang="vi-VN" dirty="0"/>
              <a:t>xảy ra thường xuyên như thế nào.</a:t>
            </a:r>
            <a:r>
              <a:rPr lang="en-US" dirty="0"/>
              <a:t> </a:t>
            </a:r>
            <a:endParaRPr lang="en-US" dirty="0" smtClean="0"/>
          </a:p>
          <a:p>
            <a:pPr lvl="2"/>
            <a:r>
              <a:rPr lang="vi-VN" dirty="0" smtClean="0"/>
              <a:t>Mỗi </a:t>
            </a:r>
            <a:r>
              <a:rPr lang="vi-VN" dirty="0"/>
              <a:t>cột đại diện cho một thuộc tính hoặc các đặc tính của một vấn đề</a:t>
            </a:r>
            <a:r>
              <a:rPr lang="en-US" dirty="0" smtClean="0"/>
              <a:t>.</a:t>
            </a:r>
          </a:p>
          <a:p>
            <a:pPr lvl="2"/>
            <a:r>
              <a:rPr lang="vi-VN" dirty="0" smtClean="0"/>
              <a:t>Chiều </a:t>
            </a:r>
            <a:r>
              <a:rPr lang="vi-VN" dirty="0"/>
              <a:t>cao của mỗi cột đại diện cho tần số tương đối của các đặc trưng</a:t>
            </a:r>
            <a:r>
              <a:rPr lang="vi-VN" dirty="0" smtClean="0"/>
              <a:t>.</a:t>
            </a:r>
            <a:endParaRPr lang="en-US" dirty="0" smtClean="0"/>
          </a:p>
          <a:p>
            <a:pPr lvl="2"/>
            <a:r>
              <a:rPr lang="vi-VN" dirty="0" smtClean="0"/>
              <a:t>Công </a:t>
            </a:r>
            <a:r>
              <a:rPr lang="vi-VN" dirty="0"/>
              <a:t>cụ này sẽ giúp minh họa các nguyên nhân phổ biến nhất của các vấn đề trong một </a:t>
            </a:r>
            <a:r>
              <a:rPr lang="vi-VN" dirty="0" smtClean="0"/>
              <a:t>qu</a:t>
            </a:r>
            <a:r>
              <a:rPr lang="en-US" dirty="0" smtClean="0"/>
              <a:t>y</a:t>
            </a:r>
            <a:r>
              <a:rPr lang="vi-VN" dirty="0" smtClean="0"/>
              <a:t> </a:t>
            </a:r>
            <a:r>
              <a:rPr lang="vi-VN" dirty="0"/>
              <a:t>trình </a:t>
            </a:r>
            <a:r>
              <a:rPr lang="en-US" dirty="0" err="1" smtClean="0"/>
              <a:t>bằng</a:t>
            </a:r>
            <a:r>
              <a:rPr lang="en-US" dirty="0" smtClean="0"/>
              <a:t> </a:t>
            </a:r>
            <a:r>
              <a:rPr lang="vi-VN" dirty="0" smtClean="0"/>
              <a:t>số </a:t>
            </a:r>
            <a:r>
              <a:rPr lang="vi-VN" dirty="0"/>
              <a:t>lượng và chiều cao tương đối của các thanh.</a:t>
            </a:r>
            <a:endParaRPr lang="en-US" dirty="0"/>
          </a:p>
        </p:txBody>
      </p:sp>
    </p:spTree>
    <p:extLst>
      <p:ext uri="{BB962C8B-B14F-4D97-AF65-F5344CB8AC3E}">
        <p14:creationId xmlns:p14="http://schemas.microsoft.com/office/powerpoint/2010/main" val="2603724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123" y="1783098"/>
            <a:ext cx="7809179" cy="3748999"/>
          </a:xfrm>
        </p:spPr>
      </p:pic>
    </p:spTree>
    <p:extLst>
      <p:ext uri="{BB962C8B-B14F-4D97-AF65-F5344CB8AC3E}">
        <p14:creationId xmlns:p14="http://schemas.microsoft.com/office/powerpoint/2010/main" val="3173216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Chất lượng là gì ? </a:t>
            </a:r>
            <a:endParaRPr lang="en-US" dirty="0"/>
          </a:p>
        </p:txBody>
      </p:sp>
      <p:sp>
        <p:nvSpPr>
          <p:cNvPr id="3" name="Content Placeholder 2"/>
          <p:cNvSpPr>
            <a:spLocks noGrp="1"/>
          </p:cNvSpPr>
          <p:nvPr>
            <p:ph idx="1"/>
          </p:nvPr>
        </p:nvSpPr>
        <p:spPr/>
        <p:txBody>
          <a:bodyPr/>
          <a:lstStyle/>
          <a:p>
            <a:r>
              <a:rPr lang="vi-VN" dirty="0" smtClean="0"/>
              <a:t>Tổ</a:t>
            </a:r>
            <a:r>
              <a:rPr lang="en-US" dirty="0" smtClean="0"/>
              <a:t> </a:t>
            </a:r>
            <a:r>
              <a:rPr lang="vi-VN" dirty="0" smtClean="0"/>
              <a:t>chức </a:t>
            </a:r>
            <a:r>
              <a:rPr lang="vi-VN" dirty="0"/>
              <a:t>quốc </a:t>
            </a:r>
            <a:r>
              <a:rPr lang="vi-VN" dirty="0" smtClean="0"/>
              <a:t>tế</a:t>
            </a:r>
            <a:r>
              <a:rPr lang="en-US" dirty="0" smtClean="0"/>
              <a:t> </a:t>
            </a:r>
            <a:r>
              <a:rPr lang="vi-VN" dirty="0" smtClean="0"/>
              <a:t>về</a:t>
            </a:r>
            <a:r>
              <a:rPr lang="en-US" dirty="0" smtClean="0"/>
              <a:t> </a:t>
            </a:r>
            <a:r>
              <a:rPr lang="vi-VN" dirty="0" smtClean="0"/>
              <a:t>tiêu </a:t>
            </a:r>
            <a:r>
              <a:rPr lang="vi-VN" dirty="0"/>
              <a:t>chuẩn hoá </a:t>
            </a:r>
            <a:r>
              <a:rPr lang="vi-VN" dirty="0" smtClean="0"/>
              <a:t>(International </a:t>
            </a:r>
            <a:r>
              <a:rPr lang="vi-VN" dirty="0"/>
              <a:t>Standart </a:t>
            </a:r>
            <a:r>
              <a:rPr lang="vi-VN" dirty="0" smtClean="0"/>
              <a:t>Organisation</a:t>
            </a:r>
            <a:r>
              <a:rPr lang="en-US" dirty="0" smtClean="0"/>
              <a:t> -ISO</a:t>
            </a:r>
            <a:r>
              <a:rPr lang="vi-VN" dirty="0" smtClean="0"/>
              <a:t>) </a:t>
            </a:r>
            <a:r>
              <a:rPr lang="vi-VN" dirty="0"/>
              <a:t>xác định chất lượng </a:t>
            </a:r>
            <a:r>
              <a:rPr lang="en-US" dirty="0" err="1" smtClean="0"/>
              <a:t>là</a:t>
            </a:r>
            <a:r>
              <a:rPr lang="en-US" dirty="0" smtClean="0"/>
              <a:t> </a:t>
            </a:r>
            <a:r>
              <a:rPr lang="en-US" dirty="0" err="1" smtClean="0"/>
              <a:t>bảo</a:t>
            </a:r>
            <a:r>
              <a:rPr lang="en-US" dirty="0" smtClean="0"/>
              <a:t> </a:t>
            </a:r>
            <a:r>
              <a:rPr lang="en-US" dirty="0" err="1" smtClean="0"/>
              <a:t>đảm</a:t>
            </a:r>
            <a:r>
              <a:rPr lang="en-US" dirty="0" smtClean="0"/>
              <a:t> </a:t>
            </a:r>
            <a:r>
              <a:rPr lang="vi-VN" dirty="0" smtClean="0"/>
              <a:t>các </a:t>
            </a:r>
            <a:r>
              <a:rPr lang="vi-VN" dirty="0"/>
              <a:t>chi tiết </a:t>
            </a:r>
            <a:r>
              <a:rPr lang="vi-VN" dirty="0" smtClean="0"/>
              <a:t>nhỏ</a:t>
            </a:r>
            <a:r>
              <a:rPr lang="en-US" dirty="0" smtClean="0"/>
              <a:t> </a:t>
            </a:r>
            <a:r>
              <a:rPr lang="vi-VN" dirty="0" smtClean="0"/>
              <a:t>của một </a:t>
            </a:r>
            <a:r>
              <a:rPr lang="vi-VN" dirty="0"/>
              <a:t>sản phẩm </a:t>
            </a:r>
            <a:r>
              <a:rPr lang="vi-VN" dirty="0" smtClean="0"/>
              <a:t>phải thoả</a:t>
            </a:r>
            <a:r>
              <a:rPr lang="en-US" dirty="0" smtClean="0"/>
              <a:t> </a:t>
            </a:r>
            <a:r>
              <a:rPr lang="vi-VN" dirty="0" smtClean="0"/>
              <a:t>mãn </a:t>
            </a:r>
            <a:r>
              <a:rPr lang="vi-VN" dirty="0"/>
              <a:t>những quy định đã được </a:t>
            </a:r>
            <a:r>
              <a:rPr lang="vi-VN" dirty="0" smtClean="0"/>
              <a:t>đề</a:t>
            </a:r>
            <a:r>
              <a:rPr lang="en-US" dirty="0" smtClean="0"/>
              <a:t> </a:t>
            </a:r>
            <a:r>
              <a:rPr lang="vi-VN" dirty="0" smtClean="0"/>
              <a:t>ra</a:t>
            </a:r>
            <a:r>
              <a:rPr lang="en-US" dirty="0" smtClean="0"/>
              <a:t>.</a:t>
            </a:r>
            <a:endParaRPr lang="en-US" dirty="0"/>
          </a:p>
        </p:txBody>
      </p:sp>
    </p:spTree>
    <p:extLst>
      <p:ext uri="{BB962C8B-B14F-4D97-AF65-F5344CB8AC3E}">
        <p14:creationId xmlns:p14="http://schemas.microsoft.com/office/powerpoint/2010/main" val="861625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pPr lvl="1"/>
            <a:r>
              <a:rPr lang="en-US" dirty="0">
                <a:solidFill>
                  <a:srgbClr val="990000"/>
                </a:solidFill>
              </a:rPr>
              <a:t>Pareto </a:t>
            </a:r>
            <a:r>
              <a:rPr lang="en-US" dirty="0" smtClean="0">
                <a:solidFill>
                  <a:srgbClr val="990000"/>
                </a:solidFill>
              </a:rPr>
              <a:t>Chart</a:t>
            </a:r>
            <a:r>
              <a:rPr lang="en-US" dirty="0" smtClean="0"/>
              <a:t>: </a:t>
            </a:r>
            <a:r>
              <a:rPr lang="vi-VN" dirty="0" smtClean="0"/>
              <a:t>là </a:t>
            </a:r>
            <a:r>
              <a:rPr lang="vi-VN" dirty="0"/>
              <a:t>một loại </a:t>
            </a:r>
            <a:r>
              <a:rPr lang="vi-VN" dirty="0" smtClean="0"/>
              <a:t>đặ</a:t>
            </a:r>
            <a:r>
              <a:rPr lang="en-US" dirty="0"/>
              <a:t>c </a:t>
            </a:r>
            <a:r>
              <a:rPr lang="en-US" dirty="0" err="1" smtClean="0"/>
              <a:t>biệt</a:t>
            </a:r>
            <a:r>
              <a:rPr lang="en-US" dirty="0" smtClean="0"/>
              <a:t> </a:t>
            </a:r>
            <a:r>
              <a:rPr lang="vi-VN" dirty="0" smtClean="0"/>
              <a:t>của </a:t>
            </a:r>
            <a:r>
              <a:rPr lang="vi-VN" dirty="0"/>
              <a:t>biểu </a:t>
            </a:r>
            <a:r>
              <a:rPr lang="vi-VN" dirty="0" smtClean="0"/>
              <a:t>đồ</a:t>
            </a:r>
            <a:r>
              <a:rPr lang="en-US" dirty="0"/>
              <a:t> </a:t>
            </a:r>
            <a:r>
              <a:rPr lang="en-US" dirty="0" err="1" smtClean="0"/>
              <a:t>tần</a:t>
            </a:r>
            <a:r>
              <a:rPr lang="en-US" dirty="0"/>
              <a:t> </a:t>
            </a:r>
            <a:r>
              <a:rPr lang="en-US" dirty="0" err="1"/>
              <a:t>số</a:t>
            </a:r>
            <a:r>
              <a:rPr lang="vi-VN" dirty="0" smtClean="0"/>
              <a:t>, </a:t>
            </a:r>
            <a:r>
              <a:rPr lang="vi-VN" dirty="0"/>
              <a:t>sắp xếp theo tần số xuất </a:t>
            </a:r>
            <a:r>
              <a:rPr lang="vi-VN" dirty="0" smtClean="0"/>
              <a:t>hiện</a:t>
            </a:r>
            <a:r>
              <a:rPr lang="en-US" dirty="0"/>
              <a:t> </a:t>
            </a:r>
            <a:r>
              <a:rPr lang="en-US" dirty="0" err="1" smtClean="0"/>
              <a:t>vấn</a:t>
            </a:r>
            <a:r>
              <a:rPr lang="en-US" dirty="0" smtClean="0"/>
              <a:t> </a:t>
            </a:r>
            <a:r>
              <a:rPr lang="vi-VN" dirty="0" smtClean="0"/>
              <a:t>đề</a:t>
            </a:r>
            <a:r>
              <a:rPr lang="en-US" dirty="0"/>
              <a:t> </a:t>
            </a:r>
            <a:r>
              <a:rPr lang="en-US" dirty="0" err="1" smtClean="0"/>
              <a:t>chất</a:t>
            </a:r>
            <a:r>
              <a:rPr lang="en-US" dirty="0" smtClean="0"/>
              <a:t> l</a:t>
            </a:r>
            <a:r>
              <a:rPr lang="vi-VN" dirty="0" smtClean="0"/>
              <a:t>ượ</a:t>
            </a:r>
            <a:r>
              <a:rPr lang="en-US" dirty="0" err="1" smtClean="0"/>
              <a:t>ng</a:t>
            </a:r>
            <a:r>
              <a:rPr lang="vi-VN" dirty="0" smtClean="0"/>
              <a:t> </a:t>
            </a:r>
            <a:r>
              <a:rPr lang="en-US" dirty="0" err="1" smtClean="0"/>
              <a:t>gây</a:t>
            </a:r>
            <a:r>
              <a:rPr lang="en-US" dirty="0" smtClean="0"/>
              <a:t> </a:t>
            </a:r>
            <a:r>
              <a:rPr lang="en-US" dirty="0" err="1" smtClean="0"/>
              <a:t>ra</a:t>
            </a:r>
            <a:r>
              <a:rPr lang="en-US" dirty="0"/>
              <a:t> </a:t>
            </a:r>
            <a:r>
              <a:rPr lang="en-US" dirty="0" err="1"/>
              <a:t>bởi</a:t>
            </a:r>
            <a:r>
              <a:rPr lang="vi-VN" dirty="0" smtClean="0"/>
              <a:t> </a:t>
            </a:r>
            <a:r>
              <a:rPr lang="vi-VN" dirty="0"/>
              <a:t>danh mục nguyên nhân được xác định. </a:t>
            </a:r>
            <a:endParaRPr lang="en-US" dirty="0" smtClean="0"/>
          </a:p>
          <a:p>
            <a:pPr lvl="2"/>
            <a:r>
              <a:rPr lang="en-US" dirty="0" err="1" smtClean="0"/>
              <a:t>Thứ</a:t>
            </a:r>
            <a:r>
              <a:rPr lang="en-US" dirty="0" smtClean="0"/>
              <a:t> </a:t>
            </a:r>
            <a:r>
              <a:rPr lang="en-US" dirty="0" err="1" smtClean="0"/>
              <a:t>hạng</a:t>
            </a:r>
            <a:r>
              <a:rPr lang="vi-VN" dirty="0" smtClean="0"/>
              <a:t> </a:t>
            </a:r>
            <a:r>
              <a:rPr lang="vi-VN" dirty="0"/>
              <a:t>được sử dụng để tập trung </a:t>
            </a:r>
            <a:r>
              <a:rPr lang="en-US" dirty="0" err="1" smtClean="0"/>
              <a:t>hoạt</a:t>
            </a:r>
            <a:r>
              <a:rPr lang="en-US" dirty="0" smtClean="0"/>
              <a:t> </a:t>
            </a:r>
            <a:r>
              <a:rPr lang="vi-VN" dirty="0" smtClean="0"/>
              <a:t>động </a:t>
            </a:r>
            <a:r>
              <a:rPr lang="vi-VN" dirty="0"/>
              <a:t>khắc phục</a:t>
            </a:r>
            <a:r>
              <a:rPr lang="vi-VN" dirty="0" smtClean="0"/>
              <a:t>.</a:t>
            </a:r>
            <a:endParaRPr lang="en-US" dirty="0" smtClean="0"/>
          </a:p>
          <a:p>
            <a:pPr lvl="2"/>
            <a:r>
              <a:rPr lang="vi-VN" dirty="0" smtClean="0"/>
              <a:t>Nhóm </a:t>
            </a:r>
            <a:r>
              <a:rPr lang="vi-VN" dirty="0"/>
              <a:t>dự án phải giải quyết các nguyên nhân tạo ra số lượng lớn nhất của các </a:t>
            </a:r>
            <a:r>
              <a:rPr lang="en-US" dirty="0" err="1" smtClean="0"/>
              <a:t>vấn</a:t>
            </a:r>
            <a:r>
              <a:rPr lang="en-US" dirty="0" smtClean="0"/>
              <a:t> </a:t>
            </a:r>
            <a:r>
              <a:rPr lang="vi-VN" dirty="0" smtClean="0"/>
              <a:t>đề</a:t>
            </a:r>
            <a:r>
              <a:rPr lang="en-US" dirty="0" smtClean="0"/>
              <a:t> </a:t>
            </a:r>
            <a:r>
              <a:rPr lang="vi-VN" dirty="0" smtClean="0"/>
              <a:t>đầu tiên</a:t>
            </a:r>
            <a:endParaRPr lang="en-US" dirty="0" smtClean="0"/>
          </a:p>
          <a:p>
            <a:pPr lvl="2"/>
            <a:r>
              <a:rPr lang="vi-VN" dirty="0"/>
              <a:t>Phân tích Pareto xác định các nguyên nhân gây ra vấn </a:t>
            </a:r>
            <a:r>
              <a:rPr lang="vi-VN" dirty="0" smtClean="0"/>
              <a:t>đề</a:t>
            </a:r>
            <a:r>
              <a:rPr lang="en-US" dirty="0" smtClean="0"/>
              <a:t> </a:t>
            </a:r>
            <a:r>
              <a:rPr lang="vi-VN" dirty="0" smtClean="0"/>
              <a:t>về</a:t>
            </a:r>
            <a:r>
              <a:rPr lang="en-US" dirty="0" smtClean="0"/>
              <a:t> </a:t>
            </a:r>
            <a:r>
              <a:rPr lang="vi-VN" dirty="0" smtClean="0"/>
              <a:t>chất lượng</a:t>
            </a:r>
            <a:r>
              <a:rPr lang="vi-VN" dirty="0"/>
              <a:t>. </a:t>
            </a:r>
            <a:r>
              <a:rPr lang="vi-VN" dirty="0" smtClean="0"/>
              <a:t>Nó </a:t>
            </a:r>
            <a:r>
              <a:rPr lang="vi-VN" dirty="0"/>
              <a:t>còn được gọi là qui tắc 80 -20, có nghĩa là 80% có vấn </a:t>
            </a:r>
            <a:r>
              <a:rPr lang="vi-VN" dirty="0" smtClean="0"/>
              <a:t>đề</a:t>
            </a:r>
            <a:r>
              <a:rPr lang="en-US" dirty="0" smtClean="0"/>
              <a:t> </a:t>
            </a:r>
            <a:r>
              <a:rPr lang="vi-VN" dirty="0" smtClean="0"/>
              <a:t>là do </a:t>
            </a:r>
            <a:r>
              <a:rPr lang="vi-VN" dirty="0"/>
              <a:t>20% nguyên nhân của các vấn </a:t>
            </a:r>
            <a:r>
              <a:rPr lang="vi-VN" dirty="0" smtClean="0"/>
              <a:t>đề</a:t>
            </a:r>
            <a:r>
              <a:rPr lang="en-US" dirty="0" smtClean="0"/>
              <a:t> </a:t>
            </a:r>
            <a:r>
              <a:rPr lang="vi-VN" dirty="0" smtClean="0"/>
              <a:t>còn </a:t>
            </a:r>
            <a:r>
              <a:rPr lang="vi-VN" dirty="0"/>
              <a:t>lại. </a:t>
            </a:r>
          </a:p>
          <a:p>
            <a:pPr lvl="2"/>
            <a:r>
              <a:rPr lang="vi-VN" dirty="0" smtClean="0"/>
              <a:t></a:t>
            </a:r>
            <a:r>
              <a:rPr lang="en-US" dirty="0" err="1" smtClean="0"/>
              <a:t>Biểu</a:t>
            </a:r>
            <a:r>
              <a:rPr lang="vi-VN" dirty="0" smtClean="0"/>
              <a:t> đồ</a:t>
            </a:r>
            <a:r>
              <a:rPr lang="en-US" dirty="0" smtClean="0"/>
              <a:t> </a:t>
            </a:r>
            <a:r>
              <a:rPr lang="vi-VN" dirty="0" smtClean="0"/>
              <a:t>Pareto giúp </a:t>
            </a:r>
            <a:r>
              <a:rPr lang="vi-VN" dirty="0"/>
              <a:t>nhận biết và xác định ưu tiên </a:t>
            </a:r>
            <a:r>
              <a:rPr lang="vi-VN" dirty="0" smtClean="0"/>
              <a:t>cho </a:t>
            </a:r>
            <a:r>
              <a:rPr lang="vi-VN" dirty="0"/>
              <a:t>các loại vấn đề</a:t>
            </a:r>
            <a:endParaRPr lang="en-US" dirty="0"/>
          </a:p>
        </p:txBody>
      </p:sp>
    </p:spTree>
    <p:extLst>
      <p:ext uri="{BB962C8B-B14F-4D97-AF65-F5344CB8AC3E}">
        <p14:creationId xmlns:p14="http://schemas.microsoft.com/office/powerpoint/2010/main" val="326395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001" y="1508781"/>
            <a:ext cx="7406559" cy="5101999"/>
          </a:xfrm>
        </p:spPr>
      </p:pic>
    </p:spTree>
    <p:extLst>
      <p:ext uri="{BB962C8B-B14F-4D97-AF65-F5344CB8AC3E}">
        <p14:creationId xmlns:p14="http://schemas.microsoft.com/office/powerpoint/2010/main" val="548714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000" y="1783098"/>
            <a:ext cx="7223681" cy="4656167"/>
          </a:xfrm>
        </p:spPr>
      </p:pic>
    </p:spTree>
    <p:extLst>
      <p:ext uri="{BB962C8B-B14F-4D97-AF65-F5344CB8AC3E}">
        <p14:creationId xmlns:p14="http://schemas.microsoft.com/office/powerpoint/2010/main" val="838152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r>
              <a:rPr lang="en-US" dirty="0" err="1" smtClean="0"/>
              <a:t>Cách</a:t>
            </a:r>
            <a:r>
              <a:rPr lang="en-US" dirty="0" smtClean="0"/>
              <a:t> </a:t>
            </a:r>
            <a:r>
              <a:rPr lang="en-US" dirty="0" err="1" smtClean="0"/>
              <a:t>vẽ</a:t>
            </a:r>
            <a:r>
              <a:rPr lang="en-US" dirty="0" smtClean="0"/>
              <a:t> </a:t>
            </a:r>
          </a:p>
          <a:p>
            <a:pPr lvl="1"/>
            <a:r>
              <a:rPr lang="en-US" dirty="0" err="1" smtClean="0"/>
              <a:t>Liệt</a:t>
            </a:r>
            <a:r>
              <a:rPr lang="en-US" dirty="0" smtClean="0"/>
              <a:t> </a:t>
            </a:r>
            <a:r>
              <a:rPr lang="en-US" dirty="0" err="1" smtClean="0"/>
              <a:t>kê</a:t>
            </a:r>
            <a:r>
              <a:rPr lang="en-US" dirty="0" smtClean="0"/>
              <a:t> </a:t>
            </a:r>
            <a:r>
              <a:rPr lang="en-US" dirty="0" err="1" smtClean="0"/>
              <a:t>các</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và</a:t>
            </a:r>
            <a:r>
              <a:rPr lang="en-US" dirty="0" smtClean="0"/>
              <a:t> </a:t>
            </a:r>
            <a:r>
              <a:rPr lang="en-US" dirty="0" err="1" smtClean="0"/>
              <a:t>đếm</a:t>
            </a:r>
            <a:r>
              <a:rPr lang="en-US" dirty="0" smtClean="0"/>
              <a:t> </a:t>
            </a:r>
            <a:r>
              <a:rPr lang="en-US" dirty="0" err="1" smtClean="0"/>
              <a:t>số</a:t>
            </a:r>
            <a:r>
              <a:rPr lang="en-US" dirty="0" smtClean="0"/>
              <a:t> </a:t>
            </a:r>
            <a:r>
              <a:rPr lang="en-US" dirty="0" err="1" smtClean="0"/>
              <a:t>lần</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công</a:t>
            </a:r>
            <a:r>
              <a:rPr lang="en-US" dirty="0" smtClean="0"/>
              <a:t> </a:t>
            </a:r>
            <a:r>
              <a:rPr lang="en-US" dirty="0" err="1" smtClean="0"/>
              <a:t>việc</a:t>
            </a:r>
            <a:endParaRPr lang="en-US" dirty="0" smtClean="0"/>
          </a:p>
          <a:p>
            <a:pPr lvl="1"/>
            <a:r>
              <a:rPr lang="en-US" dirty="0" err="1" smtClean="0"/>
              <a:t>Sắp</a:t>
            </a:r>
            <a:r>
              <a:rPr lang="en-US" dirty="0" smtClean="0"/>
              <a:t> </a:t>
            </a:r>
            <a:r>
              <a:rPr lang="en-US" dirty="0" err="1" smtClean="0"/>
              <a:t>xếp</a:t>
            </a:r>
            <a:r>
              <a:rPr lang="en-US" dirty="0" smtClean="0"/>
              <a:t> </a:t>
            </a:r>
            <a:r>
              <a:rPr lang="en-US" dirty="0" err="1" smtClean="0"/>
              <a:t>theo</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giảm</a:t>
            </a:r>
            <a:r>
              <a:rPr lang="en-US" dirty="0" smtClean="0"/>
              <a:t> </a:t>
            </a:r>
            <a:r>
              <a:rPr lang="en-US" dirty="0" err="1" smtClean="0"/>
              <a:t>dần</a:t>
            </a:r>
            <a:endParaRPr lang="en-US" dirty="0" smtClean="0"/>
          </a:p>
          <a:p>
            <a:pPr lvl="1"/>
            <a:r>
              <a:rPr lang="en-US" dirty="0" err="1" smtClean="0"/>
              <a:t>Tính</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lần</a:t>
            </a:r>
            <a:r>
              <a:rPr lang="en-US" dirty="0" smtClean="0"/>
              <a:t> </a:t>
            </a:r>
            <a:r>
              <a:rPr lang="en-US" dirty="0" err="1" smtClean="0"/>
              <a:t>cho</a:t>
            </a:r>
            <a:r>
              <a:rPr lang="en-US" dirty="0" smtClean="0"/>
              <a:t> </a:t>
            </a:r>
            <a:r>
              <a:rPr lang="en-US" dirty="0" err="1" smtClean="0"/>
              <a:t>cả</a:t>
            </a:r>
            <a:r>
              <a:rPr lang="en-US" dirty="0" smtClean="0"/>
              <a:t> </a:t>
            </a:r>
            <a:r>
              <a:rPr lang="en-US" dirty="0" err="1" smtClean="0"/>
              <a:t>bảng</a:t>
            </a:r>
            <a:endParaRPr lang="en-US" dirty="0" smtClean="0"/>
          </a:p>
          <a:p>
            <a:pPr lvl="1"/>
            <a:r>
              <a:rPr lang="en-US" dirty="0" err="1" smtClean="0"/>
              <a:t>Tính</a:t>
            </a:r>
            <a:r>
              <a:rPr lang="en-US" dirty="0" smtClean="0"/>
              <a:t> % </a:t>
            </a:r>
            <a:r>
              <a:rPr lang="en-US" dirty="0" err="1" smtClean="0"/>
              <a:t>của</a:t>
            </a:r>
            <a:r>
              <a:rPr lang="en-US" dirty="0" smtClean="0"/>
              <a:t> </a:t>
            </a:r>
            <a:r>
              <a:rPr lang="en-US" dirty="0" err="1" smtClean="0"/>
              <a:t>mỗi</a:t>
            </a:r>
            <a:r>
              <a:rPr lang="en-US" dirty="0" smtClean="0"/>
              <a:t> </a:t>
            </a:r>
            <a:r>
              <a:rPr lang="en-US" dirty="0" err="1" smtClean="0"/>
              <a:t>hoạt</a:t>
            </a:r>
            <a:r>
              <a:rPr lang="en-US" dirty="0" smtClean="0"/>
              <a:t> </a:t>
            </a:r>
            <a:r>
              <a:rPr lang="en-US" dirty="0" err="1" smtClean="0"/>
              <a:t>động</a:t>
            </a:r>
            <a:r>
              <a:rPr lang="en-US" dirty="0" smtClean="0"/>
              <a:t> so </a:t>
            </a:r>
            <a:r>
              <a:rPr lang="en-US" dirty="0" err="1" smtClean="0"/>
              <a:t>với</a:t>
            </a:r>
            <a:r>
              <a:rPr lang="en-US" dirty="0" smtClean="0"/>
              <a:t> </a:t>
            </a:r>
            <a:r>
              <a:rPr lang="en-US" dirty="0" err="1" smtClean="0"/>
              <a:t>tổng</a:t>
            </a:r>
            <a:endParaRPr lang="en-US" dirty="0" smtClean="0"/>
          </a:p>
          <a:p>
            <a:pPr lvl="1"/>
            <a:r>
              <a:rPr lang="en-US" dirty="0" err="1" smtClean="0"/>
              <a:t>Vẽ</a:t>
            </a:r>
            <a:r>
              <a:rPr lang="en-US" dirty="0" smtClean="0"/>
              <a:t> </a:t>
            </a:r>
            <a:r>
              <a:rPr lang="en-US" dirty="0" err="1" smtClean="0"/>
              <a:t>sơ</a:t>
            </a:r>
            <a:r>
              <a:rPr lang="en-US" dirty="0" smtClean="0"/>
              <a:t> </a:t>
            </a:r>
            <a:r>
              <a:rPr lang="en-US" dirty="0" err="1" smtClean="0"/>
              <a:t>đồ</a:t>
            </a:r>
            <a:r>
              <a:rPr lang="en-US" dirty="0" smtClean="0"/>
              <a:t> Pareto </a:t>
            </a:r>
            <a:r>
              <a:rPr lang="en-US" dirty="0" err="1" smtClean="0"/>
              <a:t>với</a:t>
            </a:r>
            <a:r>
              <a:rPr lang="en-US" dirty="0" smtClean="0"/>
              <a:t> </a:t>
            </a:r>
            <a:r>
              <a:rPr lang="en-US" dirty="0" err="1" smtClean="0"/>
              <a:t>trục</a:t>
            </a:r>
            <a:r>
              <a:rPr lang="en-US" dirty="0" smtClean="0"/>
              <a:t> </a:t>
            </a:r>
            <a:r>
              <a:rPr lang="en-US" dirty="0" err="1" smtClean="0"/>
              <a:t>đứng</a:t>
            </a:r>
            <a:r>
              <a:rPr lang="en-US" dirty="0" smtClean="0"/>
              <a:t> </a:t>
            </a:r>
            <a:r>
              <a:rPr lang="en-US" dirty="0" err="1" smtClean="0"/>
              <a:t>là</a:t>
            </a:r>
            <a:r>
              <a:rPr lang="en-US" dirty="0" smtClean="0"/>
              <a:t> %, </a:t>
            </a:r>
            <a:r>
              <a:rPr lang="en-US" dirty="0" err="1" smtClean="0"/>
              <a:t>trục</a:t>
            </a:r>
            <a:r>
              <a:rPr lang="en-US" dirty="0" smtClean="0"/>
              <a:t> </a:t>
            </a:r>
            <a:r>
              <a:rPr lang="en-US" dirty="0" err="1" smtClean="0"/>
              <a:t>ngang</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hoạt</a:t>
            </a:r>
            <a:r>
              <a:rPr lang="en-US" dirty="0" smtClean="0"/>
              <a:t> </a:t>
            </a:r>
            <a:r>
              <a:rPr lang="en-US" dirty="0" err="1" smtClean="0"/>
              <a:t>động</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nhận</a:t>
            </a:r>
            <a:r>
              <a:rPr lang="en-US" dirty="0" smtClean="0"/>
              <a:t> </a:t>
            </a:r>
            <a:r>
              <a:rPr lang="en-US" dirty="0" err="1" smtClean="0"/>
              <a:t>biết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ưu</a:t>
            </a:r>
            <a:r>
              <a:rPr lang="en-US" dirty="0" smtClean="0"/>
              <a:t> </a:t>
            </a:r>
            <a:r>
              <a:rPr lang="en-US" dirty="0" err="1" smtClean="0"/>
              <a:t>tiên</a:t>
            </a:r>
            <a:endParaRPr lang="en-US" dirty="0"/>
          </a:p>
        </p:txBody>
      </p:sp>
    </p:spTree>
    <p:extLst>
      <p:ext uri="{BB962C8B-B14F-4D97-AF65-F5344CB8AC3E}">
        <p14:creationId xmlns:p14="http://schemas.microsoft.com/office/powerpoint/2010/main" val="1401994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pPr lvl="1"/>
            <a:r>
              <a:rPr lang="en-US" dirty="0">
                <a:solidFill>
                  <a:srgbClr val="990000"/>
                </a:solidFill>
              </a:rPr>
              <a:t>Run </a:t>
            </a:r>
            <a:r>
              <a:rPr lang="en-US" dirty="0" smtClean="0">
                <a:solidFill>
                  <a:srgbClr val="990000"/>
                </a:solidFill>
              </a:rPr>
              <a:t>Chart</a:t>
            </a:r>
            <a:r>
              <a:rPr lang="en-US" dirty="0" smtClean="0"/>
              <a:t>: </a:t>
            </a:r>
            <a:r>
              <a:rPr lang="vi-VN" dirty="0"/>
              <a:t>Tương tự </a:t>
            </a:r>
            <a:r>
              <a:rPr lang="en-US" dirty="0" smtClean="0"/>
              <a:t>control chart</a:t>
            </a:r>
            <a:r>
              <a:rPr lang="vi-VN" dirty="0" smtClean="0"/>
              <a:t> </a:t>
            </a:r>
            <a:r>
              <a:rPr lang="en-US" dirty="0" err="1" smtClean="0"/>
              <a:t>nh</a:t>
            </a:r>
            <a:r>
              <a:rPr lang="vi-VN" dirty="0" smtClean="0"/>
              <a:t>ư</a:t>
            </a:r>
            <a:r>
              <a:rPr lang="en-US" dirty="0" err="1" smtClean="0"/>
              <a:t>ng</a:t>
            </a:r>
            <a:r>
              <a:rPr lang="en-US" dirty="0" smtClean="0"/>
              <a:t> </a:t>
            </a:r>
            <a:r>
              <a:rPr lang="vi-VN" dirty="0" smtClean="0"/>
              <a:t>không </a:t>
            </a:r>
            <a:r>
              <a:rPr lang="vi-VN" dirty="0"/>
              <a:t>giới hạn hiển </a:t>
            </a:r>
            <a:r>
              <a:rPr lang="vi-VN" dirty="0" smtClean="0"/>
              <a:t>thị</a:t>
            </a:r>
            <a:r>
              <a:rPr lang="en-US" dirty="0" smtClean="0"/>
              <a:t>, </a:t>
            </a:r>
          </a:p>
          <a:p>
            <a:pPr lvl="2"/>
            <a:r>
              <a:rPr lang="en-US" dirty="0" smtClean="0"/>
              <a:t>B</a:t>
            </a:r>
            <a:r>
              <a:rPr lang="vi-VN" dirty="0" smtClean="0"/>
              <a:t>iểu </a:t>
            </a:r>
            <a:r>
              <a:rPr lang="vi-VN" dirty="0"/>
              <a:t>đồ </a:t>
            </a:r>
            <a:r>
              <a:rPr lang="en-US" dirty="0" err="1" smtClean="0"/>
              <a:t>thực</a:t>
            </a:r>
            <a:r>
              <a:rPr lang="en-US" dirty="0" smtClean="0"/>
              <a:t> </a:t>
            </a:r>
            <a:r>
              <a:rPr lang="en-US" dirty="0" err="1" smtClean="0"/>
              <a:t>thi</a:t>
            </a:r>
            <a:r>
              <a:rPr lang="en-US" dirty="0"/>
              <a:t> </a:t>
            </a:r>
            <a:r>
              <a:rPr lang="en-US" dirty="0" err="1" smtClean="0"/>
              <a:t>hiển</a:t>
            </a:r>
            <a:r>
              <a:rPr lang="en-US" dirty="0"/>
              <a:t> </a:t>
            </a:r>
            <a:r>
              <a:rPr lang="en-US" dirty="0" err="1" smtClean="0"/>
              <a:t>thị</a:t>
            </a:r>
            <a:r>
              <a:rPr lang="en-US" dirty="0" smtClean="0"/>
              <a:t> </a:t>
            </a:r>
            <a:r>
              <a:rPr lang="vi-VN" dirty="0" smtClean="0"/>
              <a:t>lịch </a:t>
            </a:r>
            <a:r>
              <a:rPr lang="vi-VN" dirty="0"/>
              <a:t>sử và mô </a:t>
            </a:r>
            <a:r>
              <a:rPr lang="vi-VN" dirty="0" smtClean="0"/>
              <a:t>hình</a:t>
            </a:r>
            <a:r>
              <a:rPr lang="en-US" dirty="0"/>
              <a:t> </a:t>
            </a:r>
            <a:r>
              <a:rPr lang="en-US" dirty="0" err="1" smtClean="0"/>
              <a:t>của</a:t>
            </a:r>
            <a:r>
              <a:rPr lang="en-US" dirty="0"/>
              <a:t> </a:t>
            </a:r>
            <a:r>
              <a:rPr lang="en-US" dirty="0" err="1" smtClean="0"/>
              <a:t>sự</a:t>
            </a:r>
            <a:r>
              <a:rPr lang="en-US" dirty="0" smtClean="0"/>
              <a:t> </a:t>
            </a:r>
            <a:r>
              <a:rPr lang="en-US" dirty="0" err="1" smtClean="0"/>
              <a:t>thay</a:t>
            </a:r>
            <a:r>
              <a:rPr lang="en-US" dirty="0" smtClean="0"/>
              <a:t> </a:t>
            </a:r>
            <a:r>
              <a:rPr lang="vi-VN" dirty="0"/>
              <a:t>đổi</a:t>
            </a:r>
            <a:r>
              <a:rPr lang="vi-VN" dirty="0" smtClean="0"/>
              <a:t>.</a:t>
            </a:r>
            <a:endParaRPr lang="en-US" dirty="0" smtClean="0"/>
          </a:p>
          <a:p>
            <a:pPr lvl="2"/>
            <a:r>
              <a:rPr lang="en-US" dirty="0" smtClean="0"/>
              <a:t>B</a:t>
            </a:r>
            <a:r>
              <a:rPr lang="vi-VN" dirty="0" smtClean="0"/>
              <a:t>iểu </a:t>
            </a:r>
            <a:r>
              <a:rPr lang="vi-VN" dirty="0"/>
              <a:t>đồ </a:t>
            </a:r>
            <a:r>
              <a:rPr lang="en-US" dirty="0" err="1" smtClean="0"/>
              <a:t>thực</a:t>
            </a:r>
            <a:r>
              <a:rPr lang="en-US" dirty="0" smtClean="0"/>
              <a:t> </a:t>
            </a:r>
            <a:r>
              <a:rPr lang="en-US" dirty="0" err="1" smtClean="0"/>
              <a:t>thi</a:t>
            </a:r>
            <a:r>
              <a:rPr lang="en-US" dirty="0" smtClean="0"/>
              <a:t> </a:t>
            </a:r>
            <a:r>
              <a:rPr lang="vi-VN" dirty="0" smtClean="0"/>
              <a:t>là </a:t>
            </a:r>
            <a:r>
              <a:rPr lang="vi-VN" dirty="0"/>
              <a:t>một </a:t>
            </a:r>
            <a:r>
              <a:rPr lang="vi-VN" dirty="0" smtClean="0"/>
              <a:t>đườ</a:t>
            </a:r>
            <a:r>
              <a:rPr lang="en-US" dirty="0" err="1" smtClean="0"/>
              <a:t>ng</a:t>
            </a:r>
            <a:r>
              <a:rPr lang="en-US" dirty="0"/>
              <a:t> </a:t>
            </a:r>
            <a:r>
              <a:rPr lang="en-US" dirty="0" err="1" smtClean="0"/>
              <a:t>biểu</a:t>
            </a:r>
            <a:r>
              <a:rPr lang="en-US" dirty="0"/>
              <a:t> </a:t>
            </a:r>
            <a:r>
              <a:rPr lang="en-US" dirty="0" err="1" smtClean="0"/>
              <a:t>diễn</a:t>
            </a:r>
            <a:r>
              <a:rPr lang="en-US" dirty="0" smtClean="0"/>
              <a:t> </a:t>
            </a:r>
            <a:r>
              <a:rPr lang="vi-VN" dirty="0" smtClean="0"/>
              <a:t>điểm </a:t>
            </a:r>
            <a:r>
              <a:rPr lang="vi-VN" dirty="0"/>
              <a:t>dữ liệu vẽ </a:t>
            </a:r>
            <a:r>
              <a:rPr lang="en-US" dirty="0" err="1" smtClean="0"/>
              <a:t>theo</a:t>
            </a:r>
            <a:r>
              <a:rPr lang="en-US" dirty="0" smtClean="0"/>
              <a:t> </a:t>
            </a:r>
            <a:r>
              <a:rPr lang="vi-VN" dirty="0" smtClean="0"/>
              <a:t>thứ </a:t>
            </a:r>
            <a:r>
              <a:rPr lang="vi-VN" dirty="0"/>
              <a:t>tự mà chúng xảy ra</a:t>
            </a:r>
            <a:r>
              <a:rPr lang="vi-VN" dirty="0" smtClean="0"/>
              <a:t>.</a:t>
            </a:r>
            <a:endParaRPr lang="en-US" dirty="0" smtClean="0"/>
          </a:p>
          <a:p>
            <a:pPr lvl="2"/>
            <a:r>
              <a:rPr lang="en-US" dirty="0"/>
              <a:t>B</a:t>
            </a:r>
            <a:r>
              <a:rPr lang="vi-VN" dirty="0"/>
              <a:t>iểu đồ </a:t>
            </a:r>
            <a:r>
              <a:rPr lang="en-US" dirty="0" err="1"/>
              <a:t>thực</a:t>
            </a:r>
            <a:r>
              <a:rPr lang="en-US" dirty="0"/>
              <a:t> </a:t>
            </a:r>
            <a:r>
              <a:rPr lang="en-US" dirty="0" err="1"/>
              <a:t>thi</a:t>
            </a:r>
            <a:r>
              <a:rPr lang="en-US" dirty="0"/>
              <a:t> </a:t>
            </a:r>
            <a:r>
              <a:rPr lang="vi-VN" dirty="0" smtClean="0"/>
              <a:t>cho </a:t>
            </a:r>
            <a:r>
              <a:rPr lang="vi-VN" dirty="0"/>
              <a:t>thấy xu hướng trong </a:t>
            </a:r>
            <a:r>
              <a:rPr lang="en-US" dirty="0" err="1" smtClean="0"/>
              <a:t>toàn</a:t>
            </a:r>
            <a:r>
              <a:rPr lang="en-US" dirty="0"/>
              <a:t> </a:t>
            </a:r>
            <a:r>
              <a:rPr lang="en-US" dirty="0" err="1" smtClean="0"/>
              <a:t>bộ</a:t>
            </a:r>
            <a:r>
              <a:rPr lang="en-US" dirty="0"/>
              <a:t> </a:t>
            </a:r>
            <a:r>
              <a:rPr lang="en-US" dirty="0" err="1" smtClean="0"/>
              <a:t>thời</a:t>
            </a:r>
            <a:r>
              <a:rPr lang="en-US" dirty="0" smtClean="0"/>
              <a:t> </a:t>
            </a:r>
            <a:r>
              <a:rPr lang="en-US" dirty="0" err="1" smtClean="0"/>
              <a:t>gian</a:t>
            </a:r>
            <a:r>
              <a:rPr lang="en-US" dirty="0"/>
              <a:t> </a:t>
            </a:r>
            <a:r>
              <a:rPr lang="en-US" dirty="0" err="1" smtClean="0"/>
              <a:t>của</a:t>
            </a:r>
            <a:r>
              <a:rPr lang="en-US" dirty="0" smtClean="0"/>
              <a:t> </a:t>
            </a:r>
            <a:r>
              <a:rPr lang="en-US" dirty="0" err="1" smtClean="0"/>
              <a:t>quy</a:t>
            </a:r>
            <a:r>
              <a:rPr lang="en-US" dirty="0"/>
              <a:t> </a:t>
            </a:r>
            <a:r>
              <a:rPr lang="en-US" dirty="0" err="1" smtClean="0"/>
              <a:t>trình</a:t>
            </a:r>
            <a:r>
              <a:rPr lang="vi-VN" dirty="0" smtClean="0"/>
              <a:t>, </a:t>
            </a:r>
            <a:r>
              <a:rPr lang="vi-VN" dirty="0"/>
              <a:t>sự thay đổi theo thời gian, hoặc bị từ chối hoặc cải tiến trong một </a:t>
            </a:r>
            <a:r>
              <a:rPr lang="vi-VN" dirty="0" smtClean="0"/>
              <a:t>qu</a:t>
            </a:r>
            <a:r>
              <a:rPr lang="en-US" dirty="0" smtClean="0"/>
              <a:t>y</a:t>
            </a:r>
            <a:r>
              <a:rPr lang="vi-VN" dirty="0" smtClean="0"/>
              <a:t> </a:t>
            </a:r>
            <a:r>
              <a:rPr lang="vi-VN" dirty="0"/>
              <a:t>trình theo thời gian</a:t>
            </a:r>
            <a:endParaRPr lang="en-US" dirty="0"/>
          </a:p>
        </p:txBody>
      </p:sp>
    </p:spTree>
    <p:extLst>
      <p:ext uri="{BB962C8B-B14F-4D97-AF65-F5344CB8AC3E}">
        <p14:creationId xmlns:p14="http://schemas.microsoft.com/office/powerpoint/2010/main" val="3684373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pPr lvl="1"/>
            <a:r>
              <a:rPr lang="en-US" dirty="0">
                <a:solidFill>
                  <a:srgbClr val="990000"/>
                </a:solidFill>
              </a:rPr>
              <a:t>Scatter </a:t>
            </a:r>
            <a:r>
              <a:rPr lang="en-US" dirty="0" smtClean="0">
                <a:solidFill>
                  <a:srgbClr val="990000"/>
                </a:solidFill>
              </a:rPr>
              <a:t>Diagram</a:t>
            </a:r>
            <a:r>
              <a:rPr lang="en-US" dirty="0" smtClean="0"/>
              <a:t>: </a:t>
            </a:r>
            <a:r>
              <a:rPr lang="vi-VN" dirty="0"/>
              <a:t>Công cụ này cho phép đội ngũ </a:t>
            </a:r>
            <a:r>
              <a:rPr lang="vi-VN" dirty="0" smtClean="0"/>
              <a:t>chất </a:t>
            </a:r>
            <a:r>
              <a:rPr lang="vi-VN" dirty="0"/>
              <a:t>lượng </a:t>
            </a:r>
            <a:r>
              <a:rPr lang="vi-VN" dirty="0" smtClean="0"/>
              <a:t>nghiên </a:t>
            </a:r>
            <a:r>
              <a:rPr lang="vi-VN" dirty="0"/>
              <a:t>cứu và xác định các mối quan hệ có thể có giữa những thay đổi </a:t>
            </a:r>
            <a:r>
              <a:rPr lang="vi-VN" dirty="0" smtClean="0"/>
              <a:t>được</a:t>
            </a:r>
            <a:r>
              <a:rPr lang="en-US" dirty="0" smtClean="0"/>
              <a:t> </a:t>
            </a:r>
            <a:r>
              <a:rPr lang="vi-VN" dirty="0" smtClean="0"/>
              <a:t>quan </a:t>
            </a:r>
            <a:r>
              <a:rPr lang="vi-VN" dirty="0"/>
              <a:t>sát </a:t>
            </a:r>
            <a:r>
              <a:rPr lang="vi-VN" dirty="0" smtClean="0"/>
              <a:t>trong </a:t>
            </a:r>
            <a:r>
              <a:rPr lang="vi-VN" dirty="0"/>
              <a:t>hai biến. Biến phụ thuộc so với các biến độc lập được vẽ.</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74" y="3487777"/>
            <a:ext cx="6182733" cy="3050149"/>
          </a:xfrm>
          <a:prstGeom prst="rect">
            <a:avLst/>
          </a:prstGeom>
        </p:spPr>
      </p:pic>
    </p:spTree>
    <p:extLst>
      <p:ext uri="{BB962C8B-B14F-4D97-AF65-F5344CB8AC3E}">
        <p14:creationId xmlns:p14="http://schemas.microsoft.com/office/powerpoint/2010/main" val="23162431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96127"/>
          </a:xfrm>
        </p:spPr>
        <p:txBody>
          <a:bodyPr/>
          <a:lstStyle/>
          <a:p>
            <a:r>
              <a:rPr lang="en-US" dirty="0" err="1"/>
              <a:t>Thực</a:t>
            </a:r>
            <a:r>
              <a:rPr lang="en-US" dirty="0"/>
              <a:t> </a:t>
            </a:r>
            <a:r>
              <a:rPr lang="en-US" dirty="0" err="1"/>
              <a:t>hiện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br>
              <a:rPr lang="en-US" dirty="0"/>
            </a:br>
            <a:r>
              <a:rPr lang="en-US" dirty="0"/>
              <a:t>(</a:t>
            </a:r>
            <a:r>
              <a:rPr lang="de-DE" dirty="0"/>
              <a:t>Perform Quality Control)</a:t>
            </a:r>
            <a:endParaRPr lang="en-US" dirty="0"/>
          </a:p>
        </p:txBody>
      </p:sp>
      <p:sp>
        <p:nvSpPr>
          <p:cNvPr id="3" name="Content Placeholder 2"/>
          <p:cNvSpPr>
            <a:spLocks noGrp="1"/>
          </p:cNvSpPr>
          <p:nvPr>
            <p:ph idx="1"/>
          </p:nvPr>
        </p:nvSpPr>
        <p:spPr/>
        <p:txBody>
          <a:bodyPr/>
          <a:lstStyle/>
          <a:p>
            <a:r>
              <a:rPr lang="en-US" dirty="0" smtClean="0"/>
              <a:t>Outputs:</a:t>
            </a:r>
          </a:p>
          <a:p>
            <a:pPr lvl="1"/>
            <a:r>
              <a:rPr lang="en-US" dirty="0"/>
              <a:t>Quality Control </a:t>
            </a:r>
            <a:r>
              <a:rPr lang="en-US" dirty="0" smtClean="0"/>
              <a:t>Measurements</a:t>
            </a:r>
          </a:p>
          <a:p>
            <a:pPr lvl="1"/>
            <a:r>
              <a:rPr lang="en-US" dirty="0"/>
              <a:t>Validated </a:t>
            </a:r>
            <a:r>
              <a:rPr lang="en-US" dirty="0" smtClean="0"/>
              <a:t>Changes</a:t>
            </a:r>
          </a:p>
          <a:p>
            <a:pPr lvl="1"/>
            <a:r>
              <a:rPr lang="en-US" dirty="0"/>
              <a:t>Validated </a:t>
            </a:r>
            <a:r>
              <a:rPr lang="en-US" dirty="0" smtClean="0"/>
              <a:t>Deliverables</a:t>
            </a:r>
          </a:p>
          <a:p>
            <a:pPr lvl="1"/>
            <a:r>
              <a:rPr lang="en-US" dirty="0"/>
              <a:t>Organizational Process Assets </a:t>
            </a:r>
            <a:r>
              <a:rPr lang="en-US" dirty="0" smtClean="0"/>
              <a:t>Updates</a:t>
            </a:r>
          </a:p>
          <a:p>
            <a:pPr lvl="1"/>
            <a:r>
              <a:rPr lang="en-US" dirty="0"/>
              <a:t>Change </a:t>
            </a:r>
            <a:r>
              <a:rPr lang="en-US" dirty="0" smtClean="0"/>
              <a:t>Requests</a:t>
            </a:r>
          </a:p>
          <a:p>
            <a:pPr lvl="1"/>
            <a:r>
              <a:rPr lang="en-US" dirty="0"/>
              <a:t>Project Management Plan </a:t>
            </a:r>
            <a:r>
              <a:rPr lang="en-US" dirty="0" smtClean="0"/>
              <a:t>Updates</a:t>
            </a:r>
          </a:p>
          <a:p>
            <a:pPr lvl="1"/>
            <a:r>
              <a:rPr lang="en-US" dirty="0"/>
              <a:t>Project Document Updates</a:t>
            </a:r>
          </a:p>
        </p:txBody>
      </p:sp>
    </p:spTree>
    <p:extLst>
      <p:ext uri="{BB962C8B-B14F-4D97-AF65-F5344CB8AC3E}">
        <p14:creationId xmlns:p14="http://schemas.microsoft.com/office/powerpoint/2010/main" val="93936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Chất lượng là gì ? </a:t>
            </a:r>
            <a:endParaRPr lang="en-US" dirty="0"/>
          </a:p>
        </p:txBody>
      </p:sp>
      <p:sp>
        <p:nvSpPr>
          <p:cNvPr id="3" name="Content Placeholder 2"/>
          <p:cNvSpPr>
            <a:spLocks noGrp="1"/>
          </p:cNvSpPr>
          <p:nvPr>
            <p:ph idx="1"/>
          </p:nvPr>
        </p:nvSpPr>
        <p:spPr/>
        <p:txBody>
          <a:bodyPr/>
          <a:lstStyle/>
          <a:p>
            <a:r>
              <a:rPr lang="vi-VN" dirty="0"/>
              <a:t>Một </a:t>
            </a:r>
            <a:r>
              <a:rPr lang="vi-VN" dirty="0" smtClean="0"/>
              <a:t>số</a:t>
            </a:r>
            <a:r>
              <a:rPr lang="en-US" dirty="0" smtClean="0"/>
              <a:t> </a:t>
            </a:r>
            <a:r>
              <a:rPr lang="vi-VN" dirty="0" smtClean="0"/>
              <a:t>chuyên </a:t>
            </a:r>
            <a:r>
              <a:rPr lang="vi-VN" dirty="0"/>
              <a:t>gia </a:t>
            </a:r>
            <a:r>
              <a:rPr lang="vi-VN" dirty="0" smtClean="0"/>
              <a:t>khác </a:t>
            </a:r>
            <a:r>
              <a:rPr lang="vi-VN" dirty="0"/>
              <a:t>định </a:t>
            </a:r>
            <a:r>
              <a:rPr lang="vi-VN" dirty="0" smtClean="0"/>
              <a:t>nghĩa</a:t>
            </a:r>
            <a:r>
              <a:rPr lang="en-US" dirty="0"/>
              <a:t> </a:t>
            </a:r>
            <a:r>
              <a:rPr lang="en-US" dirty="0" err="1" smtClean="0"/>
              <a:t>chất</a:t>
            </a:r>
            <a:r>
              <a:rPr lang="en-US" dirty="0" smtClean="0"/>
              <a:t> l</a:t>
            </a:r>
            <a:r>
              <a:rPr lang="vi-VN" dirty="0" smtClean="0"/>
              <a:t>ượ</a:t>
            </a:r>
            <a:r>
              <a:rPr lang="en-US" dirty="0" err="1" smtClean="0"/>
              <a:t>ng</a:t>
            </a:r>
            <a:r>
              <a:rPr lang="vi-VN" dirty="0" smtClean="0"/>
              <a:t> </a:t>
            </a:r>
            <a:r>
              <a:rPr lang="vi-VN" dirty="0"/>
              <a:t>theo nguyên tắc </a:t>
            </a:r>
            <a:r>
              <a:rPr lang="vi-VN" dirty="0" smtClean="0"/>
              <a:t>cơ</a:t>
            </a:r>
            <a:r>
              <a:rPr lang="en-US" dirty="0" smtClean="0"/>
              <a:t> </a:t>
            </a:r>
            <a:r>
              <a:rPr lang="vi-VN" dirty="0" smtClean="0"/>
              <a:t>bản</a:t>
            </a:r>
            <a:r>
              <a:rPr lang="en-US" dirty="0" smtClean="0"/>
              <a:t>:</a:t>
            </a:r>
          </a:p>
          <a:p>
            <a:pPr lvl="1"/>
            <a:r>
              <a:rPr lang="vi-VN" dirty="0" smtClean="0">
                <a:solidFill>
                  <a:srgbClr val="990000"/>
                </a:solidFill>
              </a:rPr>
              <a:t>Sự </a:t>
            </a:r>
            <a:r>
              <a:rPr lang="vi-VN" dirty="0">
                <a:solidFill>
                  <a:srgbClr val="990000"/>
                </a:solidFill>
              </a:rPr>
              <a:t>hài lòng của khách </a:t>
            </a:r>
            <a:r>
              <a:rPr lang="vi-VN" dirty="0" smtClean="0">
                <a:solidFill>
                  <a:srgbClr val="990000"/>
                </a:solidFill>
              </a:rPr>
              <a:t>hàng</a:t>
            </a:r>
            <a:r>
              <a:rPr lang="en-US" dirty="0" smtClean="0"/>
              <a:t>:</a:t>
            </a:r>
            <a:r>
              <a:rPr lang="vi-VN" dirty="0" smtClean="0"/>
              <a:t> </a:t>
            </a:r>
            <a:r>
              <a:rPr lang="vi-VN" dirty="0"/>
              <a:t>là đảm bảo rằng những người đang trả tiền cho sản phẩm cuối </a:t>
            </a:r>
            <a:r>
              <a:rPr lang="vi-VN" dirty="0" smtClean="0"/>
              <a:t>cùng </a:t>
            </a:r>
            <a:r>
              <a:rPr lang="vi-VN" dirty="0"/>
              <a:t>hài lòng với những gì họ nhận được</a:t>
            </a:r>
            <a:r>
              <a:rPr lang="vi-VN" dirty="0" smtClean="0"/>
              <a:t>.</a:t>
            </a:r>
            <a:endParaRPr lang="en-US" dirty="0" smtClean="0"/>
          </a:p>
          <a:p>
            <a:pPr lvl="1"/>
            <a:r>
              <a:rPr lang="vi-VN" dirty="0">
                <a:solidFill>
                  <a:srgbClr val="990000"/>
                </a:solidFill>
              </a:rPr>
              <a:t>Tiện lợi cho </a:t>
            </a:r>
            <a:r>
              <a:rPr lang="vi-VN" dirty="0" smtClean="0">
                <a:solidFill>
                  <a:srgbClr val="990000"/>
                </a:solidFill>
              </a:rPr>
              <a:t>sử</a:t>
            </a:r>
            <a:r>
              <a:rPr lang="en-US" dirty="0" smtClean="0">
                <a:solidFill>
                  <a:srgbClr val="990000"/>
                </a:solidFill>
              </a:rPr>
              <a:t> </a:t>
            </a:r>
            <a:r>
              <a:rPr lang="vi-VN" dirty="0" smtClean="0">
                <a:solidFill>
                  <a:srgbClr val="990000"/>
                </a:solidFill>
              </a:rPr>
              <a:t>dụng</a:t>
            </a:r>
            <a:r>
              <a:rPr lang="vi-VN" dirty="0" smtClean="0"/>
              <a:t>: Đảm</a:t>
            </a:r>
            <a:r>
              <a:rPr lang="en-US" dirty="0"/>
              <a:t> </a:t>
            </a:r>
            <a:r>
              <a:rPr lang="en-US" dirty="0" err="1" smtClean="0"/>
              <a:t>bảo</a:t>
            </a:r>
            <a:r>
              <a:rPr lang="vi-VN" dirty="0" smtClean="0"/>
              <a:t> </a:t>
            </a:r>
            <a:r>
              <a:rPr lang="vi-VN" dirty="0"/>
              <a:t>sản phẩm </a:t>
            </a:r>
            <a:r>
              <a:rPr lang="vi-VN" dirty="0" smtClean="0"/>
              <a:t>có </a:t>
            </a:r>
            <a:r>
              <a:rPr lang="vi-VN" dirty="0"/>
              <a:t>thiết kế tốt nhất để phù hợp với nhu cầu của khách hàng</a:t>
            </a:r>
            <a:r>
              <a:rPr lang="vi-VN" dirty="0" smtClean="0"/>
              <a:t>.</a:t>
            </a:r>
            <a:endParaRPr lang="en-US" dirty="0" smtClean="0"/>
          </a:p>
          <a:p>
            <a:pPr lvl="1"/>
            <a:r>
              <a:rPr lang="en-US" dirty="0" err="1" smtClean="0">
                <a:solidFill>
                  <a:srgbClr val="990000"/>
                </a:solidFill>
              </a:rPr>
              <a:t>Đáp</a:t>
            </a:r>
            <a:r>
              <a:rPr lang="en-US" dirty="0">
                <a:solidFill>
                  <a:srgbClr val="990000"/>
                </a:solidFill>
              </a:rPr>
              <a:t> </a:t>
            </a:r>
            <a:r>
              <a:rPr lang="en-US" dirty="0" err="1" smtClean="0">
                <a:solidFill>
                  <a:srgbClr val="990000"/>
                </a:solidFill>
              </a:rPr>
              <a:t>ứng</a:t>
            </a:r>
            <a:r>
              <a:rPr lang="en-US" dirty="0">
                <a:solidFill>
                  <a:srgbClr val="990000"/>
                </a:solidFill>
              </a:rPr>
              <a:t> </a:t>
            </a:r>
            <a:r>
              <a:rPr lang="en-US" dirty="0" err="1" smtClean="0">
                <a:solidFill>
                  <a:srgbClr val="990000"/>
                </a:solidFill>
              </a:rPr>
              <a:t>yêu</a:t>
            </a:r>
            <a:r>
              <a:rPr lang="en-US" dirty="0">
                <a:solidFill>
                  <a:srgbClr val="990000"/>
                </a:solidFill>
              </a:rPr>
              <a:t> </a:t>
            </a:r>
            <a:r>
              <a:rPr lang="en-US" dirty="0" err="1" smtClean="0">
                <a:solidFill>
                  <a:srgbClr val="990000"/>
                </a:solidFill>
              </a:rPr>
              <a:t>cầu</a:t>
            </a:r>
            <a:r>
              <a:rPr lang="en-US" dirty="0" smtClean="0"/>
              <a:t>: </a:t>
            </a:r>
            <a:r>
              <a:rPr lang="vi-VN" dirty="0"/>
              <a:t>là cốt lõi của sự hài lòng của khách hàng và </a:t>
            </a:r>
            <a:r>
              <a:rPr lang="en-US" dirty="0" err="1" smtClean="0"/>
              <a:t>tiện</a:t>
            </a:r>
            <a:r>
              <a:rPr lang="en-US" dirty="0"/>
              <a:t> </a:t>
            </a:r>
            <a:r>
              <a:rPr lang="en-US" dirty="0" err="1" smtClean="0"/>
              <a:t>lợi</a:t>
            </a:r>
            <a:r>
              <a:rPr lang="en-US" dirty="0" smtClean="0"/>
              <a:t> </a:t>
            </a:r>
            <a:r>
              <a:rPr lang="vi-VN" dirty="0" smtClean="0"/>
              <a:t>cho </a:t>
            </a:r>
            <a:r>
              <a:rPr lang="vi-VN" dirty="0"/>
              <a:t>sử </a:t>
            </a:r>
            <a:r>
              <a:rPr lang="vi-VN" dirty="0" smtClean="0"/>
              <a:t>dụng</a:t>
            </a:r>
            <a:r>
              <a:rPr lang="en-US" dirty="0" smtClean="0"/>
              <a:t>.</a:t>
            </a:r>
          </a:p>
        </p:txBody>
      </p:sp>
    </p:spTree>
    <p:extLst>
      <p:ext uri="{BB962C8B-B14F-4D97-AF65-F5344CB8AC3E}">
        <p14:creationId xmlns:p14="http://schemas.microsoft.com/office/powerpoint/2010/main" val="2627266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a:t>
            </a:r>
            <a:r>
              <a:rPr lang="en-US" dirty="0" err="1"/>
              <a:t>chất</a:t>
            </a:r>
            <a:r>
              <a:rPr lang="en-US" dirty="0"/>
              <a:t> </a:t>
            </a:r>
            <a:r>
              <a:rPr lang="en-US" dirty="0" err="1"/>
              <a:t>lượng</a:t>
            </a:r>
            <a:r>
              <a:rPr lang="en-US" dirty="0"/>
              <a:t> </a:t>
            </a:r>
            <a:r>
              <a:rPr lang="en-US" dirty="0" smtClean="0"/>
              <a:t>(</a:t>
            </a:r>
            <a:r>
              <a:rPr lang="de-DE" dirty="0" smtClean="0"/>
              <a:t>Plan Quality)</a:t>
            </a:r>
            <a:endParaRPr lang="en-US" dirty="0"/>
          </a:p>
        </p:txBody>
      </p:sp>
      <p:sp>
        <p:nvSpPr>
          <p:cNvPr id="3" name="Content Placeholder 2"/>
          <p:cNvSpPr>
            <a:spLocks noGrp="1"/>
          </p:cNvSpPr>
          <p:nvPr>
            <p:ph idx="1"/>
          </p:nvPr>
        </p:nvSpPr>
        <p:spPr/>
        <p:txBody>
          <a:bodyPr/>
          <a:lstStyle/>
          <a:p>
            <a:r>
              <a:rPr lang="vi-VN" dirty="0"/>
              <a:t>Xác định các yêu cầu và tiêu </a:t>
            </a:r>
            <a:r>
              <a:rPr lang="vi-VN" dirty="0" smtClean="0"/>
              <a:t>chuẩn</a:t>
            </a:r>
            <a:r>
              <a:rPr lang="en-US" dirty="0" smtClean="0"/>
              <a:t> </a:t>
            </a:r>
            <a:r>
              <a:rPr lang="vi-VN" dirty="0" smtClean="0"/>
              <a:t>về </a:t>
            </a:r>
            <a:r>
              <a:rPr lang="vi-VN" dirty="0"/>
              <a:t>chất </a:t>
            </a:r>
            <a:r>
              <a:rPr lang="vi-VN" dirty="0" smtClean="0"/>
              <a:t>lượng  </a:t>
            </a:r>
            <a:r>
              <a:rPr lang="vi-VN" dirty="0"/>
              <a:t>cho dự án và sản phẩm, và các văn </a:t>
            </a:r>
            <a:r>
              <a:rPr lang="vi-VN" dirty="0" smtClean="0"/>
              <a:t>bản</a:t>
            </a:r>
            <a:r>
              <a:rPr lang="en-US" dirty="0" smtClean="0"/>
              <a:t> </a:t>
            </a:r>
            <a:r>
              <a:rPr lang="vi-VN" dirty="0" smtClean="0"/>
              <a:t>nhận </a:t>
            </a:r>
            <a:r>
              <a:rPr lang="vi-VN" dirty="0"/>
              <a:t>biết </a:t>
            </a:r>
            <a:r>
              <a:rPr lang="vi-VN" dirty="0" smtClean="0"/>
              <a:t>như</a:t>
            </a:r>
            <a:r>
              <a:rPr lang="en-US" dirty="0" smtClean="0"/>
              <a:t> </a:t>
            </a:r>
            <a:r>
              <a:rPr lang="vi-VN" dirty="0" smtClean="0"/>
              <a:t>thế</a:t>
            </a:r>
            <a:r>
              <a:rPr lang="en-US" dirty="0" smtClean="0"/>
              <a:t> </a:t>
            </a:r>
            <a:r>
              <a:rPr lang="vi-VN" dirty="0" smtClean="0"/>
              <a:t>nào </a:t>
            </a:r>
            <a:r>
              <a:rPr lang="vi-VN" dirty="0"/>
              <a:t>và làm </a:t>
            </a:r>
            <a:r>
              <a:rPr lang="vi-VN" dirty="0" smtClean="0"/>
              <a:t>thế</a:t>
            </a:r>
            <a:r>
              <a:rPr lang="en-US" dirty="0" smtClean="0"/>
              <a:t> </a:t>
            </a:r>
            <a:r>
              <a:rPr lang="vi-VN" dirty="0" smtClean="0"/>
              <a:t>nào </a:t>
            </a:r>
            <a:r>
              <a:rPr lang="vi-VN" dirty="0"/>
              <a:t>thỏa </a:t>
            </a:r>
            <a:r>
              <a:rPr lang="vi-VN" dirty="0" smtClean="0"/>
              <a:t>mãn chúng</a:t>
            </a:r>
            <a:r>
              <a:rPr lang="en-US" dirty="0" smtClean="0"/>
              <a:t>.</a:t>
            </a:r>
          </a:p>
          <a:p>
            <a:r>
              <a:rPr lang="vi-VN" dirty="0"/>
              <a:t>Phải được thực hiện song song </a:t>
            </a:r>
            <a:r>
              <a:rPr lang="vi-VN" dirty="0" smtClean="0"/>
              <a:t>với</a:t>
            </a:r>
            <a:r>
              <a:rPr lang="en-US" dirty="0" smtClean="0"/>
              <a:t> </a:t>
            </a:r>
            <a:r>
              <a:rPr lang="en-US" dirty="0" err="1" smtClean="0"/>
              <a:t>các</a:t>
            </a:r>
            <a:r>
              <a:rPr lang="en-US" dirty="0" smtClean="0"/>
              <a:t> </a:t>
            </a:r>
            <a:r>
              <a:rPr lang="vi-VN" dirty="0" smtClean="0"/>
              <a:t>quá </a:t>
            </a:r>
            <a:r>
              <a:rPr lang="vi-VN" dirty="0"/>
              <a:t>trình lập kế hoạch khác</a:t>
            </a:r>
            <a:r>
              <a:rPr lang="vi-VN" dirty="0" smtClean="0"/>
              <a:t>.</a:t>
            </a:r>
            <a:endParaRPr lang="en-US" dirty="0" smtClean="0"/>
          </a:p>
          <a:p>
            <a:r>
              <a:rPr lang="en-US" dirty="0" err="1" smtClean="0"/>
              <a:t>Lập</a:t>
            </a:r>
            <a:r>
              <a:rPr lang="en-US" dirty="0" smtClean="0"/>
              <a:t> </a:t>
            </a:r>
            <a:r>
              <a:rPr lang="vi-VN" dirty="0" smtClean="0"/>
              <a:t>kế </a:t>
            </a:r>
            <a:r>
              <a:rPr lang="vi-VN" dirty="0"/>
              <a:t>hoạch quản lý chất lượng để giúp hướng dẫn </a:t>
            </a:r>
            <a:r>
              <a:rPr lang="vi-VN" dirty="0" smtClean="0"/>
              <a:t>nhóm </a:t>
            </a:r>
            <a:r>
              <a:rPr lang="en-US" dirty="0" smtClean="0"/>
              <a:t>dự</a:t>
            </a:r>
            <a:r>
              <a:rPr lang="en-US" dirty="0"/>
              <a:t> </a:t>
            </a:r>
            <a:r>
              <a:rPr lang="en-US" dirty="0" smtClean="0"/>
              <a:t>án </a:t>
            </a:r>
            <a:r>
              <a:rPr lang="vi-VN" dirty="0" smtClean="0"/>
              <a:t>thông </a:t>
            </a:r>
            <a:r>
              <a:rPr lang="vi-VN" dirty="0"/>
              <a:t>qua các hoạt động chất lượng.</a:t>
            </a:r>
            <a:endParaRPr lang="en-US" dirty="0"/>
          </a:p>
        </p:txBody>
      </p:sp>
    </p:spTree>
    <p:extLst>
      <p:ext uri="{BB962C8B-B14F-4D97-AF65-F5344CB8AC3E}">
        <p14:creationId xmlns:p14="http://schemas.microsoft.com/office/powerpoint/2010/main" val="1551225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a:t>
            </a:r>
            <a:r>
              <a:rPr lang="en-US" dirty="0" err="1"/>
              <a:t>chất</a:t>
            </a:r>
            <a:r>
              <a:rPr lang="en-US" dirty="0"/>
              <a:t> </a:t>
            </a:r>
            <a:r>
              <a:rPr lang="en-US" dirty="0" err="1"/>
              <a:t>lượng</a:t>
            </a:r>
            <a:r>
              <a:rPr lang="en-US" dirty="0"/>
              <a:t> (</a:t>
            </a:r>
            <a:r>
              <a:rPr lang="de-DE" dirty="0"/>
              <a:t>Plan Quality)</a:t>
            </a:r>
            <a:endParaRPr lang="en-US" dirty="0"/>
          </a:p>
        </p:txBody>
      </p:sp>
      <p:sp>
        <p:nvSpPr>
          <p:cNvPr id="3" name="Content Placeholder 2"/>
          <p:cNvSpPr>
            <a:spLocks noGrp="1"/>
          </p:cNvSpPr>
          <p:nvPr>
            <p:ph idx="1"/>
          </p:nvPr>
        </p:nvSpPr>
        <p:spPr/>
        <p:txBody>
          <a:bodyPr/>
          <a:lstStyle/>
          <a:p>
            <a:r>
              <a:rPr lang="en-US" dirty="0" smtClean="0"/>
              <a:t>Inputs</a:t>
            </a:r>
          </a:p>
          <a:p>
            <a:pPr lvl="1"/>
            <a:r>
              <a:rPr lang="en-US" dirty="0">
                <a:solidFill>
                  <a:srgbClr val="990000"/>
                </a:solidFill>
              </a:rPr>
              <a:t>Quality policy</a:t>
            </a:r>
            <a:r>
              <a:rPr lang="en-US" dirty="0"/>
              <a:t>: </a:t>
            </a:r>
            <a:r>
              <a:rPr lang="en-US" dirty="0" err="1" smtClean="0"/>
              <a:t>Mục</a:t>
            </a:r>
            <a:r>
              <a:rPr lang="en-US" dirty="0" smtClean="0"/>
              <a:t> </a:t>
            </a:r>
            <a:r>
              <a:rPr lang="vi-VN" dirty="0" smtClean="0"/>
              <a:t>đí</a:t>
            </a:r>
            <a:r>
              <a:rPr lang="en-US" dirty="0" err="1" smtClean="0"/>
              <a:t>ch</a:t>
            </a:r>
            <a:r>
              <a:rPr lang="en-US" dirty="0"/>
              <a:t> </a:t>
            </a:r>
            <a:r>
              <a:rPr lang="en-US" dirty="0" err="1" smtClean="0"/>
              <a:t>và</a:t>
            </a:r>
            <a:r>
              <a:rPr lang="en-US" dirty="0"/>
              <a:t> </a:t>
            </a:r>
            <a:r>
              <a:rPr lang="en-US" dirty="0" err="1" smtClean="0"/>
              <a:t>sự</a:t>
            </a:r>
            <a:r>
              <a:rPr lang="en-US" dirty="0"/>
              <a:t> </a:t>
            </a:r>
            <a:r>
              <a:rPr lang="en-US" dirty="0" err="1" smtClean="0"/>
              <a:t>chỉ</a:t>
            </a:r>
            <a:r>
              <a:rPr lang="en-US" dirty="0" smtClean="0"/>
              <a:t> </a:t>
            </a:r>
            <a:r>
              <a:rPr lang="vi-VN" dirty="0" smtClean="0"/>
              <a:t>đạo</a:t>
            </a:r>
            <a:r>
              <a:rPr lang="en-US" dirty="0"/>
              <a:t> </a:t>
            </a:r>
            <a:r>
              <a:rPr lang="en-US" dirty="0" err="1" smtClean="0"/>
              <a:t>của</a:t>
            </a:r>
            <a:r>
              <a:rPr lang="en-US" dirty="0"/>
              <a:t> </a:t>
            </a:r>
            <a:r>
              <a:rPr lang="en-US" dirty="0" err="1" smtClean="0"/>
              <a:t>một</a:t>
            </a:r>
            <a:r>
              <a:rPr lang="en-US" dirty="0"/>
              <a:t> </a:t>
            </a:r>
            <a:r>
              <a:rPr lang="en-US" dirty="0" err="1" smtClean="0"/>
              <a:t>tổ</a:t>
            </a:r>
            <a:r>
              <a:rPr lang="en-US" dirty="0"/>
              <a:t> </a:t>
            </a:r>
            <a:r>
              <a:rPr lang="en-US" dirty="0" err="1" smtClean="0"/>
              <a:t>chức</a:t>
            </a:r>
            <a:r>
              <a:rPr lang="en-US" dirty="0"/>
              <a:t> </a:t>
            </a:r>
            <a:r>
              <a:rPr lang="en-US" dirty="0" err="1" smtClean="0"/>
              <a:t>liên</a:t>
            </a:r>
            <a:r>
              <a:rPr lang="en-US" dirty="0" smtClean="0"/>
              <a:t> </a:t>
            </a:r>
            <a:r>
              <a:rPr lang="en-US" dirty="0" err="1" smtClean="0"/>
              <a:t>quan</a:t>
            </a:r>
            <a:r>
              <a:rPr lang="en-US" dirty="0" smtClean="0"/>
              <a:t> </a:t>
            </a:r>
            <a:r>
              <a:rPr lang="vi-VN" dirty="0" smtClean="0"/>
              <a:t>đế</a:t>
            </a:r>
            <a:r>
              <a:rPr lang="en-US" dirty="0"/>
              <a:t>n </a:t>
            </a:r>
            <a:r>
              <a:rPr lang="en-US" dirty="0" err="1" smtClean="0"/>
              <a:t>chất</a:t>
            </a:r>
            <a:r>
              <a:rPr lang="en-US" dirty="0" smtClean="0"/>
              <a:t> l</a:t>
            </a:r>
            <a:r>
              <a:rPr lang="vi-VN" dirty="0" smtClean="0"/>
              <a:t>ượ</a:t>
            </a:r>
            <a:r>
              <a:rPr lang="en-US" dirty="0" err="1" smtClean="0"/>
              <a:t>ng</a:t>
            </a:r>
            <a:r>
              <a:rPr lang="en-US" dirty="0" smtClean="0"/>
              <a:t>.</a:t>
            </a:r>
          </a:p>
          <a:p>
            <a:pPr lvl="1"/>
            <a:r>
              <a:rPr lang="en-US" dirty="0" smtClean="0">
                <a:solidFill>
                  <a:srgbClr val="990000"/>
                </a:solidFill>
              </a:rPr>
              <a:t>Scope statement</a:t>
            </a:r>
            <a:r>
              <a:rPr lang="en-US" dirty="0" smtClean="0"/>
              <a:t>: </a:t>
            </a:r>
            <a:r>
              <a:rPr lang="vi-VN" dirty="0"/>
              <a:t>là một đầu vào quan trọng để lập kế hoạch chất </a:t>
            </a:r>
            <a:r>
              <a:rPr lang="vi-VN" dirty="0" smtClean="0"/>
              <a:t>lượng</a:t>
            </a:r>
            <a:r>
              <a:rPr lang="en-US" dirty="0"/>
              <a:t>, </a:t>
            </a:r>
            <a:r>
              <a:rPr lang="en-US" dirty="0" err="1" smtClean="0"/>
              <a:t>nó</a:t>
            </a:r>
            <a:r>
              <a:rPr lang="en-US" dirty="0" smtClean="0"/>
              <a:t> </a:t>
            </a:r>
            <a:r>
              <a:rPr lang="en-US" dirty="0" err="1" smtClean="0"/>
              <a:t>ghi</a:t>
            </a:r>
            <a:r>
              <a:rPr lang="en-US" dirty="0"/>
              <a:t> </a:t>
            </a:r>
            <a:r>
              <a:rPr lang="en-US" dirty="0" err="1" smtClean="0"/>
              <a:t>lại</a:t>
            </a:r>
            <a:r>
              <a:rPr lang="en-US" dirty="0"/>
              <a:t> </a:t>
            </a:r>
            <a:r>
              <a:rPr lang="en-US" dirty="0" err="1" smtClean="0"/>
              <a:t>những</a:t>
            </a:r>
            <a:r>
              <a:rPr lang="en-US" dirty="0"/>
              <a:t>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a:t> </a:t>
            </a:r>
            <a:r>
              <a:rPr lang="en-US" dirty="0" err="1" smtClean="0"/>
              <a:t>và</a:t>
            </a:r>
            <a:r>
              <a:rPr lang="en-US" dirty="0"/>
              <a:t> </a:t>
            </a:r>
            <a:r>
              <a:rPr lang="en-US" dirty="0" err="1" smtClean="0"/>
              <a:t>mục</a:t>
            </a:r>
            <a:r>
              <a:rPr lang="en-US" dirty="0"/>
              <a:t> </a:t>
            </a:r>
            <a:r>
              <a:rPr lang="en-US" dirty="0" err="1" smtClean="0"/>
              <a:t>tiêu</a:t>
            </a:r>
            <a:r>
              <a:rPr lang="en-US" dirty="0"/>
              <a:t> </a:t>
            </a:r>
            <a:r>
              <a:rPr lang="en-US" dirty="0" err="1" smtClean="0"/>
              <a:t>của</a:t>
            </a:r>
            <a:r>
              <a:rPr lang="en-US" dirty="0"/>
              <a:t> dự án </a:t>
            </a:r>
            <a:r>
              <a:rPr lang="en-US" dirty="0" err="1" smtClean="0"/>
              <a:t>phục</a:t>
            </a:r>
            <a:r>
              <a:rPr lang="en-US" dirty="0"/>
              <a:t> </a:t>
            </a:r>
            <a:r>
              <a:rPr lang="en-US" dirty="0" err="1" smtClean="0"/>
              <a:t>vụ</a:t>
            </a:r>
            <a:r>
              <a:rPr lang="en-US" dirty="0"/>
              <a:t> cho việc </a:t>
            </a:r>
            <a:r>
              <a:rPr lang="en-US" dirty="0" err="1" smtClean="0"/>
              <a:t>xác</a:t>
            </a:r>
            <a:r>
              <a:rPr lang="en-US" dirty="0" smtClean="0"/>
              <a:t> </a:t>
            </a:r>
            <a:r>
              <a:rPr lang="vi-VN" dirty="0" smtClean="0"/>
              <a:t>đị</a:t>
            </a:r>
            <a:r>
              <a:rPr lang="en-US" dirty="0" err="1" smtClean="0"/>
              <a:t>nh</a:t>
            </a:r>
            <a:r>
              <a:rPr lang="en-US" dirty="0"/>
              <a:t> </a:t>
            </a:r>
            <a:r>
              <a:rPr lang="en-US" dirty="0" err="1" smtClean="0"/>
              <a:t>yêu</a:t>
            </a:r>
            <a:r>
              <a:rPr lang="en-US" dirty="0"/>
              <a:t> </a:t>
            </a:r>
            <a:r>
              <a:rPr lang="en-US" dirty="0" err="1" smtClean="0"/>
              <a:t>cầu</a:t>
            </a:r>
            <a:r>
              <a:rPr lang="en-US" dirty="0"/>
              <a:t> </a:t>
            </a:r>
            <a:r>
              <a:rPr lang="en-US" dirty="0" err="1" smtClean="0"/>
              <a:t>của</a:t>
            </a:r>
            <a:r>
              <a:rPr lang="en-US" dirty="0"/>
              <a:t> các </a:t>
            </a:r>
            <a:r>
              <a:rPr lang="en-US" dirty="0" err="1" smtClean="0"/>
              <a:t>bên</a:t>
            </a:r>
            <a:r>
              <a:rPr lang="en-US" dirty="0" smtClean="0"/>
              <a:t> </a:t>
            </a:r>
            <a:r>
              <a:rPr lang="en-US" dirty="0" err="1" smtClean="0"/>
              <a:t>tham</a:t>
            </a:r>
            <a:r>
              <a:rPr lang="en-US" dirty="0" smtClean="0"/>
              <a:t> </a:t>
            </a:r>
            <a:r>
              <a:rPr lang="en-US" dirty="0" err="1" smtClean="0"/>
              <a:t>gia</a:t>
            </a:r>
            <a:r>
              <a:rPr lang="en-US" dirty="0" smtClean="0"/>
              <a:t>.</a:t>
            </a:r>
          </a:p>
          <a:p>
            <a:pPr lvl="1"/>
            <a:r>
              <a:rPr lang="en-US" dirty="0" smtClean="0">
                <a:solidFill>
                  <a:srgbClr val="990000"/>
                </a:solidFill>
              </a:rPr>
              <a:t>Product description</a:t>
            </a:r>
            <a:r>
              <a:rPr lang="en-US" dirty="0"/>
              <a:t>: </a:t>
            </a:r>
            <a:r>
              <a:rPr lang="en-US" dirty="0" err="1" smtClean="0"/>
              <a:t>chứa</a:t>
            </a:r>
            <a:r>
              <a:rPr lang="en-US" dirty="0"/>
              <a:t> </a:t>
            </a:r>
            <a:r>
              <a:rPr lang="en-US" dirty="0" err="1" smtClean="0"/>
              <a:t>thông</a:t>
            </a:r>
            <a:r>
              <a:rPr lang="en-US" dirty="0" smtClean="0"/>
              <a:t> </a:t>
            </a:r>
            <a:r>
              <a:rPr lang="en-US" dirty="0"/>
              <a:t>tin chi </a:t>
            </a:r>
            <a:r>
              <a:rPr lang="en-US" dirty="0" err="1" smtClean="0"/>
              <a:t>tiết</a:t>
            </a:r>
            <a:r>
              <a:rPr lang="en-US" dirty="0"/>
              <a:t> </a:t>
            </a:r>
            <a:r>
              <a:rPr lang="en-US" dirty="0" err="1" smtClean="0"/>
              <a:t>về</a:t>
            </a:r>
            <a:r>
              <a:rPr lang="en-US" dirty="0"/>
              <a:t> </a:t>
            </a:r>
            <a:r>
              <a:rPr lang="en-US" dirty="0" err="1" smtClean="0"/>
              <a:t>kỹ</a:t>
            </a:r>
            <a:r>
              <a:rPr lang="en-US" dirty="0"/>
              <a:t> </a:t>
            </a:r>
            <a:r>
              <a:rPr lang="en-US" dirty="0" err="1" smtClean="0"/>
              <a:t>thuật</a:t>
            </a:r>
            <a:r>
              <a:rPr lang="en-US" dirty="0"/>
              <a:t> </a:t>
            </a:r>
            <a:r>
              <a:rPr lang="en-US" dirty="0" err="1" smtClean="0"/>
              <a:t>ảnh</a:t>
            </a:r>
            <a:r>
              <a:rPr lang="en-US" dirty="0"/>
              <a:t> </a:t>
            </a:r>
            <a:r>
              <a:rPr lang="en-US" dirty="0" smtClean="0"/>
              <a:t>h</a:t>
            </a:r>
            <a:r>
              <a:rPr lang="vi-VN" dirty="0" smtClean="0"/>
              <a:t>ưởn</a:t>
            </a:r>
            <a:r>
              <a:rPr lang="en-US" dirty="0" smtClean="0"/>
              <a:t>g </a:t>
            </a:r>
            <a:r>
              <a:rPr lang="vi-VN" dirty="0" smtClean="0"/>
              <a:t>đế</a:t>
            </a:r>
            <a:r>
              <a:rPr lang="en-US" dirty="0"/>
              <a:t>n </a:t>
            </a:r>
            <a:r>
              <a:rPr lang="en-US" dirty="0" err="1" smtClean="0"/>
              <a:t>kế</a:t>
            </a:r>
            <a:r>
              <a:rPr lang="en-US" dirty="0"/>
              <a:t> </a:t>
            </a:r>
            <a:r>
              <a:rPr lang="en-US" dirty="0" err="1" smtClean="0"/>
              <a:t>hoạch</a:t>
            </a:r>
            <a:r>
              <a:rPr lang="en-US" dirty="0"/>
              <a:t> </a:t>
            </a:r>
            <a:r>
              <a:rPr lang="en-US" dirty="0" err="1" smtClean="0"/>
              <a:t>chất</a:t>
            </a:r>
            <a:r>
              <a:rPr lang="en-US" dirty="0" smtClean="0"/>
              <a:t> l</a:t>
            </a:r>
            <a:r>
              <a:rPr lang="vi-VN" dirty="0" smtClean="0"/>
              <a:t>ượ</a:t>
            </a:r>
            <a:r>
              <a:rPr lang="en-US" dirty="0" err="1" smtClean="0"/>
              <a:t>ng</a:t>
            </a:r>
            <a:r>
              <a:rPr lang="en-US" dirty="0" smtClean="0"/>
              <a:t>.</a:t>
            </a:r>
          </a:p>
          <a:p>
            <a:pPr lvl="1"/>
            <a:r>
              <a:rPr lang="en-US" dirty="0" smtClean="0">
                <a:solidFill>
                  <a:srgbClr val="990000"/>
                </a:solidFill>
              </a:rPr>
              <a:t>Standards and regulation</a:t>
            </a:r>
            <a:r>
              <a:rPr lang="en-US" dirty="0" smtClean="0"/>
              <a:t>: </a:t>
            </a:r>
            <a:r>
              <a:rPr lang="vi-VN" dirty="0"/>
              <a:t>đội </a:t>
            </a:r>
            <a:r>
              <a:rPr lang="vi-VN" dirty="0" smtClean="0"/>
              <a:t>quản </a:t>
            </a:r>
            <a:r>
              <a:rPr lang="vi-VN" dirty="0"/>
              <a:t>lý dự án phải xem xét </a:t>
            </a:r>
            <a:r>
              <a:rPr lang="en-US" dirty="0" smtClean="0"/>
              <a:t>các</a:t>
            </a:r>
            <a:r>
              <a:rPr lang="vi-VN" dirty="0" smtClean="0"/>
              <a:t> </a:t>
            </a:r>
            <a:r>
              <a:rPr lang="vi-VN" dirty="0"/>
              <a:t>tiêu chuẩn </a:t>
            </a:r>
            <a:r>
              <a:rPr lang="en-US" dirty="0" err="1"/>
              <a:t>và</a:t>
            </a:r>
            <a:r>
              <a:rPr lang="vi-VN" dirty="0" smtClean="0"/>
              <a:t> </a:t>
            </a:r>
            <a:r>
              <a:rPr lang="en-US" dirty="0" smtClean="0"/>
              <a:t>các </a:t>
            </a:r>
            <a:r>
              <a:rPr lang="vi-VN" dirty="0" smtClean="0"/>
              <a:t>quy </a:t>
            </a:r>
            <a:r>
              <a:rPr lang="vi-VN" dirty="0"/>
              <a:t>định </a:t>
            </a:r>
            <a:r>
              <a:rPr lang="vi-VN" dirty="0" smtClean="0"/>
              <a:t>ảnh </a:t>
            </a:r>
            <a:r>
              <a:rPr lang="vi-VN" dirty="0"/>
              <a:t>hưởng đến dự án</a:t>
            </a:r>
            <a:endParaRPr lang="en-US" dirty="0"/>
          </a:p>
        </p:txBody>
      </p:sp>
    </p:spTree>
    <p:extLst>
      <p:ext uri="{BB962C8B-B14F-4D97-AF65-F5344CB8AC3E}">
        <p14:creationId xmlns:p14="http://schemas.microsoft.com/office/powerpoint/2010/main" val="3192138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a:t>
            </a:r>
            <a:r>
              <a:rPr lang="en-US" dirty="0" err="1"/>
              <a:t>chất</a:t>
            </a:r>
            <a:r>
              <a:rPr lang="en-US" dirty="0"/>
              <a:t> </a:t>
            </a:r>
            <a:r>
              <a:rPr lang="en-US" dirty="0" err="1"/>
              <a:t>lượng</a:t>
            </a:r>
            <a:r>
              <a:rPr lang="en-US" dirty="0"/>
              <a:t> (</a:t>
            </a:r>
            <a:r>
              <a:rPr lang="de-DE" dirty="0"/>
              <a:t>Plan Quality)</a:t>
            </a:r>
            <a:endParaRPr lang="en-US" dirty="0"/>
          </a:p>
        </p:txBody>
      </p:sp>
      <p:sp>
        <p:nvSpPr>
          <p:cNvPr id="3" name="Content Placeholder 2"/>
          <p:cNvSpPr>
            <a:spLocks noGrp="1"/>
          </p:cNvSpPr>
          <p:nvPr>
            <p:ph idx="1"/>
          </p:nvPr>
        </p:nvSpPr>
        <p:spPr/>
        <p:txBody>
          <a:bodyPr/>
          <a:lstStyle/>
          <a:p>
            <a:r>
              <a:rPr lang="en-US" dirty="0"/>
              <a:t>Tool and techniques</a:t>
            </a:r>
          </a:p>
          <a:p>
            <a:pPr lvl="1"/>
            <a:r>
              <a:rPr lang="vi-VN" b="1" dirty="0">
                <a:solidFill>
                  <a:srgbClr val="990000"/>
                </a:solidFill>
              </a:rPr>
              <a:t>Phân tích chi </a:t>
            </a:r>
            <a:r>
              <a:rPr lang="vi-VN" b="1" dirty="0" smtClean="0">
                <a:solidFill>
                  <a:srgbClr val="990000"/>
                </a:solidFill>
              </a:rPr>
              <a:t>phí</a:t>
            </a:r>
            <a:r>
              <a:rPr lang="en-US" b="1" dirty="0" smtClean="0">
                <a:solidFill>
                  <a:srgbClr val="990000"/>
                </a:solidFill>
              </a:rPr>
              <a:t> </a:t>
            </a:r>
            <a:r>
              <a:rPr lang="vi-VN" b="1" dirty="0" smtClean="0">
                <a:solidFill>
                  <a:srgbClr val="990000"/>
                </a:solidFill>
              </a:rPr>
              <a:t>lợi </a:t>
            </a:r>
            <a:r>
              <a:rPr lang="vi-VN" b="1" dirty="0">
                <a:solidFill>
                  <a:srgbClr val="990000"/>
                </a:solidFill>
              </a:rPr>
              <a:t>ích</a:t>
            </a:r>
            <a:r>
              <a:rPr lang="vi-VN" dirty="0"/>
              <a:t>: chi phí </a:t>
            </a:r>
            <a:r>
              <a:rPr lang="en-US" dirty="0" smtClean="0"/>
              <a:t>cho</a:t>
            </a:r>
            <a:r>
              <a:rPr lang="en-US" dirty="0"/>
              <a:t> </a:t>
            </a:r>
            <a:r>
              <a:rPr lang="en-US" dirty="0" smtClean="0"/>
              <a:t>các</a:t>
            </a:r>
            <a:r>
              <a:rPr lang="vi-VN" dirty="0" smtClean="0"/>
              <a:t> </a:t>
            </a:r>
            <a:r>
              <a:rPr lang="vi-VN" dirty="0"/>
              <a:t>hoạt động đảm bảo chất lượng </a:t>
            </a:r>
            <a:r>
              <a:rPr lang="vi-VN" dirty="0" smtClean="0"/>
              <a:t>so </a:t>
            </a:r>
            <a:r>
              <a:rPr lang="vi-VN" dirty="0"/>
              <a:t>với </a:t>
            </a:r>
            <a:r>
              <a:rPr lang="en-US" dirty="0" smtClean="0"/>
              <a:t>giá</a:t>
            </a:r>
            <a:r>
              <a:rPr lang="en-US" dirty="0"/>
              <a:t> </a:t>
            </a:r>
            <a:r>
              <a:rPr lang="en-US" dirty="0" smtClean="0"/>
              <a:t>trị </a:t>
            </a:r>
            <a:r>
              <a:rPr lang="vi-VN" dirty="0" smtClean="0"/>
              <a:t>sẽ </a:t>
            </a:r>
            <a:r>
              <a:rPr lang="vi-VN" dirty="0"/>
              <a:t>đạt được từ </a:t>
            </a:r>
            <a:r>
              <a:rPr lang="en-US" dirty="0" smtClean="0"/>
              <a:t>việc </a:t>
            </a:r>
            <a:r>
              <a:rPr lang="vi-VN" dirty="0" smtClean="0"/>
              <a:t>thực </a:t>
            </a:r>
            <a:r>
              <a:rPr lang="vi-VN" dirty="0"/>
              <a:t>hiện chúng. Những lợi ích chính là ít làm lại, năng suất cao hơn và hiệu quả, </a:t>
            </a:r>
            <a:r>
              <a:rPr lang="vi-VN" dirty="0" smtClean="0"/>
              <a:t>sự </a:t>
            </a:r>
            <a:r>
              <a:rPr lang="vi-VN" dirty="0"/>
              <a:t>hài lòng nhiều hơn từ cả hai đội </a:t>
            </a:r>
            <a:r>
              <a:rPr lang="en-US" dirty="0"/>
              <a:t>dự </a:t>
            </a:r>
            <a:r>
              <a:rPr lang="en-US" dirty="0" smtClean="0"/>
              <a:t>án </a:t>
            </a:r>
            <a:r>
              <a:rPr lang="vi-VN" dirty="0" smtClean="0"/>
              <a:t>và </a:t>
            </a:r>
            <a:r>
              <a:rPr lang="vi-VN" dirty="0"/>
              <a:t>khách </a:t>
            </a:r>
            <a:r>
              <a:rPr lang="vi-VN" dirty="0" smtClean="0"/>
              <a:t>hàng</a:t>
            </a:r>
            <a:r>
              <a:rPr lang="en-US" dirty="0" smtClean="0"/>
              <a:t>.</a:t>
            </a:r>
          </a:p>
          <a:p>
            <a:pPr lvl="1"/>
            <a:r>
              <a:rPr lang="en-US" dirty="0" err="1" smtClean="0">
                <a:solidFill>
                  <a:srgbClr val="990000"/>
                </a:solidFill>
              </a:rPr>
              <a:t>Quy</a:t>
            </a:r>
            <a:r>
              <a:rPr lang="en-US" dirty="0">
                <a:solidFill>
                  <a:srgbClr val="990000"/>
                </a:solidFill>
              </a:rPr>
              <a:t> </a:t>
            </a:r>
            <a:r>
              <a:rPr lang="en-US" dirty="0" err="1" smtClean="0">
                <a:solidFill>
                  <a:srgbClr val="990000"/>
                </a:solidFill>
              </a:rPr>
              <a:t>trình</a:t>
            </a:r>
            <a:r>
              <a:rPr lang="en-US" dirty="0" smtClean="0">
                <a:solidFill>
                  <a:srgbClr val="990000"/>
                </a:solidFill>
              </a:rPr>
              <a:t> </a:t>
            </a:r>
            <a:r>
              <a:rPr lang="vi-VN" dirty="0" smtClean="0">
                <a:solidFill>
                  <a:srgbClr val="990000"/>
                </a:solidFill>
              </a:rPr>
              <a:t>đá</a:t>
            </a:r>
            <a:r>
              <a:rPr lang="en-US" dirty="0" err="1" smtClean="0">
                <a:solidFill>
                  <a:srgbClr val="990000"/>
                </a:solidFill>
              </a:rPr>
              <a:t>nh</a:t>
            </a:r>
            <a:r>
              <a:rPr lang="en-US" dirty="0">
                <a:solidFill>
                  <a:srgbClr val="990000"/>
                </a:solidFill>
              </a:rPr>
              <a:t> giá </a:t>
            </a:r>
            <a:r>
              <a:rPr lang="en-US" dirty="0" smtClean="0">
                <a:solidFill>
                  <a:srgbClr val="990000"/>
                </a:solidFill>
              </a:rPr>
              <a:t>(</a:t>
            </a:r>
            <a:r>
              <a:rPr lang="en-US" dirty="0">
                <a:solidFill>
                  <a:srgbClr val="990000"/>
                </a:solidFill>
              </a:rPr>
              <a:t>Benchmarking): </a:t>
            </a:r>
            <a:r>
              <a:rPr lang="en-US" dirty="0" err="1" smtClean="0"/>
              <a:t>sử</a:t>
            </a:r>
            <a:r>
              <a:rPr lang="en-US" dirty="0"/>
              <a:t> </a:t>
            </a:r>
            <a:r>
              <a:rPr lang="en-US" dirty="0" err="1" smtClean="0"/>
              <a:t>dụng</a:t>
            </a:r>
            <a:r>
              <a:rPr lang="en-US" dirty="0"/>
              <a:t> </a:t>
            </a:r>
            <a:r>
              <a:rPr lang="en-US" dirty="0" err="1" smtClean="0"/>
              <a:t>kết</a:t>
            </a:r>
            <a:r>
              <a:rPr lang="en-US" dirty="0"/>
              <a:t> </a:t>
            </a:r>
            <a:r>
              <a:rPr lang="en-US" dirty="0" err="1" smtClean="0"/>
              <a:t>quả</a:t>
            </a:r>
            <a:r>
              <a:rPr lang="en-US" dirty="0"/>
              <a:t> </a:t>
            </a:r>
            <a:r>
              <a:rPr lang="en-US" dirty="0" err="1" smtClean="0"/>
              <a:t>của</a:t>
            </a:r>
            <a:r>
              <a:rPr lang="en-US" dirty="0"/>
              <a:t> </a:t>
            </a:r>
            <a:r>
              <a:rPr lang="en-US" dirty="0" err="1" smtClean="0"/>
              <a:t>kế</a:t>
            </a:r>
            <a:r>
              <a:rPr lang="en-US" dirty="0"/>
              <a:t> </a:t>
            </a:r>
            <a:r>
              <a:rPr lang="en-US" dirty="0" err="1" smtClean="0"/>
              <a:t>hoạch</a:t>
            </a:r>
            <a:r>
              <a:rPr lang="en-US" dirty="0"/>
              <a:t> </a:t>
            </a:r>
            <a:r>
              <a:rPr lang="en-US" dirty="0" err="1" smtClean="0"/>
              <a:t>chất</a:t>
            </a:r>
            <a:r>
              <a:rPr lang="en-US" dirty="0"/>
              <a:t> </a:t>
            </a:r>
            <a:r>
              <a:rPr lang="en-US" dirty="0" smtClean="0"/>
              <a:t>l</a:t>
            </a:r>
            <a:r>
              <a:rPr lang="vi-VN" dirty="0" smtClean="0"/>
              <a:t>ượ</a:t>
            </a:r>
            <a:r>
              <a:rPr lang="en-US" dirty="0" err="1" smtClean="0"/>
              <a:t>ng</a:t>
            </a:r>
            <a:r>
              <a:rPr lang="en-US" dirty="0"/>
              <a:t> </a:t>
            </a:r>
            <a:r>
              <a:rPr lang="en-US" dirty="0" err="1" smtClean="0"/>
              <a:t>của</a:t>
            </a:r>
            <a:r>
              <a:rPr lang="en-US" dirty="0"/>
              <a:t> các dự án </a:t>
            </a:r>
            <a:r>
              <a:rPr lang="en-US" dirty="0" err="1" smtClean="0"/>
              <a:t>khác</a:t>
            </a:r>
            <a:r>
              <a:rPr lang="en-US" dirty="0" smtClean="0"/>
              <a:t> </a:t>
            </a:r>
            <a:r>
              <a:rPr lang="vi-VN" dirty="0" smtClean="0"/>
              <a:t>để</a:t>
            </a:r>
            <a:r>
              <a:rPr lang="en-US" dirty="0"/>
              <a:t> </a:t>
            </a:r>
            <a:r>
              <a:rPr lang="en-US" dirty="0" err="1" smtClean="0"/>
              <a:t>thiết</a:t>
            </a:r>
            <a:r>
              <a:rPr lang="en-US" dirty="0"/>
              <a:t> </a:t>
            </a:r>
            <a:r>
              <a:rPr lang="en-US" dirty="0" err="1" smtClean="0"/>
              <a:t>lập</a:t>
            </a:r>
            <a:r>
              <a:rPr lang="en-US" dirty="0"/>
              <a:t> </a:t>
            </a:r>
            <a:r>
              <a:rPr lang="en-US" dirty="0" err="1" smtClean="0"/>
              <a:t>mục</a:t>
            </a:r>
            <a:r>
              <a:rPr lang="en-US" dirty="0"/>
              <a:t> </a:t>
            </a:r>
            <a:r>
              <a:rPr lang="en-US" dirty="0" err="1" smtClean="0"/>
              <a:t>tiêu</a:t>
            </a:r>
            <a:r>
              <a:rPr lang="en-US" dirty="0"/>
              <a:t> cho dự án </a:t>
            </a:r>
            <a:r>
              <a:rPr lang="en-US" dirty="0" err="1" smtClean="0"/>
              <a:t>hiện</a:t>
            </a:r>
            <a:r>
              <a:rPr lang="en-US" dirty="0"/>
              <a:t> </a:t>
            </a:r>
            <a:r>
              <a:rPr lang="en-US" dirty="0" err="1" smtClean="0"/>
              <a:t>tại</a:t>
            </a:r>
            <a:r>
              <a:rPr lang="en-US" dirty="0"/>
              <a:t>, </a:t>
            </a:r>
            <a:r>
              <a:rPr lang="en-US" dirty="0" err="1" smtClean="0"/>
              <a:t>phát</a:t>
            </a:r>
            <a:r>
              <a:rPr lang="en-US" dirty="0" smtClean="0"/>
              <a:t> </a:t>
            </a:r>
            <a:r>
              <a:rPr lang="en-US" dirty="0"/>
              <a:t>minh </a:t>
            </a:r>
            <a:r>
              <a:rPr lang="en-US" dirty="0" err="1" smtClean="0"/>
              <a:t>sáng</a:t>
            </a:r>
            <a:r>
              <a:rPr lang="en-US" dirty="0"/>
              <a:t> </a:t>
            </a:r>
            <a:r>
              <a:rPr lang="en-US" dirty="0" err="1" smtClean="0"/>
              <a:t>kiến</a:t>
            </a:r>
            <a:r>
              <a:rPr lang="en-US" dirty="0" smtClean="0"/>
              <a:t> </a:t>
            </a:r>
            <a:r>
              <a:rPr lang="en-US" dirty="0" err="1" smtClean="0"/>
              <a:t>cải</a:t>
            </a:r>
            <a:r>
              <a:rPr lang="en-US" dirty="0"/>
              <a:t> </a:t>
            </a:r>
            <a:r>
              <a:rPr lang="en-US" dirty="0" err="1" smtClean="0"/>
              <a:t>tiến</a:t>
            </a:r>
            <a:r>
              <a:rPr lang="en-US" dirty="0"/>
              <a:t> </a:t>
            </a:r>
            <a:r>
              <a:rPr lang="en-US" dirty="0" err="1" smtClean="0"/>
              <a:t>chất</a:t>
            </a:r>
            <a:r>
              <a:rPr lang="en-US" dirty="0"/>
              <a:t> </a:t>
            </a:r>
            <a:r>
              <a:rPr lang="en-US" dirty="0" smtClean="0"/>
              <a:t>l</a:t>
            </a:r>
            <a:r>
              <a:rPr lang="vi-VN" dirty="0" smtClean="0"/>
              <a:t>ượ</a:t>
            </a:r>
            <a:r>
              <a:rPr lang="en-US" dirty="0" err="1" smtClean="0"/>
              <a:t>ng</a:t>
            </a:r>
            <a:r>
              <a:rPr lang="en-US" dirty="0" smtClean="0"/>
              <a:t>.</a:t>
            </a:r>
            <a:endParaRPr lang="en-US" dirty="0"/>
          </a:p>
        </p:txBody>
      </p:sp>
    </p:spTree>
    <p:extLst>
      <p:ext uri="{BB962C8B-B14F-4D97-AF65-F5344CB8AC3E}">
        <p14:creationId xmlns:p14="http://schemas.microsoft.com/office/powerpoint/2010/main" val="270251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a:t>
            </a:r>
            <a:r>
              <a:rPr lang="en-US" dirty="0" err="1"/>
              <a:t>chất</a:t>
            </a:r>
            <a:r>
              <a:rPr lang="en-US" dirty="0"/>
              <a:t> </a:t>
            </a:r>
            <a:r>
              <a:rPr lang="en-US" dirty="0" err="1"/>
              <a:t>lượng</a:t>
            </a:r>
            <a:r>
              <a:rPr lang="en-US" dirty="0"/>
              <a:t> (</a:t>
            </a:r>
            <a:r>
              <a:rPr lang="de-DE" dirty="0"/>
              <a:t>Plan Quality)</a:t>
            </a:r>
            <a:endParaRPr lang="en-US" dirty="0"/>
          </a:p>
        </p:txBody>
      </p:sp>
      <p:sp>
        <p:nvSpPr>
          <p:cNvPr id="3" name="Content Placeholder 2"/>
          <p:cNvSpPr>
            <a:spLocks noGrp="1"/>
          </p:cNvSpPr>
          <p:nvPr>
            <p:ph idx="1"/>
          </p:nvPr>
        </p:nvSpPr>
        <p:spPr/>
        <p:txBody>
          <a:bodyPr/>
          <a:lstStyle/>
          <a:p>
            <a:pPr lvl="1"/>
            <a:r>
              <a:rPr lang="en-US" dirty="0" err="1">
                <a:solidFill>
                  <a:srgbClr val="990000"/>
                </a:solidFill>
              </a:rPr>
              <a:t>Những</a:t>
            </a:r>
            <a:r>
              <a:rPr lang="en-US" dirty="0">
                <a:solidFill>
                  <a:srgbClr val="990000"/>
                </a:solidFill>
              </a:rPr>
              <a:t> </a:t>
            </a:r>
            <a:r>
              <a:rPr lang="en-US" dirty="0" err="1" smtClean="0">
                <a:solidFill>
                  <a:srgbClr val="990000"/>
                </a:solidFill>
              </a:rPr>
              <a:t>thử</a:t>
            </a:r>
            <a:r>
              <a:rPr lang="en-US" dirty="0" smtClean="0">
                <a:solidFill>
                  <a:srgbClr val="990000"/>
                </a:solidFill>
              </a:rPr>
              <a:t> </a:t>
            </a:r>
            <a:r>
              <a:rPr lang="en-US" dirty="0" err="1" smtClean="0">
                <a:solidFill>
                  <a:srgbClr val="990000"/>
                </a:solidFill>
              </a:rPr>
              <a:t>nghiệm</a:t>
            </a:r>
            <a:r>
              <a:rPr lang="en-US" dirty="0" smtClean="0">
                <a:solidFill>
                  <a:srgbClr val="990000"/>
                </a:solidFill>
              </a:rPr>
              <a:t> </a:t>
            </a:r>
            <a:r>
              <a:rPr lang="en-US" dirty="0" err="1">
                <a:solidFill>
                  <a:srgbClr val="990000"/>
                </a:solidFill>
              </a:rPr>
              <a:t>trong</a:t>
            </a:r>
            <a:r>
              <a:rPr lang="en-US" dirty="0">
                <a:solidFill>
                  <a:srgbClr val="990000"/>
                </a:solidFill>
              </a:rPr>
              <a:t> </a:t>
            </a:r>
            <a:r>
              <a:rPr lang="en-US" dirty="0" err="1">
                <a:solidFill>
                  <a:srgbClr val="990000"/>
                </a:solidFill>
              </a:rPr>
              <a:t>thiết</a:t>
            </a:r>
            <a:r>
              <a:rPr lang="en-US" dirty="0">
                <a:solidFill>
                  <a:srgbClr val="990000"/>
                </a:solidFill>
              </a:rPr>
              <a:t> </a:t>
            </a:r>
            <a:r>
              <a:rPr lang="en-US" dirty="0" err="1" smtClean="0">
                <a:solidFill>
                  <a:srgbClr val="990000"/>
                </a:solidFill>
              </a:rPr>
              <a:t>kế</a:t>
            </a:r>
            <a:r>
              <a:rPr lang="en-US" dirty="0" smtClean="0"/>
              <a:t>: </a:t>
            </a:r>
            <a:r>
              <a:rPr lang="vi-VN" dirty="0"/>
              <a:t>áp dụng các phương pháp khoa học để tạo ra một tập hợp các bài kiểm tra </a:t>
            </a:r>
            <a:r>
              <a:rPr lang="en-US" dirty="0"/>
              <a:t>các </a:t>
            </a:r>
            <a:r>
              <a:rPr lang="en-US" dirty="0" err="1" smtClean="0"/>
              <a:t>sản</a:t>
            </a:r>
            <a:r>
              <a:rPr lang="en-US" dirty="0"/>
              <a:t> </a:t>
            </a:r>
            <a:r>
              <a:rPr lang="en-US" dirty="0" err="1" smtClean="0"/>
              <a:t>phẩm</a:t>
            </a:r>
            <a:r>
              <a:rPr lang="en-US" dirty="0" smtClean="0"/>
              <a:t> </a:t>
            </a:r>
            <a:r>
              <a:rPr lang="en-US" dirty="0" err="1" smtClean="0"/>
              <a:t>trung</a:t>
            </a:r>
            <a:r>
              <a:rPr lang="en-US" dirty="0" smtClean="0"/>
              <a:t> </a:t>
            </a:r>
            <a:r>
              <a:rPr lang="en-US" dirty="0" err="1" smtClean="0"/>
              <a:t>gian</a:t>
            </a:r>
            <a:r>
              <a:rPr lang="en-US" dirty="0"/>
              <a:t> </a:t>
            </a:r>
            <a:r>
              <a:rPr lang="en-US" dirty="0" err="1" smtClean="0"/>
              <a:t>của</a:t>
            </a:r>
            <a:r>
              <a:rPr lang="en-US" dirty="0" smtClean="0"/>
              <a:t> </a:t>
            </a:r>
            <a:r>
              <a:rPr lang="vi-VN" dirty="0" smtClean="0"/>
              <a:t>dự án. </a:t>
            </a:r>
            <a:r>
              <a:rPr lang="vi-VN" dirty="0"/>
              <a:t>Đó là </a:t>
            </a:r>
            <a:r>
              <a:rPr lang="vi-VN" dirty="0" smtClean="0"/>
              <a:t>phương </a:t>
            </a:r>
            <a:r>
              <a:rPr lang="vi-VN" dirty="0"/>
              <a:t>pháp thống </a:t>
            </a:r>
            <a:r>
              <a:rPr lang="vi-VN" dirty="0" smtClean="0"/>
              <a:t>kê</a:t>
            </a:r>
            <a:r>
              <a:rPr lang="en-US" dirty="0" smtClean="0"/>
              <a:t>.</a:t>
            </a:r>
          </a:p>
          <a:p>
            <a:pPr lvl="1"/>
            <a:r>
              <a:rPr lang="en-US" dirty="0" smtClean="0">
                <a:solidFill>
                  <a:srgbClr val="990000"/>
                </a:solidFill>
              </a:rPr>
              <a:t>L</a:t>
            </a:r>
            <a:r>
              <a:rPr lang="vi-VN" dirty="0" smtClean="0">
                <a:solidFill>
                  <a:srgbClr val="990000"/>
                </a:solidFill>
              </a:rPr>
              <a:t>ập </a:t>
            </a:r>
            <a:r>
              <a:rPr lang="vi-VN" dirty="0">
                <a:solidFill>
                  <a:srgbClr val="990000"/>
                </a:solidFill>
              </a:rPr>
              <a:t>sơ </a:t>
            </a:r>
            <a:r>
              <a:rPr lang="vi-VN" dirty="0" smtClean="0">
                <a:solidFill>
                  <a:srgbClr val="990000"/>
                </a:solidFill>
              </a:rPr>
              <a:t>đồ</a:t>
            </a:r>
            <a:r>
              <a:rPr lang="en-US" dirty="0" smtClean="0">
                <a:solidFill>
                  <a:srgbClr val="990000"/>
                </a:solidFill>
              </a:rPr>
              <a:t> (</a:t>
            </a:r>
            <a:r>
              <a:rPr lang="en-US" dirty="0">
                <a:solidFill>
                  <a:srgbClr val="990000"/>
                </a:solidFill>
              </a:rPr>
              <a:t>Flowcharting</a:t>
            </a:r>
            <a:r>
              <a:rPr lang="en-US" dirty="0" smtClean="0">
                <a:solidFill>
                  <a:srgbClr val="990000"/>
                </a:solidFill>
              </a:rPr>
              <a:t>)</a:t>
            </a:r>
            <a:r>
              <a:rPr lang="vi-VN" dirty="0" smtClean="0"/>
              <a:t>: một </a:t>
            </a:r>
            <a:r>
              <a:rPr lang="vi-VN" dirty="0"/>
              <a:t>mô tả đồ họa </a:t>
            </a:r>
            <a:r>
              <a:rPr lang="en-US" dirty="0" err="1" smtClean="0"/>
              <a:t>tiến</a:t>
            </a:r>
            <a:r>
              <a:rPr lang="en-US" dirty="0" smtClean="0"/>
              <a:t> </a:t>
            </a:r>
            <a:r>
              <a:rPr lang="vi-VN" dirty="0" smtClean="0"/>
              <a:t>trình đang </a:t>
            </a:r>
            <a:r>
              <a:rPr lang="vi-VN" dirty="0"/>
              <a:t>làm để </a:t>
            </a:r>
            <a:r>
              <a:rPr lang="vi-VN" dirty="0" smtClean="0"/>
              <a:t>có </a:t>
            </a:r>
            <a:r>
              <a:rPr lang="vi-VN" dirty="0"/>
              <a:t>thể dự đoán hoạt động chất </a:t>
            </a:r>
            <a:r>
              <a:rPr lang="vi-VN" dirty="0" smtClean="0"/>
              <a:t>lượng</a:t>
            </a:r>
            <a:r>
              <a:rPr lang="en-US" dirty="0" smtClean="0"/>
              <a:t>, g</a:t>
            </a:r>
            <a:r>
              <a:rPr lang="vi-VN" dirty="0" smtClean="0"/>
              <a:t>iúp ngăn </a:t>
            </a:r>
            <a:r>
              <a:rPr lang="vi-VN" dirty="0"/>
              <a:t>ngừa </a:t>
            </a:r>
            <a:r>
              <a:rPr lang="en-US" dirty="0" err="1" smtClean="0"/>
              <a:t>nh</a:t>
            </a:r>
            <a:r>
              <a:rPr lang="vi-VN" dirty="0" smtClean="0"/>
              <a:t>ượ</a:t>
            </a:r>
            <a:r>
              <a:rPr lang="en-US" dirty="0" smtClean="0"/>
              <a:t>c </a:t>
            </a:r>
            <a:r>
              <a:rPr lang="vi-VN" dirty="0" smtClean="0"/>
              <a:t>đ</a:t>
            </a:r>
            <a:r>
              <a:rPr lang="en-US" dirty="0" err="1" smtClean="0"/>
              <a:t>iểm</a:t>
            </a:r>
            <a:r>
              <a:rPr lang="en-US" dirty="0" smtClean="0"/>
              <a:t>.</a:t>
            </a:r>
            <a:endParaRPr lang="en-US" dirty="0"/>
          </a:p>
        </p:txBody>
      </p:sp>
    </p:spTree>
    <p:extLst>
      <p:ext uri="{BB962C8B-B14F-4D97-AF65-F5344CB8AC3E}">
        <p14:creationId xmlns:p14="http://schemas.microsoft.com/office/powerpoint/2010/main" val="2408046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Lập</a:t>
            </a:r>
            <a:r>
              <a:rPr lang="en-US" dirty="0"/>
              <a:t> </a:t>
            </a:r>
            <a:r>
              <a:rPr lang="en-US" dirty="0" err="1"/>
              <a:t>kế</a:t>
            </a:r>
            <a:r>
              <a:rPr lang="en-US" dirty="0"/>
              <a:t> </a:t>
            </a:r>
            <a:r>
              <a:rPr lang="en-US" dirty="0" err="1"/>
              <a:t>hoạch</a:t>
            </a:r>
            <a:r>
              <a:rPr lang="en-US" dirty="0"/>
              <a:t> </a:t>
            </a:r>
            <a:r>
              <a:rPr lang="en-US" dirty="0" err="1"/>
              <a:t>chất</a:t>
            </a:r>
            <a:r>
              <a:rPr lang="en-US" dirty="0"/>
              <a:t> </a:t>
            </a:r>
            <a:r>
              <a:rPr lang="en-US" dirty="0" err="1"/>
              <a:t>lượng</a:t>
            </a:r>
            <a:r>
              <a:rPr lang="en-US" dirty="0"/>
              <a:t> (</a:t>
            </a:r>
            <a:r>
              <a:rPr lang="de-DE" dirty="0"/>
              <a:t>Plan Quality)</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06" y="1600220"/>
            <a:ext cx="8412388" cy="50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741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Management 5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17538</TotalTime>
  <Words>2484</Words>
  <Application>Microsoft Office PowerPoint</Application>
  <PresentationFormat>On-screen Show (4:3)</PresentationFormat>
  <Paragraphs>151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Project Management 5e. - Gray and Larson</vt:lpstr>
      <vt:lpstr>CHƯƠNG 8:  QUẢN LÝ CHẤT LƯỢNG DỰ ÁN (PROJECT QUALITY MANAGEMENT)</vt:lpstr>
      <vt:lpstr>Quản lý chất lượng dự án (Project Quality Management)</vt:lpstr>
      <vt:lpstr>Chất lượng là gì ? </vt:lpstr>
      <vt:lpstr>Chất lượng là gì ? </vt:lpstr>
      <vt:lpstr>Lập kế hoạch chất lượng (Plan Quality)</vt:lpstr>
      <vt:lpstr>Lập kế hoạch chất lượng (Plan Quality)</vt:lpstr>
      <vt:lpstr>Lập kế hoạch chất lượng (Plan Quality)</vt:lpstr>
      <vt:lpstr>Lập kế hoạch chất lượng (Plan Quality)</vt:lpstr>
      <vt:lpstr>Lập kế hoạch chất lượng (Plan Quality)</vt:lpstr>
      <vt:lpstr>Lập kế hoạch chất lượng (Plan Quality)</vt:lpstr>
      <vt:lpstr>Lập kế hoạch chất lượng (Plan Quality)</vt:lpstr>
      <vt:lpstr>Lập kế hoạch chất lượng (Plan Quality)</vt:lpstr>
      <vt:lpstr>Lập kế hoạch chất lượng (Plan Quality)</vt:lpstr>
      <vt:lpstr>Thực hiện đảm bảo chất lượng (Perform Quality Assurance)</vt:lpstr>
      <vt:lpstr>Thực hiện đảm bảo chất lượng (Perform Quality Assurance)</vt:lpstr>
      <vt:lpstr>Thực hiện đảm bảo chất lượng (Perform Quality Assurance)</vt:lpstr>
      <vt:lpstr>Thực hiện đảm bảo chất lượng (Perform Quality Assurance)</vt:lpstr>
      <vt:lpstr>Thực hiện đảm bảo chất lượng (Perform Quality Assurance)</vt:lpstr>
      <vt:lpstr>Thực hiện đảm bảo chất lượng (Perform Quality Assurance)</vt:lpstr>
      <vt:lpstr>Thực hiện đảm bảo chất lượng (Perform Quality Assurance)</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lpstr>Thực hiện kiểm tra chất lượng  (Perform Quality Control)</vt:lpstr>
    </vt:vector>
  </TitlesOfParts>
  <Manager>Janice Hanson</Manager>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5e</dc:title>
  <dc:subject>Chapter 3</dc:subject>
  <dc:creator>Charlie Cook, The University of West Alabama</dc:creator>
  <cp:lastModifiedBy>XUAN HIEN</cp:lastModifiedBy>
  <cp:revision>467</cp:revision>
  <cp:lastPrinted>1601-01-01T00:00:00Z</cp:lastPrinted>
  <dcterms:created xsi:type="dcterms:W3CDTF">1901-01-01T06:00:00Z</dcterms:created>
  <dcterms:modified xsi:type="dcterms:W3CDTF">2013-06-25T08:55:20Z</dcterms:modified>
</cp:coreProperties>
</file>