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49"/>
  </p:notesMasterIdLst>
  <p:sldIdLst>
    <p:sldId id="327" r:id="rId2"/>
    <p:sldId id="677" r:id="rId3"/>
    <p:sldId id="716" r:id="rId4"/>
    <p:sldId id="717" r:id="rId5"/>
    <p:sldId id="718" r:id="rId6"/>
    <p:sldId id="719" r:id="rId7"/>
    <p:sldId id="720" r:id="rId8"/>
    <p:sldId id="674" r:id="rId9"/>
    <p:sldId id="675" r:id="rId10"/>
    <p:sldId id="676" r:id="rId11"/>
    <p:sldId id="678" r:id="rId12"/>
    <p:sldId id="679" r:id="rId13"/>
    <p:sldId id="680" r:id="rId14"/>
    <p:sldId id="681" r:id="rId15"/>
    <p:sldId id="682" r:id="rId16"/>
    <p:sldId id="683" r:id="rId17"/>
    <p:sldId id="684" r:id="rId18"/>
    <p:sldId id="685" r:id="rId19"/>
    <p:sldId id="686" r:id="rId20"/>
    <p:sldId id="687" r:id="rId21"/>
    <p:sldId id="688" r:id="rId22"/>
    <p:sldId id="689" r:id="rId23"/>
    <p:sldId id="690" r:id="rId24"/>
    <p:sldId id="691" r:id="rId25"/>
    <p:sldId id="692" r:id="rId26"/>
    <p:sldId id="693" r:id="rId27"/>
    <p:sldId id="694" r:id="rId28"/>
    <p:sldId id="695" r:id="rId29"/>
    <p:sldId id="696" r:id="rId30"/>
    <p:sldId id="697" r:id="rId31"/>
    <p:sldId id="698" r:id="rId32"/>
    <p:sldId id="699" r:id="rId33"/>
    <p:sldId id="700" r:id="rId34"/>
    <p:sldId id="701" r:id="rId35"/>
    <p:sldId id="702" r:id="rId36"/>
    <p:sldId id="703" r:id="rId37"/>
    <p:sldId id="705" r:id="rId38"/>
    <p:sldId id="704" r:id="rId39"/>
    <p:sldId id="706" r:id="rId40"/>
    <p:sldId id="707" r:id="rId41"/>
    <p:sldId id="708" r:id="rId42"/>
    <p:sldId id="709" r:id="rId43"/>
    <p:sldId id="710" r:id="rId44"/>
    <p:sldId id="711" r:id="rId45"/>
    <p:sldId id="712" r:id="rId46"/>
    <p:sldId id="713" r:id="rId47"/>
    <p:sldId id="715" r:id="rId48"/>
  </p:sldIdLst>
  <p:sldSz cx="9144000" cy="6858000" type="screen4x3"/>
  <p:notesSz cx="6858000" cy="9144000"/>
  <p:defaultTex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F8F8F8"/>
    <a:srgbClr val="006666"/>
    <a:srgbClr val="336699"/>
    <a:srgbClr val="003366"/>
    <a:srgbClr val="FFFFCC"/>
    <a:srgbClr val="333399"/>
    <a:srgbClr val="6666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18" autoAdjust="0"/>
    <p:restoredTop sz="94670" autoAdjust="0"/>
  </p:normalViewPr>
  <p:slideViewPr>
    <p:cSldViewPr>
      <p:cViewPr varScale="1">
        <p:scale>
          <a:sx n="66" d="100"/>
          <a:sy n="66" d="100"/>
        </p:scale>
        <p:origin x="-696" y="-96"/>
      </p:cViewPr>
      <p:guideLst>
        <p:guide orient="horz" pos="2160"/>
        <p:guide pos="2880"/>
      </p:guideLst>
    </p:cSldViewPr>
  </p:slideViewPr>
  <p:notesTextViewPr>
    <p:cViewPr>
      <p:scale>
        <a:sx n="100" d="100"/>
        <a:sy n="100" d="100"/>
      </p:scale>
      <p:origin x="0" y="0"/>
    </p:cViewPr>
  </p:notesTextViewPr>
  <p:sorterViewPr>
    <p:cViewPr>
      <p:scale>
        <a:sx n="83" d="100"/>
        <a:sy n="83" d="100"/>
      </p:scale>
      <p:origin x="0" y="0"/>
    </p:cViewPr>
  </p:sorterViewPr>
  <p:notesViewPr>
    <p:cSldViewPr>
      <p:cViewPr varScale="1">
        <p:scale>
          <a:sx n="97" d="100"/>
          <a:sy n="97" d="100"/>
        </p:scale>
        <p:origin x="-61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655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55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655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C0F1B0F6-8178-41C9-A120-C087C6D1B931}" type="slidenum">
              <a:rPr lang="en-US"/>
              <a:pPr>
                <a:defRPr/>
              </a:pPr>
              <a:t>‹#›</a:t>
            </a:fld>
            <a:endParaRPr lang="en-US"/>
          </a:p>
        </p:txBody>
      </p:sp>
    </p:spTree>
    <p:extLst>
      <p:ext uri="{BB962C8B-B14F-4D97-AF65-F5344CB8AC3E}">
        <p14:creationId xmlns:p14="http://schemas.microsoft.com/office/powerpoint/2010/main" val="25785017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 Box 31"/>
          <p:cNvSpPr txBox="1">
            <a:spLocks noChangeArrowheads="1"/>
          </p:cNvSpPr>
          <p:nvPr userDrawn="1"/>
        </p:nvSpPr>
        <p:spPr bwMode="auto">
          <a:xfrm>
            <a:off x="5530850" y="2727325"/>
            <a:ext cx="3470275" cy="1554163"/>
          </a:xfrm>
          <a:prstGeom prst="rect">
            <a:avLst/>
          </a:prstGeom>
          <a:noFill/>
          <a:ln w="9525">
            <a:noFill/>
            <a:miter lim="800000"/>
            <a:headEnd/>
            <a:tailEnd/>
          </a:ln>
          <a:effectLst/>
        </p:spPr>
        <p:txBody>
          <a:bodyPr anchorCtr="1">
            <a:spAutoFit/>
          </a:bodyPr>
          <a:lstStyle/>
          <a:p>
            <a:pPr>
              <a:spcBef>
                <a:spcPct val="50000"/>
              </a:spcBef>
              <a:defRPr/>
            </a:pPr>
            <a:r>
              <a:rPr lang="en-US" sz="3200"/>
              <a:t>Organization: Structure and Culture</a:t>
            </a:r>
          </a:p>
        </p:txBody>
      </p:sp>
      <p:sp>
        <p:nvSpPr>
          <p:cNvPr id="3" name="Text Box 34"/>
          <p:cNvSpPr txBox="1">
            <a:spLocks noChangeArrowheads="1"/>
          </p:cNvSpPr>
          <p:nvPr userDrawn="1"/>
        </p:nvSpPr>
        <p:spPr bwMode="auto">
          <a:xfrm>
            <a:off x="5578475" y="1724025"/>
            <a:ext cx="2925763" cy="336550"/>
          </a:xfrm>
          <a:prstGeom prst="rect">
            <a:avLst/>
          </a:prstGeom>
          <a:noFill/>
          <a:ln w="9525">
            <a:noFill/>
            <a:miter lim="800000"/>
            <a:headEnd/>
            <a:tailEnd/>
          </a:ln>
          <a:effectLst/>
        </p:spPr>
        <p:txBody>
          <a:bodyPr>
            <a:spAutoFit/>
          </a:bodyPr>
          <a:lstStyle/>
          <a:p>
            <a:pPr algn="ctr">
              <a:spcBef>
                <a:spcPct val="50000"/>
              </a:spcBef>
              <a:defRPr/>
            </a:pPr>
            <a:r>
              <a:rPr lang="en-US" sz="1600" b="1">
                <a:solidFill>
                  <a:srgbClr val="FFFFFF"/>
                </a:solidFill>
              </a:rPr>
              <a:t>CHAPTER THREE</a:t>
            </a:r>
          </a:p>
        </p:txBody>
      </p:sp>
      <p:sp>
        <p:nvSpPr>
          <p:cNvPr id="4" name="Text Box 35"/>
          <p:cNvSpPr txBox="1">
            <a:spLocks noChangeArrowheads="1"/>
          </p:cNvSpPr>
          <p:nvPr userDrawn="1"/>
        </p:nvSpPr>
        <p:spPr bwMode="auto">
          <a:xfrm>
            <a:off x="5549900" y="777875"/>
            <a:ext cx="3473450" cy="457200"/>
          </a:xfrm>
          <a:prstGeom prst="rect">
            <a:avLst/>
          </a:prstGeom>
          <a:noFill/>
          <a:ln w="9525">
            <a:noFill/>
            <a:miter lim="800000"/>
            <a:headEnd/>
            <a:tailEnd/>
          </a:ln>
          <a:effectLst/>
        </p:spPr>
        <p:txBody>
          <a:bodyPr>
            <a:spAutoFit/>
          </a:bodyPr>
          <a:lstStyle/>
          <a:p>
            <a:pPr algn="ctr">
              <a:spcBef>
                <a:spcPct val="50000"/>
              </a:spcBef>
              <a:defRPr/>
            </a:pPr>
            <a:r>
              <a:rPr lang="en-US" sz="2400" b="1">
                <a:solidFill>
                  <a:srgbClr val="990033"/>
                </a:solidFill>
              </a:rPr>
              <a:t>Student Version</a:t>
            </a:r>
          </a:p>
        </p:txBody>
      </p:sp>
      <p:sp>
        <p:nvSpPr>
          <p:cNvPr id="5" name="Text Box 37"/>
          <p:cNvSpPr txBox="1">
            <a:spLocks noChangeArrowheads="1"/>
          </p:cNvSpPr>
          <p:nvPr userDrawn="1"/>
        </p:nvSpPr>
        <p:spPr bwMode="auto">
          <a:xfrm>
            <a:off x="5257800" y="6232525"/>
            <a:ext cx="3886200" cy="396875"/>
          </a:xfrm>
          <a:prstGeom prst="rect">
            <a:avLst/>
          </a:prstGeom>
          <a:noFill/>
          <a:ln w="9525">
            <a:noFill/>
            <a:miter lim="800000"/>
            <a:headEnd/>
            <a:tailEnd/>
          </a:ln>
          <a:effectLst/>
        </p:spPr>
        <p:txBody>
          <a:bodyPr>
            <a:spAutoFit/>
          </a:bodyPr>
          <a:lstStyle/>
          <a:p>
            <a:pPr algn="ctr">
              <a:defRPr/>
            </a:pPr>
            <a:r>
              <a:rPr lang="en-US" b="1" i="1">
                <a:latin typeface="Times New Roman" pitchFamily="18" charset="0"/>
              </a:rPr>
              <a:t>        Copyright © 2011 by The McGraw-Hill Companies, Inc. All rights reserved.</a:t>
            </a:r>
            <a:endParaRPr lang="en-US" b="1" i="1">
              <a:effectLst>
                <a:outerShdw blurRad="38100" dist="38100" dir="2700000" algn="tl">
                  <a:srgbClr val="FFFFFF"/>
                </a:outerShdw>
              </a:effectLst>
              <a:latin typeface="Times New Roman" pitchFamily="18" charset="0"/>
            </a:endParaRPr>
          </a:p>
        </p:txBody>
      </p:sp>
      <p:sp>
        <p:nvSpPr>
          <p:cNvPr id="6" name="Text Box 38"/>
          <p:cNvSpPr txBox="1">
            <a:spLocks noChangeArrowheads="1"/>
          </p:cNvSpPr>
          <p:nvPr userDrawn="1"/>
        </p:nvSpPr>
        <p:spPr bwMode="auto">
          <a:xfrm>
            <a:off x="6200775" y="6005513"/>
            <a:ext cx="2057400" cy="244475"/>
          </a:xfrm>
          <a:prstGeom prst="rect">
            <a:avLst/>
          </a:prstGeom>
          <a:noFill/>
          <a:ln w="9525">
            <a:noFill/>
            <a:miter lim="800000"/>
            <a:headEnd/>
            <a:tailEnd/>
          </a:ln>
          <a:effectLst/>
        </p:spPr>
        <p:txBody>
          <a:bodyPr>
            <a:spAutoFit/>
          </a:bodyPr>
          <a:lstStyle/>
          <a:p>
            <a:pPr algn="ctr">
              <a:defRPr/>
            </a:pPr>
            <a:r>
              <a:rPr lang="en-US" b="1" i="1">
                <a:latin typeface="Times New Roman" pitchFamily="18" charset="0"/>
              </a:rPr>
              <a:t>McGraw-Hill/Irwin</a:t>
            </a:r>
            <a:endParaRPr lang="en-US" b="1" i="1">
              <a:effectLst>
                <a:outerShdw blurRad="38100" dist="38100" dir="2700000" algn="tl">
                  <a:srgbClr val="FFFFFF"/>
                </a:outerShdw>
              </a:effectLst>
              <a:latin typeface="Times New Roman" pitchFamily="18" charset="0"/>
            </a:endParaRPr>
          </a:p>
        </p:txBody>
      </p:sp>
    </p:spTree>
    <p:extLst>
      <p:ext uri="{BB962C8B-B14F-4D97-AF65-F5344CB8AC3E}">
        <p14:creationId xmlns:p14="http://schemas.microsoft.com/office/powerpoint/2010/main" val="3799452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3B74B79D-6D29-42A6-B2F0-FBF64ED623AD}" type="slidenum">
              <a:rPr lang="en-US"/>
              <a:pPr>
                <a:defRPr/>
              </a:pPr>
              <a:t>‹#›</a:t>
            </a:fld>
            <a:endParaRPr lang="en-US"/>
          </a:p>
        </p:txBody>
      </p:sp>
    </p:spTree>
    <p:extLst>
      <p:ext uri="{BB962C8B-B14F-4D97-AF65-F5344CB8AC3E}">
        <p14:creationId xmlns:p14="http://schemas.microsoft.com/office/powerpoint/2010/main" val="279860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263525"/>
            <a:ext cx="2038350" cy="5832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63525"/>
            <a:ext cx="5962650" cy="5832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E2B545E0-79E9-4AF7-9246-79C60D26FB77}" type="slidenum">
              <a:rPr lang="en-US"/>
              <a:pPr>
                <a:defRPr/>
              </a:pPr>
              <a:t>‹#›</a:t>
            </a:fld>
            <a:endParaRPr lang="en-US"/>
          </a:p>
        </p:txBody>
      </p:sp>
    </p:spTree>
    <p:extLst>
      <p:ext uri="{BB962C8B-B14F-4D97-AF65-F5344CB8AC3E}">
        <p14:creationId xmlns:p14="http://schemas.microsoft.com/office/powerpoint/2010/main" val="397500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851297"/>
          </a:xfrm>
          <a:noFill/>
        </p:spPr>
        <p:style>
          <a:lnRef idx="2">
            <a:schemeClr val="accent3"/>
          </a:lnRef>
          <a:fillRef idx="1">
            <a:schemeClr val="lt1"/>
          </a:fillRef>
          <a:effectRef idx="0">
            <a:schemeClr val="accent3"/>
          </a:effectRef>
          <a:fontRef idx="none"/>
        </p:style>
        <p:txBody>
          <a:bodyPr/>
          <a:lstStyle>
            <a:lvl1pPr>
              <a:defRPr b="1">
                <a:solidFill>
                  <a:srgbClr val="990000"/>
                </a:solidFill>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33400" y="1767829"/>
            <a:ext cx="8077200" cy="4770097"/>
          </a:xfrm>
        </p:spPr>
        <p:txBody>
          <a:bodyPr/>
          <a:lstStyle>
            <a:lvl1pPr algn="just">
              <a:defRPr>
                <a:solidFill>
                  <a:schemeClr val="tx1"/>
                </a:solidFill>
              </a:defRPr>
            </a:lvl1pPr>
            <a:lvl2pPr algn="just">
              <a:defRPr>
                <a:solidFill>
                  <a:schemeClr val="tx1"/>
                </a:solidFill>
              </a:defRPr>
            </a:lvl2pPr>
            <a:lvl3pPr algn="just">
              <a:defRPr>
                <a:solidFill>
                  <a:schemeClr val="tx1"/>
                </a:solidFill>
              </a:defRPr>
            </a:lvl3pPr>
            <a:lvl4pPr algn="just">
              <a:defRPr>
                <a:solidFill>
                  <a:schemeClr val="tx1"/>
                </a:solidFill>
              </a:defRPr>
            </a:lvl4pPr>
            <a:lvl5pPr algn="just">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5" name="Straight Connector 4"/>
          <p:cNvCxnSpPr/>
          <p:nvPr userDrawn="1"/>
        </p:nvCxnSpPr>
        <p:spPr bwMode="auto">
          <a:xfrm>
            <a:off x="457245" y="1417342"/>
            <a:ext cx="8138071" cy="0"/>
          </a:xfrm>
          <a:prstGeom prst="line">
            <a:avLst/>
          </a:prstGeom>
          <a:ln>
            <a:solidFill>
              <a:srgbClr val="990000"/>
            </a:solidFill>
            <a:headEnd type="none" w="med" len="med"/>
            <a:tailEnd type="non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335813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dirty="0" smtClean="0"/>
              <a:t>1</a:t>
            </a:r>
            <a:r>
              <a:rPr lang="en-US" dirty="0" smtClean="0">
                <a:cs typeface="Times New Roman" pitchFamily="18" charset="0"/>
              </a:rPr>
              <a:t>–</a:t>
            </a:r>
            <a:fld id="{C5750316-FE8E-4297-B2A7-C60AB65F7818}" type="slidenum">
              <a:rPr lang="en-US" smtClean="0"/>
              <a:pPr>
                <a:defRPr/>
              </a:pPr>
              <a:t>‹#›</a:t>
            </a:fld>
            <a:endParaRPr lang="en-US" dirty="0"/>
          </a:p>
        </p:txBody>
      </p:sp>
    </p:spTree>
    <p:extLst>
      <p:ext uri="{BB962C8B-B14F-4D97-AF65-F5344CB8AC3E}">
        <p14:creationId xmlns:p14="http://schemas.microsoft.com/office/powerpoint/2010/main" val="421620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2192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06DFF33A-482C-43A8-88B6-B431DA0325A5}" type="slidenum">
              <a:rPr lang="en-US"/>
              <a:pPr>
                <a:defRPr/>
              </a:pPr>
              <a:t>‹#›</a:t>
            </a:fld>
            <a:endParaRPr lang="en-US"/>
          </a:p>
        </p:txBody>
      </p:sp>
    </p:spTree>
    <p:extLst>
      <p:ext uri="{BB962C8B-B14F-4D97-AF65-F5344CB8AC3E}">
        <p14:creationId xmlns:p14="http://schemas.microsoft.com/office/powerpoint/2010/main" val="2270055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8515D243-5BB9-421B-9677-1952A810645D}" type="slidenum">
              <a:rPr lang="en-US"/>
              <a:pPr>
                <a:defRPr/>
              </a:pPr>
              <a:t>‹#›</a:t>
            </a:fld>
            <a:endParaRPr lang="en-US"/>
          </a:p>
        </p:txBody>
      </p:sp>
    </p:spTree>
    <p:extLst>
      <p:ext uri="{BB962C8B-B14F-4D97-AF65-F5344CB8AC3E}">
        <p14:creationId xmlns:p14="http://schemas.microsoft.com/office/powerpoint/2010/main" val="517330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B39D3451-46DC-4BC9-BDB6-B83751E958CE}" type="slidenum">
              <a:rPr lang="en-US"/>
              <a:pPr>
                <a:defRPr/>
              </a:pPr>
              <a:t>‹#›</a:t>
            </a:fld>
            <a:endParaRPr lang="en-US"/>
          </a:p>
        </p:txBody>
      </p:sp>
    </p:spTree>
    <p:extLst>
      <p:ext uri="{BB962C8B-B14F-4D97-AF65-F5344CB8AC3E}">
        <p14:creationId xmlns:p14="http://schemas.microsoft.com/office/powerpoint/2010/main" val="2425434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D5A2990B-820F-485C-9B54-5E6A72B1A88C}" type="slidenum">
              <a:rPr lang="en-US"/>
              <a:pPr>
                <a:defRPr/>
              </a:pPr>
              <a:t>‹#›</a:t>
            </a:fld>
            <a:endParaRPr lang="en-US"/>
          </a:p>
        </p:txBody>
      </p:sp>
    </p:spTree>
    <p:extLst>
      <p:ext uri="{BB962C8B-B14F-4D97-AF65-F5344CB8AC3E}">
        <p14:creationId xmlns:p14="http://schemas.microsoft.com/office/powerpoint/2010/main" val="110266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1A628F46-5839-4A2B-BAB6-54EA988DE38A}" type="slidenum">
              <a:rPr lang="en-US"/>
              <a:pPr>
                <a:defRPr/>
              </a:pPr>
              <a:t>‹#›</a:t>
            </a:fld>
            <a:endParaRPr lang="en-US"/>
          </a:p>
        </p:txBody>
      </p:sp>
    </p:spTree>
    <p:extLst>
      <p:ext uri="{BB962C8B-B14F-4D97-AF65-F5344CB8AC3E}">
        <p14:creationId xmlns:p14="http://schemas.microsoft.com/office/powerpoint/2010/main" val="238522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591BEADB-BB2D-494D-8496-E049FB8E3EE5}" type="slidenum">
              <a:rPr lang="en-US"/>
              <a:pPr>
                <a:defRPr/>
              </a:pPr>
              <a:t>‹#›</a:t>
            </a:fld>
            <a:endParaRPr lang="en-US"/>
          </a:p>
        </p:txBody>
      </p:sp>
    </p:spTree>
    <p:extLst>
      <p:ext uri="{BB962C8B-B14F-4D97-AF65-F5344CB8AC3E}">
        <p14:creationId xmlns:p14="http://schemas.microsoft.com/office/powerpoint/2010/main" val="422913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1" name="Rectangle 3"/>
          <p:cNvSpPr>
            <a:spLocks noGrp="1" noChangeArrowheads="1"/>
          </p:cNvSpPr>
          <p:nvPr>
            <p:ph type="sldNum" sz="quarter" idx="4"/>
          </p:nvPr>
        </p:nvSpPr>
        <p:spPr bwMode="auto">
          <a:xfrm>
            <a:off x="6492875" y="6553200"/>
            <a:ext cx="2117725" cy="152400"/>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bodyPr>
          <a:lstStyle>
            <a:lvl1pPr algn="r">
              <a:defRPr>
                <a:latin typeface="Times New Roman" pitchFamily="18" charset="0"/>
              </a:defRPr>
            </a:lvl1pPr>
          </a:lstStyle>
          <a:p>
            <a:pPr>
              <a:defRPr/>
            </a:pPr>
            <a:r>
              <a:rPr lang="en-US"/>
              <a:t>3</a:t>
            </a:r>
            <a:r>
              <a:rPr lang="en-US">
                <a:cs typeface="Times New Roman" pitchFamily="18" charset="0"/>
              </a:rPr>
              <a:t>–</a:t>
            </a:r>
            <a:fld id="{78882BE7-8ED3-4E26-B038-80977A451172}" type="slidenum">
              <a:rPr lang="en-US"/>
              <a:pPr>
                <a:defRPr/>
              </a:pPr>
              <a:t>‹#›</a:t>
            </a:fld>
            <a:endParaRPr lang="en-US"/>
          </a:p>
        </p:txBody>
      </p:sp>
      <p:sp>
        <p:nvSpPr>
          <p:cNvPr id="43012" name="Rectangle 4"/>
          <p:cNvSpPr>
            <a:spLocks noGrp="1" noChangeArrowheads="1"/>
          </p:cNvSpPr>
          <p:nvPr>
            <p:ph type="title"/>
          </p:nvPr>
        </p:nvSpPr>
        <p:spPr bwMode="blackWhite">
          <a:xfrm>
            <a:off x="495300" y="263525"/>
            <a:ext cx="8153400" cy="823913"/>
          </a:xfrm>
          <a:prstGeom prst="roundRect">
            <a:avLst>
              <a:gd name="adj" fmla="val 16667"/>
            </a:avLst>
          </a:prstGeom>
          <a:gradFill rotWithShape="1">
            <a:gsLst>
              <a:gs pos="0">
                <a:srgbClr val="336699"/>
              </a:gs>
              <a:gs pos="50000">
                <a:srgbClr val="336699">
                  <a:gamma/>
                  <a:shade val="46275"/>
                  <a:invGamma/>
                </a:srgbClr>
              </a:gs>
              <a:gs pos="100000">
                <a:srgbClr val="336699"/>
              </a:gs>
            </a:gsLst>
            <a:lin ang="2700000" scaled="1"/>
          </a:gradFill>
          <a:ln w="9525">
            <a:solidFill>
              <a:srgbClr val="4D4D4D"/>
            </a:solidFill>
            <a:round/>
            <a:headEnd/>
            <a:tailEnd/>
          </a:ln>
          <a:effectLst>
            <a:outerShdw dist="107763" dir="2700000" algn="ctr" rotWithShape="0">
              <a:schemeClr val="bg2">
                <a:alpha val="50000"/>
              </a:schemeClr>
            </a:outerShdw>
          </a:effectLst>
        </p:spPr>
        <p:txBody>
          <a:bodyPr vert="horz" wrap="square" lIns="91440" tIns="137160" rIns="91440" bIns="137160" numCol="1" anchor="t" anchorCtr="0" compatLnSpc="1">
            <a:prstTxWarp prst="textNoShape">
              <a:avLst/>
            </a:prstTxWarp>
            <a:spAutoFit/>
          </a:bodyPr>
          <a:lstStyle/>
          <a:p>
            <a:pPr lvl="0"/>
            <a:endParaRPr lang="en-US" smtClean="0"/>
          </a:p>
        </p:txBody>
      </p:sp>
      <p:sp>
        <p:nvSpPr>
          <p:cNvPr id="43013" name="Rectangle 5"/>
          <p:cNvSpPr>
            <a:spLocks noGrp="1" noChangeArrowheads="1"/>
          </p:cNvSpPr>
          <p:nvPr>
            <p:ph type="body" idx="1"/>
          </p:nvPr>
        </p:nvSpPr>
        <p:spPr bwMode="auto">
          <a:xfrm>
            <a:off x="533400" y="1219200"/>
            <a:ext cx="8077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animEffect transition="in" filter="wipe(left)">
                                      <p:cBhvr>
                                        <p:cTn id="7" dur="500"/>
                                        <p:tgtEl>
                                          <p:spTgt spid="43013">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013">
                                            <p:txEl>
                                              <p:pRg st="1" end="1"/>
                                            </p:txEl>
                                          </p:spTgt>
                                        </p:tgtEl>
                                        <p:attrNameLst>
                                          <p:attrName>style.visibility</p:attrName>
                                        </p:attrNameLst>
                                      </p:cBhvr>
                                      <p:to>
                                        <p:strVal val="visible"/>
                                      </p:to>
                                    </p:set>
                                    <p:animEffect transition="in" filter="wipe(left)">
                                      <p:cBhvr>
                                        <p:cTn id="11" dur="1000"/>
                                        <p:tgtEl>
                                          <p:spTgt spid="43013">
                                            <p:txEl>
                                              <p:pRg st="1" end="1"/>
                                            </p:txEl>
                                          </p:spTgt>
                                        </p:tgtEl>
                                      </p:cBhvr>
                                    </p:animEffect>
                                  </p:childTnLst>
                                </p:cTn>
                              </p:par>
                            </p:childTnLst>
                          </p:cTn>
                        </p:par>
                        <p:par>
                          <p:cTn id="12" fill="hold" nodeType="afterGroup">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43013">
                                            <p:txEl>
                                              <p:pRg st="2" end="2"/>
                                            </p:txEl>
                                          </p:spTgt>
                                        </p:tgtEl>
                                        <p:attrNameLst>
                                          <p:attrName>style.visibility</p:attrName>
                                        </p:attrNameLst>
                                      </p:cBhvr>
                                      <p:to>
                                        <p:strVal val="visible"/>
                                      </p:to>
                                    </p:set>
                                    <p:animEffect transition="in" filter="wipe(left)">
                                      <p:cBhvr>
                                        <p:cTn id="15" dur="1000"/>
                                        <p:tgtEl>
                                          <p:spTgt spid="43013">
                                            <p:txEl>
                                              <p:pRg st="2" end="2"/>
                                            </p:txEl>
                                          </p:spTgt>
                                        </p:tgtEl>
                                      </p:cBhvr>
                                    </p:animEffect>
                                  </p:childTnLst>
                                </p:cTn>
                              </p:par>
                            </p:childTnLst>
                          </p:cTn>
                        </p:par>
                        <p:par>
                          <p:cTn id="16" fill="hold" nodeType="afterGroup">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43013">
                                            <p:txEl>
                                              <p:pRg st="3" end="3"/>
                                            </p:txEl>
                                          </p:spTgt>
                                        </p:tgtEl>
                                        <p:attrNameLst>
                                          <p:attrName>style.visibility</p:attrName>
                                        </p:attrNameLst>
                                      </p:cBhvr>
                                      <p:to>
                                        <p:strVal val="visible"/>
                                      </p:to>
                                    </p:set>
                                    <p:animEffect transition="in" filter="wipe(left)">
                                      <p:cBhvr>
                                        <p:cTn id="19" dur="1000"/>
                                        <p:tgtEl>
                                          <p:spTgt spid="43013">
                                            <p:txEl>
                                              <p:pRg st="3" end="3"/>
                                            </p:txEl>
                                          </p:spTgt>
                                        </p:tgtEl>
                                      </p:cBhvr>
                                    </p:animEffect>
                                  </p:childTnLst>
                                </p:cTn>
                              </p:par>
                            </p:childTnLst>
                          </p:cTn>
                        </p:par>
                        <p:par>
                          <p:cTn id="20" fill="hold" nodeType="afterGroup">
                            <p:stCondLst>
                              <p:cond delay="3500"/>
                            </p:stCondLst>
                            <p:childTnLst>
                              <p:par>
                                <p:cTn id="21" presetID="22" presetClass="entr" presetSubtype="8" fill="hold" grpId="0" nodeType="afterEffect">
                                  <p:stCondLst>
                                    <p:cond delay="0"/>
                                  </p:stCondLst>
                                  <p:childTnLst>
                                    <p:set>
                                      <p:cBhvr>
                                        <p:cTn id="22" dur="1" fill="hold">
                                          <p:stCondLst>
                                            <p:cond delay="0"/>
                                          </p:stCondLst>
                                        </p:cTn>
                                        <p:tgtEl>
                                          <p:spTgt spid="43013">
                                            <p:txEl>
                                              <p:pRg st="4" end="4"/>
                                            </p:txEl>
                                          </p:spTgt>
                                        </p:tgtEl>
                                        <p:attrNameLst>
                                          <p:attrName>style.visibility</p:attrName>
                                        </p:attrNameLst>
                                      </p:cBhvr>
                                      <p:to>
                                        <p:strVal val="visible"/>
                                      </p:to>
                                    </p:set>
                                    <p:animEffect transition="in" filter="wipe(left)">
                                      <p:cBhvr>
                                        <p:cTn id="23" dur="1000"/>
                                        <p:tgtEl>
                                          <p:spTgt spid="430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autoUpdateAnimBg="0">
        <p:tmplLst>
          <p:tmpl lvl="1">
            <p:tnLst>
              <p:par>
                <p:cTn presetID="22" presetClass="entr" presetSubtype="8" fill="hold" nodeType="click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Lst>
      </p:bldP>
    </p:bldLst>
  </p:timing>
  <p:hf sldNum="0" hdr="0" ftr="0" dt="0"/>
  <p:txStyles>
    <p:titleStyle>
      <a:lvl1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rgbClr val="FFFFFF"/>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rgbClr val="FFFFFF"/>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rgbClr val="FFFFFF"/>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rgbClr val="FFFFFF"/>
          </a:solidFill>
          <a:effectLst>
            <a:outerShdw blurRad="38100" dist="38100" dir="2700000" algn="tl">
              <a:srgbClr val="000000"/>
            </a:outerShdw>
          </a:effectLst>
          <a:latin typeface="Arial" charset="0"/>
        </a:defRPr>
      </a:lvl9pPr>
    </p:titleStyle>
    <p:bodyStyle>
      <a:lvl1pPr marL="222250" indent="-222250" algn="l" rtl="0" eaLnBrk="0" fontAlgn="base" hangingPunct="0">
        <a:spcBef>
          <a:spcPct val="20000"/>
        </a:spcBef>
        <a:spcAft>
          <a:spcPct val="0"/>
        </a:spcAft>
        <a:buChar char="•"/>
        <a:defRPr sz="2800">
          <a:solidFill>
            <a:srgbClr val="336699"/>
          </a:solidFill>
          <a:latin typeface="+mn-lt"/>
          <a:ea typeface="+mn-ea"/>
          <a:cs typeface="+mn-cs"/>
        </a:defRPr>
      </a:lvl1pPr>
      <a:lvl2pPr marL="519113" indent="-182563" algn="l" rtl="0" eaLnBrk="0" fontAlgn="base" hangingPunct="0">
        <a:spcBef>
          <a:spcPct val="20000"/>
        </a:spcBef>
        <a:spcAft>
          <a:spcPct val="0"/>
        </a:spcAft>
        <a:buChar char="–"/>
        <a:defRPr sz="2400">
          <a:solidFill>
            <a:srgbClr val="990033"/>
          </a:solidFill>
          <a:latin typeface="+mn-lt"/>
        </a:defRPr>
      </a:lvl2pPr>
      <a:lvl3pPr marL="909638" indent="-174625" algn="l" rtl="0" eaLnBrk="0" fontAlgn="base" hangingPunct="0">
        <a:spcBef>
          <a:spcPct val="20000"/>
        </a:spcBef>
        <a:spcAft>
          <a:spcPct val="0"/>
        </a:spcAft>
        <a:buChar char="•"/>
        <a:defRPr sz="2000">
          <a:solidFill>
            <a:srgbClr val="006666"/>
          </a:solidFill>
          <a:latin typeface="Tahoma" pitchFamily="34" charset="0"/>
        </a:defRPr>
      </a:lvl3pPr>
      <a:lvl4pPr marL="1196975" indent="-173038" algn="l" rtl="0" eaLnBrk="0" fontAlgn="base" hangingPunct="0">
        <a:spcBef>
          <a:spcPct val="20000"/>
        </a:spcBef>
        <a:spcAft>
          <a:spcPct val="0"/>
        </a:spcAft>
        <a:buChar char="–"/>
        <a:defRPr sz="2000">
          <a:solidFill>
            <a:schemeClr val="tx1"/>
          </a:solidFill>
          <a:latin typeface="Times New Roman" pitchFamily="18" charset="0"/>
        </a:defRPr>
      </a:lvl4pPr>
      <a:lvl5pPr marL="1595438" indent="-160338" algn="l" rtl="0" eaLnBrk="0" fontAlgn="base" hangingPunct="0">
        <a:spcBef>
          <a:spcPct val="20000"/>
        </a:spcBef>
        <a:spcAft>
          <a:spcPct val="0"/>
        </a:spcAft>
        <a:buChar char="»"/>
        <a:defRPr sz="2000">
          <a:solidFill>
            <a:schemeClr val="tx1"/>
          </a:solidFill>
          <a:latin typeface="Times New Roman" pitchFamily="18" charset="0"/>
        </a:defRPr>
      </a:lvl5pPr>
      <a:lvl6pPr marL="2052638" indent="-160338" algn="l" rtl="0" fontAlgn="base">
        <a:spcBef>
          <a:spcPct val="20000"/>
        </a:spcBef>
        <a:spcAft>
          <a:spcPct val="0"/>
        </a:spcAft>
        <a:buChar char="»"/>
        <a:defRPr sz="2000">
          <a:solidFill>
            <a:schemeClr val="tx1"/>
          </a:solidFill>
          <a:latin typeface="Times New Roman" pitchFamily="18" charset="0"/>
        </a:defRPr>
      </a:lvl6pPr>
      <a:lvl7pPr marL="2509838" indent="-160338" algn="l" rtl="0" fontAlgn="base">
        <a:spcBef>
          <a:spcPct val="20000"/>
        </a:spcBef>
        <a:spcAft>
          <a:spcPct val="0"/>
        </a:spcAft>
        <a:buChar char="»"/>
        <a:defRPr sz="2000">
          <a:solidFill>
            <a:schemeClr val="tx1"/>
          </a:solidFill>
          <a:latin typeface="Times New Roman" pitchFamily="18" charset="0"/>
        </a:defRPr>
      </a:lvl7pPr>
      <a:lvl8pPr marL="2967038" indent="-160338" algn="l" rtl="0" fontAlgn="base">
        <a:spcBef>
          <a:spcPct val="20000"/>
        </a:spcBef>
        <a:spcAft>
          <a:spcPct val="0"/>
        </a:spcAft>
        <a:buChar char="»"/>
        <a:defRPr sz="2000">
          <a:solidFill>
            <a:schemeClr val="tx1"/>
          </a:solidFill>
          <a:latin typeface="Times New Roman" pitchFamily="18" charset="0"/>
        </a:defRPr>
      </a:lvl8pPr>
      <a:lvl9pPr marL="3424238" indent="-160338"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08781"/>
            <a:ext cx="9144000" cy="1872853"/>
          </a:xfrm>
        </p:spPr>
        <p:style>
          <a:lnRef idx="0">
            <a:schemeClr val="accent3"/>
          </a:lnRef>
          <a:fillRef idx="3">
            <a:schemeClr val="accent3"/>
          </a:fillRef>
          <a:effectRef idx="3">
            <a:schemeClr val="accent3"/>
          </a:effectRef>
          <a:fontRef idx="minor">
            <a:schemeClr val="lt1"/>
          </a:fontRef>
        </p:style>
        <p:txBody>
          <a:bodyPr/>
          <a:lstStyle/>
          <a:p>
            <a:pPr>
              <a:tabLst>
                <a:tab pos="7037388" algn="l"/>
              </a:tabLst>
            </a:pPr>
            <a:r>
              <a:rPr lang="en-US" sz="3200" dirty="0">
                <a:solidFill>
                  <a:srgbClr val="990000"/>
                </a:solidFill>
                <a:effectLst/>
              </a:rPr>
              <a:t>CHƯƠNG 9</a:t>
            </a:r>
            <a:r>
              <a:rPr lang="en-US" sz="3600" dirty="0" smtClean="0">
                <a:solidFill>
                  <a:srgbClr val="990000"/>
                </a:solidFill>
                <a:effectLst/>
              </a:rPr>
              <a:t>: </a:t>
            </a:r>
            <a:br>
              <a:rPr lang="en-US" sz="3600" dirty="0" smtClean="0">
                <a:solidFill>
                  <a:srgbClr val="990000"/>
                </a:solidFill>
                <a:effectLst/>
              </a:rPr>
            </a:br>
            <a:r>
              <a:rPr lang="en-US" sz="3200" dirty="0" smtClean="0">
                <a:solidFill>
                  <a:srgbClr val="990000"/>
                </a:solidFill>
                <a:effectLst/>
              </a:rPr>
              <a:t>QUẢN LÝ NGUỒN NHÂN LỰC CỦA DỰ ÁN</a:t>
            </a:r>
            <a:r>
              <a:rPr lang="en-US" sz="3600" dirty="0" smtClean="0">
                <a:solidFill>
                  <a:srgbClr val="990000"/>
                </a:solidFill>
                <a:effectLst/>
              </a:rPr>
              <a:t/>
            </a:r>
            <a:br>
              <a:rPr lang="en-US" sz="3600" dirty="0" smtClean="0">
                <a:solidFill>
                  <a:srgbClr val="990000"/>
                </a:solidFill>
                <a:effectLst/>
              </a:rPr>
            </a:br>
            <a:r>
              <a:rPr lang="en-US" sz="2400" dirty="0" smtClean="0">
                <a:solidFill>
                  <a:srgbClr val="990000"/>
                </a:solidFill>
                <a:effectLst/>
              </a:rPr>
              <a:t>(</a:t>
            </a:r>
            <a:r>
              <a:rPr lang="en-US" sz="2400" dirty="0">
                <a:solidFill>
                  <a:srgbClr val="990000"/>
                </a:solidFill>
                <a:effectLst/>
              </a:rPr>
              <a:t>Project Human Resource Management</a:t>
            </a:r>
            <a:r>
              <a:rPr lang="en-US" sz="2400" dirty="0" smtClean="0">
                <a:solidFill>
                  <a:srgbClr val="990000"/>
                </a:solidFill>
                <a:effectLst/>
              </a:rPr>
              <a:t>)</a:t>
            </a:r>
            <a:endParaRPr lang="en-US" sz="2400" dirty="0">
              <a:solidFill>
                <a:srgbClr val="990000"/>
              </a:solidFill>
              <a:effectLst/>
            </a:endParaRPr>
          </a:p>
        </p:txBody>
      </p:sp>
    </p:spTree>
    <p:extLst>
      <p:ext uri="{BB962C8B-B14F-4D97-AF65-F5344CB8AC3E}">
        <p14:creationId xmlns:p14="http://schemas.microsoft.com/office/powerpoint/2010/main" val="3460634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de-DE" dirty="0"/>
              <a:t>Kế hoạch phát triển nguồn nhân lực (Develop Human Resource Plan)</a:t>
            </a:r>
            <a:endParaRPr lang="en-US" dirty="0"/>
          </a:p>
        </p:txBody>
      </p:sp>
      <p:sp>
        <p:nvSpPr>
          <p:cNvPr id="3" name="Content Placeholder 2"/>
          <p:cNvSpPr>
            <a:spLocks noGrp="1"/>
          </p:cNvSpPr>
          <p:nvPr>
            <p:ph idx="1"/>
          </p:nvPr>
        </p:nvSpPr>
        <p:spPr/>
        <p:txBody>
          <a:bodyPr/>
          <a:lstStyle/>
          <a:p>
            <a:r>
              <a:rPr lang="en-US" dirty="0" smtClean="0"/>
              <a:t>Inputs</a:t>
            </a:r>
          </a:p>
          <a:p>
            <a:pPr lvl="1"/>
            <a:r>
              <a:rPr lang="en-US" dirty="0" smtClean="0"/>
              <a:t>Activity </a:t>
            </a:r>
            <a:r>
              <a:rPr lang="en-US" dirty="0"/>
              <a:t>Resource </a:t>
            </a:r>
            <a:r>
              <a:rPr lang="en-US" dirty="0" smtClean="0"/>
              <a:t>Requirements: </a:t>
            </a:r>
            <a:r>
              <a:rPr lang="vi-VN" dirty="0"/>
              <a:t>xác định nhu cầu nguồn nhân lực cho dự án</a:t>
            </a:r>
            <a:r>
              <a:rPr lang="vi-VN" dirty="0" smtClean="0"/>
              <a:t>.</a:t>
            </a:r>
            <a:endParaRPr lang="en-US" dirty="0" smtClean="0"/>
          </a:p>
          <a:p>
            <a:pPr lvl="1"/>
            <a:r>
              <a:rPr lang="en-US" dirty="0"/>
              <a:t>Enterprise Environmental </a:t>
            </a:r>
            <a:r>
              <a:rPr lang="en-US" dirty="0" smtClean="0"/>
              <a:t>Factors:</a:t>
            </a:r>
          </a:p>
          <a:p>
            <a:pPr lvl="2"/>
            <a:r>
              <a:rPr lang="vi-VN" dirty="0"/>
              <a:t>Văn hóa và cơ cấu tổ </a:t>
            </a:r>
            <a:r>
              <a:rPr lang="vi-VN" dirty="0" smtClean="0"/>
              <a:t>chức</a:t>
            </a:r>
            <a:r>
              <a:rPr lang="en-US" dirty="0"/>
              <a:t> (Organizational culture and structure).</a:t>
            </a:r>
            <a:endParaRPr lang="en-US" dirty="0" smtClean="0"/>
          </a:p>
          <a:p>
            <a:pPr lvl="2"/>
            <a:r>
              <a:rPr lang="vi-VN" dirty="0" smtClean="0"/>
              <a:t>Nguồn </a:t>
            </a:r>
            <a:r>
              <a:rPr lang="vi-VN" dirty="0"/>
              <a:t>nhân lực hiện </a:t>
            </a:r>
            <a:r>
              <a:rPr lang="vi-VN" dirty="0" smtClean="0"/>
              <a:t>có</a:t>
            </a:r>
            <a:r>
              <a:rPr lang="en-US" dirty="0"/>
              <a:t> (Existing human resources).</a:t>
            </a:r>
            <a:endParaRPr lang="en-US" dirty="0" smtClean="0"/>
          </a:p>
          <a:p>
            <a:pPr lvl="2"/>
            <a:r>
              <a:rPr lang="vi-VN" dirty="0" smtClean="0"/>
              <a:t>Quản </a:t>
            </a:r>
            <a:r>
              <a:rPr lang="vi-VN" dirty="0"/>
              <a:t>trị nhân sự, chính </a:t>
            </a:r>
            <a:r>
              <a:rPr lang="vi-VN" dirty="0" smtClean="0"/>
              <a:t>sách</a:t>
            </a:r>
            <a:r>
              <a:rPr lang="en-US" dirty="0"/>
              <a:t> (Personnel administration policies).</a:t>
            </a:r>
            <a:endParaRPr lang="en-US" dirty="0" smtClean="0"/>
          </a:p>
          <a:p>
            <a:pPr lvl="2"/>
            <a:r>
              <a:rPr lang="en-US" dirty="0"/>
              <a:t>Đ</a:t>
            </a:r>
            <a:r>
              <a:rPr lang="vi-VN" dirty="0" smtClean="0"/>
              <a:t>iều kiện</a:t>
            </a:r>
            <a:r>
              <a:rPr lang="en-US" dirty="0" smtClean="0"/>
              <a:t> </a:t>
            </a:r>
            <a:r>
              <a:rPr lang="en-US" dirty="0"/>
              <a:t>t</a:t>
            </a:r>
            <a:r>
              <a:rPr lang="vi-VN" dirty="0" smtClean="0"/>
              <a:t>hị </a:t>
            </a:r>
            <a:r>
              <a:rPr lang="vi-VN" dirty="0"/>
              <a:t>trường </a:t>
            </a:r>
            <a:r>
              <a:rPr lang="en-US" dirty="0"/>
              <a:t>(Marketplace conditions)</a:t>
            </a:r>
            <a:r>
              <a:rPr lang="vi-VN" dirty="0" smtClean="0"/>
              <a:t>.</a:t>
            </a:r>
            <a:endParaRPr lang="en-US" dirty="0" smtClean="0"/>
          </a:p>
          <a:p>
            <a:pPr lvl="1"/>
            <a:r>
              <a:rPr lang="en-US" dirty="0"/>
              <a:t>Organizational Process Assets</a:t>
            </a:r>
          </a:p>
        </p:txBody>
      </p:sp>
    </p:spTree>
    <p:extLst>
      <p:ext uri="{BB962C8B-B14F-4D97-AF65-F5344CB8AC3E}">
        <p14:creationId xmlns:p14="http://schemas.microsoft.com/office/powerpoint/2010/main" val="1261878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de-DE" dirty="0"/>
              <a:t>Kế hoạch phát triển nguồn nhân lực (Develop Human Resource Plan)</a:t>
            </a:r>
            <a:endParaRPr lang="en-US" dirty="0"/>
          </a:p>
        </p:txBody>
      </p:sp>
      <p:sp>
        <p:nvSpPr>
          <p:cNvPr id="3" name="Content Placeholder 2"/>
          <p:cNvSpPr>
            <a:spLocks noGrp="1"/>
          </p:cNvSpPr>
          <p:nvPr>
            <p:ph idx="1"/>
          </p:nvPr>
        </p:nvSpPr>
        <p:spPr/>
        <p:txBody>
          <a:bodyPr/>
          <a:lstStyle/>
          <a:p>
            <a:r>
              <a:rPr lang="en-US" dirty="0"/>
              <a:t>Tools and techniques</a:t>
            </a:r>
          </a:p>
          <a:p>
            <a:pPr lvl="1"/>
            <a:r>
              <a:rPr lang="en-US" dirty="0" err="1" smtClean="0">
                <a:solidFill>
                  <a:srgbClr val="990000"/>
                </a:solidFill>
              </a:rPr>
              <a:t>Sơ</a:t>
            </a:r>
            <a:r>
              <a:rPr lang="en-US" dirty="0" smtClean="0">
                <a:solidFill>
                  <a:srgbClr val="990000"/>
                </a:solidFill>
              </a:rPr>
              <a:t> </a:t>
            </a:r>
            <a:r>
              <a:rPr lang="en-US" dirty="0" err="1" smtClean="0">
                <a:solidFill>
                  <a:srgbClr val="990000"/>
                </a:solidFill>
              </a:rPr>
              <a:t>đồ</a:t>
            </a:r>
            <a:r>
              <a:rPr lang="en-US" dirty="0" smtClean="0">
                <a:solidFill>
                  <a:srgbClr val="990000"/>
                </a:solidFill>
              </a:rPr>
              <a:t> </a:t>
            </a:r>
            <a:r>
              <a:rPr lang="en-US" dirty="0" err="1" smtClean="0">
                <a:solidFill>
                  <a:srgbClr val="990000"/>
                </a:solidFill>
              </a:rPr>
              <a:t>tổ</a:t>
            </a:r>
            <a:r>
              <a:rPr lang="en-US" dirty="0" smtClean="0">
                <a:solidFill>
                  <a:srgbClr val="990000"/>
                </a:solidFill>
              </a:rPr>
              <a:t> </a:t>
            </a:r>
            <a:r>
              <a:rPr lang="en-US" dirty="0" err="1" smtClean="0">
                <a:solidFill>
                  <a:srgbClr val="990000"/>
                </a:solidFill>
              </a:rPr>
              <a:t>chức</a:t>
            </a:r>
            <a:r>
              <a:rPr lang="en-US" dirty="0" smtClean="0">
                <a:solidFill>
                  <a:srgbClr val="990000"/>
                </a:solidFill>
              </a:rPr>
              <a:t> </a:t>
            </a:r>
            <a:r>
              <a:rPr lang="en-US" dirty="0" err="1" smtClean="0">
                <a:solidFill>
                  <a:srgbClr val="990000"/>
                </a:solidFill>
              </a:rPr>
              <a:t>và</a:t>
            </a:r>
            <a:r>
              <a:rPr lang="en-US" dirty="0" smtClean="0">
                <a:solidFill>
                  <a:srgbClr val="990000"/>
                </a:solidFill>
              </a:rPr>
              <a:t> </a:t>
            </a:r>
            <a:r>
              <a:rPr lang="en-US" dirty="0" err="1" smtClean="0">
                <a:solidFill>
                  <a:srgbClr val="990000"/>
                </a:solidFill>
              </a:rPr>
              <a:t>mô</a:t>
            </a:r>
            <a:r>
              <a:rPr lang="en-US" dirty="0" smtClean="0">
                <a:solidFill>
                  <a:srgbClr val="990000"/>
                </a:solidFill>
              </a:rPr>
              <a:t> </a:t>
            </a:r>
            <a:r>
              <a:rPr lang="en-US" dirty="0" err="1" smtClean="0">
                <a:solidFill>
                  <a:srgbClr val="990000"/>
                </a:solidFill>
              </a:rPr>
              <a:t>tả</a:t>
            </a:r>
            <a:r>
              <a:rPr lang="en-US" dirty="0" smtClean="0">
                <a:solidFill>
                  <a:srgbClr val="990000"/>
                </a:solidFill>
              </a:rPr>
              <a:t> </a:t>
            </a:r>
            <a:r>
              <a:rPr lang="en-US" dirty="0" err="1" smtClean="0">
                <a:solidFill>
                  <a:srgbClr val="990000"/>
                </a:solidFill>
              </a:rPr>
              <a:t>chức</a:t>
            </a:r>
            <a:r>
              <a:rPr lang="en-US" dirty="0" smtClean="0">
                <a:solidFill>
                  <a:srgbClr val="990000"/>
                </a:solidFill>
              </a:rPr>
              <a:t> </a:t>
            </a:r>
            <a:r>
              <a:rPr lang="en-US" dirty="0" err="1" smtClean="0">
                <a:solidFill>
                  <a:srgbClr val="990000"/>
                </a:solidFill>
              </a:rPr>
              <a:t>vụ</a:t>
            </a:r>
            <a:r>
              <a:rPr lang="en-US" dirty="0" smtClean="0">
                <a:solidFill>
                  <a:srgbClr val="990000"/>
                </a:solidFill>
              </a:rPr>
              <a:t> (</a:t>
            </a:r>
            <a:r>
              <a:rPr lang="en-US" dirty="0" smtClean="0"/>
              <a:t>Organization </a:t>
            </a:r>
            <a:r>
              <a:rPr lang="en-US" dirty="0"/>
              <a:t>Charts and Position </a:t>
            </a:r>
            <a:r>
              <a:rPr lang="en-US" dirty="0" smtClean="0"/>
              <a:t>Descriptions): </a:t>
            </a:r>
            <a:r>
              <a:rPr lang="en-US" dirty="0" err="1" smtClean="0"/>
              <a:t>Có</a:t>
            </a:r>
            <a:r>
              <a:rPr lang="en-US" dirty="0" smtClean="0"/>
              <a:t> 3 </a:t>
            </a:r>
            <a:r>
              <a:rPr lang="en-US" dirty="0" err="1" smtClean="0"/>
              <a:t>hình</a:t>
            </a:r>
            <a:r>
              <a:rPr lang="en-US" dirty="0" smtClean="0"/>
              <a:t> </a:t>
            </a:r>
            <a:r>
              <a:rPr lang="en-US" dirty="0" err="1" smtClean="0"/>
              <a:t>thức</a:t>
            </a:r>
            <a:r>
              <a:rPr lang="en-US" dirty="0" smtClean="0"/>
              <a:t> </a:t>
            </a:r>
            <a:r>
              <a:rPr lang="en-US" dirty="0" err="1" smtClean="0"/>
              <a:t>để</a:t>
            </a:r>
            <a:r>
              <a:rPr lang="en-US" dirty="0" smtClean="0"/>
              <a:t> </a:t>
            </a:r>
            <a:r>
              <a:rPr lang="en-US" dirty="0" err="1" smtClean="0"/>
              <a:t>mô</a:t>
            </a:r>
            <a:r>
              <a:rPr lang="en-US" dirty="0" smtClean="0"/>
              <a:t> </a:t>
            </a:r>
            <a:r>
              <a:rPr lang="en-US" dirty="0" err="1" smtClean="0"/>
              <a:t>tả</a:t>
            </a:r>
            <a:r>
              <a:rPr lang="en-US" dirty="0" smtClean="0"/>
              <a:t> </a:t>
            </a:r>
            <a:r>
              <a:rPr lang="en-US" dirty="0" err="1" smtClean="0"/>
              <a:t>va</a:t>
            </a:r>
            <a:r>
              <a:rPr lang="vi-VN" dirty="0" smtClean="0"/>
              <a:t>i </a:t>
            </a:r>
            <a:r>
              <a:rPr lang="vi-VN" dirty="0"/>
              <a:t>trò và trách nhiệm của thành viên trong </a:t>
            </a:r>
            <a:r>
              <a:rPr lang="vi-VN" dirty="0" smtClean="0"/>
              <a:t>nhóm</a:t>
            </a:r>
            <a:r>
              <a:rPr lang="en-US" dirty="0" smtClean="0"/>
              <a:t> </a:t>
            </a:r>
            <a:r>
              <a:rPr lang="en-US" dirty="0" err="1" smtClean="0"/>
              <a:t>là</a:t>
            </a:r>
            <a:r>
              <a:rPr lang="en-US" dirty="0" smtClean="0"/>
              <a:t> </a:t>
            </a:r>
            <a:r>
              <a:rPr lang="en-US" dirty="0" err="1" smtClean="0"/>
              <a:t>phân</a:t>
            </a:r>
            <a:r>
              <a:rPr lang="en-US" dirty="0" smtClean="0"/>
              <a:t> </a:t>
            </a:r>
            <a:r>
              <a:rPr lang="vi-VN" dirty="0" smtClean="0"/>
              <a:t>cấp</a:t>
            </a:r>
            <a:r>
              <a:rPr lang="vi-VN" dirty="0"/>
              <a:t>, ma trận, và văn </a:t>
            </a:r>
            <a:r>
              <a:rPr lang="vi-VN" dirty="0" smtClean="0"/>
              <a:t>bản</a:t>
            </a:r>
            <a:r>
              <a:rPr lang="en-US" dirty="0" smtClean="0"/>
              <a:t> </a:t>
            </a:r>
            <a:r>
              <a:rPr lang="en-US" dirty="0" err="1" smtClean="0"/>
              <a:t>trực</a:t>
            </a:r>
            <a:r>
              <a:rPr lang="en-US" dirty="0" smtClean="0"/>
              <a:t> </a:t>
            </a:r>
            <a:r>
              <a:rPr lang="en-US" dirty="0" err="1" smtClean="0"/>
              <a:t>tiếp</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75" y="3977634"/>
            <a:ext cx="7589437" cy="2675089"/>
          </a:xfrm>
          <a:prstGeom prst="rect">
            <a:avLst/>
          </a:prstGeom>
        </p:spPr>
      </p:pic>
    </p:spTree>
    <p:extLst>
      <p:ext uri="{BB962C8B-B14F-4D97-AF65-F5344CB8AC3E}">
        <p14:creationId xmlns:p14="http://schemas.microsoft.com/office/powerpoint/2010/main" val="42933616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de-DE" dirty="0"/>
              <a:t>Kế hoạch phát triển nguồn nhân lực (Develop Human Resource Plan)</a:t>
            </a:r>
            <a:endParaRPr lang="en-US" dirty="0"/>
          </a:p>
        </p:txBody>
      </p:sp>
      <p:sp>
        <p:nvSpPr>
          <p:cNvPr id="3" name="Content Placeholder 2"/>
          <p:cNvSpPr>
            <a:spLocks noGrp="1"/>
          </p:cNvSpPr>
          <p:nvPr>
            <p:ph idx="1"/>
          </p:nvPr>
        </p:nvSpPr>
        <p:spPr/>
        <p:txBody>
          <a:bodyPr/>
          <a:lstStyle/>
          <a:p>
            <a:pPr lvl="1"/>
            <a:r>
              <a:rPr lang="vi-VN" dirty="0">
                <a:solidFill>
                  <a:srgbClr val="990000"/>
                </a:solidFill>
              </a:rPr>
              <a:t>Hierarchical-type </a:t>
            </a:r>
            <a:r>
              <a:rPr lang="vi-VN" dirty="0" smtClean="0">
                <a:solidFill>
                  <a:srgbClr val="990000"/>
                </a:solidFill>
              </a:rPr>
              <a:t>charts</a:t>
            </a:r>
            <a:r>
              <a:rPr lang="en-US" dirty="0" smtClean="0">
                <a:solidFill>
                  <a:srgbClr val="990000"/>
                </a:solidFill>
              </a:rPr>
              <a:t>: </a:t>
            </a:r>
            <a:r>
              <a:rPr lang="en-US" dirty="0" err="1" smtClean="0"/>
              <a:t>Sơ</a:t>
            </a:r>
            <a:r>
              <a:rPr lang="vi-VN" dirty="0" smtClean="0"/>
              <a:t> </a:t>
            </a:r>
            <a:r>
              <a:rPr lang="vi-VN" dirty="0"/>
              <a:t>đồ cơ cấu tổ chức truyền thống có thể được sử dụng để hiển thị các vị trí và các mối quan hệ </a:t>
            </a:r>
            <a:r>
              <a:rPr lang="vi-VN" dirty="0" smtClean="0"/>
              <a:t>dạng </a:t>
            </a:r>
            <a:r>
              <a:rPr lang="vi-VN" dirty="0"/>
              <a:t>đồ họa, từ trên </a:t>
            </a:r>
            <a:r>
              <a:rPr lang="vi-VN" dirty="0" smtClean="0"/>
              <a:t>xuống</a:t>
            </a:r>
            <a:r>
              <a:rPr lang="en-US" dirty="0" smtClean="0"/>
              <a:t> </a:t>
            </a:r>
            <a:r>
              <a:rPr lang="en-US" dirty="0" err="1" smtClean="0"/>
              <a:t>dựa</a:t>
            </a:r>
            <a:r>
              <a:rPr lang="en-US" dirty="0" smtClean="0"/>
              <a:t> </a:t>
            </a:r>
            <a:r>
              <a:rPr lang="en-US" dirty="0" err="1" smtClean="0"/>
              <a:t>vào</a:t>
            </a:r>
            <a:r>
              <a:rPr lang="en-US" dirty="0" smtClean="0"/>
              <a:t> </a:t>
            </a:r>
            <a:r>
              <a:rPr lang="en-US" dirty="0" err="1" smtClean="0"/>
              <a:t>bảng</a:t>
            </a:r>
            <a:r>
              <a:rPr lang="en-US" dirty="0" smtClean="0"/>
              <a:t> W</a:t>
            </a:r>
            <a:r>
              <a:rPr lang="vi-VN" dirty="0" smtClean="0"/>
              <a:t>BS</a:t>
            </a:r>
            <a:r>
              <a:rPr lang="en-US" dirty="0" smtClean="0"/>
              <a: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30" y="3428999"/>
            <a:ext cx="6309291" cy="3275978"/>
          </a:xfrm>
          <a:prstGeom prst="rect">
            <a:avLst/>
          </a:prstGeom>
        </p:spPr>
      </p:pic>
    </p:spTree>
    <p:extLst>
      <p:ext uri="{BB962C8B-B14F-4D97-AF65-F5344CB8AC3E}">
        <p14:creationId xmlns:p14="http://schemas.microsoft.com/office/powerpoint/2010/main" val="4165470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de-DE" dirty="0"/>
              <a:t>Kế hoạch phát triển nguồn nhân lực (Develop Human Resource Plan)</a:t>
            </a:r>
            <a:endParaRPr lang="en-US" dirty="0"/>
          </a:p>
        </p:txBody>
      </p:sp>
      <p:sp>
        <p:nvSpPr>
          <p:cNvPr id="3" name="Content Placeholder 2"/>
          <p:cNvSpPr>
            <a:spLocks noGrp="1"/>
          </p:cNvSpPr>
          <p:nvPr>
            <p:ph idx="1"/>
          </p:nvPr>
        </p:nvSpPr>
        <p:spPr/>
        <p:txBody>
          <a:bodyPr/>
          <a:lstStyle/>
          <a:p>
            <a:pPr lvl="1"/>
            <a:r>
              <a:rPr lang="en-US" dirty="0">
                <a:solidFill>
                  <a:srgbClr val="990000"/>
                </a:solidFill>
              </a:rPr>
              <a:t>Responsibility Assignment Matrix (RAM): </a:t>
            </a:r>
            <a:r>
              <a:rPr lang="en-US" dirty="0"/>
              <a:t>ma </a:t>
            </a:r>
            <a:r>
              <a:rPr lang="en-US" dirty="0" err="1"/>
              <a:t>trận</a:t>
            </a:r>
            <a:r>
              <a:rPr lang="en-US" dirty="0"/>
              <a:t> </a:t>
            </a:r>
            <a:r>
              <a:rPr lang="en-US" dirty="0" err="1"/>
              <a:t>trách</a:t>
            </a:r>
            <a:r>
              <a:rPr lang="en-US" dirty="0"/>
              <a:t> </a:t>
            </a:r>
            <a:r>
              <a:rPr lang="en-US" dirty="0" err="1"/>
              <a:t>nhiệm</a:t>
            </a:r>
            <a:r>
              <a:rPr lang="en-US" dirty="0"/>
              <a:t> </a:t>
            </a:r>
            <a:r>
              <a:rPr lang="vi-VN" dirty="0"/>
              <a:t>được sử dụng để minh họa cho các kết nối giữa các gói công việc hoặc các hoạt động và các thành viên nhóm dự án.Trên các dự án lớn hơn, RAM có thể được phát triển ở các cấp độ khác nhau.</a:t>
            </a:r>
            <a:endParaRPr lang="en-US" dirty="0"/>
          </a:p>
          <a:p>
            <a:pPr lvl="1"/>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327" y="3703317"/>
            <a:ext cx="7509428" cy="2834609"/>
          </a:xfrm>
          <a:prstGeom prst="rect">
            <a:avLst/>
          </a:prstGeom>
        </p:spPr>
      </p:pic>
    </p:spTree>
    <p:extLst>
      <p:ext uri="{BB962C8B-B14F-4D97-AF65-F5344CB8AC3E}">
        <p14:creationId xmlns:p14="http://schemas.microsoft.com/office/powerpoint/2010/main" val="318730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de-DE" dirty="0"/>
              <a:t>Kế hoạch phát triển nguồn nhân lực (Develop Human Resource Plan)</a:t>
            </a:r>
            <a:endParaRPr lang="en-US" dirty="0"/>
          </a:p>
        </p:txBody>
      </p:sp>
      <p:sp>
        <p:nvSpPr>
          <p:cNvPr id="3" name="Content Placeholder 2"/>
          <p:cNvSpPr>
            <a:spLocks noGrp="1"/>
          </p:cNvSpPr>
          <p:nvPr>
            <p:ph idx="1"/>
          </p:nvPr>
        </p:nvSpPr>
        <p:spPr/>
        <p:txBody>
          <a:bodyPr/>
          <a:lstStyle/>
          <a:p>
            <a:pPr lvl="1"/>
            <a:r>
              <a:rPr lang="en-US" dirty="0"/>
              <a:t>Responsibility Assignment Matrix (RAM) Using a RACI Format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57" y="2697488"/>
            <a:ext cx="7497998" cy="3110871"/>
          </a:xfrm>
          <a:prstGeom prst="rect">
            <a:avLst/>
          </a:prstGeom>
        </p:spPr>
      </p:pic>
    </p:spTree>
    <p:extLst>
      <p:ext uri="{BB962C8B-B14F-4D97-AF65-F5344CB8AC3E}">
        <p14:creationId xmlns:p14="http://schemas.microsoft.com/office/powerpoint/2010/main" val="221075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de-DE" dirty="0"/>
              <a:t>Kế hoạch phát triển nguồn nhân lực (Develop Human Resource Plan)</a:t>
            </a:r>
            <a:endParaRPr lang="en-US" dirty="0"/>
          </a:p>
        </p:txBody>
      </p:sp>
      <p:sp>
        <p:nvSpPr>
          <p:cNvPr id="3" name="Content Placeholder 2"/>
          <p:cNvSpPr>
            <a:spLocks noGrp="1"/>
          </p:cNvSpPr>
          <p:nvPr>
            <p:ph idx="1"/>
          </p:nvPr>
        </p:nvSpPr>
        <p:spPr/>
        <p:txBody>
          <a:bodyPr/>
          <a:lstStyle/>
          <a:p>
            <a:pPr lvl="1"/>
            <a:r>
              <a:rPr lang="vi-VN" dirty="0">
                <a:solidFill>
                  <a:srgbClr val="990000"/>
                </a:solidFill>
              </a:rPr>
              <a:t>Text-oriented </a:t>
            </a:r>
            <a:r>
              <a:rPr lang="vi-VN" dirty="0" smtClean="0">
                <a:solidFill>
                  <a:srgbClr val="990000"/>
                </a:solidFill>
              </a:rPr>
              <a:t>formats</a:t>
            </a:r>
            <a:r>
              <a:rPr lang="en-US" dirty="0" smtClean="0"/>
              <a:t>: </a:t>
            </a:r>
            <a:r>
              <a:rPr lang="vi-VN" dirty="0" smtClean="0"/>
              <a:t>mô </a:t>
            </a:r>
            <a:r>
              <a:rPr lang="vi-VN" dirty="0"/>
              <a:t>tả chi tiết có thể được xác định trong định dạng văn bản </a:t>
            </a:r>
            <a:r>
              <a:rPr lang="en-US" dirty="0" err="1" smtClean="0"/>
              <a:t>trực</a:t>
            </a:r>
            <a:r>
              <a:rPr lang="en-US" dirty="0" smtClean="0"/>
              <a:t> </a:t>
            </a:r>
            <a:r>
              <a:rPr lang="en-US" dirty="0" err="1" smtClean="0"/>
              <a:t>tiếp</a:t>
            </a:r>
            <a:r>
              <a:rPr lang="vi-VN" dirty="0" smtClean="0"/>
              <a:t>.</a:t>
            </a:r>
            <a:r>
              <a:rPr lang="en-US" dirty="0" smtClean="0"/>
              <a:t> </a:t>
            </a:r>
          </a:p>
          <a:p>
            <a:pPr lvl="2"/>
            <a:r>
              <a:rPr lang="vi-VN" dirty="0" smtClean="0">
                <a:latin typeface="+mn-lt"/>
              </a:rPr>
              <a:t>Thường </a:t>
            </a:r>
            <a:r>
              <a:rPr lang="en-US" dirty="0" smtClean="0">
                <a:latin typeface="+mn-lt"/>
              </a:rPr>
              <a:t>ở </a:t>
            </a:r>
            <a:r>
              <a:rPr lang="vi-VN" dirty="0" smtClean="0">
                <a:latin typeface="+mn-lt"/>
              </a:rPr>
              <a:t>dạng </a:t>
            </a:r>
            <a:r>
              <a:rPr lang="vi-VN" dirty="0">
                <a:latin typeface="+mn-lt"/>
              </a:rPr>
              <a:t>phác thảo, các tài liệu cung cấp thông tin như trách nhiệm, quyền hạn, năng lực và trình độ</a:t>
            </a:r>
            <a:r>
              <a:rPr lang="vi-VN" dirty="0" smtClean="0">
                <a:latin typeface="+mn-lt"/>
              </a:rPr>
              <a:t>.</a:t>
            </a:r>
            <a:r>
              <a:rPr lang="en-US" dirty="0" smtClean="0">
                <a:latin typeface="+mn-lt"/>
              </a:rPr>
              <a:t> </a:t>
            </a:r>
          </a:p>
          <a:p>
            <a:pPr lvl="2"/>
            <a:r>
              <a:rPr lang="vi-VN" dirty="0" smtClean="0">
                <a:latin typeface="+mn-lt"/>
              </a:rPr>
              <a:t>Các </a:t>
            </a:r>
            <a:r>
              <a:rPr lang="vi-VN" dirty="0">
                <a:latin typeface="+mn-lt"/>
              </a:rPr>
              <a:t>tài liệu được gọi bằng tên khác nhau bao gồm mô tả vị trí và vai trò chịu trách nhiệm thẩm quyền hình thức</a:t>
            </a:r>
            <a:r>
              <a:rPr lang="vi-VN" dirty="0" smtClean="0">
                <a:latin typeface="+mn-lt"/>
              </a:rPr>
              <a:t>.</a:t>
            </a:r>
            <a:r>
              <a:rPr lang="en-US" dirty="0" smtClean="0">
                <a:latin typeface="+mn-lt"/>
              </a:rPr>
              <a:t> </a:t>
            </a:r>
          </a:p>
          <a:p>
            <a:pPr lvl="2"/>
            <a:r>
              <a:rPr lang="vi-VN" dirty="0" smtClean="0">
                <a:latin typeface="+mn-lt"/>
              </a:rPr>
              <a:t>Những </a:t>
            </a:r>
            <a:r>
              <a:rPr lang="vi-VN" dirty="0">
                <a:latin typeface="+mn-lt"/>
              </a:rPr>
              <a:t>tài liệu này có thể được sử dụng làm mẫu cho các dự án trong tương lai, đặc biệt là khi thông tin được cập nhật trong suốt dự án hiện tại bằng cách áp dụng các bài học kinh nghiệm.</a:t>
            </a:r>
            <a:endParaRPr lang="en-US" dirty="0">
              <a:latin typeface="+mn-lt"/>
            </a:endParaRPr>
          </a:p>
        </p:txBody>
      </p:sp>
    </p:spTree>
    <p:extLst>
      <p:ext uri="{BB962C8B-B14F-4D97-AF65-F5344CB8AC3E}">
        <p14:creationId xmlns:p14="http://schemas.microsoft.com/office/powerpoint/2010/main" val="2038186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de-DE" dirty="0"/>
              <a:t>Kế hoạch phát triển nguồn nhân lực (Develop Human Resource Plan)</a:t>
            </a:r>
            <a:endParaRPr lang="en-US" dirty="0"/>
          </a:p>
        </p:txBody>
      </p:sp>
      <p:sp>
        <p:nvSpPr>
          <p:cNvPr id="3" name="Content Placeholder 2"/>
          <p:cNvSpPr>
            <a:spLocks noGrp="1"/>
          </p:cNvSpPr>
          <p:nvPr>
            <p:ph idx="1"/>
          </p:nvPr>
        </p:nvSpPr>
        <p:spPr/>
        <p:txBody>
          <a:bodyPr/>
          <a:lstStyle/>
          <a:p>
            <a:pPr lvl="1"/>
            <a:r>
              <a:rPr lang="en-US" dirty="0" smtClean="0">
                <a:solidFill>
                  <a:srgbClr val="990000"/>
                </a:solidFill>
              </a:rPr>
              <a:t>Networking: </a:t>
            </a:r>
            <a:r>
              <a:rPr lang="vi-VN" dirty="0" smtClean="0"/>
              <a:t>là </a:t>
            </a:r>
            <a:r>
              <a:rPr lang="vi-VN" dirty="0"/>
              <a:t>sự tương tác </a:t>
            </a:r>
            <a:r>
              <a:rPr lang="en-US" dirty="0" err="1" smtClean="0"/>
              <a:t>hình</a:t>
            </a:r>
            <a:r>
              <a:rPr lang="en-US" dirty="0" smtClean="0"/>
              <a:t> </a:t>
            </a:r>
            <a:r>
              <a:rPr lang="vi-VN" dirty="0" smtClean="0"/>
              <a:t>thức </a:t>
            </a:r>
            <a:r>
              <a:rPr lang="vi-VN" dirty="0"/>
              <a:t>và không </a:t>
            </a:r>
            <a:r>
              <a:rPr lang="en-US" dirty="0" err="1" smtClean="0"/>
              <a:t>hình</a:t>
            </a:r>
            <a:r>
              <a:rPr lang="en-US" dirty="0" smtClean="0"/>
              <a:t> </a:t>
            </a:r>
            <a:r>
              <a:rPr lang="vi-VN" dirty="0" smtClean="0"/>
              <a:t>thức </a:t>
            </a:r>
            <a:r>
              <a:rPr lang="vi-VN" dirty="0"/>
              <a:t>với những người khác trong một tổ chức, công nghiệp, hoặc môi trường chuyên nghiệp</a:t>
            </a:r>
            <a:r>
              <a:rPr lang="vi-VN" dirty="0" smtClean="0"/>
              <a:t>.</a:t>
            </a:r>
            <a:r>
              <a:rPr lang="en-US" dirty="0" smtClean="0"/>
              <a:t>  </a:t>
            </a:r>
          </a:p>
          <a:p>
            <a:pPr lvl="2"/>
            <a:r>
              <a:rPr lang="vi-VN" dirty="0" smtClean="0"/>
              <a:t>Đó </a:t>
            </a:r>
            <a:r>
              <a:rPr lang="vi-VN" dirty="0"/>
              <a:t>là một cách xây dựng để hiểu các yếu tố chính trị và cá nhân sẽ ảnh hưởng đến hiệu quả của các tùy chọn quản lý </a:t>
            </a:r>
            <a:r>
              <a:rPr lang="en-US" dirty="0" err="1" smtClean="0"/>
              <a:t>nhân</a:t>
            </a:r>
            <a:r>
              <a:rPr lang="en-US" dirty="0" smtClean="0"/>
              <a:t> </a:t>
            </a:r>
            <a:r>
              <a:rPr lang="en-US" dirty="0" err="1" smtClean="0"/>
              <a:t>sự</a:t>
            </a:r>
            <a:r>
              <a:rPr lang="en-US" dirty="0" smtClean="0"/>
              <a:t> </a:t>
            </a:r>
            <a:r>
              <a:rPr lang="en-US" dirty="0" err="1" smtClean="0"/>
              <a:t>khác</a:t>
            </a:r>
            <a:r>
              <a:rPr lang="en-US" dirty="0" smtClean="0"/>
              <a:t> </a:t>
            </a:r>
            <a:r>
              <a:rPr lang="en-US" dirty="0" err="1" smtClean="0"/>
              <a:t>nhau</a:t>
            </a:r>
            <a:r>
              <a:rPr lang="en-US" dirty="0" smtClean="0"/>
              <a:t>.</a:t>
            </a:r>
          </a:p>
          <a:p>
            <a:pPr lvl="2"/>
            <a:r>
              <a:rPr lang="en-US" dirty="0" smtClean="0"/>
              <a:t>H</a:t>
            </a:r>
            <a:r>
              <a:rPr lang="vi-VN" dirty="0" smtClean="0"/>
              <a:t>oạt </a:t>
            </a:r>
            <a:r>
              <a:rPr lang="vi-VN" dirty="0"/>
              <a:t>động </a:t>
            </a:r>
            <a:r>
              <a:rPr lang="en-US" dirty="0" err="1" smtClean="0"/>
              <a:t>của</a:t>
            </a:r>
            <a:r>
              <a:rPr lang="en-US" dirty="0" smtClean="0"/>
              <a:t> </a:t>
            </a:r>
            <a:r>
              <a:rPr lang="vi-VN" dirty="0" smtClean="0"/>
              <a:t>mạng</a:t>
            </a:r>
            <a:r>
              <a:rPr lang="en-US" dirty="0" smtClean="0"/>
              <a:t> </a:t>
            </a:r>
            <a:r>
              <a:rPr lang="en-US" dirty="0"/>
              <a:t>n</a:t>
            </a:r>
            <a:r>
              <a:rPr lang="vi-VN" dirty="0" smtClean="0"/>
              <a:t>guồn </a:t>
            </a:r>
            <a:r>
              <a:rPr lang="vi-VN" dirty="0"/>
              <a:t>nhân </a:t>
            </a:r>
            <a:r>
              <a:rPr lang="vi-VN" dirty="0" smtClean="0"/>
              <a:t>lực </a:t>
            </a:r>
            <a:r>
              <a:rPr lang="vi-VN" dirty="0"/>
              <a:t>bao gồm thư chủ động, các cuộc họp ăn trưa, các cuộc hội thoại không chính thức bao gồm các cuộc họp và các sự kiện, hội nghị thương mại và hội nghị chuyên đề</a:t>
            </a:r>
            <a:r>
              <a:rPr lang="vi-VN" dirty="0" smtClean="0"/>
              <a:t>.</a:t>
            </a:r>
            <a:endParaRPr lang="en-US" dirty="0" smtClean="0"/>
          </a:p>
          <a:p>
            <a:pPr lvl="2"/>
            <a:r>
              <a:rPr lang="en-US" dirty="0" smtClean="0"/>
              <a:t>Networking</a:t>
            </a:r>
            <a:r>
              <a:rPr lang="vi-VN" dirty="0" smtClean="0"/>
              <a:t> </a:t>
            </a:r>
            <a:r>
              <a:rPr lang="vi-VN" dirty="0"/>
              <a:t>có thể là một kỹ thuật hữu ích </a:t>
            </a:r>
            <a:r>
              <a:rPr lang="en-US" dirty="0" err="1" smtClean="0"/>
              <a:t>khi</a:t>
            </a:r>
            <a:r>
              <a:rPr lang="vi-VN" dirty="0" smtClean="0"/>
              <a:t> </a:t>
            </a:r>
            <a:r>
              <a:rPr lang="vi-VN" dirty="0"/>
              <a:t>bắt đầu </a:t>
            </a:r>
            <a:r>
              <a:rPr lang="vi-VN" dirty="0" smtClean="0"/>
              <a:t>dự </a:t>
            </a:r>
            <a:r>
              <a:rPr lang="vi-VN" dirty="0"/>
              <a:t>án</a:t>
            </a:r>
            <a:endParaRPr lang="en-US" dirty="0">
              <a:solidFill>
                <a:srgbClr val="990000"/>
              </a:solidFill>
            </a:endParaRPr>
          </a:p>
        </p:txBody>
      </p:sp>
    </p:spTree>
    <p:extLst>
      <p:ext uri="{BB962C8B-B14F-4D97-AF65-F5344CB8AC3E}">
        <p14:creationId xmlns:p14="http://schemas.microsoft.com/office/powerpoint/2010/main" val="26648909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de-DE" dirty="0"/>
              <a:t>Kế hoạch phát triển nguồn nhân lực (Develop Human Resource Plan)</a:t>
            </a:r>
            <a:endParaRPr lang="en-US" dirty="0"/>
          </a:p>
        </p:txBody>
      </p:sp>
      <p:sp>
        <p:nvSpPr>
          <p:cNvPr id="3" name="Content Placeholder 2"/>
          <p:cNvSpPr>
            <a:spLocks noGrp="1"/>
          </p:cNvSpPr>
          <p:nvPr>
            <p:ph idx="1"/>
          </p:nvPr>
        </p:nvSpPr>
        <p:spPr/>
        <p:txBody>
          <a:bodyPr/>
          <a:lstStyle/>
          <a:p>
            <a:pPr lvl="1"/>
            <a:r>
              <a:rPr lang="en-US" dirty="0">
                <a:solidFill>
                  <a:srgbClr val="990000"/>
                </a:solidFill>
              </a:rPr>
              <a:t>Organizational </a:t>
            </a:r>
            <a:r>
              <a:rPr lang="en-US" dirty="0" smtClean="0">
                <a:solidFill>
                  <a:srgbClr val="990000"/>
                </a:solidFill>
              </a:rPr>
              <a:t>theory</a:t>
            </a:r>
            <a:r>
              <a:rPr lang="en-US" dirty="0" smtClean="0"/>
              <a:t>: </a:t>
            </a:r>
            <a:r>
              <a:rPr lang="vi-VN" dirty="0" smtClean="0"/>
              <a:t>sử </a:t>
            </a:r>
            <a:r>
              <a:rPr lang="vi-VN" dirty="0"/>
              <a:t>dụng các nguyên tắc đã được chứng minh để hướng dẫn các quyết định của bạn</a:t>
            </a:r>
            <a:r>
              <a:rPr lang="vi-VN" dirty="0" smtClean="0"/>
              <a:t>.</a:t>
            </a:r>
            <a:endParaRPr lang="en-US" dirty="0" smtClean="0"/>
          </a:p>
          <a:p>
            <a:pPr lvl="2"/>
            <a:r>
              <a:rPr lang="en-US" dirty="0" smtClean="0"/>
              <a:t>C</a:t>
            </a:r>
            <a:r>
              <a:rPr lang="vi-VN" dirty="0" smtClean="0"/>
              <a:t>ung </a:t>
            </a:r>
            <a:r>
              <a:rPr lang="vi-VN" dirty="0"/>
              <a:t>cấp thông tin liên quan đến cách thức mà con người, các đội và các đơn vị tổ chức hoạt động</a:t>
            </a:r>
            <a:r>
              <a:rPr lang="vi-VN" dirty="0" smtClean="0"/>
              <a:t>.</a:t>
            </a:r>
            <a:endParaRPr lang="en-US" dirty="0" smtClean="0"/>
          </a:p>
          <a:p>
            <a:pPr lvl="2"/>
            <a:r>
              <a:rPr lang="vi-VN" dirty="0" smtClean="0"/>
              <a:t>Hiệu quả</a:t>
            </a:r>
            <a:r>
              <a:rPr lang="en-US" dirty="0" smtClean="0"/>
              <a:t>: R</a:t>
            </a:r>
            <a:r>
              <a:rPr lang="vi-VN" dirty="0" smtClean="0"/>
              <a:t>út </a:t>
            </a:r>
            <a:r>
              <a:rPr lang="vi-VN" dirty="0"/>
              <a:t>ngắn số lượng thời gian, chi phí, và nỗ lực cần thiết để tạo ra các kết quả đầu ra hoạch định tài nguyên nhân lực và nâng cao khả năng lập kế </a:t>
            </a:r>
            <a:r>
              <a:rPr lang="vi-VN" dirty="0" smtClean="0"/>
              <a:t>hoạch.</a:t>
            </a:r>
            <a:endParaRPr lang="en-US" dirty="0" smtClean="0"/>
          </a:p>
          <a:p>
            <a:pPr lvl="2"/>
            <a:r>
              <a:rPr lang="vi-VN" dirty="0" smtClean="0"/>
              <a:t>Điều </a:t>
            </a:r>
            <a:r>
              <a:rPr lang="vi-VN" dirty="0"/>
              <a:t>quan trọng là nhận ra rằng cấu trúc tổ chức khác nhau có phản ứng cá </a:t>
            </a:r>
            <a:r>
              <a:rPr lang="vi-VN" dirty="0" smtClean="0"/>
              <a:t>nhân, </a:t>
            </a:r>
            <a:r>
              <a:rPr lang="vi-VN" dirty="0"/>
              <a:t>hiệu suất cá nhân, và đặc điểm mối quan hệ cá </a:t>
            </a:r>
            <a:r>
              <a:rPr lang="vi-VN" dirty="0" smtClean="0"/>
              <a:t>nhân</a:t>
            </a:r>
            <a:r>
              <a:rPr lang="en-US" dirty="0" smtClean="0"/>
              <a:t> </a:t>
            </a:r>
            <a:r>
              <a:rPr lang="vi-VN" dirty="0"/>
              <a:t>khác nhau</a:t>
            </a:r>
            <a:r>
              <a:rPr lang="vi-VN" dirty="0" smtClean="0"/>
              <a:t>.</a:t>
            </a:r>
            <a:endParaRPr lang="en-US" dirty="0"/>
          </a:p>
        </p:txBody>
      </p:sp>
    </p:spTree>
    <p:extLst>
      <p:ext uri="{BB962C8B-B14F-4D97-AF65-F5344CB8AC3E}">
        <p14:creationId xmlns:p14="http://schemas.microsoft.com/office/powerpoint/2010/main" val="1569407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de-DE" dirty="0"/>
              <a:t>Kế hoạch phát triển nguồn nhân lực (Develop Human Resource Plan)</a:t>
            </a:r>
            <a:endParaRPr lang="en-US" dirty="0"/>
          </a:p>
        </p:txBody>
      </p:sp>
      <p:sp>
        <p:nvSpPr>
          <p:cNvPr id="3" name="Content Placeholder 2"/>
          <p:cNvSpPr>
            <a:spLocks noGrp="1"/>
          </p:cNvSpPr>
          <p:nvPr>
            <p:ph idx="1"/>
          </p:nvPr>
        </p:nvSpPr>
        <p:spPr/>
        <p:txBody>
          <a:bodyPr/>
          <a:lstStyle/>
          <a:p>
            <a:r>
              <a:rPr lang="en-US" dirty="0" smtClean="0"/>
              <a:t>Outputs</a:t>
            </a:r>
          </a:p>
          <a:p>
            <a:pPr lvl="1"/>
            <a:r>
              <a:rPr lang="en-US" dirty="0"/>
              <a:t>Human Resource </a:t>
            </a:r>
            <a:r>
              <a:rPr lang="en-US" dirty="0" smtClean="0"/>
              <a:t>Plan: </a:t>
            </a:r>
            <a:r>
              <a:rPr lang="vi-VN" dirty="0"/>
              <a:t>Kế hoạch nguồn nhân lực, một phần của kế hoạch quản lý dự án, cung cấp hướng dẫn </a:t>
            </a:r>
            <a:r>
              <a:rPr lang="en-US" dirty="0" err="1" smtClean="0"/>
              <a:t>cách</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nguồn</a:t>
            </a:r>
            <a:r>
              <a:rPr lang="en-US" dirty="0" smtClean="0"/>
              <a:t> </a:t>
            </a:r>
            <a:r>
              <a:rPr lang="en-US" dirty="0" err="1" smtClean="0"/>
              <a:t>nhân</a:t>
            </a:r>
            <a:r>
              <a:rPr lang="en-US" dirty="0" smtClean="0"/>
              <a:t> </a:t>
            </a:r>
            <a:r>
              <a:rPr lang="en-US" dirty="0" err="1" smtClean="0"/>
              <a:t>lực</a:t>
            </a:r>
            <a:r>
              <a:rPr lang="en-US" dirty="0" smtClean="0"/>
              <a:t> </a:t>
            </a:r>
            <a:r>
              <a:rPr lang="en-US" dirty="0" err="1" smtClean="0"/>
              <a:t>của</a:t>
            </a:r>
            <a:r>
              <a:rPr lang="en-US" dirty="0" smtClean="0"/>
              <a:t> </a:t>
            </a:r>
            <a:r>
              <a:rPr lang="en-US" dirty="0" err="1" smtClean="0"/>
              <a:t>dự</a:t>
            </a:r>
            <a:r>
              <a:rPr lang="en-US" dirty="0" smtClean="0"/>
              <a:t> </a:t>
            </a:r>
            <a:r>
              <a:rPr lang="en-US" dirty="0" err="1" smtClean="0"/>
              <a:t>án</a:t>
            </a:r>
            <a:r>
              <a:rPr lang="en-US" dirty="0" smtClean="0"/>
              <a:t>. </a:t>
            </a:r>
            <a:r>
              <a:rPr lang="en-US" dirty="0" err="1" smtClean="0"/>
              <a:t>Bao</a:t>
            </a:r>
            <a:r>
              <a:rPr lang="en-US" dirty="0" smtClean="0"/>
              <a:t> </a:t>
            </a:r>
            <a:r>
              <a:rPr lang="en-US" dirty="0" err="1" smtClean="0"/>
              <a:t>gồm</a:t>
            </a:r>
            <a:r>
              <a:rPr lang="en-US" dirty="0" smtClean="0"/>
              <a:t>:	</a:t>
            </a:r>
          </a:p>
          <a:p>
            <a:pPr lvl="2"/>
            <a:r>
              <a:rPr lang="en-US" dirty="0" err="1" smtClean="0"/>
              <a:t>Vai</a:t>
            </a:r>
            <a:r>
              <a:rPr lang="en-US" dirty="0" smtClean="0"/>
              <a:t> </a:t>
            </a:r>
            <a:r>
              <a:rPr lang="en-US" dirty="0" err="1" smtClean="0"/>
              <a:t>trò</a:t>
            </a:r>
            <a:r>
              <a:rPr lang="en-US" dirty="0" smtClean="0"/>
              <a:t> </a:t>
            </a:r>
            <a:r>
              <a:rPr lang="en-US" dirty="0" err="1" smtClean="0"/>
              <a:t>và</a:t>
            </a:r>
            <a:r>
              <a:rPr lang="en-US" dirty="0" smtClean="0"/>
              <a:t> </a:t>
            </a:r>
            <a:r>
              <a:rPr lang="en-US" dirty="0" err="1" smtClean="0"/>
              <a:t>trách</a:t>
            </a:r>
            <a:r>
              <a:rPr lang="en-US" dirty="0" smtClean="0"/>
              <a:t> </a:t>
            </a:r>
            <a:r>
              <a:rPr lang="en-US" dirty="0" err="1" smtClean="0"/>
              <a:t>nhiệm</a:t>
            </a:r>
            <a:r>
              <a:rPr lang="en-US" dirty="0" smtClean="0"/>
              <a:t> (Roles </a:t>
            </a:r>
            <a:r>
              <a:rPr lang="en-US" dirty="0"/>
              <a:t>and </a:t>
            </a:r>
            <a:r>
              <a:rPr lang="en-US" dirty="0" smtClean="0"/>
              <a:t>responsibilities)</a:t>
            </a:r>
          </a:p>
          <a:p>
            <a:pPr lvl="3"/>
            <a:r>
              <a:rPr lang="en-US" dirty="0" err="1" smtClean="0"/>
              <a:t>Vai</a:t>
            </a:r>
            <a:r>
              <a:rPr lang="en-US" dirty="0" smtClean="0"/>
              <a:t> </a:t>
            </a:r>
            <a:r>
              <a:rPr lang="en-US" dirty="0" err="1" smtClean="0"/>
              <a:t>trò</a:t>
            </a:r>
            <a:r>
              <a:rPr lang="en-US" dirty="0" smtClean="0"/>
              <a:t>: </a:t>
            </a:r>
            <a:r>
              <a:rPr lang="en-US" dirty="0" err="1" smtClean="0"/>
              <a:t>của</a:t>
            </a:r>
            <a:r>
              <a:rPr lang="en-US" dirty="0" smtClean="0"/>
              <a:t> </a:t>
            </a:r>
            <a:r>
              <a:rPr lang="en-US" dirty="0" err="1" smtClean="0"/>
              <a:t>những</a:t>
            </a:r>
            <a:r>
              <a:rPr lang="en-US" dirty="0" smtClean="0"/>
              <a:t> </a:t>
            </a:r>
            <a:r>
              <a:rPr lang="en-US" dirty="0" err="1" smtClean="0"/>
              <a:t>người</a:t>
            </a:r>
            <a:r>
              <a:rPr lang="en-US" dirty="0" smtClean="0"/>
              <a:t> </a:t>
            </a:r>
            <a:r>
              <a:rPr lang="en-US" dirty="0" err="1" smtClean="0"/>
              <a:t>có</a:t>
            </a:r>
            <a:r>
              <a:rPr lang="en-US" dirty="0" smtClean="0"/>
              <a:t> </a:t>
            </a:r>
            <a:r>
              <a:rPr lang="en-US" dirty="0" err="1" smtClean="0"/>
              <a:t>trách</a:t>
            </a:r>
            <a:r>
              <a:rPr lang="en-US" dirty="0" smtClean="0"/>
              <a:t> </a:t>
            </a:r>
            <a:r>
              <a:rPr lang="en-US" dirty="0" err="1" smtClean="0"/>
              <a:t>nhiệm</a:t>
            </a:r>
            <a:r>
              <a:rPr lang="en-US" dirty="0" smtClean="0"/>
              <a:t> </a:t>
            </a:r>
            <a:r>
              <a:rPr lang="en-US" dirty="0" err="1" smtClean="0"/>
              <a:t>trong</a:t>
            </a:r>
            <a:r>
              <a:rPr lang="en-US" dirty="0" smtClean="0"/>
              <a:t> </a:t>
            </a:r>
            <a:r>
              <a:rPr lang="en-US" dirty="0" err="1" smtClean="0"/>
              <a:t>dự</a:t>
            </a:r>
            <a:r>
              <a:rPr lang="en-US" dirty="0" smtClean="0"/>
              <a:t> </a:t>
            </a:r>
            <a:r>
              <a:rPr lang="en-US" dirty="0" err="1" smtClean="0"/>
              <a:t>án</a:t>
            </a:r>
            <a:r>
              <a:rPr lang="en-US" dirty="0" smtClean="0"/>
              <a:t>, </a:t>
            </a:r>
            <a:r>
              <a:rPr lang="vi-VN" dirty="0"/>
              <a:t>Vai </a:t>
            </a:r>
            <a:r>
              <a:rPr lang="vi-VN" dirty="0" smtClean="0"/>
              <a:t>trò</a:t>
            </a:r>
            <a:r>
              <a:rPr lang="en-US" dirty="0" smtClean="0"/>
              <a:t> </a:t>
            </a:r>
            <a:r>
              <a:rPr lang="vi-VN" dirty="0" smtClean="0"/>
              <a:t>liên </a:t>
            </a:r>
            <a:r>
              <a:rPr lang="vi-VN" dirty="0"/>
              <a:t>quan đến thẩm quyền, trách nhiệm</a:t>
            </a:r>
            <a:endParaRPr lang="en-US" dirty="0" smtClean="0"/>
          </a:p>
          <a:p>
            <a:pPr lvl="3"/>
            <a:r>
              <a:rPr lang="vi-VN" dirty="0"/>
              <a:t>Thẩm quyền: quyền áp dụng các nguồn lực dự án, ra ​​quyết định, và ký phê </a:t>
            </a:r>
            <a:r>
              <a:rPr lang="vi-VN" dirty="0" smtClean="0"/>
              <a:t>duyệt</a:t>
            </a:r>
            <a:r>
              <a:rPr lang="en-US" dirty="0" smtClean="0"/>
              <a:t>.</a:t>
            </a:r>
          </a:p>
          <a:p>
            <a:pPr lvl="3"/>
            <a:r>
              <a:rPr lang="vi-VN" dirty="0"/>
              <a:t>Trách nhiệm: công việc mà một thành viên nhóm dự án được dự kiến ​​sẽ thực hiện để hoàn thành các hoạt động của dự án</a:t>
            </a:r>
            <a:r>
              <a:rPr lang="vi-VN" dirty="0" smtClean="0"/>
              <a:t>.</a:t>
            </a:r>
            <a:endParaRPr lang="en-US" dirty="0" smtClean="0"/>
          </a:p>
          <a:p>
            <a:pPr lvl="3"/>
            <a:r>
              <a:rPr lang="vi-VN" dirty="0"/>
              <a:t>Năng lực: Các kỹ năng và năng lực cần thiết để hoàn thành các hoạt động của dự án</a:t>
            </a:r>
            <a:r>
              <a:rPr lang="vi-VN" dirty="0" smtClean="0"/>
              <a:t>.</a:t>
            </a:r>
            <a:r>
              <a:rPr lang="en-US" dirty="0" smtClean="0"/>
              <a:t> </a:t>
            </a:r>
            <a:endParaRPr lang="en-US" dirty="0"/>
          </a:p>
        </p:txBody>
      </p:sp>
    </p:spTree>
    <p:extLst>
      <p:ext uri="{BB962C8B-B14F-4D97-AF65-F5344CB8AC3E}">
        <p14:creationId xmlns:p14="http://schemas.microsoft.com/office/powerpoint/2010/main" val="20525670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de-DE" dirty="0"/>
              <a:t>Kế hoạch phát triển nguồn nhân lực (Develop Human Resource Plan)</a:t>
            </a:r>
            <a:endParaRPr lang="en-US" dirty="0"/>
          </a:p>
        </p:txBody>
      </p:sp>
      <p:sp>
        <p:nvSpPr>
          <p:cNvPr id="3" name="Content Placeholder 2"/>
          <p:cNvSpPr>
            <a:spLocks noGrp="1"/>
          </p:cNvSpPr>
          <p:nvPr>
            <p:ph idx="1"/>
          </p:nvPr>
        </p:nvSpPr>
        <p:spPr/>
        <p:txBody>
          <a:bodyPr/>
          <a:lstStyle/>
          <a:p>
            <a:pPr lvl="1"/>
            <a:r>
              <a:rPr lang="en-US" dirty="0"/>
              <a:t>Project organization </a:t>
            </a:r>
            <a:r>
              <a:rPr lang="en-US" dirty="0" smtClean="0"/>
              <a:t>charts: </a:t>
            </a:r>
            <a:r>
              <a:rPr lang="en-US" dirty="0" err="1" smtClean="0"/>
              <a:t>Biểu</a:t>
            </a:r>
            <a:r>
              <a:rPr lang="en-US" dirty="0" smtClean="0"/>
              <a:t> </a:t>
            </a:r>
            <a:r>
              <a:rPr lang="en-US" dirty="0" err="1" smtClean="0"/>
              <a:t>diễn</a:t>
            </a:r>
            <a:r>
              <a:rPr lang="en-US" dirty="0" smtClean="0"/>
              <a:t> </a:t>
            </a:r>
            <a:r>
              <a:rPr lang="en-US" dirty="0" err="1" smtClean="0"/>
              <a:t>bằng</a:t>
            </a:r>
            <a:r>
              <a:rPr lang="vi-VN" dirty="0" smtClean="0"/>
              <a:t> </a:t>
            </a:r>
            <a:r>
              <a:rPr lang="vi-VN" dirty="0"/>
              <a:t>đồ họa </a:t>
            </a:r>
            <a:r>
              <a:rPr lang="vi-VN" dirty="0" smtClean="0"/>
              <a:t>các </a:t>
            </a:r>
            <a:r>
              <a:rPr lang="vi-VN" dirty="0"/>
              <a:t>thành viên trong nhóm dự án và các mối quan hệ của </a:t>
            </a:r>
            <a:r>
              <a:rPr lang="vi-VN" dirty="0" smtClean="0"/>
              <a:t>họ</a:t>
            </a:r>
            <a:r>
              <a:rPr lang="en-US" dirty="0" smtClean="0"/>
              <a:t>.</a:t>
            </a:r>
          </a:p>
          <a:p>
            <a:pPr lvl="1"/>
            <a:r>
              <a:rPr lang="en-US" dirty="0" smtClean="0"/>
              <a:t>Staffing </a:t>
            </a:r>
            <a:r>
              <a:rPr lang="en-US" dirty="0"/>
              <a:t>management </a:t>
            </a:r>
            <a:r>
              <a:rPr lang="en-US" dirty="0" smtClean="0"/>
              <a:t>plan: </a:t>
            </a:r>
            <a:r>
              <a:rPr lang="vi-VN" dirty="0"/>
              <a:t>một phần của kế hoạch nguồn nhân lực trong kế hoạch quản lý dự án, mô tả khi nào và như thế </a:t>
            </a:r>
            <a:r>
              <a:rPr lang="vi-VN" dirty="0" smtClean="0"/>
              <a:t>nào</a:t>
            </a:r>
            <a:r>
              <a:rPr lang="en-US" dirty="0" smtClean="0"/>
              <a:t> </a:t>
            </a:r>
            <a:r>
              <a:rPr lang="en-US" dirty="0" err="1" smtClean="0"/>
              <a:t>thì</a:t>
            </a:r>
            <a:r>
              <a:rPr lang="en-US" dirty="0" smtClean="0"/>
              <a:t> </a:t>
            </a:r>
            <a:r>
              <a:rPr lang="vi-VN" dirty="0" smtClean="0"/>
              <a:t>yêu </a:t>
            </a:r>
            <a:r>
              <a:rPr lang="vi-VN" dirty="0"/>
              <a:t>cầu nguồn nhân </a:t>
            </a:r>
            <a:r>
              <a:rPr lang="vi-VN" dirty="0" smtClean="0"/>
              <a:t>lực</a:t>
            </a:r>
            <a:r>
              <a:rPr lang="en-US" dirty="0" smtClean="0"/>
              <a:t> </a:t>
            </a:r>
            <a:r>
              <a:rPr lang="en-US" dirty="0" err="1" smtClean="0"/>
              <a:t>sẽ</a:t>
            </a:r>
            <a:r>
              <a:rPr lang="en-US" dirty="0" smtClean="0"/>
              <a:t> </a:t>
            </a:r>
            <a:r>
              <a:rPr lang="vi-VN" dirty="0" smtClean="0"/>
              <a:t>được </a:t>
            </a:r>
            <a:r>
              <a:rPr lang="vi-VN" dirty="0"/>
              <a:t>đáp </a:t>
            </a:r>
            <a:r>
              <a:rPr lang="vi-VN" dirty="0" smtClean="0"/>
              <a:t>ứng</a:t>
            </a:r>
            <a:endParaRPr lang="en-US" dirty="0" smtClean="0"/>
          </a:p>
          <a:p>
            <a:pPr lvl="2"/>
            <a:r>
              <a:rPr lang="vi-VN" dirty="0"/>
              <a:t>Staff </a:t>
            </a:r>
            <a:r>
              <a:rPr lang="vi-VN" dirty="0" smtClean="0"/>
              <a:t>acquisition</a:t>
            </a:r>
            <a:r>
              <a:rPr lang="en-US" dirty="0" smtClean="0"/>
              <a:t>: </a:t>
            </a:r>
            <a:r>
              <a:rPr lang="vi-VN" dirty="0" smtClean="0"/>
              <a:t>nguồn </a:t>
            </a:r>
            <a:r>
              <a:rPr lang="vi-VN" dirty="0"/>
              <a:t>nhân lực đến từ bên trong tổ chức, từ bên ngoài, các nguồn hợp </a:t>
            </a:r>
            <a:r>
              <a:rPr lang="vi-VN" dirty="0" smtClean="0"/>
              <a:t>đồng</a:t>
            </a:r>
            <a:r>
              <a:rPr lang="en-US" dirty="0" smtClean="0"/>
              <a:t>.</a:t>
            </a:r>
          </a:p>
          <a:p>
            <a:pPr lvl="2"/>
            <a:r>
              <a:rPr lang="en-US" dirty="0"/>
              <a:t>Resource </a:t>
            </a:r>
            <a:r>
              <a:rPr lang="en-US" dirty="0" smtClean="0"/>
              <a:t>calendars: </a:t>
            </a:r>
            <a:r>
              <a:rPr lang="vi-VN" dirty="0"/>
              <a:t>Kế hoạch quản lý nhân sự mô tả khung thời gian cần thiết cho các thành viên trong nhóm dự án, hoặc là cá nhân hay tập </a:t>
            </a:r>
            <a:r>
              <a:rPr lang="vi-VN" dirty="0" smtClean="0"/>
              <a:t>thể</a:t>
            </a:r>
            <a:r>
              <a:rPr lang="en-US" dirty="0" smtClean="0"/>
              <a:t>.</a:t>
            </a:r>
            <a:endParaRPr lang="en-US" dirty="0"/>
          </a:p>
        </p:txBody>
      </p:sp>
    </p:spTree>
    <p:extLst>
      <p:ext uri="{BB962C8B-B14F-4D97-AF65-F5344CB8AC3E}">
        <p14:creationId xmlns:p14="http://schemas.microsoft.com/office/powerpoint/2010/main" val="1222199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259919"/>
          </a:xfrm>
        </p:spPr>
        <p:txBody>
          <a:bodyPr/>
          <a:lstStyle/>
          <a:p>
            <a:r>
              <a:rPr lang="en-US" sz="2800" dirty="0"/>
              <a:t>QUẢN LÝ NGUỒN NHÂN LỰC CỦA DỰ ÁN</a:t>
            </a:r>
            <a:br>
              <a:rPr lang="en-US" sz="2800" dirty="0"/>
            </a:br>
            <a:r>
              <a:rPr lang="en-US" sz="2800" dirty="0"/>
              <a:t>(Project Human Resource Management)</a:t>
            </a:r>
          </a:p>
        </p:txBody>
      </p:sp>
      <p:sp>
        <p:nvSpPr>
          <p:cNvPr id="3" name="Content Placeholder 2"/>
          <p:cNvSpPr>
            <a:spLocks noGrp="1"/>
          </p:cNvSpPr>
          <p:nvPr>
            <p:ph idx="1"/>
          </p:nvPr>
        </p:nvSpPr>
        <p:spPr/>
        <p:txBody>
          <a:bodyPr/>
          <a:lstStyle/>
          <a:p>
            <a:r>
              <a:rPr lang="en-US" dirty="0" err="1"/>
              <a:t>Tầm</a:t>
            </a:r>
            <a:r>
              <a:rPr lang="en-US" dirty="0"/>
              <a:t> </a:t>
            </a:r>
            <a:r>
              <a:rPr lang="en-US" dirty="0" err="1"/>
              <a:t>Quan</a:t>
            </a:r>
            <a:r>
              <a:rPr lang="en-US" dirty="0"/>
              <a:t> </a:t>
            </a:r>
            <a:r>
              <a:rPr lang="en-US" dirty="0" err="1"/>
              <a:t>trọng</a:t>
            </a:r>
            <a:r>
              <a:rPr lang="en-US" dirty="0"/>
              <a:t> </a:t>
            </a:r>
            <a:r>
              <a:rPr lang="en-US" dirty="0" err="1"/>
              <a:t>của</a:t>
            </a:r>
            <a:r>
              <a:rPr lang="en-US" dirty="0"/>
              <a:t> QL </a:t>
            </a:r>
            <a:r>
              <a:rPr lang="en-US" dirty="0" err="1"/>
              <a:t>Nguồn</a:t>
            </a:r>
            <a:r>
              <a:rPr lang="en-US" dirty="0"/>
              <a:t> </a:t>
            </a:r>
            <a:r>
              <a:rPr lang="en-US" dirty="0" err="1"/>
              <a:t>Nhân</a:t>
            </a:r>
            <a:r>
              <a:rPr lang="en-US" dirty="0"/>
              <a:t> </a:t>
            </a:r>
            <a:r>
              <a:rPr lang="en-US" dirty="0" err="1"/>
              <a:t>lực</a:t>
            </a:r>
            <a:endParaRPr lang="en-US" dirty="0"/>
          </a:p>
          <a:p>
            <a:pPr lvl="1"/>
            <a:r>
              <a:rPr lang="vi-VN" dirty="0" smtClean="0"/>
              <a:t>Con </a:t>
            </a:r>
            <a:r>
              <a:rPr lang="vi-VN" dirty="0"/>
              <a:t>người </a:t>
            </a:r>
            <a:r>
              <a:rPr lang="en-US" dirty="0" err="1" smtClean="0"/>
              <a:t>là</a:t>
            </a:r>
            <a:r>
              <a:rPr lang="en-US" dirty="0" smtClean="0"/>
              <a:t> </a:t>
            </a:r>
            <a:r>
              <a:rPr lang="en-US" dirty="0" err="1" smtClean="0"/>
              <a:t>yếu</a:t>
            </a:r>
            <a:r>
              <a:rPr lang="en-US" dirty="0" smtClean="0"/>
              <a:t> </a:t>
            </a:r>
            <a:r>
              <a:rPr lang="en-US" dirty="0" err="1" smtClean="0"/>
              <a:t>tố</a:t>
            </a:r>
            <a:r>
              <a:rPr lang="en-US" dirty="0" smtClean="0"/>
              <a:t> </a:t>
            </a:r>
            <a:r>
              <a:rPr lang="vi-VN" dirty="0" smtClean="0"/>
              <a:t>quyết </a:t>
            </a:r>
            <a:r>
              <a:rPr lang="vi-VN" dirty="0"/>
              <a:t>định </a:t>
            </a:r>
            <a:r>
              <a:rPr lang="vi-VN" dirty="0" smtClean="0"/>
              <a:t>sự</a:t>
            </a:r>
            <a:r>
              <a:rPr lang="en-US" dirty="0" smtClean="0"/>
              <a:t> </a:t>
            </a:r>
            <a:r>
              <a:rPr lang="vi-VN" dirty="0" smtClean="0"/>
              <a:t>thành </a:t>
            </a:r>
            <a:r>
              <a:rPr lang="vi-VN" dirty="0"/>
              <a:t>công hay thất bại của </a:t>
            </a:r>
            <a:r>
              <a:rPr lang="vi-VN" dirty="0" smtClean="0"/>
              <a:t>tổ</a:t>
            </a:r>
            <a:r>
              <a:rPr lang="en-US" dirty="0" smtClean="0"/>
              <a:t> </a:t>
            </a:r>
            <a:r>
              <a:rPr lang="vi-VN" dirty="0" smtClean="0"/>
              <a:t>chức </a:t>
            </a:r>
            <a:r>
              <a:rPr lang="vi-VN" dirty="0"/>
              <a:t>hay </a:t>
            </a:r>
            <a:r>
              <a:rPr lang="vi-VN" dirty="0" smtClean="0"/>
              <a:t>dự</a:t>
            </a:r>
            <a:r>
              <a:rPr lang="en-US" dirty="0" smtClean="0"/>
              <a:t> </a:t>
            </a:r>
            <a:r>
              <a:rPr lang="vi-VN" dirty="0" smtClean="0"/>
              <a:t>án</a:t>
            </a:r>
            <a:r>
              <a:rPr lang="vi-VN" dirty="0"/>
              <a:t>. </a:t>
            </a:r>
            <a:endParaRPr lang="en-US" dirty="0" smtClean="0"/>
          </a:p>
          <a:p>
            <a:r>
              <a:rPr lang="en-US" dirty="0" err="1"/>
              <a:t>Bao</a:t>
            </a:r>
            <a:r>
              <a:rPr lang="en-US" dirty="0"/>
              <a:t> </a:t>
            </a:r>
            <a:r>
              <a:rPr lang="en-US" dirty="0" err="1"/>
              <a:t>gồm</a:t>
            </a:r>
            <a:r>
              <a:rPr lang="en-US" dirty="0"/>
              <a:t> </a:t>
            </a:r>
            <a:r>
              <a:rPr lang="en-US" dirty="0" err="1"/>
              <a:t>các</a:t>
            </a:r>
            <a:r>
              <a:rPr lang="en-US" dirty="0"/>
              <a:t> </a:t>
            </a:r>
            <a:r>
              <a:rPr lang="en-US" dirty="0" err="1"/>
              <a:t>quy</a:t>
            </a:r>
            <a:r>
              <a:rPr lang="en-US" dirty="0"/>
              <a:t> </a:t>
            </a:r>
            <a:r>
              <a:rPr lang="en-US" dirty="0" err="1"/>
              <a:t>trình</a:t>
            </a:r>
            <a:r>
              <a:rPr lang="en-US" dirty="0"/>
              <a:t> </a:t>
            </a:r>
            <a:r>
              <a:rPr lang="en-US" dirty="0" err="1"/>
              <a:t>tổ</a:t>
            </a:r>
            <a:r>
              <a:rPr lang="en-US" dirty="0"/>
              <a:t> </a:t>
            </a:r>
            <a:r>
              <a:rPr lang="en-US" dirty="0" err="1"/>
              <a:t>chức</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lãnh</a:t>
            </a:r>
            <a:r>
              <a:rPr lang="en-US" dirty="0"/>
              <a:t> </a:t>
            </a:r>
            <a:r>
              <a:rPr lang="en-US" dirty="0" err="1"/>
              <a:t>đạo</a:t>
            </a:r>
            <a:r>
              <a:rPr lang="en-US" dirty="0"/>
              <a:t> </a:t>
            </a:r>
            <a:r>
              <a:rPr lang="en-US" dirty="0" err="1"/>
              <a:t>đội</a:t>
            </a:r>
            <a:r>
              <a:rPr lang="en-US" dirty="0"/>
              <a:t> </a:t>
            </a:r>
            <a:r>
              <a:rPr lang="en-US" dirty="0" err="1"/>
              <a:t>dự</a:t>
            </a:r>
            <a:r>
              <a:rPr lang="en-US" dirty="0"/>
              <a:t> </a:t>
            </a:r>
            <a:r>
              <a:rPr lang="en-US" dirty="0" err="1"/>
              <a:t>án</a:t>
            </a:r>
            <a:r>
              <a:rPr lang="en-US" dirty="0"/>
              <a:t>.</a:t>
            </a:r>
          </a:p>
          <a:p>
            <a:r>
              <a:rPr lang="en-US" dirty="0" err="1"/>
              <a:t>Làm</a:t>
            </a:r>
            <a:r>
              <a:rPr lang="en-US" dirty="0"/>
              <a:t> </a:t>
            </a:r>
            <a:r>
              <a:rPr lang="en-US" dirty="0" err="1"/>
              <a:t>thế</a:t>
            </a:r>
            <a:r>
              <a:rPr lang="en-US" dirty="0"/>
              <a:t> </a:t>
            </a:r>
            <a:r>
              <a:rPr lang="en-US" dirty="0" err="1"/>
              <a:t>nào</a:t>
            </a:r>
            <a:r>
              <a:rPr lang="en-US" dirty="0"/>
              <a:t> </a:t>
            </a:r>
            <a:r>
              <a:rPr lang="en-US" dirty="0" err="1"/>
              <a:t>để</a:t>
            </a:r>
            <a:r>
              <a:rPr lang="en-US" dirty="0"/>
              <a:t> </a:t>
            </a:r>
            <a:r>
              <a:rPr lang="en-US" dirty="0" err="1"/>
              <a:t>sử</a:t>
            </a:r>
            <a:r>
              <a:rPr lang="en-US" dirty="0"/>
              <a:t> </a:t>
            </a:r>
            <a:r>
              <a:rPr lang="en-US" dirty="0" err="1"/>
              <a:t>dụng</a:t>
            </a:r>
            <a:r>
              <a:rPr lang="en-US" dirty="0"/>
              <a:t> con </a:t>
            </a:r>
            <a:r>
              <a:rPr lang="en-US" dirty="0" err="1"/>
              <a:t>người</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dự</a:t>
            </a:r>
            <a:r>
              <a:rPr lang="en-US" dirty="0"/>
              <a:t> </a:t>
            </a:r>
            <a:r>
              <a:rPr lang="en-US" dirty="0" err="1"/>
              <a:t>án</a:t>
            </a:r>
            <a:r>
              <a:rPr lang="en-US" dirty="0"/>
              <a:t> </a:t>
            </a:r>
            <a:r>
              <a:rPr lang="en-US" dirty="0" err="1"/>
              <a:t>một</a:t>
            </a:r>
            <a:r>
              <a:rPr lang="en-US" dirty="0"/>
              <a:t> </a:t>
            </a:r>
            <a:r>
              <a:rPr lang="en-US" dirty="0" err="1"/>
              <a:t>cách</a:t>
            </a:r>
            <a:r>
              <a:rPr lang="en-US" dirty="0"/>
              <a:t> </a:t>
            </a:r>
            <a:r>
              <a:rPr lang="en-US" dirty="0" err="1"/>
              <a:t>hiệu</a:t>
            </a:r>
            <a:r>
              <a:rPr lang="en-US" dirty="0"/>
              <a:t> </a:t>
            </a:r>
            <a:r>
              <a:rPr lang="en-US" dirty="0" err="1"/>
              <a:t>quả</a:t>
            </a:r>
            <a:r>
              <a:rPr lang="en-US" dirty="0"/>
              <a:t> </a:t>
            </a:r>
            <a:r>
              <a:rPr lang="en-US" dirty="0" err="1"/>
              <a:t>nhất</a:t>
            </a:r>
            <a:r>
              <a:rPr lang="en-US" dirty="0"/>
              <a:t>, </a:t>
            </a:r>
            <a:r>
              <a:rPr lang="en-US" dirty="0" err="1"/>
              <a:t>bao</a:t>
            </a:r>
            <a:r>
              <a:rPr lang="en-US" dirty="0"/>
              <a:t> </a:t>
            </a:r>
            <a:r>
              <a:rPr lang="en-US" dirty="0" err="1"/>
              <a:t>gồm</a:t>
            </a:r>
            <a:r>
              <a:rPr lang="en-US" dirty="0"/>
              <a:t> </a:t>
            </a:r>
            <a:r>
              <a:rPr lang="en-US" dirty="0" err="1"/>
              <a:t>các</a:t>
            </a:r>
            <a:r>
              <a:rPr lang="en-US" dirty="0"/>
              <a:t> </a:t>
            </a:r>
            <a:r>
              <a:rPr lang="en-US" dirty="0" err="1"/>
              <a:t>bên</a:t>
            </a:r>
            <a:r>
              <a:rPr lang="en-US" dirty="0"/>
              <a:t> </a:t>
            </a:r>
            <a:r>
              <a:rPr lang="en-US" dirty="0" err="1"/>
              <a:t>tham</a:t>
            </a:r>
            <a:r>
              <a:rPr lang="en-US" dirty="0"/>
              <a:t> </a:t>
            </a:r>
            <a:r>
              <a:rPr lang="en-US" dirty="0" err="1"/>
              <a:t>gia</a:t>
            </a:r>
            <a:r>
              <a:rPr lang="en-US" dirty="0"/>
              <a:t>.</a:t>
            </a:r>
          </a:p>
          <a:p>
            <a:pPr lvl="1"/>
            <a:endParaRPr lang="en-US" dirty="0" smtClean="0"/>
          </a:p>
          <a:p>
            <a:pPr lvl="1"/>
            <a:endParaRPr lang="en-US" dirty="0"/>
          </a:p>
        </p:txBody>
      </p:sp>
    </p:spTree>
    <p:extLst>
      <p:ext uri="{BB962C8B-B14F-4D97-AF65-F5344CB8AC3E}">
        <p14:creationId xmlns:p14="http://schemas.microsoft.com/office/powerpoint/2010/main" val="13949196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de-DE" dirty="0"/>
              <a:t>Kế hoạch phát triển nguồn nhân lực (Develop Human Resource Plan)</a:t>
            </a:r>
            <a:endParaRPr lang="en-US" dirty="0"/>
          </a:p>
        </p:txBody>
      </p:sp>
      <p:sp>
        <p:nvSpPr>
          <p:cNvPr id="3" name="Content Placeholder 2"/>
          <p:cNvSpPr>
            <a:spLocks noGrp="1"/>
          </p:cNvSpPr>
          <p:nvPr>
            <p:ph idx="1"/>
          </p:nvPr>
        </p:nvSpPr>
        <p:spPr/>
        <p:txBody>
          <a:bodyPr/>
          <a:lstStyle/>
          <a:p>
            <a:pPr lvl="2"/>
            <a:r>
              <a:rPr lang="en-US" dirty="0"/>
              <a:t>Staff release </a:t>
            </a:r>
            <a:r>
              <a:rPr lang="en-US" dirty="0" smtClean="0"/>
              <a:t>plan: (K</a:t>
            </a:r>
            <a:r>
              <a:rPr lang="vi-VN" dirty="0" smtClean="0"/>
              <a:t>ế </a:t>
            </a:r>
            <a:r>
              <a:rPr lang="vi-VN" dirty="0"/>
              <a:t>hoạch </a:t>
            </a:r>
            <a:r>
              <a:rPr lang="en-US" dirty="0" err="1" smtClean="0"/>
              <a:t>giải</a:t>
            </a:r>
            <a:r>
              <a:rPr lang="en-US" dirty="0" smtClean="0"/>
              <a:t> </a:t>
            </a:r>
            <a:r>
              <a:rPr lang="en-US" dirty="0" err="1" smtClean="0"/>
              <a:t>phóng</a:t>
            </a:r>
            <a:r>
              <a:rPr lang="en-US" dirty="0" smtClean="0"/>
              <a:t> n</a:t>
            </a:r>
            <a:r>
              <a:rPr lang="vi-VN" dirty="0" smtClean="0"/>
              <a:t>hân viên</a:t>
            </a:r>
            <a:r>
              <a:rPr lang="en-US" dirty="0" smtClean="0"/>
              <a:t>)</a:t>
            </a:r>
            <a:r>
              <a:rPr lang="vi-VN" dirty="0" smtClean="0"/>
              <a:t>. </a:t>
            </a:r>
            <a:r>
              <a:rPr lang="vi-VN" dirty="0"/>
              <a:t>Xác định phương pháp và thời gian </a:t>
            </a:r>
            <a:r>
              <a:rPr lang="en-US" dirty="0" err="1" smtClean="0"/>
              <a:t>giải</a:t>
            </a:r>
            <a:r>
              <a:rPr lang="en-US" dirty="0" smtClean="0"/>
              <a:t> </a:t>
            </a:r>
            <a:r>
              <a:rPr lang="en-US" dirty="0" err="1" smtClean="0"/>
              <a:t>phóng</a:t>
            </a:r>
            <a:r>
              <a:rPr lang="en-US" dirty="0" smtClean="0"/>
              <a:t> </a:t>
            </a:r>
            <a:r>
              <a:rPr lang="vi-VN" dirty="0" smtClean="0"/>
              <a:t>các </a:t>
            </a:r>
            <a:r>
              <a:rPr lang="vi-VN" dirty="0"/>
              <a:t>thành viên trong </a:t>
            </a:r>
            <a:r>
              <a:rPr lang="vi-VN" dirty="0" smtClean="0"/>
              <a:t>nhóm</a:t>
            </a:r>
            <a:r>
              <a:rPr lang="en-US" dirty="0" smtClean="0"/>
              <a:t>.</a:t>
            </a:r>
          </a:p>
          <a:p>
            <a:pPr lvl="2"/>
            <a:r>
              <a:rPr lang="vi-VN" dirty="0"/>
              <a:t>Training </a:t>
            </a:r>
            <a:r>
              <a:rPr lang="vi-VN" dirty="0" smtClean="0"/>
              <a:t>needs</a:t>
            </a:r>
            <a:r>
              <a:rPr lang="en-US" dirty="0" smtClean="0"/>
              <a:t>: </a:t>
            </a:r>
            <a:r>
              <a:rPr lang="vi-VN" dirty="0" smtClean="0"/>
              <a:t>Nhu </a:t>
            </a:r>
            <a:r>
              <a:rPr lang="vi-VN" dirty="0"/>
              <a:t>cầu đào </a:t>
            </a:r>
            <a:r>
              <a:rPr lang="vi-VN" dirty="0" smtClean="0"/>
              <a:t>tạo</a:t>
            </a:r>
            <a:r>
              <a:rPr lang="en-US" dirty="0" smtClean="0"/>
              <a:t> </a:t>
            </a:r>
            <a:r>
              <a:rPr lang="vi-VN" dirty="0" smtClean="0"/>
              <a:t>được </a:t>
            </a:r>
            <a:r>
              <a:rPr lang="vi-VN" dirty="0"/>
              <a:t>phát triển như là một phần của dự án</a:t>
            </a:r>
            <a:r>
              <a:rPr lang="vi-VN" dirty="0" smtClean="0"/>
              <a:t>.</a:t>
            </a:r>
            <a:endParaRPr lang="en-US" dirty="0" smtClean="0"/>
          </a:p>
          <a:p>
            <a:pPr lvl="2"/>
            <a:r>
              <a:rPr lang="vi-VN" dirty="0"/>
              <a:t>Recognition and </a:t>
            </a:r>
            <a:r>
              <a:rPr lang="vi-VN" dirty="0" smtClean="0"/>
              <a:t>rewards</a:t>
            </a:r>
            <a:r>
              <a:rPr lang="en-US" dirty="0" smtClean="0"/>
              <a:t>: </a:t>
            </a:r>
            <a:r>
              <a:rPr lang="vi-VN" dirty="0" smtClean="0"/>
              <a:t>phần </a:t>
            </a:r>
            <a:r>
              <a:rPr lang="vi-VN" dirty="0"/>
              <a:t>thưởng và một hệ thống kế hoạch sử dụng </a:t>
            </a:r>
            <a:r>
              <a:rPr lang="vi-VN" dirty="0" smtClean="0"/>
              <a:t>sẽ </a:t>
            </a:r>
            <a:r>
              <a:rPr lang="vi-VN" dirty="0"/>
              <a:t>giúp thúc đẩy và củng cố các hành vi mong </a:t>
            </a:r>
            <a:r>
              <a:rPr lang="vi-VN" dirty="0" smtClean="0"/>
              <a:t>muốn</a:t>
            </a:r>
            <a:endParaRPr lang="en-US" dirty="0" smtClean="0"/>
          </a:p>
          <a:p>
            <a:pPr lvl="2"/>
            <a:r>
              <a:rPr lang="vi-VN" dirty="0" smtClean="0"/>
              <a:t>Compliance</a:t>
            </a:r>
            <a:r>
              <a:rPr lang="en-US" dirty="0" smtClean="0"/>
              <a:t> (</a:t>
            </a:r>
            <a:r>
              <a:rPr lang="vi-VN" dirty="0" smtClean="0"/>
              <a:t>Tuân thủ</a:t>
            </a:r>
            <a:r>
              <a:rPr lang="en-US" dirty="0" smtClean="0"/>
              <a:t>): </a:t>
            </a:r>
            <a:r>
              <a:rPr lang="vi-VN" dirty="0" smtClean="0"/>
              <a:t>Kế </a:t>
            </a:r>
            <a:r>
              <a:rPr lang="vi-VN" dirty="0"/>
              <a:t>hoạch quản lý nhân sự có thể bao gồm các chiến lược trong việc thực </a:t>
            </a:r>
            <a:r>
              <a:rPr lang="vi-VN" dirty="0" smtClean="0"/>
              <a:t>hiện</a:t>
            </a:r>
            <a:r>
              <a:rPr lang="en-US" dirty="0" smtClean="0"/>
              <a:t> q</a:t>
            </a:r>
            <a:r>
              <a:rPr lang="vi-VN" dirty="0" smtClean="0"/>
              <a:t>uy </a:t>
            </a:r>
            <a:r>
              <a:rPr lang="vi-VN" dirty="0"/>
              <a:t>định </a:t>
            </a:r>
            <a:r>
              <a:rPr lang="en-US" dirty="0" err="1" smtClean="0"/>
              <a:t>của</a:t>
            </a:r>
            <a:r>
              <a:rPr lang="en-US" dirty="0" smtClean="0"/>
              <a:t> c</a:t>
            </a:r>
            <a:r>
              <a:rPr lang="vi-VN" dirty="0" smtClean="0"/>
              <a:t>hính phủ</a:t>
            </a:r>
            <a:r>
              <a:rPr lang="en-US" dirty="0" smtClean="0"/>
              <a:t>,</a:t>
            </a:r>
            <a:r>
              <a:rPr lang="vi-VN" dirty="0" smtClean="0"/>
              <a:t> </a:t>
            </a:r>
            <a:r>
              <a:rPr lang="vi-VN" dirty="0"/>
              <a:t>chính sách</a:t>
            </a:r>
            <a:r>
              <a:rPr lang="vi-VN" dirty="0" smtClean="0"/>
              <a:t>.</a:t>
            </a:r>
            <a:endParaRPr lang="en-US" dirty="0" smtClean="0"/>
          </a:p>
          <a:p>
            <a:pPr lvl="2"/>
            <a:r>
              <a:rPr lang="vi-VN" dirty="0" smtClean="0"/>
              <a:t>Safety</a:t>
            </a:r>
            <a:r>
              <a:rPr lang="en-US" dirty="0" smtClean="0"/>
              <a:t> (</a:t>
            </a:r>
            <a:r>
              <a:rPr lang="vi-VN" dirty="0" smtClean="0"/>
              <a:t>An toàn</a:t>
            </a:r>
            <a:r>
              <a:rPr lang="en-US" dirty="0" smtClean="0"/>
              <a:t>)</a:t>
            </a:r>
            <a:r>
              <a:rPr lang="vi-VN" dirty="0" smtClean="0"/>
              <a:t>: </a:t>
            </a:r>
            <a:r>
              <a:rPr lang="vi-VN" dirty="0"/>
              <a:t>Các chính sách và thủ tục bảo vệ các thành viên trong nhóm từ các mối nguy hiểm </a:t>
            </a:r>
            <a:r>
              <a:rPr lang="vi-VN" dirty="0" smtClean="0"/>
              <a:t>có </a:t>
            </a:r>
            <a:r>
              <a:rPr lang="vi-VN" dirty="0"/>
              <a:t>thể được bao gồm trong kế hoạch quản lý nhân </a:t>
            </a:r>
            <a:r>
              <a:rPr lang="vi-VN" dirty="0" smtClean="0"/>
              <a:t>sự</a:t>
            </a:r>
            <a:r>
              <a:rPr lang="en-US" dirty="0" smtClean="0"/>
              <a:t>.</a:t>
            </a:r>
            <a:endParaRPr lang="en-US" dirty="0"/>
          </a:p>
        </p:txBody>
      </p:sp>
    </p:spTree>
    <p:extLst>
      <p:ext uri="{BB962C8B-B14F-4D97-AF65-F5344CB8AC3E}">
        <p14:creationId xmlns:p14="http://schemas.microsoft.com/office/powerpoint/2010/main" val="1559799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Thành</a:t>
            </a:r>
            <a:r>
              <a:rPr lang="en-US" dirty="0"/>
              <a:t> </a:t>
            </a:r>
            <a:r>
              <a:rPr lang="en-US" dirty="0" err="1"/>
              <a:t>lập</a:t>
            </a:r>
            <a:r>
              <a:rPr lang="en-US" dirty="0"/>
              <a:t> </a:t>
            </a:r>
            <a:r>
              <a:rPr lang="en-US" dirty="0" err="1" smtClean="0"/>
              <a:t>nhóm</a:t>
            </a:r>
            <a:r>
              <a:rPr lang="en-US" dirty="0" smtClean="0"/>
              <a:t> </a:t>
            </a:r>
            <a:r>
              <a:rPr lang="en-US" dirty="0" err="1" smtClean="0"/>
              <a:t>dự</a:t>
            </a:r>
            <a:r>
              <a:rPr lang="en-US" dirty="0" smtClean="0"/>
              <a:t> </a:t>
            </a:r>
            <a:r>
              <a:rPr lang="en-US" dirty="0" err="1" smtClean="0"/>
              <a:t>án</a:t>
            </a:r>
            <a:r>
              <a:rPr lang="en-US" dirty="0"/>
              <a:t/>
            </a:r>
            <a:br>
              <a:rPr lang="en-US" dirty="0"/>
            </a:br>
            <a:r>
              <a:rPr lang="de-DE" dirty="0" smtClean="0"/>
              <a:t>(</a:t>
            </a:r>
            <a:r>
              <a:rPr lang="de-DE" dirty="0"/>
              <a:t>Acquire Project Team</a:t>
            </a:r>
            <a:r>
              <a:rPr lang="de-DE" dirty="0" smtClean="0"/>
              <a:t>)</a:t>
            </a:r>
            <a:endParaRPr lang="en-US" dirty="0"/>
          </a:p>
        </p:txBody>
      </p:sp>
      <p:sp>
        <p:nvSpPr>
          <p:cNvPr id="3" name="Content Placeholder 2"/>
          <p:cNvSpPr>
            <a:spLocks noGrp="1"/>
          </p:cNvSpPr>
          <p:nvPr>
            <p:ph idx="1"/>
          </p:nvPr>
        </p:nvSpPr>
        <p:spPr/>
        <p:txBody>
          <a:bodyPr/>
          <a:lstStyle/>
          <a:p>
            <a:r>
              <a:rPr lang="de-DE" dirty="0"/>
              <a:t>Acquire Project </a:t>
            </a:r>
            <a:r>
              <a:rPr lang="de-DE" dirty="0" smtClean="0"/>
              <a:t>Team: </a:t>
            </a:r>
            <a:r>
              <a:rPr lang="vi-VN" dirty="0" smtClean="0"/>
              <a:t>là </a:t>
            </a:r>
            <a:r>
              <a:rPr lang="vi-VN" dirty="0"/>
              <a:t>quá trình xác nhận nguồn </a:t>
            </a:r>
            <a:r>
              <a:rPr lang="en-US" dirty="0" err="1" smtClean="0"/>
              <a:t>nhân</a:t>
            </a:r>
            <a:r>
              <a:rPr lang="en-US" dirty="0" smtClean="0"/>
              <a:t> </a:t>
            </a:r>
            <a:r>
              <a:rPr lang="vi-VN" dirty="0" smtClean="0"/>
              <a:t>lực sẵn</a:t>
            </a:r>
            <a:r>
              <a:rPr lang="en-US" dirty="0" smtClean="0"/>
              <a:t> </a:t>
            </a:r>
            <a:r>
              <a:rPr lang="en-US" dirty="0" err="1" smtClean="0"/>
              <a:t>có</a:t>
            </a:r>
            <a:r>
              <a:rPr lang="vi-VN" dirty="0" smtClean="0"/>
              <a:t> và </a:t>
            </a:r>
            <a:r>
              <a:rPr lang="en-US" dirty="0" err="1" smtClean="0"/>
              <a:t>tạo</a:t>
            </a:r>
            <a:r>
              <a:rPr lang="en-US" dirty="0" smtClean="0"/>
              <a:t> </a:t>
            </a:r>
            <a:r>
              <a:rPr lang="en-US" dirty="0" err="1" smtClean="0"/>
              <a:t>thành</a:t>
            </a:r>
            <a:r>
              <a:rPr lang="en-US" dirty="0" smtClean="0"/>
              <a:t> </a:t>
            </a:r>
            <a:r>
              <a:rPr lang="en-US" dirty="0" err="1" smtClean="0"/>
              <a:t>một</a:t>
            </a:r>
            <a:r>
              <a:rPr lang="en-US" dirty="0" smtClean="0"/>
              <a:t> </a:t>
            </a:r>
            <a:r>
              <a:rPr lang="en-US" dirty="0" err="1" smtClean="0"/>
              <a:t>đội</a:t>
            </a:r>
            <a:r>
              <a:rPr lang="en-US" dirty="0" smtClean="0"/>
              <a:t> </a:t>
            </a:r>
            <a:r>
              <a:rPr lang="vi-VN" dirty="0" smtClean="0"/>
              <a:t>cần </a:t>
            </a:r>
            <a:r>
              <a:rPr lang="vi-VN" dirty="0"/>
              <a:t>thiết để hoàn thành nhiệm vụ dự </a:t>
            </a:r>
            <a:r>
              <a:rPr lang="vi-VN" dirty="0" smtClean="0"/>
              <a:t>án</a:t>
            </a:r>
            <a:r>
              <a:rPr lang="en-US" dirty="0" smtClean="0"/>
              <a:t>.</a:t>
            </a:r>
          </a:p>
          <a:p>
            <a:r>
              <a:rPr lang="vi-VN" dirty="0"/>
              <a:t>Đội </a:t>
            </a:r>
            <a:r>
              <a:rPr lang="vi-VN" dirty="0" smtClean="0"/>
              <a:t>quản </a:t>
            </a:r>
            <a:r>
              <a:rPr lang="vi-VN" dirty="0"/>
              <a:t>lý dự án có thể hoặc không thể có quyền kiểm soát trực tiếp </a:t>
            </a:r>
            <a:r>
              <a:rPr lang="vi-VN" dirty="0" smtClean="0"/>
              <a:t>lựa </a:t>
            </a:r>
            <a:r>
              <a:rPr lang="vi-VN" dirty="0"/>
              <a:t>chọn thành viên trong nhóm vì thỏa ước tập thể, </a:t>
            </a:r>
            <a:r>
              <a:rPr lang="vi-VN" dirty="0" smtClean="0"/>
              <a:t>hoặc </a:t>
            </a:r>
            <a:r>
              <a:rPr lang="vi-VN" dirty="0"/>
              <a:t>các lý do </a:t>
            </a:r>
            <a:r>
              <a:rPr lang="vi-VN" dirty="0" smtClean="0"/>
              <a:t>khác</a:t>
            </a:r>
            <a:r>
              <a:rPr lang="en-US" dirty="0" smtClean="0"/>
              <a:t>.</a:t>
            </a:r>
            <a:endParaRPr lang="en-US" dirty="0"/>
          </a:p>
        </p:txBody>
      </p:sp>
    </p:spTree>
    <p:extLst>
      <p:ext uri="{BB962C8B-B14F-4D97-AF65-F5344CB8AC3E}">
        <p14:creationId xmlns:p14="http://schemas.microsoft.com/office/powerpoint/2010/main" val="15597995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Thành</a:t>
            </a:r>
            <a:r>
              <a:rPr lang="en-US" dirty="0"/>
              <a:t> </a:t>
            </a:r>
            <a:r>
              <a:rPr lang="en-US" dirty="0" err="1"/>
              <a:t>lập</a:t>
            </a:r>
            <a:r>
              <a:rPr lang="en-US" dirty="0"/>
              <a:t> </a:t>
            </a:r>
            <a:r>
              <a:rPr lang="en-US" dirty="0" err="1"/>
              <a:t>nhóm</a:t>
            </a:r>
            <a:r>
              <a:rPr lang="en-US" dirty="0"/>
              <a:t> </a:t>
            </a:r>
            <a:r>
              <a:rPr lang="en-US" dirty="0" err="1"/>
              <a:t>dự</a:t>
            </a:r>
            <a:r>
              <a:rPr lang="en-US" dirty="0"/>
              <a:t> </a:t>
            </a:r>
            <a:r>
              <a:rPr lang="en-US" dirty="0" err="1"/>
              <a:t>án</a:t>
            </a:r>
            <a:r>
              <a:rPr lang="en-US" dirty="0"/>
              <a:t/>
            </a:r>
            <a:br>
              <a:rPr lang="en-US" dirty="0"/>
            </a:br>
            <a:r>
              <a:rPr lang="de-DE" dirty="0"/>
              <a:t>(Acquire Project Team)</a:t>
            </a:r>
            <a:endParaRPr lang="en-US" dirty="0"/>
          </a:p>
        </p:txBody>
      </p:sp>
      <p:sp>
        <p:nvSpPr>
          <p:cNvPr id="3" name="Content Placeholder 2"/>
          <p:cNvSpPr>
            <a:spLocks noGrp="1"/>
          </p:cNvSpPr>
          <p:nvPr>
            <p:ph idx="1"/>
          </p:nvPr>
        </p:nvSpPr>
        <p:spPr/>
        <p:txBody>
          <a:bodyPr/>
          <a:lstStyle/>
          <a:p>
            <a:r>
              <a:rPr lang="en-US" dirty="0"/>
              <a:t>C</a:t>
            </a:r>
            <a:r>
              <a:rPr lang="vi-VN" dirty="0" smtClean="0"/>
              <a:t>ác </a:t>
            </a:r>
            <a:r>
              <a:rPr lang="vi-VN" dirty="0"/>
              <a:t>yếu tố sau đây được xem xét trong quá trình </a:t>
            </a:r>
            <a:r>
              <a:rPr lang="en-US" dirty="0" err="1" smtClean="0"/>
              <a:t>thành</a:t>
            </a:r>
            <a:r>
              <a:rPr lang="en-US" dirty="0" smtClean="0"/>
              <a:t> </a:t>
            </a:r>
            <a:r>
              <a:rPr lang="en-US" dirty="0" err="1" smtClean="0"/>
              <a:t>lập</a:t>
            </a:r>
            <a:r>
              <a:rPr lang="en-US" dirty="0" smtClean="0"/>
              <a:t> </a:t>
            </a:r>
            <a:r>
              <a:rPr lang="vi-VN" dirty="0" smtClean="0"/>
              <a:t>nhóm </a:t>
            </a:r>
            <a:r>
              <a:rPr lang="vi-VN" dirty="0"/>
              <a:t>dự án</a:t>
            </a:r>
            <a:r>
              <a:rPr lang="vi-VN" dirty="0" smtClean="0"/>
              <a:t>:</a:t>
            </a:r>
            <a:endParaRPr lang="en-US" dirty="0" smtClean="0"/>
          </a:p>
          <a:p>
            <a:pPr lvl="1"/>
            <a:r>
              <a:rPr lang="vi-VN" dirty="0"/>
              <a:t>Không có được nguồn nhân lực cần thiết cho dự án có thể ảnh hưởng đến lịch trình dự án, ngân sách, sự hài lòng của khách hàng, chất lượng, và rủi ro</a:t>
            </a:r>
            <a:r>
              <a:rPr lang="vi-VN" dirty="0" smtClean="0"/>
              <a:t>.</a:t>
            </a:r>
            <a:r>
              <a:rPr lang="en-US" dirty="0" smtClean="0"/>
              <a:t> </a:t>
            </a:r>
            <a:r>
              <a:rPr lang="vi-VN" dirty="0" smtClean="0"/>
              <a:t>Nó </a:t>
            </a:r>
            <a:r>
              <a:rPr lang="vi-VN" dirty="0"/>
              <a:t>có thể làm giảm xác suất thành công và cuối cùng dẫn đến việc hủy bỏ dự án</a:t>
            </a:r>
            <a:r>
              <a:rPr lang="vi-VN" dirty="0" smtClean="0"/>
              <a:t>.</a:t>
            </a:r>
            <a:endParaRPr lang="en-US" dirty="0" smtClean="0"/>
          </a:p>
          <a:p>
            <a:pPr lvl="1"/>
            <a:r>
              <a:rPr lang="vi-VN" dirty="0"/>
              <a:t>Nếu </a:t>
            </a:r>
            <a:r>
              <a:rPr lang="vi-VN" dirty="0" smtClean="0"/>
              <a:t>nguồn</a:t>
            </a:r>
            <a:r>
              <a:rPr lang="en-US" dirty="0" smtClean="0"/>
              <a:t> </a:t>
            </a:r>
            <a:r>
              <a:rPr lang="en-US" dirty="0" err="1" smtClean="0"/>
              <a:t>nhân</a:t>
            </a:r>
            <a:r>
              <a:rPr lang="vi-VN" dirty="0" smtClean="0"/>
              <a:t> </a:t>
            </a:r>
            <a:r>
              <a:rPr lang="vi-VN" dirty="0"/>
              <a:t>lực </a:t>
            </a:r>
            <a:r>
              <a:rPr lang="vi-VN" dirty="0" smtClean="0"/>
              <a:t>không </a:t>
            </a:r>
            <a:r>
              <a:rPr lang="vi-VN" dirty="0"/>
              <a:t>có sẵn do khó </a:t>
            </a:r>
            <a:r>
              <a:rPr lang="vi-VN" dirty="0" smtClean="0"/>
              <a:t>khăn</a:t>
            </a:r>
            <a:r>
              <a:rPr lang="en-US" dirty="0" smtClean="0"/>
              <a:t>, </a:t>
            </a:r>
            <a:r>
              <a:rPr lang="vi-VN" dirty="0" smtClean="0"/>
              <a:t>người </a:t>
            </a:r>
            <a:r>
              <a:rPr lang="vi-VN" dirty="0"/>
              <a:t>quản lý dự án </a:t>
            </a:r>
            <a:r>
              <a:rPr lang="vi-VN" dirty="0" smtClean="0"/>
              <a:t>có </a:t>
            </a:r>
            <a:r>
              <a:rPr lang="vi-VN" dirty="0"/>
              <a:t>thể </a:t>
            </a:r>
            <a:r>
              <a:rPr lang="vi-VN" dirty="0" smtClean="0"/>
              <a:t>yêu </a:t>
            </a:r>
            <a:r>
              <a:rPr lang="vi-VN" dirty="0"/>
              <a:t>cầu </a:t>
            </a:r>
            <a:r>
              <a:rPr lang="en-US" dirty="0" err="1" smtClean="0"/>
              <a:t>được</a:t>
            </a:r>
            <a:r>
              <a:rPr lang="en-US" dirty="0" smtClean="0"/>
              <a:t> </a:t>
            </a:r>
            <a:r>
              <a:rPr lang="vi-VN" dirty="0" smtClean="0"/>
              <a:t>phân </a:t>
            </a:r>
            <a:r>
              <a:rPr lang="vi-VN" dirty="0"/>
              <a:t>bổ tài nguyên thay </a:t>
            </a:r>
            <a:r>
              <a:rPr lang="vi-VN" dirty="0" smtClean="0"/>
              <a:t>thế</a:t>
            </a:r>
            <a:r>
              <a:rPr lang="en-US" dirty="0" smtClean="0"/>
              <a:t>.</a:t>
            </a:r>
            <a:endParaRPr lang="en-US" dirty="0"/>
          </a:p>
        </p:txBody>
      </p:sp>
    </p:spTree>
    <p:extLst>
      <p:ext uri="{BB962C8B-B14F-4D97-AF65-F5344CB8AC3E}">
        <p14:creationId xmlns:p14="http://schemas.microsoft.com/office/powerpoint/2010/main" val="8976287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Thành</a:t>
            </a:r>
            <a:r>
              <a:rPr lang="en-US" dirty="0"/>
              <a:t> </a:t>
            </a:r>
            <a:r>
              <a:rPr lang="en-US" dirty="0" err="1"/>
              <a:t>lập</a:t>
            </a:r>
            <a:r>
              <a:rPr lang="en-US" dirty="0"/>
              <a:t> </a:t>
            </a:r>
            <a:r>
              <a:rPr lang="en-US" dirty="0" err="1"/>
              <a:t>nhóm</a:t>
            </a:r>
            <a:r>
              <a:rPr lang="en-US" dirty="0"/>
              <a:t> </a:t>
            </a:r>
            <a:r>
              <a:rPr lang="en-US" dirty="0" err="1"/>
              <a:t>dự</a:t>
            </a:r>
            <a:r>
              <a:rPr lang="en-US" dirty="0"/>
              <a:t> </a:t>
            </a:r>
            <a:r>
              <a:rPr lang="en-US" dirty="0" err="1"/>
              <a:t>án</a:t>
            </a:r>
            <a:r>
              <a:rPr lang="en-US" dirty="0"/>
              <a:t/>
            </a:r>
            <a:br>
              <a:rPr lang="en-US" dirty="0"/>
            </a:br>
            <a:r>
              <a:rPr lang="de-DE" dirty="0"/>
              <a:t>(Acquire Project Team)</a:t>
            </a:r>
            <a:endParaRPr lang="en-US" dirty="0"/>
          </a:p>
        </p:txBody>
      </p:sp>
      <p:sp>
        <p:nvSpPr>
          <p:cNvPr id="3" name="Content Placeholder 2"/>
          <p:cNvSpPr>
            <a:spLocks noGrp="1"/>
          </p:cNvSpPr>
          <p:nvPr>
            <p:ph idx="1"/>
          </p:nvPr>
        </p:nvSpPr>
        <p:spPr/>
        <p:txBody>
          <a:bodyPr/>
          <a:lstStyle/>
          <a:p>
            <a:r>
              <a:rPr lang="en-US" dirty="0"/>
              <a:t> </a:t>
            </a:r>
            <a:r>
              <a:rPr lang="en-US" dirty="0" smtClean="0"/>
              <a:t>Inputs:</a:t>
            </a:r>
          </a:p>
          <a:p>
            <a:pPr lvl="1"/>
            <a:r>
              <a:rPr lang="en-US" dirty="0"/>
              <a:t>Project Management </a:t>
            </a:r>
            <a:r>
              <a:rPr lang="en-US" dirty="0" smtClean="0"/>
              <a:t>Plan: </a:t>
            </a:r>
            <a:endParaRPr lang="vi-VN" dirty="0"/>
          </a:p>
          <a:p>
            <a:pPr lvl="2"/>
            <a:r>
              <a:rPr lang="vi-VN" dirty="0"/>
              <a:t>Vai trò và trách nhiệm xác định các vị trí, kỹ năng và năng lực mà </a:t>
            </a:r>
            <a:r>
              <a:rPr lang="vi-VN" dirty="0" smtClean="0"/>
              <a:t>dự án</a:t>
            </a:r>
            <a:r>
              <a:rPr lang="en-US" dirty="0" smtClean="0"/>
              <a:t> </a:t>
            </a:r>
            <a:r>
              <a:rPr lang="en-US" dirty="0" err="1" smtClean="0"/>
              <a:t>đòi</a:t>
            </a:r>
            <a:r>
              <a:rPr lang="en-US" dirty="0" smtClean="0"/>
              <a:t> </a:t>
            </a:r>
            <a:r>
              <a:rPr lang="en-US" dirty="0" err="1" smtClean="0"/>
              <a:t>hỏi</a:t>
            </a:r>
            <a:r>
              <a:rPr lang="en-US" dirty="0" smtClean="0"/>
              <a:t>.</a:t>
            </a:r>
            <a:endParaRPr lang="vi-VN" dirty="0"/>
          </a:p>
          <a:p>
            <a:pPr lvl="2"/>
            <a:r>
              <a:rPr lang="en-US" dirty="0" err="1" smtClean="0"/>
              <a:t>Sơ</a:t>
            </a:r>
            <a:r>
              <a:rPr lang="en-US" dirty="0" smtClean="0"/>
              <a:t> </a:t>
            </a:r>
            <a:r>
              <a:rPr lang="en-US" dirty="0" err="1" smtClean="0"/>
              <a:t>đồ</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dự</a:t>
            </a:r>
            <a:r>
              <a:rPr lang="en-US" dirty="0" smtClean="0"/>
              <a:t> </a:t>
            </a:r>
            <a:r>
              <a:rPr lang="en-US" dirty="0" err="1" smtClean="0"/>
              <a:t>án</a:t>
            </a:r>
            <a:r>
              <a:rPr lang="en-US" dirty="0" smtClean="0"/>
              <a:t> </a:t>
            </a:r>
            <a:r>
              <a:rPr lang="en-US" dirty="0" err="1" smtClean="0"/>
              <a:t>chỉ</a:t>
            </a:r>
            <a:r>
              <a:rPr lang="en-US" dirty="0" smtClean="0"/>
              <a:t> </a:t>
            </a:r>
            <a:r>
              <a:rPr lang="en-US" dirty="0" err="1" smtClean="0"/>
              <a:t>định</a:t>
            </a:r>
            <a:r>
              <a:rPr lang="en-US" dirty="0" smtClean="0"/>
              <a:t> </a:t>
            </a:r>
            <a:r>
              <a:rPr lang="vi-VN" dirty="0" smtClean="0"/>
              <a:t>số người </a:t>
            </a:r>
            <a:r>
              <a:rPr lang="vi-VN" dirty="0"/>
              <a:t>cần thiết cho dự </a:t>
            </a:r>
            <a:r>
              <a:rPr lang="vi-VN" dirty="0" smtClean="0"/>
              <a:t>án</a:t>
            </a:r>
            <a:endParaRPr lang="en-US" dirty="0" smtClean="0"/>
          </a:p>
          <a:p>
            <a:pPr lvl="2"/>
            <a:r>
              <a:rPr lang="vi-VN" dirty="0"/>
              <a:t>Kế hoạch </a:t>
            </a:r>
            <a:r>
              <a:rPr lang="vi-VN" dirty="0" smtClean="0"/>
              <a:t>quản </a:t>
            </a:r>
            <a:r>
              <a:rPr lang="vi-VN" dirty="0"/>
              <a:t>lý </a:t>
            </a:r>
            <a:r>
              <a:rPr lang="en-US" dirty="0" err="1" smtClean="0"/>
              <a:t>nhân</a:t>
            </a:r>
            <a:r>
              <a:rPr lang="en-US" dirty="0" smtClean="0"/>
              <a:t> </a:t>
            </a:r>
            <a:r>
              <a:rPr lang="en-US" dirty="0" err="1" smtClean="0"/>
              <a:t>sự</a:t>
            </a:r>
            <a:r>
              <a:rPr lang="en-US" dirty="0" smtClean="0"/>
              <a:t> </a:t>
            </a:r>
            <a:r>
              <a:rPr lang="en-US" dirty="0" err="1" smtClean="0"/>
              <a:t>xác</a:t>
            </a:r>
            <a:r>
              <a:rPr lang="vi-VN" dirty="0" smtClean="0"/>
              <a:t> </a:t>
            </a:r>
            <a:r>
              <a:rPr lang="vi-VN" dirty="0"/>
              <a:t>định khoảng thời gian </a:t>
            </a:r>
            <a:r>
              <a:rPr lang="en-US" dirty="0" err="1" smtClean="0"/>
              <a:t>của</a:t>
            </a:r>
            <a:r>
              <a:rPr lang="en-US" dirty="0" smtClean="0"/>
              <a:t> </a:t>
            </a:r>
            <a:r>
              <a:rPr lang="vi-VN" dirty="0" smtClean="0"/>
              <a:t>mỗi </a:t>
            </a:r>
            <a:r>
              <a:rPr lang="vi-VN" dirty="0"/>
              <a:t>thành viên trong nhóm dự án sẽ là cần thiết và thông tin quan trọng khác để </a:t>
            </a:r>
            <a:r>
              <a:rPr lang="en-US" dirty="0" err="1" smtClean="0"/>
              <a:t>thành</a:t>
            </a:r>
            <a:r>
              <a:rPr lang="en-US" dirty="0" smtClean="0"/>
              <a:t> </a:t>
            </a:r>
            <a:r>
              <a:rPr lang="en-US" dirty="0" err="1" smtClean="0"/>
              <a:t>lập</a:t>
            </a:r>
            <a:r>
              <a:rPr lang="en-US" dirty="0" smtClean="0"/>
              <a:t> </a:t>
            </a:r>
            <a:r>
              <a:rPr lang="en-US" dirty="0" err="1" smtClean="0"/>
              <a:t>nhóm</a:t>
            </a:r>
            <a:r>
              <a:rPr lang="en-US" dirty="0" smtClean="0"/>
              <a:t> </a:t>
            </a:r>
            <a:r>
              <a:rPr lang="vi-VN" dirty="0" smtClean="0"/>
              <a:t>dự </a:t>
            </a:r>
            <a:r>
              <a:rPr lang="vi-VN" dirty="0"/>
              <a:t>án.</a:t>
            </a:r>
            <a:endParaRPr lang="en-US" dirty="0" smtClean="0"/>
          </a:p>
          <a:p>
            <a:pPr lvl="1"/>
            <a:r>
              <a:rPr lang="en-US" dirty="0"/>
              <a:t>Enterprise Environmental </a:t>
            </a:r>
            <a:r>
              <a:rPr lang="en-US" dirty="0" smtClean="0"/>
              <a:t>Factors:</a:t>
            </a:r>
          </a:p>
          <a:p>
            <a:pPr lvl="2"/>
            <a:r>
              <a:rPr lang="en-US" dirty="0" err="1"/>
              <a:t>Thông</a:t>
            </a:r>
            <a:r>
              <a:rPr lang="en-US" dirty="0"/>
              <a:t> tin </a:t>
            </a:r>
            <a:r>
              <a:rPr lang="en-US" dirty="0" err="1"/>
              <a:t>về</a:t>
            </a:r>
            <a:r>
              <a:rPr lang="en-US" dirty="0"/>
              <a:t> </a:t>
            </a:r>
            <a:r>
              <a:rPr lang="en-US" dirty="0" err="1"/>
              <a:t>nguồn</a:t>
            </a:r>
            <a:r>
              <a:rPr lang="en-US" dirty="0"/>
              <a:t> </a:t>
            </a:r>
            <a:r>
              <a:rPr lang="en-US" dirty="0" err="1"/>
              <a:t>nhân</a:t>
            </a:r>
            <a:r>
              <a:rPr lang="en-US" dirty="0"/>
              <a:t> </a:t>
            </a:r>
            <a:r>
              <a:rPr lang="en-US" dirty="0" err="1"/>
              <a:t>lực</a:t>
            </a:r>
            <a:r>
              <a:rPr lang="en-US" dirty="0"/>
              <a:t> </a:t>
            </a:r>
            <a:r>
              <a:rPr lang="en-US" dirty="0" err="1"/>
              <a:t>bao</a:t>
            </a:r>
            <a:r>
              <a:rPr lang="en-US" dirty="0"/>
              <a:t> </a:t>
            </a:r>
            <a:r>
              <a:rPr lang="en-US" dirty="0" err="1"/>
              <a:t>gồm</a:t>
            </a:r>
            <a:r>
              <a:rPr lang="vi-VN" dirty="0"/>
              <a:t> mức độ năng lực, kinh nghiệm sẵn có, quan tâm của họ </a:t>
            </a:r>
            <a:r>
              <a:rPr lang="en-US" dirty="0" err="1"/>
              <a:t>về</a:t>
            </a:r>
            <a:r>
              <a:rPr lang="vi-VN" dirty="0"/>
              <a:t> việc làm </a:t>
            </a:r>
            <a:r>
              <a:rPr lang="en-US" dirty="0" err="1"/>
              <a:t>trong</a:t>
            </a:r>
            <a:r>
              <a:rPr lang="en-US" dirty="0"/>
              <a:t> </a:t>
            </a:r>
            <a:r>
              <a:rPr lang="vi-VN" dirty="0"/>
              <a:t>dự án</a:t>
            </a:r>
            <a:r>
              <a:rPr lang="en-US" dirty="0"/>
              <a:t>.</a:t>
            </a:r>
          </a:p>
          <a:p>
            <a:pPr lvl="2"/>
            <a:r>
              <a:rPr lang="en-US" dirty="0" err="1" smtClean="0"/>
              <a:t>Chính</a:t>
            </a:r>
            <a:r>
              <a:rPr lang="en-US" dirty="0" smtClean="0"/>
              <a:t> </a:t>
            </a:r>
            <a:r>
              <a:rPr lang="en-US" dirty="0" err="1" smtClean="0"/>
              <a:t>sách</a:t>
            </a:r>
            <a:r>
              <a:rPr lang="en-US" dirty="0" smtClean="0"/>
              <a:t> </a:t>
            </a:r>
            <a:r>
              <a:rPr lang="en-US" dirty="0" err="1" smtClean="0"/>
              <a:t>quản</a:t>
            </a:r>
            <a:r>
              <a:rPr lang="en-US" dirty="0" smtClean="0"/>
              <a:t> </a:t>
            </a:r>
            <a:r>
              <a:rPr lang="en-US" dirty="0" err="1" smtClean="0"/>
              <a:t>trị</a:t>
            </a:r>
            <a:r>
              <a:rPr lang="en-US" dirty="0" smtClean="0"/>
              <a:t> </a:t>
            </a:r>
            <a:r>
              <a:rPr lang="en-US" dirty="0" err="1" smtClean="0"/>
              <a:t>nhân</a:t>
            </a:r>
            <a:r>
              <a:rPr lang="en-US" dirty="0"/>
              <a:t> </a:t>
            </a:r>
            <a:r>
              <a:rPr lang="en-US" dirty="0" err="1" smtClean="0"/>
              <a:t>sự</a:t>
            </a:r>
            <a:endParaRPr lang="en-US" dirty="0" smtClean="0"/>
          </a:p>
          <a:p>
            <a:pPr lvl="1"/>
            <a:r>
              <a:rPr lang="en-US" dirty="0"/>
              <a:t>Organizational Process Assets</a:t>
            </a:r>
          </a:p>
        </p:txBody>
      </p:sp>
    </p:spTree>
    <p:extLst>
      <p:ext uri="{BB962C8B-B14F-4D97-AF65-F5344CB8AC3E}">
        <p14:creationId xmlns:p14="http://schemas.microsoft.com/office/powerpoint/2010/main" val="27233019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Thành</a:t>
            </a:r>
            <a:r>
              <a:rPr lang="en-US" dirty="0"/>
              <a:t> </a:t>
            </a:r>
            <a:r>
              <a:rPr lang="en-US" dirty="0" err="1"/>
              <a:t>lập</a:t>
            </a:r>
            <a:r>
              <a:rPr lang="en-US" dirty="0"/>
              <a:t> </a:t>
            </a:r>
            <a:r>
              <a:rPr lang="en-US" dirty="0" err="1"/>
              <a:t>nhóm</a:t>
            </a:r>
            <a:r>
              <a:rPr lang="en-US" dirty="0"/>
              <a:t> </a:t>
            </a:r>
            <a:r>
              <a:rPr lang="en-US" dirty="0" err="1"/>
              <a:t>dự</a:t>
            </a:r>
            <a:r>
              <a:rPr lang="en-US" dirty="0"/>
              <a:t> </a:t>
            </a:r>
            <a:r>
              <a:rPr lang="en-US" dirty="0" err="1"/>
              <a:t>án</a:t>
            </a:r>
            <a:r>
              <a:rPr lang="en-US" dirty="0"/>
              <a:t/>
            </a:r>
            <a:br>
              <a:rPr lang="en-US" dirty="0"/>
            </a:br>
            <a:r>
              <a:rPr lang="de-DE" dirty="0"/>
              <a:t>(Acquire Project Team)</a:t>
            </a:r>
            <a:endParaRPr lang="en-US" dirty="0"/>
          </a:p>
        </p:txBody>
      </p:sp>
      <p:sp>
        <p:nvSpPr>
          <p:cNvPr id="3" name="Content Placeholder 2"/>
          <p:cNvSpPr>
            <a:spLocks noGrp="1"/>
          </p:cNvSpPr>
          <p:nvPr>
            <p:ph idx="1"/>
          </p:nvPr>
        </p:nvSpPr>
        <p:spPr/>
        <p:txBody>
          <a:bodyPr/>
          <a:lstStyle/>
          <a:p>
            <a:r>
              <a:rPr lang="en-US" dirty="0"/>
              <a:t>Tools and </a:t>
            </a:r>
            <a:r>
              <a:rPr lang="en-US" dirty="0" smtClean="0"/>
              <a:t>Techniques:</a:t>
            </a:r>
          </a:p>
          <a:p>
            <a:pPr lvl="1"/>
            <a:r>
              <a:rPr lang="en-US" dirty="0" smtClean="0">
                <a:solidFill>
                  <a:srgbClr val="990000"/>
                </a:solidFill>
              </a:rPr>
              <a:t>Pre-Assignmen</a:t>
            </a:r>
            <a:r>
              <a:rPr lang="en-US" dirty="0" smtClean="0"/>
              <a:t>t: </a:t>
            </a:r>
            <a:r>
              <a:rPr lang="vi-VN" dirty="0"/>
              <a:t>Khi các thành viên trong nhóm dự án được lựa chọn </a:t>
            </a:r>
            <a:r>
              <a:rPr lang="vi-VN" dirty="0" smtClean="0"/>
              <a:t>trước</a:t>
            </a:r>
            <a:r>
              <a:rPr lang="en-US" dirty="0" smtClean="0"/>
              <a:t>. </a:t>
            </a:r>
            <a:r>
              <a:rPr lang="vi-VN" dirty="0" smtClean="0"/>
              <a:t>Tình </a:t>
            </a:r>
            <a:r>
              <a:rPr lang="vi-VN" dirty="0"/>
              <a:t>trạng này có thể xảy ra nếu dự án là kết quả của </a:t>
            </a:r>
            <a:r>
              <a:rPr lang="vi-VN" dirty="0" smtClean="0"/>
              <a:t>một </a:t>
            </a:r>
            <a:r>
              <a:rPr lang="vi-VN" dirty="0"/>
              <a:t>đề xuất cạnh </a:t>
            </a:r>
            <a:r>
              <a:rPr lang="vi-VN" dirty="0" smtClean="0"/>
              <a:t>tranh</a:t>
            </a:r>
            <a:r>
              <a:rPr lang="en-US" dirty="0" smtClean="0"/>
              <a:t>.</a:t>
            </a:r>
          </a:p>
          <a:p>
            <a:pPr lvl="1"/>
            <a:r>
              <a:rPr lang="en-US" dirty="0" smtClean="0">
                <a:solidFill>
                  <a:srgbClr val="990000"/>
                </a:solidFill>
              </a:rPr>
              <a:t>Negotiation (</a:t>
            </a:r>
            <a:r>
              <a:rPr lang="en-US" dirty="0" err="1" smtClean="0">
                <a:solidFill>
                  <a:srgbClr val="990000"/>
                </a:solidFill>
              </a:rPr>
              <a:t>Đàm</a:t>
            </a:r>
            <a:r>
              <a:rPr lang="en-US" dirty="0" smtClean="0">
                <a:solidFill>
                  <a:srgbClr val="990000"/>
                </a:solidFill>
              </a:rPr>
              <a:t> </a:t>
            </a:r>
            <a:r>
              <a:rPr lang="en-US" dirty="0" err="1" smtClean="0">
                <a:solidFill>
                  <a:srgbClr val="990000"/>
                </a:solidFill>
              </a:rPr>
              <a:t>phán</a:t>
            </a:r>
            <a:r>
              <a:rPr lang="en-US" dirty="0" smtClean="0">
                <a:solidFill>
                  <a:srgbClr val="990000"/>
                </a:solidFill>
              </a:rPr>
              <a:t>): </a:t>
            </a:r>
          </a:p>
          <a:p>
            <a:pPr lvl="2"/>
            <a:r>
              <a:rPr lang="en-US" dirty="0"/>
              <a:t>Đ</a:t>
            </a:r>
            <a:r>
              <a:rPr lang="vi-VN" dirty="0" smtClean="0"/>
              <a:t>ảm </a:t>
            </a:r>
            <a:r>
              <a:rPr lang="vi-VN" dirty="0"/>
              <a:t>bảo </a:t>
            </a:r>
            <a:r>
              <a:rPr lang="vi-VN" dirty="0" smtClean="0"/>
              <a:t>dự </a:t>
            </a:r>
            <a:r>
              <a:rPr lang="vi-VN" dirty="0"/>
              <a:t>án </a:t>
            </a:r>
            <a:r>
              <a:rPr lang="vi-VN" dirty="0" smtClean="0"/>
              <a:t>nhận </a:t>
            </a:r>
            <a:r>
              <a:rPr lang="vi-VN" dirty="0"/>
              <a:t>được nhân viên </a:t>
            </a:r>
            <a:r>
              <a:rPr lang="vi-VN" dirty="0" smtClean="0"/>
              <a:t>thích </a:t>
            </a:r>
            <a:r>
              <a:rPr lang="vi-VN" dirty="0"/>
              <a:t>hợp có thẩm quyền trong khung thời gian cần thiết, và các thành viên trong nhóm dự án sẽ </a:t>
            </a:r>
            <a:r>
              <a:rPr lang="vi-VN" dirty="0" smtClean="0"/>
              <a:t>sẵn </a:t>
            </a:r>
            <a:r>
              <a:rPr lang="vi-VN" dirty="0"/>
              <a:t>sàng, và được ủy quyền để làm việc trên dự án cho đến khi hoàn thành trách nhiệm của </a:t>
            </a:r>
            <a:r>
              <a:rPr lang="vi-VN" dirty="0" smtClean="0"/>
              <a:t>mình</a:t>
            </a:r>
            <a:r>
              <a:rPr lang="en-US" dirty="0" smtClean="0"/>
              <a:t>.</a:t>
            </a:r>
          </a:p>
          <a:p>
            <a:pPr lvl="2"/>
            <a:r>
              <a:rPr lang="en-US" dirty="0" smtClean="0"/>
              <a:t>C</a:t>
            </a:r>
            <a:r>
              <a:rPr lang="vi-VN" dirty="0" smtClean="0"/>
              <a:t>hỉ </a:t>
            </a:r>
            <a:r>
              <a:rPr lang="vi-VN" dirty="0"/>
              <a:t>định nguồn nhân lực khan hiếm hoặc chuyên </a:t>
            </a:r>
            <a:r>
              <a:rPr lang="vi-VN" dirty="0" smtClean="0"/>
              <a:t>ngành</a:t>
            </a:r>
            <a:r>
              <a:rPr lang="en-US" dirty="0" smtClean="0"/>
              <a:t>.</a:t>
            </a:r>
          </a:p>
          <a:p>
            <a:pPr lvl="2"/>
            <a:r>
              <a:rPr lang="en-US" dirty="0" err="1" smtClean="0"/>
              <a:t>Các</a:t>
            </a:r>
            <a:r>
              <a:rPr lang="en-US" dirty="0" smtClean="0"/>
              <a:t> </a:t>
            </a:r>
            <a:r>
              <a:rPr lang="vi-VN" dirty="0" smtClean="0"/>
              <a:t>tổ chức</a:t>
            </a:r>
            <a:r>
              <a:rPr lang="en-US" dirty="0" smtClean="0"/>
              <a:t> </a:t>
            </a:r>
            <a:r>
              <a:rPr lang="en-US" dirty="0" err="1" smtClean="0"/>
              <a:t>bên</a:t>
            </a:r>
            <a:r>
              <a:rPr lang="en-US" dirty="0" smtClean="0"/>
              <a:t> </a:t>
            </a:r>
            <a:r>
              <a:rPr lang="en-US" dirty="0" err="1" smtClean="0"/>
              <a:t>ngoài</a:t>
            </a:r>
            <a:r>
              <a:rPr lang="en-US" dirty="0"/>
              <a:t>,</a:t>
            </a:r>
            <a:r>
              <a:rPr lang="en-US" dirty="0" smtClean="0"/>
              <a:t> </a:t>
            </a:r>
            <a:r>
              <a:rPr lang="vi-VN" dirty="0" smtClean="0"/>
              <a:t>nhà </a:t>
            </a:r>
            <a:r>
              <a:rPr lang="vi-VN" dirty="0"/>
              <a:t>cung cấp, nhà thầu</a:t>
            </a:r>
            <a:r>
              <a:rPr lang="vi-VN" dirty="0" smtClean="0"/>
              <a:t>,</a:t>
            </a:r>
            <a:r>
              <a:rPr lang="en-US" dirty="0" smtClean="0"/>
              <a:t>…</a:t>
            </a:r>
            <a:r>
              <a:rPr lang="vi-VN" dirty="0" smtClean="0"/>
              <a:t> </a:t>
            </a:r>
            <a:r>
              <a:rPr lang="en-US" dirty="0" err="1" smtClean="0"/>
              <a:t>chỉ</a:t>
            </a:r>
            <a:r>
              <a:rPr lang="en-US" dirty="0" smtClean="0"/>
              <a:t> </a:t>
            </a:r>
            <a:r>
              <a:rPr lang="en-US" dirty="0" err="1" smtClean="0"/>
              <a:t>định</a:t>
            </a:r>
            <a:r>
              <a:rPr lang="en-US" dirty="0" smtClean="0"/>
              <a:t> </a:t>
            </a:r>
            <a:r>
              <a:rPr lang="en-US" dirty="0" err="1" smtClean="0"/>
              <a:t>nguồn</a:t>
            </a:r>
            <a:r>
              <a:rPr lang="en-US" dirty="0" smtClean="0"/>
              <a:t> </a:t>
            </a:r>
            <a:r>
              <a:rPr lang="en-US" dirty="0" err="1" smtClean="0"/>
              <a:t>nhân</a:t>
            </a:r>
            <a:r>
              <a:rPr lang="en-US" dirty="0" smtClean="0"/>
              <a:t> </a:t>
            </a:r>
            <a:r>
              <a:rPr lang="en-US" dirty="0" err="1" smtClean="0"/>
              <a:t>lực</a:t>
            </a:r>
            <a:r>
              <a:rPr lang="en-US" dirty="0" smtClean="0"/>
              <a:t> </a:t>
            </a:r>
            <a:r>
              <a:rPr lang="vi-VN" dirty="0" smtClean="0"/>
              <a:t>thích </a:t>
            </a:r>
            <a:r>
              <a:rPr lang="vi-VN" dirty="0"/>
              <a:t>hợp, </a:t>
            </a:r>
            <a:r>
              <a:rPr lang="vi-VN" dirty="0" smtClean="0"/>
              <a:t>chuyên </a:t>
            </a:r>
            <a:r>
              <a:rPr lang="en-US" dirty="0" err="1" smtClean="0"/>
              <a:t>môn</a:t>
            </a:r>
            <a:r>
              <a:rPr lang="vi-VN" dirty="0" smtClean="0"/>
              <a:t>, </a:t>
            </a:r>
            <a:r>
              <a:rPr lang="vi-VN" dirty="0"/>
              <a:t>có năng lực, </a:t>
            </a:r>
            <a:r>
              <a:rPr lang="en-US" dirty="0" err="1" smtClean="0"/>
              <a:t>được</a:t>
            </a:r>
            <a:r>
              <a:rPr lang="en-US" dirty="0" smtClean="0"/>
              <a:t> </a:t>
            </a:r>
            <a:r>
              <a:rPr lang="vi-VN" dirty="0" smtClean="0"/>
              <a:t>chứng nhận</a:t>
            </a:r>
            <a:r>
              <a:rPr lang="en-US" dirty="0" smtClean="0"/>
              <a:t>.</a:t>
            </a:r>
            <a:endParaRPr lang="en-US" dirty="0"/>
          </a:p>
        </p:txBody>
      </p:sp>
    </p:spTree>
    <p:extLst>
      <p:ext uri="{BB962C8B-B14F-4D97-AF65-F5344CB8AC3E}">
        <p14:creationId xmlns:p14="http://schemas.microsoft.com/office/powerpoint/2010/main" val="23752990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Thành</a:t>
            </a:r>
            <a:r>
              <a:rPr lang="en-US" dirty="0"/>
              <a:t> </a:t>
            </a:r>
            <a:r>
              <a:rPr lang="en-US" dirty="0" err="1"/>
              <a:t>lập</a:t>
            </a:r>
            <a:r>
              <a:rPr lang="en-US" dirty="0"/>
              <a:t> </a:t>
            </a:r>
            <a:r>
              <a:rPr lang="en-US" dirty="0" err="1"/>
              <a:t>nhóm</a:t>
            </a:r>
            <a:r>
              <a:rPr lang="en-US" dirty="0"/>
              <a:t> </a:t>
            </a:r>
            <a:r>
              <a:rPr lang="en-US" dirty="0" err="1"/>
              <a:t>dự</a:t>
            </a:r>
            <a:r>
              <a:rPr lang="en-US" dirty="0"/>
              <a:t> </a:t>
            </a:r>
            <a:r>
              <a:rPr lang="en-US" dirty="0" err="1"/>
              <a:t>án</a:t>
            </a:r>
            <a:r>
              <a:rPr lang="en-US" dirty="0"/>
              <a:t/>
            </a:r>
            <a:br>
              <a:rPr lang="en-US" dirty="0"/>
            </a:br>
            <a:r>
              <a:rPr lang="de-DE" dirty="0"/>
              <a:t>(Acquire Project Team)</a:t>
            </a:r>
            <a:endParaRPr lang="en-US" dirty="0"/>
          </a:p>
        </p:txBody>
      </p:sp>
      <p:sp>
        <p:nvSpPr>
          <p:cNvPr id="3" name="Content Placeholder 2"/>
          <p:cNvSpPr>
            <a:spLocks noGrp="1"/>
          </p:cNvSpPr>
          <p:nvPr>
            <p:ph idx="1"/>
          </p:nvPr>
        </p:nvSpPr>
        <p:spPr/>
        <p:txBody>
          <a:bodyPr/>
          <a:lstStyle/>
          <a:p>
            <a:pPr lvl="1"/>
            <a:r>
              <a:rPr lang="en-US" dirty="0" smtClean="0">
                <a:solidFill>
                  <a:srgbClr val="990000"/>
                </a:solidFill>
              </a:rPr>
              <a:t>Acquisition</a:t>
            </a:r>
            <a:r>
              <a:rPr lang="en-US" dirty="0" smtClean="0"/>
              <a:t>: </a:t>
            </a:r>
            <a:r>
              <a:rPr lang="vi-VN" dirty="0"/>
              <a:t>Khi tổ chức thực hiện thiếu các nhân viên trong nhà cần thiết để hoàn thành một dự án, các dịch vụ cần thiết có thể được mua lại từ các nguồn bên </a:t>
            </a:r>
            <a:r>
              <a:rPr lang="vi-VN" dirty="0" smtClean="0"/>
              <a:t>ngoài</a:t>
            </a:r>
            <a:r>
              <a:rPr lang="en-US" dirty="0" smtClean="0"/>
              <a:t>.</a:t>
            </a:r>
          </a:p>
          <a:p>
            <a:pPr lvl="1"/>
            <a:r>
              <a:rPr lang="en-US" dirty="0">
                <a:solidFill>
                  <a:srgbClr val="990000"/>
                </a:solidFill>
              </a:rPr>
              <a:t>Virtual </a:t>
            </a:r>
            <a:r>
              <a:rPr lang="en-US" dirty="0" smtClean="0">
                <a:solidFill>
                  <a:srgbClr val="990000"/>
                </a:solidFill>
              </a:rPr>
              <a:t>Teams</a:t>
            </a:r>
            <a:r>
              <a:rPr lang="en-US" dirty="0" smtClean="0"/>
              <a:t>: </a:t>
            </a:r>
            <a:r>
              <a:rPr lang="vi-VN" dirty="0" smtClean="0"/>
              <a:t>sử </a:t>
            </a:r>
            <a:r>
              <a:rPr lang="vi-VN" dirty="0"/>
              <a:t>dụng điện thoại, email, tin nhắn tức thời, và các công cụ cộng tác trực tuyến để làm việc cùng nhau</a:t>
            </a:r>
            <a:endParaRPr lang="en-US" dirty="0"/>
          </a:p>
        </p:txBody>
      </p:sp>
    </p:spTree>
    <p:extLst>
      <p:ext uri="{BB962C8B-B14F-4D97-AF65-F5344CB8AC3E}">
        <p14:creationId xmlns:p14="http://schemas.microsoft.com/office/powerpoint/2010/main" val="15779243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Thành</a:t>
            </a:r>
            <a:r>
              <a:rPr lang="en-US" dirty="0"/>
              <a:t> </a:t>
            </a:r>
            <a:r>
              <a:rPr lang="en-US" dirty="0" err="1"/>
              <a:t>lập</a:t>
            </a:r>
            <a:r>
              <a:rPr lang="en-US" dirty="0"/>
              <a:t> </a:t>
            </a:r>
            <a:r>
              <a:rPr lang="en-US" dirty="0" err="1"/>
              <a:t>nhóm</a:t>
            </a:r>
            <a:r>
              <a:rPr lang="en-US" dirty="0"/>
              <a:t> </a:t>
            </a:r>
            <a:r>
              <a:rPr lang="en-US" dirty="0" err="1"/>
              <a:t>dự</a:t>
            </a:r>
            <a:r>
              <a:rPr lang="en-US" dirty="0"/>
              <a:t> </a:t>
            </a:r>
            <a:r>
              <a:rPr lang="en-US" dirty="0" err="1"/>
              <a:t>án</a:t>
            </a:r>
            <a:r>
              <a:rPr lang="en-US" dirty="0"/>
              <a:t/>
            </a:r>
            <a:br>
              <a:rPr lang="en-US" dirty="0"/>
            </a:br>
            <a:r>
              <a:rPr lang="de-DE" dirty="0"/>
              <a:t>(Acquire Project Team)</a:t>
            </a:r>
            <a:endParaRPr lang="en-US" dirty="0"/>
          </a:p>
        </p:txBody>
      </p:sp>
      <p:sp>
        <p:nvSpPr>
          <p:cNvPr id="3" name="Content Placeholder 2"/>
          <p:cNvSpPr>
            <a:spLocks noGrp="1"/>
          </p:cNvSpPr>
          <p:nvPr>
            <p:ph idx="1"/>
          </p:nvPr>
        </p:nvSpPr>
        <p:spPr/>
        <p:txBody>
          <a:bodyPr/>
          <a:lstStyle/>
          <a:p>
            <a:r>
              <a:rPr lang="en-US" dirty="0"/>
              <a:t>Outputs</a:t>
            </a:r>
            <a:endParaRPr lang="en-US" dirty="0" smtClean="0"/>
          </a:p>
          <a:p>
            <a:pPr lvl="1"/>
            <a:r>
              <a:rPr lang="en-US" dirty="0" smtClean="0"/>
              <a:t>Project </a:t>
            </a:r>
            <a:r>
              <a:rPr lang="en-US" dirty="0"/>
              <a:t>Staff </a:t>
            </a:r>
            <a:r>
              <a:rPr lang="en-US" dirty="0" smtClean="0"/>
              <a:t>Assignments: </a:t>
            </a:r>
            <a:r>
              <a:rPr lang="en-US" dirty="0" err="1" smtClean="0"/>
              <a:t>phân</a:t>
            </a:r>
            <a:r>
              <a:rPr lang="en-US" dirty="0" smtClean="0"/>
              <a:t> </a:t>
            </a:r>
            <a:r>
              <a:rPr lang="en-US" dirty="0" err="1" smtClean="0"/>
              <a:t>công</a:t>
            </a:r>
            <a:r>
              <a:rPr lang="en-US" dirty="0" smtClean="0"/>
              <a:t> </a:t>
            </a:r>
            <a:r>
              <a:rPr lang="en-US" dirty="0" err="1" smtClean="0"/>
              <a:t>vai</a:t>
            </a:r>
            <a:r>
              <a:rPr lang="en-US" dirty="0" smtClean="0"/>
              <a:t> </a:t>
            </a:r>
            <a:r>
              <a:rPr lang="en-US" dirty="0" err="1" smtClean="0"/>
              <a:t>trò</a:t>
            </a:r>
            <a:r>
              <a:rPr lang="en-US" dirty="0" smtClean="0"/>
              <a:t> </a:t>
            </a:r>
            <a:r>
              <a:rPr lang="en-US" dirty="0" err="1" smtClean="0"/>
              <a:t>cụ</a:t>
            </a:r>
            <a:r>
              <a:rPr lang="en-US" dirty="0" smtClean="0"/>
              <a:t> </a:t>
            </a:r>
            <a:r>
              <a:rPr lang="en-US" dirty="0" err="1" smtClean="0"/>
              <a:t>thể</a:t>
            </a:r>
            <a:r>
              <a:rPr lang="en-US" dirty="0" smtClean="0"/>
              <a:t> </a:t>
            </a:r>
            <a:r>
              <a:rPr lang="en-US" dirty="0" err="1" smtClean="0"/>
              <a:t>của</a:t>
            </a:r>
            <a:r>
              <a:rPr lang="en-US" dirty="0" smtClean="0"/>
              <a:t> </a:t>
            </a:r>
            <a:r>
              <a:rPr lang="en-US" dirty="0" err="1" smtClean="0"/>
              <a:t>từng</a:t>
            </a:r>
            <a:r>
              <a:rPr lang="en-US" dirty="0" smtClean="0"/>
              <a:t> </a:t>
            </a:r>
            <a:r>
              <a:rPr lang="en-US" dirty="0" err="1" smtClean="0"/>
              <a:t>người</a:t>
            </a:r>
            <a:r>
              <a:rPr lang="en-US" dirty="0" smtClean="0"/>
              <a:t> </a:t>
            </a:r>
            <a:r>
              <a:rPr lang="en-US" dirty="0" err="1" smtClean="0"/>
              <a:t>trong</a:t>
            </a:r>
            <a:r>
              <a:rPr lang="en-US" dirty="0" smtClean="0"/>
              <a:t> </a:t>
            </a:r>
            <a:r>
              <a:rPr lang="en-US" dirty="0" err="1" smtClean="0"/>
              <a:t>dự</a:t>
            </a:r>
            <a:r>
              <a:rPr lang="en-US" dirty="0" smtClean="0"/>
              <a:t> </a:t>
            </a:r>
            <a:r>
              <a:rPr lang="en-US" dirty="0" err="1" smtClean="0"/>
              <a:t>án</a:t>
            </a:r>
            <a:r>
              <a:rPr lang="en-US" dirty="0" smtClean="0"/>
              <a:t>.</a:t>
            </a:r>
          </a:p>
          <a:p>
            <a:pPr lvl="1"/>
            <a:r>
              <a:rPr lang="en-US" dirty="0"/>
              <a:t>Resource </a:t>
            </a:r>
            <a:r>
              <a:rPr lang="en-US" dirty="0" smtClean="0"/>
              <a:t>Calendars: </a:t>
            </a:r>
            <a:r>
              <a:rPr lang="en-US" dirty="0" smtClean="0"/>
              <a:t>(</a:t>
            </a:r>
            <a:r>
              <a:rPr lang="vi-VN" dirty="0" smtClean="0"/>
              <a:t>Lịch </a:t>
            </a:r>
            <a:r>
              <a:rPr lang="vi-VN" dirty="0"/>
              <a:t>tài </a:t>
            </a:r>
            <a:r>
              <a:rPr lang="vi-VN" dirty="0" smtClean="0"/>
              <a:t>nguyên</a:t>
            </a:r>
            <a:r>
              <a:rPr lang="en-US" dirty="0" smtClean="0"/>
              <a:t>)</a:t>
            </a:r>
            <a:r>
              <a:rPr lang="vi-VN" dirty="0" smtClean="0"/>
              <a:t> </a:t>
            </a:r>
            <a:r>
              <a:rPr lang="vi-VN" dirty="0"/>
              <a:t>tài liệu </a:t>
            </a:r>
            <a:r>
              <a:rPr lang="en-US" dirty="0" smtClean="0"/>
              <a:t>ve62 </a:t>
            </a:r>
            <a:r>
              <a:rPr lang="vi-VN" dirty="0" smtClean="0"/>
              <a:t>khoảng </a:t>
            </a:r>
            <a:r>
              <a:rPr lang="vi-VN" dirty="0"/>
              <a:t>thời gian mà mỗi thành viên trong nhóm dự án có thể làm việc </a:t>
            </a:r>
            <a:r>
              <a:rPr lang="en-US" dirty="0" err="1" smtClean="0"/>
              <a:t>cho</a:t>
            </a:r>
            <a:r>
              <a:rPr lang="en-US" dirty="0" smtClean="0"/>
              <a:t> </a:t>
            </a:r>
            <a:r>
              <a:rPr lang="vi-VN" dirty="0" smtClean="0"/>
              <a:t>dự </a:t>
            </a:r>
            <a:r>
              <a:rPr lang="vi-VN" dirty="0" smtClean="0"/>
              <a:t>án</a:t>
            </a:r>
            <a:r>
              <a:rPr lang="en-US" dirty="0" smtClean="0"/>
              <a:t>.</a:t>
            </a:r>
          </a:p>
          <a:p>
            <a:pPr lvl="1"/>
            <a:r>
              <a:rPr lang="en-US" dirty="0"/>
              <a:t>Project Management Plan </a:t>
            </a:r>
            <a:r>
              <a:rPr lang="en-US" dirty="0" smtClean="0"/>
              <a:t>Updates: </a:t>
            </a:r>
            <a:r>
              <a:rPr lang="vi-VN" dirty="0"/>
              <a:t>khi </a:t>
            </a:r>
            <a:r>
              <a:rPr lang="vi-VN" dirty="0" smtClean="0"/>
              <a:t>phân </a:t>
            </a:r>
            <a:r>
              <a:rPr lang="vi-VN" dirty="0"/>
              <a:t>công vai trò và trách nhiệm </a:t>
            </a:r>
            <a:r>
              <a:rPr lang="vi-VN" dirty="0" smtClean="0"/>
              <a:t>có </a:t>
            </a:r>
            <a:r>
              <a:rPr lang="vi-VN" dirty="0"/>
              <a:t>thể không </a:t>
            </a:r>
            <a:r>
              <a:rPr lang="vi-VN" dirty="0" smtClean="0"/>
              <a:t>phù </a:t>
            </a:r>
            <a:r>
              <a:rPr lang="vi-VN" dirty="0"/>
              <a:t>hợp chính xác giữa các yêu cầu nhân viên </a:t>
            </a:r>
            <a:r>
              <a:rPr lang="vi-VN" dirty="0" smtClean="0"/>
              <a:t>trong </a:t>
            </a:r>
            <a:r>
              <a:rPr lang="vi-VN" dirty="0"/>
              <a:t>kế hoạch nguồn nhân lực và cá </a:t>
            </a:r>
            <a:r>
              <a:rPr lang="vi-VN" dirty="0" smtClean="0"/>
              <a:t>nhân</a:t>
            </a:r>
            <a:r>
              <a:rPr lang="en-US" dirty="0" smtClean="0">
                <a:sym typeface="Wingdings" pitchFamily="2" charset="2"/>
              </a:rPr>
              <a:t></a:t>
            </a:r>
            <a:r>
              <a:rPr lang="en-US" dirty="0" err="1" smtClean="0">
                <a:sym typeface="Wingdings" pitchFamily="2" charset="2"/>
              </a:rPr>
              <a:t>cần</a:t>
            </a:r>
            <a:r>
              <a:rPr lang="en-US" dirty="0" smtClean="0">
                <a:sym typeface="Wingdings" pitchFamily="2" charset="2"/>
              </a:rPr>
              <a:t> </a:t>
            </a:r>
            <a:r>
              <a:rPr lang="en-US" dirty="0" err="1" smtClean="0">
                <a:sym typeface="Wingdings" pitchFamily="2" charset="2"/>
              </a:rPr>
              <a:t>cập</a:t>
            </a:r>
            <a:r>
              <a:rPr lang="en-US" dirty="0" smtClean="0">
                <a:sym typeface="Wingdings" pitchFamily="2" charset="2"/>
              </a:rPr>
              <a:t> </a:t>
            </a:r>
            <a:r>
              <a:rPr lang="en-US" dirty="0" err="1" smtClean="0">
                <a:sym typeface="Wingdings" pitchFamily="2" charset="2"/>
              </a:rPr>
              <a:t>nhật</a:t>
            </a:r>
            <a:r>
              <a:rPr lang="en-US" dirty="0" smtClean="0">
                <a:sym typeface="Wingdings" pitchFamily="2" charset="2"/>
              </a:rPr>
              <a:t>.</a:t>
            </a:r>
            <a:endParaRPr lang="en-US" dirty="0"/>
          </a:p>
        </p:txBody>
      </p:sp>
    </p:spTree>
    <p:extLst>
      <p:ext uri="{BB962C8B-B14F-4D97-AF65-F5344CB8AC3E}">
        <p14:creationId xmlns:p14="http://schemas.microsoft.com/office/powerpoint/2010/main" val="30294277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smtClean="0"/>
              <a:t>Phát</a:t>
            </a:r>
            <a:r>
              <a:rPr lang="en-US" dirty="0" smtClean="0"/>
              <a:t> </a:t>
            </a:r>
            <a:r>
              <a:rPr lang="en-US" dirty="0" err="1" smtClean="0"/>
              <a:t>triển</a:t>
            </a:r>
            <a:r>
              <a:rPr lang="en-US" dirty="0" smtClean="0"/>
              <a:t> </a:t>
            </a:r>
            <a:r>
              <a:rPr lang="en-US" dirty="0" err="1" smtClean="0"/>
              <a:t>nhóm</a:t>
            </a:r>
            <a:r>
              <a:rPr lang="en-US" dirty="0" smtClean="0"/>
              <a:t> </a:t>
            </a:r>
            <a:r>
              <a:rPr lang="en-US" dirty="0" err="1" smtClean="0"/>
              <a:t>dự</a:t>
            </a:r>
            <a:r>
              <a:rPr lang="en-US" dirty="0" smtClean="0"/>
              <a:t> </a:t>
            </a:r>
            <a:r>
              <a:rPr lang="en-US" dirty="0" err="1" smtClean="0"/>
              <a:t>án</a:t>
            </a:r>
            <a:r>
              <a:rPr lang="en-US" dirty="0"/>
              <a:t/>
            </a:r>
            <a:br>
              <a:rPr lang="en-US" dirty="0"/>
            </a:br>
            <a:r>
              <a:rPr lang="en-US" dirty="0"/>
              <a:t>(Develop Project Team)</a:t>
            </a:r>
          </a:p>
        </p:txBody>
      </p:sp>
      <p:sp>
        <p:nvSpPr>
          <p:cNvPr id="3" name="Content Placeholder 2"/>
          <p:cNvSpPr>
            <a:spLocks noGrp="1"/>
          </p:cNvSpPr>
          <p:nvPr>
            <p:ph idx="1"/>
          </p:nvPr>
        </p:nvSpPr>
        <p:spPr/>
        <p:txBody>
          <a:bodyPr/>
          <a:lstStyle/>
          <a:p>
            <a:r>
              <a:rPr lang="en-US" dirty="0" err="1" smtClean="0"/>
              <a:t>Phát</a:t>
            </a:r>
            <a:r>
              <a:rPr lang="en-US" dirty="0" smtClean="0"/>
              <a:t> </a:t>
            </a:r>
            <a:r>
              <a:rPr lang="en-US" dirty="0" err="1" smtClean="0"/>
              <a:t>triển</a:t>
            </a:r>
            <a:r>
              <a:rPr lang="en-US" dirty="0" smtClean="0"/>
              <a:t> </a:t>
            </a:r>
            <a:r>
              <a:rPr lang="en-US" dirty="0" err="1" smtClean="0"/>
              <a:t>nhóm</a:t>
            </a:r>
            <a:r>
              <a:rPr lang="en-US" dirty="0" smtClean="0"/>
              <a:t> </a:t>
            </a:r>
            <a:r>
              <a:rPr lang="en-US" dirty="0" err="1" smtClean="0"/>
              <a:t>dự</a:t>
            </a:r>
            <a:r>
              <a:rPr lang="en-US" dirty="0" smtClean="0"/>
              <a:t> </a:t>
            </a:r>
            <a:r>
              <a:rPr lang="en-US" dirty="0" err="1" smtClean="0"/>
              <a:t>án</a:t>
            </a:r>
            <a:r>
              <a:rPr lang="en-US" dirty="0" smtClean="0"/>
              <a:t> </a:t>
            </a:r>
            <a:r>
              <a:rPr lang="en-US" dirty="0" err="1" smtClean="0"/>
              <a:t>là</a:t>
            </a:r>
            <a:r>
              <a:rPr lang="en-US" dirty="0" smtClean="0"/>
              <a:t> </a:t>
            </a:r>
            <a:r>
              <a:rPr lang="en-US" dirty="0" err="1" smtClean="0"/>
              <a:t>một</a:t>
            </a:r>
            <a:r>
              <a:rPr lang="en-US" dirty="0" smtClean="0"/>
              <a:t> </a:t>
            </a:r>
            <a:r>
              <a:rPr lang="en-US" dirty="0" err="1" smtClean="0"/>
              <a:t>trong</a:t>
            </a:r>
            <a:r>
              <a:rPr lang="en-US" dirty="0" smtClean="0"/>
              <a:t> </a:t>
            </a:r>
            <a:r>
              <a:rPr lang="en-US" dirty="0" err="1" smtClean="0"/>
              <a:t>những</a:t>
            </a:r>
            <a:r>
              <a:rPr lang="en-US" dirty="0" smtClean="0"/>
              <a:t> </a:t>
            </a:r>
            <a:r>
              <a:rPr lang="en-US" dirty="0" err="1" smtClean="0"/>
              <a:t>quy</a:t>
            </a:r>
            <a:r>
              <a:rPr lang="en-US" dirty="0" smtClean="0"/>
              <a:t> </a:t>
            </a:r>
            <a:r>
              <a:rPr lang="en-US" dirty="0" err="1" smtClean="0"/>
              <a:t>trình</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nhất</a:t>
            </a:r>
            <a:r>
              <a:rPr lang="en-US" dirty="0" smtClean="0"/>
              <a:t> </a:t>
            </a:r>
            <a:r>
              <a:rPr lang="en-US" dirty="0" err="1" smtClean="0"/>
              <a:t>trong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nhân</a:t>
            </a:r>
            <a:r>
              <a:rPr lang="en-US" dirty="0" smtClean="0"/>
              <a:t> </a:t>
            </a:r>
            <a:r>
              <a:rPr lang="en-US" dirty="0" err="1" smtClean="0"/>
              <a:t>sự</a:t>
            </a:r>
            <a:r>
              <a:rPr lang="en-US" dirty="0" smtClean="0"/>
              <a:t>.</a:t>
            </a:r>
          </a:p>
          <a:p>
            <a:r>
              <a:rPr lang="en-US" dirty="0" err="1" smtClean="0"/>
              <a:t>Quy</a:t>
            </a:r>
            <a:r>
              <a:rPr lang="en-US" dirty="0" smtClean="0"/>
              <a:t> </a:t>
            </a:r>
            <a:r>
              <a:rPr lang="en-US" dirty="0" err="1" smtClean="0"/>
              <a:t>trình</a:t>
            </a:r>
            <a:r>
              <a:rPr lang="en-US" dirty="0" smtClean="0"/>
              <a:t> </a:t>
            </a:r>
            <a:r>
              <a:rPr lang="en-US" dirty="0" err="1" smtClean="0"/>
              <a:t>này</a:t>
            </a:r>
            <a:r>
              <a:rPr lang="en-US" dirty="0" smtClean="0"/>
              <a:t> </a:t>
            </a:r>
            <a:r>
              <a:rPr lang="en-US" dirty="0" err="1" smtClean="0"/>
              <a:t>cải</a:t>
            </a:r>
            <a:r>
              <a:rPr lang="en-US" dirty="0" smtClean="0"/>
              <a:t> </a:t>
            </a:r>
            <a:r>
              <a:rPr lang="en-US" dirty="0" err="1" smtClean="0"/>
              <a:t>thiện</a:t>
            </a:r>
            <a:r>
              <a:rPr lang="en-US" dirty="0" smtClean="0"/>
              <a:t> </a:t>
            </a:r>
            <a:r>
              <a:rPr lang="en-US" dirty="0" err="1" smtClean="0"/>
              <a:t>năng</a:t>
            </a:r>
            <a:r>
              <a:rPr lang="en-US" dirty="0" smtClean="0"/>
              <a:t> </a:t>
            </a:r>
            <a:r>
              <a:rPr lang="en-US" dirty="0" err="1" smtClean="0"/>
              <a:t>lực</a:t>
            </a:r>
            <a:r>
              <a:rPr lang="en-US" dirty="0" smtClean="0"/>
              <a:t>, </a:t>
            </a:r>
            <a:r>
              <a:rPr lang="en-US" dirty="0" err="1" smtClean="0"/>
              <a:t>sự</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viên</a:t>
            </a:r>
            <a:r>
              <a:rPr lang="en-US" dirty="0" smtClean="0"/>
              <a:t> </a:t>
            </a:r>
            <a:r>
              <a:rPr lang="en-US" dirty="0" err="1" smtClean="0"/>
              <a:t>trong</a:t>
            </a:r>
            <a:r>
              <a:rPr lang="en-US" dirty="0" smtClean="0"/>
              <a:t> </a:t>
            </a:r>
            <a:r>
              <a:rPr lang="en-US" dirty="0" err="1" smtClean="0"/>
              <a:t>nhóm</a:t>
            </a:r>
            <a:r>
              <a:rPr lang="en-US" dirty="0" smtClean="0"/>
              <a:t> </a:t>
            </a:r>
            <a:r>
              <a:rPr lang="en-US" dirty="0" err="1" smtClean="0"/>
              <a:t>và</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tổng</a:t>
            </a:r>
            <a:r>
              <a:rPr lang="en-US" dirty="0" smtClean="0"/>
              <a:t> </a:t>
            </a:r>
            <a:r>
              <a:rPr lang="en-US" dirty="0" err="1" smtClean="0"/>
              <a:t>thể</a:t>
            </a:r>
            <a:r>
              <a:rPr lang="en-US" dirty="0" smtClean="0"/>
              <a:t> </a:t>
            </a:r>
            <a:r>
              <a:rPr lang="en-US" dirty="0" err="1" smtClean="0"/>
              <a:t>để</a:t>
            </a:r>
            <a:r>
              <a:rPr lang="en-US" dirty="0" smtClean="0"/>
              <a:t> </a:t>
            </a:r>
            <a:r>
              <a:rPr lang="en-US" dirty="0" err="1" smtClean="0"/>
              <a:t>nâng</a:t>
            </a:r>
            <a:r>
              <a:rPr lang="en-US" dirty="0" smtClean="0"/>
              <a:t> </a:t>
            </a:r>
            <a:r>
              <a:rPr lang="en-US" dirty="0" err="1" smtClean="0"/>
              <a:t>cao</a:t>
            </a:r>
            <a:r>
              <a:rPr lang="en-US" dirty="0" smtClean="0"/>
              <a:t> </a:t>
            </a:r>
            <a:r>
              <a:rPr lang="en-US" dirty="0" err="1" smtClean="0"/>
              <a:t>hiệu</a:t>
            </a:r>
            <a:r>
              <a:rPr lang="en-US" dirty="0" smtClean="0"/>
              <a:t> </a:t>
            </a:r>
            <a:r>
              <a:rPr lang="en-US" dirty="0" err="1" smtClean="0"/>
              <a:t>suất</a:t>
            </a:r>
            <a:r>
              <a:rPr lang="en-US" dirty="0" smtClean="0"/>
              <a:t> </a:t>
            </a:r>
            <a:r>
              <a:rPr lang="en-US" dirty="0" err="1" smtClean="0"/>
              <a:t>dự</a:t>
            </a:r>
            <a:r>
              <a:rPr lang="en-US" dirty="0" smtClean="0"/>
              <a:t> </a:t>
            </a:r>
            <a:r>
              <a:rPr lang="en-US" dirty="0" err="1" smtClean="0"/>
              <a:t>án</a:t>
            </a:r>
            <a:r>
              <a:rPr lang="en-US" dirty="0" smtClean="0"/>
              <a:t>.</a:t>
            </a:r>
          </a:p>
          <a:p>
            <a:endParaRPr lang="en-US" dirty="0"/>
          </a:p>
        </p:txBody>
      </p:sp>
    </p:spTree>
    <p:extLst>
      <p:ext uri="{BB962C8B-B14F-4D97-AF65-F5344CB8AC3E}">
        <p14:creationId xmlns:p14="http://schemas.microsoft.com/office/powerpoint/2010/main" val="12718040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Phát</a:t>
            </a:r>
            <a:r>
              <a:rPr lang="en-US" dirty="0"/>
              <a:t> </a:t>
            </a:r>
            <a:r>
              <a:rPr lang="en-US" dirty="0" err="1"/>
              <a:t>triển</a:t>
            </a:r>
            <a:r>
              <a:rPr lang="en-US" dirty="0"/>
              <a:t> </a:t>
            </a:r>
            <a:r>
              <a:rPr lang="en-US" dirty="0" err="1"/>
              <a:t>nhóm</a:t>
            </a:r>
            <a:r>
              <a:rPr lang="en-US" dirty="0"/>
              <a:t> </a:t>
            </a:r>
            <a:r>
              <a:rPr lang="en-US" dirty="0" err="1"/>
              <a:t>dự</a:t>
            </a:r>
            <a:r>
              <a:rPr lang="en-US" dirty="0"/>
              <a:t> </a:t>
            </a:r>
            <a:r>
              <a:rPr lang="en-US" dirty="0" err="1"/>
              <a:t>án</a:t>
            </a:r>
            <a:r>
              <a:rPr lang="en-US" dirty="0"/>
              <a:t/>
            </a:r>
            <a:br>
              <a:rPr lang="en-US" dirty="0"/>
            </a:br>
            <a:r>
              <a:rPr lang="en-US" dirty="0"/>
              <a:t>(Develop Project Team)</a:t>
            </a:r>
          </a:p>
        </p:txBody>
      </p:sp>
      <p:sp>
        <p:nvSpPr>
          <p:cNvPr id="3" name="Content Placeholder 2"/>
          <p:cNvSpPr>
            <a:spLocks noGrp="1"/>
          </p:cNvSpPr>
          <p:nvPr>
            <p:ph idx="1"/>
          </p:nvPr>
        </p:nvSpPr>
        <p:spPr/>
        <p:txBody>
          <a:bodyPr/>
          <a:lstStyle/>
          <a:p>
            <a:r>
              <a:rPr lang="vi-VN" dirty="0"/>
              <a:t>Mục tiêu phát triển đội ngũ dự án</a:t>
            </a:r>
            <a:r>
              <a:rPr lang="vi-VN" dirty="0" smtClean="0"/>
              <a:t>:</a:t>
            </a:r>
            <a:endParaRPr lang="en-US" dirty="0" smtClean="0"/>
          </a:p>
          <a:p>
            <a:pPr lvl="1"/>
            <a:r>
              <a:rPr lang="vi-VN" dirty="0" smtClean="0"/>
              <a:t>Nâng </a:t>
            </a:r>
            <a:r>
              <a:rPr lang="vi-VN" dirty="0"/>
              <a:t>cao kỹ năng và kiến ​​thức của các thành viên trong </a:t>
            </a:r>
            <a:r>
              <a:rPr lang="vi-VN" dirty="0" smtClean="0"/>
              <a:t>nhóm</a:t>
            </a:r>
            <a:r>
              <a:rPr lang="en-US" dirty="0" smtClean="0"/>
              <a:t>.</a:t>
            </a:r>
          </a:p>
          <a:p>
            <a:pPr lvl="1"/>
            <a:r>
              <a:rPr lang="vi-VN" dirty="0" smtClean="0"/>
              <a:t>Tăng </a:t>
            </a:r>
            <a:r>
              <a:rPr lang="vi-VN" dirty="0"/>
              <a:t>cường một cảm giác tin tưởng và thỏa thuận giữa các thành viên trong </a:t>
            </a:r>
            <a:r>
              <a:rPr lang="vi-VN" dirty="0" smtClean="0"/>
              <a:t>nhóm</a:t>
            </a:r>
            <a:r>
              <a:rPr lang="en-US" dirty="0" smtClean="0"/>
              <a:t>.</a:t>
            </a:r>
          </a:p>
          <a:p>
            <a:pPr lvl="1"/>
            <a:r>
              <a:rPr lang="vi-VN" dirty="0" smtClean="0"/>
              <a:t>Tăng </a:t>
            </a:r>
            <a:r>
              <a:rPr lang="vi-VN" dirty="0"/>
              <a:t>cường sự gắn kết giữa các thành viên trong nhóm để cải </a:t>
            </a:r>
            <a:r>
              <a:rPr lang="vi-VN" dirty="0" smtClean="0"/>
              <a:t>thiện</a:t>
            </a:r>
            <a:r>
              <a:rPr lang="en-US" dirty="0" smtClean="0"/>
              <a:t> </a:t>
            </a:r>
            <a:r>
              <a:rPr lang="vi-VN" dirty="0" smtClean="0"/>
              <a:t>năng suất</a:t>
            </a:r>
            <a:r>
              <a:rPr lang="en-US" dirty="0" smtClean="0"/>
              <a:t> </a:t>
            </a:r>
            <a:r>
              <a:rPr lang="en-US" dirty="0" err="1" smtClean="0"/>
              <a:t>của</a:t>
            </a:r>
            <a:r>
              <a:rPr lang="en-US" dirty="0" smtClean="0"/>
              <a:t> </a:t>
            </a:r>
            <a:r>
              <a:rPr lang="vi-VN" dirty="0" smtClean="0"/>
              <a:t>cá </a:t>
            </a:r>
            <a:r>
              <a:rPr lang="vi-VN" dirty="0"/>
              <a:t>nhân và nhóm </a:t>
            </a:r>
            <a:endParaRPr lang="en-US" dirty="0"/>
          </a:p>
        </p:txBody>
      </p:sp>
    </p:spTree>
    <p:extLst>
      <p:ext uri="{BB962C8B-B14F-4D97-AF65-F5344CB8AC3E}">
        <p14:creationId xmlns:p14="http://schemas.microsoft.com/office/powerpoint/2010/main" val="13017652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Phát</a:t>
            </a:r>
            <a:r>
              <a:rPr lang="en-US" dirty="0"/>
              <a:t> </a:t>
            </a:r>
            <a:r>
              <a:rPr lang="en-US" dirty="0" err="1"/>
              <a:t>triển</a:t>
            </a:r>
            <a:r>
              <a:rPr lang="en-US" dirty="0"/>
              <a:t> </a:t>
            </a:r>
            <a:r>
              <a:rPr lang="en-US" dirty="0" err="1"/>
              <a:t>nhóm</a:t>
            </a:r>
            <a:r>
              <a:rPr lang="en-US" dirty="0"/>
              <a:t> </a:t>
            </a:r>
            <a:r>
              <a:rPr lang="en-US" dirty="0" err="1"/>
              <a:t>dự</a:t>
            </a:r>
            <a:r>
              <a:rPr lang="en-US" dirty="0"/>
              <a:t> </a:t>
            </a:r>
            <a:r>
              <a:rPr lang="en-US" dirty="0" err="1"/>
              <a:t>án</a:t>
            </a:r>
            <a:r>
              <a:rPr lang="en-US" dirty="0"/>
              <a:t/>
            </a:r>
            <a:br>
              <a:rPr lang="en-US" dirty="0"/>
            </a:br>
            <a:r>
              <a:rPr lang="en-US" dirty="0"/>
              <a:t>(Develop Project Team)</a:t>
            </a:r>
          </a:p>
        </p:txBody>
      </p:sp>
      <p:sp>
        <p:nvSpPr>
          <p:cNvPr id="3" name="Content Placeholder 2"/>
          <p:cNvSpPr>
            <a:spLocks noGrp="1"/>
          </p:cNvSpPr>
          <p:nvPr>
            <p:ph idx="1"/>
          </p:nvPr>
        </p:nvSpPr>
        <p:spPr/>
        <p:txBody>
          <a:bodyPr/>
          <a:lstStyle/>
          <a:p>
            <a:r>
              <a:rPr lang="en-US" dirty="0"/>
              <a:t> </a:t>
            </a:r>
            <a:r>
              <a:rPr lang="en-US" dirty="0" smtClean="0"/>
              <a:t>Inputs</a:t>
            </a:r>
          </a:p>
          <a:p>
            <a:pPr lvl="1"/>
            <a:r>
              <a:rPr lang="en-US" dirty="0">
                <a:solidFill>
                  <a:srgbClr val="990000"/>
                </a:solidFill>
              </a:rPr>
              <a:t>Project Staff </a:t>
            </a:r>
            <a:r>
              <a:rPr lang="en-US" dirty="0" smtClean="0">
                <a:solidFill>
                  <a:srgbClr val="990000"/>
                </a:solidFill>
              </a:rPr>
              <a:t>Assignments</a:t>
            </a:r>
            <a:r>
              <a:rPr lang="en-US" dirty="0" smtClean="0"/>
              <a:t>: </a:t>
            </a:r>
            <a:r>
              <a:rPr lang="vi-VN" dirty="0" smtClean="0"/>
              <a:t>danh </a:t>
            </a:r>
            <a:r>
              <a:rPr lang="vi-VN" dirty="0"/>
              <a:t>sách của các thành viên nhóm dự </a:t>
            </a:r>
            <a:r>
              <a:rPr lang="vi-VN" dirty="0" smtClean="0"/>
              <a:t>án</a:t>
            </a:r>
            <a:r>
              <a:rPr lang="en-US" dirty="0" smtClean="0"/>
              <a:t> </a:t>
            </a:r>
            <a:r>
              <a:rPr lang="en-US" dirty="0" err="1" smtClean="0"/>
              <a:t>và</a:t>
            </a:r>
            <a:r>
              <a:rPr lang="en-US" dirty="0" smtClean="0"/>
              <a:t> c</a:t>
            </a:r>
            <a:r>
              <a:rPr lang="vi-VN" dirty="0" smtClean="0"/>
              <a:t>ác </a:t>
            </a:r>
            <a:r>
              <a:rPr lang="vi-VN" dirty="0"/>
              <a:t>văn bản giao </a:t>
            </a:r>
            <a:r>
              <a:rPr lang="en-US" dirty="0" err="1" smtClean="0"/>
              <a:t>nhiệm</a:t>
            </a:r>
            <a:r>
              <a:rPr lang="en-US" dirty="0" smtClean="0"/>
              <a:t> </a:t>
            </a:r>
            <a:r>
              <a:rPr lang="en-US" dirty="0" err="1" smtClean="0"/>
              <a:t>vụ</a:t>
            </a:r>
            <a:r>
              <a:rPr lang="en-US" dirty="0" smtClean="0"/>
              <a:t>.</a:t>
            </a:r>
          </a:p>
          <a:p>
            <a:pPr lvl="1"/>
            <a:r>
              <a:rPr lang="en-US" dirty="0">
                <a:solidFill>
                  <a:srgbClr val="990000"/>
                </a:solidFill>
              </a:rPr>
              <a:t>Project Management </a:t>
            </a:r>
            <a:r>
              <a:rPr lang="en-US" dirty="0" smtClean="0">
                <a:solidFill>
                  <a:srgbClr val="990000"/>
                </a:solidFill>
              </a:rPr>
              <a:t>Plan</a:t>
            </a:r>
            <a:r>
              <a:rPr lang="en-US" dirty="0" smtClean="0"/>
              <a:t>: </a:t>
            </a:r>
            <a:r>
              <a:rPr lang="vi-VN" dirty="0"/>
              <a:t>xác định chiến lược đào tạo và kế hoạch phát triển đội ngũ dự án</a:t>
            </a:r>
            <a:r>
              <a:rPr lang="vi-VN" dirty="0" smtClean="0"/>
              <a:t>.</a:t>
            </a:r>
            <a:r>
              <a:rPr lang="en-US" dirty="0" smtClean="0"/>
              <a:t> </a:t>
            </a:r>
            <a:r>
              <a:rPr lang="en-US" dirty="0" err="1" smtClean="0"/>
              <a:t>Các</a:t>
            </a:r>
            <a:r>
              <a:rPr lang="en-US" dirty="0" smtClean="0"/>
              <a:t> </a:t>
            </a:r>
            <a:r>
              <a:rPr lang="vi-VN" dirty="0" smtClean="0"/>
              <a:t>hạng mục</a:t>
            </a:r>
            <a:r>
              <a:rPr lang="en-US" dirty="0" smtClean="0"/>
              <a:t> </a:t>
            </a:r>
            <a:r>
              <a:rPr lang="vi-VN" dirty="0" smtClean="0"/>
              <a:t>như </a:t>
            </a:r>
            <a:r>
              <a:rPr lang="vi-VN" dirty="0"/>
              <a:t>phần thưởng, phản hồi, đào tạo bổ sung, và các biện pháp kỷ luật có thể được bổ sung vào kế </a:t>
            </a:r>
            <a:r>
              <a:rPr lang="vi-VN" dirty="0" smtClean="0"/>
              <a:t>hoạch</a:t>
            </a:r>
            <a:r>
              <a:rPr lang="en-US" dirty="0" smtClean="0"/>
              <a:t>.</a:t>
            </a:r>
          </a:p>
          <a:p>
            <a:pPr lvl="1"/>
            <a:r>
              <a:rPr lang="en-US" dirty="0" smtClean="0">
                <a:solidFill>
                  <a:srgbClr val="990000"/>
                </a:solidFill>
              </a:rPr>
              <a:t>Resource Calendars</a:t>
            </a:r>
            <a:r>
              <a:rPr lang="en-US" dirty="0" smtClean="0"/>
              <a:t>: </a:t>
            </a:r>
            <a:r>
              <a:rPr lang="vi-VN" dirty="0"/>
              <a:t>Lịch tài nguyên xác định thời gian </a:t>
            </a:r>
            <a:r>
              <a:rPr lang="vi-VN" dirty="0" smtClean="0"/>
              <a:t>các </a:t>
            </a:r>
            <a:r>
              <a:rPr lang="vi-VN" dirty="0"/>
              <a:t>thành viên trong nhóm dự án có thể tham gia vào các hoạt động phát </a:t>
            </a:r>
            <a:r>
              <a:rPr lang="vi-VN" dirty="0" smtClean="0"/>
              <a:t>triển</a:t>
            </a:r>
            <a:r>
              <a:rPr lang="en-US" dirty="0" smtClean="0"/>
              <a:t> </a:t>
            </a:r>
            <a:r>
              <a:rPr lang="en-US" dirty="0" err="1" smtClean="0"/>
              <a:t>nhóm</a:t>
            </a:r>
            <a:r>
              <a:rPr lang="en-US" dirty="0" smtClean="0"/>
              <a:t>.</a:t>
            </a:r>
            <a:endParaRPr lang="en-US" dirty="0"/>
          </a:p>
        </p:txBody>
      </p:sp>
    </p:spTree>
    <p:extLst>
      <p:ext uri="{BB962C8B-B14F-4D97-AF65-F5344CB8AC3E}">
        <p14:creationId xmlns:p14="http://schemas.microsoft.com/office/powerpoint/2010/main" val="253695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259919"/>
          </a:xfrm>
        </p:spPr>
        <p:txBody>
          <a:bodyPr/>
          <a:lstStyle/>
          <a:p>
            <a:r>
              <a:rPr lang="en-US" sz="2800" dirty="0"/>
              <a:t>QUẢN LÝ NGUỒN NHÂN LỰC CỦA DỰ ÁN</a:t>
            </a:r>
            <a:br>
              <a:rPr lang="en-US" sz="2800" dirty="0"/>
            </a:br>
            <a:r>
              <a:rPr lang="en-US" sz="2800" dirty="0"/>
              <a:t>(Project Human Resource Management)</a:t>
            </a:r>
          </a:p>
        </p:txBody>
      </p:sp>
      <p:sp>
        <p:nvSpPr>
          <p:cNvPr id="3" name="Content Placeholder 2"/>
          <p:cNvSpPr>
            <a:spLocks noGrp="1"/>
          </p:cNvSpPr>
          <p:nvPr>
            <p:ph idx="1"/>
          </p:nvPr>
        </p:nvSpPr>
        <p:spPr/>
        <p:txBody>
          <a:bodyPr/>
          <a:lstStyle/>
          <a:p>
            <a:r>
              <a:rPr lang="vi-VN" dirty="0"/>
              <a:t>Một </a:t>
            </a:r>
            <a:r>
              <a:rPr lang="vi-VN" dirty="0" smtClean="0"/>
              <a:t>số</a:t>
            </a:r>
            <a:r>
              <a:rPr lang="en-US" dirty="0" smtClean="0"/>
              <a:t> </a:t>
            </a:r>
            <a:r>
              <a:rPr lang="vi-VN" dirty="0" smtClean="0"/>
              <a:t>yếu tố</a:t>
            </a:r>
            <a:r>
              <a:rPr lang="en-US" dirty="0" smtClean="0"/>
              <a:t> </a:t>
            </a:r>
            <a:r>
              <a:rPr lang="vi-VN" dirty="0" smtClean="0"/>
              <a:t>liên </a:t>
            </a:r>
            <a:r>
              <a:rPr lang="vi-VN" dirty="0"/>
              <a:t>quan đến Quản lý con người : </a:t>
            </a:r>
          </a:p>
          <a:p>
            <a:pPr lvl="1"/>
            <a:r>
              <a:rPr lang="vi-VN" dirty="0" smtClean="0"/>
              <a:t>Động cơ</a:t>
            </a:r>
            <a:r>
              <a:rPr lang="en-US" dirty="0" smtClean="0"/>
              <a:t> </a:t>
            </a:r>
            <a:r>
              <a:rPr lang="vi-VN" dirty="0" smtClean="0"/>
              <a:t>(</a:t>
            </a:r>
            <a:r>
              <a:rPr lang="vi-VN" dirty="0"/>
              <a:t>Bên trong &amp; bên ngoài) </a:t>
            </a:r>
          </a:p>
          <a:p>
            <a:pPr lvl="1"/>
            <a:r>
              <a:rPr lang="vi-VN" dirty="0" smtClean="0"/>
              <a:t>Ảnh </a:t>
            </a:r>
            <a:r>
              <a:rPr lang="vi-VN" dirty="0"/>
              <a:t>hưởng và Sức mạnh (Quyền lực). </a:t>
            </a:r>
          </a:p>
          <a:p>
            <a:pPr lvl="1"/>
            <a:r>
              <a:rPr lang="vi-VN" dirty="0"/>
              <a:t>Hiệu quả</a:t>
            </a:r>
            <a:endParaRPr lang="en-US" dirty="0"/>
          </a:p>
        </p:txBody>
      </p:sp>
    </p:spTree>
    <p:extLst>
      <p:ext uri="{BB962C8B-B14F-4D97-AF65-F5344CB8AC3E}">
        <p14:creationId xmlns:p14="http://schemas.microsoft.com/office/powerpoint/2010/main" val="10606792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Phát</a:t>
            </a:r>
            <a:r>
              <a:rPr lang="en-US" dirty="0"/>
              <a:t> </a:t>
            </a:r>
            <a:r>
              <a:rPr lang="en-US" dirty="0" err="1"/>
              <a:t>triển</a:t>
            </a:r>
            <a:r>
              <a:rPr lang="en-US" dirty="0"/>
              <a:t> </a:t>
            </a:r>
            <a:r>
              <a:rPr lang="en-US" dirty="0" err="1"/>
              <a:t>nhóm</a:t>
            </a:r>
            <a:r>
              <a:rPr lang="en-US" dirty="0"/>
              <a:t> </a:t>
            </a:r>
            <a:r>
              <a:rPr lang="en-US" dirty="0" err="1"/>
              <a:t>dự</a:t>
            </a:r>
            <a:r>
              <a:rPr lang="en-US" dirty="0"/>
              <a:t> </a:t>
            </a:r>
            <a:r>
              <a:rPr lang="en-US" dirty="0" err="1"/>
              <a:t>án</a:t>
            </a:r>
            <a:r>
              <a:rPr lang="en-US" dirty="0"/>
              <a:t/>
            </a:r>
            <a:br>
              <a:rPr lang="en-US" dirty="0"/>
            </a:br>
            <a:r>
              <a:rPr lang="en-US" dirty="0"/>
              <a:t>(Develop Project Team)</a:t>
            </a:r>
          </a:p>
        </p:txBody>
      </p:sp>
      <p:sp>
        <p:nvSpPr>
          <p:cNvPr id="3" name="Content Placeholder 2"/>
          <p:cNvSpPr>
            <a:spLocks noGrp="1"/>
          </p:cNvSpPr>
          <p:nvPr>
            <p:ph idx="1"/>
          </p:nvPr>
        </p:nvSpPr>
        <p:spPr/>
        <p:txBody>
          <a:bodyPr/>
          <a:lstStyle/>
          <a:p>
            <a:r>
              <a:rPr lang="en-US" dirty="0"/>
              <a:t>Tools and </a:t>
            </a:r>
            <a:r>
              <a:rPr lang="en-US" dirty="0" smtClean="0"/>
              <a:t>Techniques</a:t>
            </a:r>
          </a:p>
          <a:p>
            <a:pPr lvl="1"/>
            <a:r>
              <a:rPr lang="en-US" dirty="0">
                <a:solidFill>
                  <a:srgbClr val="990000"/>
                </a:solidFill>
              </a:rPr>
              <a:t>Interpersonal </a:t>
            </a:r>
            <a:r>
              <a:rPr lang="en-US" dirty="0" smtClean="0">
                <a:solidFill>
                  <a:srgbClr val="990000"/>
                </a:solidFill>
              </a:rPr>
              <a:t>Skills</a:t>
            </a:r>
            <a:r>
              <a:rPr lang="en-US" dirty="0" smtClean="0"/>
              <a:t>: </a:t>
            </a:r>
            <a:r>
              <a:rPr lang="vi-VN" dirty="0"/>
              <a:t>sử dụng các kỹ năng mềm để giúp đỡ những </a:t>
            </a:r>
            <a:r>
              <a:rPr lang="en-US" dirty="0" err="1" smtClean="0"/>
              <a:t>thành</a:t>
            </a:r>
            <a:r>
              <a:rPr lang="en-US" dirty="0" smtClean="0"/>
              <a:t> </a:t>
            </a:r>
            <a:r>
              <a:rPr lang="en-US" dirty="0" err="1" smtClean="0"/>
              <a:t>viên</a:t>
            </a:r>
            <a:r>
              <a:rPr lang="en-US" dirty="0" smtClean="0"/>
              <a:t> </a:t>
            </a:r>
            <a:r>
              <a:rPr lang="vi-VN" dirty="0" smtClean="0"/>
              <a:t>trong </a:t>
            </a:r>
            <a:r>
              <a:rPr lang="vi-VN" dirty="0"/>
              <a:t>nhóm </a:t>
            </a:r>
            <a:r>
              <a:rPr lang="vi-VN" dirty="0" smtClean="0"/>
              <a:t>giải </a:t>
            </a:r>
            <a:r>
              <a:rPr lang="vi-VN" dirty="0"/>
              <a:t>quyết vấn </a:t>
            </a:r>
            <a:r>
              <a:rPr lang="vi-VN" dirty="0" smtClean="0"/>
              <a:t>đề</a:t>
            </a:r>
            <a:r>
              <a:rPr lang="en-US" dirty="0" smtClean="0"/>
              <a:t>.</a:t>
            </a:r>
          </a:p>
          <a:p>
            <a:pPr lvl="1"/>
            <a:r>
              <a:rPr lang="en-US" dirty="0" smtClean="0">
                <a:solidFill>
                  <a:srgbClr val="990000"/>
                </a:solidFill>
              </a:rPr>
              <a:t>Training</a:t>
            </a:r>
            <a:r>
              <a:rPr lang="en-US" dirty="0" smtClean="0"/>
              <a:t>: </a:t>
            </a:r>
            <a:r>
              <a:rPr lang="vi-VN" dirty="0"/>
              <a:t>Đào tạo bao gồm tất cả các hoạt động được thiết kế để tăng cường năng lực của các thành viên trong nhóm dự án</a:t>
            </a:r>
            <a:r>
              <a:rPr lang="vi-VN" dirty="0" smtClean="0"/>
              <a:t>.</a:t>
            </a:r>
            <a:endParaRPr lang="en-US" dirty="0" smtClean="0"/>
          </a:p>
          <a:p>
            <a:pPr lvl="1"/>
            <a:r>
              <a:rPr lang="en-US" dirty="0">
                <a:solidFill>
                  <a:srgbClr val="990000"/>
                </a:solidFill>
              </a:rPr>
              <a:t>Team-Building </a:t>
            </a:r>
            <a:r>
              <a:rPr lang="en-US" dirty="0" smtClean="0">
                <a:solidFill>
                  <a:srgbClr val="990000"/>
                </a:solidFill>
              </a:rPr>
              <a:t>Activities</a:t>
            </a:r>
            <a:r>
              <a:rPr lang="en-US" dirty="0" smtClean="0"/>
              <a:t>: </a:t>
            </a:r>
            <a:r>
              <a:rPr lang="vi-VN" dirty="0" smtClean="0"/>
              <a:t>Mục </a:t>
            </a:r>
            <a:r>
              <a:rPr lang="vi-VN" dirty="0"/>
              <a:t>tiêu của hoạt động xây dựng đội nhóm là giúp các thành viên trong nhóm làm việc với nhau hiệu quả.</a:t>
            </a:r>
            <a:endParaRPr lang="en-US" dirty="0"/>
          </a:p>
        </p:txBody>
      </p:sp>
    </p:spTree>
    <p:extLst>
      <p:ext uri="{BB962C8B-B14F-4D97-AF65-F5344CB8AC3E}">
        <p14:creationId xmlns:p14="http://schemas.microsoft.com/office/powerpoint/2010/main" val="34975264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Phát</a:t>
            </a:r>
            <a:r>
              <a:rPr lang="en-US" dirty="0"/>
              <a:t> </a:t>
            </a:r>
            <a:r>
              <a:rPr lang="en-US" dirty="0" err="1"/>
              <a:t>triển</a:t>
            </a:r>
            <a:r>
              <a:rPr lang="en-US" dirty="0"/>
              <a:t> </a:t>
            </a:r>
            <a:r>
              <a:rPr lang="en-US" dirty="0" err="1"/>
              <a:t>nhóm</a:t>
            </a:r>
            <a:r>
              <a:rPr lang="en-US" dirty="0"/>
              <a:t> </a:t>
            </a:r>
            <a:r>
              <a:rPr lang="en-US" dirty="0" err="1"/>
              <a:t>dự</a:t>
            </a:r>
            <a:r>
              <a:rPr lang="en-US" dirty="0"/>
              <a:t> </a:t>
            </a:r>
            <a:r>
              <a:rPr lang="en-US" dirty="0" err="1"/>
              <a:t>án</a:t>
            </a:r>
            <a:r>
              <a:rPr lang="en-US" dirty="0"/>
              <a:t/>
            </a:r>
            <a:br>
              <a:rPr lang="en-US" dirty="0"/>
            </a:br>
            <a:r>
              <a:rPr lang="en-US" dirty="0"/>
              <a:t>(Develop Project Team)</a:t>
            </a:r>
          </a:p>
        </p:txBody>
      </p:sp>
      <p:sp>
        <p:nvSpPr>
          <p:cNvPr id="3" name="Content Placeholder 2"/>
          <p:cNvSpPr>
            <a:spLocks noGrp="1"/>
          </p:cNvSpPr>
          <p:nvPr>
            <p:ph idx="1"/>
          </p:nvPr>
        </p:nvSpPr>
        <p:spPr/>
        <p:txBody>
          <a:bodyPr/>
          <a:lstStyle/>
          <a:p>
            <a:pPr lvl="1"/>
            <a:r>
              <a:rPr lang="en-US" dirty="0">
                <a:solidFill>
                  <a:srgbClr val="990000"/>
                </a:solidFill>
              </a:rPr>
              <a:t>Ground </a:t>
            </a:r>
            <a:r>
              <a:rPr lang="en-US" dirty="0" smtClean="0">
                <a:solidFill>
                  <a:srgbClr val="990000"/>
                </a:solidFill>
              </a:rPr>
              <a:t>Rules:</a:t>
            </a:r>
            <a:r>
              <a:rPr lang="en-US" dirty="0" smtClean="0"/>
              <a:t> </a:t>
            </a:r>
            <a:r>
              <a:rPr lang="vi-VN" dirty="0"/>
              <a:t>Nguyên tắc cơ bản thiết lập các kỳ vọng </a:t>
            </a:r>
            <a:r>
              <a:rPr lang="vi-VN" dirty="0" smtClean="0"/>
              <a:t>về </a:t>
            </a:r>
            <a:r>
              <a:rPr lang="vi-VN" dirty="0"/>
              <a:t>hành vi được </a:t>
            </a:r>
            <a:r>
              <a:rPr lang="vi-VN" dirty="0" smtClean="0"/>
              <a:t>chấp </a:t>
            </a:r>
            <a:r>
              <a:rPr lang="vi-VN" dirty="0"/>
              <a:t>nhận </a:t>
            </a:r>
            <a:r>
              <a:rPr lang="vi-VN" dirty="0" smtClean="0"/>
              <a:t>bởi </a:t>
            </a:r>
            <a:r>
              <a:rPr lang="vi-VN" dirty="0"/>
              <a:t>các thành viên trong nhóm dự án. </a:t>
            </a:r>
            <a:r>
              <a:rPr lang="en-US" dirty="0" smtClean="0"/>
              <a:t>C</a:t>
            </a:r>
            <a:r>
              <a:rPr lang="vi-VN" dirty="0" smtClean="0"/>
              <a:t>am </a:t>
            </a:r>
            <a:r>
              <a:rPr lang="vi-VN" dirty="0"/>
              <a:t>kết rõ ràng </a:t>
            </a:r>
            <a:r>
              <a:rPr lang="vi-VN" dirty="0" smtClean="0"/>
              <a:t>giảm </a:t>
            </a:r>
            <a:r>
              <a:rPr lang="vi-VN" dirty="0"/>
              <a:t>sự hiểu lầm và tăng năng suất</a:t>
            </a:r>
            <a:r>
              <a:rPr lang="vi-VN" dirty="0" smtClean="0"/>
              <a:t>.</a:t>
            </a:r>
            <a:endParaRPr lang="en-US" dirty="0" smtClean="0"/>
          </a:p>
          <a:p>
            <a:pPr lvl="1"/>
            <a:r>
              <a:rPr lang="en-US" dirty="0" smtClean="0">
                <a:solidFill>
                  <a:srgbClr val="990000"/>
                </a:solidFill>
              </a:rPr>
              <a:t>Co-location</a:t>
            </a:r>
            <a:r>
              <a:rPr lang="en-US" dirty="0" smtClean="0"/>
              <a:t>: </a:t>
            </a:r>
            <a:r>
              <a:rPr lang="en-US" dirty="0" err="1" smtClean="0"/>
              <a:t>đưa</a:t>
            </a:r>
            <a:r>
              <a:rPr lang="vi-VN" dirty="0" smtClean="0"/>
              <a:t> các </a:t>
            </a:r>
            <a:r>
              <a:rPr lang="vi-VN" dirty="0"/>
              <a:t>thành viên trong nhóm dự án tích cực nhất </a:t>
            </a:r>
            <a:r>
              <a:rPr lang="en-US" dirty="0" err="1" smtClean="0"/>
              <a:t>vào</a:t>
            </a:r>
            <a:r>
              <a:rPr lang="en-US" dirty="0" smtClean="0"/>
              <a:t> </a:t>
            </a:r>
            <a:r>
              <a:rPr lang="vi-VN" dirty="0" smtClean="0"/>
              <a:t>cùng </a:t>
            </a:r>
            <a:r>
              <a:rPr lang="vi-VN" dirty="0"/>
              <a:t>một vị trí địa lý để nâng cao khả năng của họ </a:t>
            </a:r>
            <a:r>
              <a:rPr lang="en-US" dirty="0" err="1" smtClean="0"/>
              <a:t>và</a:t>
            </a:r>
            <a:r>
              <a:rPr lang="en-US" dirty="0" smtClean="0"/>
              <a:t> </a:t>
            </a:r>
            <a:r>
              <a:rPr lang="en-US" dirty="0" err="1" smtClean="0"/>
              <a:t>xem</a:t>
            </a:r>
            <a:r>
              <a:rPr lang="vi-VN" dirty="0" smtClean="0"/>
              <a:t> </a:t>
            </a:r>
            <a:r>
              <a:rPr lang="vi-VN" dirty="0"/>
              <a:t>như một </a:t>
            </a:r>
            <a:r>
              <a:rPr lang="vi-VN" dirty="0" smtClean="0"/>
              <a:t>đội</a:t>
            </a:r>
            <a:r>
              <a:rPr lang="en-US" dirty="0" smtClean="0"/>
              <a:t>.</a:t>
            </a:r>
          </a:p>
          <a:p>
            <a:pPr lvl="1"/>
            <a:r>
              <a:rPr lang="en-US" dirty="0">
                <a:solidFill>
                  <a:srgbClr val="990000"/>
                </a:solidFill>
              </a:rPr>
              <a:t>Recognition and </a:t>
            </a:r>
            <a:r>
              <a:rPr lang="en-US" dirty="0" smtClean="0">
                <a:solidFill>
                  <a:srgbClr val="990000"/>
                </a:solidFill>
              </a:rPr>
              <a:t>Rewards</a:t>
            </a:r>
            <a:r>
              <a:rPr lang="en-US" dirty="0" smtClean="0"/>
              <a:t>: </a:t>
            </a:r>
            <a:r>
              <a:rPr lang="vi-VN" dirty="0"/>
              <a:t>công nhận và khen thưởng hành vi mong </a:t>
            </a:r>
            <a:r>
              <a:rPr lang="vi-VN" dirty="0" smtClean="0"/>
              <a:t>muốn</a:t>
            </a:r>
            <a:r>
              <a:rPr lang="en-US" dirty="0" smtClean="0"/>
              <a:t> </a:t>
            </a:r>
            <a:r>
              <a:rPr lang="en-US" dirty="0" err="1" smtClean="0"/>
              <a:t>là</a:t>
            </a:r>
            <a:r>
              <a:rPr lang="en-US" dirty="0" smtClean="0"/>
              <a:t> m</a:t>
            </a:r>
            <a:r>
              <a:rPr lang="vi-VN" dirty="0" smtClean="0"/>
              <a:t>ột </a:t>
            </a:r>
            <a:r>
              <a:rPr lang="vi-VN" dirty="0"/>
              <a:t>phần của quá trình phát triển </a:t>
            </a:r>
            <a:r>
              <a:rPr lang="en-US" dirty="0" err="1" smtClean="0"/>
              <a:t>nguồn</a:t>
            </a:r>
            <a:r>
              <a:rPr lang="en-US" dirty="0" smtClean="0"/>
              <a:t> </a:t>
            </a:r>
            <a:r>
              <a:rPr lang="en-US" dirty="0" err="1" smtClean="0"/>
              <a:t>nhân</a:t>
            </a:r>
            <a:r>
              <a:rPr lang="en-US" dirty="0" smtClean="0"/>
              <a:t> </a:t>
            </a:r>
            <a:r>
              <a:rPr lang="en-US" dirty="0" err="1" smtClean="0"/>
              <a:t>lực</a:t>
            </a:r>
            <a:r>
              <a:rPr lang="en-US" dirty="0" smtClean="0"/>
              <a:t>.</a:t>
            </a:r>
            <a:endParaRPr lang="en-US" dirty="0"/>
          </a:p>
        </p:txBody>
      </p:sp>
    </p:spTree>
    <p:extLst>
      <p:ext uri="{BB962C8B-B14F-4D97-AF65-F5344CB8AC3E}">
        <p14:creationId xmlns:p14="http://schemas.microsoft.com/office/powerpoint/2010/main" val="32978476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Phát</a:t>
            </a:r>
            <a:r>
              <a:rPr lang="en-US" dirty="0"/>
              <a:t> </a:t>
            </a:r>
            <a:r>
              <a:rPr lang="en-US" dirty="0" err="1"/>
              <a:t>triển</a:t>
            </a:r>
            <a:r>
              <a:rPr lang="en-US" dirty="0"/>
              <a:t> </a:t>
            </a:r>
            <a:r>
              <a:rPr lang="en-US" dirty="0" err="1"/>
              <a:t>nhóm</a:t>
            </a:r>
            <a:r>
              <a:rPr lang="en-US" dirty="0"/>
              <a:t> </a:t>
            </a:r>
            <a:r>
              <a:rPr lang="en-US" dirty="0" err="1"/>
              <a:t>dự</a:t>
            </a:r>
            <a:r>
              <a:rPr lang="en-US" dirty="0"/>
              <a:t> </a:t>
            </a:r>
            <a:r>
              <a:rPr lang="en-US" dirty="0" err="1"/>
              <a:t>án</a:t>
            </a:r>
            <a:r>
              <a:rPr lang="en-US" dirty="0"/>
              <a:t/>
            </a:r>
            <a:br>
              <a:rPr lang="en-US" dirty="0"/>
            </a:br>
            <a:r>
              <a:rPr lang="en-US" dirty="0"/>
              <a:t>(Develop Project Team)</a:t>
            </a:r>
          </a:p>
        </p:txBody>
      </p:sp>
      <p:sp>
        <p:nvSpPr>
          <p:cNvPr id="3" name="Content Placeholder 2"/>
          <p:cNvSpPr>
            <a:spLocks noGrp="1"/>
          </p:cNvSpPr>
          <p:nvPr>
            <p:ph idx="1"/>
          </p:nvPr>
        </p:nvSpPr>
        <p:spPr/>
        <p:txBody>
          <a:bodyPr/>
          <a:lstStyle/>
          <a:p>
            <a:r>
              <a:rPr lang="vi-VN" dirty="0"/>
              <a:t>Kỹ năng giao tiếp của bạn có thể </a:t>
            </a:r>
            <a:r>
              <a:rPr lang="en-US" dirty="0" err="1" smtClean="0"/>
              <a:t>tạo</a:t>
            </a:r>
            <a:r>
              <a:rPr lang="en-US" dirty="0" smtClean="0"/>
              <a:t> </a:t>
            </a:r>
            <a:r>
              <a:rPr lang="en-US" dirty="0" err="1" smtClean="0"/>
              <a:t>ra</a:t>
            </a:r>
            <a:r>
              <a:rPr lang="en-US" dirty="0" smtClean="0"/>
              <a:t> </a:t>
            </a:r>
            <a:r>
              <a:rPr lang="vi-VN" dirty="0" smtClean="0"/>
              <a:t>một </a:t>
            </a:r>
            <a:r>
              <a:rPr lang="vi-VN" dirty="0"/>
              <a:t>sự khác biệt lớn cho nhóm của </a:t>
            </a:r>
            <a:r>
              <a:rPr lang="vi-VN" dirty="0" smtClean="0"/>
              <a:t>bạn</a:t>
            </a:r>
            <a:endParaRPr lang="en-US" dirty="0" smtClean="0"/>
          </a:p>
          <a:p>
            <a:pPr lvl="1"/>
            <a:r>
              <a:rPr lang="vi-VN" dirty="0"/>
              <a:t>Lãnh đạo: giúp nhóm </a:t>
            </a:r>
            <a:r>
              <a:rPr lang="vi-VN" dirty="0" smtClean="0"/>
              <a:t>hiểu </a:t>
            </a:r>
            <a:r>
              <a:rPr lang="vi-VN" dirty="0"/>
              <a:t>được giá trị mà sản phẩm đó sẽ mang lại cho công </a:t>
            </a:r>
            <a:r>
              <a:rPr lang="vi-VN" dirty="0" smtClean="0"/>
              <a:t>ty</a:t>
            </a:r>
            <a:r>
              <a:rPr lang="en-US" dirty="0" smtClean="0"/>
              <a:t>.</a:t>
            </a:r>
          </a:p>
          <a:p>
            <a:pPr lvl="1"/>
            <a:r>
              <a:rPr lang="vi-VN" dirty="0"/>
              <a:t>Xây dựng đội nhóm: giúp nhóm của bạn để liên kết với </a:t>
            </a:r>
            <a:r>
              <a:rPr lang="vi-VN" dirty="0" smtClean="0"/>
              <a:t>nhau</a:t>
            </a:r>
            <a:endParaRPr lang="en-US" dirty="0" smtClean="0"/>
          </a:p>
          <a:p>
            <a:pPr lvl="1"/>
            <a:r>
              <a:rPr lang="vi-VN" dirty="0"/>
              <a:t>Động lực: giúp đỡ các thành viên trong nhóm được hài lòng với công việc mà họ đang </a:t>
            </a:r>
            <a:r>
              <a:rPr lang="vi-VN" dirty="0" smtClean="0"/>
              <a:t>làm</a:t>
            </a:r>
            <a:endParaRPr lang="en-US" dirty="0" smtClean="0"/>
          </a:p>
          <a:p>
            <a:pPr lvl="1"/>
            <a:r>
              <a:rPr lang="en-US" dirty="0" err="1" smtClean="0"/>
              <a:t>Giao</a:t>
            </a:r>
            <a:r>
              <a:rPr lang="en-US" dirty="0" smtClean="0"/>
              <a:t> </a:t>
            </a:r>
            <a:r>
              <a:rPr lang="en-US" dirty="0" err="1" smtClean="0"/>
              <a:t>tiếp</a:t>
            </a:r>
            <a:r>
              <a:rPr lang="vi-VN" dirty="0" smtClean="0"/>
              <a:t>: </a:t>
            </a:r>
            <a:r>
              <a:rPr lang="vi-VN" dirty="0"/>
              <a:t>đảm bảo rằng tất cả mọi người trong đội biết lý do tại sao bạn đang làm cho họ và cảm thấy như bạn đang gũi và thân thiện</a:t>
            </a:r>
            <a:endParaRPr lang="en-US" dirty="0"/>
          </a:p>
        </p:txBody>
      </p:sp>
    </p:spTree>
    <p:extLst>
      <p:ext uri="{BB962C8B-B14F-4D97-AF65-F5344CB8AC3E}">
        <p14:creationId xmlns:p14="http://schemas.microsoft.com/office/powerpoint/2010/main" val="2010386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Phát</a:t>
            </a:r>
            <a:r>
              <a:rPr lang="en-US" dirty="0"/>
              <a:t> </a:t>
            </a:r>
            <a:r>
              <a:rPr lang="en-US" dirty="0" err="1"/>
              <a:t>triển</a:t>
            </a:r>
            <a:r>
              <a:rPr lang="en-US" dirty="0"/>
              <a:t> </a:t>
            </a:r>
            <a:r>
              <a:rPr lang="en-US" dirty="0" err="1"/>
              <a:t>nhóm</a:t>
            </a:r>
            <a:r>
              <a:rPr lang="en-US" dirty="0"/>
              <a:t> </a:t>
            </a:r>
            <a:r>
              <a:rPr lang="en-US" dirty="0" err="1"/>
              <a:t>dự</a:t>
            </a:r>
            <a:r>
              <a:rPr lang="en-US" dirty="0"/>
              <a:t> </a:t>
            </a:r>
            <a:r>
              <a:rPr lang="en-US" dirty="0" err="1"/>
              <a:t>án</a:t>
            </a:r>
            <a:r>
              <a:rPr lang="en-US" dirty="0"/>
              <a:t/>
            </a:r>
            <a:br>
              <a:rPr lang="en-US" dirty="0"/>
            </a:br>
            <a:r>
              <a:rPr lang="en-US" dirty="0"/>
              <a:t>(Develop Project Team)</a:t>
            </a:r>
          </a:p>
        </p:txBody>
      </p:sp>
      <p:sp>
        <p:nvSpPr>
          <p:cNvPr id="3" name="Content Placeholder 2"/>
          <p:cNvSpPr>
            <a:spLocks noGrp="1"/>
          </p:cNvSpPr>
          <p:nvPr>
            <p:ph idx="1"/>
          </p:nvPr>
        </p:nvSpPr>
        <p:spPr/>
        <p:txBody>
          <a:bodyPr/>
          <a:lstStyle/>
          <a:p>
            <a:pPr lvl="1"/>
            <a:r>
              <a:rPr lang="vi-VN" dirty="0"/>
              <a:t>Ảnh hưởng: thiết lập các tiêu chuẩn cho đồng đội của </a:t>
            </a:r>
            <a:r>
              <a:rPr lang="vi-VN" dirty="0" smtClean="0"/>
              <a:t>bạn</a:t>
            </a:r>
            <a:endParaRPr lang="en-US" dirty="0" smtClean="0"/>
          </a:p>
          <a:p>
            <a:pPr lvl="1"/>
            <a:r>
              <a:rPr lang="vi-VN" dirty="0"/>
              <a:t>Nâng cao nhận thức chính trị và văn hóa: hiểu sự tương đồng và khác biệt trong các môi trường làm việc</a:t>
            </a:r>
            <a:endParaRPr lang="en-US" dirty="0" smtClean="0"/>
          </a:p>
          <a:p>
            <a:pPr lvl="1"/>
            <a:endParaRPr lang="en-US" dirty="0"/>
          </a:p>
        </p:txBody>
      </p:sp>
    </p:spTree>
    <p:extLst>
      <p:ext uri="{BB962C8B-B14F-4D97-AF65-F5344CB8AC3E}">
        <p14:creationId xmlns:p14="http://schemas.microsoft.com/office/powerpoint/2010/main" val="8141122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Phát</a:t>
            </a:r>
            <a:r>
              <a:rPr lang="en-US" dirty="0"/>
              <a:t> </a:t>
            </a:r>
            <a:r>
              <a:rPr lang="en-US" dirty="0" err="1"/>
              <a:t>triển</a:t>
            </a:r>
            <a:r>
              <a:rPr lang="en-US" dirty="0"/>
              <a:t> </a:t>
            </a:r>
            <a:r>
              <a:rPr lang="en-US" dirty="0" err="1"/>
              <a:t>nhóm</a:t>
            </a:r>
            <a:r>
              <a:rPr lang="en-US" dirty="0"/>
              <a:t> </a:t>
            </a:r>
            <a:r>
              <a:rPr lang="en-US" dirty="0" err="1"/>
              <a:t>dự</a:t>
            </a:r>
            <a:r>
              <a:rPr lang="en-US" dirty="0"/>
              <a:t> </a:t>
            </a:r>
            <a:r>
              <a:rPr lang="en-US" dirty="0" err="1"/>
              <a:t>án</a:t>
            </a:r>
            <a:r>
              <a:rPr lang="en-US" dirty="0"/>
              <a:t/>
            </a:r>
            <a:br>
              <a:rPr lang="en-US" dirty="0"/>
            </a:br>
            <a:r>
              <a:rPr lang="en-US" dirty="0"/>
              <a:t>(Develop Project Team)</a:t>
            </a:r>
          </a:p>
        </p:txBody>
      </p:sp>
      <p:sp>
        <p:nvSpPr>
          <p:cNvPr id="3" name="Content Placeholder 2"/>
          <p:cNvSpPr>
            <a:spLocks noGrp="1"/>
          </p:cNvSpPr>
          <p:nvPr>
            <p:ph idx="1"/>
          </p:nvPr>
        </p:nvSpPr>
        <p:spPr/>
        <p:txBody>
          <a:bodyPr/>
          <a:lstStyle/>
          <a:p>
            <a:r>
              <a:rPr lang="vi-VN" dirty="0"/>
              <a:t>Năm loại quyền </a:t>
            </a:r>
            <a:r>
              <a:rPr lang="vi-VN" dirty="0" smtClean="0"/>
              <a:t>lực</a:t>
            </a:r>
            <a:r>
              <a:rPr lang="en-US" dirty="0" smtClean="0"/>
              <a:t>:</a:t>
            </a:r>
          </a:p>
          <a:p>
            <a:pPr lvl="1"/>
            <a:r>
              <a:rPr lang="vi-VN" dirty="0"/>
              <a:t>Quyền lực hợp pháp: đó là những gì bạn sử dụng khi bạn phân công công việc cho một người nào </a:t>
            </a:r>
            <a:r>
              <a:rPr lang="vi-VN" dirty="0" smtClean="0"/>
              <a:t>đó</a:t>
            </a:r>
            <a:r>
              <a:rPr lang="en-US" dirty="0" smtClean="0"/>
              <a:t>.</a:t>
            </a:r>
          </a:p>
          <a:p>
            <a:pPr lvl="1"/>
            <a:r>
              <a:rPr lang="vi-VN" dirty="0"/>
              <a:t>Thưởng và quyền lực: là những gì bạn có khi bạn </a:t>
            </a:r>
            <a:r>
              <a:rPr lang="vi-VN" dirty="0" smtClean="0"/>
              <a:t>trao </a:t>
            </a:r>
            <a:r>
              <a:rPr lang="vi-VN" dirty="0"/>
              <a:t>giải thưởng hay các loại khác của phần thưởng để thúc đẩy các thành viên trong nhóm</a:t>
            </a:r>
            <a:r>
              <a:rPr lang="vi-VN" dirty="0" smtClean="0"/>
              <a:t>.</a:t>
            </a:r>
            <a:endParaRPr lang="en-US" dirty="0" smtClean="0"/>
          </a:p>
          <a:p>
            <a:pPr lvl="1"/>
            <a:r>
              <a:rPr lang="vi-VN" dirty="0"/>
              <a:t>Chuyên </a:t>
            </a:r>
            <a:r>
              <a:rPr lang="en-US" dirty="0" err="1" smtClean="0"/>
              <a:t>môn</a:t>
            </a:r>
            <a:r>
              <a:rPr lang="en-US" dirty="0" smtClean="0"/>
              <a:t> </a:t>
            </a:r>
            <a:r>
              <a:rPr lang="en-US" dirty="0" err="1" smtClean="0"/>
              <a:t>giỏi</a:t>
            </a:r>
            <a:r>
              <a:rPr lang="en-US" dirty="0" smtClean="0"/>
              <a:t>: </a:t>
            </a:r>
            <a:r>
              <a:rPr lang="en-US" dirty="0" err="1" smtClean="0"/>
              <a:t>sự</a:t>
            </a:r>
            <a:r>
              <a:rPr lang="en-US" dirty="0" smtClean="0"/>
              <a:t> </a:t>
            </a:r>
            <a:r>
              <a:rPr lang="vi-VN" dirty="0" smtClean="0"/>
              <a:t>tôn </a:t>
            </a:r>
            <a:r>
              <a:rPr lang="vi-VN" dirty="0"/>
              <a:t>trọng bạn </a:t>
            </a:r>
            <a:r>
              <a:rPr lang="en-US" dirty="0" err="1" smtClean="0"/>
              <a:t>vì</a:t>
            </a:r>
            <a:r>
              <a:rPr lang="en-US" dirty="0" smtClean="0"/>
              <a:t> </a:t>
            </a:r>
            <a:r>
              <a:rPr lang="vi-VN" dirty="0" smtClean="0"/>
              <a:t>chuyên </a:t>
            </a:r>
            <a:r>
              <a:rPr lang="vi-VN" dirty="0"/>
              <a:t>môn của bạn trong một </a:t>
            </a:r>
            <a:r>
              <a:rPr lang="en-US" dirty="0" err="1" smtClean="0"/>
              <a:t>lĩnh</a:t>
            </a:r>
            <a:r>
              <a:rPr lang="en-US" dirty="0" smtClean="0"/>
              <a:t> </a:t>
            </a:r>
            <a:r>
              <a:rPr lang="en-US" dirty="0" err="1" smtClean="0"/>
              <a:t>vực</a:t>
            </a:r>
            <a:r>
              <a:rPr lang="vi-VN" dirty="0" smtClean="0"/>
              <a:t> </a:t>
            </a:r>
            <a:r>
              <a:rPr lang="vi-VN" dirty="0"/>
              <a:t>cụ thể, và mang lại cho bạn sự tín </a:t>
            </a:r>
            <a:r>
              <a:rPr lang="vi-VN" dirty="0" smtClean="0"/>
              <a:t>nhiệm</a:t>
            </a:r>
            <a:r>
              <a:rPr lang="en-US" dirty="0" smtClean="0"/>
              <a:t>.</a:t>
            </a:r>
            <a:endParaRPr lang="en-US" dirty="0"/>
          </a:p>
        </p:txBody>
      </p:sp>
    </p:spTree>
    <p:extLst>
      <p:ext uri="{BB962C8B-B14F-4D97-AF65-F5344CB8AC3E}">
        <p14:creationId xmlns:p14="http://schemas.microsoft.com/office/powerpoint/2010/main" val="11647658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Phát</a:t>
            </a:r>
            <a:r>
              <a:rPr lang="en-US" dirty="0"/>
              <a:t> </a:t>
            </a:r>
            <a:r>
              <a:rPr lang="en-US" dirty="0" err="1"/>
              <a:t>triển</a:t>
            </a:r>
            <a:r>
              <a:rPr lang="en-US" dirty="0"/>
              <a:t> </a:t>
            </a:r>
            <a:r>
              <a:rPr lang="en-US" dirty="0" err="1"/>
              <a:t>nhóm</a:t>
            </a:r>
            <a:r>
              <a:rPr lang="en-US" dirty="0"/>
              <a:t> </a:t>
            </a:r>
            <a:r>
              <a:rPr lang="en-US" dirty="0" err="1"/>
              <a:t>dự</a:t>
            </a:r>
            <a:r>
              <a:rPr lang="en-US" dirty="0"/>
              <a:t> </a:t>
            </a:r>
            <a:r>
              <a:rPr lang="en-US" dirty="0" err="1"/>
              <a:t>án</a:t>
            </a:r>
            <a:r>
              <a:rPr lang="en-US" dirty="0"/>
              <a:t/>
            </a:r>
            <a:br>
              <a:rPr lang="en-US" dirty="0"/>
            </a:br>
            <a:r>
              <a:rPr lang="en-US" dirty="0"/>
              <a:t>(Develop Project Team)</a:t>
            </a:r>
          </a:p>
        </p:txBody>
      </p:sp>
      <p:sp>
        <p:nvSpPr>
          <p:cNvPr id="3" name="Content Placeholder 2"/>
          <p:cNvSpPr>
            <a:spLocks noGrp="1"/>
          </p:cNvSpPr>
          <p:nvPr>
            <p:ph idx="1"/>
          </p:nvPr>
        </p:nvSpPr>
        <p:spPr/>
        <p:txBody>
          <a:bodyPr/>
          <a:lstStyle/>
          <a:p>
            <a:r>
              <a:rPr lang="vi-VN" dirty="0"/>
              <a:t>Năm loại quyền lực</a:t>
            </a:r>
            <a:r>
              <a:rPr lang="en-US" dirty="0" smtClean="0"/>
              <a:t>:</a:t>
            </a:r>
          </a:p>
          <a:p>
            <a:pPr lvl="1"/>
            <a:r>
              <a:rPr lang="vi-VN" dirty="0" smtClean="0"/>
              <a:t>Referent </a:t>
            </a:r>
            <a:r>
              <a:rPr lang="vi-VN" dirty="0"/>
              <a:t>power</a:t>
            </a:r>
            <a:r>
              <a:rPr lang="en-US" dirty="0"/>
              <a:t>: </a:t>
            </a:r>
            <a:r>
              <a:rPr lang="en-US" dirty="0" err="1"/>
              <a:t>sự</a:t>
            </a:r>
            <a:r>
              <a:rPr lang="vi-VN" dirty="0"/>
              <a:t> ngưỡng mộ bạn, trung thành với bạn, và muốn làm </a:t>
            </a:r>
            <a:r>
              <a:rPr lang="en-US" dirty="0" err="1"/>
              <a:t>vì</a:t>
            </a:r>
            <a:r>
              <a:rPr lang="en-US" dirty="0"/>
              <a:t> </a:t>
            </a:r>
            <a:r>
              <a:rPr lang="en-US" dirty="0" err="1"/>
              <a:t>bạn</a:t>
            </a:r>
            <a:r>
              <a:rPr lang="vi-VN" dirty="0"/>
              <a:t>. Thông thường, một người quản lý dự án có thể </a:t>
            </a:r>
            <a:r>
              <a:rPr lang="en-US" dirty="0" err="1"/>
              <a:t>vận</a:t>
            </a:r>
            <a:r>
              <a:rPr lang="en-US" dirty="0"/>
              <a:t> </a:t>
            </a:r>
            <a:r>
              <a:rPr lang="en-US" dirty="0" err="1"/>
              <a:t>dụng</a:t>
            </a:r>
            <a:r>
              <a:rPr lang="en-US" dirty="0"/>
              <a:t> </a:t>
            </a:r>
            <a:r>
              <a:rPr lang="en-US" dirty="0" err="1"/>
              <a:t>quyền</a:t>
            </a:r>
            <a:r>
              <a:rPr lang="en-US" dirty="0"/>
              <a:t> </a:t>
            </a:r>
            <a:r>
              <a:rPr lang="en-US" dirty="0" err="1"/>
              <a:t>lực</a:t>
            </a:r>
            <a:r>
              <a:rPr lang="en-US" dirty="0"/>
              <a:t> </a:t>
            </a:r>
            <a:r>
              <a:rPr lang="en-US" dirty="0" err="1"/>
              <a:t>vì</a:t>
            </a:r>
            <a:r>
              <a:rPr lang="en-US" dirty="0"/>
              <a:t> </a:t>
            </a:r>
            <a:r>
              <a:rPr lang="vi-VN" dirty="0"/>
              <a:t>anh đáng tin cậy</a:t>
            </a:r>
            <a:r>
              <a:rPr lang="en-US" dirty="0"/>
              <a:t> </a:t>
            </a:r>
            <a:r>
              <a:rPr lang="en-US" dirty="0" err="1" smtClean="0"/>
              <a:t>và</a:t>
            </a:r>
            <a:r>
              <a:rPr lang="en-US" dirty="0" smtClean="0"/>
              <a:t> </a:t>
            </a:r>
            <a:r>
              <a:rPr lang="en-US" dirty="0" err="1"/>
              <a:t>gắn</a:t>
            </a:r>
            <a:r>
              <a:rPr lang="en-US" dirty="0"/>
              <a:t> </a:t>
            </a:r>
            <a:r>
              <a:rPr lang="en-US" dirty="0" err="1"/>
              <a:t>liền</a:t>
            </a:r>
            <a:r>
              <a:rPr lang="en-US" dirty="0"/>
              <a:t> </a:t>
            </a:r>
            <a:r>
              <a:rPr lang="en-US" dirty="0" err="1"/>
              <a:t>với</a:t>
            </a:r>
            <a:r>
              <a:rPr lang="vi-VN" dirty="0"/>
              <a:t> sự thành công</a:t>
            </a:r>
            <a:r>
              <a:rPr lang="vi-VN" dirty="0" smtClean="0"/>
              <a:t>.</a:t>
            </a:r>
            <a:endParaRPr lang="en-US" dirty="0" smtClean="0"/>
          </a:p>
          <a:p>
            <a:pPr lvl="1"/>
            <a:r>
              <a:rPr lang="en-US" dirty="0" err="1" smtClean="0"/>
              <a:t>Quyền</a:t>
            </a:r>
            <a:r>
              <a:rPr lang="en-US" dirty="0" smtClean="0"/>
              <a:t> </a:t>
            </a:r>
            <a:r>
              <a:rPr lang="en-US" dirty="0" err="1" smtClean="0"/>
              <a:t>trừng</a:t>
            </a:r>
            <a:r>
              <a:rPr lang="en-US" dirty="0" smtClean="0"/>
              <a:t> </a:t>
            </a:r>
            <a:r>
              <a:rPr lang="en-US" dirty="0" err="1" smtClean="0"/>
              <a:t>phạt</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những</a:t>
            </a:r>
            <a:r>
              <a:rPr lang="en-US" dirty="0" smtClean="0"/>
              <a:t> </a:t>
            </a:r>
            <a:r>
              <a:rPr lang="en-US" dirty="0" err="1" smtClean="0"/>
              <a:t>thành</a:t>
            </a:r>
            <a:r>
              <a:rPr lang="en-US" dirty="0" smtClean="0"/>
              <a:t> </a:t>
            </a:r>
            <a:r>
              <a:rPr lang="en-US" dirty="0" err="1" smtClean="0"/>
              <a:t>viên</a:t>
            </a:r>
            <a:r>
              <a:rPr lang="en-US" dirty="0" smtClean="0"/>
              <a:t> </a:t>
            </a:r>
            <a:r>
              <a:rPr lang="en-US" dirty="0" err="1" smtClean="0"/>
              <a:t>trong</a:t>
            </a:r>
            <a:r>
              <a:rPr lang="en-US" dirty="0" smtClean="0"/>
              <a:t> </a:t>
            </a:r>
            <a:r>
              <a:rPr lang="en-US" dirty="0" err="1" smtClean="0"/>
              <a:t>nhóm</a:t>
            </a:r>
            <a:r>
              <a:rPr lang="en-US" dirty="0" smtClean="0"/>
              <a:t> </a:t>
            </a:r>
            <a:r>
              <a:rPr lang="en-US" dirty="0" err="1" smtClean="0"/>
              <a:t>có</a:t>
            </a:r>
            <a:r>
              <a:rPr lang="en-US" dirty="0" smtClean="0"/>
              <a:t> </a:t>
            </a:r>
            <a:r>
              <a:rPr lang="en-US" dirty="0" err="1" smtClean="0"/>
              <a:t>hành</a:t>
            </a:r>
            <a:r>
              <a:rPr lang="en-US" dirty="0" smtClean="0"/>
              <a:t> vi </a:t>
            </a:r>
            <a:r>
              <a:rPr lang="en-US" dirty="0" err="1" smtClean="0"/>
              <a:t>kém</a:t>
            </a:r>
            <a:endParaRPr lang="en-US" dirty="0" smtClean="0"/>
          </a:p>
          <a:p>
            <a:pPr lvl="1"/>
            <a:endParaRPr lang="en-US" dirty="0"/>
          </a:p>
          <a:p>
            <a:pPr lvl="1"/>
            <a:endParaRPr lang="en-US" dirty="0"/>
          </a:p>
        </p:txBody>
      </p:sp>
    </p:spTree>
    <p:extLst>
      <p:ext uri="{BB962C8B-B14F-4D97-AF65-F5344CB8AC3E}">
        <p14:creationId xmlns:p14="http://schemas.microsoft.com/office/powerpoint/2010/main" val="28496508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Phát</a:t>
            </a:r>
            <a:r>
              <a:rPr lang="en-US" dirty="0"/>
              <a:t> </a:t>
            </a:r>
            <a:r>
              <a:rPr lang="en-US" dirty="0" err="1"/>
              <a:t>triển</a:t>
            </a:r>
            <a:r>
              <a:rPr lang="en-US" dirty="0"/>
              <a:t> </a:t>
            </a:r>
            <a:r>
              <a:rPr lang="en-US" dirty="0" err="1"/>
              <a:t>nhóm</a:t>
            </a:r>
            <a:r>
              <a:rPr lang="en-US" dirty="0"/>
              <a:t> </a:t>
            </a:r>
            <a:r>
              <a:rPr lang="en-US" dirty="0" err="1"/>
              <a:t>dự</a:t>
            </a:r>
            <a:r>
              <a:rPr lang="en-US" dirty="0"/>
              <a:t> </a:t>
            </a:r>
            <a:r>
              <a:rPr lang="en-US" dirty="0" err="1"/>
              <a:t>án</a:t>
            </a:r>
            <a:r>
              <a:rPr lang="en-US" dirty="0"/>
              <a:t/>
            </a:r>
            <a:br>
              <a:rPr lang="en-US" dirty="0"/>
            </a:br>
            <a:r>
              <a:rPr lang="en-US" dirty="0"/>
              <a:t>(Develop Project Team)</a:t>
            </a:r>
          </a:p>
        </p:txBody>
      </p:sp>
      <p:sp>
        <p:nvSpPr>
          <p:cNvPr id="3" name="Content Placeholder 2"/>
          <p:cNvSpPr>
            <a:spLocks noGrp="1"/>
          </p:cNvSpPr>
          <p:nvPr>
            <p:ph idx="1"/>
          </p:nvPr>
        </p:nvSpPr>
        <p:spPr/>
        <p:txBody>
          <a:bodyPr/>
          <a:lstStyle/>
          <a:p>
            <a:r>
              <a:rPr lang="en-US" dirty="0"/>
              <a:t>Output:</a:t>
            </a:r>
          </a:p>
          <a:p>
            <a:pPr lvl="1"/>
            <a:r>
              <a:rPr lang="en-US" dirty="0" err="1" smtClean="0">
                <a:solidFill>
                  <a:srgbClr val="990000"/>
                </a:solidFill>
              </a:rPr>
              <a:t>Đánh</a:t>
            </a:r>
            <a:r>
              <a:rPr lang="en-US" dirty="0" smtClean="0">
                <a:solidFill>
                  <a:srgbClr val="990000"/>
                </a:solidFill>
              </a:rPr>
              <a:t> </a:t>
            </a:r>
            <a:r>
              <a:rPr lang="en-US" dirty="0" err="1" smtClean="0">
                <a:solidFill>
                  <a:srgbClr val="990000"/>
                </a:solidFill>
              </a:rPr>
              <a:t>giá</a:t>
            </a:r>
            <a:r>
              <a:rPr lang="en-US" dirty="0" smtClean="0">
                <a:solidFill>
                  <a:srgbClr val="990000"/>
                </a:solidFill>
              </a:rPr>
              <a:t> (Team </a:t>
            </a:r>
            <a:r>
              <a:rPr lang="en-US" dirty="0">
                <a:solidFill>
                  <a:srgbClr val="990000"/>
                </a:solidFill>
              </a:rPr>
              <a:t>Performance </a:t>
            </a:r>
            <a:r>
              <a:rPr lang="en-US" dirty="0" smtClean="0">
                <a:solidFill>
                  <a:srgbClr val="990000"/>
                </a:solidFill>
              </a:rPr>
              <a:t>Assessment)</a:t>
            </a:r>
            <a:r>
              <a:rPr lang="en-US" dirty="0" smtClean="0"/>
              <a:t>: </a:t>
            </a:r>
          </a:p>
          <a:p>
            <a:pPr lvl="2"/>
            <a:r>
              <a:rPr lang="en-US" dirty="0" err="1" smtClean="0"/>
              <a:t>Dựa</a:t>
            </a:r>
            <a:r>
              <a:rPr lang="en-US" dirty="0" smtClean="0"/>
              <a:t> </a:t>
            </a:r>
            <a:r>
              <a:rPr lang="en-US" dirty="0" err="1" smtClean="0"/>
              <a:t>vào</a:t>
            </a:r>
            <a:r>
              <a:rPr lang="en-US" dirty="0" smtClean="0"/>
              <a:t> </a:t>
            </a:r>
            <a:r>
              <a:rPr lang="vi-VN" dirty="0" smtClean="0"/>
              <a:t>nỗ </a:t>
            </a:r>
            <a:r>
              <a:rPr lang="vi-VN" dirty="0"/>
              <a:t>lực phát triển như đào tạo, xây dựng đội ngũ, và </a:t>
            </a:r>
            <a:r>
              <a:rPr lang="en-US" dirty="0" err="1" smtClean="0"/>
              <a:t>liên</a:t>
            </a:r>
            <a:r>
              <a:rPr lang="en-US" dirty="0" smtClean="0"/>
              <a:t> </a:t>
            </a:r>
            <a:r>
              <a:rPr lang="en-US" dirty="0" err="1" smtClean="0"/>
              <a:t>kết</a:t>
            </a:r>
            <a:r>
              <a:rPr lang="en-US" dirty="0" smtClean="0"/>
              <a:t> </a:t>
            </a:r>
            <a:r>
              <a:rPr lang="vi-VN" dirty="0" smtClean="0"/>
              <a:t>vị </a:t>
            </a:r>
            <a:r>
              <a:rPr lang="vi-VN" dirty="0"/>
              <a:t>trí được thực hiện, đội ngũ quản lý dự án </a:t>
            </a:r>
            <a:r>
              <a:rPr lang="vi-VN" dirty="0" smtClean="0"/>
              <a:t>đánh </a:t>
            </a:r>
            <a:r>
              <a:rPr lang="vi-VN" dirty="0"/>
              <a:t>giá </a:t>
            </a:r>
            <a:r>
              <a:rPr lang="vi-VN" dirty="0" smtClean="0"/>
              <a:t>hiệu quả</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của</a:t>
            </a:r>
            <a:r>
              <a:rPr lang="en-US" dirty="0" smtClean="0"/>
              <a:t> </a:t>
            </a:r>
            <a:r>
              <a:rPr lang="en-US" dirty="0" err="1" smtClean="0"/>
              <a:t>nhóm</a:t>
            </a:r>
            <a:r>
              <a:rPr lang="en-US" dirty="0" smtClean="0"/>
              <a:t> </a:t>
            </a:r>
            <a:r>
              <a:rPr lang="en-US" dirty="0" err="1" smtClean="0"/>
              <a:t>dự</a:t>
            </a:r>
            <a:r>
              <a:rPr lang="en-US" dirty="0" smtClean="0"/>
              <a:t> </a:t>
            </a:r>
            <a:r>
              <a:rPr lang="en-US" dirty="0" err="1" smtClean="0"/>
              <a:t>án</a:t>
            </a:r>
            <a:r>
              <a:rPr lang="en-US" dirty="0" smtClean="0"/>
              <a:t>.</a:t>
            </a:r>
          </a:p>
          <a:p>
            <a:pPr lvl="2"/>
            <a:r>
              <a:rPr lang="vi-VN" dirty="0" smtClean="0"/>
              <a:t>Hiệu </a:t>
            </a:r>
            <a:r>
              <a:rPr lang="vi-VN" dirty="0"/>
              <a:t>suất của </a:t>
            </a:r>
            <a:r>
              <a:rPr lang="en-US" dirty="0" err="1" smtClean="0"/>
              <a:t>nhóm</a:t>
            </a:r>
            <a:r>
              <a:rPr lang="en-US" dirty="0" smtClean="0"/>
              <a:t> </a:t>
            </a:r>
            <a:r>
              <a:rPr lang="en-US" dirty="0" err="1" smtClean="0"/>
              <a:t>dựa</a:t>
            </a:r>
            <a:r>
              <a:rPr lang="en-US" dirty="0" smtClean="0"/>
              <a:t> </a:t>
            </a:r>
            <a:r>
              <a:rPr lang="en-US" dirty="0" err="1" smtClean="0"/>
              <a:t>vào</a:t>
            </a:r>
            <a:r>
              <a:rPr lang="en-US" dirty="0" smtClean="0"/>
              <a:t> </a:t>
            </a:r>
            <a:r>
              <a:rPr lang="vi-VN" dirty="0" smtClean="0"/>
              <a:t>mục </a:t>
            </a:r>
            <a:r>
              <a:rPr lang="vi-VN" dirty="0"/>
              <a:t>tiêu của dự án đã thỏa thuận, </a:t>
            </a:r>
            <a:r>
              <a:rPr lang="vi-VN" dirty="0" smtClean="0"/>
              <a:t>đúng </a:t>
            </a:r>
            <a:r>
              <a:rPr lang="vi-VN" dirty="0"/>
              <a:t>tiến độ </a:t>
            </a:r>
            <a:r>
              <a:rPr lang="vi-VN" dirty="0" smtClean="0"/>
              <a:t>và </a:t>
            </a:r>
            <a:r>
              <a:rPr lang="vi-VN" dirty="0"/>
              <a:t>thực hiện </a:t>
            </a:r>
            <a:r>
              <a:rPr lang="en-US" dirty="0" err="1" smtClean="0"/>
              <a:t>theo</a:t>
            </a:r>
            <a:r>
              <a:rPr lang="en-US" dirty="0" smtClean="0"/>
              <a:t> </a:t>
            </a:r>
            <a:r>
              <a:rPr lang="vi-VN" dirty="0" smtClean="0"/>
              <a:t>ngân sách</a:t>
            </a:r>
            <a:r>
              <a:rPr lang="en-US" dirty="0" smtClean="0"/>
              <a:t> </a:t>
            </a:r>
            <a:r>
              <a:rPr lang="en-US" dirty="0" err="1" smtClean="0"/>
              <a:t>phê</a:t>
            </a:r>
            <a:r>
              <a:rPr lang="en-US" dirty="0" smtClean="0"/>
              <a:t> </a:t>
            </a:r>
            <a:r>
              <a:rPr lang="en-US" dirty="0" err="1" smtClean="0"/>
              <a:t>duyệt</a:t>
            </a:r>
            <a:r>
              <a:rPr lang="vi-VN" dirty="0" smtClean="0"/>
              <a:t>.</a:t>
            </a:r>
            <a:endParaRPr lang="en-US" dirty="0" smtClean="0"/>
          </a:p>
        </p:txBody>
      </p:sp>
    </p:spTree>
    <p:extLst>
      <p:ext uri="{BB962C8B-B14F-4D97-AF65-F5344CB8AC3E}">
        <p14:creationId xmlns:p14="http://schemas.microsoft.com/office/powerpoint/2010/main" val="25950844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Phát</a:t>
            </a:r>
            <a:r>
              <a:rPr lang="en-US" dirty="0"/>
              <a:t> </a:t>
            </a:r>
            <a:r>
              <a:rPr lang="en-US" dirty="0" err="1"/>
              <a:t>triển</a:t>
            </a:r>
            <a:r>
              <a:rPr lang="en-US" dirty="0"/>
              <a:t> </a:t>
            </a:r>
            <a:r>
              <a:rPr lang="en-US" dirty="0" err="1"/>
              <a:t>nhóm</a:t>
            </a:r>
            <a:r>
              <a:rPr lang="en-US" dirty="0"/>
              <a:t> </a:t>
            </a:r>
            <a:r>
              <a:rPr lang="en-US" dirty="0" err="1"/>
              <a:t>dự</a:t>
            </a:r>
            <a:r>
              <a:rPr lang="en-US" dirty="0"/>
              <a:t> </a:t>
            </a:r>
            <a:r>
              <a:rPr lang="en-US" dirty="0" err="1"/>
              <a:t>án</a:t>
            </a:r>
            <a:r>
              <a:rPr lang="en-US" dirty="0"/>
              <a:t/>
            </a:r>
            <a:br>
              <a:rPr lang="en-US" dirty="0"/>
            </a:br>
            <a:r>
              <a:rPr lang="en-US" dirty="0"/>
              <a:t>(Develop Project Team)</a:t>
            </a:r>
          </a:p>
        </p:txBody>
      </p:sp>
      <p:sp>
        <p:nvSpPr>
          <p:cNvPr id="3" name="Content Placeholder 2"/>
          <p:cNvSpPr>
            <a:spLocks noGrp="1"/>
          </p:cNvSpPr>
          <p:nvPr>
            <p:ph idx="1"/>
          </p:nvPr>
        </p:nvSpPr>
        <p:spPr/>
        <p:txBody>
          <a:bodyPr/>
          <a:lstStyle/>
          <a:p>
            <a:pPr lvl="1"/>
            <a:r>
              <a:rPr lang="vi-VN" dirty="0"/>
              <a:t>Việc đánh giá hiệu quả của nhóm</a:t>
            </a:r>
            <a:r>
              <a:rPr lang="en-US" dirty="0"/>
              <a:t> </a:t>
            </a:r>
            <a:r>
              <a:rPr lang="en-US" dirty="0" err="1"/>
              <a:t>bao</a:t>
            </a:r>
            <a:r>
              <a:rPr lang="en-US" dirty="0"/>
              <a:t> </a:t>
            </a:r>
            <a:r>
              <a:rPr lang="en-US" dirty="0" err="1"/>
              <a:t>gồm</a:t>
            </a:r>
            <a:r>
              <a:rPr lang="en-US" dirty="0"/>
              <a:t>:</a:t>
            </a:r>
          </a:p>
          <a:p>
            <a:pPr lvl="2"/>
            <a:r>
              <a:rPr lang="vi-VN" dirty="0"/>
              <a:t>Những cải tiến trong kỹ năng cho phép cá nhân thực hiện nhiệm vụ hiệu quả hơn</a:t>
            </a:r>
            <a:endParaRPr lang="en-US" dirty="0"/>
          </a:p>
          <a:p>
            <a:pPr lvl="2"/>
            <a:r>
              <a:rPr lang="vi-VN" dirty="0"/>
              <a:t>Những cải thiện trong năng lực giúp đội thực hiện tốt hơn </a:t>
            </a:r>
            <a:endParaRPr lang="en-US" dirty="0"/>
          </a:p>
          <a:p>
            <a:pPr lvl="2"/>
            <a:r>
              <a:rPr lang="vi-VN" dirty="0"/>
              <a:t>Tăng cường sự </a:t>
            </a:r>
            <a:r>
              <a:rPr lang="en-US" dirty="0" err="1"/>
              <a:t>đoàn</a:t>
            </a:r>
            <a:r>
              <a:rPr lang="vi-VN" dirty="0"/>
              <a:t> kết </a:t>
            </a:r>
            <a:r>
              <a:rPr lang="en-US" dirty="0" err="1"/>
              <a:t>trong</a:t>
            </a:r>
            <a:r>
              <a:rPr lang="en-US" dirty="0"/>
              <a:t> </a:t>
            </a:r>
            <a:r>
              <a:rPr lang="vi-VN" dirty="0"/>
              <a:t>đội </a:t>
            </a:r>
            <a:r>
              <a:rPr lang="en-US" dirty="0" err="1"/>
              <a:t>bởi</a:t>
            </a:r>
            <a:r>
              <a:rPr lang="en-US" dirty="0"/>
              <a:t> </a:t>
            </a:r>
            <a:r>
              <a:rPr lang="en-US" dirty="0" err="1"/>
              <a:t>sự</a:t>
            </a:r>
            <a:r>
              <a:rPr lang="en-US" dirty="0"/>
              <a:t> </a:t>
            </a:r>
            <a:r>
              <a:rPr lang="vi-VN" dirty="0"/>
              <a:t>chia sẻ thông tin và kinh nghiệm công khai </a:t>
            </a:r>
            <a:r>
              <a:rPr lang="en-US" dirty="0" err="1"/>
              <a:t>của</a:t>
            </a:r>
            <a:r>
              <a:rPr lang="en-US" dirty="0"/>
              <a:t> </a:t>
            </a:r>
            <a:r>
              <a:rPr lang="vi-VN" dirty="0"/>
              <a:t>các thành viên trong nhóm</a:t>
            </a:r>
            <a:r>
              <a:rPr lang="en-US" dirty="0"/>
              <a:t>.</a:t>
            </a:r>
          </a:p>
          <a:p>
            <a:pPr lvl="2"/>
            <a:r>
              <a:rPr lang="en-US" dirty="0"/>
              <a:t>G</a:t>
            </a:r>
            <a:r>
              <a:rPr lang="vi-VN" dirty="0"/>
              <a:t>iúp đỡ lẫn nhau để cải thiện hiệu suất tổng thể của dự án</a:t>
            </a:r>
            <a:endParaRPr lang="en-US" dirty="0"/>
          </a:p>
          <a:p>
            <a:pPr lvl="3"/>
            <a:endParaRPr lang="en-US" dirty="0"/>
          </a:p>
        </p:txBody>
      </p:sp>
    </p:spTree>
    <p:extLst>
      <p:ext uri="{BB962C8B-B14F-4D97-AF65-F5344CB8AC3E}">
        <p14:creationId xmlns:p14="http://schemas.microsoft.com/office/powerpoint/2010/main" val="33311600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Phát</a:t>
            </a:r>
            <a:r>
              <a:rPr lang="en-US" dirty="0"/>
              <a:t> </a:t>
            </a:r>
            <a:r>
              <a:rPr lang="en-US" dirty="0" err="1"/>
              <a:t>triển</a:t>
            </a:r>
            <a:r>
              <a:rPr lang="en-US" dirty="0"/>
              <a:t> </a:t>
            </a:r>
            <a:r>
              <a:rPr lang="en-US" dirty="0" err="1"/>
              <a:t>nhóm</a:t>
            </a:r>
            <a:r>
              <a:rPr lang="en-US" dirty="0"/>
              <a:t> </a:t>
            </a:r>
            <a:r>
              <a:rPr lang="en-US" dirty="0" err="1"/>
              <a:t>dự</a:t>
            </a:r>
            <a:r>
              <a:rPr lang="en-US" dirty="0"/>
              <a:t> </a:t>
            </a:r>
            <a:r>
              <a:rPr lang="en-US" dirty="0" err="1"/>
              <a:t>án</a:t>
            </a:r>
            <a:r>
              <a:rPr lang="en-US" dirty="0"/>
              <a:t/>
            </a:r>
            <a:br>
              <a:rPr lang="en-US" dirty="0"/>
            </a:br>
            <a:r>
              <a:rPr lang="en-US" dirty="0"/>
              <a:t>(Develop Project Team)</a:t>
            </a:r>
          </a:p>
        </p:txBody>
      </p:sp>
      <p:sp>
        <p:nvSpPr>
          <p:cNvPr id="3" name="Content Placeholder 2"/>
          <p:cNvSpPr>
            <a:spLocks noGrp="1"/>
          </p:cNvSpPr>
          <p:nvPr>
            <p:ph idx="1"/>
          </p:nvPr>
        </p:nvSpPr>
        <p:spPr/>
        <p:txBody>
          <a:bodyPr/>
          <a:lstStyle/>
          <a:p>
            <a:pPr lvl="1"/>
            <a:r>
              <a:rPr lang="en-US" dirty="0" smtClean="0">
                <a:solidFill>
                  <a:srgbClr val="990000"/>
                </a:solidFill>
              </a:rPr>
              <a:t>Enterprise </a:t>
            </a:r>
            <a:r>
              <a:rPr lang="en-US" dirty="0">
                <a:solidFill>
                  <a:srgbClr val="990000"/>
                </a:solidFill>
              </a:rPr>
              <a:t>Environmental Factors </a:t>
            </a:r>
            <a:r>
              <a:rPr lang="en-US" dirty="0" smtClean="0">
                <a:solidFill>
                  <a:srgbClr val="990000"/>
                </a:solidFill>
              </a:rPr>
              <a:t>Update</a:t>
            </a:r>
            <a:r>
              <a:rPr lang="en-US" dirty="0" smtClean="0"/>
              <a:t>: </a:t>
            </a:r>
            <a:r>
              <a:rPr lang="vi-VN" dirty="0"/>
              <a:t>Các yếu tố môi trường doanh nghiệp có thể được cập nhật như là kết quả của quá trình phát triển </a:t>
            </a:r>
            <a:r>
              <a:rPr lang="en-US" dirty="0" smtClean="0"/>
              <a:t>n</a:t>
            </a:r>
            <a:r>
              <a:rPr lang="vi-VN" dirty="0" smtClean="0"/>
              <a:t>hóm </a:t>
            </a:r>
            <a:r>
              <a:rPr lang="en-US" dirty="0" smtClean="0"/>
              <a:t>d</a:t>
            </a:r>
            <a:r>
              <a:rPr lang="vi-VN" dirty="0" smtClean="0"/>
              <a:t>ự </a:t>
            </a:r>
            <a:r>
              <a:rPr lang="vi-VN" dirty="0"/>
              <a:t>án bao </a:t>
            </a:r>
            <a:r>
              <a:rPr lang="vi-VN" dirty="0" smtClean="0"/>
              <a:t>gồm </a:t>
            </a:r>
            <a:r>
              <a:rPr lang="en-US" dirty="0" smtClean="0"/>
              <a:t>q</a:t>
            </a:r>
            <a:r>
              <a:rPr lang="vi-VN" dirty="0" smtClean="0"/>
              <a:t>uản </a:t>
            </a:r>
            <a:r>
              <a:rPr lang="vi-VN" dirty="0"/>
              <a:t>trị nhân </a:t>
            </a:r>
            <a:r>
              <a:rPr lang="vi-VN" dirty="0" smtClean="0"/>
              <a:t>sự</a:t>
            </a:r>
            <a:r>
              <a:rPr lang="en-US" dirty="0" smtClean="0"/>
              <a:t>, </a:t>
            </a:r>
            <a:r>
              <a:rPr lang="vi-VN" dirty="0" smtClean="0"/>
              <a:t>cập </a:t>
            </a:r>
            <a:r>
              <a:rPr lang="vi-VN" dirty="0"/>
              <a:t>nhật </a:t>
            </a:r>
            <a:r>
              <a:rPr lang="vi-VN" dirty="0" smtClean="0"/>
              <a:t>hồ </a:t>
            </a:r>
            <a:r>
              <a:rPr lang="vi-VN" dirty="0"/>
              <a:t>sơ đào tạo nhân viên và đánh giá kỹ năng.</a:t>
            </a:r>
            <a:endParaRPr lang="en-US" dirty="0"/>
          </a:p>
          <a:p>
            <a:pPr lvl="1"/>
            <a:endParaRPr lang="en-US" dirty="0"/>
          </a:p>
        </p:txBody>
      </p:sp>
    </p:spTree>
    <p:extLst>
      <p:ext uri="{BB962C8B-B14F-4D97-AF65-F5344CB8AC3E}">
        <p14:creationId xmlns:p14="http://schemas.microsoft.com/office/powerpoint/2010/main" val="15725645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smtClean="0"/>
              <a:t>Quản</a:t>
            </a:r>
            <a:r>
              <a:rPr lang="en-US" dirty="0" smtClean="0"/>
              <a:t> </a:t>
            </a:r>
            <a:r>
              <a:rPr lang="en-US" dirty="0" err="1" smtClean="0"/>
              <a:t>lý</a:t>
            </a:r>
            <a:r>
              <a:rPr lang="en-US" dirty="0" smtClean="0"/>
              <a:t> </a:t>
            </a:r>
            <a:r>
              <a:rPr lang="en-US" dirty="0" err="1" smtClean="0"/>
              <a:t>nhóm</a:t>
            </a:r>
            <a:r>
              <a:rPr lang="en-US" dirty="0" smtClean="0"/>
              <a:t> </a:t>
            </a:r>
            <a:r>
              <a:rPr lang="en-US" dirty="0" err="1" smtClean="0"/>
              <a:t>dự</a:t>
            </a:r>
            <a:r>
              <a:rPr lang="en-US" dirty="0" smtClean="0"/>
              <a:t> </a:t>
            </a:r>
            <a:r>
              <a:rPr lang="en-US" dirty="0" err="1" smtClean="0"/>
              <a:t>án</a:t>
            </a:r>
            <a:r>
              <a:rPr lang="en-US" dirty="0" smtClean="0"/>
              <a:t/>
            </a:r>
            <a:br>
              <a:rPr lang="en-US" dirty="0" smtClean="0"/>
            </a:br>
            <a:r>
              <a:rPr lang="en-US" dirty="0" smtClean="0"/>
              <a:t>(</a:t>
            </a:r>
            <a:r>
              <a:rPr lang="de-DE" dirty="0"/>
              <a:t>Manage Project Team</a:t>
            </a:r>
            <a:r>
              <a:rPr lang="en-US" dirty="0" smtClean="0"/>
              <a:t>)</a:t>
            </a:r>
            <a:endParaRPr lang="en-US" dirty="0"/>
          </a:p>
        </p:txBody>
      </p:sp>
      <p:sp>
        <p:nvSpPr>
          <p:cNvPr id="3" name="Content Placeholder 2"/>
          <p:cNvSpPr>
            <a:spLocks noGrp="1"/>
          </p:cNvSpPr>
          <p:nvPr>
            <p:ph idx="1"/>
          </p:nvPr>
        </p:nvSpPr>
        <p:spPr/>
        <p:txBody>
          <a:bodyPr/>
          <a:lstStyle/>
          <a:p>
            <a:r>
              <a:rPr lang="vi-VN" dirty="0"/>
              <a:t>Quản lý nhóm dự án là quá trình theo dõi hiệu suất thành viên trong nhóm, cung cấp thông tin phản hồi, giải quyết các vấn đề, và quản lý </a:t>
            </a:r>
            <a:r>
              <a:rPr lang="en-US" dirty="0" err="1" smtClean="0"/>
              <a:t>các</a:t>
            </a:r>
            <a:r>
              <a:rPr lang="en-US" dirty="0" smtClean="0"/>
              <a:t> </a:t>
            </a:r>
            <a:r>
              <a:rPr lang="vi-VN" dirty="0" smtClean="0"/>
              <a:t>thay </a:t>
            </a:r>
            <a:r>
              <a:rPr lang="vi-VN" dirty="0"/>
              <a:t>đổi để tối ưu hóa hiệu suất của dự án</a:t>
            </a:r>
            <a:r>
              <a:rPr lang="vi-VN" dirty="0" smtClean="0"/>
              <a:t>.</a:t>
            </a:r>
            <a:endParaRPr lang="en-US" dirty="0" smtClean="0"/>
          </a:p>
          <a:p>
            <a:r>
              <a:rPr lang="en-US" dirty="0" smtClean="0"/>
              <a:t>Q</a:t>
            </a:r>
            <a:r>
              <a:rPr lang="vi-VN" dirty="0" smtClean="0"/>
              <a:t>uản </a:t>
            </a:r>
            <a:r>
              <a:rPr lang="vi-VN" dirty="0"/>
              <a:t>lý </a:t>
            </a:r>
            <a:r>
              <a:rPr lang="en-US" dirty="0" err="1" smtClean="0"/>
              <a:t>đội</a:t>
            </a:r>
            <a:r>
              <a:rPr lang="en-US" dirty="0" smtClean="0"/>
              <a:t> </a:t>
            </a:r>
            <a:r>
              <a:rPr lang="vi-VN" dirty="0" smtClean="0"/>
              <a:t>dự án</a:t>
            </a:r>
            <a:r>
              <a:rPr lang="en-US" dirty="0" smtClean="0"/>
              <a:t> </a:t>
            </a:r>
            <a:r>
              <a:rPr lang="en-US" dirty="0" err="1" smtClean="0"/>
              <a:t>bao</a:t>
            </a:r>
            <a:r>
              <a:rPr lang="en-US" dirty="0" smtClean="0"/>
              <a:t> </a:t>
            </a:r>
            <a:r>
              <a:rPr lang="en-US" dirty="0" err="1" smtClean="0"/>
              <a:t>gồm</a:t>
            </a:r>
            <a:r>
              <a:rPr lang="en-US" dirty="0" smtClean="0"/>
              <a:t>:</a:t>
            </a:r>
          </a:p>
          <a:p>
            <a:pPr lvl="1"/>
            <a:r>
              <a:rPr lang="en-US" dirty="0" smtClean="0"/>
              <a:t>Q</a:t>
            </a:r>
            <a:r>
              <a:rPr lang="vi-VN" dirty="0" smtClean="0"/>
              <a:t>uan </a:t>
            </a:r>
            <a:r>
              <a:rPr lang="vi-VN" dirty="0"/>
              <a:t>sát hành vi của </a:t>
            </a:r>
            <a:r>
              <a:rPr lang="vi-VN" dirty="0" smtClean="0"/>
              <a:t>nhóm</a:t>
            </a:r>
            <a:r>
              <a:rPr lang="en-US" dirty="0" smtClean="0"/>
              <a:t>,</a:t>
            </a:r>
          </a:p>
          <a:p>
            <a:pPr lvl="1"/>
            <a:r>
              <a:rPr lang="en-US" dirty="0" smtClean="0"/>
              <a:t>Q</a:t>
            </a:r>
            <a:r>
              <a:rPr lang="vi-VN" dirty="0" smtClean="0"/>
              <a:t>uản </a:t>
            </a:r>
            <a:r>
              <a:rPr lang="vi-VN" dirty="0"/>
              <a:t>lý xung </a:t>
            </a:r>
            <a:r>
              <a:rPr lang="vi-VN" dirty="0" smtClean="0"/>
              <a:t>đột</a:t>
            </a:r>
            <a:r>
              <a:rPr lang="en-US" dirty="0" smtClean="0"/>
              <a:t>.</a:t>
            </a:r>
          </a:p>
          <a:p>
            <a:pPr lvl="1"/>
            <a:r>
              <a:rPr lang="en-US" dirty="0" smtClean="0"/>
              <a:t>G</a:t>
            </a:r>
            <a:r>
              <a:rPr lang="vi-VN" dirty="0" smtClean="0"/>
              <a:t>iải </a:t>
            </a:r>
            <a:r>
              <a:rPr lang="vi-VN" dirty="0"/>
              <a:t>quyết các vấn </a:t>
            </a:r>
            <a:r>
              <a:rPr lang="vi-VN" dirty="0" smtClean="0"/>
              <a:t>đề</a:t>
            </a:r>
            <a:r>
              <a:rPr lang="en-US" dirty="0" smtClean="0"/>
              <a:t>.</a:t>
            </a:r>
          </a:p>
          <a:p>
            <a:pPr lvl="1"/>
            <a:r>
              <a:rPr lang="en-US" dirty="0" smtClean="0"/>
              <a:t>T</a:t>
            </a:r>
            <a:r>
              <a:rPr lang="vi-VN" dirty="0" smtClean="0"/>
              <a:t>hẩm </a:t>
            </a:r>
            <a:r>
              <a:rPr lang="vi-VN" dirty="0"/>
              <a:t>định hiệu suất thành viên trong nhóm</a:t>
            </a:r>
            <a:r>
              <a:rPr lang="vi-VN" dirty="0" smtClean="0"/>
              <a:t>.</a:t>
            </a:r>
            <a:endParaRPr lang="en-US" dirty="0" smtClean="0"/>
          </a:p>
        </p:txBody>
      </p:sp>
    </p:spTree>
    <p:extLst>
      <p:ext uri="{BB962C8B-B14F-4D97-AF65-F5344CB8AC3E}">
        <p14:creationId xmlns:p14="http://schemas.microsoft.com/office/powerpoint/2010/main" val="1371468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259919"/>
          </a:xfrm>
        </p:spPr>
        <p:txBody>
          <a:bodyPr/>
          <a:lstStyle/>
          <a:p>
            <a:r>
              <a:rPr lang="en-US" sz="2800" dirty="0"/>
              <a:t>QUẢN LÝ NGUỒN NHÂN LỰC CỦA DỰ ÁN</a:t>
            </a:r>
            <a:br>
              <a:rPr lang="en-US" sz="2800" dirty="0"/>
            </a:br>
            <a:r>
              <a:rPr lang="en-US" sz="2800" dirty="0"/>
              <a:t>(Project Human Resource Management)</a:t>
            </a:r>
          </a:p>
        </p:txBody>
      </p:sp>
      <p:sp>
        <p:nvSpPr>
          <p:cNvPr id="3" name="Content Placeholder 2"/>
          <p:cNvSpPr>
            <a:spLocks noGrp="1"/>
          </p:cNvSpPr>
          <p:nvPr>
            <p:ph idx="1"/>
          </p:nvPr>
        </p:nvSpPr>
        <p:spPr/>
        <p:txBody>
          <a:bodyPr/>
          <a:lstStyle/>
          <a:p>
            <a:r>
              <a:rPr lang="vi-VN" dirty="0"/>
              <a:t>Các Lý thuyết về </a:t>
            </a:r>
            <a:r>
              <a:rPr lang="en-US" dirty="0"/>
              <a:t>đ</a:t>
            </a:r>
            <a:r>
              <a:rPr lang="vi-VN" dirty="0" smtClean="0"/>
              <a:t>ộng </a:t>
            </a:r>
            <a:r>
              <a:rPr lang="vi-VN" dirty="0"/>
              <a:t>cơ. </a:t>
            </a:r>
            <a:endParaRPr lang="en-US" dirty="0" smtClean="0"/>
          </a:p>
          <a:p>
            <a:pPr lvl="1"/>
            <a:r>
              <a:rPr lang="en-US" dirty="0" err="1" smtClean="0"/>
              <a:t>Lý</a:t>
            </a:r>
            <a:r>
              <a:rPr lang="en-US" dirty="0" smtClean="0"/>
              <a:t> </a:t>
            </a:r>
            <a:r>
              <a:rPr lang="en-US" dirty="0" err="1" smtClean="0"/>
              <a:t>thuyết</a:t>
            </a:r>
            <a:r>
              <a:rPr lang="en-US" dirty="0" smtClean="0"/>
              <a:t> </a:t>
            </a:r>
            <a:r>
              <a:rPr lang="en-US" dirty="0"/>
              <a:t>t</a:t>
            </a:r>
            <a:r>
              <a:rPr lang="vi-VN" dirty="0"/>
              <a:t>hứ</a:t>
            </a:r>
            <a:r>
              <a:rPr lang="en-US" dirty="0"/>
              <a:t> </a:t>
            </a:r>
            <a:r>
              <a:rPr lang="vi-VN" dirty="0"/>
              <a:t>bậc </a:t>
            </a:r>
            <a:r>
              <a:rPr lang="en-US" dirty="0"/>
              <a:t>n</a:t>
            </a:r>
            <a:r>
              <a:rPr lang="vi-VN" dirty="0"/>
              <a:t>hu cầu của A. Maslow. </a:t>
            </a:r>
          </a:p>
          <a:p>
            <a:pPr lvl="1"/>
            <a:r>
              <a:rPr lang="en-US" dirty="0" err="1" smtClean="0"/>
              <a:t>Lý</a:t>
            </a:r>
            <a:r>
              <a:rPr lang="en-US" dirty="0" smtClean="0"/>
              <a:t> </a:t>
            </a:r>
            <a:r>
              <a:rPr lang="en-US" dirty="0" err="1" smtClean="0"/>
              <a:t>tuyết</a:t>
            </a:r>
            <a:r>
              <a:rPr lang="en-US" dirty="0" smtClean="0"/>
              <a:t> </a:t>
            </a:r>
            <a:r>
              <a:rPr lang="vi-VN" dirty="0"/>
              <a:t>“hai yếu tố” của F. Herzberg. </a:t>
            </a:r>
            <a:endParaRPr lang="en-US" dirty="0" smtClean="0"/>
          </a:p>
          <a:p>
            <a:pPr lvl="1"/>
            <a:r>
              <a:rPr lang="en-US" dirty="0" err="1" smtClean="0"/>
              <a:t>Lý</a:t>
            </a:r>
            <a:r>
              <a:rPr lang="en-US" dirty="0" smtClean="0"/>
              <a:t> </a:t>
            </a:r>
            <a:r>
              <a:rPr lang="en-US" dirty="0" err="1" smtClean="0"/>
              <a:t>thuyết</a:t>
            </a:r>
            <a:r>
              <a:rPr lang="en-US" dirty="0" smtClean="0"/>
              <a:t> </a:t>
            </a:r>
            <a:r>
              <a:rPr lang="vi-VN" dirty="0"/>
              <a:t>về</a:t>
            </a:r>
            <a:r>
              <a:rPr lang="en-US" dirty="0"/>
              <a:t> n</a:t>
            </a:r>
            <a:r>
              <a:rPr lang="vi-VN" dirty="0"/>
              <a:t>hu cầu đã được thỏa của D. </a:t>
            </a:r>
            <a:r>
              <a:rPr lang="vi-VN" dirty="0" smtClean="0"/>
              <a:t>McClelland</a:t>
            </a:r>
            <a:endParaRPr lang="en-US" dirty="0" smtClean="0"/>
          </a:p>
          <a:p>
            <a:pPr lvl="1"/>
            <a:r>
              <a:rPr lang="en-US" dirty="0" err="1" smtClean="0"/>
              <a:t>Lý</a:t>
            </a:r>
            <a:r>
              <a:rPr lang="en-US" dirty="0" smtClean="0"/>
              <a:t> </a:t>
            </a:r>
            <a:r>
              <a:rPr lang="en-US" dirty="0" err="1" smtClean="0"/>
              <a:t>thuyết</a:t>
            </a:r>
            <a:r>
              <a:rPr lang="en-US" dirty="0" smtClean="0"/>
              <a:t> </a:t>
            </a:r>
            <a:r>
              <a:rPr lang="vi-VN" dirty="0"/>
              <a:t>X &amp; Y của D. McGregor. </a:t>
            </a:r>
          </a:p>
          <a:p>
            <a:pPr marL="336550" lvl="1" indent="0">
              <a:buNone/>
            </a:pPr>
            <a:endParaRPr lang="en-US" dirty="0"/>
          </a:p>
        </p:txBody>
      </p:sp>
    </p:spTree>
    <p:extLst>
      <p:ext uri="{BB962C8B-B14F-4D97-AF65-F5344CB8AC3E}">
        <p14:creationId xmlns:p14="http://schemas.microsoft.com/office/powerpoint/2010/main" val="16188168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smtClean="0"/>
              <a:t>Quản</a:t>
            </a:r>
            <a:r>
              <a:rPr lang="en-US" dirty="0" smtClean="0"/>
              <a:t> </a:t>
            </a:r>
            <a:r>
              <a:rPr lang="en-US" dirty="0" err="1" smtClean="0"/>
              <a:t>lý</a:t>
            </a:r>
            <a:r>
              <a:rPr lang="en-US" dirty="0" smtClean="0"/>
              <a:t> </a:t>
            </a:r>
            <a:r>
              <a:rPr lang="en-US" dirty="0" err="1" smtClean="0"/>
              <a:t>nhóm</a:t>
            </a:r>
            <a:r>
              <a:rPr lang="en-US" dirty="0" smtClean="0"/>
              <a:t> </a:t>
            </a:r>
            <a:r>
              <a:rPr lang="en-US" dirty="0" err="1" smtClean="0"/>
              <a:t>dự</a:t>
            </a:r>
            <a:r>
              <a:rPr lang="en-US" dirty="0" smtClean="0"/>
              <a:t> </a:t>
            </a:r>
            <a:r>
              <a:rPr lang="en-US" dirty="0" err="1" smtClean="0"/>
              <a:t>án</a:t>
            </a:r>
            <a:r>
              <a:rPr lang="en-US" dirty="0" smtClean="0"/>
              <a:t/>
            </a:r>
            <a:br>
              <a:rPr lang="en-US" dirty="0" smtClean="0"/>
            </a:br>
            <a:r>
              <a:rPr lang="en-US" dirty="0" smtClean="0"/>
              <a:t>(</a:t>
            </a:r>
            <a:r>
              <a:rPr lang="de-DE" dirty="0" smtClean="0"/>
              <a:t>Manage Project Team</a:t>
            </a:r>
            <a:r>
              <a:rPr lang="en-US" dirty="0" smtClean="0"/>
              <a:t>)</a:t>
            </a:r>
            <a:endParaRPr lang="en-US" dirty="0"/>
          </a:p>
        </p:txBody>
      </p:sp>
      <p:sp>
        <p:nvSpPr>
          <p:cNvPr id="3" name="Content Placeholder 2"/>
          <p:cNvSpPr>
            <a:spLocks noGrp="1"/>
          </p:cNvSpPr>
          <p:nvPr>
            <p:ph idx="1"/>
          </p:nvPr>
        </p:nvSpPr>
        <p:spPr/>
        <p:txBody>
          <a:bodyPr/>
          <a:lstStyle/>
          <a:p>
            <a:r>
              <a:rPr lang="en-US" dirty="0"/>
              <a:t>K</a:t>
            </a:r>
            <a:r>
              <a:rPr lang="vi-VN" dirty="0"/>
              <a:t>ết quả của quản lý nhóm dự</a:t>
            </a:r>
            <a:r>
              <a:rPr lang="en-US" dirty="0"/>
              <a:t> </a:t>
            </a:r>
            <a:r>
              <a:rPr lang="en-US" dirty="0" err="1"/>
              <a:t>án</a:t>
            </a:r>
            <a:r>
              <a:rPr lang="en-US" dirty="0"/>
              <a:t>:</a:t>
            </a:r>
          </a:p>
          <a:p>
            <a:pPr lvl="1"/>
            <a:r>
              <a:rPr lang="en-US" dirty="0"/>
              <a:t>Y</a:t>
            </a:r>
            <a:r>
              <a:rPr lang="vi-VN" dirty="0"/>
              <a:t>êu cầu thay đổi được cung cấp</a:t>
            </a:r>
            <a:r>
              <a:rPr lang="en-US" dirty="0"/>
              <a:t>.</a:t>
            </a:r>
          </a:p>
          <a:p>
            <a:pPr lvl="1"/>
            <a:r>
              <a:rPr lang="en-US" dirty="0"/>
              <a:t>K</a:t>
            </a:r>
            <a:r>
              <a:rPr lang="vi-VN" dirty="0"/>
              <a:t>ế hoạch nguồn nhân lực được cập </a:t>
            </a:r>
            <a:r>
              <a:rPr lang="vi-VN" dirty="0" smtClean="0"/>
              <a:t>nhật</a:t>
            </a:r>
            <a:r>
              <a:rPr lang="en-US" dirty="0" smtClean="0"/>
              <a:t>.</a:t>
            </a:r>
          </a:p>
          <a:p>
            <a:pPr lvl="1"/>
            <a:r>
              <a:rPr lang="en-US" dirty="0" smtClean="0"/>
              <a:t>C</a:t>
            </a:r>
            <a:r>
              <a:rPr lang="vi-VN" dirty="0" smtClean="0"/>
              <a:t>ác </a:t>
            </a:r>
            <a:r>
              <a:rPr lang="vi-VN" dirty="0"/>
              <a:t>vấn đề được giải </a:t>
            </a:r>
            <a:r>
              <a:rPr lang="vi-VN" dirty="0" smtClean="0"/>
              <a:t>quyết</a:t>
            </a:r>
            <a:r>
              <a:rPr lang="en-US" dirty="0" smtClean="0"/>
              <a:t>.</a:t>
            </a:r>
          </a:p>
          <a:p>
            <a:pPr lvl="1"/>
            <a:r>
              <a:rPr lang="en-US" dirty="0"/>
              <a:t>Đ</a:t>
            </a:r>
            <a:r>
              <a:rPr lang="vi-VN" dirty="0" smtClean="0"/>
              <a:t>ầu </a:t>
            </a:r>
            <a:r>
              <a:rPr lang="vi-VN" dirty="0"/>
              <a:t>vào được cung cấp cho các đánh giá kết quả và bài ​​học thu được được thêm vào cơ sở dữ liệu của tổ chức.</a:t>
            </a:r>
            <a:endParaRPr lang="en-US" dirty="0"/>
          </a:p>
          <a:p>
            <a:pPr lvl="1"/>
            <a:endParaRPr lang="en-US" dirty="0"/>
          </a:p>
        </p:txBody>
      </p:sp>
    </p:spTree>
    <p:extLst>
      <p:ext uri="{BB962C8B-B14F-4D97-AF65-F5344CB8AC3E}">
        <p14:creationId xmlns:p14="http://schemas.microsoft.com/office/powerpoint/2010/main" val="20415999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Quản</a:t>
            </a:r>
            <a:r>
              <a:rPr lang="en-US" dirty="0"/>
              <a:t> </a:t>
            </a:r>
            <a:r>
              <a:rPr lang="en-US" dirty="0" err="1"/>
              <a:t>lý</a:t>
            </a:r>
            <a:r>
              <a:rPr lang="en-US" dirty="0"/>
              <a:t> </a:t>
            </a:r>
            <a:r>
              <a:rPr lang="en-US" dirty="0" err="1"/>
              <a:t>nhóm</a:t>
            </a:r>
            <a:r>
              <a:rPr lang="en-US" dirty="0"/>
              <a:t> </a:t>
            </a:r>
            <a:r>
              <a:rPr lang="en-US" dirty="0" err="1"/>
              <a:t>dự</a:t>
            </a:r>
            <a:r>
              <a:rPr lang="en-US" dirty="0"/>
              <a:t> </a:t>
            </a:r>
            <a:r>
              <a:rPr lang="en-US" dirty="0" err="1"/>
              <a:t>án</a:t>
            </a:r>
            <a:r>
              <a:rPr lang="en-US" dirty="0"/>
              <a:t/>
            </a:r>
            <a:br>
              <a:rPr lang="en-US" dirty="0"/>
            </a:br>
            <a:r>
              <a:rPr lang="en-US" dirty="0"/>
              <a:t>(</a:t>
            </a:r>
            <a:r>
              <a:rPr lang="de-DE" dirty="0"/>
              <a:t>Manage Project Team</a:t>
            </a:r>
            <a:r>
              <a:rPr lang="en-US" dirty="0"/>
              <a:t>)</a:t>
            </a:r>
          </a:p>
        </p:txBody>
      </p:sp>
      <p:sp>
        <p:nvSpPr>
          <p:cNvPr id="3" name="Content Placeholder 2"/>
          <p:cNvSpPr>
            <a:spLocks noGrp="1"/>
          </p:cNvSpPr>
          <p:nvPr>
            <p:ph idx="1"/>
          </p:nvPr>
        </p:nvSpPr>
        <p:spPr/>
        <p:txBody>
          <a:bodyPr/>
          <a:lstStyle/>
          <a:p>
            <a:r>
              <a:rPr lang="en-US" dirty="0" smtClean="0"/>
              <a:t>Inputs</a:t>
            </a:r>
          </a:p>
          <a:p>
            <a:pPr lvl="1"/>
            <a:r>
              <a:rPr lang="en-US" dirty="0" err="1" smtClean="0"/>
              <a:t>Phân</a:t>
            </a:r>
            <a:r>
              <a:rPr lang="en-US" dirty="0" smtClean="0"/>
              <a:t> </a:t>
            </a:r>
            <a:r>
              <a:rPr lang="en-US" dirty="0" err="1" smtClean="0"/>
              <a:t>công</a:t>
            </a:r>
            <a:r>
              <a:rPr lang="en-US" dirty="0" smtClean="0"/>
              <a:t> </a:t>
            </a:r>
            <a:r>
              <a:rPr lang="en-US" dirty="0" err="1" smtClean="0"/>
              <a:t>đội</a:t>
            </a:r>
            <a:r>
              <a:rPr lang="en-US" dirty="0" smtClean="0"/>
              <a:t> </a:t>
            </a:r>
            <a:r>
              <a:rPr lang="en-US" dirty="0" err="1" smtClean="0"/>
              <a:t>dự</a:t>
            </a:r>
            <a:r>
              <a:rPr lang="en-US" dirty="0" smtClean="0"/>
              <a:t> </a:t>
            </a:r>
            <a:r>
              <a:rPr lang="en-US" dirty="0" err="1" smtClean="0"/>
              <a:t>án</a:t>
            </a:r>
            <a:r>
              <a:rPr lang="en-US" dirty="0" smtClean="0"/>
              <a:t> (Project </a:t>
            </a:r>
            <a:r>
              <a:rPr lang="en-US" dirty="0"/>
              <a:t>Staff </a:t>
            </a:r>
            <a:r>
              <a:rPr lang="en-US" dirty="0" smtClean="0"/>
              <a:t>Assignments)</a:t>
            </a:r>
          </a:p>
          <a:p>
            <a:pPr lvl="1"/>
            <a:r>
              <a:rPr lang="en-US" dirty="0" err="1" smtClean="0"/>
              <a:t>Kế</a:t>
            </a:r>
            <a:r>
              <a:rPr lang="en-US" dirty="0" smtClean="0"/>
              <a:t> </a:t>
            </a:r>
            <a:r>
              <a:rPr lang="en-US" dirty="0" err="1" smtClean="0"/>
              <a:t>hoạch</a:t>
            </a:r>
            <a:r>
              <a:rPr lang="en-US" dirty="0" smtClean="0"/>
              <a:t> </a:t>
            </a:r>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dirty="0" err="1" smtClean="0"/>
              <a:t>án</a:t>
            </a:r>
            <a:r>
              <a:rPr lang="en-US" dirty="0" smtClean="0"/>
              <a:t> (Project </a:t>
            </a:r>
            <a:r>
              <a:rPr lang="en-US" dirty="0"/>
              <a:t>Management </a:t>
            </a:r>
            <a:r>
              <a:rPr lang="en-US" dirty="0" smtClean="0"/>
              <a:t>Plan)</a:t>
            </a:r>
          </a:p>
          <a:p>
            <a:pPr lvl="1"/>
            <a:r>
              <a:rPr lang="en-US" dirty="0"/>
              <a:t>Đ</a:t>
            </a:r>
            <a:r>
              <a:rPr lang="vi-VN" dirty="0" smtClean="0"/>
              <a:t>ánh giá</a:t>
            </a:r>
            <a:r>
              <a:rPr lang="en-US" dirty="0" smtClean="0"/>
              <a:t> h</a:t>
            </a:r>
            <a:r>
              <a:rPr lang="vi-VN" dirty="0" smtClean="0"/>
              <a:t>iệu </a:t>
            </a:r>
            <a:r>
              <a:rPr lang="vi-VN" dirty="0"/>
              <a:t>suất </a:t>
            </a:r>
            <a:r>
              <a:rPr lang="en-US" dirty="0" smtClean="0"/>
              <a:t>n</a:t>
            </a:r>
            <a:r>
              <a:rPr lang="vi-VN" dirty="0" smtClean="0"/>
              <a:t>hóm </a:t>
            </a:r>
            <a:r>
              <a:rPr lang="en-US" dirty="0" smtClean="0"/>
              <a:t>(Team </a:t>
            </a:r>
            <a:r>
              <a:rPr lang="en-US" dirty="0"/>
              <a:t>Performance </a:t>
            </a:r>
            <a:r>
              <a:rPr lang="en-US" dirty="0" smtClean="0"/>
              <a:t>Assessments)</a:t>
            </a:r>
          </a:p>
          <a:p>
            <a:pPr lvl="1"/>
            <a:r>
              <a:rPr lang="vi-VN" dirty="0"/>
              <a:t>Báo cáo </a:t>
            </a:r>
            <a:r>
              <a:rPr lang="en-US" dirty="0" smtClean="0"/>
              <a:t>h</a:t>
            </a:r>
            <a:r>
              <a:rPr lang="vi-VN" dirty="0" smtClean="0"/>
              <a:t>iệu suất</a:t>
            </a:r>
            <a:r>
              <a:rPr lang="en-US" dirty="0" smtClean="0"/>
              <a:t> (Performance Reports)</a:t>
            </a:r>
          </a:p>
          <a:p>
            <a:pPr lvl="1"/>
            <a:r>
              <a:rPr lang="en-US" dirty="0"/>
              <a:t>Organizational Process Assets</a:t>
            </a:r>
          </a:p>
        </p:txBody>
      </p:sp>
    </p:spTree>
    <p:extLst>
      <p:ext uri="{BB962C8B-B14F-4D97-AF65-F5344CB8AC3E}">
        <p14:creationId xmlns:p14="http://schemas.microsoft.com/office/powerpoint/2010/main" val="8219135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Quản</a:t>
            </a:r>
            <a:r>
              <a:rPr lang="en-US" dirty="0"/>
              <a:t> </a:t>
            </a:r>
            <a:r>
              <a:rPr lang="en-US" dirty="0" err="1"/>
              <a:t>lý</a:t>
            </a:r>
            <a:r>
              <a:rPr lang="en-US" dirty="0"/>
              <a:t> </a:t>
            </a:r>
            <a:r>
              <a:rPr lang="en-US" dirty="0" err="1"/>
              <a:t>nhóm</a:t>
            </a:r>
            <a:r>
              <a:rPr lang="en-US" dirty="0"/>
              <a:t> </a:t>
            </a:r>
            <a:r>
              <a:rPr lang="en-US" dirty="0" err="1"/>
              <a:t>dự</a:t>
            </a:r>
            <a:r>
              <a:rPr lang="en-US" dirty="0"/>
              <a:t> </a:t>
            </a:r>
            <a:r>
              <a:rPr lang="en-US" dirty="0" err="1"/>
              <a:t>án</a:t>
            </a:r>
            <a:r>
              <a:rPr lang="en-US" dirty="0"/>
              <a:t/>
            </a:r>
            <a:br>
              <a:rPr lang="en-US" dirty="0"/>
            </a:br>
            <a:r>
              <a:rPr lang="en-US" dirty="0"/>
              <a:t>(</a:t>
            </a:r>
            <a:r>
              <a:rPr lang="de-DE" dirty="0"/>
              <a:t>Manage Project Team</a:t>
            </a:r>
            <a:r>
              <a:rPr lang="en-US" dirty="0"/>
              <a:t>)</a:t>
            </a:r>
          </a:p>
        </p:txBody>
      </p:sp>
      <p:sp>
        <p:nvSpPr>
          <p:cNvPr id="3" name="Content Placeholder 2"/>
          <p:cNvSpPr>
            <a:spLocks noGrp="1"/>
          </p:cNvSpPr>
          <p:nvPr>
            <p:ph idx="1"/>
          </p:nvPr>
        </p:nvSpPr>
        <p:spPr/>
        <p:txBody>
          <a:bodyPr/>
          <a:lstStyle/>
          <a:p>
            <a:r>
              <a:rPr lang="en-US" dirty="0"/>
              <a:t>Tools and </a:t>
            </a:r>
            <a:r>
              <a:rPr lang="en-US" dirty="0" smtClean="0"/>
              <a:t>techniques</a:t>
            </a:r>
          </a:p>
          <a:p>
            <a:pPr lvl="1"/>
            <a:r>
              <a:rPr lang="en-US" dirty="0">
                <a:solidFill>
                  <a:srgbClr val="990000"/>
                </a:solidFill>
              </a:rPr>
              <a:t>Observation and </a:t>
            </a:r>
            <a:r>
              <a:rPr lang="en-US" dirty="0" smtClean="0">
                <a:solidFill>
                  <a:srgbClr val="990000"/>
                </a:solidFill>
              </a:rPr>
              <a:t>conversation</a:t>
            </a:r>
            <a:r>
              <a:rPr lang="en-US" dirty="0" smtClean="0"/>
              <a:t>: </a:t>
            </a:r>
            <a:r>
              <a:rPr lang="vi-VN" dirty="0"/>
              <a:t>Quan sát và hội thoại được sử dụng để giữ liên lạc với công việc và </a:t>
            </a:r>
            <a:r>
              <a:rPr lang="en-US" dirty="0" err="1" smtClean="0"/>
              <a:t>quan</a:t>
            </a:r>
            <a:r>
              <a:rPr lang="en-US" dirty="0" smtClean="0"/>
              <a:t> </a:t>
            </a:r>
            <a:r>
              <a:rPr lang="en-US" dirty="0" err="1" smtClean="0"/>
              <a:t>điểm</a:t>
            </a:r>
            <a:r>
              <a:rPr lang="en-US" dirty="0" smtClean="0"/>
              <a:t> </a:t>
            </a:r>
            <a:r>
              <a:rPr lang="vi-VN" dirty="0" smtClean="0"/>
              <a:t>của </a:t>
            </a:r>
            <a:r>
              <a:rPr lang="vi-VN" dirty="0"/>
              <a:t>các thành viên trong nhóm dự </a:t>
            </a:r>
            <a:r>
              <a:rPr lang="vi-VN" dirty="0" smtClean="0"/>
              <a:t>án</a:t>
            </a:r>
            <a:r>
              <a:rPr lang="en-US" dirty="0" smtClean="0"/>
              <a:t>.</a:t>
            </a:r>
            <a:endParaRPr lang="en-US" dirty="0"/>
          </a:p>
          <a:p>
            <a:pPr lvl="1"/>
            <a:r>
              <a:rPr lang="en-US" dirty="0">
                <a:solidFill>
                  <a:srgbClr val="990000"/>
                </a:solidFill>
              </a:rPr>
              <a:t>Project Performance </a:t>
            </a:r>
            <a:r>
              <a:rPr lang="en-US" dirty="0" smtClean="0">
                <a:solidFill>
                  <a:srgbClr val="990000"/>
                </a:solidFill>
              </a:rPr>
              <a:t>Appraisals</a:t>
            </a:r>
            <a:r>
              <a:rPr lang="en-US" dirty="0" smtClean="0"/>
              <a:t>: </a:t>
            </a:r>
            <a:r>
              <a:rPr lang="vi-VN" dirty="0"/>
              <a:t>tiến hành đánh giá kết quả trong quá trình của </a:t>
            </a:r>
            <a:r>
              <a:rPr lang="vi-VN" dirty="0" smtClean="0"/>
              <a:t>dự án</a:t>
            </a:r>
            <a:r>
              <a:rPr lang="en-US" dirty="0" smtClean="0"/>
              <a:t> </a:t>
            </a:r>
            <a:r>
              <a:rPr lang="vi-VN" dirty="0" smtClean="0"/>
              <a:t>bao gồm</a:t>
            </a:r>
            <a:r>
              <a:rPr lang="en-US" dirty="0" smtClean="0"/>
              <a:t>:</a:t>
            </a:r>
          </a:p>
          <a:p>
            <a:pPr lvl="2"/>
            <a:r>
              <a:rPr lang="en-US" dirty="0" smtClean="0"/>
              <a:t>L</a:t>
            </a:r>
            <a:r>
              <a:rPr lang="vi-VN" dirty="0" smtClean="0"/>
              <a:t>àm </a:t>
            </a:r>
            <a:r>
              <a:rPr lang="vi-VN" dirty="0"/>
              <a:t>rõ vai trò và trách nhiệm góp ý xây dựng cho các thành viên trong </a:t>
            </a:r>
            <a:r>
              <a:rPr lang="vi-VN" dirty="0" smtClean="0"/>
              <a:t>nhóm</a:t>
            </a:r>
            <a:r>
              <a:rPr lang="en-US" dirty="0" smtClean="0"/>
              <a:t>.</a:t>
            </a:r>
          </a:p>
          <a:p>
            <a:pPr lvl="2"/>
            <a:r>
              <a:rPr lang="en-US" dirty="0" smtClean="0"/>
              <a:t>P</a:t>
            </a:r>
            <a:r>
              <a:rPr lang="vi-VN" dirty="0" smtClean="0"/>
              <a:t>hát </a:t>
            </a:r>
            <a:r>
              <a:rPr lang="vi-VN" dirty="0"/>
              <a:t>hiện các vấn đề chưa biết hoặc chưa được giải </a:t>
            </a:r>
            <a:r>
              <a:rPr lang="vi-VN" dirty="0" smtClean="0"/>
              <a:t>quyết</a:t>
            </a:r>
            <a:r>
              <a:rPr lang="en-US" dirty="0" smtClean="0"/>
              <a:t>.</a:t>
            </a:r>
          </a:p>
          <a:p>
            <a:pPr lvl="2"/>
            <a:r>
              <a:rPr lang="en-US" dirty="0" smtClean="0"/>
              <a:t>P</a:t>
            </a:r>
            <a:r>
              <a:rPr lang="vi-VN" dirty="0" smtClean="0"/>
              <a:t>hát </a:t>
            </a:r>
            <a:r>
              <a:rPr lang="vi-VN" dirty="0"/>
              <a:t>triển các kế hoạch đào tạo cá nhân, và thiết lập các mục tiêu cụ thể </a:t>
            </a:r>
            <a:r>
              <a:rPr lang="en-US" dirty="0" err="1" smtClean="0"/>
              <a:t>trong</a:t>
            </a:r>
            <a:r>
              <a:rPr lang="en-US" dirty="0" smtClean="0"/>
              <a:t> </a:t>
            </a:r>
            <a:r>
              <a:rPr lang="vi-VN" dirty="0" smtClean="0"/>
              <a:t>tương </a:t>
            </a:r>
            <a:r>
              <a:rPr lang="vi-VN" dirty="0"/>
              <a:t>lai.</a:t>
            </a:r>
            <a:endParaRPr lang="en-US" dirty="0"/>
          </a:p>
        </p:txBody>
      </p:sp>
    </p:spTree>
    <p:extLst>
      <p:ext uri="{BB962C8B-B14F-4D97-AF65-F5344CB8AC3E}">
        <p14:creationId xmlns:p14="http://schemas.microsoft.com/office/powerpoint/2010/main" val="15612988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Quản</a:t>
            </a:r>
            <a:r>
              <a:rPr lang="en-US" dirty="0"/>
              <a:t> </a:t>
            </a:r>
            <a:r>
              <a:rPr lang="en-US" dirty="0" err="1"/>
              <a:t>lý</a:t>
            </a:r>
            <a:r>
              <a:rPr lang="en-US" dirty="0"/>
              <a:t> </a:t>
            </a:r>
            <a:r>
              <a:rPr lang="en-US" dirty="0" err="1"/>
              <a:t>nhóm</a:t>
            </a:r>
            <a:r>
              <a:rPr lang="en-US" dirty="0"/>
              <a:t> </a:t>
            </a:r>
            <a:r>
              <a:rPr lang="en-US" dirty="0" err="1"/>
              <a:t>dự</a:t>
            </a:r>
            <a:r>
              <a:rPr lang="en-US" dirty="0"/>
              <a:t> </a:t>
            </a:r>
            <a:r>
              <a:rPr lang="en-US" dirty="0" err="1"/>
              <a:t>án</a:t>
            </a:r>
            <a:r>
              <a:rPr lang="en-US" dirty="0"/>
              <a:t/>
            </a:r>
            <a:br>
              <a:rPr lang="en-US" dirty="0"/>
            </a:br>
            <a:r>
              <a:rPr lang="en-US" dirty="0"/>
              <a:t>(</a:t>
            </a:r>
            <a:r>
              <a:rPr lang="de-DE" dirty="0"/>
              <a:t>Manage Project Team</a:t>
            </a:r>
            <a:r>
              <a:rPr lang="en-US" dirty="0"/>
              <a:t>)</a:t>
            </a:r>
          </a:p>
        </p:txBody>
      </p:sp>
      <p:sp>
        <p:nvSpPr>
          <p:cNvPr id="3" name="Content Placeholder 2"/>
          <p:cNvSpPr>
            <a:spLocks noGrp="1"/>
          </p:cNvSpPr>
          <p:nvPr>
            <p:ph idx="1"/>
          </p:nvPr>
        </p:nvSpPr>
        <p:spPr/>
        <p:txBody>
          <a:bodyPr/>
          <a:lstStyle/>
          <a:p>
            <a:pPr lvl="1"/>
            <a:r>
              <a:rPr lang="en-US" dirty="0" smtClean="0">
                <a:solidFill>
                  <a:srgbClr val="990000"/>
                </a:solidFill>
              </a:rPr>
              <a:t>Conflict Management</a:t>
            </a:r>
            <a:r>
              <a:rPr lang="en-US" dirty="0" smtClean="0"/>
              <a:t>: </a:t>
            </a:r>
            <a:r>
              <a:rPr lang="vi-VN" dirty="0"/>
              <a:t>Xung đột là không thể tránh khỏi trong một môi trường của dự án</a:t>
            </a:r>
            <a:r>
              <a:rPr lang="vi-VN" dirty="0" smtClean="0"/>
              <a:t>.</a:t>
            </a:r>
            <a:r>
              <a:rPr lang="en-US" dirty="0" smtClean="0"/>
              <a:t> </a:t>
            </a:r>
          </a:p>
          <a:p>
            <a:pPr lvl="2"/>
            <a:r>
              <a:rPr lang="vi-VN" dirty="0" smtClean="0"/>
              <a:t>Ng</a:t>
            </a:r>
            <a:r>
              <a:rPr lang="en-US" dirty="0" err="1" smtClean="0"/>
              <a:t>uyê</a:t>
            </a:r>
            <a:r>
              <a:rPr lang="vi-VN" dirty="0" smtClean="0"/>
              <a:t>n </a:t>
            </a:r>
            <a:r>
              <a:rPr lang="en-US" dirty="0" err="1" smtClean="0"/>
              <a:t>nhân</a:t>
            </a:r>
            <a:r>
              <a:rPr lang="en-US" dirty="0" smtClean="0"/>
              <a:t> </a:t>
            </a:r>
            <a:r>
              <a:rPr lang="vi-VN" dirty="0" smtClean="0"/>
              <a:t>xung </a:t>
            </a:r>
            <a:r>
              <a:rPr lang="vi-VN" dirty="0"/>
              <a:t>đột bao </a:t>
            </a:r>
            <a:r>
              <a:rPr lang="vi-VN" dirty="0" smtClean="0"/>
              <a:t>gồm</a:t>
            </a:r>
            <a:r>
              <a:rPr lang="en-US" dirty="0" smtClean="0"/>
              <a:t>:</a:t>
            </a:r>
            <a:r>
              <a:rPr lang="vi-VN" dirty="0" smtClean="0"/>
              <a:t> </a:t>
            </a:r>
            <a:endParaRPr lang="en-US" dirty="0" smtClean="0"/>
          </a:p>
          <a:p>
            <a:pPr lvl="3"/>
            <a:r>
              <a:rPr lang="en-US" dirty="0" smtClean="0"/>
              <a:t>N</a:t>
            </a:r>
            <a:r>
              <a:rPr lang="vi-VN" dirty="0" smtClean="0"/>
              <a:t>guồn </a:t>
            </a:r>
            <a:r>
              <a:rPr lang="vi-VN" dirty="0"/>
              <a:t>lực khan </a:t>
            </a:r>
            <a:r>
              <a:rPr lang="vi-VN" dirty="0" smtClean="0"/>
              <a:t>hiếm</a:t>
            </a:r>
            <a:endParaRPr lang="en-US" dirty="0" smtClean="0"/>
          </a:p>
          <a:p>
            <a:pPr lvl="3"/>
            <a:r>
              <a:rPr lang="en-US" dirty="0" smtClean="0"/>
              <a:t>L</a:t>
            </a:r>
            <a:r>
              <a:rPr lang="vi-VN" dirty="0" smtClean="0"/>
              <a:t>ập </a:t>
            </a:r>
            <a:r>
              <a:rPr lang="vi-VN" dirty="0"/>
              <a:t>kế hoạch ưu </a:t>
            </a:r>
            <a:r>
              <a:rPr lang="vi-VN" dirty="0" smtClean="0"/>
              <a:t>tiên</a:t>
            </a:r>
            <a:endParaRPr lang="en-US" dirty="0" smtClean="0"/>
          </a:p>
          <a:p>
            <a:pPr lvl="3"/>
            <a:r>
              <a:rPr lang="en-US" dirty="0"/>
              <a:t>P</a:t>
            </a:r>
            <a:r>
              <a:rPr lang="vi-VN" dirty="0" smtClean="0"/>
              <a:t>hong </a:t>
            </a:r>
            <a:r>
              <a:rPr lang="vi-VN" dirty="0"/>
              <a:t>cách làm việc cá </a:t>
            </a:r>
            <a:r>
              <a:rPr lang="vi-VN" dirty="0" smtClean="0"/>
              <a:t>nhân</a:t>
            </a:r>
            <a:endParaRPr lang="en-US" dirty="0" smtClean="0"/>
          </a:p>
          <a:p>
            <a:pPr lvl="2"/>
            <a:r>
              <a:rPr lang="vi-VN" dirty="0"/>
              <a:t>Quản lý xung đột thành </a:t>
            </a:r>
            <a:r>
              <a:rPr lang="vi-VN" dirty="0" smtClean="0"/>
              <a:t>công</a:t>
            </a:r>
            <a:r>
              <a:rPr lang="en-US" dirty="0" smtClean="0"/>
              <a:t>:</a:t>
            </a:r>
          </a:p>
          <a:p>
            <a:pPr lvl="3"/>
            <a:r>
              <a:rPr lang="en-US" dirty="0" smtClean="0"/>
              <a:t>N</a:t>
            </a:r>
            <a:r>
              <a:rPr lang="vi-VN" dirty="0" smtClean="0"/>
              <a:t>ăng </a:t>
            </a:r>
            <a:r>
              <a:rPr lang="vi-VN" dirty="0"/>
              <a:t>suất cao </a:t>
            </a:r>
            <a:r>
              <a:rPr lang="vi-VN" dirty="0" smtClean="0"/>
              <a:t>hơn</a:t>
            </a:r>
            <a:endParaRPr lang="en-US" dirty="0" smtClean="0"/>
          </a:p>
          <a:p>
            <a:pPr lvl="3"/>
            <a:r>
              <a:rPr lang="en-US" dirty="0" smtClean="0"/>
              <a:t>C</a:t>
            </a:r>
            <a:r>
              <a:rPr lang="vi-VN" dirty="0" smtClean="0"/>
              <a:t>ác </a:t>
            </a:r>
            <a:r>
              <a:rPr lang="vi-VN" dirty="0"/>
              <a:t>mối quan hệ làm việc tích cực</a:t>
            </a:r>
            <a:r>
              <a:rPr lang="vi-VN" dirty="0" smtClean="0"/>
              <a:t>.</a:t>
            </a:r>
            <a:endParaRPr lang="en-US" dirty="0" smtClean="0"/>
          </a:p>
          <a:p>
            <a:pPr lvl="3"/>
            <a:r>
              <a:rPr lang="vi-VN" dirty="0" smtClean="0"/>
              <a:t>Khi </a:t>
            </a:r>
            <a:r>
              <a:rPr lang="vi-VN" dirty="0"/>
              <a:t>quản lý đúng cách, sự khác biệt về quan điểm có thể dẫn đến tăng tính sáng tạo và ra quyết định tốt hơn.</a:t>
            </a:r>
            <a:endParaRPr lang="en-US" dirty="0"/>
          </a:p>
        </p:txBody>
      </p:sp>
    </p:spTree>
    <p:extLst>
      <p:ext uri="{BB962C8B-B14F-4D97-AF65-F5344CB8AC3E}">
        <p14:creationId xmlns:p14="http://schemas.microsoft.com/office/powerpoint/2010/main" val="30442810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Quản</a:t>
            </a:r>
            <a:r>
              <a:rPr lang="en-US" dirty="0"/>
              <a:t> </a:t>
            </a:r>
            <a:r>
              <a:rPr lang="en-US" dirty="0" err="1"/>
              <a:t>lý</a:t>
            </a:r>
            <a:r>
              <a:rPr lang="en-US" dirty="0"/>
              <a:t> </a:t>
            </a:r>
            <a:r>
              <a:rPr lang="en-US" dirty="0" err="1"/>
              <a:t>nhóm</a:t>
            </a:r>
            <a:r>
              <a:rPr lang="en-US" dirty="0"/>
              <a:t> </a:t>
            </a:r>
            <a:r>
              <a:rPr lang="en-US" dirty="0" err="1"/>
              <a:t>dự</a:t>
            </a:r>
            <a:r>
              <a:rPr lang="en-US" dirty="0"/>
              <a:t> </a:t>
            </a:r>
            <a:r>
              <a:rPr lang="en-US" dirty="0" err="1"/>
              <a:t>án</a:t>
            </a:r>
            <a:r>
              <a:rPr lang="en-US" dirty="0"/>
              <a:t/>
            </a:r>
            <a:br>
              <a:rPr lang="en-US" dirty="0"/>
            </a:br>
            <a:r>
              <a:rPr lang="en-US" dirty="0"/>
              <a:t>(</a:t>
            </a:r>
            <a:r>
              <a:rPr lang="de-DE" dirty="0"/>
              <a:t>Manage Project Team</a:t>
            </a:r>
            <a:r>
              <a:rPr lang="en-US" dirty="0"/>
              <a:t>)</a:t>
            </a:r>
          </a:p>
        </p:txBody>
      </p:sp>
      <p:sp>
        <p:nvSpPr>
          <p:cNvPr id="3" name="Content Placeholder 2"/>
          <p:cNvSpPr>
            <a:spLocks noGrp="1"/>
          </p:cNvSpPr>
          <p:nvPr>
            <p:ph idx="1"/>
          </p:nvPr>
        </p:nvSpPr>
        <p:spPr/>
        <p:txBody>
          <a:bodyPr/>
          <a:lstStyle/>
          <a:p>
            <a:pPr lvl="2"/>
            <a:r>
              <a:rPr lang="vi-VN" dirty="0"/>
              <a:t>Có sáu kỹ thuật chung để giải quyết xung </a:t>
            </a:r>
            <a:r>
              <a:rPr lang="vi-VN" dirty="0" smtClean="0"/>
              <a:t>đột</a:t>
            </a:r>
            <a:r>
              <a:rPr lang="en-US" dirty="0" smtClean="0"/>
              <a:t>:</a:t>
            </a:r>
          </a:p>
          <a:p>
            <a:pPr lvl="3"/>
            <a:r>
              <a:rPr lang="en-US" dirty="0"/>
              <a:t>Withdrawing/Avoiding</a:t>
            </a:r>
            <a:r>
              <a:rPr lang="en-US" dirty="0" smtClean="0"/>
              <a:t>: </a:t>
            </a:r>
            <a:r>
              <a:rPr lang="vi-VN" dirty="0"/>
              <a:t>rút lui khỏi một tình huống xung đột thực sự hoặc tiềm năng</a:t>
            </a:r>
            <a:r>
              <a:rPr lang="vi-VN" dirty="0" smtClean="0"/>
              <a:t>.</a:t>
            </a:r>
            <a:endParaRPr lang="en-US" dirty="0" smtClean="0"/>
          </a:p>
          <a:p>
            <a:pPr lvl="3"/>
            <a:r>
              <a:rPr lang="en-US" dirty="0" smtClean="0"/>
              <a:t>Smoothing/Accommodating (</a:t>
            </a:r>
            <a:r>
              <a:rPr lang="vi-VN" dirty="0"/>
              <a:t>làm </a:t>
            </a:r>
            <a:r>
              <a:rPr lang="vi-VN" dirty="0" smtClean="0"/>
              <a:t>mịn/</a:t>
            </a:r>
            <a:r>
              <a:rPr lang="en-US" dirty="0"/>
              <a:t>đ</a:t>
            </a:r>
            <a:r>
              <a:rPr lang="vi-VN" dirty="0" smtClean="0"/>
              <a:t>iều </a:t>
            </a:r>
            <a:r>
              <a:rPr lang="vi-VN" dirty="0"/>
              <a:t>tiết</a:t>
            </a:r>
            <a:r>
              <a:rPr lang="en-US" dirty="0" smtClean="0"/>
              <a:t>): </a:t>
            </a:r>
            <a:r>
              <a:rPr lang="vi-VN" dirty="0"/>
              <a:t>Nhấn mạnh các lĩnh </a:t>
            </a:r>
            <a:r>
              <a:rPr lang="en-US" dirty="0" smtClean="0"/>
              <a:t>v</a:t>
            </a:r>
            <a:r>
              <a:rPr lang="vi-VN" dirty="0" smtClean="0"/>
              <a:t>ực </a:t>
            </a:r>
            <a:r>
              <a:rPr lang="vi-VN" dirty="0"/>
              <a:t>thỏa thuận chứ không phải là lĩnh vực của sự khác </a:t>
            </a:r>
            <a:r>
              <a:rPr lang="vi-VN" dirty="0" smtClean="0"/>
              <a:t>biệt</a:t>
            </a:r>
            <a:r>
              <a:rPr lang="en-US" dirty="0" smtClean="0"/>
              <a:t>.</a:t>
            </a:r>
          </a:p>
          <a:p>
            <a:pPr lvl="3"/>
            <a:r>
              <a:rPr lang="en-US" dirty="0" smtClean="0"/>
              <a:t>Compromising (</a:t>
            </a:r>
            <a:r>
              <a:rPr lang="en-US" dirty="0" err="1" smtClean="0"/>
              <a:t>ảnh</a:t>
            </a:r>
            <a:r>
              <a:rPr lang="en-US" dirty="0" smtClean="0"/>
              <a:t> </a:t>
            </a:r>
            <a:r>
              <a:rPr lang="en-US" dirty="0" err="1" smtClean="0"/>
              <a:t>hưởng</a:t>
            </a:r>
            <a:r>
              <a:rPr lang="en-US" dirty="0" smtClean="0"/>
              <a:t>): </a:t>
            </a:r>
            <a:r>
              <a:rPr lang="vi-VN" dirty="0"/>
              <a:t>Tìm kiếm giải pháp mang lại một số mức độ hài lòng cho tất cả các </a:t>
            </a:r>
            <a:r>
              <a:rPr lang="vi-VN" dirty="0" smtClean="0"/>
              <a:t>bên</a:t>
            </a:r>
            <a:r>
              <a:rPr lang="en-US" dirty="0" smtClean="0"/>
              <a:t>.</a:t>
            </a:r>
          </a:p>
          <a:p>
            <a:pPr lvl="3"/>
            <a:r>
              <a:rPr lang="en-US" dirty="0" smtClean="0"/>
              <a:t>Forcing (</a:t>
            </a:r>
            <a:r>
              <a:rPr lang="en-US" dirty="0" err="1" smtClean="0"/>
              <a:t>Buộc</a:t>
            </a:r>
            <a:r>
              <a:rPr lang="en-US" dirty="0" smtClean="0"/>
              <a:t>): </a:t>
            </a:r>
            <a:r>
              <a:rPr lang="vi-VN" dirty="0"/>
              <a:t>Đẩy mạnh quan điểm của một </a:t>
            </a:r>
            <a:r>
              <a:rPr lang="vi-VN" dirty="0" smtClean="0"/>
              <a:t>người</a:t>
            </a:r>
            <a:r>
              <a:rPr lang="en-US" dirty="0" smtClean="0"/>
              <a:t>, </a:t>
            </a:r>
            <a:r>
              <a:rPr lang="en-US" dirty="0" err="1" smtClean="0"/>
              <a:t>chỉ</a:t>
            </a:r>
            <a:r>
              <a:rPr lang="en-US" dirty="0" smtClean="0"/>
              <a:t> </a:t>
            </a:r>
            <a:r>
              <a:rPr lang="en-US" dirty="0" err="1" smtClean="0"/>
              <a:t>cung</a:t>
            </a:r>
            <a:r>
              <a:rPr lang="en-US" dirty="0" smtClean="0"/>
              <a:t> </a:t>
            </a:r>
            <a:r>
              <a:rPr lang="en-US" dirty="0" err="1" smtClean="0"/>
              <a:t>cấp</a:t>
            </a:r>
            <a:r>
              <a:rPr lang="en-US" dirty="0" smtClean="0"/>
              <a:t> </a:t>
            </a:r>
            <a:r>
              <a:rPr lang="en-US" dirty="0" err="1" smtClean="0"/>
              <a:t>một</a:t>
            </a:r>
            <a:r>
              <a:rPr lang="en-US" dirty="0" smtClean="0"/>
              <a:t> </a:t>
            </a:r>
            <a:r>
              <a:rPr lang="en-US" dirty="0" err="1" smtClean="0"/>
              <a:t>giải</a:t>
            </a:r>
            <a:r>
              <a:rPr lang="en-US" dirty="0" smtClean="0"/>
              <a:t> </a:t>
            </a:r>
            <a:r>
              <a:rPr lang="en-US" dirty="0" err="1" smtClean="0"/>
              <a:t>pháp</a:t>
            </a:r>
            <a:r>
              <a:rPr lang="en-US" dirty="0" smtClean="0"/>
              <a:t> win-lose</a:t>
            </a:r>
          </a:p>
          <a:p>
            <a:pPr lvl="3"/>
            <a:r>
              <a:rPr lang="en-US" dirty="0" smtClean="0"/>
              <a:t>Collaborating (</a:t>
            </a:r>
            <a:r>
              <a:rPr lang="vi-VN" dirty="0"/>
              <a:t>Phối hợp</a:t>
            </a:r>
            <a:r>
              <a:rPr lang="en-US" dirty="0" smtClean="0"/>
              <a:t>): </a:t>
            </a:r>
            <a:r>
              <a:rPr lang="vi-VN" dirty="0"/>
              <a:t>Kết hợp nhiều quan điểm và hiểu biết từ các quan điểm khác </a:t>
            </a:r>
            <a:r>
              <a:rPr lang="vi-VN" dirty="0" smtClean="0"/>
              <a:t>nhau</a:t>
            </a:r>
            <a:r>
              <a:rPr lang="en-US" dirty="0" smtClean="0"/>
              <a:t>, </a:t>
            </a:r>
            <a:r>
              <a:rPr lang="vi-VN" dirty="0" smtClean="0"/>
              <a:t> dẫn</a:t>
            </a:r>
            <a:r>
              <a:rPr lang="en-US" dirty="0" smtClean="0"/>
              <a:t> </a:t>
            </a:r>
            <a:r>
              <a:rPr lang="en-US" dirty="0" err="1" smtClean="0"/>
              <a:t>đến</a:t>
            </a:r>
            <a:r>
              <a:rPr lang="en-US" dirty="0" smtClean="0"/>
              <a:t> </a:t>
            </a:r>
            <a:r>
              <a:rPr lang="en-US" dirty="0" err="1" smtClean="0"/>
              <a:t>sự</a:t>
            </a:r>
            <a:r>
              <a:rPr lang="en-US" dirty="0" smtClean="0"/>
              <a:t> </a:t>
            </a:r>
            <a:r>
              <a:rPr lang="vi-VN" dirty="0" smtClean="0"/>
              <a:t>đồng </a:t>
            </a:r>
            <a:r>
              <a:rPr lang="vi-VN" dirty="0"/>
              <a:t>thuận và cam </a:t>
            </a:r>
            <a:r>
              <a:rPr lang="vi-VN" dirty="0" smtClean="0"/>
              <a:t>kết</a:t>
            </a:r>
            <a:r>
              <a:rPr lang="en-US" dirty="0" smtClean="0"/>
              <a:t>.</a:t>
            </a:r>
          </a:p>
          <a:p>
            <a:pPr lvl="3"/>
            <a:r>
              <a:rPr lang="en-US" dirty="0" smtClean="0"/>
              <a:t>Confronting/Problem Solving (</a:t>
            </a:r>
            <a:r>
              <a:rPr lang="en-US" dirty="0" err="1" smtClean="0"/>
              <a:t>đương</a:t>
            </a:r>
            <a:r>
              <a:rPr lang="en-US" dirty="0" smtClean="0"/>
              <a:t> </a:t>
            </a:r>
            <a:r>
              <a:rPr lang="en-US" dirty="0" err="1" smtClean="0"/>
              <a:t>đầu</a:t>
            </a:r>
            <a:r>
              <a:rPr lang="en-US" dirty="0" smtClean="0"/>
              <a:t>/</a:t>
            </a:r>
            <a:r>
              <a:rPr lang="en-US" dirty="0" err="1" smtClean="0"/>
              <a:t>giải</a:t>
            </a:r>
            <a:r>
              <a:rPr lang="en-US" dirty="0" smtClean="0"/>
              <a:t> </a:t>
            </a:r>
            <a:r>
              <a:rPr lang="en-US" dirty="0" err="1" smtClean="0"/>
              <a:t>quyết</a:t>
            </a:r>
            <a:r>
              <a:rPr lang="en-US" dirty="0" smtClean="0"/>
              <a:t> </a:t>
            </a:r>
            <a:r>
              <a:rPr lang="en-US" dirty="0" err="1" smtClean="0"/>
              <a:t>vấn</a:t>
            </a:r>
            <a:r>
              <a:rPr lang="en-US" dirty="0" smtClean="0"/>
              <a:t> </a:t>
            </a:r>
            <a:r>
              <a:rPr lang="en-US" dirty="0" err="1" smtClean="0"/>
              <a:t>đề</a:t>
            </a:r>
            <a:r>
              <a:rPr lang="en-US" dirty="0" smtClean="0"/>
              <a:t>): </a:t>
            </a:r>
            <a:r>
              <a:rPr lang="vi-VN" dirty="0"/>
              <a:t>Điều trị xung đột </a:t>
            </a:r>
            <a:r>
              <a:rPr lang="vi-VN" dirty="0" smtClean="0"/>
              <a:t>bằng </a:t>
            </a:r>
            <a:r>
              <a:rPr lang="vi-VN" dirty="0"/>
              <a:t>cách kiểm tra các lựa chọn thay thế, đòi hỏi một thái độ </a:t>
            </a:r>
            <a:r>
              <a:rPr lang="vi-VN" dirty="0" smtClean="0"/>
              <a:t>cho-nhận </a:t>
            </a:r>
            <a:r>
              <a:rPr lang="vi-VN" dirty="0"/>
              <a:t>và đối thoại cởi mở</a:t>
            </a:r>
            <a:endParaRPr lang="en-US" dirty="0"/>
          </a:p>
        </p:txBody>
      </p:sp>
    </p:spTree>
    <p:extLst>
      <p:ext uri="{BB962C8B-B14F-4D97-AF65-F5344CB8AC3E}">
        <p14:creationId xmlns:p14="http://schemas.microsoft.com/office/powerpoint/2010/main" val="764241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Quản</a:t>
            </a:r>
            <a:r>
              <a:rPr lang="en-US" dirty="0"/>
              <a:t> </a:t>
            </a:r>
            <a:r>
              <a:rPr lang="en-US" dirty="0" err="1"/>
              <a:t>lý</a:t>
            </a:r>
            <a:r>
              <a:rPr lang="en-US" dirty="0"/>
              <a:t> </a:t>
            </a:r>
            <a:r>
              <a:rPr lang="en-US" dirty="0" err="1"/>
              <a:t>nhóm</a:t>
            </a:r>
            <a:r>
              <a:rPr lang="en-US" dirty="0"/>
              <a:t> </a:t>
            </a:r>
            <a:r>
              <a:rPr lang="en-US" dirty="0" err="1"/>
              <a:t>dự</a:t>
            </a:r>
            <a:r>
              <a:rPr lang="en-US" dirty="0"/>
              <a:t> </a:t>
            </a:r>
            <a:r>
              <a:rPr lang="en-US" dirty="0" err="1"/>
              <a:t>án</a:t>
            </a:r>
            <a:r>
              <a:rPr lang="en-US" dirty="0"/>
              <a:t/>
            </a:r>
            <a:br>
              <a:rPr lang="en-US" dirty="0"/>
            </a:br>
            <a:r>
              <a:rPr lang="en-US" dirty="0"/>
              <a:t>(</a:t>
            </a:r>
            <a:r>
              <a:rPr lang="de-DE" dirty="0"/>
              <a:t>Manage Project Team</a:t>
            </a:r>
            <a:r>
              <a:rPr lang="en-US" dirty="0"/>
              <a:t>)</a:t>
            </a:r>
          </a:p>
        </p:txBody>
      </p:sp>
      <p:sp>
        <p:nvSpPr>
          <p:cNvPr id="3" name="Content Placeholder 2"/>
          <p:cNvSpPr>
            <a:spLocks noGrp="1"/>
          </p:cNvSpPr>
          <p:nvPr>
            <p:ph idx="1"/>
          </p:nvPr>
        </p:nvSpPr>
        <p:spPr/>
        <p:txBody>
          <a:bodyPr/>
          <a:lstStyle/>
          <a:p>
            <a:pPr lvl="1"/>
            <a:r>
              <a:rPr lang="de-DE" dirty="0">
                <a:solidFill>
                  <a:srgbClr val="990000"/>
                </a:solidFill>
              </a:rPr>
              <a:t>Issue </a:t>
            </a:r>
            <a:r>
              <a:rPr lang="de-DE" dirty="0" smtClean="0">
                <a:solidFill>
                  <a:srgbClr val="990000"/>
                </a:solidFill>
              </a:rPr>
              <a:t>log</a:t>
            </a:r>
            <a:r>
              <a:rPr lang="de-DE" dirty="0" smtClean="0"/>
              <a:t>: </a:t>
            </a:r>
            <a:r>
              <a:rPr lang="vi-VN" dirty="0"/>
              <a:t>theo dõi </a:t>
            </a:r>
            <a:r>
              <a:rPr lang="vi-VN" dirty="0" smtClean="0"/>
              <a:t>vấn </a:t>
            </a:r>
            <a:r>
              <a:rPr lang="vi-VN" dirty="0"/>
              <a:t>đề hoặc xung đột xảy ra trong suốt dự án</a:t>
            </a:r>
            <a:r>
              <a:rPr lang="vi-VN" dirty="0" smtClean="0"/>
              <a:t>.</a:t>
            </a:r>
            <a:endParaRPr lang="en-US" dirty="0" smtClean="0"/>
          </a:p>
          <a:p>
            <a:pPr lvl="1"/>
            <a:r>
              <a:rPr lang="en-US" dirty="0">
                <a:solidFill>
                  <a:srgbClr val="990000"/>
                </a:solidFill>
              </a:rPr>
              <a:t>I</a:t>
            </a:r>
            <a:r>
              <a:rPr lang="en-US" dirty="0" smtClean="0">
                <a:solidFill>
                  <a:srgbClr val="990000"/>
                </a:solidFill>
              </a:rPr>
              <a:t>nterpersonal Skills: </a:t>
            </a:r>
            <a:r>
              <a:rPr lang="en-US" dirty="0" err="1" smtClean="0"/>
              <a:t>Người</a:t>
            </a:r>
            <a:r>
              <a:rPr lang="en-US" dirty="0" smtClean="0"/>
              <a:t> q</a:t>
            </a:r>
            <a:r>
              <a:rPr lang="vi-VN" dirty="0" smtClean="0"/>
              <a:t>uản </a:t>
            </a:r>
            <a:r>
              <a:rPr lang="vi-VN" dirty="0"/>
              <a:t>lý dự án sử dụng kỹ </a:t>
            </a:r>
            <a:r>
              <a:rPr lang="vi-VN" dirty="0" smtClean="0"/>
              <a:t>thuật </a:t>
            </a:r>
            <a:r>
              <a:rPr lang="vi-VN" dirty="0"/>
              <a:t>kết hợp </a:t>
            </a:r>
            <a:r>
              <a:rPr lang="vi-VN" dirty="0" smtClean="0"/>
              <a:t>kỹ </a:t>
            </a:r>
            <a:r>
              <a:rPr lang="vi-VN" dirty="0"/>
              <a:t>năng con </a:t>
            </a:r>
            <a:r>
              <a:rPr lang="vi-VN" dirty="0" smtClean="0"/>
              <a:t>người</a:t>
            </a:r>
            <a:r>
              <a:rPr lang="en-US" dirty="0" smtClean="0"/>
              <a:t> </a:t>
            </a:r>
            <a:r>
              <a:rPr lang="vi-VN" dirty="0" smtClean="0"/>
              <a:t>và </a:t>
            </a:r>
            <a:r>
              <a:rPr lang="vi-VN" dirty="0"/>
              <a:t>khái niệm để phân tích tình huống và tương tác một cách thích hợp với các thành viên trong </a:t>
            </a:r>
            <a:r>
              <a:rPr lang="vi-VN" dirty="0" smtClean="0"/>
              <a:t>nhóm</a:t>
            </a:r>
            <a:r>
              <a:rPr lang="en-US" dirty="0" smtClean="0"/>
              <a:t>.</a:t>
            </a:r>
            <a:endParaRPr lang="en-US" dirty="0">
              <a:solidFill>
                <a:srgbClr val="990000"/>
              </a:solidFill>
            </a:endParaRPr>
          </a:p>
        </p:txBody>
      </p:sp>
    </p:spTree>
    <p:extLst>
      <p:ext uri="{BB962C8B-B14F-4D97-AF65-F5344CB8AC3E}">
        <p14:creationId xmlns:p14="http://schemas.microsoft.com/office/powerpoint/2010/main" val="6171540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Quản</a:t>
            </a:r>
            <a:r>
              <a:rPr lang="en-US" dirty="0"/>
              <a:t> </a:t>
            </a:r>
            <a:r>
              <a:rPr lang="en-US" dirty="0" err="1"/>
              <a:t>lý</a:t>
            </a:r>
            <a:r>
              <a:rPr lang="en-US" dirty="0"/>
              <a:t> </a:t>
            </a:r>
            <a:r>
              <a:rPr lang="en-US" dirty="0" err="1"/>
              <a:t>nhóm</a:t>
            </a:r>
            <a:r>
              <a:rPr lang="en-US" dirty="0"/>
              <a:t> </a:t>
            </a:r>
            <a:r>
              <a:rPr lang="en-US" dirty="0" err="1"/>
              <a:t>dự</a:t>
            </a:r>
            <a:r>
              <a:rPr lang="en-US" dirty="0"/>
              <a:t> </a:t>
            </a:r>
            <a:r>
              <a:rPr lang="en-US" dirty="0" err="1"/>
              <a:t>án</a:t>
            </a:r>
            <a:r>
              <a:rPr lang="en-US" dirty="0"/>
              <a:t/>
            </a:r>
            <a:br>
              <a:rPr lang="en-US" dirty="0"/>
            </a:br>
            <a:r>
              <a:rPr lang="en-US" dirty="0"/>
              <a:t>(</a:t>
            </a:r>
            <a:r>
              <a:rPr lang="de-DE" dirty="0"/>
              <a:t>Manage Project Team</a:t>
            </a:r>
            <a:r>
              <a:rPr lang="en-US" dirty="0"/>
              <a:t>)</a:t>
            </a:r>
          </a:p>
        </p:txBody>
      </p:sp>
      <p:sp>
        <p:nvSpPr>
          <p:cNvPr id="3" name="Content Placeholder 2"/>
          <p:cNvSpPr>
            <a:spLocks noGrp="1"/>
          </p:cNvSpPr>
          <p:nvPr>
            <p:ph idx="1"/>
          </p:nvPr>
        </p:nvSpPr>
        <p:spPr/>
        <p:txBody>
          <a:bodyPr/>
          <a:lstStyle/>
          <a:p>
            <a:r>
              <a:rPr lang="en-US" dirty="0" smtClean="0"/>
              <a:t>Outputs:</a:t>
            </a:r>
          </a:p>
          <a:p>
            <a:pPr lvl="1"/>
            <a:r>
              <a:rPr lang="en-US" dirty="0"/>
              <a:t>Enterprise Environmental Factors </a:t>
            </a:r>
            <a:r>
              <a:rPr lang="en-US" dirty="0" smtClean="0"/>
              <a:t>Updates: </a:t>
            </a:r>
          </a:p>
          <a:p>
            <a:pPr lvl="2"/>
            <a:r>
              <a:rPr lang="en-US" dirty="0" err="1" smtClean="0"/>
              <a:t>Đánh</a:t>
            </a:r>
            <a:r>
              <a:rPr lang="en-US" dirty="0" smtClean="0"/>
              <a:t> </a:t>
            </a:r>
            <a:r>
              <a:rPr lang="en-US" dirty="0" err="1" smtClean="0"/>
              <a:t>giá</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nhóm</a:t>
            </a:r>
            <a:endParaRPr lang="en-US" dirty="0" smtClean="0"/>
          </a:p>
          <a:p>
            <a:pPr lvl="2"/>
            <a:r>
              <a:rPr lang="en-US" dirty="0" err="1" smtClean="0"/>
              <a:t>Cập</a:t>
            </a:r>
            <a:r>
              <a:rPr lang="en-US" dirty="0" smtClean="0"/>
              <a:t> </a:t>
            </a:r>
            <a:r>
              <a:rPr lang="en-US" dirty="0" err="1" smtClean="0"/>
              <a:t>nhật</a:t>
            </a:r>
            <a:r>
              <a:rPr lang="en-US" dirty="0" smtClean="0"/>
              <a:t> </a:t>
            </a:r>
            <a:r>
              <a:rPr lang="en-US" dirty="0" err="1" smtClean="0"/>
              <a:t>kỹ</a:t>
            </a:r>
            <a:r>
              <a:rPr lang="en-US" dirty="0" smtClean="0"/>
              <a:t> </a:t>
            </a:r>
            <a:r>
              <a:rPr lang="en-US" dirty="0" err="1" smtClean="0"/>
              <a:t>năng</a:t>
            </a:r>
            <a:r>
              <a:rPr lang="en-US" dirty="0" smtClean="0"/>
              <a:t> </a:t>
            </a:r>
            <a:r>
              <a:rPr lang="en-US" dirty="0" err="1" smtClean="0"/>
              <a:t>nhân</a:t>
            </a:r>
            <a:r>
              <a:rPr lang="en-US" dirty="0" smtClean="0"/>
              <a:t> </a:t>
            </a:r>
            <a:r>
              <a:rPr lang="en-US" dirty="0" err="1" smtClean="0"/>
              <a:t>viên</a:t>
            </a:r>
            <a:endParaRPr lang="en-US" dirty="0" smtClean="0"/>
          </a:p>
          <a:p>
            <a:pPr lvl="1"/>
            <a:r>
              <a:rPr lang="en-US" dirty="0"/>
              <a:t>Organizational Process Assets </a:t>
            </a:r>
            <a:r>
              <a:rPr lang="en-US" dirty="0" smtClean="0"/>
              <a:t>Updates</a:t>
            </a:r>
          </a:p>
          <a:p>
            <a:pPr lvl="2"/>
            <a:r>
              <a:rPr lang="vi-VN" dirty="0"/>
              <a:t>Thông tin lịch sử và tài </a:t>
            </a:r>
            <a:r>
              <a:rPr lang="vi-VN" dirty="0" smtClean="0"/>
              <a:t>liệu</a:t>
            </a:r>
            <a:r>
              <a:rPr lang="en-US" dirty="0" smtClean="0"/>
              <a:t> </a:t>
            </a:r>
            <a:r>
              <a:rPr lang="en-US" dirty="0" err="1" smtClean="0"/>
              <a:t>về</a:t>
            </a:r>
            <a:r>
              <a:rPr lang="en-US" dirty="0" smtClean="0"/>
              <a:t> </a:t>
            </a:r>
            <a:r>
              <a:rPr lang="en-US" dirty="0" err="1" smtClean="0"/>
              <a:t>các</a:t>
            </a:r>
            <a:r>
              <a:rPr lang="en-US" dirty="0" smtClean="0"/>
              <a:t> </a:t>
            </a:r>
            <a:r>
              <a:rPr lang="vi-VN" dirty="0" smtClean="0"/>
              <a:t>bài </a:t>
            </a:r>
            <a:r>
              <a:rPr lang="vi-VN" dirty="0"/>
              <a:t>​​học kinh </a:t>
            </a:r>
            <a:r>
              <a:rPr lang="vi-VN" dirty="0" smtClean="0"/>
              <a:t>nghiệm</a:t>
            </a:r>
            <a:endParaRPr lang="en-US" dirty="0" smtClean="0"/>
          </a:p>
          <a:p>
            <a:pPr lvl="2"/>
            <a:r>
              <a:rPr lang="en-US" dirty="0" smtClean="0"/>
              <a:t>Templates</a:t>
            </a:r>
          </a:p>
          <a:p>
            <a:pPr lvl="2"/>
            <a:r>
              <a:rPr lang="vi-VN" dirty="0"/>
              <a:t> </a:t>
            </a:r>
            <a:r>
              <a:rPr lang="en-US" dirty="0" smtClean="0"/>
              <a:t>Q</a:t>
            </a:r>
            <a:r>
              <a:rPr lang="vi-VN" dirty="0" smtClean="0"/>
              <a:t>uy trình</a:t>
            </a:r>
            <a:r>
              <a:rPr lang="en-US" dirty="0" smtClean="0"/>
              <a:t> t</a:t>
            </a:r>
            <a:r>
              <a:rPr lang="vi-VN" dirty="0" smtClean="0"/>
              <a:t>ổ </a:t>
            </a:r>
            <a:r>
              <a:rPr lang="vi-VN" dirty="0"/>
              <a:t>chức tiêu chuẩn </a:t>
            </a:r>
            <a:endParaRPr lang="en-US" dirty="0" smtClean="0"/>
          </a:p>
          <a:p>
            <a:pPr lvl="1"/>
            <a:r>
              <a:rPr lang="en-US" dirty="0"/>
              <a:t>Change </a:t>
            </a:r>
            <a:r>
              <a:rPr lang="en-US" dirty="0" smtClean="0"/>
              <a:t>Requests: </a:t>
            </a:r>
            <a:r>
              <a:rPr lang="vi-VN" dirty="0"/>
              <a:t>Thay đổi nhân </a:t>
            </a:r>
            <a:r>
              <a:rPr lang="vi-VN" dirty="0" smtClean="0"/>
              <a:t>sự </a:t>
            </a:r>
            <a:r>
              <a:rPr lang="vi-VN" dirty="0"/>
              <a:t>có thể ảnh hưởng đến phần còn lại của kế hoạch quản lý dự án</a:t>
            </a:r>
            <a:r>
              <a:rPr lang="vi-VN" dirty="0" smtClean="0"/>
              <a:t>.</a:t>
            </a:r>
            <a:endParaRPr lang="en-US" dirty="0" smtClean="0"/>
          </a:p>
          <a:p>
            <a:pPr lvl="1"/>
            <a:r>
              <a:rPr lang="en-US" dirty="0"/>
              <a:t>Project Management Plan Updates</a:t>
            </a:r>
          </a:p>
          <a:p>
            <a:pPr lvl="1"/>
            <a:endParaRPr lang="en-US" dirty="0"/>
          </a:p>
        </p:txBody>
      </p:sp>
    </p:spTree>
    <p:extLst>
      <p:ext uri="{BB962C8B-B14F-4D97-AF65-F5344CB8AC3E}">
        <p14:creationId xmlns:p14="http://schemas.microsoft.com/office/powerpoint/2010/main" val="32597706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Quản</a:t>
            </a:r>
            <a:r>
              <a:rPr lang="en-US" dirty="0"/>
              <a:t> </a:t>
            </a:r>
            <a:r>
              <a:rPr lang="en-US" dirty="0" err="1"/>
              <a:t>lý</a:t>
            </a:r>
            <a:r>
              <a:rPr lang="en-US" dirty="0"/>
              <a:t> </a:t>
            </a:r>
            <a:r>
              <a:rPr lang="en-US" dirty="0" err="1"/>
              <a:t>nhóm</a:t>
            </a:r>
            <a:r>
              <a:rPr lang="en-US" dirty="0"/>
              <a:t> </a:t>
            </a:r>
            <a:r>
              <a:rPr lang="en-US" dirty="0" err="1"/>
              <a:t>dự</a:t>
            </a:r>
            <a:r>
              <a:rPr lang="en-US" dirty="0"/>
              <a:t> </a:t>
            </a:r>
            <a:r>
              <a:rPr lang="en-US" dirty="0" err="1"/>
              <a:t>án</a:t>
            </a:r>
            <a:r>
              <a:rPr lang="en-US" dirty="0"/>
              <a:t/>
            </a:r>
            <a:br>
              <a:rPr lang="en-US" dirty="0"/>
            </a:br>
            <a:r>
              <a:rPr lang="en-US" dirty="0"/>
              <a:t>(</a:t>
            </a:r>
            <a:r>
              <a:rPr lang="de-DE" dirty="0"/>
              <a:t>Manage Project Team</a:t>
            </a:r>
            <a:r>
              <a:rPr lang="en-US" dirty="0"/>
              <a:t>)</a:t>
            </a:r>
          </a:p>
        </p:txBody>
      </p:sp>
      <p:sp>
        <p:nvSpPr>
          <p:cNvPr id="3" name="Content Placeholder 2"/>
          <p:cNvSpPr>
            <a:spLocks noGrp="1"/>
          </p:cNvSpPr>
          <p:nvPr>
            <p:ph idx="1"/>
          </p:nvPr>
        </p:nvSpPr>
        <p:spPr/>
        <p:txBody>
          <a:bodyPr/>
          <a:lstStyle/>
          <a:p>
            <a:r>
              <a:rPr lang="vi-VN" dirty="0" smtClean="0"/>
              <a:t>Lý </a:t>
            </a:r>
            <a:r>
              <a:rPr lang="vi-VN" dirty="0"/>
              <a:t>do phổ biến mà làm cho các cuộc xung đột là gì</a:t>
            </a:r>
            <a:r>
              <a:rPr lang="vi-VN" dirty="0" smtClean="0"/>
              <a:t>?</a:t>
            </a:r>
            <a:endParaRPr lang="en-US" dirty="0" smtClean="0"/>
          </a:p>
          <a:p>
            <a:pPr lvl="1"/>
            <a:r>
              <a:rPr lang="de-DE" dirty="0"/>
              <a:t>Resources</a:t>
            </a:r>
          </a:p>
          <a:p>
            <a:pPr lvl="1"/>
            <a:r>
              <a:rPr lang="de-DE" dirty="0"/>
              <a:t>Priorities:</a:t>
            </a:r>
            <a:r>
              <a:rPr lang="en-US" dirty="0"/>
              <a:t> project or person is more important than another?</a:t>
            </a:r>
          </a:p>
          <a:p>
            <a:pPr lvl="1"/>
            <a:r>
              <a:rPr lang="de-DE" dirty="0"/>
              <a:t>Schedules</a:t>
            </a:r>
          </a:p>
          <a:p>
            <a:pPr lvl="1"/>
            <a:r>
              <a:rPr lang="de-DE" dirty="0"/>
              <a:t>Personalities</a:t>
            </a:r>
          </a:p>
          <a:p>
            <a:pPr lvl="1"/>
            <a:r>
              <a:rPr lang="de-DE" dirty="0"/>
              <a:t>Cost</a:t>
            </a:r>
          </a:p>
          <a:p>
            <a:pPr lvl="1"/>
            <a:r>
              <a:rPr lang="de-DE" dirty="0"/>
              <a:t>Technical opinions</a:t>
            </a:r>
          </a:p>
          <a:p>
            <a:pPr lvl="1"/>
            <a:endParaRPr lang="vi-VN" dirty="0"/>
          </a:p>
          <a:p>
            <a:endParaRPr lang="en-US" dirty="0"/>
          </a:p>
        </p:txBody>
      </p:sp>
    </p:spTree>
    <p:extLst>
      <p:ext uri="{BB962C8B-B14F-4D97-AF65-F5344CB8AC3E}">
        <p14:creationId xmlns:p14="http://schemas.microsoft.com/office/powerpoint/2010/main" val="2137611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259919"/>
          </a:xfrm>
        </p:spPr>
        <p:txBody>
          <a:bodyPr/>
          <a:lstStyle/>
          <a:p>
            <a:r>
              <a:rPr lang="en-US" sz="2800" dirty="0"/>
              <a:t>QUẢN LÝ NGUỒN NHÂN LỰC CỦA DỰ ÁN</a:t>
            </a:r>
            <a:br>
              <a:rPr lang="en-US" sz="2800" dirty="0"/>
            </a:br>
            <a:r>
              <a:rPr lang="en-US" sz="2800" dirty="0"/>
              <a:t>(Project Human Resource Management)</a:t>
            </a:r>
          </a:p>
        </p:txBody>
      </p:sp>
      <p:sp>
        <p:nvSpPr>
          <p:cNvPr id="3" name="Content Placeholder 2"/>
          <p:cNvSpPr>
            <a:spLocks noGrp="1"/>
          </p:cNvSpPr>
          <p:nvPr>
            <p:ph idx="1"/>
          </p:nvPr>
        </p:nvSpPr>
        <p:spPr/>
        <p:txBody>
          <a:bodyPr/>
          <a:lstStyle/>
          <a:p>
            <a:r>
              <a:rPr lang="vi-VN" dirty="0"/>
              <a:t>Lý thuyết </a:t>
            </a:r>
            <a:r>
              <a:rPr lang="en-US" dirty="0" smtClean="0"/>
              <a:t>t</a:t>
            </a:r>
            <a:r>
              <a:rPr lang="vi-VN" dirty="0" smtClean="0"/>
              <a:t>hứ</a:t>
            </a:r>
            <a:r>
              <a:rPr lang="en-US" dirty="0" smtClean="0"/>
              <a:t> </a:t>
            </a:r>
            <a:r>
              <a:rPr lang="vi-VN" dirty="0" smtClean="0"/>
              <a:t>bậc </a:t>
            </a:r>
            <a:r>
              <a:rPr lang="en-US" dirty="0" smtClean="0"/>
              <a:t>n</a:t>
            </a:r>
            <a:r>
              <a:rPr lang="vi-VN" dirty="0" smtClean="0"/>
              <a:t>hu </a:t>
            </a:r>
            <a:r>
              <a:rPr lang="vi-VN" dirty="0"/>
              <a:t>cầu của A. Maslow. </a:t>
            </a:r>
            <a:endParaRPr lang="en-US" dirty="0" smtClean="0"/>
          </a:p>
          <a:p>
            <a:pPr lvl="1"/>
            <a:r>
              <a:rPr lang="en-US" dirty="0" err="1" smtClean="0"/>
              <a:t>Hành</a:t>
            </a:r>
            <a:r>
              <a:rPr lang="en-US" dirty="0" smtClean="0"/>
              <a:t> vi </a:t>
            </a:r>
            <a:r>
              <a:rPr lang="vi-VN" dirty="0" smtClean="0"/>
              <a:t>của </a:t>
            </a:r>
            <a:r>
              <a:rPr lang="vi-VN" dirty="0"/>
              <a:t>con người </a:t>
            </a:r>
            <a:r>
              <a:rPr lang="vi-VN" dirty="0" smtClean="0"/>
              <a:t>bị</a:t>
            </a:r>
            <a:r>
              <a:rPr lang="en-US" dirty="0" smtClean="0"/>
              <a:t> </a:t>
            </a:r>
            <a:r>
              <a:rPr lang="vi-VN" dirty="0" smtClean="0"/>
              <a:t>dẫn </a:t>
            </a:r>
            <a:r>
              <a:rPr lang="vi-VN" dirty="0"/>
              <a:t>dắt bởi một chuỗi nhu cầu. </a:t>
            </a:r>
            <a:endParaRPr lang="en-US" dirty="0" smtClean="0"/>
          </a:p>
          <a:p>
            <a:pPr lvl="1"/>
            <a:r>
              <a:rPr lang="en-US" dirty="0" smtClean="0"/>
              <a:t>Con </a:t>
            </a:r>
            <a:r>
              <a:rPr lang="en-US" dirty="0" err="1" smtClean="0"/>
              <a:t>người</a:t>
            </a:r>
            <a:r>
              <a:rPr lang="en-US" dirty="0" smtClean="0"/>
              <a:t> </a:t>
            </a:r>
            <a:r>
              <a:rPr lang="vi-VN" dirty="0" smtClean="0"/>
              <a:t>có </a:t>
            </a:r>
            <a:r>
              <a:rPr lang="vi-VN" dirty="0"/>
              <a:t>những tài năng đặc biệt mà </a:t>
            </a:r>
            <a:r>
              <a:rPr lang="vi-VN" dirty="0" smtClean="0"/>
              <a:t>cho</a:t>
            </a:r>
            <a:r>
              <a:rPr lang="en-US" dirty="0" smtClean="0"/>
              <a:t> </a:t>
            </a:r>
            <a:r>
              <a:rPr lang="en-US" dirty="0" err="1" smtClean="0"/>
              <a:t>phép</a:t>
            </a:r>
            <a:r>
              <a:rPr lang="vi-VN" dirty="0" smtClean="0"/>
              <a:t> họ</a:t>
            </a:r>
            <a:r>
              <a:rPr lang="en-US" dirty="0" smtClean="0"/>
              <a:t> </a:t>
            </a:r>
            <a:r>
              <a:rPr lang="vi-VN" dirty="0" smtClean="0"/>
              <a:t>có khả</a:t>
            </a:r>
            <a:r>
              <a:rPr lang="en-US" dirty="0" smtClean="0"/>
              <a:t> </a:t>
            </a:r>
            <a:r>
              <a:rPr lang="vi-VN" dirty="0" smtClean="0"/>
              <a:t>năng </a:t>
            </a:r>
            <a:r>
              <a:rPr lang="vi-VN" dirty="0"/>
              <a:t>chọn lựa </a:t>
            </a:r>
            <a:r>
              <a:rPr lang="vi-VN" dirty="0" smtClean="0"/>
              <a:t>độc </a:t>
            </a:r>
            <a:r>
              <a:rPr lang="vi-VN" dirty="0"/>
              <a:t>lập, vì </a:t>
            </a:r>
            <a:r>
              <a:rPr lang="vi-VN" dirty="0" smtClean="0"/>
              <a:t>thế</a:t>
            </a:r>
            <a:r>
              <a:rPr lang="en-US" dirty="0" smtClean="0"/>
              <a:t> </a:t>
            </a:r>
            <a:r>
              <a:rPr lang="vi-VN" dirty="0" smtClean="0"/>
              <a:t>mang </a:t>
            </a:r>
            <a:r>
              <a:rPr lang="vi-VN" dirty="0"/>
              <a:t>lại cho </a:t>
            </a:r>
            <a:r>
              <a:rPr lang="vi-VN" dirty="0" smtClean="0"/>
              <a:t>họ</a:t>
            </a:r>
            <a:r>
              <a:rPr lang="en-US" dirty="0" smtClean="0"/>
              <a:t> </a:t>
            </a:r>
            <a:r>
              <a:rPr lang="vi-VN" dirty="0" smtClean="0"/>
              <a:t>quyền </a:t>
            </a:r>
            <a:r>
              <a:rPr lang="vi-VN" dirty="0"/>
              <a:t>kiểm soát vận mệnh của mình. </a:t>
            </a:r>
            <a:endParaRPr lang="en-US" dirty="0"/>
          </a:p>
        </p:txBody>
      </p:sp>
    </p:spTree>
    <p:extLst>
      <p:ext uri="{BB962C8B-B14F-4D97-AF65-F5344CB8AC3E}">
        <p14:creationId xmlns:p14="http://schemas.microsoft.com/office/powerpoint/2010/main" val="4125888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259919"/>
          </a:xfrm>
        </p:spPr>
        <p:txBody>
          <a:bodyPr/>
          <a:lstStyle/>
          <a:p>
            <a:r>
              <a:rPr lang="en-US" sz="2800" dirty="0"/>
              <a:t>QUẢN LÝ NGUỒN NHÂN LỰC CỦA DỰ ÁN</a:t>
            </a:r>
            <a:br>
              <a:rPr lang="en-US" sz="2800" dirty="0"/>
            </a:br>
            <a:r>
              <a:rPr lang="en-US" sz="2800" dirty="0"/>
              <a:t>(Project Human Resource Management)</a:t>
            </a:r>
          </a:p>
        </p:txBody>
      </p:sp>
      <p:sp>
        <p:nvSpPr>
          <p:cNvPr id="3" name="Content Placeholder 2"/>
          <p:cNvSpPr>
            <a:spLocks noGrp="1"/>
          </p:cNvSpPr>
          <p:nvPr>
            <p:ph idx="1"/>
          </p:nvPr>
        </p:nvSpPr>
        <p:spPr/>
        <p:txBody>
          <a:bodyPr/>
          <a:lstStyle/>
          <a:p>
            <a:r>
              <a:rPr lang="vi-VN" dirty="0"/>
              <a:t>Lý thuyết “hai yếu tố” của F. Herzberg. </a:t>
            </a:r>
          </a:p>
          <a:p>
            <a:pPr lvl="1"/>
            <a:r>
              <a:rPr lang="vi-VN" dirty="0" smtClean="0"/>
              <a:t>Các </a:t>
            </a:r>
            <a:r>
              <a:rPr lang="vi-VN" dirty="0"/>
              <a:t>Yếu </a:t>
            </a:r>
            <a:r>
              <a:rPr lang="vi-VN" dirty="0" smtClean="0"/>
              <a:t>tố</a:t>
            </a:r>
            <a:r>
              <a:rPr lang="en-US" dirty="0" smtClean="0"/>
              <a:t> </a:t>
            </a:r>
            <a:r>
              <a:rPr lang="vi-VN" dirty="0" smtClean="0"/>
              <a:t>hài </a:t>
            </a:r>
            <a:r>
              <a:rPr lang="vi-VN" dirty="0"/>
              <a:t>lòng (motivational factors): thành tựu, được công nhận, </a:t>
            </a:r>
            <a:r>
              <a:rPr lang="vi-VN" dirty="0" smtClean="0"/>
              <a:t>tự</a:t>
            </a:r>
            <a:r>
              <a:rPr lang="en-US" dirty="0" smtClean="0"/>
              <a:t> </a:t>
            </a:r>
            <a:r>
              <a:rPr lang="vi-VN" dirty="0" smtClean="0"/>
              <a:t>làm </a:t>
            </a:r>
            <a:r>
              <a:rPr lang="vi-VN" dirty="0"/>
              <a:t>việc, trách nhiệm, thăng tiến và phát triển - tất </a:t>
            </a:r>
            <a:r>
              <a:rPr lang="vi-VN" dirty="0" smtClean="0"/>
              <a:t>cản</a:t>
            </a:r>
            <a:r>
              <a:rPr lang="en-US" dirty="0" smtClean="0"/>
              <a:t> </a:t>
            </a:r>
            <a:r>
              <a:rPr lang="vi-VN" dirty="0" smtClean="0"/>
              <a:t>hững </a:t>
            </a:r>
            <a:r>
              <a:rPr lang="vi-VN" dirty="0"/>
              <a:t>điều này </a:t>
            </a:r>
            <a:r>
              <a:rPr lang="vi-VN" dirty="0" smtClean="0"/>
              <a:t>tạo </a:t>
            </a:r>
            <a:r>
              <a:rPr lang="vi-VN" dirty="0"/>
              <a:t>nên </a:t>
            </a:r>
            <a:r>
              <a:rPr lang="vi-VN" dirty="0" smtClean="0"/>
              <a:t>sự</a:t>
            </a:r>
            <a:r>
              <a:rPr lang="en-US" dirty="0" smtClean="0"/>
              <a:t> </a:t>
            </a:r>
            <a:r>
              <a:rPr lang="vi-VN" dirty="0" smtClean="0"/>
              <a:t>thõa </a:t>
            </a:r>
            <a:r>
              <a:rPr lang="vi-VN" dirty="0"/>
              <a:t>mãn với công việc. </a:t>
            </a:r>
          </a:p>
          <a:p>
            <a:pPr lvl="1"/>
            <a:r>
              <a:rPr lang="vi-VN" dirty="0"/>
              <a:t>Các nhân </a:t>
            </a:r>
            <a:r>
              <a:rPr lang="vi-VN" dirty="0" smtClean="0"/>
              <a:t>tố</a:t>
            </a:r>
            <a:r>
              <a:rPr lang="en-US" dirty="0" smtClean="0"/>
              <a:t> </a:t>
            </a:r>
            <a:r>
              <a:rPr lang="vi-VN" dirty="0" smtClean="0"/>
              <a:t>không </a:t>
            </a:r>
            <a:r>
              <a:rPr lang="vi-VN" dirty="0"/>
              <a:t>hài lòng (hygiene factors): </a:t>
            </a:r>
            <a:r>
              <a:rPr lang="en-US" dirty="0" smtClean="0"/>
              <a:t>g</a:t>
            </a:r>
            <a:r>
              <a:rPr lang="vi-VN" dirty="0" smtClean="0"/>
              <a:t>ây </a:t>
            </a:r>
            <a:r>
              <a:rPr lang="vi-VN" dirty="0"/>
              <a:t>nên </a:t>
            </a:r>
            <a:r>
              <a:rPr lang="vi-VN" dirty="0" smtClean="0"/>
              <a:t>sự</a:t>
            </a:r>
            <a:r>
              <a:rPr lang="en-US" dirty="0" smtClean="0"/>
              <a:t> </a:t>
            </a:r>
            <a:r>
              <a:rPr lang="vi-VN" dirty="0" smtClean="0"/>
              <a:t>không </a:t>
            </a:r>
            <a:r>
              <a:rPr lang="vi-VN" dirty="0"/>
              <a:t>thõa </a:t>
            </a:r>
            <a:r>
              <a:rPr lang="vi-VN" dirty="0" smtClean="0"/>
              <a:t>mãn </a:t>
            </a:r>
            <a:r>
              <a:rPr lang="vi-VN" dirty="0"/>
              <a:t>nếu không được đáp ứng, và không thúc đẩy con người làm việc </a:t>
            </a:r>
            <a:r>
              <a:rPr lang="vi-VN" dirty="0" smtClean="0"/>
              <a:t>nữa</a:t>
            </a:r>
            <a:r>
              <a:rPr lang="vi-VN" dirty="0"/>
              <a:t>. </a:t>
            </a:r>
            <a:endParaRPr lang="en-US" dirty="0"/>
          </a:p>
        </p:txBody>
      </p:sp>
    </p:spTree>
    <p:extLst>
      <p:ext uri="{BB962C8B-B14F-4D97-AF65-F5344CB8AC3E}">
        <p14:creationId xmlns:p14="http://schemas.microsoft.com/office/powerpoint/2010/main" val="1447948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259919"/>
          </a:xfrm>
        </p:spPr>
        <p:txBody>
          <a:bodyPr/>
          <a:lstStyle/>
          <a:p>
            <a:r>
              <a:rPr lang="en-US" sz="2800" dirty="0"/>
              <a:t>QUẢN LÝ NGUỒN NHÂN LỰC CỦA DỰ ÁN</a:t>
            </a:r>
            <a:br>
              <a:rPr lang="en-US" sz="2800" dirty="0"/>
            </a:br>
            <a:r>
              <a:rPr lang="en-US" sz="2800" dirty="0"/>
              <a:t>(Project Human Resource Management)</a:t>
            </a:r>
          </a:p>
        </p:txBody>
      </p:sp>
      <p:sp>
        <p:nvSpPr>
          <p:cNvPr id="3" name="Content Placeholder 2"/>
          <p:cNvSpPr>
            <a:spLocks noGrp="1"/>
          </p:cNvSpPr>
          <p:nvPr>
            <p:ph idx="1"/>
          </p:nvPr>
        </p:nvSpPr>
        <p:spPr/>
        <p:txBody>
          <a:bodyPr/>
          <a:lstStyle/>
          <a:p>
            <a:r>
              <a:rPr lang="es-ES" dirty="0" err="1"/>
              <a:t>Lý</a:t>
            </a:r>
            <a:r>
              <a:rPr lang="es-ES" dirty="0"/>
              <a:t> </a:t>
            </a:r>
            <a:r>
              <a:rPr lang="es-ES" dirty="0" err="1"/>
              <a:t>thuyết</a:t>
            </a:r>
            <a:r>
              <a:rPr lang="es-ES" dirty="0"/>
              <a:t> X &amp; Y </a:t>
            </a:r>
            <a:r>
              <a:rPr lang="es-ES" dirty="0" err="1"/>
              <a:t>của</a:t>
            </a:r>
            <a:r>
              <a:rPr lang="es-ES" dirty="0"/>
              <a:t> D. </a:t>
            </a:r>
            <a:r>
              <a:rPr lang="es-ES" dirty="0" err="1" smtClean="0"/>
              <a:t>McGregor</a:t>
            </a:r>
            <a:r>
              <a:rPr lang="es-ES" dirty="0" smtClean="0"/>
              <a:t>:</a:t>
            </a:r>
          </a:p>
          <a:p>
            <a:pPr lvl="1"/>
            <a:r>
              <a:rPr lang="vi-VN" dirty="0"/>
              <a:t>Thuyết X</a:t>
            </a:r>
            <a:r>
              <a:rPr lang="vi-VN" dirty="0" smtClean="0"/>
              <a:t>:</a:t>
            </a:r>
            <a:r>
              <a:rPr lang="en-US" dirty="0" smtClean="0"/>
              <a:t> N</a:t>
            </a:r>
            <a:r>
              <a:rPr lang="vi-VN" dirty="0" smtClean="0"/>
              <a:t>hân viên</a:t>
            </a:r>
            <a:r>
              <a:rPr lang="en-US" dirty="0" smtClean="0"/>
              <a:t> </a:t>
            </a:r>
            <a:r>
              <a:rPr lang="vi-VN" dirty="0" smtClean="0"/>
              <a:t>né </a:t>
            </a:r>
            <a:r>
              <a:rPr lang="vi-VN" dirty="0"/>
              <a:t>tránh công việc, vì </a:t>
            </a:r>
            <a:r>
              <a:rPr lang="vi-VN" dirty="0" smtClean="0"/>
              <a:t>thế</a:t>
            </a:r>
            <a:r>
              <a:rPr lang="en-US" dirty="0" smtClean="0"/>
              <a:t> </a:t>
            </a:r>
            <a:r>
              <a:rPr lang="vi-VN" dirty="0" smtClean="0"/>
              <a:t>người </a:t>
            </a:r>
            <a:r>
              <a:rPr lang="vi-VN" dirty="0"/>
              <a:t>quảnl lý phải </a:t>
            </a:r>
            <a:r>
              <a:rPr lang="vi-VN" dirty="0" smtClean="0"/>
              <a:t>sử</a:t>
            </a:r>
            <a:r>
              <a:rPr lang="en-US" dirty="0" smtClean="0"/>
              <a:t> </a:t>
            </a:r>
            <a:r>
              <a:rPr lang="vi-VN" dirty="0" smtClean="0"/>
              <a:t>dụng </a:t>
            </a:r>
            <a:r>
              <a:rPr lang="vi-VN" dirty="0"/>
              <a:t>các biện </a:t>
            </a:r>
            <a:r>
              <a:rPr lang="en-US" dirty="0" err="1" smtClean="0"/>
              <a:t>pháp</a:t>
            </a:r>
            <a:r>
              <a:rPr lang="en-US" dirty="0" smtClean="0"/>
              <a:t> </a:t>
            </a:r>
            <a:r>
              <a:rPr lang="vi-VN" dirty="0" smtClean="0"/>
              <a:t>bắt </a:t>
            </a:r>
            <a:r>
              <a:rPr lang="vi-VN" dirty="0"/>
              <a:t>buộc, đe dọa và các </a:t>
            </a:r>
            <a:r>
              <a:rPr lang="vi-VN" dirty="0" smtClean="0"/>
              <a:t>phương </a:t>
            </a:r>
            <a:r>
              <a:rPr lang="vi-VN" dirty="0"/>
              <a:t>pháp kiểm soát </a:t>
            </a:r>
            <a:r>
              <a:rPr lang="vi-VN" dirty="0" smtClean="0"/>
              <a:t>để</a:t>
            </a:r>
            <a:r>
              <a:rPr lang="en-US" dirty="0" smtClean="0"/>
              <a:t> </a:t>
            </a:r>
            <a:r>
              <a:rPr lang="vi-VN" dirty="0" smtClean="0"/>
              <a:t>làm </a:t>
            </a:r>
            <a:r>
              <a:rPr lang="vi-VN" dirty="0"/>
              <a:t>cho nhân viên phải đáp ứng các mục </a:t>
            </a:r>
            <a:r>
              <a:rPr lang="vi-VN" dirty="0" smtClean="0"/>
              <a:t>tiêu</a:t>
            </a:r>
            <a:r>
              <a:rPr lang="vi-VN" dirty="0"/>
              <a:t>. </a:t>
            </a:r>
          </a:p>
          <a:p>
            <a:pPr lvl="1"/>
            <a:r>
              <a:rPr lang="vi-VN" dirty="0" smtClean="0"/>
              <a:t>Thuyết</a:t>
            </a:r>
            <a:r>
              <a:rPr lang="en-US" dirty="0" smtClean="0"/>
              <a:t> </a:t>
            </a:r>
            <a:r>
              <a:rPr lang="vi-VN" dirty="0" smtClean="0"/>
              <a:t>Y:</a:t>
            </a:r>
            <a:r>
              <a:rPr lang="en-US" dirty="0" smtClean="0"/>
              <a:t> N</a:t>
            </a:r>
            <a:r>
              <a:rPr lang="vi-VN" dirty="0" smtClean="0"/>
              <a:t>hân </a:t>
            </a:r>
            <a:r>
              <a:rPr lang="en-US" dirty="0" err="1" smtClean="0"/>
              <a:t>viên</a:t>
            </a:r>
            <a:r>
              <a:rPr lang="en-US" dirty="0" smtClean="0"/>
              <a:t> </a:t>
            </a:r>
            <a:r>
              <a:rPr lang="vi-VN" dirty="0" smtClean="0"/>
              <a:t>coi </a:t>
            </a:r>
            <a:r>
              <a:rPr lang="vi-VN" dirty="0"/>
              <a:t>công việc </a:t>
            </a:r>
            <a:r>
              <a:rPr lang="vi-VN" dirty="0" smtClean="0"/>
              <a:t>như</a:t>
            </a:r>
            <a:r>
              <a:rPr lang="en-US" dirty="0" smtClean="0"/>
              <a:t> </a:t>
            </a:r>
            <a:r>
              <a:rPr lang="vi-VN" dirty="0" smtClean="0"/>
              <a:t>chơi</a:t>
            </a:r>
            <a:r>
              <a:rPr lang="vi-VN" dirty="0"/>
              <a:t>, hay </a:t>
            </a:r>
            <a:r>
              <a:rPr lang="vi-VN" dirty="0" smtClean="0"/>
              <a:t>nghỉ</a:t>
            </a:r>
            <a:r>
              <a:rPr lang="en-US" dirty="0" smtClean="0"/>
              <a:t> </a:t>
            </a:r>
            <a:r>
              <a:rPr lang="vi-VN" dirty="0" smtClean="0"/>
              <a:t>ngơi</a:t>
            </a:r>
            <a:r>
              <a:rPr lang="vi-VN" dirty="0"/>
              <a:t>, và thưởng thức </a:t>
            </a:r>
            <a:r>
              <a:rPr lang="vi-VN" dirty="0" smtClean="0"/>
              <a:t>sự</a:t>
            </a:r>
            <a:r>
              <a:rPr lang="en-US" dirty="0" smtClean="0"/>
              <a:t> </a:t>
            </a:r>
            <a:r>
              <a:rPr lang="vi-VN" dirty="0" smtClean="0"/>
              <a:t>hài </a:t>
            </a:r>
            <a:r>
              <a:rPr lang="vi-VN" dirty="0"/>
              <a:t>lòng khi được kính trọng và các nhu cầu </a:t>
            </a:r>
            <a:r>
              <a:rPr lang="vi-VN" dirty="0" smtClean="0"/>
              <a:t>thật </a:t>
            </a:r>
            <a:r>
              <a:rPr lang="vi-VN" dirty="0"/>
              <a:t>sựcủa bản thân. </a:t>
            </a:r>
          </a:p>
          <a:p>
            <a:pPr lvl="1"/>
            <a:r>
              <a:rPr lang="vi-VN" dirty="0" smtClean="0"/>
              <a:t>Thuyết Z:</a:t>
            </a:r>
            <a:r>
              <a:rPr lang="en-US" dirty="0" smtClean="0"/>
              <a:t> D</a:t>
            </a:r>
            <a:r>
              <a:rPr lang="vi-VN" dirty="0" smtClean="0"/>
              <a:t>ựa trên </a:t>
            </a:r>
            <a:r>
              <a:rPr lang="vi-VN" dirty="0"/>
              <a:t>phương pháp </a:t>
            </a:r>
            <a:r>
              <a:rPr lang="vi-VN" dirty="0" smtClean="0"/>
              <a:t>hướng </a:t>
            </a:r>
            <a:r>
              <a:rPr lang="vi-VN" dirty="0"/>
              <a:t>đến việc động viên nhân viên, nhấn </a:t>
            </a:r>
            <a:r>
              <a:rPr lang="vi-VN" dirty="0" smtClean="0"/>
              <a:t>mạnh </a:t>
            </a:r>
            <a:r>
              <a:rPr lang="vi-VN" dirty="0"/>
              <a:t>vào </a:t>
            </a:r>
            <a:r>
              <a:rPr lang="vi-VN" dirty="0" smtClean="0"/>
              <a:t>sự</a:t>
            </a:r>
            <a:r>
              <a:rPr lang="en-US" dirty="0" smtClean="0"/>
              <a:t> </a:t>
            </a:r>
            <a:r>
              <a:rPr lang="vi-VN" dirty="0" smtClean="0"/>
              <a:t>tin </a:t>
            </a:r>
            <a:r>
              <a:rPr lang="vi-VN" dirty="0"/>
              <a:t>tưởng, chất lượng, tập </a:t>
            </a:r>
            <a:r>
              <a:rPr lang="vi-VN" dirty="0" smtClean="0"/>
              <a:t>th</a:t>
            </a:r>
            <a:r>
              <a:rPr lang="en-US" dirty="0" smtClean="0"/>
              <a:t>ể </a:t>
            </a:r>
            <a:r>
              <a:rPr lang="vi-VN" dirty="0" smtClean="0"/>
              <a:t>quyết </a:t>
            </a:r>
            <a:r>
              <a:rPr lang="vi-VN" dirty="0"/>
              <a:t>định, và giá </a:t>
            </a:r>
            <a:r>
              <a:rPr lang="vi-VN" dirty="0" smtClean="0"/>
              <a:t>trị</a:t>
            </a:r>
            <a:r>
              <a:rPr lang="en-US" dirty="0" smtClean="0"/>
              <a:t> </a:t>
            </a:r>
            <a:r>
              <a:rPr lang="vi-VN" dirty="0" smtClean="0"/>
              <a:t>văn hóa</a:t>
            </a:r>
            <a:endParaRPr lang="es-ES" dirty="0" smtClean="0"/>
          </a:p>
        </p:txBody>
      </p:sp>
    </p:spTree>
    <p:extLst>
      <p:ext uri="{BB962C8B-B14F-4D97-AF65-F5344CB8AC3E}">
        <p14:creationId xmlns:p14="http://schemas.microsoft.com/office/powerpoint/2010/main" val="699513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259919"/>
          </a:xfrm>
        </p:spPr>
        <p:txBody>
          <a:bodyPr/>
          <a:lstStyle/>
          <a:p>
            <a:r>
              <a:rPr lang="en-US" sz="2800" dirty="0"/>
              <a:t>QUẢN LÝ NGUỒN NHÂN LỰC CỦA DỰ </a:t>
            </a:r>
            <a:r>
              <a:rPr lang="en-US" sz="2800" dirty="0" smtClean="0"/>
              <a:t>ÁN</a:t>
            </a:r>
            <a:br>
              <a:rPr lang="en-US" sz="2800" dirty="0" smtClean="0"/>
            </a:br>
            <a:r>
              <a:rPr lang="en-US" sz="2800" dirty="0"/>
              <a:t>(Project Human Resource Management)</a:t>
            </a:r>
          </a:p>
        </p:txBody>
      </p:sp>
      <p:sp>
        <p:nvSpPr>
          <p:cNvPr id="3" name="Content Placeholder 2"/>
          <p:cNvSpPr>
            <a:spLocks noGrp="1"/>
          </p:cNvSpPr>
          <p:nvPr>
            <p:ph idx="1"/>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quản</a:t>
            </a:r>
            <a:r>
              <a:rPr lang="en-US" dirty="0" smtClean="0"/>
              <a:t> </a:t>
            </a:r>
            <a:r>
              <a:rPr lang="en-US" dirty="0" err="1" smtClean="0"/>
              <a:t>lý</a:t>
            </a:r>
            <a:r>
              <a:rPr lang="en-US" dirty="0" smtClean="0"/>
              <a:t> </a:t>
            </a:r>
            <a:r>
              <a:rPr lang="en-US" dirty="0" err="1" smtClean="0"/>
              <a:t>nguồn</a:t>
            </a:r>
            <a:r>
              <a:rPr lang="en-US" dirty="0" smtClean="0"/>
              <a:t> </a:t>
            </a:r>
            <a:r>
              <a:rPr lang="en-US" dirty="0" err="1" smtClean="0"/>
              <a:t>nhân</a:t>
            </a:r>
            <a:r>
              <a:rPr lang="en-US" dirty="0" smtClean="0"/>
              <a:t> </a:t>
            </a:r>
            <a:r>
              <a:rPr lang="en-US" dirty="0" err="1" smtClean="0"/>
              <a:t>lực</a:t>
            </a:r>
            <a:r>
              <a:rPr lang="en-US" dirty="0" smtClean="0"/>
              <a:t> </a:t>
            </a:r>
            <a:r>
              <a:rPr lang="en-US" dirty="0" err="1" smtClean="0"/>
              <a:t>gồm</a:t>
            </a:r>
            <a:endParaRPr lang="en-US" dirty="0" smtClean="0"/>
          </a:p>
          <a:p>
            <a:pPr lvl="1"/>
            <a:r>
              <a:rPr lang="de-DE" dirty="0" smtClean="0"/>
              <a:t>Kế hoạch phát triển nguồn nhân lực (Develop </a:t>
            </a:r>
            <a:r>
              <a:rPr lang="de-DE" dirty="0"/>
              <a:t>HR </a:t>
            </a:r>
            <a:r>
              <a:rPr lang="de-DE" dirty="0" smtClean="0"/>
              <a:t>Plan)</a:t>
            </a:r>
          </a:p>
          <a:p>
            <a:pPr lvl="1"/>
            <a:r>
              <a:rPr lang="en-US" dirty="0" err="1"/>
              <a:t>Thành</a:t>
            </a:r>
            <a:r>
              <a:rPr lang="en-US" dirty="0"/>
              <a:t> </a:t>
            </a:r>
            <a:r>
              <a:rPr lang="en-US" dirty="0" err="1"/>
              <a:t>lập</a:t>
            </a:r>
            <a:r>
              <a:rPr lang="en-US" dirty="0"/>
              <a:t> </a:t>
            </a:r>
            <a:r>
              <a:rPr lang="en-US" dirty="0" err="1" smtClean="0"/>
              <a:t>đội</a:t>
            </a:r>
            <a:r>
              <a:rPr lang="en-US" dirty="0" smtClean="0"/>
              <a:t> </a:t>
            </a:r>
            <a:r>
              <a:rPr lang="en-US" dirty="0" err="1" smtClean="0"/>
              <a:t>dự</a:t>
            </a:r>
            <a:r>
              <a:rPr lang="en-US" dirty="0" smtClean="0"/>
              <a:t> </a:t>
            </a:r>
            <a:r>
              <a:rPr lang="en-US" dirty="0" err="1" smtClean="0"/>
              <a:t>án</a:t>
            </a:r>
            <a:r>
              <a:rPr lang="en-US" dirty="0" smtClean="0"/>
              <a:t> </a:t>
            </a:r>
            <a:r>
              <a:rPr lang="de-DE" dirty="0" smtClean="0"/>
              <a:t>(Acquire </a:t>
            </a:r>
            <a:r>
              <a:rPr lang="de-DE" dirty="0"/>
              <a:t>Project Team)</a:t>
            </a:r>
          </a:p>
          <a:p>
            <a:pPr lvl="1"/>
            <a:r>
              <a:rPr lang="de-DE" dirty="0" smtClean="0"/>
              <a:t>Phát triển đội dự án (Develop </a:t>
            </a:r>
            <a:r>
              <a:rPr lang="de-DE" dirty="0"/>
              <a:t>Project </a:t>
            </a:r>
            <a:r>
              <a:rPr lang="de-DE" dirty="0" smtClean="0"/>
              <a:t>Team)</a:t>
            </a:r>
            <a:endParaRPr lang="de-DE" dirty="0"/>
          </a:p>
          <a:p>
            <a:pPr lvl="1"/>
            <a:r>
              <a:rPr lang="de-DE" dirty="0" smtClean="0"/>
              <a:t>Quản lý đội dự án (Manage </a:t>
            </a:r>
            <a:r>
              <a:rPr lang="de-DE" dirty="0"/>
              <a:t>Project </a:t>
            </a:r>
            <a:r>
              <a:rPr lang="de-DE" dirty="0" smtClean="0"/>
              <a:t>Team)</a:t>
            </a:r>
            <a:endParaRPr lang="de-DE" dirty="0"/>
          </a:p>
          <a:p>
            <a:pPr lvl="1"/>
            <a:endParaRPr lang="en-US" dirty="0"/>
          </a:p>
        </p:txBody>
      </p:sp>
    </p:spTree>
    <p:extLst>
      <p:ext uri="{BB962C8B-B14F-4D97-AF65-F5344CB8AC3E}">
        <p14:creationId xmlns:p14="http://schemas.microsoft.com/office/powerpoint/2010/main" val="3556804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de-DE" dirty="0" smtClean="0"/>
              <a:t>Kế hoạch phát triển nguồn nhân lực (Develop </a:t>
            </a:r>
            <a:r>
              <a:rPr lang="de-DE" dirty="0"/>
              <a:t>Human Resource </a:t>
            </a:r>
            <a:r>
              <a:rPr lang="de-DE" dirty="0" smtClean="0"/>
              <a:t>Plan)</a:t>
            </a:r>
            <a:endParaRPr lang="en-US" dirty="0"/>
          </a:p>
        </p:txBody>
      </p:sp>
      <p:sp>
        <p:nvSpPr>
          <p:cNvPr id="3" name="Content Placeholder 2"/>
          <p:cNvSpPr>
            <a:spLocks noGrp="1"/>
          </p:cNvSpPr>
          <p:nvPr>
            <p:ph idx="1"/>
          </p:nvPr>
        </p:nvSpPr>
        <p:spPr/>
        <p:txBody>
          <a:bodyPr/>
          <a:lstStyle/>
          <a:p>
            <a:r>
              <a:rPr lang="en-US" dirty="0" err="1" smtClean="0"/>
              <a:t>Xác</a:t>
            </a:r>
            <a:r>
              <a:rPr lang="en-US" dirty="0" smtClean="0"/>
              <a:t> </a:t>
            </a:r>
            <a:r>
              <a:rPr lang="en-US" dirty="0" err="1" smtClean="0"/>
              <a:t>định</a:t>
            </a:r>
            <a:r>
              <a:rPr lang="en-US" dirty="0" smtClean="0"/>
              <a:t> </a:t>
            </a:r>
            <a:r>
              <a:rPr lang="en-US" dirty="0" err="1" smtClean="0"/>
              <a:t>vai</a:t>
            </a:r>
            <a:r>
              <a:rPr lang="en-US" dirty="0" smtClean="0"/>
              <a:t> </a:t>
            </a:r>
            <a:r>
              <a:rPr lang="en-US" dirty="0" err="1" smtClean="0"/>
              <a:t>trò</a:t>
            </a:r>
            <a:r>
              <a:rPr lang="en-US" dirty="0" smtClean="0"/>
              <a:t> </a:t>
            </a:r>
            <a:r>
              <a:rPr lang="vi-VN" dirty="0"/>
              <a:t>và tài liệu </a:t>
            </a:r>
            <a:r>
              <a:rPr lang="en-US" dirty="0" err="1" smtClean="0"/>
              <a:t>của</a:t>
            </a:r>
            <a:r>
              <a:rPr lang="en-US" dirty="0" smtClean="0"/>
              <a:t> </a:t>
            </a:r>
            <a:r>
              <a:rPr lang="en-US" dirty="0" err="1" smtClean="0"/>
              <a:t>dự</a:t>
            </a:r>
            <a:r>
              <a:rPr lang="en-US" dirty="0" smtClean="0"/>
              <a:t> </a:t>
            </a:r>
            <a:r>
              <a:rPr lang="en-US" dirty="0" err="1" smtClean="0"/>
              <a:t>án</a:t>
            </a:r>
            <a:r>
              <a:rPr lang="en-US" dirty="0" smtClean="0"/>
              <a:t>, </a:t>
            </a:r>
            <a:r>
              <a:rPr lang="en-US" dirty="0" err="1" smtClean="0"/>
              <a:t>những</a:t>
            </a:r>
            <a:r>
              <a:rPr lang="en-US" dirty="0" smtClean="0"/>
              <a:t> </a:t>
            </a:r>
            <a:r>
              <a:rPr lang="en-US" dirty="0" err="1" smtClean="0"/>
              <a:t>trách</a:t>
            </a:r>
            <a:r>
              <a:rPr lang="en-US" dirty="0" smtClean="0"/>
              <a:t> </a:t>
            </a:r>
            <a:r>
              <a:rPr lang="en-US" dirty="0" err="1" smtClean="0"/>
              <a:t>nhiệm</a:t>
            </a:r>
            <a:r>
              <a:rPr lang="en-US" dirty="0" smtClean="0"/>
              <a:t> </a:t>
            </a:r>
            <a:r>
              <a:rPr lang="en-US" dirty="0" err="1" smtClean="0"/>
              <a:t>và</a:t>
            </a:r>
            <a:r>
              <a:rPr lang="en-US" dirty="0" smtClean="0"/>
              <a:t> </a:t>
            </a:r>
            <a:r>
              <a:rPr lang="vi-VN" dirty="0"/>
              <a:t>kỹ năng cần thiết</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quản</a:t>
            </a:r>
            <a:r>
              <a:rPr lang="en-US" dirty="0" smtClean="0"/>
              <a:t> </a:t>
            </a:r>
            <a:r>
              <a:rPr lang="en-US" dirty="0" err="1" smtClean="0"/>
              <a:t>lý</a:t>
            </a:r>
            <a:r>
              <a:rPr lang="en-US" dirty="0" smtClean="0"/>
              <a:t> </a:t>
            </a:r>
            <a:r>
              <a:rPr lang="vi-VN" dirty="0"/>
              <a:t>nhân sự</a:t>
            </a:r>
            <a:r>
              <a:rPr lang="en-US" dirty="0" smtClean="0"/>
              <a:t>, </a:t>
            </a:r>
            <a:r>
              <a:rPr lang="en-US" dirty="0" err="1" smtClean="0"/>
              <a:t>vai</a:t>
            </a:r>
            <a:r>
              <a:rPr lang="en-US" dirty="0" smtClean="0"/>
              <a:t> </a:t>
            </a:r>
            <a:r>
              <a:rPr lang="en-US" dirty="0" err="1" smtClean="0"/>
              <a:t>trò</a:t>
            </a:r>
            <a:r>
              <a:rPr lang="en-US" dirty="0" smtClean="0"/>
              <a:t> </a:t>
            </a:r>
            <a:r>
              <a:rPr lang="en-US" dirty="0" err="1" smtClean="0"/>
              <a:t>có</a:t>
            </a:r>
            <a:r>
              <a:rPr lang="en-US" dirty="0" smtClean="0"/>
              <a:t> </a:t>
            </a:r>
            <a:r>
              <a:rPr lang="en-US" dirty="0" err="1" smtClean="0"/>
              <a:t>thể</a:t>
            </a:r>
            <a:r>
              <a:rPr lang="en-US" dirty="0" smtClean="0"/>
              <a:t> </a:t>
            </a:r>
            <a:r>
              <a:rPr lang="en-US" dirty="0" err="1" smtClean="0"/>
              <a:t>giao</a:t>
            </a:r>
            <a:r>
              <a:rPr lang="en-US" dirty="0" smtClean="0"/>
              <a:t> </a:t>
            </a:r>
            <a:r>
              <a:rPr lang="en-US" dirty="0" err="1" smtClean="0"/>
              <a:t>cho</a:t>
            </a:r>
            <a:r>
              <a:rPr lang="en-US" dirty="0" smtClean="0"/>
              <a:t> </a:t>
            </a:r>
            <a:r>
              <a:rPr lang="en-US" dirty="0" err="1" smtClean="0"/>
              <a:t>từng</a:t>
            </a:r>
            <a:r>
              <a:rPr lang="en-US" dirty="0" smtClean="0"/>
              <a:t> </a:t>
            </a:r>
            <a:r>
              <a:rPr lang="en-US" dirty="0" err="1" smtClean="0"/>
              <a:t>người</a:t>
            </a:r>
            <a:r>
              <a:rPr lang="en-US" dirty="0" smtClean="0"/>
              <a:t> </a:t>
            </a:r>
            <a:r>
              <a:rPr lang="en-US" dirty="0" err="1" smtClean="0"/>
              <a:t>hoặc</a:t>
            </a:r>
            <a:r>
              <a:rPr lang="en-US" dirty="0" smtClean="0"/>
              <a:t> </a:t>
            </a:r>
            <a:r>
              <a:rPr lang="en-US" dirty="0" err="1" smtClean="0"/>
              <a:t>cho</a:t>
            </a:r>
            <a:r>
              <a:rPr lang="en-US" dirty="0" smtClean="0"/>
              <a:t> </a:t>
            </a:r>
            <a:r>
              <a:rPr lang="en-US" dirty="0" err="1" smtClean="0"/>
              <a:t>từng</a:t>
            </a:r>
            <a:r>
              <a:rPr lang="en-US" dirty="0" smtClean="0"/>
              <a:t> </a:t>
            </a:r>
            <a:r>
              <a:rPr lang="en-US" dirty="0" err="1" smtClean="0"/>
              <a:t>nhóm</a:t>
            </a:r>
            <a:r>
              <a:rPr lang="en-US" dirty="0" smtClean="0"/>
              <a:t>.</a:t>
            </a:r>
          </a:p>
          <a:p>
            <a:r>
              <a:rPr lang="vi-VN" dirty="0" smtClean="0"/>
              <a:t>Xác </a:t>
            </a:r>
            <a:r>
              <a:rPr lang="vi-VN" dirty="0"/>
              <a:t>định nhu cầu đào tạo, chiến lược xây dựng đội ngũ, chương trình công nhận và khen thưởng, và các vấn đề liên quan đến an toàn và tuân thủ</a:t>
            </a:r>
            <a:r>
              <a:rPr lang="en-US" dirty="0" smtClean="0"/>
              <a:t>.</a:t>
            </a:r>
          </a:p>
          <a:p>
            <a:r>
              <a:rPr lang="vi-VN" dirty="0"/>
              <a:t>Được lên kế hoạch trong giai đoạn </a:t>
            </a:r>
            <a:r>
              <a:rPr lang="vi-VN" dirty="0" smtClean="0"/>
              <a:t>đầu</a:t>
            </a:r>
            <a:r>
              <a:rPr lang="en-US" dirty="0" smtClean="0"/>
              <a:t>.</a:t>
            </a:r>
          </a:p>
          <a:p>
            <a:r>
              <a:rPr lang="vi-VN" dirty="0" smtClean="0"/>
              <a:t>Liên </a:t>
            </a:r>
            <a:r>
              <a:rPr lang="vi-VN" dirty="0"/>
              <a:t>quan chặt chẽ với </a:t>
            </a:r>
            <a:r>
              <a:rPr lang="en-US" dirty="0" err="1" smtClean="0"/>
              <a:t>kế</a:t>
            </a:r>
            <a:r>
              <a:rPr lang="en-US" dirty="0" smtClean="0"/>
              <a:t> </a:t>
            </a:r>
            <a:r>
              <a:rPr lang="en-US" dirty="0" err="1" smtClean="0"/>
              <a:t>hoạch</a:t>
            </a:r>
            <a:r>
              <a:rPr lang="en-US" dirty="0" smtClean="0"/>
              <a:t> </a:t>
            </a:r>
            <a:r>
              <a:rPr lang="en-US" dirty="0" err="1" smtClean="0"/>
              <a:t>giao</a:t>
            </a:r>
            <a:r>
              <a:rPr lang="en-US" dirty="0" smtClean="0"/>
              <a:t> </a:t>
            </a:r>
            <a:r>
              <a:rPr lang="en-US" dirty="0" err="1" smtClean="0"/>
              <a:t>tiếp</a:t>
            </a:r>
            <a:endParaRPr lang="en-US" dirty="0"/>
          </a:p>
        </p:txBody>
      </p:sp>
    </p:spTree>
    <p:extLst>
      <p:ext uri="{BB962C8B-B14F-4D97-AF65-F5344CB8AC3E}">
        <p14:creationId xmlns:p14="http://schemas.microsoft.com/office/powerpoint/2010/main" val="2394272757"/>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ject Management 5e. - Gray and Larson">
  <a:themeElements>
    <a:clrScheme name="">
      <a:dk1>
        <a:srgbClr val="000000"/>
      </a:dk1>
      <a:lt1>
        <a:srgbClr val="FFFFEF"/>
      </a:lt1>
      <a:dk2>
        <a:srgbClr val="000000"/>
      </a:dk2>
      <a:lt2>
        <a:srgbClr val="808080"/>
      </a:lt2>
      <a:accent1>
        <a:srgbClr val="00CC99"/>
      </a:accent1>
      <a:accent2>
        <a:srgbClr val="3333CC"/>
      </a:accent2>
      <a:accent3>
        <a:srgbClr val="FFFFF6"/>
      </a:accent3>
      <a:accent4>
        <a:srgbClr val="000000"/>
      </a:accent4>
      <a:accent5>
        <a:srgbClr val="AAE2CA"/>
      </a:accent5>
      <a:accent6>
        <a:srgbClr val="2D2DB9"/>
      </a:accent6>
      <a:hlink>
        <a:srgbClr val="CCCCFF"/>
      </a:hlink>
      <a:folHlink>
        <a:srgbClr val="B2B2B2"/>
      </a:folHlink>
    </a:clrScheme>
    <a:fontScheme name="Project Management 5e. - Gray and Lars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Project Management 5e. - Gray and Lars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oject Management 5e. - Gray and Lars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oject Management 5e. - Gray and Lars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ject Management 5e. - Gray and Lars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oject Management 5e. - Gray and Lars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oject Management 5e. - Gray and Lars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oject Management 5e. - Gray and Lars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20205</TotalTime>
  <Words>4031</Words>
  <Application>Microsoft Office PowerPoint</Application>
  <PresentationFormat>On-screen Show (4:3)</PresentationFormat>
  <Paragraphs>245</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Project Management 5e. - Gray and Larson</vt:lpstr>
      <vt:lpstr>CHƯƠNG 9:  QUẢN LÝ NGUỒN NHÂN LỰC CỦA DỰ ÁN (Project Human Resource Management)</vt:lpstr>
      <vt:lpstr>QUẢN LÝ NGUỒN NHÂN LỰC CỦA DỰ ÁN (Project Human Resource Management)</vt:lpstr>
      <vt:lpstr>QUẢN LÝ NGUỒN NHÂN LỰC CỦA DỰ ÁN (Project Human Resource Management)</vt:lpstr>
      <vt:lpstr>QUẢN LÝ NGUỒN NHÂN LỰC CỦA DỰ ÁN (Project Human Resource Management)</vt:lpstr>
      <vt:lpstr>QUẢN LÝ NGUỒN NHÂN LỰC CỦA DỰ ÁN (Project Human Resource Management)</vt:lpstr>
      <vt:lpstr>QUẢN LÝ NGUỒN NHÂN LỰC CỦA DỰ ÁN (Project Human Resource Management)</vt:lpstr>
      <vt:lpstr>QUẢN LÝ NGUỒN NHÂN LỰC CỦA DỰ ÁN (Project Human Resource Management)</vt:lpstr>
      <vt:lpstr>QUẢN LÝ NGUỒN NHÂN LỰC CỦA DỰ ÁN (Project Human Resource Management)</vt:lpstr>
      <vt:lpstr>Kế hoạch phát triển nguồn nhân lực (Develop Human Resource Plan)</vt:lpstr>
      <vt:lpstr>Kế hoạch phát triển nguồn nhân lực (Develop Human Resource Plan)</vt:lpstr>
      <vt:lpstr>Kế hoạch phát triển nguồn nhân lực (Develop Human Resource Plan)</vt:lpstr>
      <vt:lpstr>Kế hoạch phát triển nguồn nhân lực (Develop Human Resource Plan)</vt:lpstr>
      <vt:lpstr>Kế hoạch phát triển nguồn nhân lực (Develop Human Resource Plan)</vt:lpstr>
      <vt:lpstr>Kế hoạch phát triển nguồn nhân lực (Develop Human Resource Plan)</vt:lpstr>
      <vt:lpstr>Kế hoạch phát triển nguồn nhân lực (Develop Human Resource Plan)</vt:lpstr>
      <vt:lpstr>Kế hoạch phát triển nguồn nhân lực (Develop Human Resource Plan)</vt:lpstr>
      <vt:lpstr>Kế hoạch phát triển nguồn nhân lực (Develop Human Resource Plan)</vt:lpstr>
      <vt:lpstr>Kế hoạch phát triển nguồn nhân lực (Develop Human Resource Plan)</vt:lpstr>
      <vt:lpstr>Kế hoạch phát triển nguồn nhân lực (Develop Human Resource Plan)</vt:lpstr>
      <vt:lpstr>Kế hoạch phát triển nguồn nhân lực (Develop Human Resource Plan)</vt:lpstr>
      <vt:lpstr>Thành lập nhóm dự án (Acquire Project Team)</vt:lpstr>
      <vt:lpstr>Thành lập nhóm dự án (Acquire Project Team)</vt:lpstr>
      <vt:lpstr>Thành lập nhóm dự án (Acquire Project Team)</vt:lpstr>
      <vt:lpstr>Thành lập nhóm dự án (Acquire Project Team)</vt:lpstr>
      <vt:lpstr>Thành lập nhóm dự án (Acquire Project Team)</vt:lpstr>
      <vt:lpstr>Thành lập nhóm dự án (Acquire Project Team)</vt:lpstr>
      <vt:lpstr>Phát triển nhóm dự án (Develop Project Team)</vt:lpstr>
      <vt:lpstr>Phát triển nhóm dự án (Develop Project Team)</vt:lpstr>
      <vt:lpstr>Phát triển nhóm dự án (Develop Project Team)</vt:lpstr>
      <vt:lpstr>Phát triển nhóm dự án (Develop Project Team)</vt:lpstr>
      <vt:lpstr>Phát triển nhóm dự án (Develop Project Team)</vt:lpstr>
      <vt:lpstr>Phát triển nhóm dự án (Develop Project Team)</vt:lpstr>
      <vt:lpstr>Phát triển nhóm dự án (Develop Project Team)</vt:lpstr>
      <vt:lpstr>Phát triển nhóm dự án (Develop Project Team)</vt:lpstr>
      <vt:lpstr>Phát triển nhóm dự án (Develop Project Team)</vt:lpstr>
      <vt:lpstr>Phát triển nhóm dự án (Develop Project Team)</vt:lpstr>
      <vt:lpstr>Phát triển nhóm dự án (Develop Project Team)</vt:lpstr>
      <vt:lpstr>Phát triển nhóm dự án (Develop Project Team)</vt:lpstr>
      <vt:lpstr>Quản lý nhóm dự án (Manage Project Team)</vt:lpstr>
      <vt:lpstr>Quản lý nhóm dự án (Manage Project Team)</vt:lpstr>
      <vt:lpstr>Quản lý nhóm dự án (Manage Project Team)</vt:lpstr>
      <vt:lpstr>Quản lý nhóm dự án (Manage Project Team)</vt:lpstr>
      <vt:lpstr>Quản lý nhóm dự án (Manage Project Team)</vt:lpstr>
      <vt:lpstr>Quản lý nhóm dự án (Manage Project Team)</vt:lpstr>
      <vt:lpstr>Quản lý nhóm dự án (Manage Project Team)</vt:lpstr>
      <vt:lpstr>Quản lý nhóm dự án (Manage Project Team)</vt:lpstr>
      <vt:lpstr>Quản lý nhóm dự án (Manage Project Team)</vt:lpstr>
    </vt:vector>
  </TitlesOfParts>
  <Manager>Janice Hanson</Manager>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5e</dc:title>
  <dc:subject>Chapter 3</dc:subject>
  <dc:creator>Charlie Cook, The University of West Alabama</dc:creator>
  <cp:lastModifiedBy>XUAN HIEN</cp:lastModifiedBy>
  <cp:revision>532</cp:revision>
  <cp:lastPrinted>1601-01-01T00:00:00Z</cp:lastPrinted>
  <dcterms:created xsi:type="dcterms:W3CDTF">1901-01-01T06:00:00Z</dcterms:created>
  <dcterms:modified xsi:type="dcterms:W3CDTF">2013-06-29T13:14:48Z</dcterms:modified>
</cp:coreProperties>
</file>