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0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8" d="100"/>
          <a:sy n="78" d="100"/>
        </p:scale>
        <p:origin x="850" y="62"/>
      </p:cViewPr>
      <p:guideLst>
        <p:guide orient="horz" pos="2160"/>
        <p:guide pos="380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90000"/>
              </a:lnSpc>
              <a:spcBef>
                <a:spcPts val="5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90000"/>
              </a:lnSpc>
              <a:spcBef>
                <a:spcPts val="5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4" name="Google Shape;14;p1" descr="A black and grey logo&#10;&#10;Description automatically generated"/>
          <p:cNvPicPr preferRelativeResize="0"/>
          <p:nvPr/>
        </p:nvPicPr>
        <p:blipFill rotWithShape="1">
          <a:blip r:embed="rId14"/>
          <a:srcRect/>
          <a:stretch>
            <a:fill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srcRect/>
          <a:stretch>
            <a:fill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srcRect/>
          <a:stretch>
            <a:fill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srcRect/>
          <a:stretch>
            <a:fill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6.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362710" y="1872615"/>
            <a:ext cx="9144000" cy="147574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panose="020B0604020202020204"/>
              <a:buNone/>
            </a:pPr>
            <a:r>
              <a:rPr lang="en-US" sz="4000" b="1" dirty="0">
                <a:solidFill>
                  <a:schemeClr val="accent1"/>
                </a:solidFill>
                <a:latin typeface="Times New Roman" panose="02020603050405020304" charset="0"/>
                <a:ea typeface="Arial" panose="020B0604020202020204"/>
                <a:cs typeface="Times New Roman" panose="02020603050405020304" charset="0"/>
                <a:sym typeface="Arial" panose="020B0604020202020204"/>
              </a:rPr>
              <a:t>An End-to-End Data Science Project with ChatGPT</a:t>
            </a:r>
          </a:p>
        </p:txBody>
      </p:sp>
      <p:sp>
        <p:nvSpPr>
          <p:cNvPr id="92" name="Google Shape;92;p13"/>
          <p:cNvSpPr txBox="1"/>
          <p:nvPr/>
        </p:nvSpPr>
        <p:spPr>
          <a:xfrm>
            <a:off x="-329782" y="1398176"/>
            <a:ext cx="12726648" cy="58229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dirty="0">
                <a:solidFill>
                  <a:srgbClr val="2F5496"/>
                </a:solidFill>
                <a:latin typeface="Times New Roman" panose="02020603050405020304" charset="0"/>
                <a:ea typeface="Arial" panose="020B0604020202020204"/>
                <a:cs typeface="Times New Roman" panose="02020603050405020304" charset="0"/>
                <a:sym typeface="Arial" panose="020B0604020202020204"/>
              </a:rPr>
              <a:t>TSP- AI ML Fundamentals (Capstone Project)</a:t>
            </a:r>
          </a:p>
        </p:txBody>
      </p:sp>
      <p:sp>
        <p:nvSpPr>
          <p:cNvPr id="93" name="Google Shape;93;p13"/>
          <p:cNvSpPr txBox="1"/>
          <p:nvPr/>
        </p:nvSpPr>
        <p:spPr>
          <a:xfrm>
            <a:off x="7959090" y="3870960"/>
            <a:ext cx="3218815"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tx1"/>
                </a:solidFill>
                <a:latin typeface="Times New Roman" panose="02020603050405020304" charset="0"/>
                <a:ea typeface="Arial" panose="020B0604020202020204"/>
                <a:cs typeface="Times New Roman" panose="02020603050405020304" charset="0"/>
                <a:sym typeface="Arial" panose="020B0604020202020204"/>
              </a:rPr>
              <a:t>PRESENTED BY:</a:t>
            </a:r>
          </a:p>
          <a:p>
            <a:pPr marL="0" marR="0" lvl="0" indent="0" algn="l" rtl="0">
              <a:spcBef>
                <a:spcPts val="0"/>
              </a:spcBef>
              <a:spcAft>
                <a:spcPts val="0"/>
              </a:spcAft>
              <a:buNone/>
            </a:pPr>
            <a:r>
              <a:rPr lang="en-US" sz="2000" i="0" u="none" strike="noStrike" cap="none" dirty="0">
                <a:solidFill>
                  <a:schemeClr val="tx1"/>
                </a:solidFill>
                <a:latin typeface="Times New Roman" panose="02020603050405020304" charset="0"/>
                <a:ea typeface="Arial" panose="020B0604020202020204"/>
                <a:cs typeface="Times New Roman" panose="02020603050405020304" charset="0"/>
                <a:sym typeface="Arial" panose="020B0604020202020204"/>
              </a:rPr>
              <a:t>GOPIKRISHNAN M</a:t>
            </a:r>
          </a:p>
          <a:p>
            <a:pPr marL="0" marR="0" lvl="0" indent="0" algn="l" rtl="0">
              <a:spcBef>
                <a:spcPts val="0"/>
              </a:spcBef>
              <a:spcAft>
                <a:spcPts val="0"/>
              </a:spcAft>
              <a:buNone/>
            </a:pPr>
            <a:r>
              <a:rPr lang="en-US" sz="2000" dirty="0">
                <a:solidFill>
                  <a:schemeClr val="tx1"/>
                </a:solidFill>
                <a:latin typeface="Times New Roman" panose="02020603050405020304" charset="0"/>
                <a:cs typeface="Times New Roman" panose="02020603050405020304" charset="0"/>
              </a:rPr>
              <a:t>AU810021237012</a:t>
            </a:r>
            <a:endParaRPr lang="en-US" sz="2000" i="0" u="none" strike="noStrike" cap="none" dirty="0">
              <a:solidFill>
                <a:schemeClr val="tx1"/>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94" name="Google Shape;94;p13"/>
          <p:cNvSpPr txBox="1"/>
          <p:nvPr/>
        </p:nvSpPr>
        <p:spPr>
          <a:xfrm>
            <a:off x="915516" y="5407135"/>
            <a:ext cx="8259580" cy="4591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tx1"/>
                </a:solidFill>
                <a:latin typeface="Times New Roman" panose="02020603050405020304" charset="0"/>
                <a:ea typeface="Arial" panose="020B0604020202020204"/>
                <a:cs typeface="Times New Roman" panose="02020603050405020304" charset="0"/>
                <a:sym typeface="Arial" panose="020B0604020202020204"/>
              </a:rPr>
              <a:t>Guided By: </a:t>
            </a:r>
            <a:r>
              <a:rPr lang="en-US" sz="2400" dirty="0" err="1">
                <a:solidFill>
                  <a:schemeClr val="tx1"/>
                </a:solidFill>
                <a:latin typeface="Times New Roman" panose="02020603050405020304" charset="0"/>
                <a:ea typeface="Arial" panose="020B0604020202020204"/>
                <a:cs typeface="Times New Roman" panose="02020603050405020304" charset="0"/>
                <a:sym typeface="Arial" panose="020B0604020202020204"/>
              </a:rPr>
              <a:t>Ramar</a:t>
            </a:r>
            <a:r>
              <a:rPr lang="en-US" sz="2400" dirty="0">
                <a:solidFill>
                  <a:schemeClr val="tx1"/>
                </a:solidFill>
                <a:latin typeface="Times New Roman" panose="02020603050405020304" charset="0"/>
                <a:ea typeface="Arial" panose="020B0604020202020204"/>
                <a:cs typeface="Times New Roman" panose="02020603050405020304" charset="0"/>
                <a:sym typeface="Arial" panose="020B0604020202020204"/>
              </a:rPr>
              <a:t> Bose Sr. AI Master Trainer</a:t>
            </a:r>
            <a:r>
              <a:rPr lang="en-US" sz="2000" dirty="0">
                <a:solidFill>
                  <a:srgbClr val="2F5496"/>
                </a:solidFill>
                <a:latin typeface="Arial" panose="020B0604020202020204"/>
                <a:ea typeface="Arial" panose="020B0604020202020204"/>
                <a:cs typeface="Arial" panose="020B0604020202020204"/>
                <a:sym typeface="Arial" panose="020B0604020202020204"/>
              </a:rPr>
              <a:t>   </a:t>
            </a: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225800" y="128735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Times New Roman" panose="02020603050405020304" charset="0"/>
                <a:ea typeface="Arial" panose="020B0604020202020204"/>
                <a:cs typeface="Times New Roman" panose="02020603050405020304" charset="0"/>
                <a:sym typeface="Arial" panose="020B0604020202020204"/>
              </a:rPr>
              <a:t>References</a:t>
            </a:r>
          </a:p>
        </p:txBody>
      </p:sp>
      <p:sp>
        <p:nvSpPr>
          <p:cNvPr id="157" name="Google Shape;157;p22"/>
          <p:cNvSpPr txBox="1">
            <a:spLocks noGrp="1"/>
          </p:cNvSpPr>
          <p:nvPr>
            <p:ph type="subTitle" idx="1"/>
          </p:nvPr>
        </p:nvSpPr>
        <p:spPr>
          <a:xfrm>
            <a:off x="695325" y="2406650"/>
            <a:ext cx="11152505" cy="2224405"/>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panose="020F0502020204030204"/>
              <a:buAutoNum type="arabicPeriod"/>
            </a:pPr>
            <a:r>
              <a:rPr lang="en-US">
                <a:latin typeface="Times New Roman" panose="02020603050405020304" charset="0"/>
                <a:ea typeface="Times New Roman" panose="02020603050405020304"/>
                <a:cs typeface="Times New Roman" panose="02020603050405020304" charset="0"/>
                <a:sym typeface="Times New Roman" panose="02020603050405020304"/>
              </a:rPr>
              <a:t>Project Github link, Ramar Bose , 2024</a:t>
            </a:r>
            <a:endParaRPr>
              <a:latin typeface="Times New Roman" panose="02020603050405020304" charset="0"/>
              <a:ea typeface="Times New Roman" panose="02020603050405020304"/>
              <a:cs typeface="Times New Roman" panose="02020603050405020304" charset="0"/>
              <a:sym typeface="Times New Roman" panose="02020603050405020304"/>
            </a:endParaRPr>
          </a:p>
          <a:p>
            <a:pPr marL="342900" lvl="0" indent="-342900" algn="l" rtl="0">
              <a:lnSpc>
                <a:spcPct val="150000"/>
              </a:lnSpc>
              <a:spcBef>
                <a:spcPts val="1000"/>
              </a:spcBef>
              <a:spcAft>
                <a:spcPts val="0"/>
              </a:spcAft>
              <a:buClr>
                <a:schemeClr val="dk1"/>
              </a:buClr>
              <a:buSzPts val="2400"/>
              <a:buFont typeface="Calibri" panose="020F0502020204030204"/>
              <a:buAutoNum type="arabicPeriod"/>
            </a:pPr>
            <a:r>
              <a:rPr lang="en-US">
                <a:latin typeface="Times New Roman" panose="02020603050405020304" charset="0"/>
                <a:ea typeface="Times New Roman" panose="02020603050405020304"/>
                <a:cs typeface="Times New Roman" panose="02020603050405020304" charset="0"/>
                <a:sym typeface="Times New Roman" panose="02020603050405020304"/>
              </a:rPr>
              <a:t>Project video recorded link (youtube/github), Ramar Bose , 2024</a:t>
            </a:r>
            <a:endParaRPr>
              <a:latin typeface="Times New Roman" panose="02020603050405020304" charset="0"/>
              <a:ea typeface="Times New Roman" panose="02020603050405020304"/>
              <a:cs typeface="Times New Roman" panose="02020603050405020304" charset="0"/>
              <a:sym typeface="Times New Roman" panose="02020603050405020304"/>
            </a:endParaRPr>
          </a:p>
          <a:p>
            <a:pPr marL="342900" lvl="0" indent="-342900" algn="l" rtl="0">
              <a:lnSpc>
                <a:spcPct val="150000"/>
              </a:lnSpc>
              <a:spcBef>
                <a:spcPts val="1000"/>
              </a:spcBef>
              <a:spcAft>
                <a:spcPts val="0"/>
              </a:spcAft>
              <a:buClr>
                <a:schemeClr val="dk1"/>
              </a:buClr>
              <a:buSzPts val="2400"/>
              <a:buFont typeface="Calibri" panose="020F0502020204030204"/>
              <a:buAutoNum type="arabicPeriod"/>
            </a:pPr>
            <a:r>
              <a:rPr lang="en-US">
                <a:latin typeface="Times New Roman" panose="02020603050405020304" charset="0"/>
                <a:ea typeface="Times New Roman" panose="02020603050405020304"/>
                <a:cs typeface="Times New Roman" panose="02020603050405020304" charset="0"/>
                <a:sym typeface="Times New Roman" panose="02020603050405020304"/>
              </a:rPr>
              <a:t>Project PPT &amp; Report github link, Ramar Bose , 2024 </a:t>
            </a:r>
            <a:endParaRPr>
              <a:latin typeface="Times New Roman" panose="02020603050405020304" charset="0"/>
              <a:ea typeface="Times New Roman" panose="02020603050405020304"/>
              <a:cs typeface="Times New Roman" panose="02020603050405020304" charset="0"/>
              <a:sym typeface="Times New Roman" panose="02020603050405020304"/>
            </a:endParaRPr>
          </a:p>
          <a:p>
            <a:pPr marL="0" lvl="0" indent="0" algn="l" rtl="0">
              <a:lnSpc>
                <a:spcPct val="90000"/>
              </a:lnSpc>
              <a:spcBef>
                <a:spcPts val="1000"/>
              </a:spcBef>
              <a:spcAft>
                <a:spcPts val="0"/>
              </a:spcAft>
              <a:buClr>
                <a:schemeClr val="dk1"/>
              </a:buClr>
              <a:buSzPts val="2600"/>
              <a:buFont typeface="Arial" panose="020B0604020202020204"/>
              <a:buNone/>
            </a:pPr>
            <a:endParaRPr sz="2600">
              <a:latin typeface="Times New Roman" panose="02020603050405020304" charset="0"/>
              <a:ea typeface="Arial" panose="020B0604020202020204"/>
              <a:cs typeface="Times New Roman" panose="02020603050405020304" charset="0"/>
              <a:sym typeface="Arial" panose="020B0604020202020204"/>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panose="020B0604020202020204"/>
              <a:buNone/>
            </a:pPr>
            <a:r>
              <a:rPr lang="en-US" sz="8800" b="1">
                <a:solidFill>
                  <a:srgbClr val="002060"/>
                </a:solidFill>
                <a:latin typeface="Times New Roman" panose="02020603050405020304" charset="0"/>
                <a:ea typeface="Arial" panose="020B0604020202020204"/>
                <a:cs typeface="Times New Roman" panose="02020603050405020304" charset="0"/>
                <a:sym typeface="Arial" panose="020B0604020202020204"/>
              </a:rPr>
              <a:t>THANK YOU</a:t>
            </a: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744855" y="1200785"/>
            <a:ext cx="10515600" cy="6661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panose="020B0604020202020204"/>
              <a:buNone/>
            </a:pPr>
            <a:r>
              <a:rPr lang="en-US" b="1">
                <a:solidFill>
                  <a:srgbClr val="002060"/>
                </a:solidFill>
                <a:latin typeface="Times New Roman" panose="02020603050405020304" charset="0"/>
                <a:ea typeface="Arial" panose="020B0604020202020204"/>
                <a:cs typeface="Times New Roman" panose="02020603050405020304" charset="0"/>
                <a:sym typeface="Arial" panose="020B0604020202020204"/>
              </a:rPr>
              <a:t>OUTLINE</a:t>
            </a:r>
          </a:p>
        </p:txBody>
      </p:sp>
      <p:sp>
        <p:nvSpPr>
          <p:cNvPr id="101" name="Google Shape;101;p14"/>
          <p:cNvSpPr txBox="1">
            <a:spLocks noGrp="1"/>
          </p:cNvSpPr>
          <p:nvPr>
            <p:ph type="body" idx="1"/>
          </p:nvPr>
        </p:nvSpPr>
        <p:spPr>
          <a:xfrm>
            <a:off x="1405255" y="2010410"/>
            <a:ext cx="4834890" cy="3756025"/>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1000"/>
              </a:spcBef>
              <a:spcAft>
                <a:spcPts val="0"/>
              </a:spcAft>
              <a:buClr>
                <a:schemeClr val="dk1"/>
              </a:buClr>
              <a:buSzPts val="2000"/>
              <a:buFont typeface="Wingdings" panose="05000000000000000000" charset="0"/>
              <a:buChar char="q"/>
            </a:pPr>
            <a:r>
              <a:rPr lang="en-US" sz="2400">
                <a:latin typeface="Times New Roman" panose="02020603050405020304" charset="0"/>
                <a:ea typeface="Arial" panose="020B0604020202020204"/>
                <a:cs typeface="Times New Roman" panose="02020603050405020304" charset="0"/>
                <a:sym typeface="Arial" panose="020B0604020202020204"/>
              </a:rPr>
              <a:t>Problem Statement </a:t>
            </a:r>
          </a:p>
          <a:p>
            <a:pPr marL="342900" lvl="0" indent="-342900" algn="l" rtl="0">
              <a:lnSpc>
                <a:spcPct val="90000"/>
              </a:lnSpc>
              <a:spcBef>
                <a:spcPts val="1000"/>
              </a:spcBef>
              <a:spcAft>
                <a:spcPts val="0"/>
              </a:spcAft>
              <a:buClr>
                <a:schemeClr val="dk1"/>
              </a:buClr>
              <a:buSzPts val="2000"/>
              <a:buFont typeface="Wingdings" panose="05000000000000000000" charset="0"/>
              <a:buChar char="q"/>
            </a:pPr>
            <a:r>
              <a:rPr lang="en-US" sz="2400">
                <a:latin typeface="Times New Roman" panose="02020603050405020304" charset="0"/>
                <a:ea typeface="Arial" panose="020B0604020202020204"/>
                <a:cs typeface="Times New Roman" panose="02020603050405020304" charset="0"/>
                <a:sym typeface="Arial" panose="020B0604020202020204"/>
              </a:rPr>
              <a:t>Proposed System/Solution</a:t>
            </a:r>
            <a:endParaRPr sz="2400">
              <a:latin typeface="Times New Roman" panose="02020603050405020304" charset="0"/>
              <a:ea typeface="Arial" panose="020B0604020202020204"/>
              <a:cs typeface="Times New Roman" panose="02020603050405020304" charset="0"/>
              <a:sym typeface="Arial" panose="020B0604020202020204"/>
            </a:endParaRPr>
          </a:p>
          <a:p>
            <a:pPr marL="342900" lvl="0" indent="-342900" algn="l" rtl="0">
              <a:lnSpc>
                <a:spcPct val="90000"/>
              </a:lnSpc>
              <a:spcBef>
                <a:spcPts val="1000"/>
              </a:spcBef>
              <a:spcAft>
                <a:spcPts val="0"/>
              </a:spcAft>
              <a:buClr>
                <a:schemeClr val="dk1"/>
              </a:buClr>
              <a:buSzPts val="2000"/>
              <a:buFont typeface="Wingdings" panose="05000000000000000000" charset="0"/>
              <a:buChar char="q"/>
            </a:pPr>
            <a:r>
              <a:rPr lang="en-US" sz="2400">
                <a:latin typeface="Times New Roman" panose="02020603050405020304" charset="0"/>
                <a:ea typeface="Arial" panose="020B0604020202020204"/>
                <a:cs typeface="Times New Roman" panose="02020603050405020304" charset="0"/>
                <a:sym typeface="Arial" panose="020B0604020202020204"/>
              </a:rPr>
              <a:t>Algorithm &amp; Deployment  </a:t>
            </a:r>
          </a:p>
          <a:p>
            <a:pPr marL="342900" lvl="0" indent="-342900" algn="l" rtl="0">
              <a:lnSpc>
                <a:spcPct val="90000"/>
              </a:lnSpc>
              <a:spcBef>
                <a:spcPts val="1000"/>
              </a:spcBef>
              <a:spcAft>
                <a:spcPts val="0"/>
              </a:spcAft>
              <a:buClr>
                <a:schemeClr val="dk1"/>
              </a:buClr>
              <a:buSzPts val="2000"/>
              <a:buFont typeface="Wingdings" panose="05000000000000000000" charset="0"/>
              <a:buChar char="q"/>
            </a:pPr>
            <a:r>
              <a:rPr lang="en-US" sz="2400">
                <a:latin typeface="Times New Roman" panose="02020603050405020304" charset="0"/>
                <a:ea typeface="Arial" panose="020B0604020202020204"/>
                <a:cs typeface="Times New Roman" panose="02020603050405020304" charset="0"/>
                <a:sym typeface="Arial" panose="020B0604020202020204"/>
              </a:rPr>
              <a:t>GitHub Link</a:t>
            </a:r>
          </a:p>
          <a:p>
            <a:pPr marL="342900" lvl="0" indent="-342900" algn="l" rtl="0">
              <a:lnSpc>
                <a:spcPct val="90000"/>
              </a:lnSpc>
              <a:spcBef>
                <a:spcPts val="1000"/>
              </a:spcBef>
              <a:spcAft>
                <a:spcPts val="0"/>
              </a:spcAft>
              <a:buClr>
                <a:schemeClr val="dk1"/>
              </a:buClr>
              <a:buSzPts val="2000"/>
              <a:buFont typeface="Wingdings" panose="05000000000000000000" charset="0"/>
              <a:buChar char="q"/>
            </a:pPr>
            <a:r>
              <a:rPr lang="en-US" sz="2400">
                <a:latin typeface="Times New Roman" panose="02020603050405020304" charset="0"/>
                <a:ea typeface="Arial" panose="020B0604020202020204"/>
                <a:cs typeface="Times New Roman" panose="02020603050405020304" charset="0"/>
                <a:sym typeface="Arial" panose="020B0604020202020204"/>
              </a:rPr>
              <a:t>Project Demo(photos / videos)</a:t>
            </a:r>
            <a:endParaRPr sz="2400">
              <a:latin typeface="Times New Roman" panose="02020603050405020304" charset="0"/>
              <a:ea typeface="Arial" panose="020B0604020202020204"/>
              <a:cs typeface="Times New Roman" panose="02020603050405020304" charset="0"/>
              <a:sym typeface="Arial" panose="020B0604020202020204"/>
            </a:endParaRPr>
          </a:p>
          <a:p>
            <a:pPr marL="342900" lvl="0" indent="-342900" algn="l" rtl="0">
              <a:lnSpc>
                <a:spcPct val="90000"/>
              </a:lnSpc>
              <a:spcBef>
                <a:spcPts val="1000"/>
              </a:spcBef>
              <a:spcAft>
                <a:spcPts val="0"/>
              </a:spcAft>
              <a:buClr>
                <a:schemeClr val="dk1"/>
              </a:buClr>
              <a:buSzPts val="2000"/>
              <a:buFont typeface="Wingdings" panose="05000000000000000000" charset="0"/>
              <a:buChar char="q"/>
            </a:pPr>
            <a:r>
              <a:rPr lang="en-US" sz="2400">
                <a:latin typeface="Times New Roman" panose="02020603050405020304" charset="0"/>
                <a:ea typeface="Arial" panose="020B0604020202020204"/>
                <a:cs typeface="Times New Roman" panose="02020603050405020304" charset="0"/>
                <a:sym typeface="Arial" panose="020B0604020202020204"/>
              </a:rPr>
              <a:t>Conclusion</a:t>
            </a:r>
            <a:endParaRPr sz="2400">
              <a:latin typeface="Times New Roman" panose="02020603050405020304" charset="0"/>
              <a:ea typeface="Arial" panose="020B0604020202020204"/>
              <a:cs typeface="Times New Roman" panose="02020603050405020304" charset="0"/>
              <a:sym typeface="Arial" panose="020B0604020202020204"/>
            </a:endParaRPr>
          </a:p>
          <a:p>
            <a:pPr marL="342900" lvl="0" indent="-342900" algn="l" rtl="0">
              <a:lnSpc>
                <a:spcPct val="90000"/>
              </a:lnSpc>
              <a:spcBef>
                <a:spcPts val="1000"/>
              </a:spcBef>
              <a:spcAft>
                <a:spcPts val="0"/>
              </a:spcAft>
              <a:buClr>
                <a:schemeClr val="dk1"/>
              </a:buClr>
              <a:buSzPts val="2000"/>
              <a:buFont typeface="Wingdings" panose="05000000000000000000" charset="0"/>
              <a:buChar char="q"/>
            </a:pPr>
            <a:r>
              <a:rPr lang="en-US" sz="2400">
                <a:latin typeface="Times New Roman" panose="02020603050405020304" charset="0"/>
                <a:ea typeface="Arial" panose="020B0604020202020204"/>
                <a:cs typeface="Times New Roman" panose="02020603050405020304" charset="0"/>
                <a:sym typeface="Arial" panose="020B0604020202020204"/>
              </a:rPr>
              <a:t>Future Scope</a:t>
            </a:r>
          </a:p>
          <a:p>
            <a:pPr marL="342900" lvl="0" indent="-342900" algn="l" rtl="0">
              <a:lnSpc>
                <a:spcPct val="90000"/>
              </a:lnSpc>
              <a:spcBef>
                <a:spcPts val="1000"/>
              </a:spcBef>
              <a:spcAft>
                <a:spcPts val="0"/>
              </a:spcAft>
              <a:buClr>
                <a:schemeClr val="dk1"/>
              </a:buClr>
              <a:buSzPts val="2000"/>
              <a:buFont typeface="Wingdings" panose="05000000000000000000" charset="0"/>
              <a:buChar char="q"/>
            </a:pPr>
            <a:r>
              <a:rPr lang="en-US" sz="2400">
                <a:latin typeface="Times New Roman" panose="02020603050405020304" charset="0"/>
                <a:ea typeface="Arial" panose="020B0604020202020204"/>
                <a:cs typeface="Times New Roman" panose="02020603050405020304" charset="0"/>
                <a:sym typeface="Arial" panose="020B0604020202020204"/>
              </a:rPr>
              <a:t>References</a:t>
            </a: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479165" y="128354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Times New Roman" panose="02020603050405020304" charset="0"/>
                <a:ea typeface="Arial" panose="020B0604020202020204"/>
                <a:cs typeface="Times New Roman" panose="02020603050405020304" charset="0"/>
                <a:sym typeface="Arial" panose="020B0604020202020204"/>
              </a:rPr>
              <a:t>Problem Statement</a:t>
            </a:r>
            <a:endParaRPr sz="4400">
              <a:latin typeface="Times New Roman" panose="02020603050405020304" charset="0"/>
              <a:cs typeface="Times New Roman" panose="02020603050405020304" charset="0"/>
            </a:endParaRPr>
          </a:p>
        </p:txBody>
      </p:sp>
      <p:sp>
        <p:nvSpPr>
          <p:cNvPr id="108" name="Google Shape;108;p15"/>
          <p:cNvSpPr txBox="1">
            <a:spLocks noGrp="1"/>
          </p:cNvSpPr>
          <p:nvPr>
            <p:ph type="subTitle" idx="1"/>
          </p:nvPr>
        </p:nvSpPr>
        <p:spPr>
          <a:xfrm>
            <a:off x="614680" y="2430145"/>
            <a:ext cx="11152505" cy="233172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600"/>
              <a:buNone/>
            </a:pPr>
            <a:r>
              <a:rPr lang="en-US" sz="2600">
                <a:latin typeface="Times New Roman" panose="02020603050405020304" charset="0"/>
                <a:ea typeface="Arial" panose="020B0604020202020204"/>
                <a:cs typeface="Times New Roman" panose="02020603050405020304" charset="0"/>
                <a:sym typeface="Arial" panose="020B0604020202020204"/>
              </a:rPr>
              <a:t>This project aims to create a loan approval system using </a:t>
            </a:r>
            <a:r>
              <a:rPr lang="en-US" sz="2600" b="1">
                <a:latin typeface="Times New Roman" panose="02020603050405020304" charset="0"/>
                <a:ea typeface="Arial" panose="020B0604020202020204"/>
                <a:cs typeface="Times New Roman" panose="02020603050405020304" charset="0"/>
                <a:sym typeface="Arial" panose="020B0604020202020204"/>
              </a:rPr>
              <a:t>machine learning</a:t>
            </a:r>
            <a:r>
              <a:rPr lang="en-US" sz="2600">
                <a:latin typeface="Times New Roman" panose="02020603050405020304" charset="0"/>
                <a:ea typeface="Arial" panose="020B0604020202020204"/>
                <a:cs typeface="Times New Roman" panose="02020603050405020304" charset="0"/>
                <a:sym typeface="Arial" panose="020B0604020202020204"/>
              </a:rPr>
              <a:t> and </a:t>
            </a:r>
            <a:r>
              <a:rPr lang="en-US" sz="2600" b="1">
                <a:latin typeface="Times New Roman" panose="02020603050405020304" charset="0"/>
                <a:ea typeface="Arial" panose="020B0604020202020204"/>
                <a:cs typeface="Times New Roman" panose="02020603050405020304" charset="0"/>
                <a:sym typeface="Arial" panose="020B0604020202020204"/>
              </a:rPr>
              <a:t>ChatGPT's NLP</a:t>
            </a:r>
            <a:r>
              <a:rPr lang="en-US" sz="2600">
                <a:latin typeface="Times New Roman" panose="02020603050405020304" charset="0"/>
                <a:ea typeface="Arial" panose="020B0604020202020204"/>
                <a:cs typeface="Times New Roman" panose="02020603050405020304" charset="0"/>
                <a:sym typeface="Arial" panose="020B0604020202020204"/>
              </a:rPr>
              <a:t>. It will analyze past loan data to </a:t>
            </a:r>
            <a:r>
              <a:rPr lang="en-US" sz="2600" b="1">
                <a:latin typeface="Times New Roman" panose="02020603050405020304" charset="0"/>
                <a:ea typeface="Arial" panose="020B0604020202020204"/>
                <a:cs typeface="Times New Roman" panose="02020603050405020304" charset="0"/>
                <a:sym typeface="Arial" panose="020B0604020202020204"/>
              </a:rPr>
              <a:t>predict creditworthiness for new applicants</a:t>
            </a:r>
            <a:r>
              <a:rPr lang="en-US" sz="2600">
                <a:latin typeface="Times New Roman" panose="02020603050405020304" charset="0"/>
                <a:ea typeface="Arial" panose="020B0604020202020204"/>
                <a:cs typeface="Times New Roman" panose="02020603050405020304" charset="0"/>
                <a:sym typeface="Arial" panose="020B0604020202020204"/>
              </a:rPr>
              <a:t>. Integrating ChatGPT automates customer interactions, improving the loan application process. By combining analytics with conversational AI, it aims to </a:t>
            </a:r>
            <a:r>
              <a:rPr lang="en-US" sz="2600" b="1">
                <a:latin typeface="Times New Roman" panose="02020603050405020304" charset="0"/>
                <a:ea typeface="Arial" panose="020B0604020202020204"/>
                <a:cs typeface="Times New Roman" panose="02020603050405020304" charset="0"/>
                <a:sym typeface="Arial" panose="020B0604020202020204"/>
              </a:rPr>
              <a:t>boost accuracy and speed</a:t>
            </a:r>
            <a:r>
              <a:rPr lang="en-US" sz="2600">
                <a:latin typeface="Times New Roman" panose="02020603050405020304" charset="0"/>
                <a:ea typeface="Arial" panose="020B0604020202020204"/>
                <a:cs typeface="Times New Roman" panose="02020603050405020304" charset="0"/>
                <a:sym typeface="Arial" panose="020B0604020202020204"/>
              </a:rPr>
              <a:t> of approvals, enhancing the user experience for applicants and loan officers.</a:t>
            </a: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145689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Times New Roman" panose="02020603050405020304" charset="0"/>
                <a:ea typeface="Arial" panose="020B0604020202020204"/>
                <a:cs typeface="Times New Roman" panose="02020603050405020304" charset="0"/>
                <a:sym typeface="Arial" panose="020B0604020202020204"/>
              </a:rPr>
              <a:t>Proposed Solution</a:t>
            </a:r>
          </a:p>
        </p:txBody>
      </p:sp>
      <p:sp>
        <p:nvSpPr>
          <p:cNvPr id="115" name="Google Shape;115;p16"/>
          <p:cNvSpPr txBox="1">
            <a:spLocks noGrp="1"/>
          </p:cNvSpPr>
          <p:nvPr>
            <p:ph type="subTitle" idx="1"/>
          </p:nvPr>
        </p:nvSpPr>
        <p:spPr>
          <a:xfrm>
            <a:off x="614680" y="2603500"/>
            <a:ext cx="11152505" cy="195453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600"/>
              <a:buNone/>
            </a:pPr>
            <a:r>
              <a:rPr lang="en-US" sz="2600">
                <a:latin typeface="Times New Roman" panose="02020603050405020304" charset="0"/>
                <a:ea typeface="Arial" panose="020B0604020202020204"/>
                <a:cs typeface="Times New Roman" panose="02020603050405020304" charset="0"/>
                <a:sym typeface="Arial" panose="020B0604020202020204"/>
              </a:rPr>
              <a:t>The proposed end-to-end data science project with </a:t>
            </a:r>
            <a:r>
              <a:rPr lang="en-US" sz="2600" b="1">
                <a:latin typeface="Times New Roman" panose="02020603050405020304" charset="0"/>
                <a:ea typeface="Arial" panose="020B0604020202020204"/>
                <a:cs typeface="Times New Roman" panose="02020603050405020304" charset="0"/>
                <a:sym typeface="Arial" panose="020B0604020202020204"/>
              </a:rPr>
              <a:t>ChatGPT</a:t>
            </a:r>
            <a:r>
              <a:rPr lang="en-US" sz="2600">
                <a:latin typeface="Times New Roman" panose="02020603050405020304" charset="0"/>
                <a:ea typeface="Arial" panose="020B0604020202020204"/>
                <a:cs typeface="Times New Roman" panose="02020603050405020304" charset="0"/>
                <a:sym typeface="Arial" panose="020B0604020202020204"/>
              </a:rPr>
              <a:t> and a loan dataset involves </a:t>
            </a:r>
            <a:r>
              <a:rPr lang="en-US" sz="2600" b="1">
                <a:latin typeface="Times New Roman" panose="02020603050405020304" charset="0"/>
                <a:ea typeface="Arial" panose="020B0604020202020204"/>
                <a:cs typeface="Times New Roman" panose="02020603050405020304" charset="0"/>
                <a:sym typeface="Arial" panose="020B0604020202020204"/>
              </a:rPr>
              <a:t>data preprocessing, feature engineering,</a:t>
            </a:r>
            <a:r>
              <a:rPr lang="en-US" sz="2600">
                <a:latin typeface="Times New Roman" panose="02020603050405020304" charset="0"/>
                <a:ea typeface="Arial" panose="020B0604020202020204"/>
                <a:cs typeface="Times New Roman" panose="02020603050405020304" charset="0"/>
                <a:sym typeface="Arial" panose="020B0604020202020204"/>
              </a:rPr>
              <a:t> and </a:t>
            </a:r>
            <a:r>
              <a:rPr lang="en-US" sz="2600" b="1">
                <a:latin typeface="Times New Roman" panose="02020603050405020304" charset="0"/>
                <a:ea typeface="Arial" panose="020B0604020202020204"/>
                <a:cs typeface="Times New Roman" panose="02020603050405020304" charset="0"/>
                <a:sym typeface="Arial" panose="020B0604020202020204"/>
              </a:rPr>
              <a:t>training a machine learning model</a:t>
            </a:r>
            <a:r>
              <a:rPr lang="en-US" sz="2600">
                <a:latin typeface="Times New Roman" panose="02020603050405020304" charset="0"/>
                <a:ea typeface="Arial" panose="020B0604020202020204"/>
                <a:cs typeface="Times New Roman" panose="02020603050405020304" charset="0"/>
                <a:sym typeface="Arial" panose="020B0604020202020204"/>
              </a:rPr>
              <a:t> for loan approval prediction. Integration of ChatGPT enables a conversational interface for user inquiries and assistance. Thorough testing ensures model accuracy in real-world scenarios.</a:t>
            </a: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Times New Roman" panose="02020603050405020304" charset="0"/>
                <a:ea typeface="Arial" panose="020B0604020202020204"/>
                <a:cs typeface="Times New Roman" panose="02020603050405020304" charset="0"/>
                <a:sym typeface="Arial" panose="020B0604020202020204"/>
              </a:rPr>
              <a:t>Algorithm &amp; Deployment</a:t>
            </a:r>
          </a:p>
        </p:txBody>
      </p:sp>
      <p:sp>
        <p:nvSpPr>
          <p:cNvPr id="122" name="Google Shape;122;p17"/>
          <p:cNvSpPr txBox="1">
            <a:spLocks noGrp="1"/>
          </p:cNvSpPr>
          <p:nvPr>
            <p:ph type="subTitle" idx="1"/>
          </p:nvPr>
        </p:nvSpPr>
        <p:spPr>
          <a:xfrm>
            <a:off x="614680" y="2110105"/>
            <a:ext cx="11152505" cy="4030980"/>
          </a:xfrm>
          <a:prstGeom prst="rect">
            <a:avLst/>
          </a:prstGeom>
          <a:noFill/>
          <a:ln>
            <a:noFill/>
          </a:ln>
        </p:spPr>
        <p:txBody>
          <a:bodyPr spcFirstLastPara="1" wrap="square" lIns="91425" tIns="45700" rIns="91425" bIns="45700" anchor="t" anchorCtr="0">
            <a:normAutofit fontScale="97500" lnSpcReduction="10000"/>
          </a:bodyPr>
          <a:lstStyle/>
          <a:p>
            <a:pPr marL="457200" lvl="0" indent="-457200" algn="just" rtl="0">
              <a:lnSpc>
                <a:spcPct val="100000"/>
              </a:lnSpc>
              <a:spcBef>
                <a:spcPts val="0"/>
              </a:spcBef>
              <a:spcAft>
                <a:spcPts val="0"/>
              </a:spcAft>
              <a:buClr>
                <a:schemeClr val="dk1"/>
              </a:buClr>
              <a:buSzPts val="2600"/>
              <a:buFont typeface="Wingdings" panose="05000000000000000000" charset="0"/>
              <a:buChar char="q"/>
            </a:pPr>
            <a:r>
              <a:rPr lang="en-US" sz="2600" b="1">
                <a:latin typeface="Times New Roman" panose="02020603050405020304" charset="0"/>
                <a:ea typeface="Arial" panose="020B0604020202020204"/>
                <a:cs typeface="Times New Roman" panose="02020603050405020304" charset="0"/>
                <a:sym typeface="Arial" panose="020B0604020202020204"/>
              </a:rPr>
              <a:t>Data preprocessing</a:t>
            </a:r>
            <a:r>
              <a:rPr lang="en-US" sz="2600">
                <a:latin typeface="Times New Roman" panose="02020603050405020304" charset="0"/>
                <a:ea typeface="Arial" panose="020B0604020202020204"/>
                <a:cs typeface="Times New Roman" panose="02020603050405020304" charset="0"/>
                <a:sym typeface="Arial" panose="020B0604020202020204"/>
              </a:rPr>
              <a:t>: Clean and prepare loan dataset, handle missing values and outliers.</a:t>
            </a:r>
          </a:p>
          <a:p>
            <a:pPr marL="457200" lvl="0" indent="-457200" algn="just" rtl="0">
              <a:lnSpc>
                <a:spcPct val="100000"/>
              </a:lnSpc>
              <a:spcBef>
                <a:spcPts val="1000"/>
              </a:spcBef>
              <a:spcAft>
                <a:spcPts val="0"/>
              </a:spcAft>
              <a:buClr>
                <a:schemeClr val="dk1"/>
              </a:buClr>
              <a:buSzPts val="2600"/>
              <a:buFont typeface="Wingdings" panose="05000000000000000000" charset="0"/>
              <a:buChar char="q"/>
            </a:pPr>
            <a:r>
              <a:rPr lang="en-US" sz="2600" b="1">
                <a:latin typeface="Times New Roman" panose="02020603050405020304" charset="0"/>
                <a:ea typeface="Arial" panose="020B0604020202020204"/>
                <a:cs typeface="Times New Roman" panose="02020603050405020304" charset="0"/>
                <a:sym typeface="Arial" panose="020B0604020202020204"/>
              </a:rPr>
              <a:t>Feature engineering:</a:t>
            </a:r>
            <a:r>
              <a:rPr lang="en-US" sz="2600">
                <a:latin typeface="Times New Roman" panose="02020603050405020304" charset="0"/>
                <a:ea typeface="Arial" panose="020B0604020202020204"/>
                <a:cs typeface="Times New Roman" panose="02020603050405020304" charset="0"/>
                <a:sym typeface="Arial" panose="020B0604020202020204"/>
              </a:rPr>
              <a:t> Extract relevant information to enhance model performance.</a:t>
            </a:r>
          </a:p>
          <a:p>
            <a:pPr marL="457200" lvl="0" indent="-457200" algn="just" rtl="0">
              <a:lnSpc>
                <a:spcPct val="100000"/>
              </a:lnSpc>
              <a:spcBef>
                <a:spcPts val="1000"/>
              </a:spcBef>
              <a:spcAft>
                <a:spcPts val="0"/>
              </a:spcAft>
              <a:buClr>
                <a:schemeClr val="dk1"/>
              </a:buClr>
              <a:buSzPts val="2600"/>
              <a:buFont typeface="Wingdings" panose="05000000000000000000" charset="0"/>
              <a:buChar char="q"/>
            </a:pPr>
            <a:r>
              <a:rPr lang="en-US" sz="2600" b="1">
                <a:latin typeface="Times New Roman" panose="02020603050405020304" charset="0"/>
                <a:ea typeface="Arial" panose="020B0604020202020204"/>
                <a:cs typeface="Times New Roman" panose="02020603050405020304" charset="0"/>
                <a:sym typeface="Arial" panose="020B0604020202020204"/>
              </a:rPr>
              <a:t>Machine learning model training: </a:t>
            </a:r>
            <a:r>
              <a:rPr lang="en-US" sz="2600">
                <a:latin typeface="Times New Roman" panose="02020603050405020304" charset="0"/>
                <a:ea typeface="Arial" panose="020B0604020202020204"/>
                <a:cs typeface="Times New Roman" panose="02020603050405020304" charset="0"/>
                <a:sym typeface="Arial" panose="020B0604020202020204"/>
              </a:rPr>
              <a:t>Train model (e.g., logistic regression, random forest) to predict loan approval/rejection based on historical data.</a:t>
            </a:r>
          </a:p>
          <a:p>
            <a:pPr marL="457200" lvl="0" indent="-457200" algn="just" rtl="0">
              <a:lnSpc>
                <a:spcPct val="100000"/>
              </a:lnSpc>
              <a:spcBef>
                <a:spcPts val="1000"/>
              </a:spcBef>
              <a:spcAft>
                <a:spcPts val="0"/>
              </a:spcAft>
              <a:buClr>
                <a:schemeClr val="dk1"/>
              </a:buClr>
              <a:buSzPts val="2600"/>
              <a:buFont typeface="Wingdings" panose="05000000000000000000" charset="0"/>
              <a:buChar char="q"/>
            </a:pPr>
            <a:r>
              <a:rPr lang="en-US" sz="2600" b="1">
                <a:latin typeface="Times New Roman" panose="02020603050405020304" charset="0"/>
                <a:ea typeface="Arial" panose="020B0604020202020204"/>
                <a:cs typeface="Times New Roman" panose="02020603050405020304" charset="0"/>
                <a:sym typeface="Arial" panose="020B0604020202020204"/>
              </a:rPr>
              <a:t>Integration of ChatGPT:</a:t>
            </a:r>
            <a:r>
              <a:rPr lang="en-US" sz="2600">
                <a:latin typeface="Times New Roman" panose="02020603050405020304" charset="0"/>
                <a:ea typeface="Arial" panose="020B0604020202020204"/>
                <a:cs typeface="Times New Roman" panose="02020603050405020304" charset="0"/>
                <a:sym typeface="Arial" panose="020B0604020202020204"/>
              </a:rPr>
              <a:t> Enable conversational interface for user inquiries and assistance.</a:t>
            </a:r>
          </a:p>
          <a:p>
            <a:pPr marL="457200" lvl="0" indent="-457200" algn="just" rtl="0">
              <a:lnSpc>
                <a:spcPct val="100000"/>
              </a:lnSpc>
              <a:spcBef>
                <a:spcPts val="1000"/>
              </a:spcBef>
              <a:spcAft>
                <a:spcPts val="0"/>
              </a:spcAft>
              <a:buClr>
                <a:schemeClr val="dk1"/>
              </a:buClr>
              <a:buSzPts val="2600"/>
              <a:buFont typeface="Wingdings" panose="05000000000000000000" charset="0"/>
              <a:buChar char="q"/>
            </a:pPr>
            <a:r>
              <a:rPr lang="en-US" sz="2600" b="1">
                <a:latin typeface="Times New Roman" panose="02020603050405020304" charset="0"/>
                <a:ea typeface="Arial" panose="020B0604020202020204"/>
                <a:cs typeface="Times New Roman" panose="02020603050405020304" charset="0"/>
                <a:sym typeface="Arial" panose="020B0604020202020204"/>
              </a:rPr>
              <a:t>Testing and evaluation:</a:t>
            </a:r>
            <a:r>
              <a:rPr lang="en-US" sz="2600">
                <a:latin typeface="Times New Roman" panose="02020603050405020304" charset="0"/>
                <a:ea typeface="Arial" panose="020B0604020202020204"/>
                <a:cs typeface="Times New Roman" panose="02020603050405020304" charset="0"/>
                <a:sym typeface="Arial" panose="020B0604020202020204"/>
              </a:rPr>
              <a:t> Ensure model accuracy and effectiveness in real-world scenarios.</a:t>
            </a: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478915" y="1353820"/>
            <a:ext cx="9144000" cy="86741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dirty="0">
                <a:solidFill>
                  <a:schemeClr val="accent1"/>
                </a:solidFill>
                <a:latin typeface="Times New Roman" panose="02020603050405020304" charset="0"/>
                <a:ea typeface="Arial" panose="020B0604020202020204"/>
                <a:cs typeface="Times New Roman" panose="02020603050405020304" charset="0"/>
                <a:sym typeface="Arial" panose="020B0604020202020204"/>
              </a:rPr>
              <a:t>GitHub Link</a:t>
            </a:r>
          </a:p>
        </p:txBody>
      </p:sp>
      <p:sp>
        <p:nvSpPr>
          <p:cNvPr id="129" name="Google Shape;129;p18"/>
          <p:cNvSpPr txBox="1">
            <a:spLocks noGrp="1"/>
          </p:cNvSpPr>
          <p:nvPr>
            <p:ph type="subTitle" idx="1"/>
          </p:nvPr>
        </p:nvSpPr>
        <p:spPr>
          <a:xfrm>
            <a:off x="690880" y="2622550"/>
            <a:ext cx="11152505" cy="650875"/>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90000"/>
              </a:lnSpc>
              <a:spcBef>
                <a:spcPts val="0"/>
              </a:spcBef>
              <a:spcAft>
                <a:spcPts val="0"/>
              </a:spcAft>
              <a:buClr>
                <a:schemeClr val="dk1"/>
              </a:buClr>
              <a:buSzPts val="2600"/>
              <a:buNone/>
            </a:pPr>
            <a:r>
              <a:rPr lang="en-US" sz="2600" dirty="0">
                <a:latin typeface="Times New Roman" panose="02020603050405020304" charset="0"/>
                <a:ea typeface="Arial" panose="020B0604020202020204"/>
                <a:cs typeface="Times New Roman" panose="02020603050405020304" charset="0"/>
                <a:sym typeface="Arial" panose="020B0604020202020204"/>
              </a:rPr>
              <a:t>https://github.com/gopi-8210/Gopikrishnan/blob/main/Gopikrishnan_au810021237012.ipynb</a:t>
            </a:r>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sp>
        <p:nvSpPr>
          <p:cNvPr id="3" name="TextBox 2">
            <a:extLst>
              <a:ext uri="{FF2B5EF4-FFF2-40B4-BE49-F238E27FC236}">
                <a16:creationId xmlns:a16="http://schemas.microsoft.com/office/drawing/2014/main" id="{0C2A7D37-2766-A49D-05BD-195792856D31}"/>
              </a:ext>
            </a:extLst>
          </p:cNvPr>
          <p:cNvSpPr txBox="1"/>
          <p:nvPr/>
        </p:nvSpPr>
        <p:spPr>
          <a:xfrm>
            <a:off x="2087193" y="4648577"/>
            <a:ext cx="8359878" cy="446276"/>
          </a:xfrm>
          <a:prstGeom prst="rect">
            <a:avLst/>
          </a:prstGeom>
          <a:noFill/>
        </p:spPr>
        <p:txBody>
          <a:bodyPr wrap="square">
            <a:spAutoFit/>
          </a:bodyPr>
          <a:lstStyle/>
          <a:p>
            <a:r>
              <a:rPr lang="en-IN" sz="2300" dirty="0">
                <a:solidFill>
                  <a:schemeClr val="dk1"/>
                </a:solidFill>
                <a:latin typeface="Times New Roman" panose="02020603050405020304" charset="0"/>
                <a:cs typeface="Times New Roman" panose="02020603050405020304" charset="0"/>
                <a:sym typeface="Calibri" panose="020F0502020204030204"/>
              </a:rPr>
              <a:t>https</a:t>
            </a:r>
            <a:r>
              <a:rPr lang="en-IN" sz="2300" dirty="0">
                <a:solidFill>
                  <a:schemeClr val="dk1"/>
                </a:solidFill>
                <a:latin typeface="Times New Roman" panose="02020603050405020304" charset="0"/>
                <a:cs typeface="Times New Roman" panose="02020603050405020304" charset="0"/>
              </a:rPr>
              <a:t>://youtu.be/NG0u8hibucI?si=T1rUC4MVeMPraXuZ</a:t>
            </a:r>
          </a:p>
        </p:txBody>
      </p:sp>
      <p:sp>
        <p:nvSpPr>
          <p:cNvPr id="4" name="Google Shape;128;p18">
            <a:extLst>
              <a:ext uri="{FF2B5EF4-FFF2-40B4-BE49-F238E27FC236}">
                <a16:creationId xmlns:a16="http://schemas.microsoft.com/office/drawing/2014/main" id="{1C7D15E2-CB5A-AC1F-DA5C-505A4FF62B30}"/>
              </a:ext>
            </a:extLst>
          </p:cNvPr>
          <p:cNvSpPr txBox="1">
            <a:spLocks/>
          </p:cNvSpPr>
          <p:nvPr/>
        </p:nvSpPr>
        <p:spPr>
          <a:xfrm>
            <a:off x="1524000" y="3599324"/>
            <a:ext cx="9144000" cy="867410"/>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Clr>
                <a:schemeClr val="accent1"/>
              </a:buClr>
              <a:buSzPts val="4400"/>
              <a:buFont typeface="Arial" panose="020B0604020202020204"/>
              <a:buNone/>
            </a:pPr>
            <a:r>
              <a:rPr lang="en-US" sz="4400" b="1" dirty="0" err="1">
                <a:solidFill>
                  <a:schemeClr val="accent1"/>
                </a:solidFill>
                <a:latin typeface="Times New Roman" panose="02020603050405020304" charset="0"/>
                <a:ea typeface="Arial" panose="020B0604020202020204"/>
                <a:cs typeface="Times New Roman" panose="02020603050405020304" charset="0"/>
                <a:sym typeface="Arial" panose="020B0604020202020204"/>
              </a:rPr>
              <a:t>Youtube</a:t>
            </a:r>
            <a:r>
              <a:rPr lang="en-US" sz="4400" b="1" dirty="0">
                <a:solidFill>
                  <a:schemeClr val="accent1"/>
                </a:solidFill>
                <a:latin typeface="Times New Roman" panose="02020603050405020304" charset="0"/>
                <a:ea typeface="Arial" panose="020B0604020202020204"/>
                <a:cs typeface="Times New Roman" panose="02020603050405020304" charset="0"/>
                <a:sym typeface="Arial" panose="020B0604020202020204"/>
              </a:rPr>
              <a:t> Link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panose="020B0604020202020204"/>
              <a:buNone/>
            </a:pPr>
            <a:r>
              <a:rPr lang="en-US" sz="3600" b="1">
                <a:solidFill>
                  <a:schemeClr val="accent1"/>
                </a:solidFill>
                <a:latin typeface="Times New Roman" panose="02020603050405020304" charset="0"/>
                <a:ea typeface="Arial" panose="020B0604020202020204"/>
                <a:cs typeface="Times New Roman" panose="02020603050405020304" charset="0"/>
                <a:sym typeface="Arial" panose="020B0604020202020204"/>
              </a:rPr>
              <a:t>Project Demo(Recorded Video)</a:t>
            </a: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pic>
        <p:nvPicPr>
          <p:cNvPr id="4" name="GOPIDEMO">
            <a:hlinkClick r:id="" action="ppaction://media"/>
            <a:extLst>
              <a:ext uri="{FF2B5EF4-FFF2-40B4-BE49-F238E27FC236}">
                <a16:creationId xmlns:a16="http://schemas.microsoft.com/office/drawing/2014/main" id="{85DE9EF8-114C-A93E-D26A-D8DAEC6FC625}"/>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226212" y="1389472"/>
            <a:ext cx="9739576" cy="546265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751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347720" y="112542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dirty="0">
                <a:solidFill>
                  <a:schemeClr val="accent1"/>
                </a:solidFill>
                <a:latin typeface="Times New Roman" panose="02020603050405020304" charset="0"/>
                <a:ea typeface="Arial" panose="020B0604020202020204"/>
                <a:cs typeface="Times New Roman" panose="02020603050405020304" charset="0"/>
                <a:sym typeface="Arial" panose="020B0604020202020204"/>
              </a:rPr>
              <a:t>Conclusion</a:t>
            </a:r>
          </a:p>
        </p:txBody>
      </p:sp>
      <p:sp>
        <p:nvSpPr>
          <p:cNvPr id="143" name="Google Shape;143;p20"/>
          <p:cNvSpPr txBox="1">
            <a:spLocks noGrp="1"/>
          </p:cNvSpPr>
          <p:nvPr>
            <p:ph type="subTitle" idx="1"/>
          </p:nvPr>
        </p:nvSpPr>
        <p:spPr>
          <a:xfrm>
            <a:off x="453390" y="2272030"/>
            <a:ext cx="11152505" cy="2668905"/>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600"/>
              <a:buNone/>
            </a:pPr>
            <a:r>
              <a:rPr lang="en-US" sz="2600" dirty="0">
                <a:latin typeface="Times New Roman" panose="02020603050405020304" charset="0"/>
                <a:ea typeface="Arial" panose="020B0604020202020204"/>
                <a:cs typeface="Times New Roman" panose="02020603050405020304" charset="0"/>
                <a:sym typeface="Arial" panose="020B0604020202020204"/>
              </a:rPr>
              <a:t>Implementing an end-to-end data project with ChatGPT for a loan dataset </a:t>
            </a:r>
            <a:r>
              <a:rPr lang="en-US" sz="2600" b="1" dirty="0">
                <a:latin typeface="Times New Roman" panose="02020603050405020304" charset="0"/>
                <a:ea typeface="Arial" panose="020B0604020202020204"/>
                <a:cs typeface="Times New Roman" panose="02020603050405020304" charset="0"/>
                <a:sym typeface="Arial" panose="020B0604020202020204"/>
              </a:rPr>
              <a:t>enhances customer engagement </a:t>
            </a:r>
            <a:r>
              <a:rPr lang="en-US" sz="2600" dirty="0">
                <a:latin typeface="Times New Roman" panose="02020603050405020304" charset="0"/>
                <a:ea typeface="Arial" panose="020B0604020202020204"/>
                <a:cs typeface="Times New Roman" panose="02020603050405020304" charset="0"/>
                <a:sym typeface="Arial" panose="020B0604020202020204"/>
              </a:rPr>
              <a:t>and </a:t>
            </a:r>
            <a:r>
              <a:rPr lang="en-US" sz="2600" b="1" dirty="0">
                <a:latin typeface="Times New Roman" panose="02020603050405020304" charset="0"/>
                <a:ea typeface="Arial" panose="020B0604020202020204"/>
                <a:cs typeface="Times New Roman" panose="02020603050405020304" charset="0"/>
                <a:sym typeface="Arial" panose="020B0604020202020204"/>
              </a:rPr>
              <a:t>service efficiency in lending</a:t>
            </a:r>
            <a:r>
              <a:rPr lang="en-US" sz="2600" dirty="0">
                <a:latin typeface="Times New Roman" panose="02020603050405020304" charset="0"/>
                <a:ea typeface="Arial" panose="020B0604020202020204"/>
                <a:cs typeface="Times New Roman" panose="02020603050405020304" charset="0"/>
                <a:sym typeface="Arial" panose="020B0604020202020204"/>
              </a:rPr>
              <a:t>.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 </a:t>
            </a:r>
            <a:r>
              <a:rPr lang="en-US" dirty="0" err="1"/>
              <a:t>Edunet</a:t>
            </a:r>
            <a:r>
              <a:rPr lang="en-US" dirty="0"/>
              <a:t> Foundation. All rights reserved.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105748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Times New Roman" panose="02020603050405020304" charset="0"/>
                <a:ea typeface="Arial" panose="020B0604020202020204"/>
                <a:cs typeface="Times New Roman" panose="02020603050405020304" charset="0"/>
                <a:sym typeface="Arial" panose="020B0604020202020204"/>
              </a:rPr>
              <a:t>Future Scope</a:t>
            </a:r>
          </a:p>
        </p:txBody>
      </p:sp>
      <p:sp>
        <p:nvSpPr>
          <p:cNvPr id="150" name="Google Shape;150;p21"/>
          <p:cNvSpPr txBox="1">
            <a:spLocks noGrp="1"/>
          </p:cNvSpPr>
          <p:nvPr>
            <p:ph type="subTitle" idx="1"/>
          </p:nvPr>
        </p:nvSpPr>
        <p:spPr>
          <a:xfrm>
            <a:off x="614680" y="2110105"/>
            <a:ext cx="11152505" cy="2856865"/>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600"/>
              <a:buNone/>
            </a:pPr>
            <a:r>
              <a:rPr lang="en-US" sz="2600">
                <a:latin typeface="Times New Roman" panose="02020603050405020304" charset="0"/>
                <a:ea typeface="Arial" panose="020B0604020202020204"/>
                <a:cs typeface="Times New Roman" panose="02020603050405020304" charset="0"/>
                <a:sym typeface="Arial" panose="020B0604020202020204"/>
              </a:rPr>
              <a:t>In the future, leveraging ChatGPT for loan datasets offers exciting prospects. Advancements in </a:t>
            </a:r>
            <a:r>
              <a:rPr lang="en-US" sz="2600" b="1">
                <a:latin typeface="Times New Roman" panose="02020603050405020304" charset="0"/>
                <a:ea typeface="Arial" panose="020B0604020202020204"/>
                <a:cs typeface="Times New Roman" panose="02020603050405020304" charset="0"/>
                <a:sym typeface="Arial" panose="020B0604020202020204"/>
              </a:rPr>
              <a:t>NLP</a:t>
            </a:r>
            <a:r>
              <a:rPr lang="en-US" sz="2600">
                <a:latin typeface="Times New Roman" panose="02020603050405020304" charset="0"/>
                <a:ea typeface="Arial" panose="020B0604020202020204"/>
                <a:cs typeface="Times New Roman" panose="02020603050405020304" charset="0"/>
                <a:sym typeface="Arial" panose="020B0604020202020204"/>
              </a:rPr>
              <a:t> and</a:t>
            </a:r>
            <a:r>
              <a:rPr lang="en-US" sz="2600" b="1">
                <a:latin typeface="Times New Roman" panose="02020603050405020304" charset="0"/>
                <a:ea typeface="Arial" panose="020B0604020202020204"/>
                <a:cs typeface="Times New Roman" panose="02020603050405020304" charset="0"/>
                <a:sym typeface="Arial" panose="020B0604020202020204"/>
              </a:rPr>
              <a:t> ML</a:t>
            </a:r>
            <a:r>
              <a:rPr lang="en-US" sz="2600">
                <a:latin typeface="Times New Roman" panose="02020603050405020304" charset="0"/>
                <a:ea typeface="Arial" panose="020B0604020202020204"/>
                <a:cs typeface="Times New Roman" panose="02020603050405020304" charset="0"/>
                <a:sym typeface="Arial" panose="020B0604020202020204"/>
              </a:rPr>
              <a:t> will enable sophisticated loan application systems. Integration of diverse data sources like social media or transaction history can enhance risk assessment. </a:t>
            </a:r>
            <a:r>
              <a:rPr lang="en-US" sz="2600" b="1">
                <a:latin typeface="Times New Roman" panose="02020603050405020304" charset="0"/>
                <a:ea typeface="Arial" panose="020B0604020202020204"/>
                <a:cs typeface="Times New Roman" panose="02020603050405020304" charset="0"/>
                <a:sym typeface="Arial" panose="020B0604020202020204"/>
              </a:rPr>
              <a:t>Voice recognition</a:t>
            </a:r>
            <a:r>
              <a:rPr lang="en-US" sz="2600">
                <a:latin typeface="Times New Roman" panose="02020603050405020304" charset="0"/>
                <a:ea typeface="Arial" panose="020B0604020202020204"/>
                <a:cs typeface="Times New Roman" panose="02020603050405020304" charset="0"/>
                <a:sym typeface="Arial" panose="020B0604020202020204"/>
              </a:rPr>
              <a:t> can improve accessibility. Collaboration with financial institutions and regulators can ensure trust and compliance. Overall, the future of ChatGPT in loan management holds great promise for </a:t>
            </a:r>
            <a:r>
              <a:rPr lang="en-US" sz="2600" b="1">
                <a:latin typeface="Times New Roman" panose="02020603050405020304" charset="0"/>
                <a:ea typeface="Arial" panose="020B0604020202020204"/>
                <a:cs typeface="Times New Roman" panose="02020603050405020304" charset="0"/>
                <a:sym typeface="Arial" panose="020B0604020202020204"/>
              </a:rPr>
              <a:t>innovation and financial inclusion.</a:t>
            </a: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581</Words>
  <Application>Microsoft Office PowerPoint</Application>
  <PresentationFormat>Widescreen</PresentationFormat>
  <Paragraphs>50</Paragraphs>
  <Slides>11</Slides>
  <Notes>11</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
  <cp:lastModifiedBy>suriya prasath</cp:lastModifiedBy>
  <cp:revision>10</cp:revision>
  <dcterms:created xsi:type="dcterms:W3CDTF">2024-04-19T06:05:00Z</dcterms:created>
  <dcterms:modified xsi:type="dcterms:W3CDTF">2024-04-24T12:09:52Z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CDEFAEB43C9743EDBEEBDFD5D6DB876D_12</vt:lpwstr>
  </property>
  <property fmtid="{D5CDD505-2E9C-101B-9397-08002B2CF9AE}" pid="3" name="KSOProductBuildVer">
    <vt:lpwstr>1033-12.2.0.13489</vt:lpwstr>
  </property>
</Properties>
</file>