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84" r:id="rId7"/>
    <p:sldId id="278" r:id="rId8"/>
    <p:sldId id="280" r:id="rId9"/>
    <p:sldId id="281" r:id="rId10"/>
    <p:sldId id="283" r:id="rId11"/>
    <p:sldId id="287" r:id="rId12"/>
    <p:sldId id="262" r:id="rId13"/>
    <p:sldId id="263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6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3662" autoAdjust="0"/>
  </p:normalViewPr>
  <p:slideViewPr>
    <p:cSldViewPr>
      <p:cViewPr varScale="1">
        <p:scale>
          <a:sx n="60" d="100"/>
          <a:sy n="6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740F3-33B1-4B4C-989A-13DCE8093087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6FE38-6A2E-4CEB-90C6-F824632010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8062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Local image features or </a:t>
            </a:r>
            <a:r>
              <a:rPr lang="en-US" i="1" dirty="0" err="1" smtClean="0"/>
              <a:t>intrest</a:t>
            </a:r>
            <a:r>
              <a:rPr lang="en-US" i="1" dirty="0" smtClean="0"/>
              <a:t> points provide compact and abstract representations of patterns in an image.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6FE38-6A2E-4CEB-90C6-F824632010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3642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Local image features or </a:t>
            </a:r>
            <a:r>
              <a:rPr lang="en-US" i="1" dirty="0" err="1" smtClean="0"/>
              <a:t>intrest</a:t>
            </a:r>
            <a:r>
              <a:rPr lang="en-US" i="1" dirty="0" smtClean="0"/>
              <a:t> points provide compact and abstract representations of patterns in an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6FE38-6A2E-4CEB-90C6-F824632010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7092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spatio</a:t>
            </a:r>
            <a:r>
              <a:rPr lang="en-US" dirty="0" smtClean="0"/>
              <a:t>-temporal interest points of </a:t>
            </a:r>
            <a:r>
              <a:rPr lang="en-US" i="1" dirty="0" smtClean="0"/>
              <a:t>f </a:t>
            </a:r>
            <a:r>
              <a:rPr lang="en-US" dirty="0" smtClean="0"/>
              <a:t>can be found by detecting local positive </a:t>
            </a:r>
            <a:r>
              <a:rPr lang="en-US" dirty="0" err="1" smtClean="0"/>
              <a:t>spatio</a:t>
            </a:r>
            <a:r>
              <a:rPr lang="en-US" dirty="0" smtClean="0"/>
              <a:t>-temporal maxima in </a:t>
            </a:r>
            <a:r>
              <a:rPr lang="en-US" i="1" dirty="0" smtClean="0"/>
              <a:t>H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6FE38-6A2E-4CEB-90C6-F824632010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621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60B5-1DAC-4BB4-B8CB-8DC3E8956C56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2554-C09E-4462-80B0-0E8880FC85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60B5-1DAC-4BB4-B8CB-8DC3E8956C56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2554-C09E-4462-80B0-0E8880FC85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60B5-1DAC-4BB4-B8CB-8DC3E8956C56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2554-C09E-4462-80B0-0E8880FC85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60B5-1DAC-4BB4-B8CB-8DC3E8956C56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2554-C09E-4462-80B0-0E8880FC85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60B5-1DAC-4BB4-B8CB-8DC3E8956C56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2554-C09E-4462-80B0-0E8880FC85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60B5-1DAC-4BB4-B8CB-8DC3E8956C56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2554-C09E-4462-80B0-0E8880FC85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60B5-1DAC-4BB4-B8CB-8DC3E8956C56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2554-C09E-4462-80B0-0E8880FC85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60B5-1DAC-4BB4-B8CB-8DC3E8956C56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2554-C09E-4462-80B0-0E8880FC85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60B5-1DAC-4BB4-B8CB-8DC3E8956C56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2554-C09E-4462-80B0-0E8880FC85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60B5-1DAC-4BB4-B8CB-8DC3E8956C56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2554-C09E-4462-80B0-0E8880FC85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60B5-1DAC-4BB4-B8CB-8DC3E8956C56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2554-C09E-4462-80B0-0E8880FC85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760B5-1DAC-4BB4-B8CB-8DC3E8956C56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B2554-C09E-4462-80B0-0E8880FC85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772400" cy="2228851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Human Activity Recognition </a:t>
            </a:r>
            <a:b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b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05600" cy="1752600"/>
          </a:xfrm>
        </p:spPr>
        <p:txBody>
          <a:bodyPr/>
          <a:lstStyle/>
          <a:p>
            <a:r>
              <a:rPr lang="en-US" dirty="0" err="1" smtClean="0"/>
              <a:t>Gopikrishna</a:t>
            </a:r>
            <a:r>
              <a:rPr lang="en-US" dirty="0" smtClean="0"/>
              <a:t> </a:t>
            </a:r>
            <a:r>
              <a:rPr lang="en-US" dirty="0" err="1" smtClean="0"/>
              <a:t>Erabati</a:t>
            </a:r>
            <a:r>
              <a:rPr lang="en-US" dirty="0" smtClean="0"/>
              <a:t> and </a:t>
            </a:r>
            <a:r>
              <a:rPr lang="en-US" dirty="0" err="1" smtClean="0"/>
              <a:t>Mohit</a:t>
            </a:r>
            <a:r>
              <a:rPr lang="en-US" dirty="0" smtClean="0"/>
              <a:t> </a:t>
            </a:r>
            <a:r>
              <a:rPr lang="en-US" dirty="0" err="1" smtClean="0"/>
              <a:t>Ahuja</a:t>
            </a:r>
            <a:endParaRPr lang="en-US" dirty="0" smtClean="0"/>
          </a:p>
          <a:p>
            <a:r>
              <a:rPr lang="en-US" dirty="0" err="1" smtClean="0"/>
              <a:t>MsCV</a:t>
            </a:r>
            <a:endParaRPr lang="en-US" dirty="0" smtClean="0"/>
          </a:p>
          <a:p>
            <a:r>
              <a:rPr lang="en-US" dirty="0" smtClean="0"/>
              <a:t>University of Burgundy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1999" y="5894098"/>
            <a:ext cx="666427" cy="864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6096000"/>
            <a:ext cx="1023841" cy="648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Corner Map – Done</a:t>
                </a:r>
              </a:p>
              <a:p>
                <a:r>
                  <a:rPr lang="en-US" sz="2400" dirty="0"/>
                  <a:t>Derivative of </a:t>
                </a:r>
                <a:r>
                  <a:rPr lang="en-US" sz="2400" dirty="0" smtClean="0"/>
                  <a:t>Image - Done</a:t>
                </a:r>
                <a:endParaRPr lang="en-US" sz="2400" dirty="0"/>
              </a:p>
              <a:p>
                <a:r>
                  <a:rPr lang="en-US" sz="2400" dirty="0"/>
                  <a:t>Find Angle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 –Done</a:t>
                </a:r>
              </a:p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HOG – 9 Bins</a:t>
                </a:r>
              </a:p>
              <a:p>
                <a:pPr marL="0" indent="0">
                  <a:buNone/>
                </a:pPr>
                <a:endPara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HOG will return 1*N vector</a:t>
                </a:r>
              </a:p>
              <a:p>
                <a:pPr marL="0" indent="0" algn="ctr">
                  <a:buNone/>
                </a:pP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9 Bins, HOG will return 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1*36 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vector</a:t>
                </a:r>
              </a:p>
              <a:p>
                <a:pPr marL="0" indent="0" algn="ctr">
                  <a:buNone/>
                </a:pP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N depends on the Size of the Image and functional Parameter values</a:t>
                </a: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228600" y="2286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Spatio</a:t>
            </a:r>
            <a: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-Temporal Interest Points (STIP)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1999" y="5894098"/>
            <a:ext cx="666427" cy="8648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6096000"/>
            <a:ext cx="1023841" cy="64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99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Corner Map – Done</a:t>
                </a:r>
              </a:p>
              <a:p>
                <a:r>
                  <a:rPr lang="en-US" sz="2400" dirty="0"/>
                  <a:t>Derivative of </a:t>
                </a:r>
                <a:r>
                  <a:rPr lang="en-US" sz="2400" dirty="0" smtClean="0"/>
                  <a:t>Image - Done</a:t>
                </a:r>
                <a:endParaRPr lang="en-US" sz="2400" dirty="0"/>
              </a:p>
              <a:p>
                <a:r>
                  <a:rPr lang="en-US" sz="2400" dirty="0"/>
                  <a:t>Find Angle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 –Done</a:t>
                </a:r>
              </a:p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HOG – Done</a:t>
                </a:r>
              </a:p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Repeat it with all Images</a:t>
                </a:r>
              </a:p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Repeat it with all Videos</a:t>
                </a:r>
              </a:p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Train With SVM</a:t>
                </a:r>
              </a:p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Test</a:t>
                </a: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228600" y="2286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Spatio</a:t>
            </a:r>
            <a: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-Temporal Interest Points (STIP)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1999" y="5894098"/>
            <a:ext cx="666427" cy="8648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6096000"/>
            <a:ext cx="1023841" cy="648992"/>
          </a:xfrm>
          <a:prstGeom prst="rect">
            <a:avLst/>
          </a:prstGeom>
        </p:spPr>
      </p:pic>
      <p:pic>
        <p:nvPicPr>
          <p:cNvPr id="2050" name="Picture 2" descr="Image result for stack of imag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67773"/>
            <a:ext cx="3200401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855638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6388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Optical Flow?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Apparent 2D image 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motion of pixels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286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Optical Flow + HOF</a:t>
            </a:r>
          </a:p>
        </p:txBody>
      </p:sp>
      <p:pic>
        <p:nvPicPr>
          <p:cNvPr id="5" name="Picture 4" descr="HS_gard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9800"/>
            <a:ext cx="5334000" cy="400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1999" y="5894098"/>
            <a:ext cx="666427" cy="8648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6096000"/>
            <a:ext cx="1023841" cy="648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Optical Flow + HOF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contd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600" y="990600"/>
            <a:ext cx="8610600" cy="5638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Brightness Constancy Assumption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constraint equation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Lucas </a:t>
            </a:r>
            <a:r>
              <a:rPr kumimoji="0" lang="en-US" sz="3200" i="0" u="none" strike="noStrike" kern="1200" cap="none" spc="0" normalizeH="0" noProof="0" dirty="0" err="1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Kanade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(local method)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Idea : OF is constant on neighborhood of current point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676400"/>
            <a:ext cx="4501865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3352800"/>
            <a:ext cx="2876550" cy="74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1999" y="5894098"/>
            <a:ext cx="666427" cy="8648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6096000"/>
            <a:ext cx="1023841" cy="648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486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large motion ? </a:t>
            </a:r>
          </a:p>
          <a:p>
            <a:pPr lvl="1"/>
            <a:r>
              <a:rPr lang="en-US" dirty="0"/>
              <a:t> 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 resolution </a:t>
            </a:r>
            <a:r>
              <a:rPr lang="en-US" dirty="0" smtClean="0"/>
              <a:t>Lucas </a:t>
            </a:r>
            <a:r>
              <a:rPr lang="en-US" dirty="0" err="1" smtClean="0"/>
              <a:t>kanade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286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Optical Flow + HOF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contd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…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438400"/>
            <a:ext cx="66389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1999" y="5894098"/>
            <a:ext cx="666427" cy="864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6096000"/>
            <a:ext cx="1023841" cy="648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864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not raw OF directly?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# of pixels in person (descriptor) changes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susceptible to background noise, scale, directionality</a:t>
            </a:r>
          </a:p>
          <a:p>
            <a:r>
              <a:rPr lang="en-US" dirty="0"/>
              <a:t> 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Distribution of </a:t>
            </a:r>
            <a:r>
              <a:rPr lang="en-US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dirty="0"/>
              <a:t> </a:t>
            </a: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Histogram of oriented OF </a:t>
            </a:r>
            <a:r>
              <a:rPr lang="en-US" dirty="0" smtClean="0"/>
              <a:t>(HOOF)</a:t>
            </a:r>
          </a:p>
          <a:p>
            <a:pPr lvl="1"/>
            <a:r>
              <a:rPr lang="en-US" dirty="0"/>
              <a:t> 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binned</a:t>
            </a:r>
            <a:r>
              <a:rPr lang="en-US" dirty="0" smtClean="0"/>
              <a:t> : primary angle with horizontal</a:t>
            </a:r>
          </a:p>
          <a:p>
            <a:pPr lvl="1"/>
            <a:r>
              <a:rPr lang="en-US" dirty="0"/>
              <a:t> 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weighted</a:t>
            </a:r>
            <a:r>
              <a:rPr lang="en-US" dirty="0" smtClean="0"/>
              <a:t> : magnitude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286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Optical Flow + HOF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contd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1999" y="5894098"/>
            <a:ext cx="666427" cy="864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6096000"/>
            <a:ext cx="1023841" cy="648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0593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 </a:t>
            </a:r>
            <a:r>
              <a:rPr lang="el-GR" dirty="0" smtClean="0"/>
              <a:t>θ</a:t>
            </a:r>
            <a:r>
              <a:rPr lang="en-US" dirty="0" smtClean="0"/>
              <a:t> in range, contribute to bin ‘b’ by </a:t>
            </a:r>
            <a:r>
              <a:rPr lang="en-US" dirty="0" err="1" smtClean="0"/>
              <a:t>sqrt</a:t>
            </a:r>
            <a:r>
              <a:rPr lang="en-US" dirty="0" smtClean="0"/>
              <a:t>(x</a:t>
            </a:r>
            <a:r>
              <a:rPr lang="en-US" baseline="30000" dirty="0" smtClean="0"/>
              <a:t>2</a:t>
            </a:r>
            <a:r>
              <a:rPr lang="en-US" dirty="0" smtClean="0"/>
              <a:t>+y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Histogram normalized – scale invariant</a:t>
            </a:r>
          </a:p>
          <a:p>
            <a:pPr>
              <a:buNone/>
            </a:pP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286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Optical Flow + HOF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contd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…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143000"/>
            <a:ext cx="362243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3505200"/>
            <a:ext cx="4381500" cy="298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1999" y="5894098"/>
            <a:ext cx="666427" cy="8648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6096000"/>
            <a:ext cx="1023841" cy="648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135563"/>
          </a:xfrm>
        </p:spPr>
        <p:txBody>
          <a:bodyPr/>
          <a:lstStyle/>
          <a:p>
            <a:r>
              <a:rPr lang="en-US" dirty="0" smtClean="0"/>
              <a:t> 3D Sift descriptor – info. local in space and time</a:t>
            </a:r>
          </a:p>
          <a:p>
            <a:r>
              <a:rPr lang="en-US" dirty="0"/>
              <a:t> </a:t>
            </a:r>
            <a:r>
              <a:rPr lang="en-US" dirty="0" smtClean="0"/>
              <a:t>Interest points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local maxima to Gabor response function</a:t>
            </a:r>
          </a:p>
          <a:p>
            <a:r>
              <a:rPr lang="en-US" dirty="0"/>
              <a:t> </a:t>
            </a:r>
            <a:r>
              <a:rPr lang="en-US" dirty="0" smtClean="0"/>
              <a:t>Descriptor</a:t>
            </a:r>
          </a:p>
          <a:p>
            <a:pPr lvl="1"/>
            <a:r>
              <a:rPr lang="en-US" dirty="0" err="1" smtClean="0"/>
              <a:t>vec</a:t>
            </a:r>
            <a:r>
              <a:rPr lang="en-US" dirty="0" smtClean="0"/>
              <a:t>. gradient of 3D neighborhood </a:t>
            </a:r>
          </a:p>
          <a:p>
            <a:pPr lvl="1"/>
            <a:r>
              <a:rPr lang="en-US" dirty="0" smtClean="0"/>
              <a:t> sub histograms to encode local time and space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286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3D SIFT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4495800"/>
            <a:ext cx="408476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1999" y="5894098"/>
            <a:ext cx="666427" cy="864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6096000"/>
            <a:ext cx="1023841" cy="648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3D descriptor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sub histogram : sub region around interest points</a:t>
            </a:r>
          </a:p>
          <a:p>
            <a:r>
              <a:rPr lang="en-US" dirty="0"/>
              <a:t> </a:t>
            </a:r>
            <a:r>
              <a:rPr lang="en-US" dirty="0" smtClean="0"/>
              <a:t>3D sub region : accumulate orientation to a histogram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286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3D SIFT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contd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…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524000"/>
            <a:ext cx="518195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1999" y="5894098"/>
            <a:ext cx="666427" cy="864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6096000"/>
            <a:ext cx="1023841" cy="648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229600" cy="5181600"/>
          </a:xfrm>
        </p:spPr>
        <p:txBody>
          <a:bodyPr/>
          <a:lstStyle/>
          <a:p>
            <a:r>
              <a:rPr lang="en-US" dirty="0" smtClean="0"/>
              <a:t> Quantization of descriptors – </a:t>
            </a: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Bag of Words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K – means clustering</a:t>
            </a:r>
          </a:p>
          <a:p>
            <a:pPr lvl="1"/>
            <a:r>
              <a:rPr lang="en-US" dirty="0" smtClean="0"/>
              <a:t>cluster center : </a:t>
            </a: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collection of cluster center: </a:t>
            </a:r>
            <a:r>
              <a:rPr lang="en-US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Spatio</a:t>
            </a: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temporal word vocabulary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descriptor matched with each word and frequency of words in each video accumulated to histogram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word frequency histogram is called </a:t>
            </a: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286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3D SIFT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contd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1999" y="5894098"/>
            <a:ext cx="666427" cy="864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6096000"/>
            <a:ext cx="1023841" cy="648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6397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 and Applications</a:t>
            </a:r>
            <a:endParaRPr lang="en-US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143000"/>
            <a:ext cx="7391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Recognize the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actions</a:t>
            </a:r>
            <a:r>
              <a:rPr lang="en-US" sz="2800" dirty="0" smtClean="0"/>
              <a:t> performed in video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Input : Video</a:t>
            </a:r>
          </a:p>
          <a:p>
            <a:r>
              <a:rPr lang="en-US" sz="2800" dirty="0" smtClean="0"/>
              <a:t> Output : Action 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Applications: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Video surveillance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Video content analysis and search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Intelligent human computer interactions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Medical applications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1999" y="5894098"/>
            <a:ext cx="666427" cy="864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6096000"/>
            <a:ext cx="1023841" cy="648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2286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KTH Dataset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ctio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0"/>
            <a:ext cx="8494840" cy="4071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1999" y="5894098"/>
            <a:ext cx="666427" cy="8648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6096000"/>
            <a:ext cx="1023841" cy="648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534400" cy="5410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STIP + HOG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train : 126 videos 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test : 54 videos 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Accuracy achieved  : 48%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Confusion Matrix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460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Results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3124200"/>
          <a:ext cx="7162799" cy="3447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3257"/>
                <a:gridCol w="1023257"/>
                <a:gridCol w="1023257"/>
                <a:gridCol w="1023257"/>
                <a:gridCol w="1023257"/>
                <a:gridCol w="1023257"/>
                <a:gridCol w="1023257"/>
              </a:tblGrid>
              <a:tr h="3817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Boxing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Hand clapping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Hand waving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Jogging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Walking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7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Boxing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7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Hand</a:t>
                      </a:r>
                    </a:p>
                    <a:p>
                      <a:pPr algn="ctr"/>
                      <a:r>
                        <a:rPr lang="en-US" dirty="0" smtClean="0"/>
                        <a:t>Clapping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7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Hand Waving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7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Jogging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22 %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11 %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33 %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7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7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Walking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11 %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11 %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1999" y="5894098"/>
            <a:ext cx="666427" cy="8648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6096000"/>
            <a:ext cx="1023841" cy="648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534400" cy="5410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+ HOOF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train : 126 videos 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test : 54 videos 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Accuracy achieved  : 60%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Confusion Matrix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460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Results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6800" y="3124200"/>
          <a:ext cx="7162799" cy="3447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3257"/>
                <a:gridCol w="1023257"/>
                <a:gridCol w="1023257"/>
                <a:gridCol w="1023257"/>
                <a:gridCol w="1023257"/>
                <a:gridCol w="1023257"/>
                <a:gridCol w="1023257"/>
              </a:tblGrid>
              <a:tr h="3817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Boxing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Hand clapping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Hand waving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Jogging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Walking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7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Boxing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7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Hand</a:t>
                      </a:r>
                    </a:p>
                    <a:p>
                      <a:pPr algn="ctr"/>
                      <a:r>
                        <a:rPr lang="en-US" dirty="0" smtClean="0"/>
                        <a:t>Clapping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7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Hand Waving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7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Jogging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8 %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7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</a:t>
                      </a:r>
                      <a:r>
                        <a:rPr lang="en-US" baseline="0" dirty="0" smtClean="0"/>
                        <a:t>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7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Walking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1999" y="5894098"/>
            <a:ext cx="666427" cy="8648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6096000"/>
            <a:ext cx="1023841" cy="648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534400" cy="5410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3D SIFT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train : 54 videos 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test : 30 videos 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Accuracy achieved  : 40%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Confusion Matrix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460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Results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6800" y="3124200"/>
          <a:ext cx="7162799" cy="3447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3257"/>
                <a:gridCol w="1023257"/>
                <a:gridCol w="1023257"/>
                <a:gridCol w="1023257"/>
                <a:gridCol w="1023257"/>
                <a:gridCol w="1023257"/>
                <a:gridCol w="1023257"/>
              </a:tblGrid>
              <a:tr h="3817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Boxing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Hand clapping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Hand waving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Jogging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Walking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7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Boxing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7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Hand</a:t>
                      </a:r>
                    </a:p>
                    <a:p>
                      <a:pPr algn="ctr"/>
                      <a:r>
                        <a:rPr lang="en-US" dirty="0" smtClean="0"/>
                        <a:t>Clapping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7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Hand Waving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7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Jogging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7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7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Walking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1999" y="5894098"/>
            <a:ext cx="666427" cy="8648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6096000"/>
            <a:ext cx="1023841" cy="648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dirty="0" smtClean="0"/>
              <a:t> Feature selection is crucial</a:t>
            </a:r>
          </a:p>
          <a:p>
            <a:r>
              <a:rPr lang="en-US" dirty="0"/>
              <a:t> </a:t>
            </a:r>
            <a:r>
              <a:rPr lang="en-US" dirty="0" smtClean="0"/>
              <a:t>In our experimentation, SIFT takes lot of time.</a:t>
            </a:r>
          </a:p>
          <a:p>
            <a:pPr lvl="1"/>
            <a:r>
              <a:rPr lang="en-US" dirty="0" smtClean="0"/>
              <a:t>Parallel computing</a:t>
            </a:r>
          </a:p>
          <a:p>
            <a:r>
              <a:rPr lang="en-US" dirty="0"/>
              <a:t> </a:t>
            </a:r>
            <a:r>
              <a:rPr lang="en-US" dirty="0" smtClean="0"/>
              <a:t>Optical Flow gave us better accuracy among three methods.</a:t>
            </a:r>
          </a:p>
          <a:p>
            <a:r>
              <a:rPr lang="en-US" dirty="0"/>
              <a:t> </a:t>
            </a:r>
            <a:r>
              <a:rPr lang="en-US" dirty="0" smtClean="0"/>
              <a:t>SIFT accuracy can be improved if we consider more frames and more descriptor length of each video, but there will be some tradeoff.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Conclusion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1999" y="5894098"/>
            <a:ext cx="666427" cy="864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6096000"/>
            <a:ext cx="1023841" cy="648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24200" y="2438400"/>
            <a:ext cx="31242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Thank You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1999" y="5894098"/>
            <a:ext cx="666427" cy="864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6096000"/>
            <a:ext cx="1023841" cy="648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Extraction of appropriate features </a:t>
            </a:r>
          </a:p>
          <a:p>
            <a:r>
              <a:rPr lang="en-US" sz="2800" dirty="0" smtClean="0"/>
              <a:t>Actions are characterized by 3 dimensional features</a:t>
            </a:r>
          </a:p>
          <a:p>
            <a:r>
              <a:rPr lang="en-US" sz="2800" dirty="0" smtClean="0"/>
              <a:t>Challenges</a:t>
            </a:r>
          </a:p>
          <a:p>
            <a:pPr lvl="1"/>
            <a:r>
              <a:rPr lang="en-US" sz="2400" dirty="0" smtClean="0"/>
              <a:t>Viewpoint variation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Speed variation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Performing style variation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Cluttered &amp; moving backgrounds</a:t>
            </a:r>
          </a:p>
          <a:p>
            <a:r>
              <a:rPr lang="en-US" dirty="0" smtClean="0"/>
              <a:t> </a:t>
            </a:r>
            <a:r>
              <a:rPr lang="en-US" sz="2800" dirty="0" smtClean="0"/>
              <a:t>Earlier : Segmentation </a:t>
            </a:r>
          </a:p>
          <a:p>
            <a:pPr lvl="1"/>
            <a:r>
              <a:rPr lang="en-US" dirty="0" smtClean="0"/>
              <a:t>Feature tracking fails when appearance changes</a:t>
            </a:r>
          </a:p>
          <a:p>
            <a:r>
              <a:rPr lang="en-US" sz="2800" dirty="0" smtClean="0"/>
              <a:t>Now : Interest point based feature</a:t>
            </a:r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1999" y="5894098"/>
            <a:ext cx="666427" cy="864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6096000"/>
            <a:ext cx="1023841" cy="648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3"/>
          </a:xfrm>
        </p:spPr>
        <p:txBody>
          <a:bodyPr/>
          <a:lstStyle/>
          <a:p>
            <a:r>
              <a:rPr lang="en-US" dirty="0" smtClean="0"/>
              <a:t> Interest Points</a:t>
            </a:r>
          </a:p>
          <a:p>
            <a:pPr lvl="1"/>
            <a:r>
              <a:rPr lang="en-US" dirty="0" smtClean="0"/>
              <a:t>Compact &amp; abstract representation of patterns in an image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sz="2800" dirty="0" smtClean="0"/>
              <a:t>KTH Dataset</a:t>
            </a:r>
          </a:p>
          <a:p>
            <a:pPr lvl="1"/>
            <a:r>
              <a:rPr lang="en-US" dirty="0" smtClean="0"/>
              <a:t>Six actions</a:t>
            </a:r>
          </a:p>
          <a:p>
            <a:pPr lvl="2"/>
            <a:r>
              <a:rPr lang="en-US" dirty="0" smtClean="0"/>
              <a:t>Boxing, hand clapping, hand waving, jogging, running, walking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286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Introduction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contd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1999" y="5894098"/>
            <a:ext cx="666427" cy="864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6096000"/>
            <a:ext cx="1023841" cy="648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Spatio</a:t>
            </a:r>
            <a:r>
              <a:rPr lang="en-US" dirty="0" smtClean="0"/>
              <a:t>-temporal Interest Points (STIP) + HOG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Optical Flow + HOF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3D SIFT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286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Methodology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1999" y="5894098"/>
            <a:ext cx="666427" cy="864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6096000"/>
            <a:ext cx="1023841" cy="648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Corner Map</a:t>
                </a:r>
              </a:p>
              <a:p>
                <a:r>
                  <a:rPr lang="en-US" sz="2400" dirty="0" err="1" smtClean="0"/>
                  <a:t>Binarization</a:t>
                </a:r>
                <a:endParaRPr lang="en-US" sz="2400" dirty="0" smtClean="0"/>
              </a:p>
              <a:p>
                <a:r>
                  <a:rPr lang="en-US" sz="2400" dirty="0" smtClean="0"/>
                  <a:t>Derivative of Image </a:t>
                </a:r>
              </a:p>
              <a:p>
                <a:r>
                  <a:rPr lang="en-US" sz="2400" dirty="0" smtClean="0"/>
                  <a:t>Finding angle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Bin</m:t>
                    </m:r>
                  </m:oMath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r>
                  <a:rPr lang="en-US" sz="2400" dirty="0" smtClean="0">
                    <a:ea typeface="Cambria Math" panose="02040503050406030204" pitchFamily="18" charset="0"/>
                  </a:rPr>
                  <a:t>HOG</a:t>
                </a:r>
              </a:p>
              <a:p>
                <a:r>
                  <a:rPr lang="en-US" sz="2400" dirty="0" smtClean="0">
                    <a:ea typeface="Cambria Math" panose="02040503050406030204" pitchFamily="18" charset="0"/>
                  </a:rPr>
                  <a:t>Repeat</a:t>
                </a:r>
              </a:p>
              <a:p>
                <a:r>
                  <a:rPr lang="en-US" sz="2400" b="0" dirty="0" smtClean="0">
                    <a:ea typeface="Cambria Math" panose="02040503050406030204" pitchFamily="18" charset="0"/>
                  </a:rPr>
                  <a:t>SVM</a:t>
                </a:r>
              </a:p>
              <a:p>
                <a:r>
                  <a:rPr lang="en-US" sz="2400" dirty="0" smtClean="0">
                    <a:ea typeface="Cambria Math" panose="02040503050406030204" pitchFamily="18" charset="0"/>
                  </a:rPr>
                  <a:t>Test</a:t>
                </a:r>
                <a:endParaRPr lang="en-US" sz="2400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228600" y="2286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Spatio</a:t>
            </a:r>
            <a: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-Temporal Interest Points (STIP)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1999" y="5894098"/>
            <a:ext cx="666427" cy="8648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6096000"/>
            <a:ext cx="1023841" cy="64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036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i="1" dirty="0" smtClean="0"/>
              <a:t>Step 1:</a:t>
            </a:r>
          </a:p>
          <a:p>
            <a:pPr lvl="2"/>
            <a:r>
              <a:rPr lang="en-US" i="1" dirty="0" smtClean="0"/>
              <a:t>2D Harris Corner Detector</a:t>
            </a:r>
          </a:p>
          <a:p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400050" lvl="1" indent="0">
              <a:buNone/>
            </a:pPr>
            <a:r>
              <a:rPr lang="en-US" sz="2400" dirty="0" smtClean="0"/>
              <a:t>	Detect </a:t>
            </a:r>
            <a:r>
              <a:rPr lang="en-US" sz="2400" dirty="0"/>
              <a:t>positive maxima of the corner </a:t>
            </a:r>
            <a:r>
              <a:rPr lang="en-US" sz="2400" dirty="0" smtClean="0"/>
              <a:t>function: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286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Spatio</a:t>
            </a:r>
            <a: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-Temporal Interest Points (STIP)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2600325"/>
            <a:ext cx="5772150" cy="895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079" y="4876800"/>
            <a:ext cx="6772275" cy="600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97806" y="6406657"/>
            <a:ext cx="20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SP = </a:t>
            </a:r>
            <a:r>
              <a:rPr lang="en-US" dirty="0" err="1" smtClean="0"/>
              <a:t>Spacial</a:t>
            </a:r>
            <a:r>
              <a:rPr lang="en-US" dirty="0" smtClean="0"/>
              <a:t> Image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1999" y="5894098"/>
            <a:ext cx="666427" cy="8648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6096000"/>
            <a:ext cx="1023841" cy="64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840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3</a:t>
            </a:r>
            <a:r>
              <a:rPr lang="en-US" i="1" dirty="0" smtClean="0"/>
              <a:t>D Harris Corner Detector</a:t>
            </a:r>
          </a:p>
          <a:p>
            <a:endParaRPr lang="en-US" i="1" dirty="0" smtClean="0"/>
          </a:p>
          <a:p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400050" lvl="1" indent="0">
              <a:buNone/>
            </a:pPr>
            <a:r>
              <a:rPr lang="en-US" sz="2400" dirty="0" smtClean="0"/>
              <a:t>	Detect </a:t>
            </a:r>
            <a:r>
              <a:rPr lang="en-US" sz="2400" dirty="0"/>
              <a:t>positive maxima of the corner </a:t>
            </a:r>
            <a:r>
              <a:rPr lang="en-US" sz="2400" dirty="0" smtClean="0"/>
              <a:t>function: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286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Spatio</a:t>
            </a:r>
            <a: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-Temporal Interest Points (STIP)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" y="2362200"/>
            <a:ext cx="8467725" cy="1914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31" y="5257800"/>
            <a:ext cx="8229600" cy="752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1999" y="5894098"/>
            <a:ext cx="666427" cy="8648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6096000"/>
            <a:ext cx="1023841" cy="64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172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5612" y="1589789"/>
                <a:ext cx="8229600" cy="4525963"/>
              </a:xfrm>
            </p:spPr>
            <p:txBody>
              <a:bodyPr/>
              <a:lstStyle/>
              <a:p>
                <a:r>
                  <a:rPr lang="en-US" sz="2400" dirty="0" smtClean="0"/>
                  <a:t>Corner Map – Done</a:t>
                </a:r>
              </a:p>
              <a:p>
                <a:r>
                  <a:rPr lang="en-US" sz="2400" dirty="0" smtClean="0"/>
                  <a:t>Derivative of Image</a:t>
                </a:r>
              </a:p>
              <a:p>
                <a:r>
                  <a:rPr lang="en-US" sz="2400" dirty="0" smtClean="0"/>
                  <a:t>Find Angle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r>
                  <a:rPr lang="en-US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den>
                    </m:f>
                  </m:oMath>
                </a14:m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Y - Derivative w.r.t y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X - </a:t>
                </a:r>
                <a:r>
                  <a:rPr lang="en-US" sz="2400" dirty="0"/>
                  <a:t>Derivative w.r.t </a:t>
                </a:r>
                <a:r>
                  <a:rPr lang="en-US" sz="2400" dirty="0" smtClean="0"/>
                  <a:t>x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Example – 9 Bins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612" y="1589789"/>
                <a:ext cx="8229600" cy="4525963"/>
              </a:xfrm>
              <a:blipFill rotWithShape="0">
                <a:blip r:embed="rId2"/>
                <a:stretch>
                  <a:fillRect l="-1185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228600" y="2286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Spatio</a:t>
            </a:r>
            <a: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-Temporal Interest Points (STIP)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1999" y="5894098"/>
            <a:ext cx="666427" cy="8648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6096000"/>
            <a:ext cx="1023841" cy="648992"/>
          </a:xfrm>
          <a:prstGeom prst="rect">
            <a:avLst/>
          </a:prstGeom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290900"/>
            <a:ext cx="2101231" cy="240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dainf.ct.utfpr.edu.br/~rminetto/projects/tho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366745"/>
            <a:ext cx="374332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6824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803</Words>
  <Application>Microsoft Office PowerPoint</Application>
  <PresentationFormat>On-screen Show (4:3)</PresentationFormat>
  <Paragraphs>249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Human Activity Recognition  from  Videos</vt:lpstr>
      <vt:lpstr>Problem Statement and Applications</vt:lpstr>
      <vt:lpstr>Introduction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  from  Videos</dc:title>
  <dc:creator>admin</dc:creator>
  <cp:lastModifiedBy>admin</cp:lastModifiedBy>
  <cp:revision>44</cp:revision>
  <dcterms:created xsi:type="dcterms:W3CDTF">2017-06-08T21:19:12Z</dcterms:created>
  <dcterms:modified xsi:type="dcterms:W3CDTF">2017-06-09T08:22:02Z</dcterms:modified>
</cp:coreProperties>
</file>