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89877978/f/3c957f60-990e-469c-af83-e690a09bf4c9/datanm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36315789473684"/>
          <c:y val="0.190972222222222"/>
          <c:w val="0.888210526315789"/>
          <c:h val="0.541527777777778"/>
        </c:manualLayout>
      </c:layout>
      <c:lineChart>
        <c:grouping val="standard"/>
        <c:varyColors val="0"/>
        <c:ser>
          <c:idx val="0"/>
          <c:order val="0"/>
          <c:spPr>
            <a:ln w="28575" cap="rnd">
              <a:solidFill>
                <a:schemeClr val="accent1"/>
              </a:solidFill>
              <a:round/>
            </a:ln>
            <a:effectLst/>
          </c:spPr>
          <c:marker>
            <c:symbol val="none"/>
          </c:marker>
          <c:dLbls>
            <c:delete val="1"/>
          </c:dLbls>
          <c:val>
            <c:numRef>
              <c:f>workingnote!$A$1:$A$14</c:f>
              <c:numCache>
                <c:formatCode>General</c:formatCode>
                <c:ptCount val="14"/>
                <c:pt idx="0">
                  <c:v>0.0</c:v>
                </c:pt>
                <c:pt idx="1">
                  <c:v>0.0</c:v>
                </c:pt>
                <c:pt idx="2">
                  <c:v>0.0</c:v>
                </c:pt>
                <c:pt idx="3">
                  <c:v>0.0</c:v>
                </c:pt>
                <c:pt idx="4">
                  <c:v>0.0</c:v>
                </c:pt>
                <c:pt idx="5">
                  <c:v>0.0</c:v>
                </c:pt>
                <c:pt idx="6">
                  <c:v>0.0</c:v>
                </c:pt>
                <c:pt idx="7">
                  <c:v>0.0</c:v>
                </c:pt>
                <c:pt idx="8">
                  <c:v>0.0</c:v>
                </c:pt>
                <c:pt idx="9">
                  <c:v>0.0</c:v>
                </c:pt>
                <c:pt idx="10">
                  <c:v>0.0</c:v>
                </c:pt>
                <c:pt idx="11">
                  <c:v>0.0</c:v>
                </c:pt>
                <c:pt idx="12">
                  <c:v>0.0</c:v>
                </c:pt>
              </c:numCache>
            </c:numRef>
          </c:val>
          <c:smooth val="0"/>
        </c:ser>
        <c:ser>
          <c:idx val="1"/>
          <c:order val="1"/>
          <c:spPr>
            <a:ln w="28575" cap="rnd">
              <a:solidFill>
                <a:schemeClr val="accent2"/>
              </a:solidFill>
              <a:round/>
            </a:ln>
            <a:effectLst/>
          </c:spPr>
          <c:marker>
            <c:symbol val="none"/>
          </c:marker>
          <c:dLbls>
            <c:delete val="1"/>
          </c:dLbls>
          <c:val>
            <c:numRef>
              <c:f>workingnote!$B$1:$B$14</c:f>
              <c:numCache>
                <c:formatCode>General</c:formatCode>
                <c:ptCount val="14"/>
                <c:pt idx="0">
                  <c:v>0.0</c:v>
                </c:pt>
                <c:pt idx="1">
                  <c:v>19.0</c:v>
                </c:pt>
                <c:pt idx="2">
                  <c:v>17.0</c:v>
                </c:pt>
                <c:pt idx="3">
                  <c:v>21.0</c:v>
                </c:pt>
                <c:pt idx="4">
                  <c:v>220.0</c:v>
                </c:pt>
                <c:pt idx="5">
                  <c:v>17.0</c:v>
                </c:pt>
                <c:pt idx="6">
                  <c:v>21.0</c:v>
                </c:pt>
                <c:pt idx="7">
                  <c:v>34.0</c:v>
                </c:pt>
                <c:pt idx="8">
                  <c:v>26.0</c:v>
                </c:pt>
                <c:pt idx="9">
                  <c:v>26.0</c:v>
                </c:pt>
                <c:pt idx="10">
                  <c:v>21.0</c:v>
                </c:pt>
                <c:pt idx="11">
                  <c:v>20.0</c:v>
                </c:pt>
                <c:pt idx="12">
                  <c:v>440.0</c:v>
                </c:pt>
              </c:numCache>
            </c:numRef>
          </c:val>
          <c:smooth val="0"/>
        </c:ser>
        <c:ser>
          <c:idx val="2"/>
          <c:order val="2"/>
          <c:spPr>
            <a:ln w="28575" cap="rnd">
              <a:solidFill>
                <a:schemeClr val="accent3"/>
              </a:solidFill>
              <a:round/>
            </a:ln>
            <a:effectLst/>
          </c:spPr>
          <c:marker>
            <c:symbol val="none"/>
          </c:marker>
          <c:dLbls>
            <c:delete val="1"/>
          </c:dLbls>
          <c:val>
            <c:numRef>
              <c:f>workingnote!$C$1:$C$14</c:f>
              <c:numCache>
                <c:formatCode>General</c:formatCode>
                <c:ptCount val="14"/>
                <c:pt idx="0">
                  <c:v>0.0</c:v>
                </c:pt>
                <c:pt idx="1">
                  <c:v>34.0</c:v>
                </c:pt>
                <c:pt idx="2">
                  <c:v>47.0</c:v>
                </c:pt>
                <c:pt idx="3">
                  <c:v>41.0</c:v>
                </c:pt>
                <c:pt idx="4">
                  <c:v>398.0</c:v>
                </c:pt>
                <c:pt idx="5">
                  <c:v>39.0</c:v>
                </c:pt>
                <c:pt idx="6">
                  <c:v>41.0</c:v>
                </c:pt>
                <c:pt idx="7">
                  <c:v>33.0</c:v>
                </c:pt>
                <c:pt idx="8">
                  <c:v>41.0</c:v>
                </c:pt>
                <c:pt idx="9">
                  <c:v>43.0</c:v>
                </c:pt>
                <c:pt idx="10">
                  <c:v>45.0</c:v>
                </c:pt>
                <c:pt idx="11">
                  <c:v>34.0</c:v>
                </c:pt>
                <c:pt idx="12">
                  <c:v>796.0</c:v>
                </c:pt>
              </c:numCache>
            </c:numRef>
          </c:val>
          <c:smooth val="0"/>
        </c:ser>
        <c:ser>
          <c:idx val="3"/>
          <c:order val="3"/>
          <c:spPr>
            <a:ln w="28575" cap="rnd">
              <a:solidFill>
                <a:schemeClr val="accent4"/>
              </a:solidFill>
              <a:round/>
            </a:ln>
            <a:effectLst/>
          </c:spPr>
          <c:marker>
            <c:symbol val="none"/>
          </c:marker>
          <c:dLbls>
            <c:delete val="1"/>
          </c:dLbls>
          <c:val>
            <c:numRef>
              <c:f>workingnote!$D$1:$D$14</c:f>
              <c:numCache>
                <c:formatCode>General</c:formatCode>
                <c:ptCount val="14"/>
                <c:pt idx="0">
                  <c:v>0.0</c:v>
                </c:pt>
                <c:pt idx="1">
                  <c:v>85.0</c:v>
                </c:pt>
                <c:pt idx="2">
                  <c:v>65.0</c:v>
                </c:pt>
                <c:pt idx="3">
                  <c:v>78.0</c:v>
                </c:pt>
                <c:pt idx="4">
                  <c:v>778.0</c:v>
                </c:pt>
                <c:pt idx="5">
                  <c:v>92.0</c:v>
                </c:pt>
                <c:pt idx="6">
                  <c:v>77.0</c:v>
                </c:pt>
                <c:pt idx="7">
                  <c:v>69.0</c:v>
                </c:pt>
                <c:pt idx="8">
                  <c:v>75.0</c:v>
                </c:pt>
                <c:pt idx="9">
                  <c:v>82.0</c:v>
                </c:pt>
                <c:pt idx="10">
                  <c:v>71.0</c:v>
                </c:pt>
                <c:pt idx="11">
                  <c:v>84.0</c:v>
                </c:pt>
                <c:pt idx="12">
                  <c:v>1556.0</c:v>
                </c:pt>
              </c:numCache>
            </c:numRef>
          </c:val>
          <c:smooth val="0"/>
        </c:ser>
        <c:ser>
          <c:idx val="4"/>
          <c:order val="4"/>
          <c:spPr>
            <a:ln w="28575" cap="rnd">
              <a:solidFill>
                <a:schemeClr val="accent5"/>
              </a:solidFill>
              <a:round/>
            </a:ln>
            <a:effectLst/>
          </c:spPr>
          <c:marker>
            <c:symbol val="none"/>
          </c:marker>
          <c:dLbls>
            <c:delete val="1"/>
          </c:dLbls>
          <c:val>
            <c:numRef>
              <c:f>workingnote!$E$1:$E$14</c:f>
              <c:numCache>
                <c:formatCode>General</c:formatCode>
                <c:ptCount val="14"/>
                <c:pt idx="0">
                  <c:v>0.0</c:v>
                </c:pt>
                <c:pt idx="1">
                  <c:v>15.0</c:v>
                </c:pt>
                <c:pt idx="2">
                  <c:v>15.0</c:v>
                </c:pt>
                <c:pt idx="3">
                  <c:v>14.0</c:v>
                </c:pt>
                <c:pt idx="4">
                  <c:v>137.0</c:v>
                </c:pt>
                <c:pt idx="5">
                  <c:v>9.0</c:v>
                </c:pt>
                <c:pt idx="6">
                  <c:v>15.0</c:v>
                </c:pt>
                <c:pt idx="7">
                  <c:v>12.0</c:v>
                </c:pt>
                <c:pt idx="8">
                  <c:v>15.0</c:v>
                </c:pt>
                <c:pt idx="9">
                  <c:v>16.0</c:v>
                </c:pt>
                <c:pt idx="10">
                  <c:v>13.0</c:v>
                </c:pt>
                <c:pt idx="11">
                  <c:v>13.0</c:v>
                </c:pt>
                <c:pt idx="12">
                  <c:v>274.0</c:v>
                </c:pt>
              </c:numCache>
            </c:numRef>
          </c:val>
          <c:smooth val="0"/>
        </c:ser>
        <c:ser>
          <c:idx val="5"/>
          <c:order val="5"/>
          <c:spPr>
            <a:ln w="28575" cap="rnd">
              <a:solidFill>
                <a:schemeClr val="accent6"/>
              </a:solidFill>
              <a:round/>
            </a:ln>
            <a:effectLst/>
          </c:spPr>
          <c:marker>
            <c:symbol val="none"/>
          </c:marker>
          <c:dLbls>
            <c:delete val="1"/>
          </c:dLbls>
          <c:val>
            <c:numRef>
              <c:f>workingnote!$F$1:$F$14</c:f>
              <c:numCache>
                <c:formatCode>General</c:formatCode>
                <c:ptCount val="14"/>
                <c:pt idx="0">
                  <c:v>0.0</c:v>
                </c:pt>
                <c:pt idx="1">
                  <c:v>151.0</c:v>
                </c:pt>
                <c:pt idx="2">
                  <c:v>144.0</c:v>
                </c:pt>
                <c:pt idx="3">
                  <c:v>154.0</c:v>
                </c:pt>
                <c:pt idx="4">
                  <c:v>1533.0</c:v>
                </c:pt>
                <c:pt idx="5">
                  <c:v>157.0</c:v>
                </c:pt>
                <c:pt idx="6">
                  <c:v>154.0</c:v>
                </c:pt>
                <c:pt idx="7">
                  <c:v>148.0</c:v>
                </c:pt>
                <c:pt idx="8">
                  <c:v>157.0</c:v>
                </c:pt>
                <c:pt idx="9">
                  <c:v>167.0</c:v>
                </c:pt>
                <c:pt idx="10">
                  <c:v>150.0</c:v>
                </c:pt>
                <c:pt idx="11">
                  <c:v>151.0</c:v>
                </c:pt>
                <c:pt idx="12">
                  <c:v>3066.0</c:v>
                </c:pt>
              </c:numCache>
            </c:numRef>
          </c:val>
          <c:smooth val="0"/>
        </c:ser>
        <c:ser>
          <c:idx val="6"/>
          <c:order val="6"/>
          <c:spPr>
            <a:ln w="28575" cap="rnd">
              <a:solidFill>
                <a:schemeClr val="accent1">
                  <a:lumMod val="60000"/>
                </a:schemeClr>
              </a:solidFill>
              <a:round/>
            </a:ln>
            <a:effectLst/>
          </c:spPr>
          <c:marker>
            <c:symbol val="none"/>
          </c:marker>
          <c:dLbls>
            <c:delete val="1"/>
          </c:dLbls>
          <c:val>
            <c:numRef>
              <c:f>workingnote!$G$1:$G$14</c:f>
              <c:numCache>
                <c:formatCode>General</c:formatCode>
                <c:ptCount val="14"/>
              </c:numCache>
            </c:numRef>
          </c:val>
          <c:smooth val="0"/>
        </c:ser>
        <c:ser>
          <c:idx val="7"/>
          <c:order val="7"/>
          <c:spPr>
            <a:ln w="28575" cap="rnd">
              <a:solidFill>
                <a:schemeClr val="accent2">
                  <a:lumMod val="60000"/>
                </a:schemeClr>
              </a:solidFill>
              <a:round/>
            </a:ln>
            <a:effectLst/>
          </c:spPr>
          <c:marker>
            <c:symbol val="none"/>
          </c:marker>
          <c:dLbls>
            <c:delete val="1"/>
          </c:dLbls>
          <c:val>
            <c:numRef>
              <c:f>workingnote!$H$1:$H$14</c:f>
              <c:numCache>
                <c:formatCode>General</c:formatCode>
                <c:ptCount val="14"/>
              </c:numCache>
            </c:numRef>
          </c:val>
          <c:smooth val="0"/>
        </c:ser>
        <c:dLbls>
          <c:showLegendKey val="0"/>
          <c:showVal val="0"/>
          <c:showCatName val="0"/>
          <c:showSerName val="0"/>
          <c:showPercent val="0"/>
          <c:showBubbleSize val="0"/>
        </c:dLbls>
        <c:marker val="0"/>
        <c:smooth val="0"/>
        <c:axId val="530318017"/>
        <c:axId val="547010572"/>
      </c:lineChart>
      <c:catAx>
        <c:axId val="5303180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7010572"/>
        <c:crosses val="autoZero"/>
        <c:auto val="1"/>
        <c:lblAlgn val="ctr"/>
        <c:lblOffset val="100"/>
        <c:noMultiLvlLbl val="0"/>
      </c:catAx>
      <c:valAx>
        <c:axId val="54701057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31801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9/30/2024</a:t>
            </a:fld>
            <a:endParaRPr altLang="en-US" sz="1200" lang="zh-CN">
              <a:latin typeface="Calibri" pitchFamily="0" charset="0"/>
              <a:ea typeface="等线" pitchFamily="0" charset="0"/>
              <a:cs typeface="Calibri" pitchFamily="0" charset="0"/>
            </a:endParaRPr>
          </a:p>
        </p:txBody>
      </p:sp>
      <p:sp>
        <p:nvSpPr>
          <p:cNvPr id="104882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2" name="文本框"/>
          <p:cNvSpPr>
            <a:spLocks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6" name="文本框"/>
          <p:cNvSpPr>
            <a:spLocks noGrp="1"/>
          </p:cNvSpPr>
          <p:nvPr>
            <p:ph type="sldImg"/>
          </p:nvPr>
        </p:nvSpPr>
        <p:spPr/>
      </p:sp>
      <p:sp>
        <p:nvSpPr>
          <p:cNvPr id="1048757" name="文本框"/>
          <p:cNvSpPr>
            <a:spLocks noGrp="1"/>
          </p:cNvSpPr>
          <p:nvPr>
            <p:ph type="body" idx="1"/>
          </p:nvPr>
        </p:nvSpPr>
        <p:spPr/>
        <p:txBody>
          <a:bodyPr/>
          <a:p>
            <a:endParaRPr altLang="en-US" lang="zh-CN"/>
          </a:p>
        </p:txBody>
      </p:sp>
      <p:sp>
        <p:nvSpPr>
          <p:cNvPr id="104875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1" name="文本框"/>
          <p:cNvSpPr>
            <a:spLocks noGrp="1"/>
          </p:cNvSpPr>
          <p:nvPr>
            <p:ph type="sldImg"/>
          </p:nvPr>
        </p:nvSpPr>
        <p:spPr/>
      </p:sp>
      <p:sp>
        <p:nvSpPr>
          <p:cNvPr id="1048692" name="文本框"/>
          <p:cNvSpPr>
            <a:spLocks noGrp="1"/>
          </p:cNvSpPr>
          <p:nvPr>
            <p:ph type="body" idx="1"/>
          </p:nvPr>
        </p:nvSpPr>
        <p:spPr/>
        <p:txBody>
          <a:bodyPr/>
          <a:p>
            <a:endParaRPr altLang="en-US" lang="zh-CN"/>
          </a:p>
        </p:txBody>
      </p:sp>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8" name="文本框"/>
          <p:cNvSpPr>
            <a:spLocks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3" name="文本框"/>
          <p:cNvSpPr>
            <a:spLocks noGrp="1"/>
          </p:cNvSpPr>
          <p:nvPr>
            <p:ph type="sldImg"/>
          </p:nvPr>
        </p:nvSpPr>
        <p:spPr/>
      </p:sp>
      <p:sp>
        <p:nvSpPr>
          <p:cNvPr id="1048724" name="文本框"/>
          <p:cNvSpPr>
            <a:spLocks noGrp="1"/>
          </p:cNvSpPr>
          <p:nvPr>
            <p:ph type="body" idx="1"/>
          </p:nvPr>
        </p:nvSpPr>
        <p:spPr/>
        <p:txBody>
          <a:bodyPr/>
          <a:p>
            <a:endParaRPr altLang="en-US" lang="zh-CN"/>
          </a:p>
        </p:txBody>
      </p:sp>
      <p:sp>
        <p:nvSpPr>
          <p:cNvPr id="10487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3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5" name=""/>
        <p:cNvGrpSpPr/>
        <p:nvPr/>
      </p:nvGrpSpPr>
      <p:grpSpPr>
        <a:xfrm>
          <a:off x="0" y="0"/>
          <a:ext cx="0" cy="0"/>
          <a:chOff x="0" y="0"/>
          <a:chExt cx="0" cy="0"/>
        </a:xfrm>
      </p:grpSpPr>
      <p:sp>
        <p:nvSpPr>
          <p:cNvPr id="104867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7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5" name="文本框"/>
          <p:cNvSpPr>
            <a:spLocks noGrp="1"/>
          </p:cNvSpPr>
          <p:nvPr>
            <p:ph type="title"/>
          </p:nvPr>
        </p:nvSpPr>
        <p:spPr/>
        <p:txBody>
          <a:bodyPr/>
          <a:p>
            <a:r>
              <a:rPr altLang="en-US" lang="zh-CN" smtClean="0"/>
              <a:t>单击此处编辑母版标题样式</a:t>
            </a:r>
            <a:endParaRPr altLang="en-US" lang="zh-CN"/>
          </a:p>
        </p:txBody>
      </p:sp>
      <p:sp>
        <p:nvSpPr>
          <p:cNvPr id="104879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5" name="文本框"/>
          <p:cNvSpPr>
            <a:spLocks noGrp="1"/>
          </p:cNvSpPr>
          <p:nvPr>
            <p:ph type="title"/>
          </p:nvPr>
        </p:nvSpPr>
        <p:spPr/>
        <p:txBody>
          <a:bodyPr/>
          <a:p>
            <a:r>
              <a:rPr altLang="en-US" lang="zh-CN" smtClean="0"/>
              <a:t>单击此处编辑母版标题样式</a:t>
            </a:r>
            <a:endParaRPr altLang="en-US" lang="zh-CN"/>
          </a:p>
        </p:txBody>
      </p:sp>
      <p:sp>
        <p:nvSpPr>
          <p:cNvPr id="104880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5" name="文本框"/>
          <p:cNvSpPr>
            <a:spLocks noGrp="1"/>
          </p:cNvSpPr>
          <p:nvPr>
            <p:ph type="ftr" sz="quarter" idx="11"/>
          </p:nvPr>
        </p:nvSpPr>
        <p:spPr/>
        <p:txBody>
          <a:bodyPr/>
          <a:p>
            <a:endParaRPr altLang="en-US" lang="zh-CN"/>
          </a:p>
        </p:txBody>
      </p:sp>
      <p:sp>
        <p:nvSpPr>
          <p:cNvPr id="104881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B.COM GENERAL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BALAJI ARTS AND SCIENCE COLLEGE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body" idx="1"/>
          </p:nvPr>
        </p:nvSpPr>
        <p:spPr>
          <a:xfrm rot="0">
            <a:off x="609600" y="1577340"/>
            <a:ext cx="10972800" cy="54254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1) DATA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data has been collected through Edunet dash board.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2) FEATURE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listed 10 features were taken for the analyses of data.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3) DATA CLEANING</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Identifying the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Filtering of those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4)CALCULATION OF PERFORMANCE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By considering the current employee rating, I found the performance level using the formula.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5)SUMMARY OF PIVOT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Segregating od certain features to rows, columns, heading and so 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6)VISUALIZATION: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Once completed with pivot table, created the graph for precise visualization.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48" name="文本框"/>
          <p:cNvSpPr>
            <a:spLocks noGrp="1"/>
          </p:cNvSpPr>
          <p:nvPr>
            <p:ph type="title"/>
          </p:nvPr>
        </p:nvSpPr>
        <p:spPr>
          <a:xfrm rot="0">
            <a:off x="755332" y="385444"/>
            <a:ext cx="1068133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9" name="文本框"/>
          <p:cNvSpPr>
            <a:spLocks noGrp="1"/>
          </p:cNvSpPr>
          <p:nvPr>
            <p:ph type="body" idx="1"/>
          </p:nvPr>
        </p:nvSpPr>
        <p:spPr>
          <a:xfrm rot="0">
            <a:off x="609600" y="1577340"/>
            <a:ext cx="10972800"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FORMULAS:</a:t>
            </a: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                =IF(AND(Z8&gt;=5),"VERY HIGH",IF(AND(Z8&gt;=4),"HIGH",IF(AND(Z8&gt;=3),"MED","LOW")))</a:t>
            </a: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5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1"/>
          <p:cNvGraphicFramePr>
            <a:graphicFrameLocks/>
          </p:cNvGraphicFramePr>
          <p:nvPr/>
        </p:nvGraphicFramePr>
        <p:xfrm>
          <a:off x="2732266" y="3428999"/>
          <a:ext cx="5688374" cy="27425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55" name="文本框"/>
          <p:cNvSpPr>
            <a:spLocks noGrp="1"/>
          </p:cNvSpPr>
          <p:nvPr>
            <p:ph type="body" idx="1"/>
          </p:nvPr>
        </p:nvSpPr>
        <p:spPr>
          <a:xfrm rot="0">
            <a:off x="609600" y="1577340"/>
            <a:ext cx="10744201" cy="4358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400" i="0" kern="0" lang="en-US" spc="0" strike="noStrike" u="none">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sz="2400" i="0" kern="0" lang="zh-CN" spc="0" strike="noStrike" u="none">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591168" y="2895600"/>
            <a:ext cx="2762248" cy="3257550"/>
            <a:chOff x="8591168" y="2895600"/>
            <a:chExt cx="2762248" cy="3257550"/>
          </a:xfrm>
        </p:grpSpPr>
        <p:sp>
          <p:nvSpPr>
            <p:cNvPr id="1048685" name="曲线"/>
            <p:cNvSpPr/>
            <p:nvPr/>
          </p:nvSpPr>
          <p:spPr>
            <a:xfrm rot="0">
              <a:off x="9953243" y="5324475"/>
              <a:ext cx="457198"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86" name="曲线"/>
            <p:cNvSpPr/>
            <p:nvPr/>
          </p:nvSpPr>
          <p:spPr>
            <a:xfrm rot="0">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8591168" y="2895600"/>
              <a:ext cx="2762248"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0" name="文本框"/>
          <p:cNvSpPr>
            <a:spLocks noGrp="1"/>
          </p:cNvSpPr>
          <p:nvPr>
            <p:ph type="body" idx="1"/>
          </p:nvPr>
        </p:nvSpPr>
        <p:spPr>
          <a:xfrm rot="0">
            <a:off x="304799" y="1301065"/>
            <a:ext cx="9648443" cy="5069840"/>
          </a:xfrm>
          <a:prstGeom prst="rect"/>
          <a:noFill/>
          <a:ln w="12700" cap="flat" cmpd="sng">
            <a:noFill/>
            <a:prstDash val="solid"/>
            <a:round/>
          </a:ln>
        </p:spPr>
        <p:txBody>
          <a:bodyPr anchor="ctr" anchorCtr="0" bIns="45720" lIns="91440" rIns="91440" tIns="45720" vert="horz" wrap="square">
            <a:prstTxWarp prst="textNoShap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676274" y="1552634"/>
            <a:ext cx="9382125" cy="6847840"/>
          </a:xfrm>
          <a:prstGeom prst="rect"/>
          <a:noFill/>
          <a:ln w="12700" cap="flat" cmpd="sng">
            <a:noFill/>
            <a:prstDash val="solid"/>
            <a:miter/>
          </a:ln>
        </p:spPr>
        <p:txBody>
          <a:bodyPr anchor="t" anchorCtr="0" bIns="45720" lIns="91440" rIns="91440" tIns="45720" vert="horz" wrap="square">
            <a:prstTxWarp prst="textNoShape"/>
            <a:spAutoFit/>
          </a:bodyPr>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Purpose: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Objectives: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Assess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individual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identify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strengths and areas for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improvement, align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with organizational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goals, enhance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support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informed HR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decisions.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Benefits: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overall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enhanced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and career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growth, informed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HR decisions on promotions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compensation, increased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engagement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motivation.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Calibri" pitchFamily="0" charset="0"/>
                <a:ea typeface="宋体" pitchFamily="0" charset="0"/>
                <a:cs typeface="Calibri" pitchFamily="0" charset="0"/>
              </a:rPr>
              <a:t>Challenges:</a:t>
            </a:r>
            <a:r>
              <a:rPr altLang="zh-CN" baseline="0" b="0" cap="none" sz="2400" i="0" kern="1200" lang="en-US" spc="0" strike="noStrike" u="none">
                <a:solidFill>
                  <a:schemeClr val="tx1"/>
                </a:solidFill>
                <a:latin typeface="Calibri" pitchFamily="0" charset="0"/>
                <a:ea typeface="宋体" pitchFamily="0" charset="0"/>
                <a:cs typeface="Calibri" pitchFamily="0" charset="0"/>
              </a:rPr>
              <a:t> Ensuring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objectivity and reducing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bias, accurate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comprehensive data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collection, managing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resistance to feedback.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3877985"/>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Employees</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Executives/Senior Leadership</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HR Department</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Managers/Supervisors </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Training </a:t>
            </a:r>
            <a:r>
              <a:rPr altLang="zh-CN" baseline="0" b="0" cap="none" sz="2800" i="0" kern="0" lang="en-US" spc="0" strike="noStrike" u="none">
                <a:latin typeface="Times New Roman" pitchFamily="18" charset="0"/>
                <a:ea typeface="宋体" pitchFamily="0" charset="0"/>
                <a:cs typeface="Times New Roman" pitchFamily="18" charset="0"/>
              </a:rPr>
              <a:t>and Development </a:t>
            </a:r>
            <a:r>
              <a:rPr altLang="zh-CN" baseline="0" b="0" cap="none" sz="2800" i="0" kern="0" lang="en-US" spc="0" strike="noStrike" u="none">
                <a:latin typeface="Times New Roman" pitchFamily="18" charset="0"/>
                <a:ea typeface="宋体" pitchFamily="0" charset="0"/>
                <a:cs typeface="Times New Roman" pitchFamily="18" charset="0"/>
              </a:rPr>
              <a:t>Teams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0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1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5"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文本框"/>
          <p:cNvSpPr>
            <a:spLocks noGrp="1"/>
          </p:cNvSpPr>
          <p:nvPr>
            <p:ph type="body" idx="1"/>
          </p:nvPr>
        </p:nvSpPr>
        <p:spPr>
          <a:xfrm rot="0">
            <a:off x="2970147" y="1984509"/>
            <a:ext cx="8534401"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800" i="0" kern="0" lang="en-US" spc="0" strike="noStrike" u="none">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1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2" name="文本框"/>
          <p:cNvSpPr>
            <a:spLocks noGrp="1"/>
          </p:cNvSpPr>
          <p:nvPr>
            <p:ph type="body" idx="1"/>
          </p:nvPr>
        </p:nvSpPr>
        <p:spPr>
          <a:xfrm rot="0">
            <a:off x="609600" y="1577340"/>
            <a:ext cx="10972800" cy="4091941"/>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Employee data set taken from the KAGGLE.</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In dataset, out of 26 data I took only 9 features out of it.</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rgbClr val="7030A0"/>
                </a:solidFill>
                <a:latin typeface="Calibri" pitchFamily="0" charset="0"/>
                <a:ea typeface="宋体" pitchFamily="0" charset="0"/>
                <a:cs typeface="Lucida Sans"/>
              </a:rPr>
              <a:t>The selected 10 features are listed below:</a:t>
            </a:r>
            <a:endParaRPr altLang="zh-CN" baseline="0" b="0" cap="none" sz="1800" i="0" kern="0" lang="en-US" spc="0" strike="noStrike" u="none">
              <a:solidFill>
                <a:srgbClr val="7030A0"/>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rgbClr val="3F315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ID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First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Last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Business unit</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Status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classification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Gender Code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Performance Score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Current employee rating</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6"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0"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文本框"/>
          <p:cNvSpPr>
            <a:spLocks noGrp="1"/>
          </p:cNvSpPr>
          <p:nvPr>
            <p:ph type="body" idx="1"/>
          </p:nvPr>
        </p:nvSpPr>
        <p:spPr>
          <a:xfrm rot="0">
            <a:off x="2362200" y="1148252"/>
            <a:ext cx="8305800" cy="6758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Personalized Insights: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Custom feedback tailored to individual strengths and career goals.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Development plans with clear, actionable steps for growth.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Real-Time Analytics: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Instant performance tracking and feedback.</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Predictive insights to anticipate future trends and needs.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Engaging Experience: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Gamified </a:t>
            </a:r>
            <a:r>
              <a:rPr altLang="zh-CN" baseline="0" b="0" cap="none" sz="2400" i="0" kern="0" lang="en-US" spc="0" strike="noStrike" u="none">
                <a:latin typeface="Times New Roman" pitchFamily="18" charset="0"/>
                <a:ea typeface="宋体" pitchFamily="0" charset="0"/>
                <a:cs typeface="Times New Roman" pitchFamily="18" charset="0"/>
              </a:rPr>
              <a:t>elements to motivate and reward high performance.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Intuitive, mobile-friendly interface for on-the-go access.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Holistic Approach: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360-degree feedback for a comprehensive evaluation.</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Integration of employee wellness into performance metrics.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32"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2857500" y="2300436"/>
            <a:ext cx="8534018" cy="948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2302EPCC4I</dc:creator>
  <cp:lastModifiedBy>root</cp:lastModifiedBy>
  <dcterms:created xsi:type="dcterms:W3CDTF">2024-09-30T16:29:32Z</dcterms:created>
  <dcterms:modified xsi:type="dcterms:W3CDTF">2024-09-30T16:29:32Z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6e12927322ff4970898c1992a6268721</vt:lpwstr>
  </property>
</Properties>
</file>