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71" r:id="rId6"/>
  </p:sldMasterIdLst>
  <p:notesMasterIdLst>
    <p:notesMasterId r:id="rId56"/>
  </p:notesMasterIdLst>
  <p:handoutMasterIdLst>
    <p:handoutMasterId r:id="rId57"/>
  </p:handoutMasterIdLst>
  <p:sldIdLst>
    <p:sldId id="273" r:id="rId7"/>
    <p:sldId id="326" r:id="rId8"/>
    <p:sldId id="328" r:id="rId9"/>
    <p:sldId id="371" r:id="rId10"/>
    <p:sldId id="397" r:id="rId11"/>
    <p:sldId id="398" r:id="rId12"/>
    <p:sldId id="400" r:id="rId13"/>
    <p:sldId id="399" r:id="rId14"/>
    <p:sldId id="331" r:id="rId15"/>
    <p:sldId id="297" r:id="rId16"/>
    <p:sldId id="339" r:id="rId17"/>
    <p:sldId id="341" r:id="rId18"/>
    <p:sldId id="342" r:id="rId19"/>
    <p:sldId id="370" r:id="rId20"/>
    <p:sldId id="372" r:id="rId21"/>
    <p:sldId id="373" r:id="rId22"/>
    <p:sldId id="375" r:id="rId23"/>
    <p:sldId id="396" r:id="rId24"/>
    <p:sldId id="377" r:id="rId25"/>
    <p:sldId id="376" r:id="rId26"/>
    <p:sldId id="395" r:id="rId27"/>
    <p:sldId id="401" r:id="rId28"/>
    <p:sldId id="281" r:id="rId29"/>
    <p:sldId id="325" r:id="rId30"/>
    <p:sldId id="324" r:id="rId31"/>
    <p:sldId id="33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88" r:id="rId42"/>
    <p:sldId id="389" r:id="rId43"/>
    <p:sldId id="390" r:id="rId44"/>
    <p:sldId id="391" r:id="rId45"/>
    <p:sldId id="359" r:id="rId46"/>
    <p:sldId id="360" r:id="rId47"/>
    <p:sldId id="361" r:id="rId48"/>
    <p:sldId id="362" r:id="rId49"/>
    <p:sldId id="364" r:id="rId50"/>
    <p:sldId id="365" r:id="rId51"/>
    <p:sldId id="368" r:id="rId52"/>
    <p:sldId id="366" r:id="rId53"/>
    <p:sldId id="367" r:id="rId54"/>
    <p:sldId id="369" r:id="rId5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udience Pulse and Intro to Python" id="{406A5C14-C80F-3E47-85F0-AC59CF0FAABF}">
          <p14:sldIdLst>
            <p14:sldId id="273"/>
            <p14:sldId id="326"/>
            <p14:sldId id="328"/>
            <p14:sldId id="371"/>
          </p14:sldIdLst>
        </p14:section>
        <p14:section name="ML Introduction" id="{99556ED2-3925-FB46-86E1-C9D8A0938EBD}">
          <p14:sldIdLst>
            <p14:sldId id="397"/>
            <p14:sldId id="398"/>
            <p14:sldId id="400"/>
            <p14:sldId id="399"/>
            <p14:sldId id="331"/>
            <p14:sldId id="297"/>
            <p14:sldId id="339"/>
            <p14:sldId id="341"/>
            <p14:sldId id="342"/>
            <p14:sldId id="370"/>
            <p14:sldId id="372"/>
            <p14:sldId id="373"/>
            <p14:sldId id="375"/>
            <p14:sldId id="396"/>
            <p14:sldId id="377"/>
            <p14:sldId id="376"/>
            <p14:sldId id="395"/>
            <p14:sldId id="401"/>
            <p14:sldId id="281"/>
            <p14:sldId id="325"/>
          </p14:sldIdLst>
        </p14:section>
        <p14:section name="References" id="{FA99953F-5CB2-BD4E-B22B-DE4A2AA10CF7}">
          <p14:sldIdLst>
            <p14:sldId id="324"/>
            <p14:sldId id="338"/>
          </p14:sldIdLst>
        </p14:section>
        <p14:section name="Optional - Foundations" id="{F2135657-53D1-D746-BB8C-288815E23BD2}">
          <p14:sldIdLst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</p14:sldIdLst>
        </p14:section>
        <p14:section name="Apriori Algorithm" id="{974C6EAD-6198-B94A-AF56-27BAAEB181E2}">
          <p14:sldIdLst>
            <p14:sldId id="359"/>
            <p14:sldId id="360"/>
            <p14:sldId id="361"/>
            <p14:sldId id="362"/>
            <p14:sldId id="364"/>
            <p14:sldId id="365"/>
            <p14:sldId id="368"/>
            <p14:sldId id="366"/>
            <p14:sldId id="367"/>
            <p14:sldId id="3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0"/>
    <a:srgbClr val="6F6F73"/>
    <a:srgbClr val="F9A11A"/>
    <a:srgbClr val="C4DA5A"/>
    <a:srgbClr val="CB43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24" autoAdjust="0"/>
    <p:restoredTop sz="92121"/>
  </p:normalViewPr>
  <p:slideViewPr>
    <p:cSldViewPr snapToGrid="0" snapToObjects="1">
      <p:cViewPr varScale="1">
        <p:scale>
          <a:sx n="102" d="100"/>
          <a:sy n="102" d="100"/>
        </p:scale>
        <p:origin x="552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61" Type="http://schemas.openxmlformats.org/officeDocument/2006/relationships/tableStyles" Target="tableStyles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viewProps" Target="view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ECC519-7ADC-BF45-888A-4CB106969645}" type="doc">
      <dgm:prSet loTypeId="urn:microsoft.com/office/officeart/2008/layout/VerticalCurvedList" loCatId="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D525AAB-F3C6-3D48-AE6B-B74FC4406863}">
      <dgm:prSet phldrT="[Text]"/>
      <dgm:spPr/>
      <dgm:t>
        <a:bodyPr/>
        <a:lstStyle/>
        <a:p>
          <a:r>
            <a:rPr lang="en-US" dirty="0"/>
            <a:t>What are your expectations from this session?</a:t>
          </a:r>
        </a:p>
      </dgm:t>
    </dgm:pt>
    <dgm:pt modelId="{079B35CE-6B5C-5E4B-93DF-4B257D5D0026}" type="parTrans" cxnId="{AA43CC6E-C887-7348-92FE-537487679C6A}">
      <dgm:prSet/>
      <dgm:spPr/>
      <dgm:t>
        <a:bodyPr/>
        <a:lstStyle/>
        <a:p>
          <a:endParaRPr lang="en-US"/>
        </a:p>
      </dgm:t>
    </dgm:pt>
    <dgm:pt modelId="{C1D628D5-1000-3746-ABC7-95A3CF46D9A0}" type="sibTrans" cxnId="{AA43CC6E-C887-7348-92FE-537487679C6A}">
      <dgm:prSet/>
      <dgm:spPr/>
      <dgm:t>
        <a:bodyPr/>
        <a:lstStyle/>
        <a:p>
          <a:endParaRPr lang="en-US"/>
        </a:p>
      </dgm:t>
    </dgm:pt>
    <dgm:pt modelId="{59355A37-F033-E249-9B87-44635845916F}">
      <dgm:prSet phldrT="[Text]"/>
      <dgm:spPr/>
      <dgm:t>
        <a:bodyPr/>
        <a:lstStyle/>
        <a:p>
          <a:r>
            <a:rPr lang="en-US" dirty="0"/>
            <a:t>What</a:t>
          </a:r>
          <a:r>
            <a:rPr lang="en-US" baseline="0" dirty="0"/>
            <a:t> interests you and Why?</a:t>
          </a:r>
          <a:endParaRPr lang="en-US" dirty="0"/>
        </a:p>
      </dgm:t>
    </dgm:pt>
    <dgm:pt modelId="{8C7487B0-513F-E747-BF60-F5E6F86142A3}" type="parTrans" cxnId="{0725D82D-50DE-7E4D-A2EF-DF5E0D882704}">
      <dgm:prSet/>
      <dgm:spPr/>
      <dgm:t>
        <a:bodyPr/>
        <a:lstStyle/>
        <a:p>
          <a:endParaRPr lang="en-US"/>
        </a:p>
      </dgm:t>
    </dgm:pt>
    <dgm:pt modelId="{CA721C80-90B6-C241-BB9B-2F4868849974}" type="sibTrans" cxnId="{0725D82D-50DE-7E4D-A2EF-DF5E0D882704}">
      <dgm:prSet/>
      <dgm:spPr/>
      <dgm:t>
        <a:bodyPr/>
        <a:lstStyle/>
        <a:p>
          <a:endParaRPr lang="en-US"/>
        </a:p>
      </dgm:t>
    </dgm:pt>
    <dgm:pt modelId="{F841F58D-4892-6C40-98D3-235FE268E08B}">
      <dgm:prSet phldrT="[Text]"/>
      <dgm:spPr/>
      <dgm:t>
        <a:bodyPr/>
        <a:lstStyle/>
        <a:p>
          <a:r>
            <a:rPr lang="en-US" dirty="0"/>
            <a:t>What would you like to commit personally?</a:t>
          </a:r>
        </a:p>
      </dgm:t>
    </dgm:pt>
    <dgm:pt modelId="{CACFBE02-2F52-7A4E-9751-6BDC001743FA}" type="parTrans" cxnId="{5A2C7A02-D6C5-2E4E-9600-11E8F8E451F6}">
      <dgm:prSet/>
      <dgm:spPr/>
      <dgm:t>
        <a:bodyPr/>
        <a:lstStyle/>
        <a:p>
          <a:endParaRPr lang="en-US"/>
        </a:p>
      </dgm:t>
    </dgm:pt>
    <dgm:pt modelId="{9083C499-F1B1-764A-81BC-D616E625AF28}" type="sibTrans" cxnId="{5A2C7A02-D6C5-2E4E-9600-11E8F8E451F6}">
      <dgm:prSet/>
      <dgm:spPr/>
      <dgm:t>
        <a:bodyPr/>
        <a:lstStyle/>
        <a:p>
          <a:endParaRPr lang="en-US"/>
        </a:p>
      </dgm:t>
    </dgm:pt>
    <dgm:pt modelId="{30D3FD40-180D-484B-8847-7E55F3171D38}">
      <dgm:prSet/>
      <dgm:spPr/>
      <dgm:t>
        <a:bodyPr/>
        <a:lstStyle/>
        <a:p>
          <a:r>
            <a:rPr lang="en-US" dirty="0"/>
            <a:t>Have you</a:t>
          </a:r>
          <a:r>
            <a:rPr lang="en-US" baseline="0" dirty="0"/>
            <a:t> tried or read about AI/DS/ML ?</a:t>
          </a:r>
          <a:endParaRPr lang="en-US" dirty="0"/>
        </a:p>
      </dgm:t>
    </dgm:pt>
    <dgm:pt modelId="{55D04991-0B95-A645-B5DD-24937D9CB229}" type="parTrans" cxnId="{5924438C-F213-BD40-9938-CD920AEC3B8F}">
      <dgm:prSet/>
      <dgm:spPr/>
      <dgm:t>
        <a:bodyPr/>
        <a:lstStyle/>
        <a:p>
          <a:endParaRPr lang="en-US"/>
        </a:p>
      </dgm:t>
    </dgm:pt>
    <dgm:pt modelId="{23C7D7D2-507B-C540-96CD-AA79A2F52EB0}" type="sibTrans" cxnId="{5924438C-F213-BD40-9938-CD920AEC3B8F}">
      <dgm:prSet/>
      <dgm:spPr/>
      <dgm:t>
        <a:bodyPr/>
        <a:lstStyle/>
        <a:p>
          <a:endParaRPr lang="en-US"/>
        </a:p>
      </dgm:t>
    </dgm:pt>
    <dgm:pt modelId="{E7F8919B-E1D5-BB4C-B349-1F4B59B1269F}" type="pres">
      <dgm:prSet presAssocID="{01ECC519-7ADC-BF45-888A-4CB106969645}" presName="Name0" presStyleCnt="0">
        <dgm:presLayoutVars>
          <dgm:chMax val="7"/>
          <dgm:chPref val="7"/>
          <dgm:dir/>
        </dgm:presLayoutVars>
      </dgm:prSet>
      <dgm:spPr/>
    </dgm:pt>
    <dgm:pt modelId="{99F71533-B6FD-1E4A-BDE4-8E0B7AA58A76}" type="pres">
      <dgm:prSet presAssocID="{01ECC519-7ADC-BF45-888A-4CB106969645}" presName="Name1" presStyleCnt="0"/>
      <dgm:spPr/>
    </dgm:pt>
    <dgm:pt modelId="{0E9C4A70-4346-C449-B340-FA60367BC48D}" type="pres">
      <dgm:prSet presAssocID="{01ECC519-7ADC-BF45-888A-4CB106969645}" presName="cycle" presStyleCnt="0"/>
      <dgm:spPr/>
    </dgm:pt>
    <dgm:pt modelId="{C8E05AFC-A7EB-904A-A851-6B05FF056E52}" type="pres">
      <dgm:prSet presAssocID="{01ECC519-7ADC-BF45-888A-4CB106969645}" presName="srcNode" presStyleLbl="node1" presStyleIdx="0" presStyleCnt="4"/>
      <dgm:spPr/>
    </dgm:pt>
    <dgm:pt modelId="{3D010000-28B7-DE4B-85ED-D84A0DCB1195}" type="pres">
      <dgm:prSet presAssocID="{01ECC519-7ADC-BF45-888A-4CB106969645}" presName="conn" presStyleLbl="parChTrans1D2" presStyleIdx="0" presStyleCnt="1"/>
      <dgm:spPr/>
    </dgm:pt>
    <dgm:pt modelId="{019B5112-CC75-8C47-BBF4-55FF87DC4BD4}" type="pres">
      <dgm:prSet presAssocID="{01ECC519-7ADC-BF45-888A-4CB106969645}" presName="extraNode" presStyleLbl="node1" presStyleIdx="0" presStyleCnt="4"/>
      <dgm:spPr/>
    </dgm:pt>
    <dgm:pt modelId="{810BF9B6-8787-2F41-AB92-27BA6ECCA841}" type="pres">
      <dgm:prSet presAssocID="{01ECC519-7ADC-BF45-888A-4CB106969645}" presName="dstNode" presStyleLbl="node1" presStyleIdx="0" presStyleCnt="4"/>
      <dgm:spPr/>
    </dgm:pt>
    <dgm:pt modelId="{EEE8C175-8D6F-9243-A4F3-BBE6BFC733D2}" type="pres">
      <dgm:prSet presAssocID="{8D525AAB-F3C6-3D48-AE6B-B74FC4406863}" presName="text_1" presStyleLbl="node1" presStyleIdx="0" presStyleCnt="4">
        <dgm:presLayoutVars>
          <dgm:bulletEnabled val="1"/>
        </dgm:presLayoutVars>
      </dgm:prSet>
      <dgm:spPr/>
    </dgm:pt>
    <dgm:pt modelId="{6BF1E524-A0F1-A44F-B0C3-C1B0D0C15C6D}" type="pres">
      <dgm:prSet presAssocID="{8D525AAB-F3C6-3D48-AE6B-B74FC4406863}" presName="accent_1" presStyleCnt="0"/>
      <dgm:spPr/>
    </dgm:pt>
    <dgm:pt modelId="{14CF90B8-D95A-804A-A4D0-5291FD736192}" type="pres">
      <dgm:prSet presAssocID="{8D525AAB-F3C6-3D48-AE6B-B74FC4406863}" presName="accentRepeatNode" presStyleLbl="solidFgAcc1" presStyleIdx="0" presStyleCnt="4"/>
      <dgm:spPr/>
    </dgm:pt>
    <dgm:pt modelId="{02C7AEBF-611F-9440-9993-1028F2469042}" type="pres">
      <dgm:prSet presAssocID="{30D3FD40-180D-484B-8847-7E55F3171D38}" presName="text_2" presStyleLbl="node1" presStyleIdx="1" presStyleCnt="4">
        <dgm:presLayoutVars>
          <dgm:bulletEnabled val="1"/>
        </dgm:presLayoutVars>
      </dgm:prSet>
      <dgm:spPr/>
    </dgm:pt>
    <dgm:pt modelId="{6584EB1A-0A00-CC49-9232-09E28C5B6ECF}" type="pres">
      <dgm:prSet presAssocID="{30D3FD40-180D-484B-8847-7E55F3171D38}" presName="accent_2" presStyleCnt="0"/>
      <dgm:spPr/>
    </dgm:pt>
    <dgm:pt modelId="{A98E2C0A-B270-4447-BBB6-D6B2E6616522}" type="pres">
      <dgm:prSet presAssocID="{30D3FD40-180D-484B-8847-7E55F3171D38}" presName="accentRepeatNode" presStyleLbl="solidFgAcc1" presStyleIdx="1" presStyleCnt="4"/>
      <dgm:spPr/>
    </dgm:pt>
    <dgm:pt modelId="{9BE9BD71-6D8B-654A-9570-C4B6F5F2096C}" type="pres">
      <dgm:prSet presAssocID="{59355A37-F033-E249-9B87-44635845916F}" presName="text_3" presStyleLbl="node1" presStyleIdx="2" presStyleCnt="4">
        <dgm:presLayoutVars>
          <dgm:bulletEnabled val="1"/>
        </dgm:presLayoutVars>
      </dgm:prSet>
      <dgm:spPr/>
    </dgm:pt>
    <dgm:pt modelId="{ACC075A3-D4E2-6045-9B03-07AE7D3581E0}" type="pres">
      <dgm:prSet presAssocID="{59355A37-F033-E249-9B87-44635845916F}" presName="accent_3" presStyleCnt="0"/>
      <dgm:spPr/>
    </dgm:pt>
    <dgm:pt modelId="{225F6AEC-90F1-8949-91A4-95FE31D54C96}" type="pres">
      <dgm:prSet presAssocID="{59355A37-F033-E249-9B87-44635845916F}" presName="accentRepeatNode" presStyleLbl="solidFgAcc1" presStyleIdx="2" presStyleCnt="4"/>
      <dgm:spPr/>
    </dgm:pt>
    <dgm:pt modelId="{BA557705-953C-9947-B6EA-CF641009111C}" type="pres">
      <dgm:prSet presAssocID="{F841F58D-4892-6C40-98D3-235FE268E08B}" presName="text_4" presStyleLbl="node1" presStyleIdx="3" presStyleCnt="4">
        <dgm:presLayoutVars>
          <dgm:bulletEnabled val="1"/>
        </dgm:presLayoutVars>
      </dgm:prSet>
      <dgm:spPr/>
    </dgm:pt>
    <dgm:pt modelId="{A5FBA3B2-01DC-444E-966F-408643F637A8}" type="pres">
      <dgm:prSet presAssocID="{F841F58D-4892-6C40-98D3-235FE268E08B}" presName="accent_4" presStyleCnt="0"/>
      <dgm:spPr/>
    </dgm:pt>
    <dgm:pt modelId="{49076663-ADDC-4142-A2C3-0FC81BAEFD19}" type="pres">
      <dgm:prSet presAssocID="{F841F58D-4892-6C40-98D3-235FE268E08B}" presName="accentRepeatNode" presStyleLbl="solidFgAcc1" presStyleIdx="3" presStyleCnt="4"/>
      <dgm:spPr/>
    </dgm:pt>
  </dgm:ptLst>
  <dgm:cxnLst>
    <dgm:cxn modelId="{5A2C7A02-D6C5-2E4E-9600-11E8F8E451F6}" srcId="{01ECC519-7ADC-BF45-888A-4CB106969645}" destId="{F841F58D-4892-6C40-98D3-235FE268E08B}" srcOrd="3" destOrd="0" parTransId="{CACFBE02-2F52-7A4E-9751-6BDC001743FA}" sibTransId="{9083C499-F1B1-764A-81BC-D616E625AF28}"/>
    <dgm:cxn modelId="{0725D82D-50DE-7E4D-A2EF-DF5E0D882704}" srcId="{01ECC519-7ADC-BF45-888A-4CB106969645}" destId="{59355A37-F033-E249-9B87-44635845916F}" srcOrd="2" destOrd="0" parTransId="{8C7487B0-513F-E747-BF60-F5E6F86142A3}" sibTransId="{CA721C80-90B6-C241-BB9B-2F4868849974}"/>
    <dgm:cxn modelId="{2D190A66-5E32-EE47-AD3C-481BC7EADE10}" type="presOf" srcId="{8D525AAB-F3C6-3D48-AE6B-B74FC4406863}" destId="{EEE8C175-8D6F-9243-A4F3-BBE6BFC733D2}" srcOrd="0" destOrd="0" presId="urn:microsoft.com/office/officeart/2008/layout/VerticalCurvedList"/>
    <dgm:cxn modelId="{AA43CC6E-C887-7348-92FE-537487679C6A}" srcId="{01ECC519-7ADC-BF45-888A-4CB106969645}" destId="{8D525AAB-F3C6-3D48-AE6B-B74FC4406863}" srcOrd="0" destOrd="0" parTransId="{079B35CE-6B5C-5E4B-93DF-4B257D5D0026}" sibTransId="{C1D628D5-1000-3746-ABC7-95A3CF46D9A0}"/>
    <dgm:cxn modelId="{C041147E-7E72-774F-AE9D-F60F596C8528}" type="presOf" srcId="{01ECC519-7ADC-BF45-888A-4CB106969645}" destId="{E7F8919B-E1D5-BB4C-B349-1F4B59B1269F}" srcOrd="0" destOrd="0" presId="urn:microsoft.com/office/officeart/2008/layout/VerticalCurvedList"/>
    <dgm:cxn modelId="{82C4A984-DE1B-3F47-87ED-DFD0C64BF1CA}" type="presOf" srcId="{C1D628D5-1000-3746-ABC7-95A3CF46D9A0}" destId="{3D010000-28B7-DE4B-85ED-D84A0DCB1195}" srcOrd="0" destOrd="0" presId="urn:microsoft.com/office/officeart/2008/layout/VerticalCurvedList"/>
    <dgm:cxn modelId="{5924438C-F213-BD40-9938-CD920AEC3B8F}" srcId="{01ECC519-7ADC-BF45-888A-4CB106969645}" destId="{30D3FD40-180D-484B-8847-7E55F3171D38}" srcOrd="1" destOrd="0" parTransId="{55D04991-0B95-A645-B5DD-24937D9CB229}" sibTransId="{23C7D7D2-507B-C540-96CD-AA79A2F52EB0}"/>
    <dgm:cxn modelId="{C36EE3A1-18A2-2344-900A-82779F1C07FD}" type="presOf" srcId="{30D3FD40-180D-484B-8847-7E55F3171D38}" destId="{02C7AEBF-611F-9440-9993-1028F2469042}" srcOrd="0" destOrd="0" presId="urn:microsoft.com/office/officeart/2008/layout/VerticalCurvedList"/>
    <dgm:cxn modelId="{5E515ED3-6258-C346-A3E1-81BCF9853E60}" type="presOf" srcId="{F841F58D-4892-6C40-98D3-235FE268E08B}" destId="{BA557705-953C-9947-B6EA-CF641009111C}" srcOrd="0" destOrd="0" presId="urn:microsoft.com/office/officeart/2008/layout/VerticalCurvedList"/>
    <dgm:cxn modelId="{A4FFBCDD-38DE-DC4B-AEC6-1169BFF626C3}" type="presOf" srcId="{59355A37-F033-E249-9B87-44635845916F}" destId="{9BE9BD71-6D8B-654A-9570-C4B6F5F2096C}" srcOrd="0" destOrd="0" presId="urn:microsoft.com/office/officeart/2008/layout/VerticalCurvedList"/>
    <dgm:cxn modelId="{983BD8A6-F06A-1E4A-BAC5-2DAA1BBF7639}" type="presParOf" srcId="{E7F8919B-E1D5-BB4C-B349-1F4B59B1269F}" destId="{99F71533-B6FD-1E4A-BDE4-8E0B7AA58A76}" srcOrd="0" destOrd="0" presId="urn:microsoft.com/office/officeart/2008/layout/VerticalCurvedList"/>
    <dgm:cxn modelId="{B6E327A0-1EE6-484D-B377-433552DA82CC}" type="presParOf" srcId="{99F71533-B6FD-1E4A-BDE4-8E0B7AA58A76}" destId="{0E9C4A70-4346-C449-B340-FA60367BC48D}" srcOrd="0" destOrd="0" presId="urn:microsoft.com/office/officeart/2008/layout/VerticalCurvedList"/>
    <dgm:cxn modelId="{09FC86E0-C33B-5649-B876-49C5657A6DC7}" type="presParOf" srcId="{0E9C4A70-4346-C449-B340-FA60367BC48D}" destId="{C8E05AFC-A7EB-904A-A851-6B05FF056E52}" srcOrd="0" destOrd="0" presId="urn:microsoft.com/office/officeart/2008/layout/VerticalCurvedList"/>
    <dgm:cxn modelId="{BA710DDF-07B9-A946-B176-7C5D4664D326}" type="presParOf" srcId="{0E9C4A70-4346-C449-B340-FA60367BC48D}" destId="{3D010000-28B7-DE4B-85ED-D84A0DCB1195}" srcOrd="1" destOrd="0" presId="urn:microsoft.com/office/officeart/2008/layout/VerticalCurvedList"/>
    <dgm:cxn modelId="{40154DAE-3E6C-A741-85B9-C3246D441007}" type="presParOf" srcId="{0E9C4A70-4346-C449-B340-FA60367BC48D}" destId="{019B5112-CC75-8C47-BBF4-55FF87DC4BD4}" srcOrd="2" destOrd="0" presId="urn:microsoft.com/office/officeart/2008/layout/VerticalCurvedList"/>
    <dgm:cxn modelId="{03E34C96-F11E-064B-B1BC-2A0F94B78FE4}" type="presParOf" srcId="{0E9C4A70-4346-C449-B340-FA60367BC48D}" destId="{810BF9B6-8787-2F41-AB92-27BA6ECCA841}" srcOrd="3" destOrd="0" presId="urn:microsoft.com/office/officeart/2008/layout/VerticalCurvedList"/>
    <dgm:cxn modelId="{D1FB18C3-CC37-FD45-BB2F-ED68CC3B9794}" type="presParOf" srcId="{99F71533-B6FD-1E4A-BDE4-8E0B7AA58A76}" destId="{EEE8C175-8D6F-9243-A4F3-BBE6BFC733D2}" srcOrd="1" destOrd="0" presId="urn:microsoft.com/office/officeart/2008/layout/VerticalCurvedList"/>
    <dgm:cxn modelId="{5650B948-7707-FB4D-B841-27C91538DD34}" type="presParOf" srcId="{99F71533-B6FD-1E4A-BDE4-8E0B7AA58A76}" destId="{6BF1E524-A0F1-A44F-B0C3-C1B0D0C15C6D}" srcOrd="2" destOrd="0" presId="urn:microsoft.com/office/officeart/2008/layout/VerticalCurvedList"/>
    <dgm:cxn modelId="{34B377F6-E237-804A-918A-09E88B6E50A3}" type="presParOf" srcId="{6BF1E524-A0F1-A44F-B0C3-C1B0D0C15C6D}" destId="{14CF90B8-D95A-804A-A4D0-5291FD736192}" srcOrd="0" destOrd="0" presId="urn:microsoft.com/office/officeart/2008/layout/VerticalCurvedList"/>
    <dgm:cxn modelId="{B96CEFE6-42FD-664E-87E2-F4BF6B0DDD95}" type="presParOf" srcId="{99F71533-B6FD-1E4A-BDE4-8E0B7AA58A76}" destId="{02C7AEBF-611F-9440-9993-1028F2469042}" srcOrd="3" destOrd="0" presId="urn:microsoft.com/office/officeart/2008/layout/VerticalCurvedList"/>
    <dgm:cxn modelId="{4C061B61-A459-0949-9C3E-3DCF28DD1D83}" type="presParOf" srcId="{99F71533-B6FD-1E4A-BDE4-8E0B7AA58A76}" destId="{6584EB1A-0A00-CC49-9232-09E28C5B6ECF}" srcOrd="4" destOrd="0" presId="urn:microsoft.com/office/officeart/2008/layout/VerticalCurvedList"/>
    <dgm:cxn modelId="{654F1CFE-04F3-994A-AD01-A2B08CF89840}" type="presParOf" srcId="{6584EB1A-0A00-CC49-9232-09E28C5B6ECF}" destId="{A98E2C0A-B270-4447-BBB6-D6B2E6616522}" srcOrd="0" destOrd="0" presId="urn:microsoft.com/office/officeart/2008/layout/VerticalCurvedList"/>
    <dgm:cxn modelId="{3AAED390-2650-3846-A683-A060BDC40EDB}" type="presParOf" srcId="{99F71533-B6FD-1E4A-BDE4-8E0B7AA58A76}" destId="{9BE9BD71-6D8B-654A-9570-C4B6F5F2096C}" srcOrd="5" destOrd="0" presId="urn:microsoft.com/office/officeart/2008/layout/VerticalCurvedList"/>
    <dgm:cxn modelId="{F1068A23-E767-2047-9144-DAF6C77171AD}" type="presParOf" srcId="{99F71533-B6FD-1E4A-BDE4-8E0B7AA58A76}" destId="{ACC075A3-D4E2-6045-9B03-07AE7D3581E0}" srcOrd="6" destOrd="0" presId="urn:microsoft.com/office/officeart/2008/layout/VerticalCurvedList"/>
    <dgm:cxn modelId="{E371A7FE-C145-824F-A66C-7FDC65A5F922}" type="presParOf" srcId="{ACC075A3-D4E2-6045-9B03-07AE7D3581E0}" destId="{225F6AEC-90F1-8949-91A4-95FE31D54C96}" srcOrd="0" destOrd="0" presId="urn:microsoft.com/office/officeart/2008/layout/VerticalCurvedList"/>
    <dgm:cxn modelId="{D211F6CC-6635-C047-A32A-3460228460B0}" type="presParOf" srcId="{99F71533-B6FD-1E4A-BDE4-8E0B7AA58A76}" destId="{BA557705-953C-9947-B6EA-CF641009111C}" srcOrd="7" destOrd="0" presId="urn:microsoft.com/office/officeart/2008/layout/VerticalCurvedList"/>
    <dgm:cxn modelId="{BE3330C3-9824-DD49-8A0B-CBB06CCC5CB1}" type="presParOf" srcId="{99F71533-B6FD-1E4A-BDE4-8E0B7AA58A76}" destId="{A5FBA3B2-01DC-444E-966F-408643F637A8}" srcOrd="8" destOrd="0" presId="urn:microsoft.com/office/officeart/2008/layout/VerticalCurvedList"/>
    <dgm:cxn modelId="{53A66DC3-DB00-8C4B-B8B1-7AA3E43F7548}" type="presParOf" srcId="{A5FBA3B2-01DC-444E-966F-408643F637A8}" destId="{49076663-ADDC-4142-A2C3-0FC81BAEFD1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10000-28B7-DE4B-85ED-D84A0DCB1195}">
      <dsp:nvSpPr>
        <dsp:cNvPr id="0" name=""/>
        <dsp:cNvSpPr/>
      </dsp:nvSpPr>
      <dsp:spPr>
        <a:xfrm>
          <a:off x="-4974915" y="-762266"/>
          <a:ext cx="5924917" cy="5924917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E8C175-8D6F-9243-A4F3-BBE6BFC733D2}">
      <dsp:nvSpPr>
        <dsp:cNvPr id="0" name=""/>
        <dsp:cNvSpPr/>
      </dsp:nvSpPr>
      <dsp:spPr>
        <a:xfrm>
          <a:off x="497469" y="338301"/>
          <a:ext cx="8016014" cy="67695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7333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What are your expectations from this session?</a:t>
          </a:r>
        </a:p>
      </dsp:txBody>
      <dsp:txXfrm>
        <a:off x="497469" y="338301"/>
        <a:ext cx="8016014" cy="676955"/>
      </dsp:txXfrm>
    </dsp:sp>
    <dsp:sp modelId="{14CF90B8-D95A-804A-A4D0-5291FD736192}">
      <dsp:nvSpPr>
        <dsp:cNvPr id="0" name=""/>
        <dsp:cNvSpPr/>
      </dsp:nvSpPr>
      <dsp:spPr>
        <a:xfrm>
          <a:off x="74372" y="253682"/>
          <a:ext cx="846194" cy="84619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2C7AEBF-611F-9440-9993-1028F2469042}">
      <dsp:nvSpPr>
        <dsp:cNvPr id="0" name=""/>
        <dsp:cNvSpPr/>
      </dsp:nvSpPr>
      <dsp:spPr>
        <a:xfrm>
          <a:off x="885583" y="1353910"/>
          <a:ext cx="7627900" cy="67695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7333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Have you</a:t>
          </a:r>
          <a:r>
            <a:rPr lang="en-US" sz="3100" kern="1200" baseline="0" dirty="0"/>
            <a:t> tried or read about AI/DS/ML ?</a:t>
          </a:r>
          <a:endParaRPr lang="en-US" sz="3100" kern="1200" dirty="0"/>
        </a:p>
      </dsp:txBody>
      <dsp:txXfrm>
        <a:off x="885583" y="1353910"/>
        <a:ext cx="7627900" cy="676955"/>
      </dsp:txXfrm>
    </dsp:sp>
    <dsp:sp modelId="{A98E2C0A-B270-4447-BBB6-D6B2E6616522}">
      <dsp:nvSpPr>
        <dsp:cNvPr id="0" name=""/>
        <dsp:cNvSpPr/>
      </dsp:nvSpPr>
      <dsp:spPr>
        <a:xfrm>
          <a:off x="462486" y="1269291"/>
          <a:ext cx="846194" cy="84619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BE9BD71-6D8B-654A-9570-C4B6F5F2096C}">
      <dsp:nvSpPr>
        <dsp:cNvPr id="0" name=""/>
        <dsp:cNvSpPr/>
      </dsp:nvSpPr>
      <dsp:spPr>
        <a:xfrm>
          <a:off x="885583" y="2369519"/>
          <a:ext cx="7627900" cy="67695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7333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What</a:t>
          </a:r>
          <a:r>
            <a:rPr lang="en-US" sz="3100" kern="1200" baseline="0" dirty="0"/>
            <a:t> interests you and Why?</a:t>
          </a:r>
          <a:endParaRPr lang="en-US" sz="3100" kern="1200" dirty="0"/>
        </a:p>
      </dsp:txBody>
      <dsp:txXfrm>
        <a:off x="885583" y="2369519"/>
        <a:ext cx="7627900" cy="676955"/>
      </dsp:txXfrm>
    </dsp:sp>
    <dsp:sp modelId="{225F6AEC-90F1-8949-91A4-95FE31D54C96}">
      <dsp:nvSpPr>
        <dsp:cNvPr id="0" name=""/>
        <dsp:cNvSpPr/>
      </dsp:nvSpPr>
      <dsp:spPr>
        <a:xfrm>
          <a:off x="462486" y="2284899"/>
          <a:ext cx="846194" cy="84619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A557705-953C-9947-B6EA-CF641009111C}">
      <dsp:nvSpPr>
        <dsp:cNvPr id="0" name=""/>
        <dsp:cNvSpPr/>
      </dsp:nvSpPr>
      <dsp:spPr>
        <a:xfrm>
          <a:off x="497469" y="3385128"/>
          <a:ext cx="8016014" cy="67695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7333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What would you like to commit personally?</a:t>
          </a:r>
        </a:p>
      </dsp:txBody>
      <dsp:txXfrm>
        <a:off x="497469" y="3385128"/>
        <a:ext cx="8016014" cy="676955"/>
      </dsp:txXfrm>
    </dsp:sp>
    <dsp:sp modelId="{49076663-ADDC-4142-A2C3-0FC81BAEFD19}">
      <dsp:nvSpPr>
        <dsp:cNvPr id="0" name=""/>
        <dsp:cNvSpPr/>
      </dsp:nvSpPr>
      <dsp:spPr>
        <a:xfrm>
          <a:off x="74372" y="3300508"/>
          <a:ext cx="846194" cy="84619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A23AC-7150-364F-987A-5F47E79D1B13}" type="datetimeFigureOut">
              <a:rPr lang="en-US" smtClean="0"/>
              <a:t>8/31/18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FAB93-3F4B-F349-BD0A-FE14ED856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21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31AD3-E3C8-9B48-A4F3-E275C81D7B43}" type="datetimeFigureOut">
              <a:rPr lang="en-US" smtClean="0"/>
              <a:t>8/31/18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CF3C0-7944-014C-94E0-EDB187AF4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7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 Divder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patterns16-9-07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9144000" cy="3809662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613780" y="2453150"/>
            <a:ext cx="6619875" cy="1111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Title is Arial 32pt</a:t>
            </a:r>
          </a:p>
          <a:p>
            <a:pPr lvl="0"/>
            <a:r>
              <a:rPr lang="en-US" dirty="0"/>
              <a:t>Bold, Two Lines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4363" y="4027488"/>
            <a:ext cx="6619875" cy="6285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1600" kern="1200" baseline="0" dirty="0">
                <a:solidFill>
                  <a:srgbClr val="6F6F73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Subtitle goes here,</a:t>
            </a:r>
          </a:p>
          <a:p>
            <a:pPr lvl="0"/>
            <a:r>
              <a:rPr lang="en-US" dirty="0"/>
              <a:t>Date, Two lines</a:t>
            </a:r>
          </a:p>
        </p:txBody>
      </p:sp>
    </p:spTree>
    <p:extLst>
      <p:ext uri="{BB962C8B-B14F-4D97-AF65-F5344CB8AC3E}">
        <p14:creationId xmlns:p14="http://schemas.microsoft.com/office/powerpoint/2010/main" val="158312122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249109"/>
            <a:ext cx="1371600" cy="171450"/>
          </a:xfrm>
          <a:prstGeom prst="rect">
            <a:avLst/>
          </a:prstGeom>
          <a:solidFill>
            <a:srgbClr val="F9A1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pt_patterns16-9-0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3470049"/>
            <a:ext cx="2599008" cy="1673451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30188" y="509588"/>
            <a:ext cx="7942262" cy="577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800" b="1" kern="1200" dirty="0" smtClean="0">
                <a:solidFill>
                  <a:srgbClr val="6F6F73"/>
                </a:solidFill>
                <a:latin typeface="+mj-lt"/>
                <a:ea typeface="+mn-ea"/>
                <a:cs typeface="Arial"/>
              </a:defRPr>
            </a:lvl1pPr>
            <a:lvl2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2pPr>
            <a:lvl3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3pPr>
            <a:lvl4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4pPr>
            <a:lvl5pPr>
              <a:defRPr lang="en-US" sz="2800" b="1" kern="1200" dirty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47938" y="4112952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254814" y="1138746"/>
            <a:ext cx="8288337" cy="2947987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4201319" y="4933231"/>
            <a:ext cx="1371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700" b="1" smtClean="0">
                <a:solidFill>
                  <a:srgbClr val="6F6F73"/>
                </a:solidFill>
                <a:latin typeface="+mn-lt"/>
                <a:cs typeface="Arial"/>
              </a:rPr>
              <a:pPr algn="ctr"/>
              <a:t>‹#›</a:t>
            </a:fld>
            <a:endParaRPr lang="en-US" sz="700" b="1" dirty="0">
              <a:solidFill>
                <a:srgbClr val="6F6F73"/>
              </a:solidFill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581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249109"/>
            <a:ext cx="1371600" cy="171450"/>
          </a:xfrm>
          <a:prstGeom prst="rect">
            <a:avLst/>
          </a:prstGeom>
          <a:solidFill>
            <a:srgbClr val="F9A1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30188" y="509588"/>
            <a:ext cx="7942262" cy="577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800" b="1" kern="1200" dirty="0" smtClean="0">
                <a:solidFill>
                  <a:srgbClr val="6F6F73"/>
                </a:solidFill>
                <a:latin typeface="+mj-lt"/>
                <a:ea typeface="+mn-ea"/>
                <a:cs typeface="Arial"/>
              </a:defRPr>
            </a:lvl1pPr>
            <a:lvl2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2pPr>
            <a:lvl3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3pPr>
            <a:lvl4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4pPr>
            <a:lvl5pPr>
              <a:defRPr lang="en-US" sz="2800" b="1" kern="1200" dirty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pic>
        <p:nvPicPr>
          <p:cNvPr id="9" name="Picture 8" descr="minimum-04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3806438"/>
            <a:ext cx="2025051" cy="1352033"/>
          </a:xfrm>
          <a:prstGeom prst="rect">
            <a:avLst/>
          </a:prstGeom>
        </p:spPr>
      </p:pic>
      <p:sp>
        <p:nvSpPr>
          <p:cNvPr id="1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73596" y="4100125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254814" y="1138746"/>
            <a:ext cx="8288337" cy="294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886200" y="4488892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806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249109"/>
            <a:ext cx="1371600" cy="171450"/>
          </a:xfrm>
          <a:prstGeom prst="rect">
            <a:avLst/>
          </a:prstGeom>
          <a:solidFill>
            <a:srgbClr val="F9A1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30188" y="509588"/>
            <a:ext cx="7942262" cy="577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800" b="1" kern="1200" dirty="0" smtClean="0">
                <a:solidFill>
                  <a:srgbClr val="6F6F73"/>
                </a:solidFill>
                <a:latin typeface="+mj-lt"/>
                <a:ea typeface="+mn-ea"/>
                <a:cs typeface="Arial"/>
              </a:defRPr>
            </a:lvl1pPr>
            <a:lvl2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2pPr>
            <a:lvl3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3pPr>
            <a:lvl4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4pPr>
            <a:lvl5pPr>
              <a:defRPr lang="en-US" sz="2800" b="1" kern="1200" dirty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8001" y="4100125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/>
              <a:t>*Footnotes.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4"/>
          </p:nvPr>
        </p:nvSpPr>
        <p:spPr>
          <a:xfrm>
            <a:off x="254814" y="1138746"/>
            <a:ext cx="8288337" cy="294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3886200" y="4488892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707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Content Page 1"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77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5"/>
          <p:cNvSpPr>
            <a:spLocks noGrp="1"/>
          </p:cNvSpPr>
          <p:nvPr>
            <p:ph type="body" idx="1"/>
          </p:nvPr>
        </p:nvSpPr>
        <p:spPr>
          <a:xfrm>
            <a:off x="457200" y="819397"/>
            <a:ext cx="8229600" cy="3717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884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457200" rtl="0" eaLnBrk="1" latinLnBrk="0" hangingPunct="1">
        <a:spcBef>
          <a:spcPct val="0"/>
        </a:spcBef>
        <a:buNone/>
        <a:defRPr lang="en-US" sz="2800" b="1" i="0" kern="1200" dirty="0">
          <a:solidFill>
            <a:srgbClr val="6F6F73"/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6F6F73"/>
          </a:solidFill>
          <a:latin typeface="+mn-lt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6F6F73"/>
          </a:solidFill>
          <a:latin typeface="+mn-lt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6F6F73"/>
          </a:solidFill>
          <a:latin typeface="+mn-lt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6F6F73"/>
          </a:solidFill>
          <a:latin typeface="+mn-lt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6F6F73"/>
          </a:solidFill>
          <a:latin typeface="+mn-lt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46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772"/>
            <a:ext cx="8229600" cy="3810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953F8-8B7A-5043-BD0D-040E341D1F38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DD00E-1D2A-A84C-B225-F350F4F2C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7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2" r:id="rId2"/>
    <p:sldLayoutId id="2147483658" r:id="rId3"/>
    <p:sldLayoutId id="2147483672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6F6F73"/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8rOVwKQ5-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ovielens.org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Tic-Tac-Toe+Endgame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iQsmdwEGT8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2d3.us/visual-intro-to-machine-learning-part-1/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collaboratescience.com/creatives_ds/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dwittenauer/ipython-notebooks" TargetMode="External"/><Relationship Id="rId3" Type="http://schemas.openxmlformats.org/officeDocument/2006/relationships/hyperlink" Target="https://github.com/josephmisiti/awesome-machine-learning" TargetMode="External"/><Relationship Id="rId7" Type="http://schemas.openxmlformats.org/officeDocument/2006/relationships/hyperlink" Target="https://jakevdp.github.io/PythonDataScienceHandbook/" TargetMode="External"/><Relationship Id="rId12" Type="http://schemas.openxmlformats.org/officeDocument/2006/relationships/hyperlink" Target="http://selfdrivingcars.mit.edu/" TargetMode="External"/><Relationship Id="rId2" Type="http://schemas.openxmlformats.org/officeDocument/2006/relationships/hyperlink" Target="https://unsupervisedmethods.com/my-curated-list-of-ai-and-machine-learning-resources-from-around-the-web-9a97823b8524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coursera.org/specializations/recommender-systems" TargetMode="External"/><Relationship Id="rId11" Type="http://schemas.openxmlformats.org/officeDocument/2006/relationships/hyperlink" Target="http://rll.berkeley.edu/deeprlcourse/#lecture-videos" TargetMode="External"/><Relationship Id="rId5" Type="http://schemas.openxmlformats.org/officeDocument/2006/relationships/hyperlink" Target="https://www.coursera.org/specializations/data-science-python" TargetMode="External"/><Relationship Id="rId10" Type="http://schemas.openxmlformats.org/officeDocument/2006/relationships/hyperlink" Target="http://cs231n.stanford.edu/index.html" TargetMode="External"/><Relationship Id="rId4" Type="http://schemas.openxmlformats.org/officeDocument/2006/relationships/hyperlink" Target="https://www.youtube.com/playlist?list=PL5-da3qGB5ICeMbQuqbbCOQWcS6OYBr5A" TargetMode="External"/><Relationship Id="rId9" Type="http://schemas.openxmlformats.org/officeDocument/2006/relationships/hyperlink" Target="https://www.youtube.com/channel/UCWN3xxRkmTPmbKwht9FuE5A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TNl5WxklgE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Demystifying Data Science &amp; 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557B8C-6BCA-6B4A-A790-193B20E8D984}"/>
              </a:ext>
            </a:extLst>
          </p:cNvPr>
          <p:cNvSpPr txBox="1"/>
          <p:nvPr/>
        </p:nvSpPr>
        <p:spPr>
          <a:xfrm>
            <a:off x="4572000" y="4096512"/>
            <a:ext cx="3977640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By Praneet Mokkapati </a:t>
            </a:r>
          </a:p>
          <a:p>
            <a:r>
              <a:rPr lang="en-US" dirty="0"/>
              <a:t>	@</a:t>
            </a:r>
            <a:r>
              <a:rPr lang="en-US" dirty="0" err="1"/>
              <a:t>growingsmart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2263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 txBox="1">
            <a:spLocks/>
          </p:cNvSpPr>
          <p:nvPr/>
        </p:nvSpPr>
        <p:spPr>
          <a:xfrm>
            <a:off x="1710047" y="189800"/>
            <a:ext cx="6939648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F6F73"/>
                </a:solidFill>
                <a:latin typeface="+mj-lt"/>
                <a:ea typeface="+mj-ea"/>
                <a:cs typeface="Arial"/>
              </a:defRPr>
            </a:lvl1pPr>
          </a:lstStyle>
          <a:p>
            <a:pPr>
              <a:spcBef>
                <a:spcPts val="0"/>
              </a:spcBef>
              <a:buClr>
                <a:srgbClr val="666666"/>
              </a:buClr>
              <a:buSzPct val="25000"/>
              <a:buFont typeface="Roboto"/>
              <a:buNone/>
            </a:pP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Five Tribes of Machine Learning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600"/>
            <a:ext cx="9144000" cy="29004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0010" y="4227616"/>
            <a:ext cx="569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Video 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https://www.youtube.com/watch?v=E8rOVwKQ5-8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982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1"/>
          <p:cNvSpPr/>
          <p:nvPr/>
        </p:nvSpPr>
        <p:spPr>
          <a:xfrm>
            <a:off x="1370540" y="2080334"/>
            <a:ext cx="6564487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ML Problems ?? </a:t>
            </a:r>
          </a:p>
        </p:txBody>
      </p:sp>
    </p:spTree>
    <p:extLst>
      <p:ext uri="{BB962C8B-B14F-4D97-AF65-F5344CB8AC3E}">
        <p14:creationId xmlns:p14="http://schemas.microsoft.com/office/powerpoint/2010/main" val="2095893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 txBox="1">
            <a:spLocks/>
          </p:cNvSpPr>
          <p:nvPr/>
        </p:nvSpPr>
        <p:spPr>
          <a:xfrm>
            <a:off x="1710047" y="189800"/>
            <a:ext cx="6939648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F6F73"/>
                </a:solidFill>
                <a:latin typeface="+mj-lt"/>
                <a:ea typeface="+mj-ea"/>
                <a:cs typeface="Arial"/>
              </a:defRPr>
            </a:lvl1pPr>
          </a:lstStyle>
          <a:p>
            <a:pPr>
              <a:spcBef>
                <a:spcPts val="0"/>
              </a:spcBef>
              <a:buClr>
                <a:srgbClr val="666666"/>
              </a:buClr>
              <a:buSzPct val="25000"/>
              <a:buFont typeface="Roboto"/>
              <a:buNone/>
            </a:pP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ML Problems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650710"/>
              </p:ext>
            </p:extLst>
          </p:nvPr>
        </p:nvGraphicFramePr>
        <p:xfrm>
          <a:off x="324591" y="646627"/>
          <a:ext cx="7916883" cy="3403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916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Given</a:t>
                      </a:r>
                      <a:r>
                        <a:rPr lang="en-US" baseline="0" dirty="0"/>
                        <a:t> Housing Data in an area, can we predict the rate at which a house with certain attributes will be able to sell? </a:t>
                      </a:r>
                      <a:r>
                        <a:rPr lang="mr-IN" baseline="0" dirty="0"/>
                        <a:t>–</a:t>
                      </a:r>
                      <a:r>
                        <a:rPr lang="en-US" baseline="0" dirty="0"/>
                        <a:t>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Given the past</a:t>
                      </a:r>
                      <a:r>
                        <a:rPr lang="en-US" baseline="0" dirty="0"/>
                        <a:t> values of a stock, can we predict the graph of the stock in intraday trade? </a:t>
                      </a:r>
                      <a:r>
                        <a:rPr lang="mr-IN" baseline="0" dirty="0"/>
                        <a:t>–</a:t>
                      </a:r>
                      <a:r>
                        <a:rPr lang="en-US" baseline="0" dirty="0"/>
                        <a:t> Forecasting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Is the email received Spam or Not Spam? </a:t>
                      </a:r>
                      <a:r>
                        <a:rPr lang="mr-IN" baseline="0" dirty="0"/>
                        <a:t>–</a:t>
                      </a:r>
                      <a:r>
                        <a:rPr lang="en-US" baseline="0" dirty="0"/>
                        <a:t> Text Mining/Classification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Given the past credit</a:t>
                      </a:r>
                      <a:r>
                        <a:rPr lang="en-US" baseline="0" dirty="0"/>
                        <a:t> history of an individual, can we predict if the individual is going to repay a loan for a certain amt. under a set of conditions </a:t>
                      </a:r>
                      <a:r>
                        <a:rPr lang="mr-IN" baseline="0" dirty="0"/>
                        <a:t>–</a:t>
                      </a:r>
                      <a:r>
                        <a:rPr lang="en-US" baseline="0" dirty="0"/>
                        <a:t> Classification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793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 txBox="1">
            <a:spLocks/>
          </p:cNvSpPr>
          <p:nvPr/>
        </p:nvSpPr>
        <p:spPr>
          <a:xfrm>
            <a:off x="1710047" y="189800"/>
            <a:ext cx="6939648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F6F73"/>
                </a:solidFill>
                <a:latin typeface="+mj-lt"/>
                <a:ea typeface="+mj-ea"/>
                <a:cs typeface="Arial"/>
              </a:defRPr>
            </a:lvl1pPr>
          </a:lstStyle>
          <a:p>
            <a:pPr>
              <a:spcBef>
                <a:spcPts val="0"/>
              </a:spcBef>
              <a:buClr>
                <a:srgbClr val="666666"/>
              </a:buClr>
              <a:buSzPct val="25000"/>
              <a:buFont typeface="Roboto"/>
              <a:buNone/>
            </a:pP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ML Problems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310457"/>
              </p:ext>
            </p:extLst>
          </p:nvPr>
        </p:nvGraphicFramePr>
        <p:xfrm>
          <a:off x="324591" y="646627"/>
          <a:ext cx="7928759" cy="3408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928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Market Basket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People who</a:t>
                      </a:r>
                      <a:r>
                        <a:rPr lang="en-US" baseline="0" dirty="0"/>
                        <a:t> have bought this also bought? – Recommendations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Given what I know, what </a:t>
                      </a:r>
                      <a:r>
                        <a:rPr lang="en-US" baseline="0" dirty="0">
                          <a:hlinkClick r:id="rId2"/>
                        </a:rPr>
                        <a:t>movie</a:t>
                      </a:r>
                      <a:r>
                        <a:rPr lang="en-US" baseline="0" dirty="0"/>
                        <a:t> can I recommend? – Recommendations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Is the movie Hit or Flop from Twitter feed? </a:t>
                      </a:r>
                      <a:r>
                        <a:rPr lang="mr-IN" baseline="0" dirty="0"/>
                        <a:t>–</a:t>
                      </a:r>
                      <a:r>
                        <a:rPr lang="en-US" baseline="0" dirty="0"/>
                        <a:t> NLP/Sentiment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Given a vehicle</a:t>
                      </a:r>
                      <a:r>
                        <a:rPr lang="en-US" baseline="0" dirty="0"/>
                        <a:t> fleet, can we come up with the route plan ? </a:t>
                      </a:r>
                      <a:r>
                        <a:rPr lang="mr-IN" baseline="0" dirty="0"/>
                        <a:t>–</a:t>
                      </a:r>
                      <a:r>
                        <a:rPr lang="en-US" baseline="0" dirty="0"/>
                        <a:t> Optimization (more </a:t>
                      </a:r>
                      <a:r>
                        <a:rPr lang="en-US" baseline="0" dirty="0" err="1"/>
                        <a:t>becoz</a:t>
                      </a:r>
                      <a:r>
                        <a:rPr lang="en-US" baseline="0" dirty="0"/>
                        <a:t> of the time constraint)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492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1"/>
          <p:cNvSpPr/>
          <p:nvPr/>
        </p:nvSpPr>
        <p:spPr>
          <a:xfrm>
            <a:off x="1370540" y="2080334"/>
            <a:ext cx="6564487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Intelligence ?</a:t>
            </a:r>
          </a:p>
        </p:txBody>
      </p:sp>
    </p:spTree>
    <p:extLst>
      <p:ext uri="{BB962C8B-B14F-4D97-AF65-F5344CB8AC3E}">
        <p14:creationId xmlns:p14="http://schemas.microsoft.com/office/powerpoint/2010/main" val="1265090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 txBox="1">
            <a:spLocks/>
          </p:cNvSpPr>
          <p:nvPr/>
        </p:nvSpPr>
        <p:spPr>
          <a:xfrm>
            <a:off x="1710047" y="189800"/>
            <a:ext cx="6939648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F6F73"/>
                </a:solidFill>
                <a:latin typeface="+mj-lt"/>
                <a:ea typeface="+mj-ea"/>
                <a:cs typeface="Arial"/>
              </a:defRPr>
            </a:lvl1pPr>
          </a:lstStyle>
          <a:p>
            <a:pPr>
              <a:spcBef>
                <a:spcPts val="0"/>
              </a:spcBef>
              <a:buClr>
                <a:srgbClr val="666666"/>
              </a:buClr>
              <a:buSzPct val="25000"/>
              <a:buFont typeface="Roboto"/>
              <a:buNone/>
            </a:pP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Intelligence - Regression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976266"/>
              </p:ext>
            </p:extLst>
          </p:nvPr>
        </p:nvGraphicFramePr>
        <p:xfrm>
          <a:off x="1227117" y="760018"/>
          <a:ext cx="6096000" cy="3241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293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 txBox="1">
            <a:spLocks/>
          </p:cNvSpPr>
          <p:nvPr/>
        </p:nvSpPr>
        <p:spPr>
          <a:xfrm>
            <a:off x="1710047" y="189800"/>
            <a:ext cx="6939648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F6F73"/>
                </a:solidFill>
                <a:latin typeface="+mj-lt"/>
                <a:ea typeface="+mj-ea"/>
                <a:cs typeface="Arial"/>
              </a:defRPr>
            </a:lvl1pPr>
          </a:lstStyle>
          <a:p>
            <a:pPr>
              <a:spcBef>
                <a:spcPts val="0"/>
              </a:spcBef>
              <a:buClr>
                <a:srgbClr val="666666"/>
              </a:buClr>
              <a:buSzPct val="25000"/>
            </a:pP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Intelligence </a:t>
            </a:r>
            <a:r>
              <a:rPr lang="mr-IN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–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Regression (With Noise)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387457"/>
              </p:ext>
            </p:extLst>
          </p:nvPr>
        </p:nvGraphicFramePr>
        <p:xfrm>
          <a:off x="1227117" y="760018"/>
          <a:ext cx="6096000" cy="3241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411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 txBox="1">
            <a:spLocks/>
          </p:cNvSpPr>
          <p:nvPr/>
        </p:nvSpPr>
        <p:spPr>
          <a:xfrm>
            <a:off x="1710047" y="189800"/>
            <a:ext cx="6939648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F6F73"/>
                </a:solidFill>
                <a:latin typeface="+mj-lt"/>
                <a:ea typeface="+mj-ea"/>
                <a:cs typeface="Arial"/>
              </a:defRPr>
            </a:lvl1pPr>
          </a:lstStyle>
          <a:p>
            <a:pPr>
              <a:spcBef>
                <a:spcPts val="0"/>
              </a:spcBef>
              <a:buClr>
                <a:srgbClr val="666666"/>
              </a:buClr>
              <a:buSzPct val="25000"/>
            </a:pP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Intelligence </a:t>
            </a:r>
            <a:r>
              <a:rPr lang="mr-IN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–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Regression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862895"/>
              </p:ext>
            </p:extLst>
          </p:nvPr>
        </p:nvGraphicFramePr>
        <p:xfrm>
          <a:off x="1215242" y="653141"/>
          <a:ext cx="6096000" cy="378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918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 txBox="1">
            <a:spLocks/>
          </p:cNvSpPr>
          <p:nvPr/>
        </p:nvSpPr>
        <p:spPr>
          <a:xfrm>
            <a:off x="1710047" y="189800"/>
            <a:ext cx="6939648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F6F73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sz="1800" dirty="0">
                <a:solidFill>
                  <a:schemeClr val="tx1"/>
                </a:solidFill>
              </a:rPr>
              <a:t>Intelligence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12715" y="797444"/>
          <a:ext cx="7716983" cy="26665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716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8852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852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</a:t>
                      </a:r>
                      <a:endParaRPr lang="en-US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8852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527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 txBox="1">
            <a:spLocks/>
          </p:cNvSpPr>
          <p:nvPr/>
        </p:nvSpPr>
        <p:spPr>
          <a:xfrm>
            <a:off x="1710047" y="189800"/>
            <a:ext cx="6939648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F6F73"/>
                </a:solidFill>
                <a:latin typeface="+mj-lt"/>
                <a:ea typeface="+mj-ea"/>
                <a:cs typeface="Arial"/>
              </a:defRPr>
            </a:lvl1pPr>
          </a:lstStyle>
          <a:p>
            <a:pPr>
              <a:spcBef>
                <a:spcPts val="0"/>
              </a:spcBef>
              <a:buClr>
                <a:srgbClr val="666666"/>
              </a:buClr>
              <a:buSzPct val="25000"/>
              <a:buFont typeface="Roboto"/>
              <a:buNone/>
            </a:pP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Intelligence - Classification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390" y="4570802"/>
            <a:ext cx="594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https://archive.ics.uci.edu/ml/datasets/Tic-Tac-Toe+Endgame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245690"/>
              </p:ext>
            </p:extLst>
          </p:nvPr>
        </p:nvGraphicFramePr>
        <p:xfrm>
          <a:off x="1448281" y="612051"/>
          <a:ext cx="4064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45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1"/>
          <p:cNvSpPr/>
          <p:nvPr/>
        </p:nvSpPr>
        <p:spPr>
          <a:xfrm>
            <a:off x="1370540" y="2080334"/>
            <a:ext cx="6564487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Audience Pulse</a:t>
            </a:r>
          </a:p>
        </p:txBody>
      </p:sp>
    </p:spTree>
    <p:extLst>
      <p:ext uri="{BB962C8B-B14F-4D97-AF65-F5344CB8AC3E}">
        <p14:creationId xmlns:p14="http://schemas.microsoft.com/office/powerpoint/2010/main" val="768376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 txBox="1">
            <a:spLocks/>
          </p:cNvSpPr>
          <p:nvPr/>
        </p:nvSpPr>
        <p:spPr>
          <a:xfrm>
            <a:off x="1710047" y="189800"/>
            <a:ext cx="6939648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F6F73"/>
                </a:solidFill>
                <a:latin typeface="+mj-lt"/>
                <a:ea typeface="+mj-ea"/>
                <a:cs typeface="Arial"/>
              </a:defRPr>
            </a:lvl1pPr>
          </a:lstStyle>
          <a:p>
            <a:pPr>
              <a:spcBef>
                <a:spcPts val="0"/>
              </a:spcBef>
              <a:buClr>
                <a:srgbClr val="666666"/>
              </a:buClr>
              <a:buSzPct val="25000"/>
              <a:buFont typeface="Roboto"/>
              <a:buNone/>
            </a:pP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Intelligence - Classification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03518"/>
              </p:ext>
            </p:extLst>
          </p:nvPr>
        </p:nvGraphicFramePr>
        <p:xfrm>
          <a:off x="1448281" y="683301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735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 txBox="1">
            <a:spLocks/>
          </p:cNvSpPr>
          <p:nvPr/>
        </p:nvSpPr>
        <p:spPr>
          <a:xfrm>
            <a:off x="1710047" y="189800"/>
            <a:ext cx="6939648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F6F73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Intelligence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781942"/>
              </p:ext>
            </p:extLst>
          </p:nvPr>
        </p:nvGraphicFramePr>
        <p:xfrm>
          <a:off x="312715" y="797444"/>
          <a:ext cx="7716983" cy="26665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716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8852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852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</a:t>
                      </a:r>
                      <a:endParaRPr lang="en-US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8852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911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 txBox="1">
            <a:spLocks/>
          </p:cNvSpPr>
          <p:nvPr/>
        </p:nvSpPr>
        <p:spPr>
          <a:xfrm>
            <a:off x="1710047" y="189800"/>
            <a:ext cx="6939648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F6F73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Intelligence - Others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689062"/>
              </p:ext>
            </p:extLst>
          </p:nvPr>
        </p:nvGraphicFramePr>
        <p:xfrm>
          <a:off x="312714" y="797444"/>
          <a:ext cx="7772400" cy="39319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77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Unsupervised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vl="1" algn="l"/>
                      <a:r>
                        <a:rPr lang="en-US" b="0" dirty="0">
                          <a:effectLst/>
                        </a:rPr>
                        <a:t>Clustering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vl="1"/>
                      <a:r>
                        <a:rPr lang="en-US" b="0" dirty="0">
                          <a:effectLst/>
                        </a:rPr>
                        <a:t>PCA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vl="1"/>
                      <a:r>
                        <a:rPr lang="en-US" b="0" dirty="0" err="1">
                          <a:effectLst/>
                        </a:rPr>
                        <a:t>KMeans</a:t>
                      </a: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4683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US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44941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Reinforcement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88048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Proxima Nova"/>
                          <a:ea typeface="Proxima Nova"/>
                          <a:cs typeface="Proxima Nova"/>
                          <a:sym typeface="Lato"/>
                          <a:hlinkClick r:id="rId2"/>
                        </a:rPr>
                        <a:t>https://www.youtube.com/watch?v=fiQsmdwEGT8</a:t>
                      </a:r>
                      <a:endParaRPr lang="en-US" sz="1800" dirty="0">
                        <a:solidFill>
                          <a:schemeClr val="tx1">
                            <a:lumMod val="50000"/>
                          </a:schemeClr>
                        </a:solidFill>
                        <a:latin typeface="Proxima Nova"/>
                        <a:ea typeface="Proxima Nova"/>
                        <a:cs typeface="Proxima Nova"/>
                        <a:sym typeface="Lato"/>
                      </a:endParaRPr>
                    </a:p>
                    <a:p>
                      <a:endParaRPr lang="en-US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94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100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1"/>
          <p:cNvSpPr/>
          <p:nvPr/>
        </p:nvSpPr>
        <p:spPr>
          <a:xfrm>
            <a:off x="1370540" y="2080334"/>
            <a:ext cx="6564487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Visual Intro to 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88229" y="3325092"/>
            <a:ext cx="4809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400" dirty="0">
                <a:ln w="0">
                  <a:solidFill>
                    <a:srgbClr val="0070C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roxima Nova"/>
                <a:ea typeface="Proxima Nova"/>
                <a:cs typeface="Proxima Nova"/>
                <a:hlinkClick r:id="rId2"/>
              </a:rPr>
              <a:t>http://www.r2d3.us/visual-intro-to-machine-learning-part-1/</a:t>
            </a:r>
            <a:endParaRPr lang="en-US" sz="1400" dirty="0">
              <a:ln w="0">
                <a:solidFill>
                  <a:srgbClr val="0070C0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roxima Nova"/>
              <a:ea typeface="Proxima Nova"/>
              <a:cs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030650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1"/>
          <p:cNvSpPr/>
          <p:nvPr/>
        </p:nvSpPr>
        <p:spPr>
          <a:xfrm>
            <a:off x="1370540" y="2080334"/>
            <a:ext cx="6564487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r>
              <a:rPr lang="en-US" sz="3600" b="1" i="0" u="none" strike="noStrike" cap="none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Guide to Data 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Science</a:t>
            </a:r>
          </a:p>
        </p:txBody>
      </p:sp>
      <p:sp>
        <p:nvSpPr>
          <p:cNvPr id="3" name="Shape 81"/>
          <p:cNvSpPr/>
          <p:nvPr/>
        </p:nvSpPr>
        <p:spPr>
          <a:xfrm>
            <a:off x="4652783" y="3313389"/>
            <a:ext cx="4311074" cy="3798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1400" b="1" dirty="0">
                <a:ln>
                  <a:solidFill>
                    <a:srgbClr val="0070C0"/>
                  </a:solidFill>
                </a:ln>
                <a:solidFill>
                  <a:srgbClr val="00B0F0"/>
                </a:solidFill>
                <a:latin typeface="Proxima Nova"/>
                <a:ea typeface="Proxima Nova"/>
                <a:cs typeface="Proxima Nova"/>
                <a:sym typeface="Proxima Nova"/>
                <a:hlinkClick r:id="rId2"/>
              </a:rPr>
              <a:t>http://collaboratescience.com/creatives_ds/</a:t>
            </a:r>
            <a:endParaRPr lang="en-US" sz="1400" b="1" dirty="0">
              <a:ln>
                <a:solidFill>
                  <a:srgbClr val="0070C0"/>
                </a:solidFill>
              </a:ln>
              <a:solidFill>
                <a:srgbClr val="00B0F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algn="ctr">
              <a:buClr>
                <a:schemeClr val="lt1"/>
              </a:buClr>
              <a:buSzPct val="25000"/>
            </a:pPr>
            <a:endParaRPr lang="en-US" sz="1400" b="1" i="0" u="none" strike="noStrike" cap="none" dirty="0">
              <a:ln>
                <a:solidFill>
                  <a:srgbClr val="0070C0"/>
                </a:solidFill>
              </a:ln>
              <a:solidFill>
                <a:srgbClr val="00B0F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563784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 txBox="1">
            <a:spLocks/>
          </p:cNvSpPr>
          <p:nvPr/>
        </p:nvSpPr>
        <p:spPr>
          <a:xfrm>
            <a:off x="1781299" y="189800"/>
            <a:ext cx="6939648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F6F73"/>
                </a:solidFill>
                <a:latin typeface="+mj-lt"/>
                <a:ea typeface="+mj-ea"/>
                <a:cs typeface="Arial"/>
              </a:defRPr>
            </a:lvl1pPr>
          </a:lstStyle>
          <a:p>
            <a:pPr>
              <a:spcBef>
                <a:spcPts val="0"/>
              </a:spcBef>
              <a:buClr>
                <a:srgbClr val="666666"/>
              </a:buClr>
              <a:buSzPct val="25000"/>
              <a:buFont typeface="Roboto"/>
              <a:buNone/>
            </a:pP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Interested?</a:t>
            </a:r>
          </a:p>
        </p:txBody>
      </p:sp>
      <p:sp>
        <p:nvSpPr>
          <p:cNvPr id="7" name="Shape 416"/>
          <p:cNvSpPr txBox="1"/>
          <p:nvPr/>
        </p:nvSpPr>
        <p:spPr>
          <a:xfrm>
            <a:off x="551359" y="494940"/>
            <a:ext cx="7500111" cy="42156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lnSpc>
                <a:spcPct val="115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Lato"/>
                <a:hlinkClick r:id="rId2"/>
              </a:rPr>
              <a:t>Curated ML List</a:t>
            </a:r>
            <a:endParaRPr lang="en-US" sz="2000" b="1" dirty="0">
              <a:solidFill>
                <a:schemeClr val="tx1">
                  <a:lumMod val="50000"/>
                </a:schemeClr>
              </a:solidFill>
              <a:latin typeface="Proxima Nova"/>
              <a:ea typeface="Proxima Nova"/>
              <a:cs typeface="Proxima Nova"/>
              <a:sym typeface="Lato"/>
            </a:endParaRPr>
          </a:p>
          <a:p>
            <a:pPr marL="342900" lvl="0" indent="-342900" rtl="0">
              <a:lnSpc>
                <a:spcPct val="115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Lato"/>
                <a:hlinkClick r:id="rId3"/>
              </a:rPr>
              <a:t>Awesome Lists </a:t>
            </a:r>
            <a:r>
              <a:rPr lang="mr-IN" sz="2000" b="1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Lato"/>
                <a:hlinkClick r:id="rId3"/>
              </a:rPr>
              <a:t>–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Lato"/>
                <a:hlinkClick r:id="rId3"/>
              </a:rPr>
              <a:t> ML</a:t>
            </a:r>
            <a:endParaRPr lang="en-US" sz="2000" b="1" dirty="0">
              <a:solidFill>
                <a:schemeClr val="tx1">
                  <a:lumMod val="50000"/>
                </a:schemeClr>
              </a:solidFill>
              <a:latin typeface="Proxima Nova"/>
              <a:ea typeface="Proxima Nova"/>
              <a:cs typeface="Proxima Nova"/>
              <a:sym typeface="Lato"/>
            </a:endParaRPr>
          </a:p>
          <a:p>
            <a:pPr marL="342900" lvl="0" indent="-342900" rtl="0">
              <a:lnSpc>
                <a:spcPct val="115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Lato"/>
                <a:hlinkClick r:id="rId4"/>
              </a:rPr>
              <a:t>Scikit Learn Videos</a:t>
            </a:r>
            <a:endParaRPr lang="en-US" sz="2000" b="1" dirty="0">
              <a:solidFill>
                <a:schemeClr val="tx1">
                  <a:lumMod val="50000"/>
                </a:schemeClr>
              </a:solidFill>
              <a:latin typeface="Proxima Nova"/>
              <a:ea typeface="Proxima Nova"/>
              <a:cs typeface="Proxima Nova"/>
              <a:sym typeface="Lato"/>
            </a:endParaRPr>
          </a:p>
          <a:p>
            <a:pPr marL="342900" indent="-342900">
              <a:lnSpc>
                <a:spcPct val="115000"/>
              </a:lnSpc>
              <a:buFont typeface="Arial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hlinkClick r:id="rId5"/>
              </a:rPr>
              <a:t>Applied Data Science with Python | Coursera</a:t>
            </a:r>
            <a:endParaRPr lang="en-US" sz="2000" b="1" dirty="0">
              <a:solidFill>
                <a:schemeClr val="tx1">
                  <a:lumMod val="50000"/>
                </a:schemeClr>
              </a:solidFill>
              <a:latin typeface="Proxima Nova"/>
              <a:ea typeface="Proxima Nova"/>
              <a:cs typeface="Proxima Nova"/>
            </a:endParaRPr>
          </a:p>
          <a:p>
            <a:pPr marL="342900" indent="-342900">
              <a:lnSpc>
                <a:spcPct val="115000"/>
              </a:lnSpc>
              <a:buFont typeface="Arial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hlinkClick r:id="rId6"/>
              </a:rPr>
              <a:t>Recommender Systems | Coursera</a:t>
            </a:r>
            <a:endParaRPr lang="en-US" sz="2000" b="1" dirty="0">
              <a:solidFill>
                <a:schemeClr val="tx1">
                  <a:lumMod val="50000"/>
                </a:schemeClr>
              </a:solidFill>
              <a:latin typeface="Proxima Nova"/>
              <a:ea typeface="Proxima Nova"/>
              <a:cs typeface="Proxima Nova"/>
            </a:endParaRPr>
          </a:p>
          <a:p>
            <a:pPr marL="342900" indent="-342900">
              <a:lnSpc>
                <a:spcPct val="115000"/>
              </a:lnSpc>
              <a:buFont typeface="Arial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Lato"/>
                <a:hlinkClick r:id="rId7"/>
              </a:rPr>
              <a:t>Python Data Science Handbook</a:t>
            </a:r>
            <a:endParaRPr lang="en-US" sz="2000" b="1" dirty="0">
              <a:solidFill>
                <a:schemeClr val="tx1">
                  <a:lumMod val="50000"/>
                </a:schemeClr>
              </a:solidFill>
              <a:latin typeface="Proxima Nova"/>
              <a:ea typeface="Proxima Nova"/>
              <a:cs typeface="Proxima Nova"/>
              <a:sym typeface="Lato"/>
            </a:endParaRPr>
          </a:p>
          <a:p>
            <a:pPr marL="342900" indent="-342900">
              <a:lnSpc>
                <a:spcPct val="115000"/>
              </a:lnSpc>
              <a:buFont typeface="Arial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Lato"/>
                <a:hlinkClick r:id="rId8"/>
              </a:rPr>
              <a:t>iPython Notebooks</a:t>
            </a:r>
            <a:endParaRPr lang="en-US" sz="2000" b="1" dirty="0">
              <a:solidFill>
                <a:schemeClr val="tx1">
                  <a:lumMod val="50000"/>
                </a:schemeClr>
              </a:solidFill>
              <a:latin typeface="Proxima Nova"/>
              <a:ea typeface="Proxima Nova"/>
              <a:cs typeface="Proxima Nova"/>
              <a:sym typeface="Lato"/>
            </a:endParaRPr>
          </a:p>
          <a:p>
            <a:pPr marL="342900" indent="-342900">
              <a:lnSpc>
                <a:spcPct val="115000"/>
              </a:lnSpc>
              <a:buFont typeface="Arial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Lato"/>
                <a:hlinkClick r:id="rId9"/>
              </a:rPr>
              <a:t>Siraj Raval</a:t>
            </a:r>
            <a:endParaRPr lang="en-US" sz="2000" b="1" dirty="0">
              <a:solidFill>
                <a:schemeClr val="tx1">
                  <a:lumMod val="50000"/>
                </a:schemeClr>
              </a:solidFill>
              <a:latin typeface="Proxima Nova"/>
              <a:ea typeface="Proxima Nova"/>
              <a:cs typeface="Proxima Nova"/>
              <a:sym typeface="Lato"/>
            </a:endParaRPr>
          </a:p>
          <a:p>
            <a:pPr>
              <a:lnSpc>
                <a:spcPct val="115000"/>
              </a:lnSpc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Lato"/>
              </a:rPr>
              <a:t>Offbeat:</a:t>
            </a:r>
          </a:p>
          <a:p>
            <a:pPr marL="342900" indent="-342900">
              <a:lnSpc>
                <a:spcPct val="115000"/>
              </a:lnSpc>
              <a:buFont typeface="Arial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Lato"/>
                <a:hlinkClick r:id="rId10"/>
              </a:rPr>
              <a:t>Stanford Visual Recognition</a:t>
            </a:r>
            <a:endParaRPr lang="en-US" sz="2000" b="1" dirty="0">
              <a:solidFill>
                <a:schemeClr val="tx1">
                  <a:lumMod val="50000"/>
                </a:schemeClr>
              </a:solidFill>
              <a:latin typeface="Proxima Nova"/>
              <a:ea typeface="Proxima Nova"/>
              <a:cs typeface="Proxima Nova"/>
              <a:sym typeface="Lato"/>
            </a:endParaRPr>
          </a:p>
          <a:p>
            <a:pPr marL="342900" indent="-342900">
              <a:lnSpc>
                <a:spcPct val="115000"/>
              </a:lnSpc>
              <a:buFont typeface="Arial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Lato"/>
                <a:hlinkClick r:id="rId11"/>
              </a:rPr>
              <a:t>Berkeley Reinforcement Learning</a:t>
            </a:r>
            <a:endParaRPr lang="en-US" sz="2000" b="1" dirty="0">
              <a:solidFill>
                <a:schemeClr val="tx1">
                  <a:lumMod val="50000"/>
                </a:schemeClr>
              </a:solidFill>
              <a:latin typeface="Proxima Nova"/>
              <a:ea typeface="Proxima Nova"/>
              <a:cs typeface="Proxima Nova"/>
              <a:sym typeface="Lato"/>
            </a:endParaRPr>
          </a:p>
          <a:p>
            <a:pPr marL="342900" indent="-342900">
              <a:lnSpc>
                <a:spcPct val="115000"/>
              </a:lnSpc>
              <a:buFont typeface="Arial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Lato"/>
                <a:hlinkClick r:id="rId12"/>
              </a:rPr>
              <a:t>MIT Self Driving Cars</a:t>
            </a:r>
            <a:endParaRPr lang="en-US" sz="2000" b="1" dirty="0">
              <a:solidFill>
                <a:schemeClr val="tx1">
                  <a:lumMod val="50000"/>
                </a:schemeClr>
              </a:solidFill>
              <a:latin typeface="Proxima Nova"/>
              <a:ea typeface="Proxima Nova"/>
              <a:cs typeface="Proxima Nova"/>
              <a:sym typeface="Lato"/>
            </a:endParaRPr>
          </a:p>
          <a:p>
            <a:pPr marL="342900" indent="-342900">
              <a:lnSpc>
                <a:spcPct val="115000"/>
              </a:lnSpc>
              <a:buFont typeface="Arial" charset="0"/>
              <a:buChar char="•"/>
            </a:pPr>
            <a:endParaRPr lang="en-US" sz="2000" b="1" dirty="0">
              <a:solidFill>
                <a:schemeClr val="tx1">
                  <a:lumMod val="50000"/>
                </a:schemeClr>
              </a:solidFill>
              <a:latin typeface="Proxima Nova"/>
              <a:ea typeface="Proxima Nova"/>
              <a:cs typeface="Proxima Nova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90522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 txBox="1">
            <a:spLocks/>
          </p:cNvSpPr>
          <p:nvPr/>
        </p:nvSpPr>
        <p:spPr>
          <a:xfrm>
            <a:off x="1781299" y="189800"/>
            <a:ext cx="6939648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F6F73"/>
                </a:solidFill>
                <a:latin typeface="+mj-lt"/>
                <a:ea typeface="+mj-ea"/>
                <a:cs typeface="Arial"/>
              </a:defRPr>
            </a:lvl1pPr>
          </a:lstStyle>
          <a:p>
            <a:pPr>
              <a:spcBef>
                <a:spcPts val="0"/>
              </a:spcBef>
              <a:buClr>
                <a:srgbClr val="666666"/>
              </a:buClr>
              <a:buSzPct val="25000"/>
              <a:buFont typeface="Roboto"/>
              <a:buNone/>
            </a:pP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Demos</a:t>
            </a:r>
          </a:p>
        </p:txBody>
      </p:sp>
      <p:sp>
        <p:nvSpPr>
          <p:cNvPr id="7" name="Shape 416"/>
          <p:cNvSpPr txBox="1"/>
          <p:nvPr/>
        </p:nvSpPr>
        <p:spPr>
          <a:xfrm>
            <a:off x="551359" y="494940"/>
            <a:ext cx="7500111" cy="42156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lnSpc>
                <a:spcPct val="115000"/>
              </a:lnSpc>
              <a:buFont typeface="Arial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Lato"/>
              </a:rPr>
              <a:t>Siraj </a:t>
            </a:r>
            <a:r>
              <a:rPr lang="en-US" sz="2000" b="1" dirty="0" err="1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Lato"/>
              </a:rPr>
              <a:t>Raval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Lato"/>
              </a:rPr>
              <a:t> Smarter Video</a:t>
            </a:r>
          </a:p>
          <a:p>
            <a:pPr marL="800100" lvl="1" indent="-342900">
              <a:lnSpc>
                <a:spcPct val="115000"/>
              </a:lnSpc>
              <a:buFont typeface="Arial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Lato"/>
                <a:hlinkClick r:id="rId2"/>
              </a:rPr>
              <a:t>https://www.youtube.com/watch?v=XTNl5WxklgE</a:t>
            </a:r>
            <a:endParaRPr lang="en-US" sz="2000" b="1" dirty="0">
              <a:solidFill>
                <a:schemeClr val="tx1">
                  <a:lumMod val="50000"/>
                </a:schemeClr>
              </a:solidFill>
              <a:latin typeface="Proxima Nova"/>
              <a:ea typeface="Proxima Nova"/>
              <a:cs typeface="Proxima Nova"/>
              <a:sym typeface="Lato"/>
            </a:endParaRPr>
          </a:p>
          <a:p>
            <a:pPr marL="342900" indent="-342900">
              <a:lnSpc>
                <a:spcPct val="115000"/>
              </a:lnSpc>
              <a:buFont typeface="Arial" charset="0"/>
              <a:buChar char="•"/>
            </a:pPr>
            <a:endParaRPr lang="en-US" sz="2000" b="1" dirty="0">
              <a:solidFill>
                <a:schemeClr val="tx1">
                  <a:lumMod val="50000"/>
                </a:schemeClr>
              </a:solidFill>
              <a:latin typeface="Proxima Nova"/>
              <a:ea typeface="Proxima Nova"/>
              <a:cs typeface="Proxima Nova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21920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1"/>
          <p:cNvSpPr/>
          <p:nvPr/>
        </p:nvSpPr>
        <p:spPr>
          <a:xfrm>
            <a:off x="1370540" y="2080334"/>
            <a:ext cx="6564487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Foundations</a:t>
            </a:r>
          </a:p>
        </p:txBody>
      </p:sp>
    </p:spTree>
    <p:extLst>
      <p:ext uri="{BB962C8B-B14F-4D97-AF65-F5344CB8AC3E}">
        <p14:creationId xmlns:p14="http://schemas.microsoft.com/office/powerpoint/2010/main" val="542577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 txBox="1">
            <a:spLocks/>
          </p:cNvSpPr>
          <p:nvPr/>
        </p:nvSpPr>
        <p:spPr>
          <a:xfrm>
            <a:off x="1710047" y="189800"/>
            <a:ext cx="6939648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F6F73"/>
                </a:solidFill>
                <a:latin typeface="+mj-lt"/>
                <a:ea typeface="+mj-ea"/>
                <a:cs typeface="Arial"/>
              </a:defRPr>
            </a:lvl1pPr>
          </a:lstStyle>
          <a:p>
            <a:pPr>
              <a:spcBef>
                <a:spcPts val="0"/>
              </a:spcBef>
              <a:buClr>
                <a:srgbClr val="666666"/>
              </a:buClr>
              <a:buSzPct val="25000"/>
              <a:buFont typeface="Roboto"/>
              <a:buNone/>
            </a:pP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Basic Statistics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24592" y="646627"/>
          <a:ext cx="2798618" cy="3235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8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dirty="0"/>
                        <a:t>Central Tendencies:</a:t>
                      </a:r>
                      <a:endParaRPr 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="1" dirty="0"/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="1" dirty="0"/>
                        <a:t>Median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1" baseline="0" dirty="0"/>
                        <a:t>Mode</a:t>
                      </a:r>
                      <a:endParaRPr lang="en-US" b="1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065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 txBox="1">
            <a:spLocks/>
          </p:cNvSpPr>
          <p:nvPr/>
        </p:nvSpPr>
        <p:spPr>
          <a:xfrm>
            <a:off x="1710047" y="189800"/>
            <a:ext cx="6939648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F6F73"/>
                </a:solidFill>
                <a:latin typeface="+mj-lt"/>
                <a:ea typeface="+mj-ea"/>
                <a:cs typeface="Arial"/>
              </a:defRPr>
            </a:lvl1pPr>
          </a:lstStyle>
          <a:p>
            <a:pPr>
              <a:spcBef>
                <a:spcPts val="0"/>
              </a:spcBef>
              <a:buClr>
                <a:srgbClr val="666666"/>
              </a:buClr>
              <a:buSzPct val="25000"/>
              <a:buFont typeface="Roboto"/>
              <a:buNone/>
            </a:pP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Basic Statistics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4592" y="646627"/>
          <a:ext cx="6096000" cy="741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Central Tendencies: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Mean, Median</a:t>
                      </a:r>
                      <a:r>
                        <a:rPr lang="en-US" baseline="0" dirty="0"/>
                        <a:t>, Mode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4592" y="1388307"/>
          <a:ext cx="6096000" cy="10109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Player to Pick ? : (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= Median = Mode = 10 for all 3) </a:t>
                      </a:r>
                      <a:endParaRPr lang="en-US" dirty="0">
                        <a:effectLst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31470" y="1857911"/>
          <a:ext cx="85344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52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52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52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52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52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sz="4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4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  <a:r>
                        <a:rPr lang="en-US" baseline="0" dirty="0"/>
                        <a:t> Scored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31468" y="2742018"/>
          <a:ext cx="6705603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2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12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sz="4400" b="1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  <a:r>
                        <a:rPr lang="en-US" baseline="0" dirty="0"/>
                        <a:t> Scored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31470" y="3626125"/>
          <a:ext cx="85344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52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52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52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52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52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sz="4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4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  <a:r>
                        <a:rPr lang="en-US" baseline="0" dirty="0"/>
                        <a:t> Scored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4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35921419"/>
              </p:ext>
            </p:extLst>
          </p:nvPr>
        </p:nvGraphicFramePr>
        <p:xfrm>
          <a:off x="403761" y="539749"/>
          <a:ext cx="8573983" cy="4400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2063" y="64737"/>
            <a:ext cx="7942262" cy="5778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Audience Pulse</a:t>
            </a:r>
          </a:p>
        </p:txBody>
      </p:sp>
    </p:spTree>
    <p:extLst>
      <p:ext uri="{BB962C8B-B14F-4D97-AF65-F5344CB8AC3E}">
        <p14:creationId xmlns:p14="http://schemas.microsoft.com/office/powerpoint/2010/main" val="1449099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 txBox="1">
            <a:spLocks/>
          </p:cNvSpPr>
          <p:nvPr/>
        </p:nvSpPr>
        <p:spPr>
          <a:xfrm>
            <a:off x="1710047" y="189800"/>
            <a:ext cx="6939648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F6F73"/>
                </a:solidFill>
                <a:latin typeface="+mj-lt"/>
                <a:ea typeface="+mj-ea"/>
                <a:cs typeface="Arial"/>
              </a:defRPr>
            </a:lvl1pPr>
          </a:lstStyle>
          <a:p>
            <a:pPr>
              <a:spcBef>
                <a:spcPts val="0"/>
              </a:spcBef>
              <a:buClr>
                <a:srgbClr val="666666"/>
              </a:buClr>
              <a:buSzPct val="25000"/>
              <a:buFont typeface="Roboto"/>
              <a:buNone/>
            </a:pP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Goodness Measures </a:t>
            </a:r>
            <a:r>
              <a:rPr lang="mr-IN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–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Airlines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24591" y="646627"/>
          <a:ext cx="8558151" cy="6400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558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frequency distribution of “No-Shows” from 200 randomly selected flights on an airline sector is: 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83967" y="1513974"/>
          <a:ext cx="758437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3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33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33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33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33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No-Shows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83968" y="2746581"/>
          <a:ext cx="8265728" cy="1752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65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your advice for the airlines on the number of seats they should overbook on this sector? </a:t>
                      </a:r>
                      <a:endParaRPr lang="en-US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111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 txBox="1">
            <a:spLocks/>
          </p:cNvSpPr>
          <p:nvPr/>
        </p:nvSpPr>
        <p:spPr>
          <a:xfrm>
            <a:off x="1710047" y="189800"/>
            <a:ext cx="6939648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F6F73"/>
                </a:solidFill>
                <a:latin typeface="+mj-lt"/>
                <a:ea typeface="+mj-ea"/>
                <a:cs typeface="Arial"/>
              </a:defRPr>
            </a:lvl1pPr>
          </a:lstStyle>
          <a:p>
            <a:pPr>
              <a:spcBef>
                <a:spcPts val="0"/>
              </a:spcBef>
              <a:buClr>
                <a:srgbClr val="666666"/>
              </a:buClr>
              <a:buSzPct val="25000"/>
              <a:buFont typeface="Roboto"/>
              <a:buNone/>
            </a:pP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Goodness Measures </a:t>
            </a:r>
            <a:r>
              <a:rPr lang="mr-IN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–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Airlines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83967" y="2630254"/>
          <a:ext cx="67410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3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33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33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33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mr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mr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(X=</a:t>
                      </a:r>
                      <a:r>
                        <a:rPr lang="mr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mr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mr-IN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83967" y="1269722"/>
          <a:ext cx="758437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3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33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33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33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33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No-Shows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24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 txBox="1">
            <a:spLocks/>
          </p:cNvSpPr>
          <p:nvPr/>
        </p:nvSpPr>
        <p:spPr>
          <a:xfrm>
            <a:off x="1710047" y="189800"/>
            <a:ext cx="6939648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F6F73"/>
                </a:solidFill>
                <a:latin typeface="+mj-lt"/>
                <a:ea typeface="+mj-ea"/>
                <a:cs typeface="Arial"/>
              </a:defRPr>
            </a:lvl1pPr>
          </a:lstStyle>
          <a:p>
            <a:pPr>
              <a:spcBef>
                <a:spcPts val="0"/>
              </a:spcBef>
              <a:buClr>
                <a:srgbClr val="666666"/>
              </a:buClr>
              <a:buSzPct val="25000"/>
              <a:buFont typeface="Roboto"/>
              <a:buNone/>
            </a:pP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Goodness Measures </a:t>
            </a:r>
            <a:r>
              <a:rPr lang="mr-IN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–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Airlines </a:t>
            </a:r>
            <a:r>
              <a:rPr lang="mr-IN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–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Scenario 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24591" y="646627"/>
          <a:ext cx="7715003" cy="128905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715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9051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n-US" sz="2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Airlines 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tells you that it will pay you Rs.500 for your consulting and Rs.1500 as bonus for each correct prediction (prediction must be exactly correct, no more no less) </a:t>
                      </a:r>
                      <a:endParaRPr lang="en-US" sz="2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773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 txBox="1">
            <a:spLocks/>
          </p:cNvSpPr>
          <p:nvPr/>
        </p:nvSpPr>
        <p:spPr>
          <a:xfrm>
            <a:off x="1710047" y="189800"/>
            <a:ext cx="6939648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F6F73"/>
                </a:solidFill>
                <a:latin typeface="+mj-lt"/>
                <a:ea typeface="+mj-ea"/>
                <a:cs typeface="Arial"/>
              </a:defRPr>
            </a:lvl1pPr>
          </a:lstStyle>
          <a:p>
            <a:pPr>
              <a:spcBef>
                <a:spcPts val="0"/>
              </a:spcBef>
              <a:buClr>
                <a:srgbClr val="666666"/>
              </a:buClr>
              <a:buSzPct val="25000"/>
              <a:buFont typeface="Roboto"/>
              <a:buNone/>
            </a:pP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Goodness Measures </a:t>
            </a:r>
            <a:r>
              <a:rPr lang="mr-IN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–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Airlines </a:t>
            </a:r>
            <a:r>
              <a:rPr lang="mr-IN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–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Scenario 1 (What If)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4591" y="646627"/>
          <a:ext cx="7715003" cy="128905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715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9051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n-US" sz="2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Airlines 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tells you that it will pay you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500 for your consulting and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1500 as bonus for each correct prediction (prediction must be exactly correct, no more no less) </a:t>
                      </a:r>
                      <a:endParaRPr lang="en-US" sz="2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24591" y="2078105"/>
          <a:ext cx="67410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3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33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33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33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mr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mr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(X=</a:t>
                      </a:r>
                      <a:r>
                        <a:rPr lang="mr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mr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mr-IN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24591" y="3253839"/>
          <a:ext cx="7228115" cy="1158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228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136">
                <a:tc>
                  <a:txBody>
                    <a:bodyPr/>
                    <a:lstStyle/>
                    <a:p>
                      <a:r>
                        <a:rPr lang="mr-IN" sz="1400" b="1" dirty="0" err="1">
                          <a:effectLst/>
                        </a:rPr>
                        <a:t>Mean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r>
                        <a:rPr lang="mr-IN" sz="1400" b="1" dirty="0">
                          <a:effectLst/>
                        </a:rPr>
                        <a:t>= 1 * 0.35 + 2 * 0.20 + 3 * 0.05 + 4 * 0.10 + 5 * 0.10 + 6 * 0.20 = 3</a:t>
                      </a:r>
                      <a:endParaRPr lang="en-US" sz="1400" b="1" dirty="0">
                        <a:effectLst/>
                      </a:endParaRPr>
                    </a:p>
                    <a:p>
                      <a:endParaRPr lang="en-US" sz="1400" b="1" dirty="0">
                        <a:effectLst/>
                      </a:endParaRPr>
                    </a:p>
                    <a:p>
                      <a:r>
                        <a:rPr lang="en-US" sz="1400" b="1" dirty="0">
                          <a:effectLst/>
                        </a:rPr>
                        <a:t>Median = 2</a:t>
                      </a:r>
                    </a:p>
                    <a:p>
                      <a:endParaRPr lang="en-US" sz="1400" b="1" dirty="0">
                        <a:effectLst/>
                      </a:endParaRPr>
                    </a:p>
                    <a:p>
                      <a:r>
                        <a:rPr lang="en-US" sz="1400" b="1" dirty="0">
                          <a:effectLst/>
                        </a:rPr>
                        <a:t>Mode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191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 txBox="1">
            <a:spLocks/>
          </p:cNvSpPr>
          <p:nvPr/>
        </p:nvSpPr>
        <p:spPr>
          <a:xfrm>
            <a:off x="1710047" y="189800"/>
            <a:ext cx="6939648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F6F73"/>
                </a:solidFill>
                <a:latin typeface="+mj-lt"/>
                <a:ea typeface="+mj-ea"/>
                <a:cs typeface="Arial"/>
              </a:defRPr>
            </a:lvl1pPr>
          </a:lstStyle>
          <a:p>
            <a:pPr>
              <a:spcBef>
                <a:spcPts val="0"/>
              </a:spcBef>
              <a:buClr>
                <a:srgbClr val="666666"/>
              </a:buClr>
              <a:buSzPct val="25000"/>
              <a:buFont typeface="Roboto"/>
              <a:buNone/>
            </a:pP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Goodness Measures </a:t>
            </a:r>
            <a:r>
              <a:rPr lang="mr-IN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–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Airlines </a:t>
            </a:r>
            <a:r>
              <a:rPr lang="mr-IN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–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Scenario 1 (What If)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4591" y="646627"/>
          <a:ext cx="7715003" cy="128905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715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9051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n-US" sz="2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Airlines 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tells you that it will pay you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500 for your consulting and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1500 as bonus for each correct prediction (prediction must be exactly correct, no more no less) </a:t>
                      </a:r>
                      <a:endParaRPr lang="en-US" sz="2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24591" y="2242382"/>
          <a:ext cx="67410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3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33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33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33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(Your Earnings)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mr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mr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(X=</a:t>
                      </a:r>
                      <a:r>
                        <a:rPr lang="mr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mr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mr-IN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24591" y="3290766"/>
          <a:ext cx="7715003" cy="473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715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712">
                <a:tc>
                  <a:txBody>
                    <a:bodyPr/>
                    <a:lstStyle/>
                    <a:p>
                      <a:r>
                        <a:rPr lang="mr-IN" sz="1600" dirty="0" err="1">
                          <a:effectLst/>
                        </a:rPr>
                        <a:t>E</a:t>
                      </a:r>
                      <a:r>
                        <a:rPr lang="mr-IN" sz="1600" dirty="0">
                          <a:effectLst/>
                        </a:rPr>
                        <a:t>(X) = 500 * (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mr-IN" sz="1600" dirty="0">
                          <a:effectLst/>
                        </a:rPr>
                        <a:t>0.35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mr-IN" sz="1600" dirty="0">
                          <a:effectLst/>
                        </a:rPr>
                        <a:t>+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mr-IN" sz="1600" dirty="0">
                          <a:effectLst/>
                        </a:rPr>
                        <a:t>0.20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mr-IN" sz="1600" dirty="0">
                          <a:effectLst/>
                        </a:rPr>
                        <a:t>+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mr-IN" sz="1600" dirty="0">
                          <a:effectLst/>
                        </a:rPr>
                        <a:t>0.10+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mr-IN" sz="1600" dirty="0">
                          <a:effectLst/>
                        </a:rPr>
                        <a:t>0.10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mr-IN" sz="1600" dirty="0">
                          <a:effectLst/>
                        </a:rPr>
                        <a:t>+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mr-IN" sz="1600" dirty="0">
                          <a:effectLst/>
                        </a:rPr>
                        <a:t>0.20) + 2000 * 0.05 = </a:t>
                      </a:r>
                      <a:r>
                        <a:rPr lang="mr-IN" sz="1600" dirty="0" err="1">
                          <a:effectLst/>
                        </a:rPr>
                        <a:t>Rs</a:t>
                      </a:r>
                      <a:r>
                        <a:rPr lang="mr-IN" sz="1600" dirty="0">
                          <a:effectLst/>
                        </a:rPr>
                        <a:t>. 575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40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 txBox="1">
            <a:spLocks/>
          </p:cNvSpPr>
          <p:nvPr/>
        </p:nvSpPr>
        <p:spPr>
          <a:xfrm>
            <a:off x="1710047" y="189800"/>
            <a:ext cx="6939648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F6F73"/>
                </a:solidFill>
                <a:latin typeface="+mj-lt"/>
                <a:ea typeface="+mj-ea"/>
                <a:cs typeface="Arial"/>
              </a:defRPr>
            </a:lvl1pPr>
          </a:lstStyle>
          <a:p>
            <a:pPr>
              <a:spcBef>
                <a:spcPts val="0"/>
              </a:spcBef>
              <a:buClr>
                <a:srgbClr val="666666"/>
              </a:buClr>
              <a:buSzPct val="25000"/>
              <a:buFont typeface="Roboto"/>
              <a:buNone/>
            </a:pP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Goodness Measures </a:t>
            </a:r>
            <a:r>
              <a:rPr lang="mr-IN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–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Airlines </a:t>
            </a:r>
            <a:r>
              <a:rPr lang="mr-IN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–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Scenario 2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24591" y="646627"/>
          <a:ext cx="7715003" cy="15544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715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9051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Instead of a binary state for your earnings, if the airlines</a:t>
                      </a:r>
                      <a:r>
                        <a:rPr lang="en-US" sz="2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offers to pay you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2000 for the consulting minus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125 for each under or overbooked seat, what will be your advice now?</a:t>
                      </a:r>
                      <a:endParaRPr lang="en-US" sz="2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758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 txBox="1">
            <a:spLocks/>
          </p:cNvSpPr>
          <p:nvPr/>
        </p:nvSpPr>
        <p:spPr>
          <a:xfrm>
            <a:off x="1710047" y="189800"/>
            <a:ext cx="6939648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F6F73"/>
                </a:solidFill>
                <a:latin typeface="+mj-lt"/>
                <a:ea typeface="+mj-ea"/>
                <a:cs typeface="Arial"/>
              </a:defRPr>
            </a:lvl1pPr>
          </a:lstStyle>
          <a:p>
            <a:pPr>
              <a:spcBef>
                <a:spcPts val="0"/>
              </a:spcBef>
              <a:buClr>
                <a:srgbClr val="666666"/>
              </a:buClr>
              <a:buSzPct val="25000"/>
              <a:buFont typeface="Roboto"/>
              <a:buNone/>
            </a:pP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Goodness Measures </a:t>
            </a:r>
            <a:r>
              <a:rPr lang="mr-IN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–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Airlines </a:t>
            </a:r>
            <a:r>
              <a:rPr lang="mr-IN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–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Scenario 3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24591" y="646627"/>
          <a:ext cx="7715003" cy="1920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715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9051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Instead of penalizing based on absolute magnitude of the prediction error, if the airlines offers to pay you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2500 for the consulting minus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75 times the square of the prediction error (penalizing larger errors more), what will be your advice now?</a:t>
                      </a:r>
                      <a:endParaRPr lang="en-US" sz="2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107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 txBox="1">
            <a:spLocks/>
          </p:cNvSpPr>
          <p:nvPr/>
        </p:nvSpPr>
        <p:spPr>
          <a:xfrm>
            <a:off x="1710047" y="189800"/>
            <a:ext cx="6939648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F6F73"/>
                </a:solidFill>
                <a:latin typeface="+mj-lt"/>
                <a:ea typeface="+mj-ea"/>
                <a:cs typeface="Arial"/>
              </a:defRPr>
            </a:lvl1pPr>
          </a:lstStyle>
          <a:p>
            <a:pPr>
              <a:spcBef>
                <a:spcPts val="0"/>
              </a:spcBef>
              <a:buClr>
                <a:srgbClr val="666666"/>
              </a:buClr>
              <a:buSzPct val="25000"/>
              <a:buFont typeface="Roboto"/>
              <a:buNone/>
            </a:pP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Goodness Measures </a:t>
            </a:r>
            <a:r>
              <a:rPr lang="mr-IN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–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Airlines </a:t>
            </a:r>
            <a:r>
              <a:rPr lang="mr-IN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–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Closing Note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24591" y="643065"/>
          <a:ext cx="7716983" cy="3749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716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8852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Regression</a:t>
                      </a:r>
                      <a:r>
                        <a:rPr lang="en-US" sz="2400" b="1" baseline="0" dirty="0">
                          <a:effectLst/>
                        </a:rPr>
                        <a:t> </a:t>
                      </a:r>
                      <a:r>
                        <a:rPr lang="mr-IN" sz="2400" b="1" baseline="0" dirty="0">
                          <a:effectLst/>
                        </a:rPr>
                        <a:t>–</a:t>
                      </a:r>
                      <a:r>
                        <a:rPr lang="en-US" sz="2400" b="1" baseline="0" dirty="0">
                          <a:effectLst/>
                        </a:rPr>
                        <a:t> RMSE, MAE</a:t>
                      </a:r>
                    </a:p>
                    <a:p>
                      <a:endParaRPr lang="en-US" sz="2400" b="1" baseline="0" dirty="0">
                        <a:effectLst/>
                      </a:endParaRPr>
                    </a:p>
                    <a:p>
                      <a:r>
                        <a:rPr lang="en-US" sz="2400" b="1" baseline="0" dirty="0">
                          <a:effectLst/>
                        </a:rPr>
                        <a:t>Classification </a:t>
                      </a:r>
                      <a:r>
                        <a:rPr lang="mr-IN" sz="2400" b="1" baseline="0" dirty="0">
                          <a:effectLst/>
                        </a:rPr>
                        <a:t>–</a:t>
                      </a:r>
                      <a:r>
                        <a:rPr lang="en-US" sz="2400" b="1" baseline="0" dirty="0">
                          <a:effectLst/>
                        </a:rPr>
                        <a:t> Confusion Matrix</a:t>
                      </a:r>
                    </a:p>
                    <a:p>
                      <a:endParaRPr lang="en-US" sz="2400" b="1" baseline="0" dirty="0">
                        <a:effectLst/>
                      </a:endParaRPr>
                    </a:p>
                    <a:p>
                      <a:r>
                        <a:rPr lang="en-US" sz="2400" b="1" baseline="0" dirty="0">
                          <a:effectLst/>
                        </a:rPr>
                        <a:t>Ranking/Recommendation - RMSE, MAE</a:t>
                      </a:r>
                    </a:p>
                    <a:p>
                      <a:endParaRPr lang="en-US" sz="2400" b="1" baseline="0" dirty="0">
                        <a:effectLst/>
                      </a:endParaRPr>
                    </a:p>
                    <a:p>
                      <a:r>
                        <a:rPr lang="en-US" sz="2400" b="1" u="sng" baseline="0" dirty="0">
                          <a:effectLst/>
                        </a:rPr>
                        <a:t>Other Constraints:</a:t>
                      </a:r>
                    </a:p>
                    <a:p>
                      <a:endParaRPr lang="en-US" sz="2400" b="1" u="sng" baseline="0" dirty="0">
                        <a:effectLst/>
                      </a:endParaRPr>
                    </a:p>
                    <a:p>
                      <a:r>
                        <a:rPr lang="en-US" sz="2400" b="1" u="none" dirty="0">
                          <a:effectLst/>
                        </a:rPr>
                        <a:t>Computational Complexity</a:t>
                      </a:r>
                    </a:p>
                    <a:p>
                      <a:r>
                        <a:rPr lang="en-US" sz="2400" b="1" u="none" dirty="0">
                          <a:effectLst/>
                        </a:rPr>
                        <a:t>Law of Diminishing</a:t>
                      </a:r>
                      <a:r>
                        <a:rPr lang="en-US" sz="2400" b="1" u="none" baseline="0" dirty="0">
                          <a:effectLst/>
                        </a:rPr>
                        <a:t> Results</a:t>
                      </a:r>
                      <a:endParaRPr lang="en-US" sz="2400" b="1" u="non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452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 txBox="1">
            <a:spLocks/>
          </p:cNvSpPr>
          <p:nvPr/>
        </p:nvSpPr>
        <p:spPr>
          <a:xfrm>
            <a:off x="1710047" y="189800"/>
            <a:ext cx="6939648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F6F73"/>
                </a:solidFill>
                <a:latin typeface="+mj-lt"/>
                <a:ea typeface="+mj-ea"/>
                <a:cs typeface="Arial"/>
              </a:defRPr>
            </a:lvl1pPr>
          </a:lstStyle>
          <a:p>
            <a:pPr>
              <a:spcBef>
                <a:spcPts val="0"/>
              </a:spcBef>
              <a:buClr>
                <a:srgbClr val="666666"/>
              </a:buClr>
              <a:buSzPct val="25000"/>
              <a:buFont typeface="Roboto"/>
              <a:buNone/>
            </a:pP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Goodness Measures </a:t>
            </a:r>
            <a:r>
              <a:rPr lang="mr-IN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–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Airlines </a:t>
            </a:r>
            <a:r>
              <a:rPr lang="mr-IN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–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Closing Note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24591" y="643065"/>
          <a:ext cx="7716983" cy="8888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716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8852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If</a:t>
                      </a:r>
                      <a:r>
                        <a:rPr lang="en-US" sz="2400" b="1" baseline="0" dirty="0">
                          <a:effectLst/>
                        </a:rPr>
                        <a:t> your business depends on it, does one sample of past 200 flights cut it ?</a:t>
                      </a:r>
                      <a:endParaRPr lang="en-US" sz="2400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75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 txBox="1">
            <a:spLocks/>
          </p:cNvSpPr>
          <p:nvPr/>
        </p:nvSpPr>
        <p:spPr>
          <a:xfrm>
            <a:off x="1710047" y="189800"/>
            <a:ext cx="6939648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F6F73"/>
                </a:solidFill>
                <a:latin typeface="+mj-lt"/>
                <a:ea typeface="+mj-ea"/>
                <a:cs typeface="Arial"/>
              </a:defRPr>
            </a:lvl1pPr>
          </a:lstStyle>
          <a:p>
            <a:pPr>
              <a:spcBef>
                <a:spcPts val="0"/>
              </a:spcBef>
              <a:buClr>
                <a:srgbClr val="666666"/>
              </a:buClr>
              <a:buSzPct val="25000"/>
              <a:buFont typeface="Roboto"/>
              <a:buNone/>
            </a:pP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Confidence Intervals/Hypothesis Testing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637807" y="2166669"/>
          <a:ext cx="1041072" cy="69528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41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5284"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</a:t>
                      </a:r>
                      <a:endParaRPr lang="en-US" sz="2400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14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1"/>
          <p:cNvSpPr/>
          <p:nvPr/>
        </p:nvSpPr>
        <p:spPr>
          <a:xfrm>
            <a:off x="1370540" y="2080334"/>
            <a:ext cx="6564487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Quick Intro to Python</a:t>
            </a:r>
          </a:p>
        </p:txBody>
      </p:sp>
    </p:spTree>
    <p:extLst>
      <p:ext uri="{BB962C8B-B14F-4D97-AF65-F5344CB8AC3E}">
        <p14:creationId xmlns:p14="http://schemas.microsoft.com/office/powerpoint/2010/main" val="14099240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1"/>
          <p:cNvSpPr/>
          <p:nvPr/>
        </p:nvSpPr>
        <p:spPr>
          <a:xfrm>
            <a:off x="1370540" y="2080334"/>
            <a:ext cx="6564487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Market Basket Analysis</a:t>
            </a:r>
          </a:p>
        </p:txBody>
      </p:sp>
    </p:spTree>
    <p:extLst>
      <p:ext uri="{BB962C8B-B14F-4D97-AF65-F5344CB8AC3E}">
        <p14:creationId xmlns:p14="http://schemas.microsoft.com/office/powerpoint/2010/main" val="13342591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 txBox="1">
            <a:spLocks/>
          </p:cNvSpPr>
          <p:nvPr/>
        </p:nvSpPr>
        <p:spPr>
          <a:xfrm>
            <a:off x="1710047" y="189800"/>
            <a:ext cx="6939648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F6F73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sz="1800" dirty="0"/>
              <a:t>Market Basket Analysis can give: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937002"/>
              </p:ext>
            </p:extLst>
          </p:nvPr>
        </p:nvGraphicFramePr>
        <p:xfrm>
          <a:off x="324591" y="643065"/>
          <a:ext cx="7716983" cy="33577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716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88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Actionable rules</a:t>
                      </a:r>
                      <a:endParaRPr lang="en-US" sz="2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8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Trivial rules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People who buy shoes also buy socks 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88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Inexplicable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People who buy shirts also buy milk 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lang="en-US" sz="2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0889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 txBox="1">
            <a:spLocks/>
          </p:cNvSpPr>
          <p:nvPr/>
        </p:nvSpPr>
        <p:spPr>
          <a:xfrm>
            <a:off x="1710047" y="189800"/>
            <a:ext cx="6939648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F6F73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sz="1800" dirty="0">
                <a:solidFill>
                  <a:schemeClr val="tx1"/>
                </a:solidFill>
              </a:rPr>
              <a:t>It is not just retail and baskets: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366257"/>
              </p:ext>
            </p:extLst>
          </p:nvPr>
        </p:nvGraphicFramePr>
        <p:xfrm>
          <a:off x="324591" y="643065"/>
          <a:ext cx="7716983" cy="26665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716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8852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Unusual combinations of insurance claims can be a sign of fraud and can spark further investigation. 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852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Medical patient histories can give indications of likely complications based on certain combinations of treatments.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8852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categorization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0592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 txBox="1">
            <a:spLocks/>
          </p:cNvSpPr>
          <p:nvPr/>
        </p:nvSpPr>
        <p:spPr>
          <a:xfrm>
            <a:off x="1710047" y="189800"/>
            <a:ext cx="6939648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F6F73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sz="1800" dirty="0"/>
              <a:t>Let us do a problem</a:t>
            </a:r>
            <a:endParaRPr lang="en-US" sz="1800" dirty="0">
              <a:effectLst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907045"/>
              </p:ext>
            </p:extLst>
          </p:nvPr>
        </p:nvGraphicFramePr>
        <p:xfrm>
          <a:off x="5466608" y="22748"/>
          <a:ext cx="24898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 Juice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Window Cleaner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Detergent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19626"/>
              </p:ext>
            </p:extLst>
          </p:nvPr>
        </p:nvGraphicFramePr>
        <p:xfrm>
          <a:off x="383969" y="2414840"/>
          <a:ext cx="748937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0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  <a:r>
                        <a:rPr lang="en-US" baseline="0" dirty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 JUICE, SODA, MILK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WINDOW CLEANER, SODA, DETERGENT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1,2,3,5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ORANGE JUICE, WINDOW CLEANER, SODA, DETERGENT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WINDOW CLEANER, DETERGENT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2870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 txBox="1">
            <a:spLocks/>
          </p:cNvSpPr>
          <p:nvPr/>
        </p:nvSpPr>
        <p:spPr>
          <a:xfrm>
            <a:off x="1710047" y="189800"/>
            <a:ext cx="6939648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F6F73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sz="1800" dirty="0">
                <a:solidFill>
                  <a:schemeClr val="tx1"/>
                </a:solidFill>
              </a:rPr>
              <a:t>Insights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421994"/>
              </p:ext>
            </p:extLst>
          </p:nvPr>
        </p:nvGraphicFramePr>
        <p:xfrm>
          <a:off x="312715" y="797444"/>
          <a:ext cx="7716983" cy="26665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716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8852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</a:t>
                      </a: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Cleaner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Detergent are more likely to be purchased together than any other two items. 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8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Milk is never purchased with soda,</a:t>
                      </a: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</a:t>
                      </a: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cleaner or detergent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8852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Soda,</a:t>
                      </a: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</a:t>
                      </a: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cleaner and detergent are mostly purchased together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2250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 txBox="1">
            <a:spLocks/>
          </p:cNvSpPr>
          <p:nvPr/>
        </p:nvSpPr>
        <p:spPr>
          <a:xfrm>
            <a:off x="1710047" y="189800"/>
            <a:ext cx="6939648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F6F73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sz="1800" dirty="0">
                <a:solidFill>
                  <a:schemeClr val="tx1"/>
                </a:solidFill>
              </a:rPr>
              <a:t>Market Basket Analysis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66059"/>
              </p:ext>
            </p:extLst>
          </p:nvPr>
        </p:nvGraphicFramePr>
        <p:xfrm>
          <a:off x="312715" y="797444"/>
          <a:ext cx="7716983" cy="26665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716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8852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852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we generate these rules automatically on large data?</a:t>
                      </a:r>
                      <a:endParaRPr lang="en-US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8852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5165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 txBox="1">
            <a:spLocks/>
          </p:cNvSpPr>
          <p:nvPr/>
        </p:nvSpPr>
        <p:spPr>
          <a:xfrm>
            <a:off x="1710047" y="189800"/>
            <a:ext cx="6939648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F6F73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sz="1800" dirty="0"/>
              <a:t>APRIORI ALGORITHM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466608" y="22748"/>
          <a:ext cx="24898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 Juice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Window Cleaner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Detergent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3969" y="2414840"/>
          <a:ext cx="748937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0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  <a:r>
                        <a:rPr lang="en-US" baseline="0" dirty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 JUICE, SODA, MILK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WINDOW CLEANER, SODA, DETERGENT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1,2,3,5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ORANGE JUICE, WINDOW CLEANER, SODA, DETERGENT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WINDOW CLEANER, DETERGENT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201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 txBox="1">
            <a:spLocks/>
          </p:cNvSpPr>
          <p:nvPr/>
        </p:nvSpPr>
        <p:spPr>
          <a:xfrm>
            <a:off x="1710047" y="189800"/>
            <a:ext cx="6939648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F6F73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sz="1800" dirty="0"/>
              <a:t>APRIORI ALGORITHM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514322"/>
              </p:ext>
            </p:extLst>
          </p:nvPr>
        </p:nvGraphicFramePr>
        <p:xfrm>
          <a:off x="324593" y="859173"/>
          <a:ext cx="16110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  <a:r>
                        <a:rPr lang="en-US" baseline="0" dirty="0"/>
                        <a:t> ITEMS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1,3,4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2,3,5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1,2,3,5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713231"/>
              </p:ext>
            </p:extLst>
          </p:nvPr>
        </p:nvGraphicFramePr>
        <p:xfrm>
          <a:off x="2472047" y="859173"/>
          <a:ext cx="16110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rgbClr val="FF0000"/>
                          </a:solidFill>
                        </a:rPr>
                        <a:t>1/4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010790"/>
              </p:ext>
            </p:extLst>
          </p:nvPr>
        </p:nvGraphicFramePr>
        <p:xfrm>
          <a:off x="4619501" y="859173"/>
          <a:ext cx="207818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ITEM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115079"/>
              </p:ext>
            </p:extLst>
          </p:nvPr>
        </p:nvGraphicFramePr>
        <p:xfrm>
          <a:off x="393865" y="3455053"/>
          <a:ext cx="207818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aseline="0" dirty="0"/>
                        <a:t>ITEM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2,3,5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126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 txBox="1">
            <a:spLocks/>
          </p:cNvSpPr>
          <p:nvPr/>
        </p:nvSpPr>
        <p:spPr>
          <a:xfrm>
            <a:off x="1710047" y="189800"/>
            <a:ext cx="6939648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F6F73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sz="1800" dirty="0">
                <a:solidFill>
                  <a:schemeClr val="tx1"/>
                </a:solidFill>
              </a:rPr>
              <a:t>SUPPORT, CONFIDENCE AND LIFT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621923"/>
              </p:ext>
            </p:extLst>
          </p:nvPr>
        </p:nvGraphicFramePr>
        <p:xfrm>
          <a:off x="277089" y="534888"/>
          <a:ext cx="748937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5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5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{3,5}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0.67/0.5 = 4/3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{2,5}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0.67/0.75 = 8/9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{2,3}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0.67/0.5 = 4/3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{2,3}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1/0.75 = 4/3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{3,5}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1/0.75 = 4/3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{2,5}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0.67/0.75 = 8/9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39505"/>
              </p:ext>
            </p:extLst>
          </p:nvPr>
        </p:nvGraphicFramePr>
        <p:xfrm>
          <a:off x="277089" y="3245587"/>
          <a:ext cx="7643753" cy="139548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643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0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Support: probability of Antecedent occurring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962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Confidence: Number of times antecedent and consequent were occurring together/number of times Antecedent was present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0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Lift: Confidence /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Consequent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1032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 txBox="1">
            <a:spLocks/>
          </p:cNvSpPr>
          <p:nvPr/>
        </p:nvSpPr>
        <p:spPr>
          <a:xfrm>
            <a:off x="1710047" y="189800"/>
            <a:ext cx="6939648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F6F73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sz="1800" dirty="0">
                <a:solidFill>
                  <a:schemeClr val="tx1"/>
                </a:solidFill>
              </a:rPr>
              <a:t>Market Basket Analysis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872663"/>
              </p:ext>
            </p:extLst>
          </p:nvPr>
        </p:nvGraphicFramePr>
        <p:xfrm>
          <a:off x="312715" y="797444"/>
          <a:ext cx="7716983" cy="26665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716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8852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852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 &amp; Hands On</a:t>
                      </a:r>
                      <a:endParaRPr lang="en-US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8852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76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1"/>
          <p:cNvSpPr/>
          <p:nvPr/>
        </p:nvSpPr>
        <p:spPr>
          <a:xfrm>
            <a:off x="1370540" y="2080334"/>
            <a:ext cx="6564487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Learning?</a:t>
            </a:r>
          </a:p>
        </p:txBody>
      </p:sp>
    </p:spTree>
    <p:extLst>
      <p:ext uri="{BB962C8B-B14F-4D97-AF65-F5344CB8AC3E}">
        <p14:creationId xmlns:p14="http://schemas.microsoft.com/office/powerpoint/2010/main" val="152317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 txBox="1">
            <a:spLocks/>
          </p:cNvSpPr>
          <p:nvPr/>
        </p:nvSpPr>
        <p:spPr>
          <a:xfrm>
            <a:off x="1710047" y="189800"/>
            <a:ext cx="6939648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F6F73"/>
                </a:solidFill>
                <a:latin typeface="+mj-lt"/>
                <a:ea typeface="+mj-ea"/>
                <a:cs typeface="Arial"/>
              </a:defRPr>
            </a:lvl1pPr>
          </a:lstStyle>
          <a:p>
            <a:pPr>
              <a:spcBef>
                <a:spcPts val="0"/>
              </a:spcBef>
              <a:buClr>
                <a:srgbClr val="666666"/>
              </a:buClr>
              <a:buSzPct val="25000"/>
              <a:buFont typeface="Roboto"/>
              <a:buNone/>
            </a:pP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is Learning?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D014E1-9749-304B-BE11-57AF49858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237323"/>
              </p:ext>
            </p:extLst>
          </p:nvPr>
        </p:nvGraphicFramePr>
        <p:xfrm>
          <a:off x="324591" y="646627"/>
          <a:ext cx="7916883" cy="39319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916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855">
                <a:tc>
                  <a:txBody>
                    <a:bodyPr/>
                    <a:lstStyle/>
                    <a:p>
                      <a:r>
                        <a:rPr lang="en-US" b="1" baseline="0" dirty="0"/>
                        <a:t>Knowledge Acquisition:</a:t>
                      </a:r>
                    </a:p>
                    <a:p>
                      <a:endParaRPr lang="en-US" b="1" baseline="0" dirty="0"/>
                    </a:p>
                    <a:p>
                      <a:pPr lvl="1"/>
                      <a:r>
                        <a:rPr lang="en-US" b="0" baseline="0" dirty="0"/>
                        <a:t>Set of Similar Experience(s)</a:t>
                      </a:r>
                    </a:p>
                    <a:p>
                      <a:endParaRPr lang="en-US" b="1" baseline="0" dirty="0"/>
                    </a:p>
                    <a:p>
                      <a:r>
                        <a:rPr lang="en-US" b="1" baseline="0" dirty="0"/>
                        <a:t>Information Extraction (Learning):</a:t>
                      </a:r>
                    </a:p>
                    <a:p>
                      <a:endParaRPr lang="en-US" b="1" baseline="0" dirty="0"/>
                    </a:p>
                    <a:p>
                      <a:pPr lvl="1"/>
                      <a:r>
                        <a:rPr lang="en-US" b="1" baseline="0" dirty="0"/>
                        <a:t>Broad Guidelines:</a:t>
                      </a:r>
                    </a:p>
                    <a:p>
                      <a:endParaRPr lang="en-US" b="1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602">
                <a:tc>
                  <a:txBody>
                    <a:bodyPr/>
                    <a:lstStyle/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Avoid Pain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Seek Pleasure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5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117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76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1"/>
          <p:cNvSpPr/>
          <p:nvPr/>
        </p:nvSpPr>
        <p:spPr>
          <a:xfrm>
            <a:off x="1370540" y="2080334"/>
            <a:ext cx="6564487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What do yo</a:t>
            </a:r>
            <a:r>
              <a:rPr lang="en-US" sz="3600" b="1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u want to learn?</a:t>
            </a:r>
            <a:endParaRPr lang="en-US" sz="3600" b="1" i="0" u="none" strike="noStrike" cap="none" dirty="0">
              <a:solidFill>
                <a:schemeClr val="bg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64027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 txBox="1">
            <a:spLocks/>
          </p:cNvSpPr>
          <p:nvPr/>
        </p:nvSpPr>
        <p:spPr>
          <a:xfrm>
            <a:off x="1710047" y="189800"/>
            <a:ext cx="6939648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F6F73"/>
                </a:solidFill>
                <a:latin typeface="+mj-lt"/>
                <a:ea typeface="+mj-ea"/>
                <a:cs typeface="Arial"/>
              </a:defRPr>
            </a:lvl1pPr>
          </a:lstStyle>
          <a:p>
            <a:pPr>
              <a:spcBef>
                <a:spcPts val="0"/>
              </a:spcBef>
              <a:buClr>
                <a:srgbClr val="666666"/>
              </a:buClr>
              <a:buSzPct val="25000"/>
              <a:buFont typeface="Roboto"/>
              <a:buNone/>
            </a:pP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do you want to learn?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D014E1-9749-304B-BE11-57AF49858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200683"/>
              </p:ext>
            </p:extLst>
          </p:nvPr>
        </p:nvGraphicFramePr>
        <p:xfrm>
          <a:off x="324591" y="646627"/>
          <a:ext cx="7916883" cy="29260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916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855">
                <a:tc>
                  <a:txBody>
                    <a:bodyPr/>
                    <a:lstStyle/>
                    <a:p>
                      <a:r>
                        <a:rPr lang="en-US" b="1" baseline="0" dirty="0"/>
                        <a:t>Who are you (Pick any 1) ?</a:t>
                      </a:r>
                    </a:p>
                    <a:p>
                      <a:endParaRPr lang="en-US" b="1" baseline="0" dirty="0"/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/>
                        <a:t>Retail Store</a:t>
                      </a:r>
                    </a:p>
                    <a:p>
                      <a:pPr lvl="1"/>
                      <a:endParaRPr lang="en-US" b="1" baseline="0" dirty="0"/>
                    </a:p>
                    <a:p>
                      <a:pPr lvl="1"/>
                      <a:r>
                        <a:rPr lang="en-US" b="1" baseline="0" dirty="0"/>
                        <a:t>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55">
                <a:tc>
                  <a:txBody>
                    <a:bodyPr/>
                    <a:lstStyle/>
                    <a:p>
                      <a:pPr lvl="1"/>
                      <a:r>
                        <a:rPr lang="en-US" b="1" dirty="0"/>
                        <a:t>Academics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117678"/>
                  </a:ext>
                </a:extLst>
              </a:tr>
              <a:tr h="263855">
                <a:tc>
                  <a:txBody>
                    <a:bodyPr/>
                    <a:lstStyle/>
                    <a:p>
                      <a:pPr lvl="1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004176"/>
                  </a:ext>
                </a:extLst>
              </a:tr>
              <a:tr h="263855">
                <a:tc>
                  <a:txBody>
                    <a:bodyPr/>
                    <a:lstStyle/>
                    <a:p>
                      <a:pPr lvl="1"/>
                      <a:r>
                        <a:rPr lang="en-US" b="1" dirty="0"/>
                        <a:t>Event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633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96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8" y="0"/>
            <a:ext cx="85852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01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imary Palette -  ADP">
      <a:dk1>
        <a:srgbClr val="6F6F73"/>
      </a:dk1>
      <a:lt1>
        <a:sysClr val="window" lastClr="FFFFFF"/>
      </a:lt1>
      <a:dk2>
        <a:srgbClr val="6F6F73"/>
      </a:dk2>
      <a:lt2>
        <a:srgbClr val="FFFFFF"/>
      </a:lt2>
      <a:accent1>
        <a:srgbClr val="F9A11A"/>
      </a:accent1>
      <a:accent2>
        <a:srgbClr val="CB4398"/>
      </a:accent2>
      <a:accent3>
        <a:srgbClr val="64BEEB"/>
      </a:accent3>
      <a:accent4>
        <a:srgbClr val="C4DA5A"/>
      </a:accent4>
      <a:accent5>
        <a:srgbClr val="6F6F73"/>
      </a:accent5>
      <a:accent6>
        <a:srgbClr val="6F6F73"/>
      </a:accent6>
      <a:hlink>
        <a:srgbClr val="6F6F73"/>
      </a:hlink>
      <a:folHlink>
        <a:srgbClr val="40404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range Palette -  ADP">
      <a:dk1>
        <a:srgbClr val="6F6F73"/>
      </a:dk1>
      <a:lt1>
        <a:sysClr val="window" lastClr="FFFFFF"/>
      </a:lt1>
      <a:dk2>
        <a:srgbClr val="6F6F73"/>
      </a:dk2>
      <a:lt2>
        <a:srgbClr val="FFFFFF"/>
      </a:lt2>
      <a:accent1>
        <a:srgbClr val="F9A11A"/>
      </a:accent1>
      <a:accent2>
        <a:srgbClr val="EF7622"/>
      </a:accent2>
      <a:accent3>
        <a:srgbClr val="FA8D29"/>
      </a:accent3>
      <a:accent4>
        <a:srgbClr val="F7B334"/>
      </a:accent4>
      <a:accent5>
        <a:srgbClr val="F9BE00"/>
      </a:accent5>
      <a:accent6>
        <a:srgbClr val="FFD923"/>
      </a:accent6>
      <a:hlink>
        <a:srgbClr val="F9A11A"/>
      </a:hlink>
      <a:folHlink>
        <a:srgbClr val="40404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ff8aca6-6519-49ce-9a25-645be45ea6b0">FQTADKCZRCAD-685-283</_dlc_DocId>
    <_dlc_DocIdUrl xmlns="bff8aca6-6519-49ce-9a25-645be45ea6b0">
      <Url>http://hyrdmoss01:8080/Marcomm/_layouts/DocIdRedir.aspx?ID=FQTADKCZRCAD-685-283</Url>
      <Description>FQTADKCZRCAD-685-283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6E6ADF92CBF54AAADE7276A75590E0" ma:contentTypeVersion="4" ma:contentTypeDescription="Create a new document." ma:contentTypeScope="" ma:versionID="03e22fbe5d72c905700c2f7b04ad5e6d">
  <xsd:schema xmlns:xsd="http://www.w3.org/2001/XMLSchema" xmlns:xs="http://www.w3.org/2001/XMLSchema" xmlns:p="http://schemas.microsoft.com/office/2006/metadata/properties" xmlns:ns2="bff8aca6-6519-49ce-9a25-645be45ea6b0" targetNamespace="http://schemas.microsoft.com/office/2006/metadata/properties" ma:root="true" ma:fieldsID="bc63565809fe6c362e59f9064d0a97d4" ns2:_="">
    <xsd:import namespace="bff8aca6-6519-49ce-9a25-645be45ea6b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f8aca6-6519-49ce-9a25-645be45ea6b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B2A6BA6-3366-4FC6-B76E-1AB6AE6ED3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E7C55F-F883-463D-82D7-85A65A13185D}">
  <ds:schemaRefs>
    <ds:schemaRef ds:uri="http://schemas.microsoft.com/office/2006/metadata/properties"/>
    <ds:schemaRef ds:uri="http://schemas.microsoft.com/office/infopath/2007/PartnerControls"/>
    <ds:schemaRef ds:uri="bff8aca6-6519-49ce-9a25-645be45ea6b0"/>
  </ds:schemaRefs>
</ds:datastoreItem>
</file>

<file path=customXml/itemProps3.xml><?xml version="1.0" encoding="utf-8"?>
<ds:datastoreItem xmlns:ds="http://schemas.openxmlformats.org/officeDocument/2006/customXml" ds:itemID="{CC6B21CC-CF17-49BD-AA59-B5D521364F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f8aca6-6519-49ce-9a25-645be45ea6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97923125-7459-4ED5-8324-19832F7E38C8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4041</TotalTime>
  <Words>1512</Words>
  <Application>Microsoft Macintosh PowerPoint</Application>
  <PresentationFormat>On-screen Show (16:9)</PresentationFormat>
  <Paragraphs>486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Lato</vt:lpstr>
      <vt:lpstr>Proxima Nova</vt:lpstr>
      <vt:lpstr>Roboto</vt:lpstr>
      <vt:lpstr>Wingdings</vt:lpstr>
      <vt:lpstr>Office Theme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Mullen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Lulkovitz</dc:creator>
  <cp:lastModifiedBy>Praneet Mokkapati</cp:lastModifiedBy>
  <cp:revision>231</cp:revision>
  <cp:lastPrinted>2015-05-13T15:42:44Z</cp:lastPrinted>
  <dcterms:created xsi:type="dcterms:W3CDTF">2015-05-13T14:54:49Z</dcterms:created>
  <dcterms:modified xsi:type="dcterms:W3CDTF">2018-08-31T18:48:47Z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fe509cfa-8e45-4c72-8910-7eef9871b461</vt:lpwstr>
  </property>
  <property fmtid="{D5CDD505-2E9C-101B-9397-08002B2CF9AE}" pid="3" name="ContentTypeId">
    <vt:lpwstr>0x010100596E6ADF92CBF54AAADE7276A75590E0</vt:lpwstr>
  </property>
  <property fmtid="{D5CDD505-2E9C-101B-9397-08002B2CF9AE}" pid="4" name="Offisync_ServerID">
    <vt:lpwstr>bbb37f2b-2e62-470e-ac79-b3c2979da3d4</vt:lpwstr>
  </property>
  <property fmtid="{D5CDD505-2E9C-101B-9397-08002B2CF9AE}" pid="5" name="Offisync_UpdateToken">
    <vt:lpwstr>1</vt:lpwstr>
  </property>
  <property fmtid="{D5CDD505-2E9C-101B-9397-08002B2CF9AE}" pid="6" name="Offisync_ProviderInitializationData">
    <vt:lpwstr>https://adpworks.jiveon.com</vt:lpwstr>
  </property>
  <property fmtid="{D5CDD505-2E9C-101B-9397-08002B2CF9AE}" pid="7" name="Jive_VersionGuid">
    <vt:lpwstr>61d90fef-883b-4577-baf3-c6520efaa736</vt:lpwstr>
  </property>
  <property fmtid="{D5CDD505-2E9C-101B-9397-08002B2CF9AE}" pid="8" name="Offisync_UniqueId">
    <vt:lpwstr>195267</vt:lpwstr>
  </property>
  <property fmtid="{D5CDD505-2E9C-101B-9397-08002B2CF9AE}" pid="9" name="Jive_LatestUserAccountName">
    <vt:lpwstr>praneet.mokkapati@adp.com</vt:lpwstr>
  </property>
</Properties>
</file>