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80" r:id="rId16"/>
    <p:sldId id="275" r:id="rId17"/>
    <p:sldId id="276" r:id="rId18"/>
    <p:sldId id="277" r:id="rId19"/>
    <p:sldId id="278" r:id="rId20"/>
    <p:sldId id="279"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4016 Gopala Krishna j" initials="4K" lastIdx="1" clrIdx="0">
    <p:extLst>
      <p:ext uri="{19B8F6BF-5375-455C-9EA6-DF929625EA0E}">
        <p15:presenceInfo xmlns:p15="http://schemas.microsoft.com/office/powerpoint/2012/main" userId="91ddf264fbf3b8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57038" y="248158"/>
            <a:ext cx="1677923" cy="45212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6305" y="1106505"/>
            <a:ext cx="10359389" cy="370014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880" y="607517"/>
            <a:ext cx="8230234" cy="758190"/>
          </a:xfrm>
          <a:prstGeom prst="rect">
            <a:avLst/>
          </a:prstGeom>
        </p:spPr>
        <p:txBody>
          <a:bodyPr vert="horz" wrap="square" lIns="0" tIns="12700" rIns="0" bIns="0" rtlCol="0">
            <a:spAutoFit/>
          </a:bodyPr>
          <a:lstStyle/>
          <a:p>
            <a:pPr algn="ctr">
              <a:lnSpc>
                <a:spcPct val="100000"/>
              </a:lnSpc>
              <a:spcBef>
                <a:spcPts val="100"/>
              </a:spcBef>
            </a:pPr>
            <a:r>
              <a:rPr sz="2400" spc="-50" dirty="0"/>
              <a:t>PARK</a:t>
            </a:r>
            <a:r>
              <a:rPr sz="2400" spc="15" dirty="0"/>
              <a:t> </a:t>
            </a:r>
            <a:r>
              <a:rPr sz="2400" spc="-5" dirty="0"/>
              <a:t>COLLEGE</a:t>
            </a:r>
            <a:r>
              <a:rPr sz="2400" dirty="0"/>
              <a:t> OF</a:t>
            </a:r>
            <a:r>
              <a:rPr sz="2400" spc="-100" dirty="0"/>
              <a:t> </a:t>
            </a:r>
            <a:r>
              <a:rPr sz="2400" spc="-5" dirty="0"/>
              <a:t>ENGINEERING</a:t>
            </a:r>
            <a:r>
              <a:rPr sz="2400" spc="-90" dirty="0"/>
              <a:t> </a:t>
            </a:r>
            <a:r>
              <a:rPr sz="2400" spc="-5" dirty="0"/>
              <a:t>AND</a:t>
            </a:r>
            <a:r>
              <a:rPr sz="2400" spc="-20" dirty="0"/>
              <a:t> </a:t>
            </a:r>
            <a:r>
              <a:rPr sz="2400" spc="-5" dirty="0"/>
              <a:t>TECHNOLOGY</a:t>
            </a:r>
            <a:endParaRPr sz="2400"/>
          </a:p>
          <a:p>
            <a:pPr marR="3810" algn="ctr">
              <a:lnSpc>
                <a:spcPct val="100000"/>
              </a:lnSpc>
              <a:spcBef>
                <a:spcPts val="5"/>
              </a:spcBef>
            </a:pPr>
            <a:r>
              <a:rPr sz="2400" spc="-30" dirty="0"/>
              <a:t>Kaniyur,</a:t>
            </a:r>
            <a:r>
              <a:rPr sz="2400" spc="-20" dirty="0"/>
              <a:t> </a:t>
            </a:r>
            <a:r>
              <a:rPr sz="2400" spc="-10" dirty="0"/>
              <a:t>Coimbatore</a:t>
            </a:r>
            <a:r>
              <a:rPr sz="2400" spc="5" dirty="0"/>
              <a:t> </a:t>
            </a:r>
            <a:r>
              <a:rPr sz="2400" spc="-5" dirty="0"/>
              <a:t>- 641659</a:t>
            </a:r>
            <a:endParaRPr sz="2400"/>
          </a:p>
        </p:txBody>
      </p:sp>
      <p:sp>
        <p:nvSpPr>
          <p:cNvPr id="3" name="object 3"/>
          <p:cNvSpPr txBox="1"/>
          <p:nvPr/>
        </p:nvSpPr>
        <p:spPr>
          <a:xfrm>
            <a:off x="304799" y="1777110"/>
            <a:ext cx="11500103" cy="1302921"/>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Times New Roman"/>
                <a:cs typeface="Times New Roman"/>
              </a:rPr>
              <a:t>                                </a:t>
            </a:r>
            <a:r>
              <a:rPr sz="2400" b="1" spc="-5" dirty="0">
                <a:latin typeface="Times New Roman"/>
                <a:cs typeface="Times New Roman"/>
              </a:rPr>
              <a:t>Department</a:t>
            </a:r>
            <a:r>
              <a:rPr sz="2400" b="1" spc="15" dirty="0">
                <a:latin typeface="Times New Roman"/>
                <a:cs typeface="Times New Roman"/>
              </a:rPr>
              <a:t> </a:t>
            </a:r>
            <a:r>
              <a:rPr sz="2400" b="1" spc="-10" dirty="0">
                <a:latin typeface="Times New Roman"/>
                <a:cs typeface="Times New Roman"/>
              </a:rPr>
              <a:t>of</a:t>
            </a:r>
            <a:r>
              <a:rPr sz="2400" b="1" spc="15" dirty="0">
                <a:latin typeface="Times New Roman"/>
                <a:cs typeface="Times New Roman"/>
              </a:rPr>
              <a:t> </a:t>
            </a:r>
            <a:r>
              <a:rPr sz="2400" b="1" spc="-5" dirty="0">
                <a:latin typeface="Times New Roman"/>
                <a:cs typeface="Times New Roman"/>
              </a:rPr>
              <a:t>Computer</a:t>
            </a:r>
            <a:r>
              <a:rPr sz="2400" b="1" spc="-15" dirty="0">
                <a:latin typeface="Times New Roman"/>
                <a:cs typeface="Times New Roman"/>
              </a:rPr>
              <a:t> </a:t>
            </a:r>
            <a:r>
              <a:rPr sz="2400" b="1" spc="-5" dirty="0">
                <a:latin typeface="Times New Roman"/>
                <a:cs typeface="Times New Roman"/>
              </a:rPr>
              <a:t>Science</a:t>
            </a:r>
            <a:r>
              <a:rPr sz="2400" b="1" spc="-10" dirty="0">
                <a:latin typeface="Times New Roman"/>
                <a:cs typeface="Times New Roman"/>
              </a:rPr>
              <a:t> </a:t>
            </a:r>
            <a:r>
              <a:rPr sz="2400" b="1" spc="-5" dirty="0">
                <a:latin typeface="Times New Roman"/>
                <a:cs typeface="Times New Roman"/>
              </a:rPr>
              <a:t>&amp;</a:t>
            </a:r>
            <a:r>
              <a:rPr sz="2400" b="1" spc="15" dirty="0">
                <a:latin typeface="Times New Roman"/>
                <a:cs typeface="Times New Roman"/>
              </a:rPr>
              <a:t> </a:t>
            </a:r>
            <a:r>
              <a:rPr sz="2400" b="1" spc="-5" dirty="0">
                <a:latin typeface="Times New Roman"/>
                <a:cs typeface="Times New Roman"/>
              </a:rPr>
              <a:t>Enginerring</a:t>
            </a:r>
            <a:endParaRPr sz="2400" dirty="0">
              <a:latin typeface="Times New Roman"/>
              <a:cs typeface="Times New Roman"/>
            </a:endParaRPr>
          </a:p>
          <a:p>
            <a:pPr>
              <a:lnSpc>
                <a:spcPct val="100000"/>
              </a:lnSpc>
              <a:spcBef>
                <a:spcPts val="55"/>
              </a:spcBef>
            </a:pPr>
            <a:endParaRPr sz="3100" dirty="0">
              <a:latin typeface="Times New Roman"/>
              <a:cs typeface="Times New Roman"/>
            </a:endParaRPr>
          </a:p>
          <a:p>
            <a:pPr marL="161925" algn="ctr">
              <a:lnSpc>
                <a:spcPct val="100000"/>
              </a:lnSpc>
            </a:pPr>
            <a:r>
              <a:rPr lang="en-US" sz="2800" b="1" dirty="0">
                <a:latin typeface="Times New Roman" panose="02020603050405020304" pitchFamily="18" charset="0"/>
                <a:cs typeface="Times New Roman" panose="02020603050405020304" pitchFamily="18" charset="0"/>
              </a:rPr>
              <a:t>Strengthening Defenses with Data Analytics against Malicious Links</a:t>
            </a:r>
            <a:endParaRPr sz="2800" dirty="0">
              <a:latin typeface="Times New Roman"/>
              <a:cs typeface="Times New Roman"/>
            </a:endParaRPr>
          </a:p>
        </p:txBody>
      </p:sp>
      <p:sp>
        <p:nvSpPr>
          <p:cNvPr id="4" name="object 4"/>
          <p:cNvSpPr txBox="1"/>
          <p:nvPr/>
        </p:nvSpPr>
        <p:spPr>
          <a:xfrm>
            <a:off x="3532759" y="3890009"/>
            <a:ext cx="1644014"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Internal</a:t>
            </a:r>
            <a:r>
              <a:rPr sz="2000" b="1" spc="-85" dirty="0">
                <a:latin typeface="Times New Roman"/>
                <a:cs typeface="Times New Roman"/>
              </a:rPr>
              <a:t> </a:t>
            </a:r>
            <a:r>
              <a:rPr sz="2000" b="1" dirty="0">
                <a:latin typeface="Times New Roman"/>
                <a:cs typeface="Times New Roman"/>
              </a:rPr>
              <a:t>Guide</a:t>
            </a:r>
            <a:endParaRPr sz="2000">
              <a:latin typeface="Times New Roman"/>
              <a:cs typeface="Times New Roman"/>
            </a:endParaRPr>
          </a:p>
        </p:txBody>
      </p:sp>
      <p:sp>
        <p:nvSpPr>
          <p:cNvPr id="5" name="object 5"/>
          <p:cNvSpPr txBox="1"/>
          <p:nvPr/>
        </p:nvSpPr>
        <p:spPr>
          <a:xfrm>
            <a:off x="8065338" y="3890009"/>
            <a:ext cx="1720850" cy="330835"/>
          </a:xfrm>
          <a:prstGeom prst="rect">
            <a:avLst/>
          </a:prstGeom>
        </p:spPr>
        <p:txBody>
          <a:bodyPr vert="horz" wrap="square" lIns="0" tIns="12700" rIns="0" bIns="0" rtlCol="0">
            <a:spAutoFit/>
          </a:bodyPr>
          <a:lstStyle/>
          <a:p>
            <a:pPr marL="12700">
              <a:lnSpc>
                <a:spcPct val="100000"/>
              </a:lnSpc>
              <a:spcBef>
                <a:spcPts val="100"/>
              </a:spcBef>
            </a:pPr>
            <a:r>
              <a:rPr sz="2000" b="1" spc="-45" dirty="0">
                <a:latin typeface="Times New Roman"/>
                <a:cs typeface="Times New Roman"/>
              </a:rPr>
              <a:t>Team</a:t>
            </a:r>
            <a:r>
              <a:rPr sz="2000" b="1" spc="-70" dirty="0">
                <a:latin typeface="Times New Roman"/>
                <a:cs typeface="Times New Roman"/>
              </a:rPr>
              <a:t> </a:t>
            </a:r>
            <a:r>
              <a:rPr sz="2000" b="1" dirty="0">
                <a:latin typeface="Times New Roman"/>
                <a:cs typeface="Times New Roman"/>
              </a:rPr>
              <a:t>Members</a:t>
            </a:r>
            <a:endParaRPr sz="2000">
              <a:latin typeface="Times New Roman"/>
              <a:cs typeface="Times New Roman"/>
            </a:endParaRPr>
          </a:p>
        </p:txBody>
      </p:sp>
      <p:sp>
        <p:nvSpPr>
          <p:cNvPr id="6" name="object 6"/>
          <p:cNvSpPr txBox="1"/>
          <p:nvPr/>
        </p:nvSpPr>
        <p:spPr>
          <a:xfrm>
            <a:off x="3287395" y="4567935"/>
            <a:ext cx="2258695" cy="677750"/>
          </a:xfrm>
          <a:prstGeom prst="rect">
            <a:avLst/>
          </a:prstGeom>
        </p:spPr>
        <p:txBody>
          <a:bodyPr vert="horz" wrap="square" lIns="0" tIns="12700" rIns="0" bIns="0" rtlCol="0">
            <a:spAutoFit/>
          </a:bodyPr>
          <a:lstStyle/>
          <a:p>
            <a:pPr marL="12700" marR="5080" indent="100330">
              <a:lnSpc>
                <a:spcPct val="126200"/>
              </a:lnSpc>
              <a:spcBef>
                <a:spcPts val="100"/>
              </a:spcBef>
            </a:pPr>
            <a:r>
              <a:rPr sz="1800" spc="-5" dirty="0" err="1">
                <a:latin typeface="Times New Roman"/>
                <a:cs typeface="Times New Roman"/>
              </a:rPr>
              <a:t>M</a:t>
            </a:r>
            <a:r>
              <a:rPr lang="en-US" sz="1800" spc="-5" dirty="0" err="1">
                <a:latin typeface="Times New Roman"/>
                <a:cs typeface="Times New Roman"/>
              </a:rPr>
              <a:t>r</a:t>
            </a:r>
            <a:r>
              <a:rPr sz="1800" spc="-5" dirty="0" err="1">
                <a:latin typeface="Times New Roman"/>
                <a:cs typeface="Times New Roman"/>
              </a:rPr>
              <a:t>s</a:t>
            </a:r>
            <a:r>
              <a:rPr lang="en-US" sz="1800" spc="-5" dirty="0" err="1">
                <a:latin typeface="Times New Roman"/>
                <a:cs typeface="Times New Roman"/>
              </a:rPr>
              <a:t>.</a:t>
            </a:r>
            <a:r>
              <a:rPr lang="en-US" spc="-5" dirty="0" err="1">
                <a:latin typeface="Times New Roman"/>
                <a:cs typeface="Times New Roman"/>
              </a:rPr>
              <a:t>S.Princy</a:t>
            </a:r>
            <a:r>
              <a:rPr sz="1800" dirty="0">
                <a:latin typeface="Times New Roman"/>
                <a:cs typeface="Times New Roman"/>
              </a:rPr>
              <a:t> ,</a:t>
            </a:r>
            <a:r>
              <a:rPr sz="1800" spc="5" dirty="0">
                <a:latin typeface="Times New Roman"/>
                <a:cs typeface="Times New Roman"/>
              </a:rPr>
              <a:t> </a:t>
            </a:r>
            <a:r>
              <a:rPr sz="1800" spc="-5" dirty="0">
                <a:latin typeface="Times New Roman"/>
                <a:cs typeface="Times New Roman"/>
              </a:rPr>
              <a:t>M</a:t>
            </a:r>
            <a:r>
              <a:rPr lang="en-US" spc="-5" dirty="0">
                <a:latin typeface="Times New Roman"/>
                <a:cs typeface="Times New Roman"/>
              </a:rPr>
              <a:t>.</a:t>
            </a:r>
            <a:r>
              <a:rPr sz="1800" spc="-5" dirty="0">
                <a:latin typeface="Times New Roman"/>
                <a:cs typeface="Times New Roman"/>
              </a:rPr>
              <a:t>E</a:t>
            </a:r>
            <a:r>
              <a:rPr lang="en-US" sz="1800" spc="-5" dirty="0">
                <a:latin typeface="Times New Roman"/>
                <a:cs typeface="Times New Roman"/>
              </a:rPr>
              <a:t>.</a:t>
            </a:r>
            <a:r>
              <a:rPr sz="1800" spc="-5" dirty="0">
                <a:latin typeface="Times New Roman"/>
                <a:cs typeface="Times New Roman"/>
              </a:rPr>
              <a:t> </a:t>
            </a:r>
            <a:r>
              <a:rPr sz="1800" dirty="0">
                <a:latin typeface="Times New Roman"/>
                <a:cs typeface="Times New Roman"/>
              </a:rPr>
              <a:t> </a:t>
            </a:r>
            <a:r>
              <a:rPr sz="1800" spc="-5" dirty="0">
                <a:latin typeface="Times New Roman"/>
                <a:cs typeface="Times New Roman"/>
              </a:rPr>
              <a:t>Assistant</a:t>
            </a:r>
            <a:r>
              <a:rPr sz="1800" spc="-15" dirty="0">
                <a:latin typeface="Times New Roman"/>
                <a:cs typeface="Times New Roman"/>
              </a:rPr>
              <a:t> </a:t>
            </a:r>
            <a:r>
              <a:rPr sz="1800" spc="-5" dirty="0">
                <a:latin typeface="Times New Roman"/>
                <a:cs typeface="Times New Roman"/>
              </a:rPr>
              <a:t>Professor</a:t>
            </a:r>
            <a:r>
              <a:rPr sz="1800" spc="-10" dirty="0">
                <a:latin typeface="Times New Roman"/>
                <a:cs typeface="Times New Roman"/>
              </a:rPr>
              <a:t> </a:t>
            </a:r>
            <a:r>
              <a:rPr sz="1800" spc="-5" dirty="0">
                <a:latin typeface="Times New Roman"/>
                <a:cs typeface="Times New Roman"/>
              </a:rPr>
              <a:t>CSE</a:t>
            </a:r>
            <a:endParaRPr sz="1800" dirty="0">
              <a:latin typeface="Times New Roman"/>
              <a:cs typeface="Times New Roman"/>
            </a:endParaRPr>
          </a:p>
        </p:txBody>
      </p:sp>
      <p:sp>
        <p:nvSpPr>
          <p:cNvPr id="7" name="object 7"/>
          <p:cNvSpPr txBox="1"/>
          <p:nvPr/>
        </p:nvSpPr>
        <p:spPr>
          <a:xfrm>
            <a:off x="6781800" y="4639817"/>
            <a:ext cx="3886199"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Times New Roman"/>
                <a:cs typeface="Times New Roman"/>
              </a:rPr>
              <a:t>Gopala Krishna</a:t>
            </a:r>
            <a:r>
              <a:rPr sz="1800" spc="-5" dirty="0">
                <a:latin typeface="Times New Roman"/>
                <a:cs typeface="Times New Roman"/>
              </a:rPr>
              <a:t>.J</a:t>
            </a:r>
            <a:r>
              <a:rPr lang="en-US" sz="1800" spc="-5" dirty="0">
                <a:latin typeface="Times New Roman"/>
                <a:cs typeface="Times New Roman"/>
              </a:rPr>
              <a:t>       </a:t>
            </a:r>
            <a:r>
              <a:rPr sz="1800" spc="20"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7122201040</a:t>
            </a:r>
            <a:r>
              <a:rPr lang="en-US" sz="1800" dirty="0">
                <a:latin typeface="Times New Roman"/>
                <a:cs typeface="Times New Roman"/>
              </a:rPr>
              <a:t>16</a:t>
            </a:r>
            <a:endParaRPr sz="1800" dirty="0">
              <a:latin typeface="Times New Roman"/>
              <a:cs typeface="Times New Roman"/>
            </a:endParaRPr>
          </a:p>
        </p:txBody>
      </p:sp>
      <p:sp>
        <p:nvSpPr>
          <p:cNvPr id="8" name="object 8"/>
          <p:cNvSpPr txBox="1"/>
          <p:nvPr/>
        </p:nvSpPr>
        <p:spPr>
          <a:xfrm>
            <a:off x="6781800" y="4914392"/>
            <a:ext cx="1847081" cy="677750"/>
          </a:xfrm>
          <a:prstGeom prst="rect">
            <a:avLst/>
          </a:prstGeom>
        </p:spPr>
        <p:txBody>
          <a:bodyPr vert="horz" wrap="square" lIns="0" tIns="12700" rIns="0" bIns="0" rtlCol="0">
            <a:spAutoFit/>
          </a:bodyPr>
          <a:lstStyle/>
          <a:p>
            <a:pPr marL="16510" marR="5080" indent="-4445">
              <a:lnSpc>
                <a:spcPct val="126099"/>
              </a:lnSpc>
              <a:spcBef>
                <a:spcPts val="100"/>
              </a:spcBef>
            </a:pPr>
            <a:r>
              <a:rPr lang="en-US" sz="1800" spc="-5" dirty="0">
                <a:latin typeface="Times New Roman"/>
                <a:cs typeface="Times New Roman"/>
              </a:rPr>
              <a:t>Santhosh Kumar</a:t>
            </a:r>
            <a:r>
              <a:rPr lang="en-IN" sz="1800" spc="-5" dirty="0">
                <a:latin typeface="Times New Roman"/>
                <a:cs typeface="Times New Roman"/>
              </a:rPr>
              <a:t>.M</a:t>
            </a:r>
            <a:r>
              <a:rPr lang="en-IN" sz="1800" spc="-100" dirty="0">
                <a:latin typeface="Times New Roman"/>
                <a:cs typeface="Times New Roman"/>
              </a:rPr>
              <a:t> </a:t>
            </a:r>
            <a:r>
              <a:rPr lang="en-US" sz="1800" dirty="0" err="1">
                <a:latin typeface="Times New Roman"/>
                <a:cs typeface="Times New Roman"/>
              </a:rPr>
              <a:t>Visagan.P</a:t>
            </a:r>
            <a:endParaRPr sz="1800" dirty="0">
              <a:latin typeface="Times New Roman"/>
              <a:cs typeface="Times New Roman"/>
            </a:endParaRPr>
          </a:p>
        </p:txBody>
      </p:sp>
      <p:sp>
        <p:nvSpPr>
          <p:cNvPr id="9" name="object 9"/>
          <p:cNvSpPr txBox="1"/>
          <p:nvPr/>
        </p:nvSpPr>
        <p:spPr>
          <a:xfrm>
            <a:off x="8824976" y="4914392"/>
            <a:ext cx="1540510" cy="717550"/>
          </a:xfrm>
          <a:prstGeom prst="rect">
            <a:avLst/>
          </a:prstGeom>
        </p:spPr>
        <p:txBody>
          <a:bodyPr vert="horz" wrap="square" lIns="0" tIns="83820" rIns="0" bIns="0" rtlCol="0">
            <a:spAutoFit/>
          </a:bodyPr>
          <a:lstStyle/>
          <a:p>
            <a:pPr marL="12700">
              <a:lnSpc>
                <a:spcPct val="100000"/>
              </a:lnSpc>
              <a:spcBef>
                <a:spcPts val="660"/>
              </a:spcBef>
            </a:pPr>
            <a:r>
              <a:rPr sz="1800" dirty="0">
                <a:latin typeface="Times New Roman"/>
                <a:cs typeface="Times New Roman"/>
              </a:rPr>
              <a:t>-</a:t>
            </a:r>
            <a:r>
              <a:rPr sz="1800" spc="-95" dirty="0">
                <a:latin typeface="Times New Roman"/>
                <a:cs typeface="Times New Roman"/>
              </a:rPr>
              <a:t> </a:t>
            </a:r>
            <a:r>
              <a:rPr sz="1800" dirty="0">
                <a:latin typeface="Times New Roman"/>
                <a:cs typeface="Times New Roman"/>
              </a:rPr>
              <a:t>712220104023</a:t>
            </a:r>
            <a:endParaRPr sz="1800">
              <a:latin typeface="Times New Roman"/>
              <a:cs typeface="Times New Roman"/>
            </a:endParaRPr>
          </a:p>
          <a:p>
            <a:pPr marL="22860">
              <a:lnSpc>
                <a:spcPct val="100000"/>
              </a:lnSpc>
              <a:spcBef>
                <a:spcPts val="565"/>
              </a:spcBef>
            </a:pPr>
            <a:r>
              <a:rPr sz="1800" dirty="0">
                <a:latin typeface="Times New Roman"/>
                <a:cs typeface="Times New Roman"/>
              </a:rPr>
              <a:t>-</a:t>
            </a:r>
            <a:r>
              <a:rPr sz="1800" spc="-110" dirty="0">
                <a:latin typeface="Times New Roman"/>
                <a:cs typeface="Times New Roman"/>
              </a:rPr>
              <a:t> </a:t>
            </a:r>
            <a:r>
              <a:rPr sz="1800" dirty="0">
                <a:latin typeface="Times New Roman"/>
                <a:cs typeface="Times New Roman"/>
              </a:rPr>
              <a:t>712220104048</a:t>
            </a:r>
            <a:endParaRPr sz="1800">
              <a:latin typeface="Times New Roman"/>
              <a:cs typeface="Times New Roman"/>
            </a:endParaRPr>
          </a:p>
        </p:txBody>
      </p:sp>
      <p:sp>
        <p:nvSpPr>
          <p:cNvPr id="10" name="object 10"/>
          <p:cNvSpPr txBox="1"/>
          <p:nvPr/>
        </p:nvSpPr>
        <p:spPr>
          <a:xfrm>
            <a:off x="6781801" y="5679440"/>
            <a:ext cx="3569842" cy="289823"/>
          </a:xfrm>
          <a:prstGeom prst="rect">
            <a:avLst/>
          </a:prstGeom>
        </p:spPr>
        <p:txBody>
          <a:bodyPr vert="horz" wrap="square" lIns="0" tIns="12700" rIns="0" bIns="0" rtlCol="0">
            <a:spAutoFit/>
          </a:bodyPr>
          <a:lstStyle/>
          <a:p>
            <a:pPr marL="12700">
              <a:lnSpc>
                <a:spcPct val="100000"/>
              </a:lnSpc>
              <a:spcBef>
                <a:spcPts val="100"/>
              </a:spcBef>
            </a:pPr>
            <a:r>
              <a:rPr lang="en-US" sz="1800" spc="-20" dirty="0">
                <a:latin typeface="Times New Roman"/>
                <a:cs typeface="Times New Roman"/>
              </a:rPr>
              <a:t>Vishram</a:t>
            </a:r>
            <a:r>
              <a:rPr sz="1800" spc="-20" dirty="0">
                <a:latin typeface="Times New Roman"/>
                <a:cs typeface="Times New Roman"/>
              </a:rPr>
              <a:t>.R</a:t>
            </a:r>
            <a:r>
              <a:rPr lang="en-US" sz="1800" spc="-20" dirty="0">
                <a:latin typeface="Times New Roman"/>
                <a:cs typeface="Times New Roman"/>
              </a:rPr>
              <a:t>	   </a:t>
            </a:r>
            <a:r>
              <a:rPr sz="1800" spc="-55" dirty="0">
                <a:latin typeface="Times New Roman"/>
                <a:cs typeface="Times New Roman"/>
              </a:rPr>
              <a:t> </a:t>
            </a: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712220104053</a:t>
            </a:r>
          </a:p>
        </p:txBody>
      </p:sp>
      <p:pic>
        <p:nvPicPr>
          <p:cNvPr id="11" name="object 11"/>
          <p:cNvPicPr/>
          <p:nvPr/>
        </p:nvPicPr>
        <p:blipFill>
          <a:blip r:embed="rId2" cstate="print"/>
          <a:stretch>
            <a:fillRect/>
          </a:stretch>
        </p:blipFill>
        <p:spPr>
          <a:xfrm>
            <a:off x="464038" y="478406"/>
            <a:ext cx="870408" cy="977193"/>
          </a:xfrm>
          <a:prstGeom prst="rect">
            <a:avLst/>
          </a:prstGeom>
        </p:spPr>
      </p:pic>
      <p:pic>
        <p:nvPicPr>
          <p:cNvPr id="12" name="object 12"/>
          <p:cNvPicPr/>
          <p:nvPr/>
        </p:nvPicPr>
        <p:blipFill>
          <a:blip r:embed="rId3" cstate="print"/>
          <a:stretch>
            <a:fillRect/>
          </a:stretch>
        </p:blipFill>
        <p:spPr>
          <a:xfrm>
            <a:off x="10326794" y="272795"/>
            <a:ext cx="1478109" cy="13365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8816" y="638302"/>
            <a:ext cx="5118100" cy="452120"/>
          </a:xfrm>
          <a:prstGeom prst="rect">
            <a:avLst/>
          </a:prstGeom>
        </p:spPr>
        <p:txBody>
          <a:bodyPr vert="horz" wrap="square" lIns="0" tIns="12065" rIns="0" bIns="0" rtlCol="0">
            <a:spAutoFit/>
          </a:bodyPr>
          <a:lstStyle/>
          <a:p>
            <a:pPr marL="12700">
              <a:lnSpc>
                <a:spcPct val="100000"/>
              </a:lnSpc>
              <a:spcBef>
                <a:spcPts val="95"/>
              </a:spcBef>
              <a:tabLst>
                <a:tab pos="3331210" algn="l"/>
              </a:tabLst>
            </a:pPr>
            <a:r>
              <a:rPr spc="-5" dirty="0"/>
              <a:t>ARCHITECTUR</a:t>
            </a:r>
            <a:r>
              <a:rPr lang="en-US" spc="-5" dirty="0"/>
              <a:t>E </a:t>
            </a:r>
            <a:r>
              <a:rPr spc="-10" dirty="0"/>
              <a:t>DIAGRAM</a:t>
            </a:r>
          </a:p>
        </p:txBody>
      </p:sp>
      <p:pic>
        <p:nvPicPr>
          <p:cNvPr id="4" name="Image 6">
            <a:extLst>
              <a:ext uri="{FF2B5EF4-FFF2-40B4-BE49-F238E27FC236}">
                <a16:creationId xmlns:a16="http://schemas.microsoft.com/office/drawing/2014/main" id="{6A1E7446-C4AE-3608-ADC7-21EF2F44FF11}"/>
              </a:ext>
            </a:extLst>
          </p:cNvPr>
          <p:cNvPicPr>
            <a:picLocks/>
          </p:cNvPicPr>
          <p:nvPr/>
        </p:nvPicPr>
        <p:blipFill>
          <a:blip r:embed="rId2" cstate="print"/>
          <a:stretch>
            <a:fillRect/>
          </a:stretch>
        </p:blipFill>
        <p:spPr>
          <a:xfrm>
            <a:off x="1447800" y="1600200"/>
            <a:ext cx="9601200" cy="4191000"/>
          </a:xfrm>
          <a:prstGeom prst="rect">
            <a:avLst/>
          </a:prstGeom>
        </p:spPr>
      </p:pic>
      <p:cxnSp>
        <p:nvCxnSpPr>
          <p:cNvPr id="13" name="Straight Arrow Connector 12">
            <a:extLst>
              <a:ext uri="{FF2B5EF4-FFF2-40B4-BE49-F238E27FC236}">
                <a16:creationId xmlns:a16="http://schemas.microsoft.com/office/drawing/2014/main" id="{93777AE9-C37A-579C-FE6A-58B2EB46B5E7}"/>
              </a:ext>
            </a:extLst>
          </p:cNvPr>
          <p:cNvCxnSpPr/>
          <p:nvPr/>
        </p:nvCxnSpPr>
        <p:spPr>
          <a:xfrm>
            <a:off x="9525000" y="2362200"/>
            <a:ext cx="8382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297" y="267080"/>
            <a:ext cx="3512185" cy="452120"/>
          </a:xfrm>
          <a:prstGeom prst="rect">
            <a:avLst/>
          </a:prstGeom>
        </p:spPr>
        <p:txBody>
          <a:bodyPr vert="horz" wrap="square" lIns="0" tIns="12065" rIns="0" bIns="0" rtlCol="0">
            <a:spAutoFit/>
          </a:bodyPr>
          <a:lstStyle/>
          <a:p>
            <a:pPr marL="12700">
              <a:lnSpc>
                <a:spcPct val="100000"/>
              </a:lnSpc>
              <a:spcBef>
                <a:spcPts val="95"/>
              </a:spcBef>
            </a:pPr>
            <a:r>
              <a:rPr spc="-5" dirty="0"/>
              <a:t>PROPOSED</a:t>
            </a:r>
            <a:r>
              <a:rPr spc="-50" dirty="0"/>
              <a:t> </a:t>
            </a:r>
            <a:r>
              <a:rPr spc="-5" dirty="0"/>
              <a:t>SYSTEM</a:t>
            </a:r>
          </a:p>
        </p:txBody>
      </p:sp>
      <p:sp>
        <p:nvSpPr>
          <p:cNvPr id="3" name="object 3"/>
          <p:cNvSpPr txBox="1"/>
          <p:nvPr/>
        </p:nvSpPr>
        <p:spPr>
          <a:xfrm>
            <a:off x="860247" y="882730"/>
            <a:ext cx="10417810" cy="4029949"/>
          </a:xfrm>
          <a:prstGeom prst="rect">
            <a:avLst/>
          </a:prstGeom>
        </p:spPr>
        <p:txBody>
          <a:bodyPr vert="horz" wrap="square" lIns="0" tIns="150495" rIns="0" bIns="0" rtlCol="0">
            <a:spAutoFit/>
          </a:bodyPr>
          <a:lstStyle/>
          <a:p>
            <a:pPr marL="241300" indent="-229235" algn="just">
              <a:lnSpc>
                <a:spcPct val="100000"/>
              </a:lnSpc>
              <a:spcBef>
                <a:spcPts val="1185"/>
              </a:spcBef>
              <a:buFont typeface="Arial MT"/>
              <a:buChar char="•"/>
              <a:tabLst>
                <a:tab pos="241300" algn="l"/>
                <a:tab pos="241935" algn="l"/>
              </a:tabLst>
            </a:pPr>
            <a:r>
              <a:rPr lang="en-US" sz="1800" spc="-5" dirty="0">
                <a:latin typeface="Times New Roman"/>
                <a:cs typeface="Times New Roman"/>
              </a:rPr>
              <a:t> LSTM is effective for capturing sequential patterns in data, making it suitable for analyzing URL structures and identifying patterns indicative of malicious intent</a:t>
            </a:r>
            <a:r>
              <a:rPr sz="1800" spc="-5" dirty="0">
                <a:latin typeface="Times New Roman"/>
                <a:cs typeface="Times New Roman"/>
              </a:rPr>
              <a:t>.</a:t>
            </a:r>
            <a:endParaRPr sz="1800" dirty="0">
              <a:latin typeface="Times New Roman"/>
              <a:cs typeface="Times New Roman"/>
            </a:endParaRPr>
          </a:p>
          <a:p>
            <a:pPr algn="just">
              <a:lnSpc>
                <a:spcPct val="100000"/>
              </a:lnSpc>
              <a:spcBef>
                <a:spcPts val="5"/>
              </a:spcBef>
            </a:pPr>
            <a:endParaRPr sz="1800" dirty="0">
              <a:latin typeface="Times New Roman"/>
              <a:cs typeface="Times New Roman"/>
            </a:endParaRPr>
          </a:p>
          <a:p>
            <a:pPr marL="241300" indent="-229235" algn="just">
              <a:lnSpc>
                <a:spcPct val="100000"/>
              </a:lnSpc>
              <a:buFont typeface="Arial MT"/>
              <a:buChar char="•"/>
              <a:tabLst>
                <a:tab pos="241300" algn="l"/>
                <a:tab pos="241935" algn="l"/>
              </a:tabLst>
            </a:pPr>
            <a:r>
              <a:rPr lang="en-US" sz="1800" spc="-5" dirty="0">
                <a:latin typeface="Times New Roman"/>
                <a:cs typeface="Times New Roman"/>
              </a:rPr>
              <a:t>Enhancing the extracted features with additional relevant information such as domain age, presence of suspicious keywords, URL length, and use of special characters. These engineered features provide valuable contextual information for the classification task..</a:t>
            </a:r>
          </a:p>
          <a:p>
            <a:pPr marL="12065" algn="just">
              <a:lnSpc>
                <a:spcPct val="100000"/>
              </a:lnSpc>
              <a:tabLst>
                <a:tab pos="241300" algn="l"/>
                <a:tab pos="241935" algn="l"/>
              </a:tabLst>
            </a:pPr>
            <a:endParaRPr sz="1800" dirty="0">
              <a:latin typeface="Times New Roman"/>
              <a:cs typeface="Times New Roman"/>
            </a:endParaRPr>
          </a:p>
          <a:p>
            <a:pPr marL="241300" indent="-229235" algn="just">
              <a:lnSpc>
                <a:spcPct val="100000"/>
              </a:lnSpc>
              <a:spcBef>
                <a:spcPts val="5"/>
              </a:spcBef>
              <a:buFont typeface="Arial MT"/>
              <a:buChar char="•"/>
              <a:tabLst>
                <a:tab pos="241300" algn="l"/>
                <a:tab pos="241935" algn="l"/>
              </a:tabLst>
            </a:pPr>
            <a:r>
              <a:rPr lang="en-US" sz="1800" dirty="0">
                <a:latin typeface="Times New Roman"/>
                <a:cs typeface="Times New Roman"/>
              </a:rPr>
              <a:t>Combination of LSTM-extracted features with features generated by </a:t>
            </a:r>
            <a:r>
              <a:rPr lang="en-US" sz="1800" dirty="0" err="1">
                <a:latin typeface="Times New Roman"/>
                <a:cs typeface="Times New Roman"/>
              </a:rPr>
              <a:t>XGBoost</a:t>
            </a:r>
            <a:r>
              <a:rPr lang="en-US" sz="1800" dirty="0">
                <a:latin typeface="Times New Roman"/>
                <a:cs typeface="Times New Roman"/>
              </a:rPr>
              <a:t>, a powerful gradient boosting algorithm known for its robustness and efficiency in handling structured data. </a:t>
            </a:r>
            <a:r>
              <a:rPr lang="en-US" sz="1800" dirty="0" err="1">
                <a:latin typeface="Times New Roman"/>
                <a:cs typeface="Times New Roman"/>
              </a:rPr>
              <a:t>XGBoost</a:t>
            </a:r>
            <a:r>
              <a:rPr lang="en-US" sz="1800" dirty="0">
                <a:latin typeface="Times New Roman"/>
                <a:cs typeface="Times New Roman"/>
              </a:rPr>
              <a:t> can complement LSTM by capturing nonlinear relationships and interactions between features.</a:t>
            </a:r>
            <a:endParaRPr lang="en-US" spc="-60" dirty="0">
              <a:latin typeface="Times New Roman"/>
              <a:cs typeface="Times New Roman"/>
            </a:endParaRPr>
          </a:p>
          <a:p>
            <a:pPr marL="12065" algn="just">
              <a:lnSpc>
                <a:spcPct val="100000"/>
              </a:lnSpc>
              <a:spcBef>
                <a:spcPts val="5"/>
              </a:spcBef>
              <a:tabLst>
                <a:tab pos="241300" algn="l"/>
                <a:tab pos="241935" algn="l"/>
              </a:tabLst>
            </a:pPr>
            <a:endParaRPr sz="1800" dirty="0">
              <a:latin typeface="Times New Roman"/>
              <a:cs typeface="Times New Roman"/>
            </a:endParaRPr>
          </a:p>
          <a:p>
            <a:pPr marL="241300" indent="-229235" algn="just">
              <a:lnSpc>
                <a:spcPct val="100000"/>
              </a:lnSpc>
              <a:buFont typeface="Arial MT"/>
              <a:buChar char="•"/>
              <a:tabLst>
                <a:tab pos="241300" algn="l"/>
                <a:tab pos="241935" algn="l"/>
              </a:tabLst>
            </a:pPr>
            <a:r>
              <a:rPr lang="en-US" sz="1800" spc="-10" dirty="0">
                <a:latin typeface="Times New Roman"/>
                <a:cs typeface="Times New Roman"/>
              </a:rPr>
              <a:t>Evaluate the performance of the combined LSTM-</a:t>
            </a:r>
            <a:r>
              <a:rPr lang="en-US" sz="1800" spc="-10" dirty="0" err="1">
                <a:latin typeface="Times New Roman"/>
                <a:cs typeface="Times New Roman"/>
              </a:rPr>
              <a:t>XGBoost</a:t>
            </a:r>
            <a:r>
              <a:rPr lang="en-US" sz="1800" spc="-10" dirty="0">
                <a:latin typeface="Times New Roman"/>
                <a:cs typeface="Times New Roman"/>
              </a:rPr>
              <a:t> model using appropriate metrics such as accuracy, precision, recall, and F1-score. Fine-tune hyperparameters of both algorithms through cross-validation to optimize model performance and generalization 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9871" y="419480"/>
            <a:ext cx="2435860" cy="452120"/>
          </a:xfrm>
          <a:prstGeom prst="rect">
            <a:avLst/>
          </a:prstGeom>
        </p:spPr>
        <p:txBody>
          <a:bodyPr vert="horz" wrap="square" lIns="0" tIns="12065" rIns="0" bIns="0" rtlCol="0">
            <a:spAutoFit/>
          </a:bodyPr>
          <a:lstStyle/>
          <a:p>
            <a:pPr marL="12700">
              <a:lnSpc>
                <a:spcPct val="100000"/>
              </a:lnSpc>
              <a:spcBef>
                <a:spcPts val="95"/>
              </a:spcBef>
            </a:pPr>
            <a:r>
              <a:rPr spc="-5" dirty="0"/>
              <a:t>AD</a:t>
            </a:r>
            <a:r>
              <a:rPr spc="-375" dirty="0"/>
              <a:t>V</a:t>
            </a:r>
            <a:r>
              <a:rPr spc="-5" dirty="0"/>
              <a:t>AN</a:t>
            </a:r>
            <a:r>
              <a:rPr spc="-225" dirty="0"/>
              <a:t>T</a:t>
            </a:r>
            <a:r>
              <a:rPr spc="-5" dirty="0"/>
              <a:t>AG</a:t>
            </a:r>
            <a:r>
              <a:rPr spc="-20" dirty="0"/>
              <a:t>E</a:t>
            </a:r>
            <a:r>
              <a:rPr spc="-5" dirty="0"/>
              <a:t>S</a:t>
            </a:r>
          </a:p>
        </p:txBody>
      </p:sp>
      <p:sp>
        <p:nvSpPr>
          <p:cNvPr id="3" name="object 3"/>
          <p:cNvSpPr txBox="1"/>
          <p:nvPr/>
        </p:nvSpPr>
        <p:spPr>
          <a:xfrm>
            <a:off x="762000" y="1395425"/>
            <a:ext cx="10515346" cy="3890809"/>
          </a:xfrm>
          <a:prstGeom prst="rect">
            <a:avLst/>
          </a:prstGeom>
        </p:spPr>
        <p:txBody>
          <a:bodyPr vert="horz" wrap="square" lIns="0" tIns="12700" rIns="0" bIns="0" rtlCol="0">
            <a:spAutoFit/>
          </a:bodyPr>
          <a:lstStyle/>
          <a:p>
            <a:pPr marL="241300" indent="-228600" algn="just">
              <a:lnSpc>
                <a:spcPct val="100000"/>
              </a:lnSpc>
              <a:spcBef>
                <a:spcPts val="100"/>
              </a:spcBef>
              <a:buFont typeface="Arial MT"/>
              <a:buChar char="•"/>
              <a:tabLst>
                <a:tab pos="240665" algn="l"/>
                <a:tab pos="241300" algn="l"/>
              </a:tabLst>
            </a:pPr>
            <a:r>
              <a:rPr lang="en-US" sz="1800" dirty="0">
                <a:latin typeface="Times New Roman"/>
                <a:cs typeface="Times New Roman"/>
              </a:rPr>
              <a:t>By combining LSTM and </a:t>
            </a:r>
            <a:r>
              <a:rPr lang="en-US" sz="1800" dirty="0" err="1">
                <a:latin typeface="Times New Roman"/>
                <a:cs typeface="Times New Roman"/>
              </a:rPr>
              <a:t>XGBoost</a:t>
            </a:r>
            <a:r>
              <a:rPr lang="en-US" sz="1800" dirty="0">
                <a:latin typeface="Times New Roman"/>
                <a:cs typeface="Times New Roman"/>
              </a:rPr>
              <a:t>, the system can effectively capture complex relationships and interactions within the URL data, enhancing detection </a:t>
            </a:r>
            <a:r>
              <a:rPr lang="en-US" sz="1800" dirty="0" err="1">
                <a:latin typeface="Times New Roman"/>
                <a:cs typeface="Times New Roman"/>
              </a:rPr>
              <a:t>accuracy.Scalable</a:t>
            </a:r>
            <a:r>
              <a:rPr lang="en-US" sz="1800" dirty="0">
                <a:latin typeface="Times New Roman"/>
                <a:cs typeface="Times New Roman"/>
              </a:rPr>
              <a:t> solution capable of processing large volumes of URL data efficiently.</a:t>
            </a:r>
          </a:p>
          <a:p>
            <a:pPr algn="just">
              <a:lnSpc>
                <a:spcPct val="100000"/>
              </a:lnSpc>
              <a:spcBef>
                <a:spcPts val="5"/>
              </a:spcBef>
              <a:buFont typeface="Arial MT"/>
              <a:buChar char="•"/>
            </a:pPr>
            <a:endParaRPr sz="1800" dirty="0">
              <a:latin typeface="Times New Roman"/>
              <a:cs typeface="Times New Roman"/>
            </a:endParaRPr>
          </a:p>
          <a:p>
            <a:pPr marL="241300" indent="-228600" algn="just">
              <a:lnSpc>
                <a:spcPct val="100000"/>
              </a:lnSpc>
              <a:buFont typeface="Arial MT"/>
              <a:buChar char="•"/>
              <a:tabLst>
                <a:tab pos="240665" algn="l"/>
                <a:tab pos="241300" algn="l"/>
                <a:tab pos="637540" algn="l"/>
                <a:tab pos="1692275" algn="l"/>
                <a:tab pos="2571115" algn="l"/>
                <a:tab pos="3155315" algn="l"/>
                <a:tab pos="3615690" algn="l"/>
                <a:tab pos="5013325" algn="l"/>
                <a:tab pos="6106160" algn="l"/>
                <a:tab pos="7143750" algn="l"/>
                <a:tab pos="8046084" algn="l"/>
                <a:tab pos="8924290" algn="l"/>
                <a:tab pos="9370695" algn="l"/>
              </a:tabLst>
            </a:pPr>
            <a:r>
              <a:rPr lang="en-US" spc="-5" dirty="0">
                <a:latin typeface="Times New Roman"/>
                <a:cs typeface="Times New Roman"/>
              </a:rPr>
              <a:t> Both LSTM and </a:t>
            </a:r>
            <a:r>
              <a:rPr lang="en-US" spc="-5" dirty="0" err="1">
                <a:latin typeface="Times New Roman"/>
                <a:cs typeface="Times New Roman"/>
              </a:rPr>
              <a:t>XGBoost</a:t>
            </a:r>
            <a:r>
              <a:rPr lang="en-US" spc="-5" dirty="0">
                <a:latin typeface="Times New Roman"/>
                <a:cs typeface="Times New Roman"/>
              </a:rPr>
              <a:t> are robust to imbalanced data and can effectively handle skewed class distributions, resulting in more reliable detection performance.</a:t>
            </a:r>
          </a:p>
          <a:p>
            <a:pPr marL="12700" algn="just">
              <a:lnSpc>
                <a:spcPct val="100000"/>
              </a:lnSpc>
              <a:tabLst>
                <a:tab pos="240665" algn="l"/>
                <a:tab pos="241300" algn="l"/>
                <a:tab pos="637540" algn="l"/>
                <a:tab pos="1692275" algn="l"/>
                <a:tab pos="2571115" algn="l"/>
                <a:tab pos="3155315" algn="l"/>
                <a:tab pos="3615690" algn="l"/>
                <a:tab pos="5013325" algn="l"/>
                <a:tab pos="6106160" algn="l"/>
                <a:tab pos="7143750" algn="l"/>
                <a:tab pos="8046084" algn="l"/>
                <a:tab pos="8924290" algn="l"/>
                <a:tab pos="9370695" algn="l"/>
              </a:tabLst>
            </a:pPr>
            <a:endParaRPr lang="en-US" spc="-5" dirty="0">
              <a:latin typeface="Times New Roman"/>
              <a:cs typeface="Times New Roman"/>
            </a:endParaRPr>
          </a:p>
          <a:p>
            <a:pPr marL="241300" indent="-228600" algn="just">
              <a:lnSpc>
                <a:spcPct val="100000"/>
              </a:lnSpc>
              <a:buFont typeface="Arial MT"/>
              <a:buChar char="•"/>
              <a:tabLst>
                <a:tab pos="240665" algn="l"/>
                <a:tab pos="241300" algn="l"/>
                <a:tab pos="637540" algn="l"/>
                <a:tab pos="1692275" algn="l"/>
                <a:tab pos="2571115" algn="l"/>
                <a:tab pos="3155315" algn="l"/>
                <a:tab pos="3615690" algn="l"/>
                <a:tab pos="5013325" algn="l"/>
                <a:tab pos="6106160" algn="l"/>
                <a:tab pos="7143750" algn="l"/>
                <a:tab pos="8046084" algn="l"/>
                <a:tab pos="8924290" algn="l"/>
                <a:tab pos="9370695" algn="l"/>
              </a:tabLst>
            </a:pPr>
            <a:r>
              <a:rPr lang="en-US" sz="1800" spc="130" dirty="0">
                <a:latin typeface="Times New Roman"/>
                <a:cs typeface="Times New Roman"/>
              </a:rPr>
              <a:t>LSTM captures sequential patterns, while </a:t>
            </a:r>
            <a:r>
              <a:rPr lang="en-US" sz="1800" spc="130" dirty="0" err="1">
                <a:latin typeface="Times New Roman"/>
                <a:cs typeface="Times New Roman"/>
              </a:rPr>
              <a:t>XGBoost</a:t>
            </a:r>
            <a:r>
              <a:rPr lang="en-US" sz="1800" spc="130" dirty="0">
                <a:latin typeface="Times New Roman"/>
                <a:cs typeface="Times New Roman"/>
              </a:rPr>
              <a:t> enhances feature representation and captures complex relationships. By combining these models, the system achieves higher detection accuracy and robustness than either model alone.</a:t>
            </a:r>
          </a:p>
          <a:p>
            <a:pPr marL="12700" algn="just">
              <a:lnSpc>
                <a:spcPct val="100000"/>
              </a:lnSpc>
              <a:tabLst>
                <a:tab pos="240665" algn="l"/>
                <a:tab pos="241300" algn="l"/>
                <a:tab pos="637540" algn="l"/>
                <a:tab pos="1692275" algn="l"/>
                <a:tab pos="2571115" algn="l"/>
                <a:tab pos="3155315" algn="l"/>
                <a:tab pos="3615690" algn="l"/>
                <a:tab pos="5013325" algn="l"/>
                <a:tab pos="6106160" algn="l"/>
                <a:tab pos="7143750" algn="l"/>
                <a:tab pos="8046084" algn="l"/>
                <a:tab pos="8924290" algn="l"/>
                <a:tab pos="9370695" algn="l"/>
              </a:tabLst>
            </a:pPr>
            <a:endParaRPr lang="en-US" sz="1800" spc="130" dirty="0">
              <a:latin typeface="Times New Roman"/>
              <a:cs typeface="Times New Roman"/>
            </a:endParaRPr>
          </a:p>
          <a:p>
            <a:pPr marL="241300" indent="-228600" algn="just">
              <a:lnSpc>
                <a:spcPct val="100000"/>
              </a:lnSpc>
              <a:buFont typeface="Arial MT"/>
              <a:buChar char="•"/>
              <a:tabLst>
                <a:tab pos="240665" algn="l"/>
                <a:tab pos="241300" algn="l"/>
                <a:tab pos="637540" algn="l"/>
                <a:tab pos="1692275" algn="l"/>
                <a:tab pos="2571115" algn="l"/>
                <a:tab pos="3155315" algn="l"/>
                <a:tab pos="3615690" algn="l"/>
                <a:tab pos="5013325" algn="l"/>
                <a:tab pos="6106160" algn="l"/>
                <a:tab pos="7143750" algn="l"/>
                <a:tab pos="8046084" algn="l"/>
                <a:tab pos="8924290" algn="l"/>
                <a:tab pos="9370695" algn="l"/>
              </a:tabLst>
            </a:pPr>
            <a:r>
              <a:rPr lang="en-US" sz="1800" dirty="0">
                <a:latin typeface="Times New Roman"/>
                <a:cs typeface="Times New Roman"/>
              </a:rPr>
              <a:t>The system can adapt to evolving threats by continuously learning from new data. LSTM and </a:t>
            </a:r>
            <a:r>
              <a:rPr lang="en-US" sz="1800" dirty="0" err="1">
                <a:latin typeface="Times New Roman"/>
                <a:cs typeface="Times New Roman"/>
              </a:rPr>
              <a:t>XGBoost</a:t>
            </a:r>
            <a:r>
              <a:rPr lang="en-US" sz="1800" dirty="0">
                <a:latin typeface="Times New Roman"/>
                <a:cs typeface="Times New Roman"/>
              </a:rPr>
              <a:t> can be updated with the latest information to stay ahead of emerging malicious URL patterns, ensuring ongoing effectiveness in detecting threats.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6466" y="439038"/>
            <a:ext cx="1819275" cy="452120"/>
          </a:xfrm>
          <a:prstGeom prst="rect">
            <a:avLst/>
          </a:prstGeom>
        </p:spPr>
        <p:txBody>
          <a:bodyPr vert="horz" wrap="square" lIns="0" tIns="12065" rIns="0" bIns="0" rtlCol="0">
            <a:spAutoFit/>
          </a:bodyPr>
          <a:lstStyle/>
          <a:p>
            <a:pPr marL="12700">
              <a:lnSpc>
                <a:spcPct val="100000"/>
              </a:lnSpc>
              <a:spcBef>
                <a:spcPts val="95"/>
              </a:spcBef>
            </a:pPr>
            <a:r>
              <a:rPr spc="-10" dirty="0"/>
              <a:t>MODULES</a:t>
            </a:r>
          </a:p>
        </p:txBody>
      </p:sp>
      <p:sp>
        <p:nvSpPr>
          <p:cNvPr id="3" name="object 3"/>
          <p:cNvSpPr txBox="1"/>
          <p:nvPr/>
        </p:nvSpPr>
        <p:spPr>
          <a:xfrm>
            <a:off x="766673" y="1145794"/>
            <a:ext cx="8696325" cy="3742050"/>
          </a:xfrm>
          <a:prstGeom prst="rect">
            <a:avLst/>
          </a:prstGeom>
        </p:spPr>
        <p:txBody>
          <a:bodyPr vert="horz" wrap="square" lIns="0" tIns="12700" rIns="0" bIns="0" rtlCol="0">
            <a:spAutoFit/>
          </a:bodyPr>
          <a:lstStyle/>
          <a:p>
            <a:pPr marL="12700" algn="just">
              <a:lnSpc>
                <a:spcPct val="100000"/>
              </a:lnSpc>
              <a:spcBef>
                <a:spcPts val="100"/>
              </a:spcBef>
            </a:pPr>
            <a:r>
              <a:rPr sz="1800" b="1" spc="-5" dirty="0">
                <a:latin typeface="Times New Roman"/>
                <a:cs typeface="Times New Roman"/>
              </a:rPr>
              <a:t>Module</a:t>
            </a:r>
            <a:r>
              <a:rPr sz="1800" b="1" spc="-10" dirty="0">
                <a:latin typeface="Times New Roman"/>
                <a:cs typeface="Times New Roman"/>
              </a:rPr>
              <a:t> </a:t>
            </a:r>
            <a:r>
              <a:rPr sz="1800" b="1" spc="-5" dirty="0">
                <a:latin typeface="Times New Roman"/>
                <a:cs typeface="Times New Roman"/>
              </a:rPr>
              <a:t>1: Data </a:t>
            </a:r>
            <a:r>
              <a:rPr sz="1800" b="1" dirty="0">
                <a:latin typeface="Times New Roman"/>
                <a:cs typeface="Times New Roman"/>
              </a:rPr>
              <a:t>Collection</a:t>
            </a:r>
            <a:endParaRPr sz="1800" dirty="0">
              <a:latin typeface="Times New Roman"/>
              <a:cs typeface="Times New Roman"/>
            </a:endParaRPr>
          </a:p>
          <a:p>
            <a:pPr marL="12700" marR="5080" indent="914400" algn="just">
              <a:lnSpc>
                <a:spcPct val="150100"/>
              </a:lnSpc>
              <a:spcBef>
                <a:spcPts val="990"/>
              </a:spcBef>
            </a:pPr>
            <a:r>
              <a:rPr sz="1800" dirty="0">
                <a:latin typeface="Times New Roman"/>
                <a:cs typeface="Times New Roman"/>
              </a:rPr>
              <a:t>The </a:t>
            </a:r>
            <a:r>
              <a:rPr sz="1800" spc="-5" dirty="0">
                <a:latin typeface="Times New Roman"/>
                <a:cs typeface="Times New Roman"/>
              </a:rPr>
              <a:t>system can </a:t>
            </a:r>
            <a:r>
              <a:rPr sz="1800" dirty="0">
                <a:latin typeface="Times New Roman"/>
                <a:cs typeface="Times New Roman"/>
              </a:rPr>
              <a:t>collect data </a:t>
            </a:r>
            <a:r>
              <a:rPr sz="1800" spc="-5" dirty="0">
                <a:latin typeface="Times New Roman"/>
                <a:cs typeface="Times New Roman"/>
              </a:rPr>
              <a:t>from </a:t>
            </a:r>
            <a:r>
              <a:rPr sz="1800" dirty="0">
                <a:latin typeface="Times New Roman"/>
                <a:cs typeface="Times New Roman"/>
              </a:rPr>
              <a:t>various </a:t>
            </a:r>
            <a:r>
              <a:rPr sz="1800" spc="-5" dirty="0">
                <a:latin typeface="Times New Roman"/>
                <a:cs typeface="Times New Roman"/>
              </a:rPr>
              <a:t>sources, </a:t>
            </a:r>
            <a:r>
              <a:rPr sz="1800" dirty="0">
                <a:latin typeface="Times New Roman"/>
                <a:cs typeface="Times New Roman"/>
              </a:rPr>
              <a:t>such </a:t>
            </a:r>
            <a:r>
              <a:rPr sz="1800" spc="-5" dirty="0">
                <a:latin typeface="Times New Roman"/>
                <a:cs typeface="Times New Roman"/>
              </a:rPr>
              <a:t>as </a:t>
            </a:r>
            <a:r>
              <a:rPr lang="en-IN" sz="1800" spc="-5" dirty="0">
                <a:latin typeface="Times New Roman"/>
                <a:cs typeface="Times New Roman"/>
              </a:rPr>
              <a:t>Websites</a:t>
            </a:r>
            <a:r>
              <a:rPr sz="1800" spc="-5" dirty="0">
                <a:latin typeface="Times New Roman"/>
                <a:cs typeface="Times New Roman"/>
              </a:rPr>
              <a:t>,</a:t>
            </a:r>
            <a:r>
              <a:rPr lang="en-IN" spc="-5" dirty="0">
                <a:latin typeface="Times New Roman"/>
                <a:cs typeface="Times New Roman"/>
              </a:rPr>
              <a:t>Online </a:t>
            </a:r>
            <a:r>
              <a:rPr sz="1800" dirty="0">
                <a:latin typeface="Times New Roman"/>
                <a:cs typeface="Times New Roman"/>
              </a:rPr>
              <a:t>surveys</a:t>
            </a:r>
            <a:r>
              <a:rPr lang="en-IN" sz="1800" dirty="0">
                <a:latin typeface="Times New Roman"/>
                <a:cs typeface="Times New Roman"/>
              </a:rPr>
              <a:t> forms</a:t>
            </a:r>
            <a:r>
              <a:rPr sz="1800" dirty="0">
                <a:latin typeface="Times New Roman"/>
                <a:cs typeface="Times New Roman"/>
              </a:rPr>
              <a:t>, and </a:t>
            </a:r>
            <a:r>
              <a:rPr sz="1800" spc="-5" dirty="0">
                <a:latin typeface="Times New Roman"/>
                <a:cs typeface="Times New Roman"/>
              </a:rPr>
              <a:t>other </a:t>
            </a:r>
            <a:r>
              <a:rPr lang="en-IN" sz="1800" spc="-5" dirty="0">
                <a:latin typeface="Times New Roman"/>
                <a:cs typeface="Times New Roman"/>
              </a:rPr>
              <a:t>sources</a:t>
            </a:r>
            <a:r>
              <a:rPr sz="1800" spc="-5" dirty="0">
                <a:latin typeface="Times New Roman"/>
                <a:cs typeface="Times New Roman"/>
              </a:rPr>
              <a:t>. </a:t>
            </a:r>
            <a:endParaRPr lang="en-IN" sz="1800" dirty="0">
              <a:latin typeface="Times New Roman"/>
              <a:cs typeface="Times New Roman"/>
            </a:endParaRPr>
          </a:p>
          <a:p>
            <a:pPr>
              <a:lnSpc>
                <a:spcPct val="100000"/>
              </a:lnSpc>
              <a:spcBef>
                <a:spcPts val="10"/>
              </a:spcBef>
            </a:pPr>
            <a:endParaRPr sz="1800" dirty="0">
              <a:latin typeface="Times New Roman"/>
              <a:cs typeface="Times New Roman"/>
            </a:endParaRPr>
          </a:p>
          <a:p>
            <a:pPr marL="12700" algn="just">
              <a:lnSpc>
                <a:spcPct val="100000"/>
              </a:lnSpc>
            </a:pPr>
            <a:r>
              <a:rPr lang="en-US" sz="1800" b="1" spc="-5" dirty="0">
                <a:latin typeface="Times New Roman"/>
                <a:cs typeface="Times New Roman"/>
              </a:rPr>
              <a:t>Module</a:t>
            </a:r>
            <a:r>
              <a:rPr lang="en-US" sz="1800" b="1" dirty="0">
                <a:latin typeface="Times New Roman"/>
                <a:cs typeface="Times New Roman"/>
              </a:rPr>
              <a:t> </a:t>
            </a:r>
            <a:r>
              <a:rPr lang="en-US" sz="1800" b="1" spc="-5" dirty="0">
                <a:latin typeface="Times New Roman"/>
                <a:cs typeface="Times New Roman"/>
              </a:rPr>
              <a:t>2</a:t>
            </a:r>
            <a:r>
              <a:rPr lang="en-US" sz="1800" b="1" dirty="0">
                <a:latin typeface="Times New Roman"/>
                <a:cs typeface="Times New Roman"/>
              </a:rPr>
              <a:t> </a:t>
            </a:r>
            <a:r>
              <a:rPr lang="en-US" sz="1800" b="1" spc="-5" dirty="0">
                <a:latin typeface="Times New Roman"/>
                <a:cs typeface="Times New Roman"/>
              </a:rPr>
              <a:t>:</a:t>
            </a:r>
            <a:r>
              <a:rPr lang="en-US" sz="1800" b="1" dirty="0">
                <a:latin typeface="Times New Roman"/>
                <a:cs typeface="Times New Roman"/>
              </a:rPr>
              <a:t> </a:t>
            </a:r>
            <a:r>
              <a:rPr lang="en-US" sz="1800" b="1" spc="-5" dirty="0">
                <a:latin typeface="Times New Roman"/>
                <a:cs typeface="Times New Roman"/>
              </a:rPr>
              <a:t>Feature Extraction:</a:t>
            </a:r>
          </a:p>
          <a:p>
            <a:pPr marL="12700" algn="just">
              <a:lnSpc>
                <a:spcPct val="100000"/>
              </a:lnSpc>
            </a:pPr>
            <a:r>
              <a:rPr lang="en-US" b="1" spc="-5" dirty="0">
                <a:latin typeface="Times New Roman"/>
                <a:cs typeface="Times New Roman"/>
              </a:rPr>
              <a:t>	</a:t>
            </a:r>
            <a:r>
              <a:rPr lang="en-US" sz="1800" spc="-5" dirty="0">
                <a:latin typeface="Times New Roman"/>
                <a:cs typeface="Times New Roman"/>
              </a:rPr>
              <a:t> Extracts relevant features from URLs, such as domain length, presence of suspicious keywords, and lexical analysis of the URL string.</a:t>
            </a:r>
            <a:endParaRPr lang="en-US" sz="1800" dirty="0">
              <a:latin typeface="Times New Roman"/>
              <a:cs typeface="Times New Roman"/>
            </a:endParaRPr>
          </a:p>
          <a:p>
            <a:pPr>
              <a:lnSpc>
                <a:spcPct val="100000"/>
              </a:lnSpc>
              <a:spcBef>
                <a:spcPts val="5"/>
              </a:spcBef>
            </a:pPr>
            <a:endParaRPr lang="en-US" sz="1800" dirty="0">
              <a:latin typeface="Times New Roman"/>
              <a:cs typeface="Times New Roman"/>
            </a:endParaRPr>
          </a:p>
          <a:p>
            <a:pPr>
              <a:lnSpc>
                <a:spcPct val="100000"/>
              </a:lnSpc>
              <a:spcBef>
                <a:spcPts val="5"/>
              </a:spcBef>
            </a:pPr>
            <a:endParaRPr lang="en-IN" dirty="0">
              <a:latin typeface="Times New Roman"/>
              <a:cs typeface="Times New Roman"/>
            </a:endParaRPr>
          </a:p>
          <a:p>
            <a:pPr>
              <a:lnSpc>
                <a:spcPct val="100000"/>
              </a:lnSpc>
              <a:spcBef>
                <a:spcPts val="5"/>
              </a:spcBef>
            </a:pPr>
            <a:endParaRPr sz="1800" dirty="0">
              <a:latin typeface="Times New Roman"/>
              <a:cs typeface="Times New Roman"/>
            </a:endParaRPr>
          </a:p>
          <a:p>
            <a:pPr marL="12700" algn="just">
              <a:lnSpc>
                <a:spcPct val="100000"/>
              </a:lnSpc>
            </a:pPr>
            <a:r>
              <a:rPr sz="1800" b="1" spc="-5" dirty="0">
                <a:latin typeface="Times New Roman"/>
                <a:cs typeface="Times New Roman"/>
              </a:rPr>
              <a:t>Module</a:t>
            </a:r>
            <a:r>
              <a:rPr sz="1800" b="1" spc="-10" dirty="0">
                <a:latin typeface="Times New Roman"/>
                <a:cs typeface="Times New Roman"/>
              </a:rPr>
              <a:t> </a:t>
            </a:r>
            <a:r>
              <a:rPr sz="1800" b="1" spc="-5" dirty="0">
                <a:latin typeface="Times New Roman"/>
                <a:cs typeface="Times New Roman"/>
              </a:rPr>
              <a:t>3</a:t>
            </a:r>
            <a:r>
              <a:rPr sz="1800" b="1" dirty="0">
                <a:latin typeface="Times New Roman"/>
                <a:cs typeface="Times New Roman"/>
              </a:rPr>
              <a:t> </a:t>
            </a:r>
            <a:r>
              <a:rPr sz="1800" b="1" spc="-5" dirty="0">
                <a:latin typeface="Times New Roman"/>
                <a:cs typeface="Times New Roman"/>
              </a:rPr>
              <a:t>:</a:t>
            </a:r>
            <a:r>
              <a:rPr sz="1800" b="1" spc="-15" dirty="0">
                <a:latin typeface="Times New Roman"/>
                <a:cs typeface="Times New Roman"/>
              </a:rPr>
              <a:t> </a:t>
            </a:r>
            <a:r>
              <a:rPr lang="en-US" sz="1800" b="1" spc="-10" dirty="0">
                <a:latin typeface="Times New Roman"/>
                <a:cs typeface="Times New Roman"/>
              </a:rPr>
              <a:t>Data Preprocessing:*</a:t>
            </a:r>
          </a:p>
          <a:p>
            <a:pPr marL="12700" algn="just">
              <a:lnSpc>
                <a:spcPct val="100000"/>
              </a:lnSpc>
            </a:pPr>
            <a:r>
              <a:rPr lang="en-US" b="1" spc="-10" dirty="0">
                <a:latin typeface="Times New Roman"/>
                <a:cs typeface="Times New Roman"/>
              </a:rPr>
              <a:t>	</a:t>
            </a:r>
            <a:r>
              <a:rPr lang="en-US" sz="1800" spc="-10" dirty="0">
                <a:latin typeface="Times New Roman"/>
                <a:cs typeface="Times New Roman"/>
              </a:rPr>
              <a:t>Cleans and preprocesses the extracted features to prepare them for model training.</a:t>
            </a:r>
            <a:endParaRPr sz="1800" dirty="0">
              <a:latin typeface="Times New Roman"/>
              <a:cs typeface="Times New Roman"/>
            </a:endParaRPr>
          </a:p>
        </p:txBody>
      </p:sp>
      <p:pic>
        <p:nvPicPr>
          <p:cNvPr id="8" name="Picture 7">
            <a:extLst>
              <a:ext uri="{FF2B5EF4-FFF2-40B4-BE49-F238E27FC236}">
                <a16:creationId xmlns:a16="http://schemas.microsoft.com/office/drawing/2014/main" id="{44F0A6E1-A904-0B9B-D003-2DDB59397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344" y="1087145"/>
            <a:ext cx="1604963" cy="1604963"/>
          </a:xfrm>
          <a:prstGeom prst="rect">
            <a:avLst/>
          </a:prstGeom>
        </p:spPr>
      </p:pic>
      <p:pic>
        <p:nvPicPr>
          <p:cNvPr id="10" name="Picture 9">
            <a:extLst>
              <a:ext uri="{FF2B5EF4-FFF2-40B4-BE49-F238E27FC236}">
                <a16:creationId xmlns:a16="http://schemas.microsoft.com/office/drawing/2014/main" id="{007E9EB2-BA8E-CDDC-2881-6CA126CCF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6564" y="2906172"/>
            <a:ext cx="1528763" cy="1528763"/>
          </a:xfrm>
          <a:prstGeom prst="rect">
            <a:avLst/>
          </a:prstGeom>
        </p:spPr>
      </p:pic>
      <p:pic>
        <p:nvPicPr>
          <p:cNvPr id="12" name="Picture 11">
            <a:extLst>
              <a:ext uri="{FF2B5EF4-FFF2-40B4-BE49-F238E27FC236}">
                <a16:creationId xmlns:a16="http://schemas.microsoft.com/office/drawing/2014/main" id="{2F285DDA-399F-B67E-E6FD-EB7C4BA1E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1141" y="4961128"/>
            <a:ext cx="1234186" cy="12341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7941" y="493598"/>
            <a:ext cx="1819910" cy="452120"/>
          </a:xfrm>
          <a:prstGeom prst="rect">
            <a:avLst/>
          </a:prstGeom>
        </p:spPr>
        <p:txBody>
          <a:bodyPr vert="horz" wrap="square" lIns="0" tIns="12065" rIns="0" bIns="0" rtlCol="0">
            <a:spAutoFit/>
          </a:bodyPr>
          <a:lstStyle/>
          <a:p>
            <a:pPr marL="12700">
              <a:lnSpc>
                <a:spcPct val="100000"/>
              </a:lnSpc>
              <a:spcBef>
                <a:spcPts val="95"/>
              </a:spcBef>
            </a:pPr>
            <a:r>
              <a:rPr spc="-10" dirty="0"/>
              <a:t>MODULES</a:t>
            </a:r>
          </a:p>
        </p:txBody>
      </p:sp>
      <p:sp>
        <p:nvSpPr>
          <p:cNvPr id="3" name="object 3"/>
          <p:cNvSpPr txBox="1"/>
          <p:nvPr/>
        </p:nvSpPr>
        <p:spPr>
          <a:xfrm>
            <a:off x="916939" y="1221104"/>
            <a:ext cx="8740775" cy="2674450"/>
          </a:xfrm>
          <a:prstGeom prst="rect">
            <a:avLst/>
          </a:prstGeom>
        </p:spPr>
        <p:txBody>
          <a:bodyPr vert="horz" wrap="square" lIns="0" tIns="12065" rIns="0" bIns="0" rtlCol="0">
            <a:spAutoFit/>
          </a:bodyPr>
          <a:lstStyle/>
          <a:p>
            <a:pPr marL="12700" algn="just">
              <a:lnSpc>
                <a:spcPct val="100000"/>
              </a:lnSpc>
              <a:spcBef>
                <a:spcPts val="95"/>
              </a:spcBef>
            </a:pPr>
            <a:r>
              <a:rPr lang="en-US" sz="1900" b="1" spc="-5" dirty="0">
                <a:latin typeface="Times New Roman"/>
                <a:cs typeface="Times New Roman"/>
              </a:rPr>
              <a:t>Module 4</a:t>
            </a:r>
            <a:r>
              <a:rPr lang="en-US" sz="1900" b="1" dirty="0">
                <a:latin typeface="Times New Roman"/>
                <a:cs typeface="Times New Roman"/>
              </a:rPr>
              <a:t> </a:t>
            </a:r>
            <a:r>
              <a:rPr lang="en-US" sz="1900" b="1" spc="-5" dirty="0">
                <a:latin typeface="Times New Roman"/>
                <a:cs typeface="Times New Roman"/>
              </a:rPr>
              <a:t>:</a:t>
            </a:r>
            <a:r>
              <a:rPr lang="en-US" sz="1900" b="1" spc="-35" dirty="0">
                <a:latin typeface="Times New Roman"/>
                <a:cs typeface="Times New Roman"/>
              </a:rPr>
              <a:t> </a:t>
            </a:r>
            <a:r>
              <a:rPr lang="en-US" sz="1900" b="1" spc="-25" dirty="0">
                <a:latin typeface="Times New Roman"/>
                <a:cs typeface="Times New Roman"/>
              </a:rPr>
              <a:t> Model Training:   </a:t>
            </a:r>
          </a:p>
          <a:p>
            <a:pPr marL="12700" algn="just">
              <a:lnSpc>
                <a:spcPct val="100000"/>
              </a:lnSpc>
              <a:spcBef>
                <a:spcPts val="95"/>
              </a:spcBef>
            </a:pPr>
            <a:r>
              <a:rPr lang="en-US" sz="1900" b="1" spc="-25" dirty="0">
                <a:latin typeface="Times New Roman"/>
                <a:cs typeface="Times New Roman"/>
              </a:rPr>
              <a:t>	</a:t>
            </a:r>
            <a:r>
              <a:rPr lang="en-US" sz="1900" spc="-25" dirty="0">
                <a:latin typeface="Times New Roman"/>
                <a:cs typeface="Times New Roman"/>
              </a:rPr>
              <a:t>Utilizes LSTM (Long Short-Term Memory) to capture sequential patterns in URLs.   - Utilizes </a:t>
            </a:r>
            <a:r>
              <a:rPr lang="en-US" sz="1900" spc="-25" dirty="0" err="1">
                <a:latin typeface="Times New Roman"/>
                <a:cs typeface="Times New Roman"/>
              </a:rPr>
              <a:t>XGBoost</a:t>
            </a:r>
            <a:r>
              <a:rPr lang="en-US" sz="1900" spc="-25" dirty="0">
                <a:latin typeface="Times New Roman"/>
                <a:cs typeface="Times New Roman"/>
              </a:rPr>
              <a:t> (Extreme Gradient Boosting) to analyze URL features and make predictions.</a:t>
            </a:r>
          </a:p>
          <a:p>
            <a:pPr marL="12700" algn="just">
              <a:lnSpc>
                <a:spcPct val="100000"/>
              </a:lnSpc>
              <a:spcBef>
                <a:spcPts val="95"/>
              </a:spcBef>
            </a:pPr>
            <a:endParaRPr lang="en-US" sz="1900" spc="-25" dirty="0">
              <a:latin typeface="Times New Roman"/>
              <a:cs typeface="Times New Roman"/>
            </a:endParaRPr>
          </a:p>
          <a:p>
            <a:pPr marL="12700" algn="just">
              <a:lnSpc>
                <a:spcPct val="100000"/>
              </a:lnSpc>
              <a:spcBef>
                <a:spcPts val="95"/>
              </a:spcBef>
            </a:pPr>
            <a:endParaRPr lang="en-US" sz="1850" dirty="0">
              <a:latin typeface="Times New Roman"/>
              <a:cs typeface="Times New Roman"/>
            </a:endParaRPr>
          </a:p>
          <a:p>
            <a:pPr marL="12700" algn="just">
              <a:lnSpc>
                <a:spcPct val="100000"/>
              </a:lnSpc>
            </a:pPr>
            <a:r>
              <a:rPr sz="1900" b="1" spc="-5" dirty="0">
                <a:latin typeface="Times New Roman"/>
                <a:cs typeface="Times New Roman"/>
              </a:rPr>
              <a:t>Module 5</a:t>
            </a:r>
            <a:r>
              <a:rPr sz="1900" b="1" dirty="0">
                <a:latin typeface="Times New Roman"/>
                <a:cs typeface="Times New Roman"/>
              </a:rPr>
              <a:t> </a:t>
            </a:r>
            <a:r>
              <a:rPr sz="1900" b="1" spc="-5" dirty="0">
                <a:latin typeface="Times New Roman"/>
                <a:cs typeface="Times New Roman"/>
              </a:rPr>
              <a:t>:</a:t>
            </a:r>
            <a:r>
              <a:rPr sz="1900" b="1" dirty="0">
                <a:latin typeface="Times New Roman"/>
                <a:cs typeface="Times New Roman"/>
              </a:rPr>
              <a:t> </a:t>
            </a:r>
            <a:r>
              <a:rPr lang="en-US" sz="1900" b="1" spc="-5" dirty="0">
                <a:latin typeface="Times New Roman"/>
                <a:cs typeface="Times New Roman"/>
              </a:rPr>
              <a:t>Ensemble Learning:</a:t>
            </a:r>
          </a:p>
          <a:p>
            <a:pPr marL="12700" algn="just">
              <a:lnSpc>
                <a:spcPct val="100000"/>
              </a:lnSpc>
            </a:pPr>
            <a:r>
              <a:rPr lang="en-US" sz="1900" b="1" spc="-5" dirty="0">
                <a:latin typeface="Times New Roman"/>
                <a:cs typeface="Times New Roman"/>
              </a:rPr>
              <a:t>	</a:t>
            </a:r>
            <a:r>
              <a:rPr lang="en-US" sz="1900" spc="-5" dirty="0">
                <a:latin typeface="Times New Roman"/>
                <a:cs typeface="Times New Roman"/>
              </a:rPr>
              <a:t> Combines predictions from LSTM and </a:t>
            </a:r>
            <a:r>
              <a:rPr lang="en-US" sz="1900" spc="-5" dirty="0" err="1">
                <a:latin typeface="Times New Roman"/>
                <a:cs typeface="Times New Roman"/>
              </a:rPr>
              <a:t>XGBoost</a:t>
            </a:r>
            <a:r>
              <a:rPr lang="en-US" sz="1900" spc="-5" dirty="0">
                <a:latin typeface="Times New Roman"/>
                <a:cs typeface="Times New Roman"/>
              </a:rPr>
              <a:t> models to improve overall detection accuracy.</a:t>
            </a:r>
            <a:endParaRPr sz="1900" dirty="0">
              <a:latin typeface="Times New Roman"/>
              <a:cs typeface="Times New Roman"/>
            </a:endParaRPr>
          </a:p>
        </p:txBody>
      </p:sp>
      <p:pic>
        <p:nvPicPr>
          <p:cNvPr id="4" name="object 4"/>
          <p:cNvPicPr/>
          <p:nvPr/>
        </p:nvPicPr>
        <p:blipFill>
          <a:blip r:embed="rId2" cstate="print"/>
          <a:stretch>
            <a:fillRect/>
          </a:stretch>
        </p:blipFill>
        <p:spPr>
          <a:xfrm>
            <a:off x="10134600" y="1239011"/>
            <a:ext cx="1554479" cy="1554480"/>
          </a:xfrm>
          <a:prstGeom prst="rect">
            <a:avLst/>
          </a:prstGeom>
        </p:spPr>
      </p:pic>
      <p:pic>
        <p:nvPicPr>
          <p:cNvPr id="5" name="object 5"/>
          <p:cNvPicPr/>
          <p:nvPr/>
        </p:nvPicPr>
        <p:blipFill>
          <a:blip r:embed="rId3" cstate="print"/>
          <a:stretch>
            <a:fillRect/>
          </a:stretch>
        </p:blipFill>
        <p:spPr>
          <a:xfrm>
            <a:off x="9639300" y="3291840"/>
            <a:ext cx="2327148" cy="23271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39F5-18AC-6021-3F74-3B7EFB0A9036}"/>
              </a:ext>
            </a:extLst>
          </p:cNvPr>
          <p:cNvSpPr>
            <a:spLocks noGrp="1"/>
          </p:cNvSpPr>
          <p:nvPr>
            <p:ph type="title"/>
          </p:nvPr>
        </p:nvSpPr>
        <p:spPr>
          <a:xfrm>
            <a:off x="4191000" y="248158"/>
            <a:ext cx="2438400" cy="430887"/>
          </a:xfrm>
        </p:spPr>
        <p:txBody>
          <a:bodyPr/>
          <a:lstStyle/>
          <a:p>
            <a:r>
              <a:rPr lang="en-US" dirty="0"/>
              <a:t>ALGORITHM</a:t>
            </a:r>
            <a:endParaRPr lang="en-IN" dirty="0"/>
          </a:p>
        </p:txBody>
      </p:sp>
      <p:sp>
        <p:nvSpPr>
          <p:cNvPr id="3" name="Text Placeholder 2">
            <a:extLst>
              <a:ext uri="{FF2B5EF4-FFF2-40B4-BE49-F238E27FC236}">
                <a16:creationId xmlns:a16="http://schemas.microsoft.com/office/drawing/2014/main" id="{941172DF-EE5D-4E5E-6DA4-BE44ED0B5A79}"/>
              </a:ext>
            </a:extLst>
          </p:cNvPr>
          <p:cNvSpPr>
            <a:spLocks noGrp="1"/>
          </p:cNvSpPr>
          <p:nvPr>
            <p:ph type="body" idx="1"/>
          </p:nvPr>
        </p:nvSpPr>
        <p:spPr>
          <a:xfrm>
            <a:off x="609601" y="762000"/>
            <a:ext cx="10666094" cy="5847842"/>
          </a:xfrm>
        </p:spPr>
        <p:txBody>
          <a:bodyPr/>
          <a:lstStyle/>
          <a:p>
            <a:r>
              <a:rPr lang="en-US" b="1" dirty="0"/>
              <a:t>LSTM(Long-short Term Memory) :</a:t>
            </a:r>
          </a:p>
          <a:p>
            <a:endParaRPr lang="en-US" b="1" dirty="0"/>
          </a:p>
          <a:p>
            <a:pPr marL="285750" indent="-285750">
              <a:buFont typeface="Arial" panose="020B0604020202020204" pitchFamily="34" charset="0"/>
              <a:buChar char="•"/>
            </a:pPr>
            <a:r>
              <a:rPr lang="en-US" b="1" dirty="0"/>
              <a:t>	</a:t>
            </a:r>
            <a:r>
              <a:rPr lang="en-US" dirty="0"/>
              <a:t>LSTM (Long Short-Term Memory) is a type of recurrent neural network (RNN) commonly used in malicious URL detection. </a:t>
            </a:r>
          </a:p>
          <a:p>
            <a:pPr marL="285750" indent="-285750">
              <a:buFont typeface="Arial" panose="020B0604020202020204" pitchFamily="34" charset="0"/>
              <a:buChar char="•"/>
            </a:pPr>
            <a:r>
              <a:rPr lang="en-US" dirty="0"/>
              <a:t>It excels at capturing sequential patterns in URL sequences, allowing it to analyze the structural complexities of URLs and identify patterns indicative of malicious intent. </a:t>
            </a:r>
          </a:p>
          <a:p>
            <a:pPr marL="285750" indent="-285750">
              <a:buFont typeface="Arial" panose="020B0604020202020204" pitchFamily="34" charset="0"/>
              <a:buChar char="•"/>
            </a:pPr>
            <a:r>
              <a:rPr lang="en-US" dirty="0"/>
              <a:t>By leveraging LSTM, the system can extract meaningful features from URL data, enabling accurate detection of malicious URLs even in the presence of subtle variations and obfuscation techniques. </a:t>
            </a:r>
          </a:p>
          <a:p>
            <a:endParaRPr lang="en-US" dirty="0"/>
          </a:p>
          <a:p>
            <a:r>
              <a:rPr lang="en-US" b="1" dirty="0" err="1"/>
              <a:t>XGBoost</a:t>
            </a:r>
            <a:r>
              <a:rPr lang="en-US" b="1" dirty="0"/>
              <a:t>(Extreme Gradient Boosting)</a:t>
            </a:r>
          </a:p>
          <a:p>
            <a:endParaRPr lang="en-US" b="1" dirty="0"/>
          </a:p>
          <a:p>
            <a:pPr marL="285750" indent="-285750">
              <a:buFont typeface="Arial" panose="020B0604020202020204" pitchFamily="34" charset="0"/>
              <a:buChar char="•"/>
            </a:pPr>
            <a:r>
              <a:rPr lang="en-US" dirty="0" err="1"/>
              <a:t>XGBoost</a:t>
            </a:r>
            <a:r>
              <a:rPr lang="en-US" dirty="0"/>
              <a:t> (Extreme Gradient Boosting) is a powerful machine learning algorithm widely used in malicious URL detection. It's an ensemble learning method that builds a strong predictive model by combining the predictions of multiple weak learners, typically decision trees. </a:t>
            </a:r>
          </a:p>
          <a:p>
            <a:pPr marL="285750" indent="-285750">
              <a:buFont typeface="Arial" panose="020B0604020202020204" pitchFamily="34" charset="0"/>
              <a:buChar char="•"/>
            </a:pPr>
            <a:r>
              <a:rPr lang="en-US" dirty="0" err="1"/>
              <a:t>XGBoost</a:t>
            </a:r>
            <a:r>
              <a:rPr lang="en-US" dirty="0"/>
              <a:t> excels in detecting patterns and relationships within URL data, making it effective in distinguishing between malicious and benign URLs.</a:t>
            </a:r>
          </a:p>
          <a:p>
            <a:pPr marL="285750" indent="-285750">
              <a:buFont typeface="Arial" panose="020B0604020202020204" pitchFamily="34" charset="0"/>
              <a:buChar char="•"/>
            </a:pPr>
            <a:r>
              <a:rPr lang="en-US" dirty="0"/>
              <a:t> It iteratively improves prediction accuracy by minimizing a specified loss function, employing techniques like gradient boosting and regularization to prevent overfitting. </a:t>
            </a:r>
          </a:p>
          <a:p>
            <a:pPr marL="285750" indent="-285750">
              <a:buFont typeface="Arial" panose="020B0604020202020204" pitchFamily="34" charset="0"/>
              <a:buChar char="•"/>
            </a:pPr>
            <a:r>
              <a:rPr lang="en-US" dirty="0"/>
              <a:t>With its robustness and ability to handle large datasets, </a:t>
            </a:r>
            <a:r>
              <a:rPr lang="en-US" dirty="0" err="1"/>
              <a:t>XGBoost</a:t>
            </a:r>
            <a:r>
              <a:rPr lang="en-US" dirty="0"/>
              <a:t> is a popular choice for detecting malicious URLs with high accuracy and efficiency.</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62672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9766" y="456692"/>
            <a:ext cx="2647315" cy="452120"/>
          </a:xfrm>
          <a:prstGeom prst="rect">
            <a:avLst/>
          </a:prstGeom>
        </p:spPr>
        <p:txBody>
          <a:bodyPr vert="horz" wrap="square" lIns="0" tIns="12065" rIns="0" bIns="0" rtlCol="0">
            <a:spAutoFit/>
          </a:bodyPr>
          <a:lstStyle/>
          <a:p>
            <a:pPr marL="12700">
              <a:lnSpc>
                <a:spcPct val="100000"/>
              </a:lnSpc>
              <a:spcBef>
                <a:spcPts val="95"/>
              </a:spcBef>
            </a:pPr>
            <a:r>
              <a:rPr spc="-10" dirty="0"/>
              <a:t>SCREENSHOTS</a:t>
            </a:r>
          </a:p>
        </p:txBody>
      </p:sp>
      <p:sp>
        <p:nvSpPr>
          <p:cNvPr id="5" name="object 5"/>
          <p:cNvSpPr txBox="1"/>
          <p:nvPr/>
        </p:nvSpPr>
        <p:spPr>
          <a:xfrm>
            <a:off x="1865757" y="6208267"/>
            <a:ext cx="1423670" cy="299720"/>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Times New Roman"/>
                <a:cs typeface="Times New Roman"/>
              </a:rPr>
              <a:t>Home Screen</a:t>
            </a:r>
            <a:endParaRPr sz="1800" b="1" dirty="0">
              <a:latin typeface="Times New Roman"/>
              <a:cs typeface="Times New Roman"/>
            </a:endParaRPr>
          </a:p>
        </p:txBody>
      </p:sp>
      <p:sp>
        <p:nvSpPr>
          <p:cNvPr id="6" name="object 6"/>
          <p:cNvSpPr txBox="1"/>
          <p:nvPr/>
        </p:nvSpPr>
        <p:spPr>
          <a:xfrm>
            <a:off x="8053369" y="6208267"/>
            <a:ext cx="14624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Output</a:t>
            </a:r>
            <a:r>
              <a:rPr sz="1800" b="1" spc="-65" dirty="0">
                <a:latin typeface="Times New Roman"/>
                <a:cs typeface="Times New Roman"/>
              </a:rPr>
              <a:t> </a:t>
            </a:r>
            <a:r>
              <a:rPr sz="1800" b="1" spc="10" dirty="0">
                <a:latin typeface="Times New Roman"/>
                <a:cs typeface="Times New Roman"/>
              </a:rPr>
              <a:t>Screen</a:t>
            </a:r>
            <a:endParaRPr sz="1800">
              <a:latin typeface="Times New Roman"/>
              <a:cs typeface="Times New Roman"/>
            </a:endParaRPr>
          </a:p>
        </p:txBody>
      </p:sp>
      <p:pic>
        <p:nvPicPr>
          <p:cNvPr id="8" name="Picture 7">
            <a:extLst>
              <a:ext uri="{FF2B5EF4-FFF2-40B4-BE49-F238E27FC236}">
                <a16:creationId xmlns:a16="http://schemas.microsoft.com/office/drawing/2014/main" id="{0AC7318F-592E-A5C7-7189-BCD6970CDE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133600"/>
            <a:ext cx="5715000" cy="3223736"/>
          </a:xfrm>
          <a:prstGeom prst="rect">
            <a:avLst/>
          </a:prstGeom>
        </p:spPr>
      </p:pic>
      <p:pic>
        <p:nvPicPr>
          <p:cNvPr id="12" name="Picture 11">
            <a:extLst>
              <a:ext uri="{FF2B5EF4-FFF2-40B4-BE49-F238E27FC236}">
                <a16:creationId xmlns:a16="http://schemas.microsoft.com/office/drawing/2014/main" id="{615A22AC-AB39-4858-B8A2-B49D782D3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57401"/>
            <a:ext cx="6145371" cy="32999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4775" y="370078"/>
            <a:ext cx="1906270" cy="452120"/>
          </a:xfrm>
          <a:prstGeom prst="rect">
            <a:avLst/>
          </a:prstGeom>
        </p:spPr>
        <p:txBody>
          <a:bodyPr vert="horz" wrap="square" lIns="0" tIns="12065" rIns="0" bIns="0" rtlCol="0">
            <a:spAutoFit/>
          </a:bodyPr>
          <a:lstStyle/>
          <a:p>
            <a:pPr marL="12700">
              <a:lnSpc>
                <a:spcPct val="100000"/>
              </a:lnSpc>
              <a:spcBef>
                <a:spcPts val="95"/>
              </a:spcBef>
            </a:pPr>
            <a:r>
              <a:rPr spc="-5" dirty="0"/>
              <a:t>SUMMA</a:t>
            </a:r>
            <a:r>
              <a:rPr spc="-105" dirty="0"/>
              <a:t>R</a:t>
            </a:r>
            <a:r>
              <a:rPr spc="-5" dirty="0"/>
              <a:t>Y</a:t>
            </a:r>
          </a:p>
        </p:txBody>
      </p:sp>
      <p:sp>
        <p:nvSpPr>
          <p:cNvPr id="3" name="object 3"/>
          <p:cNvSpPr txBox="1"/>
          <p:nvPr/>
        </p:nvSpPr>
        <p:spPr>
          <a:xfrm>
            <a:off x="739241" y="1048969"/>
            <a:ext cx="10537190" cy="3874907"/>
          </a:xfrm>
          <a:prstGeom prst="rect">
            <a:avLst/>
          </a:prstGeom>
        </p:spPr>
        <p:txBody>
          <a:bodyPr vert="horz" wrap="square" lIns="0" tIns="12700" rIns="0" bIns="0" rtlCol="0">
            <a:spAutoFit/>
          </a:bodyPr>
          <a:lstStyle/>
          <a:p>
            <a:pPr marL="241300" indent="-228600" algn="just">
              <a:lnSpc>
                <a:spcPct val="100000"/>
              </a:lnSpc>
              <a:spcBef>
                <a:spcPts val="100"/>
              </a:spcBef>
              <a:buFont typeface="Arial MT"/>
              <a:buChar char="•"/>
              <a:tabLst>
                <a:tab pos="241300" algn="l"/>
              </a:tabLst>
            </a:pPr>
            <a:r>
              <a:rPr lang="en-US" sz="1800" dirty="0">
                <a:latin typeface="Times New Roman"/>
                <a:cs typeface="Times New Roman"/>
              </a:rPr>
              <a:t>"Detecting Malicious URLs using Data Analytics" employs advanced techniques like feature extraction, machine learning, and continuous monitoring to identify threats in real-time, bolstering cybersecurity defenses</a:t>
            </a:r>
            <a:r>
              <a:rPr sz="1800" dirty="0">
                <a:latin typeface="Times New Roman"/>
                <a:cs typeface="Times New Roman"/>
              </a:rPr>
              <a:t>.</a:t>
            </a:r>
            <a:endParaRPr lang="en-US" sz="1800" dirty="0">
              <a:latin typeface="Times New Roman"/>
              <a:cs typeface="Times New Roman"/>
            </a:endParaRPr>
          </a:p>
          <a:p>
            <a:pPr marL="12700" algn="just">
              <a:lnSpc>
                <a:spcPct val="100000"/>
              </a:lnSpc>
              <a:spcBef>
                <a:spcPts val="100"/>
              </a:spcBef>
              <a:tabLst>
                <a:tab pos="241300" algn="l"/>
              </a:tabLst>
            </a:pPr>
            <a:endParaRPr sz="1800" dirty="0">
              <a:latin typeface="Times New Roman"/>
              <a:cs typeface="Times New Roman"/>
            </a:endParaRPr>
          </a:p>
          <a:p>
            <a:pPr marL="241300" marR="5080" indent="-228600" algn="just">
              <a:lnSpc>
                <a:spcPct val="170100"/>
              </a:lnSpc>
              <a:spcBef>
                <a:spcPts val="990"/>
              </a:spcBef>
              <a:buFont typeface="Arial MT"/>
              <a:buChar char="•"/>
              <a:tabLst>
                <a:tab pos="241300" algn="l"/>
              </a:tabLst>
            </a:pPr>
            <a:r>
              <a:rPr lang="en-US" sz="1800" dirty="0">
                <a:latin typeface="Times New Roman"/>
                <a:cs typeface="Times New Roman"/>
              </a:rPr>
              <a:t>This approach offers scalability to handle large datasets efficiently, adaptability to evolving threats, and automation for swift response, ensuring robust protection against the dynamic landscape of malicious URL activity.</a:t>
            </a:r>
            <a:endParaRPr sz="1800" dirty="0">
              <a:latin typeface="Times New Roman"/>
              <a:cs typeface="Times New Roman"/>
            </a:endParaRPr>
          </a:p>
          <a:p>
            <a:pPr marL="241300" marR="5715" indent="-228600" algn="just">
              <a:lnSpc>
                <a:spcPct val="170100"/>
              </a:lnSpc>
              <a:spcBef>
                <a:spcPts val="994"/>
              </a:spcBef>
              <a:buFont typeface="Arial MT"/>
              <a:buChar char="•"/>
              <a:tabLst>
                <a:tab pos="241300" algn="l"/>
              </a:tabLst>
            </a:pPr>
            <a:r>
              <a:rPr lang="en-US" sz="1800" spc="-10" dirty="0">
                <a:latin typeface="Times New Roman"/>
                <a:cs typeface="Times New Roman"/>
              </a:rPr>
              <a:t>By integrating analytics-driven detection methods, organizations can proactively safeguard their systems and users from potential security breaches, bolstering overall cybersecurity posture in an increasingly digitized world.</a:t>
            </a:r>
            <a:r>
              <a:rPr sz="1800" spc="-10" dirty="0">
                <a:latin typeface="Times New Roman"/>
                <a:cs typeface="Times New Roman"/>
              </a:rPr>
              <a:t>.</a:t>
            </a:r>
            <a:endParaRPr sz="18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6466" y="354837"/>
            <a:ext cx="2408555" cy="45212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810259" y="1209522"/>
            <a:ext cx="10468610" cy="3818994"/>
          </a:xfrm>
          <a:prstGeom prst="rect">
            <a:avLst/>
          </a:prstGeom>
        </p:spPr>
        <p:txBody>
          <a:bodyPr vert="horz" wrap="square" lIns="0" tIns="12700" rIns="0" bIns="0" rtlCol="0">
            <a:spAutoFit/>
          </a:bodyPr>
          <a:lstStyle/>
          <a:p>
            <a:pPr marL="241300" marR="5080" indent="-228600" algn="just">
              <a:lnSpc>
                <a:spcPct val="150000"/>
              </a:lnSpc>
              <a:spcBef>
                <a:spcPts val="100"/>
              </a:spcBef>
              <a:buFont typeface="Arial MT"/>
              <a:buChar char="•"/>
              <a:tabLst>
                <a:tab pos="241300" algn="l"/>
              </a:tabLst>
            </a:pPr>
            <a:r>
              <a:rPr lang="en-IN" sz="2000" dirty="0">
                <a:latin typeface="Times New Roman"/>
                <a:cs typeface="Times New Roman"/>
              </a:rPr>
              <a:t>K. Saranya; K. Varunvikash; K. Karthikeyan; S. Rosanakthar</a:t>
            </a:r>
            <a:r>
              <a:rPr sz="2000" dirty="0">
                <a:latin typeface="Times New Roman"/>
                <a:cs typeface="Times New Roman"/>
              </a:rPr>
              <a:t>, </a:t>
            </a:r>
            <a:r>
              <a:rPr lang="en-US" sz="2000" spc="5" dirty="0">
                <a:latin typeface="Times New Roman"/>
                <a:cs typeface="Times New Roman"/>
              </a:rPr>
              <a:t>"Detecting Malicious URLs using Data Analytics“, International Conference on Sustainable Computing and Smart Systems</a:t>
            </a:r>
            <a:r>
              <a:rPr sz="2000" spc="-5" dirty="0">
                <a:latin typeface="Times New Roman"/>
                <a:cs typeface="Times New Roman"/>
              </a:rPr>
              <a:t>, </a:t>
            </a:r>
            <a:r>
              <a:rPr lang="en-US" sz="2000" dirty="0">
                <a:latin typeface="Times New Roman"/>
                <a:cs typeface="Times New Roman"/>
              </a:rPr>
              <a:t>June</a:t>
            </a:r>
            <a:r>
              <a:rPr sz="2000" dirty="0">
                <a:latin typeface="Times New Roman"/>
                <a:cs typeface="Times New Roman"/>
              </a:rPr>
              <a:t> </a:t>
            </a:r>
            <a:r>
              <a:rPr sz="2000" spc="5" dirty="0">
                <a:latin typeface="Times New Roman"/>
                <a:cs typeface="Times New Roman"/>
              </a:rPr>
              <a:t> </a:t>
            </a:r>
            <a:r>
              <a:rPr sz="2000" dirty="0">
                <a:latin typeface="Times New Roman"/>
                <a:cs typeface="Times New Roman"/>
              </a:rPr>
              <a:t>20</a:t>
            </a:r>
            <a:r>
              <a:rPr lang="en-US" sz="2000" dirty="0">
                <a:latin typeface="Times New Roman"/>
                <a:cs typeface="Times New Roman"/>
              </a:rPr>
              <a:t>23</a:t>
            </a:r>
            <a:r>
              <a:rPr sz="2000" dirty="0">
                <a:latin typeface="Times New Roman"/>
                <a:cs typeface="Times New Roman"/>
              </a:rPr>
              <a:t>.</a:t>
            </a:r>
          </a:p>
          <a:p>
            <a:pPr marL="241300" marR="5080" indent="-228600" algn="just">
              <a:lnSpc>
                <a:spcPct val="150000"/>
              </a:lnSpc>
              <a:spcBef>
                <a:spcPts val="994"/>
              </a:spcBef>
              <a:buFont typeface="Arial MT"/>
              <a:buChar char="•"/>
              <a:tabLst>
                <a:tab pos="241300" algn="l"/>
              </a:tabLst>
            </a:pPr>
            <a:r>
              <a:rPr lang="en-IN" sz="2000" dirty="0">
                <a:latin typeface="Times New Roman"/>
                <a:cs typeface="Times New Roman"/>
              </a:rPr>
              <a:t>Upendra Shetty D R; Anusha Patil; Mohana</a:t>
            </a:r>
            <a:r>
              <a:rPr sz="2000" spc="-15" dirty="0">
                <a:latin typeface="Times New Roman"/>
                <a:cs typeface="Times New Roman"/>
              </a:rPr>
              <a:t>, </a:t>
            </a:r>
            <a:r>
              <a:rPr sz="2000" spc="-5" dirty="0">
                <a:latin typeface="Times New Roman"/>
                <a:cs typeface="Times New Roman"/>
              </a:rPr>
              <a:t>"</a:t>
            </a:r>
            <a:r>
              <a:rPr lang="en-US" sz="2000" spc="-5" dirty="0">
                <a:latin typeface="Times New Roman"/>
                <a:cs typeface="Times New Roman"/>
              </a:rPr>
              <a:t>Malicious URL Detection and Classification Analysis using Machine Learning Models</a:t>
            </a:r>
            <a:r>
              <a:rPr sz="2000" spc="-5" dirty="0">
                <a:latin typeface="Times New Roman"/>
                <a:cs typeface="Times New Roman"/>
              </a:rPr>
              <a:t>",</a:t>
            </a:r>
            <a:r>
              <a:rPr sz="2000" dirty="0">
                <a:latin typeface="Times New Roman"/>
                <a:cs typeface="Times New Roman"/>
              </a:rPr>
              <a:t> </a:t>
            </a:r>
            <a:r>
              <a:rPr lang="en-IN" sz="2000" i="1" dirty="0">
                <a:latin typeface="Times New Roman"/>
                <a:cs typeface="Times New Roman"/>
              </a:rPr>
              <a:t>International Conference on Intelligent Data Communication Technologies and Internet of Things (IDCIoT</a:t>
            </a:r>
            <a:r>
              <a:rPr sz="2000" i="1" spc="-5" dirty="0">
                <a:latin typeface="Times New Roman"/>
                <a:cs typeface="Times New Roman"/>
              </a:rPr>
              <a:t>)</a:t>
            </a:r>
            <a:r>
              <a:rPr sz="2000" spc="-5" dirty="0">
                <a:latin typeface="Times New Roman"/>
                <a:cs typeface="Times New Roman"/>
              </a:rPr>
              <a:t>,</a:t>
            </a:r>
            <a:r>
              <a:rPr sz="2000" spc="5" dirty="0">
                <a:latin typeface="Times New Roman"/>
                <a:cs typeface="Times New Roman"/>
              </a:rPr>
              <a:t> </a:t>
            </a:r>
            <a:r>
              <a:rPr lang="en-US" sz="2000" dirty="0">
                <a:latin typeface="Times New Roman"/>
                <a:cs typeface="Times New Roman"/>
              </a:rPr>
              <a:t>January</a:t>
            </a:r>
            <a:r>
              <a:rPr sz="2000" spc="-15" dirty="0">
                <a:latin typeface="Times New Roman"/>
                <a:cs typeface="Times New Roman"/>
              </a:rPr>
              <a:t> </a:t>
            </a:r>
            <a:r>
              <a:rPr sz="2000" spc="5" dirty="0">
                <a:latin typeface="Times New Roman"/>
                <a:cs typeface="Times New Roman"/>
              </a:rPr>
              <a:t>20</a:t>
            </a:r>
            <a:r>
              <a:rPr lang="en-US" sz="2000" spc="5" dirty="0">
                <a:latin typeface="Times New Roman"/>
                <a:cs typeface="Times New Roman"/>
              </a:rPr>
              <a:t>23</a:t>
            </a:r>
            <a:r>
              <a:rPr sz="2000" spc="5" dirty="0">
                <a:latin typeface="Times New Roman"/>
                <a:cs typeface="Times New Roman"/>
              </a:rPr>
              <a:t>.</a:t>
            </a:r>
            <a:endParaRPr sz="2000" dirty="0">
              <a:latin typeface="Times New Roman"/>
              <a:cs typeface="Times New Roman"/>
            </a:endParaRPr>
          </a:p>
          <a:p>
            <a:pPr algn="just">
              <a:lnSpc>
                <a:spcPct val="100000"/>
              </a:lnSpc>
              <a:spcBef>
                <a:spcPts val="20"/>
              </a:spcBef>
              <a:buFont typeface="Arial MT"/>
              <a:buChar char="•"/>
            </a:pPr>
            <a:endParaRPr sz="1900" dirty="0">
              <a:latin typeface="Times New Roman"/>
              <a:cs typeface="Times New Roman"/>
            </a:endParaRPr>
          </a:p>
          <a:p>
            <a:pPr marL="241300" indent="-228600" algn="just">
              <a:lnSpc>
                <a:spcPct val="100000"/>
              </a:lnSpc>
              <a:buFont typeface="Arial MT"/>
              <a:buChar char="•"/>
              <a:tabLst>
                <a:tab pos="240665" algn="l"/>
                <a:tab pos="241300" algn="l"/>
              </a:tabLst>
            </a:pPr>
            <a:r>
              <a:rPr lang="de-DE" sz="2000" dirty="0">
                <a:latin typeface="Times New Roman"/>
                <a:cs typeface="Times New Roman"/>
              </a:rPr>
              <a:t>Yu-Chen Chen; Yi-Wei Ma; Jiann-Liang Chen</a:t>
            </a:r>
            <a:r>
              <a:rPr sz="2000" spc="-5" dirty="0">
                <a:latin typeface="Times New Roman"/>
                <a:cs typeface="Times New Roman"/>
              </a:rPr>
              <a:t>,</a:t>
            </a:r>
            <a:r>
              <a:rPr sz="2000" spc="50" dirty="0">
                <a:latin typeface="Times New Roman"/>
                <a:cs typeface="Times New Roman"/>
              </a:rPr>
              <a:t> </a:t>
            </a:r>
            <a:r>
              <a:rPr sz="2000" dirty="0">
                <a:latin typeface="Times New Roman"/>
                <a:cs typeface="Times New Roman"/>
              </a:rPr>
              <a:t>"</a:t>
            </a:r>
            <a:r>
              <a:rPr lang="en-US" sz="2000" dirty="0">
                <a:latin typeface="Times New Roman"/>
                <a:cs typeface="Times New Roman"/>
              </a:rPr>
              <a:t>Intelligent Malicious URL Detection with Feature Analysis</a:t>
            </a:r>
            <a:r>
              <a:rPr sz="2000" dirty="0">
                <a:latin typeface="Times New Roman"/>
                <a:cs typeface="Times New Roman"/>
              </a:rPr>
              <a:t>",</a:t>
            </a:r>
            <a:r>
              <a:rPr sz="2000" spc="-20" dirty="0">
                <a:latin typeface="Times New Roman"/>
                <a:cs typeface="Times New Roman"/>
              </a:rPr>
              <a:t> </a:t>
            </a:r>
            <a:r>
              <a:rPr lang="en-US" sz="2000" i="1" dirty="0">
                <a:latin typeface="Times New Roman"/>
                <a:cs typeface="Times New Roman"/>
              </a:rPr>
              <a:t>IEEE Symposium on Computers and Communications, </a:t>
            </a:r>
            <a:r>
              <a:rPr lang="en-US" sz="2000" dirty="0">
                <a:latin typeface="Times New Roman"/>
                <a:cs typeface="Times New Roman"/>
              </a:rPr>
              <a:t>July</a:t>
            </a:r>
            <a:r>
              <a:rPr sz="2000" spc="-5" dirty="0">
                <a:latin typeface="Times New Roman"/>
                <a:cs typeface="Times New Roman"/>
              </a:rPr>
              <a:t> </a:t>
            </a:r>
            <a:r>
              <a:rPr sz="2000" spc="5" dirty="0">
                <a:latin typeface="Times New Roman"/>
                <a:cs typeface="Times New Roman"/>
              </a:rPr>
              <a:t>202</a:t>
            </a:r>
            <a:r>
              <a:rPr lang="en-US" sz="2000" spc="5" dirty="0">
                <a:latin typeface="Times New Roman"/>
                <a:cs typeface="Times New Roman"/>
              </a:rPr>
              <a:t>0</a:t>
            </a:r>
            <a:endParaRPr sz="20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0915" y="395731"/>
            <a:ext cx="2408555" cy="45212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779780" y="1336039"/>
            <a:ext cx="10497820" cy="936795"/>
          </a:xfrm>
          <a:prstGeom prst="rect">
            <a:avLst/>
          </a:prstGeom>
        </p:spPr>
        <p:txBody>
          <a:bodyPr vert="horz" wrap="square" lIns="0" tIns="13335" rIns="0" bIns="0" rtlCol="0">
            <a:spAutoFit/>
          </a:bodyPr>
          <a:lstStyle/>
          <a:p>
            <a:pPr marL="241300" indent="-228600" algn="just">
              <a:lnSpc>
                <a:spcPct val="100000"/>
              </a:lnSpc>
              <a:spcBef>
                <a:spcPts val="105"/>
              </a:spcBef>
              <a:buFont typeface="Arial MT"/>
              <a:buChar char="•"/>
              <a:tabLst>
                <a:tab pos="240665" algn="l"/>
                <a:tab pos="241300" algn="l"/>
                <a:tab pos="550545" algn="l"/>
                <a:tab pos="2216150" algn="l"/>
                <a:tab pos="2714625" algn="l"/>
                <a:tab pos="3050540" algn="l"/>
                <a:tab pos="4696460" algn="l"/>
                <a:tab pos="6013450" algn="l"/>
                <a:tab pos="6767830" algn="l"/>
                <a:tab pos="7686675" algn="l"/>
                <a:tab pos="8858885" algn="l"/>
                <a:tab pos="9596755" algn="l"/>
              </a:tabLst>
            </a:pPr>
            <a:r>
              <a:rPr lang="en-IN" sz="2000" dirty="0">
                <a:latin typeface="Times New Roman" panose="02020603050405020304" pitchFamily="18" charset="0"/>
                <a:cs typeface="Times New Roman" panose="02020603050405020304" pitchFamily="18" charset="0"/>
              </a:rPr>
              <a:t>Chiyu Ding  </a:t>
            </a:r>
            <a:r>
              <a:rPr sz="2000" spc="-15"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Automatic Detection of Malicious URLs using Fine-Tuned Classification Model</a:t>
            </a:r>
            <a:r>
              <a:rPr sz="2000" spc="-15"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5th International Conference on Information Science, Computer Technology and Transportation (ISCTT)</a:t>
            </a:r>
            <a:r>
              <a:rPr sz="2000" spc="-5"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March</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8575">
              <a:lnSpc>
                <a:spcPct val="100000"/>
              </a:lnSpc>
              <a:spcBef>
                <a:spcPts val="95"/>
              </a:spcBef>
            </a:pPr>
            <a:r>
              <a:rPr spc="-5" dirty="0"/>
              <a:t>OU</a:t>
            </a:r>
            <a:r>
              <a:rPr spc="-20" dirty="0"/>
              <a:t>T</a:t>
            </a:r>
            <a:r>
              <a:rPr spc="-5" dirty="0"/>
              <a:t>LINE</a:t>
            </a:r>
          </a:p>
        </p:txBody>
      </p:sp>
      <p:sp>
        <p:nvSpPr>
          <p:cNvPr id="3" name="object 3"/>
          <p:cNvSpPr txBox="1"/>
          <p:nvPr/>
        </p:nvSpPr>
        <p:spPr>
          <a:xfrm>
            <a:off x="2509773" y="764134"/>
            <a:ext cx="3260725" cy="5568950"/>
          </a:xfrm>
          <a:prstGeom prst="rect">
            <a:avLst/>
          </a:prstGeom>
        </p:spPr>
        <p:txBody>
          <a:bodyPr vert="horz" wrap="square" lIns="0" tIns="114300" rIns="0" bIns="0" rtlCol="0">
            <a:spAutoFit/>
          </a:bodyPr>
          <a:lstStyle/>
          <a:p>
            <a:pPr marL="317500" indent="-305435">
              <a:lnSpc>
                <a:spcPct val="100000"/>
              </a:lnSpc>
              <a:spcBef>
                <a:spcPts val="900"/>
              </a:spcBef>
              <a:buAutoNum type="arabicPeriod"/>
              <a:tabLst>
                <a:tab pos="316865" algn="l"/>
                <a:tab pos="318135" algn="l"/>
              </a:tabLst>
            </a:pPr>
            <a:r>
              <a:rPr sz="1600" b="1" spc="-5" dirty="0">
                <a:latin typeface="Times New Roman"/>
                <a:cs typeface="Times New Roman"/>
              </a:rPr>
              <a:t>Introduction</a:t>
            </a:r>
            <a:endParaRPr sz="1600">
              <a:latin typeface="Times New Roman"/>
              <a:cs typeface="Times New Roman"/>
            </a:endParaRPr>
          </a:p>
          <a:p>
            <a:pPr marL="316865" indent="-304800">
              <a:lnSpc>
                <a:spcPct val="100000"/>
              </a:lnSpc>
              <a:spcBef>
                <a:spcPts val="805"/>
              </a:spcBef>
              <a:buAutoNum type="arabicPeriod"/>
              <a:tabLst>
                <a:tab pos="316865" algn="l"/>
                <a:tab pos="317500" algn="l"/>
              </a:tabLst>
            </a:pPr>
            <a:r>
              <a:rPr sz="1600" b="1" spc="-10" dirty="0">
                <a:latin typeface="Times New Roman"/>
                <a:cs typeface="Times New Roman"/>
              </a:rPr>
              <a:t>Problem</a:t>
            </a:r>
            <a:r>
              <a:rPr sz="1600" b="1" spc="-35" dirty="0">
                <a:latin typeface="Times New Roman"/>
                <a:cs typeface="Times New Roman"/>
              </a:rPr>
              <a:t> </a:t>
            </a:r>
            <a:r>
              <a:rPr sz="1600" b="1" spc="-5" dirty="0">
                <a:latin typeface="Times New Roman"/>
                <a:cs typeface="Times New Roman"/>
              </a:rPr>
              <a:t>Statement</a:t>
            </a:r>
            <a:endParaRPr sz="1600">
              <a:latin typeface="Times New Roman"/>
              <a:cs typeface="Times New Roman"/>
            </a:endParaRPr>
          </a:p>
          <a:p>
            <a:pPr marL="317500" indent="-305435">
              <a:lnSpc>
                <a:spcPct val="100000"/>
              </a:lnSpc>
              <a:spcBef>
                <a:spcPts val="805"/>
              </a:spcBef>
              <a:buAutoNum type="arabicPeriod"/>
              <a:tabLst>
                <a:tab pos="316865" algn="l"/>
                <a:tab pos="318135" algn="l"/>
              </a:tabLst>
            </a:pPr>
            <a:r>
              <a:rPr sz="1600" b="1" spc="-5" dirty="0">
                <a:latin typeface="Times New Roman"/>
                <a:cs typeface="Times New Roman"/>
              </a:rPr>
              <a:t>Objective</a:t>
            </a:r>
            <a:endParaRPr sz="1600">
              <a:latin typeface="Times New Roman"/>
              <a:cs typeface="Times New Roman"/>
            </a:endParaRPr>
          </a:p>
          <a:p>
            <a:pPr marL="306070" indent="-294005">
              <a:lnSpc>
                <a:spcPct val="100000"/>
              </a:lnSpc>
              <a:spcBef>
                <a:spcPts val="815"/>
              </a:spcBef>
              <a:buAutoNum type="arabicPeriod"/>
              <a:tabLst>
                <a:tab pos="306070" algn="l"/>
                <a:tab pos="306705" algn="l"/>
              </a:tabLst>
            </a:pPr>
            <a:r>
              <a:rPr sz="1600" b="1" spc="-5" dirty="0">
                <a:latin typeface="Times New Roman"/>
                <a:cs typeface="Times New Roman"/>
              </a:rPr>
              <a:t>Abstract</a:t>
            </a:r>
            <a:endParaRPr sz="1600">
              <a:latin typeface="Times New Roman"/>
              <a:cs typeface="Times New Roman"/>
            </a:endParaRPr>
          </a:p>
          <a:p>
            <a:pPr marL="317500" indent="-305435">
              <a:lnSpc>
                <a:spcPct val="100000"/>
              </a:lnSpc>
              <a:spcBef>
                <a:spcPts val="805"/>
              </a:spcBef>
              <a:buAutoNum type="arabicPeriod"/>
              <a:tabLst>
                <a:tab pos="316865" algn="l"/>
                <a:tab pos="318135" algn="l"/>
              </a:tabLst>
            </a:pPr>
            <a:r>
              <a:rPr sz="1600" b="1" spc="-5" dirty="0">
                <a:latin typeface="Times New Roman"/>
                <a:cs typeface="Times New Roman"/>
              </a:rPr>
              <a:t>Literature</a:t>
            </a:r>
            <a:r>
              <a:rPr sz="1600" b="1" spc="-15" dirty="0">
                <a:latin typeface="Times New Roman"/>
                <a:cs typeface="Times New Roman"/>
              </a:rPr>
              <a:t> </a:t>
            </a:r>
            <a:r>
              <a:rPr sz="1600" b="1" spc="-5" dirty="0">
                <a:latin typeface="Times New Roman"/>
                <a:cs typeface="Times New Roman"/>
              </a:rPr>
              <a:t>Review</a:t>
            </a:r>
            <a:endParaRPr sz="1600">
              <a:latin typeface="Times New Roman"/>
              <a:cs typeface="Times New Roman"/>
            </a:endParaRPr>
          </a:p>
          <a:p>
            <a:pPr marL="316865" indent="-304800">
              <a:lnSpc>
                <a:spcPct val="100000"/>
              </a:lnSpc>
              <a:spcBef>
                <a:spcPts val="805"/>
              </a:spcBef>
              <a:buAutoNum type="arabicPeriod"/>
              <a:tabLst>
                <a:tab pos="316865" algn="l"/>
                <a:tab pos="317500" algn="l"/>
              </a:tabLst>
            </a:pPr>
            <a:r>
              <a:rPr sz="1600" b="1" spc="-10" dirty="0">
                <a:latin typeface="Times New Roman"/>
                <a:cs typeface="Times New Roman"/>
              </a:rPr>
              <a:t>Inference</a:t>
            </a:r>
            <a:r>
              <a:rPr sz="1600" b="1" spc="25" dirty="0">
                <a:latin typeface="Times New Roman"/>
                <a:cs typeface="Times New Roman"/>
              </a:rPr>
              <a:t> </a:t>
            </a:r>
            <a:r>
              <a:rPr sz="1600" b="1" spc="-10" dirty="0">
                <a:latin typeface="Times New Roman"/>
                <a:cs typeface="Times New Roman"/>
              </a:rPr>
              <a:t>from</a:t>
            </a:r>
            <a:r>
              <a:rPr sz="1600" b="1" spc="10" dirty="0">
                <a:latin typeface="Times New Roman"/>
                <a:cs typeface="Times New Roman"/>
              </a:rPr>
              <a:t> </a:t>
            </a:r>
            <a:r>
              <a:rPr sz="1600" b="1" spc="-10" dirty="0">
                <a:latin typeface="Times New Roman"/>
                <a:cs typeface="Times New Roman"/>
              </a:rPr>
              <a:t>Literature</a:t>
            </a:r>
            <a:r>
              <a:rPr sz="1600" b="1" spc="20" dirty="0">
                <a:latin typeface="Times New Roman"/>
                <a:cs typeface="Times New Roman"/>
              </a:rPr>
              <a:t> </a:t>
            </a:r>
            <a:r>
              <a:rPr sz="1600" b="1" spc="-5" dirty="0">
                <a:latin typeface="Times New Roman"/>
                <a:cs typeface="Times New Roman"/>
              </a:rPr>
              <a:t>Review</a:t>
            </a:r>
            <a:endParaRPr sz="1600">
              <a:latin typeface="Times New Roman"/>
              <a:cs typeface="Times New Roman"/>
            </a:endParaRPr>
          </a:p>
          <a:p>
            <a:pPr marL="317500" indent="-305435">
              <a:lnSpc>
                <a:spcPct val="100000"/>
              </a:lnSpc>
              <a:spcBef>
                <a:spcPts val="815"/>
              </a:spcBef>
              <a:buAutoNum type="arabicPeriod"/>
              <a:tabLst>
                <a:tab pos="316865" algn="l"/>
                <a:tab pos="318135" algn="l"/>
              </a:tabLst>
            </a:pPr>
            <a:r>
              <a:rPr sz="1600" b="1" spc="-5" dirty="0">
                <a:latin typeface="Times New Roman"/>
                <a:cs typeface="Times New Roman"/>
              </a:rPr>
              <a:t>Existing</a:t>
            </a:r>
            <a:r>
              <a:rPr sz="1600" b="1" spc="-15" dirty="0">
                <a:latin typeface="Times New Roman"/>
                <a:cs typeface="Times New Roman"/>
              </a:rPr>
              <a:t> </a:t>
            </a:r>
            <a:r>
              <a:rPr sz="1600" b="1" spc="-5" dirty="0">
                <a:latin typeface="Times New Roman"/>
                <a:cs typeface="Times New Roman"/>
              </a:rPr>
              <a:t>System</a:t>
            </a:r>
            <a:endParaRPr sz="1600">
              <a:latin typeface="Times New Roman"/>
              <a:cs typeface="Times New Roman"/>
            </a:endParaRPr>
          </a:p>
          <a:p>
            <a:pPr marL="317500" indent="-305435">
              <a:lnSpc>
                <a:spcPct val="100000"/>
              </a:lnSpc>
              <a:spcBef>
                <a:spcPts val="805"/>
              </a:spcBef>
              <a:buAutoNum type="arabicPeriod"/>
              <a:tabLst>
                <a:tab pos="316865" algn="l"/>
                <a:tab pos="318135" algn="l"/>
              </a:tabLst>
            </a:pPr>
            <a:r>
              <a:rPr sz="1600" b="1" spc="-5" dirty="0">
                <a:latin typeface="Times New Roman"/>
                <a:cs typeface="Times New Roman"/>
              </a:rPr>
              <a:t>Drawbacks</a:t>
            </a:r>
            <a:endParaRPr sz="1600">
              <a:latin typeface="Times New Roman"/>
              <a:cs typeface="Times New Roman"/>
            </a:endParaRPr>
          </a:p>
          <a:p>
            <a:pPr marL="306070" indent="-294005">
              <a:lnSpc>
                <a:spcPct val="100000"/>
              </a:lnSpc>
              <a:spcBef>
                <a:spcPts val="805"/>
              </a:spcBef>
              <a:buAutoNum type="arabicPeriod"/>
              <a:tabLst>
                <a:tab pos="306070" algn="l"/>
                <a:tab pos="306705" algn="l"/>
              </a:tabLst>
            </a:pPr>
            <a:r>
              <a:rPr sz="1600" b="1" spc="-5" dirty="0">
                <a:latin typeface="Times New Roman"/>
                <a:cs typeface="Times New Roman"/>
              </a:rPr>
              <a:t>Architectural</a:t>
            </a:r>
            <a:r>
              <a:rPr sz="1600" b="1" spc="-10" dirty="0">
                <a:latin typeface="Times New Roman"/>
                <a:cs typeface="Times New Roman"/>
              </a:rPr>
              <a:t> </a:t>
            </a:r>
            <a:r>
              <a:rPr sz="1600" b="1" spc="-5" dirty="0">
                <a:latin typeface="Times New Roman"/>
                <a:cs typeface="Times New Roman"/>
              </a:rPr>
              <a:t>Diagram</a:t>
            </a:r>
            <a:endParaRPr sz="1600">
              <a:latin typeface="Times New Roman"/>
              <a:cs typeface="Times New Roman"/>
            </a:endParaRPr>
          </a:p>
          <a:p>
            <a:pPr marL="316865" indent="-304800">
              <a:lnSpc>
                <a:spcPct val="100000"/>
              </a:lnSpc>
              <a:spcBef>
                <a:spcPts val="815"/>
              </a:spcBef>
              <a:buAutoNum type="arabicPeriod"/>
              <a:tabLst>
                <a:tab pos="317500" algn="l"/>
              </a:tabLst>
            </a:pPr>
            <a:r>
              <a:rPr sz="1600" b="1" spc="-10" dirty="0">
                <a:latin typeface="Times New Roman"/>
                <a:cs typeface="Times New Roman"/>
              </a:rPr>
              <a:t>Proposed</a:t>
            </a:r>
            <a:r>
              <a:rPr sz="1600" b="1" spc="365" dirty="0">
                <a:latin typeface="Times New Roman"/>
                <a:cs typeface="Times New Roman"/>
              </a:rPr>
              <a:t> </a:t>
            </a:r>
            <a:r>
              <a:rPr sz="1600" b="1" spc="-5" dirty="0">
                <a:latin typeface="Times New Roman"/>
                <a:cs typeface="Times New Roman"/>
              </a:rPr>
              <a:t>System</a:t>
            </a:r>
            <a:endParaRPr sz="1600">
              <a:latin typeface="Times New Roman"/>
              <a:cs typeface="Times New Roman"/>
            </a:endParaRPr>
          </a:p>
          <a:p>
            <a:pPr marL="294005" indent="-281940">
              <a:lnSpc>
                <a:spcPct val="100000"/>
              </a:lnSpc>
              <a:spcBef>
                <a:spcPts val="810"/>
              </a:spcBef>
              <a:buAutoNum type="arabicPeriod"/>
              <a:tabLst>
                <a:tab pos="294640" algn="l"/>
              </a:tabLst>
            </a:pPr>
            <a:r>
              <a:rPr sz="1600" b="1" spc="-5" dirty="0">
                <a:latin typeface="Times New Roman"/>
                <a:cs typeface="Times New Roman"/>
              </a:rPr>
              <a:t>Advantages</a:t>
            </a:r>
            <a:endParaRPr sz="1600">
              <a:latin typeface="Times New Roman"/>
              <a:cs typeface="Times New Roman"/>
            </a:endParaRPr>
          </a:p>
          <a:p>
            <a:pPr marL="316865" indent="-304800">
              <a:lnSpc>
                <a:spcPct val="100000"/>
              </a:lnSpc>
              <a:spcBef>
                <a:spcPts val="800"/>
              </a:spcBef>
              <a:buAutoNum type="arabicPeriod"/>
              <a:tabLst>
                <a:tab pos="317500" algn="l"/>
              </a:tabLst>
            </a:pPr>
            <a:r>
              <a:rPr sz="1600" b="1" spc="-5" dirty="0">
                <a:latin typeface="Times New Roman"/>
                <a:cs typeface="Times New Roman"/>
              </a:rPr>
              <a:t>Modules</a:t>
            </a:r>
            <a:endParaRPr sz="1600">
              <a:latin typeface="Times New Roman"/>
              <a:cs typeface="Times New Roman"/>
            </a:endParaRPr>
          </a:p>
          <a:p>
            <a:pPr marL="316865" indent="-304800">
              <a:lnSpc>
                <a:spcPct val="100000"/>
              </a:lnSpc>
              <a:spcBef>
                <a:spcPts val="820"/>
              </a:spcBef>
              <a:buAutoNum type="arabicPeriod"/>
              <a:tabLst>
                <a:tab pos="317500" algn="l"/>
              </a:tabLst>
            </a:pPr>
            <a:r>
              <a:rPr sz="1600" b="1" spc="-5" dirty="0">
                <a:latin typeface="Times New Roman"/>
                <a:cs typeface="Times New Roman"/>
              </a:rPr>
              <a:t>In-build</a:t>
            </a:r>
            <a:r>
              <a:rPr sz="1600" b="1" spc="-95" dirty="0">
                <a:latin typeface="Times New Roman"/>
                <a:cs typeface="Times New Roman"/>
              </a:rPr>
              <a:t> </a:t>
            </a:r>
            <a:r>
              <a:rPr sz="1600" b="1" spc="-5" dirty="0">
                <a:latin typeface="Times New Roman"/>
                <a:cs typeface="Times New Roman"/>
              </a:rPr>
              <a:t>Algorithms</a:t>
            </a:r>
            <a:endParaRPr sz="1600">
              <a:latin typeface="Times New Roman"/>
              <a:cs typeface="Times New Roman"/>
            </a:endParaRPr>
          </a:p>
          <a:p>
            <a:pPr marL="316865" indent="-304800">
              <a:lnSpc>
                <a:spcPct val="100000"/>
              </a:lnSpc>
              <a:spcBef>
                <a:spcPts val="805"/>
              </a:spcBef>
              <a:buAutoNum type="arabicPeriod"/>
              <a:tabLst>
                <a:tab pos="317500" algn="l"/>
              </a:tabLst>
            </a:pPr>
            <a:r>
              <a:rPr sz="1600" b="1" spc="-5" dirty="0">
                <a:latin typeface="Times New Roman"/>
                <a:cs typeface="Times New Roman"/>
              </a:rPr>
              <a:t>Screenshots</a:t>
            </a:r>
            <a:endParaRPr sz="1600">
              <a:latin typeface="Times New Roman"/>
              <a:cs typeface="Times New Roman"/>
            </a:endParaRPr>
          </a:p>
          <a:p>
            <a:pPr marL="316865" indent="-304800">
              <a:lnSpc>
                <a:spcPct val="100000"/>
              </a:lnSpc>
              <a:spcBef>
                <a:spcPts val="805"/>
              </a:spcBef>
              <a:buAutoNum type="arabicPeriod"/>
              <a:tabLst>
                <a:tab pos="317500" algn="l"/>
              </a:tabLst>
            </a:pPr>
            <a:r>
              <a:rPr sz="1600" b="1" spc="-10" dirty="0">
                <a:latin typeface="Times New Roman"/>
                <a:cs typeface="Times New Roman"/>
              </a:rPr>
              <a:t>Summary</a:t>
            </a:r>
            <a:endParaRPr sz="1600">
              <a:latin typeface="Times New Roman"/>
              <a:cs typeface="Times New Roman"/>
            </a:endParaRPr>
          </a:p>
          <a:p>
            <a:pPr marL="316865" indent="-304800">
              <a:lnSpc>
                <a:spcPct val="100000"/>
              </a:lnSpc>
              <a:spcBef>
                <a:spcPts val="815"/>
              </a:spcBef>
              <a:buAutoNum type="arabicPeriod"/>
              <a:tabLst>
                <a:tab pos="317500" algn="l"/>
              </a:tabLst>
            </a:pPr>
            <a:r>
              <a:rPr sz="1600" b="1" spc="-5" dirty="0">
                <a:latin typeface="Times New Roman"/>
                <a:cs typeface="Times New Roman"/>
              </a:rPr>
              <a:t>References</a:t>
            </a:r>
            <a:endParaRPr sz="1600">
              <a:latin typeface="Times New Roman"/>
              <a:cs typeface="Times New Roman"/>
            </a:endParaRPr>
          </a:p>
        </p:txBody>
      </p:sp>
      <p:pic>
        <p:nvPicPr>
          <p:cNvPr id="4" name="object 4"/>
          <p:cNvPicPr/>
          <p:nvPr/>
        </p:nvPicPr>
        <p:blipFill>
          <a:blip r:embed="rId2" cstate="print"/>
          <a:stretch>
            <a:fillRect/>
          </a:stretch>
        </p:blipFill>
        <p:spPr>
          <a:xfrm>
            <a:off x="6495288" y="1207008"/>
            <a:ext cx="4858511" cy="4251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910" y="3245865"/>
            <a:ext cx="2193925" cy="452120"/>
          </a:xfrm>
          <a:prstGeom prst="rect">
            <a:avLst/>
          </a:prstGeom>
        </p:spPr>
        <p:txBody>
          <a:bodyPr vert="horz" wrap="square" lIns="0" tIns="12065" rIns="0" bIns="0" rtlCol="0">
            <a:spAutoFit/>
          </a:bodyPr>
          <a:lstStyle/>
          <a:p>
            <a:pPr marL="12700">
              <a:lnSpc>
                <a:spcPct val="100000"/>
              </a:lnSpc>
              <a:spcBef>
                <a:spcPts val="95"/>
              </a:spcBef>
            </a:pPr>
            <a:r>
              <a:rPr spc="-10" dirty="0"/>
              <a:t>THANK</a:t>
            </a:r>
            <a:r>
              <a:rPr spc="-16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6803" y="203073"/>
            <a:ext cx="2866390" cy="452120"/>
          </a:xfrm>
          <a:prstGeom prst="rect">
            <a:avLst/>
          </a:prstGeom>
        </p:spPr>
        <p:txBody>
          <a:bodyPr vert="horz" wrap="square" lIns="0" tIns="12065" rIns="0" bIns="0" rtlCol="0">
            <a:spAutoFit/>
          </a:bodyPr>
          <a:lstStyle/>
          <a:p>
            <a:pPr marL="12700">
              <a:lnSpc>
                <a:spcPct val="100000"/>
              </a:lnSpc>
              <a:spcBef>
                <a:spcPts val="95"/>
              </a:spcBef>
            </a:pPr>
            <a:r>
              <a:rPr spc="-5" dirty="0"/>
              <a:t>INTRODUCTION</a:t>
            </a:r>
          </a:p>
        </p:txBody>
      </p:sp>
      <p:sp>
        <p:nvSpPr>
          <p:cNvPr id="3" name="object 3"/>
          <p:cNvSpPr txBox="1"/>
          <p:nvPr/>
        </p:nvSpPr>
        <p:spPr>
          <a:xfrm>
            <a:off x="916938" y="832231"/>
            <a:ext cx="10436861" cy="4643579"/>
          </a:xfrm>
          <a:prstGeom prst="rect">
            <a:avLst/>
          </a:prstGeom>
        </p:spPr>
        <p:txBody>
          <a:bodyPr vert="horz" wrap="square" lIns="0" tIns="12700" rIns="0" bIns="0" rtlCol="0">
            <a:spAutoFit/>
          </a:bodyPr>
          <a:lstStyle/>
          <a:p>
            <a:pPr marL="241300" marR="5080" indent="-228600" algn="just">
              <a:lnSpc>
                <a:spcPct val="150000"/>
              </a:lnSpc>
              <a:spcBef>
                <a:spcPts val="10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In today's interconnected digital world, the internet serves as a crucial platform for communication, commerce, and information exchange. However, alongside its myriad benefits, the internet also harbors various threats, one of the most pervasive being malicious URLs </a:t>
            </a:r>
          </a:p>
          <a:p>
            <a:pPr marL="241300" marR="5080" indent="-228600" algn="just">
              <a:lnSpc>
                <a:spcPct val="140000"/>
              </a:lnSpc>
              <a:spcBef>
                <a:spcPts val="100"/>
              </a:spcBef>
              <a:buFont typeface="Arial MT"/>
              <a:buChar char="•"/>
              <a:tabLst>
                <a:tab pos="241300" algn="l"/>
              </a:tabLst>
            </a:pPr>
            <a:endParaRPr lang="en-US" sz="1800" dirty="0">
              <a:latin typeface="Times New Roman"/>
              <a:cs typeface="Times New Roman"/>
            </a:endParaRPr>
          </a:p>
          <a:p>
            <a:pPr marL="285750" indent="-285750" algn="just">
              <a:lnSpc>
                <a:spcPct val="150000"/>
              </a:lnSpc>
              <a:buFont typeface="Arial" panose="020B0604020202020204" pitchFamily="34" charset="0"/>
              <a:buChar char="•"/>
            </a:pPr>
            <a:r>
              <a:rPr lang="en-US" sz="1800" dirty="0">
                <a:latin typeface="Times New Roman"/>
                <a:cs typeface="Times New Roman"/>
              </a:rPr>
              <a:t>This</a:t>
            </a:r>
            <a:r>
              <a:rPr lang="en-US" sz="1800" spc="5" dirty="0">
                <a:latin typeface="Times New Roman"/>
                <a:cs typeface="Times New Roman"/>
              </a:rPr>
              <a:t> </a:t>
            </a:r>
            <a:r>
              <a:rPr lang="en-US" sz="1800" dirty="0">
                <a:latin typeface="Times New Roman" panose="02020603050405020304" pitchFamily="18" charset="0"/>
                <a:cs typeface="Times New Roman" panose="02020603050405020304" pitchFamily="18" charset="0"/>
              </a:rPr>
              <a:t>Malicious Uniform Resource Locators (URLs) are designed with harmful intent, ranging from phishing scams to malware distribution, posing significant risks to user</a:t>
            </a:r>
            <a:r>
              <a:rPr lang="en-US"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s privacy, security, and digital assets.</a:t>
            </a:r>
          </a:p>
          <a:p>
            <a:pPr marL="298450" marR="5080" indent="-285750" algn="just">
              <a:lnSpc>
                <a:spcPct val="140000"/>
              </a:lnSpc>
              <a:spcBef>
                <a:spcPts val="1010"/>
              </a:spcBef>
              <a:buFont typeface="Arial" panose="020B0604020202020204" pitchFamily="34" charset="0"/>
              <a:buChar char="•"/>
              <a:tabLst>
                <a:tab pos="241300" algn="l"/>
              </a:tabLst>
            </a:pPr>
            <a:r>
              <a:rPr lang="en-US" sz="1800" dirty="0">
                <a:latin typeface="Times New Roman" panose="02020603050405020304" pitchFamily="18" charset="0"/>
                <a:cs typeface="Times New Roman" panose="02020603050405020304" pitchFamily="18" charset="0"/>
              </a:rPr>
              <a:t>The need for robust mechanisms to detect and mitigate these malicious URLs is paramount. Traditional methods of URL analysis and identification often fall short in keeping pace with the evolving tactics of cybercriminals </a:t>
            </a:r>
          </a:p>
          <a:p>
            <a:pPr marL="298450" marR="5080" indent="-285750" algn="just">
              <a:lnSpc>
                <a:spcPct val="140000"/>
              </a:lnSpc>
              <a:spcBef>
                <a:spcPts val="1010"/>
              </a:spcBef>
              <a:buFont typeface="Arial" panose="020B0604020202020204" pitchFamily="34" charset="0"/>
              <a:buChar char="•"/>
              <a:tabLst>
                <a:tab pos="241300" algn="l"/>
              </a:tabLst>
            </a:pPr>
            <a:r>
              <a:rPr lang="en-US" sz="1800" dirty="0">
                <a:latin typeface="Times New Roman" panose="02020603050405020304" pitchFamily="18" charset="0"/>
                <a:cs typeface="Times New Roman" panose="02020603050405020304" pitchFamily="18" charset="0"/>
              </a:rPr>
              <a:t>As a result, there is a growing imperative to leverage advanced technologies such as data analytics to enhance the detection capabilities and efficiency of combating malicious URLs.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4675" y="343027"/>
            <a:ext cx="4084954" cy="452120"/>
          </a:xfrm>
          <a:prstGeom prst="rect">
            <a:avLst/>
          </a:prstGeom>
        </p:spPr>
        <p:txBody>
          <a:bodyPr vert="horz" wrap="square" lIns="0" tIns="12065" rIns="0" bIns="0" rtlCol="0">
            <a:spAutoFit/>
          </a:bodyPr>
          <a:lstStyle/>
          <a:p>
            <a:pPr marL="12700">
              <a:lnSpc>
                <a:spcPct val="100000"/>
              </a:lnSpc>
              <a:spcBef>
                <a:spcPts val="95"/>
              </a:spcBef>
            </a:pPr>
            <a:r>
              <a:rPr spc="-10" dirty="0"/>
              <a:t>PROBLEM</a:t>
            </a:r>
            <a:r>
              <a:rPr spc="-35" dirty="0"/>
              <a:t> </a:t>
            </a:r>
            <a:r>
              <a:rPr spc="-55" dirty="0"/>
              <a:t>STATEMENT</a:t>
            </a:r>
          </a:p>
        </p:txBody>
      </p:sp>
      <p:sp>
        <p:nvSpPr>
          <p:cNvPr id="3" name="object 3"/>
          <p:cNvSpPr txBox="1"/>
          <p:nvPr/>
        </p:nvSpPr>
        <p:spPr>
          <a:xfrm>
            <a:off x="457200" y="1068705"/>
            <a:ext cx="10819129" cy="4343753"/>
          </a:xfrm>
          <a:prstGeom prst="rect">
            <a:avLst/>
          </a:prstGeom>
        </p:spPr>
        <p:txBody>
          <a:bodyPr vert="horz" wrap="square" lIns="0" tIns="12700" rIns="0" bIns="0" rtlCol="0">
            <a:spAutoFit/>
          </a:bodyPr>
          <a:lstStyle/>
          <a:p>
            <a:pPr marL="241300" marR="5080" indent="-228600" algn="just">
              <a:lnSpc>
                <a:spcPct val="150100"/>
              </a:lnSpc>
              <a:spcBef>
                <a:spcPts val="99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Develop a data analytics framework to accurately identify and classify malicious URLs in real-time.</a:t>
            </a:r>
            <a:endParaRPr lang="en-US" sz="1800" spc="-5" dirty="0">
              <a:latin typeface="Times New Roman"/>
              <a:cs typeface="Times New Roman"/>
            </a:endParaRPr>
          </a:p>
          <a:p>
            <a:pPr marL="241300" marR="5080" indent="-228600" algn="just">
              <a:lnSpc>
                <a:spcPct val="150100"/>
              </a:lnSpc>
              <a:spcBef>
                <a:spcPts val="99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Enhance URL security by leveraging data analytics techniques for proactive detection of malicious URLs</a:t>
            </a:r>
            <a:endParaRPr lang="en-US" dirty="0">
              <a:latin typeface="Times New Roman" panose="02020603050405020304" pitchFamily="18" charset="0"/>
              <a:cs typeface="Times New Roman" panose="02020603050405020304" pitchFamily="18" charset="0"/>
            </a:endParaRPr>
          </a:p>
          <a:p>
            <a:pPr marL="241300" marR="5080" indent="-228600" algn="just">
              <a:lnSpc>
                <a:spcPct val="150100"/>
              </a:lnSpc>
              <a:spcBef>
                <a:spcPts val="99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Investigate the effectiveness of machine learning algorithms in detecting and mitigating the threat posed by malicious URLs.</a:t>
            </a:r>
          </a:p>
          <a:p>
            <a:pPr marL="241300" marR="5080" indent="-228600" algn="just">
              <a:lnSpc>
                <a:spcPct val="150100"/>
              </a:lnSpc>
              <a:spcBef>
                <a:spcPts val="99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Design and implement a scalable solution for automated detection of malicious URLs using advanced data analytics.</a:t>
            </a:r>
            <a:endParaRPr lang="en-US" dirty="0">
              <a:latin typeface="Times New Roman" panose="02020603050405020304" pitchFamily="18" charset="0"/>
              <a:cs typeface="Times New Roman" panose="02020603050405020304" pitchFamily="18" charset="0"/>
            </a:endParaRPr>
          </a:p>
          <a:p>
            <a:pPr marL="241300" marR="5080" indent="-228600" algn="just">
              <a:lnSpc>
                <a:spcPct val="150100"/>
              </a:lnSpc>
              <a:spcBef>
                <a:spcPts val="990"/>
              </a:spcBef>
              <a:buFont typeface="Arial MT"/>
              <a:buChar char="•"/>
              <a:tabLst>
                <a:tab pos="241300" algn="l"/>
              </a:tabLst>
            </a:pPr>
            <a:r>
              <a:rPr lang="en-US" sz="1800" dirty="0">
                <a:latin typeface="Times New Roman" panose="02020603050405020304" pitchFamily="18" charset="0"/>
                <a:cs typeface="Times New Roman" panose="02020603050405020304" pitchFamily="18" charset="0"/>
              </a:rPr>
              <a:t>Explore novel approaches in data analytics to address the challenge of identifying and preventing the dissemination of harmful URLs across digital platforms.</a:t>
            </a:r>
          </a:p>
          <a:p>
            <a:pPr marL="12700" marR="5080" algn="just">
              <a:lnSpc>
                <a:spcPct val="150100"/>
              </a:lnSpc>
              <a:spcBef>
                <a:spcPts val="990"/>
              </a:spcBef>
              <a:tabLst>
                <a:tab pos="241300" algn="l"/>
              </a:tabLst>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96383" y="258013"/>
            <a:ext cx="2273935" cy="452120"/>
          </a:xfrm>
          <a:prstGeom prst="rect">
            <a:avLst/>
          </a:prstGeom>
        </p:spPr>
        <p:txBody>
          <a:bodyPr vert="horz" wrap="square" lIns="0" tIns="12065" rIns="0" bIns="0" rtlCol="0">
            <a:spAutoFit/>
          </a:bodyPr>
          <a:lstStyle/>
          <a:p>
            <a:pPr marL="12700">
              <a:lnSpc>
                <a:spcPct val="100000"/>
              </a:lnSpc>
              <a:spcBef>
                <a:spcPts val="95"/>
              </a:spcBef>
            </a:pPr>
            <a:r>
              <a:rPr spc="-5" dirty="0"/>
              <a:t>O</a:t>
            </a:r>
            <a:r>
              <a:rPr spc="-20" dirty="0"/>
              <a:t>B</a:t>
            </a:r>
            <a:r>
              <a:rPr spc="-5" dirty="0"/>
              <a:t>JEC</a:t>
            </a:r>
            <a:r>
              <a:rPr spc="-20" dirty="0"/>
              <a:t>T</a:t>
            </a:r>
            <a:r>
              <a:rPr spc="-5" dirty="0"/>
              <a:t>IVES</a:t>
            </a:r>
          </a:p>
        </p:txBody>
      </p:sp>
      <p:sp>
        <p:nvSpPr>
          <p:cNvPr id="3" name="object 3"/>
          <p:cNvSpPr txBox="1"/>
          <p:nvPr/>
        </p:nvSpPr>
        <p:spPr>
          <a:xfrm>
            <a:off x="1161389" y="850773"/>
            <a:ext cx="9910445" cy="5024452"/>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Detecting malicious URLs using data analytics represents a critical frontier in cybersecurity. By leveraging advanced analytical techniques and Machine Learning Algorithm</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12700" marR="5080" algn="just">
              <a:lnSpc>
                <a:spcPct val="150000"/>
              </a:lnSpc>
              <a:spcBef>
                <a:spcPts val="100"/>
              </a:spcBef>
            </a:pPr>
            <a:r>
              <a:rPr sz="1800" dirty="0">
                <a:latin typeface="Times New Roman"/>
                <a:cs typeface="Times New Roman"/>
              </a:rPr>
              <a:t>This</a:t>
            </a:r>
            <a:r>
              <a:rPr sz="1800" spc="-35" dirty="0">
                <a:latin typeface="Times New Roman"/>
                <a:cs typeface="Times New Roman"/>
              </a:rPr>
              <a:t> </a:t>
            </a:r>
            <a:r>
              <a:rPr sz="1800" dirty="0">
                <a:latin typeface="Times New Roman"/>
                <a:cs typeface="Times New Roman"/>
              </a:rPr>
              <a:t>project</a:t>
            </a:r>
            <a:r>
              <a:rPr sz="1800" spc="-30" dirty="0">
                <a:latin typeface="Times New Roman"/>
                <a:cs typeface="Times New Roman"/>
              </a:rPr>
              <a:t> </a:t>
            </a:r>
            <a:r>
              <a:rPr sz="1800" spc="-5" dirty="0">
                <a:latin typeface="Times New Roman"/>
                <a:cs typeface="Times New Roman"/>
              </a:rPr>
              <a:t>aims</a:t>
            </a:r>
            <a:r>
              <a:rPr sz="1800" spc="-20" dirty="0">
                <a:latin typeface="Times New Roman"/>
                <a:cs typeface="Times New Roman"/>
              </a:rPr>
              <a:t> </a:t>
            </a:r>
            <a:r>
              <a:rPr sz="1800" dirty="0">
                <a:latin typeface="Times New Roman"/>
                <a:cs typeface="Times New Roman"/>
              </a:rPr>
              <a:t>to:</a:t>
            </a:r>
            <a:endParaRPr lang="en-US" sz="1800" dirty="0">
              <a:latin typeface="Times New Roman"/>
              <a:cs typeface="Times New Roman"/>
            </a:endParaRPr>
          </a:p>
          <a:p>
            <a:pPr marL="12700" marR="5080" algn="just">
              <a:lnSpc>
                <a:spcPct val="150000"/>
              </a:lnSpc>
              <a:spcBef>
                <a:spcPts val="100"/>
              </a:spcBef>
            </a:pPr>
            <a:endParaRPr sz="1800" dirty="0">
              <a:latin typeface="Times New Roman"/>
              <a:cs typeface="Times New Roman"/>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Employ </a:t>
            </a:r>
            <a:r>
              <a:rPr lang="en-US"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achine </a:t>
            </a:r>
            <a:r>
              <a:rPr lang="en-US"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earning algorithm, such as LSTM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for accurate classification of malicious URLs.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Conduct rigorous data collection and preprocessing to extract relevant features and enhance detection capabilities.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a:cs typeface="Times New Roman"/>
              </a:rPr>
              <a:t> </a:t>
            </a:r>
            <a:r>
              <a:rPr lang="en-US" sz="1800" dirty="0">
                <a:latin typeface="Times New Roman" panose="02020603050405020304" pitchFamily="18" charset="0"/>
                <a:cs typeface="Times New Roman" panose="02020603050405020304" pitchFamily="18" charset="0"/>
              </a:rPr>
              <a:t>Optimize model performance through experimentation with different algorithms and feature combinations.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Establish mechanisms for continuous monitoring and updating of the detection system to address emerging threats effectively.</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6571" y="231140"/>
            <a:ext cx="1957705" cy="452120"/>
          </a:xfrm>
          <a:prstGeom prst="rect">
            <a:avLst/>
          </a:prstGeom>
        </p:spPr>
        <p:txBody>
          <a:bodyPr vert="horz" wrap="square" lIns="0" tIns="12065" rIns="0" bIns="0" rtlCol="0">
            <a:spAutoFit/>
          </a:bodyPr>
          <a:lstStyle/>
          <a:p>
            <a:pPr marL="12700">
              <a:lnSpc>
                <a:spcPct val="100000"/>
              </a:lnSpc>
              <a:spcBef>
                <a:spcPts val="95"/>
              </a:spcBef>
            </a:pPr>
            <a:r>
              <a:rPr spc="-5" dirty="0"/>
              <a:t>ABST</a:t>
            </a:r>
            <a:r>
              <a:rPr spc="-20" dirty="0"/>
              <a:t>R</a:t>
            </a:r>
            <a:r>
              <a:rPr spc="-5" dirty="0"/>
              <a:t>ACT</a:t>
            </a:r>
          </a:p>
        </p:txBody>
      </p:sp>
      <p:sp>
        <p:nvSpPr>
          <p:cNvPr id="3" name="object 3"/>
          <p:cNvSpPr txBox="1"/>
          <p:nvPr/>
        </p:nvSpPr>
        <p:spPr>
          <a:xfrm>
            <a:off x="916939" y="909701"/>
            <a:ext cx="10359390" cy="4961871"/>
          </a:xfrm>
          <a:prstGeom prst="rect">
            <a:avLst/>
          </a:prstGeom>
        </p:spPr>
        <p:txBody>
          <a:bodyPr vert="horz" wrap="square" lIns="0" tIns="12700" rIns="0" bIns="0" rtlCol="0">
            <a:spAutoFit/>
          </a:bodyPr>
          <a:lstStyle/>
          <a:p>
            <a:pPr marL="241300" marR="5080" indent="-228600" algn="just">
              <a:lnSpc>
                <a:spcPct val="150000"/>
              </a:lnSpc>
              <a:spcBef>
                <a:spcPts val="100"/>
              </a:spcBef>
              <a:buFont typeface="Arial MT"/>
              <a:buChar char="•"/>
              <a:tabLst>
                <a:tab pos="241300" algn="l"/>
              </a:tabLst>
            </a:pPr>
            <a:r>
              <a:rPr lang="en-US" dirty="0">
                <a:latin typeface="Times New Roman" panose="02020603050405020304" pitchFamily="18" charset="0"/>
                <a:cs typeface="Times New Roman" panose="02020603050405020304" pitchFamily="18" charset="0"/>
              </a:rPr>
              <a:t>In the ever-evolving landscape of cybersecurity, the detection of malicious URLs remains a critical challenge. This study presents an innovative approach to effectively identify malicious URLs. By leveraging advanced techniques, we demonstrate a robust method for accurately detecting malicious URLs while minimizing false positives. Our findings underscore the importance of continually refining and adapting detection methods to counter emerging cyber threats effectively. Amidst the escalating sophistication of cyber threats, the identification of malicious URLs stands as a pivotal task in fortifying digital security. This research unveils a progressive methodology tailored to discern and mitigate the risks posed by malicious URLs. Through a comprehensive exploration of innovative techniques, our approach exhibits a formidable capacity to detect malicious URLs with precision, bolstering defense mechanisms against cyber intrusions. The study underscores the imperative of continual refinement and adaptation in cybersecurity practices to stay ahead of evolving threats, ensuring the resilience of digital infrastructures in an ever-changing landscape of risk.</a:t>
            </a:r>
          </a:p>
          <a:p>
            <a:pPr marL="12700" marR="5080" algn="just">
              <a:lnSpc>
                <a:spcPct val="150000"/>
              </a:lnSpc>
              <a:spcBef>
                <a:spcPts val="100"/>
              </a:spcBef>
              <a:tabLst>
                <a:tab pos="241300" algn="l"/>
              </a:tabLst>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1983" y="258013"/>
            <a:ext cx="4200017" cy="452120"/>
          </a:xfrm>
          <a:prstGeom prst="rect">
            <a:avLst/>
          </a:prstGeom>
        </p:spPr>
        <p:txBody>
          <a:bodyPr vert="horz" wrap="square" lIns="0" tIns="12065" rIns="0" bIns="0" rtlCol="0">
            <a:spAutoFit/>
          </a:bodyPr>
          <a:lstStyle/>
          <a:p>
            <a:pPr marL="12700">
              <a:lnSpc>
                <a:spcPct val="100000"/>
              </a:lnSpc>
              <a:spcBef>
                <a:spcPts val="95"/>
              </a:spcBef>
            </a:pPr>
            <a:r>
              <a:rPr spc="-30" dirty="0"/>
              <a:t>LITERATURE</a:t>
            </a:r>
            <a:r>
              <a:rPr spc="-45" dirty="0"/>
              <a:t> </a:t>
            </a:r>
            <a:r>
              <a:rPr lang="en-US" spc="-5" dirty="0"/>
              <a:t>SURVEY</a:t>
            </a:r>
            <a:endParaRPr spc="-5" dirty="0"/>
          </a:p>
        </p:txBody>
      </p:sp>
      <p:graphicFrame>
        <p:nvGraphicFramePr>
          <p:cNvPr id="4" name="Table 3">
            <a:extLst>
              <a:ext uri="{FF2B5EF4-FFF2-40B4-BE49-F238E27FC236}">
                <a16:creationId xmlns:a16="http://schemas.microsoft.com/office/drawing/2014/main" id="{00968CD4-4E65-0F91-B39E-331EC892AD86}"/>
              </a:ext>
            </a:extLst>
          </p:cNvPr>
          <p:cNvGraphicFramePr>
            <a:graphicFrameLocks noGrp="1"/>
          </p:cNvGraphicFramePr>
          <p:nvPr>
            <p:extLst>
              <p:ext uri="{D42A27DB-BD31-4B8C-83A1-F6EECF244321}">
                <p14:modId xmlns:p14="http://schemas.microsoft.com/office/powerpoint/2010/main" val="2585515704"/>
              </p:ext>
            </p:extLst>
          </p:nvPr>
        </p:nvGraphicFramePr>
        <p:xfrm>
          <a:off x="990600" y="838200"/>
          <a:ext cx="10668000" cy="5976621"/>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185023013"/>
                    </a:ext>
                  </a:extLst>
                </a:gridCol>
                <a:gridCol w="3556000">
                  <a:extLst>
                    <a:ext uri="{9D8B030D-6E8A-4147-A177-3AD203B41FA5}">
                      <a16:colId xmlns:a16="http://schemas.microsoft.com/office/drawing/2014/main" val="2298930565"/>
                    </a:ext>
                  </a:extLst>
                </a:gridCol>
                <a:gridCol w="3556000">
                  <a:extLst>
                    <a:ext uri="{9D8B030D-6E8A-4147-A177-3AD203B41FA5}">
                      <a16:colId xmlns:a16="http://schemas.microsoft.com/office/drawing/2014/main" val="1016099174"/>
                    </a:ext>
                  </a:extLst>
                </a:gridCol>
              </a:tblGrid>
              <a:tr h="937561">
                <a:tc>
                  <a:txBody>
                    <a:bodyPr/>
                    <a:lstStyle/>
                    <a:p>
                      <a:pPr algn="ctr"/>
                      <a:r>
                        <a:rPr lang="en-US" sz="2400" dirty="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   AUTHOR &amp;YEAR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            METHOD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2553218"/>
                  </a:ext>
                </a:extLst>
              </a:tr>
              <a:tr h="95076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sz="1800" b="1" dirty="0">
                          <a:solidFill>
                            <a:schemeClr val="dk1"/>
                          </a:solidFill>
                          <a:effectLst/>
                          <a:latin typeface="+mn-lt"/>
                          <a:ea typeface="+mn-ea"/>
                          <a:cs typeface="+mn-cs"/>
                        </a:rPr>
                        <a:t>Malicious URL prediction based on community detection</a:t>
                      </a:r>
                      <a:endParaRPr lang="en-IN" sz="1800" b="1" dirty="0">
                        <a:solidFill>
                          <a:schemeClr val="dk1"/>
                        </a:solidFill>
                        <a:effectLst/>
                        <a:latin typeface="+mn-lt"/>
                        <a:ea typeface="+mn-ea"/>
                        <a:cs typeface="+mn-cs"/>
                      </a:endParaRPr>
                    </a:p>
                    <a:p>
                      <a:endParaRPr lang="en-IN" dirty="0"/>
                    </a:p>
                  </a:txBody>
                  <a:tcPr/>
                </a:tc>
                <a:tc>
                  <a:txBody>
                    <a:bodyPr/>
                    <a:lstStyle/>
                    <a:p>
                      <a:r>
                        <a:rPr lang="en-US" sz="1800" dirty="0">
                          <a:solidFill>
                            <a:schemeClr val="dk1"/>
                          </a:solidFill>
                          <a:effectLst/>
                          <a:latin typeface="+mn-lt"/>
                          <a:ea typeface="+mn-ea"/>
                          <a:cs typeface="+mn-cs"/>
                        </a:rPr>
                        <a:t>: Zheng Li-</a:t>
                      </a:r>
                      <a:r>
                        <a:rPr lang="en-US" sz="1800" dirty="0" err="1">
                          <a:solidFill>
                            <a:schemeClr val="dk1"/>
                          </a:solidFill>
                          <a:effectLst/>
                          <a:latin typeface="+mn-lt"/>
                          <a:ea typeface="+mn-ea"/>
                          <a:cs typeface="+mn-cs"/>
                        </a:rPr>
                        <a:t>xiong</a:t>
                      </a:r>
                      <a:r>
                        <a:rPr lang="en-US" sz="1800" dirty="0">
                          <a:solidFill>
                            <a:schemeClr val="dk1"/>
                          </a:solidFill>
                          <a:effectLst/>
                          <a:latin typeface="+mn-lt"/>
                          <a:ea typeface="+mn-ea"/>
                          <a:cs typeface="+mn-cs"/>
                        </a:rPr>
                        <a:t>, Xu Xiao-</a:t>
                      </a:r>
                      <a:r>
                        <a:rPr lang="en-US" sz="1800" dirty="0" err="1">
                          <a:solidFill>
                            <a:schemeClr val="dk1"/>
                          </a:solidFill>
                          <a:effectLst/>
                          <a:latin typeface="+mn-lt"/>
                          <a:ea typeface="+mn-ea"/>
                          <a:cs typeface="+mn-cs"/>
                        </a:rPr>
                        <a:t>lin</a:t>
                      </a:r>
                      <a:r>
                        <a:rPr lang="en-US" sz="1800" dirty="0">
                          <a:solidFill>
                            <a:schemeClr val="dk1"/>
                          </a:solidFill>
                          <a:effectLst/>
                          <a:latin typeface="+mn-lt"/>
                          <a:ea typeface="+mn-ea"/>
                          <a:cs typeface="+mn-cs"/>
                        </a:rPr>
                        <a:t>, Li Jia, Zhang Lu and Pan Xuan-</a:t>
                      </a:r>
                      <a:r>
                        <a:rPr lang="en-US" sz="1800" dirty="0" err="1">
                          <a:solidFill>
                            <a:schemeClr val="dk1"/>
                          </a:solidFill>
                          <a:effectLst/>
                          <a:latin typeface="+mn-lt"/>
                          <a:ea typeface="+mn-ea"/>
                          <a:cs typeface="+mn-cs"/>
                        </a:rPr>
                        <a:t>chen</a:t>
                      </a:r>
                      <a:endParaRPr lang="en-US" sz="1800" dirty="0">
                        <a:solidFill>
                          <a:schemeClr val="dk1"/>
                        </a:solidFill>
                        <a:effectLst/>
                        <a:latin typeface="+mn-lt"/>
                        <a:ea typeface="+mn-ea"/>
                        <a:cs typeface="+mn-cs"/>
                      </a:endParaRPr>
                    </a:p>
                    <a:p>
                      <a:r>
                        <a:rPr lang="en-US" sz="1800" dirty="0">
                          <a:solidFill>
                            <a:schemeClr val="dk1"/>
                          </a:solidFill>
                          <a:effectLst/>
                          <a:latin typeface="+mn-lt"/>
                          <a:ea typeface="+mn-ea"/>
                          <a:cs typeface="+mn-cs"/>
                        </a:rPr>
                        <a:t>2020</a:t>
                      </a:r>
                      <a:endParaRPr lang="en-IN" dirty="0"/>
                    </a:p>
                  </a:txBody>
                  <a:tcPr/>
                </a:tc>
                <a:tc>
                  <a:txBody>
                    <a:bodyPr/>
                    <a:lstStyle/>
                    <a:p>
                      <a:r>
                        <a:rPr lang="en-US" sz="1800" dirty="0">
                          <a:solidFill>
                            <a:schemeClr val="dk1"/>
                          </a:solidFill>
                          <a:effectLst/>
                          <a:latin typeface="+mn-lt"/>
                          <a:ea typeface="+mn-ea"/>
                          <a:cs typeface="+mn-cs"/>
                        </a:rPr>
                        <a:t>Graph-based Method</a:t>
                      </a:r>
                      <a:endParaRPr lang="en-IN" dirty="0"/>
                    </a:p>
                  </a:txBody>
                  <a:tcPr/>
                </a:tc>
                <a:extLst>
                  <a:ext uri="{0D108BD9-81ED-4DB2-BD59-A6C34878D82A}">
                    <a16:rowId xmlns:a16="http://schemas.microsoft.com/office/drawing/2014/main" val="67347621"/>
                  </a:ext>
                </a:extLst>
              </a:tr>
              <a:tr h="950766">
                <a:tc>
                  <a:txBody>
                    <a:bodyPr/>
                    <a:lstStyle/>
                    <a:p>
                      <a:r>
                        <a:rPr lang="en-US" sz="1800" b="1" dirty="0">
                          <a:solidFill>
                            <a:schemeClr val="dk1"/>
                          </a:solidFill>
                          <a:effectLst/>
                          <a:latin typeface="+mn-lt"/>
                          <a:ea typeface="+mn-ea"/>
                          <a:cs typeface="+mn-cs"/>
                        </a:rPr>
                        <a:t>Detecting malicious URLs using machine learning techniques</a:t>
                      </a:r>
                      <a:endParaRPr lang="en-IN" b="1" dirty="0"/>
                    </a:p>
                  </a:txBody>
                  <a:tcPr/>
                </a:tc>
                <a:tc>
                  <a:txBody>
                    <a:bodyPr/>
                    <a:lstStyle/>
                    <a:p>
                      <a:r>
                        <a:rPr lang="en-US" sz="1800" b="1" dirty="0">
                          <a:solidFill>
                            <a:schemeClr val="dk1"/>
                          </a:solidFill>
                          <a:effectLst/>
                          <a:latin typeface="+mn-lt"/>
                          <a:ea typeface="+mn-ea"/>
                          <a:cs typeface="+mn-cs"/>
                        </a:rPr>
                        <a:t> </a:t>
                      </a:r>
                      <a:r>
                        <a:rPr lang="en-US" sz="1800" dirty="0">
                          <a:solidFill>
                            <a:schemeClr val="dk1"/>
                          </a:solidFill>
                          <a:effectLst/>
                          <a:latin typeface="+mn-lt"/>
                          <a:ea typeface="+mn-ea"/>
                          <a:cs typeface="+mn-cs"/>
                        </a:rPr>
                        <a:t>Frank </a:t>
                      </a:r>
                      <a:r>
                        <a:rPr lang="en-US" sz="1800" dirty="0" err="1">
                          <a:solidFill>
                            <a:schemeClr val="dk1"/>
                          </a:solidFill>
                          <a:effectLst/>
                          <a:latin typeface="+mn-lt"/>
                          <a:ea typeface="+mn-ea"/>
                          <a:cs typeface="+mn-cs"/>
                        </a:rPr>
                        <a:t>Vanhoenshoven</a:t>
                      </a:r>
                      <a:r>
                        <a:rPr lang="en-US" sz="1800" dirty="0">
                          <a:solidFill>
                            <a:schemeClr val="dk1"/>
                          </a:solidFill>
                          <a:effectLst/>
                          <a:latin typeface="+mn-lt"/>
                          <a:ea typeface="+mn-ea"/>
                          <a:cs typeface="+mn-cs"/>
                        </a:rPr>
                        <a:t>, Gonzalo </a:t>
                      </a:r>
                      <a:r>
                        <a:rPr lang="en-US" sz="1800" dirty="0" err="1">
                          <a:solidFill>
                            <a:schemeClr val="dk1"/>
                          </a:solidFill>
                          <a:effectLst/>
                          <a:latin typeface="+mn-lt"/>
                          <a:ea typeface="+mn-ea"/>
                          <a:cs typeface="+mn-cs"/>
                        </a:rPr>
                        <a:t>Nápoles</a:t>
                      </a:r>
                      <a:r>
                        <a:rPr lang="en-US" sz="1800" dirty="0">
                          <a:solidFill>
                            <a:schemeClr val="dk1"/>
                          </a:solidFill>
                          <a:effectLst/>
                          <a:latin typeface="+mn-lt"/>
                          <a:ea typeface="+mn-ea"/>
                          <a:cs typeface="+mn-cs"/>
                        </a:rPr>
                        <a:t>, Rafael Falcon.</a:t>
                      </a:r>
                      <a:endParaRPr lang="en-IN" sz="1800" dirty="0">
                        <a:solidFill>
                          <a:schemeClr val="dk1"/>
                        </a:solidFill>
                        <a:effectLst/>
                        <a:latin typeface="+mn-lt"/>
                        <a:ea typeface="+mn-ea"/>
                        <a:cs typeface="+mn-cs"/>
                      </a:endParaRPr>
                    </a:p>
                    <a:p>
                      <a:r>
                        <a:rPr lang="en-IN" dirty="0"/>
                        <a:t>2016</a:t>
                      </a:r>
                    </a:p>
                  </a:txBody>
                  <a:tcPr/>
                </a:tc>
                <a:tc>
                  <a:txBody>
                    <a:bodyPr/>
                    <a:lstStyle/>
                    <a:p>
                      <a:r>
                        <a:rPr lang="en-US" dirty="0"/>
                        <a:t>Support Vector Machine</a:t>
                      </a:r>
                      <a:endParaRPr lang="en-IN" dirty="0"/>
                    </a:p>
                  </a:txBody>
                  <a:tcPr/>
                </a:tc>
                <a:extLst>
                  <a:ext uri="{0D108BD9-81ED-4DB2-BD59-A6C34878D82A}">
                    <a16:rowId xmlns:a16="http://schemas.microsoft.com/office/drawing/2014/main" val="4205118838"/>
                  </a:ext>
                </a:extLst>
              </a:tr>
              <a:tr h="95076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solidFill>
                            <a:schemeClr val="dk1"/>
                          </a:solidFill>
                          <a:effectLst/>
                          <a:latin typeface="+mn-lt"/>
                          <a:ea typeface="+mn-ea"/>
                          <a:cs typeface="+mn-cs"/>
                        </a:rPr>
                        <a:t>Detecting Malware, Malicious URLs and Virus Using Machine   Learning and Signature Matching</a:t>
                      </a:r>
                      <a:endParaRPr lang="en-IN" sz="1800" b="1" dirty="0">
                        <a:solidFill>
                          <a:schemeClr val="dk1"/>
                        </a:solidFill>
                        <a:effectLst/>
                        <a:latin typeface="+mn-lt"/>
                        <a:ea typeface="+mn-ea"/>
                        <a:cs typeface="+mn-cs"/>
                      </a:endParaRPr>
                    </a:p>
                  </a:txBody>
                  <a:tcPr/>
                </a:tc>
                <a:tc>
                  <a:txBody>
                    <a:bodyPr/>
                    <a:lstStyle/>
                    <a:p>
                      <a:r>
                        <a:rPr lang="en-US" sz="1800" dirty="0">
                          <a:solidFill>
                            <a:schemeClr val="dk1"/>
                          </a:solidFill>
                          <a:effectLst/>
                          <a:latin typeface="+mn-lt"/>
                          <a:ea typeface="+mn-ea"/>
                          <a:cs typeface="+mn-cs"/>
                        </a:rPr>
                        <a:t>Jatin Acharya, Anshul Chaudhary, Anish </a:t>
                      </a:r>
                      <a:r>
                        <a:rPr lang="en-US" sz="1800" dirty="0" err="1">
                          <a:solidFill>
                            <a:schemeClr val="dk1"/>
                          </a:solidFill>
                          <a:effectLst/>
                          <a:latin typeface="+mn-lt"/>
                          <a:ea typeface="+mn-ea"/>
                          <a:cs typeface="+mn-cs"/>
                        </a:rPr>
                        <a:t>Chhabria</a:t>
                      </a:r>
                      <a:endParaRPr lang="en-US" sz="1800" dirty="0">
                        <a:solidFill>
                          <a:schemeClr val="dk1"/>
                        </a:solidFill>
                        <a:effectLst/>
                        <a:latin typeface="+mn-lt"/>
                        <a:ea typeface="+mn-ea"/>
                        <a:cs typeface="+mn-cs"/>
                      </a:endParaRPr>
                    </a:p>
                    <a:p>
                      <a:r>
                        <a:rPr lang="en-US" sz="1800" dirty="0">
                          <a:solidFill>
                            <a:schemeClr val="dk1"/>
                          </a:solidFill>
                          <a:effectLst/>
                          <a:latin typeface="+mn-lt"/>
                          <a:ea typeface="+mn-ea"/>
                          <a:cs typeface="+mn-cs"/>
                        </a:rPr>
                        <a:t>2019</a:t>
                      </a:r>
                      <a:endParaRPr lang="en-IN" dirty="0"/>
                    </a:p>
                  </a:txBody>
                  <a:tcPr/>
                </a:tc>
                <a:tc>
                  <a:txBody>
                    <a:bodyPr/>
                    <a:lstStyle/>
                    <a:p>
                      <a:r>
                        <a:rPr lang="en-US" sz="1800" dirty="0">
                          <a:solidFill>
                            <a:schemeClr val="dk1"/>
                          </a:solidFill>
                          <a:effectLst/>
                          <a:latin typeface="+mn-lt"/>
                          <a:ea typeface="+mn-ea"/>
                          <a:cs typeface="+mn-cs"/>
                        </a:rPr>
                        <a:t>Random Forest Model</a:t>
                      </a:r>
                      <a:endParaRPr lang="en-IN" dirty="0"/>
                    </a:p>
                  </a:txBody>
                  <a:tcPr/>
                </a:tc>
                <a:extLst>
                  <a:ext uri="{0D108BD9-81ED-4DB2-BD59-A6C34878D82A}">
                    <a16:rowId xmlns:a16="http://schemas.microsoft.com/office/drawing/2014/main" val="620369831"/>
                  </a:ext>
                </a:extLst>
              </a:tr>
              <a:tr h="123599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solidFill>
                            <a:schemeClr val="dk1"/>
                          </a:solidFill>
                          <a:effectLst/>
                          <a:latin typeface="+mn-lt"/>
                          <a:ea typeface="+mn-ea"/>
                          <a:cs typeface="+mn-cs"/>
                        </a:rPr>
                        <a:t>A Comparative Analysis of Machine Learning Algorithms on Malicious URL Prediction.</a:t>
                      </a:r>
                      <a:endParaRPr lang="en-IN" sz="1800" b="1" dirty="0">
                        <a:solidFill>
                          <a:schemeClr val="dk1"/>
                        </a:solidFill>
                        <a:effectLst/>
                        <a:latin typeface="+mn-lt"/>
                        <a:ea typeface="+mn-ea"/>
                        <a:cs typeface="+mn-cs"/>
                      </a:endParaRPr>
                    </a:p>
                  </a:txBody>
                  <a:tcPr/>
                </a:tc>
                <a:tc>
                  <a:txBody>
                    <a:bodyPr/>
                    <a:lstStyle/>
                    <a:p>
                      <a:r>
                        <a:rPr lang="en-US" sz="1800" dirty="0">
                          <a:solidFill>
                            <a:schemeClr val="dk1"/>
                          </a:solidFill>
                          <a:effectLst/>
                          <a:latin typeface="+mn-lt"/>
                          <a:ea typeface="+mn-ea"/>
                          <a:cs typeface="+mn-cs"/>
                        </a:rPr>
                        <a:t>Tianlong Liu, Yu Qi, Liang Shi and </a:t>
                      </a:r>
                      <a:r>
                        <a:rPr lang="en-US" sz="1800" dirty="0" err="1">
                          <a:solidFill>
                            <a:schemeClr val="dk1"/>
                          </a:solidFill>
                          <a:effectLst/>
                          <a:latin typeface="+mn-lt"/>
                          <a:ea typeface="+mn-ea"/>
                          <a:cs typeface="+mn-cs"/>
                        </a:rPr>
                        <a:t>Jianan</a:t>
                      </a:r>
                      <a:r>
                        <a:rPr lang="en-US" sz="1800" dirty="0">
                          <a:solidFill>
                            <a:schemeClr val="dk1"/>
                          </a:solidFill>
                          <a:effectLst/>
                          <a:latin typeface="+mn-lt"/>
                          <a:ea typeface="+mn-ea"/>
                          <a:cs typeface="+mn-cs"/>
                        </a:rPr>
                        <a:t> Yan.</a:t>
                      </a:r>
                    </a:p>
                    <a:p>
                      <a:r>
                        <a:rPr lang="en-US" sz="1800" dirty="0">
                          <a:solidFill>
                            <a:schemeClr val="dk1"/>
                          </a:solidFill>
                          <a:effectLst/>
                          <a:latin typeface="+mn-lt"/>
                          <a:ea typeface="+mn-ea"/>
                          <a:cs typeface="+mn-cs"/>
                        </a:rPr>
                        <a:t>2019</a:t>
                      </a:r>
                      <a:endParaRPr lang="en-IN" dirty="0"/>
                    </a:p>
                  </a:txBody>
                  <a:tcPr/>
                </a:tc>
                <a:tc>
                  <a:txBody>
                    <a:bodyPr/>
                    <a:lstStyle/>
                    <a:p>
                      <a:r>
                        <a:rPr lang="en-US" dirty="0"/>
                        <a:t>Logistic Regression</a:t>
                      </a:r>
                      <a:endParaRPr lang="en-IN" dirty="0"/>
                    </a:p>
                  </a:txBody>
                  <a:tcPr/>
                </a:tc>
                <a:extLst>
                  <a:ext uri="{0D108BD9-81ED-4DB2-BD59-A6C34878D82A}">
                    <a16:rowId xmlns:a16="http://schemas.microsoft.com/office/drawing/2014/main" val="3670418549"/>
                  </a:ext>
                </a:extLst>
              </a:tr>
              <a:tr h="950766">
                <a:tc>
                  <a:txBody>
                    <a:bodyPr/>
                    <a:lstStyle/>
                    <a:p>
                      <a:r>
                        <a:rPr lang="en-US" sz="1800" b="1" dirty="0">
                          <a:solidFill>
                            <a:schemeClr val="dk1"/>
                          </a:solidFill>
                          <a:effectLst/>
                          <a:latin typeface="+mn-lt"/>
                          <a:ea typeface="+mn-ea"/>
                          <a:cs typeface="+mn-cs"/>
                        </a:rPr>
                        <a:t>Detecting Malicious URLs Using Machine Learning Techniques Review and Research Directions</a:t>
                      </a:r>
                      <a:endParaRPr lang="en-IN" b="1" dirty="0"/>
                    </a:p>
                  </a:txBody>
                  <a:tcPr/>
                </a:tc>
                <a:tc>
                  <a:txBody>
                    <a:bodyPr/>
                    <a:lstStyle/>
                    <a:p>
                      <a:r>
                        <a:rPr lang="en-US" sz="1800" dirty="0">
                          <a:solidFill>
                            <a:schemeClr val="dk1"/>
                          </a:solidFill>
                          <a:effectLst/>
                          <a:latin typeface="+mn-lt"/>
                          <a:ea typeface="+mn-ea"/>
                          <a:cs typeface="+mn-cs"/>
                        </a:rPr>
                        <a:t>Mohan Li, </a:t>
                      </a:r>
                      <a:r>
                        <a:rPr lang="en-US" sz="1800" dirty="0" err="1">
                          <a:solidFill>
                            <a:schemeClr val="dk1"/>
                          </a:solidFill>
                          <a:effectLst/>
                          <a:latin typeface="+mn-lt"/>
                          <a:ea typeface="+mn-ea"/>
                          <a:cs typeface="+mn-cs"/>
                        </a:rPr>
                        <a:t>Yanbin</a:t>
                      </a:r>
                      <a:r>
                        <a:rPr lang="en-US" sz="1800" dirty="0">
                          <a:solidFill>
                            <a:schemeClr val="dk1"/>
                          </a:solidFill>
                          <a:effectLst/>
                          <a:latin typeface="+mn-lt"/>
                          <a:ea typeface="+mn-ea"/>
                          <a:cs typeface="+mn-cs"/>
                        </a:rPr>
                        <a:t> Sun; Hui Lu, and Sabita </a:t>
                      </a:r>
                      <a:r>
                        <a:rPr lang="en-US" sz="1800" dirty="0" err="1">
                          <a:solidFill>
                            <a:schemeClr val="dk1"/>
                          </a:solidFill>
                          <a:effectLst/>
                          <a:latin typeface="+mn-lt"/>
                          <a:ea typeface="+mn-ea"/>
                          <a:cs typeface="+mn-cs"/>
                        </a:rPr>
                        <a:t>Maharjan</a:t>
                      </a:r>
                      <a:endParaRPr lang="en-US" sz="1800" dirty="0">
                        <a:solidFill>
                          <a:schemeClr val="dk1"/>
                        </a:solidFill>
                        <a:effectLst/>
                        <a:latin typeface="+mn-lt"/>
                        <a:ea typeface="+mn-ea"/>
                        <a:cs typeface="+mn-cs"/>
                      </a:endParaRPr>
                    </a:p>
                    <a:p>
                      <a:r>
                        <a:rPr lang="en-US" sz="1800" dirty="0">
                          <a:solidFill>
                            <a:schemeClr val="dk1"/>
                          </a:solidFill>
                          <a:effectLst/>
                          <a:latin typeface="+mn-lt"/>
                          <a:ea typeface="+mn-ea"/>
                          <a:cs typeface="+mn-cs"/>
                        </a:rPr>
                        <a:t>2022</a:t>
                      </a:r>
                      <a:endParaRPr lang="en-IN" dirty="0"/>
                    </a:p>
                  </a:txBody>
                  <a:tcPr/>
                </a:tc>
                <a:tc>
                  <a:txBody>
                    <a:bodyPr/>
                    <a:lstStyle/>
                    <a:p>
                      <a:r>
                        <a:rPr lang="en-US" dirty="0"/>
                        <a:t>Gradient Boosting Machine</a:t>
                      </a:r>
                      <a:endParaRPr lang="en-IN" dirty="0"/>
                    </a:p>
                  </a:txBody>
                  <a:tcPr/>
                </a:tc>
                <a:extLst>
                  <a:ext uri="{0D108BD9-81ED-4DB2-BD59-A6C34878D82A}">
                    <a16:rowId xmlns:a16="http://schemas.microsoft.com/office/drawing/2014/main" val="172738964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4675" y="400558"/>
            <a:ext cx="3312795" cy="452120"/>
          </a:xfrm>
          <a:prstGeom prst="rect">
            <a:avLst/>
          </a:prstGeom>
        </p:spPr>
        <p:txBody>
          <a:bodyPr vert="horz" wrap="square" lIns="0" tIns="12065" rIns="0" bIns="0" rtlCol="0">
            <a:spAutoFit/>
          </a:bodyPr>
          <a:lstStyle/>
          <a:p>
            <a:pPr marL="12700">
              <a:lnSpc>
                <a:spcPct val="100000"/>
              </a:lnSpc>
              <a:spcBef>
                <a:spcPts val="95"/>
              </a:spcBef>
            </a:pPr>
            <a:r>
              <a:rPr spc="-5" dirty="0"/>
              <a:t>EXISTING</a:t>
            </a:r>
            <a:r>
              <a:rPr spc="-60" dirty="0"/>
              <a:t> </a:t>
            </a:r>
            <a:r>
              <a:rPr spc="-5" dirty="0"/>
              <a:t>SYSTEM</a:t>
            </a:r>
          </a:p>
        </p:txBody>
      </p:sp>
      <p:sp>
        <p:nvSpPr>
          <p:cNvPr id="3" name="object 3"/>
          <p:cNvSpPr txBox="1"/>
          <p:nvPr/>
        </p:nvSpPr>
        <p:spPr>
          <a:xfrm>
            <a:off x="1055928" y="1528394"/>
            <a:ext cx="10222230" cy="2821285"/>
          </a:xfrm>
          <a:prstGeom prst="rect">
            <a:avLst/>
          </a:prstGeom>
        </p:spPr>
        <p:txBody>
          <a:bodyPr vert="horz" wrap="square" lIns="0" tIns="12700" rIns="0" bIns="0" rtlCol="0">
            <a:spAutoFit/>
          </a:bodyPr>
          <a:lstStyle/>
          <a:p>
            <a:pPr marL="240665" indent="-228600" algn="just">
              <a:spcBef>
                <a:spcPts val="100"/>
              </a:spcBef>
              <a:buFont typeface="Arial MT"/>
              <a:buChar char="•"/>
              <a:tabLst>
                <a:tab pos="240665" algn="l"/>
                <a:tab pos="241300" algn="l"/>
              </a:tabLst>
            </a:pPr>
            <a:r>
              <a:rPr lang="en-US" sz="1800" dirty="0">
                <a:latin typeface="Times New Roman"/>
                <a:cs typeface="Times New Roman"/>
              </a:rPr>
              <a:t>Integration of feature extraction and machine learning enables automated detection of malicious URLs.</a:t>
            </a:r>
          </a:p>
          <a:p>
            <a:pPr marL="12065" algn="just">
              <a:spcBef>
                <a:spcPts val="100"/>
              </a:spcBef>
              <a:tabLst>
                <a:tab pos="240665" algn="l"/>
                <a:tab pos="241300" algn="l"/>
              </a:tabLst>
            </a:pPr>
            <a:endParaRPr lang="en-US" sz="1800" dirty="0">
              <a:latin typeface="Times New Roman"/>
              <a:cs typeface="Times New Roman"/>
            </a:endParaRPr>
          </a:p>
          <a:p>
            <a:pPr marL="240665" indent="-228600" algn="just">
              <a:spcBef>
                <a:spcPts val="100"/>
              </a:spcBef>
              <a:buFont typeface="Arial MT"/>
              <a:buChar char="•"/>
              <a:tabLst>
                <a:tab pos="240665" algn="l"/>
                <a:tab pos="241300" algn="l"/>
              </a:tabLst>
            </a:pPr>
            <a:r>
              <a:rPr lang="en-US" dirty="0"/>
              <a:t>Integration of feature extraction and machine learning enable Continuous monitoring ensures adaptability to evolving threats in real-time.es automated detection of malicious URLs.</a:t>
            </a:r>
          </a:p>
          <a:p>
            <a:pPr marL="240665" indent="-228600" algn="just">
              <a:spcBef>
                <a:spcPts val="100"/>
              </a:spcBef>
              <a:buFont typeface="Arial MT"/>
              <a:buChar char="•"/>
              <a:tabLst>
                <a:tab pos="240665" algn="l"/>
                <a:tab pos="241300" algn="l"/>
              </a:tabLst>
            </a:pPr>
            <a:endParaRPr sz="1800" dirty="0">
              <a:latin typeface="Times New Roman"/>
              <a:cs typeface="Times New Roman"/>
            </a:endParaRPr>
          </a:p>
          <a:p>
            <a:pPr marL="240665" indent="-228600" algn="just">
              <a:buFont typeface="Arial MT"/>
              <a:buChar char="•"/>
              <a:tabLst>
                <a:tab pos="240665" algn="l"/>
                <a:tab pos="241300" algn="l"/>
              </a:tabLst>
            </a:pPr>
            <a:r>
              <a:rPr lang="en-US" sz="1800" dirty="0">
                <a:latin typeface="Times New Roman"/>
                <a:cs typeface="Times New Roman"/>
              </a:rPr>
              <a:t>Utilization of diverse machine learning algorithms enhances accuracy and robustness of detection.</a:t>
            </a:r>
          </a:p>
          <a:p>
            <a:pPr marL="12065" algn="just">
              <a:tabLst>
                <a:tab pos="240665" algn="l"/>
                <a:tab pos="241300" algn="l"/>
              </a:tabLst>
            </a:pPr>
            <a:endParaRPr lang="en-US" sz="1800" dirty="0">
              <a:latin typeface="Times New Roman"/>
              <a:cs typeface="Times New Roman"/>
            </a:endParaRPr>
          </a:p>
          <a:p>
            <a:pPr marL="240665" indent="-228600" algn="just">
              <a:buFont typeface="Arial MT"/>
              <a:buChar char="•"/>
              <a:tabLst>
                <a:tab pos="240665" algn="l"/>
                <a:tab pos="241300" algn="l"/>
              </a:tabLst>
            </a:pPr>
            <a:r>
              <a:rPr lang="en-US" sz="1800" dirty="0">
                <a:latin typeface="Times New Roman"/>
                <a:cs typeface="Times New Roman"/>
              </a:rPr>
              <a:t>Evaluation metrics such as precision and recall gauge the effectiveness of the system in mitigating security risks.</a:t>
            </a:r>
          </a:p>
          <a:p>
            <a:pPr marL="12065" algn="just">
              <a:tabLst>
                <a:tab pos="240665" algn="l"/>
                <a:tab pos="241300" algn="l"/>
              </a:tabLst>
            </a:pP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2334" y="802081"/>
            <a:ext cx="2331720" cy="452120"/>
          </a:xfrm>
          <a:prstGeom prst="rect">
            <a:avLst/>
          </a:prstGeom>
        </p:spPr>
        <p:txBody>
          <a:bodyPr vert="horz" wrap="square" lIns="0" tIns="12065" rIns="0" bIns="0" rtlCol="0">
            <a:spAutoFit/>
          </a:bodyPr>
          <a:lstStyle/>
          <a:p>
            <a:pPr marL="12700">
              <a:lnSpc>
                <a:spcPct val="100000"/>
              </a:lnSpc>
              <a:spcBef>
                <a:spcPts val="95"/>
              </a:spcBef>
            </a:pPr>
            <a:r>
              <a:rPr spc="-45" dirty="0"/>
              <a:t>DRAWBACKS</a:t>
            </a:r>
          </a:p>
        </p:txBody>
      </p:sp>
      <p:sp>
        <p:nvSpPr>
          <p:cNvPr id="3" name="object 3"/>
          <p:cNvSpPr txBox="1"/>
          <p:nvPr/>
        </p:nvSpPr>
        <p:spPr>
          <a:xfrm>
            <a:off x="1391792" y="1916429"/>
            <a:ext cx="9542780" cy="2612895"/>
          </a:xfrm>
          <a:prstGeom prst="rect">
            <a:avLst/>
          </a:prstGeom>
        </p:spPr>
        <p:txBody>
          <a:bodyPr vert="horz" wrap="square" lIns="0" tIns="12065" rIns="0" bIns="0" rtlCol="0">
            <a:spAutoFit/>
          </a:bodyPr>
          <a:lstStyle/>
          <a:p>
            <a:pPr marL="241300" indent="-228600" algn="just">
              <a:lnSpc>
                <a:spcPct val="100000"/>
              </a:lnSpc>
              <a:spcBef>
                <a:spcPts val="95"/>
              </a:spcBef>
              <a:buFont typeface="Arial MT"/>
              <a:buChar char="•"/>
              <a:tabLst>
                <a:tab pos="240665" algn="l"/>
                <a:tab pos="241300" algn="l"/>
              </a:tabLst>
            </a:pPr>
            <a:r>
              <a:rPr lang="en-US" sz="1900" dirty="0">
                <a:latin typeface="Times New Roman"/>
                <a:cs typeface="Times New Roman"/>
              </a:rPr>
              <a:t>Limited effectiveness against sophisticated attacks employing URL obfuscation or evasion techniques.</a:t>
            </a:r>
            <a:endParaRPr sz="1900" dirty="0">
              <a:latin typeface="Times New Roman"/>
              <a:cs typeface="Times New Roman"/>
            </a:endParaRPr>
          </a:p>
          <a:p>
            <a:pPr algn="just">
              <a:lnSpc>
                <a:spcPct val="100000"/>
              </a:lnSpc>
              <a:spcBef>
                <a:spcPts val="5"/>
              </a:spcBef>
              <a:buFont typeface="Arial MT"/>
              <a:buChar char="•"/>
            </a:pPr>
            <a:endParaRPr sz="1850" dirty="0">
              <a:latin typeface="Times New Roman"/>
              <a:cs typeface="Times New Roman"/>
            </a:endParaRPr>
          </a:p>
          <a:p>
            <a:pPr marL="241300" indent="-228600" algn="just">
              <a:lnSpc>
                <a:spcPct val="100000"/>
              </a:lnSpc>
              <a:spcBef>
                <a:spcPts val="5"/>
              </a:spcBef>
              <a:buFont typeface="Arial MT"/>
              <a:buChar char="•"/>
              <a:tabLst>
                <a:tab pos="240665" algn="l"/>
                <a:tab pos="241300" algn="l"/>
              </a:tabLst>
            </a:pPr>
            <a:r>
              <a:rPr lang="en-US" sz="1900" dirty="0">
                <a:latin typeface="Times New Roman"/>
                <a:cs typeface="Times New Roman"/>
              </a:rPr>
              <a:t>Vulnerable to adversarial attacks aiming to manipulate features and evade detection.</a:t>
            </a:r>
            <a:endParaRPr sz="1900" dirty="0">
              <a:latin typeface="Times New Roman"/>
              <a:cs typeface="Times New Roman"/>
            </a:endParaRPr>
          </a:p>
          <a:p>
            <a:pPr algn="just">
              <a:lnSpc>
                <a:spcPct val="100000"/>
              </a:lnSpc>
              <a:spcBef>
                <a:spcPts val="10"/>
              </a:spcBef>
              <a:buFont typeface="Arial MT"/>
              <a:buChar char="•"/>
            </a:pPr>
            <a:endParaRPr sz="1850" dirty="0">
              <a:latin typeface="Times New Roman"/>
              <a:cs typeface="Times New Roman"/>
            </a:endParaRPr>
          </a:p>
          <a:p>
            <a:pPr marL="241300" indent="-228600" algn="just">
              <a:lnSpc>
                <a:spcPct val="100000"/>
              </a:lnSpc>
              <a:buFont typeface="Arial MT"/>
              <a:buChar char="•"/>
              <a:tabLst>
                <a:tab pos="240665" algn="l"/>
                <a:tab pos="241300" algn="l"/>
              </a:tabLst>
            </a:pPr>
            <a:r>
              <a:rPr lang="en-US" sz="1850" dirty="0">
                <a:latin typeface="Times New Roman"/>
                <a:cs typeface="Times New Roman"/>
              </a:rPr>
              <a:t>Dependency on labeled datasets may hinder scalability and generalization to new, unseen threats.</a:t>
            </a:r>
          </a:p>
          <a:p>
            <a:pPr marL="12700" algn="just">
              <a:lnSpc>
                <a:spcPct val="100000"/>
              </a:lnSpc>
              <a:tabLst>
                <a:tab pos="240665" algn="l"/>
                <a:tab pos="241300" algn="l"/>
              </a:tabLst>
            </a:pPr>
            <a:endParaRPr sz="1850" dirty="0">
              <a:latin typeface="Times New Roman"/>
              <a:cs typeface="Times New Roman"/>
            </a:endParaRPr>
          </a:p>
          <a:p>
            <a:pPr marL="241300" indent="-228600" algn="just">
              <a:lnSpc>
                <a:spcPct val="100000"/>
              </a:lnSpc>
              <a:buFont typeface="Arial MT"/>
              <a:buChar char="•"/>
              <a:tabLst>
                <a:tab pos="240665" algn="l"/>
                <a:tab pos="241300" algn="l"/>
              </a:tabLst>
            </a:pPr>
            <a:r>
              <a:rPr lang="en-US" sz="1900" dirty="0">
                <a:latin typeface="Times New Roman"/>
                <a:cs typeface="Times New Roman"/>
              </a:rPr>
              <a:t>Resource-intensive preprocessing and model training stages may impact real-time performance and scalability.</a:t>
            </a:r>
            <a:endParaRPr sz="1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1721</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MT</vt:lpstr>
      <vt:lpstr>Calibri</vt:lpstr>
      <vt:lpstr>Times New Roman</vt:lpstr>
      <vt:lpstr>Office Theme</vt:lpstr>
      <vt:lpstr>PARK COLLEGE OF ENGINEERING AND TECHNOLOGY Kaniyur, Coimbatore - 641659</vt:lpstr>
      <vt:lpstr>OUTLINE</vt:lpstr>
      <vt:lpstr>INTRODUCTION</vt:lpstr>
      <vt:lpstr>PROBLEM STATEMENT</vt:lpstr>
      <vt:lpstr>OBJECTIVES</vt:lpstr>
      <vt:lpstr>ABSTRACT</vt:lpstr>
      <vt:lpstr>LITERATURE SURVEY</vt:lpstr>
      <vt:lpstr>EXISTING SYSTEM</vt:lpstr>
      <vt:lpstr>DRAWBACKS</vt:lpstr>
      <vt:lpstr>ARCHITECTURE DIAGRAM</vt:lpstr>
      <vt:lpstr>PROPOSED SYSTEM</vt:lpstr>
      <vt:lpstr>ADVANTAGES</vt:lpstr>
      <vt:lpstr>MODULES</vt:lpstr>
      <vt:lpstr>MODULES</vt:lpstr>
      <vt:lpstr>ALGORITHM</vt:lpstr>
      <vt:lpstr>SCREENSHOTS</vt:lpstr>
      <vt:lpstr>SUMMARY</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COLLEGE OF ENGINEERING AND TECHNOLOGY Kaniyur, Coimbatore</dc:title>
  <dc:creator>SURYA RAJA</dc:creator>
  <cp:lastModifiedBy>4016 Gopala Krishna j</cp:lastModifiedBy>
  <cp:revision>47</cp:revision>
  <dcterms:created xsi:type="dcterms:W3CDTF">2024-04-04T18:00:48Z</dcterms:created>
  <dcterms:modified xsi:type="dcterms:W3CDTF">2024-05-06T10:14:38Z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Creator">
    <vt:lpwstr>Microsoft® PowerPoint® 2019</vt:lpwstr>
  </property>
  <property fmtid="{D5CDD505-2E9C-101B-9397-08002B2CF9AE}" pid="4" name="LastSaved">
    <vt:filetime>2024-04-04T00:00:00Z</vt:filetime>
  </property>
</Properties>
</file>