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525308-7CD0-4A21-973B-3C4CF55C48F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7605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25308-7CD0-4A21-973B-3C4CF55C48F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70118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25308-7CD0-4A21-973B-3C4CF55C48F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22213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25308-7CD0-4A21-973B-3C4CF55C48F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79004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525308-7CD0-4A21-973B-3C4CF55C48F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268264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525308-7CD0-4A21-973B-3C4CF55C48F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55666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525308-7CD0-4A21-973B-3C4CF55C48F0}"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87426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525308-7CD0-4A21-973B-3C4CF55C48F0}"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76801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25308-7CD0-4A21-973B-3C4CF55C48F0}"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20118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25308-7CD0-4A21-973B-3C4CF55C48F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6593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25308-7CD0-4A21-973B-3C4CF55C48F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648449-0046-4B8C-A7F7-7B0F4F58329C}" type="slidenum">
              <a:rPr lang="en-IN" smtClean="0"/>
              <a:t>‹#›</a:t>
            </a:fld>
            <a:endParaRPr lang="en-IN"/>
          </a:p>
        </p:txBody>
      </p:sp>
    </p:spTree>
    <p:extLst>
      <p:ext uri="{BB962C8B-B14F-4D97-AF65-F5344CB8AC3E}">
        <p14:creationId xmlns:p14="http://schemas.microsoft.com/office/powerpoint/2010/main" val="11752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25308-7CD0-4A21-973B-3C4CF55C48F0}" type="datetimeFigureOut">
              <a:rPr lang="en-IN" smtClean="0"/>
              <a:t>16-10-2023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48449-0046-4B8C-A7F7-7B0F4F58329C}" type="slidenum">
              <a:rPr lang="en-IN" smtClean="0"/>
              <a:t>‹#›</a:t>
            </a:fld>
            <a:endParaRPr lang="en-IN"/>
          </a:p>
        </p:txBody>
      </p:sp>
    </p:spTree>
    <p:extLst>
      <p:ext uri="{BB962C8B-B14F-4D97-AF65-F5344CB8AC3E}">
        <p14:creationId xmlns:p14="http://schemas.microsoft.com/office/powerpoint/2010/main" val="184261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Color Processing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609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62074"/>
          </a:xfrm>
        </p:spPr>
        <p:txBody>
          <a:bodyPr>
            <a:normAutofit fontScale="90000"/>
          </a:bodyPr>
          <a:lstStyle/>
          <a:p>
            <a:r>
              <a:rPr lang="en-US" b="1" dirty="0" smtClean="0"/>
              <a:t>Color Models</a:t>
            </a:r>
            <a:endParaRPr lang="en-IN" b="1" dirty="0"/>
          </a:p>
        </p:txBody>
      </p:sp>
      <p:sp>
        <p:nvSpPr>
          <p:cNvPr id="3" name="Content Placeholder 2"/>
          <p:cNvSpPr>
            <a:spLocks noGrp="1"/>
          </p:cNvSpPr>
          <p:nvPr>
            <p:ph idx="1"/>
          </p:nvPr>
        </p:nvSpPr>
        <p:spPr>
          <a:xfrm>
            <a:off x="179512" y="476672"/>
            <a:ext cx="8229600" cy="5649491"/>
          </a:xfrm>
        </p:spPr>
        <p:txBody>
          <a:bodyPr>
            <a:normAutofit/>
          </a:bodyPr>
          <a:lstStyle/>
          <a:p>
            <a:pPr algn="just"/>
            <a:r>
              <a:rPr lang="en-IN" sz="1800" dirty="0" err="1"/>
              <a:t>Colors</a:t>
            </a:r>
            <a:r>
              <a:rPr lang="en-IN" sz="1800" dirty="0"/>
              <a:t> can be represented and described using various models and systems, each with its own way of defining and categorizing </a:t>
            </a:r>
            <a:r>
              <a:rPr lang="en-IN" sz="1800" dirty="0" err="1"/>
              <a:t>colors</a:t>
            </a:r>
            <a:r>
              <a:rPr lang="en-IN" sz="1800" dirty="0" smtClean="0"/>
              <a:t>.</a:t>
            </a:r>
          </a:p>
          <a:p>
            <a:pPr algn="just"/>
            <a:r>
              <a:rPr lang="en-IN" sz="1800" b="1" dirty="0"/>
              <a:t>RGB </a:t>
            </a:r>
            <a:r>
              <a:rPr lang="en-IN" sz="1800" b="1" dirty="0" err="1"/>
              <a:t>Color</a:t>
            </a:r>
            <a:r>
              <a:rPr lang="en-IN" sz="1800" b="1" dirty="0"/>
              <a:t> Model:</a:t>
            </a:r>
            <a:endParaRPr lang="en-IN" sz="1800" dirty="0"/>
          </a:p>
          <a:p>
            <a:pPr algn="just"/>
            <a:r>
              <a:rPr lang="en-IN" sz="1800" dirty="0"/>
              <a:t>RGB stands for Red, Green, Blue. In this model, </a:t>
            </a:r>
            <a:r>
              <a:rPr lang="en-IN" sz="1800" dirty="0" err="1"/>
              <a:t>colors</a:t>
            </a:r>
            <a:r>
              <a:rPr lang="en-IN" sz="1800" dirty="0"/>
              <a:t> are represented by combining different intensities of these three primary </a:t>
            </a:r>
            <a:r>
              <a:rPr lang="en-IN" sz="1800" dirty="0" err="1"/>
              <a:t>colors</a:t>
            </a:r>
            <a:r>
              <a:rPr lang="en-IN" sz="1800" dirty="0"/>
              <a:t>. Each </a:t>
            </a:r>
            <a:r>
              <a:rPr lang="en-IN" sz="1800" dirty="0" err="1"/>
              <a:t>color</a:t>
            </a:r>
            <a:r>
              <a:rPr lang="en-IN" sz="1800" dirty="0"/>
              <a:t> component can range from 0 to 255, representing the intensity of the </a:t>
            </a:r>
            <a:r>
              <a:rPr lang="en-IN" sz="1800" dirty="0" err="1"/>
              <a:t>color</a:t>
            </a:r>
            <a:r>
              <a:rPr lang="en-IN" sz="1800" dirty="0"/>
              <a:t>.</a:t>
            </a:r>
          </a:p>
          <a:p>
            <a:pPr algn="just"/>
            <a:r>
              <a:rPr lang="en-IN" sz="1800" dirty="0"/>
              <a:t>Example: (255, 0, 0) represents pure red, (0, 255, 0) represents pure green, and (0, 0, 255) represents pure blue.</a:t>
            </a:r>
          </a:p>
          <a:p>
            <a:pPr algn="just"/>
            <a:endParaRPr lang="en-IN" sz="1800" b="1" dirty="0" smtClean="0"/>
          </a:p>
          <a:p>
            <a:pPr algn="just"/>
            <a:endParaRPr lang="en-IN" sz="1800" b="1" dirty="0"/>
          </a:p>
          <a:p>
            <a:pPr algn="just"/>
            <a:endParaRPr lang="en-IN" sz="1800" b="1" dirty="0" smtClean="0"/>
          </a:p>
          <a:p>
            <a:pPr algn="just"/>
            <a:endParaRPr lang="en-IN" sz="1800" b="1" dirty="0"/>
          </a:p>
          <a:p>
            <a:pPr algn="just"/>
            <a:endParaRPr lang="en-IN" sz="1800" b="1" dirty="0" smtClean="0"/>
          </a:p>
          <a:p>
            <a:pPr algn="just"/>
            <a:r>
              <a:rPr lang="en-IN" sz="1800" b="1" dirty="0" smtClean="0"/>
              <a:t>Hexadecimal </a:t>
            </a:r>
            <a:r>
              <a:rPr lang="en-IN" sz="1800" b="1" dirty="0" err="1"/>
              <a:t>Color</a:t>
            </a:r>
            <a:r>
              <a:rPr lang="en-IN" sz="1800" b="1" dirty="0"/>
              <a:t> Codes:</a:t>
            </a:r>
            <a:endParaRPr lang="en-IN" sz="1800" dirty="0"/>
          </a:p>
          <a:p>
            <a:pPr algn="just"/>
            <a:r>
              <a:rPr lang="en-IN" sz="1800" dirty="0"/>
              <a:t>Hexadecimal </a:t>
            </a:r>
            <a:r>
              <a:rPr lang="en-IN" sz="1800" dirty="0" err="1"/>
              <a:t>color</a:t>
            </a:r>
            <a:r>
              <a:rPr lang="en-IN" sz="1800" dirty="0"/>
              <a:t> codes are often used in web design and digital graphics. They represent </a:t>
            </a:r>
            <a:r>
              <a:rPr lang="en-IN" sz="1800" dirty="0" err="1"/>
              <a:t>colors</a:t>
            </a:r>
            <a:r>
              <a:rPr lang="en-IN" sz="1800" dirty="0"/>
              <a:t> in RGB using a combination of six hexadecimal digits.</a:t>
            </a:r>
          </a:p>
          <a:p>
            <a:pPr algn="just"/>
            <a:r>
              <a:rPr lang="en-IN" sz="1800" dirty="0"/>
              <a:t>Example: #FF0000 represents pure red in hexadecimal.</a:t>
            </a:r>
          </a:p>
          <a:p>
            <a:pPr algn="just"/>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636912"/>
            <a:ext cx="23526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57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12968" cy="6624736"/>
          </a:xfrm>
        </p:spPr>
        <p:txBody>
          <a:bodyPr>
            <a:normAutofit lnSpcReduction="10000"/>
          </a:bodyPr>
          <a:lstStyle/>
          <a:p>
            <a:pPr algn="just"/>
            <a:r>
              <a:rPr lang="en-IN" sz="1800" b="1" dirty="0"/>
              <a:t>CMY and CMYK </a:t>
            </a:r>
            <a:r>
              <a:rPr lang="en-IN" sz="1800" b="1" dirty="0" err="1"/>
              <a:t>Color</a:t>
            </a:r>
            <a:r>
              <a:rPr lang="en-IN" sz="1800" b="1" dirty="0"/>
              <a:t> Models:</a:t>
            </a:r>
            <a:endParaRPr lang="en-IN" sz="1800" dirty="0"/>
          </a:p>
          <a:p>
            <a:pPr algn="just"/>
            <a:r>
              <a:rPr lang="en-IN" sz="1800" dirty="0"/>
              <a:t>CMY stands for Cyan, Magenta, Yellow, and represents subtractive </a:t>
            </a:r>
            <a:r>
              <a:rPr lang="en-IN" sz="1800" dirty="0" err="1"/>
              <a:t>color</a:t>
            </a:r>
            <a:r>
              <a:rPr lang="en-IN" sz="1800" dirty="0"/>
              <a:t> mixing. The absence of all </a:t>
            </a:r>
            <a:r>
              <a:rPr lang="en-IN" sz="1800" dirty="0" err="1"/>
              <a:t>colors</a:t>
            </a:r>
            <a:r>
              <a:rPr lang="en-IN" sz="1800" dirty="0"/>
              <a:t> results in black.</a:t>
            </a:r>
          </a:p>
          <a:p>
            <a:pPr algn="just"/>
            <a:r>
              <a:rPr lang="en-IN" sz="1800" dirty="0"/>
              <a:t>CMYK adds Key (black) to CMY for </a:t>
            </a:r>
            <a:r>
              <a:rPr lang="en-IN" sz="1800" dirty="0" err="1"/>
              <a:t>color</a:t>
            </a:r>
            <a:r>
              <a:rPr lang="en-IN" sz="1800" dirty="0"/>
              <a:t> printing. It is used to describe the printing process and represents </a:t>
            </a:r>
            <a:r>
              <a:rPr lang="en-IN" sz="1800" dirty="0" err="1"/>
              <a:t>colors</a:t>
            </a:r>
            <a:r>
              <a:rPr lang="en-IN" sz="1800" dirty="0"/>
              <a:t> using percentages of cyan, magenta, yellow, and black.</a:t>
            </a:r>
          </a:p>
          <a:p>
            <a:pPr algn="just"/>
            <a:r>
              <a:rPr lang="en-IN" sz="1800" dirty="0"/>
              <a:t>Example: (0, 100, 100, 0) in CMYK represents a rich red </a:t>
            </a:r>
            <a:r>
              <a:rPr lang="en-IN" sz="1800" dirty="0" err="1"/>
              <a:t>color</a:t>
            </a:r>
            <a:r>
              <a:rPr lang="en-IN" sz="1800" dirty="0"/>
              <a:t>.</a:t>
            </a:r>
          </a:p>
          <a:p>
            <a:pPr algn="just"/>
            <a:endParaRPr lang="en-IN" sz="1800" b="1" dirty="0" smtClean="0"/>
          </a:p>
          <a:p>
            <a:pPr algn="just"/>
            <a:endParaRPr lang="en-IN" sz="1800" b="1" dirty="0"/>
          </a:p>
          <a:p>
            <a:pPr algn="just"/>
            <a:endParaRPr lang="en-IN" sz="1800" b="1" dirty="0" smtClean="0"/>
          </a:p>
          <a:p>
            <a:pPr algn="just"/>
            <a:endParaRPr lang="en-IN" sz="1800" b="1" dirty="0"/>
          </a:p>
          <a:p>
            <a:pPr algn="just"/>
            <a:endParaRPr lang="en-IN" sz="1800" b="1" dirty="0" smtClean="0"/>
          </a:p>
          <a:p>
            <a:pPr algn="just"/>
            <a:endParaRPr lang="en-IN" sz="1800" b="1" dirty="0"/>
          </a:p>
          <a:p>
            <a:pPr algn="just"/>
            <a:endParaRPr lang="en-IN" sz="1800" b="1" dirty="0" smtClean="0"/>
          </a:p>
          <a:p>
            <a:pPr algn="just"/>
            <a:endParaRPr lang="en-IN" sz="1800" b="1" dirty="0" smtClean="0"/>
          </a:p>
          <a:p>
            <a:pPr algn="just"/>
            <a:r>
              <a:rPr lang="en-IN" sz="1800" b="1" dirty="0" smtClean="0"/>
              <a:t>HSL </a:t>
            </a:r>
            <a:r>
              <a:rPr lang="en-IN" sz="1800" b="1" dirty="0"/>
              <a:t>and HSV </a:t>
            </a:r>
            <a:r>
              <a:rPr lang="en-IN" sz="1800" b="1" dirty="0" err="1"/>
              <a:t>Color</a:t>
            </a:r>
            <a:r>
              <a:rPr lang="en-IN" sz="1800" b="1" dirty="0"/>
              <a:t> Models:</a:t>
            </a:r>
            <a:endParaRPr lang="en-IN" sz="1800" dirty="0"/>
          </a:p>
          <a:p>
            <a:pPr algn="just"/>
            <a:r>
              <a:rPr lang="en-IN" sz="1800" dirty="0"/>
              <a:t>HSL stands for Hue, Saturation, Lightness, and represents </a:t>
            </a:r>
            <a:r>
              <a:rPr lang="en-IN" sz="1800" dirty="0" err="1"/>
              <a:t>colors</a:t>
            </a:r>
            <a:r>
              <a:rPr lang="en-IN" sz="1800" dirty="0"/>
              <a:t> based on their hue (type of </a:t>
            </a:r>
            <a:r>
              <a:rPr lang="en-IN" sz="1800" dirty="0" err="1"/>
              <a:t>color</a:t>
            </a:r>
            <a:r>
              <a:rPr lang="en-IN" sz="1800" dirty="0"/>
              <a:t>), saturation (vividness), and lightness (brightness).</a:t>
            </a:r>
          </a:p>
          <a:p>
            <a:pPr algn="just"/>
            <a:r>
              <a:rPr lang="en-IN" sz="1800" dirty="0"/>
              <a:t>HSV stands for Hue, Saturation, Value, which is similar to HSL but uses value instead of lightness.</a:t>
            </a:r>
          </a:p>
          <a:p>
            <a:pPr algn="just"/>
            <a:r>
              <a:rPr lang="en-IN" sz="1800" dirty="0"/>
              <a:t>Example: (0°, 100%, 50%) represents pure red in HSL, and (0°, 100%, 100%) represents pure red in HSV.</a:t>
            </a:r>
          </a:p>
          <a:p>
            <a:pPr algn="just"/>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916831"/>
            <a:ext cx="3560372" cy="2257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01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10000"/>
          </a:bodyPr>
          <a:lstStyle/>
          <a:p>
            <a:r>
              <a:rPr lang="en-IN" sz="2400" b="1" dirty="0"/>
              <a:t>Pantone Matching System (PMS):</a:t>
            </a:r>
            <a:endParaRPr lang="en-IN" sz="2400" dirty="0"/>
          </a:p>
          <a:p>
            <a:r>
              <a:rPr lang="en-IN" sz="2400" dirty="0"/>
              <a:t>Pantone is a proprietary </a:t>
            </a:r>
            <a:r>
              <a:rPr lang="en-IN" sz="2400" dirty="0" err="1"/>
              <a:t>color</a:t>
            </a:r>
            <a:r>
              <a:rPr lang="en-IN" sz="2400" dirty="0"/>
              <a:t> space used in various industries, especially in printing and design. It defines </a:t>
            </a:r>
            <a:r>
              <a:rPr lang="en-IN" sz="2400" dirty="0" err="1"/>
              <a:t>colors</a:t>
            </a:r>
            <a:r>
              <a:rPr lang="en-IN" sz="2400" dirty="0"/>
              <a:t> using a unique alphanumeric code.</a:t>
            </a:r>
          </a:p>
          <a:p>
            <a:r>
              <a:rPr lang="en-IN" sz="2400" dirty="0"/>
              <a:t>Example: Pantone 186 C represents a specific shade of red.</a:t>
            </a:r>
          </a:p>
          <a:p>
            <a:r>
              <a:rPr lang="en-IN" sz="2400" b="1" dirty="0" err="1"/>
              <a:t>Color</a:t>
            </a:r>
            <a:r>
              <a:rPr lang="en-IN" sz="2400" b="1" dirty="0"/>
              <a:t> Names:</a:t>
            </a:r>
            <a:endParaRPr lang="en-IN" sz="2400" dirty="0"/>
          </a:p>
          <a:p>
            <a:r>
              <a:rPr lang="en-IN" sz="2400" dirty="0" err="1"/>
              <a:t>Colors</a:t>
            </a:r>
            <a:r>
              <a:rPr lang="en-IN" sz="2400" dirty="0"/>
              <a:t> can be described using common names such as red, blue, green, etc. These names are intuitive and widely used for basic </a:t>
            </a:r>
            <a:r>
              <a:rPr lang="en-IN" sz="2400" dirty="0" err="1"/>
              <a:t>color</a:t>
            </a:r>
            <a:r>
              <a:rPr lang="en-IN" sz="2400" dirty="0"/>
              <a:t> representation.</a:t>
            </a:r>
          </a:p>
          <a:p>
            <a:r>
              <a:rPr lang="en-IN" sz="2400" b="1" dirty="0"/>
              <a:t>CIE </a:t>
            </a:r>
            <a:r>
              <a:rPr lang="en-IN" sz="2400" b="1" dirty="0" err="1"/>
              <a:t>Color</a:t>
            </a:r>
            <a:r>
              <a:rPr lang="en-IN" sz="2400" b="1" dirty="0"/>
              <a:t> Spaces:</a:t>
            </a:r>
            <a:endParaRPr lang="en-IN" sz="2400" dirty="0"/>
          </a:p>
          <a:p>
            <a:r>
              <a:rPr lang="en-IN" sz="2400" dirty="0"/>
              <a:t>The CIE (Commission </a:t>
            </a:r>
            <a:r>
              <a:rPr lang="en-IN" sz="2400" dirty="0" err="1"/>
              <a:t>Internationale</a:t>
            </a:r>
            <a:r>
              <a:rPr lang="en-IN" sz="2400" dirty="0"/>
              <a:t> de </a:t>
            </a:r>
            <a:r>
              <a:rPr lang="en-IN" sz="2400" dirty="0" err="1"/>
              <a:t>l'Eclairage</a:t>
            </a:r>
            <a:r>
              <a:rPr lang="en-IN" sz="2400" dirty="0"/>
              <a:t>) </a:t>
            </a:r>
            <a:r>
              <a:rPr lang="en-IN" sz="2400" dirty="0" err="1"/>
              <a:t>color</a:t>
            </a:r>
            <a:r>
              <a:rPr lang="en-IN" sz="2400" dirty="0"/>
              <a:t> spaces, like CIE 1931 XYZ and CIE L</a:t>
            </a:r>
            <a:r>
              <a:rPr lang="en-IN" sz="2400" i="1" dirty="0"/>
              <a:t>a</a:t>
            </a:r>
            <a:r>
              <a:rPr lang="en-IN" sz="2400" dirty="0"/>
              <a:t>b*, are mathematical models used to represent </a:t>
            </a:r>
            <a:r>
              <a:rPr lang="en-IN" sz="2400" dirty="0" err="1"/>
              <a:t>colors</a:t>
            </a:r>
            <a:r>
              <a:rPr lang="en-IN" sz="2400" dirty="0"/>
              <a:t> in a perceptually uniform manner, providing a more accurate representation of how humans perceive </a:t>
            </a:r>
            <a:r>
              <a:rPr lang="en-IN" sz="2400" dirty="0" err="1"/>
              <a:t>color</a:t>
            </a:r>
            <a:r>
              <a:rPr lang="en-IN" sz="2400" dirty="0" smtClean="0"/>
              <a:t>.</a:t>
            </a:r>
          </a:p>
          <a:p>
            <a:r>
              <a:rPr lang="en-IN" sz="2400" b="1" dirty="0"/>
              <a:t>YUV:</a:t>
            </a:r>
            <a:endParaRPr lang="en-IN" sz="2400" dirty="0"/>
          </a:p>
          <a:p>
            <a:r>
              <a:rPr lang="en-IN" sz="2400" dirty="0"/>
              <a:t>YUV separates an image into its luminance (Y) and chrominance (U and V) components. Y represents brightness (similar to </a:t>
            </a:r>
            <a:r>
              <a:rPr lang="en-IN" sz="2400" dirty="0" err="1"/>
              <a:t>grayscale</a:t>
            </a:r>
            <a:r>
              <a:rPr lang="en-IN" sz="2400" dirty="0"/>
              <a:t>), while U and V represent </a:t>
            </a:r>
            <a:r>
              <a:rPr lang="en-IN" sz="2400" dirty="0" err="1"/>
              <a:t>color</a:t>
            </a:r>
            <a:r>
              <a:rPr lang="en-IN" sz="2400" dirty="0"/>
              <a:t> information. YUV is used in video compression and transmission systems.</a:t>
            </a:r>
          </a:p>
          <a:p>
            <a:endParaRPr lang="en-IN" sz="2400" dirty="0"/>
          </a:p>
          <a:p>
            <a:endParaRPr lang="en-IN" sz="2400" dirty="0"/>
          </a:p>
        </p:txBody>
      </p:sp>
    </p:spTree>
    <p:extLst>
      <p:ext uri="{BB962C8B-B14F-4D97-AF65-F5344CB8AC3E}">
        <p14:creationId xmlns:p14="http://schemas.microsoft.com/office/powerpoint/2010/main" val="395363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634082"/>
          </a:xfrm>
        </p:spPr>
        <p:txBody>
          <a:bodyPr>
            <a:normAutofit fontScale="90000"/>
          </a:bodyPr>
          <a:lstStyle/>
          <a:p>
            <a:r>
              <a:rPr lang="en-US" b="1" dirty="0" smtClean="0"/>
              <a:t>HSV Color Model</a:t>
            </a:r>
            <a:endParaRPr lang="en-IN" b="1" dirty="0"/>
          </a:p>
        </p:txBody>
      </p:sp>
      <p:sp>
        <p:nvSpPr>
          <p:cNvPr id="3" name="Content Placeholder 2"/>
          <p:cNvSpPr>
            <a:spLocks noGrp="1"/>
          </p:cNvSpPr>
          <p:nvPr>
            <p:ph idx="1"/>
          </p:nvPr>
        </p:nvSpPr>
        <p:spPr>
          <a:xfrm>
            <a:off x="457200" y="692696"/>
            <a:ext cx="8229600" cy="5688632"/>
          </a:xfrm>
        </p:spPr>
        <p:txBody>
          <a:bodyPr>
            <a:noAutofit/>
          </a:bodyPr>
          <a:lstStyle/>
          <a:p>
            <a:r>
              <a:rPr lang="en-IN" sz="1800" dirty="0"/>
              <a:t>The HSV (Hue, Saturation, Value) </a:t>
            </a:r>
            <a:r>
              <a:rPr lang="en-IN" sz="1800" dirty="0" err="1"/>
              <a:t>color</a:t>
            </a:r>
            <a:r>
              <a:rPr lang="en-IN" sz="1800" dirty="0"/>
              <a:t> model is widely used in computer vision for various image processing tasks due to its ability to represent </a:t>
            </a:r>
            <a:r>
              <a:rPr lang="en-IN" sz="1800" dirty="0" err="1"/>
              <a:t>colors</a:t>
            </a:r>
            <a:r>
              <a:rPr lang="en-IN" sz="1800" dirty="0"/>
              <a:t> in a way that aligns well with human perception. </a:t>
            </a:r>
            <a:endParaRPr lang="en-IN" sz="1800" dirty="0" smtClean="0"/>
          </a:p>
          <a:p>
            <a:r>
              <a:rPr lang="en-IN" sz="1800" b="1" dirty="0"/>
              <a:t>Hue (H):</a:t>
            </a:r>
            <a:endParaRPr lang="en-IN" sz="1800" dirty="0"/>
          </a:p>
          <a:p>
            <a:r>
              <a:rPr lang="en-IN" sz="1800" dirty="0"/>
              <a:t>Hue represents the type of </a:t>
            </a:r>
            <a:r>
              <a:rPr lang="en-IN" sz="1800" dirty="0" err="1"/>
              <a:t>color</a:t>
            </a:r>
            <a:r>
              <a:rPr lang="en-IN" sz="1800" dirty="0"/>
              <a:t>, such as red, blue, green, etc., and is often represented in degrees ranging from 0 to 360. In most implementations, the range is normalized to [0, 1] or [0, 255]. For example, red hues correspond to values near 0 or 1</a:t>
            </a:r>
            <a:r>
              <a:rPr lang="en-IN" sz="1800" dirty="0" smtClean="0"/>
              <a:t>.</a:t>
            </a:r>
          </a:p>
          <a:p>
            <a:r>
              <a:rPr lang="en-IN" sz="1800" dirty="0"/>
              <a:t>Hue is the quality that distinguishes one </a:t>
            </a:r>
            <a:r>
              <a:rPr lang="en-IN" sz="1800" dirty="0" err="1"/>
              <a:t>color</a:t>
            </a:r>
            <a:r>
              <a:rPr lang="en-IN" sz="1800" dirty="0"/>
              <a:t> from another in terms of its dominant wavelength within the visible spectrum. It represents the basic </a:t>
            </a:r>
            <a:r>
              <a:rPr lang="en-IN" sz="1800" dirty="0" err="1"/>
              <a:t>color</a:t>
            </a:r>
            <a:r>
              <a:rPr lang="en-IN" sz="1800" dirty="0"/>
              <a:t> category, such as red, blue, green, etc.</a:t>
            </a:r>
          </a:p>
          <a:p>
            <a:r>
              <a:rPr lang="en-IN" sz="1800" b="1" dirty="0"/>
              <a:t>Saturation (S):</a:t>
            </a:r>
            <a:endParaRPr lang="en-IN" sz="1800" dirty="0"/>
          </a:p>
          <a:p>
            <a:r>
              <a:rPr lang="en-IN" sz="1800" dirty="0"/>
              <a:t>Saturation represents the intensity or vividness of the </a:t>
            </a:r>
            <a:r>
              <a:rPr lang="en-IN" sz="1800" dirty="0" err="1"/>
              <a:t>color</a:t>
            </a:r>
            <a:r>
              <a:rPr lang="en-IN" sz="1800" dirty="0"/>
              <a:t>. Higher values indicate a more saturated </a:t>
            </a:r>
            <a:r>
              <a:rPr lang="en-IN" sz="1800" dirty="0" err="1"/>
              <a:t>color</a:t>
            </a:r>
            <a:r>
              <a:rPr lang="en-IN" sz="1800" dirty="0"/>
              <a:t>, while lower values approach </a:t>
            </a:r>
            <a:r>
              <a:rPr lang="en-IN" sz="1800" dirty="0" err="1"/>
              <a:t>grayscale</a:t>
            </a:r>
            <a:r>
              <a:rPr lang="en-IN" sz="1800" dirty="0"/>
              <a:t> (S=0). Saturation is typically normalized to [0, 1] or [0, 255].</a:t>
            </a:r>
          </a:p>
          <a:p>
            <a:r>
              <a:rPr lang="en-IN" sz="1800" b="1" dirty="0"/>
              <a:t>Value (V):</a:t>
            </a:r>
            <a:endParaRPr lang="en-IN" sz="1800" dirty="0"/>
          </a:p>
          <a:p>
            <a:r>
              <a:rPr lang="en-IN" sz="1800" dirty="0"/>
              <a:t>Value represents the brightness of the </a:t>
            </a:r>
            <a:r>
              <a:rPr lang="en-IN" sz="1800" dirty="0" err="1"/>
              <a:t>color</a:t>
            </a:r>
            <a:r>
              <a:rPr lang="en-IN" sz="1800" dirty="0"/>
              <a:t>. A higher value results in a brighter </a:t>
            </a:r>
            <a:r>
              <a:rPr lang="en-IN" sz="1800" dirty="0" err="1"/>
              <a:t>color</a:t>
            </a:r>
            <a:r>
              <a:rPr lang="en-IN" sz="1800" dirty="0"/>
              <a:t>, while lower values approach black (V=0). Like saturation, value is often normalized to [0, 1] or [0, 255].</a:t>
            </a:r>
          </a:p>
          <a:p>
            <a:endParaRPr lang="en-IN" sz="1800" dirty="0"/>
          </a:p>
        </p:txBody>
      </p:sp>
    </p:spTree>
    <p:extLst>
      <p:ext uri="{BB962C8B-B14F-4D97-AF65-F5344CB8AC3E}">
        <p14:creationId xmlns:p14="http://schemas.microsoft.com/office/powerpoint/2010/main" val="5404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dirty="0"/>
              <a:t>Red colour falls between 0 and 60 degrees in the HSV cone.</a:t>
            </a:r>
          </a:p>
          <a:p>
            <a:r>
              <a:rPr lang="en-IN" sz="2400" dirty="0"/>
              <a:t>Yellow colour falls between 61 and 120 degrees in the HSV cone.</a:t>
            </a:r>
          </a:p>
          <a:p>
            <a:r>
              <a:rPr lang="en-IN" sz="2400" dirty="0"/>
              <a:t>Green colour falls between 121 and 180 degrees in the HSV cone.</a:t>
            </a:r>
          </a:p>
          <a:p>
            <a:r>
              <a:rPr lang="en-IN" sz="2400" dirty="0"/>
              <a:t>Cyan colour falls between 181 and 240 degrees in the HSV cone.</a:t>
            </a:r>
          </a:p>
          <a:p>
            <a:r>
              <a:rPr lang="en-IN" sz="2400" dirty="0"/>
              <a:t>Blue colour falls between 241 and 300 degrees in the HSV cone.</a:t>
            </a:r>
          </a:p>
          <a:p>
            <a:r>
              <a:rPr lang="en-IN" sz="2400" dirty="0"/>
              <a:t>Magenta colour falls between 301 and 360 degrees in the HSV cone.</a:t>
            </a:r>
          </a:p>
        </p:txBody>
      </p:sp>
    </p:spTree>
    <p:extLst>
      <p:ext uri="{BB962C8B-B14F-4D97-AF65-F5344CB8AC3E}">
        <p14:creationId xmlns:p14="http://schemas.microsoft.com/office/powerpoint/2010/main" val="39502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634082"/>
          </a:xfrm>
        </p:spPr>
        <p:txBody>
          <a:bodyPr>
            <a:normAutofit fontScale="90000"/>
          </a:bodyPr>
          <a:lstStyle/>
          <a:p>
            <a:r>
              <a:rPr lang="en-IN" b="1" dirty="0" smtClean="0"/>
              <a:t>Conversion from RGB to HSV</a:t>
            </a:r>
            <a:endParaRPr lang="en-IN" dirty="0"/>
          </a:p>
        </p:txBody>
      </p:sp>
      <p:sp>
        <p:nvSpPr>
          <p:cNvPr id="3" name="Content Placeholder 2"/>
          <p:cNvSpPr>
            <a:spLocks noGrp="1"/>
          </p:cNvSpPr>
          <p:nvPr>
            <p:ph idx="1"/>
          </p:nvPr>
        </p:nvSpPr>
        <p:spPr>
          <a:xfrm>
            <a:off x="395536" y="764704"/>
            <a:ext cx="8229600" cy="5832648"/>
          </a:xfrm>
        </p:spPr>
        <p:txBody>
          <a:bodyPr>
            <a:normAutofit lnSpcReduction="10000"/>
          </a:bodyPr>
          <a:lstStyle/>
          <a:p>
            <a:r>
              <a:rPr lang="en-IN" sz="2400" dirty="0" smtClean="0"/>
              <a:t>Converting </a:t>
            </a:r>
            <a:r>
              <a:rPr lang="en-IN" sz="2400" dirty="0"/>
              <a:t>an RGB </a:t>
            </a:r>
            <a:r>
              <a:rPr lang="en-IN" sz="2400" dirty="0" err="1"/>
              <a:t>color</a:t>
            </a:r>
            <a:r>
              <a:rPr lang="en-IN" sz="2400" dirty="0"/>
              <a:t> to HSV involves complex mathematical transformations. </a:t>
            </a:r>
            <a:endParaRPr lang="en-IN" sz="2400" dirty="0" smtClean="0"/>
          </a:p>
          <a:p>
            <a:r>
              <a:rPr lang="en-IN" sz="2400" dirty="0" smtClean="0"/>
              <a:t>Many </a:t>
            </a:r>
            <a:r>
              <a:rPr lang="en-IN" sz="2400" dirty="0"/>
              <a:t>programming languages and image processing libraries provide functions to convert RGB values to HSV and vice versa</a:t>
            </a:r>
            <a:r>
              <a:rPr lang="en-IN" sz="2400" dirty="0" smtClean="0"/>
              <a:t>.</a:t>
            </a:r>
          </a:p>
          <a:p>
            <a:r>
              <a:rPr lang="en-IN" sz="2400" b="1" dirty="0"/>
              <a:t>Normalize RGB values</a:t>
            </a:r>
            <a:r>
              <a:rPr lang="en-IN" sz="2400" b="1" dirty="0" smtClean="0"/>
              <a:t>:</a:t>
            </a:r>
            <a:r>
              <a:rPr lang="en-IN" sz="2400" dirty="0"/>
              <a:t> Normalize the RGB values to the range [0, 1] by dividing each </a:t>
            </a:r>
            <a:r>
              <a:rPr lang="en-IN" sz="2400" dirty="0" err="1"/>
              <a:t>color</a:t>
            </a:r>
            <a:r>
              <a:rPr lang="en-IN" sz="2400" dirty="0"/>
              <a:t> component (R, G, B) by 255</a:t>
            </a:r>
            <a:r>
              <a:rPr lang="en-IN" sz="2400" dirty="0" smtClean="0"/>
              <a:t>.</a:t>
            </a:r>
          </a:p>
          <a:p>
            <a:r>
              <a:rPr lang="en-IN" sz="2400" dirty="0" err="1" smtClean="0"/>
              <a:t>R_normalized</a:t>
            </a:r>
            <a:r>
              <a:rPr lang="en-IN" sz="2400" dirty="0" smtClean="0"/>
              <a:t> = R / 255.0</a:t>
            </a:r>
          </a:p>
          <a:p>
            <a:r>
              <a:rPr lang="en-IN" sz="2400" dirty="0" err="1" smtClean="0"/>
              <a:t>G_normalized</a:t>
            </a:r>
            <a:r>
              <a:rPr lang="en-IN" sz="2400" dirty="0" smtClean="0"/>
              <a:t> = G / 255.0</a:t>
            </a:r>
          </a:p>
          <a:p>
            <a:r>
              <a:rPr lang="en-IN" sz="2400" dirty="0" err="1" smtClean="0"/>
              <a:t>B_normalized</a:t>
            </a:r>
            <a:r>
              <a:rPr lang="en-IN" sz="2400" dirty="0" smtClean="0"/>
              <a:t> = B / 255.0</a:t>
            </a:r>
          </a:p>
          <a:p>
            <a:r>
              <a:rPr lang="en-IN" sz="2400" b="1" dirty="0"/>
              <a:t>Find the maximum and minimum values</a:t>
            </a:r>
            <a:r>
              <a:rPr lang="en-IN" sz="2400" b="1" dirty="0" smtClean="0"/>
              <a:t>:</a:t>
            </a:r>
          </a:p>
          <a:p>
            <a:r>
              <a:rPr lang="en-IN" sz="2400" dirty="0"/>
              <a:t>Identify the maximum (max) and minimum (min) of the normalized R, G, and B values</a:t>
            </a:r>
            <a:r>
              <a:rPr lang="en-IN" sz="2400" dirty="0" smtClean="0"/>
              <a:t>.</a:t>
            </a:r>
          </a:p>
          <a:p>
            <a:r>
              <a:rPr lang="en-IN" sz="2400" dirty="0" err="1" smtClean="0"/>
              <a:t>max_val</a:t>
            </a:r>
            <a:r>
              <a:rPr lang="en-IN" sz="2400" dirty="0" smtClean="0"/>
              <a:t> = max(</a:t>
            </a:r>
            <a:r>
              <a:rPr lang="en-IN" sz="2400" dirty="0" err="1" smtClean="0"/>
              <a:t>R_normalized</a:t>
            </a:r>
            <a:r>
              <a:rPr lang="en-IN" sz="2400" dirty="0" smtClean="0"/>
              <a:t>, </a:t>
            </a:r>
            <a:r>
              <a:rPr lang="en-IN" sz="2400" dirty="0" err="1" smtClean="0"/>
              <a:t>G_normalized</a:t>
            </a:r>
            <a:r>
              <a:rPr lang="en-IN" sz="2400" dirty="0" smtClean="0"/>
              <a:t>, </a:t>
            </a:r>
            <a:r>
              <a:rPr lang="en-IN" sz="2400" dirty="0" err="1" smtClean="0"/>
              <a:t>B_normalized</a:t>
            </a:r>
            <a:r>
              <a:rPr lang="en-IN" sz="2400" dirty="0" smtClean="0"/>
              <a:t>)</a:t>
            </a:r>
          </a:p>
          <a:p>
            <a:r>
              <a:rPr lang="en-IN" sz="2400" dirty="0" err="1" smtClean="0"/>
              <a:t>min_val</a:t>
            </a:r>
            <a:r>
              <a:rPr lang="en-IN" sz="2400" dirty="0" smtClean="0"/>
              <a:t> = min(</a:t>
            </a:r>
            <a:r>
              <a:rPr lang="en-IN" sz="2400" dirty="0" err="1" smtClean="0"/>
              <a:t>R_normalized</a:t>
            </a:r>
            <a:r>
              <a:rPr lang="en-IN" sz="2400" dirty="0" smtClean="0"/>
              <a:t>, </a:t>
            </a:r>
            <a:r>
              <a:rPr lang="en-IN" sz="2400" dirty="0" err="1" smtClean="0"/>
              <a:t>G_normalized</a:t>
            </a:r>
            <a:r>
              <a:rPr lang="en-IN" sz="2400" dirty="0" smtClean="0"/>
              <a:t>, </a:t>
            </a:r>
            <a:r>
              <a:rPr lang="en-IN" sz="2400" dirty="0" err="1" smtClean="0"/>
              <a:t>B_normalized</a:t>
            </a:r>
            <a:r>
              <a:rPr lang="en-IN" sz="2400" dirty="0" smtClean="0"/>
              <a:t>)</a:t>
            </a:r>
          </a:p>
          <a:p>
            <a:endParaRPr lang="en-IN" sz="2400" dirty="0"/>
          </a:p>
          <a:p>
            <a:endParaRPr lang="en-IN" sz="2400" dirty="0"/>
          </a:p>
        </p:txBody>
      </p:sp>
    </p:spTree>
    <p:extLst>
      <p:ext uri="{BB962C8B-B14F-4D97-AF65-F5344CB8AC3E}">
        <p14:creationId xmlns:p14="http://schemas.microsoft.com/office/powerpoint/2010/main" val="328666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62500" lnSpcReduction="20000"/>
          </a:bodyPr>
          <a:lstStyle/>
          <a:p>
            <a:r>
              <a:rPr lang="en-IN" sz="2400" b="1" dirty="0"/>
              <a:t>Calculate Value (V</a:t>
            </a:r>
            <a:r>
              <a:rPr lang="en-IN" sz="2400" b="1" dirty="0" smtClean="0"/>
              <a:t>):</a:t>
            </a:r>
          </a:p>
          <a:p>
            <a:r>
              <a:rPr lang="en-IN" sz="2400" dirty="0"/>
              <a:t>Value (V) is simply the maximum normalized RGB value</a:t>
            </a:r>
            <a:r>
              <a:rPr lang="en-IN" sz="2400" dirty="0" smtClean="0"/>
              <a:t>.</a:t>
            </a:r>
          </a:p>
          <a:p>
            <a:r>
              <a:rPr lang="en-IN" sz="2400" dirty="0" smtClean="0"/>
              <a:t>V = </a:t>
            </a:r>
            <a:r>
              <a:rPr lang="en-IN" sz="2400" dirty="0" err="1" smtClean="0"/>
              <a:t>max_val</a:t>
            </a:r>
            <a:endParaRPr lang="en-IN" sz="2400" dirty="0" smtClean="0"/>
          </a:p>
          <a:p>
            <a:r>
              <a:rPr lang="en-IN" sz="2400" b="1" dirty="0"/>
              <a:t>Calculate Saturation (S</a:t>
            </a:r>
            <a:r>
              <a:rPr lang="en-IN" sz="2400" b="1" dirty="0" smtClean="0"/>
              <a:t>):</a:t>
            </a:r>
          </a:p>
          <a:p>
            <a:r>
              <a:rPr lang="en-IN" sz="2400" dirty="0"/>
              <a:t>Saturation (S) is calculated based on the difference between the maximum and minimum normalized RGB values</a:t>
            </a:r>
            <a:r>
              <a:rPr lang="en-IN" sz="2400" dirty="0" smtClean="0"/>
              <a:t>.</a:t>
            </a:r>
          </a:p>
          <a:p>
            <a:pPr marL="0" indent="0">
              <a:buNone/>
            </a:pPr>
            <a:r>
              <a:rPr lang="en-US" sz="2400" dirty="0" smtClean="0"/>
              <a:t>if </a:t>
            </a:r>
            <a:r>
              <a:rPr lang="en-US" sz="2400" dirty="0" err="1" smtClean="0"/>
              <a:t>max_val</a:t>
            </a:r>
            <a:r>
              <a:rPr lang="en-US" sz="2400" dirty="0" smtClean="0"/>
              <a:t> == 0:</a:t>
            </a:r>
          </a:p>
          <a:p>
            <a:pPr marL="0" indent="0">
              <a:buNone/>
            </a:pPr>
            <a:r>
              <a:rPr lang="en-US" sz="2400" dirty="0" smtClean="0"/>
              <a:t>    S = 0</a:t>
            </a:r>
          </a:p>
          <a:p>
            <a:pPr marL="0" indent="0">
              <a:buNone/>
            </a:pPr>
            <a:r>
              <a:rPr lang="en-US" sz="2400" dirty="0" smtClean="0"/>
              <a:t>else:</a:t>
            </a:r>
          </a:p>
          <a:p>
            <a:r>
              <a:rPr lang="en-US" sz="2400" dirty="0" smtClean="0"/>
              <a:t>    S = (</a:t>
            </a:r>
            <a:r>
              <a:rPr lang="en-US" sz="2400" dirty="0" err="1" smtClean="0"/>
              <a:t>max_val</a:t>
            </a:r>
            <a:r>
              <a:rPr lang="en-US" sz="2400" dirty="0" smtClean="0"/>
              <a:t> - </a:t>
            </a:r>
            <a:r>
              <a:rPr lang="en-US" sz="2400" dirty="0" err="1" smtClean="0"/>
              <a:t>min_val</a:t>
            </a:r>
            <a:r>
              <a:rPr lang="en-US" sz="2400" dirty="0" smtClean="0"/>
              <a:t>) / </a:t>
            </a:r>
            <a:r>
              <a:rPr lang="en-US" sz="2400" dirty="0" err="1" smtClean="0"/>
              <a:t>max_val</a:t>
            </a:r>
            <a:endParaRPr lang="en-US" sz="2400" dirty="0" smtClean="0"/>
          </a:p>
          <a:p>
            <a:r>
              <a:rPr lang="en-IN" sz="2400" b="1" dirty="0"/>
              <a:t>Calculate Hue (H</a:t>
            </a:r>
            <a:r>
              <a:rPr lang="en-IN" sz="2400" b="1" dirty="0" smtClean="0"/>
              <a:t>):</a:t>
            </a:r>
          </a:p>
          <a:p>
            <a:pPr marL="0" indent="0">
              <a:buNone/>
            </a:pPr>
            <a:r>
              <a:rPr lang="en-IN" sz="2400" dirty="0"/>
              <a:t>Hue (H) is calculated based on the specific positions of the maximum normalized RGB value (max) among R, G, or B</a:t>
            </a:r>
            <a:r>
              <a:rPr lang="en-IN" sz="2400" dirty="0" smtClean="0"/>
              <a:t>.</a:t>
            </a:r>
          </a:p>
          <a:p>
            <a:pPr marL="0" indent="0">
              <a:buNone/>
            </a:pPr>
            <a:r>
              <a:rPr lang="en-US" sz="2400" dirty="0" smtClean="0"/>
              <a:t>if </a:t>
            </a:r>
            <a:r>
              <a:rPr lang="en-US" sz="2400" dirty="0" err="1" smtClean="0"/>
              <a:t>max_val</a:t>
            </a:r>
            <a:r>
              <a:rPr lang="en-US" sz="2400" dirty="0" smtClean="0"/>
              <a:t> == </a:t>
            </a:r>
            <a:r>
              <a:rPr lang="en-US" sz="2400" dirty="0" err="1" smtClean="0"/>
              <a:t>min_val</a:t>
            </a:r>
            <a:r>
              <a:rPr lang="en-US" sz="2400" dirty="0" smtClean="0"/>
              <a:t>:</a:t>
            </a:r>
          </a:p>
          <a:p>
            <a:pPr marL="0" indent="0">
              <a:buNone/>
            </a:pPr>
            <a:r>
              <a:rPr lang="en-US" sz="2400" dirty="0" smtClean="0"/>
              <a:t>    H = 0  # undefined, but commonly set to 0</a:t>
            </a:r>
          </a:p>
          <a:p>
            <a:pPr marL="0" indent="0">
              <a:buNone/>
            </a:pPr>
            <a:r>
              <a:rPr lang="en-US" sz="2400" dirty="0" err="1" smtClean="0"/>
              <a:t>elif</a:t>
            </a:r>
            <a:r>
              <a:rPr lang="en-US" sz="2400" dirty="0" smtClean="0"/>
              <a:t> </a:t>
            </a:r>
            <a:r>
              <a:rPr lang="en-US" sz="2400" dirty="0" err="1" smtClean="0"/>
              <a:t>max_val</a:t>
            </a:r>
            <a:r>
              <a:rPr lang="en-US" sz="2400" dirty="0" smtClean="0"/>
              <a:t> == </a:t>
            </a:r>
            <a:r>
              <a:rPr lang="en-US" sz="2400" dirty="0" err="1" smtClean="0"/>
              <a:t>R_normalized</a:t>
            </a:r>
            <a:r>
              <a:rPr lang="en-US" sz="2400" dirty="0" smtClean="0"/>
              <a:t>:</a:t>
            </a:r>
          </a:p>
          <a:p>
            <a:pPr marL="0" indent="0">
              <a:buNone/>
            </a:pPr>
            <a:r>
              <a:rPr lang="en-US" sz="2400" dirty="0" smtClean="0"/>
              <a:t>    H = 60 * (((</a:t>
            </a:r>
            <a:r>
              <a:rPr lang="en-US" sz="2400" dirty="0" err="1" smtClean="0"/>
              <a:t>G_normalized</a:t>
            </a:r>
            <a:r>
              <a:rPr lang="en-US" sz="2400" dirty="0" smtClean="0"/>
              <a:t> - </a:t>
            </a:r>
            <a:r>
              <a:rPr lang="en-US" sz="2400" dirty="0" err="1" smtClean="0"/>
              <a:t>B_normalized</a:t>
            </a:r>
            <a:r>
              <a:rPr lang="en-US" sz="2400" dirty="0" smtClean="0"/>
              <a:t>) / (</a:t>
            </a:r>
            <a:r>
              <a:rPr lang="en-US" sz="2400" dirty="0" err="1" smtClean="0"/>
              <a:t>max_val</a:t>
            </a:r>
            <a:r>
              <a:rPr lang="en-US" sz="2400" dirty="0" smtClean="0"/>
              <a:t> - </a:t>
            </a:r>
            <a:r>
              <a:rPr lang="en-US" sz="2400" dirty="0" err="1" smtClean="0"/>
              <a:t>min_val</a:t>
            </a:r>
            <a:r>
              <a:rPr lang="en-US" sz="2400" dirty="0" smtClean="0"/>
              <a:t>)) % 6)</a:t>
            </a:r>
          </a:p>
          <a:p>
            <a:pPr marL="0" indent="0">
              <a:buNone/>
            </a:pPr>
            <a:r>
              <a:rPr lang="en-US" sz="2400" dirty="0" err="1" smtClean="0"/>
              <a:t>elif</a:t>
            </a:r>
            <a:r>
              <a:rPr lang="en-US" sz="2400" dirty="0" smtClean="0"/>
              <a:t> </a:t>
            </a:r>
            <a:r>
              <a:rPr lang="en-US" sz="2400" dirty="0" err="1" smtClean="0"/>
              <a:t>max_val</a:t>
            </a:r>
            <a:r>
              <a:rPr lang="en-US" sz="2400" dirty="0" smtClean="0"/>
              <a:t> == </a:t>
            </a:r>
            <a:r>
              <a:rPr lang="en-US" sz="2400" dirty="0" err="1" smtClean="0"/>
              <a:t>G_normalized</a:t>
            </a:r>
            <a:r>
              <a:rPr lang="en-US" sz="2400" dirty="0" smtClean="0"/>
              <a:t>:</a:t>
            </a:r>
          </a:p>
          <a:p>
            <a:pPr marL="0" indent="0">
              <a:buNone/>
            </a:pPr>
            <a:r>
              <a:rPr lang="en-US" sz="2400" dirty="0" smtClean="0"/>
              <a:t>    H = 60 * (((</a:t>
            </a:r>
            <a:r>
              <a:rPr lang="en-US" sz="2400" dirty="0" err="1" smtClean="0"/>
              <a:t>B_normalized</a:t>
            </a:r>
            <a:r>
              <a:rPr lang="en-US" sz="2400" dirty="0" smtClean="0"/>
              <a:t> - </a:t>
            </a:r>
            <a:r>
              <a:rPr lang="en-US" sz="2400" dirty="0" err="1" smtClean="0"/>
              <a:t>R_normalized</a:t>
            </a:r>
            <a:r>
              <a:rPr lang="en-US" sz="2400" dirty="0" smtClean="0"/>
              <a:t>) / (</a:t>
            </a:r>
            <a:r>
              <a:rPr lang="en-US" sz="2400" dirty="0" err="1" smtClean="0"/>
              <a:t>max_val</a:t>
            </a:r>
            <a:r>
              <a:rPr lang="en-US" sz="2400" dirty="0" smtClean="0"/>
              <a:t> - </a:t>
            </a:r>
            <a:r>
              <a:rPr lang="en-US" sz="2400" dirty="0" err="1" smtClean="0"/>
              <a:t>min_val</a:t>
            </a:r>
            <a:r>
              <a:rPr lang="en-US" sz="2400" dirty="0" smtClean="0"/>
              <a:t>)) + 2)</a:t>
            </a:r>
          </a:p>
          <a:p>
            <a:pPr marL="0" indent="0">
              <a:buNone/>
            </a:pPr>
            <a:r>
              <a:rPr lang="en-US" sz="2400" dirty="0" smtClean="0"/>
              <a:t>else:  # </a:t>
            </a:r>
            <a:r>
              <a:rPr lang="en-US" sz="2400" dirty="0" err="1" smtClean="0"/>
              <a:t>max_val</a:t>
            </a:r>
            <a:r>
              <a:rPr lang="en-US" sz="2400" dirty="0" smtClean="0"/>
              <a:t> == </a:t>
            </a:r>
            <a:r>
              <a:rPr lang="en-US" sz="2400" dirty="0" err="1" smtClean="0"/>
              <a:t>B_normalized</a:t>
            </a:r>
            <a:endParaRPr lang="en-US" sz="2400" dirty="0" smtClean="0"/>
          </a:p>
          <a:p>
            <a:pPr marL="0" indent="0">
              <a:buNone/>
            </a:pPr>
            <a:r>
              <a:rPr lang="en-US" sz="2400" dirty="0" smtClean="0"/>
              <a:t>    H = 60 * (((</a:t>
            </a:r>
            <a:r>
              <a:rPr lang="en-US" sz="2400" dirty="0" err="1" smtClean="0"/>
              <a:t>R_normalized</a:t>
            </a:r>
            <a:r>
              <a:rPr lang="en-US" sz="2400" dirty="0" smtClean="0"/>
              <a:t> - </a:t>
            </a:r>
            <a:r>
              <a:rPr lang="en-US" sz="2400" dirty="0" err="1" smtClean="0"/>
              <a:t>G_normalized</a:t>
            </a:r>
            <a:r>
              <a:rPr lang="en-US" sz="2400" dirty="0" smtClean="0"/>
              <a:t>) / (</a:t>
            </a:r>
            <a:r>
              <a:rPr lang="en-US" sz="2400" dirty="0" err="1" smtClean="0"/>
              <a:t>max_val</a:t>
            </a:r>
            <a:r>
              <a:rPr lang="en-US" sz="2400" dirty="0" smtClean="0"/>
              <a:t> - </a:t>
            </a:r>
            <a:r>
              <a:rPr lang="en-US" sz="2400" dirty="0" err="1" smtClean="0"/>
              <a:t>min_val</a:t>
            </a:r>
            <a:r>
              <a:rPr lang="en-US" sz="2400" dirty="0" smtClean="0"/>
              <a:t>)) + 4)</a:t>
            </a:r>
          </a:p>
          <a:p>
            <a:pPr marL="0" indent="0">
              <a:buNone/>
            </a:pPr>
            <a:endParaRPr lang="en-US" sz="2400" dirty="0" smtClean="0"/>
          </a:p>
          <a:p>
            <a:pPr marL="0" indent="0">
              <a:buNone/>
            </a:pPr>
            <a:r>
              <a:rPr lang="en-US" sz="2400" dirty="0" smtClean="0"/>
              <a:t>if H &lt; 0:</a:t>
            </a:r>
          </a:p>
          <a:p>
            <a:pPr marL="0" indent="0">
              <a:buNone/>
            </a:pPr>
            <a:r>
              <a:rPr lang="en-US" sz="2400" dirty="0" smtClean="0"/>
              <a:t>    H += 360</a:t>
            </a:r>
          </a:p>
          <a:p>
            <a:endParaRPr lang="en-US" sz="2400" dirty="0" smtClean="0"/>
          </a:p>
          <a:p>
            <a:endParaRPr lang="en-IN" sz="2400" dirty="0"/>
          </a:p>
        </p:txBody>
      </p:sp>
    </p:spTree>
    <p:extLst>
      <p:ext uri="{BB962C8B-B14F-4D97-AF65-F5344CB8AC3E}">
        <p14:creationId xmlns:p14="http://schemas.microsoft.com/office/powerpoint/2010/main" val="71586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US" b="1" dirty="0" smtClean="0"/>
              <a:t>Example</a:t>
            </a:r>
            <a:endParaRPr lang="en-IN" b="1" dirty="0"/>
          </a:p>
        </p:txBody>
      </p:sp>
      <p:sp>
        <p:nvSpPr>
          <p:cNvPr id="3" name="Content Placeholder 2"/>
          <p:cNvSpPr>
            <a:spLocks noGrp="1"/>
          </p:cNvSpPr>
          <p:nvPr>
            <p:ph idx="1"/>
          </p:nvPr>
        </p:nvSpPr>
        <p:spPr>
          <a:xfrm>
            <a:off x="457200" y="692696"/>
            <a:ext cx="8229600" cy="5433467"/>
          </a:xfrm>
        </p:spPr>
        <p:txBody>
          <a:bodyPr>
            <a:normAutofit fontScale="92500"/>
          </a:bodyPr>
          <a:lstStyle/>
          <a:p>
            <a:r>
              <a:rPr lang="en-IN" sz="2400" dirty="0"/>
              <a:t>Suppose we have the RGB </a:t>
            </a:r>
            <a:r>
              <a:rPr lang="en-IN" sz="2400" dirty="0" err="1"/>
              <a:t>color</a:t>
            </a:r>
            <a:r>
              <a:rPr lang="en-IN" sz="2400" dirty="0"/>
              <a:t> (100, 200, 50</a:t>
            </a:r>
            <a:r>
              <a:rPr lang="en-IN" sz="2400" dirty="0" smtClean="0"/>
              <a:t>).</a:t>
            </a:r>
          </a:p>
          <a:p>
            <a:r>
              <a:rPr lang="en-IN" sz="2400" b="1" dirty="0"/>
              <a:t>Normalize RGB values</a:t>
            </a:r>
            <a:r>
              <a:rPr lang="en-IN" sz="2400" b="1" dirty="0" smtClean="0"/>
              <a:t>:</a:t>
            </a:r>
          </a:p>
          <a:p>
            <a:r>
              <a:rPr lang="en-IN" sz="2400" dirty="0" err="1" smtClean="0"/>
              <a:t>R_normalized</a:t>
            </a:r>
            <a:r>
              <a:rPr lang="en-IN" sz="2400" dirty="0" smtClean="0"/>
              <a:t> = 100 / 255.0  # 0.392</a:t>
            </a:r>
          </a:p>
          <a:p>
            <a:r>
              <a:rPr lang="en-IN" sz="2400" dirty="0" err="1" smtClean="0"/>
              <a:t>G_normalized</a:t>
            </a:r>
            <a:r>
              <a:rPr lang="en-IN" sz="2400" dirty="0" smtClean="0"/>
              <a:t> = 200 / 255.0  # 0.784</a:t>
            </a:r>
          </a:p>
          <a:p>
            <a:r>
              <a:rPr lang="en-IN" sz="2400" dirty="0" err="1" smtClean="0"/>
              <a:t>B_normalized</a:t>
            </a:r>
            <a:r>
              <a:rPr lang="en-IN" sz="2400" dirty="0" smtClean="0"/>
              <a:t> = 50 / 255.0   # 0.196</a:t>
            </a:r>
          </a:p>
          <a:p>
            <a:r>
              <a:rPr lang="en-IN" sz="2400" b="1" dirty="0"/>
              <a:t>Find the maximum and minimum values</a:t>
            </a:r>
            <a:r>
              <a:rPr lang="en-IN" sz="2400" b="1" dirty="0" smtClean="0"/>
              <a:t>:</a:t>
            </a:r>
          </a:p>
          <a:p>
            <a:r>
              <a:rPr lang="en-IN" sz="2400" dirty="0" err="1" smtClean="0"/>
              <a:t>max_val</a:t>
            </a:r>
            <a:r>
              <a:rPr lang="en-IN" sz="2400" dirty="0" smtClean="0"/>
              <a:t> = max(0.392, 0.784, 0.196)  # 0.784 (corresponding to G)</a:t>
            </a:r>
          </a:p>
          <a:p>
            <a:r>
              <a:rPr lang="en-IN" sz="2400" dirty="0" err="1" smtClean="0"/>
              <a:t>min_val</a:t>
            </a:r>
            <a:r>
              <a:rPr lang="en-IN" sz="2400" dirty="0" smtClean="0"/>
              <a:t> = min(0.392, 0.784, 0.196)  # 0.196 (corresponding to B)</a:t>
            </a:r>
          </a:p>
          <a:p>
            <a:r>
              <a:rPr lang="en-IN" sz="2400" b="1" dirty="0"/>
              <a:t>Calculate Value (V</a:t>
            </a:r>
            <a:r>
              <a:rPr lang="en-IN" sz="2400" b="1" dirty="0" smtClean="0"/>
              <a:t>):</a:t>
            </a:r>
          </a:p>
          <a:p>
            <a:r>
              <a:rPr lang="en-IN" sz="2400" dirty="0" smtClean="0"/>
              <a:t>V = </a:t>
            </a:r>
            <a:r>
              <a:rPr lang="en-IN" sz="2400" dirty="0" err="1" smtClean="0"/>
              <a:t>max_val</a:t>
            </a:r>
            <a:r>
              <a:rPr lang="en-IN" sz="2400" dirty="0" smtClean="0"/>
              <a:t>  # V = 0.784</a:t>
            </a:r>
          </a:p>
          <a:p>
            <a:r>
              <a:rPr lang="en-IN" sz="2400" b="1" dirty="0"/>
              <a:t>Calculate Saturation (S</a:t>
            </a:r>
            <a:r>
              <a:rPr lang="en-IN" sz="2400" b="1" dirty="0" smtClean="0"/>
              <a:t>):</a:t>
            </a:r>
          </a:p>
          <a:p>
            <a:r>
              <a:rPr lang="en-IN" sz="2400" dirty="0" smtClean="0"/>
              <a:t>S = (</a:t>
            </a:r>
            <a:r>
              <a:rPr lang="en-IN" sz="2400" dirty="0" err="1" smtClean="0"/>
              <a:t>max_val</a:t>
            </a:r>
            <a:r>
              <a:rPr lang="en-IN" sz="2400" dirty="0" smtClean="0"/>
              <a:t> - </a:t>
            </a:r>
            <a:r>
              <a:rPr lang="en-IN" sz="2400" dirty="0" err="1" smtClean="0"/>
              <a:t>min_val</a:t>
            </a:r>
            <a:r>
              <a:rPr lang="en-IN" sz="2400" dirty="0" smtClean="0"/>
              <a:t>) / </a:t>
            </a:r>
            <a:r>
              <a:rPr lang="en-IN" sz="2400" dirty="0" err="1" smtClean="0"/>
              <a:t>max_val</a:t>
            </a:r>
            <a:r>
              <a:rPr lang="en-IN" sz="2400" dirty="0" smtClean="0"/>
              <a:t>  # S ≈ 0.750</a:t>
            </a:r>
          </a:p>
          <a:p>
            <a:endParaRPr lang="en-IN" sz="2400" dirty="0"/>
          </a:p>
        </p:txBody>
      </p:sp>
    </p:spTree>
    <p:extLst>
      <p:ext uri="{BB962C8B-B14F-4D97-AF65-F5344CB8AC3E}">
        <p14:creationId xmlns:p14="http://schemas.microsoft.com/office/powerpoint/2010/main" val="170115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r>
              <a:rPr lang="en-IN" sz="2400" b="1" dirty="0"/>
              <a:t>Calculate Hue (H</a:t>
            </a:r>
            <a:r>
              <a:rPr lang="en-IN" sz="2400" b="1" dirty="0" smtClean="0"/>
              <a:t>):</a:t>
            </a:r>
          </a:p>
          <a:p>
            <a:pPr marL="0" indent="0">
              <a:buNone/>
            </a:pPr>
            <a:r>
              <a:rPr lang="en-IN" sz="2400" dirty="0" smtClean="0"/>
              <a:t>if </a:t>
            </a:r>
            <a:r>
              <a:rPr lang="en-IN" sz="2400" dirty="0" err="1" smtClean="0"/>
              <a:t>max_val</a:t>
            </a:r>
            <a:r>
              <a:rPr lang="en-IN" sz="2400" dirty="0" smtClean="0"/>
              <a:t> == </a:t>
            </a:r>
            <a:r>
              <a:rPr lang="en-IN" sz="2400" dirty="0" err="1" smtClean="0"/>
              <a:t>min_val</a:t>
            </a:r>
            <a:r>
              <a:rPr lang="en-IN" sz="2400" dirty="0" smtClean="0"/>
              <a:t>:</a:t>
            </a:r>
          </a:p>
          <a:p>
            <a:pPr marL="0" indent="0">
              <a:buNone/>
            </a:pPr>
            <a:r>
              <a:rPr lang="en-IN" sz="2400" dirty="0" smtClean="0"/>
              <a:t>    H = 0  # undefined, but commonly set to 0</a:t>
            </a:r>
          </a:p>
          <a:p>
            <a:pPr marL="0" indent="0">
              <a:buNone/>
            </a:pPr>
            <a:r>
              <a:rPr lang="en-IN" sz="2400" dirty="0" err="1" smtClean="0"/>
              <a:t>elif</a:t>
            </a:r>
            <a:r>
              <a:rPr lang="en-IN" sz="2400" dirty="0" smtClean="0"/>
              <a:t> </a:t>
            </a:r>
            <a:r>
              <a:rPr lang="en-IN" sz="2400" dirty="0" err="1" smtClean="0"/>
              <a:t>max_val</a:t>
            </a:r>
            <a:r>
              <a:rPr lang="en-IN" sz="2400" dirty="0" smtClean="0"/>
              <a:t> == </a:t>
            </a:r>
            <a:r>
              <a:rPr lang="en-IN" sz="2400" dirty="0" err="1" smtClean="0"/>
              <a:t>R_normalized</a:t>
            </a:r>
            <a:r>
              <a:rPr lang="en-IN" sz="2400" dirty="0" smtClean="0"/>
              <a:t>:</a:t>
            </a:r>
          </a:p>
          <a:p>
            <a:pPr marL="0" indent="0">
              <a:buNone/>
            </a:pPr>
            <a:r>
              <a:rPr lang="en-IN" sz="2400" dirty="0" smtClean="0"/>
              <a:t>    H = 60 * (((0.784 - 0.196) / (0.784 - 0.196)) % 6)  # H = 60 * (1 % 6) = 60</a:t>
            </a:r>
          </a:p>
          <a:p>
            <a:pPr marL="0" indent="0">
              <a:buNone/>
            </a:pPr>
            <a:r>
              <a:rPr lang="en-IN" sz="2400" dirty="0" err="1" smtClean="0"/>
              <a:t>elif</a:t>
            </a:r>
            <a:r>
              <a:rPr lang="en-IN" sz="2400" dirty="0" smtClean="0"/>
              <a:t> </a:t>
            </a:r>
            <a:r>
              <a:rPr lang="en-IN" sz="2400" dirty="0" err="1" smtClean="0"/>
              <a:t>max_val</a:t>
            </a:r>
            <a:r>
              <a:rPr lang="en-IN" sz="2400" dirty="0" smtClean="0"/>
              <a:t> == </a:t>
            </a:r>
            <a:r>
              <a:rPr lang="en-IN" sz="2400" dirty="0" err="1" smtClean="0"/>
              <a:t>G_normalized</a:t>
            </a:r>
            <a:r>
              <a:rPr lang="en-IN" sz="2400" dirty="0" smtClean="0"/>
              <a:t>:</a:t>
            </a:r>
          </a:p>
          <a:p>
            <a:pPr marL="0" indent="0">
              <a:buNone/>
            </a:pPr>
            <a:r>
              <a:rPr lang="en-IN" sz="2400" dirty="0" smtClean="0"/>
              <a:t>    H = 60 * (((0.196 - 0.392) / (0.784 - 0.196)) + 2)  # H = 60 * (4 % 6) = 240</a:t>
            </a:r>
          </a:p>
          <a:p>
            <a:pPr marL="0" indent="0">
              <a:buNone/>
            </a:pPr>
            <a:r>
              <a:rPr lang="en-IN" sz="2400" dirty="0" smtClean="0"/>
              <a:t>else:  # </a:t>
            </a:r>
            <a:r>
              <a:rPr lang="en-IN" sz="2400" dirty="0" err="1" smtClean="0"/>
              <a:t>max_val</a:t>
            </a:r>
            <a:r>
              <a:rPr lang="en-IN" sz="2400" dirty="0" smtClean="0"/>
              <a:t> == </a:t>
            </a:r>
            <a:r>
              <a:rPr lang="en-IN" sz="2400" dirty="0" err="1" smtClean="0"/>
              <a:t>B_normalized</a:t>
            </a:r>
            <a:endParaRPr lang="en-IN" sz="2400" dirty="0" smtClean="0"/>
          </a:p>
          <a:p>
            <a:pPr marL="0" indent="0">
              <a:buNone/>
            </a:pPr>
            <a:r>
              <a:rPr lang="en-IN" sz="2400" dirty="0" smtClean="0"/>
              <a:t>    H = 60 * (((0.392 - 0.784) / (0.784 - 0.196)) + 4)  # H = 60 * (5 % 6) = 300</a:t>
            </a:r>
          </a:p>
          <a:p>
            <a:pPr marL="0" indent="0">
              <a:buNone/>
            </a:pPr>
            <a:endParaRPr lang="en-IN" sz="2400" dirty="0" smtClean="0"/>
          </a:p>
          <a:p>
            <a:pPr marL="0" indent="0">
              <a:buNone/>
            </a:pPr>
            <a:r>
              <a:rPr lang="en-IN" sz="2400" dirty="0" smtClean="0"/>
              <a:t>if H &lt; 0:</a:t>
            </a:r>
          </a:p>
          <a:p>
            <a:pPr marL="0" indent="0">
              <a:buNone/>
            </a:pPr>
            <a:r>
              <a:rPr lang="en-IN" sz="2400" dirty="0" smtClean="0"/>
              <a:t>    H += 360</a:t>
            </a:r>
          </a:p>
          <a:p>
            <a:pPr marL="0" indent="0">
              <a:buNone/>
            </a:pPr>
            <a:endParaRPr lang="en-IN" sz="2400" dirty="0" smtClean="0"/>
          </a:p>
          <a:p>
            <a:pPr marL="0" indent="0">
              <a:buNone/>
            </a:pPr>
            <a:r>
              <a:rPr lang="en-IN" sz="2400" dirty="0" smtClean="0"/>
              <a:t>H ≈ 120  # Hue in degrees</a:t>
            </a:r>
          </a:p>
          <a:p>
            <a:pPr marL="0" indent="0">
              <a:buNone/>
            </a:pPr>
            <a:endParaRPr lang="en-US" sz="2400" dirty="0"/>
          </a:p>
          <a:p>
            <a:pPr marL="0" indent="0">
              <a:buNone/>
            </a:pPr>
            <a:r>
              <a:rPr lang="en-IN" sz="2400" dirty="0"/>
              <a:t>So, the HSV representation of the RGB </a:t>
            </a:r>
            <a:r>
              <a:rPr lang="en-IN" sz="2400" dirty="0" err="1"/>
              <a:t>color</a:t>
            </a:r>
            <a:r>
              <a:rPr lang="en-IN" sz="2400" dirty="0"/>
              <a:t> (100, 200, 50) is approximately (120°, 0.750, 0.784).</a:t>
            </a:r>
            <a:endParaRPr lang="en-IN" sz="2400" dirty="0" smtClean="0"/>
          </a:p>
          <a:p>
            <a:endParaRPr lang="en-IN" sz="2400" dirty="0"/>
          </a:p>
        </p:txBody>
      </p:sp>
    </p:spTree>
    <p:extLst>
      <p:ext uri="{BB962C8B-B14F-4D97-AF65-F5344CB8AC3E}">
        <p14:creationId xmlns:p14="http://schemas.microsoft.com/office/powerpoint/2010/main" val="286130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US" b="1" dirty="0" smtClean="0"/>
              <a:t>HSV to RGB conversion</a:t>
            </a:r>
            <a:endParaRPr lang="en-IN" b="1" dirty="0"/>
          </a:p>
        </p:txBody>
      </p:sp>
      <p:sp>
        <p:nvSpPr>
          <p:cNvPr id="3" name="Content Placeholder 2"/>
          <p:cNvSpPr>
            <a:spLocks noGrp="1"/>
          </p:cNvSpPr>
          <p:nvPr>
            <p:ph idx="1"/>
          </p:nvPr>
        </p:nvSpPr>
        <p:spPr>
          <a:xfrm>
            <a:off x="457200" y="548680"/>
            <a:ext cx="8229600" cy="5577483"/>
          </a:xfrm>
        </p:spPr>
        <p:txBody>
          <a:bodyPr>
            <a:normAutofit/>
          </a:bodyPr>
          <a:lstStyle/>
          <a:p>
            <a:r>
              <a:rPr lang="en-IN" sz="2000" dirty="0"/>
              <a:t>Converting HSV (Hue, Saturation, Value) values to RGB (Red, Green, Blue) involves reversing the mathematical calculations used in the RGB to HSV conversion</a:t>
            </a:r>
            <a:r>
              <a:rPr lang="en-IN" sz="2000" dirty="0" smtClean="0"/>
              <a:t>.</a:t>
            </a:r>
          </a:p>
          <a:p>
            <a:r>
              <a:rPr lang="en-IN" sz="2000" b="1" dirty="0"/>
              <a:t>Check for Saturation (S):</a:t>
            </a:r>
            <a:endParaRPr lang="en-IN" sz="2000" dirty="0"/>
          </a:p>
          <a:p>
            <a:pPr lvl="1"/>
            <a:r>
              <a:rPr lang="en-IN" sz="1600" dirty="0"/>
              <a:t>If saturation (S) is 0 (</a:t>
            </a:r>
            <a:r>
              <a:rPr lang="en-IN" sz="1600" dirty="0" err="1"/>
              <a:t>gray</a:t>
            </a:r>
            <a:r>
              <a:rPr lang="en-IN" sz="1600" dirty="0"/>
              <a:t> </a:t>
            </a:r>
            <a:r>
              <a:rPr lang="en-IN" sz="1600" dirty="0" err="1"/>
              <a:t>color</a:t>
            </a:r>
            <a:r>
              <a:rPr lang="en-IN" sz="1600" dirty="0"/>
              <a:t>), set R, G, and B to the value (V) and return</a:t>
            </a:r>
            <a:r>
              <a:rPr lang="en-IN" sz="1600" dirty="0" smtClean="0"/>
              <a:t>.</a:t>
            </a:r>
          </a:p>
          <a:p>
            <a:r>
              <a:rPr lang="en-IN" sz="2000" b="1" dirty="0"/>
              <a:t>Calculate the Chroma (C):</a:t>
            </a:r>
            <a:endParaRPr lang="en-IN" sz="2000" dirty="0"/>
          </a:p>
          <a:p>
            <a:pPr lvl="1"/>
            <a:r>
              <a:rPr lang="en-IN" sz="1600" dirty="0"/>
              <a:t>Chroma (C) is the product of the saturation (S) and value (V).</a:t>
            </a:r>
          </a:p>
          <a:p>
            <a:pPr lvl="1"/>
            <a:r>
              <a:rPr lang="en-IN" sz="1600" dirty="0" smtClean="0"/>
              <a:t>C = V * S</a:t>
            </a:r>
          </a:p>
          <a:p>
            <a:r>
              <a:rPr lang="en-IN" sz="2000" b="1" dirty="0"/>
              <a:t>Calculate the Min Value (</a:t>
            </a:r>
            <a:r>
              <a:rPr lang="en-IN" sz="2000" b="1" dirty="0" err="1"/>
              <a:t>min_val</a:t>
            </a:r>
            <a:r>
              <a:rPr lang="en-IN" sz="2000" b="1" dirty="0"/>
              <a:t>):</a:t>
            </a:r>
            <a:endParaRPr lang="en-IN" sz="2000" dirty="0"/>
          </a:p>
          <a:p>
            <a:pPr lvl="1"/>
            <a:r>
              <a:rPr lang="en-IN" sz="1600" dirty="0"/>
              <a:t>Min value (</a:t>
            </a:r>
            <a:r>
              <a:rPr lang="en-IN" sz="1600" dirty="0" err="1"/>
              <a:t>min_val</a:t>
            </a:r>
            <a:r>
              <a:rPr lang="en-IN" sz="1600" dirty="0"/>
              <a:t>) is obtained by subtracting </a:t>
            </a:r>
            <a:r>
              <a:rPr lang="en-IN" sz="1600" dirty="0" err="1"/>
              <a:t>chroma</a:t>
            </a:r>
            <a:r>
              <a:rPr lang="en-IN" sz="1600" dirty="0"/>
              <a:t> (C) from value (V</a:t>
            </a:r>
            <a:r>
              <a:rPr lang="en-IN" sz="1600" dirty="0" smtClean="0"/>
              <a:t>).</a:t>
            </a:r>
          </a:p>
          <a:p>
            <a:pPr lvl="1"/>
            <a:r>
              <a:rPr lang="en-IN" sz="1600" dirty="0" err="1" smtClean="0"/>
              <a:t>min_val</a:t>
            </a:r>
            <a:r>
              <a:rPr lang="en-IN" sz="1600" dirty="0" smtClean="0"/>
              <a:t> = V - C</a:t>
            </a:r>
          </a:p>
          <a:p>
            <a:r>
              <a:rPr lang="en-IN" sz="2000" b="1" dirty="0"/>
              <a:t>Calculate the Intermediate Values (X, m</a:t>
            </a:r>
            <a:r>
              <a:rPr lang="en-IN" sz="2000" b="1" dirty="0" smtClean="0"/>
              <a:t>):</a:t>
            </a:r>
          </a:p>
          <a:p>
            <a:pPr lvl="1"/>
            <a:r>
              <a:rPr lang="en-IN" sz="1600" dirty="0"/>
              <a:t>Based on the hue (H), calculate intermediate values X and m</a:t>
            </a:r>
            <a:r>
              <a:rPr lang="en-IN" sz="1600" dirty="0" smtClean="0"/>
              <a:t>.</a:t>
            </a:r>
          </a:p>
          <a:p>
            <a:pPr lvl="1"/>
            <a:r>
              <a:rPr lang="en-IN" sz="1600" dirty="0" smtClean="0"/>
              <a:t>H' = H / 60  # Hue segment (0-6)</a:t>
            </a:r>
          </a:p>
          <a:p>
            <a:pPr lvl="1"/>
            <a:r>
              <a:rPr lang="en-IN" sz="1600" dirty="0" smtClean="0"/>
              <a:t>X = C * (1 - abs(H' mod 2 - 1))</a:t>
            </a:r>
          </a:p>
          <a:p>
            <a:pPr lvl="1"/>
            <a:r>
              <a:rPr lang="en-IN" sz="1600" dirty="0" smtClean="0"/>
              <a:t>m = </a:t>
            </a:r>
            <a:r>
              <a:rPr lang="en-IN" sz="1600" dirty="0" err="1" smtClean="0"/>
              <a:t>min_val</a:t>
            </a:r>
            <a:endParaRPr lang="en-IN" sz="1600" dirty="0" smtClean="0"/>
          </a:p>
          <a:p>
            <a:pPr lvl="1"/>
            <a:endParaRPr lang="en-IN" sz="1600" dirty="0"/>
          </a:p>
          <a:p>
            <a:endParaRPr lang="en-IN" sz="2000" dirty="0"/>
          </a:p>
          <a:p>
            <a:endParaRPr lang="en-IN" sz="2000" dirty="0"/>
          </a:p>
        </p:txBody>
      </p:sp>
    </p:spTree>
    <p:extLst>
      <p:ext uri="{BB962C8B-B14F-4D97-AF65-F5344CB8AC3E}">
        <p14:creationId xmlns:p14="http://schemas.microsoft.com/office/powerpoint/2010/main" val="342583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Physics of Color</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a:t>Color</a:t>
            </a:r>
            <a:r>
              <a:rPr lang="en-IN" dirty="0"/>
              <a:t> is a perception of light that our brains interpret based on the wavelengths of light that reach our eyes. It's a fascinating interplay of </a:t>
            </a:r>
            <a:r>
              <a:rPr lang="en-IN" dirty="0" smtClean="0"/>
              <a:t>physics</a:t>
            </a:r>
            <a:r>
              <a:rPr lang="en-IN" dirty="0"/>
              <a:t>, biology, and perception</a:t>
            </a:r>
            <a:r>
              <a:rPr lang="en-IN" dirty="0" smtClean="0"/>
              <a:t>.</a:t>
            </a:r>
          </a:p>
          <a:p>
            <a:r>
              <a:rPr lang="en-IN" b="1" dirty="0"/>
              <a:t>Light and Electromagnetic </a:t>
            </a:r>
            <a:r>
              <a:rPr lang="en-IN" b="1" dirty="0" err="1" smtClean="0"/>
              <a:t>Spectrum:</a:t>
            </a:r>
            <a:r>
              <a:rPr lang="en-IN" dirty="0" err="1"/>
              <a:t>Color</a:t>
            </a:r>
            <a:r>
              <a:rPr lang="en-IN" dirty="0"/>
              <a:t> is a property of light, which is a form of electromagnetic radiation. The electromagnetic spectrum includes a range of wavelengths, from very short gamma rays to very long radio waves. Visible light, the portion of the spectrum we can perceive, ranges from about 400 to 700 </a:t>
            </a:r>
            <a:r>
              <a:rPr lang="en-IN" dirty="0" err="1"/>
              <a:t>nanometers</a:t>
            </a:r>
            <a:r>
              <a:rPr lang="en-IN" dirty="0"/>
              <a:t> in wavelength</a:t>
            </a:r>
            <a:r>
              <a:rPr lang="en-IN" dirty="0" smtClean="0"/>
              <a:t>.</a:t>
            </a:r>
          </a:p>
          <a:p>
            <a:r>
              <a:rPr lang="en-IN" b="1" dirty="0"/>
              <a:t>Wavelength and </a:t>
            </a:r>
            <a:r>
              <a:rPr lang="en-IN" b="1" dirty="0" err="1"/>
              <a:t>Color</a:t>
            </a:r>
            <a:r>
              <a:rPr lang="en-IN" b="1" dirty="0"/>
              <a:t>:</a:t>
            </a:r>
            <a:r>
              <a:rPr lang="en-IN" dirty="0"/>
              <a:t> The </a:t>
            </a:r>
            <a:r>
              <a:rPr lang="en-IN" dirty="0" err="1"/>
              <a:t>color</a:t>
            </a:r>
            <a:r>
              <a:rPr lang="en-IN" dirty="0"/>
              <a:t> of light is determined by its wavelength. Shorter wavelengths appear bluer, while longer wavelengths appear redder. The </a:t>
            </a:r>
            <a:r>
              <a:rPr lang="en-IN" dirty="0" err="1"/>
              <a:t>colors</a:t>
            </a:r>
            <a:r>
              <a:rPr lang="en-IN" dirty="0"/>
              <a:t> of the rainbow—red, orange, yellow, green, blue, indigo, and violet—correspond to specific ranges of wavelengths within the visible spectrum.</a:t>
            </a:r>
          </a:p>
        </p:txBody>
      </p:sp>
    </p:spTree>
    <p:extLst>
      <p:ext uri="{BB962C8B-B14F-4D97-AF65-F5344CB8AC3E}">
        <p14:creationId xmlns:p14="http://schemas.microsoft.com/office/powerpoint/2010/main" val="50355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92500" lnSpcReduction="20000"/>
          </a:bodyPr>
          <a:lstStyle/>
          <a:p>
            <a:r>
              <a:rPr lang="en-IN" sz="2400" b="1" dirty="0"/>
              <a:t>Calculate RGB components</a:t>
            </a:r>
            <a:r>
              <a:rPr lang="en-IN" sz="2400" b="1" dirty="0" smtClean="0"/>
              <a:t>:</a:t>
            </a:r>
          </a:p>
          <a:p>
            <a:pPr marL="0" indent="0">
              <a:buNone/>
            </a:pPr>
            <a:r>
              <a:rPr lang="pt-BR" sz="2400" dirty="0" smtClean="0"/>
              <a:t>if 0 ≤ H' &lt; 1:</a:t>
            </a:r>
          </a:p>
          <a:p>
            <a:pPr marL="0" indent="0">
              <a:buNone/>
            </a:pPr>
            <a:r>
              <a:rPr lang="pt-BR" sz="2400" dirty="0" smtClean="0"/>
              <a:t>    (R, G, B) = (C, X, 0)</a:t>
            </a:r>
          </a:p>
          <a:p>
            <a:pPr marL="0" indent="0">
              <a:buNone/>
            </a:pPr>
            <a:r>
              <a:rPr lang="pt-BR" sz="2400" dirty="0" smtClean="0"/>
              <a:t>elif 1 ≤ H' &lt; 2:</a:t>
            </a:r>
          </a:p>
          <a:p>
            <a:pPr marL="0" indent="0">
              <a:buNone/>
            </a:pPr>
            <a:r>
              <a:rPr lang="pt-BR" sz="2400" dirty="0" smtClean="0"/>
              <a:t>    (R, G, B) = (X, C, 0)</a:t>
            </a:r>
          </a:p>
          <a:p>
            <a:pPr marL="0" indent="0">
              <a:buNone/>
            </a:pPr>
            <a:r>
              <a:rPr lang="pt-BR" sz="2400" dirty="0" smtClean="0"/>
              <a:t>elif 2 ≤ H' &lt; 3:</a:t>
            </a:r>
          </a:p>
          <a:p>
            <a:pPr marL="0" indent="0">
              <a:buNone/>
            </a:pPr>
            <a:r>
              <a:rPr lang="pt-BR" sz="2400" dirty="0" smtClean="0"/>
              <a:t>    (R, G, B) = (0, C, X)</a:t>
            </a:r>
          </a:p>
          <a:p>
            <a:pPr marL="0" indent="0">
              <a:buNone/>
            </a:pPr>
            <a:r>
              <a:rPr lang="pt-BR" sz="2400" dirty="0" smtClean="0"/>
              <a:t>elif 3 ≤ H' &lt; 4:</a:t>
            </a:r>
          </a:p>
          <a:p>
            <a:pPr marL="0" indent="0">
              <a:buNone/>
            </a:pPr>
            <a:r>
              <a:rPr lang="pt-BR" sz="2400" dirty="0" smtClean="0"/>
              <a:t>    (R, G, B) = (0, X, C)</a:t>
            </a:r>
          </a:p>
          <a:p>
            <a:pPr marL="0" indent="0">
              <a:buNone/>
            </a:pPr>
            <a:r>
              <a:rPr lang="pt-BR" sz="2400" dirty="0" smtClean="0"/>
              <a:t>elif 4 ≤ H' &lt; 5:</a:t>
            </a:r>
          </a:p>
          <a:p>
            <a:pPr marL="0" indent="0">
              <a:buNone/>
            </a:pPr>
            <a:r>
              <a:rPr lang="pt-BR" sz="2400" dirty="0" smtClean="0"/>
              <a:t>    (R, G, B) = (X, 0, C)</a:t>
            </a:r>
          </a:p>
          <a:p>
            <a:pPr marL="0" indent="0">
              <a:buNone/>
            </a:pPr>
            <a:r>
              <a:rPr lang="pt-BR" sz="2400" dirty="0" smtClean="0"/>
              <a:t>else:  # 5 ≤ H' &lt; 6</a:t>
            </a:r>
          </a:p>
          <a:p>
            <a:pPr marL="0" indent="0">
              <a:buNone/>
            </a:pPr>
            <a:r>
              <a:rPr lang="pt-BR" sz="2400" dirty="0" smtClean="0"/>
              <a:t>    (R, G, B) = (C, 0, X)</a:t>
            </a:r>
          </a:p>
          <a:p>
            <a:pPr marL="0" indent="0">
              <a:buNone/>
            </a:pPr>
            <a:endParaRPr lang="pt-BR" sz="2400" dirty="0" smtClean="0"/>
          </a:p>
          <a:p>
            <a:pPr marL="0" indent="0">
              <a:buNone/>
            </a:pPr>
            <a:r>
              <a:rPr lang="pt-BR" sz="2400" dirty="0" smtClean="0"/>
              <a:t>R = (R + m) * 255</a:t>
            </a:r>
          </a:p>
          <a:p>
            <a:pPr marL="0" indent="0">
              <a:buNone/>
            </a:pPr>
            <a:r>
              <a:rPr lang="pt-BR" sz="2400" dirty="0" smtClean="0"/>
              <a:t>G = (G + m) * 255</a:t>
            </a:r>
          </a:p>
          <a:p>
            <a:pPr marL="0" indent="0">
              <a:buNone/>
            </a:pPr>
            <a:r>
              <a:rPr lang="pt-BR" sz="2400" dirty="0" smtClean="0"/>
              <a:t>B = (B + m) * 255</a:t>
            </a:r>
          </a:p>
          <a:p>
            <a:endParaRPr lang="en-IN" sz="2400" dirty="0"/>
          </a:p>
        </p:txBody>
      </p:sp>
    </p:spTree>
    <p:extLst>
      <p:ext uri="{BB962C8B-B14F-4D97-AF65-F5344CB8AC3E}">
        <p14:creationId xmlns:p14="http://schemas.microsoft.com/office/powerpoint/2010/main" val="395566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34082"/>
          </a:xfrm>
        </p:spPr>
        <p:txBody>
          <a:bodyPr>
            <a:normAutofit fontScale="90000"/>
          </a:bodyPr>
          <a:lstStyle/>
          <a:p>
            <a:r>
              <a:rPr lang="en-US" b="1" dirty="0" smtClean="0"/>
              <a:t>Example</a:t>
            </a:r>
            <a:endParaRPr lang="en-IN" b="1" dirty="0"/>
          </a:p>
        </p:txBody>
      </p:sp>
      <p:sp>
        <p:nvSpPr>
          <p:cNvPr id="3" name="Content Placeholder 2"/>
          <p:cNvSpPr>
            <a:spLocks noGrp="1"/>
          </p:cNvSpPr>
          <p:nvPr>
            <p:ph idx="1"/>
          </p:nvPr>
        </p:nvSpPr>
        <p:spPr>
          <a:xfrm>
            <a:off x="457200" y="692696"/>
            <a:ext cx="8229600" cy="5832648"/>
          </a:xfrm>
        </p:spPr>
        <p:txBody>
          <a:bodyPr>
            <a:normAutofit fontScale="92500" lnSpcReduction="10000"/>
          </a:bodyPr>
          <a:lstStyle/>
          <a:p>
            <a:r>
              <a:rPr lang="en-IN" sz="2400" dirty="0"/>
              <a:t>Suppose we have the HSV values (120°, 0.750, 0.784</a:t>
            </a:r>
            <a:r>
              <a:rPr lang="en-IN" sz="2400" dirty="0" smtClean="0"/>
              <a:t>).</a:t>
            </a:r>
          </a:p>
          <a:p>
            <a:r>
              <a:rPr lang="en-IN" sz="2400" b="1" dirty="0"/>
              <a:t>Calculate Chroma (C</a:t>
            </a:r>
            <a:r>
              <a:rPr lang="en-IN" sz="2400" b="1" dirty="0" smtClean="0"/>
              <a:t>):</a:t>
            </a:r>
          </a:p>
          <a:p>
            <a:pPr lvl="1"/>
            <a:r>
              <a:rPr lang="en-IN" sz="2000" dirty="0" smtClean="0"/>
              <a:t>C = 0.784 * 0.750  # C ≈ 0.588</a:t>
            </a:r>
          </a:p>
          <a:p>
            <a:r>
              <a:rPr lang="en-IN" sz="2400" b="1" dirty="0"/>
              <a:t>Calculate Min Value (</a:t>
            </a:r>
            <a:r>
              <a:rPr lang="en-IN" sz="2400" b="1" dirty="0" err="1"/>
              <a:t>min_val</a:t>
            </a:r>
            <a:r>
              <a:rPr lang="en-IN" sz="2400" b="1" dirty="0" smtClean="0"/>
              <a:t>):</a:t>
            </a:r>
          </a:p>
          <a:p>
            <a:pPr lvl="1"/>
            <a:r>
              <a:rPr lang="en-IN" sz="2000" dirty="0" err="1" smtClean="0"/>
              <a:t>min_val</a:t>
            </a:r>
            <a:r>
              <a:rPr lang="en-IN" sz="2000" dirty="0" smtClean="0"/>
              <a:t> = 0.784 - 0.588  # </a:t>
            </a:r>
            <a:r>
              <a:rPr lang="en-IN" sz="2000" dirty="0" err="1" smtClean="0"/>
              <a:t>min_val</a:t>
            </a:r>
            <a:r>
              <a:rPr lang="en-IN" sz="2000" dirty="0" smtClean="0"/>
              <a:t> ≈ 0.196</a:t>
            </a:r>
          </a:p>
          <a:p>
            <a:r>
              <a:rPr lang="en-IN" sz="2400" b="1" dirty="0"/>
              <a:t>Calculate Intermediate Values (X, m</a:t>
            </a:r>
            <a:r>
              <a:rPr lang="en-IN" sz="2400" b="1" dirty="0" smtClean="0"/>
              <a:t>):</a:t>
            </a:r>
          </a:p>
          <a:p>
            <a:pPr lvl="1"/>
            <a:r>
              <a:rPr lang="pt-BR" sz="2000" dirty="0" smtClean="0"/>
              <a:t>H' = 120° / 60 = 2  # Hue segment 2 (2 ≤ H' &lt; 3)</a:t>
            </a:r>
          </a:p>
          <a:p>
            <a:pPr lvl="1"/>
            <a:r>
              <a:rPr lang="pt-BR" sz="2000" dirty="0" smtClean="0"/>
              <a:t>X = 0.588 * (1 - abs(2 mod 2 - 1))  # X = 0.588 * 0 = 0</a:t>
            </a:r>
          </a:p>
          <a:p>
            <a:pPr lvl="1"/>
            <a:r>
              <a:rPr lang="pt-BR" sz="2000" dirty="0" smtClean="0"/>
              <a:t>m = 0.196</a:t>
            </a:r>
          </a:p>
          <a:p>
            <a:r>
              <a:rPr lang="en-IN" sz="2400" b="1" dirty="0"/>
              <a:t>Calculate RGB components</a:t>
            </a:r>
            <a:r>
              <a:rPr lang="en-IN" sz="2400" b="1" dirty="0" smtClean="0"/>
              <a:t>:</a:t>
            </a:r>
          </a:p>
          <a:p>
            <a:pPr lvl="1"/>
            <a:r>
              <a:rPr lang="pt-BR" sz="2000" dirty="0" smtClean="0"/>
              <a:t>R = (0 + 0.196) * 255 = 50</a:t>
            </a:r>
          </a:p>
          <a:p>
            <a:pPr lvl="1"/>
            <a:r>
              <a:rPr lang="pt-BR" sz="2000" dirty="0" smtClean="0"/>
              <a:t>G = (0.588 + 0.196) * 255 ≈ 175</a:t>
            </a:r>
          </a:p>
          <a:p>
            <a:pPr lvl="1"/>
            <a:r>
              <a:rPr lang="pt-BR" sz="2000" dirty="0" smtClean="0"/>
              <a:t>B = (0 + 0.196) * 255 = 50</a:t>
            </a:r>
          </a:p>
          <a:p>
            <a:endParaRPr lang="en-US" sz="2400" dirty="0" smtClean="0"/>
          </a:p>
          <a:p>
            <a:r>
              <a:rPr lang="en-IN" sz="2400" dirty="0"/>
              <a:t>So, the RGB representation of the HSV values (120°, 0.750, 0.784) is approximately (50, 175, 50).</a:t>
            </a:r>
          </a:p>
        </p:txBody>
      </p:sp>
    </p:spTree>
    <p:extLst>
      <p:ext uri="{BB962C8B-B14F-4D97-AF65-F5344CB8AC3E}">
        <p14:creationId xmlns:p14="http://schemas.microsoft.com/office/powerpoint/2010/main" val="121098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a:t>
            </a:r>
            <a:r>
              <a:rPr lang="en-US" dirty="0" err="1" smtClean="0"/>
              <a:t>toHSV</a:t>
            </a:r>
            <a:r>
              <a:rPr lang="en-US" dirty="0" smtClean="0"/>
              <a:t> </a:t>
            </a:r>
            <a:endParaRPr lang="en-IN" dirty="0"/>
          </a:p>
        </p:txBody>
      </p:sp>
      <p:sp>
        <p:nvSpPr>
          <p:cNvPr id="3" name="Content Placeholder 2"/>
          <p:cNvSpPr>
            <a:spLocks noGrp="1"/>
          </p:cNvSpPr>
          <p:nvPr>
            <p:ph idx="1"/>
          </p:nvPr>
        </p:nvSpPr>
        <p:spPr/>
        <p:txBody>
          <a:bodyPr>
            <a:normAutofit/>
          </a:bodyPr>
          <a:lstStyle/>
          <a:p>
            <a:pPr algn="just"/>
            <a:r>
              <a:rPr lang="en-IN" sz="2000" dirty="0"/>
              <a:t>Converting RGB (Red, Green, Blue) </a:t>
            </a:r>
            <a:r>
              <a:rPr lang="en-IN" sz="2000" dirty="0" err="1"/>
              <a:t>color</a:t>
            </a:r>
            <a:r>
              <a:rPr lang="en-IN" sz="2000" dirty="0"/>
              <a:t> values to CMYK (Cyan, Magenta, Yellow, Key/Black) </a:t>
            </a:r>
            <a:r>
              <a:rPr lang="en-IN" sz="2000" dirty="0" err="1"/>
              <a:t>color</a:t>
            </a:r>
            <a:r>
              <a:rPr lang="en-IN" sz="2000" dirty="0"/>
              <a:t> values involves a transformation that's essential for </a:t>
            </a:r>
            <a:r>
              <a:rPr lang="en-IN" sz="2000" dirty="0" err="1"/>
              <a:t>color</a:t>
            </a:r>
            <a:r>
              <a:rPr lang="en-IN" sz="2000" dirty="0"/>
              <a:t> reproduction in printing. </a:t>
            </a:r>
            <a:endParaRPr lang="en-IN" sz="2000" dirty="0" smtClean="0"/>
          </a:p>
          <a:p>
            <a:pPr marL="0" indent="0">
              <a:buNone/>
            </a:pPr>
            <a:r>
              <a:rPr lang="en-IN" sz="2000" dirty="0"/>
              <a:t>Here's a step-by-step process to convert RGB to CMYK:</a:t>
            </a:r>
          </a:p>
          <a:p>
            <a:pPr algn="just"/>
            <a:r>
              <a:rPr lang="en-IN" sz="2000" b="1" dirty="0"/>
              <a:t>Normalize RGB values:</a:t>
            </a:r>
            <a:r>
              <a:rPr lang="en-IN" sz="2000" dirty="0"/>
              <a:t> Normalize the RGB values to the range [0, 1] by dividing each </a:t>
            </a:r>
            <a:r>
              <a:rPr lang="en-IN" sz="2000" dirty="0" err="1"/>
              <a:t>color</a:t>
            </a:r>
            <a:r>
              <a:rPr lang="en-IN" sz="2000" dirty="0"/>
              <a:t> component (R, G, B) by 255</a:t>
            </a:r>
            <a:r>
              <a:rPr lang="en-IN" sz="2000" dirty="0" smtClean="0"/>
              <a:t>.</a:t>
            </a:r>
          </a:p>
          <a:p>
            <a:pPr algn="just"/>
            <a:endParaRPr lang="en-US" sz="2000" dirty="0"/>
          </a:p>
          <a:p>
            <a:pPr algn="just"/>
            <a:endParaRPr lang="en-US" sz="2000" dirty="0" smtClean="0"/>
          </a:p>
          <a:p>
            <a:pPr algn="just"/>
            <a:endParaRPr lang="en-US" sz="2000" dirty="0"/>
          </a:p>
          <a:p>
            <a:pPr algn="just"/>
            <a:r>
              <a:rPr lang="en-IN" sz="2000" b="1" dirty="0"/>
              <a:t>Calculate the maximum of R, G, B:</a:t>
            </a:r>
            <a:r>
              <a:rPr lang="en-IN" sz="2000" dirty="0"/>
              <a:t> Identify the maximum of the normalized R, G, and B values</a:t>
            </a:r>
            <a:r>
              <a:rPr lang="en-IN" sz="2000" dirty="0" smtClean="0"/>
              <a:t>.</a:t>
            </a:r>
          </a:p>
          <a:p>
            <a:pPr marL="0" indent="0" algn="just">
              <a:buNone/>
            </a:pPr>
            <a:r>
              <a:rPr lang="en-IN" sz="2000" dirty="0" smtClean="0"/>
              <a:t>	</a:t>
            </a:r>
            <a:r>
              <a:rPr lang="en-IN" sz="2000" dirty="0" err="1" smtClean="0"/>
              <a:t>max_value</a:t>
            </a:r>
            <a:r>
              <a:rPr lang="en-IN" sz="2000" dirty="0" smtClean="0"/>
              <a:t> </a:t>
            </a:r>
            <a:r>
              <a:rPr lang="en-IN" sz="2000" dirty="0"/>
              <a:t>= max(</a:t>
            </a:r>
            <a:r>
              <a:rPr lang="en-IN" sz="2000" dirty="0" err="1"/>
              <a:t>R_normalized</a:t>
            </a:r>
            <a:r>
              <a:rPr lang="en-IN" sz="2000" dirty="0"/>
              <a:t>, </a:t>
            </a:r>
            <a:r>
              <a:rPr lang="en-IN" sz="2000" dirty="0" err="1"/>
              <a:t>G_normalized</a:t>
            </a:r>
            <a:r>
              <a:rPr lang="en-IN" sz="2000" dirty="0"/>
              <a:t>, </a:t>
            </a:r>
            <a:r>
              <a:rPr lang="en-IN" sz="2000" dirty="0" err="1"/>
              <a:t>B_normalized</a:t>
            </a:r>
            <a:r>
              <a:rPr lang="en-IN" sz="2000" dirty="0"/>
              <a:t>)</a:t>
            </a:r>
          </a:p>
          <a:p>
            <a:pPr marL="0" indent="0" algn="just">
              <a:buNone/>
            </a:pPr>
            <a:endParaRPr lang="en-IN" sz="2000" dirty="0"/>
          </a:p>
          <a:p>
            <a:pPr algn="just"/>
            <a:endParaRPr lang="en-IN" dirty="0"/>
          </a:p>
        </p:txBody>
      </p:sp>
      <p:sp>
        <p:nvSpPr>
          <p:cNvPr id="4" name="Rectangle 3"/>
          <p:cNvSpPr/>
          <p:nvPr/>
        </p:nvSpPr>
        <p:spPr>
          <a:xfrm>
            <a:off x="899592" y="3890665"/>
            <a:ext cx="4572000" cy="923330"/>
          </a:xfrm>
          <a:prstGeom prst="rect">
            <a:avLst/>
          </a:prstGeom>
        </p:spPr>
        <p:txBody>
          <a:bodyPr>
            <a:spAutoFit/>
          </a:bodyPr>
          <a:lstStyle/>
          <a:p>
            <a:r>
              <a:rPr lang="en-IN" dirty="0" err="1"/>
              <a:t>R_normalized</a:t>
            </a:r>
            <a:r>
              <a:rPr lang="en-IN" dirty="0"/>
              <a:t> = R / 255.0</a:t>
            </a:r>
          </a:p>
          <a:p>
            <a:r>
              <a:rPr lang="en-IN" dirty="0" err="1"/>
              <a:t>G_normalized</a:t>
            </a:r>
            <a:r>
              <a:rPr lang="en-IN" dirty="0"/>
              <a:t> = G / 255.0</a:t>
            </a:r>
          </a:p>
          <a:p>
            <a:r>
              <a:rPr lang="en-IN" dirty="0" err="1"/>
              <a:t>B_normalized</a:t>
            </a:r>
            <a:r>
              <a:rPr lang="en-IN" dirty="0"/>
              <a:t> = B / 255.0</a:t>
            </a:r>
          </a:p>
        </p:txBody>
      </p:sp>
    </p:spTree>
    <p:extLst>
      <p:ext uri="{BB962C8B-B14F-4D97-AF65-F5344CB8AC3E}">
        <p14:creationId xmlns:p14="http://schemas.microsoft.com/office/powerpoint/2010/main" val="286412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Calculate Cyan (C), Magenta (M), Yellow (Y):</a:t>
            </a:r>
            <a:endParaRPr lang="en-IN" sz="2000" dirty="0"/>
          </a:p>
          <a:p>
            <a:r>
              <a:rPr lang="en-IN" sz="2000" dirty="0"/>
              <a:t>Cyan (C), Magenta (M), and Yellow (Y) are calculated using the following formulas</a:t>
            </a:r>
            <a:r>
              <a:rPr lang="en-IN" sz="2000" dirty="0" smtClean="0"/>
              <a:t>:</a:t>
            </a:r>
          </a:p>
          <a:p>
            <a:pPr marL="0" indent="0">
              <a:buNone/>
            </a:pPr>
            <a:r>
              <a:rPr lang="en-IN" sz="2000" dirty="0"/>
              <a:t>C = 1.0 - </a:t>
            </a:r>
            <a:r>
              <a:rPr lang="en-IN" sz="2000" dirty="0" err="1"/>
              <a:t>R_normalized</a:t>
            </a:r>
            <a:endParaRPr lang="en-IN" sz="2000" dirty="0"/>
          </a:p>
          <a:p>
            <a:pPr marL="0" indent="0">
              <a:buNone/>
            </a:pPr>
            <a:r>
              <a:rPr lang="en-IN" sz="2000" dirty="0"/>
              <a:t>M = 1.0 - </a:t>
            </a:r>
            <a:r>
              <a:rPr lang="en-IN" sz="2000" dirty="0" err="1"/>
              <a:t>G_normalized</a:t>
            </a:r>
            <a:endParaRPr lang="en-IN" sz="2000" dirty="0"/>
          </a:p>
          <a:p>
            <a:pPr marL="0" indent="0">
              <a:buNone/>
            </a:pPr>
            <a:r>
              <a:rPr lang="en-IN" sz="2000" dirty="0"/>
              <a:t>Y = 1.0 - </a:t>
            </a:r>
            <a:r>
              <a:rPr lang="en-IN" sz="2000" dirty="0" err="1"/>
              <a:t>B_normalized</a:t>
            </a:r>
            <a:endParaRPr lang="en-IN" sz="2000" dirty="0"/>
          </a:p>
          <a:p>
            <a:pPr marL="0" indent="0">
              <a:buNone/>
            </a:pPr>
            <a:endParaRPr lang="en-IN" sz="2000" dirty="0" smtClean="0"/>
          </a:p>
          <a:p>
            <a:r>
              <a:rPr lang="en-IN" sz="2000" b="1" dirty="0"/>
              <a:t>Calculate Black (K) or Key:</a:t>
            </a:r>
            <a:endParaRPr lang="en-IN" sz="2000" dirty="0"/>
          </a:p>
          <a:p>
            <a:r>
              <a:rPr lang="en-IN" sz="2000" dirty="0"/>
              <a:t>Black (K) is calculated as the minimum of (C, M, Y) values</a:t>
            </a:r>
            <a:r>
              <a:rPr lang="en-IN" sz="2000" dirty="0" smtClean="0"/>
              <a:t>.</a:t>
            </a:r>
          </a:p>
          <a:p>
            <a:pPr marL="0" indent="0">
              <a:buNone/>
            </a:pPr>
            <a:r>
              <a:rPr lang="en-IN" sz="2000" dirty="0"/>
              <a:t>K = min(C, M, Y)</a:t>
            </a:r>
          </a:p>
          <a:p>
            <a:pPr marL="0" indent="0">
              <a:buNone/>
            </a:pPr>
            <a:endParaRPr lang="en-IN" sz="2000" dirty="0"/>
          </a:p>
          <a:p>
            <a:endParaRPr lang="en-IN" sz="2000" dirty="0" smtClean="0"/>
          </a:p>
          <a:p>
            <a:pPr marL="0" indent="0">
              <a:buNone/>
            </a:pPr>
            <a:endParaRPr lang="en-IN" sz="2000" dirty="0"/>
          </a:p>
          <a:p>
            <a:pPr marL="0" indent="0">
              <a:buNone/>
            </a:pPr>
            <a:endParaRPr lang="en-IN" sz="2000" dirty="0"/>
          </a:p>
          <a:p>
            <a:endParaRPr lang="en-IN" dirty="0"/>
          </a:p>
        </p:txBody>
      </p:sp>
    </p:spTree>
    <p:extLst>
      <p:ext uri="{BB962C8B-B14F-4D97-AF65-F5344CB8AC3E}">
        <p14:creationId xmlns:p14="http://schemas.microsoft.com/office/powerpoint/2010/main" val="282123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Adjust Cyan (C), Magenta (M), Yellow (Y) with Black (K):</a:t>
            </a:r>
            <a:endParaRPr lang="en-IN" sz="2000" dirty="0"/>
          </a:p>
          <a:p>
            <a:r>
              <a:rPr lang="en-IN" sz="2000" dirty="0"/>
              <a:t>Adjust Cyan, Magenta, and Yellow using the Black value to ensure that the maximum of (C, M, Y) doesn't exceed 1.0</a:t>
            </a:r>
            <a:r>
              <a:rPr lang="en-IN" sz="2000" dirty="0" smtClean="0"/>
              <a:t>.</a:t>
            </a:r>
          </a:p>
          <a:p>
            <a:pPr marL="0" indent="0">
              <a:buNone/>
            </a:pPr>
            <a:r>
              <a:rPr lang="en-IN" sz="2000" dirty="0" smtClean="0"/>
              <a:t>C </a:t>
            </a:r>
            <a:r>
              <a:rPr lang="en-IN" sz="2000" dirty="0"/>
              <a:t>= (C - K) / (1.0 - K) if K &lt; 1.0 else 0.0  # 0.648</a:t>
            </a:r>
          </a:p>
          <a:p>
            <a:pPr marL="0" indent="0">
              <a:buNone/>
            </a:pPr>
            <a:r>
              <a:rPr lang="en-IN" sz="2000" dirty="0"/>
              <a:t>M = (M - K) / (1.0 - K) if K &lt; 1.0 else 0.0  # 0.0</a:t>
            </a:r>
          </a:p>
          <a:p>
            <a:pPr marL="0" indent="0">
              <a:buNone/>
            </a:pPr>
            <a:r>
              <a:rPr lang="en-IN" sz="2000" dirty="0"/>
              <a:t>Y = (Y - K) / (1.0 - K) if K &lt; 1.0 else 0.0  # </a:t>
            </a:r>
            <a:r>
              <a:rPr lang="en-IN" sz="2000" dirty="0" smtClean="0"/>
              <a:t>0.702</a:t>
            </a:r>
          </a:p>
          <a:p>
            <a:pPr marL="0" indent="0">
              <a:buNone/>
            </a:pPr>
            <a:endParaRPr lang="en-US" sz="2000" dirty="0"/>
          </a:p>
          <a:p>
            <a:pPr marL="0" indent="0">
              <a:buNone/>
            </a:pPr>
            <a:r>
              <a:rPr lang="en-IN" sz="2000" dirty="0"/>
              <a:t>The resulting CMYK values for the RGB </a:t>
            </a:r>
            <a:r>
              <a:rPr lang="en-IN" sz="2000" dirty="0" err="1"/>
              <a:t>color</a:t>
            </a:r>
            <a:r>
              <a:rPr lang="en-IN" sz="2000" dirty="0"/>
              <a:t> (100, 200, 50) are approximately (0.648, 0.0, 0.702, 0.216).</a:t>
            </a:r>
          </a:p>
          <a:p>
            <a:endParaRPr lang="en-IN" dirty="0"/>
          </a:p>
        </p:txBody>
      </p:sp>
    </p:spTree>
    <p:extLst>
      <p:ext uri="{BB962C8B-B14F-4D97-AF65-F5344CB8AC3E}">
        <p14:creationId xmlns:p14="http://schemas.microsoft.com/office/powerpoint/2010/main" val="414292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CMYK </a:t>
            </a:r>
            <a:r>
              <a:rPr lang="en-US" dirty="0"/>
              <a:t>t</a:t>
            </a:r>
            <a:r>
              <a:rPr lang="en-US" dirty="0" smtClean="0"/>
              <a:t>o RGB</a:t>
            </a:r>
            <a:endParaRPr lang="en-IN" dirty="0"/>
          </a:p>
        </p:txBody>
      </p:sp>
      <p:sp>
        <p:nvSpPr>
          <p:cNvPr id="3" name="Content Placeholder 2"/>
          <p:cNvSpPr>
            <a:spLocks noGrp="1"/>
          </p:cNvSpPr>
          <p:nvPr>
            <p:ph idx="1"/>
          </p:nvPr>
        </p:nvSpPr>
        <p:spPr/>
        <p:txBody>
          <a:bodyPr>
            <a:normAutofit/>
          </a:bodyPr>
          <a:lstStyle/>
          <a:p>
            <a:pPr algn="just"/>
            <a:r>
              <a:rPr lang="en-IN" sz="2000" dirty="0"/>
              <a:t>Converting CMYK (Cyan, Magenta, Yellow, Key/Black) </a:t>
            </a:r>
            <a:r>
              <a:rPr lang="en-IN" sz="2000" dirty="0" err="1"/>
              <a:t>color</a:t>
            </a:r>
            <a:r>
              <a:rPr lang="en-IN" sz="2000" dirty="0"/>
              <a:t> values to RGB (Red, Green, Blue) </a:t>
            </a:r>
            <a:r>
              <a:rPr lang="en-IN" sz="2000" dirty="0" err="1"/>
              <a:t>color</a:t>
            </a:r>
            <a:r>
              <a:rPr lang="en-IN" sz="2000" dirty="0"/>
              <a:t> values involves reversing the transformation from RGB to CMYK. </a:t>
            </a:r>
            <a:endParaRPr lang="en-IN" sz="2000" dirty="0" smtClean="0"/>
          </a:p>
          <a:p>
            <a:pPr algn="just"/>
            <a:r>
              <a:rPr lang="en-IN" sz="2000" dirty="0" smtClean="0"/>
              <a:t>However</a:t>
            </a:r>
            <a:r>
              <a:rPr lang="en-IN" sz="2000" dirty="0"/>
              <a:t>, it's important to note that the CMYK </a:t>
            </a:r>
            <a:r>
              <a:rPr lang="en-IN" sz="2000" dirty="0" err="1"/>
              <a:t>color</a:t>
            </a:r>
            <a:r>
              <a:rPr lang="en-IN" sz="2000" dirty="0"/>
              <a:t> model is subtractive, while the RGB </a:t>
            </a:r>
            <a:r>
              <a:rPr lang="en-IN" sz="2000" dirty="0" err="1"/>
              <a:t>color</a:t>
            </a:r>
            <a:r>
              <a:rPr lang="en-IN" sz="2000" dirty="0"/>
              <a:t> model is additive. </a:t>
            </a:r>
            <a:endParaRPr lang="en-IN" sz="2000" dirty="0" smtClean="0"/>
          </a:p>
          <a:p>
            <a:pPr algn="just"/>
            <a:r>
              <a:rPr lang="en-IN" sz="2000" dirty="0" smtClean="0"/>
              <a:t>As </a:t>
            </a:r>
            <a:r>
              <a:rPr lang="en-IN" sz="2000" dirty="0"/>
              <a:t>a result, perfect reversibility may not be achievable due to differences in the </a:t>
            </a:r>
            <a:r>
              <a:rPr lang="en-IN" sz="2000" dirty="0" err="1"/>
              <a:t>color</a:t>
            </a:r>
            <a:r>
              <a:rPr lang="en-IN" sz="2000" dirty="0"/>
              <a:t> </a:t>
            </a:r>
            <a:r>
              <a:rPr lang="en-IN" sz="2000" dirty="0" err="1"/>
              <a:t>gamuts</a:t>
            </a:r>
            <a:r>
              <a:rPr lang="en-IN" sz="2000" dirty="0"/>
              <a:t> and the nature of </a:t>
            </a:r>
            <a:r>
              <a:rPr lang="en-IN" sz="2000" dirty="0" err="1"/>
              <a:t>color</a:t>
            </a:r>
            <a:r>
              <a:rPr lang="en-IN" sz="2000" dirty="0"/>
              <a:t> representation in these models. </a:t>
            </a:r>
            <a:endParaRPr lang="en-IN" sz="2000" dirty="0" smtClean="0"/>
          </a:p>
          <a:p>
            <a:pPr algn="just"/>
            <a:r>
              <a:rPr lang="en-IN" sz="2000" dirty="0" smtClean="0"/>
              <a:t>Nevertheless</a:t>
            </a:r>
            <a:r>
              <a:rPr lang="en-IN" sz="2000" dirty="0"/>
              <a:t>, we can approximate the conversion. </a:t>
            </a:r>
            <a:endParaRPr lang="en-IN" sz="2000" dirty="0" smtClean="0"/>
          </a:p>
          <a:p>
            <a:pPr algn="just"/>
            <a:r>
              <a:rPr lang="en-IN" sz="2000" dirty="0" smtClean="0"/>
              <a:t>Here's </a:t>
            </a:r>
            <a:r>
              <a:rPr lang="en-IN" sz="2000" dirty="0"/>
              <a:t>a step-by-step process:</a:t>
            </a:r>
          </a:p>
        </p:txBody>
      </p:sp>
    </p:spTree>
    <p:extLst>
      <p:ext uri="{BB962C8B-B14F-4D97-AF65-F5344CB8AC3E}">
        <p14:creationId xmlns:p14="http://schemas.microsoft.com/office/powerpoint/2010/main" val="2735216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r>
              <a:rPr lang="en-IN" sz="2000" b="1" dirty="0"/>
              <a:t>Normalize CMYK values:</a:t>
            </a:r>
            <a:r>
              <a:rPr lang="en-IN" sz="2000" dirty="0"/>
              <a:t> Normalize the CMYK values to the range [0, 1</a:t>
            </a:r>
            <a:r>
              <a:rPr lang="en-IN" sz="2000" dirty="0" smtClean="0"/>
              <a:t>].</a:t>
            </a:r>
          </a:p>
          <a:p>
            <a:pPr marL="0" indent="0">
              <a:buNone/>
            </a:pPr>
            <a:r>
              <a:rPr lang="en-IN" sz="2000" dirty="0" err="1"/>
              <a:t>C_normalized</a:t>
            </a:r>
            <a:r>
              <a:rPr lang="en-IN" sz="2000" dirty="0"/>
              <a:t> = C</a:t>
            </a:r>
          </a:p>
          <a:p>
            <a:pPr marL="0" indent="0">
              <a:buNone/>
            </a:pPr>
            <a:r>
              <a:rPr lang="en-IN" sz="2000" dirty="0" err="1"/>
              <a:t>M_normalized</a:t>
            </a:r>
            <a:r>
              <a:rPr lang="en-IN" sz="2000" dirty="0"/>
              <a:t> = M</a:t>
            </a:r>
          </a:p>
          <a:p>
            <a:pPr marL="0" indent="0">
              <a:buNone/>
            </a:pPr>
            <a:r>
              <a:rPr lang="en-IN" sz="2000" dirty="0" err="1"/>
              <a:t>Y_normalized</a:t>
            </a:r>
            <a:r>
              <a:rPr lang="en-IN" sz="2000" dirty="0"/>
              <a:t> = Y</a:t>
            </a:r>
          </a:p>
          <a:p>
            <a:pPr marL="0" indent="0">
              <a:buNone/>
            </a:pPr>
            <a:r>
              <a:rPr lang="en-IN" sz="2000" dirty="0" err="1"/>
              <a:t>K_normalized</a:t>
            </a:r>
            <a:r>
              <a:rPr lang="en-IN" sz="2000" dirty="0"/>
              <a:t> = K</a:t>
            </a:r>
          </a:p>
          <a:p>
            <a:r>
              <a:rPr lang="en-IN" sz="2000" b="1" dirty="0"/>
              <a:t>Calculate Red (R), Green (G), Blue (B):</a:t>
            </a:r>
            <a:endParaRPr lang="en-IN" sz="2000" dirty="0"/>
          </a:p>
          <a:p>
            <a:r>
              <a:rPr lang="en-IN" sz="2000" dirty="0"/>
              <a:t>Red (R), green (G), and blue (B) are calculated using the following formulas:</a:t>
            </a:r>
          </a:p>
          <a:p>
            <a:pPr marL="0" indent="0">
              <a:buNone/>
            </a:pPr>
            <a:r>
              <a:rPr lang="en-IN" sz="2000" dirty="0"/>
              <a:t>R = 255 * (1 - </a:t>
            </a:r>
            <a:r>
              <a:rPr lang="en-IN" sz="2000" dirty="0" err="1"/>
              <a:t>C_normalized</a:t>
            </a:r>
            <a:r>
              <a:rPr lang="en-IN" sz="2000" dirty="0"/>
              <a:t>) * (1 - </a:t>
            </a:r>
            <a:r>
              <a:rPr lang="en-IN" sz="2000" dirty="0" err="1"/>
              <a:t>K_normalized</a:t>
            </a:r>
            <a:r>
              <a:rPr lang="en-IN" sz="2000" dirty="0"/>
              <a:t>)</a:t>
            </a:r>
          </a:p>
          <a:p>
            <a:pPr marL="0" indent="0">
              <a:buNone/>
            </a:pPr>
            <a:r>
              <a:rPr lang="en-IN" sz="2000" dirty="0"/>
              <a:t>G = 255 * (1 - </a:t>
            </a:r>
            <a:r>
              <a:rPr lang="en-IN" sz="2000" dirty="0" err="1"/>
              <a:t>M_normalized</a:t>
            </a:r>
            <a:r>
              <a:rPr lang="en-IN" sz="2000" dirty="0"/>
              <a:t>) * (1 - </a:t>
            </a:r>
            <a:r>
              <a:rPr lang="en-IN" sz="2000" dirty="0" err="1"/>
              <a:t>K_normalized</a:t>
            </a:r>
            <a:r>
              <a:rPr lang="en-IN" sz="2000" dirty="0"/>
              <a:t>)</a:t>
            </a:r>
          </a:p>
          <a:p>
            <a:pPr marL="0" indent="0">
              <a:buNone/>
            </a:pPr>
            <a:r>
              <a:rPr lang="en-IN" sz="2000" dirty="0"/>
              <a:t>B = 255 * (1 - </a:t>
            </a:r>
            <a:r>
              <a:rPr lang="en-IN" sz="2000" dirty="0" err="1"/>
              <a:t>Y_normalized</a:t>
            </a:r>
            <a:r>
              <a:rPr lang="en-IN" sz="2000" dirty="0"/>
              <a:t>) * (1 - </a:t>
            </a:r>
            <a:r>
              <a:rPr lang="en-IN" sz="2000" dirty="0" err="1"/>
              <a:t>K_normalized</a:t>
            </a:r>
            <a:r>
              <a:rPr lang="en-IN" sz="2000" dirty="0" smtClean="0"/>
              <a:t>)</a:t>
            </a:r>
          </a:p>
          <a:p>
            <a:pPr marL="0" indent="0">
              <a:buNone/>
            </a:pPr>
            <a:r>
              <a:rPr lang="en-IN" sz="2000" dirty="0"/>
              <a:t>Ensure that R, G, and B values are within the valid range [0, 255].</a:t>
            </a:r>
          </a:p>
          <a:p>
            <a:endParaRPr lang="en-IN" dirty="0"/>
          </a:p>
        </p:txBody>
      </p:sp>
    </p:spTree>
    <p:extLst>
      <p:ext uri="{BB962C8B-B14F-4D97-AF65-F5344CB8AC3E}">
        <p14:creationId xmlns:p14="http://schemas.microsoft.com/office/powerpoint/2010/main" val="319369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457200" y="1124744"/>
            <a:ext cx="8229600" cy="5616624"/>
          </a:xfrm>
        </p:spPr>
        <p:txBody>
          <a:bodyPr>
            <a:normAutofit lnSpcReduction="10000"/>
          </a:bodyPr>
          <a:lstStyle/>
          <a:p>
            <a:r>
              <a:rPr lang="en-IN" sz="2000" dirty="0"/>
              <a:t>Suppose we have the CMYK values (0.648, 0.0, 0.702, 0.216).</a:t>
            </a:r>
          </a:p>
          <a:p>
            <a:r>
              <a:rPr lang="en-IN" sz="2000" b="1" dirty="0"/>
              <a:t>Normalize CMYK values:</a:t>
            </a:r>
            <a:endParaRPr lang="en-IN" sz="2000" dirty="0"/>
          </a:p>
          <a:p>
            <a:pPr marL="0" indent="0">
              <a:buNone/>
            </a:pPr>
            <a:r>
              <a:rPr lang="en-IN" sz="2000" dirty="0" err="1"/>
              <a:t>C_normalized</a:t>
            </a:r>
            <a:r>
              <a:rPr lang="en-IN" sz="2000" dirty="0"/>
              <a:t> = 0.648</a:t>
            </a:r>
          </a:p>
          <a:p>
            <a:pPr marL="0" indent="0">
              <a:buNone/>
            </a:pPr>
            <a:r>
              <a:rPr lang="en-IN" sz="2000" dirty="0" err="1"/>
              <a:t>M_normalized</a:t>
            </a:r>
            <a:r>
              <a:rPr lang="en-IN" sz="2000" dirty="0"/>
              <a:t> = 0.0</a:t>
            </a:r>
          </a:p>
          <a:p>
            <a:pPr marL="0" indent="0">
              <a:buNone/>
            </a:pPr>
            <a:r>
              <a:rPr lang="en-IN" sz="2000" dirty="0" err="1"/>
              <a:t>Y_normalized</a:t>
            </a:r>
            <a:r>
              <a:rPr lang="en-IN" sz="2000" dirty="0"/>
              <a:t> = 0.702</a:t>
            </a:r>
          </a:p>
          <a:p>
            <a:pPr marL="0" indent="0">
              <a:buNone/>
            </a:pPr>
            <a:r>
              <a:rPr lang="en-IN" sz="2000" dirty="0" err="1"/>
              <a:t>K_normalized</a:t>
            </a:r>
            <a:r>
              <a:rPr lang="en-IN" sz="2000" dirty="0"/>
              <a:t> = 0.216</a:t>
            </a:r>
          </a:p>
          <a:p>
            <a:r>
              <a:rPr lang="en-IN" sz="2000" b="1" dirty="0"/>
              <a:t>Calculate Red (R), Green (G), Blue (B</a:t>
            </a:r>
            <a:r>
              <a:rPr lang="en-IN" sz="2000" b="1" dirty="0" smtClean="0"/>
              <a:t>):</a:t>
            </a:r>
          </a:p>
          <a:p>
            <a:pPr marL="0" indent="0">
              <a:buNone/>
            </a:pPr>
            <a:r>
              <a:rPr lang="en-IN" sz="2000" dirty="0"/>
              <a:t>R = 255 * (1 - </a:t>
            </a:r>
            <a:r>
              <a:rPr lang="en-IN" sz="2000" dirty="0" err="1"/>
              <a:t>C_normalized</a:t>
            </a:r>
            <a:r>
              <a:rPr lang="en-IN" sz="2000" dirty="0"/>
              <a:t>) * (1 - </a:t>
            </a:r>
            <a:r>
              <a:rPr lang="en-IN" sz="2000" dirty="0" err="1"/>
              <a:t>K_normalized</a:t>
            </a:r>
            <a:r>
              <a:rPr lang="en-IN" sz="2000" dirty="0"/>
              <a:t>)  # 100.284</a:t>
            </a:r>
          </a:p>
          <a:p>
            <a:pPr marL="0" indent="0">
              <a:buNone/>
            </a:pPr>
            <a:r>
              <a:rPr lang="en-IN" sz="2000" dirty="0"/>
              <a:t>G = 255 * (1 - </a:t>
            </a:r>
            <a:r>
              <a:rPr lang="en-IN" sz="2000" dirty="0" err="1"/>
              <a:t>M_normalized</a:t>
            </a:r>
            <a:r>
              <a:rPr lang="en-IN" sz="2000" dirty="0"/>
              <a:t>) * (1 - </a:t>
            </a:r>
            <a:r>
              <a:rPr lang="en-IN" sz="2000" dirty="0" err="1"/>
              <a:t>K_normalized</a:t>
            </a:r>
            <a:r>
              <a:rPr lang="en-IN" sz="2000" dirty="0"/>
              <a:t>)  # 255.0</a:t>
            </a:r>
          </a:p>
          <a:p>
            <a:pPr marL="0" indent="0">
              <a:buNone/>
            </a:pPr>
            <a:r>
              <a:rPr lang="en-IN" sz="2000" dirty="0"/>
              <a:t>B = 255 * (1 - </a:t>
            </a:r>
            <a:r>
              <a:rPr lang="en-IN" sz="2000" dirty="0" err="1"/>
              <a:t>Y_normalized</a:t>
            </a:r>
            <a:r>
              <a:rPr lang="en-IN" sz="2000" dirty="0"/>
              <a:t>) * (1 - </a:t>
            </a:r>
            <a:r>
              <a:rPr lang="en-IN" sz="2000" dirty="0" err="1"/>
              <a:t>K_normalized</a:t>
            </a:r>
            <a:r>
              <a:rPr lang="en-IN" sz="2000" dirty="0"/>
              <a:t>)  # </a:t>
            </a:r>
            <a:r>
              <a:rPr lang="en-IN" sz="2000" dirty="0" smtClean="0"/>
              <a:t>51.192</a:t>
            </a:r>
          </a:p>
          <a:p>
            <a:r>
              <a:rPr lang="en-IN" sz="2000" b="1" dirty="0"/>
              <a:t>Ensure R, G, and B are within the valid range [0, 255</a:t>
            </a:r>
            <a:r>
              <a:rPr lang="en-IN" sz="2000" b="1" dirty="0" smtClean="0"/>
              <a:t>]:</a:t>
            </a:r>
          </a:p>
          <a:p>
            <a:pPr marL="0" indent="0">
              <a:buNone/>
            </a:pPr>
            <a:r>
              <a:rPr lang="en-IN" sz="2000" dirty="0"/>
              <a:t>R = min(255, max(0, R))  # 100</a:t>
            </a:r>
          </a:p>
          <a:p>
            <a:pPr marL="0" indent="0">
              <a:buNone/>
            </a:pPr>
            <a:r>
              <a:rPr lang="en-IN" sz="2000" dirty="0"/>
              <a:t>G = min(255, max(0, G))  # 255</a:t>
            </a:r>
          </a:p>
          <a:p>
            <a:pPr marL="0" indent="0">
              <a:buNone/>
            </a:pPr>
            <a:r>
              <a:rPr lang="en-IN" sz="2000" dirty="0"/>
              <a:t>B = min(255, max(0, B))  # 51</a:t>
            </a:r>
          </a:p>
          <a:p>
            <a:pPr marL="0" indent="0">
              <a:buNone/>
            </a:pPr>
            <a:r>
              <a:rPr lang="en-IN" sz="2000" dirty="0"/>
              <a:t>The resulting RGB values for the given CMYK values (0.648, 0.0, 0.702, 0.216) are approximately (100, 255, 51).</a:t>
            </a:r>
          </a:p>
          <a:p>
            <a:endParaRPr lang="en-IN" dirty="0"/>
          </a:p>
        </p:txBody>
      </p:sp>
    </p:spTree>
    <p:extLst>
      <p:ext uri="{BB962C8B-B14F-4D97-AF65-F5344CB8AC3E}">
        <p14:creationId xmlns:p14="http://schemas.microsoft.com/office/powerpoint/2010/main" val="65302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US" b="1" dirty="0" smtClean="0"/>
              <a:t>RGB to CMYK</a:t>
            </a:r>
            <a:endParaRPr lang="en-IN" b="1"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400" dirty="0"/>
              <a:t>To convert RGB (Red, Green, Blue) </a:t>
            </a:r>
            <a:r>
              <a:rPr lang="en-IN" sz="2400" dirty="0" err="1"/>
              <a:t>color</a:t>
            </a:r>
            <a:r>
              <a:rPr lang="en-IN" sz="2400" dirty="0"/>
              <a:t> values to CMYK (Cyan, Magenta, Yellow, Key/Black) </a:t>
            </a:r>
            <a:r>
              <a:rPr lang="en-IN" sz="2400" dirty="0" err="1"/>
              <a:t>color</a:t>
            </a:r>
            <a:r>
              <a:rPr lang="en-IN" sz="2400" dirty="0"/>
              <a:t> values, we can use the following formulas. </a:t>
            </a:r>
            <a:endParaRPr lang="en-IN" sz="2400" dirty="0" smtClean="0"/>
          </a:p>
          <a:p>
            <a:pPr algn="just"/>
            <a:r>
              <a:rPr lang="en-IN" sz="2400" dirty="0" smtClean="0"/>
              <a:t>Note </a:t>
            </a:r>
            <a:r>
              <a:rPr lang="en-IN" sz="2400" dirty="0"/>
              <a:t>that the conversion involves normalizing the RGB values to the range [0, 1</a:t>
            </a:r>
            <a:r>
              <a:rPr lang="en-IN" sz="2400" dirty="0" smtClean="0"/>
              <a:t>]:</a:t>
            </a:r>
          </a:p>
          <a:p>
            <a:pPr algn="just"/>
            <a:r>
              <a:rPr lang="en-IN" sz="2400" dirty="0"/>
              <a:t>CMYK[C</a:t>
            </a:r>
            <a:r>
              <a:rPr lang="en-IN" sz="2400" dirty="0" smtClean="0"/>
              <a:t>]</a:t>
            </a:r>
            <a:r>
              <a:rPr lang="en-IN" sz="2400" dirty="0"/>
              <a:t> =1−normalized RGB[R]</a:t>
            </a:r>
          </a:p>
          <a:p>
            <a:pPr algn="just"/>
            <a:r>
              <a:rPr lang="en-IN" sz="2400" dirty="0" smtClean="0"/>
              <a:t>CMYK[M]</a:t>
            </a:r>
            <a:r>
              <a:rPr lang="en-IN" sz="2400" dirty="0"/>
              <a:t> =1−normalized RGB[G]</a:t>
            </a:r>
          </a:p>
          <a:p>
            <a:pPr algn="just"/>
            <a:r>
              <a:rPr lang="en-IN" sz="2400" dirty="0" smtClean="0"/>
              <a:t>CMYK[Y]</a:t>
            </a:r>
            <a:r>
              <a:rPr lang="en-IN" sz="2400" dirty="0"/>
              <a:t> =1−normalized RGB[B]</a:t>
            </a:r>
          </a:p>
          <a:p>
            <a:pPr algn="just"/>
            <a:r>
              <a:rPr lang="en-IN" sz="2400" dirty="0" smtClean="0"/>
              <a:t>CMYK[K]</a:t>
            </a:r>
            <a:r>
              <a:rPr lang="en-IN" sz="2400" dirty="0"/>
              <a:t> =min(CMYK[C],CMYK[M],CMYK[Y</a:t>
            </a:r>
            <a:r>
              <a:rPr lang="en-IN" sz="2400" dirty="0" smtClean="0"/>
              <a:t>])</a:t>
            </a:r>
          </a:p>
          <a:p>
            <a:pPr algn="just"/>
            <a:endParaRPr lang="en-IN" sz="2400" dirty="0"/>
          </a:p>
          <a:p>
            <a:pPr algn="just"/>
            <a:endParaRPr lang="en-IN" sz="2400" dirty="0"/>
          </a:p>
        </p:txBody>
      </p:sp>
    </p:spTree>
    <p:extLst>
      <p:ext uri="{BB962C8B-B14F-4D97-AF65-F5344CB8AC3E}">
        <p14:creationId xmlns:p14="http://schemas.microsoft.com/office/powerpoint/2010/main" val="189155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424"/>
            <a:ext cx="8229600" cy="1143000"/>
          </a:xfrm>
        </p:spPr>
        <p:txBody>
          <a:bodyPr/>
          <a:lstStyle/>
          <a:p>
            <a:r>
              <a:rPr lang="en-US" dirty="0" smtClean="0"/>
              <a:t>Example</a:t>
            </a:r>
            <a:endParaRPr lang="en-IN" dirty="0"/>
          </a:p>
        </p:txBody>
      </p:sp>
      <p:sp>
        <p:nvSpPr>
          <p:cNvPr id="3" name="Content Placeholder 2"/>
          <p:cNvSpPr>
            <a:spLocks noGrp="1"/>
          </p:cNvSpPr>
          <p:nvPr>
            <p:ph idx="1"/>
          </p:nvPr>
        </p:nvSpPr>
        <p:spPr>
          <a:xfrm>
            <a:off x="457200" y="548680"/>
            <a:ext cx="8579296" cy="5577483"/>
          </a:xfrm>
        </p:spPr>
        <p:txBody>
          <a:bodyPr>
            <a:normAutofit/>
          </a:bodyPr>
          <a:lstStyle/>
          <a:p>
            <a:r>
              <a:rPr lang="en-IN" sz="1800" dirty="0"/>
              <a:t>Suppose we have an RGB </a:t>
            </a:r>
            <a:r>
              <a:rPr lang="en-IN" sz="1800" dirty="0" err="1"/>
              <a:t>color</a:t>
            </a:r>
            <a:r>
              <a:rPr lang="en-IN" sz="1800" dirty="0"/>
              <a:t> represented by the values:</a:t>
            </a:r>
          </a:p>
          <a:p>
            <a:r>
              <a:rPr lang="en-IN" sz="1800" dirty="0"/>
              <a:t>Red (R) = 150</a:t>
            </a:r>
          </a:p>
          <a:p>
            <a:r>
              <a:rPr lang="en-IN" sz="1800" dirty="0"/>
              <a:t>Green (G) = 75</a:t>
            </a:r>
          </a:p>
          <a:p>
            <a:r>
              <a:rPr lang="en-IN" sz="1800" dirty="0"/>
              <a:t>Blue (B) = </a:t>
            </a:r>
            <a:r>
              <a:rPr lang="en-IN" sz="1800" dirty="0" smtClean="0"/>
              <a:t>0</a:t>
            </a:r>
          </a:p>
          <a:p>
            <a:r>
              <a:rPr lang="en-IN" sz="1800" dirty="0"/>
              <a:t>We need to normalize these values to the range [0, 1] by dividing each component by 255 (the maximum value for RGB):</a:t>
            </a:r>
          </a:p>
          <a:p>
            <a:r>
              <a:rPr lang="en-IN" sz="1800" dirty="0"/>
              <a:t>normalized </a:t>
            </a:r>
            <a:r>
              <a:rPr lang="en-IN" sz="1800" dirty="0" smtClean="0"/>
              <a:t>RGB[R]=150/255</a:t>
            </a:r>
          </a:p>
          <a:p>
            <a:r>
              <a:rPr lang="en-IN" sz="1800" dirty="0" smtClean="0"/>
              <a:t>normalized</a:t>
            </a:r>
            <a:r>
              <a:rPr lang="en-IN" sz="1800" dirty="0"/>
              <a:t> </a:t>
            </a:r>
            <a:r>
              <a:rPr lang="en-IN" sz="1800" dirty="0" smtClean="0"/>
              <a:t>RGB[G]=75/255</a:t>
            </a:r>
          </a:p>
          <a:p>
            <a:r>
              <a:rPr lang="en-IN" sz="1800" dirty="0" smtClean="0"/>
              <a:t>normalized</a:t>
            </a:r>
            <a:r>
              <a:rPr lang="en-IN" sz="1800" dirty="0"/>
              <a:t> </a:t>
            </a:r>
            <a:r>
              <a:rPr lang="en-IN" sz="1800" dirty="0" smtClean="0"/>
              <a:t>RGB[B]=0/255</a:t>
            </a:r>
          </a:p>
          <a:p>
            <a:r>
              <a:rPr lang="en-IN" sz="1800" dirty="0"/>
              <a:t>Now, we'll use the CMYK conversion formulas to calculate the CMYK values</a:t>
            </a:r>
            <a:r>
              <a:rPr lang="en-IN" sz="1800" dirty="0" smtClean="0"/>
              <a:t>:</a:t>
            </a:r>
          </a:p>
          <a:p>
            <a:r>
              <a:rPr lang="en-IN" sz="1800" dirty="0"/>
              <a:t>Cyan (C) ≈ 0.4118</a:t>
            </a:r>
          </a:p>
          <a:p>
            <a:r>
              <a:rPr lang="en-IN" sz="1800" dirty="0"/>
              <a:t>Magenta (M) ≈ 0.7059</a:t>
            </a:r>
          </a:p>
          <a:p>
            <a:r>
              <a:rPr lang="en-IN" sz="1800" dirty="0"/>
              <a:t>Yellow (Y) = 1</a:t>
            </a:r>
          </a:p>
          <a:p>
            <a:r>
              <a:rPr lang="en-IN" sz="1800"/>
              <a:t>Key/Black (K) ≈ 0.4118</a:t>
            </a:r>
          </a:p>
          <a:p>
            <a:pPr lvl="1"/>
            <a:r>
              <a:rPr lang="en-IN" sz="1400" dirty="0" smtClean="0"/>
              <a:t/>
            </a:r>
            <a:br>
              <a:rPr lang="en-IN" sz="1400" dirty="0" smtClean="0"/>
            </a:br>
            <a:endParaRPr lang="en-IN" sz="1400" dirty="0" smtClean="0"/>
          </a:p>
          <a:p>
            <a:endParaRPr lang="en-IN" sz="1800" dirty="0"/>
          </a:p>
        </p:txBody>
      </p:sp>
    </p:spTree>
    <p:extLst>
      <p:ext uri="{BB962C8B-B14F-4D97-AF65-F5344CB8AC3E}">
        <p14:creationId xmlns:p14="http://schemas.microsoft.com/office/powerpoint/2010/main" val="392074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IN" sz="2400" b="1" dirty="0"/>
              <a:t>Additive and Subtractive </a:t>
            </a:r>
            <a:r>
              <a:rPr lang="en-IN" sz="2400" b="1" dirty="0" err="1"/>
              <a:t>Color</a:t>
            </a:r>
            <a:r>
              <a:rPr lang="en-IN" sz="2400" b="1" dirty="0"/>
              <a:t> Mixing:</a:t>
            </a:r>
            <a:r>
              <a:rPr lang="en-IN" sz="2400" dirty="0"/>
              <a:t> </a:t>
            </a:r>
            <a:r>
              <a:rPr lang="en-IN" sz="2400" dirty="0" err="1"/>
              <a:t>Colors</a:t>
            </a:r>
            <a:r>
              <a:rPr lang="en-IN" sz="2400" dirty="0"/>
              <a:t> can be combined using different methods, resulting in different outcomes:</a:t>
            </a:r>
          </a:p>
          <a:p>
            <a:pPr lvl="1"/>
            <a:r>
              <a:rPr lang="en-IN" sz="2000" b="1" dirty="0"/>
              <a:t>Additive </a:t>
            </a:r>
            <a:r>
              <a:rPr lang="en-IN" sz="2000" b="1" dirty="0" err="1"/>
              <a:t>Color</a:t>
            </a:r>
            <a:r>
              <a:rPr lang="en-IN" sz="2000" b="1" dirty="0"/>
              <a:t> Mixing</a:t>
            </a:r>
            <a:r>
              <a:rPr lang="en-IN" sz="2000" dirty="0"/>
              <a:t>: Combining different </a:t>
            </a:r>
            <a:r>
              <a:rPr lang="en-IN" sz="2000" dirty="0" err="1"/>
              <a:t>colors</a:t>
            </a:r>
            <a:r>
              <a:rPr lang="en-IN" sz="2000" dirty="0"/>
              <a:t> of light. The primary </a:t>
            </a:r>
            <a:r>
              <a:rPr lang="en-IN" sz="2000" dirty="0" err="1"/>
              <a:t>colors</a:t>
            </a:r>
            <a:r>
              <a:rPr lang="en-IN" sz="2000" dirty="0"/>
              <a:t> in additive mixing are red, green, and blue (RGB). Mixing all three at full intensity produces white light.</a:t>
            </a:r>
          </a:p>
          <a:p>
            <a:pPr lvl="1"/>
            <a:r>
              <a:rPr lang="en-IN" sz="2000" b="1" dirty="0"/>
              <a:t>Subtractive </a:t>
            </a:r>
            <a:r>
              <a:rPr lang="en-IN" sz="2000" b="1" dirty="0" err="1"/>
              <a:t>Color</a:t>
            </a:r>
            <a:r>
              <a:rPr lang="en-IN" sz="2000" b="1" dirty="0"/>
              <a:t> Mixing</a:t>
            </a:r>
            <a:r>
              <a:rPr lang="en-IN" sz="2000" dirty="0"/>
              <a:t>: Mixing pigments or dyes. The primary </a:t>
            </a:r>
            <a:r>
              <a:rPr lang="en-IN" sz="2000" dirty="0" err="1"/>
              <a:t>colors</a:t>
            </a:r>
            <a:r>
              <a:rPr lang="en-IN" sz="2000" dirty="0"/>
              <a:t> in subtractive mixing are cyan, magenta, and yellow. Mixing these in equal parts produces a neutral </a:t>
            </a:r>
            <a:r>
              <a:rPr lang="en-IN" sz="2000" dirty="0" err="1"/>
              <a:t>gray</a:t>
            </a:r>
            <a:r>
              <a:rPr lang="en-IN" sz="2000" dirty="0"/>
              <a:t> or black</a:t>
            </a:r>
            <a:r>
              <a:rPr lang="en-IN" sz="2000" dirty="0" smtClean="0"/>
              <a:t>.</a:t>
            </a:r>
          </a:p>
          <a:p>
            <a:r>
              <a:rPr lang="en-IN" sz="2400" b="1" dirty="0" err="1"/>
              <a:t>Color</a:t>
            </a:r>
            <a:r>
              <a:rPr lang="en-IN" sz="2400" b="1" dirty="0"/>
              <a:t> Perception and the Eye:</a:t>
            </a:r>
            <a:r>
              <a:rPr lang="en-IN" sz="2400" dirty="0"/>
              <a:t> The human eye contains cells called cones that are sensitive to different ranges of wavelengths. There are three types of cones, each sensitive to short (blue), medium (green), or long (red) wavelengths. Our brain processes the signals from these cones to perceive the full spectrum of </a:t>
            </a:r>
            <a:r>
              <a:rPr lang="en-IN" sz="2400" dirty="0" err="1"/>
              <a:t>colors</a:t>
            </a:r>
            <a:r>
              <a:rPr lang="en-IN" sz="2400" dirty="0" smtClean="0"/>
              <a:t>.</a:t>
            </a:r>
          </a:p>
          <a:p>
            <a:r>
              <a:rPr lang="en-IN" sz="2400" b="1" dirty="0" err="1"/>
              <a:t>Color</a:t>
            </a:r>
            <a:r>
              <a:rPr lang="en-IN" sz="2400" b="1" dirty="0"/>
              <a:t> Models:</a:t>
            </a:r>
            <a:endParaRPr lang="en-IN" sz="2400" dirty="0"/>
          </a:p>
          <a:p>
            <a:pPr lvl="1"/>
            <a:r>
              <a:rPr lang="en-IN" sz="2000" b="1" dirty="0"/>
              <a:t>RGB (Red, Green, Blue)</a:t>
            </a:r>
            <a:r>
              <a:rPr lang="en-IN" sz="2000" dirty="0"/>
              <a:t>: Used for additive </a:t>
            </a:r>
            <a:r>
              <a:rPr lang="en-IN" sz="2000" dirty="0" err="1"/>
              <a:t>color</a:t>
            </a:r>
            <a:r>
              <a:rPr lang="en-IN" sz="2000" dirty="0"/>
              <a:t> mixing in devices like televisions and computer monitors.</a:t>
            </a:r>
          </a:p>
          <a:p>
            <a:pPr lvl="1"/>
            <a:r>
              <a:rPr lang="en-IN" sz="2000" b="1" dirty="0"/>
              <a:t>CMYK (Cyan, Magenta, Yellow, Black)</a:t>
            </a:r>
            <a:r>
              <a:rPr lang="en-IN" sz="2000" dirty="0"/>
              <a:t>: Used in </a:t>
            </a:r>
            <a:r>
              <a:rPr lang="en-IN" sz="2000" dirty="0" err="1"/>
              <a:t>color</a:t>
            </a:r>
            <a:r>
              <a:rPr lang="en-IN" sz="2000" dirty="0"/>
              <a:t> printing, based on subtractive </a:t>
            </a:r>
            <a:r>
              <a:rPr lang="en-IN" sz="2000" dirty="0" err="1"/>
              <a:t>color</a:t>
            </a:r>
            <a:r>
              <a:rPr lang="en-IN" sz="2000" dirty="0"/>
              <a:t> mixing.</a:t>
            </a:r>
          </a:p>
          <a:p>
            <a:pPr lvl="1"/>
            <a:r>
              <a:rPr lang="en-IN" sz="2000" b="1" dirty="0"/>
              <a:t>HSL/HSV (Hue, Saturation, Lightness/Value)</a:t>
            </a:r>
            <a:r>
              <a:rPr lang="en-IN" sz="2000" dirty="0"/>
              <a:t>: Represent </a:t>
            </a:r>
            <a:r>
              <a:rPr lang="en-IN" sz="2000" dirty="0" err="1"/>
              <a:t>colors</a:t>
            </a:r>
            <a:r>
              <a:rPr lang="en-IN" sz="2000" dirty="0"/>
              <a:t> based on human perception.</a:t>
            </a:r>
          </a:p>
          <a:p>
            <a:endParaRPr lang="en-IN" sz="2400" dirty="0" smtClean="0"/>
          </a:p>
          <a:p>
            <a:endParaRPr lang="en-IN" sz="2400" dirty="0"/>
          </a:p>
        </p:txBody>
      </p:sp>
    </p:spTree>
    <p:extLst>
      <p:ext uri="{BB962C8B-B14F-4D97-AF65-F5344CB8AC3E}">
        <p14:creationId xmlns:p14="http://schemas.microsoft.com/office/powerpoint/2010/main" val="1326432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78098"/>
          </a:xfrm>
        </p:spPr>
        <p:txBody>
          <a:bodyPr/>
          <a:lstStyle/>
          <a:p>
            <a:r>
              <a:rPr lang="en-IN" b="1" dirty="0"/>
              <a:t>Applications in Computer </a:t>
            </a:r>
            <a:r>
              <a:rPr lang="en-IN" b="1" dirty="0" smtClean="0"/>
              <a:t>Vision</a:t>
            </a:r>
            <a:endParaRPr lang="en-IN" dirty="0"/>
          </a:p>
        </p:txBody>
      </p:sp>
      <p:sp>
        <p:nvSpPr>
          <p:cNvPr id="3" name="Content Placeholder 2"/>
          <p:cNvSpPr>
            <a:spLocks noGrp="1"/>
          </p:cNvSpPr>
          <p:nvPr>
            <p:ph idx="1"/>
          </p:nvPr>
        </p:nvSpPr>
        <p:spPr>
          <a:xfrm>
            <a:off x="457200" y="692696"/>
            <a:ext cx="8229600" cy="5760640"/>
          </a:xfrm>
        </p:spPr>
        <p:txBody>
          <a:bodyPr>
            <a:normAutofit fontScale="85000" lnSpcReduction="20000"/>
          </a:bodyPr>
          <a:lstStyle/>
          <a:p>
            <a:r>
              <a:rPr lang="en-IN" sz="2400" b="1" dirty="0" err="1"/>
              <a:t>Color</a:t>
            </a:r>
            <a:r>
              <a:rPr lang="en-IN" sz="2400" b="1" dirty="0"/>
              <a:t>-Based Object Detection and Tracking:</a:t>
            </a:r>
            <a:endParaRPr lang="en-IN" sz="2400" dirty="0"/>
          </a:p>
          <a:p>
            <a:r>
              <a:rPr lang="en-IN" sz="2400" dirty="0"/>
              <a:t>HSV is often used for </a:t>
            </a:r>
            <a:r>
              <a:rPr lang="en-IN" sz="2400" dirty="0" err="1"/>
              <a:t>color</a:t>
            </a:r>
            <a:r>
              <a:rPr lang="en-IN" sz="2400" dirty="0"/>
              <a:t>-based segmentation in object detection. By </a:t>
            </a:r>
            <a:r>
              <a:rPr lang="en-IN" sz="2400" dirty="0" err="1"/>
              <a:t>thresholding</a:t>
            </a:r>
            <a:r>
              <a:rPr lang="en-IN" sz="2400" dirty="0"/>
              <a:t> the hue, saturation, and value components, specific </a:t>
            </a:r>
            <a:r>
              <a:rPr lang="en-IN" sz="2400" dirty="0" err="1"/>
              <a:t>colors</a:t>
            </a:r>
            <a:r>
              <a:rPr lang="en-IN" sz="2400" dirty="0"/>
              <a:t> or </a:t>
            </a:r>
            <a:r>
              <a:rPr lang="en-IN" sz="2400" dirty="0" err="1"/>
              <a:t>color</a:t>
            </a:r>
            <a:r>
              <a:rPr lang="en-IN" sz="2400" dirty="0"/>
              <a:t> ranges can be isolated to detect objects of interest.</a:t>
            </a:r>
          </a:p>
          <a:p>
            <a:r>
              <a:rPr lang="en-IN" sz="2400" b="1" dirty="0"/>
              <a:t>Image </a:t>
            </a:r>
            <a:r>
              <a:rPr lang="en-IN" sz="2400" b="1" dirty="0" err="1"/>
              <a:t>Thresholding</a:t>
            </a:r>
            <a:r>
              <a:rPr lang="en-IN" sz="2400" b="1" dirty="0"/>
              <a:t>:</a:t>
            </a:r>
            <a:endParaRPr lang="en-IN" sz="2400" dirty="0"/>
          </a:p>
          <a:p>
            <a:r>
              <a:rPr lang="en-IN" sz="2400" dirty="0" err="1"/>
              <a:t>Thresholding</a:t>
            </a:r>
            <a:r>
              <a:rPr lang="en-IN" sz="2400" dirty="0"/>
              <a:t> in the HSV </a:t>
            </a:r>
            <a:r>
              <a:rPr lang="en-IN" sz="2400" dirty="0" err="1"/>
              <a:t>color</a:t>
            </a:r>
            <a:r>
              <a:rPr lang="en-IN" sz="2400" dirty="0"/>
              <a:t> space is particularly useful for separating objects from their background based on </a:t>
            </a:r>
            <a:r>
              <a:rPr lang="en-IN" sz="2400" dirty="0" err="1"/>
              <a:t>color</a:t>
            </a:r>
            <a:r>
              <a:rPr lang="en-IN" sz="2400" dirty="0"/>
              <a:t> characteristics. It simplifies image segmentation, making subsequent processing more efficient.</a:t>
            </a:r>
          </a:p>
          <a:p>
            <a:r>
              <a:rPr lang="en-IN" sz="2400" b="1" dirty="0" smtClean="0"/>
              <a:t>Image </a:t>
            </a:r>
            <a:r>
              <a:rPr lang="en-IN" sz="2400" b="1" dirty="0"/>
              <a:t>Editing and </a:t>
            </a:r>
            <a:r>
              <a:rPr lang="en-IN" sz="2400" b="1" dirty="0" err="1"/>
              <a:t>Color</a:t>
            </a:r>
            <a:r>
              <a:rPr lang="en-IN" sz="2400" b="1" dirty="0"/>
              <a:t> Adjustments:</a:t>
            </a:r>
            <a:endParaRPr lang="en-IN" sz="2400" dirty="0"/>
          </a:p>
          <a:p>
            <a:r>
              <a:rPr lang="en-IN" sz="2400" dirty="0"/>
              <a:t>HSV can be utilized for various </a:t>
            </a:r>
            <a:r>
              <a:rPr lang="en-IN" sz="2400" dirty="0" err="1"/>
              <a:t>color</a:t>
            </a:r>
            <a:r>
              <a:rPr lang="en-IN" sz="2400" dirty="0"/>
              <a:t> manipulations, including changing hues, adjusting saturation levels, and modifying brightness. This is crucial in image editing applications</a:t>
            </a:r>
            <a:r>
              <a:rPr lang="en-IN" sz="2400" dirty="0" smtClean="0"/>
              <a:t>.</a:t>
            </a:r>
          </a:p>
          <a:p>
            <a:r>
              <a:rPr lang="en-IN" sz="2400" b="1" dirty="0"/>
              <a:t>Skin Tone Detection:</a:t>
            </a:r>
            <a:endParaRPr lang="en-IN" sz="2400" dirty="0"/>
          </a:p>
          <a:p>
            <a:r>
              <a:rPr lang="en-IN" sz="2400" dirty="0"/>
              <a:t>HSV is used to detect human skin tones in images. A specific range of hues and saturation values corresponding to skin tones can be defined, allowing for the identification of human subjects in images or videos.</a:t>
            </a:r>
          </a:p>
          <a:p>
            <a:r>
              <a:rPr lang="en-IN" sz="2400" b="1" dirty="0" err="1"/>
              <a:t>Color</a:t>
            </a:r>
            <a:r>
              <a:rPr lang="en-IN" sz="2400" b="1" dirty="0"/>
              <a:t> Histograms:</a:t>
            </a:r>
            <a:endParaRPr lang="en-IN" sz="2400" dirty="0"/>
          </a:p>
          <a:p>
            <a:r>
              <a:rPr lang="en-IN" sz="2400" dirty="0"/>
              <a:t>HSV-based </a:t>
            </a:r>
            <a:r>
              <a:rPr lang="en-IN" sz="2400" dirty="0" err="1"/>
              <a:t>color</a:t>
            </a:r>
            <a:r>
              <a:rPr lang="en-IN" sz="2400" dirty="0"/>
              <a:t> histograms are used to represent the distribution of </a:t>
            </a:r>
            <a:r>
              <a:rPr lang="en-IN" sz="2400" dirty="0" err="1"/>
              <a:t>colors</a:t>
            </a:r>
            <a:r>
              <a:rPr lang="en-IN" sz="2400" dirty="0"/>
              <a:t> in an image. Histograms can help in understanding the </a:t>
            </a:r>
            <a:r>
              <a:rPr lang="en-IN" sz="2400" dirty="0" err="1"/>
              <a:t>color</a:t>
            </a:r>
            <a:r>
              <a:rPr lang="en-IN" sz="2400" dirty="0"/>
              <a:t> content and patterns within an image.</a:t>
            </a:r>
          </a:p>
          <a:p>
            <a:endParaRPr lang="en-IN" sz="2400" dirty="0"/>
          </a:p>
          <a:p>
            <a:endParaRPr lang="en-IN" sz="2400" dirty="0"/>
          </a:p>
        </p:txBody>
      </p:sp>
    </p:spTree>
    <p:extLst>
      <p:ext uri="{BB962C8B-B14F-4D97-AF65-F5344CB8AC3E}">
        <p14:creationId xmlns:p14="http://schemas.microsoft.com/office/powerpoint/2010/main" val="88478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dirty="0" err="1"/>
              <a:t>Color</a:t>
            </a:r>
            <a:r>
              <a:rPr lang="en-IN" sz="2400" b="1" dirty="0"/>
              <a:t> Temperature:</a:t>
            </a:r>
            <a:endParaRPr lang="en-IN" sz="2400" dirty="0"/>
          </a:p>
          <a:p>
            <a:pPr lvl="1"/>
            <a:r>
              <a:rPr lang="en-IN" sz="2000" b="1" dirty="0"/>
              <a:t>Correlated </a:t>
            </a:r>
            <a:r>
              <a:rPr lang="en-IN" sz="2000" b="1" dirty="0" err="1"/>
              <a:t>Color</a:t>
            </a:r>
            <a:r>
              <a:rPr lang="en-IN" sz="2000" b="1" dirty="0"/>
              <a:t> Temperature (CCT)</a:t>
            </a:r>
            <a:r>
              <a:rPr lang="en-IN" sz="2000" dirty="0"/>
              <a:t>: Describes the </a:t>
            </a:r>
            <a:r>
              <a:rPr lang="en-IN" sz="2000" dirty="0" err="1"/>
              <a:t>color</a:t>
            </a:r>
            <a:r>
              <a:rPr lang="en-IN" sz="2000" dirty="0"/>
              <a:t> of light sources, particularly artificial lighting like light bulbs. Higher CCT values (e.g., 5000K) are associated with cooler, bluer light, while lower values (e.g., 2700K) are associated with warmer, redder light.</a:t>
            </a:r>
          </a:p>
          <a:p>
            <a:r>
              <a:rPr lang="en-IN" sz="2400" b="1" dirty="0" err="1"/>
              <a:t>Color</a:t>
            </a:r>
            <a:r>
              <a:rPr lang="en-IN" sz="2400" b="1" dirty="0"/>
              <a:t> and Physics Applications:</a:t>
            </a:r>
            <a:endParaRPr lang="en-IN" sz="2400" dirty="0"/>
          </a:p>
          <a:p>
            <a:pPr lvl="1"/>
            <a:r>
              <a:rPr lang="en-IN" sz="2000" b="1" dirty="0"/>
              <a:t>Spectroscopy</a:t>
            </a:r>
            <a:r>
              <a:rPr lang="en-IN" sz="2000" dirty="0"/>
              <a:t>: </a:t>
            </a:r>
            <a:r>
              <a:rPr lang="en-IN" sz="2000" dirty="0" err="1"/>
              <a:t>Analyzes</a:t>
            </a:r>
            <a:r>
              <a:rPr lang="en-IN" sz="2000" dirty="0"/>
              <a:t> the </a:t>
            </a:r>
            <a:r>
              <a:rPr lang="en-IN" sz="2000" dirty="0" err="1"/>
              <a:t>colors</a:t>
            </a:r>
            <a:r>
              <a:rPr lang="en-IN" sz="2000" dirty="0"/>
              <a:t> in light to identify the composition of substances.</a:t>
            </a:r>
          </a:p>
          <a:p>
            <a:pPr lvl="1"/>
            <a:r>
              <a:rPr lang="en-IN" sz="2000" b="1" dirty="0"/>
              <a:t>Optics</a:t>
            </a:r>
            <a:r>
              <a:rPr lang="en-IN" sz="2000" dirty="0"/>
              <a:t>: Studies how light interacts with materials, including reflection, refraction, and diffraction, all of which influence the way we perceive </a:t>
            </a:r>
            <a:r>
              <a:rPr lang="en-IN" sz="2000" dirty="0" err="1"/>
              <a:t>color</a:t>
            </a:r>
            <a:r>
              <a:rPr lang="en-IN" sz="2000" dirty="0"/>
              <a:t>.</a:t>
            </a:r>
          </a:p>
          <a:p>
            <a:endParaRPr lang="en-IN" sz="2400" dirty="0"/>
          </a:p>
        </p:txBody>
      </p:sp>
    </p:spTree>
    <p:extLst>
      <p:ext uri="{BB962C8B-B14F-4D97-AF65-F5344CB8AC3E}">
        <p14:creationId xmlns:p14="http://schemas.microsoft.com/office/powerpoint/2010/main" val="253524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US" b="1" dirty="0" smtClean="0"/>
              <a:t>Examples</a:t>
            </a:r>
            <a:endParaRPr lang="en-IN" b="1" dirty="0"/>
          </a:p>
        </p:txBody>
      </p:sp>
      <p:sp>
        <p:nvSpPr>
          <p:cNvPr id="3" name="Content Placeholder 2"/>
          <p:cNvSpPr>
            <a:spLocks noGrp="1"/>
          </p:cNvSpPr>
          <p:nvPr>
            <p:ph idx="1"/>
          </p:nvPr>
        </p:nvSpPr>
        <p:spPr>
          <a:xfrm>
            <a:off x="457200" y="620688"/>
            <a:ext cx="8229600" cy="5505475"/>
          </a:xfrm>
        </p:spPr>
        <p:txBody>
          <a:bodyPr>
            <a:normAutofit lnSpcReduction="10000"/>
          </a:bodyPr>
          <a:lstStyle/>
          <a:p>
            <a:pPr algn="just"/>
            <a:r>
              <a:rPr lang="en-IN" sz="2400" b="1" dirty="0"/>
              <a:t>Rainbow Formation:</a:t>
            </a:r>
            <a:endParaRPr lang="en-IN" sz="2400" dirty="0"/>
          </a:p>
          <a:p>
            <a:pPr lvl="1" algn="just"/>
            <a:r>
              <a:rPr lang="en-IN" sz="2000" dirty="0"/>
              <a:t>A classic example of how physics creates </a:t>
            </a:r>
            <a:r>
              <a:rPr lang="en-IN" sz="2000" dirty="0" err="1"/>
              <a:t>colors</a:t>
            </a:r>
            <a:r>
              <a:rPr lang="en-IN" sz="2000" dirty="0"/>
              <a:t> is the formation of a rainbow after rain. When sunlight (white light) passes through water droplets in the atmosphere, it undergoes dispersion and internal reflection.</a:t>
            </a:r>
          </a:p>
          <a:p>
            <a:pPr lvl="1" algn="just"/>
            <a:r>
              <a:rPr lang="en-IN" sz="2000" dirty="0"/>
              <a:t>Each raindrop acts like a tiny prism, dispersing the sunlight into its component </a:t>
            </a:r>
            <a:r>
              <a:rPr lang="en-IN" sz="2000" dirty="0" err="1"/>
              <a:t>colors</a:t>
            </a:r>
            <a:r>
              <a:rPr lang="en-IN" sz="2000" dirty="0"/>
              <a:t> due to varying wavelengths. The different </a:t>
            </a:r>
            <a:r>
              <a:rPr lang="en-IN" sz="2000" dirty="0" err="1"/>
              <a:t>colors</a:t>
            </a:r>
            <a:r>
              <a:rPr lang="en-IN" sz="2000" dirty="0"/>
              <a:t> (red, orange, yellow, green, blue, indigo, violet) are then visible as a rainbow.</a:t>
            </a:r>
          </a:p>
          <a:p>
            <a:pPr algn="just"/>
            <a:r>
              <a:rPr lang="en-IN" sz="2400" b="1" dirty="0" err="1"/>
              <a:t>Color</a:t>
            </a:r>
            <a:r>
              <a:rPr lang="en-IN" sz="2400" b="1" dirty="0"/>
              <a:t> Mixing:</a:t>
            </a:r>
            <a:endParaRPr lang="en-IN" sz="2400" dirty="0"/>
          </a:p>
          <a:p>
            <a:pPr lvl="1" algn="just"/>
            <a:r>
              <a:rPr lang="en-IN" sz="2000" b="1" dirty="0"/>
              <a:t>Additive Mixing (RGB)</a:t>
            </a:r>
            <a:r>
              <a:rPr lang="en-IN" sz="2000" dirty="0"/>
              <a:t>: In a television or computer monitor, red, green, and blue light-emitting diodes (LEDs) are used to create a full range of </a:t>
            </a:r>
            <a:r>
              <a:rPr lang="en-IN" sz="2000" dirty="0" err="1"/>
              <a:t>colors</a:t>
            </a:r>
            <a:r>
              <a:rPr lang="en-IN" sz="2000" dirty="0"/>
              <a:t>. Combining these primary </a:t>
            </a:r>
            <a:r>
              <a:rPr lang="en-IN" sz="2000" dirty="0" err="1"/>
              <a:t>colors</a:t>
            </a:r>
            <a:r>
              <a:rPr lang="en-IN" sz="2000" dirty="0"/>
              <a:t> in different intensities can produce millions of </a:t>
            </a:r>
            <a:r>
              <a:rPr lang="en-IN" sz="2000" dirty="0" err="1"/>
              <a:t>color</a:t>
            </a:r>
            <a:r>
              <a:rPr lang="en-IN" sz="2000" dirty="0"/>
              <a:t> combinations.</a:t>
            </a:r>
          </a:p>
          <a:p>
            <a:pPr lvl="1" algn="just"/>
            <a:r>
              <a:rPr lang="en-IN" sz="2000" b="1" dirty="0"/>
              <a:t>Subtractive Mixing (CMYK)</a:t>
            </a:r>
            <a:r>
              <a:rPr lang="en-IN" sz="2000" dirty="0"/>
              <a:t>: In </a:t>
            </a:r>
            <a:r>
              <a:rPr lang="en-IN" sz="2000" dirty="0" err="1"/>
              <a:t>color</a:t>
            </a:r>
            <a:r>
              <a:rPr lang="en-IN" sz="2000" dirty="0"/>
              <a:t> printing, if you mix cyan, magenta, and yellow pigments, you get a subtractive </a:t>
            </a:r>
            <a:r>
              <a:rPr lang="en-IN" sz="2000" dirty="0" err="1"/>
              <a:t>color</a:t>
            </a:r>
            <a:r>
              <a:rPr lang="en-IN" sz="2000" dirty="0"/>
              <a:t> mixture that appears black or dark </a:t>
            </a:r>
            <a:r>
              <a:rPr lang="en-IN" sz="2000" dirty="0" err="1"/>
              <a:t>gray</a:t>
            </a:r>
            <a:r>
              <a:rPr lang="en-IN" sz="2000" dirty="0"/>
              <a:t>. Adjusting the proportions of each </a:t>
            </a:r>
            <a:r>
              <a:rPr lang="en-IN" sz="2000" dirty="0" err="1"/>
              <a:t>color</a:t>
            </a:r>
            <a:r>
              <a:rPr lang="en-IN" sz="2000" dirty="0"/>
              <a:t> allows for a wide array of hues.</a:t>
            </a:r>
          </a:p>
          <a:p>
            <a:pPr algn="just"/>
            <a:endParaRPr lang="en-IN" sz="2400" dirty="0"/>
          </a:p>
        </p:txBody>
      </p:sp>
    </p:spTree>
    <p:extLst>
      <p:ext uri="{BB962C8B-B14F-4D97-AF65-F5344CB8AC3E}">
        <p14:creationId xmlns:p14="http://schemas.microsoft.com/office/powerpoint/2010/main" val="25939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400" b="1" dirty="0" err="1"/>
              <a:t>Color</a:t>
            </a:r>
            <a:r>
              <a:rPr lang="en-IN" sz="2400" b="1" dirty="0"/>
              <a:t> Temperature:</a:t>
            </a:r>
            <a:endParaRPr lang="en-IN" sz="2400" dirty="0"/>
          </a:p>
          <a:p>
            <a:r>
              <a:rPr lang="en-IN" sz="2400" dirty="0"/>
              <a:t>Consider a light bulb with a </a:t>
            </a:r>
            <a:r>
              <a:rPr lang="en-IN" sz="2400" dirty="0" err="1"/>
              <a:t>color</a:t>
            </a:r>
            <a:r>
              <a:rPr lang="en-IN" sz="2400" dirty="0"/>
              <a:t> temperature of 3000K. This implies it emits a warm, yellowish light, as it corresponds to the lower end of the </a:t>
            </a:r>
            <a:r>
              <a:rPr lang="en-IN" sz="2400" dirty="0" err="1"/>
              <a:t>color</a:t>
            </a:r>
            <a:r>
              <a:rPr lang="en-IN" sz="2400" dirty="0"/>
              <a:t> temperature scale. In contrast, a light source with a </a:t>
            </a:r>
            <a:r>
              <a:rPr lang="en-IN" sz="2400" dirty="0" err="1"/>
              <a:t>color</a:t>
            </a:r>
            <a:r>
              <a:rPr lang="en-IN" sz="2400" dirty="0"/>
              <a:t> temperature of 6500K would emit a cooler, bluish light.</a:t>
            </a:r>
          </a:p>
          <a:p>
            <a:r>
              <a:rPr lang="en-IN" sz="2400" b="1" dirty="0"/>
              <a:t>Optical Properties of Objects:</a:t>
            </a:r>
            <a:endParaRPr lang="en-IN" sz="2400" dirty="0"/>
          </a:p>
          <a:p>
            <a:r>
              <a:rPr lang="en-IN" sz="2400" dirty="0"/>
              <a:t>A red apple appears red because it reflects primarily red wavelengths of light and absorbs other </a:t>
            </a:r>
            <a:r>
              <a:rPr lang="en-IN" sz="2400" dirty="0" err="1"/>
              <a:t>colors</a:t>
            </a:r>
            <a:r>
              <a:rPr lang="en-IN" sz="2400" dirty="0"/>
              <a:t> in the visible spectrum. The physics of light absorption and reflection determine the </a:t>
            </a:r>
            <a:r>
              <a:rPr lang="en-IN" sz="2400" dirty="0" err="1"/>
              <a:t>colors</a:t>
            </a:r>
            <a:r>
              <a:rPr lang="en-IN" sz="2400" dirty="0"/>
              <a:t> we perceive in everyday objects.</a:t>
            </a:r>
          </a:p>
          <a:p>
            <a:endParaRPr lang="en-IN" sz="2400" dirty="0"/>
          </a:p>
        </p:txBody>
      </p:sp>
    </p:spTree>
    <p:extLst>
      <p:ext uri="{BB962C8B-B14F-4D97-AF65-F5344CB8AC3E}">
        <p14:creationId xmlns:p14="http://schemas.microsoft.com/office/powerpoint/2010/main" val="31208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634082"/>
          </a:xfrm>
        </p:spPr>
        <p:txBody>
          <a:bodyPr>
            <a:normAutofit fontScale="90000"/>
          </a:bodyPr>
          <a:lstStyle/>
          <a:p>
            <a:r>
              <a:rPr lang="en-US" b="1" dirty="0" smtClean="0"/>
              <a:t>Human Color Perception</a:t>
            </a:r>
            <a:endParaRPr lang="en-IN" b="1" dirty="0"/>
          </a:p>
        </p:txBody>
      </p:sp>
      <p:sp>
        <p:nvSpPr>
          <p:cNvPr id="3" name="Content Placeholder 2"/>
          <p:cNvSpPr>
            <a:spLocks noGrp="1"/>
          </p:cNvSpPr>
          <p:nvPr>
            <p:ph idx="1"/>
          </p:nvPr>
        </p:nvSpPr>
        <p:spPr>
          <a:xfrm>
            <a:off x="457200" y="548680"/>
            <a:ext cx="8229600" cy="5577483"/>
          </a:xfrm>
        </p:spPr>
        <p:txBody>
          <a:bodyPr>
            <a:normAutofit lnSpcReduction="10000"/>
          </a:bodyPr>
          <a:lstStyle/>
          <a:p>
            <a:r>
              <a:rPr lang="en-IN" sz="2400" dirty="0"/>
              <a:t>Human </a:t>
            </a:r>
            <a:r>
              <a:rPr lang="en-IN" sz="2400" dirty="0" err="1"/>
              <a:t>color</a:t>
            </a:r>
            <a:r>
              <a:rPr lang="en-IN" sz="2400" dirty="0"/>
              <a:t> perception is a complex process involving the eyes, the brain, and the interaction of light with specialized cells in the retina. </a:t>
            </a:r>
            <a:endParaRPr lang="en-IN" sz="2400" dirty="0" smtClean="0"/>
          </a:p>
          <a:p>
            <a:r>
              <a:rPr lang="en-IN" sz="2400" b="1" dirty="0"/>
              <a:t>Light and the Electromagnetic Spectrum:</a:t>
            </a:r>
            <a:endParaRPr lang="en-IN" sz="2400" dirty="0"/>
          </a:p>
          <a:p>
            <a:pPr lvl="1"/>
            <a:r>
              <a:rPr lang="en-IN" sz="2000" dirty="0"/>
              <a:t>Light is a form of electromagnetic radiation that travels in waves. The </a:t>
            </a:r>
            <a:r>
              <a:rPr lang="en-IN" sz="2000" dirty="0" err="1"/>
              <a:t>color</a:t>
            </a:r>
            <a:r>
              <a:rPr lang="en-IN" sz="2000" dirty="0"/>
              <a:t> of light is determined by its wavelength, with shorter wavelengths appearing bluer and longer wavelengths appearing redder.</a:t>
            </a:r>
          </a:p>
          <a:p>
            <a:r>
              <a:rPr lang="en-IN" sz="2400" b="1" dirty="0"/>
              <a:t>The Human Eye:</a:t>
            </a:r>
            <a:endParaRPr lang="en-IN" sz="2400" dirty="0"/>
          </a:p>
          <a:p>
            <a:pPr lvl="1"/>
            <a:r>
              <a:rPr lang="en-IN" sz="2000" dirty="0"/>
              <a:t>The human eye is the primary organ for perceiving light and </a:t>
            </a:r>
            <a:r>
              <a:rPr lang="en-IN" sz="2000" dirty="0" err="1"/>
              <a:t>color</a:t>
            </a:r>
            <a:r>
              <a:rPr lang="en-IN" sz="2000" dirty="0"/>
              <a:t>. It has special cells called cones located in the retina, which is the light-sensitive tissue at the back of the eye.</a:t>
            </a:r>
          </a:p>
          <a:p>
            <a:pPr lvl="1"/>
            <a:r>
              <a:rPr lang="en-IN" sz="2000" dirty="0"/>
              <a:t>There are three types of cones, each sensitive to a different range of wavelengths: short-wavelength cones (S-cones) sensitive to blue light, medium-wavelength cones (M-cones) sensitive to green light, and long-wavelength cones (L-cones) sensitive to red light.</a:t>
            </a:r>
          </a:p>
          <a:p>
            <a:endParaRPr lang="en-IN" sz="2400" dirty="0"/>
          </a:p>
        </p:txBody>
      </p:sp>
    </p:spTree>
    <p:extLst>
      <p:ext uri="{BB962C8B-B14F-4D97-AF65-F5344CB8AC3E}">
        <p14:creationId xmlns:p14="http://schemas.microsoft.com/office/powerpoint/2010/main" val="206004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b="1" dirty="0" err="1"/>
              <a:t>Color</a:t>
            </a:r>
            <a:r>
              <a:rPr lang="en-IN" sz="2400" b="1" dirty="0"/>
              <a:t> Perception Mechanism:</a:t>
            </a:r>
            <a:endParaRPr lang="en-IN" sz="2400" dirty="0"/>
          </a:p>
          <a:p>
            <a:pPr lvl="1" algn="just"/>
            <a:r>
              <a:rPr lang="en-IN" sz="2000" dirty="0"/>
              <a:t>When light enters the eye and strikes the retina, the cones are stimulated based on the wavelengths of light they are sensitive to.</a:t>
            </a:r>
          </a:p>
          <a:p>
            <a:pPr lvl="1" algn="just"/>
            <a:r>
              <a:rPr lang="en-IN" sz="2000" dirty="0"/>
              <a:t>The brain processes the signals from these cones and interprets the ratio of activation of the different types of cones to perceive a specific </a:t>
            </a:r>
            <a:r>
              <a:rPr lang="en-IN" sz="2000" dirty="0" err="1"/>
              <a:t>color</a:t>
            </a:r>
            <a:r>
              <a:rPr lang="en-IN" sz="2000" dirty="0"/>
              <a:t>.</a:t>
            </a:r>
          </a:p>
          <a:p>
            <a:pPr lvl="1" algn="just"/>
            <a:r>
              <a:rPr lang="en-IN" sz="2000" dirty="0"/>
              <a:t>The brain combines the signals from the three types of cones to create the perception of a wide range of </a:t>
            </a:r>
            <a:r>
              <a:rPr lang="en-IN" sz="2000" dirty="0" err="1"/>
              <a:t>colors</a:t>
            </a:r>
            <a:r>
              <a:rPr lang="en-IN" sz="2000" dirty="0"/>
              <a:t>.</a:t>
            </a:r>
          </a:p>
          <a:p>
            <a:pPr algn="just"/>
            <a:r>
              <a:rPr lang="en-IN" sz="2400" b="1" dirty="0"/>
              <a:t>Trichromatic Theory of </a:t>
            </a:r>
            <a:r>
              <a:rPr lang="en-IN" sz="2400" b="1" dirty="0" err="1"/>
              <a:t>Color</a:t>
            </a:r>
            <a:r>
              <a:rPr lang="en-IN" sz="2400" b="1" dirty="0"/>
              <a:t> Vision:</a:t>
            </a:r>
            <a:endParaRPr lang="en-IN" sz="2400" dirty="0"/>
          </a:p>
          <a:p>
            <a:pPr lvl="1" algn="just"/>
            <a:r>
              <a:rPr lang="en-IN" sz="2000" dirty="0"/>
              <a:t>The trichromatic theory, proposed by Thomas Young and Hermann von Helmholtz, explains </a:t>
            </a:r>
            <a:r>
              <a:rPr lang="en-IN" sz="2000" dirty="0" err="1"/>
              <a:t>color</a:t>
            </a:r>
            <a:r>
              <a:rPr lang="en-IN" sz="2000" dirty="0"/>
              <a:t> vision based on the three types of cones (S-cones, M-cones, L-cones) and their sensitivity to short, medium, and long wavelengths.</a:t>
            </a:r>
          </a:p>
          <a:p>
            <a:pPr lvl="1" algn="just"/>
            <a:r>
              <a:rPr lang="en-IN" sz="2000" dirty="0"/>
              <a:t>By combining the responses of these cones, the brain can perceive a broad spectrum of </a:t>
            </a:r>
            <a:r>
              <a:rPr lang="en-IN" sz="2000" dirty="0" err="1"/>
              <a:t>colors</a:t>
            </a:r>
            <a:r>
              <a:rPr lang="en-IN" sz="2000" dirty="0"/>
              <a:t>.</a:t>
            </a:r>
          </a:p>
          <a:p>
            <a:pPr algn="just"/>
            <a:endParaRPr lang="en-IN" sz="2400" dirty="0"/>
          </a:p>
        </p:txBody>
      </p:sp>
    </p:spTree>
    <p:extLst>
      <p:ext uri="{BB962C8B-B14F-4D97-AF65-F5344CB8AC3E}">
        <p14:creationId xmlns:p14="http://schemas.microsoft.com/office/powerpoint/2010/main" val="345714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IN" sz="2400" b="1" dirty="0"/>
              <a:t>Additive </a:t>
            </a:r>
            <a:r>
              <a:rPr lang="en-IN" sz="2400" b="1" dirty="0" err="1"/>
              <a:t>Color</a:t>
            </a:r>
            <a:r>
              <a:rPr lang="en-IN" sz="2400" b="1" dirty="0"/>
              <a:t> Mixing:</a:t>
            </a:r>
            <a:endParaRPr lang="en-IN" sz="2400" dirty="0"/>
          </a:p>
          <a:p>
            <a:pPr lvl="1" algn="just"/>
            <a:r>
              <a:rPr lang="en-IN" sz="2000" dirty="0"/>
              <a:t>Additive </a:t>
            </a:r>
            <a:r>
              <a:rPr lang="en-IN" sz="2000" dirty="0" err="1"/>
              <a:t>color</a:t>
            </a:r>
            <a:r>
              <a:rPr lang="en-IN" sz="2000" dirty="0"/>
              <a:t> mixing occurs when different </a:t>
            </a:r>
            <a:r>
              <a:rPr lang="en-IN" sz="2000" dirty="0" err="1"/>
              <a:t>colors</a:t>
            </a:r>
            <a:r>
              <a:rPr lang="en-IN" sz="2000" dirty="0"/>
              <a:t> of light are combined. The primary </a:t>
            </a:r>
            <a:r>
              <a:rPr lang="en-IN" sz="2000" dirty="0" err="1"/>
              <a:t>colors</a:t>
            </a:r>
            <a:r>
              <a:rPr lang="en-IN" sz="2000" dirty="0"/>
              <a:t> in additive mixing are red, green, and blue (RGB).</a:t>
            </a:r>
          </a:p>
          <a:p>
            <a:pPr lvl="1" algn="just"/>
            <a:r>
              <a:rPr lang="en-IN" sz="2000" dirty="0"/>
              <a:t>Combining these </a:t>
            </a:r>
            <a:r>
              <a:rPr lang="en-IN" sz="2000" dirty="0" err="1"/>
              <a:t>colors</a:t>
            </a:r>
            <a:r>
              <a:rPr lang="en-IN" sz="2000" dirty="0"/>
              <a:t> in various proportions can create a wide range of </a:t>
            </a:r>
            <a:r>
              <a:rPr lang="en-IN" sz="2000" dirty="0" err="1"/>
              <a:t>colors</a:t>
            </a:r>
            <a:r>
              <a:rPr lang="en-IN" sz="2000" dirty="0"/>
              <a:t>, including the perception of white light when all three are combined at full intensity</a:t>
            </a:r>
            <a:r>
              <a:rPr lang="en-IN" sz="2000" dirty="0" smtClean="0"/>
              <a:t>.</a:t>
            </a:r>
          </a:p>
          <a:p>
            <a:pPr algn="just"/>
            <a:r>
              <a:rPr lang="en-IN" sz="2400" b="1" dirty="0" err="1"/>
              <a:t>Color</a:t>
            </a:r>
            <a:r>
              <a:rPr lang="en-IN" sz="2400" b="1" dirty="0"/>
              <a:t> Deficiencies:</a:t>
            </a:r>
            <a:endParaRPr lang="en-IN" sz="2400" dirty="0"/>
          </a:p>
          <a:p>
            <a:pPr lvl="1" algn="just"/>
            <a:r>
              <a:rPr lang="en-IN" sz="2000" dirty="0"/>
              <a:t>Some individuals have </a:t>
            </a:r>
            <a:r>
              <a:rPr lang="en-IN" sz="2000" dirty="0" err="1"/>
              <a:t>color</a:t>
            </a:r>
            <a:r>
              <a:rPr lang="en-IN" sz="2000" dirty="0"/>
              <a:t> vision deficiencies, often referred to as </a:t>
            </a:r>
            <a:r>
              <a:rPr lang="en-IN" sz="2000" dirty="0" err="1"/>
              <a:t>color</a:t>
            </a:r>
            <a:r>
              <a:rPr lang="en-IN" sz="2000" dirty="0"/>
              <a:t> blindness. The most common types are red-green </a:t>
            </a:r>
            <a:r>
              <a:rPr lang="en-IN" sz="2000" dirty="0" err="1"/>
              <a:t>color</a:t>
            </a:r>
            <a:r>
              <a:rPr lang="en-IN" sz="2000" dirty="0"/>
              <a:t> blindness and blue-yellow </a:t>
            </a:r>
            <a:r>
              <a:rPr lang="en-IN" sz="2000" dirty="0" err="1"/>
              <a:t>color</a:t>
            </a:r>
            <a:r>
              <a:rPr lang="en-IN" sz="2000" dirty="0"/>
              <a:t> blindness.</a:t>
            </a:r>
          </a:p>
          <a:p>
            <a:pPr lvl="1" algn="just"/>
            <a:r>
              <a:rPr lang="en-IN" sz="2000" dirty="0" err="1"/>
              <a:t>Color</a:t>
            </a:r>
            <a:r>
              <a:rPr lang="en-IN" sz="2000" dirty="0"/>
              <a:t> deficiencies result from a lack or malfunction of one or more types of cones in the eyes, leading to difficulty in perceiving certain </a:t>
            </a:r>
            <a:r>
              <a:rPr lang="en-IN" sz="2000" dirty="0" err="1"/>
              <a:t>colors</a:t>
            </a:r>
            <a:r>
              <a:rPr lang="en-IN" sz="2000" dirty="0"/>
              <a:t>.</a:t>
            </a:r>
          </a:p>
          <a:p>
            <a:pPr algn="just"/>
            <a:endParaRPr lang="en-IN" sz="2400" dirty="0"/>
          </a:p>
          <a:p>
            <a:pPr algn="just"/>
            <a:endParaRPr lang="en-IN" sz="2400" dirty="0"/>
          </a:p>
        </p:txBody>
      </p:sp>
    </p:spTree>
    <p:extLst>
      <p:ext uri="{BB962C8B-B14F-4D97-AF65-F5344CB8AC3E}">
        <p14:creationId xmlns:p14="http://schemas.microsoft.com/office/powerpoint/2010/main" val="423646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4149</Words>
  <Application>Microsoft Office PowerPoint</Application>
  <PresentationFormat>On-screen Show (4:3)</PresentationFormat>
  <Paragraphs>310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Color Processing</vt:lpstr>
      <vt:lpstr>The Physics of Color</vt:lpstr>
      <vt:lpstr>PowerPoint Presentation</vt:lpstr>
      <vt:lpstr>PowerPoint Presentation</vt:lpstr>
      <vt:lpstr>Examples</vt:lpstr>
      <vt:lpstr>PowerPoint Presentation</vt:lpstr>
      <vt:lpstr>Human Color Perception</vt:lpstr>
      <vt:lpstr>PowerPoint Presentation</vt:lpstr>
      <vt:lpstr>PowerPoint Presentation</vt:lpstr>
      <vt:lpstr>Color Models</vt:lpstr>
      <vt:lpstr>PowerPoint Presentation</vt:lpstr>
      <vt:lpstr>PowerPoint Presentation</vt:lpstr>
      <vt:lpstr>HSV Color Model</vt:lpstr>
      <vt:lpstr>PowerPoint Presentation</vt:lpstr>
      <vt:lpstr>Conversion from RGB to HSV</vt:lpstr>
      <vt:lpstr>PowerPoint Presentation</vt:lpstr>
      <vt:lpstr>Example</vt:lpstr>
      <vt:lpstr>PowerPoint Presentation</vt:lpstr>
      <vt:lpstr>HSV to RGB conversion</vt:lpstr>
      <vt:lpstr>PowerPoint Presentation</vt:lpstr>
      <vt:lpstr>Example</vt:lpstr>
      <vt:lpstr>RGB toHSV </vt:lpstr>
      <vt:lpstr>PowerPoint Presentation</vt:lpstr>
      <vt:lpstr>PowerPoint Presentation</vt:lpstr>
      <vt:lpstr>CMYK to RGB</vt:lpstr>
      <vt:lpstr>PowerPoint Presentation</vt:lpstr>
      <vt:lpstr>Example</vt:lpstr>
      <vt:lpstr>RGB to CMYK</vt:lpstr>
      <vt:lpstr>Example</vt:lpstr>
      <vt:lpstr>Applications in Computer Vision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Processing</dc:title>
  <dc:creator>ismail - [2010]</dc:creator>
  <cp:lastModifiedBy>ismail - [2010]</cp:lastModifiedBy>
  <cp:revision>11</cp:revision>
  <dcterms:created xsi:type="dcterms:W3CDTF">2023-10-11T11:00:18Z</dcterms:created>
  <dcterms:modified xsi:type="dcterms:W3CDTF">2023-10-16T11:16:13Z</dcterms:modified>
</cp:coreProperties>
</file>