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 id="269" r:id="rId15"/>
    <p:sldId id="270" r:id="rId16"/>
    <p:sldId id="271"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72" r:id="rId31"/>
    <p:sldId id="273"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0BDE08-1C76-4C67-A3DA-B9F28B9687D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BB46A-182E-463D-AA48-9AFE58AD58C9}" type="slidenum">
              <a:rPr lang="en-IN" smtClean="0"/>
              <a:t>‹#›</a:t>
            </a:fld>
            <a:endParaRPr lang="en-IN"/>
          </a:p>
        </p:txBody>
      </p:sp>
    </p:spTree>
    <p:extLst>
      <p:ext uri="{BB962C8B-B14F-4D97-AF65-F5344CB8AC3E}">
        <p14:creationId xmlns:p14="http://schemas.microsoft.com/office/powerpoint/2010/main" val="3919508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0BDE08-1C76-4C67-A3DA-B9F28B9687D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BB46A-182E-463D-AA48-9AFE58AD58C9}" type="slidenum">
              <a:rPr lang="en-IN" smtClean="0"/>
              <a:t>‹#›</a:t>
            </a:fld>
            <a:endParaRPr lang="en-IN"/>
          </a:p>
        </p:txBody>
      </p:sp>
    </p:spTree>
    <p:extLst>
      <p:ext uri="{BB962C8B-B14F-4D97-AF65-F5344CB8AC3E}">
        <p14:creationId xmlns:p14="http://schemas.microsoft.com/office/powerpoint/2010/main" val="365173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0BDE08-1C76-4C67-A3DA-B9F28B9687D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BB46A-182E-463D-AA48-9AFE58AD58C9}" type="slidenum">
              <a:rPr lang="en-IN" smtClean="0"/>
              <a:t>‹#›</a:t>
            </a:fld>
            <a:endParaRPr lang="en-IN"/>
          </a:p>
        </p:txBody>
      </p:sp>
    </p:spTree>
    <p:extLst>
      <p:ext uri="{BB962C8B-B14F-4D97-AF65-F5344CB8AC3E}">
        <p14:creationId xmlns:p14="http://schemas.microsoft.com/office/powerpoint/2010/main" val="3502114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0BDE08-1C76-4C67-A3DA-B9F28B9687D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BB46A-182E-463D-AA48-9AFE58AD58C9}" type="slidenum">
              <a:rPr lang="en-IN" smtClean="0"/>
              <a:t>‹#›</a:t>
            </a:fld>
            <a:endParaRPr lang="en-IN"/>
          </a:p>
        </p:txBody>
      </p:sp>
    </p:spTree>
    <p:extLst>
      <p:ext uri="{BB962C8B-B14F-4D97-AF65-F5344CB8AC3E}">
        <p14:creationId xmlns:p14="http://schemas.microsoft.com/office/powerpoint/2010/main" val="71913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BDE08-1C76-4C67-A3DA-B9F28B9687D9}"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6BB46A-182E-463D-AA48-9AFE58AD58C9}" type="slidenum">
              <a:rPr lang="en-IN" smtClean="0"/>
              <a:t>‹#›</a:t>
            </a:fld>
            <a:endParaRPr lang="en-IN"/>
          </a:p>
        </p:txBody>
      </p:sp>
    </p:spTree>
    <p:extLst>
      <p:ext uri="{BB962C8B-B14F-4D97-AF65-F5344CB8AC3E}">
        <p14:creationId xmlns:p14="http://schemas.microsoft.com/office/powerpoint/2010/main" val="336745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0BDE08-1C76-4C67-A3DA-B9F28B9687D9}"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6BB46A-182E-463D-AA48-9AFE58AD58C9}" type="slidenum">
              <a:rPr lang="en-IN" smtClean="0"/>
              <a:t>‹#›</a:t>
            </a:fld>
            <a:endParaRPr lang="en-IN"/>
          </a:p>
        </p:txBody>
      </p:sp>
    </p:spTree>
    <p:extLst>
      <p:ext uri="{BB962C8B-B14F-4D97-AF65-F5344CB8AC3E}">
        <p14:creationId xmlns:p14="http://schemas.microsoft.com/office/powerpoint/2010/main" val="274963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0BDE08-1C76-4C67-A3DA-B9F28B9687D9}" type="datetimeFigureOut">
              <a:rPr lang="en-IN" smtClean="0"/>
              <a:t>16-10-2023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6BB46A-182E-463D-AA48-9AFE58AD58C9}" type="slidenum">
              <a:rPr lang="en-IN" smtClean="0"/>
              <a:t>‹#›</a:t>
            </a:fld>
            <a:endParaRPr lang="en-IN"/>
          </a:p>
        </p:txBody>
      </p:sp>
    </p:spTree>
    <p:extLst>
      <p:ext uri="{BB962C8B-B14F-4D97-AF65-F5344CB8AC3E}">
        <p14:creationId xmlns:p14="http://schemas.microsoft.com/office/powerpoint/2010/main" val="2656013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0BDE08-1C76-4C67-A3DA-B9F28B9687D9}" type="datetimeFigureOut">
              <a:rPr lang="en-IN" smtClean="0"/>
              <a:t>16-10-2023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6BB46A-182E-463D-AA48-9AFE58AD58C9}" type="slidenum">
              <a:rPr lang="en-IN" smtClean="0"/>
              <a:t>‹#›</a:t>
            </a:fld>
            <a:endParaRPr lang="en-IN"/>
          </a:p>
        </p:txBody>
      </p:sp>
    </p:spTree>
    <p:extLst>
      <p:ext uri="{BB962C8B-B14F-4D97-AF65-F5344CB8AC3E}">
        <p14:creationId xmlns:p14="http://schemas.microsoft.com/office/powerpoint/2010/main" val="376702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BDE08-1C76-4C67-A3DA-B9F28B9687D9}" type="datetimeFigureOut">
              <a:rPr lang="en-IN" smtClean="0"/>
              <a:t>16-10-2023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6BB46A-182E-463D-AA48-9AFE58AD58C9}" type="slidenum">
              <a:rPr lang="en-IN" smtClean="0"/>
              <a:t>‹#›</a:t>
            </a:fld>
            <a:endParaRPr lang="en-IN"/>
          </a:p>
        </p:txBody>
      </p:sp>
    </p:spTree>
    <p:extLst>
      <p:ext uri="{BB962C8B-B14F-4D97-AF65-F5344CB8AC3E}">
        <p14:creationId xmlns:p14="http://schemas.microsoft.com/office/powerpoint/2010/main" val="3787416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BDE08-1C76-4C67-A3DA-B9F28B9687D9}"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6BB46A-182E-463D-AA48-9AFE58AD58C9}" type="slidenum">
              <a:rPr lang="en-IN" smtClean="0"/>
              <a:t>‹#›</a:t>
            </a:fld>
            <a:endParaRPr lang="en-IN"/>
          </a:p>
        </p:txBody>
      </p:sp>
    </p:spTree>
    <p:extLst>
      <p:ext uri="{BB962C8B-B14F-4D97-AF65-F5344CB8AC3E}">
        <p14:creationId xmlns:p14="http://schemas.microsoft.com/office/powerpoint/2010/main" val="162981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BDE08-1C76-4C67-A3DA-B9F28B9687D9}"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6BB46A-182E-463D-AA48-9AFE58AD58C9}" type="slidenum">
              <a:rPr lang="en-IN" smtClean="0"/>
              <a:t>‹#›</a:t>
            </a:fld>
            <a:endParaRPr lang="en-IN"/>
          </a:p>
        </p:txBody>
      </p:sp>
    </p:spTree>
    <p:extLst>
      <p:ext uri="{BB962C8B-B14F-4D97-AF65-F5344CB8AC3E}">
        <p14:creationId xmlns:p14="http://schemas.microsoft.com/office/powerpoint/2010/main" val="302588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BDE08-1C76-4C67-A3DA-B9F28B9687D9}" type="datetimeFigureOut">
              <a:rPr lang="en-IN" smtClean="0"/>
              <a:t>16-10-2023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BB46A-182E-463D-AA48-9AFE58AD58C9}" type="slidenum">
              <a:rPr lang="en-IN" smtClean="0"/>
              <a:t>‹#›</a:t>
            </a:fld>
            <a:endParaRPr lang="en-IN"/>
          </a:p>
        </p:txBody>
      </p:sp>
    </p:spTree>
    <p:extLst>
      <p:ext uri="{BB962C8B-B14F-4D97-AF65-F5344CB8AC3E}">
        <p14:creationId xmlns:p14="http://schemas.microsoft.com/office/powerpoint/2010/main" val="461876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2130425"/>
            <a:ext cx="8640960" cy="1470025"/>
          </a:xfrm>
        </p:spPr>
        <p:txBody>
          <a:bodyPr/>
          <a:lstStyle/>
          <a:p>
            <a:r>
              <a:rPr lang="en-US" b="1" dirty="0" smtClean="0"/>
              <a:t>Feature Matching and Model Fitting</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9824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490066"/>
          </a:xfrm>
        </p:spPr>
        <p:txBody>
          <a:bodyPr>
            <a:normAutofit fontScale="90000"/>
          </a:bodyPr>
          <a:lstStyle/>
          <a:p>
            <a:r>
              <a:rPr lang="en-US" b="1" dirty="0" smtClean="0"/>
              <a:t>Similarity Measures</a:t>
            </a:r>
            <a:endParaRPr lang="en-IN" b="1" dirty="0"/>
          </a:p>
        </p:txBody>
      </p:sp>
      <p:sp>
        <p:nvSpPr>
          <p:cNvPr id="3" name="Content Placeholder 2"/>
          <p:cNvSpPr>
            <a:spLocks noGrp="1"/>
          </p:cNvSpPr>
          <p:nvPr>
            <p:ph idx="1"/>
          </p:nvPr>
        </p:nvSpPr>
        <p:spPr>
          <a:xfrm>
            <a:off x="457200" y="548680"/>
            <a:ext cx="8229600" cy="5577483"/>
          </a:xfrm>
        </p:spPr>
        <p:txBody>
          <a:bodyPr>
            <a:normAutofit/>
          </a:bodyPr>
          <a:lstStyle/>
          <a:p>
            <a:pPr algn="just"/>
            <a:r>
              <a:rPr lang="en-IN" sz="2000" dirty="0" smtClean="0"/>
              <a:t>Similarity </a:t>
            </a:r>
            <a:r>
              <a:rPr lang="en-IN" sz="2000" dirty="0"/>
              <a:t>measures in computer vision are metrics or methods used to quantify the likeness or resemblance between two images, feature vectors, or other representations of visual data. </a:t>
            </a:r>
            <a:endParaRPr lang="en-IN" sz="2000" dirty="0" smtClean="0"/>
          </a:p>
          <a:p>
            <a:pPr algn="just"/>
            <a:r>
              <a:rPr lang="en-IN" sz="2000" b="1" dirty="0"/>
              <a:t>common similarity measures used in computer vision</a:t>
            </a:r>
            <a:r>
              <a:rPr lang="en-IN" sz="2000" b="1" dirty="0" smtClean="0"/>
              <a:t>:</a:t>
            </a:r>
          </a:p>
          <a:p>
            <a:pPr algn="just"/>
            <a:r>
              <a:rPr lang="en-IN" sz="2000" b="1" dirty="0"/>
              <a:t>Euclidean Distance:</a:t>
            </a:r>
            <a:r>
              <a:rPr lang="en-IN" sz="2000" dirty="0"/>
              <a:t> Euclidean distance is a basic measure of similarity based on the straight-line distance between two points or feature vectors in a multidimensional space. It is often used to compare feature vectors or image descriptors</a:t>
            </a:r>
            <a:r>
              <a:rPr lang="en-IN" sz="2000" dirty="0" smtClean="0"/>
              <a:t>.</a:t>
            </a:r>
          </a:p>
          <a:p>
            <a:pPr algn="just"/>
            <a:endParaRPr lang="en-US" sz="2000" dirty="0"/>
          </a:p>
          <a:p>
            <a:pPr algn="just"/>
            <a:endParaRPr lang="en-IN" sz="2000" dirty="0" smtClean="0"/>
          </a:p>
          <a:p>
            <a:pPr algn="just"/>
            <a:r>
              <a:rPr lang="en-IN" sz="2000" b="1" dirty="0"/>
              <a:t>Cosine Similarity:</a:t>
            </a:r>
            <a:r>
              <a:rPr lang="en-IN" sz="2000" dirty="0"/>
              <a:t> Cosine similarity measures the cosine of the angle between two vectors in a multidimensional space. It is widely used for comparing high-dimensional feature vectors and is particularly useful when the magnitude of the vectors is not important.</a:t>
            </a:r>
            <a:endParaRPr lang="en-IN" sz="20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2505" y="3212976"/>
            <a:ext cx="5686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5199831"/>
            <a:ext cx="768667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028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435280" cy="5937523"/>
          </a:xfrm>
        </p:spPr>
        <p:txBody>
          <a:bodyPr>
            <a:normAutofit/>
          </a:bodyPr>
          <a:lstStyle/>
          <a:p>
            <a:r>
              <a:rPr lang="en-IN" sz="2400" b="1" dirty="0"/>
              <a:t>Manhattan Distance (L1 Norm):</a:t>
            </a:r>
            <a:r>
              <a:rPr lang="en-IN" sz="2400" dirty="0"/>
              <a:t> Manhattan distance, also known as L1 norm or taxicab distance, calculates the sum of absolute differences between corresponding elements of two vectors. It is commonly used in feature matching</a:t>
            </a:r>
            <a:r>
              <a:rPr lang="en-IN" sz="2400" dirty="0" smtClean="0"/>
              <a:t>.</a:t>
            </a:r>
          </a:p>
          <a:p>
            <a:endParaRPr lang="en-IN" sz="2400" b="1" dirty="0" smtClean="0"/>
          </a:p>
          <a:p>
            <a:endParaRPr lang="en-IN" sz="2400" b="1" dirty="0"/>
          </a:p>
          <a:p>
            <a:endParaRPr lang="en-IN" sz="2400" b="1" dirty="0" smtClean="0"/>
          </a:p>
          <a:p>
            <a:r>
              <a:rPr lang="en-IN" sz="2400" b="1" dirty="0" err="1" smtClean="0"/>
              <a:t>Minkowski</a:t>
            </a:r>
            <a:r>
              <a:rPr lang="en-IN" sz="2400" b="1" dirty="0" smtClean="0"/>
              <a:t> </a:t>
            </a:r>
            <a:r>
              <a:rPr lang="en-IN" sz="2400" b="1" dirty="0"/>
              <a:t>Distance:</a:t>
            </a:r>
            <a:r>
              <a:rPr lang="en-IN" sz="2400" dirty="0"/>
              <a:t> </a:t>
            </a:r>
            <a:r>
              <a:rPr lang="en-IN" sz="2400" dirty="0" err="1"/>
              <a:t>Minkowski</a:t>
            </a:r>
            <a:r>
              <a:rPr lang="en-IN" sz="2400" dirty="0"/>
              <a:t> distance is a </a:t>
            </a:r>
            <a:r>
              <a:rPr lang="en-IN" sz="2400" dirty="0" smtClean="0"/>
              <a:t>generalization </a:t>
            </a:r>
            <a:r>
              <a:rPr lang="en-IN" sz="2400" dirty="0"/>
              <a:t>of Euclidean and Manhattan distances. It's parameterized by a parameter </a:t>
            </a:r>
            <a:r>
              <a:rPr lang="en-IN" sz="2400" i="1" dirty="0" smtClean="0"/>
              <a:t>p</a:t>
            </a:r>
            <a:r>
              <a:rPr lang="en-IN" sz="2400" dirty="0"/>
              <a:t>, which determines the order of the distance. When </a:t>
            </a:r>
            <a:r>
              <a:rPr lang="en-IN" sz="2400" i="1" dirty="0" smtClean="0"/>
              <a:t>p</a:t>
            </a:r>
            <a:r>
              <a:rPr lang="en-IN" sz="2400" dirty="0" smtClean="0"/>
              <a:t>=1</a:t>
            </a:r>
            <a:r>
              <a:rPr lang="en-IN" sz="2400" dirty="0"/>
              <a:t>, it is equivalent to Manhattan distance, and when </a:t>
            </a:r>
            <a:r>
              <a:rPr lang="en-IN" sz="2400" i="1" dirty="0" smtClean="0"/>
              <a:t>p</a:t>
            </a:r>
            <a:r>
              <a:rPr lang="en-IN" sz="2400" dirty="0" smtClean="0"/>
              <a:t>=2</a:t>
            </a:r>
            <a:r>
              <a:rPr lang="en-IN" sz="2400" dirty="0"/>
              <a:t>, it is equivalent to Euclidean distance</a:t>
            </a:r>
            <a:r>
              <a:rPr lang="en-IN" sz="2400" dirty="0" smtClean="0"/>
              <a:t>.</a:t>
            </a:r>
          </a:p>
          <a:p>
            <a:endParaRPr lang="en-IN"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510" y="2060848"/>
            <a:ext cx="50768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473" y="5085184"/>
            <a:ext cx="54387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013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a:bodyPr>
          <a:lstStyle/>
          <a:p>
            <a:r>
              <a:rPr lang="en-IN" sz="2400" b="1" dirty="0" err="1"/>
              <a:t>Jaccard</a:t>
            </a:r>
            <a:r>
              <a:rPr lang="en-IN" sz="2400" b="1" dirty="0"/>
              <a:t> Index (</a:t>
            </a:r>
            <a:r>
              <a:rPr lang="en-IN" sz="2400" b="1" dirty="0" err="1"/>
              <a:t>Jaccard</a:t>
            </a:r>
            <a:r>
              <a:rPr lang="en-IN" sz="2400" b="1" dirty="0"/>
              <a:t> Similarity):</a:t>
            </a:r>
            <a:r>
              <a:rPr lang="en-IN" sz="2400" dirty="0"/>
              <a:t> </a:t>
            </a:r>
            <a:r>
              <a:rPr lang="en-IN" sz="2400" dirty="0" err="1"/>
              <a:t>Jaccard</a:t>
            </a:r>
            <a:r>
              <a:rPr lang="en-IN" sz="2400" dirty="0"/>
              <a:t> index measures the similarity between two sets by dividing the size of their intersection by the size of their union. In computer vision, it's used in applications like object detection and segmentation evaluation</a:t>
            </a:r>
            <a:r>
              <a:rPr lang="en-IN" sz="2400" dirty="0" smtClean="0"/>
              <a:t>.</a:t>
            </a:r>
          </a:p>
          <a:p>
            <a:endParaRPr lang="en-IN" sz="2400" b="1" dirty="0" smtClean="0"/>
          </a:p>
          <a:p>
            <a:endParaRPr lang="en-IN" sz="2400" b="1" dirty="0"/>
          </a:p>
          <a:p>
            <a:r>
              <a:rPr lang="en-IN" sz="2400" b="1" dirty="0" smtClean="0"/>
              <a:t>Structural </a:t>
            </a:r>
            <a:r>
              <a:rPr lang="en-IN" sz="2400" b="1" dirty="0"/>
              <a:t>Similarity Index (SSI):</a:t>
            </a:r>
            <a:r>
              <a:rPr lang="en-IN" sz="2400" dirty="0"/>
              <a:t> SSI is a metric that quantifies the similarity between two images by considering luminance, contrast, and structure. It's designed to reflect human perception of image quality</a:t>
            </a:r>
            <a:r>
              <a:rPr lang="en-IN" sz="2400" dirty="0" smtClean="0"/>
              <a:t>.</a:t>
            </a:r>
          </a:p>
          <a:p>
            <a:r>
              <a:rPr lang="en-IN" sz="2400" b="1" dirty="0" err="1"/>
              <a:t>Kullback-Leibler</a:t>
            </a:r>
            <a:r>
              <a:rPr lang="en-IN" sz="2400" b="1" dirty="0"/>
              <a:t> Divergence:</a:t>
            </a:r>
            <a:r>
              <a:rPr lang="en-IN" sz="2400" dirty="0"/>
              <a:t> </a:t>
            </a:r>
            <a:r>
              <a:rPr lang="en-IN" sz="2400" dirty="0" err="1"/>
              <a:t>Kullback-Leibler</a:t>
            </a:r>
            <a:r>
              <a:rPr lang="en-IN" sz="2400" dirty="0"/>
              <a:t> divergence measures the difference between two probability distributions. In image processing, it's used to compare image histograms</a:t>
            </a:r>
            <a:r>
              <a:rPr lang="en-IN" sz="2400" dirty="0" smtClean="0"/>
              <a:t>.</a:t>
            </a:r>
          </a:p>
          <a:p>
            <a:r>
              <a:rPr lang="en-IN" sz="2400" b="1" dirty="0"/>
              <a:t>Intersection over Union (</a:t>
            </a:r>
            <a:r>
              <a:rPr lang="en-IN" sz="2400" b="1" dirty="0" err="1"/>
              <a:t>IoU</a:t>
            </a:r>
            <a:r>
              <a:rPr lang="en-IN" sz="2400" b="1" dirty="0"/>
              <a:t>):</a:t>
            </a:r>
            <a:r>
              <a:rPr lang="en-IN" sz="2400" dirty="0"/>
              <a:t> </a:t>
            </a:r>
            <a:r>
              <a:rPr lang="en-IN" sz="2400" dirty="0" err="1"/>
              <a:t>IoU</a:t>
            </a:r>
            <a:r>
              <a:rPr lang="en-IN" sz="2400" dirty="0"/>
              <a:t> is widely used for evaluating the performance of object detection and segmentation algorithms. It measures the overlap between predicted and ground truth regions.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772816"/>
            <a:ext cx="36099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2012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548680"/>
            <a:ext cx="8229600" cy="5577483"/>
          </a:xfrm>
        </p:spPr>
        <p:txBody>
          <a:bodyPr>
            <a:normAutofit/>
          </a:bodyPr>
          <a:lstStyle/>
          <a:p>
            <a:r>
              <a:rPr lang="en-IN" sz="2400" b="1" dirty="0" smtClean="0"/>
              <a:t>Hamming Distance:</a:t>
            </a:r>
            <a:r>
              <a:rPr lang="en-IN" sz="2400" dirty="0" smtClean="0"/>
              <a:t> Hamming distance calculates the number of positions at which corresponding elements between two binary vectors are different. It's often used in comparing binary feature vectors.</a:t>
            </a:r>
          </a:p>
          <a:p>
            <a:endParaRPr lang="en-US" sz="2400" dirty="0"/>
          </a:p>
          <a:p>
            <a:endParaRPr lang="en-IN" sz="2400" dirty="0" smtClean="0"/>
          </a:p>
          <a:p>
            <a:r>
              <a:rPr lang="en-IN" sz="2400" b="1" dirty="0" smtClean="0"/>
              <a:t>Correlation Coefficient:</a:t>
            </a:r>
            <a:r>
              <a:rPr lang="en-IN" sz="2400" dirty="0" smtClean="0"/>
              <a:t> Correlation coefficient measures the linear relationship between two variables. In the context of images, it's used to measure the similarity in intensity or </a:t>
            </a:r>
            <a:r>
              <a:rPr lang="en-IN" sz="2400" dirty="0" err="1" smtClean="0"/>
              <a:t>color</a:t>
            </a:r>
            <a:r>
              <a:rPr lang="en-IN" sz="2400" dirty="0" smtClean="0"/>
              <a:t> distribution.</a:t>
            </a:r>
          </a:p>
          <a:p>
            <a:endParaRPr lang="en-IN"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5" y="2204864"/>
            <a:ext cx="565785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6794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562074"/>
          </a:xfrm>
        </p:spPr>
        <p:txBody>
          <a:bodyPr>
            <a:normAutofit fontScale="90000"/>
          </a:bodyPr>
          <a:lstStyle/>
          <a:p>
            <a:r>
              <a:rPr lang="en-US" b="1" dirty="0" smtClean="0"/>
              <a:t>Earth Mover’s Distance (EMD)</a:t>
            </a:r>
            <a:endParaRPr lang="en-IN" b="1" dirty="0"/>
          </a:p>
        </p:txBody>
      </p:sp>
      <p:sp>
        <p:nvSpPr>
          <p:cNvPr id="3" name="Content Placeholder 2"/>
          <p:cNvSpPr>
            <a:spLocks noGrp="1"/>
          </p:cNvSpPr>
          <p:nvPr>
            <p:ph idx="1"/>
          </p:nvPr>
        </p:nvSpPr>
        <p:spPr>
          <a:xfrm>
            <a:off x="323528" y="764704"/>
            <a:ext cx="8363272" cy="5361459"/>
          </a:xfrm>
        </p:spPr>
        <p:txBody>
          <a:bodyPr>
            <a:normAutofit lnSpcReduction="10000"/>
          </a:bodyPr>
          <a:lstStyle/>
          <a:p>
            <a:pPr algn="just"/>
            <a:r>
              <a:rPr lang="en-IN" sz="2400" dirty="0"/>
              <a:t>EMD (Earth Mover's Distance), also known as Wasserstein distance, is a similarity measure used in computer vision to quantify the dissimilarity or distance between two probability distributions or sets of features. </a:t>
            </a:r>
            <a:endParaRPr lang="en-IN" sz="2400" dirty="0" smtClean="0"/>
          </a:p>
          <a:p>
            <a:pPr algn="just"/>
            <a:r>
              <a:rPr lang="en-IN" sz="2400" dirty="0" smtClean="0"/>
              <a:t>It's </a:t>
            </a:r>
            <a:r>
              <a:rPr lang="en-IN" sz="2400" dirty="0"/>
              <a:t>particularly useful when dealing with histograms or other distribution-based representations of visual data</a:t>
            </a:r>
            <a:r>
              <a:rPr lang="en-IN" sz="2400" dirty="0" smtClean="0"/>
              <a:t>.</a:t>
            </a:r>
          </a:p>
          <a:p>
            <a:pPr algn="just"/>
            <a:r>
              <a:rPr lang="en-IN" sz="2400" dirty="0"/>
              <a:t>It is especially powerful when comparing images using their </a:t>
            </a:r>
            <a:r>
              <a:rPr lang="en-IN" sz="2400" dirty="0" err="1"/>
              <a:t>color</a:t>
            </a:r>
            <a:r>
              <a:rPr lang="en-IN" sz="2400" dirty="0"/>
              <a:t> histograms, texture histograms, or other histogram-based descriptors</a:t>
            </a:r>
            <a:r>
              <a:rPr lang="en-IN" sz="2400" dirty="0" smtClean="0"/>
              <a:t>.</a:t>
            </a:r>
          </a:p>
          <a:p>
            <a:pPr algn="just"/>
            <a:r>
              <a:rPr lang="en-IN" sz="2400" dirty="0"/>
              <a:t>EMD calculates the "cost" of transforming one distribution into another, where the cost is associated with moving a unit of mass from one point to another. </a:t>
            </a:r>
            <a:endParaRPr lang="en-IN" sz="2400" dirty="0" smtClean="0"/>
          </a:p>
          <a:p>
            <a:pPr algn="just"/>
            <a:r>
              <a:rPr lang="en-IN" sz="2400" dirty="0" smtClean="0"/>
              <a:t>In </a:t>
            </a:r>
            <a:r>
              <a:rPr lang="en-IN" sz="2400" dirty="0"/>
              <a:t>the context of histograms, it measures the amount of work (or distance) needed to transform one histogram into another.</a:t>
            </a:r>
          </a:p>
        </p:txBody>
      </p:sp>
    </p:spTree>
    <p:extLst>
      <p:ext uri="{BB962C8B-B14F-4D97-AF65-F5344CB8AC3E}">
        <p14:creationId xmlns:p14="http://schemas.microsoft.com/office/powerpoint/2010/main" val="3824231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marL="0" indent="0">
              <a:buNone/>
            </a:pPr>
            <a:r>
              <a:rPr lang="en-IN" sz="2000" dirty="0" smtClean="0"/>
              <a:t>import cv2</a:t>
            </a:r>
          </a:p>
          <a:p>
            <a:pPr marL="0" indent="0">
              <a:buNone/>
            </a:pPr>
            <a:r>
              <a:rPr lang="en-IN" sz="2000" dirty="0" smtClean="0"/>
              <a:t>import </a:t>
            </a:r>
            <a:r>
              <a:rPr lang="en-IN" sz="2000" dirty="0" err="1" smtClean="0"/>
              <a:t>numpy</a:t>
            </a:r>
            <a:r>
              <a:rPr lang="en-IN" sz="2000" dirty="0" smtClean="0"/>
              <a:t> as </a:t>
            </a:r>
            <a:r>
              <a:rPr lang="en-IN" sz="2000" dirty="0" err="1" smtClean="0"/>
              <a:t>np</a:t>
            </a:r>
            <a:endParaRPr lang="en-IN" sz="2000" dirty="0" smtClean="0"/>
          </a:p>
          <a:p>
            <a:pPr marL="0" indent="0">
              <a:buNone/>
            </a:pPr>
            <a:endParaRPr lang="en-IN" sz="2000" dirty="0" smtClean="0"/>
          </a:p>
          <a:p>
            <a:pPr marL="0" indent="0">
              <a:buNone/>
            </a:pPr>
            <a:r>
              <a:rPr lang="en-IN" sz="2000" dirty="0" smtClean="0"/>
              <a:t># Create two histograms (probability distributions)</a:t>
            </a:r>
          </a:p>
          <a:p>
            <a:pPr marL="0" indent="0">
              <a:buNone/>
            </a:pPr>
            <a:r>
              <a:rPr lang="en-IN" sz="2000" dirty="0" smtClean="0"/>
              <a:t>hist1 = </a:t>
            </a:r>
            <a:r>
              <a:rPr lang="en-IN" sz="2000" dirty="0" err="1" smtClean="0"/>
              <a:t>np.array</a:t>
            </a:r>
            <a:r>
              <a:rPr lang="en-IN" sz="2000" dirty="0" smtClean="0"/>
              <a:t>([0.1, 0.2, 0.3, 0.4], </a:t>
            </a:r>
            <a:r>
              <a:rPr lang="en-IN" sz="2000" dirty="0" err="1" smtClean="0"/>
              <a:t>dtype</a:t>
            </a:r>
            <a:r>
              <a:rPr lang="en-IN" sz="2000" dirty="0" smtClean="0"/>
              <a:t>=np.float32)</a:t>
            </a:r>
          </a:p>
          <a:p>
            <a:pPr marL="0" indent="0">
              <a:buNone/>
            </a:pPr>
            <a:r>
              <a:rPr lang="en-IN" sz="2000" dirty="0" smtClean="0"/>
              <a:t>hist2 = </a:t>
            </a:r>
            <a:r>
              <a:rPr lang="en-IN" sz="2000" dirty="0" err="1" smtClean="0"/>
              <a:t>np.array</a:t>
            </a:r>
            <a:r>
              <a:rPr lang="en-IN" sz="2000" dirty="0" smtClean="0"/>
              <a:t>([0.2, 0.3, 0.25, 0.25], </a:t>
            </a:r>
            <a:r>
              <a:rPr lang="en-IN" sz="2000" dirty="0" err="1" smtClean="0"/>
              <a:t>dtype</a:t>
            </a:r>
            <a:r>
              <a:rPr lang="en-IN" sz="2000" dirty="0" smtClean="0"/>
              <a:t>=np.float32)</a:t>
            </a:r>
          </a:p>
          <a:p>
            <a:pPr marL="0" indent="0">
              <a:buNone/>
            </a:pPr>
            <a:endParaRPr lang="en-IN" sz="2000" dirty="0" smtClean="0"/>
          </a:p>
          <a:p>
            <a:pPr marL="0" indent="0">
              <a:buNone/>
            </a:pPr>
            <a:r>
              <a:rPr lang="en-IN" sz="2000" dirty="0" smtClean="0"/>
              <a:t># Calculate EMD between the histograms</a:t>
            </a:r>
          </a:p>
          <a:p>
            <a:pPr marL="0" indent="0">
              <a:buNone/>
            </a:pPr>
            <a:r>
              <a:rPr lang="en-IN" sz="2000" dirty="0" err="1" smtClean="0"/>
              <a:t>emd_distance</a:t>
            </a:r>
            <a:r>
              <a:rPr lang="en-IN" sz="2000" dirty="0" smtClean="0"/>
              <a:t> </a:t>
            </a:r>
            <a:r>
              <a:rPr lang="en-IN" sz="2000" dirty="0" smtClean="0"/>
              <a:t>= cv2.EMD(hist1, hist2, cv2.DIST_L2)</a:t>
            </a:r>
          </a:p>
          <a:p>
            <a:pPr marL="0" indent="0">
              <a:buNone/>
            </a:pPr>
            <a:endParaRPr lang="en-IN" sz="2000" dirty="0" smtClean="0"/>
          </a:p>
          <a:p>
            <a:pPr marL="0" indent="0">
              <a:buNone/>
            </a:pPr>
            <a:r>
              <a:rPr lang="en-IN" sz="2000" dirty="0" smtClean="0"/>
              <a:t>print("Earth Mover's Distance:", </a:t>
            </a:r>
            <a:r>
              <a:rPr lang="en-IN" sz="2000" dirty="0" err="1" smtClean="0"/>
              <a:t>emd_distance</a:t>
            </a:r>
            <a:r>
              <a:rPr lang="en-IN" sz="2000" dirty="0" smtClean="0"/>
              <a:t>)</a:t>
            </a:r>
            <a:endParaRPr lang="en-IN" sz="2000" dirty="0"/>
          </a:p>
        </p:txBody>
      </p:sp>
    </p:spTree>
    <p:extLst>
      <p:ext uri="{BB962C8B-B14F-4D97-AF65-F5344CB8AC3E}">
        <p14:creationId xmlns:p14="http://schemas.microsoft.com/office/powerpoint/2010/main" val="2252964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480720"/>
          </a:xfrm>
        </p:spPr>
        <p:txBody>
          <a:bodyPr>
            <a:noAutofit/>
          </a:bodyPr>
          <a:lstStyle/>
          <a:p>
            <a:pPr marL="0" indent="0">
              <a:buNone/>
            </a:pPr>
            <a:r>
              <a:rPr lang="en-IN" sz="1400" b="1" dirty="0" smtClean="0"/>
              <a:t>import cv2</a:t>
            </a:r>
          </a:p>
          <a:p>
            <a:pPr marL="0" indent="0">
              <a:buNone/>
            </a:pPr>
            <a:r>
              <a:rPr lang="en-IN" sz="1400" b="1" dirty="0" smtClean="0"/>
              <a:t>import </a:t>
            </a:r>
            <a:r>
              <a:rPr lang="en-IN" sz="1400" b="1" dirty="0" err="1" smtClean="0"/>
              <a:t>numpy</a:t>
            </a:r>
            <a:r>
              <a:rPr lang="en-IN" sz="1400" b="1" dirty="0" smtClean="0"/>
              <a:t> as </a:t>
            </a:r>
            <a:r>
              <a:rPr lang="en-IN" sz="1400" b="1" dirty="0" err="1" smtClean="0"/>
              <a:t>np</a:t>
            </a:r>
            <a:endParaRPr lang="en-IN" sz="1400" b="1" dirty="0" smtClean="0"/>
          </a:p>
          <a:p>
            <a:pPr marL="0" indent="0">
              <a:buNone/>
            </a:pPr>
            <a:endParaRPr lang="en-IN" sz="1400" b="1" dirty="0" smtClean="0"/>
          </a:p>
          <a:p>
            <a:pPr marL="0" indent="0">
              <a:buNone/>
            </a:pPr>
            <a:r>
              <a:rPr lang="en-IN" sz="1400" b="1" dirty="0" smtClean="0"/>
              <a:t># Load the images</a:t>
            </a:r>
          </a:p>
          <a:p>
            <a:pPr marL="0" indent="0">
              <a:buNone/>
            </a:pPr>
            <a:r>
              <a:rPr lang="en-IN" sz="1400" b="1" dirty="0" smtClean="0"/>
              <a:t>image1 = cv2.imread('image1.jpg‘,0)</a:t>
            </a:r>
          </a:p>
          <a:p>
            <a:pPr marL="0" indent="0">
              <a:buNone/>
            </a:pPr>
            <a:r>
              <a:rPr lang="en-IN" sz="1400" b="1" dirty="0" smtClean="0"/>
              <a:t>image2 = cv2.imread('image2.jpg‘,0)</a:t>
            </a:r>
          </a:p>
          <a:p>
            <a:pPr marL="0" indent="0">
              <a:buNone/>
            </a:pPr>
            <a:endParaRPr lang="en-IN" sz="1400" b="1" dirty="0" smtClean="0"/>
          </a:p>
          <a:p>
            <a:pPr marL="0" indent="0">
              <a:buNone/>
            </a:pPr>
            <a:endParaRPr lang="en-IN" sz="1400" b="1" dirty="0" smtClean="0"/>
          </a:p>
          <a:p>
            <a:pPr marL="0" indent="0">
              <a:buNone/>
            </a:pPr>
            <a:r>
              <a:rPr lang="en-IN" sz="1400" b="1" dirty="0" smtClean="0"/>
              <a:t># Calculate histograms for the Hue channel</a:t>
            </a:r>
          </a:p>
          <a:p>
            <a:pPr marL="0" indent="0">
              <a:buNone/>
            </a:pPr>
            <a:r>
              <a:rPr lang="en-IN" sz="1400" b="1" dirty="0" smtClean="0"/>
              <a:t>hist1 = cv2.calcHist([image1], [0], None, [256], [0, 256])</a:t>
            </a:r>
          </a:p>
          <a:p>
            <a:pPr marL="0" indent="0">
              <a:buNone/>
            </a:pPr>
            <a:r>
              <a:rPr lang="en-IN" sz="1400" b="1" dirty="0" smtClean="0"/>
              <a:t>hist2 = cv2.calcHist([image2], [0], None, [256], [0, 256])</a:t>
            </a:r>
          </a:p>
          <a:p>
            <a:pPr marL="0" indent="0">
              <a:buNone/>
            </a:pPr>
            <a:endParaRPr lang="en-IN" sz="1400" b="1" dirty="0" smtClean="0"/>
          </a:p>
          <a:p>
            <a:pPr marL="0" indent="0">
              <a:buNone/>
            </a:pPr>
            <a:r>
              <a:rPr lang="en-IN" sz="1400" b="1" dirty="0" smtClean="0"/>
              <a:t># Normalize histograms</a:t>
            </a:r>
          </a:p>
          <a:p>
            <a:pPr marL="0" indent="0">
              <a:buNone/>
            </a:pPr>
            <a:r>
              <a:rPr lang="en-IN" sz="1400" b="1" dirty="0" smtClean="0"/>
              <a:t>hist1 /= hist1.sum()</a:t>
            </a:r>
          </a:p>
          <a:p>
            <a:pPr marL="0" indent="0">
              <a:buNone/>
            </a:pPr>
            <a:r>
              <a:rPr lang="en-IN" sz="1400" b="1" dirty="0" smtClean="0"/>
              <a:t>hist2 /= hist2.sum()</a:t>
            </a:r>
          </a:p>
          <a:p>
            <a:pPr marL="0" indent="0">
              <a:buNone/>
            </a:pPr>
            <a:endParaRPr lang="en-IN" sz="1400" b="1" dirty="0" smtClean="0"/>
          </a:p>
          <a:p>
            <a:pPr marL="0" indent="0">
              <a:buNone/>
            </a:pPr>
            <a:r>
              <a:rPr lang="en-IN" sz="1400" b="1" dirty="0" smtClean="0"/>
              <a:t># Define the distance matrix</a:t>
            </a:r>
          </a:p>
          <a:p>
            <a:pPr marL="0" indent="0">
              <a:buNone/>
            </a:pPr>
            <a:r>
              <a:rPr lang="en-IN" sz="1400" b="1" dirty="0" err="1" smtClean="0"/>
              <a:t>dist_matrix</a:t>
            </a:r>
            <a:r>
              <a:rPr lang="en-IN" sz="1400" b="1" dirty="0" smtClean="0"/>
              <a:t> = </a:t>
            </a:r>
            <a:r>
              <a:rPr lang="en-IN" sz="1400" b="1" dirty="0" err="1" smtClean="0"/>
              <a:t>np.zeros</a:t>
            </a:r>
            <a:r>
              <a:rPr lang="en-IN" sz="1400" b="1" dirty="0" smtClean="0"/>
              <a:t>((256, 256), </a:t>
            </a:r>
            <a:r>
              <a:rPr lang="en-IN" sz="1400" b="1" dirty="0" err="1" smtClean="0"/>
              <a:t>dtype</a:t>
            </a:r>
            <a:r>
              <a:rPr lang="en-IN" sz="1400" b="1" dirty="0" smtClean="0"/>
              <a:t>=np.float32)</a:t>
            </a:r>
          </a:p>
          <a:p>
            <a:pPr marL="0" indent="0">
              <a:buNone/>
            </a:pPr>
            <a:r>
              <a:rPr lang="en-IN" sz="1400" b="1" dirty="0" smtClean="0"/>
              <a:t>for i in range(256):</a:t>
            </a:r>
          </a:p>
          <a:p>
            <a:pPr marL="0" indent="0">
              <a:buNone/>
            </a:pPr>
            <a:r>
              <a:rPr lang="en-IN" sz="1400" b="1" dirty="0" smtClean="0"/>
              <a:t>    for j in range(256):</a:t>
            </a:r>
          </a:p>
          <a:p>
            <a:pPr marL="0" indent="0">
              <a:buNone/>
            </a:pPr>
            <a:r>
              <a:rPr lang="en-IN" sz="1400" b="1" dirty="0" smtClean="0"/>
              <a:t>        </a:t>
            </a:r>
            <a:r>
              <a:rPr lang="en-IN" sz="1400" b="1" dirty="0" err="1" smtClean="0"/>
              <a:t>dist_matrix</a:t>
            </a:r>
            <a:r>
              <a:rPr lang="en-IN" sz="1400" b="1" dirty="0" smtClean="0"/>
              <a:t>[i][j] = abs(i - j)</a:t>
            </a:r>
          </a:p>
          <a:p>
            <a:pPr marL="0" indent="0">
              <a:buNone/>
            </a:pPr>
            <a:endParaRPr lang="en-IN" sz="1400" b="1" dirty="0" smtClean="0"/>
          </a:p>
          <a:p>
            <a:pPr marL="0" indent="0">
              <a:buNone/>
            </a:pPr>
            <a:r>
              <a:rPr lang="en-IN" sz="1400" b="1" dirty="0" smtClean="0"/>
              <a:t># Calculate EMD between the histograms</a:t>
            </a:r>
          </a:p>
          <a:p>
            <a:pPr marL="0" indent="0">
              <a:buNone/>
            </a:pPr>
            <a:r>
              <a:rPr lang="en-IN" sz="1400" b="1" smtClean="0"/>
              <a:t>emd_distance </a:t>
            </a:r>
            <a:r>
              <a:rPr lang="en-IN" sz="1400" b="1" dirty="0" smtClean="0"/>
              <a:t>= cv2.EMD(hist1, hist2, cv2.DIST_L2, </a:t>
            </a:r>
            <a:r>
              <a:rPr lang="en-IN" sz="1400" b="1" dirty="0" err="1" smtClean="0"/>
              <a:t>dist_matrix</a:t>
            </a:r>
            <a:r>
              <a:rPr lang="en-IN" sz="1400" b="1" dirty="0" smtClean="0"/>
              <a:t>)</a:t>
            </a:r>
          </a:p>
          <a:p>
            <a:pPr marL="0" indent="0">
              <a:buNone/>
            </a:pPr>
            <a:endParaRPr lang="en-IN" sz="1400" b="1" dirty="0" smtClean="0"/>
          </a:p>
          <a:p>
            <a:pPr marL="0" indent="0">
              <a:buNone/>
            </a:pPr>
            <a:r>
              <a:rPr lang="en-IN" sz="1400" b="1" dirty="0" smtClean="0"/>
              <a:t>print("Earth Mover's Distance:", </a:t>
            </a:r>
            <a:r>
              <a:rPr lang="en-IN" sz="1400" b="1" dirty="0" err="1" smtClean="0"/>
              <a:t>emd_distance</a:t>
            </a:r>
            <a:r>
              <a:rPr lang="en-IN" sz="1400" b="1" dirty="0" smtClean="0"/>
              <a:t>)</a:t>
            </a:r>
          </a:p>
          <a:p>
            <a:pPr marL="0" indent="0">
              <a:buNone/>
            </a:pPr>
            <a:endParaRPr lang="en-IN" sz="1400" b="1" dirty="0"/>
          </a:p>
        </p:txBody>
      </p:sp>
    </p:spTree>
    <p:extLst>
      <p:ext uri="{BB962C8B-B14F-4D97-AF65-F5344CB8AC3E}">
        <p14:creationId xmlns:p14="http://schemas.microsoft.com/office/powerpoint/2010/main" val="3339095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06090"/>
          </a:xfrm>
        </p:spPr>
        <p:txBody>
          <a:bodyPr>
            <a:normAutofit fontScale="90000"/>
          </a:bodyPr>
          <a:lstStyle/>
          <a:p>
            <a:r>
              <a:rPr lang="en-US" b="1" dirty="0" smtClean="0"/>
              <a:t>KD Trees</a:t>
            </a:r>
            <a:endParaRPr lang="en-IN" b="1" dirty="0"/>
          </a:p>
        </p:txBody>
      </p:sp>
      <p:sp>
        <p:nvSpPr>
          <p:cNvPr id="3" name="Content Placeholder 2"/>
          <p:cNvSpPr>
            <a:spLocks noGrp="1"/>
          </p:cNvSpPr>
          <p:nvPr>
            <p:ph idx="1"/>
          </p:nvPr>
        </p:nvSpPr>
        <p:spPr>
          <a:xfrm>
            <a:off x="457200" y="620688"/>
            <a:ext cx="8507288" cy="5505475"/>
          </a:xfrm>
        </p:spPr>
        <p:txBody>
          <a:bodyPr>
            <a:normAutofit/>
          </a:bodyPr>
          <a:lstStyle/>
          <a:p>
            <a:pPr algn="just"/>
            <a:r>
              <a:rPr lang="en-IN" sz="2400" dirty="0"/>
              <a:t>A KD tree, short for "k-dimensional tree," is a data structure used for organizing a set of points in a k-dimensional space. </a:t>
            </a:r>
            <a:endParaRPr lang="en-IN" sz="2400" dirty="0" smtClean="0"/>
          </a:p>
          <a:p>
            <a:pPr algn="just"/>
            <a:r>
              <a:rPr lang="en-IN" sz="2400" dirty="0" smtClean="0"/>
              <a:t>It </a:t>
            </a:r>
            <a:r>
              <a:rPr lang="en-IN" sz="2400" dirty="0"/>
              <a:t>is widely used in computer science and related fields, including computer vision and machine learning, for tasks such as nearest </a:t>
            </a:r>
            <a:r>
              <a:rPr lang="en-IN" sz="2400" dirty="0" err="1"/>
              <a:t>neighbor</a:t>
            </a:r>
            <a:r>
              <a:rPr lang="en-IN" sz="2400" dirty="0"/>
              <a:t> search, range search, and efficient partitioning of multidimensional data</a:t>
            </a:r>
            <a:r>
              <a:rPr lang="en-IN" sz="2400" dirty="0" smtClean="0"/>
              <a:t>.</a:t>
            </a:r>
          </a:p>
          <a:p>
            <a:pPr algn="just"/>
            <a:r>
              <a:rPr lang="en-IN" sz="2400" dirty="0"/>
              <a:t>The KD tree is a binary tree where each node represents an axis-aligned </a:t>
            </a:r>
            <a:r>
              <a:rPr lang="en-IN" sz="2400" dirty="0" err="1"/>
              <a:t>hyperrectangle</a:t>
            </a:r>
            <a:r>
              <a:rPr lang="en-IN" sz="2400" dirty="0"/>
              <a:t>, splitting the space into two parts. </a:t>
            </a:r>
            <a:endParaRPr lang="en-IN" sz="2400" dirty="0" smtClean="0"/>
          </a:p>
          <a:p>
            <a:pPr algn="just"/>
            <a:r>
              <a:rPr lang="en-IN" sz="2400" dirty="0" smtClean="0"/>
              <a:t>In </a:t>
            </a:r>
            <a:r>
              <a:rPr lang="en-IN" sz="2400" dirty="0"/>
              <a:t>a 2D space, each node splits the points into two subsets based on a vertical or horizontal line, while in higher dimensions, it's based on a </a:t>
            </a:r>
            <a:r>
              <a:rPr lang="en-IN" sz="2400" dirty="0" err="1"/>
              <a:t>hyperplane</a:t>
            </a:r>
            <a:r>
              <a:rPr lang="en-IN" sz="2400" dirty="0"/>
              <a:t>.</a:t>
            </a:r>
          </a:p>
        </p:txBody>
      </p:sp>
    </p:spTree>
    <p:extLst>
      <p:ext uri="{BB962C8B-B14F-4D97-AF65-F5344CB8AC3E}">
        <p14:creationId xmlns:p14="http://schemas.microsoft.com/office/powerpoint/2010/main" val="1884929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418058"/>
          </a:xfrm>
        </p:spPr>
        <p:txBody>
          <a:bodyPr>
            <a:normAutofit fontScale="90000"/>
          </a:bodyPr>
          <a:lstStyle/>
          <a:p>
            <a:r>
              <a:rPr lang="en-IN" sz="4000" b="1" dirty="0"/>
              <a:t>KD Tree </a:t>
            </a:r>
            <a:r>
              <a:rPr lang="en-IN" sz="4000" b="1" dirty="0" smtClean="0"/>
              <a:t>Construction</a:t>
            </a:r>
            <a:endParaRPr lang="en-IN" sz="4000" dirty="0"/>
          </a:p>
        </p:txBody>
      </p:sp>
      <p:sp>
        <p:nvSpPr>
          <p:cNvPr id="3" name="Content Placeholder 2"/>
          <p:cNvSpPr>
            <a:spLocks noGrp="1"/>
          </p:cNvSpPr>
          <p:nvPr>
            <p:ph idx="1"/>
          </p:nvPr>
        </p:nvSpPr>
        <p:spPr>
          <a:xfrm>
            <a:off x="457200" y="548680"/>
            <a:ext cx="8229600" cy="5577483"/>
          </a:xfrm>
        </p:spPr>
        <p:txBody>
          <a:bodyPr>
            <a:normAutofit/>
          </a:bodyPr>
          <a:lstStyle/>
          <a:p>
            <a:r>
              <a:rPr lang="en-IN" sz="2400" b="1" dirty="0"/>
              <a:t>Dimension Selection:</a:t>
            </a:r>
            <a:r>
              <a:rPr lang="en-IN" sz="2400" dirty="0"/>
              <a:t> Choose a dimension (x, y, z, etc.) as the splitting axis based on some criteria, often alternating between dimensions in a cyclical manner</a:t>
            </a:r>
            <a:r>
              <a:rPr lang="en-IN" sz="2400" dirty="0" smtClean="0"/>
              <a:t>.</a:t>
            </a:r>
          </a:p>
          <a:p>
            <a:r>
              <a:rPr lang="en-IN" sz="2400" b="1" dirty="0"/>
              <a:t>Median Calculation:</a:t>
            </a:r>
            <a:r>
              <a:rPr lang="en-IN" sz="2400" dirty="0"/>
              <a:t> Find the median value along the chosen dimension for the current set of points. This median value will be the value for the current node's splitting plane</a:t>
            </a:r>
            <a:r>
              <a:rPr lang="en-IN" sz="2400" dirty="0" smtClean="0"/>
              <a:t>.</a:t>
            </a:r>
          </a:p>
          <a:p>
            <a:r>
              <a:rPr lang="en-IN" sz="2400" b="1" dirty="0"/>
              <a:t>Partitioning:</a:t>
            </a:r>
            <a:r>
              <a:rPr lang="en-IN" sz="2400" dirty="0"/>
              <a:t> Partition the points into two sets based on the median value along the chosen dimension. Points less than or equal to the median go to the left child, and points greater than the median go to the right child</a:t>
            </a:r>
            <a:r>
              <a:rPr lang="en-IN" sz="2400" dirty="0" smtClean="0"/>
              <a:t>.</a:t>
            </a:r>
          </a:p>
          <a:p>
            <a:r>
              <a:rPr lang="en-IN" sz="2400" b="1" dirty="0"/>
              <a:t>Recursion:</a:t>
            </a:r>
            <a:r>
              <a:rPr lang="en-IN" sz="2400" dirty="0"/>
              <a:t> Recursively apply steps 1 to 3 for each subset of points, creating the left and right </a:t>
            </a:r>
            <a:r>
              <a:rPr lang="en-IN" sz="2400" dirty="0" err="1"/>
              <a:t>subtrees</a:t>
            </a:r>
            <a:r>
              <a:rPr lang="en-IN" sz="2400" dirty="0"/>
              <a:t>.</a:t>
            </a:r>
          </a:p>
        </p:txBody>
      </p:sp>
    </p:spTree>
    <p:extLst>
      <p:ext uri="{BB962C8B-B14F-4D97-AF65-F5344CB8AC3E}">
        <p14:creationId xmlns:p14="http://schemas.microsoft.com/office/powerpoint/2010/main" val="673182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562074"/>
          </a:xfrm>
        </p:spPr>
        <p:txBody>
          <a:bodyPr>
            <a:normAutofit fontScale="90000"/>
          </a:bodyPr>
          <a:lstStyle/>
          <a:p>
            <a:r>
              <a:rPr lang="en-IN" b="1" dirty="0"/>
              <a:t>Nearest </a:t>
            </a:r>
            <a:r>
              <a:rPr lang="en-IN" b="1" dirty="0" err="1"/>
              <a:t>Neighbor</a:t>
            </a:r>
            <a:r>
              <a:rPr lang="en-IN" b="1" dirty="0"/>
              <a:t> </a:t>
            </a:r>
            <a:r>
              <a:rPr lang="en-IN" b="1" dirty="0" smtClean="0"/>
              <a:t>Search</a:t>
            </a:r>
            <a:endParaRPr lang="en-IN" dirty="0"/>
          </a:p>
        </p:txBody>
      </p:sp>
      <p:sp>
        <p:nvSpPr>
          <p:cNvPr id="3" name="Content Placeholder 2"/>
          <p:cNvSpPr>
            <a:spLocks noGrp="1"/>
          </p:cNvSpPr>
          <p:nvPr>
            <p:ph idx="1"/>
          </p:nvPr>
        </p:nvSpPr>
        <p:spPr>
          <a:xfrm>
            <a:off x="457200" y="692696"/>
            <a:ext cx="8229600" cy="5904656"/>
          </a:xfrm>
        </p:spPr>
        <p:txBody>
          <a:bodyPr>
            <a:normAutofit fontScale="92500"/>
          </a:bodyPr>
          <a:lstStyle/>
          <a:p>
            <a:r>
              <a:rPr lang="en-IN" sz="2400" b="1" dirty="0"/>
              <a:t>Traversal:</a:t>
            </a:r>
            <a:r>
              <a:rPr lang="en-IN" sz="2400" dirty="0"/>
              <a:t> Start at the root and traverse the KD tree based on the splitting rules to find the leaf node that would contain the query point</a:t>
            </a:r>
            <a:r>
              <a:rPr lang="en-IN" sz="2400" dirty="0" smtClean="0"/>
              <a:t>.</a:t>
            </a:r>
          </a:p>
          <a:p>
            <a:r>
              <a:rPr lang="en-IN" sz="2400" b="1" dirty="0"/>
              <a:t>Backtracking:</a:t>
            </a:r>
            <a:r>
              <a:rPr lang="en-IN" sz="2400" dirty="0"/>
              <a:t> Backtrack from the leaf node to the root, updating the best-known nearest </a:t>
            </a:r>
            <a:r>
              <a:rPr lang="en-IN" sz="2400" dirty="0" err="1"/>
              <a:t>neighbor</a:t>
            </a:r>
            <a:r>
              <a:rPr lang="en-IN" sz="2400" dirty="0"/>
              <a:t> and its distance while considering whether the other </a:t>
            </a:r>
            <a:r>
              <a:rPr lang="en-IN" sz="2400" dirty="0" err="1"/>
              <a:t>subtree</a:t>
            </a:r>
            <a:r>
              <a:rPr lang="en-IN" sz="2400" dirty="0"/>
              <a:t> could potentially contain a closer point</a:t>
            </a:r>
            <a:r>
              <a:rPr lang="en-IN" sz="2400" dirty="0" smtClean="0"/>
              <a:t>.</a:t>
            </a:r>
          </a:p>
          <a:p>
            <a:r>
              <a:rPr lang="en-IN" sz="2400" b="1" dirty="0"/>
              <a:t>Pruning:</a:t>
            </a:r>
            <a:r>
              <a:rPr lang="en-IN" sz="2400" dirty="0"/>
              <a:t> Use the distance from the query point to the splitting plane to determine if the other </a:t>
            </a:r>
            <a:r>
              <a:rPr lang="en-IN" sz="2400" dirty="0" err="1"/>
              <a:t>subtree</a:t>
            </a:r>
            <a:r>
              <a:rPr lang="en-IN" sz="2400" dirty="0"/>
              <a:t> needs to be searched, based on the current best distance</a:t>
            </a:r>
            <a:r>
              <a:rPr lang="en-IN" sz="2400" dirty="0" smtClean="0"/>
              <a:t>.</a:t>
            </a:r>
          </a:p>
          <a:p>
            <a:r>
              <a:rPr lang="en-IN" sz="2400" dirty="0"/>
              <a:t>KD trees are efficient for multidimensional nearest </a:t>
            </a:r>
            <a:r>
              <a:rPr lang="en-IN" sz="2400" dirty="0" err="1"/>
              <a:t>neighbor</a:t>
            </a:r>
            <a:r>
              <a:rPr lang="en-IN" sz="2400" dirty="0"/>
              <a:t> search, and they can significantly speed up the process compared to a linear search through all points. </a:t>
            </a:r>
            <a:endParaRPr lang="en-IN" sz="2400" dirty="0" smtClean="0"/>
          </a:p>
          <a:p>
            <a:r>
              <a:rPr lang="en-IN" sz="2400" dirty="0"/>
              <a:t>KD trees may not be the best choice for very high-dimensional spaces due to the curse of dimensionality and the potential for inefficient splits. In high dimensions, approximate nearest </a:t>
            </a:r>
            <a:r>
              <a:rPr lang="en-IN" sz="2400" dirty="0" err="1"/>
              <a:t>neighbor</a:t>
            </a:r>
            <a:r>
              <a:rPr lang="en-IN" sz="2400" dirty="0"/>
              <a:t> search methods may be more appropriate.</a:t>
            </a:r>
          </a:p>
        </p:txBody>
      </p:sp>
    </p:spTree>
    <p:extLst>
      <p:ext uri="{BB962C8B-B14F-4D97-AF65-F5344CB8AC3E}">
        <p14:creationId xmlns:p14="http://schemas.microsoft.com/office/powerpoint/2010/main" val="497499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4"/>
            <a:ext cx="8229600" cy="778098"/>
          </a:xfrm>
        </p:spPr>
        <p:txBody>
          <a:bodyPr/>
          <a:lstStyle/>
          <a:p>
            <a:r>
              <a:rPr lang="en-IN" b="1" dirty="0"/>
              <a:t>Feature Matching</a:t>
            </a:r>
            <a:endParaRPr lang="en-IN" dirty="0"/>
          </a:p>
        </p:txBody>
      </p:sp>
      <p:sp>
        <p:nvSpPr>
          <p:cNvPr id="3" name="Content Placeholder 2"/>
          <p:cNvSpPr>
            <a:spLocks noGrp="1"/>
          </p:cNvSpPr>
          <p:nvPr>
            <p:ph idx="1"/>
          </p:nvPr>
        </p:nvSpPr>
        <p:spPr>
          <a:xfrm>
            <a:off x="457200" y="764704"/>
            <a:ext cx="8229600" cy="5361459"/>
          </a:xfrm>
        </p:spPr>
        <p:txBody>
          <a:bodyPr>
            <a:normAutofit lnSpcReduction="10000"/>
          </a:bodyPr>
          <a:lstStyle/>
          <a:p>
            <a:pPr algn="just"/>
            <a:r>
              <a:rPr lang="en-IN" sz="2400" dirty="0"/>
              <a:t>Feature matching in computer vision involves identifying and comparing distinct features or patterns in images to establish correspondences between different parts of the image or between multiple images. </a:t>
            </a:r>
            <a:endParaRPr lang="en-IN" sz="2400" dirty="0" smtClean="0"/>
          </a:p>
          <a:p>
            <a:pPr algn="just"/>
            <a:r>
              <a:rPr lang="en-IN" sz="2400" dirty="0" smtClean="0"/>
              <a:t>These </a:t>
            </a:r>
            <a:r>
              <a:rPr lang="en-IN" sz="2400" dirty="0"/>
              <a:t>features could include </a:t>
            </a:r>
            <a:r>
              <a:rPr lang="en-IN" sz="2400" dirty="0" err="1"/>
              <a:t>keypoints</a:t>
            </a:r>
            <a:r>
              <a:rPr lang="en-IN" sz="2400" dirty="0"/>
              <a:t>, edges, corners, or other distinctive visual elements</a:t>
            </a:r>
            <a:r>
              <a:rPr lang="en-IN" sz="2400" dirty="0" smtClean="0"/>
              <a:t>.</a:t>
            </a:r>
          </a:p>
          <a:p>
            <a:pPr algn="just"/>
            <a:r>
              <a:rPr lang="en-IN" sz="2400" b="1" dirty="0"/>
              <a:t>Key Point Matching:</a:t>
            </a:r>
            <a:r>
              <a:rPr lang="en-IN" sz="2400" dirty="0"/>
              <a:t> Identifying and matching </a:t>
            </a:r>
            <a:r>
              <a:rPr lang="en-IN" sz="2400" dirty="0" err="1"/>
              <a:t>keypoints</a:t>
            </a:r>
            <a:r>
              <a:rPr lang="en-IN" sz="2400" dirty="0"/>
              <a:t> (e.g., using the Scale-Invariant Feature Transform - SIFT) between images to establish correspondences</a:t>
            </a:r>
            <a:r>
              <a:rPr lang="en-IN" sz="2400" dirty="0" smtClean="0"/>
              <a:t>.</a:t>
            </a:r>
          </a:p>
          <a:p>
            <a:pPr algn="just"/>
            <a:r>
              <a:rPr lang="en-IN" sz="2400" b="1" dirty="0"/>
              <a:t>Descriptor Matching:</a:t>
            </a:r>
            <a:r>
              <a:rPr lang="en-IN" sz="2400" dirty="0"/>
              <a:t> Generating descriptors (e.g., Histogram of Oriented Gradients - HOG) for the detected </a:t>
            </a:r>
            <a:r>
              <a:rPr lang="en-IN" sz="2400" dirty="0" err="1"/>
              <a:t>keypoints</a:t>
            </a:r>
            <a:r>
              <a:rPr lang="en-IN" sz="2400" dirty="0"/>
              <a:t> and matching them between images to find similar regions</a:t>
            </a:r>
            <a:r>
              <a:rPr lang="en-IN" sz="2400" dirty="0" smtClean="0"/>
              <a:t>.</a:t>
            </a:r>
          </a:p>
          <a:p>
            <a:pPr algn="just"/>
            <a:r>
              <a:rPr lang="en-IN" sz="2400" b="1" dirty="0"/>
              <a:t>Template Matching:</a:t>
            </a:r>
            <a:r>
              <a:rPr lang="en-IN" sz="2400" dirty="0"/>
              <a:t> Matching a predefined template (a small patch of an image) with various locations in a larger image to locate instances of the template.</a:t>
            </a:r>
          </a:p>
        </p:txBody>
      </p:sp>
    </p:spTree>
    <p:extLst>
      <p:ext uri="{BB962C8B-B14F-4D97-AF65-F5344CB8AC3E}">
        <p14:creationId xmlns:p14="http://schemas.microsoft.com/office/powerpoint/2010/main" val="3902999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562074"/>
          </a:xfrm>
        </p:spPr>
        <p:txBody>
          <a:bodyPr>
            <a:normAutofit fontScale="90000"/>
          </a:bodyPr>
          <a:lstStyle/>
          <a:p>
            <a:r>
              <a:rPr lang="en-US" b="1" dirty="0" smtClean="0"/>
              <a:t>Example</a:t>
            </a:r>
            <a:endParaRPr lang="en-IN" b="1" dirty="0"/>
          </a:p>
        </p:txBody>
      </p:sp>
      <p:sp>
        <p:nvSpPr>
          <p:cNvPr id="3" name="Content Placeholder 2"/>
          <p:cNvSpPr>
            <a:spLocks noGrp="1"/>
          </p:cNvSpPr>
          <p:nvPr>
            <p:ph idx="1"/>
          </p:nvPr>
        </p:nvSpPr>
        <p:spPr>
          <a:xfrm>
            <a:off x="457200" y="620688"/>
            <a:ext cx="8229600" cy="5505475"/>
          </a:xfrm>
        </p:spPr>
        <p:txBody>
          <a:bodyPr>
            <a:normAutofit/>
          </a:bodyPr>
          <a:lstStyle/>
          <a:p>
            <a:r>
              <a:rPr lang="en-IN" sz="2400" dirty="0"/>
              <a:t>C</a:t>
            </a:r>
            <a:r>
              <a:rPr lang="en-IN" sz="2400" dirty="0" smtClean="0"/>
              <a:t>onstruct </a:t>
            </a:r>
            <a:r>
              <a:rPr lang="en-IN" sz="2400" dirty="0"/>
              <a:t>a KD tree and </a:t>
            </a:r>
            <a:r>
              <a:rPr lang="en-IN" sz="2400" dirty="0" smtClean="0"/>
              <a:t>perform </a:t>
            </a:r>
            <a:r>
              <a:rPr lang="en-IN" sz="2400" dirty="0"/>
              <a:t>a nearest </a:t>
            </a:r>
            <a:r>
              <a:rPr lang="en-IN" sz="2400" dirty="0" err="1"/>
              <a:t>neighbor</a:t>
            </a:r>
            <a:r>
              <a:rPr lang="en-IN" sz="2400" dirty="0"/>
              <a:t> search using the following set of 2D points</a:t>
            </a:r>
            <a:r>
              <a:rPr lang="en-IN" sz="2400" dirty="0" smtClean="0"/>
              <a:t>:</a:t>
            </a:r>
          </a:p>
          <a:p>
            <a:r>
              <a:rPr lang="en-US" sz="2400" dirty="0" smtClean="0"/>
              <a:t>Points: (2,3), (5,4), (9,6), (4,7), (8,1), (7,2)</a:t>
            </a:r>
          </a:p>
          <a:p>
            <a:r>
              <a:rPr lang="en-IN" sz="2400" b="1" dirty="0"/>
              <a:t>Choose Dimension and </a:t>
            </a:r>
            <a:r>
              <a:rPr lang="en-IN" sz="2400" b="1" dirty="0" err="1" smtClean="0"/>
              <a:t>Sort:</a:t>
            </a:r>
            <a:r>
              <a:rPr lang="en-IN" sz="2400" dirty="0" err="1"/>
              <a:t>Initially</a:t>
            </a:r>
            <a:r>
              <a:rPr lang="en-IN" sz="2400" dirty="0"/>
              <a:t>, we'll choose the x-coordinate as the splitting dimension since it's the first level of the KD tree. Sort the points based on the x-coordinate</a:t>
            </a:r>
            <a:r>
              <a:rPr lang="en-IN" sz="2400" dirty="0" smtClean="0"/>
              <a:t>:</a:t>
            </a:r>
          </a:p>
          <a:p>
            <a:r>
              <a:rPr lang="en-IN" sz="2400" dirty="0" smtClean="0"/>
              <a:t>(2,3), (4,7), (5,4), (7,2), (8,1), (9,6)</a:t>
            </a:r>
          </a:p>
          <a:p>
            <a:r>
              <a:rPr lang="en-IN" sz="2400" b="1" dirty="0"/>
              <a:t>Find Median and Split</a:t>
            </a:r>
            <a:r>
              <a:rPr lang="en-IN" sz="2400" b="1" dirty="0" smtClean="0"/>
              <a:t>:</a:t>
            </a:r>
          </a:p>
          <a:p>
            <a:r>
              <a:rPr lang="en-IN" sz="2400" dirty="0"/>
              <a:t>The median x-coordinate is </a:t>
            </a:r>
            <a:r>
              <a:rPr lang="en-IN" sz="2400" dirty="0" smtClean="0"/>
              <a:t>6, </a:t>
            </a:r>
            <a:r>
              <a:rPr lang="en-IN" sz="2400" dirty="0"/>
              <a:t>so we split the points into two subsets based on this median:</a:t>
            </a:r>
          </a:p>
          <a:p>
            <a:r>
              <a:rPr lang="en-IN" sz="2400" dirty="0"/>
              <a:t>Left Child: (2,3), (4,7), (5,4)</a:t>
            </a:r>
          </a:p>
          <a:p>
            <a:r>
              <a:rPr lang="en-IN" sz="2400" dirty="0"/>
              <a:t>Right Child: (7,2), (8,1), (9,6)</a:t>
            </a:r>
          </a:p>
          <a:p>
            <a:endParaRPr lang="en-IN" sz="2400" dirty="0"/>
          </a:p>
        </p:txBody>
      </p:sp>
    </p:spTree>
    <p:extLst>
      <p:ext uri="{BB962C8B-B14F-4D97-AF65-F5344CB8AC3E}">
        <p14:creationId xmlns:p14="http://schemas.microsoft.com/office/powerpoint/2010/main" val="216134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92500" lnSpcReduction="20000"/>
          </a:bodyPr>
          <a:lstStyle/>
          <a:p>
            <a:r>
              <a:rPr lang="en-IN" sz="2000" b="1" dirty="0"/>
              <a:t>Choose Dimension for Next </a:t>
            </a:r>
            <a:r>
              <a:rPr lang="en-IN" sz="2000" b="1" dirty="0" smtClean="0"/>
              <a:t>Level</a:t>
            </a:r>
          </a:p>
          <a:p>
            <a:r>
              <a:rPr lang="en-IN" sz="2000" dirty="0"/>
              <a:t>At the next level, we choose the y-coordinate as the splitting dimension. Starting with the left child:</a:t>
            </a:r>
          </a:p>
          <a:p>
            <a:r>
              <a:rPr lang="en-IN" sz="2000" dirty="0"/>
              <a:t>Sort the left child points based on y-coordinate:</a:t>
            </a:r>
          </a:p>
          <a:p>
            <a:r>
              <a:rPr lang="en-IN" sz="2000" dirty="0" smtClean="0"/>
              <a:t>(2,3), (5,4), (4,7)</a:t>
            </a:r>
          </a:p>
          <a:p>
            <a:r>
              <a:rPr lang="en-IN" sz="2000" dirty="0"/>
              <a:t>Find the median y-coordinate (4) and split the points into two subsets:</a:t>
            </a:r>
          </a:p>
          <a:p>
            <a:pPr lvl="1"/>
            <a:r>
              <a:rPr lang="en-IN" sz="2000" dirty="0"/>
              <a:t>Left Child of Left Child: (2,3), (5,4)</a:t>
            </a:r>
          </a:p>
          <a:p>
            <a:pPr lvl="1"/>
            <a:r>
              <a:rPr lang="en-IN" sz="2000" dirty="0"/>
              <a:t>Right Child of Left Child: (4,7)</a:t>
            </a:r>
          </a:p>
          <a:p>
            <a:r>
              <a:rPr lang="en-IN" sz="2000" dirty="0"/>
              <a:t>Now, proceed to the right child:</a:t>
            </a:r>
          </a:p>
          <a:p>
            <a:r>
              <a:rPr lang="en-IN" sz="2000" dirty="0"/>
              <a:t>Sort the right child points based on y-coordinate:</a:t>
            </a:r>
          </a:p>
          <a:p>
            <a:r>
              <a:rPr lang="en-IN" sz="2000" dirty="0" smtClean="0"/>
              <a:t>(7,2), (9,6), (8,1)</a:t>
            </a:r>
          </a:p>
          <a:p>
            <a:r>
              <a:rPr lang="en-IN" sz="2000" dirty="0"/>
              <a:t>Find the median y-coordinate (2) and split the points into two </a:t>
            </a:r>
            <a:r>
              <a:rPr lang="en-IN" sz="2000" dirty="0" err="1"/>
              <a:t>subsets:Left</a:t>
            </a:r>
            <a:r>
              <a:rPr lang="en-IN" sz="2000" dirty="0"/>
              <a:t> Child of Right Child: (8,1)</a:t>
            </a:r>
          </a:p>
          <a:p>
            <a:r>
              <a:rPr lang="en-IN" sz="2000" dirty="0"/>
              <a:t>Right Child of Right Child: (7,2), (9,6)</a:t>
            </a:r>
          </a:p>
          <a:p>
            <a:r>
              <a:rPr lang="en-IN" sz="2000" b="1" dirty="0"/>
              <a:t>Complete the Tree</a:t>
            </a:r>
            <a:r>
              <a:rPr lang="en-IN" sz="2000" b="1" dirty="0" smtClean="0"/>
              <a:t>: </a:t>
            </a:r>
          </a:p>
          <a:p>
            <a:r>
              <a:rPr lang="en-IN" sz="2000" b="1" dirty="0"/>
              <a:t> </a:t>
            </a:r>
            <a:r>
              <a:rPr lang="en-IN" sz="2000" b="1" dirty="0" smtClean="0"/>
              <a:t>    (5,4)</a:t>
            </a:r>
          </a:p>
          <a:p>
            <a:r>
              <a:rPr lang="en-IN" sz="2000" b="1" dirty="0" smtClean="0"/>
              <a:t>     /     \</a:t>
            </a:r>
          </a:p>
          <a:p>
            <a:r>
              <a:rPr lang="en-IN" sz="2000" b="1" dirty="0" smtClean="0"/>
              <a:t>(2,3)       (7,2)</a:t>
            </a:r>
          </a:p>
          <a:p>
            <a:r>
              <a:rPr lang="en-IN" sz="2000" b="1" dirty="0" smtClean="0"/>
              <a:t>    \         /    \</a:t>
            </a:r>
          </a:p>
          <a:p>
            <a:r>
              <a:rPr lang="en-IN" sz="2000" b="1" dirty="0" smtClean="0"/>
              <a:t>  (4,7)   (9,6) (8,1)</a:t>
            </a:r>
            <a:endParaRPr lang="en-IN" sz="2000" dirty="0" smtClean="0"/>
          </a:p>
          <a:p>
            <a:endParaRPr lang="en-IN" sz="2000" dirty="0"/>
          </a:p>
        </p:txBody>
      </p:sp>
    </p:spTree>
    <p:extLst>
      <p:ext uri="{BB962C8B-B14F-4D97-AF65-F5344CB8AC3E}">
        <p14:creationId xmlns:p14="http://schemas.microsoft.com/office/powerpoint/2010/main" val="10222239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Autofit/>
          </a:bodyPr>
          <a:lstStyle/>
          <a:p>
            <a:r>
              <a:rPr lang="en-IN" sz="3200" b="1" dirty="0"/>
              <a:t>Nearest </a:t>
            </a:r>
            <a:r>
              <a:rPr lang="en-IN" sz="3200" b="1" dirty="0" err="1"/>
              <a:t>Neighbor</a:t>
            </a:r>
            <a:r>
              <a:rPr lang="en-IN" sz="3200" b="1" dirty="0"/>
              <a:t> Search (Query Point: (3,5)):</a:t>
            </a:r>
            <a:br>
              <a:rPr lang="en-IN" sz="3200" b="1" dirty="0"/>
            </a:br>
            <a:endParaRPr lang="en-IN" sz="3200" dirty="0"/>
          </a:p>
        </p:txBody>
      </p:sp>
      <p:sp>
        <p:nvSpPr>
          <p:cNvPr id="3" name="Content Placeholder 2"/>
          <p:cNvSpPr>
            <a:spLocks noGrp="1"/>
          </p:cNvSpPr>
          <p:nvPr>
            <p:ph idx="1"/>
          </p:nvPr>
        </p:nvSpPr>
        <p:spPr>
          <a:xfrm>
            <a:off x="457200" y="764704"/>
            <a:ext cx="8229600" cy="5361459"/>
          </a:xfrm>
        </p:spPr>
        <p:txBody>
          <a:bodyPr>
            <a:normAutofit/>
          </a:bodyPr>
          <a:lstStyle/>
          <a:p>
            <a:r>
              <a:rPr lang="en-IN" sz="2400" dirty="0"/>
              <a:t>Start at the root (5,4).</a:t>
            </a:r>
          </a:p>
          <a:p>
            <a:r>
              <a:rPr lang="en-IN" sz="2400" dirty="0"/>
              <a:t>Traverse to the left child because the x-coordinate of the query point (3) is less than the root's x-coordinate (5).</a:t>
            </a:r>
          </a:p>
          <a:p>
            <a:r>
              <a:rPr lang="en-IN" sz="2400" dirty="0"/>
              <a:t>Traverse to the left child of the left child (2,3) since the y-coordinate of the query point (5) is greater than the left child's y-coordinate (4).</a:t>
            </a:r>
          </a:p>
          <a:p>
            <a:r>
              <a:rPr lang="en-IN" sz="2400" dirty="0"/>
              <a:t>The nearest </a:t>
            </a:r>
            <a:r>
              <a:rPr lang="en-IN" sz="2400" dirty="0" err="1"/>
              <a:t>neighbor</a:t>
            </a:r>
            <a:r>
              <a:rPr lang="en-IN" sz="2400" dirty="0"/>
              <a:t> is (5,4), and the distance is </a:t>
            </a:r>
            <a:r>
              <a:rPr lang="en-IN" sz="2400" dirty="0" err="1"/>
              <a:t>sqrt</a:t>
            </a:r>
            <a:r>
              <a:rPr lang="en-IN" sz="2400" dirty="0"/>
              <a:t>((3-5)^2 + (5-4)^2) = </a:t>
            </a:r>
            <a:r>
              <a:rPr lang="en-IN" sz="2400" dirty="0" err="1"/>
              <a:t>sqrt</a:t>
            </a:r>
            <a:r>
              <a:rPr lang="en-IN" sz="2400" dirty="0"/>
              <a:t>(5).</a:t>
            </a:r>
          </a:p>
          <a:p>
            <a:endParaRPr lang="en-IN" sz="2400" dirty="0"/>
          </a:p>
        </p:txBody>
      </p:sp>
    </p:spTree>
    <p:extLst>
      <p:ext uri="{BB962C8B-B14F-4D97-AF65-F5344CB8AC3E}">
        <p14:creationId xmlns:p14="http://schemas.microsoft.com/office/powerpoint/2010/main" val="845287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pPr algn="just"/>
            <a:r>
              <a:rPr lang="en-IN" sz="2400" dirty="0" err="1"/>
              <a:t>OpenCV</a:t>
            </a:r>
            <a:r>
              <a:rPr lang="en-IN" sz="2400" dirty="0"/>
              <a:t> does not provide a direct implementation of KD trees as part of its standard library. </a:t>
            </a:r>
            <a:endParaRPr lang="en-IN" sz="2400" dirty="0" smtClean="0"/>
          </a:p>
          <a:p>
            <a:pPr algn="just"/>
            <a:r>
              <a:rPr lang="en-IN" sz="2400" dirty="0" smtClean="0"/>
              <a:t>We can </a:t>
            </a:r>
            <a:r>
              <a:rPr lang="en-IN" sz="2400" dirty="0"/>
              <a:t>use the </a:t>
            </a:r>
            <a:r>
              <a:rPr lang="en-IN" sz="2400" dirty="0" err="1" smtClean="0"/>
              <a:t>flann</a:t>
            </a:r>
            <a:r>
              <a:rPr lang="en-IN" sz="2400" dirty="0"/>
              <a:t> (Fast Library for Approximate Nearest </a:t>
            </a:r>
            <a:r>
              <a:rPr lang="en-IN" sz="2400" dirty="0" err="1"/>
              <a:t>Neighbors</a:t>
            </a:r>
            <a:r>
              <a:rPr lang="en-IN" sz="2400" dirty="0"/>
              <a:t>) module in </a:t>
            </a:r>
            <a:r>
              <a:rPr lang="en-IN" sz="2400" dirty="0" err="1"/>
              <a:t>OpenCV</a:t>
            </a:r>
            <a:r>
              <a:rPr lang="en-IN" sz="2400" dirty="0"/>
              <a:t>, which internally uses KD trees and other data structures to perform nearest </a:t>
            </a:r>
            <a:r>
              <a:rPr lang="en-IN" sz="2400" dirty="0" err="1"/>
              <a:t>neighbor</a:t>
            </a:r>
            <a:r>
              <a:rPr lang="en-IN" sz="2400" dirty="0"/>
              <a:t> searches efficiently.</a:t>
            </a:r>
          </a:p>
        </p:txBody>
      </p:sp>
    </p:spTree>
    <p:extLst>
      <p:ext uri="{BB962C8B-B14F-4D97-AF65-F5344CB8AC3E}">
        <p14:creationId xmlns:p14="http://schemas.microsoft.com/office/powerpoint/2010/main" val="32886003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77500" lnSpcReduction="20000"/>
          </a:bodyPr>
          <a:lstStyle/>
          <a:p>
            <a:pPr marL="0" indent="0">
              <a:buNone/>
            </a:pPr>
            <a:r>
              <a:rPr lang="en-IN" sz="2000" dirty="0" smtClean="0"/>
              <a:t>import cv2</a:t>
            </a:r>
          </a:p>
          <a:p>
            <a:pPr marL="0" indent="0">
              <a:buNone/>
            </a:pPr>
            <a:r>
              <a:rPr lang="en-IN" sz="2000" dirty="0" smtClean="0"/>
              <a:t>import </a:t>
            </a:r>
            <a:r>
              <a:rPr lang="en-IN" sz="2000" dirty="0" err="1" smtClean="0"/>
              <a:t>numpy</a:t>
            </a:r>
            <a:r>
              <a:rPr lang="en-IN" sz="2000" dirty="0" smtClean="0"/>
              <a:t> as </a:t>
            </a:r>
            <a:r>
              <a:rPr lang="en-IN" sz="2000" dirty="0" err="1" smtClean="0"/>
              <a:t>np</a:t>
            </a:r>
            <a:endParaRPr lang="en-IN" sz="2000" dirty="0" smtClean="0"/>
          </a:p>
          <a:p>
            <a:pPr marL="0" indent="0">
              <a:buNone/>
            </a:pPr>
            <a:endParaRPr lang="en-IN" sz="2000" dirty="0" smtClean="0"/>
          </a:p>
          <a:p>
            <a:pPr marL="0" indent="0">
              <a:buNone/>
            </a:pPr>
            <a:r>
              <a:rPr lang="en-IN" sz="2000" dirty="0" smtClean="0"/>
              <a:t># Sample data</a:t>
            </a:r>
          </a:p>
          <a:p>
            <a:pPr marL="0" indent="0">
              <a:buNone/>
            </a:pPr>
            <a:r>
              <a:rPr lang="en-IN" sz="2000" dirty="0" smtClean="0"/>
              <a:t>data = </a:t>
            </a:r>
            <a:r>
              <a:rPr lang="en-IN" sz="2000" dirty="0" err="1" smtClean="0"/>
              <a:t>np.array</a:t>
            </a:r>
            <a:r>
              <a:rPr lang="en-IN" sz="2000" dirty="0" smtClean="0"/>
              <a:t>([[2, 3], [5, 4], [9, 6], [4, 7], [8, 1], [7, 2]], </a:t>
            </a:r>
            <a:r>
              <a:rPr lang="en-IN" sz="2000" dirty="0" err="1" smtClean="0"/>
              <a:t>dtype</a:t>
            </a:r>
            <a:r>
              <a:rPr lang="en-IN" sz="2000" dirty="0" smtClean="0"/>
              <a:t>=np.float32)</a:t>
            </a:r>
          </a:p>
          <a:p>
            <a:pPr marL="0" indent="0">
              <a:buNone/>
            </a:pPr>
            <a:endParaRPr lang="en-IN" sz="2000" dirty="0" smtClean="0"/>
          </a:p>
          <a:p>
            <a:pPr marL="0" indent="0">
              <a:buNone/>
            </a:pPr>
            <a:r>
              <a:rPr lang="en-IN" sz="2000" dirty="0" smtClean="0"/>
              <a:t># Create an index for the data</a:t>
            </a:r>
          </a:p>
          <a:p>
            <a:pPr marL="0" indent="0">
              <a:buNone/>
            </a:pPr>
            <a:r>
              <a:rPr lang="en-IN" sz="2000" dirty="0" err="1" smtClean="0"/>
              <a:t>index_params</a:t>
            </a:r>
            <a:r>
              <a:rPr lang="en-IN" sz="2000" dirty="0" smtClean="0"/>
              <a:t> = </a:t>
            </a:r>
            <a:r>
              <a:rPr lang="en-IN" sz="2000" dirty="0" err="1" smtClean="0"/>
              <a:t>dict</a:t>
            </a:r>
            <a:r>
              <a:rPr lang="en-IN" sz="2000" dirty="0" smtClean="0"/>
              <a:t>(algorithm=1, trees=5)  # KD tree with 5 trees</a:t>
            </a:r>
          </a:p>
          <a:p>
            <a:pPr marL="0" indent="0">
              <a:buNone/>
            </a:pPr>
            <a:r>
              <a:rPr lang="en-IN" sz="2000" dirty="0" err="1" smtClean="0"/>
              <a:t>search_params</a:t>
            </a:r>
            <a:r>
              <a:rPr lang="en-IN" sz="2000" dirty="0" smtClean="0"/>
              <a:t> = </a:t>
            </a:r>
            <a:r>
              <a:rPr lang="en-IN" sz="2000" dirty="0" err="1" smtClean="0"/>
              <a:t>dict</a:t>
            </a:r>
            <a:r>
              <a:rPr lang="en-IN" sz="2000" dirty="0" smtClean="0"/>
              <a:t>(checks=50)  # Number of times the tree(s) will be recursively traversed</a:t>
            </a:r>
          </a:p>
          <a:p>
            <a:pPr marL="0" indent="0">
              <a:buNone/>
            </a:pPr>
            <a:endParaRPr lang="en-IN" sz="2000" dirty="0" smtClean="0"/>
          </a:p>
          <a:p>
            <a:pPr marL="0" indent="0">
              <a:buNone/>
            </a:pPr>
            <a:r>
              <a:rPr lang="en-IN" sz="2000" dirty="0" err="1" smtClean="0"/>
              <a:t>flann</a:t>
            </a:r>
            <a:r>
              <a:rPr lang="en-IN" sz="2000" dirty="0" smtClean="0"/>
              <a:t> = cv2.FlannBasedMatcher(</a:t>
            </a:r>
            <a:r>
              <a:rPr lang="en-IN" sz="2000" dirty="0" err="1" smtClean="0"/>
              <a:t>index_params</a:t>
            </a:r>
            <a:r>
              <a:rPr lang="en-IN" sz="2000" dirty="0" smtClean="0"/>
              <a:t>, </a:t>
            </a:r>
            <a:r>
              <a:rPr lang="en-IN" sz="2000" dirty="0" err="1" smtClean="0"/>
              <a:t>search_params</a:t>
            </a:r>
            <a:r>
              <a:rPr lang="en-IN" sz="2000" dirty="0" smtClean="0"/>
              <a:t>)</a:t>
            </a:r>
          </a:p>
          <a:p>
            <a:pPr marL="0" indent="0">
              <a:buNone/>
            </a:pPr>
            <a:endParaRPr lang="en-IN" sz="2000" dirty="0" smtClean="0"/>
          </a:p>
          <a:p>
            <a:pPr marL="0" indent="0">
              <a:buNone/>
            </a:pPr>
            <a:r>
              <a:rPr lang="en-IN" sz="2000" dirty="0" smtClean="0"/>
              <a:t># Build the index</a:t>
            </a:r>
          </a:p>
          <a:p>
            <a:pPr marL="0" indent="0">
              <a:buNone/>
            </a:pPr>
            <a:r>
              <a:rPr lang="en-IN" sz="2000" dirty="0" err="1" smtClean="0"/>
              <a:t>flann.add</a:t>
            </a:r>
            <a:r>
              <a:rPr lang="en-IN" sz="2000" dirty="0" smtClean="0"/>
              <a:t>([data])</a:t>
            </a:r>
          </a:p>
          <a:p>
            <a:pPr marL="0" indent="0">
              <a:buNone/>
            </a:pPr>
            <a:endParaRPr lang="en-IN" sz="2000" dirty="0" smtClean="0"/>
          </a:p>
          <a:p>
            <a:pPr marL="0" indent="0">
              <a:buNone/>
            </a:pPr>
            <a:r>
              <a:rPr lang="en-IN" sz="2000" dirty="0" smtClean="0"/>
              <a:t># Query for the nearest </a:t>
            </a:r>
            <a:r>
              <a:rPr lang="en-IN" sz="2000" dirty="0" err="1" smtClean="0"/>
              <a:t>neighbor</a:t>
            </a:r>
            <a:r>
              <a:rPr lang="en-IN" sz="2000" dirty="0" smtClean="0"/>
              <a:t> to point (3, 5)</a:t>
            </a:r>
          </a:p>
          <a:p>
            <a:pPr marL="0" indent="0">
              <a:buNone/>
            </a:pPr>
            <a:r>
              <a:rPr lang="en-IN" sz="2000" dirty="0" err="1" smtClean="0"/>
              <a:t>query_point</a:t>
            </a:r>
            <a:r>
              <a:rPr lang="en-IN" sz="2000" dirty="0" smtClean="0"/>
              <a:t> = </a:t>
            </a:r>
            <a:r>
              <a:rPr lang="en-IN" sz="2000" dirty="0" err="1" smtClean="0"/>
              <a:t>np.array</a:t>
            </a:r>
            <a:r>
              <a:rPr lang="en-IN" sz="2000" dirty="0" smtClean="0"/>
              <a:t>([[3, 5]], </a:t>
            </a:r>
            <a:r>
              <a:rPr lang="en-IN" sz="2000" dirty="0" err="1" smtClean="0"/>
              <a:t>dtype</a:t>
            </a:r>
            <a:r>
              <a:rPr lang="en-IN" sz="2000" dirty="0" smtClean="0"/>
              <a:t>=np.float32)</a:t>
            </a:r>
          </a:p>
          <a:p>
            <a:pPr marL="0" indent="0">
              <a:buNone/>
            </a:pPr>
            <a:r>
              <a:rPr lang="en-IN" sz="2000" dirty="0" smtClean="0"/>
              <a:t>_, </a:t>
            </a:r>
            <a:r>
              <a:rPr lang="en-IN" sz="2000" dirty="0" err="1" smtClean="0"/>
              <a:t>idxs</a:t>
            </a:r>
            <a:r>
              <a:rPr lang="en-IN" sz="2000" dirty="0" smtClean="0"/>
              <a:t>, _ = </a:t>
            </a:r>
            <a:r>
              <a:rPr lang="en-IN" sz="2000" dirty="0" err="1" smtClean="0"/>
              <a:t>flann.knnSearch</a:t>
            </a:r>
            <a:r>
              <a:rPr lang="en-IN" sz="2000" dirty="0" smtClean="0"/>
              <a:t>(</a:t>
            </a:r>
            <a:r>
              <a:rPr lang="en-IN" sz="2000" dirty="0" err="1" smtClean="0"/>
              <a:t>query_point</a:t>
            </a:r>
            <a:r>
              <a:rPr lang="en-IN" sz="2000" dirty="0" smtClean="0"/>
              <a:t>, 1, </a:t>
            </a:r>
            <a:r>
              <a:rPr lang="en-IN" sz="2000" dirty="0" err="1" smtClean="0"/>
              <a:t>params</a:t>
            </a:r>
            <a:r>
              <a:rPr lang="en-IN" sz="2000" dirty="0" smtClean="0"/>
              <a:t>={})</a:t>
            </a:r>
          </a:p>
          <a:p>
            <a:pPr marL="0" indent="0">
              <a:buNone/>
            </a:pPr>
            <a:endParaRPr lang="en-IN" sz="2000" dirty="0" smtClean="0"/>
          </a:p>
          <a:p>
            <a:pPr marL="0" indent="0">
              <a:buNone/>
            </a:pPr>
            <a:r>
              <a:rPr lang="en-IN" sz="2000" dirty="0" smtClean="0"/>
              <a:t># Nearest </a:t>
            </a:r>
            <a:r>
              <a:rPr lang="en-IN" sz="2000" dirty="0" err="1" smtClean="0"/>
              <a:t>neighbor</a:t>
            </a:r>
            <a:r>
              <a:rPr lang="en-IN" sz="2000" dirty="0" smtClean="0"/>
              <a:t> point</a:t>
            </a:r>
          </a:p>
          <a:p>
            <a:pPr marL="0" indent="0">
              <a:buNone/>
            </a:pPr>
            <a:r>
              <a:rPr lang="en-IN" sz="2000" dirty="0" err="1" smtClean="0"/>
              <a:t>nearest_neighbor</a:t>
            </a:r>
            <a:r>
              <a:rPr lang="en-IN" sz="2000" dirty="0" smtClean="0"/>
              <a:t> = data[</a:t>
            </a:r>
            <a:r>
              <a:rPr lang="en-IN" sz="2000" dirty="0" err="1" smtClean="0"/>
              <a:t>idxs.ravel</a:t>
            </a:r>
            <a:r>
              <a:rPr lang="en-IN" sz="2000" dirty="0" smtClean="0"/>
              <a:t>()]</a:t>
            </a:r>
          </a:p>
          <a:p>
            <a:pPr marL="0" indent="0">
              <a:buNone/>
            </a:pPr>
            <a:endParaRPr lang="en-IN" sz="2000" dirty="0" smtClean="0"/>
          </a:p>
          <a:p>
            <a:pPr marL="0" indent="0">
              <a:buNone/>
            </a:pPr>
            <a:r>
              <a:rPr lang="en-IN" sz="2000" dirty="0" smtClean="0"/>
              <a:t>print("Query Point:", </a:t>
            </a:r>
            <a:r>
              <a:rPr lang="en-IN" sz="2000" dirty="0" err="1" smtClean="0"/>
              <a:t>query_point</a:t>
            </a:r>
            <a:r>
              <a:rPr lang="en-IN" sz="2000" dirty="0" smtClean="0"/>
              <a:t>)</a:t>
            </a:r>
          </a:p>
          <a:p>
            <a:pPr marL="0" indent="0">
              <a:buNone/>
            </a:pPr>
            <a:r>
              <a:rPr lang="en-IN" sz="2000" dirty="0" smtClean="0"/>
              <a:t>print("Nearest </a:t>
            </a:r>
            <a:r>
              <a:rPr lang="en-IN" sz="2000" dirty="0" err="1" smtClean="0"/>
              <a:t>Neighbor</a:t>
            </a:r>
            <a:r>
              <a:rPr lang="en-IN" sz="2000" dirty="0" smtClean="0"/>
              <a:t>:", </a:t>
            </a:r>
            <a:r>
              <a:rPr lang="en-IN" sz="2000" dirty="0" err="1" smtClean="0"/>
              <a:t>nearest_neighbor</a:t>
            </a:r>
            <a:r>
              <a:rPr lang="en-IN" sz="2000" dirty="0" smtClean="0"/>
              <a:t>)</a:t>
            </a:r>
          </a:p>
          <a:p>
            <a:pPr marL="0" indent="0">
              <a:buNone/>
            </a:pPr>
            <a:endParaRPr lang="en-IN" sz="2000" dirty="0"/>
          </a:p>
        </p:txBody>
      </p:sp>
    </p:spTree>
    <p:extLst>
      <p:ext uri="{BB962C8B-B14F-4D97-AF65-F5344CB8AC3E}">
        <p14:creationId xmlns:p14="http://schemas.microsoft.com/office/powerpoint/2010/main" val="3602502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634082"/>
          </a:xfrm>
        </p:spPr>
        <p:txBody>
          <a:bodyPr>
            <a:normAutofit fontScale="90000"/>
          </a:bodyPr>
          <a:lstStyle/>
          <a:p>
            <a:r>
              <a:rPr lang="en-US" b="1" dirty="0" smtClean="0"/>
              <a:t>Locality Sensitivity Hashing (LSH)</a:t>
            </a:r>
            <a:endParaRPr lang="en-IN" b="1" dirty="0"/>
          </a:p>
        </p:txBody>
      </p:sp>
      <p:sp>
        <p:nvSpPr>
          <p:cNvPr id="3" name="Content Placeholder 2"/>
          <p:cNvSpPr>
            <a:spLocks noGrp="1"/>
          </p:cNvSpPr>
          <p:nvPr>
            <p:ph idx="1"/>
          </p:nvPr>
        </p:nvSpPr>
        <p:spPr>
          <a:xfrm>
            <a:off x="457200" y="692696"/>
            <a:ext cx="8229600" cy="5433467"/>
          </a:xfrm>
        </p:spPr>
        <p:txBody>
          <a:bodyPr>
            <a:normAutofit lnSpcReduction="10000"/>
          </a:bodyPr>
          <a:lstStyle/>
          <a:p>
            <a:pPr algn="just"/>
            <a:r>
              <a:rPr lang="en-IN" sz="2400" dirty="0"/>
              <a:t>Locality-Sensitive Hashing (LSH) is a technique used in computer vision and various other fields to efficiently approximate nearest </a:t>
            </a:r>
            <a:r>
              <a:rPr lang="en-IN" sz="2400" dirty="0" err="1"/>
              <a:t>neighbor</a:t>
            </a:r>
            <a:r>
              <a:rPr lang="en-IN" sz="2400" dirty="0"/>
              <a:t> search. </a:t>
            </a:r>
            <a:endParaRPr lang="en-IN" sz="2400" dirty="0" smtClean="0"/>
          </a:p>
          <a:p>
            <a:pPr algn="just"/>
            <a:r>
              <a:rPr lang="en-IN" sz="2400" dirty="0" smtClean="0"/>
              <a:t>It's </a:t>
            </a:r>
            <a:r>
              <a:rPr lang="en-IN" sz="2400" dirty="0"/>
              <a:t>especially useful in high-dimensional spaces, where traditional exact nearest </a:t>
            </a:r>
            <a:r>
              <a:rPr lang="en-IN" sz="2400" dirty="0" err="1"/>
              <a:t>neighbor</a:t>
            </a:r>
            <a:r>
              <a:rPr lang="en-IN" sz="2400" dirty="0"/>
              <a:t> search becomes computationally expensive due to the curse of dimensionality</a:t>
            </a:r>
            <a:r>
              <a:rPr lang="en-IN" sz="2400" dirty="0" smtClean="0"/>
              <a:t>.</a:t>
            </a:r>
          </a:p>
          <a:p>
            <a:pPr algn="just"/>
            <a:r>
              <a:rPr lang="en-IN" sz="2400" dirty="0"/>
              <a:t>LSH is a probabilistic method that hashes similar items (points, vectors) to the same "buckets" with high probability. </a:t>
            </a:r>
            <a:endParaRPr lang="en-IN" sz="2400" dirty="0" smtClean="0"/>
          </a:p>
          <a:p>
            <a:pPr algn="just"/>
            <a:r>
              <a:rPr lang="en-IN" sz="2400" dirty="0" smtClean="0"/>
              <a:t>It </a:t>
            </a:r>
            <a:r>
              <a:rPr lang="en-IN" sz="2400" dirty="0"/>
              <a:t>achieves the property that similar items have a higher chance of being hashed to the same bucket, and dissimilar items are likely to be hashed to different buckets</a:t>
            </a:r>
            <a:r>
              <a:rPr lang="en-IN" sz="2400" dirty="0" smtClean="0"/>
              <a:t>.</a:t>
            </a:r>
          </a:p>
          <a:p>
            <a:pPr algn="just"/>
            <a:r>
              <a:rPr lang="en-IN" sz="2400" dirty="0"/>
              <a:t>The basic idea is to design hash functions such that similar items are mapped to the same hash values with a higher probability than dissimilar items.</a:t>
            </a:r>
          </a:p>
        </p:txBody>
      </p:sp>
    </p:spTree>
    <p:extLst>
      <p:ext uri="{BB962C8B-B14F-4D97-AF65-F5344CB8AC3E}">
        <p14:creationId xmlns:p14="http://schemas.microsoft.com/office/powerpoint/2010/main" val="2802207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Autofit/>
          </a:bodyPr>
          <a:lstStyle/>
          <a:p>
            <a:r>
              <a:rPr lang="en-US" sz="2800" b="1" dirty="0" smtClean="0"/>
              <a:t>Algorithm</a:t>
            </a:r>
            <a:endParaRPr lang="en-IN" sz="2800" b="1" dirty="0" smtClean="0"/>
          </a:p>
          <a:p>
            <a:endParaRPr lang="en-IN" sz="2000" b="1" dirty="0"/>
          </a:p>
          <a:p>
            <a:r>
              <a:rPr lang="en-IN" sz="2000" b="1" dirty="0" smtClean="0"/>
              <a:t>Feature </a:t>
            </a:r>
            <a:r>
              <a:rPr lang="en-IN" sz="2000" b="1" dirty="0"/>
              <a:t>Representation:</a:t>
            </a:r>
            <a:r>
              <a:rPr lang="en-IN" sz="2000" dirty="0"/>
              <a:t> Extract feature vectors (e.g., SIFT, SURF, HOG) from images or other visual data.</a:t>
            </a:r>
          </a:p>
          <a:p>
            <a:r>
              <a:rPr lang="en-IN" sz="2000" b="1" dirty="0"/>
              <a:t>Dimensionality Reduction:</a:t>
            </a:r>
            <a:r>
              <a:rPr lang="en-IN" sz="2000" dirty="0"/>
              <a:t> The high-dimensional feature vectors are often too large for efficient searching. Apply dimensionality reduction techniques (e.g., PCA) to reduce the dimensionality while preserving relevant information.</a:t>
            </a:r>
          </a:p>
          <a:p>
            <a:r>
              <a:rPr lang="en-IN" sz="2000" b="1" dirty="0"/>
              <a:t>Locality-Sensitive Hashing:</a:t>
            </a:r>
            <a:r>
              <a:rPr lang="en-IN" sz="2000" dirty="0"/>
              <a:t> Hash the reduced-dimensional feature vectors using LSH functions. The goal is to map similar feature vectors to the same hash buckets with high probability.</a:t>
            </a:r>
          </a:p>
          <a:p>
            <a:r>
              <a:rPr lang="en-IN" sz="2000" b="1" dirty="0"/>
              <a:t>Approximate Nearest </a:t>
            </a:r>
            <a:r>
              <a:rPr lang="en-IN" sz="2000" b="1" dirty="0" err="1"/>
              <a:t>Neighbor</a:t>
            </a:r>
            <a:r>
              <a:rPr lang="en-IN" sz="2000" b="1" dirty="0"/>
              <a:t> Search:</a:t>
            </a:r>
            <a:r>
              <a:rPr lang="en-IN" sz="2000" dirty="0"/>
              <a:t> To find the nearest </a:t>
            </a:r>
            <a:r>
              <a:rPr lang="en-IN" sz="2000" dirty="0" err="1"/>
              <a:t>neighbors</a:t>
            </a:r>
            <a:r>
              <a:rPr lang="en-IN" sz="2000" dirty="0"/>
              <a:t> for a given query feature vector, hash the query using the same LSH functions and search within the corresponding hash buckets</a:t>
            </a:r>
            <a:r>
              <a:rPr lang="en-IN" sz="2000" dirty="0" smtClean="0"/>
              <a:t>.</a:t>
            </a:r>
            <a:endParaRPr lang="en-IN" sz="2000" dirty="0"/>
          </a:p>
        </p:txBody>
      </p:sp>
    </p:spTree>
    <p:extLst>
      <p:ext uri="{BB962C8B-B14F-4D97-AF65-F5344CB8AC3E}">
        <p14:creationId xmlns:p14="http://schemas.microsoft.com/office/powerpoint/2010/main" val="29777337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b="1" dirty="0" smtClean="0"/>
              <a:t>Example</a:t>
            </a:r>
            <a:endParaRPr lang="en-IN" b="1" dirty="0"/>
          </a:p>
        </p:txBody>
      </p:sp>
      <p:sp>
        <p:nvSpPr>
          <p:cNvPr id="3" name="Content Placeholder 2"/>
          <p:cNvSpPr>
            <a:spLocks noGrp="1"/>
          </p:cNvSpPr>
          <p:nvPr>
            <p:ph idx="1"/>
          </p:nvPr>
        </p:nvSpPr>
        <p:spPr>
          <a:xfrm>
            <a:off x="457200" y="908720"/>
            <a:ext cx="8229600" cy="5217443"/>
          </a:xfrm>
        </p:spPr>
        <p:txBody>
          <a:bodyPr>
            <a:normAutofit fontScale="85000" lnSpcReduction="20000"/>
          </a:bodyPr>
          <a:lstStyle/>
          <a:p>
            <a:r>
              <a:rPr lang="en-US" sz="2400" dirty="0" smtClean="0"/>
              <a:t>Consider </a:t>
            </a:r>
            <a:r>
              <a:rPr lang="en-IN" sz="2400" dirty="0"/>
              <a:t>1D feature </a:t>
            </a:r>
            <a:r>
              <a:rPr lang="en-IN" sz="2400" dirty="0" smtClean="0"/>
              <a:t>vectors:</a:t>
            </a:r>
          </a:p>
          <a:p>
            <a:r>
              <a:rPr lang="en-IN" sz="2400" b="1" dirty="0"/>
              <a:t>Step 1: Define Hash Functions:</a:t>
            </a:r>
            <a:r>
              <a:rPr lang="en-IN" sz="2400" dirty="0"/>
              <a:t> Let's define two hash functions:</a:t>
            </a:r>
          </a:p>
          <a:p>
            <a:r>
              <a:rPr lang="en-IN" sz="2400" i="1" dirty="0" smtClean="0"/>
              <a:t>h</a:t>
            </a:r>
            <a:r>
              <a:rPr lang="en-IN" sz="2400" dirty="0" smtClean="0"/>
              <a:t>1</a:t>
            </a:r>
            <a:r>
              <a:rPr lang="en-IN" sz="2400" dirty="0"/>
              <a:t>​(</a:t>
            </a:r>
            <a:r>
              <a:rPr lang="en-IN" sz="2400" i="1" dirty="0"/>
              <a:t>x</a:t>
            </a:r>
            <a:r>
              <a:rPr lang="en-IN" sz="2400" dirty="0"/>
              <a:t>)=</a:t>
            </a:r>
            <a:r>
              <a:rPr lang="en-IN" sz="2400" dirty="0" smtClean="0"/>
              <a:t>⌊</a:t>
            </a:r>
            <a:r>
              <a:rPr lang="en-IN" sz="2400" i="1" dirty="0" smtClean="0"/>
              <a:t>x/2</a:t>
            </a:r>
            <a:r>
              <a:rPr lang="en-IN" sz="2400" dirty="0" smtClean="0"/>
              <a:t>​⌋</a:t>
            </a:r>
            <a:endParaRPr lang="en-IN" sz="2400" dirty="0"/>
          </a:p>
          <a:p>
            <a:r>
              <a:rPr lang="en-IN" sz="2400" i="1" dirty="0" smtClean="0"/>
              <a:t>h</a:t>
            </a:r>
            <a:r>
              <a:rPr lang="en-IN" sz="2400" dirty="0" smtClean="0"/>
              <a:t>2</a:t>
            </a:r>
            <a:r>
              <a:rPr lang="en-IN" sz="2400" dirty="0"/>
              <a:t>​(</a:t>
            </a:r>
            <a:r>
              <a:rPr lang="en-IN" sz="2400" i="1" dirty="0"/>
              <a:t>x</a:t>
            </a:r>
            <a:r>
              <a:rPr lang="en-IN" sz="2400" dirty="0"/>
              <a:t>)=</a:t>
            </a:r>
            <a:r>
              <a:rPr lang="en-IN" sz="2400" dirty="0" smtClean="0"/>
              <a:t>⌊</a:t>
            </a:r>
            <a:r>
              <a:rPr lang="en-IN" sz="2400" i="1" dirty="0" smtClean="0"/>
              <a:t>x/3</a:t>
            </a:r>
            <a:r>
              <a:rPr lang="en-IN" sz="2400" dirty="0" smtClean="0"/>
              <a:t>​⌋</a:t>
            </a:r>
          </a:p>
          <a:p>
            <a:r>
              <a:rPr lang="en-IN" sz="2400" b="1" dirty="0"/>
              <a:t>Step 2: Hashing:</a:t>
            </a:r>
            <a:r>
              <a:rPr lang="en-IN" sz="2400" dirty="0"/>
              <a:t> We'll hash three 1D feature vectors using the defined hash functions:</a:t>
            </a:r>
          </a:p>
          <a:p>
            <a:r>
              <a:rPr lang="en-IN" sz="2400" dirty="0"/>
              <a:t>Feature Vector 1: </a:t>
            </a:r>
            <a:r>
              <a:rPr lang="en-IN" sz="2400" i="1" dirty="0" smtClean="0"/>
              <a:t>x</a:t>
            </a:r>
            <a:r>
              <a:rPr lang="en-IN" sz="2400" dirty="0" smtClean="0"/>
              <a:t>1</a:t>
            </a:r>
            <a:r>
              <a:rPr lang="en-IN" sz="2400" dirty="0"/>
              <a:t>​=7</a:t>
            </a:r>
          </a:p>
          <a:p>
            <a:r>
              <a:rPr lang="en-IN" sz="2400" dirty="0"/>
              <a:t>Feature Vector </a:t>
            </a:r>
            <a:r>
              <a:rPr lang="en-IN" sz="2400" dirty="0" smtClean="0"/>
              <a:t>2: </a:t>
            </a:r>
            <a:r>
              <a:rPr lang="en-IN" sz="2400" i="1" dirty="0" smtClean="0"/>
              <a:t>x</a:t>
            </a:r>
            <a:r>
              <a:rPr lang="en-IN" sz="2400" dirty="0" smtClean="0"/>
              <a:t>2</a:t>
            </a:r>
            <a:r>
              <a:rPr lang="en-IN" sz="2400" dirty="0"/>
              <a:t>​=10</a:t>
            </a:r>
          </a:p>
          <a:p>
            <a:r>
              <a:rPr lang="en-IN" sz="2400" dirty="0"/>
              <a:t>Feature Vector </a:t>
            </a:r>
            <a:r>
              <a:rPr lang="en-IN" sz="2400" dirty="0" smtClean="0"/>
              <a:t>3: </a:t>
            </a:r>
            <a:r>
              <a:rPr lang="en-IN" sz="2400" i="1" dirty="0" smtClean="0"/>
              <a:t>x</a:t>
            </a:r>
            <a:r>
              <a:rPr lang="en-IN" sz="2400" dirty="0" smtClean="0"/>
              <a:t>3</a:t>
            </a:r>
            <a:r>
              <a:rPr lang="en-IN" sz="2400" dirty="0"/>
              <a:t>​=</a:t>
            </a:r>
            <a:r>
              <a:rPr lang="en-IN" sz="2400" dirty="0" smtClean="0"/>
              <a:t>8</a:t>
            </a:r>
          </a:p>
          <a:p>
            <a:r>
              <a:rPr lang="en-IN" sz="2400" dirty="0"/>
              <a:t>Applying the hash functions:</a:t>
            </a:r>
          </a:p>
          <a:p>
            <a:r>
              <a:rPr lang="en-IN" sz="2400" dirty="0" smtClean="0"/>
              <a:t>h1​</a:t>
            </a:r>
            <a:r>
              <a:rPr lang="en-IN" sz="2400" dirty="0"/>
              <a:t>(</a:t>
            </a:r>
            <a:r>
              <a:rPr lang="en-IN" sz="2400" i="1" dirty="0"/>
              <a:t>x</a:t>
            </a:r>
            <a:r>
              <a:rPr lang="en-IN" sz="2400" dirty="0"/>
              <a:t>1​)=</a:t>
            </a:r>
            <a:r>
              <a:rPr lang="en-IN" sz="2400" dirty="0" smtClean="0"/>
              <a:t>⌊7/2​⌋</a:t>
            </a:r>
            <a:r>
              <a:rPr lang="en-IN" sz="2400" dirty="0"/>
              <a:t>=3</a:t>
            </a:r>
          </a:p>
          <a:p>
            <a:r>
              <a:rPr lang="en-IN" sz="2400" dirty="0" smtClean="0"/>
              <a:t>​h2(</a:t>
            </a:r>
            <a:r>
              <a:rPr lang="en-IN" sz="2400" i="1" dirty="0" smtClean="0"/>
              <a:t>x</a:t>
            </a:r>
            <a:r>
              <a:rPr lang="en-IN" sz="2400" dirty="0" smtClean="0"/>
              <a:t>1</a:t>
            </a:r>
            <a:r>
              <a:rPr lang="en-IN" sz="2400" dirty="0"/>
              <a:t>​)=</a:t>
            </a:r>
            <a:r>
              <a:rPr lang="en-IN" sz="2400" dirty="0" smtClean="0"/>
              <a:t>⌊7/3​⌋</a:t>
            </a:r>
            <a:r>
              <a:rPr lang="en-IN" sz="2400" dirty="0"/>
              <a:t>=2</a:t>
            </a:r>
          </a:p>
          <a:p>
            <a:r>
              <a:rPr lang="en-IN" sz="2400" i="1" dirty="0" smtClean="0"/>
              <a:t>h</a:t>
            </a:r>
            <a:r>
              <a:rPr lang="en-IN" sz="2400" dirty="0" smtClean="0"/>
              <a:t>1</a:t>
            </a:r>
            <a:r>
              <a:rPr lang="en-IN" sz="2400" dirty="0"/>
              <a:t>​(</a:t>
            </a:r>
            <a:r>
              <a:rPr lang="en-IN" sz="2400" i="1" dirty="0"/>
              <a:t>x</a:t>
            </a:r>
            <a:r>
              <a:rPr lang="en-IN" sz="2400" dirty="0"/>
              <a:t>2​)=</a:t>
            </a:r>
            <a:r>
              <a:rPr lang="en-IN" sz="2400" dirty="0" smtClean="0"/>
              <a:t>⌊10/2​⌋</a:t>
            </a:r>
            <a:r>
              <a:rPr lang="en-IN" sz="2400" dirty="0"/>
              <a:t>=5</a:t>
            </a:r>
          </a:p>
          <a:p>
            <a:r>
              <a:rPr lang="en-IN" sz="2400" i="1" dirty="0" smtClean="0"/>
              <a:t>h</a:t>
            </a:r>
            <a:r>
              <a:rPr lang="en-IN" sz="2400" dirty="0" smtClean="0"/>
              <a:t>2</a:t>
            </a:r>
            <a:r>
              <a:rPr lang="en-IN" sz="2400" dirty="0"/>
              <a:t>​(</a:t>
            </a:r>
            <a:r>
              <a:rPr lang="en-IN" sz="2400" i="1" dirty="0"/>
              <a:t>x</a:t>
            </a:r>
            <a:r>
              <a:rPr lang="en-IN" sz="2400" dirty="0"/>
              <a:t>2​)=</a:t>
            </a:r>
            <a:r>
              <a:rPr lang="en-IN" sz="2400" dirty="0" smtClean="0"/>
              <a:t>⌊10/3​⌋</a:t>
            </a:r>
            <a:r>
              <a:rPr lang="en-IN" sz="2400" dirty="0"/>
              <a:t>=3</a:t>
            </a:r>
          </a:p>
          <a:p>
            <a:r>
              <a:rPr lang="en-IN" sz="2400" i="1" dirty="0" smtClean="0"/>
              <a:t>h</a:t>
            </a:r>
            <a:r>
              <a:rPr lang="en-IN" sz="2400" dirty="0" smtClean="0"/>
              <a:t>1</a:t>
            </a:r>
            <a:r>
              <a:rPr lang="en-IN" sz="2400" dirty="0"/>
              <a:t>​(</a:t>
            </a:r>
            <a:r>
              <a:rPr lang="en-IN" sz="2400" i="1" dirty="0"/>
              <a:t>x</a:t>
            </a:r>
            <a:r>
              <a:rPr lang="en-IN" sz="2400" dirty="0"/>
              <a:t>3​)=</a:t>
            </a:r>
            <a:r>
              <a:rPr lang="en-IN" sz="2400" dirty="0" smtClean="0"/>
              <a:t>⌊8/2​⌋</a:t>
            </a:r>
            <a:r>
              <a:rPr lang="en-IN" sz="2400" dirty="0"/>
              <a:t>=4</a:t>
            </a:r>
          </a:p>
          <a:p>
            <a:r>
              <a:rPr lang="en-IN" sz="2400" i="1" dirty="0" smtClean="0"/>
              <a:t>h</a:t>
            </a:r>
            <a:r>
              <a:rPr lang="en-IN" sz="2400" dirty="0" smtClean="0"/>
              <a:t>2</a:t>
            </a:r>
            <a:r>
              <a:rPr lang="en-IN" sz="2400" dirty="0"/>
              <a:t>​(</a:t>
            </a:r>
            <a:r>
              <a:rPr lang="en-IN" sz="2400" i="1" dirty="0"/>
              <a:t>x</a:t>
            </a:r>
            <a:r>
              <a:rPr lang="en-IN" sz="2400" dirty="0"/>
              <a:t>3​)=</a:t>
            </a:r>
            <a:r>
              <a:rPr lang="en-IN" sz="2400" dirty="0" smtClean="0"/>
              <a:t>⌊8/3​⌋</a:t>
            </a:r>
            <a:r>
              <a:rPr lang="en-IN" sz="2400" dirty="0"/>
              <a:t>=2</a:t>
            </a:r>
          </a:p>
          <a:p>
            <a:endParaRPr lang="en-IN" sz="2400" dirty="0"/>
          </a:p>
          <a:p>
            <a:endParaRPr lang="en-IN" sz="2400" dirty="0"/>
          </a:p>
          <a:p>
            <a:endParaRPr lang="en-IN" sz="2400" dirty="0"/>
          </a:p>
        </p:txBody>
      </p:sp>
    </p:spTree>
    <p:extLst>
      <p:ext uri="{BB962C8B-B14F-4D97-AF65-F5344CB8AC3E}">
        <p14:creationId xmlns:p14="http://schemas.microsoft.com/office/powerpoint/2010/main" val="2589335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IN" sz="2400" b="1" dirty="0"/>
              <a:t>Step 3: Hash Table:</a:t>
            </a:r>
            <a:r>
              <a:rPr lang="en-IN" sz="2400" dirty="0"/>
              <a:t> Create a hash table and insert the hashed values along with their corresponding feature vectors.</a:t>
            </a:r>
          </a:p>
          <a:p>
            <a:r>
              <a:rPr lang="en-IN" sz="2400" dirty="0"/>
              <a:t>Hash Table:</a:t>
            </a:r>
          </a:p>
          <a:p>
            <a:r>
              <a:rPr lang="en-IN" sz="2400" dirty="0"/>
              <a:t>Hash 1 (buckets): {0: [ ], 1: [ ], 2: [ ], 3: [ ], 4: [ ], 5: [ ]}</a:t>
            </a:r>
          </a:p>
          <a:p>
            <a:r>
              <a:rPr lang="en-IN" sz="2400" dirty="0"/>
              <a:t>Hash 2 (buckets): {0: [ ], 1: [ ], 2: [ ], 3: [ ], 4: [ ], 5: [ ]}</a:t>
            </a:r>
          </a:p>
          <a:p>
            <a:r>
              <a:rPr lang="en-IN" sz="2400" dirty="0"/>
              <a:t>Insert feature vectors into appropriate buckets based on hash values:</a:t>
            </a:r>
          </a:p>
          <a:p>
            <a:r>
              <a:rPr lang="en-IN" sz="2400" dirty="0"/>
              <a:t>Hash 1: {3: [7], 5: [10], 4: [8]}</a:t>
            </a:r>
          </a:p>
          <a:p>
            <a:r>
              <a:rPr lang="en-IN" sz="2400" dirty="0"/>
              <a:t>Hash 2: {2: [7, 8], 3: [10]}</a:t>
            </a:r>
          </a:p>
          <a:p>
            <a:endParaRPr lang="en-IN" sz="2400" dirty="0"/>
          </a:p>
        </p:txBody>
      </p:sp>
    </p:spTree>
    <p:extLst>
      <p:ext uri="{BB962C8B-B14F-4D97-AF65-F5344CB8AC3E}">
        <p14:creationId xmlns:p14="http://schemas.microsoft.com/office/powerpoint/2010/main" val="3146900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2630"/>
            <a:ext cx="8229600" cy="634082"/>
          </a:xfrm>
        </p:spPr>
        <p:txBody>
          <a:bodyPr>
            <a:noAutofit/>
          </a:bodyPr>
          <a:lstStyle/>
          <a:p>
            <a:r>
              <a:rPr lang="en-IN" sz="3600" b="1" dirty="0"/>
              <a:t>Approximate Nearest </a:t>
            </a:r>
            <a:r>
              <a:rPr lang="en-IN" sz="3600" b="1" dirty="0" err="1"/>
              <a:t>Neighbor</a:t>
            </a:r>
            <a:r>
              <a:rPr lang="en-IN" sz="3600" b="1" dirty="0"/>
              <a:t> Search</a:t>
            </a:r>
            <a:br>
              <a:rPr lang="en-IN" sz="3600" b="1" dirty="0"/>
            </a:br>
            <a:endParaRPr lang="en-IN" sz="3600" dirty="0"/>
          </a:p>
        </p:txBody>
      </p:sp>
      <p:sp>
        <p:nvSpPr>
          <p:cNvPr id="3" name="Content Placeholder 2"/>
          <p:cNvSpPr>
            <a:spLocks noGrp="1"/>
          </p:cNvSpPr>
          <p:nvPr>
            <p:ph idx="1"/>
          </p:nvPr>
        </p:nvSpPr>
        <p:spPr>
          <a:xfrm>
            <a:off x="457200" y="620688"/>
            <a:ext cx="8229600" cy="5505475"/>
          </a:xfrm>
        </p:spPr>
        <p:txBody>
          <a:bodyPr>
            <a:normAutofit/>
          </a:bodyPr>
          <a:lstStyle/>
          <a:p>
            <a:r>
              <a:rPr lang="en-IN" sz="2400" dirty="0"/>
              <a:t>Let's perform an approximate nearest </a:t>
            </a:r>
            <a:r>
              <a:rPr lang="en-IN" sz="2400" dirty="0" err="1"/>
              <a:t>neighbor</a:t>
            </a:r>
            <a:r>
              <a:rPr lang="en-IN" sz="2400" dirty="0"/>
              <a:t> search for a query point </a:t>
            </a:r>
            <a:r>
              <a:rPr lang="en-IN" sz="2400" i="1" dirty="0" smtClean="0"/>
              <a:t>q</a:t>
            </a:r>
            <a:r>
              <a:rPr lang="en-IN" sz="2400" dirty="0" smtClean="0"/>
              <a:t>=9</a:t>
            </a:r>
            <a:r>
              <a:rPr lang="en-IN" sz="2400" dirty="0"/>
              <a:t>.</a:t>
            </a:r>
          </a:p>
          <a:p>
            <a:r>
              <a:rPr lang="en-IN" sz="2400" dirty="0"/>
              <a:t>Hash the query using the same hash functions:</a:t>
            </a:r>
          </a:p>
          <a:p>
            <a:r>
              <a:rPr lang="en-IN" sz="2400" i="1" dirty="0" smtClean="0"/>
              <a:t>h</a:t>
            </a:r>
            <a:r>
              <a:rPr lang="en-IN" sz="2400" dirty="0" smtClean="0"/>
              <a:t>1</a:t>
            </a:r>
            <a:r>
              <a:rPr lang="en-IN" sz="2400" dirty="0"/>
              <a:t>​(</a:t>
            </a:r>
            <a:r>
              <a:rPr lang="en-IN" sz="2400" i="1" dirty="0"/>
              <a:t>q</a:t>
            </a:r>
            <a:r>
              <a:rPr lang="en-IN" sz="2400" dirty="0"/>
              <a:t>)=</a:t>
            </a:r>
            <a:r>
              <a:rPr lang="en-IN" sz="2400" dirty="0" smtClean="0"/>
              <a:t>⌊9/2​⌋</a:t>
            </a:r>
            <a:r>
              <a:rPr lang="en-IN" sz="2400" dirty="0"/>
              <a:t>=4</a:t>
            </a:r>
          </a:p>
          <a:p>
            <a:r>
              <a:rPr lang="en-IN" sz="2400" i="1" dirty="0" smtClean="0"/>
              <a:t>h</a:t>
            </a:r>
            <a:r>
              <a:rPr lang="en-IN" sz="2400" dirty="0" smtClean="0"/>
              <a:t>2</a:t>
            </a:r>
            <a:r>
              <a:rPr lang="en-IN" sz="2400" dirty="0"/>
              <a:t>​(</a:t>
            </a:r>
            <a:r>
              <a:rPr lang="en-IN" sz="2400" i="1" dirty="0"/>
              <a:t>q</a:t>
            </a:r>
            <a:r>
              <a:rPr lang="en-IN" sz="2400" dirty="0"/>
              <a:t>)=</a:t>
            </a:r>
            <a:r>
              <a:rPr lang="en-IN" sz="2400" dirty="0" smtClean="0"/>
              <a:t>⌊9/3​⌋</a:t>
            </a:r>
            <a:r>
              <a:rPr lang="en-IN" sz="2400" dirty="0"/>
              <a:t>=3</a:t>
            </a:r>
          </a:p>
          <a:p>
            <a:r>
              <a:rPr lang="en-IN" sz="2400" dirty="0"/>
              <a:t>Search for nearest </a:t>
            </a:r>
            <a:r>
              <a:rPr lang="en-IN" sz="2400" dirty="0" err="1"/>
              <a:t>neighbors</a:t>
            </a:r>
            <a:r>
              <a:rPr lang="en-IN" sz="2400" dirty="0"/>
              <a:t> in the corresponding hash buckets:</a:t>
            </a:r>
          </a:p>
          <a:p>
            <a:r>
              <a:rPr lang="en-IN" sz="2400" dirty="0"/>
              <a:t>Hash 1 Bucket: 4 (contains [8])</a:t>
            </a:r>
          </a:p>
          <a:p>
            <a:r>
              <a:rPr lang="en-IN" sz="2400" dirty="0"/>
              <a:t>Hash 2 Bucket: 3 (contains [10])</a:t>
            </a:r>
          </a:p>
          <a:p>
            <a:r>
              <a:rPr lang="en-IN" sz="2400" dirty="0"/>
              <a:t>Since we have multiple candidates, we can choose the one with the smallest distance to the query point.</a:t>
            </a:r>
          </a:p>
          <a:p>
            <a:endParaRPr lang="en-IN" sz="2400" dirty="0"/>
          </a:p>
        </p:txBody>
      </p:sp>
    </p:spTree>
    <p:extLst>
      <p:ext uri="{BB962C8B-B14F-4D97-AF65-F5344CB8AC3E}">
        <p14:creationId xmlns:p14="http://schemas.microsoft.com/office/powerpoint/2010/main" val="3703265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normAutofit/>
          </a:bodyPr>
          <a:lstStyle/>
          <a:p>
            <a:r>
              <a:rPr lang="en-US" sz="3600" b="1" dirty="0" smtClean="0"/>
              <a:t>Weighted Distance Function</a:t>
            </a:r>
            <a:endParaRPr lang="en-IN" sz="3600" b="1" dirty="0"/>
          </a:p>
        </p:txBody>
      </p:sp>
      <p:sp>
        <p:nvSpPr>
          <p:cNvPr id="3" name="Content Placeholder 2"/>
          <p:cNvSpPr>
            <a:spLocks noGrp="1"/>
          </p:cNvSpPr>
          <p:nvPr>
            <p:ph idx="1"/>
          </p:nvPr>
        </p:nvSpPr>
        <p:spPr>
          <a:xfrm>
            <a:off x="457200" y="908720"/>
            <a:ext cx="8229600" cy="5217443"/>
          </a:xfrm>
        </p:spPr>
        <p:txBody>
          <a:bodyPr>
            <a:normAutofit/>
          </a:bodyPr>
          <a:lstStyle/>
          <a:p>
            <a:pPr algn="just"/>
            <a:r>
              <a:rPr lang="en-IN" sz="2000" dirty="0" smtClean="0"/>
              <a:t>In </a:t>
            </a:r>
            <a:r>
              <a:rPr lang="en-IN" sz="2000" dirty="0"/>
              <a:t>computer vision, a weighted distance function is often used in the context of feature matching to measure the similarity or dissimilarity between features extracted from images. </a:t>
            </a:r>
            <a:endParaRPr lang="en-IN" sz="2000" dirty="0" smtClean="0"/>
          </a:p>
          <a:p>
            <a:pPr algn="just"/>
            <a:r>
              <a:rPr lang="en-IN" sz="2000" dirty="0" smtClean="0"/>
              <a:t>Features </a:t>
            </a:r>
            <a:r>
              <a:rPr lang="en-IN" sz="2000" dirty="0"/>
              <a:t>could be descriptors like histograms, vectors, or other representations that capture important characteristics of a region in an image</a:t>
            </a:r>
            <a:r>
              <a:rPr lang="en-IN" sz="2000" dirty="0" smtClean="0"/>
              <a:t>.</a:t>
            </a:r>
          </a:p>
          <a:p>
            <a:pPr algn="just"/>
            <a:r>
              <a:rPr lang="en-IN" sz="2000" dirty="0"/>
              <a:t>When performing feature matching, it's common to use a weighted distance function to compare the features in a way that emphasizes certain dimensions or aspects of the feature vectors based on their importance. </a:t>
            </a:r>
            <a:endParaRPr lang="en-IN" sz="2000" dirty="0" smtClean="0"/>
          </a:p>
          <a:p>
            <a:pPr algn="just"/>
            <a:r>
              <a:rPr lang="en-IN" sz="2000" dirty="0" smtClean="0"/>
              <a:t>This </a:t>
            </a:r>
            <a:r>
              <a:rPr lang="en-IN" sz="2000" dirty="0"/>
              <a:t>can help improve the matching accuracy by giving higher weights to more relevant features.</a:t>
            </a:r>
          </a:p>
        </p:txBody>
      </p:sp>
    </p:spTree>
    <p:extLst>
      <p:ext uri="{BB962C8B-B14F-4D97-AF65-F5344CB8AC3E}">
        <p14:creationId xmlns:p14="http://schemas.microsoft.com/office/powerpoint/2010/main" val="3971082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562074"/>
          </a:xfrm>
        </p:spPr>
        <p:txBody>
          <a:bodyPr>
            <a:noAutofit/>
          </a:bodyPr>
          <a:lstStyle/>
          <a:p>
            <a:r>
              <a:rPr lang="en-US" sz="3200" b="1" dirty="0" smtClean="0"/>
              <a:t>Efficient Computation of Feature Matching</a:t>
            </a:r>
            <a:endParaRPr lang="en-IN" sz="3200" b="1" dirty="0"/>
          </a:p>
        </p:txBody>
      </p:sp>
      <p:sp>
        <p:nvSpPr>
          <p:cNvPr id="3" name="Content Placeholder 2"/>
          <p:cNvSpPr>
            <a:spLocks noGrp="1"/>
          </p:cNvSpPr>
          <p:nvPr>
            <p:ph idx="1"/>
          </p:nvPr>
        </p:nvSpPr>
        <p:spPr>
          <a:xfrm>
            <a:off x="457200" y="548680"/>
            <a:ext cx="8229600" cy="5577483"/>
          </a:xfrm>
        </p:spPr>
        <p:txBody>
          <a:bodyPr>
            <a:normAutofit lnSpcReduction="10000"/>
          </a:bodyPr>
          <a:lstStyle/>
          <a:p>
            <a:r>
              <a:rPr lang="en-IN" sz="2400" b="1" dirty="0"/>
              <a:t>Limit Feature Detection:</a:t>
            </a:r>
            <a:r>
              <a:rPr lang="en-IN" sz="2400" dirty="0"/>
              <a:t> Use efficient feature detectors like FAST (Features from Accelerated Segment Test), ORB (Oriented FAST and Rotated BRIEF), or others. Limit the number of features detected to a reasonable amount relevant to your application. Too many features can slow down the matching process</a:t>
            </a:r>
            <a:r>
              <a:rPr lang="en-IN" sz="2400" dirty="0" smtClean="0"/>
              <a:t>.</a:t>
            </a:r>
          </a:p>
          <a:p>
            <a:r>
              <a:rPr lang="en-IN" sz="2400" b="1" dirty="0"/>
              <a:t>Optimize Feature Extraction:</a:t>
            </a:r>
            <a:r>
              <a:rPr lang="en-IN" sz="2400" dirty="0"/>
              <a:t> Optimize the extraction of descriptors for the detected features. Algorithms like BRIEF (Binary Robust Independent Elementary Features) and FREAK (Fast Retina </a:t>
            </a:r>
            <a:r>
              <a:rPr lang="en-IN" sz="2400" dirty="0" err="1"/>
              <a:t>Keypoint</a:t>
            </a:r>
            <a:r>
              <a:rPr lang="en-IN" sz="2400" dirty="0"/>
              <a:t>) are designed for efficiency in descriptor extraction</a:t>
            </a:r>
            <a:r>
              <a:rPr lang="en-IN" sz="2400" dirty="0" smtClean="0"/>
              <a:t>.</a:t>
            </a:r>
          </a:p>
          <a:p>
            <a:r>
              <a:rPr lang="en-IN" sz="2400" b="1" dirty="0"/>
              <a:t>Utilize Approximate Nearest </a:t>
            </a:r>
            <a:r>
              <a:rPr lang="en-IN" sz="2400" b="1" dirty="0" err="1"/>
              <a:t>Neighbors</a:t>
            </a:r>
            <a:r>
              <a:rPr lang="en-IN" sz="2400" b="1" dirty="0"/>
              <a:t> (ANN) Search:</a:t>
            </a:r>
            <a:r>
              <a:rPr lang="en-IN" sz="2400" dirty="0"/>
              <a:t> Use ANN search algorithms (e.g., KD-trees, FLANN) to find approximate nearest </a:t>
            </a:r>
            <a:r>
              <a:rPr lang="en-IN" sz="2400" dirty="0" err="1"/>
              <a:t>neighbors</a:t>
            </a:r>
            <a:r>
              <a:rPr lang="en-IN" sz="2400" dirty="0"/>
              <a:t>, which can significantly speed up the matching process while providing good results</a:t>
            </a:r>
            <a:r>
              <a:rPr lang="en-IN" sz="2400" dirty="0" smtClean="0"/>
              <a:t>.</a:t>
            </a:r>
          </a:p>
        </p:txBody>
      </p:sp>
    </p:spTree>
    <p:extLst>
      <p:ext uri="{BB962C8B-B14F-4D97-AF65-F5344CB8AC3E}">
        <p14:creationId xmlns:p14="http://schemas.microsoft.com/office/powerpoint/2010/main" val="27109733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568952" cy="5822107"/>
          </a:xfrm>
        </p:spPr>
        <p:txBody>
          <a:bodyPr>
            <a:normAutofit/>
          </a:bodyPr>
          <a:lstStyle/>
          <a:p>
            <a:r>
              <a:rPr lang="en-IN" sz="2400" b="1" dirty="0"/>
              <a:t>Filtering and Pruning:</a:t>
            </a:r>
            <a:r>
              <a:rPr lang="en-IN" sz="2400" dirty="0"/>
              <a:t> Apply pre-matching filters or pruning techniques to reduce the number of potential matches. For example, filter out matches based on the distance ratio test or geometric consistency</a:t>
            </a:r>
            <a:r>
              <a:rPr lang="en-IN" sz="2400" dirty="0" smtClean="0"/>
              <a:t>.</a:t>
            </a:r>
          </a:p>
          <a:p>
            <a:r>
              <a:rPr lang="en-IN" sz="2400" b="1" dirty="0" smtClean="0"/>
              <a:t>Data Reduction Techniques:</a:t>
            </a:r>
            <a:r>
              <a:rPr lang="en-IN" sz="2400" dirty="0" smtClean="0"/>
              <a:t> Use dimensionality reduction techniques (e.g., PCA, LDA) to reduce the dimensionality of feature descriptors while preserving relevant information. This can lead to faster matching with lower-dimensional descriptors.</a:t>
            </a:r>
          </a:p>
          <a:p>
            <a:r>
              <a:rPr lang="en-IN" sz="2400" b="1" dirty="0" smtClean="0"/>
              <a:t>Multi-Scale </a:t>
            </a:r>
            <a:r>
              <a:rPr lang="en-IN" sz="2400" b="1" dirty="0"/>
              <a:t>Matching:</a:t>
            </a:r>
            <a:r>
              <a:rPr lang="en-IN" sz="2400" dirty="0"/>
              <a:t> Perform feature matching at multiple scales to handle scale variations in the input data efficiently.</a:t>
            </a:r>
          </a:p>
        </p:txBody>
      </p:sp>
    </p:spTree>
    <p:extLst>
      <p:ext uri="{BB962C8B-B14F-4D97-AF65-F5344CB8AC3E}">
        <p14:creationId xmlns:p14="http://schemas.microsoft.com/office/powerpoint/2010/main" val="41325616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562074"/>
          </a:xfrm>
        </p:spPr>
        <p:txBody>
          <a:bodyPr>
            <a:normAutofit fontScale="90000"/>
          </a:bodyPr>
          <a:lstStyle/>
          <a:p>
            <a:r>
              <a:rPr lang="en-US" b="1" dirty="0" smtClean="0"/>
              <a:t>Model Fitting</a:t>
            </a:r>
            <a:endParaRPr lang="en-IN" b="1" dirty="0"/>
          </a:p>
        </p:txBody>
      </p:sp>
      <p:sp>
        <p:nvSpPr>
          <p:cNvPr id="3" name="Content Placeholder 2"/>
          <p:cNvSpPr>
            <a:spLocks noGrp="1"/>
          </p:cNvSpPr>
          <p:nvPr>
            <p:ph idx="1"/>
          </p:nvPr>
        </p:nvSpPr>
        <p:spPr>
          <a:xfrm>
            <a:off x="251520" y="620688"/>
            <a:ext cx="8435280" cy="5505475"/>
          </a:xfrm>
        </p:spPr>
        <p:txBody>
          <a:bodyPr>
            <a:normAutofit/>
          </a:bodyPr>
          <a:lstStyle/>
          <a:p>
            <a:pPr algn="just"/>
            <a:r>
              <a:rPr lang="en-IN" sz="2400" dirty="0"/>
              <a:t>Model fitting techniques in computer vision are methods and approaches used to train and optimize machine learning models for various computer vision tasks. These techniques are crucial for achieving better performance, robustness, and efficiency in models. </a:t>
            </a:r>
            <a:endParaRPr lang="en-IN" sz="2400" dirty="0" smtClean="0"/>
          </a:p>
          <a:p>
            <a:pPr algn="just"/>
            <a:r>
              <a:rPr lang="en-IN" sz="2400" b="1" dirty="0" smtClean="0"/>
              <a:t>Model </a:t>
            </a:r>
            <a:r>
              <a:rPr lang="en-IN" sz="2400" b="1" dirty="0"/>
              <a:t>fitting techniques commonly used in computer vision</a:t>
            </a:r>
            <a:r>
              <a:rPr lang="en-IN" sz="2400" b="1" dirty="0" smtClean="0"/>
              <a:t>:</a:t>
            </a:r>
          </a:p>
          <a:p>
            <a:r>
              <a:rPr lang="en-IN" sz="2400" b="1" dirty="0"/>
              <a:t>Convolutional Neural Networks (CNNs</a:t>
            </a:r>
            <a:r>
              <a:rPr lang="en-IN" sz="2400" b="1" dirty="0" smtClean="0"/>
              <a:t>):</a:t>
            </a:r>
            <a:r>
              <a:rPr lang="en-IN" sz="2400" dirty="0"/>
              <a:t>CNNs are the backbone of many computer vision models. They are specialized neural network architectures designed to efficiently process grid-like data, such as images.</a:t>
            </a:r>
          </a:p>
          <a:p>
            <a:r>
              <a:rPr lang="en-IN" sz="2400" dirty="0"/>
              <a:t>Techniques such as varying network depth, width, and using different types of layers (e.g., convolutional, pooling, fully connected) are applied to construct effective CNN architectures.</a:t>
            </a:r>
          </a:p>
          <a:p>
            <a:pPr algn="just"/>
            <a:endParaRPr lang="en-IN" sz="2400" b="1" dirty="0"/>
          </a:p>
        </p:txBody>
      </p:sp>
    </p:spTree>
    <p:extLst>
      <p:ext uri="{BB962C8B-B14F-4D97-AF65-F5344CB8AC3E}">
        <p14:creationId xmlns:p14="http://schemas.microsoft.com/office/powerpoint/2010/main" val="2007696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92500" lnSpcReduction="10000"/>
          </a:bodyPr>
          <a:lstStyle/>
          <a:p>
            <a:r>
              <a:rPr lang="en-IN" sz="2400" b="1" dirty="0"/>
              <a:t>Transfer Learning:</a:t>
            </a:r>
            <a:endParaRPr lang="en-IN" sz="2400" dirty="0"/>
          </a:p>
          <a:p>
            <a:r>
              <a:rPr lang="en-IN" sz="2400" dirty="0"/>
              <a:t>Transfer learning involves using pre-trained models, often trained on large, diverse datasets like </a:t>
            </a:r>
            <a:r>
              <a:rPr lang="en-IN" sz="2400" dirty="0" err="1"/>
              <a:t>ImageNet</a:t>
            </a:r>
            <a:r>
              <a:rPr lang="en-IN" sz="2400" dirty="0"/>
              <a:t>, and fine-tuning them for the specific computer vision task at hand.</a:t>
            </a:r>
          </a:p>
          <a:p>
            <a:r>
              <a:rPr lang="en-IN" sz="2400" dirty="0"/>
              <a:t>By leveraging pre-trained models, one can benefit from features learned in earlier layers, saving time and computational resources.</a:t>
            </a:r>
          </a:p>
          <a:p>
            <a:r>
              <a:rPr lang="en-IN" sz="2400" b="1" dirty="0"/>
              <a:t>Fine-Tuning:</a:t>
            </a:r>
            <a:endParaRPr lang="en-IN" sz="2400" dirty="0"/>
          </a:p>
          <a:p>
            <a:r>
              <a:rPr lang="en-IN" sz="2400" dirty="0"/>
              <a:t>Fine-tuning refers to adjusting and training a pre-trained model's weights on a new dataset related to the target task.</a:t>
            </a:r>
          </a:p>
          <a:p>
            <a:r>
              <a:rPr lang="en-IN" sz="2400" dirty="0"/>
              <a:t>The layers closer to the output are modified and trained to adapt the model to the specific features of the target task.</a:t>
            </a:r>
          </a:p>
          <a:p>
            <a:r>
              <a:rPr lang="en-IN" sz="2400" b="1" dirty="0"/>
              <a:t>Data Augmentation:</a:t>
            </a:r>
            <a:endParaRPr lang="en-IN" sz="2400" dirty="0"/>
          </a:p>
          <a:p>
            <a:r>
              <a:rPr lang="en-IN" sz="2400" dirty="0"/>
              <a:t>Data augmentation involves generating additional training data by applying various transformations to the existing dataset, such as rotation, scaling, flipping, and </a:t>
            </a:r>
            <a:r>
              <a:rPr lang="en-IN" sz="2400" dirty="0" err="1"/>
              <a:t>color</a:t>
            </a:r>
            <a:r>
              <a:rPr lang="en-IN" sz="2400" dirty="0"/>
              <a:t> adjustments.</a:t>
            </a:r>
          </a:p>
          <a:p>
            <a:r>
              <a:rPr lang="en-IN" sz="2400" dirty="0"/>
              <a:t>Augmentation helps the model generalize better by exposing it to a broader range of data variations.</a:t>
            </a:r>
          </a:p>
          <a:p>
            <a:endParaRPr lang="en-IN" sz="2400" dirty="0"/>
          </a:p>
        </p:txBody>
      </p:sp>
    </p:spTree>
    <p:extLst>
      <p:ext uri="{BB962C8B-B14F-4D97-AF65-F5344CB8AC3E}">
        <p14:creationId xmlns:p14="http://schemas.microsoft.com/office/powerpoint/2010/main" val="22276803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651304" cy="5937523"/>
          </a:xfrm>
        </p:spPr>
        <p:txBody>
          <a:bodyPr>
            <a:normAutofit fontScale="77500" lnSpcReduction="20000"/>
          </a:bodyPr>
          <a:lstStyle/>
          <a:p>
            <a:r>
              <a:rPr lang="en-IN" sz="2400" b="1" dirty="0"/>
              <a:t>Regularization:</a:t>
            </a:r>
            <a:endParaRPr lang="en-IN" sz="2400" dirty="0"/>
          </a:p>
          <a:p>
            <a:r>
              <a:rPr lang="en-IN" sz="2400" dirty="0"/>
              <a:t>Techniques like L1 and L2 regularization, dropout, and batch normalization are used to prevent </a:t>
            </a:r>
            <a:r>
              <a:rPr lang="en-IN" sz="2400" dirty="0" err="1"/>
              <a:t>overfitting</a:t>
            </a:r>
            <a:r>
              <a:rPr lang="en-IN" sz="2400" dirty="0"/>
              <a:t> and improve model generalization.</a:t>
            </a:r>
          </a:p>
          <a:p>
            <a:r>
              <a:rPr lang="en-IN" sz="2400" dirty="0"/>
              <a:t>L1 and L2 regularization add penalties to the model's weights to prevent them from becoming too large, while dropout randomly drops out units during training to reduce interdependency among neurons.</a:t>
            </a:r>
          </a:p>
          <a:p>
            <a:r>
              <a:rPr lang="en-IN" sz="2400" b="1" dirty="0"/>
              <a:t>Ensemble Learning:</a:t>
            </a:r>
            <a:endParaRPr lang="en-IN" sz="2400" dirty="0"/>
          </a:p>
          <a:p>
            <a:r>
              <a:rPr lang="en-IN" sz="2400" dirty="0"/>
              <a:t>Ensemble learning involves combining predictions from multiple models (e.g., different CNN architectures, differently initialized models) to improve overall performance and robustness.</a:t>
            </a:r>
          </a:p>
          <a:p>
            <a:r>
              <a:rPr lang="en-IN" sz="2400" dirty="0"/>
              <a:t>Techniques like bagging, boosting, and stacking are used to build robust ensembles.</a:t>
            </a:r>
          </a:p>
          <a:p>
            <a:r>
              <a:rPr lang="en-IN" sz="2400" b="1" dirty="0" err="1"/>
              <a:t>Hyperparameter</a:t>
            </a:r>
            <a:r>
              <a:rPr lang="en-IN" sz="2400" b="1" dirty="0"/>
              <a:t> Optimization:</a:t>
            </a:r>
            <a:endParaRPr lang="en-IN" sz="2400" dirty="0"/>
          </a:p>
          <a:p>
            <a:r>
              <a:rPr lang="en-IN" sz="2400" dirty="0"/>
              <a:t>Using techniques like grid search, random search, or more advanced methods like Bayesian optimization, </a:t>
            </a:r>
            <a:r>
              <a:rPr lang="en-IN" sz="2400" dirty="0" err="1"/>
              <a:t>hyperparameters</a:t>
            </a:r>
            <a:r>
              <a:rPr lang="en-IN" sz="2400" dirty="0"/>
              <a:t> like learning rate, batch size, and architecture parameters are tuned to optimize the model's performance</a:t>
            </a:r>
            <a:r>
              <a:rPr lang="en-IN" sz="2400" dirty="0" smtClean="0"/>
              <a:t>.</a:t>
            </a:r>
          </a:p>
          <a:p>
            <a:r>
              <a:rPr lang="en-IN" sz="2400" b="1" dirty="0"/>
              <a:t>RANSAC (Random Sample Consensus)</a:t>
            </a:r>
            <a:r>
              <a:rPr lang="en-IN" sz="2400" dirty="0"/>
              <a:t> is a widely used model fitting algorithm in computer vision and image processing. It is used to estimate the parameters of a mathematical model from a set of observed data points that may contain outliers. RANSAC is robust to outliers and noise in the data and is commonly employed for tasks such as fitting lines, planes, circles, and other geometric shapes to data points.</a:t>
            </a:r>
            <a:endParaRPr lang="en-IN" sz="2400" dirty="0" smtClean="0"/>
          </a:p>
          <a:p>
            <a:endParaRPr lang="en-IN" sz="2400" dirty="0"/>
          </a:p>
          <a:p>
            <a:endParaRPr lang="en-IN" sz="2400" dirty="0"/>
          </a:p>
        </p:txBody>
      </p:sp>
    </p:spTree>
    <p:extLst>
      <p:ext uri="{BB962C8B-B14F-4D97-AF65-F5344CB8AC3E}">
        <p14:creationId xmlns:p14="http://schemas.microsoft.com/office/powerpoint/2010/main" val="341411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964488" cy="6480720"/>
          </a:xfrm>
        </p:spPr>
        <p:txBody>
          <a:bodyPr>
            <a:normAutofit fontScale="92500" lnSpcReduction="10000"/>
          </a:bodyPr>
          <a:lstStyle/>
          <a:p>
            <a:pPr algn="just"/>
            <a:r>
              <a:rPr lang="en-IN" sz="2400" dirty="0" smtClean="0">
                <a:effectLst/>
              </a:rPr>
              <a:t>Given two feature vectors </a:t>
            </a:r>
            <a:r>
              <a:rPr lang="en-IN" sz="2400" i="1" dirty="0" smtClean="0"/>
              <a:t>x</a:t>
            </a:r>
            <a:r>
              <a:rPr lang="en-IN" sz="2400" dirty="0" smtClean="0">
                <a:effectLst/>
              </a:rPr>
              <a:t> and </a:t>
            </a:r>
            <a:r>
              <a:rPr lang="en-IN" sz="2400" i="1" dirty="0" smtClean="0"/>
              <a:t>y</a:t>
            </a:r>
            <a:r>
              <a:rPr lang="en-IN" sz="2400" dirty="0" smtClean="0">
                <a:effectLst/>
              </a:rPr>
              <a:t> with dimensions </a:t>
            </a:r>
            <a:r>
              <a:rPr lang="en-IN" sz="2400" dirty="0"/>
              <a:t>n</a:t>
            </a:r>
            <a:r>
              <a:rPr lang="en-IN" sz="2400" dirty="0" smtClean="0">
                <a:effectLst/>
              </a:rPr>
              <a:t> and associated weight vectors </a:t>
            </a:r>
            <a:r>
              <a:rPr lang="en-IN" sz="2400" i="1" dirty="0" err="1" smtClean="0"/>
              <a:t>wx</a:t>
            </a:r>
            <a:r>
              <a:rPr lang="en-IN" sz="2400" dirty="0"/>
              <a:t>​</a:t>
            </a:r>
            <a:r>
              <a:rPr lang="en-IN" sz="2400" dirty="0" smtClean="0">
                <a:effectLst/>
              </a:rPr>
              <a:t> and </a:t>
            </a:r>
            <a:r>
              <a:rPr lang="en-IN" sz="2400" i="1" dirty="0" err="1" smtClean="0"/>
              <a:t>wy</a:t>
            </a:r>
            <a:r>
              <a:rPr lang="en-IN" sz="2400" dirty="0"/>
              <a:t>​</a:t>
            </a:r>
            <a:r>
              <a:rPr lang="en-IN" sz="2400" dirty="0" smtClean="0">
                <a:effectLst/>
              </a:rPr>
              <a:t> respectively, the weighted distance function can be defined as:</a:t>
            </a:r>
          </a:p>
          <a:p>
            <a:pPr algn="just"/>
            <a:endParaRPr lang="en-IN" sz="2400" dirty="0" smtClean="0"/>
          </a:p>
          <a:p>
            <a:pPr algn="just"/>
            <a:endParaRPr lang="en-IN" sz="2400" dirty="0"/>
          </a:p>
          <a:p>
            <a:pPr algn="just"/>
            <a:r>
              <a:rPr lang="en-IN" sz="2400" dirty="0"/>
              <a:t>where:</a:t>
            </a:r>
          </a:p>
          <a:p>
            <a:pPr algn="just"/>
            <a:r>
              <a:rPr lang="en-IN" sz="2400" i="1" dirty="0" smtClean="0"/>
              <a:t>xi</a:t>
            </a:r>
            <a:r>
              <a:rPr lang="en-IN" sz="2400" dirty="0"/>
              <a:t>​ and </a:t>
            </a:r>
            <a:r>
              <a:rPr lang="en-IN" sz="2400" i="1" dirty="0" err="1" smtClean="0"/>
              <a:t>yi</a:t>
            </a:r>
            <a:r>
              <a:rPr lang="en-IN" sz="2400" dirty="0"/>
              <a:t>​ are the </a:t>
            </a:r>
            <a:r>
              <a:rPr lang="en-IN" sz="2400" i="1" dirty="0" smtClean="0"/>
              <a:t>i</a:t>
            </a:r>
            <a:r>
              <a:rPr lang="en-IN" sz="2400" dirty="0" smtClean="0"/>
              <a:t>-</a:t>
            </a:r>
            <a:r>
              <a:rPr lang="en-IN" sz="2400" dirty="0" err="1" smtClean="0"/>
              <a:t>th</a:t>
            </a:r>
            <a:r>
              <a:rPr lang="en-IN" sz="2400" dirty="0" smtClean="0"/>
              <a:t> </a:t>
            </a:r>
            <a:r>
              <a:rPr lang="en-IN" sz="2400" dirty="0"/>
              <a:t>components or dimensions of the feature vectors </a:t>
            </a:r>
            <a:r>
              <a:rPr lang="en-IN" sz="2400" i="1" dirty="0" smtClean="0"/>
              <a:t>x</a:t>
            </a:r>
            <a:r>
              <a:rPr lang="en-IN" sz="2400" dirty="0" smtClean="0"/>
              <a:t> </a:t>
            </a:r>
            <a:r>
              <a:rPr lang="en-IN" sz="2400" dirty="0"/>
              <a:t>and </a:t>
            </a:r>
            <a:r>
              <a:rPr lang="en-IN" sz="2400" i="1" dirty="0" smtClean="0"/>
              <a:t>y</a:t>
            </a:r>
            <a:r>
              <a:rPr lang="en-IN" sz="2400" dirty="0"/>
              <a:t>, respectively.</a:t>
            </a:r>
          </a:p>
          <a:p>
            <a:pPr algn="just"/>
            <a:r>
              <a:rPr lang="en-IN" sz="2400" i="1" dirty="0" err="1" smtClean="0"/>
              <a:t>w</a:t>
            </a:r>
            <a:r>
              <a:rPr lang="en-IN" sz="2400" i="1" baseline="-25000" dirty="0" err="1" smtClean="0"/>
              <a:t>xi</a:t>
            </a:r>
            <a:r>
              <a:rPr lang="en-IN" sz="2400" dirty="0"/>
              <a:t>​​ and </a:t>
            </a:r>
            <a:r>
              <a:rPr lang="en-IN" sz="2400" i="1" dirty="0" err="1" smtClean="0"/>
              <a:t>w</a:t>
            </a:r>
            <a:r>
              <a:rPr lang="en-IN" sz="2400" i="1" baseline="-25000" dirty="0" err="1" smtClean="0"/>
              <a:t>yi</a:t>
            </a:r>
            <a:r>
              <a:rPr lang="en-IN" sz="2400" dirty="0"/>
              <a:t>​​ are the weights associated with the </a:t>
            </a:r>
            <a:r>
              <a:rPr lang="en-IN" sz="2400" i="1" dirty="0" smtClean="0"/>
              <a:t>i</a:t>
            </a:r>
            <a:r>
              <a:rPr lang="en-IN" sz="2400" dirty="0" smtClean="0"/>
              <a:t>-</a:t>
            </a:r>
            <a:r>
              <a:rPr lang="en-IN" sz="2400" dirty="0" err="1" smtClean="0"/>
              <a:t>th</a:t>
            </a:r>
            <a:r>
              <a:rPr lang="en-IN" sz="2400" dirty="0" smtClean="0"/>
              <a:t> </a:t>
            </a:r>
            <a:r>
              <a:rPr lang="en-IN" sz="2400" dirty="0"/>
              <a:t>dimension for </a:t>
            </a:r>
            <a:r>
              <a:rPr lang="en-IN" sz="2400" i="1" dirty="0" smtClean="0"/>
              <a:t>x</a:t>
            </a:r>
            <a:r>
              <a:rPr lang="en-IN" sz="2400" dirty="0" smtClean="0"/>
              <a:t> </a:t>
            </a:r>
            <a:r>
              <a:rPr lang="en-IN" sz="2400" dirty="0"/>
              <a:t>and </a:t>
            </a:r>
            <a:r>
              <a:rPr lang="en-IN" sz="2400" i="1" dirty="0" smtClean="0"/>
              <a:t>y</a:t>
            </a:r>
            <a:r>
              <a:rPr lang="en-IN" sz="2400" dirty="0" smtClean="0"/>
              <a:t> </a:t>
            </a:r>
            <a:r>
              <a:rPr lang="en-IN" sz="2400" dirty="0"/>
              <a:t>respectively.</a:t>
            </a:r>
          </a:p>
          <a:p>
            <a:pPr algn="just"/>
            <a:r>
              <a:rPr lang="en-IN" sz="2400" dirty="0"/>
              <a:t>Higher weights indicate higher importance for a particular dimension in the distance calculation</a:t>
            </a:r>
            <a:r>
              <a:rPr lang="en-IN" sz="2400" dirty="0" smtClean="0"/>
              <a:t>.</a:t>
            </a:r>
          </a:p>
          <a:p>
            <a:pPr algn="just"/>
            <a:r>
              <a:rPr lang="en-IN" sz="2400" dirty="0"/>
              <a:t>This weighted distance function is used in various computer vision tasks where feature matching is crucial, such as image matching, object recognition, and image retrieval. </a:t>
            </a:r>
            <a:endParaRPr lang="en-IN" sz="2400" dirty="0" smtClean="0"/>
          </a:p>
          <a:p>
            <a:pPr algn="just"/>
            <a:r>
              <a:rPr lang="en-IN" sz="2400" dirty="0" smtClean="0"/>
              <a:t>It </a:t>
            </a:r>
            <a:r>
              <a:rPr lang="en-IN" sz="2400" dirty="0"/>
              <a:t>allows for a more customized comparison of features, taking into account the significance of each feature dimension based on the weights provided.</a:t>
            </a:r>
            <a:br>
              <a:rPr lang="en-IN" sz="2400" dirty="0"/>
            </a:b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63" y="1340768"/>
            <a:ext cx="40671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753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562074"/>
          </a:xfrm>
        </p:spPr>
        <p:txBody>
          <a:bodyPr>
            <a:normAutofit fontScale="90000"/>
          </a:bodyPr>
          <a:lstStyle/>
          <a:p>
            <a:r>
              <a:rPr lang="en-US" b="1" dirty="0" smtClean="0"/>
              <a:t>Example</a:t>
            </a:r>
            <a:endParaRPr lang="en-IN" b="1" dirty="0"/>
          </a:p>
        </p:txBody>
      </p:sp>
      <p:sp>
        <p:nvSpPr>
          <p:cNvPr id="3" name="Content Placeholder 2"/>
          <p:cNvSpPr>
            <a:spLocks noGrp="1"/>
          </p:cNvSpPr>
          <p:nvPr>
            <p:ph idx="1"/>
          </p:nvPr>
        </p:nvSpPr>
        <p:spPr>
          <a:xfrm>
            <a:off x="457200" y="548680"/>
            <a:ext cx="8229600" cy="6048672"/>
          </a:xfrm>
        </p:spPr>
        <p:txBody>
          <a:bodyPr>
            <a:normAutofit/>
          </a:bodyPr>
          <a:lstStyle/>
          <a:p>
            <a:r>
              <a:rPr lang="en-IN" sz="2000" dirty="0"/>
              <a:t>Suppose we have two feature vectors </a:t>
            </a:r>
            <a:r>
              <a:rPr lang="en-IN" sz="2000" i="1" dirty="0" smtClean="0"/>
              <a:t>x</a:t>
            </a:r>
            <a:r>
              <a:rPr lang="en-IN" sz="2000" dirty="0"/>
              <a:t>=[</a:t>
            </a:r>
            <a:r>
              <a:rPr lang="en-IN" sz="2000" i="1" dirty="0"/>
              <a:t>x</a:t>
            </a:r>
            <a:r>
              <a:rPr lang="en-IN" sz="2000" dirty="0"/>
              <a:t>1​,</a:t>
            </a:r>
            <a:r>
              <a:rPr lang="en-IN" sz="2000" i="1" dirty="0"/>
              <a:t>x</a:t>
            </a:r>
            <a:r>
              <a:rPr lang="en-IN" sz="2000" dirty="0"/>
              <a:t>2​] and </a:t>
            </a:r>
            <a:r>
              <a:rPr lang="en-IN" sz="2000" i="1" dirty="0" smtClean="0"/>
              <a:t>y</a:t>
            </a:r>
            <a:r>
              <a:rPr lang="en-IN" sz="2000" dirty="0"/>
              <a:t>=[</a:t>
            </a:r>
            <a:r>
              <a:rPr lang="en-IN" sz="2000" i="1" dirty="0"/>
              <a:t>y</a:t>
            </a:r>
            <a:r>
              <a:rPr lang="en-IN" sz="2000" dirty="0"/>
              <a:t>1​,</a:t>
            </a:r>
            <a:r>
              <a:rPr lang="en-IN" sz="2000" i="1" dirty="0"/>
              <a:t>y</a:t>
            </a:r>
            <a:r>
              <a:rPr lang="en-IN" sz="2000" dirty="0"/>
              <a:t>2​], and we want to calculate the weighted Euclidean distance using weights </a:t>
            </a:r>
            <a:r>
              <a:rPr lang="en-IN" sz="2000" i="1" dirty="0" smtClean="0"/>
              <a:t>w</a:t>
            </a:r>
            <a:r>
              <a:rPr lang="en-IN" sz="2000" dirty="0"/>
              <a:t>=[</a:t>
            </a:r>
            <a:r>
              <a:rPr lang="en-IN" sz="2000" i="1" dirty="0"/>
              <a:t>w</a:t>
            </a:r>
            <a:r>
              <a:rPr lang="en-IN" sz="2000" dirty="0"/>
              <a:t>1​,</a:t>
            </a:r>
            <a:r>
              <a:rPr lang="en-IN" sz="2000" i="1" dirty="0"/>
              <a:t>w</a:t>
            </a:r>
            <a:r>
              <a:rPr lang="en-IN" sz="2000" dirty="0"/>
              <a:t>2​</a:t>
            </a:r>
            <a:r>
              <a:rPr lang="en-IN" sz="2000" dirty="0" smtClean="0"/>
              <a:t>].</a:t>
            </a:r>
          </a:p>
          <a:p>
            <a:r>
              <a:rPr lang="en-IN" sz="2000" dirty="0"/>
              <a:t>The weighted Euclidean distance function can be defined as follows</a:t>
            </a:r>
            <a:r>
              <a:rPr lang="en-IN" sz="2000" dirty="0" smtClean="0"/>
              <a:t>:</a:t>
            </a:r>
          </a:p>
          <a:p>
            <a:endParaRPr lang="en-US" sz="2000" dirty="0"/>
          </a:p>
          <a:p>
            <a:endParaRPr lang="en-US" sz="2000" dirty="0" smtClean="0"/>
          </a:p>
          <a:p>
            <a:r>
              <a:rPr lang="en-IN" sz="2000" dirty="0"/>
              <a:t>Here, </a:t>
            </a:r>
            <a:r>
              <a:rPr lang="en-IN" sz="2000" i="1" dirty="0" smtClean="0"/>
              <a:t>w</a:t>
            </a:r>
            <a:r>
              <a:rPr lang="en-IN" sz="2000" dirty="0" smtClean="0"/>
              <a:t>1</a:t>
            </a:r>
            <a:r>
              <a:rPr lang="en-IN" sz="2000" dirty="0"/>
              <a:t>​ and </a:t>
            </a:r>
            <a:r>
              <a:rPr lang="en-IN" sz="2000" i="1" dirty="0" smtClean="0"/>
              <a:t>w</a:t>
            </a:r>
            <a:r>
              <a:rPr lang="en-IN" sz="2000" dirty="0" smtClean="0"/>
              <a:t>2</a:t>
            </a:r>
            <a:r>
              <a:rPr lang="en-IN" sz="2000" dirty="0"/>
              <a:t>​ are the weights associated with the first and second dimensions, respectively</a:t>
            </a:r>
            <a:r>
              <a:rPr lang="en-IN" sz="2000" dirty="0" smtClean="0"/>
              <a:t>.</a:t>
            </a:r>
          </a:p>
          <a:p>
            <a:r>
              <a:rPr lang="en-IN" sz="2000" dirty="0"/>
              <a:t>Let's consider an example where we have:</a:t>
            </a:r>
          </a:p>
          <a:p>
            <a:r>
              <a:rPr lang="en-IN" sz="2000" i="1" dirty="0" smtClean="0"/>
              <a:t>x</a:t>
            </a:r>
            <a:r>
              <a:rPr lang="en-IN" sz="2000" dirty="0"/>
              <a:t>=[3,7] and </a:t>
            </a:r>
            <a:r>
              <a:rPr lang="en-IN" sz="2000" i="1" dirty="0" smtClean="0"/>
              <a:t>y</a:t>
            </a:r>
            <a:r>
              <a:rPr lang="en-IN" sz="2000" dirty="0"/>
              <a:t>=[5,4] (feature vectors)</a:t>
            </a:r>
          </a:p>
          <a:p>
            <a:r>
              <a:rPr lang="en-IN" sz="2000" i="1" dirty="0" smtClean="0"/>
              <a:t>w</a:t>
            </a:r>
            <a:r>
              <a:rPr lang="en-IN" sz="2000" dirty="0"/>
              <a:t>=[0.5,2.0] (weights for each dimension</a:t>
            </a:r>
            <a:r>
              <a:rPr lang="en-IN" sz="2000" dirty="0" smtClean="0"/>
              <a:t>)</a:t>
            </a:r>
          </a:p>
          <a:p>
            <a:endParaRPr lang="en-US" sz="2000" dirty="0"/>
          </a:p>
          <a:p>
            <a:endParaRPr lang="en-US" sz="2000" dirty="0" smtClean="0"/>
          </a:p>
          <a:p>
            <a:endParaRPr lang="en-US" sz="2000" dirty="0"/>
          </a:p>
          <a:p>
            <a:endParaRPr lang="en-IN" sz="2000" dirty="0" smtClean="0"/>
          </a:p>
          <a:p>
            <a:r>
              <a:rPr lang="en-IN" sz="2000" dirty="0" smtClean="0"/>
              <a:t>So</a:t>
            </a:r>
            <a:r>
              <a:rPr lang="en-IN" sz="2000" dirty="0"/>
              <a:t>, the weighted Euclidean distance between </a:t>
            </a:r>
            <a:r>
              <a:rPr lang="en-IN" sz="2000" i="1" dirty="0" smtClean="0"/>
              <a:t>x</a:t>
            </a:r>
            <a:r>
              <a:rPr lang="en-IN" sz="2000" dirty="0" smtClean="0"/>
              <a:t> </a:t>
            </a:r>
            <a:r>
              <a:rPr lang="en-IN" sz="2000" dirty="0"/>
              <a:t>and </a:t>
            </a:r>
            <a:r>
              <a:rPr lang="en-IN" sz="2000" i="1" dirty="0" smtClean="0"/>
              <a:t>y</a:t>
            </a:r>
            <a:r>
              <a:rPr lang="en-IN" sz="2000" dirty="0" smtClean="0"/>
              <a:t> </a:t>
            </a:r>
            <a:r>
              <a:rPr lang="en-IN" sz="2000" dirty="0"/>
              <a:t>with the given weights is approximately </a:t>
            </a:r>
            <a:r>
              <a:rPr lang="en-IN" sz="2000" dirty="0" smtClean="0"/>
              <a:t>6.08</a:t>
            </a:r>
            <a:r>
              <a:rPr lang="en-IN" sz="2000" dirty="0"/>
              <a:t>.</a:t>
            </a:r>
            <a:endParaRPr lang="en-US" sz="2000" dirty="0" smtClean="0"/>
          </a:p>
          <a:p>
            <a:endParaRPr lang="en-IN" sz="2000" dirty="0"/>
          </a:p>
          <a:p>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011908"/>
            <a:ext cx="54768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4437112"/>
            <a:ext cx="50958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4961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634082"/>
          </a:xfrm>
        </p:spPr>
        <p:txBody>
          <a:bodyPr>
            <a:normAutofit fontScale="90000"/>
          </a:bodyPr>
          <a:lstStyle/>
          <a:p>
            <a:r>
              <a:rPr lang="en-US" b="1" dirty="0" smtClean="0"/>
              <a:t>Brute Force Matcher</a:t>
            </a:r>
            <a:endParaRPr lang="en-IN" b="1" dirty="0"/>
          </a:p>
        </p:txBody>
      </p:sp>
      <p:sp>
        <p:nvSpPr>
          <p:cNvPr id="3" name="Content Placeholder 2"/>
          <p:cNvSpPr>
            <a:spLocks noGrp="1"/>
          </p:cNvSpPr>
          <p:nvPr>
            <p:ph idx="1"/>
          </p:nvPr>
        </p:nvSpPr>
        <p:spPr>
          <a:xfrm>
            <a:off x="457200" y="692696"/>
            <a:ext cx="8229600" cy="5433467"/>
          </a:xfrm>
        </p:spPr>
        <p:txBody>
          <a:bodyPr>
            <a:normAutofit/>
          </a:bodyPr>
          <a:lstStyle/>
          <a:p>
            <a:pPr algn="just"/>
            <a:r>
              <a:rPr lang="en-IN" sz="2000" dirty="0"/>
              <a:t>The Brute-Force Matcher in </a:t>
            </a:r>
            <a:r>
              <a:rPr lang="en-IN" sz="2000" dirty="0" err="1"/>
              <a:t>OpenCV</a:t>
            </a:r>
            <a:r>
              <a:rPr lang="en-IN" sz="2000" dirty="0"/>
              <a:t> is a simple and straightforward method for matching features between two sets of descriptors extracted from images. </a:t>
            </a:r>
            <a:endParaRPr lang="en-IN" sz="2000" dirty="0" smtClean="0"/>
          </a:p>
          <a:p>
            <a:pPr algn="just"/>
            <a:r>
              <a:rPr lang="en-IN" sz="2000" dirty="0" smtClean="0"/>
              <a:t>It </a:t>
            </a:r>
            <a:r>
              <a:rPr lang="en-IN" sz="2000" dirty="0"/>
              <a:t>computes the distances between descriptors and finds the best matches based on a chosen criterion (e.g., Euclidean distance).</a:t>
            </a:r>
          </a:p>
        </p:txBody>
      </p:sp>
    </p:spTree>
    <p:extLst>
      <p:ext uri="{BB962C8B-B14F-4D97-AF65-F5344CB8AC3E}">
        <p14:creationId xmlns:p14="http://schemas.microsoft.com/office/powerpoint/2010/main" val="1400348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731" y="188640"/>
            <a:ext cx="8784976" cy="6001643"/>
          </a:xfrm>
          <a:prstGeom prst="rect">
            <a:avLst/>
          </a:prstGeom>
        </p:spPr>
        <p:txBody>
          <a:bodyPr wrap="square">
            <a:spAutoFit/>
          </a:bodyPr>
          <a:lstStyle/>
          <a:p>
            <a:r>
              <a:rPr lang="en-IN" sz="1600" b="1" dirty="0" smtClean="0"/>
              <a:t>import cv2</a:t>
            </a:r>
          </a:p>
          <a:p>
            <a:r>
              <a:rPr lang="en-IN" sz="1600" b="1" dirty="0" smtClean="0"/>
              <a:t>import </a:t>
            </a:r>
            <a:r>
              <a:rPr lang="en-IN" sz="1600" b="1" dirty="0" err="1" smtClean="0"/>
              <a:t>numpy</a:t>
            </a:r>
            <a:r>
              <a:rPr lang="en-IN" sz="1600" b="1" dirty="0" smtClean="0"/>
              <a:t> as </a:t>
            </a:r>
            <a:r>
              <a:rPr lang="en-IN" sz="1600" b="1" dirty="0" err="1" smtClean="0"/>
              <a:t>np</a:t>
            </a:r>
            <a:endParaRPr lang="en-IN" sz="1600" b="1" dirty="0" smtClean="0"/>
          </a:p>
          <a:p>
            <a:endParaRPr lang="en-IN" sz="1600" b="1" dirty="0" smtClean="0"/>
          </a:p>
          <a:p>
            <a:r>
              <a:rPr lang="en-IN" sz="1600" b="1" dirty="0" smtClean="0"/>
              <a:t># Load the images</a:t>
            </a:r>
          </a:p>
          <a:p>
            <a:r>
              <a:rPr lang="en-IN" sz="1600" b="1" dirty="0" smtClean="0"/>
              <a:t>img1 = cv2.imread('image1.jpg', cv2.IMREAD_GRAYSCALE)</a:t>
            </a:r>
          </a:p>
          <a:p>
            <a:r>
              <a:rPr lang="en-IN" sz="1600" b="1" dirty="0" smtClean="0"/>
              <a:t>img2 = cv2.imread('image2.jpg', cv2.IMREAD_GRAYSCALE)</a:t>
            </a:r>
          </a:p>
          <a:p>
            <a:r>
              <a:rPr lang="en-IN" sz="1600" b="1" dirty="0" smtClean="0"/>
              <a:t># Initialize the ORB detector</a:t>
            </a:r>
          </a:p>
          <a:p>
            <a:r>
              <a:rPr lang="en-IN" sz="1600" b="1" dirty="0" smtClean="0"/>
              <a:t>orb = cv2.ORB_create()</a:t>
            </a:r>
          </a:p>
          <a:p>
            <a:r>
              <a:rPr lang="en-IN" sz="1600" b="1" dirty="0" smtClean="0"/>
              <a:t># Find the </a:t>
            </a:r>
            <a:r>
              <a:rPr lang="en-IN" sz="1600" b="1" dirty="0" err="1" smtClean="0"/>
              <a:t>keypoints</a:t>
            </a:r>
            <a:r>
              <a:rPr lang="en-IN" sz="1600" b="1" dirty="0" smtClean="0"/>
              <a:t> and descriptors with ORB</a:t>
            </a:r>
          </a:p>
          <a:p>
            <a:r>
              <a:rPr lang="en-IN" sz="1600" b="1" dirty="0" smtClean="0"/>
              <a:t>keypoints1, descriptors1 = </a:t>
            </a:r>
            <a:r>
              <a:rPr lang="en-IN" sz="1600" b="1" dirty="0" err="1" smtClean="0"/>
              <a:t>orb.detectAndCompute</a:t>
            </a:r>
            <a:r>
              <a:rPr lang="en-IN" sz="1600" b="1" dirty="0" smtClean="0"/>
              <a:t>(img1, None)</a:t>
            </a:r>
          </a:p>
          <a:p>
            <a:r>
              <a:rPr lang="en-IN" sz="1600" b="1" dirty="0" smtClean="0"/>
              <a:t>keypoints2, descriptors2 = </a:t>
            </a:r>
            <a:r>
              <a:rPr lang="en-IN" sz="1600" b="1" dirty="0" err="1" smtClean="0"/>
              <a:t>orb.detectAndCompute</a:t>
            </a:r>
            <a:r>
              <a:rPr lang="en-IN" sz="1600" b="1" dirty="0" smtClean="0"/>
              <a:t>(img2, None)</a:t>
            </a:r>
          </a:p>
          <a:p>
            <a:r>
              <a:rPr lang="en-IN" sz="1600" b="1" dirty="0" smtClean="0"/>
              <a:t># Create a </a:t>
            </a:r>
            <a:r>
              <a:rPr lang="en-IN" sz="1600" b="1" dirty="0" err="1" smtClean="0"/>
              <a:t>BFMatcher</a:t>
            </a:r>
            <a:r>
              <a:rPr lang="en-IN" sz="1600" b="1" dirty="0" smtClean="0"/>
              <a:t> object</a:t>
            </a:r>
          </a:p>
          <a:p>
            <a:r>
              <a:rPr lang="en-IN" sz="1600" b="1" dirty="0" smtClean="0"/>
              <a:t>bf = cv2.BFMatcher(cv2.NORM_HAMMING, </a:t>
            </a:r>
            <a:r>
              <a:rPr lang="en-IN" sz="1600" b="1" dirty="0" err="1" smtClean="0"/>
              <a:t>crossCheck</a:t>
            </a:r>
            <a:r>
              <a:rPr lang="en-IN" sz="1600" b="1" dirty="0" smtClean="0"/>
              <a:t>=True)</a:t>
            </a:r>
          </a:p>
          <a:p>
            <a:r>
              <a:rPr lang="en-IN" sz="1600" b="1" dirty="0" smtClean="0"/>
              <a:t># Match descriptors</a:t>
            </a:r>
          </a:p>
          <a:p>
            <a:r>
              <a:rPr lang="en-IN" sz="1600" b="1" dirty="0" smtClean="0"/>
              <a:t>matches = </a:t>
            </a:r>
            <a:r>
              <a:rPr lang="en-IN" sz="1600" b="1" dirty="0" err="1" smtClean="0"/>
              <a:t>bf.match</a:t>
            </a:r>
            <a:r>
              <a:rPr lang="en-IN" sz="1600" b="1" dirty="0" smtClean="0"/>
              <a:t>(descriptors1, descriptors2)</a:t>
            </a:r>
          </a:p>
          <a:p>
            <a:r>
              <a:rPr lang="en-IN" sz="1600" b="1" dirty="0" smtClean="0"/>
              <a:t># Sort them in ascending order of distance</a:t>
            </a:r>
          </a:p>
          <a:p>
            <a:r>
              <a:rPr lang="en-IN" sz="1600" b="1" dirty="0" smtClean="0"/>
              <a:t>matches = sorted(matches, key=lambda x: </a:t>
            </a:r>
            <a:r>
              <a:rPr lang="en-IN" sz="1600" b="1" dirty="0" err="1" smtClean="0"/>
              <a:t>x.distance</a:t>
            </a:r>
            <a:r>
              <a:rPr lang="en-IN" sz="1600" b="1" dirty="0" smtClean="0"/>
              <a:t>)</a:t>
            </a:r>
          </a:p>
          <a:p>
            <a:r>
              <a:rPr lang="en-IN" sz="1600" b="1" dirty="0" smtClean="0"/>
              <a:t># Draw the first 10 matches</a:t>
            </a:r>
          </a:p>
          <a:p>
            <a:r>
              <a:rPr lang="en-IN" sz="1600" b="1" dirty="0" err="1" smtClean="0"/>
              <a:t>matched_img</a:t>
            </a:r>
            <a:r>
              <a:rPr lang="en-IN" sz="1600" b="1" dirty="0" smtClean="0"/>
              <a:t> = cv2.drawMatches(img1, keypoints1, img2, keypoints2, matches[:10], None, flags=cv2.DrawMatchesFlags_NOT_DRAW_SINGLE_POINTS)</a:t>
            </a:r>
          </a:p>
          <a:p>
            <a:r>
              <a:rPr lang="en-IN" sz="1600" b="1" dirty="0" smtClean="0"/>
              <a:t># Display the matches</a:t>
            </a:r>
          </a:p>
          <a:p>
            <a:r>
              <a:rPr lang="en-IN" sz="1600" b="1" dirty="0" smtClean="0"/>
              <a:t>cv2.imshow('Matches', </a:t>
            </a:r>
            <a:r>
              <a:rPr lang="en-IN" sz="1600" b="1" dirty="0" err="1" smtClean="0"/>
              <a:t>matched_img</a:t>
            </a:r>
            <a:r>
              <a:rPr lang="en-IN" sz="1600" b="1" dirty="0" smtClean="0"/>
              <a:t>)</a:t>
            </a:r>
          </a:p>
          <a:p>
            <a:r>
              <a:rPr lang="en-IN" sz="1600" b="1" dirty="0" smtClean="0"/>
              <a:t>cv2.waitKey(0)</a:t>
            </a:r>
          </a:p>
          <a:p>
            <a:r>
              <a:rPr lang="en-IN" sz="1600" b="1" dirty="0" smtClean="0"/>
              <a:t>cv2.destroyAllWindows()</a:t>
            </a:r>
            <a:endParaRPr lang="en-IN" sz="1600" b="1" dirty="0"/>
          </a:p>
        </p:txBody>
      </p:sp>
    </p:spTree>
    <p:extLst>
      <p:ext uri="{BB962C8B-B14F-4D97-AF65-F5344CB8AC3E}">
        <p14:creationId xmlns:p14="http://schemas.microsoft.com/office/powerpoint/2010/main" val="543876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78098"/>
          </a:xfrm>
        </p:spPr>
        <p:txBody>
          <a:bodyPr/>
          <a:lstStyle/>
          <a:p>
            <a:r>
              <a:rPr lang="en-US" b="1" dirty="0" err="1" smtClean="0"/>
              <a:t>BFMatcher</a:t>
            </a:r>
            <a:r>
              <a:rPr lang="en-US" b="1" dirty="0" smtClean="0"/>
              <a:t> with KNN</a:t>
            </a:r>
            <a:endParaRPr lang="en-IN" b="1" dirty="0"/>
          </a:p>
        </p:txBody>
      </p:sp>
      <p:sp>
        <p:nvSpPr>
          <p:cNvPr id="3" name="Content Placeholder 2"/>
          <p:cNvSpPr>
            <a:spLocks noGrp="1"/>
          </p:cNvSpPr>
          <p:nvPr>
            <p:ph idx="1"/>
          </p:nvPr>
        </p:nvSpPr>
        <p:spPr>
          <a:xfrm>
            <a:off x="457200" y="692696"/>
            <a:ext cx="8229600" cy="5433467"/>
          </a:xfrm>
        </p:spPr>
        <p:txBody>
          <a:bodyPr>
            <a:normAutofit/>
          </a:bodyPr>
          <a:lstStyle/>
          <a:p>
            <a:pPr algn="just"/>
            <a:r>
              <a:rPr lang="en-IN" sz="2000" dirty="0"/>
              <a:t>Performing K-nearest </a:t>
            </a:r>
            <a:r>
              <a:rPr lang="en-IN" sz="2000" dirty="0" err="1"/>
              <a:t>neighbor</a:t>
            </a:r>
            <a:r>
              <a:rPr lang="en-IN" sz="2000" dirty="0"/>
              <a:t> (KNN) matching using the Brute-Force Matcher (</a:t>
            </a:r>
            <a:r>
              <a:rPr lang="en-IN" sz="2000" dirty="0" err="1"/>
              <a:t>BFMatcher</a:t>
            </a:r>
            <a:r>
              <a:rPr lang="en-IN" sz="2000" dirty="0"/>
              <a:t>) in </a:t>
            </a:r>
            <a:r>
              <a:rPr lang="en-IN" sz="2000" dirty="0" err="1"/>
              <a:t>OpenCV</a:t>
            </a:r>
            <a:r>
              <a:rPr lang="en-IN" sz="2000" dirty="0"/>
              <a:t> involves finding the K-best matches for each descriptor from one set to another. </a:t>
            </a:r>
            <a:endParaRPr lang="en-IN" sz="2000" dirty="0" smtClean="0"/>
          </a:p>
          <a:p>
            <a:pPr algn="just"/>
            <a:r>
              <a:rPr lang="en-IN" sz="2000" dirty="0" smtClean="0"/>
              <a:t>This </a:t>
            </a:r>
            <a:r>
              <a:rPr lang="en-IN" sz="2000" dirty="0"/>
              <a:t>is often used for more robust feature matching.</a:t>
            </a:r>
          </a:p>
        </p:txBody>
      </p:sp>
    </p:spTree>
    <p:extLst>
      <p:ext uri="{BB962C8B-B14F-4D97-AF65-F5344CB8AC3E}">
        <p14:creationId xmlns:p14="http://schemas.microsoft.com/office/powerpoint/2010/main" val="2285383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4624"/>
            <a:ext cx="8784976" cy="6552728"/>
          </a:xfrm>
        </p:spPr>
        <p:txBody>
          <a:bodyPr>
            <a:noAutofit/>
          </a:bodyPr>
          <a:lstStyle/>
          <a:p>
            <a:pPr marL="0" indent="0">
              <a:buNone/>
            </a:pPr>
            <a:r>
              <a:rPr lang="en-IN" sz="1600" b="1" dirty="0"/>
              <a:t>import cv2 </a:t>
            </a:r>
            <a:endParaRPr lang="en-IN" sz="1600" b="1" dirty="0" smtClean="0"/>
          </a:p>
          <a:p>
            <a:pPr marL="0" indent="0">
              <a:buNone/>
            </a:pPr>
            <a:r>
              <a:rPr lang="en-IN" sz="1600" b="1" dirty="0" smtClean="0"/>
              <a:t>import </a:t>
            </a:r>
            <a:r>
              <a:rPr lang="en-IN" sz="1600" b="1" dirty="0" err="1"/>
              <a:t>numpy</a:t>
            </a:r>
            <a:r>
              <a:rPr lang="en-IN" sz="1600" b="1" dirty="0"/>
              <a:t> as </a:t>
            </a:r>
            <a:r>
              <a:rPr lang="en-IN" sz="1600" b="1" dirty="0" err="1"/>
              <a:t>np</a:t>
            </a:r>
            <a:r>
              <a:rPr lang="en-IN" sz="1600" b="1" dirty="0"/>
              <a:t> </a:t>
            </a:r>
            <a:endParaRPr lang="en-IN" sz="1600" b="1" dirty="0" smtClean="0"/>
          </a:p>
          <a:p>
            <a:pPr marL="0" indent="0">
              <a:buNone/>
            </a:pPr>
            <a:r>
              <a:rPr lang="en-IN" sz="1600" b="1" dirty="0" smtClean="0"/>
              <a:t># </a:t>
            </a:r>
            <a:r>
              <a:rPr lang="en-IN" sz="1600" b="1" dirty="0"/>
              <a:t>Load the images </a:t>
            </a:r>
            <a:endParaRPr lang="en-IN" sz="1600" b="1" dirty="0" smtClean="0"/>
          </a:p>
          <a:p>
            <a:pPr marL="0" indent="0">
              <a:buNone/>
            </a:pPr>
            <a:r>
              <a:rPr lang="en-IN" sz="1600" b="1" dirty="0" smtClean="0"/>
              <a:t>img1 </a:t>
            </a:r>
            <a:r>
              <a:rPr lang="en-IN" sz="1600" b="1" dirty="0"/>
              <a:t>= cv2.imread('image1.jpg', cv2.IMREAD_GRAYSCALE) </a:t>
            </a:r>
            <a:endParaRPr lang="en-IN" sz="1600" b="1" dirty="0" smtClean="0"/>
          </a:p>
          <a:p>
            <a:pPr marL="0" indent="0">
              <a:buNone/>
            </a:pPr>
            <a:r>
              <a:rPr lang="en-IN" sz="1600" b="1" dirty="0" smtClean="0"/>
              <a:t>img2 </a:t>
            </a:r>
            <a:r>
              <a:rPr lang="en-IN" sz="1600" b="1" dirty="0"/>
              <a:t>= cv2.imread('image2.jpg', cv2.IMREAD_GRAYSCALE) </a:t>
            </a:r>
            <a:endParaRPr lang="en-IN" sz="1600" b="1" dirty="0" smtClean="0"/>
          </a:p>
          <a:p>
            <a:pPr marL="0" indent="0">
              <a:buNone/>
            </a:pPr>
            <a:r>
              <a:rPr lang="en-IN" sz="1600" b="1" dirty="0" smtClean="0"/>
              <a:t># </a:t>
            </a:r>
            <a:r>
              <a:rPr lang="en-IN" sz="1600" b="1" dirty="0"/>
              <a:t>Initialize the SIFT detector </a:t>
            </a:r>
            <a:endParaRPr lang="en-IN" sz="1600" b="1" dirty="0" smtClean="0"/>
          </a:p>
          <a:p>
            <a:pPr marL="0" indent="0">
              <a:buNone/>
            </a:pPr>
            <a:r>
              <a:rPr lang="en-IN" sz="1600" b="1" dirty="0" smtClean="0"/>
              <a:t>sift </a:t>
            </a:r>
            <a:r>
              <a:rPr lang="en-IN" sz="1600" b="1" dirty="0"/>
              <a:t>= cv2.SIFT_create</a:t>
            </a:r>
            <a:r>
              <a:rPr lang="en-IN" sz="1600" b="1" dirty="0" smtClean="0"/>
              <a:t>()</a:t>
            </a:r>
          </a:p>
          <a:p>
            <a:pPr marL="0" indent="0">
              <a:buNone/>
            </a:pPr>
            <a:r>
              <a:rPr lang="en-IN" sz="1600" b="1" dirty="0"/>
              <a:t># Find the </a:t>
            </a:r>
            <a:r>
              <a:rPr lang="en-IN" sz="1600" b="1" dirty="0" err="1"/>
              <a:t>keypoints</a:t>
            </a:r>
            <a:r>
              <a:rPr lang="en-IN" sz="1600" b="1" dirty="0"/>
              <a:t> and descriptors with SIFT </a:t>
            </a:r>
            <a:endParaRPr lang="en-IN" sz="1600" b="1" dirty="0" smtClean="0"/>
          </a:p>
          <a:p>
            <a:pPr marL="0" indent="0">
              <a:buNone/>
            </a:pPr>
            <a:r>
              <a:rPr lang="en-IN" sz="1600" b="1" dirty="0" smtClean="0"/>
              <a:t>keypoints1</a:t>
            </a:r>
            <a:r>
              <a:rPr lang="en-IN" sz="1600" b="1" dirty="0"/>
              <a:t>, descriptors1 = </a:t>
            </a:r>
            <a:r>
              <a:rPr lang="en-IN" sz="1600" b="1" dirty="0" err="1"/>
              <a:t>sift.detectAndCompute</a:t>
            </a:r>
            <a:r>
              <a:rPr lang="en-IN" sz="1600" b="1" dirty="0"/>
              <a:t>(img1, None) </a:t>
            </a:r>
            <a:endParaRPr lang="en-IN" sz="1600" b="1" dirty="0" smtClean="0"/>
          </a:p>
          <a:p>
            <a:pPr marL="0" indent="0">
              <a:buNone/>
            </a:pPr>
            <a:r>
              <a:rPr lang="en-IN" sz="1600" b="1" dirty="0" smtClean="0"/>
              <a:t>keypoints2</a:t>
            </a:r>
            <a:r>
              <a:rPr lang="en-IN" sz="1600" b="1" dirty="0"/>
              <a:t>, descriptors2 = </a:t>
            </a:r>
            <a:r>
              <a:rPr lang="en-IN" sz="1600" b="1" dirty="0" err="1"/>
              <a:t>sift.detectAndCompute</a:t>
            </a:r>
            <a:r>
              <a:rPr lang="en-IN" sz="1600" b="1" dirty="0"/>
              <a:t>(img2, None) </a:t>
            </a:r>
            <a:endParaRPr lang="en-IN" sz="1600" b="1" dirty="0" smtClean="0"/>
          </a:p>
          <a:p>
            <a:pPr marL="0" indent="0">
              <a:buNone/>
            </a:pPr>
            <a:r>
              <a:rPr lang="en-IN" sz="1600" b="1" dirty="0"/>
              <a:t># </a:t>
            </a:r>
            <a:r>
              <a:rPr lang="en-IN" sz="1600" b="1" dirty="0" err="1"/>
              <a:t>BFMatcher</a:t>
            </a:r>
            <a:r>
              <a:rPr lang="en-IN" sz="1600" b="1" dirty="0"/>
              <a:t> with default </a:t>
            </a:r>
            <a:r>
              <a:rPr lang="en-IN" sz="1600" b="1" dirty="0" err="1"/>
              <a:t>params</a:t>
            </a:r>
            <a:r>
              <a:rPr lang="en-IN" sz="1600" b="1" dirty="0"/>
              <a:t> </a:t>
            </a:r>
            <a:endParaRPr lang="en-IN" sz="1600" b="1" dirty="0" smtClean="0"/>
          </a:p>
          <a:p>
            <a:pPr marL="0" indent="0">
              <a:buNone/>
            </a:pPr>
            <a:r>
              <a:rPr lang="en-IN" sz="1600" b="1" dirty="0" smtClean="0"/>
              <a:t>bf </a:t>
            </a:r>
            <a:r>
              <a:rPr lang="en-IN" sz="1600" b="1" dirty="0"/>
              <a:t>= cv2.BFMatcher</a:t>
            </a:r>
            <a:r>
              <a:rPr lang="en-IN" sz="1600" b="1" dirty="0" smtClean="0"/>
              <a:t>()</a:t>
            </a:r>
          </a:p>
          <a:p>
            <a:pPr marL="0" indent="0">
              <a:buNone/>
            </a:pPr>
            <a:r>
              <a:rPr lang="en-IN" sz="1600" b="1" dirty="0"/>
              <a:t># KNN matching </a:t>
            </a:r>
            <a:endParaRPr lang="en-IN" sz="1600" b="1" dirty="0" smtClean="0"/>
          </a:p>
          <a:p>
            <a:pPr marL="0" indent="0">
              <a:buNone/>
            </a:pPr>
            <a:r>
              <a:rPr lang="en-IN" sz="1600" b="1" dirty="0" smtClean="0"/>
              <a:t>matches </a:t>
            </a:r>
            <a:r>
              <a:rPr lang="en-IN" sz="1600" b="1" dirty="0"/>
              <a:t>= </a:t>
            </a:r>
            <a:r>
              <a:rPr lang="en-IN" sz="1600" b="1" dirty="0" err="1"/>
              <a:t>bf.knnMatch</a:t>
            </a:r>
            <a:r>
              <a:rPr lang="en-IN" sz="1600" b="1" dirty="0"/>
              <a:t>(descriptors1, descriptors2, k=2</a:t>
            </a:r>
            <a:r>
              <a:rPr lang="en-IN" sz="1600" b="1" dirty="0" smtClean="0"/>
              <a:t>)</a:t>
            </a:r>
          </a:p>
          <a:p>
            <a:pPr marL="0" indent="0">
              <a:buNone/>
            </a:pPr>
            <a:r>
              <a:rPr lang="en-IN" sz="1600" b="1" dirty="0"/>
              <a:t># Apply ratio test </a:t>
            </a:r>
            <a:endParaRPr lang="en-IN" sz="1600" b="1" dirty="0" smtClean="0"/>
          </a:p>
          <a:p>
            <a:pPr marL="0" indent="0">
              <a:buNone/>
            </a:pPr>
            <a:r>
              <a:rPr lang="en-IN" sz="1600" b="1" dirty="0" err="1" smtClean="0"/>
              <a:t>good_matches</a:t>
            </a:r>
            <a:r>
              <a:rPr lang="en-IN" sz="1600" b="1" dirty="0" smtClean="0"/>
              <a:t> </a:t>
            </a:r>
            <a:r>
              <a:rPr lang="en-IN" sz="1600" b="1" dirty="0"/>
              <a:t>= [] </a:t>
            </a:r>
            <a:endParaRPr lang="en-IN" sz="1600" b="1" dirty="0" smtClean="0"/>
          </a:p>
          <a:p>
            <a:pPr marL="0" indent="0">
              <a:buNone/>
            </a:pPr>
            <a:r>
              <a:rPr lang="en-IN" sz="1600" b="1" dirty="0" smtClean="0"/>
              <a:t>for </a:t>
            </a:r>
            <a:r>
              <a:rPr lang="en-IN" sz="1600" b="1" dirty="0"/>
              <a:t>m, n in matches: </a:t>
            </a:r>
            <a:endParaRPr lang="en-IN" sz="1600" b="1" dirty="0" smtClean="0"/>
          </a:p>
          <a:p>
            <a:pPr marL="0" indent="0">
              <a:buNone/>
            </a:pPr>
            <a:r>
              <a:rPr lang="en-IN" sz="1600" b="1" dirty="0" smtClean="0"/>
              <a:t>            if </a:t>
            </a:r>
            <a:r>
              <a:rPr lang="en-IN" sz="1600" b="1" dirty="0" err="1"/>
              <a:t>m.distance</a:t>
            </a:r>
            <a:r>
              <a:rPr lang="en-IN" sz="1600" b="1" dirty="0"/>
              <a:t> &lt; 0.75 * </a:t>
            </a:r>
            <a:r>
              <a:rPr lang="en-IN" sz="1600" b="1" dirty="0" err="1"/>
              <a:t>n.distance</a:t>
            </a:r>
            <a:r>
              <a:rPr lang="en-IN" sz="1600" b="1" dirty="0"/>
              <a:t>: </a:t>
            </a:r>
            <a:endParaRPr lang="en-IN" sz="1600" b="1" dirty="0" smtClean="0"/>
          </a:p>
          <a:p>
            <a:pPr marL="0" indent="0">
              <a:buNone/>
            </a:pPr>
            <a:r>
              <a:rPr lang="en-IN" sz="1600" b="1" dirty="0"/>
              <a:t> </a:t>
            </a:r>
            <a:r>
              <a:rPr lang="en-IN" sz="1600" b="1" dirty="0" smtClean="0"/>
              <a:t>                    </a:t>
            </a:r>
            <a:r>
              <a:rPr lang="en-IN" sz="1600" b="1" dirty="0" err="1" smtClean="0"/>
              <a:t>good_matches.append</a:t>
            </a:r>
            <a:r>
              <a:rPr lang="en-IN" sz="1600" b="1" dirty="0" smtClean="0"/>
              <a:t>(m</a:t>
            </a:r>
            <a:r>
              <a:rPr lang="en-IN" sz="1600" b="1" dirty="0"/>
              <a:t>) </a:t>
            </a:r>
            <a:endParaRPr lang="en-IN" sz="1600" b="1" dirty="0" smtClean="0"/>
          </a:p>
          <a:p>
            <a:pPr marL="0" indent="0">
              <a:buNone/>
            </a:pPr>
            <a:r>
              <a:rPr lang="en-IN" sz="1600" b="1" dirty="0" smtClean="0"/>
              <a:t># </a:t>
            </a:r>
            <a:r>
              <a:rPr lang="en-IN" sz="1600" b="1" dirty="0"/>
              <a:t>Draw the matches </a:t>
            </a:r>
            <a:endParaRPr lang="en-IN" sz="1600" b="1" dirty="0" smtClean="0"/>
          </a:p>
          <a:p>
            <a:pPr marL="0" indent="0">
              <a:buNone/>
            </a:pPr>
            <a:r>
              <a:rPr lang="en-IN" sz="1600" b="1" dirty="0" err="1" smtClean="0"/>
              <a:t>matched_img</a:t>
            </a:r>
            <a:r>
              <a:rPr lang="en-IN" sz="1600" b="1" dirty="0" smtClean="0"/>
              <a:t> </a:t>
            </a:r>
            <a:r>
              <a:rPr lang="en-IN" sz="1600" b="1" dirty="0"/>
              <a:t>= cv2.drawMatches(img1, keypoints1, img2, keypoints2, </a:t>
            </a:r>
            <a:r>
              <a:rPr lang="en-IN" sz="1600" b="1" dirty="0" err="1"/>
              <a:t>good_matches</a:t>
            </a:r>
            <a:r>
              <a:rPr lang="en-IN" sz="1600" b="1" dirty="0"/>
              <a:t>, None, flags=cv2.DrawMatchesFlags_NOT_DRAW_SINGLE_POINTS</a:t>
            </a:r>
            <a:r>
              <a:rPr lang="en-IN" sz="1600" b="1" dirty="0" smtClean="0"/>
              <a:t>)</a:t>
            </a:r>
          </a:p>
          <a:p>
            <a:pPr marL="0" indent="0">
              <a:buNone/>
            </a:pPr>
            <a:r>
              <a:rPr lang="en-IN" sz="1600" b="1" dirty="0" smtClean="0"/>
              <a:t>Cv2_imshow(</a:t>
            </a:r>
            <a:r>
              <a:rPr lang="en-IN" sz="1600" b="1" dirty="0" err="1" smtClean="0"/>
              <a:t>matched_img</a:t>
            </a:r>
            <a:r>
              <a:rPr lang="en-IN" sz="1600" b="1" dirty="0" smtClean="0"/>
              <a:t>)</a:t>
            </a:r>
            <a:br>
              <a:rPr lang="en-IN" sz="1600" b="1" dirty="0" smtClean="0"/>
            </a:br>
            <a:endParaRPr lang="en-IN" sz="1600" b="1" dirty="0" smtClean="0"/>
          </a:p>
          <a:p>
            <a:pPr marL="0" indent="0">
              <a:buNone/>
            </a:pPr>
            <a:r>
              <a:rPr lang="en-IN" sz="1600" b="1" dirty="0" smtClean="0"/>
              <a:t/>
            </a:r>
            <a:br>
              <a:rPr lang="en-IN" sz="1600" b="1" dirty="0" smtClean="0"/>
            </a:br>
            <a:endParaRPr lang="en-IN" sz="1600" b="1" dirty="0" smtClean="0"/>
          </a:p>
          <a:p>
            <a:pPr marL="0" indent="0">
              <a:buNone/>
            </a:pPr>
            <a:endParaRPr lang="en-IN" sz="1600" b="1" dirty="0"/>
          </a:p>
        </p:txBody>
      </p:sp>
    </p:spTree>
    <p:extLst>
      <p:ext uri="{BB962C8B-B14F-4D97-AF65-F5344CB8AC3E}">
        <p14:creationId xmlns:p14="http://schemas.microsoft.com/office/powerpoint/2010/main" val="188385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989</TotalTime>
  <Words>3938</Words>
  <Application>Microsoft Office PowerPoint</Application>
  <PresentationFormat>On-screen Show (4:3)</PresentationFormat>
  <Paragraphs>301</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Feature Matching and Model Fitting</vt:lpstr>
      <vt:lpstr>Feature Matching</vt:lpstr>
      <vt:lpstr>Weighted Distance Function</vt:lpstr>
      <vt:lpstr>PowerPoint Presentation</vt:lpstr>
      <vt:lpstr>Example</vt:lpstr>
      <vt:lpstr>Brute Force Matcher</vt:lpstr>
      <vt:lpstr>PowerPoint Presentation</vt:lpstr>
      <vt:lpstr>BFMatcher with KNN</vt:lpstr>
      <vt:lpstr>PowerPoint Presentation</vt:lpstr>
      <vt:lpstr>Similarity Measures</vt:lpstr>
      <vt:lpstr>PowerPoint Presentation</vt:lpstr>
      <vt:lpstr>PowerPoint Presentation</vt:lpstr>
      <vt:lpstr>PowerPoint Presentation</vt:lpstr>
      <vt:lpstr>Earth Mover’s Distance (EMD)</vt:lpstr>
      <vt:lpstr>PowerPoint Presentation</vt:lpstr>
      <vt:lpstr>PowerPoint Presentation</vt:lpstr>
      <vt:lpstr>KD Trees</vt:lpstr>
      <vt:lpstr>KD Tree Construction</vt:lpstr>
      <vt:lpstr>Nearest Neighbor Search</vt:lpstr>
      <vt:lpstr>Example</vt:lpstr>
      <vt:lpstr>PowerPoint Presentation</vt:lpstr>
      <vt:lpstr>Nearest Neighbor Search (Query Point: (3,5)): </vt:lpstr>
      <vt:lpstr>PowerPoint Presentation</vt:lpstr>
      <vt:lpstr>PowerPoint Presentation</vt:lpstr>
      <vt:lpstr>Locality Sensitivity Hashing (LSH)</vt:lpstr>
      <vt:lpstr>PowerPoint Presentation</vt:lpstr>
      <vt:lpstr>Example</vt:lpstr>
      <vt:lpstr>PowerPoint Presentation</vt:lpstr>
      <vt:lpstr>Approximate Nearest Neighbor Search </vt:lpstr>
      <vt:lpstr>Efficient Computation of Feature Matching</vt:lpstr>
      <vt:lpstr>PowerPoint Presentation</vt:lpstr>
      <vt:lpstr>Model Fitting</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Matching and Model Fitting</dc:title>
  <dc:creator>ismail - [2010]</dc:creator>
  <cp:lastModifiedBy>ismail - [2010]</cp:lastModifiedBy>
  <cp:revision>15</cp:revision>
  <dcterms:created xsi:type="dcterms:W3CDTF">2023-10-09T15:43:29Z</dcterms:created>
  <dcterms:modified xsi:type="dcterms:W3CDTF">2023-10-16T05:38:05Z</dcterms:modified>
</cp:coreProperties>
</file>