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82" r:id="rId21"/>
    <p:sldId id="286" r:id="rId22"/>
    <p:sldId id="287" r:id="rId23"/>
    <p:sldId id="288" r:id="rId24"/>
    <p:sldId id="289" r:id="rId25"/>
    <p:sldId id="278" r:id="rId26"/>
    <p:sldId id="27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67" r:id="rId52"/>
    <p:sldId id="319" r:id="rId53"/>
    <p:sldId id="320" r:id="rId54"/>
    <p:sldId id="368" r:id="rId55"/>
    <p:sldId id="369" r:id="rId56"/>
    <p:sldId id="370" r:id="rId57"/>
    <p:sldId id="323" r:id="rId58"/>
    <p:sldId id="324" r:id="rId59"/>
    <p:sldId id="325" r:id="rId60"/>
    <p:sldId id="364" r:id="rId6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390" y="82105"/>
            <a:ext cx="6674484" cy="1641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2005774"/>
            <a:ext cx="3682365" cy="344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3" y="1098550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0" y="474662"/>
                </a:moveTo>
                <a:lnTo>
                  <a:pt x="382586" y="474662"/>
                </a:lnTo>
                <a:lnTo>
                  <a:pt x="382586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1098550"/>
            <a:ext cx="328613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1337" y="1520825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0" y="474662"/>
                </a:moveTo>
                <a:lnTo>
                  <a:pt x="369887" y="474662"/>
                </a:lnTo>
                <a:lnTo>
                  <a:pt x="3698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225" y="1520824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000" y="1447799"/>
            <a:ext cx="560388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2000" y="9905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822325"/>
                </a:moveTo>
                <a:lnTo>
                  <a:pt x="0" y="822325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22325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790575"/>
                </a:lnTo>
                <a:lnTo>
                  <a:pt x="31750" y="790575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913" y="1781175"/>
            <a:ext cx="8226424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240" y="-129349"/>
            <a:ext cx="835151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412" y="2393950"/>
            <a:ext cx="3822700" cy="248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2315" y="6509933"/>
            <a:ext cx="282575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IE_1931_color_spac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b_color_space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688" y="2546350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>
                  <a:moveTo>
                    <a:pt x="0" y="474662"/>
                  </a:moveTo>
                  <a:lnTo>
                    <a:pt x="383809" y="474662"/>
                  </a:lnTo>
                  <a:lnTo>
                    <a:pt x="383809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497" y="2546350"/>
              <a:ext cx="328979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512" y="2968625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>
                  <a:moveTo>
                    <a:pt x="0" y="474662"/>
                  </a:moveTo>
                  <a:lnTo>
                    <a:pt x="369888" y="474662"/>
                  </a:lnTo>
                  <a:lnTo>
                    <a:pt x="369888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401" y="2968624"/>
              <a:ext cx="369887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388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877900"/>
                  </a:moveTo>
                  <a:lnTo>
                    <a:pt x="0" y="87790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900"/>
                  </a:lnTo>
                  <a:close/>
                </a:path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822337"/>
                  </a:lnTo>
                  <a:lnTo>
                    <a:pt x="31750" y="822337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913" y="3260725"/>
              <a:ext cx="8693149" cy="5556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6476" y="2227262"/>
            <a:ext cx="7893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Color</a:t>
            </a:r>
            <a:r>
              <a:rPr sz="4000" spc="-90" dirty="0"/>
              <a:t> </a:t>
            </a:r>
            <a:r>
              <a:rPr sz="4000" dirty="0"/>
              <a:t>fundamentals</a:t>
            </a:r>
            <a:r>
              <a:rPr sz="4000" spc="-80" dirty="0"/>
              <a:t> </a:t>
            </a:r>
            <a:r>
              <a:rPr sz="4000" dirty="0"/>
              <a:t>and</a:t>
            </a:r>
            <a:r>
              <a:rPr sz="4000" spc="-85" dirty="0"/>
              <a:t> </a:t>
            </a:r>
            <a:r>
              <a:rPr sz="4000" spc="-10" dirty="0"/>
              <a:t>processing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18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Eye: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Camera!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8729" y="2798011"/>
            <a:ext cx="4058920" cy="2598420"/>
            <a:chOff x="2178729" y="2798011"/>
            <a:chExt cx="4058920" cy="2598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8729" y="2974538"/>
              <a:ext cx="4058752" cy="24216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23846" y="2798013"/>
              <a:ext cx="876935" cy="1318895"/>
            </a:xfrm>
            <a:custGeom>
              <a:avLst/>
              <a:gdLst/>
              <a:ahLst/>
              <a:cxnLst/>
              <a:rect l="l" t="t" r="r" b="b"/>
              <a:pathLst>
                <a:path w="876935" h="1318895">
                  <a:moveTo>
                    <a:pt x="876554" y="1281861"/>
                  </a:moveTo>
                  <a:lnTo>
                    <a:pt x="801128" y="1242263"/>
                  </a:lnTo>
                  <a:lnTo>
                    <a:pt x="800620" y="1267650"/>
                  </a:lnTo>
                  <a:lnTo>
                    <a:pt x="495" y="1251712"/>
                  </a:lnTo>
                  <a:lnTo>
                    <a:pt x="0" y="1277099"/>
                  </a:lnTo>
                  <a:lnTo>
                    <a:pt x="800112" y="1293050"/>
                  </a:lnTo>
                  <a:lnTo>
                    <a:pt x="799604" y="1318437"/>
                  </a:lnTo>
                  <a:lnTo>
                    <a:pt x="876554" y="1281861"/>
                  </a:lnTo>
                  <a:close/>
                </a:path>
                <a:path w="876935" h="1318895">
                  <a:moveTo>
                    <a:pt x="876554" y="1094536"/>
                  </a:moveTo>
                  <a:lnTo>
                    <a:pt x="865530" y="1010069"/>
                  </a:lnTo>
                  <a:lnTo>
                    <a:pt x="844473" y="1024267"/>
                  </a:lnTo>
                  <a:lnTo>
                    <a:pt x="153657" y="0"/>
                  </a:lnTo>
                  <a:lnTo>
                    <a:pt x="132588" y="14211"/>
                  </a:lnTo>
                  <a:lnTo>
                    <a:pt x="823417" y="1038466"/>
                  </a:lnTo>
                  <a:lnTo>
                    <a:pt x="802347" y="1052677"/>
                  </a:lnTo>
                  <a:lnTo>
                    <a:pt x="876554" y="1094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6540" y="6397308"/>
            <a:ext cx="3189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Adapted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from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slides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Steve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Seitz.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577" y="2008949"/>
            <a:ext cx="1198880" cy="760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Iris</a:t>
            </a:r>
            <a:r>
              <a:rPr sz="1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 colored </a:t>
            </a:r>
            <a:r>
              <a:rPr sz="1600" dirty="0">
                <a:latin typeface="Times New Roman"/>
                <a:cs typeface="Times New Roman"/>
              </a:rPr>
              <a:t>annulus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radial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muscles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3545649"/>
            <a:ext cx="1406525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Pupil</a:t>
            </a:r>
            <a:r>
              <a:rPr sz="1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hole </a:t>
            </a:r>
            <a:r>
              <a:rPr sz="1600" dirty="0">
                <a:latin typeface="Times New Roman"/>
                <a:cs typeface="Times New Roman"/>
              </a:rPr>
              <a:t>(aperture),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size </a:t>
            </a:r>
            <a:r>
              <a:rPr sz="1600" dirty="0">
                <a:latin typeface="Times New Roman"/>
                <a:cs typeface="Times New Roman"/>
              </a:rPr>
              <a:t>controlled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25" dirty="0">
                <a:latin typeface="Times New Roman"/>
                <a:cs typeface="Times New Roman"/>
              </a:rPr>
              <a:t> the </a:t>
            </a:r>
            <a:r>
              <a:rPr sz="1600" spc="-10" dirty="0">
                <a:latin typeface="Times New Roman"/>
                <a:cs typeface="Times New Roman"/>
              </a:rPr>
              <a:t>iris.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0939" y="5383974"/>
            <a:ext cx="2037080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Lens</a:t>
            </a:r>
            <a:r>
              <a:rPr sz="1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shape</a:t>
            </a:r>
            <a:r>
              <a:rPr sz="1600" spc="-25" dirty="0">
                <a:latin typeface="Times New Roman"/>
                <a:cs typeface="Times New Roman"/>
              </a:rPr>
              <a:t> by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ciliary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muscles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focusing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objects</a:t>
            </a:r>
            <a:r>
              <a:rPr sz="1600" spc="-25" dirty="0">
                <a:latin typeface="Times New Roman"/>
                <a:cs typeface="Times New Roman"/>
              </a:rPr>
              <a:t> of </a:t>
            </a:r>
            <a:r>
              <a:rPr sz="1600" spc="-10" dirty="0">
                <a:latin typeface="Times New Roman"/>
                <a:cs typeface="Times New Roman"/>
              </a:rPr>
              <a:t>interest.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9913" y="3099993"/>
            <a:ext cx="4173854" cy="2328545"/>
          </a:xfrm>
          <a:custGeom>
            <a:avLst/>
            <a:gdLst/>
            <a:ahLst/>
            <a:cxnLst/>
            <a:rect l="l" t="t" r="r" b="b"/>
            <a:pathLst>
              <a:path w="4173854" h="2328545">
                <a:moveTo>
                  <a:pt x="895261" y="1338656"/>
                </a:moveTo>
                <a:lnTo>
                  <a:pt x="815911" y="1369682"/>
                </a:lnTo>
                <a:lnTo>
                  <a:pt x="834758" y="1386713"/>
                </a:lnTo>
                <a:lnTo>
                  <a:pt x="0" y="2311222"/>
                </a:lnTo>
                <a:lnTo>
                  <a:pt x="18859" y="2328253"/>
                </a:lnTo>
                <a:lnTo>
                  <a:pt x="853617" y="1403731"/>
                </a:lnTo>
                <a:lnTo>
                  <a:pt x="872464" y="1420749"/>
                </a:lnTo>
                <a:lnTo>
                  <a:pt x="895261" y="1338656"/>
                </a:lnTo>
                <a:close/>
              </a:path>
              <a:path w="4173854" h="2328545">
                <a:moveTo>
                  <a:pt x="4029367" y="302183"/>
                </a:moveTo>
                <a:lnTo>
                  <a:pt x="2267902" y="25095"/>
                </a:lnTo>
                <a:lnTo>
                  <a:pt x="2271852" y="0"/>
                </a:lnTo>
                <a:lnTo>
                  <a:pt x="2190661" y="25793"/>
                </a:lnTo>
                <a:lnTo>
                  <a:pt x="2260003" y="75272"/>
                </a:lnTo>
                <a:lnTo>
                  <a:pt x="2263952" y="50190"/>
                </a:lnTo>
                <a:lnTo>
                  <a:pt x="4025417" y="327266"/>
                </a:lnTo>
                <a:lnTo>
                  <a:pt x="4029367" y="302183"/>
                </a:lnTo>
                <a:close/>
              </a:path>
              <a:path w="4173854" h="2328545">
                <a:moveTo>
                  <a:pt x="4173397" y="1598625"/>
                </a:moveTo>
                <a:lnTo>
                  <a:pt x="4167136" y="1573999"/>
                </a:lnTo>
                <a:lnTo>
                  <a:pt x="2135962" y="2090216"/>
                </a:lnTo>
                <a:lnTo>
                  <a:pt x="2129713" y="2065604"/>
                </a:lnTo>
                <a:lnTo>
                  <a:pt x="2065248" y="2121293"/>
                </a:lnTo>
                <a:lnTo>
                  <a:pt x="2148484" y="2139454"/>
                </a:lnTo>
                <a:lnTo>
                  <a:pt x="2142223" y="2114842"/>
                </a:lnTo>
                <a:lnTo>
                  <a:pt x="4173397" y="1598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16053" y="3545649"/>
            <a:ext cx="2278380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Retina</a:t>
            </a:r>
            <a:r>
              <a:rPr sz="160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photoreceptor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cells </a:t>
            </a:r>
            <a:r>
              <a:rPr sz="1600" dirty="0">
                <a:latin typeface="Times New Roman"/>
                <a:cs typeface="Times New Roman"/>
              </a:rPr>
              <a:t>(rods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cones)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acting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like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sensors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camera.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6302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rods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cones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03" y="4715545"/>
            <a:ext cx="8077834" cy="17989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ahoma"/>
                <a:cs typeface="Tahoma"/>
              </a:rPr>
              <a:t>Rods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spc="-40" dirty="0">
                <a:latin typeface="Tahoma"/>
                <a:cs typeface="Tahoma"/>
              </a:rPr>
              <a:t>non-</a:t>
            </a:r>
            <a:r>
              <a:rPr sz="2050" i="1" spc="-20" dirty="0">
                <a:latin typeface="Tahoma"/>
                <a:cs typeface="Tahoma"/>
              </a:rPr>
              <a:t>uniformly</a:t>
            </a:r>
            <a:r>
              <a:rPr sz="2050" i="1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distributed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retina</a:t>
            </a:r>
            <a:endParaRPr sz="2000">
              <a:latin typeface="Tahoma"/>
              <a:cs typeface="Tahoma"/>
            </a:endParaRPr>
          </a:p>
          <a:p>
            <a:pPr marL="755015" indent="-285115">
              <a:lnSpc>
                <a:spcPct val="100000"/>
              </a:lnSpc>
              <a:spcBef>
                <a:spcPts val="455"/>
              </a:spcBef>
              <a:buClr>
                <a:srgbClr val="FF0000"/>
              </a:buClr>
              <a:buSzPct val="55000"/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latin typeface="Tahoma"/>
                <a:cs typeface="Tahoma"/>
              </a:rPr>
              <a:t>Rods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responsible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intensity,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cones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responsible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color</a:t>
            </a:r>
            <a:endParaRPr sz="2000">
              <a:latin typeface="Tahoma"/>
              <a:cs typeface="Tahoma"/>
            </a:endParaRPr>
          </a:p>
          <a:p>
            <a:pPr marL="755650" marR="340995" indent="-28575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5000"/>
              <a:buFont typeface="Arial"/>
              <a:buChar char="•"/>
              <a:tabLst>
                <a:tab pos="755650" algn="l"/>
              </a:tabLst>
            </a:pPr>
            <a:r>
              <a:rPr sz="2000" b="1" dirty="0">
                <a:latin typeface="Tahoma"/>
                <a:cs typeface="Tahoma"/>
              </a:rPr>
              <a:t>Fovea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Small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(1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2°)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center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visual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field </a:t>
            </a:r>
            <a:r>
              <a:rPr sz="2000" dirty="0">
                <a:latin typeface="Tahoma"/>
                <a:cs typeface="Tahoma"/>
              </a:rPr>
              <a:t>containing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highest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density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(and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rods).</a:t>
            </a:r>
            <a:endParaRPr sz="2000">
              <a:latin typeface="Tahoma"/>
              <a:cs typeface="Tahoma"/>
            </a:endParaRPr>
          </a:p>
          <a:p>
            <a:pPr marL="755015" indent="-285115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latin typeface="Tahoma"/>
                <a:cs typeface="Tahoma"/>
              </a:rPr>
              <a:t>Less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visual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acuity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periphery—</a:t>
            </a:r>
            <a:r>
              <a:rPr sz="2000" dirty="0">
                <a:latin typeface="Tahoma"/>
                <a:cs typeface="Tahoma"/>
              </a:rPr>
              <a:t>many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rods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wired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same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953" y="6488853"/>
            <a:ext cx="813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neuron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7525" y="1593850"/>
            <a:ext cx="3313112" cy="3155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00315" y="6660832"/>
            <a:ext cx="10115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ahoma"/>
                <a:cs typeface="Tahoma"/>
              </a:rPr>
              <a:t>Slide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Steve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Seitz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3537" y="1600200"/>
            <a:ext cx="962025" cy="29194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694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Rod</a:t>
            </a:r>
            <a:r>
              <a:rPr spc="-25" dirty="0"/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dirty="0"/>
              <a:t>Cone</a:t>
            </a:r>
            <a:r>
              <a:rPr spc="-30" dirty="0"/>
              <a:t> </a:t>
            </a:r>
            <a:r>
              <a:rPr spc="-10" dirty="0"/>
              <a:t>sensitivity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1870075"/>
            <a:ext cx="4814887" cy="3616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31389" y="5641658"/>
            <a:ext cx="6635750" cy="11855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850900">
              <a:lnSpc>
                <a:spcPts val="3329"/>
              </a:lnSpc>
              <a:spcBef>
                <a:spcPts val="235"/>
              </a:spcBef>
            </a:pPr>
            <a:r>
              <a:rPr sz="2800" dirty="0">
                <a:latin typeface="Tahoma"/>
                <a:cs typeface="Tahoma"/>
              </a:rPr>
              <a:t>As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vision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activated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low </a:t>
            </a:r>
            <a:r>
              <a:rPr sz="2800" dirty="0">
                <a:latin typeface="Tahoma"/>
                <a:cs typeface="Tahoma"/>
              </a:rPr>
              <a:t>illumination,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unable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read.</a:t>
            </a:r>
            <a:endParaRPr sz="2800">
              <a:latin typeface="Tahoma"/>
              <a:cs typeface="Tahoma"/>
            </a:endParaRPr>
          </a:p>
          <a:p>
            <a:pPr marL="3738245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Tahoma"/>
                <a:cs typeface="Tahoma"/>
              </a:rPr>
              <a:t>Adapted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from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slides</a:t>
            </a:r>
            <a:r>
              <a:rPr sz="1600" spc="4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A.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Efros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938020"/>
            <a:ext cx="182054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candela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luminous </a:t>
            </a:r>
            <a:r>
              <a:rPr sz="2000" spc="-20" dirty="0">
                <a:latin typeface="Tahoma"/>
                <a:cs typeface="Tahoma"/>
              </a:rPr>
              <a:t>intensity,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 </a:t>
            </a:r>
            <a:r>
              <a:rPr sz="2000" dirty="0">
                <a:latin typeface="Tahoma"/>
                <a:cs typeface="Tahoma"/>
              </a:rPr>
              <a:t>given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direction,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source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that </a:t>
            </a:r>
            <a:r>
              <a:rPr sz="2000" spc="-10" dirty="0">
                <a:latin typeface="Tahoma"/>
                <a:cs typeface="Tahoma"/>
              </a:rPr>
              <a:t>emits monochromatic </a:t>
            </a:r>
            <a:r>
              <a:rPr sz="2000" dirty="0">
                <a:latin typeface="Tahoma"/>
                <a:cs typeface="Tahoma"/>
              </a:rPr>
              <a:t>radiation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frequency </a:t>
            </a:r>
            <a:r>
              <a:rPr sz="2000" dirty="0">
                <a:latin typeface="Tahoma"/>
                <a:cs typeface="Tahoma"/>
              </a:rPr>
              <a:t>540×10</a:t>
            </a:r>
            <a:r>
              <a:rPr sz="1950" baseline="25641" dirty="0">
                <a:latin typeface="Tahoma"/>
                <a:cs typeface="Tahoma"/>
              </a:rPr>
              <a:t>12</a:t>
            </a:r>
            <a:r>
              <a:rPr sz="1950" spc="300" baseline="25641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hertz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radiant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39" y="5595620"/>
            <a:ext cx="18230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intensity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that </a:t>
            </a:r>
            <a:r>
              <a:rPr sz="2000" dirty="0">
                <a:latin typeface="Tahoma"/>
                <a:cs typeface="Tahoma"/>
              </a:rPr>
              <a:t>direction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</a:t>
            </a:r>
            <a:r>
              <a:rPr sz="1950" baseline="25641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⁄</a:t>
            </a:r>
            <a:r>
              <a:rPr sz="1950" baseline="-19230" dirty="0">
                <a:latin typeface="Tahoma"/>
                <a:cs typeface="Tahoma"/>
              </a:rPr>
              <a:t>683</a:t>
            </a:r>
            <a:r>
              <a:rPr sz="1950" spc="292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watt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per </a:t>
            </a:r>
            <a:r>
              <a:rPr sz="2000" spc="-10" dirty="0">
                <a:latin typeface="Tahoma"/>
                <a:cs typeface="Tahoma"/>
              </a:rPr>
              <a:t>steradian.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5480" y="1926090"/>
            <a:ext cx="1943100" cy="1396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385445" indent="-31750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lambert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(L)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= </a:t>
            </a:r>
            <a:r>
              <a:rPr sz="1800" dirty="0">
                <a:latin typeface="Arial"/>
                <a:cs typeface="Arial"/>
              </a:rPr>
              <a:t>candela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per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ts val="217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square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centimetre </a:t>
            </a:r>
            <a:r>
              <a:rPr sz="1800" dirty="0">
                <a:latin typeface="Arial"/>
                <a:cs typeface="Arial"/>
              </a:rPr>
              <a:t>(0.3183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cd/cm²)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4826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</a:t>
            </a:r>
            <a:r>
              <a:rPr sz="1800" spc="-37" baseline="25462" dirty="0">
                <a:latin typeface="Arial"/>
                <a:cs typeface="Arial"/>
              </a:rPr>
              <a:t>−2</a:t>
            </a:r>
            <a:endParaRPr sz="1800" baseline="25462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1264" y="2193918"/>
            <a:ext cx="107728" cy="3678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2377" y="3046060"/>
            <a:ext cx="283611" cy="4353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618" y="856875"/>
            <a:ext cx="6887209" cy="5172710"/>
            <a:chOff x="1142618" y="856875"/>
            <a:chExt cx="6887209" cy="5172710"/>
          </a:xfrm>
        </p:grpSpPr>
        <p:sp>
          <p:nvSpPr>
            <p:cNvPr id="3" name="object 3"/>
            <p:cNvSpPr/>
            <p:nvPr/>
          </p:nvSpPr>
          <p:spPr>
            <a:xfrm>
              <a:off x="1142999" y="857250"/>
              <a:ext cx="6886575" cy="5172075"/>
            </a:xfrm>
            <a:custGeom>
              <a:avLst/>
              <a:gdLst/>
              <a:ahLst/>
              <a:cxnLst/>
              <a:rect l="l" t="t" r="r" b="b"/>
              <a:pathLst>
                <a:path w="6886575" h="5172075">
                  <a:moveTo>
                    <a:pt x="6886575" y="0"/>
                  </a:moveTo>
                  <a:lnTo>
                    <a:pt x="0" y="0"/>
                  </a:lnTo>
                  <a:lnTo>
                    <a:pt x="0" y="5172074"/>
                  </a:lnTo>
                  <a:lnTo>
                    <a:pt x="6886575" y="5172074"/>
                  </a:lnTo>
                  <a:lnTo>
                    <a:pt x="688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2054" y="1696181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5">
                  <a:moveTo>
                    <a:pt x="133398" y="0"/>
                  </a:moveTo>
                  <a:lnTo>
                    <a:pt x="0" y="0"/>
                  </a:lnTo>
                  <a:lnTo>
                    <a:pt x="0" y="324287"/>
                  </a:lnTo>
                  <a:lnTo>
                    <a:pt x="133398" y="324287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99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4064" y="2029958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5">
                  <a:moveTo>
                    <a:pt x="133398" y="0"/>
                  </a:moveTo>
                  <a:lnTo>
                    <a:pt x="0" y="0"/>
                  </a:lnTo>
                  <a:lnTo>
                    <a:pt x="0" y="324287"/>
                  </a:lnTo>
                  <a:lnTo>
                    <a:pt x="133398" y="324287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2054" y="3126518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5">
                  <a:moveTo>
                    <a:pt x="133398" y="0"/>
                  </a:moveTo>
                  <a:lnTo>
                    <a:pt x="0" y="0"/>
                  </a:lnTo>
                  <a:lnTo>
                    <a:pt x="0" y="324058"/>
                  </a:lnTo>
                  <a:lnTo>
                    <a:pt x="133398" y="324058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4064" y="3460066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5">
                  <a:moveTo>
                    <a:pt x="133398" y="0"/>
                  </a:moveTo>
                  <a:lnTo>
                    <a:pt x="0" y="0"/>
                  </a:lnTo>
                  <a:lnTo>
                    <a:pt x="0" y="324287"/>
                  </a:lnTo>
                  <a:lnTo>
                    <a:pt x="133398" y="324287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2054" y="5004886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5">
                  <a:moveTo>
                    <a:pt x="133398" y="0"/>
                  </a:moveTo>
                  <a:lnTo>
                    <a:pt x="0" y="0"/>
                  </a:lnTo>
                  <a:lnTo>
                    <a:pt x="0" y="324058"/>
                  </a:lnTo>
                  <a:lnTo>
                    <a:pt x="133398" y="324058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4064" y="4671156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5">
                  <a:moveTo>
                    <a:pt x="133398" y="0"/>
                  </a:moveTo>
                  <a:lnTo>
                    <a:pt x="0" y="0"/>
                  </a:lnTo>
                  <a:lnTo>
                    <a:pt x="0" y="324058"/>
                  </a:lnTo>
                  <a:lnTo>
                    <a:pt x="133398" y="324058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99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2460" y="866717"/>
              <a:ext cx="6865620" cy="5151120"/>
            </a:xfrm>
            <a:custGeom>
              <a:avLst/>
              <a:gdLst/>
              <a:ahLst/>
              <a:cxnLst/>
              <a:rect l="l" t="t" r="r" b="b"/>
              <a:pathLst>
                <a:path w="6865620" h="5151120">
                  <a:moveTo>
                    <a:pt x="0" y="5151017"/>
                  </a:moveTo>
                  <a:lnTo>
                    <a:pt x="6865518" y="5151017"/>
                  </a:lnTo>
                  <a:lnTo>
                    <a:pt x="6865518" y="0"/>
                  </a:lnTo>
                  <a:lnTo>
                    <a:pt x="0" y="0"/>
                  </a:lnTo>
                  <a:lnTo>
                    <a:pt x="0" y="5151017"/>
                  </a:lnTo>
                  <a:close/>
                </a:path>
              </a:pathLst>
            </a:custGeom>
            <a:ln w="19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4480" y="1514991"/>
              <a:ext cx="6539230" cy="0"/>
            </a:xfrm>
            <a:custGeom>
              <a:avLst/>
              <a:gdLst/>
              <a:ahLst/>
              <a:cxnLst/>
              <a:rect l="l" t="t" r="r" b="b"/>
              <a:pathLst>
                <a:path w="6539230">
                  <a:moveTo>
                    <a:pt x="0" y="0"/>
                  </a:moveTo>
                  <a:lnTo>
                    <a:pt x="6538925" y="0"/>
                  </a:lnTo>
                </a:path>
              </a:pathLst>
            </a:custGeom>
            <a:ln w="286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796" y="1686786"/>
              <a:ext cx="6310630" cy="0"/>
            </a:xfrm>
            <a:custGeom>
              <a:avLst/>
              <a:gdLst/>
              <a:ahLst/>
              <a:cxnLst/>
              <a:rect l="l" t="t" r="r" b="b"/>
              <a:pathLst>
                <a:path w="6310630">
                  <a:moveTo>
                    <a:pt x="0" y="0"/>
                  </a:moveTo>
                  <a:lnTo>
                    <a:pt x="6310126" y="0"/>
                  </a:lnTo>
                </a:path>
              </a:pathLst>
            </a:custGeom>
            <a:ln w="2862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913" y="1028950"/>
              <a:ext cx="0" cy="4853305"/>
            </a:xfrm>
            <a:custGeom>
              <a:avLst/>
              <a:gdLst/>
              <a:ahLst/>
              <a:cxnLst/>
              <a:rect l="l" t="t" r="r" b="b"/>
              <a:pathLst>
                <a:path h="4853305">
                  <a:moveTo>
                    <a:pt x="0" y="4853009"/>
                  </a:moveTo>
                  <a:lnTo>
                    <a:pt x="0" y="0"/>
                  </a:lnTo>
                </a:path>
              </a:pathLst>
            </a:custGeom>
            <a:ln w="28619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4064" y="1181499"/>
              <a:ext cx="133985" cy="324485"/>
            </a:xfrm>
            <a:custGeom>
              <a:avLst/>
              <a:gdLst/>
              <a:ahLst/>
              <a:cxnLst/>
              <a:rect l="l" t="t" r="r" b="b"/>
              <a:pathLst>
                <a:path w="133985" h="324484">
                  <a:moveTo>
                    <a:pt x="133398" y="0"/>
                  </a:moveTo>
                  <a:lnTo>
                    <a:pt x="0" y="0"/>
                  </a:lnTo>
                  <a:lnTo>
                    <a:pt x="0" y="324058"/>
                  </a:lnTo>
                  <a:lnTo>
                    <a:pt x="133398" y="324058"/>
                  </a:lnTo>
                  <a:lnTo>
                    <a:pt x="133398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2355" y="1152914"/>
              <a:ext cx="0" cy="4634230"/>
            </a:xfrm>
            <a:custGeom>
              <a:avLst/>
              <a:gdLst/>
              <a:ahLst/>
              <a:cxnLst/>
              <a:rect l="l" t="t" r="r" b="b"/>
              <a:pathLst>
                <a:path h="4634230">
                  <a:moveTo>
                    <a:pt x="0" y="4633723"/>
                  </a:moveTo>
                  <a:lnTo>
                    <a:pt x="0" y="0"/>
                  </a:lnTo>
                </a:path>
              </a:pathLst>
            </a:custGeom>
            <a:ln w="28619">
              <a:solidFill>
                <a:srgbClr val="00D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6923" y="914515"/>
              <a:ext cx="0" cy="5072380"/>
            </a:xfrm>
            <a:custGeom>
              <a:avLst/>
              <a:gdLst/>
              <a:ahLst/>
              <a:cxnLst/>
              <a:rect l="l" t="t" r="r" b="b"/>
              <a:pathLst>
                <a:path h="5072380">
                  <a:moveTo>
                    <a:pt x="0" y="0"/>
                  </a:moveTo>
                  <a:lnTo>
                    <a:pt x="0" y="5072233"/>
                  </a:lnTo>
                </a:path>
              </a:pathLst>
            </a:custGeom>
            <a:ln w="28619">
              <a:solidFill>
                <a:srgbClr val="FF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210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3793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A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561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329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61213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509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7034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277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471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6657" y="2631260"/>
              <a:ext cx="4445" cy="1864995"/>
            </a:xfrm>
            <a:custGeom>
              <a:avLst/>
              <a:gdLst/>
              <a:ahLst/>
              <a:cxnLst/>
              <a:rect l="l" t="t" r="r" b="b"/>
              <a:pathLst>
                <a:path w="4445" h="1864995">
                  <a:moveTo>
                    <a:pt x="0" y="0"/>
                  </a:moveTo>
                  <a:lnTo>
                    <a:pt x="0" y="1864595"/>
                  </a:lnTo>
                </a:path>
                <a:path w="4445" h="1864995">
                  <a:moveTo>
                    <a:pt x="4035" y="0"/>
                  </a:moveTo>
                  <a:lnTo>
                    <a:pt x="4035" y="1864595"/>
                  </a:lnTo>
                </a:path>
              </a:pathLst>
            </a:custGeom>
            <a:ln w="15606">
              <a:solidFill>
                <a:srgbClr val="FA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8263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8457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86436" y="2631260"/>
              <a:ext cx="4445" cy="1864995"/>
            </a:xfrm>
            <a:custGeom>
              <a:avLst/>
              <a:gdLst/>
              <a:ahLst/>
              <a:cxnLst/>
              <a:rect l="l" t="t" r="r" b="b"/>
              <a:pathLst>
                <a:path w="4445" h="1864995">
                  <a:moveTo>
                    <a:pt x="0" y="0"/>
                  </a:moveTo>
                  <a:lnTo>
                    <a:pt x="0" y="1864595"/>
                  </a:lnTo>
                </a:path>
                <a:path w="4445" h="1864995">
                  <a:moveTo>
                    <a:pt x="3880" y="0"/>
                  </a:moveTo>
                  <a:lnTo>
                    <a:pt x="3880" y="1864595"/>
                  </a:lnTo>
                </a:path>
              </a:pathLst>
            </a:custGeom>
            <a:ln w="15606">
              <a:solidFill>
                <a:srgbClr val="F7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9225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6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419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98000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F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0188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0382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07856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F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1173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1554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7480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136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516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27104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2173" y="0"/>
                  </a:moveTo>
                  <a:lnTo>
                    <a:pt x="2173" y="1864595"/>
                  </a:lnTo>
                </a:path>
              </a:pathLst>
            </a:custGeom>
            <a:ln w="15606">
              <a:solidFill>
                <a:srgbClr val="E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3308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A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3502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36960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E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270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7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4644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5046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5232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4500" y="2631260"/>
              <a:ext cx="2540" cy="1864995"/>
            </a:xfrm>
            <a:custGeom>
              <a:avLst/>
              <a:gdLst/>
              <a:ahLst/>
              <a:cxnLst/>
              <a:rect l="l" t="t" r="r" b="b"/>
              <a:pathLst>
                <a:path w="2539" h="1864995">
                  <a:moveTo>
                    <a:pt x="0" y="0"/>
                  </a:moveTo>
                  <a:lnTo>
                    <a:pt x="0" y="1864595"/>
                  </a:lnTo>
                </a:path>
                <a:path w="2539" h="1864995">
                  <a:moveTo>
                    <a:pt x="1940" y="0"/>
                  </a:moveTo>
                  <a:lnTo>
                    <a:pt x="1940" y="1864595"/>
                  </a:lnTo>
                </a:path>
              </a:pathLst>
            </a:custGeom>
            <a:ln w="15606">
              <a:solidFill>
                <a:srgbClr val="E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024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6218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2427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03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1270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06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0285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0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9128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0E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8150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12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6994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15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6024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19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4852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1D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3889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21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2710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25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1747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28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0576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2C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9613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30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8433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34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7471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38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6315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3B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5337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3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4180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4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3195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2038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4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1061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4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9904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52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8934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5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7762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5A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6800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5D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5628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61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4658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65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3486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6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2523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6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1538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7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0381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74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9419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7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8247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7C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7285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7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66105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83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5143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87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63971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8B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3008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8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1829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92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0866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96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9904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9306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9B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8724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9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7956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0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7382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6590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5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5822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5240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A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4448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D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3874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AF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3105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B2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523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B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1732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B7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63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0389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BC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9597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B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9015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C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8247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C3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7665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C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6881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C9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46105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C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5531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C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4739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44165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3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3389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5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2814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8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2023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A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1254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D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40672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DF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9888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E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39306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E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38538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E7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37770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E9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7172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E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6396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E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35822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1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35030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4456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6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33680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8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32911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B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32314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D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31739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30963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A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29791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4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28829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EF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27843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7F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26687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E1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25724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DB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24553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D5F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23582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CE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22605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C8F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21448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C2F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20463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BBF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19500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B5F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18344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AFF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7366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A8F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6209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A2F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5224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CF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14261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6F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13082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FF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12119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9F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11157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3E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09985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CE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09023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6E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08037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0E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06881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9E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05903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3E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04746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DE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03776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7E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02798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0E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01642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AE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00656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4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99694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D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98522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7E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97560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1E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96597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AE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95418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4E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94455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EE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93283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8E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92313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1E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1335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BD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90179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5D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89411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0D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88425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1D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87463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2D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86283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3D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85127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4D2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83955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6CF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2992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7CC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81836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8C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80664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9C6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9694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BC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78522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C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7366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DBE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6194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0EBB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5224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0B8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4052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1B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2895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2B2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1910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3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0761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5AC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9605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6A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68425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7A6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67463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8A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66291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AA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5134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B9D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63955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C9A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2992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E9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1820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1F9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60664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091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59678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18F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58522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3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57350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489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56194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58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55231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683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54052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88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52895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97D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51917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A7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50761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B77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9581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D74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8425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E71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47447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2F6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6291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06B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111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26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4343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3574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565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42589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764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1626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A62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40664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C6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39678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3F6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38716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15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37738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45D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36776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65C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35805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95B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35022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B5A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34051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4E5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3074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05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2111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356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1149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654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30163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853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29201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B5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28215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5D5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27447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04F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26484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24E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25499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54D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24536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74C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23574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A4A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22588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C4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21626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F48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206486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147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19686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445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18910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644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17932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943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16969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B42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159842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E40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150219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03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14059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33E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13073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53D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12111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83B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11125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A3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10357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D3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09395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F38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08409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23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07447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535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06484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734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05693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9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04924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632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04156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923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03170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E2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02402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B2E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01416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72D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00648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832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99686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F2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988945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C29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97932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82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97163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42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96178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7025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95215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C24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94447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923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93461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521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92693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612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16986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D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177783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D7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18740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D2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9703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204947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C6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21457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C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22419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B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232110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B6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24173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B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251591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A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25927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A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268898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A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049494" y="2631260"/>
              <a:ext cx="0" cy="1864995"/>
            </a:xfrm>
            <a:custGeom>
              <a:avLst/>
              <a:gdLst/>
              <a:ahLst/>
              <a:cxnLst/>
              <a:rect l="l" t="t" r="r" b="b"/>
              <a:pathLst>
                <a:path h="1864995">
                  <a:moveTo>
                    <a:pt x="0" y="0"/>
                  </a:moveTo>
                  <a:lnTo>
                    <a:pt x="0" y="1864595"/>
                  </a:lnTo>
                </a:path>
              </a:pathLst>
            </a:custGeom>
            <a:ln w="15605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884171" y="2588726"/>
              <a:ext cx="2423795" cy="1907539"/>
            </a:xfrm>
            <a:custGeom>
              <a:avLst/>
              <a:gdLst/>
              <a:ahLst/>
              <a:cxnLst/>
              <a:rect l="l" t="t" r="r" b="b"/>
              <a:pathLst>
                <a:path w="2423795" h="1907539">
                  <a:moveTo>
                    <a:pt x="2419807" y="0"/>
                  </a:moveTo>
                  <a:lnTo>
                    <a:pt x="0" y="0"/>
                  </a:lnTo>
                  <a:lnTo>
                    <a:pt x="0" y="920384"/>
                  </a:lnTo>
                  <a:lnTo>
                    <a:pt x="23282" y="885534"/>
                  </a:lnTo>
                  <a:lnTo>
                    <a:pt x="100893" y="799999"/>
                  </a:lnTo>
                  <a:lnTo>
                    <a:pt x="163136" y="695217"/>
                  </a:lnTo>
                  <a:lnTo>
                    <a:pt x="244627" y="528106"/>
                  </a:lnTo>
                  <a:lnTo>
                    <a:pt x="322314" y="295178"/>
                  </a:lnTo>
                  <a:lnTo>
                    <a:pt x="380677" y="182478"/>
                  </a:lnTo>
                  <a:lnTo>
                    <a:pt x="431124" y="120384"/>
                  </a:lnTo>
                  <a:lnTo>
                    <a:pt x="469851" y="100980"/>
                  </a:lnTo>
                  <a:lnTo>
                    <a:pt x="520531" y="116348"/>
                  </a:lnTo>
                  <a:lnTo>
                    <a:pt x="582541" y="170912"/>
                  </a:lnTo>
                  <a:lnTo>
                    <a:pt x="656348" y="291297"/>
                  </a:lnTo>
                  <a:lnTo>
                    <a:pt x="761199" y="574755"/>
                  </a:lnTo>
                  <a:lnTo>
                    <a:pt x="850607" y="866052"/>
                  </a:lnTo>
                  <a:lnTo>
                    <a:pt x="908970" y="1048763"/>
                  </a:lnTo>
                  <a:lnTo>
                    <a:pt x="967099" y="967032"/>
                  </a:lnTo>
                  <a:lnTo>
                    <a:pt x="1064267" y="765149"/>
                  </a:lnTo>
                  <a:lnTo>
                    <a:pt x="1137997" y="524304"/>
                  </a:lnTo>
                  <a:lnTo>
                    <a:pt x="1204121" y="310624"/>
                  </a:lnTo>
                  <a:lnTo>
                    <a:pt x="1254568" y="198079"/>
                  </a:lnTo>
                  <a:lnTo>
                    <a:pt x="1289493" y="139711"/>
                  </a:lnTo>
                  <a:lnTo>
                    <a:pt x="1324494" y="120384"/>
                  </a:lnTo>
                  <a:lnTo>
                    <a:pt x="1371138" y="139711"/>
                  </a:lnTo>
                  <a:lnTo>
                    <a:pt x="1405985" y="201883"/>
                  </a:lnTo>
                  <a:lnTo>
                    <a:pt x="1460390" y="326224"/>
                  </a:lnTo>
                  <a:lnTo>
                    <a:pt x="1503152" y="209643"/>
                  </a:lnTo>
                  <a:lnTo>
                    <a:pt x="1542036" y="143513"/>
                  </a:lnTo>
                  <a:lnTo>
                    <a:pt x="1576882" y="120384"/>
                  </a:lnTo>
                  <a:lnTo>
                    <a:pt x="1635090" y="151430"/>
                  </a:lnTo>
                  <a:lnTo>
                    <a:pt x="1705016" y="291297"/>
                  </a:lnTo>
                  <a:lnTo>
                    <a:pt x="1848751" y="753352"/>
                  </a:lnTo>
                  <a:lnTo>
                    <a:pt x="2008084" y="1320655"/>
                  </a:lnTo>
                  <a:lnTo>
                    <a:pt x="2089575" y="1627398"/>
                  </a:lnTo>
                  <a:lnTo>
                    <a:pt x="2140099" y="1751664"/>
                  </a:lnTo>
                  <a:lnTo>
                    <a:pt x="2229429" y="1864363"/>
                  </a:lnTo>
                  <a:lnTo>
                    <a:pt x="2423687" y="1907131"/>
                  </a:lnTo>
                  <a:lnTo>
                    <a:pt x="2419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11334" y="2693509"/>
              <a:ext cx="2474595" cy="1818005"/>
            </a:xfrm>
            <a:custGeom>
              <a:avLst/>
              <a:gdLst/>
              <a:ahLst/>
              <a:cxnLst/>
              <a:rect l="l" t="t" r="r" b="b"/>
              <a:pathLst>
                <a:path w="2474595" h="1818004">
                  <a:moveTo>
                    <a:pt x="0" y="0"/>
                  </a:moveTo>
                  <a:lnTo>
                    <a:pt x="0" y="1817792"/>
                  </a:lnTo>
                  <a:lnTo>
                    <a:pt x="2474133" y="1817792"/>
                  </a:lnTo>
                </a:path>
              </a:pathLst>
            </a:custGeom>
            <a:ln w="156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287"/>
          <p:cNvSpPr txBox="1"/>
          <p:nvPr/>
        </p:nvSpPr>
        <p:spPr>
          <a:xfrm>
            <a:off x="2373392" y="2581106"/>
            <a:ext cx="165735" cy="1970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RELATIVE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ABSORBANCE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2667589" y="3488702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2926934" y="2693509"/>
            <a:ext cx="1087755" cy="1390650"/>
          </a:xfrm>
          <a:custGeom>
            <a:avLst/>
            <a:gdLst/>
            <a:ahLst/>
            <a:cxnLst/>
            <a:rect l="l" t="t" r="r" b="b"/>
            <a:pathLst>
              <a:path w="1087754" h="1390650">
                <a:moveTo>
                  <a:pt x="0" y="769030"/>
                </a:moveTo>
                <a:lnTo>
                  <a:pt x="36787" y="720442"/>
                </a:lnTo>
                <a:lnTo>
                  <a:pt x="73729" y="671931"/>
                </a:lnTo>
                <a:lnTo>
                  <a:pt x="106713" y="619462"/>
                </a:lnTo>
                <a:lnTo>
                  <a:pt x="137913" y="567070"/>
                </a:lnTo>
                <a:lnTo>
                  <a:pt x="165076" y="510798"/>
                </a:lnTo>
                <a:lnTo>
                  <a:pt x="192240" y="452430"/>
                </a:lnTo>
                <a:lnTo>
                  <a:pt x="215600" y="392354"/>
                </a:lnTo>
                <a:lnTo>
                  <a:pt x="236943" y="330105"/>
                </a:lnTo>
                <a:lnTo>
                  <a:pt x="246567" y="299058"/>
                </a:lnTo>
                <a:lnTo>
                  <a:pt x="256191" y="269952"/>
                </a:lnTo>
                <a:lnTo>
                  <a:pt x="267987" y="242786"/>
                </a:lnTo>
                <a:lnTo>
                  <a:pt x="277611" y="215620"/>
                </a:lnTo>
                <a:lnTo>
                  <a:pt x="287390" y="192335"/>
                </a:lnTo>
                <a:lnTo>
                  <a:pt x="297091" y="168972"/>
                </a:lnTo>
                <a:lnTo>
                  <a:pt x="306715" y="145687"/>
                </a:lnTo>
                <a:lnTo>
                  <a:pt x="316494" y="126205"/>
                </a:lnTo>
                <a:lnTo>
                  <a:pt x="324255" y="106801"/>
                </a:lnTo>
                <a:lnTo>
                  <a:pt x="334034" y="91355"/>
                </a:lnTo>
                <a:lnTo>
                  <a:pt x="343657" y="75754"/>
                </a:lnTo>
                <a:lnTo>
                  <a:pt x="353281" y="60153"/>
                </a:lnTo>
                <a:lnTo>
                  <a:pt x="361197" y="48588"/>
                </a:lnTo>
                <a:lnTo>
                  <a:pt x="370821" y="36790"/>
                </a:lnTo>
                <a:lnTo>
                  <a:pt x="378582" y="27165"/>
                </a:lnTo>
                <a:lnTo>
                  <a:pt x="388361" y="19481"/>
                </a:lnTo>
                <a:lnTo>
                  <a:pt x="397984" y="13505"/>
                </a:lnTo>
                <a:lnTo>
                  <a:pt x="405900" y="7761"/>
                </a:lnTo>
                <a:lnTo>
                  <a:pt x="415524" y="3880"/>
                </a:lnTo>
                <a:lnTo>
                  <a:pt x="425148" y="1940"/>
                </a:lnTo>
                <a:lnTo>
                  <a:pt x="433064" y="0"/>
                </a:lnTo>
                <a:lnTo>
                  <a:pt x="442688" y="1940"/>
                </a:lnTo>
                <a:lnTo>
                  <a:pt x="452311" y="3880"/>
                </a:lnTo>
                <a:lnTo>
                  <a:pt x="464108" y="7761"/>
                </a:lnTo>
                <a:lnTo>
                  <a:pt x="504931" y="34927"/>
                </a:lnTo>
                <a:lnTo>
                  <a:pt x="514555" y="44707"/>
                </a:lnTo>
                <a:lnTo>
                  <a:pt x="526351" y="56272"/>
                </a:lnTo>
                <a:lnTo>
                  <a:pt x="535975" y="69933"/>
                </a:lnTo>
                <a:lnTo>
                  <a:pt x="547539" y="85378"/>
                </a:lnTo>
                <a:lnTo>
                  <a:pt x="568882" y="118521"/>
                </a:lnTo>
                <a:lnTo>
                  <a:pt x="590302" y="153371"/>
                </a:lnTo>
                <a:lnTo>
                  <a:pt x="611645" y="194275"/>
                </a:lnTo>
                <a:lnTo>
                  <a:pt x="633065" y="237042"/>
                </a:lnTo>
                <a:lnTo>
                  <a:pt x="652546" y="281517"/>
                </a:lnTo>
                <a:lnTo>
                  <a:pt x="669853" y="330105"/>
                </a:lnTo>
                <a:lnTo>
                  <a:pt x="689333" y="382652"/>
                </a:lnTo>
                <a:lnTo>
                  <a:pt x="706873" y="438924"/>
                </a:lnTo>
                <a:lnTo>
                  <a:pt x="776799" y="668050"/>
                </a:lnTo>
                <a:lnTo>
                  <a:pt x="846726" y="897331"/>
                </a:lnTo>
                <a:lnTo>
                  <a:pt x="866206" y="955544"/>
                </a:lnTo>
                <a:lnTo>
                  <a:pt x="887394" y="1013679"/>
                </a:lnTo>
                <a:lnTo>
                  <a:pt x="912617" y="1073987"/>
                </a:lnTo>
                <a:lnTo>
                  <a:pt x="941876" y="1136081"/>
                </a:lnTo>
                <a:lnTo>
                  <a:pt x="972920" y="1198330"/>
                </a:lnTo>
                <a:lnTo>
                  <a:pt x="1007767" y="1260501"/>
                </a:lnTo>
                <a:lnTo>
                  <a:pt x="1046727" y="1324536"/>
                </a:lnTo>
                <a:lnTo>
                  <a:pt x="1087550" y="1390588"/>
                </a:lnTo>
              </a:path>
            </a:pathLst>
          </a:custGeom>
          <a:ln w="156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3312219" y="2789527"/>
            <a:ext cx="118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1" name="object 291"/>
          <p:cNvGrpSpPr/>
          <p:nvPr/>
        </p:nvGrpSpPr>
        <p:grpSpPr>
          <a:xfrm>
            <a:off x="3321115" y="2475773"/>
            <a:ext cx="1898014" cy="2020570"/>
            <a:chOff x="3321115" y="2475773"/>
            <a:chExt cx="1898014" cy="2020570"/>
          </a:xfrm>
        </p:grpSpPr>
        <p:sp>
          <p:nvSpPr>
            <p:cNvPr id="292" name="object 292"/>
            <p:cNvSpPr/>
            <p:nvPr/>
          </p:nvSpPr>
          <p:spPr>
            <a:xfrm>
              <a:off x="3321115" y="2549762"/>
              <a:ext cx="80010" cy="113030"/>
            </a:xfrm>
            <a:custGeom>
              <a:avLst/>
              <a:gdLst/>
              <a:ahLst/>
              <a:cxnLst/>
              <a:rect l="l" t="t" r="r" b="b"/>
              <a:pathLst>
                <a:path w="80010" h="113030">
                  <a:moveTo>
                    <a:pt x="79551" y="0"/>
                  </a:moveTo>
                  <a:lnTo>
                    <a:pt x="40822" y="56272"/>
                  </a:lnTo>
                  <a:lnTo>
                    <a:pt x="0" y="0"/>
                  </a:lnTo>
                  <a:lnTo>
                    <a:pt x="40822" y="112777"/>
                  </a:lnTo>
                  <a:lnTo>
                    <a:pt x="795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361939" y="2483710"/>
              <a:ext cx="1849120" cy="2004695"/>
            </a:xfrm>
            <a:custGeom>
              <a:avLst/>
              <a:gdLst/>
              <a:ahLst/>
              <a:cxnLst/>
              <a:rect l="l" t="t" r="r" b="b"/>
              <a:pathLst>
                <a:path w="1849120" h="2004695">
                  <a:moveTo>
                    <a:pt x="0" y="0"/>
                  </a:moveTo>
                  <a:lnTo>
                    <a:pt x="0" y="122324"/>
                  </a:lnTo>
                </a:path>
                <a:path w="1849120" h="2004695">
                  <a:moveTo>
                    <a:pt x="240824" y="1328494"/>
                  </a:moveTo>
                  <a:lnTo>
                    <a:pt x="273808" y="1309090"/>
                  </a:lnTo>
                  <a:lnTo>
                    <a:pt x="334111" y="1262442"/>
                  </a:lnTo>
                  <a:lnTo>
                    <a:pt x="363137" y="1237216"/>
                  </a:lnTo>
                  <a:lnTo>
                    <a:pt x="392241" y="1208110"/>
                  </a:lnTo>
                  <a:lnTo>
                    <a:pt x="419405" y="1177063"/>
                  </a:lnTo>
                  <a:lnTo>
                    <a:pt x="444706" y="1143921"/>
                  </a:lnTo>
                  <a:lnTo>
                    <a:pt x="469929" y="1109070"/>
                  </a:lnTo>
                  <a:lnTo>
                    <a:pt x="493212" y="1072047"/>
                  </a:lnTo>
                  <a:lnTo>
                    <a:pt x="514632" y="1033316"/>
                  </a:lnTo>
                  <a:lnTo>
                    <a:pt x="535975" y="990549"/>
                  </a:lnTo>
                  <a:lnTo>
                    <a:pt x="555455" y="947782"/>
                  </a:lnTo>
                  <a:lnTo>
                    <a:pt x="574703" y="901134"/>
                  </a:lnTo>
                  <a:lnTo>
                    <a:pt x="592242" y="852623"/>
                  </a:lnTo>
                  <a:lnTo>
                    <a:pt x="609782" y="802095"/>
                  </a:lnTo>
                  <a:lnTo>
                    <a:pt x="625382" y="747763"/>
                  </a:lnTo>
                  <a:lnTo>
                    <a:pt x="640826" y="695371"/>
                  </a:lnTo>
                  <a:lnTo>
                    <a:pt x="654486" y="646783"/>
                  </a:lnTo>
                  <a:lnTo>
                    <a:pt x="667990" y="600213"/>
                  </a:lnTo>
                  <a:lnTo>
                    <a:pt x="681649" y="555505"/>
                  </a:lnTo>
                  <a:lnTo>
                    <a:pt x="695153" y="512738"/>
                  </a:lnTo>
                  <a:lnTo>
                    <a:pt x="708813" y="475948"/>
                  </a:lnTo>
                  <a:lnTo>
                    <a:pt x="720377" y="438924"/>
                  </a:lnTo>
                  <a:lnTo>
                    <a:pt x="734036" y="405937"/>
                  </a:lnTo>
                  <a:lnTo>
                    <a:pt x="745600" y="376908"/>
                  </a:lnTo>
                  <a:lnTo>
                    <a:pt x="755457" y="349742"/>
                  </a:lnTo>
                  <a:lnTo>
                    <a:pt x="767020" y="324439"/>
                  </a:lnTo>
                  <a:lnTo>
                    <a:pt x="776799" y="303094"/>
                  </a:lnTo>
                  <a:lnTo>
                    <a:pt x="788363" y="283612"/>
                  </a:lnTo>
                  <a:lnTo>
                    <a:pt x="798220" y="268011"/>
                  </a:lnTo>
                  <a:lnTo>
                    <a:pt x="805903" y="254506"/>
                  </a:lnTo>
                  <a:lnTo>
                    <a:pt x="815527" y="242786"/>
                  </a:lnTo>
                  <a:lnTo>
                    <a:pt x="825383" y="235024"/>
                  </a:lnTo>
                  <a:lnTo>
                    <a:pt x="833067" y="229280"/>
                  </a:lnTo>
                  <a:lnTo>
                    <a:pt x="842690" y="227340"/>
                  </a:lnTo>
                  <a:lnTo>
                    <a:pt x="850607" y="225400"/>
                  </a:lnTo>
                  <a:lnTo>
                    <a:pt x="889334" y="244726"/>
                  </a:lnTo>
                  <a:lnTo>
                    <a:pt x="897250" y="256446"/>
                  </a:lnTo>
                  <a:lnTo>
                    <a:pt x="906874" y="269952"/>
                  </a:lnTo>
                  <a:lnTo>
                    <a:pt x="916498" y="283612"/>
                  </a:lnTo>
                  <a:lnTo>
                    <a:pt x="926354" y="303094"/>
                  </a:lnTo>
                  <a:lnTo>
                    <a:pt x="935978" y="322576"/>
                  </a:lnTo>
                  <a:lnTo>
                    <a:pt x="947697" y="343766"/>
                  </a:lnTo>
                  <a:lnTo>
                    <a:pt x="967177" y="396312"/>
                  </a:lnTo>
                  <a:lnTo>
                    <a:pt x="1007845" y="510798"/>
                  </a:lnTo>
                  <a:lnTo>
                    <a:pt x="1044787" y="625438"/>
                  </a:lnTo>
                  <a:lnTo>
                    <a:pt x="1081652" y="743960"/>
                  </a:lnTo>
                  <a:lnTo>
                    <a:pt x="1114714" y="864344"/>
                  </a:lnTo>
                  <a:lnTo>
                    <a:pt x="1132099" y="926437"/>
                  </a:lnTo>
                  <a:lnTo>
                    <a:pt x="1147698" y="988609"/>
                  </a:lnTo>
                  <a:lnTo>
                    <a:pt x="1165238" y="1054738"/>
                  </a:lnTo>
                  <a:lnTo>
                    <a:pt x="1184718" y="1120635"/>
                  </a:lnTo>
                  <a:lnTo>
                    <a:pt x="1202025" y="1188628"/>
                  </a:lnTo>
                  <a:lnTo>
                    <a:pt x="1219565" y="1256621"/>
                  </a:lnTo>
                  <a:lnTo>
                    <a:pt x="1239045" y="1328494"/>
                  </a:lnTo>
                  <a:lnTo>
                    <a:pt x="1258448" y="1400367"/>
                  </a:lnTo>
                  <a:lnTo>
                    <a:pt x="1268149" y="1437158"/>
                  </a:lnTo>
                  <a:lnTo>
                    <a:pt x="1277773" y="1472241"/>
                  </a:lnTo>
                  <a:lnTo>
                    <a:pt x="1287552" y="1505228"/>
                  </a:lnTo>
                  <a:lnTo>
                    <a:pt x="1299116" y="1536197"/>
                  </a:lnTo>
                  <a:lnTo>
                    <a:pt x="1308972" y="1567477"/>
                  </a:lnTo>
                  <a:lnTo>
                    <a:pt x="1318596" y="1596506"/>
                  </a:lnTo>
                  <a:lnTo>
                    <a:pt x="1330315" y="1623672"/>
                  </a:lnTo>
                  <a:lnTo>
                    <a:pt x="1339938" y="1648975"/>
                  </a:lnTo>
                  <a:lnTo>
                    <a:pt x="1351502" y="1674201"/>
                  </a:lnTo>
                  <a:lnTo>
                    <a:pt x="1361359" y="1697486"/>
                  </a:lnTo>
                  <a:lnTo>
                    <a:pt x="1372923" y="1720849"/>
                  </a:lnTo>
                  <a:lnTo>
                    <a:pt x="1384642" y="1740253"/>
                  </a:lnTo>
                  <a:lnTo>
                    <a:pt x="1394343" y="1759579"/>
                  </a:lnTo>
                  <a:lnTo>
                    <a:pt x="1406062" y="1778984"/>
                  </a:lnTo>
                  <a:lnTo>
                    <a:pt x="1417626" y="1794585"/>
                  </a:lnTo>
                  <a:lnTo>
                    <a:pt x="1429345" y="1810031"/>
                  </a:lnTo>
                </a:path>
                <a:path w="1849120" h="2004695">
                  <a:moveTo>
                    <a:pt x="396122" y="1460521"/>
                  </a:moveTo>
                  <a:lnTo>
                    <a:pt x="440825" y="1425671"/>
                  </a:lnTo>
                  <a:lnTo>
                    <a:pt x="483588" y="1388647"/>
                  </a:lnTo>
                  <a:lnTo>
                    <a:pt x="524256" y="1349916"/>
                  </a:lnTo>
                  <a:lnTo>
                    <a:pt x="563139" y="1310953"/>
                  </a:lnTo>
                  <a:lnTo>
                    <a:pt x="599926" y="1270126"/>
                  </a:lnTo>
                  <a:lnTo>
                    <a:pt x="635006" y="1229455"/>
                  </a:lnTo>
                  <a:lnTo>
                    <a:pt x="667990" y="1186688"/>
                  </a:lnTo>
                  <a:lnTo>
                    <a:pt x="701129" y="1141980"/>
                  </a:lnTo>
                  <a:lnTo>
                    <a:pt x="730233" y="1097273"/>
                  </a:lnTo>
                  <a:lnTo>
                    <a:pt x="757397" y="1050702"/>
                  </a:lnTo>
                  <a:lnTo>
                    <a:pt x="782620" y="1004054"/>
                  </a:lnTo>
                  <a:lnTo>
                    <a:pt x="805903" y="955466"/>
                  </a:lnTo>
                  <a:lnTo>
                    <a:pt x="827324" y="905015"/>
                  </a:lnTo>
                  <a:lnTo>
                    <a:pt x="848666" y="854564"/>
                  </a:lnTo>
                  <a:lnTo>
                    <a:pt x="866051" y="802095"/>
                  </a:lnTo>
                  <a:lnTo>
                    <a:pt x="881651" y="747763"/>
                  </a:lnTo>
                  <a:lnTo>
                    <a:pt x="897250" y="695371"/>
                  </a:lnTo>
                  <a:lnTo>
                    <a:pt x="910754" y="646783"/>
                  </a:lnTo>
                  <a:lnTo>
                    <a:pt x="924414" y="600213"/>
                  </a:lnTo>
                  <a:lnTo>
                    <a:pt x="937918" y="555505"/>
                  </a:lnTo>
                  <a:lnTo>
                    <a:pt x="951577" y="512738"/>
                  </a:lnTo>
                  <a:lnTo>
                    <a:pt x="965082" y="475948"/>
                  </a:lnTo>
                  <a:lnTo>
                    <a:pt x="976801" y="438924"/>
                  </a:lnTo>
                  <a:lnTo>
                    <a:pt x="990460" y="405937"/>
                  </a:lnTo>
                  <a:lnTo>
                    <a:pt x="1002024" y="376908"/>
                  </a:lnTo>
                  <a:lnTo>
                    <a:pt x="1011648" y="349742"/>
                  </a:lnTo>
                  <a:lnTo>
                    <a:pt x="1023444" y="324439"/>
                  </a:lnTo>
                  <a:lnTo>
                    <a:pt x="1033068" y="303094"/>
                  </a:lnTo>
                  <a:lnTo>
                    <a:pt x="1044787" y="283612"/>
                  </a:lnTo>
                  <a:lnTo>
                    <a:pt x="1054411" y="268011"/>
                  </a:lnTo>
                  <a:lnTo>
                    <a:pt x="1062172" y="254506"/>
                  </a:lnTo>
                  <a:lnTo>
                    <a:pt x="1071951" y="242786"/>
                  </a:lnTo>
                  <a:lnTo>
                    <a:pt x="1081652" y="235024"/>
                  </a:lnTo>
                  <a:lnTo>
                    <a:pt x="1089491" y="229280"/>
                  </a:lnTo>
                  <a:lnTo>
                    <a:pt x="1099114" y="227340"/>
                  </a:lnTo>
                  <a:lnTo>
                    <a:pt x="1106875" y="225400"/>
                  </a:lnTo>
                  <a:lnTo>
                    <a:pt x="1145758" y="244726"/>
                  </a:lnTo>
                  <a:lnTo>
                    <a:pt x="1153441" y="256446"/>
                  </a:lnTo>
                  <a:lnTo>
                    <a:pt x="1163298" y="269952"/>
                  </a:lnTo>
                  <a:lnTo>
                    <a:pt x="1172921" y="283612"/>
                  </a:lnTo>
                  <a:lnTo>
                    <a:pt x="1182545" y="303094"/>
                  </a:lnTo>
                  <a:lnTo>
                    <a:pt x="1192402" y="322576"/>
                  </a:lnTo>
                  <a:lnTo>
                    <a:pt x="1203966" y="343766"/>
                  </a:lnTo>
                  <a:lnTo>
                    <a:pt x="1213744" y="368991"/>
                  </a:lnTo>
                  <a:lnTo>
                    <a:pt x="1223446" y="396312"/>
                  </a:lnTo>
                  <a:lnTo>
                    <a:pt x="1233225" y="425419"/>
                  </a:lnTo>
                  <a:lnTo>
                    <a:pt x="1244788" y="456466"/>
                  </a:lnTo>
                  <a:lnTo>
                    <a:pt x="1256352" y="489375"/>
                  </a:lnTo>
                  <a:lnTo>
                    <a:pt x="1268149" y="526399"/>
                  </a:lnTo>
                  <a:lnTo>
                    <a:pt x="1279635" y="563189"/>
                  </a:lnTo>
                  <a:lnTo>
                    <a:pt x="1293372" y="602153"/>
                  </a:lnTo>
                  <a:lnTo>
                    <a:pt x="1304936" y="644920"/>
                  </a:lnTo>
                  <a:lnTo>
                    <a:pt x="1318596" y="689628"/>
                  </a:lnTo>
                  <a:lnTo>
                    <a:pt x="1332255" y="734102"/>
                  </a:lnTo>
                  <a:lnTo>
                    <a:pt x="1347699" y="782690"/>
                  </a:lnTo>
                  <a:lnTo>
                    <a:pt x="1361359" y="833142"/>
                  </a:lnTo>
                  <a:lnTo>
                    <a:pt x="1376803" y="885766"/>
                  </a:lnTo>
                  <a:lnTo>
                    <a:pt x="1392403" y="940098"/>
                  </a:lnTo>
                  <a:lnTo>
                    <a:pt x="1409943" y="996370"/>
                  </a:lnTo>
                  <a:lnTo>
                    <a:pt x="1425310" y="1054738"/>
                  </a:lnTo>
                  <a:lnTo>
                    <a:pt x="1442849" y="1114814"/>
                  </a:lnTo>
                  <a:lnTo>
                    <a:pt x="1460389" y="1174967"/>
                  </a:lnTo>
                  <a:lnTo>
                    <a:pt x="1475989" y="1233335"/>
                  </a:lnTo>
                  <a:lnTo>
                    <a:pt x="1491433" y="1289608"/>
                  </a:lnTo>
                  <a:lnTo>
                    <a:pt x="1507033" y="1341999"/>
                  </a:lnTo>
                  <a:lnTo>
                    <a:pt x="1520537" y="1392528"/>
                  </a:lnTo>
                  <a:lnTo>
                    <a:pt x="1534197" y="1441039"/>
                  </a:lnTo>
                  <a:lnTo>
                    <a:pt x="1547701" y="1485746"/>
                  </a:lnTo>
                  <a:lnTo>
                    <a:pt x="1561360" y="1530454"/>
                  </a:lnTo>
                  <a:lnTo>
                    <a:pt x="1573079" y="1569340"/>
                  </a:lnTo>
                  <a:lnTo>
                    <a:pt x="1582703" y="1608071"/>
                  </a:lnTo>
                  <a:lnTo>
                    <a:pt x="1594267" y="1645094"/>
                  </a:lnTo>
                  <a:lnTo>
                    <a:pt x="1604123" y="1678081"/>
                  </a:lnTo>
                  <a:lnTo>
                    <a:pt x="1613747" y="1709051"/>
                  </a:lnTo>
                  <a:lnTo>
                    <a:pt x="1621663" y="1736217"/>
                  </a:lnTo>
                  <a:lnTo>
                    <a:pt x="1629347" y="1763616"/>
                  </a:lnTo>
                  <a:lnTo>
                    <a:pt x="1637030" y="1786901"/>
                  </a:lnTo>
                  <a:lnTo>
                    <a:pt x="1644791" y="1808090"/>
                  </a:lnTo>
                  <a:lnTo>
                    <a:pt x="1652630" y="1829512"/>
                  </a:lnTo>
                  <a:lnTo>
                    <a:pt x="1662331" y="1848917"/>
                  </a:lnTo>
                  <a:lnTo>
                    <a:pt x="1681733" y="1884000"/>
                  </a:lnTo>
                  <a:lnTo>
                    <a:pt x="1705094" y="1916987"/>
                  </a:lnTo>
                  <a:lnTo>
                    <a:pt x="1718754" y="1930492"/>
                  </a:lnTo>
                  <a:lnTo>
                    <a:pt x="1732258" y="1944153"/>
                  </a:lnTo>
                  <a:lnTo>
                    <a:pt x="1745917" y="1955718"/>
                  </a:lnTo>
                  <a:lnTo>
                    <a:pt x="1761361" y="1965498"/>
                  </a:lnTo>
                  <a:lnTo>
                    <a:pt x="1776961" y="1977063"/>
                  </a:lnTo>
                  <a:lnTo>
                    <a:pt x="1794501" y="1984980"/>
                  </a:lnTo>
                  <a:lnTo>
                    <a:pt x="1811808" y="1992664"/>
                  </a:lnTo>
                  <a:lnTo>
                    <a:pt x="1829348" y="1998485"/>
                  </a:lnTo>
                  <a:lnTo>
                    <a:pt x="1848828" y="2004229"/>
                  </a:lnTo>
                </a:path>
              </a:pathLst>
            </a:custGeom>
            <a:ln w="156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 txBox="1"/>
          <p:nvPr/>
        </p:nvSpPr>
        <p:spPr>
          <a:xfrm>
            <a:off x="4135663" y="2789527"/>
            <a:ext cx="398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340" algn="l"/>
              </a:tabLst>
            </a:pPr>
            <a:r>
              <a:rPr sz="1100" spc="-5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5" name="object 295"/>
          <p:cNvGrpSpPr/>
          <p:nvPr/>
        </p:nvGrpSpPr>
        <p:grpSpPr>
          <a:xfrm>
            <a:off x="4175526" y="2483690"/>
            <a:ext cx="328930" cy="194310"/>
            <a:chOff x="4175526" y="2483690"/>
            <a:chExt cx="328930" cy="194310"/>
          </a:xfrm>
        </p:grpSpPr>
        <p:sp>
          <p:nvSpPr>
            <p:cNvPr id="296" name="object 296"/>
            <p:cNvSpPr/>
            <p:nvPr/>
          </p:nvSpPr>
          <p:spPr>
            <a:xfrm>
              <a:off x="4175526" y="2565363"/>
              <a:ext cx="80010" cy="113030"/>
            </a:xfrm>
            <a:custGeom>
              <a:avLst/>
              <a:gdLst/>
              <a:ahLst/>
              <a:cxnLst/>
              <a:rect l="l" t="t" r="r" b="b"/>
              <a:pathLst>
                <a:path w="80010" h="113030">
                  <a:moveTo>
                    <a:pt x="79783" y="0"/>
                  </a:moveTo>
                  <a:lnTo>
                    <a:pt x="40900" y="56272"/>
                  </a:lnTo>
                  <a:lnTo>
                    <a:pt x="0" y="0"/>
                  </a:lnTo>
                  <a:lnTo>
                    <a:pt x="40900" y="112544"/>
                  </a:lnTo>
                  <a:lnTo>
                    <a:pt x="79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216426" y="2499311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324"/>
                  </a:lnTo>
                </a:path>
              </a:pathLst>
            </a:custGeom>
            <a:ln w="156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424112" y="2557524"/>
              <a:ext cx="80010" cy="113030"/>
            </a:xfrm>
            <a:custGeom>
              <a:avLst/>
              <a:gdLst/>
              <a:ahLst/>
              <a:cxnLst/>
              <a:rect l="l" t="t" r="r" b="b"/>
              <a:pathLst>
                <a:path w="80010" h="113030">
                  <a:moveTo>
                    <a:pt x="79782" y="0"/>
                  </a:moveTo>
                  <a:lnTo>
                    <a:pt x="40822" y="56427"/>
                  </a:lnTo>
                  <a:lnTo>
                    <a:pt x="0" y="0"/>
                  </a:lnTo>
                  <a:lnTo>
                    <a:pt x="40822" y="112699"/>
                  </a:lnTo>
                  <a:lnTo>
                    <a:pt x="79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464934" y="2491627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324"/>
                  </a:lnTo>
                </a:path>
              </a:pathLst>
            </a:custGeom>
            <a:ln w="156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0" name="object 300"/>
          <p:cNvSpPr txBox="1"/>
          <p:nvPr/>
        </p:nvSpPr>
        <p:spPr>
          <a:xfrm>
            <a:off x="2421889" y="1796224"/>
            <a:ext cx="257175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00"/>
                </a:solidFill>
                <a:latin typeface="Arial"/>
                <a:cs typeface="Arial"/>
              </a:rPr>
              <a:t>Three</a:t>
            </a:r>
            <a:r>
              <a:rPr sz="21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00"/>
                </a:solidFill>
                <a:latin typeface="Arial"/>
                <a:cs typeface="Arial"/>
              </a:rPr>
              <a:t>kinds</a:t>
            </a:r>
            <a:r>
              <a:rPr sz="21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1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Arial"/>
                <a:cs typeface="Arial"/>
              </a:rPr>
              <a:t>cones:</a:t>
            </a:r>
            <a:endParaRPr sz="2100">
              <a:latin typeface="Arial"/>
              <a:cs typeface="Arial"/>
            </a:endParaRPr>
          </a:p>
          <a:p>
            <a:pPr marL="802005">
              <a:lnSpc>
                <a:spcPct val="100000"/>
              </a:lnSpc>
              <a:spcBef>
                <a:spcPts val="1385"/>
              </a:spcBef>
              <a:tabLst>
                <a:tab pos="1656080" algn="l"/>
              </a:tabLst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440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530</a:t>
            </a:r>
            <a:r>
              <a:rPr sz="1100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560</a:t>
            </a:r>
            <a:r>
              <a:rPr sz="11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nm.</a:t>
            </a:r>
            <a:endParaRPr sz="11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  <a:spcBef>
                <a:spcPts val="944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1" name="object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6815" rIns="0" bIns="0" rtlCol="0">
            <a:spAutoFit/>
          </a:bodyPr>
          <a:lstStyle/>
          <a:p>
            <a:pPr marL="24403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FF99"/>
                </a:solidFill>
                <a:latin typeface="Arial"/>
                <a:cs typeface="Arial"/>
              </a:rPr>
              <a:t>Physiology</a:t>
            </a:r>
            <a:r>
              <a:rPr sz="2400" b="1" spc="-55" dirty="0">
                <a:solidFill>
                  <a:srgbClr val="00FF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FF99"/>
                </a:solidFill>
                <a:latin typeface="Arial"/>
                <a:cs typeface="Arial"/>
              </a:rPr>
              <a:t>of</a:t>
            </a:r>
            <a:r>
              <a:rPr sz="2400" b="1" spc="-55" dirty="0">
                <a:solidFill>
                  <a:srgbClr val="00FF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FF99"/>
                </a:solidFill>
                <a:latin typeface="Arial"/>
                <a:cs typeface="Arial"/>
              </a:rPr>
              <a:t>Color</a:t>
            </a:r>
            <a:r>
              <a:rPr sz="2400" b="1" spc="-50" dirty="0">
                <a:solidFill>
                  <a:srgbClr val="00FF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FF99"/>
                </a:solidFill>
                <a:latin typeface="Arial"/>
                <a:cs typeface="Arial"/>
              </a:rPr>
              <a:t>Vision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02" name="object 30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2228850"/>
            <a:ext cx="2446337" cy="2628900"/>
          </a:xfrm>
          <a:prstGeom prst="rect">
            <a:avLst/>
          </a:prstGeom>
        </p:spPr>
      </p:pic>
      <p:sp>
        <p:nvSpPr>
          <p:cNvPr id="303" name="object 303"/>
          <p:cNvSpPr txBox="1"/>
          <p:nvPr/>
        </p:nvSpPr>
        <p:spPr>
          <a:xfrm>
            <a:off x="2010727" y="4537496"/>
            <a:ext cx="577977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  <a:tabLst>
                <a:tab pos="1405255" algn="l"/>
                <a:tab pos="1870075" algn="l"/>
                <a:tab pos="2261870" algn="l"/>
                <a:tab pos="2648585" algn="l"/>
              </a:tabLst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450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550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600</a:t>
            </a:r>
            <a:r>
              <a:rPr sz="11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650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1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WAVELENGTH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(nm.)</a:t>
            </a:r>
            <a:endParaRPr sz="110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955"/>
              </a:spcBef>
              <a:buChar char="•"/>
              <a:tabLst>
                <a:tab pos="329565" algn="l"/>
              </a:tabLs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Ratio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cones: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approx.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10:5:1</a:t>
            </a:r>
            <a:endParaRPr sz="18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5"/>
              </a:spcBef>
              <a:buChar char="•"/>
              <a:tabLst>
                <a:tab pos="329565" algn="l"/>
              </a:tabLs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Almost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cones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center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fovea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©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Stephen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r>
              <a:rPr sz="7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Palmer,</a:t>
            </a:r>
            <a:r>
              <a:rPr sz="7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2002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200" y="1884509"/>
            <a:ext cx="3478529" cy="1411605"/>
            <a:chOff x="2489200" y="1884509"/>
            <a:chExt cx="3478529" cy="1411605"/>
          </a:xfrm>
        </p:grpSpPr>
        <p:sp>
          <p:nvSpPr>
            <p:cNvPr id="3" name="object 3"/>
            <p:cNvSpPr/>
            <p:nvPr/>
          </p:nvSpPr>
          <p:spPr>
            <a:xfrm>
              <a:off x="2514600" y="2184399"/>
              <a:ext cx="1905" cy="1084580"/>
            </a:xfrm>
            <a:custGeom>
              <a:avLst/>
              <a:gdLst/>
              <a:ahLst/>
              <a:cxnLst/>
              <a:rect l="l" t="t" r="r" b="b"/>
              <a:pathLst>
                <a:path w="1905" h="1084579">
                  <a:moveTo>
                    <a:pt x="0" y="0"/>
                  </a:moveTo>
                  <a:lnTo>
                    <a:pt x="1588" y="10842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4600" y="3268662"/>
              <a:ext cx="3429000" cy="1905"/>
            </a:xfrm>
            <a:custGeom>
              <a:avLst/>
              <a:gdLst/>
              <a:ahLst/>
              <a:cxnLst/>
              <a:rect l="l" t="t" r="r" b="b"/>
              <a:pathLst>
                <a:path w="3429000" h="1904">
                  <a:moveTo>
                    <a:pt x="0" y="0"/>
                  </a:moveTo>
                  <a:lnTo>
                    <a:pt x="3429000" y="15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4125" y="2341562"/>
              <a:ext cx="3429000" cy="913130"/>
            </a:xfrm>
            <a:custGeom>
              <a:avLst/>
              <a:gdLst/>
              <a:ahLst/>
              <a:cxnLst/>
              <a:rect l="l" t="t" r="r" b="b"/>
              <a:pathLst>
                <a:path w="3429000" h="913129">
                  <a:moveTo>
                    <a:pt x="0" y="834162"/>
                  </a:moveTo>
                  <a:lnTo>
                    <a:pt x="38100" y="842504"/>
                  </a:lnTo>
                  <a:lnTo>
                    <a:pt x="66675" y="842504"/>
                  </a:lnTo>
                  <a:lnTo>
                    <a:pt x="95250" y="825820"/>
                  </a:lnTo>
                  <a:lnTo>
                    <a:pt x="123825" y="818670"/>
                  </a:lnTo>
                  <a:lnTo>
                    <a:pt x="152400" y="794837"/>
                  </a:lnTo>
                  <a:lnTo>
                    <a:pt x="180975" y="771004"/>
                  </a:lnTo>
                  <a:lnTo>
                    <a:pt x="189309" y="763854"/>
                  </a:lnTo>
                  <a:lnTo>
                    <a:pt x="208359" y="747171"/>
                  </a:lnTo>
                  <a:lnTo>
                    <a:pt x="217884" y="731679"/>
                  </a:lnTo>
                  <a:lnTo>
                    <a:pt x="227409" y="716188"/>
                  </a:lnTo>
                  <a:lnTo>
                    <a:pt x="236934" y="700696"/>
                  </a:lnTo>
                  <a:lnTo>
                    <a:pt x="246459" y="685204"/>
                  </a:lnTo>
                  <a:lnTo>
                    <a:pt x="265509" y="668521"/>
                  </a:lnTo>
                  <a:lnTo>
                    <a:pt x="275034" y="653030"/>
                  </a:lnTo>
                  <a:lnTo>
                    <a:pt x="284559" y="637538"/>
                  </a:lnTo>
                  <a:lnTo>
                    <a:pt x="294084" y="622046"/>
                  </a:lnTo>
                  <a:lnTo>
                    <a:pt x="303609" y="605363"/>
                  </a:lnTo>
                  <a:lnTo>
                    <a:pt x="313134" y="589872"/>
                  </a:lnTo>
                  <a:lnTo>
                    <a:pt x="332184" y="558888"/>
                  </a:lnTo>
                  <a:lnTo>
                    <a:pt x="351234" y="526714"/>
                  </a:lnTo>
                  <a:lnTo>
                    <a:pt x="370284" y="504072"/>
                  </a:lnTo>
                  <a:lnTo>
                    <a:pt x="389334" y="487389"/>
                  </a:lnTo>
                  <a:lnTo>
                    <a:pt x="398859" y="464747"/>
                  </a:lnTo>
                  <a:lnTo>
                    <a:pt x="417909" y="456406"/>
                  </a:lnTo>
                  <a:lnTo>
                    <a:pt x="436959" y="456406"/>
                  </a:lnTo>
                  <a:lnTo>
                    <a:pt x="456009" y="456406"/>
                  </a:lnTo>
                  <a:lnTo>
                    <a:pt x="475059" y="471897"/>
                  </a:lnTo>
                  <a:lnTo>
                    <a:pt x="484584" y="480239"/>
                  </a:lnTo>
                  <a:lnTo>
                    <a:pt x="494109" y="487389"/>
                  </a:lnTo>
                  <a:lnTo>
                    <a:pt x="503634" y="504072"/>
                  </a:lnTo>
                  <a:lnTo>
                    <a:pt x="513159" y="519564"/>
                  </a:lnTo>
                  <a:lnTo>
                    <a:pt x="522684" y="535055"/>
                  </a:lnTo>
                  <a:lnTo>
                    <a:pt x="532209" y="558888"/>
                  </a:lnTo>
                  <a:lnTo>
                    <a:pt x="560784" y="558888"/>
                  </a:lnTo>
                  <a:lnTo>
                    <a:pt x="579834" y="574380"/>
                  </a:lnTo>
                  <a:lnTo>
                    <a:pt x="589359" y="589872"/>
                  </a:lnTo>
                  <a:lnTo>
                    <a:pt x="608409" y="605363"/>
                  </a:lnTo>
                  <a:lnTo>
                    <a:pt x="617934" y="629196"/>
                  </a:lnTo>
                  <a:lnTo>
                    <a:pt x="626268" y="645880"/>
                  </a:lnTo>
                  <a:lnTo>
                    <a:pt x="645318" y="661371"/>
                  </a:lnTo>
                  <a:lnTo>
                    <a:pt x="654843" y="676863"/>
                  </a:lnTo>
                  <a:lnTo>
                    <a:pt x="673893" y="685204"/>
                  </a:lnTo>
                  <a:lnTo>
                    <a:pt x="692943" y="685204"/>
                  </a:lnTo>
                  <a:lnTo>
                    <a:pt x="711993" y="685204"/>
                  </a:lnTo>
                  <a:lnTo>
                    <a:pt x="740568" y="661371"/>
                  </a:lnTo>
                  <a:lnTo>
                    <a:pt x="750093" y="653030"/>
                  </a:lnTo>
                  <a:lnTo>
                    <a:pt x="759618" y="637538"/>
                  </a:lnTo>
                  <a:lnTo>
                    <a:pt x="778668" y="622046"/>
                  </a:lnTo>
                  <a:lnTo>
                    <a:pt x="788193" y="605363"/>
                  </a:lnTo>
                  <a:lnTo>
                    <a:pt x="797718" y="589872"/>
                  </a:lnTo>
                  <a:lnTo>
                    <a:pt x="807243" y="566038"/>
                  </a:lnTo>
                  <a:lnTo>
                    <a:pt x="826293" y="550547"/>
                  </a:lnTo>
                  <a:lnTo>
                    <a:pt x="835818" y="526714"/>
                  </a:lnTo>
                  <a:lnTo>
                    <a:pt x="845343" y="504072"/>
                  </a:lnTo>
                  <a:lnTo>
                    <a:pt x="854868" y="487389"/>
                  </a:lnTo>
                  <a:lnTo>
                    <a:pt x="873918" y="464747"/>
                  </a:lnTo>
                  <a:lnTo>
                    <a:pt x="883443" y="448064"/>
                  </a:lnTo>
                  <a:lnTo>
                    <a:pt x="892968" y="425422"/>
                  </a:lnTo>
                  <a:lnTo>
                    <a:pt x="912018" y="408739"/>
                  </a:lnTo>
                  <a:lnTo>
                    <a:pt x="921543" y="393248"/>
                  </a:lnTo>
                  <a:lnTo>
                    <a:pt x="931068" y="377756"/>
                  </a:lnTo>
                  <a:lnTo>
                    <a:pt x="950118" y="369414"/>
                  </a:lnTo>
                  <a:lnTo>
                    <a:pt x="959643" y="362264"/>
                  </a:lnTo>
                  <a:lnTo>
                    <a:pt x="969168" y="353923"/>
                  </a:lnTo>
                  <a:lnTo>
                    <a:pt x="988218" y="353923"/>
                  </a:lnTo>
                  <a:lnTo>
                    <a:pt x="997743" y="362264"/>
                  </a:lnTo>
                  <a:lnTo>
                    <a:pt x="1007269" y="369414"/>
                  </a:lnTo>
                  <a:lnTo>
                    <a:pt x="1026319" y="377756"/>
                  </a:lnTo>
                  <a:lnTo>
                    <a:pt x="1035844" y="401589"/>
                  </a:lnTo>
                  <a:lnTo>
                    <a:pt x="1177528" y="346773"/>
                  </a:lnTo>
                  <a:lnTo>
                    <a:pt x="1187053" y="330090"/>
                  </a:lnTo>
                  <a:lnTo>
                    <a:pt x="1187053" y="314598"/>
                  </a:lnTo>
                  <a:lnTo>
                    <a:pt x="1196578" y="299106"/>
                  </a:lnTo>
                  <a:lnTo>
                    <a:pt x="1206103" y="275273"/>
                  </a:lnTo>
                  <a:lnTo>
                    <a:pt x="1215628" y="259782"/>
                  </a:lnTo>
                  <a:lnTo>
                    <a:pt x="1234678" y="235948"/>
                  </a:lnTo>
                  <a:lnTo>
                    <a:pt x="1244203" y="220457"/>
                  </a:lnTo>
                  <a:lnTo>
                    <a:pt x="1253728" y="196624"/>
                  </a:lnTo>
                  <a:lnTo>
                    <a:pt x="1272778" y="181132"/>
                  </a:lnTo>
                  <a:lnTo>
                    <a:pt x="1282303" y="165640"/>
                  </a:lnTo>
                  <a:lnTo>
                    <a:pt x="1301353" y="141807"/>
                  </a:lnTo>
                  <a:lnTo>
                    <a:pt x="1320403" y="126316"/>
                  </a:lnTo>
                  <a:lnTo>
                    <a:pt x="1329928" y="110824"/>
                  </a:lnTo>
                  <a:lnTo>
                    <a:pt x="1348978" y="94141"/>
                  </a:lnTo>
                  <a:lnTo>
                    <a:pt x="1368028" y="78649"/>
                  </a:lnTo>
                  <a:lnTo>
                    <a:pt x="1387078" y="63158"/>
                  </a:lnTo>
                  <a:lnTo>
                    <a:pt x="1406128" y="47666"/>
                  </a:lnTo>
                  <a:lnTo>
                    <a:pt x="1425178" y="39324"/>
                  </a:lnTo>
                  <a:lnTo>
                    <a:pt x="1444228" y="23833"/>
                  </a:lnTo>
                  <a:lnTo>
                    <a:pt x="1463278" y="15491"/>
                  </a:lnTo>
                  <a:lnTo>
                    <a:pt x="1482328" y="8341"/>
                  </a:lnTo>
                  <a:lnTo>
                    <a:pt x="1500188" y="0"/>
                  </a:lnTo>
                  <a:lnTo>
                    <a:pt x="1519238" y="0"/>
                  </a:lnTo>
                  <a:lnTo>
                    <a:pt x="1538288" y="0"/>
                  </a:lnTo>
                  <a:lnTo>
                    <a:pt x="1566862" y="23833"/>
                  </a:lnTo>
                  <a:lnTo>
                    <a:pt x="1604962" y="54816"/>
                  </a:lnTo>
                  <a:lnTo>
                    <a:pt x="1633538" y="86991"/>
                  </a:lnTo>
                  <a:lnTo>
                    <a:pt x="1671638" y="117974"/>
                  </a:lnTo>
                  <a:lnTo>
                    <a:pt x="1700212" y="150149"/>
                  </a:lnTo>
                  <a:lnTo>
                    <a:pt x="1738312" y="181132"/>
                  </a:lnTo>
                  <a:lnTo>
                    <a:pt x="1757362" y="196624"/>
                  </a:lnTo>
                  <a:lnTo>
                    <a:pt x="1776412" y="204965"/>
                  </a:lnTo>
                  <a:lnTo>
                    <a:pt x="1795462" y="220457"/>
                  </a:lnTo>
                  <a:lnTo>
                    <a:pt x="1814512" y="235948"/>
                  </a:lnTo>
                  <a:lnTo>
                    <a:pt x="1833562" y="244290"/>
                  </a:lnTo>
                  <a:lnTo>
                    <a:pt x="1852612" y="251440"/>
                  </a:lnTo>
                  <a:lnTo>
                    <a:pt x="1881188" y="259782"/>
                  </a:lnTo>
                  <a:lnTo>
                    <a:pt x="1900238" y="268123"/>
                  </a:lnTo>
                  <a:lnTo>
                    <a:pt x="1919288" y="275273"/>
                  </a:lnTo>
                  <a:lnTo>
                    <a:pt x="1937147" y="275273"/>
                  </a:lnTo>
                  <a:lnTo>
                    <a:pt x="1965722" y="275273"/>
                  </a:lnTo>
                  <a:lnTo>
                    <a:pt x="1984772" y="275273"/>
                  </a:lnTo>
                  <a:lnTo>
                    <a:pt x="1994297" y="259782"/>
                  </a:lnTo>
                  <a:lnTo>
                    <a:pt x="2003822" y="244290"/>
                  </a:lnTo>
                  <a:lnTo>
                    <a:pt x="2013347" y="235948"/>
                  </a:lnTo>
                  <a:lnTo>
                    <a:pt x="2022872" y="228798"/>
                  </a:lnTo>
                  <a:lnTo>
                    <a:pt x="2032397" y="220457"/>
                  </a:lnTo>
                  <a:lnTo>
                    <a:pt x="2041922" y="220457"/>
                  </a:lnTo>
                  <a:lnTo>
                    <a:pt x="2060972" y="212115"/>
                  </a:lnTo>
                  <a:lnTo>
                    <a:pt x="2070497" y="212115"/>
                  </a:lnTo>
                  <a:lnTo>
                    <a:pt x="2089547" y="220457"/>
                  </a:lnTo>
                  <a:lnTo>
                    <a:pt x="2108597" y="235948"/>
                  </a:lnTo>
                  <a:lnTo>
                    <a:pt x="2118122" y="251440"/>
                  </a:lnTo>
                  <a:lnTo>
                    <a:pt x="2137172" y="268123"/>
                  </a:lnTo>
                  <a:lnTo>
                    <a:pt x="2146697" y="283615"/>
                  </a:lnTo>
                  <a:lnTo>
                    <a:pt x="2165747" y="307448"/>
                  </a:lnTo>
                  <a:lnTo>
                    <a:pt x="2175272" y="322940"/>
                  </a:lnTo>
                  <a:lnTo>
                    <a:pt x="2184797" y="353923"/>
                  </a:lnTo>
                  <a:lnTo>
                    <a:pt x="2203847" y="393248"/>
                  </a:lnTo>
                  <a:lnTo>
                    <a:pt x="2232422" y="417081"/>
                  </a:lnTo>
                  <a:lnTo>
                    <a:pt x="2241947" y="432572"/>
                  </a:lnTo>
                  <a:lnTo>
                    <a:pt x="2260997" y="440914"/>
                  </a:lnTo>
                  <a:lnTo>
                    <a:pt x="2280047" y="440914"/>
                  </a:lnTo>
                  <a:lnTo>
                    <a:pt x="2299097" y="440914"/>
                  </a:lnTo>
                  <a:lnTo>
                    <a:pt x="2327672" y="440914"/>
                  </a:lnTo>
                  <a:lnTo>
                    <a:pt x="2346722" y="425422"/>
                  </a:lnTo>
                  <a:lnTo>
                    <a:pt x="2564606" y="362264"/>
                  </a:lnTo>
                  <a:lnTo>
                    <a:pt x="2583656" y="377756"/>
                  </a:lnTo>
                  <a:lnTo>
                    <a:pt x="2602706" y="401589"/>
                  </a:lnTo>
                  <a:lnTo>
                    <a:pt x="2621756" y="425422"/>
                  </a:lnTo>
                  <a:lnTo>
                    <a:pt x="2631281" y="456406"/>
                  </a:lnTo>
                  <a:lnTo>
                    <a:pt x="2650331" y="487389"/>
                  </a:lnTo>
                  <a:lnTo>
                    <a:pt x="2688431" y="550547"/>
                  </a:lnTo>
                  <a:lnTo>
                    <a:pt x="2726531" y="582722"/>
                  </a:lnTo>
                  <a:lnTo>
                    <a:pt x="2745581" y="589872"/>
                  </a:lnTo>
                  <a:lnTo>
                    <a:pt x="2774156" y="589872"/>
                  </a:lnTo>
                  <a:lnTo>
                    <a:pt x="2801540" y="566038"/>
                  </a:lnTo>
                  <a:lnTo>
                    <a:pt x="2811066" y="558888"/>
                  </a:lnTo>
                  <a:lnTo>
                    <a:pt x="2830116" y="526714"/>
                  </a:lnTo>
                  <a:lnTo>
                    <a:pt x="2839640" y="504072"/>
                  </a:lnTo>
                  <a:lnTo>
                    <a:pt x="2849166" y="471897"/>
                  </a:lnTo>
                  <a:lnTo>
                    <a:pt x="2858690" y="440914"/>
                  </a:lnTo>
                  <a:lnTo>
                    <a:pt x="2877740" y="408739"/>
                  </a:lnTo>
                  <a:lnTo>
                    <a:pt x="2887266" y="377756"/>
                  </a:lnTo>
                  <a:lnTo>
                    <a:pt x="2906316" y="353923"/>
                  </a:lnTo>
                  <a:lnTo>
                    <a:pt x="2915840" y="346773"/>
                  </a:lnTo>
                  <a:lnTo>
                    <a:pt x="2934890" y="338431"/>
                  </a:lnTo>
                  <a:lnTo>
                    <a:pt x="2953940" y="338431"/>
                  </a:lnTo>
                  <a:lnTo>
                    <a:pt x="2972990" y="369414"/>
                  </a:lnTo>
                  <a:lnTo>
                    <a:pt x="2982516" y="377756"/>
                  </a:lnTo>
                  <a:lnTo>
                    <a:pt x="2992040" y="401589"/>
                  </a:lnTo>
                  <a:lnTo>
                    <a:pt x="3020616" y="432572"/>
                  </a:lnTo>
                  <a:lnTo>
                    <a:pt x="3039666" y="456406"/>
                  </a:lnTo>
                  <a:lnTo>
                    <a:pt x="3058716" y="487389"/>
                  </a:lnTo>
                  <a:lnTo>
                    <a:pt x="3087290" y="519564"/>
                  </a:lnTo>
                  <a:lnTo>
                    <a:pt x="3106340" y="543397"/>
                  </a:lnTo>
                  <a:lnTo>
                    <a:pt x="3134916" y="558888"/>
                  </a:lnTo>
                  <a:lnTo>
                    <a:pt x="3153966" y="558888"/>
                  </a:lnTo>
                  <a:lnTo>
                    <a:pt x="3163490" y="558888"/>
                  </a:lnTo>
                  <a:lnTo>
                    <a:pt x="3173016" y="550547"/>
                  </a:lnTo>
                  <a:lnTo>
                    <a:pt x="3173016" y="543397"/>
                  </a:lnTo>
                  <a:lnTo>
                    <a:pt x="3182540" y="526714"/>
                  </a:lnTo>
                  <a:lnTo>
                    <a:pt x="3182540" y="504072"/>
                  </a:lnTo>
                  <a:lnTo>
                    <a:pt x="3201590" y="480239"/>
                  </a:lnTo>
                  <a:lnTo>
                    <a:pt x="3220640" y="480239"/>
                  </a:lnTo>
                  <a:lnTo>
                    <a:pt x="3248025" y="504072"/>
                  </a:lnTo>
                  <a:lnTo>
                    <a:pt x="3257550" y="519564"/>
                  </a:lnTo>
                  <a:lnTo>
                    <a:pt x="3267075" y="535055"/>
                  </a:lnTo>
                  <a:lnTo>
                    <a:pt x="3286125" y="558888"/>
                  </a:lnTo>
                  <a:lnTo>
                    <a:pt x="3295650" y="574380"/>
                  </a:lnTo>
                  <a:lnTo>
                    <a:pt x="3305175" y="598213"/>
                  </a:lnTo>
                  <a:lnTo>
                    <a:pt x="3324225" y="629196"/>
                  </a:lnTo>
                  <a:lnTo>
                    <a:pt x="3333750" y="653030"/>
                  </a:lnTo>
                  <a:lnTo>
                    <a:pt x="3343275" y="676863"/>
                  </a:lnTo>
                  <a:lnTo>
                    <a:pt x="3352800" y="707846"/>
                  </a:lnTo>
                  <a:lnTo>
                    <a:pt x="3362325" y="731679"/>
                  </a:lnTo>
                  <a:lnTo>
                    <a:pt x="3371850" y="763854"/>
                  </a:lnTo>
                  <a:lnTo>
                    <a:pt x="3381375" y="786496"/>
                  </a:lnTo>
                  <a:lnTo>
                    <a:pt x="3390900" y="810329"/>
                  </a:lnTo>
                  <a:lnTo>
                    <a:pt x="3400425" y="834162"/>
                  </a:lnTo>
                  <a:lnTo>
                    <a:pt x="3409950" y="857995"/>
                  </a:lnTo>
                  <a:lnTo>
                    <a:pt x="3419475" y="881828"/>
                  </a:lnTo>
                  <a:lnTo>
                    <a:pt x="3429000" y="897320"/>
                  </a:lnTo>
                  <a:lnTo>
                    <a:pt x="3429000" y="9128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2671811"/>
              <a:ext cx="1946275" cy="598805"/>
            </a:xfrm>
            <a:custGeom>
              <a:avLst/>
              <a:gdLst/>
              <a:ahLst/>
              <a:cxnLst/>
              <a:rect l="l" t="t" r="r" b="b"/>
              <a:pathLst>
                <a:path w="1946275" h="598804">
                  <a:moveTo>
                    <a:pt x="0" y="591285"/>
                  </a:moveTo>
                  <a:lnTo>
                    <a:pt x="28569" y="591285"/>
                  </a:lnTo>
                  <a:lnTo>
                    <a:pt x="47615" y="582940"/>
                  </a:lnTo>
                  <a:lnTo>
                    <a:pt x="66661" y="574595"/>
                  </a:lnTo>
                  <a:lnTo>
                    <a:pt x="95230" y="567443"/>
                  </a:lnTo>
                  <a:lnTo>
                    <a:pt x="114276" y="559098"/>
                  </a:lnTo>
                  <a:lnTo>
                    <a:pt x="133322" y="543601"/>
                  </a:lnTo>
                  <a:lnTo>
                    <a:pt x="152368" y="528103"/>
                  </a:lnTo>
                  <a:lnTo>
                    <a:pt x="180938" y="519758"/>
                  </a:lnTo>
                  <a:lnTo>
                    <a:pt x="198793" y="504261"/>
                  </a:lnTo>
                  <a:lnTo>
                    <a:pt x="217840" y="488764"/>
                  </a:lnTo>
                  <a:lnTo>
                    <a:pt x="236886" y="464921"/>
                  </a:lnTo>
                  <a:lnTo>
                    <a:pt x="246409" y="449424"/>
                  </a:lnTo>
                  <a:lnTo>
                    <a:pt x="265455" y="433927"/>
                  </a:lnTo>
                  <a:lnTo>
                    <a:pt x="284501" y="410085"/>
                  </a:lnTo>
                  <a:lnTo>
                    <a:pt x="303547" y="386242"/>
                  </a:lnTo>
                  <a:lnTo>
                    <a:pt x="322593" y="370745"/>
                  </a:lnTo>
                  <a:lnTo>
                    <a:pt x="341639" y="346903"/>
                  </a:lnTo>
                  <a:lnTo>
                    <a:pt x="351162" y="323061"/>
                  </a:lnTo>
                  <a:lnTo>
                    <a:pt x="370208" y="307563"/>
                  </a:lnTo>
                  <a:lnTo>
                    <a:pt x="389255" y="283721"/>
                  </a:lnTo>
                  <a:lnTo>
                    <a:pt x="398778" y="259879"/>
                  </a:lnTo>
                  <a:lnTo>
                    <a:pt x="417824" y="236037"/>
                  </a:lnTo>
                  <a:lnTo>
                    <a:pt x="436870" y="220539"/>
                  </a:lnTo>
                  <a:lnTo>
                    <a:pt x="446393" y="196697"/>
                  </a:lnTo>
                  <a:lnTo>
                    <a:pt x="465439" y="181200"/>
                  </a:lnTo>
                  <a:lnTo>
                    <a:pt x="484485" y="157358"/>
                  </a:lnTo>
                  <a:lnTo>
                    <a:pt x="494008" y="141860"/>
                  </a:lnTo>
                  <a:lnTo>
                    <a:pt x="513054" y="118018"/>
                  </a:lnTo>
                  <a:lnTo>
                    <a:pt x="532100" y="102521"/>
                  </a:lnTo>
                  <a:lnTo>
                    <a:pt x="541623" y="87023"/>
                  </a:lnTo>
                  <a:lnTo>
                    <a:pt x="579716" y="56029"/>
                  </a:lnTo>
                  <a:lnTo>
                    <a:pt x="608285" y="32186"/>
                  </a:lnTo>
                  <a:lnTo>
                    <a:pt x="635664" y="16689"/>
                  </a:lnTo>
                  <a:lnTo>
                    <a:pt x="673756" y="8344"/>
                  </a:lnTo>
                  <a:lnTo>
                    <a:pt x="711848" y="0"/>
                  </a:lnTo>
                  <a:lnTo>
                    <a:pt x="749940" y="8344"/>
                  </a:lnTo>
                  <a:lnTo>
                    <a:pt x="759463" y="16689"/>
                  </a:lnTo>
                  <a:lnTo>
                    <a:pt x="778510" y="23842"/>
                  </a:lnTo>
                  <a:lnTo>
                    <a:pt x="807079" y="39339"/>
                  </a:lnTo>
                  <a:lnTo>
                    <a:pt x="826125" y="47684"/>
                  </a:lnTo>
                  <a:lnTo>
                    <a:pt x="845171" y="63181"/>
                  </a:lnTo>
                  <a:lnTo>
                    <a:pt x="864217" y="87023"/>
                  </a:lnTo>
                  <a:lnTo>
                    <a:pt x="892786" y="118018"/>
                  </a:lnTo>
                  <a:lnTo>
                    <a:pt x="921355" y="150205"/>
                  </a:lnTo>
                  <a:lnTo>
                    <a:pt x="959448" y="174047"/>
                  </a:lnTo>
                  <a:lnTo>
                    <a:pt x="988017" y="205042"/>
                  </a:lnTo>
                  <a:lnTo>
                    <a:pt x="1016586" y="236037"/>
                  </a:lnTo>
                  <a:lnTo>
                    <a:pt x="1045156" y="259879"/>
                  </a:lnTo>
                  <a:lnTo>
                    <a:pt x="1072534" y="283721"/>
                  </a:lnTo>
                  <a:lnTo>
                    <a:pt x="1101104" y="307563"/>
                  </a:lnTo>
                  <a:lnTo>
                    <a:pt x="1129673" y="331405"/>
                  </a:lnTo>
                  <a:lnTo>
                    <a:pt x="1158242" y="355248"/>
                  </a:lnTo>
                  <a:lnTo>
                    <a:pt x="1186811" y="377898"/>
                  </a:lnTo>
                  <a:lnTo>
                    <a:pt x="1215380" y="401740"/>
                  </a:lnTo>
                  <a:lnTo>
                    <a:pt x="1253472" y="425582"/>
                  </a:lnTo>
                  <a:lnTo>
                    <a:pt x="1282042" y="441079"/>
                  </a:lnTo>
                  <a:lnTo>
                    <a:pt x="1310611" y="456577"/>
                  </a:lnTo>
                  <a:lnTo>
                    <a:pt x="1348703" y="473266"/>
                  </a:lnTo>
                  <a:lnTo>
                    <a:pt x="1377272" y="488764"/>
                  </a:lnTo>
                  <a:lnTo>
                    <a:pt x="1415364" y="504261"/>
                  </a:lnTo>
                  <a:lnTo>
                    <a:pt x="1434411" y="512606"/>
                  </a:lnTo>
                  <a:lnTo>
                    <a:pt x="1453457" y="519758"/>
                  </a:lnTo>
                  <a:lnTo>
                    <a:pt x="1472503" y="519758"/>
                  </a:lnTo>
                  <a:lnTo>
                    <a:pt x="1491549" y="528103"/>
                  </a:lnTo>
                  <a:lnTo>
                    <a:pt x="1509405" y="535256"/>
                  </a:lnTo>
                  <a:lnTo>
                    <a:pt x="1528451" y="535256"/>
                  </a:lnTo>
                  <a:lnTo>
                    <a:pt x="1547497" y="543601"/>
                  </a:lnTo>
                  <a:lnTo>
                    <a:pt x="1576066" y="543601"/>
                  </a:lnTo>
                  <a:lnTo>
                    <a:pt x="1595112" y="551945"/>
                  </a:lnTo>
                  <a:lnTo>
                    <a:pt x="1614158" y="551945"/>
                  </a:lnTo>
                  <a:lnTo>
                    <a:pt x="1642728" y="559098"/>
                  </a:lnTo>
                  <a:lnTo>
                    <a:pt x="1661774" y="559098"/>
                  </a:lnTo>
                  <a:lnTo>
                    <a:pt x="1690343" y="559098"/>
                  </a:lnTo>
                  <a:lnTo>
                    <a:pt x="1709389" y="559098"/>
                  </a:lnTo>
                  <a:lnTo>
                    <a:pt x="1728435" y="559098"/>
                  </a:lnTo>
                  <a:lnTo>
                    <a:pt x="1757004" y="567443"/>
                  </a:lnTo>
                  <a:lnTo>
                    <a:pt x="1776050" y="567443"/>
                  </a:lnTo>
                  <a:lnTo>
                    <a:pt x="1804620" y="574595"/>
                  </a:lnTo>
                  <a:lnTo>
                    <a:pt x="1823666" y="582940"/>
                  </a:lnTo>
                  <a:lnTo>
                    <a:pt x="1852235" y="591285"/>
                  </a:lnTo>
                  <a:lnTo>
                    <a:pt x="1871281" y="591285"/>
                  </a:lnTo>
                  <a:lnTo>
                    <a:pt x="1899850" y="598438"/>
                  </a:lnTo>
                  <a:lnTo>
                    <a:pt x="1918896" y="598438"/>
                  </a:lnTo>
                  <a:lnTo>
                    <a:pt x="1946275" y="598438"/>
                  </a:lnTo>
                </a:path>
              </a:pathLst>
            </a:custGeom>
            <a:ln w="508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2225" y="1909909"/>
              <a:ext cx="2609850" cy="1355725"/>
            </a:xfrm>
            <a:custGeom>
              <a:avLst/>
              <a:gdLst/>
              <a:ahLst/>
              <a:cxnLst/>
              <a:rect l="l" t="t" r="r" b="b"/>
              <a:pathLst>
                <a:path w="2609850" h="1355725">
                  <a:moveTo>
                    <a:pt x="0" y="1353196"/>
                  </a:moveTo>
                  <a:lnTo>
                    <a:pt x="28575" y="1353196"/>
                  </a:lnTo>
                  <a:lnTo>
                    <a:pt x="47625" y="1353196"/>
                  </a:lnTo>
                  <a:lnTo>
                    <a:pt x="76200" y="1344857"/>
                  </a:lnTo>
                  <a:lnTo>
                    <a:pt x="95250" y="1344857"/>
                  </a:lnTo>
                  <a:lnTo>
                    <a:pt x="123825" y="1344857"/>
                  </a:lnTo>
                  <a:lnTo>
                    <a:pt x="142875" y="1344857"/>
                  </a:lnTo>
                  <a:lnTo>
                    <a:pt x="170259" y="1336519"/>
                  </a:lnTo>
                  <a:lnTo>
                    <a:pt x="189309" y="1336519"/>
                  </a:lnTo>
                  <a:lnTo>
                    <a:pt x="217884" y="1329372"/>
                  </a:lnTo>
                  <a:lnTo>
                    <a:pt x="236934" y="1329372"/>
                  </a:lnTo>
                  <a:lnTo>
                    <a:pt x="265509" y="1321033"/>
                  </a:lnTo>
                  <a:lnTo>
                    <a:pt x="294084" y="1321033"/>
                  </a:lnTo>
                  <a:lnTo>
                    <a:pt x="313134" y="1313886"/>
                  </a:lnTo>
                  <a:lnTo>
                    <a:pt x="341709" y="1313886"/>
                  </a:lnTo>
                  <a:lnTo>
                    <a:pt x="360759" y="1305548"/>
                  </a:lnTo>
                  <a:lnTo>
                    <a:pt x="389334" y="1297210"/>
                  </a:lnTo>
                  <a:lnTo>
                    <a:pt x="408384" y="1290062"/>
                  </a:lnTo>
                  <a:lnTo>
                    <a:pt x="436959" y="1290062"/>
                  </a:lnTo>
                  <a:lnTo>
                    <a:pt x="456009" y="1281724"/>
                  </a:lnTo>
                  <a:lnTo>
                    <a:pt x="484584" y="1274577"/>
                  </a:lnTo>
                  <a:lnTo>
                    <a:pt x="503634" y="1266238"/>
                  </a:lnTo>
                  <a:lnTo>
                    <a:pt x="532209" y="1257900"/>
                  </a:lnTo>
                  <a:lnTo>
                    <a:pt x="551259" y="1250753"/>
                  </a:lnTo>
                  <a:lnTo>
                    <a:pt x="579834" y="1242415"/>
                  </a:lnTo>
                  <a:lnTo>
                    <a:pt x="597693" y="1235268"/>
                  </a:lnTo>
                  <a:lnTo>
                    <a:pt x="616743" y="1226929"/>
                  </a:lnTo>
                  <a:lnTo>
                    <a:pt x="645318" y="1218591"/>
                  </a:lnTo>
                  <a:lnTo>
                    <a:pt x="664368" y="1211444"/>
                  </a:lnTo>
                  <a:lnTo>
                    <a:pt x="683418" y="1195958"/>
                  </a:lnTo>
                  <a:lnTo>
                    <a:pt x="711993" y="1187620"/>
                  </a:lnTo>
                  <a:lnTo>
                    <a:pt x="731043" y="1179281"/>
                  </a:lnTo>
                  <a:lnTo>
                    <a:pt x="750093" y="1163796"/>
                  </a:lnTo>
                  <a:lnTo>
                    <a:pt x="769143" y="1156649"/>
                  </a:lnTo>
                  <a:lnTo>
                    <a:pt x="797718" y="1148310"/>
                  </a:lnTo>
                  <a:lnTo>
                    <a:pt x="816768" y="1132825"/>
                  </a:lnTo>
                  <a:lnTo>
                    <a:pt x="835818" y="1124486"/>
                  </a:lnTo>
                  <a:lnTo>
                    <a:pt x="854868" y="1109001"/>
                  </a:lnTo>
                  <a:lnTo>
                    <a:pt x="873918" y="1093516"/>
                  </a:lnTo>
                  <a:lnTo>
                    <a:pt x="892968" y="1085177"/>
                  </a:lnTo>
                  <a:lnTo>
                    <a:pt x="912018" y="1069692"/>
                  </a:lnTo>
                  <a:lnTo>
                    <a:pt x="931068" y="1054206"/>
                  </a:lnTo>
                  <a:lnTo>
                    <a:pt x="950118" y="1045868"/>
                  </a:lnTo>
                  <a:lnTo>
                    <a:pt x="969168" y="1030382"/>
                  </a:lnTo>
                  <a:lnTo>
                    <a:pt x="978693" y="1014897"/>
                  </a:lnTo>
                  <a:lnTo>
                    <a:pt x="997743" y="998220"/>
                  </a:lnTo>
                  <a:lnTo>
                    <a:pt x="1016794" y="982734"/>
                  </a:lnTo>
                  <a:lnTo>
                    <a:pt x="1025128" y="967249"/>
                  </a:lnTo>
                  <a:lnTo>
                    <a:pt x="1044178" y="951763"/>
                  </a:lnTo>
                  <a:lnTo>
                    <a:pt x="1053703" y="936277"/>
                  </a:lnTo>
                  <a:lnTo>
                    <a:pt x="1072753" y="919601"/>
                  </a:lnTo>
                  <a:lnTo>
                    <a:pt x="1091803" y="896968"/>
                  </a:lnTo>
                  <a:lnTo>
                    <a:pt x="1101328" y="880291"/>
                  </a:lnTo>
                  <a:lnTo>
                    <a:pt x="1120378" y="857659"/>
                  </a:lnTo>
                  <a:lnTo>
                    <a:pt x="1129903" y="833835"/>
                  </a:lnTo>
                  <a:lnTo>
                    <a:pt x="1148953" y="810011"/>
                  </a:lnTo>
                  <a:lnTo>
                    <a:pt x="1158478" y="779040"/>
                  </a:lnTo>
                  <a:lnTo>
                    <a:pt x="1177528" y="755216"/>
                  </a:lnTo>
                  <a:lnTo>
                    <a:pt x="1196578" y="723054"/>
                  </a:lnTo>
                  <a:lnTo>
                    <a:pt x="1206103" y="700421"/>
                  </a:lnTo>
                  <a:lnTo>
                    <a:pt x="1225153" y="668259"/>
                  </a:lnTo>
                  <a:lnTo>
                    <a:pt x="1234678" y="637288"/>
                  </a:lnTo>
                  <a:lnTo>
                    <a:pt x="1253728" y="605126"/>
                  </a:lnTo>
                  <a:lnTo>
                    <a:pt x="1272778" y="582493"/>
                  </a:lnTo>
                  <a:lnTo>
                    <a:pt x="1282303" y="550331"/>
                  </a:lnTo>
                  <a:lnTo>
                    <a:pt x="1301353" y="519360"/>
                  </a:lnTo>
                  <a:lnTo>
                    <a:pt x="1310878" y="487198"/>
                  </a:lnTo>
                  <a:lnTo>
                    <a:pt x="1329928" y="456227"/>
                  </a:lnTo>
                  <a:lnTo>
                    <a:pt x="1348978" y="425256"/>
                  </a:lnTo>
                  <a:lnTo>
                    <a:pt x="1358503" y="393093"/>
                  </a:lnTo>
                  <a:lnTo>
                    <a:pt x="1377553" y="362122"/>
                  </a:lnTo>
                  <a:lnTo>
                    <a:pt x="1387078" y="338298"/>
                  </a:lnTo>
                  <a:lnTo>
                    <a:pt x="1406128" y="306136"/>
                  </a:lnTo>
                  <a:lnTo>
                    <a:pt x="1415653" y="275165"/>
                  </a:lnTo>
                  <a:lnTo>
                    <a:pt x="1434703" y="251341"/>
                  </a:lnTo>
                  <a:lnTo>
                    <a:pt x="1444228" y="227517"/>
                  </a:lnTo>
                  <a:lnTo>
                    <a:pt x="1462088" y="196546"/>
                  </a:lnTo>
                  <a:lnTo>
                    <a:pt x="1471612" y="172723"/>
                  </a:lnTo>
                  <a:lnTo>
                    <a:pt x="1490662" y="148899"/>
                  </a:lnTo>
                  <a:lnTo>
                    <a:pt x="1500188" y="126266"/>
                  </a:lnTo>
                  <a:lnTo>
                    <a:pt x="1509712" y="109589"/>
                  </a:lnTo>
                  <a:lnTo>
                    <a:pt x="1528762" y="86957"/>
                  </a:lnTo>
                  <a:lnTo>
                    <a:pt x="1538288" y="70280"/>
                  </a:lnTo>
                  <a:lnTo>
                    <a:pt x="1547812" y="54794"/>
                  </a:lnTo>
                  <a:lnTo>
                    <a:pt x="1566862" y="39309"/>
                  </a:lnTo>
                  <a:lnTo>
                    <a:pt x="1585912" y="15485"/>
                  </a:lnTo>
                  <a:lnTo>
                    <a:pt x="1604962" y="0"/>
                  </a:lnTo>
                  <a:lnTo>
                    <a:pt x="1624012" y="0"/>
                  </a:lnTo>
                  <a:lnTo>
                    <a:pt x="1643062" y="0"/>
                  </a:lnTo>
                  <a:lnTo>
                    <a:pt x="1652588" y="8338"/>
                  </a:lnTo>
                  <a:lnTo>
                    <a:pt x="1652588" y="15485"/>
                  </a:lnTo>
                  <a:lnTo>
                    <a:pt x="1662112" y="23823"/>
                  </a:lnTo>
                  <a:lnTo>
                    <a:pt x="1671638" y="39309"/>
                  </a:lnTo>
                  <a:lnTo>
                    <a:pt x="1681162" y="54794"/>
                  </a:lnTo>
                  <a:lnTo>
                    <a:pt x="1690688" y="78618"/>
                  </a:lnTo>
                  <a:lnTo>
                    <a:pt x="1700212" y="94104"/>
                  </a:lnTo>
                  <a:lnTo>
                    <a:pt x="1709738" y="117928"/>
                  </a:lnTo>
                  <a:lnTo>
                    <a:pt x="1709738" y="141752"/>
                  </a:lnTo>
                  <a:lnTo>
                    <a:pt x="1719262" y="157237"/>
                  </a:lnTo>
                  <a:lnTo>
                    <a:pt x="1728788" y="181061"/>
                  </a:lnTo>
                  <a:lnTo>
                    <a:pt x="1728788" y="204885"/>
                  </a:lnTo>
                  <a:lnTo>
                    <a:pt x="1738312" y="220370"/>
                  </a:lnTo>
                  <a:lnTo>
                    <a:pt x="1738312" y="244194"/>
                  </a:lnTo>
                  <a:lnTo>
                    <a:pt x="1747838" y="259680"/>
                  </a:lnTo>
                  <a:lnTo>
                    <a:pt x="1747838" y="283504"/>
                  </a:lnTo>
                  <a:lnTo>
                    <a:pt x="1757362" y="298989"/>
                  </a:lnTo>
                  <a:lnTo>
                    <a:pt x="1757362" y="322813"/>
                  </a:lnTo>
                  <a:lnTo>
                    <a:pt x="1766888" y="346637"/>
                  </a:lnTo>
                  <a:lnTo>
                    <a:pt x="1766888" y="362122"/>
                  </a:lnTo>
                  <a:lnTo>
                    <a:pt x="1776412" y="385946"/>
                  </a:lnTo>
                  <a:lnTo>
                    <a:pt x="1776412" y="401432"/>
                  </a:lnTo>
                  <a:lnTo>
                    <a:pt x="1776412" y="425256"/>
                  </a:lnTo>
                  <a:lnTo>
                    <a:pt x="1785938" y="440741"/>
                  </a:lnTo>
                  <a:lnTo>
                    <a:pt x="1785938" y="464565"/>
                  </a:lnTo>
                  <a:lnTo>
                    <a:pt x="1795462" y="480050"/>
                  </a:lnTo>
                  <a:lnTo>
                    <a:pt x="1795462" y="503874"/>
                  </a:lnTo>
                  <a:lnTo>
                    <a:pt x="1804988" y="519360"/>
                  </a:lnTo>
                  <a:lnTo>
                    <a:pt x="1804988" y="543184"/>
                  </a:lnTo>
                  <a:lnTo>
                    <a:pt x="1804988" y="558669"/>
                  </a:lnTo>
                  <a:lnTo>
                    <a:pt x="1814512" y="582493"/>
                  </a:lnTo>
                  <a:lnTo>
                    <a:pt x="1814512" y="597979"/>
                  </a:lnTo>
                  <a:lnTo>
                    <a:pt x="1824038" y="621802"/>
                  </a:lnTo>
                  <a:lnTo>
                    <a:pt x="1833562" y="637288"/>
                  </a:lnTo>
                  <a:lnTo>
                    <a:pt x="1833562" y="652773"/>
                  </a:lnTo>
                  <a:lnTo>
                    <a:pt x="1843088" y="676597"/>
                  </a:lnTo>
                  <a:lnTo>
                    <a:pt x="1852612" y="692083"/>
                  </a:lnTo>
                  <a:lnTo>
                    <a:pt x="1852612" y="715907"/>
                  </a:lnTo>
                  <a:lnTo>
                    <a:pt x="1862138" y="731392"/>
                  </a:lnTo>
                  <a:lnTo>
                    <a:pt x="1871662" y="755216"/>
                  </a:lnTo>
                  <a:lnTo>
                    <a:pt x="1881188" y="770702"/>
                  </a:lnTo>
                  <a:lnTo>
                    <a:pt x="1889522" y="786187"/>
                  </a:lnTo>
                  <a:lnTo>
                    <a:pt x="1899047" y="810011"/>
                  </a:lnTo>
                  <a:lnTo>
                    <a:pt x="1908572" y="825497"/>
                  </a:lnTo>
                  <a:lnTo>
                    <a:pt x="1918097" y="840982"/>
                  </a:lnTo>
                  <a:lnTo>
                    <a:pt x="1937147" y="864806"/>
                  </a:lnTo>
                  <a:lnTo>
                    <a:pt x="1946672" y="880291"/>
                  </a:lnTo>
                  <a:lnTo>
                    <a:pt x="1956197" y="896968"/>
                  </a:lnTo>
                  <a:lnTo>
                    <a:pt x="1975247" y="919601"/>
                  </a:lnTo>
                  <a:lnTo>
                    <a:pt x="1994297" y="936277"/>
                  </a:lnTo>
                  <a:lnTo>
                    <a:pt x="2003822" y="951763"/>
                  </a:lnTo>
                  <a:lnTo>
                    <a:pt x="2022872" y="975587"/>
                  </a:lnTo>
                  <a:lnTo>
                    <a:pt x="2041922" y="991072"/>
                  </a:lnTo>
                  <a:lnTo>
                    <a:pt x="2060972" y="1014897"/>
                  </a:lnTo>
                  <a:lnTo>
                    <a:pt x="2089547" y="1037529"/>
                  </a:lnTo>
                  <a:lnTo>
                    <a:pt x="2108597" y="1054206"/>
                  </a:lnTo>
                  <a:lnTo>
                    <a:pt x="2127647" y="1078030"/>
                  </a:lnTo>
                  <a:lnTo>
                    <a:pt x="2156222" y="1100663"/>
                  </a:lnTo>
                  <a:lnTo>
                    <a:pt x="2175272" y="1117339"/>
                  </a:lnTo>
                  <a:lnTo>
                    <a:pt x="2194322" y="1139972"/>
                  </a:lnTo>
                  <a:lnTo>
                    <a:pt x="2213372" y="1163796"/>
                  </a:lnTo>
                  <a:lnTo>
                    <a:pt x="2241947" y="1179281"/>
                  </a:lnTo>
                  <a:lnTo>
                    <a:pt x="2260997" y="1203105"/>
                  </a:lnTo>
                  <a:lnTo>
                    <a:pt x="2280047" y="1218591"/>
                  </a:lnTo>
                  <a:lnTo>
                    <a:pt x="2308622" y="1235268"/>
                  </a:lnTo>
                  <a:lnTo>
                    <a:pt x="2326481" y="1257900"/>
                  </a:lnTo>
                  <a:lnTo>
                    <a:pt x="2355056" y="1274577"/>
                  </a:lnTo>
                  <a:lnTo>
                    <a:pt x="2374106" y="1290062"/>
                  </a:lnTo>
                  <a:lnTo>
                    <a:pt x="2402681" y="1305548"/>
                  </a:lnTo>
                  <a:lnTo>
                    <a:pt x="2491978" y="1341284"/>
                  </a:lnTo>
                  <a:lnTo>
                    <a:pt x="2609850" y="1355578"/>
                  </a:lnTo>
                </a:path>
              </a:pathLst>
            </a:custGeom>
            <a:ln w="508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6862" y="1984681"/>
              <a:ext cx="2964180" cy="1285875"/>
            </a:xfrm>
            <a:custGeom>
              <a:avLst/>
              <a:gdLst/>
              <a:ahLst/>
              <a:cxnLst/>
              <a:rect l="l" t="t" r="r" b="b"/>
              <a:pathLst>
                <a:path w="2964179" h="1285875">
                  <a:moveTo>
                    <a:pt x="0" y="1285569"/>
                  </a:moveTo>
                  <a:lnTo>
                    <a:pt x="0" y="1285569"/>
                  </a:lnTo>
                  <a:lnTo>
                    <a:pt x="266735" y="1285569"/>
                  </a:lnTo>
                  <a:lnTo>
                    <a:pt x="285788" y="1279617"/>
                  </a:lnTo>
                  <a:lnTo>
                    <a:pt x="313176" y="1279617"/>
                  </a:lnTo>
                  <a:lnTo>
                    <a:pt x="341755" y="1279617"/>
                  </a:lnTo>
                  <a:lnTo>
                    <a:pt x="360807" y="1271285"/>
                  </a:lnTo>
                  <a:lnTo>
                    <a:pt x="389386" y="1271285"/>
                  </a:lnTo>
                  <a:lnTo>
                    <a:pt x="417965" y="1264143"/>
                  </a:lnTo>
                  <a:lnTo>
                    <a:pt x="437017" y="1264143"/>
                  </a:lnTo>
                  <a:lnTo>
                    <a:pt x="465596" y="1257001"/>
                  </a:lnTo>
                  <a:lnTo>
                    <a:pt x="484649" y="1249859"/>
                  </a:lnTo>
                  <a:lnTo>
                    <a:pt x="513228" y="1249859"/>
                  </a:lnTo>
                  <a:lnTo>
                    <a:pt x="532280" y="1242717"/>
                  </a:lnTo>
                  <a:lnTo>
                    <a:pt x="560859" y="1235575"/>
                  </a:lnTo>
                  <a:lnTo>
                    <a:pt x="579911" y="1227242"/>
                  </a:lnTo>
                  <a:lnTo>
                    <a:pt x="608490" y="1221290"/>
                  </a:lnTo>
                  <a:lnTo>
                    <a:pt x="627543" y="1212958"/>
                  </a:lnTo>
                  <a:lnTo>
                    <a:pt x="656122" y="1212958"/>
                  </a:lnTo>
                  <a:lnTo>
                    <a:pt x="675174" y="1205816"/>
                  </a:lnTo>
                  <a:lnTo>
                    <a:pt x="703753" y="1198674"/>
                  </a:lnTo>
                  <a:lnTo>
                    <a:pt x="722806" y="1184390"/>
                  </a:lnTo>
                  <a:lnTo>
                    <a:pt x="741858" y="1176058"/>
                  </a:lnTo>
                  <a:lnTo>
                    <a:pt x="769246" y="1170106"/>
                  </a:lnTo>
                  <a:lnTo>
                    <a:pt x="788299" y="1161774"/>
                  </a:lnTo>
                  <a:lnTo>
                    <a:pt x="816878" y="1154631"/>
                  </a:lnTo>
                  <a:lnTo>
                    <a:pt x="835930" y="1147489"/>
                  </a:lnTo>
                  <a:lnTo>
                    <a:pt x="854983" y="1133205"/>
                  </a:lnTo>
                  <a:lnTo>
                    <a:pt x="883561" y="1126063"/>
                  </a:lnTo>
                  <a:lnTo>
                    <a:pt x="902614" y="1117731"/>
                  </a:lnTo>
                  <a:lnTo>
                    <a:pt x="921667" y="1103447"/>
                  </a:lnTo>
                  <a:lnTo>
                    <a:pt x="950245" y="1096305"/>
                  </a:lnTo>
                  <a:lnTo>
                    <a:pt x="969298" y="1080830"/>
                  </a:lnTo>
                  <a:lnTo>
                    <a:pt x="988350" y="1074878"/>
                  </a:lnTo>
                  <a:lnTo>
                    <a:pt x="1007404" y="1060594"/>
                  </a:lnTo>
                  <a:lnTo>
                    <a:pt x="1035982" y="1052262"/>
                  </a:lnTo>
                  <a:lnTo>
                    <a:pt x="1055035" y="1037978"/>
                  </a:lnTo>
                  <a:lnTo>
                    <a:pt x="1074087" y="1023694"/>
                  </a:lnTo>
                  <a:lnTo>
                    <a:pt x="1093140" y="1016552"/>
                  </a:lnTo>
                  <a:lnTo>
                    <a:pt x="1121719" y="1001077"/>
                  </a:lnTo>
                  <a:lnTo>
                    <a:pt x="1140771" y="985602"/>
                  </a:lnTo>
                  <a:lnTo>
                    <a:pt x="1159824" y="971318"/>
                  </a:lnTo>
                  <a:lnTo>
                    <a:pt x="1187212" y="957034"/>
                  </a:lnTo>
                  <a:lnTo>
                    <a:pt x="1206264" y="935608"/>
                  </a:lnTo>
                  <a:lnTo>
                    <a:pt x="1225317" y="912992"/>
                  </a:lnTo>
                  <a:lnTo>
                    <a:pt x="1244370" y="891565"/>
                  </a:lnTo>
                  <a:lnTo>
                    <a:pt x="1272948" y="870139"/>
                  </a:lnTo>
                  <a:lnTo>
                    <a:pt x="1292001" y="840381"/>
                  </a:lnTo>
                  <a:lnTo>
                    <a:pt x="1311054" y="818955"/>
                  </a:lnTo>
                  <a:lnTo>
                    <a:pt x="1330106" y="789196"/>
                  </a:lnTo>
                  <a:lnTo>
                    <a:pt x="1339632" y="774912"/>
                  </a:lnTo>
                  <a:lnTo>
                    <a:pt x="1349158" y="760628"/>
                  </a:lnTo>
                  <a:lnTo>
                    <a:pt x="1358685" y="746344"/>
                  </a:lnTo>
                  <a:lnTo>
                    <a:pt x="1368211" y="730869"/>
                  </a:lnTo>
                  <a:lnTo>
                    <a:pt x="1377737" y="716585"/>
                  </a:lnTo>
                  <a:lnTo>
                    <a:pt x="1387264" y="701111"/>
                  </a:lnTo>
                  <a:lnTo>
                    <a:pt x="1396790" y="686827"/>
                  </a:lnTo>
                  <a:lnTo>
                    <a:pt x="1406316" y="672543"/>
                  </a:lnTo>
                  <a:lnTo>
                    <a:pt x="1415842" y="651116"/>
                  </a:lnTo>
                  <a:lnTo>
                    <a:pt x="1415842" y="636832"/>
                  </a:lnTo>
                  <a:lnTo>
                    <a:pt x="1425369" y="621358"/>
                  </a:lnTo>
                  <a:lnTo>
                    <a:pt x="1434895" y="607074"/>
                  </a:lnTo>
                  <a:lnTo>
                    <a:pt x="1444421" y="591599"/>
                  </a:lnTo>
                  <a:lnTo>
                    <a:pt x="1453948" y="570173"/>
                  </a:lnTo>
                  <a:lnTo>
                    <a:pt x="1463474" y="555889"/>
                  </a:lnTo>
                  <a:lnTo>
                    <a:pt x="1473000" y="541605"/>
                  </a:lnTo>
                  <a:lnTo>
                    <a:pt x="1482526" y="527321"/>
                  </a:lnTo>
                  <a:lnTo>
                    <a:pt x="1482526" y="511846"/>
                  </a:lnTo>
                  <a:lnTo>
                    <a:pt x="1492053" y="490420"/>
                  </a:lnTo>
                  <a:lnTo>
                    <a:pt x="1501579" y="474946"/>
                  </a:lnTo>
                  <a:lnTo>
                    <a:pt x="1511105" y="460662"/>
                  </a:lnTo>
                  <a:lnTo>
                    <a:pt x="1520632" y="446378"/>
                  </a:lnTo>
                  <a:lnTo>
                    <a:pt x="1530158" y="423761"/>
                  </a:lnTo>
                  <a:lnTo>
                    <a:pt x="1530158" y="409477"/>
                  </a:lnTo>
                  <a:lnTo>
                    <a:pt x="1539684" y="395193"/>
                  </a:lnTo>
                  <a:lnTo>
                    <a:pt x="1549210" y="380909"/>
                  </a:lnTo>
                  <a:lnTo>
                    <a:pt x="1558737" y="365434"/>
                  </a:lnTo>
                  <a:lnTo>
                    <a:pt x="1558737" y="351150"/>
                  </a:lnTo>
                  <a:lnTo>
                    <a:pt x="1568263" y="328534"/>
                  </a:lnTo>
                  <a:lnTo>
                    <a:pt x="1577789" y="314250"/>
                  </a:lnTo>
                  <a:lnTo>
                    <a:pt x="1587315" y="299966"/>
                  </a:lnTo>
                  <a:lnTo>
                    <a:pt x="1587315" y="285682"/>
                  </a:lnTo>
                  <a:lnTo>
                    <a:pt x="1596842" y="270207"/>
                  </a:lnTo>
                  <a:lnTo>
                    <a:pt x="1606368" y="255923"/>
                  </a:lnTo>
                  <a:lnTo>
                    <a:pt x="1614704" y="241639"/>
                  </a:lnTo>
                  <a:lnTo>
                    <a:pt x="1614704" y="227355"/>
                  </a:lnTo>
                  <a:lnTo>
                    <a:pt x="1633756" y="204738"/>
                  </a:lnTo>
                  <a:lnTo>
                    <a:pt x="1643282" y="176170"/>
                  </a:lnTo>
                  <a:lnTo>
                    <a:pt x="1662335" y="153554"/>
                  </a:lnTo>
                  <a:lnTo>
                    <a:pt x="1671861" y="123795"/>
                  </a:lnTo>
                  <a:lnTo>
                    <a:pt x="1681387" y="109511"/>
                  </a:lnTo>
                  <a:lnTo>
                    <a:pt x="1700440" y="86894"/>
                  </a:lnTo>
                  <a:lnTo>
                    <a:pt x="1709966" y="66659"/>
                  </a:lnTo>
                  <a:lnTo>
                    <a:pt x="1719492" y="51184"/>
                  </a:lnTo>
                  <a:lnTo>
                    <a:pt x="1738545" y="36900"/>
                  </a:lnTo>
                  <a:lnTo>
                    <a:pt x="1757598" y="14284"/>
                  </a:lnTo>
                  <a:lnTo>
                    <a:pt x="1786176" y="0"/>
                  </a:lnTo>
                  <a:lnTo>
                    <a:pt x="1805229" y="8332"/>
                  </a:lnTo>
                  <a:lnTo>
                    <a:pt x="1814755" y="8332"/>
                  </a:lnTo>
                  <a:lnTo>
                    <a:pt x="1824282" y="14284"/>
                  </a:lnTo>
                  <a:lnTo>
                    <a:pt x="1833808" y="22616"/>
                  </a:lnTo>
                  <a:lnTo>
                    <a:pt x="1852860" y="36900"/>
                  </a:lnTo>
                  <a:lnTo>
                    <a:pt x="1862387" y="51184"/>
                  </a:lnTo>
                  <a:lnTo>
                    <a:pt x="1871913" y="72610"/>
                  </a:lnTo>
                  <a:lnTo>
                    <a:pt x="1881439" y="95227"/>
                  </a:lnTo>
                  <a:lnTo>
                    <a:pt x="1900492" y="123795"/>
                  </a:lnTo>
                  <a:lnTo>
                    <a:pt x="1910018" y="153554"/>
                  </a:lnTo>
                  <a:lnTo>
                    <a:pt x="1919544" y="176170"/>
                  </a:lnTo>
                  <a:lnTo>
                    <a:pt x="1929070" y="204738"/>
                  </a:lnTo>
                  <a:lnTo>
                    <a:pt x="1938597" y="233307"/>
                  </a:lnTo>
                  <a:lnTo>
                    <a:pt x="1948123" y="263065"/>
                  </a:lnTo>
                  <a:lnTo>
                    <a:pt x="1967176" y="285682"/>
                  </a:lnTo>
                  <a:lnTo>
                    <a:pt x="1976702" y="314250"/>
                  </a:lnTo>
                  <a:lnTo>
                    <a:pt x="1986228" y="344008"/>
                  </a:lnTo>
                  <a:lnTo>
                    <a:pt x="1995754" y="372576"/>
                  </a:lnTo>
                  <a:lnTo>
                    <a:pt x="2005281" y="402335"/>
                  </a:lnTo>
                  <a:lnTo>
                    <a:pt x="2014807" y="432094"/>
                  </a:lnTo>
                  <a:lnTo>
                    <a:pt x="2024333" y="460662"/>
                  </a:lnTo>
                  <a:lnTo>
                    <a:pt x="2033860" y="490420"/>
                  </a:lnTo>
                  <a:lnTo>
                    <a:pt x="2042195" y="518989"/>
                  </a:lnTo>
                  <a:lnTo>
                    <a:pt x="2051721" y="547557"/>
                  </a:lnTo>
                  <a:lnTo>
                    <a:pt x="2061248" y="577315"/>
                  </a:lnTo>
                  <a:lnTo>
                    <a:pt x="2070774" y="607074"/>
                  </a:lnTo>
                  <a:lnTo>
                    <a:pt x="2080300" y="636832"/>
                  </a:lnTo>
                  <a:lnTo>
                    <a:pt x="2089826" y="665401"/>
                  </a:lnTo>
                  <a:lnTo>
                    <a:pt x="2099353" y="693969"/>
                  </a:lnTo>
                  <a:lnTo>
                    <a:pt x="2108879" y="723727"/>
                  </a:lnTo>
                  <a:lnTo>
                    <a:pt x="2118405" y="746344"/>
                  </a:lnTo>
                  <a:lnTo>
                    <a:pt x="2137458" y="774912"/>
                  </a:lnTo>
                  <a:lnTo>
                    <a:pt x="2146984" y="803480"/>
                  </a:lnTo>
                  <a:lnTo>
                    <a:pt x="2156510" y="833239"/>
                  </a:lnTo>
                  <a:lnTo>
                    <a:pt x="2175563" y="855855"/>
                  </a:lnTo>
                  <a:lnTo>
                    <a:pt x="2185089" y="884423"/>
                  </a:lnTo>
                  <a:lnTo>
                    <a:pt x="2204142" y="905850"/>
                  </a:lnTo>
                  <a:lnTo>
                    <a:pt x="2213668" y="935608"/>
                  </a:lnTo>
                  <a:lnTo>
                    <a:pt x="2232720" y="957034"/>
                  </a:lnTo>
                  <a:lnTo>
                    <a:pt x="2251773" y="985602"/>
                  </a:lnTo>
                  <a:lnTo>
                    <a:pt x="2261299" y="1008219"/>
                  </a:lnTo>
                  <a:lnTo>
                    <a:pt x="2280352" y="1030836"/>
                  </a:lnTo>
                  <a:lnTo>
                    <a:pt x="2299404" y="1052262"/>
                  </a:lnTo>
                  <a:lnTo>
                    <a:pt x="2318457" y="1074878"/>
                  </a:lnTo>
                  <a:lnTo>
                    <a:pt x="2337510" y="1096305"/>
                  </a:lnTo>
                  <a:lnTo>
                    <a:pt x="2366088" y="1117731"/>
                  </a:lnTo>
                  <a:lnTo>
                    <a:pt x="2385141" y="1140347"/>
                  </a:lnTo>
                  <a:lnTo>
                    <a:pt x="2404194" y="1154631"/>
                  </a:lnTo>
                  <a:lnTo>
                    <a:pt x="2432772" y="1176058"/>
                  </a:lnTo>
                  <a:lnTo>
                    <a:pt x="2461351" y="1190342"/>
                  </a:lnTo>
                  <a:lnTo>
                    <a:pt x="2488739" y="1205816"/>
                  </a:lnTo>
                  <a:lnTo>
                    <a:pt x="2507792" y="1221290"/>
                  </a:lnTo>
                  <a:lnTo>
                    <a:pt x="2536370" y="1242717"/>
                  </a:lnTo>
                  <a:lnTo>
                    <a:pt x="2574476" y="1249859"/>
                  </a:lnTo>
                  <a:lnTo>
                    <a:pt x="2603054" y="1264143"/>
                  </a:lnTo>
                  <a:lnTo>
                    <a:pt x="2641160" y="1279617"/>
                  </a:lnTo>
                  <a:lnTo>
                    <a:pt x="2669738" y="1285569"/>
                  </a:lnTo>
                  <a:lnTo>
                    <a:pt x="2707844" y="1285569"/>
                  </a:lnTo>
                  <a:lnTo>
                    <a:pt x="2745948" y="1285569"/>
                  </a:lnTo>
                  <a:lnTo>
                    <a:pt x="2925757" y="1285569"/>
                  </a:lnTo>
                  <a:lnTo>
                    <a:pt x="2963862" y="1285569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390" y="705939"/>
            <a:ext cx="4064000" cy="11957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/>
              <a:t>Color</a:t>
            </a:r>
            <a:r>
              <a:rPr spc="-55" dirty="0"/>
              <a:t> </a:t>
            </a:r>
            <a:r>
              <a:rPr spc="-10" dirty="0"/>
              <a:t>perception</a:t>
            </a:r>
          </a:p>
          <a:p>
            <a:pPr marR="38735" algn="r">
              <a:lnSpc>
                <a:spcPct val="100000"/>
              </a:lnSpc>
              <a:spcBef>
                <a:spcPts val="455"/>
              </a:spcBef>
              <a:tabLst>
                <a:tab pos="461009" algn="l"/>
              </a:tabLst>
            </a:pPr>
            <a:r>
              <a:rPr sz="2100" b="1" spc="-50" dirty="0">
                <a:solidFill>
                  <a:srgbClr val="00CC00"/>
                </a:solidFill>
                <a:latin typeface="Tahoma"/>
                <a:cs typeface="Tahoma"/>
              </a:rPr>
              <a:t>M</a:t>
            </a:r>
            <a:r>
              <a:rPr sz="2100" b="1" dirty="0">
                <a:solidFill>
                  <a:srgbClr val="00CC00"/>
                </a:solidFill>
                <a:latin typeface="Tahoma"/>
                <a:cs typeface="Tahoma"/>
              </a:rPr>
              <a:t>	</a:t>
            </a:r>
            <a:r>
              <a:rPr sz="2100" b="1" spc="-5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6540" y="6428959"/>
            <a:ext cx="3189605" cy="27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Adapted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from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slides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Steve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Seitz.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5362" y="1826577"/>
            <a:ext cx="1060450" cy="787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100" b="1" spc="-10" dirty="0">
                <a:latin typeface="Tahoma"/>
                <a:cs typeface="Tahoma"/>
              </a:rPr>
              <a:t>Power</a:t>
            </a:r>
            <a:endParaRPr sz="21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100" b="1" spc="-50" dirty="0">
                <a:solidFill>
                  <a:srgbClr val="0000CC"/>
                </a:solidFill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590" y="3069589"/>
            <a:ext cx="7975600" cy="31661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021580">
              <a:lnSpc>
                <a:spcPct val="100000"/>
              </a:lnSpc>
              <a:spcBef>
                <a:spcPts val="655"/>
              </a:spcBef>
            </a:pPr>
            <a:r>
              <a:rPr sz="2100" b="1" spc="-10" dirty="0">
                <a:latin typeface="Tahoma"/>
                <a:cs typeface="Tahoma"/>
              </a:rPr>
              <a:t>Wavelength</a:t>
            </a:r>
            <a:endParaRPr sz="2100">
              <a:latin typeface="Tahoma"/>
              <a:cs typeface="Tahoma"/>
            </a:endParaRPr>
          </a:p>
          <a:p>
            <a:pPr marL="226695" marR="5080" indent="-214629">
              <a:lnSpc>
                <a:spcPct val="99700"/>
              </a:lnSpc>
              <a:spcBef>
                <a:spcPts val="750"/>
              </a:spcBef>
              <a:buChar char="•"/>
              <a:tabLst>
                <a:tab pos="226695" algn="l"/>
              </a:tabLst>
            </a:pPr>
            <a:r>
              <a:rPr sz="2800" dirty="0">
                <a:latin typeface="Tahoma"/>
                <a:cs typeface="Tahoma"/>
              </a:rPr>
              <a:t>Entire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spectrum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(of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reflected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energy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from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an </a:t>
            </a:r>
            <a:r>
              <a:rPr sz="2800" dirty="0">
                <a:latin typeface="Tahoma"/>
                <a:cs typeface="Tahoma"/>
              </a:rPr>
              <a:t>object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energy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illuminant)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represented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by </a:t>
            </a:r>
            <a:r>
              <a:rPr sz="2800" dirty="0">
                <a:latin typeface="Tahoma"/>
                <a:cs typeface="Tahoma"/>
              </a:rPr>
              <a:t>3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numbers.</a:t>
            </a:r>
            <a:endParaRPr sz="2800">
              <a:latin typeface="Tahoma"/>
              <a:cs typeface="Tahoma"/>
            </a:endParaRPr>
          </a:p>
          <a:p>
            <a:pPr marL="226695" marR="1173480" indent="-214629">
              <a:lnSpc>
                <a:spcPct val="100000"/>
              </a:lnSpc>
              <a:spcBef>
                <a:spcPts val="670"/>
              </a:spcBef>
              <a:buFont typeface="Tahoma"/>
              <a:buChar char="•"/>
              <a:tabLst>
                <a:tab pos="226695" algn="l"/>
                <a:tab pos="337185" algn="l"/>
                <a:tab pos="1321435" algn="l"/>
              </a:tabLst>
            </a:pP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ahoma"/>
                <a:cs typeface="Tahoma"/>
              </a:rPr>
              <a:t>Even</a:t>
            </a:r>
            <a:r>
              <a:rPr sz="2800" dirty="0">
                <a:latin typeface="Tahoma"/>
                <a:cs typeface="Tahoma"/>
              </a:rPr>
              <a:t>	different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spectra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may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have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same </a:t>
            </a:r>
            <a:r>
              <a:rPr sz="2800" dirty="0">
                <a:latin typeface="Tahoma"/>
                <a:cs typeface="Tahoma"/>
              </a:rPr>
              <a:t>representation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thus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indistinguishable.</a:t>
            </a:r>
            <a:endParaRPr sz="2800">
              <a:latin typeface="Tahoma"/>
              <a:cs typeface="Tahoma"/>
            </a:endParaRPr>
          </a:p>
          <a:p>
            <a:pPr marL="526415" lvl="1" indent="-170815">
              <a:lnSpc>
                <a:spcPct val="100000"/>
              </a:lnSpc>
              <a:spcBef>
                <a:spcPts val="580"/>
              </a:spcBef>
              <a:buChar char="•"/>
              <a:tabLst>
                <a:tab pos="526415" algn="l"/>
              </a:tabLst>
            </a:pPr>
            <a:r>
              <a:rPr sz="2400" dirty="0">
                <a:latin typeface="Tahoma"/>
                <a:cs typeface="Tahoma"/>
              </a:rPr>
              <a:t>such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spectra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called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metamers.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Spectra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some</a:t>
            </a:r>
            <a:r>
              <a:rPr spc="-45" dirty="0"/>
              <a:t> </a:t>
            </a:r>
            <a:r>
              <a:rPr spc="-20" dirty="0"/>
              <a:t>real-</a:t>
            </a:r>
            <a:r>
              <a:rPr spc="-10" dirty="0"/>
              <a:t>world surfaces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50" y="1714500"/>
            <a:ext cx="5257800" cy="4130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2228" y="2547620"/>
            <a:ext cx="103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metamers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0" y="2852953"/>
            <a:ext cx="2461260" cy="704850"/>
          </a:xfrm>
          <a:custGeom>
            <a:avLst/>
            <a:gdLst/>
            <a:ahLst/>
            <a:cxnLst/>
            <a:rect l="l" t="t" r="r" b="b"/>
            <a:pathLst>
              <a:path w="2461260" h="704850">
                <a:moveTo>
                  <a:pt x="346710" y="461746"/>
                </a:moveTo>
                <a:lnTo>
                  <a:pt x="331470" y="377926"/>
                </a:lnTo>
                <a:lnTo>
                  <a:pt x="304800" y="397929"/>
                </a:lnTo>
                <a:lnTo>
                  <a:pt x="7620" y="1689"/>
                </a:lnTo>
                <a:lnTo>
                  <a:pt x="0" y="7404"/>
                </a:lnTo>
                <a:lnTo>
                  <a:pt x="297180" y="403644"/>
                </a:lnTo>
                <a:lnTo>
                  <a:pt x="270510" y="423646"/>
                </a:lnTo>
                <a:lnTo>
                  <a:pt x="346710" y="461746"/>
                </a:lnTo>
                <a:close/>
              </a:path>
              <a:path w="2461260" h="704850">
                <a:moveTo>
                  <a:pt x="2461260" y="690346"/>
                </a:moveTo>
                <a:lnTo>
                  <a:pt x="2399627" y="631532"/>
                </a:lnTo>
                <a:lnTo>
                  <a:pt x="2389822" y="663397"/>
                </a:lnTo>
                <a:lnTo>
                  <a:pt x="233807" y="0"/>
                </a:lnTo>
                <a:lnTo>
                  <a:pt x="231000" y="9105"/>
                </a:lnTo>
                <a:lnTo>
                  <a:pt x="2387028" y="672490"/>
                </a:lnTo>
                <a:lnTo>
                  <a:pt x="2377224" y="704354"/>
                </a:lnTo>
                <a:lnTo>
                  <a:pt x="2461260" y="690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6540" y="6428959"/>
            <a:ext cx="3189605" cy="27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Adapted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from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slides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Steve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Seitz.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" y="-129349"/>
            <a:ext cx="8351519" cy="2001189"/>
          </a:xfrm>
          <a:prstGeom prst="rect">
            <a:avLst/>
          </a:prstGeom>
        </p:spPr>
        <p:txBody>
          <a:bodyPr vert="horz" wrap="square" lIns="0" tIns="94551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Metamers</a:t>
            </a:r>
            <a:r>
              <a:rPr lang="en-IN" spc="-10" dirty="0"/>
              <a:t>: </a:t>
            </a:r>
            <a:r>
              <a:rPr lang="en-US" sz="240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Colors that look the same (P), but have different spectra (L1, L2</a:t>
            </a:r>
            <a:r>
              <a:rPr lang="en-US" sz="24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sz="24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035854"/>
            <a:ext cx="4094440" cy="4229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551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Standardizing</a:t>
            </a:r>
            <a:r>
              <a:rPr spc="-140" dirty="0"/>
              <a:t> </a:t>
            </a:r>
            <a:r>
              <a:rPr dirty="0"/>
              <a:t>color</a:t>
            </a:r>
            <a:r>
              <a:rPr spc="-140" dirty="0"/>
              <a:t> </a:t>
            </a:r>
            <a:r>
              <a:rPr spc="-10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102" y="1790382"/>
            <a:ext cx="7110095" cy="18154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understand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which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spectra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produce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sensation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under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similar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viewing conditions.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Color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matching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experiments.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929063"/>
            <a:ext cx="5657850" cy="2778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9815" y="6608995"/>
            <a:ext cx="366839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Tahoma"/>
                <a:cs typeface="Tahoma"/>
              </a:rPr>
              <a:t>Foundations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of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Vision,</a:t>
            </a:r>
            <a:r>
              <a:rPr sz="1050" spc="-35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by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Brian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Wandell,</a:t>
            </a:r>
            <a:r>
              <a:rPr sz="1050" spc="-35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Sinauer</a:t>
            </a:r>
            <a:r>
              <a:rPr sz="1050" spc="-4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Assoc.,</a:t>
            </a:r>
            <a:r>
              <a:rPr sz="1050" spc="-35" dirty="0">
                <a:latin typeface="Tahoma"/>
                <a:cs typeface="Tahoma"/>
              </a:rPr>
              <a:t> </a:t>
            </a:r>
            <a:r>
              <a:rPr sz="1050" spc="-20" dirty="0">
                <a:latin typeface="Tahoma"/>
                <a:cs typeface="Tahoma"/>
              </a:rPr>
              <a:t>1995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551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Trichromacy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6528" y="6607341"/>
            <a:ext cx="1584325" cy="189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Tahoma"/>
                <a:cs typeface="Tahoma"/>
              </a:rPr>
              <a:t>Adapted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from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W.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Freeman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752" y="2050732"/>
            <a:ext cx="8010525" cy="44513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0" marR="30480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81000" algn="l"/>
              </a:tabLst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matching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experiments,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most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people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can </a:t>
            </a:r>
            <a:r>
              <a:rPr sz="2800" dirty="0">
                <a:latin typeface="Tahoma"/>
                <a:cs typeface="Tahoma"/>
              </a:rPr>
              <a:t>match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any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given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light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with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three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primaries.</a:t>
            </a:r>
            <a:endParaRPr sz="2800">
              <a:latin typeface="Tahoma"/>
              <a:cs typeface="Tahoma"/>
            </a:endParaRPr>
          </a:p>
          <a:p>
            <a:pPr marL="780415" lvl="1" indent="-285115">
              <a:lnSpc>
                <a:spcPct val="100000"/>
              </a:lnSpc>
              <a:spcBef>
                <a:spcPts val="455"/>
              </a:spcBef>
              <a:buClr>
                <a:srgbClr val="FF0000"/>
              </a:buClr>
              <a:buSzPct val="54166"/>
              <a:buFont typeface="Segoe UI Symbol"/>
              <a:buChar char="■"/>
              <a:tabLst>
                <a:tab pos="780415" algn="l"/>
              </a:tabLst>
            </a:pPr>
            <a:r>
              <a:rPr sz="2400" dirty="0">
                <a:latin typeface="Tahoma"/>
                <a:cs typeface="Tahoma"/>
              </a:rPr>
              <a:t>Primaries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50" i="1" spc="-10" dirty="0">
                <a:latin typeface="Tahoma"/>
                <a:cs typeface="Tahoma"/>
              </a:rPr>
              <a:t>independent.</a:t>
            </a:r>
            <a:endParaRPr sz="2450">
              <a:latin typeface="Tahoma"/>
              <a:cs typeface="Tahoma"/>
            </a:endParaRPr>
          </a:p>
          <a:p>
            <a:pPr marL="381000" marR="582930" indent="-342900">
              <a:lnSpc>
                <a:spcPct val="100000"/>
              </a:lnSpc>
              <a:spcBef>
                <a:spcPts val="64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81000" algn="l"/>
              </a:tabLst>
            </a:pPr>
            <a:r>
              <a:rPr sz="2800" dirty="0">
                <a:latin typeface="Tahoma"/>
                <a:cs typeface="Tahoma"/>
              </a:rPr>
              <a:t>For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light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primaries,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most </a:t>
            </a:r>
            <a:r>
              <a:rPr sz="2800" dirty="0">
                <a:latin typeface="Tahoma"/>
                <a:cs typeface="Tahoma"/>
              </a:rPr>
              <a:t>people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select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weights.</a:t>
            </a:r>
            <a:endParaRPr sz="2800">
              <a:latin typeface="Tahoma"/>
              <a:cs typeface="Tahoma"/>
            </a:endParaRPr>
          </a:p>
          <a:p>
            <a:pPr marL="285115" marR="3724275" lvl="1" indent="-285115" algn="r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Segoe UI Symbol"/>
              <a:buChar char="■"/>
              <a:tabLst>
                <a:tab pos="285115" algn="l"/>
              </a:tabLst>
            </a:pPr>
            <a:r>
              <a:rPr sz="2400" dirty="0">
                <a:latin typeface="Tahoma"/>
                <a:cs typeface="Tahoma"/>
              </a:rPr>
              <a:t>Exception: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color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blindness</a:t>
            </a:r>
            <a:endParaRPr sz="2400">
              <a:latin typeface="Tahoma"/>
              <a:cs typeface="Tahoma"/>
            </a:endParaRPr>
          </a:p>
          <a:p>
            <a:pPr marL="342265" marR="3683635" indent="-342265" algn="r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42265" algn="l"/>
              </a:tabLst>
            </a:pPr>
            <a:r>
              <a:rPr sz="2800" dirty="0">
                <a:latin typeface="Tahoma"/>
                <a:cs typeface="Tahoma"/>
              </a:rPr>
              <a:t>Trichromatic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theory</a:t>
            </a:r>
            <a:endParaRPr sz="2800">
              <a:latin typeface="Tahoma"/>
              <a:cs typeface="Tahoma"/>
            </a:endParaRPr>
          </a:p>
          <a:p>
            <a:pPr marL="780415" marR="500380" lvl="1" indent="-285750">
              <a:lnSpc>
                <a:spcPts val="2870"/>
              </a:lnSpc>
              <a:spcBef>
                <a:spcPts val="710"/>
              </a:spcBef>
              <a:buClr>
                <a:srgbClr val="FF0000"/>
              </a:buClr>
              <a:buSzPct val="54166"/>
              <a:buFont typeface="Segoe UI Symbol"/>
              <a:buChar char="■"/>
              <a:tabLst>
                <a:tab pos="780415" algn="l"/>
              </a:tabLst>
            </a:pPr>
            <a:r>
              <a:rPr sz="2400" dirty="0">
                <a:latin typeface="Tahoma"/>
                <a:cs typeface="Tahoma"/>
              </a:rPr>
              <a:t>Three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numbers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seem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sufficient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encoding color.</a:t>
            </a:r>
            <a:endParaRPr sz="2400">
              <a:latin typeface="Tahoma"/>
              <a:cs typeface="Tahoma"/>
            </a:endParaRPr>
          </a:p>
          <a:p>
            <a:pPr marL="780415" lvl="1" indent="-285115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4166"/>
              <a:buFont typeface="Segoe UI Symbol"/>
              <a:buChar char="■"/>
              <a:tabLst>
                <a:tab pos="780415" algn="l"/>
              </a:tabLst>
            </a:pPr>
            <a:r>
              <a:rPr sz="2400" dirty="0">
                <a:latin typeface="Tahoma"/>
                <a:cs typeface="Tahoma"/>
              </a:rPr>
              <a:t>Dates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18</a:t>
            </a:r>
            <a:r>
              <a:rPr sz="2400" baseline="26041" dirty="0">
                <a:latin typeface="Tahoma"/>
                <a:cs typeface="Tahoma"/>
              </a:rPr>
              <a:t>th</a:t>
            </a:r>
            <a:r>
              <a:rPr sz="2400" spc="307" baseline="26041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century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(Thomas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Young).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344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dirty="0"/>
              <a:t>Grassman’s</a:t>
            </a:r>
            <a:r>
              <a:rPr spc="-185" dirty="0"/>
              <a:t> </a:t>
            </a:r>
            <a:r>
              <a:rPr spc="-20" dirty="0"/>
              <a:t>Laws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0665" y="6658141"/>
            <a:ext cx="1584325" cy="189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Tahoma"/>
                <a:cs typeface="Tahoma"/>
              </a:rPr>
              <a:t>Adapted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from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W.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Freeman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915" y="1776264"/>
            <a:ext cx="8493760" cy="48158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67665" algn="l"/>
              </a:tabLst>
            </a:pPr>
            <a:r>
              <a:rPr sz="2800" dirty="0">
                <a:latin typeface="Tahoma"/>
                <a:cs typeface="Tahoma"/>
              </a:rPr>
              <a:t>Color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matching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appears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linear.</a:t>
            </a:r>
            <a:endParaRPr sz="2800">
              <a:latin typeface="Tahoma"/>
              <a:cs typeface="Tahoma"/>
            </a:endParaRPr>
          </a:p>
          <a:p>
            <a:pPr marL="368300" marR="17780" indent="-342900">
              <a:lnSpc>
                <a:spcPts val="3329"/>
              </a:lnSpc>
              <a:spcBef>
                <a:spcPts val="8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If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test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lights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can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matched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with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set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weights,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then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they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each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other:</a:t>
            </a:r>
            <a:endParaRPr sz="2800">
              <a:latin typeface="Tahoma"/>
              <a:cs typeface="Tahoma"/>
            </a:endParaRPr>
          </a:p>
          <a:p>
            <a:pPr marL="767715" lvl="1" indent="-285115">
              <a:lnSpc>
                <a:spcPct val="100000"/>
              </a:lnSpc>
              <a:spcBef>
                <a:spcPts val="355"/>
              </a:spcBef>
              <a:buClr>
                <a:srgbClr val="FF0000"/>
              </a:buClr>
              <a:buSzPct val="55000"/>
              <a:buFont typeface="Segoe UI Symbol"/>
              <a:buChar char="■"/>
              <a:tabLst>
                <a:tab pos="767715" algn="l"/>
                <a:tab pos="1102995" algn="l"/>
              </a:tabLst>
            </a:pPr>
            <a:r>
              <a:rPr sz="2000" spc="-25" dirty="0">
                <a:latin typeface="Tahoma"/>
                <a:cs typeface="Tahoma"/>
              </a:rPr>
              <a:t>If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50" i="1" dirty="0">
                <a:latin typeface="Tahoma"/>
                <a:cs typeface="Tahoma"/>
              </a:rPr>
              <a:t>A</a:t>
            </a:r>
            <a:r>
              <a:rPr sz="2050" i="1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292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292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1950" spc="300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B</a:t>
            </a:r>
            <a:r>
              <a:rPr sz="2050" i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292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300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A</a:t>
            </a:r>
            <a:r>
              <a:rPr sz="2050" i="1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spc="-25" dirty="0">
                <a:latin typeface="Tahoma"/>
                <a:cs typeface="Tahoma"/>
              </a:rPr>
              <a:t>B</a:t>
            </a:r>
            <a:r>
              <a:rPr sz="2000" spc="-2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68300" marR="209550" indent="-342900">
              <a:lnSpc>
                <a:spcPts val="3329"/>
              </a:lnSpc>
              <a:spcBef>
                <a:spcPts val="79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If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mix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two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test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lights,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then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mixing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matches </a:t>
            </a:r>
            <a:r>
              <a:rPr sz="2800" dirty="0">
                <a:latin typeface="Tahoma"/>
                <a:cs typeface="Tahoma"/>
              </a:rPr>
              <a:t>will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result:</a:t>
            </a:r>
            <a:endParaRPr sz="2800">
              <a:latin typeface="Tahoma"/>
              <a:cs typeface="Tahoma"/>
            </a:endParaRPr>
          </a:p>
          <a:p>
            <a:pPr marL="767715" marR="1704975" lvl="1" indent="-285115">
              <a:lnSpc>
                <a:spcPts val="2870"/>
              </a:lnSpc>
              <a:spcBef>
                <a:spcPts val="105"/>
              </a:spcBef>
              <a:buClr>
                <a:srgbClr val="FF0000"/>
              </a:buClr>
              <a:buSzPct val="55000"/>
              <a:buFont typeface="Segoe UI Symbol"/>
              <a:buChar char="■"/>
              <a:tabLst>
                <a:tab pos="800100" algn="l"/>
              </a:tabLst>
            </a:pPr>
            <a:r>
              <a:rPr sz="2000" dirty="0">
                <a:latin typeface="Tahoma"/>
                <a:cs typeface="Tahoma"/>
              </a:rPr>
              <a:t>If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A</a:t>
            </a:r>
            <a:r>
              <a:rPr sz="2050" i="1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300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300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1950" spc="292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B</a:t>
            </a:r>
            <a:r>
              <a:rPr sz="2050" i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v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292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v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300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spc="-10" dirty="0">
                <a:latin typeface="Tahoma"/>
                <a:cs typeface="Tahoma"/>
              </a:rPr>
              <a:t>v</a:t>
            </a:r>
            <a:r>
              <a:rPr sz="1950" spc="-15" baseline="-19230" dirty="0">
                <a:latin typeface="Tahoma"/>
                <a:cs typeface="Tahoma"/>
              </a:rPr>
              <a:t>3</a:t>
            </a:r>
            <a:r>
              <a:rPr sz="2050" i="1" spc="-10" dirty="0">
                <a:latin typeface="Tahoma"/>
                <a:cs typeface="Tahoma"/>
              </a:rPr>
              <a:t>P</a:t>
            </a:r>
            <a:r>
              <a:rPr sz="1950" spc="-15" baseline="-19230" dirty="0">
                <a:latin typeface="Tahoma"/>
                <a:cs typeface="Tahoma"/>
              </a:rPr>
              <a:t>3</a:t>
            </a:r>
            <a:r>
              <a:rPr sz="2000" spc="-10" dirty="0">
                <a:latin typeface="Tahoma"/>
                <a:cs typeface="Tahoma"/>
              </a:rPr>
              <a:t>. 	</a:t>
            </a:r>
            <a:r>
              <a:rPr sz="2000" dirty="0">
                <a:latin typeface="Tahoma"/>
                <a:cs typeface="Tahoma"/>
              </a:rPr>
              <a:t>Then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50" i="1" dirty="0">
                <a:latin typeface="Tahoma"/>
                <a:cs typeface="Tahoma"/>
              </a:rPr>
              <a:t>B</a:t>
            </a:r>
            <a:r>
              <a:rPr sz="2050" i="1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50" i="1" dirty="0">
                <a:latin typeface="Tahoma"/>
                <a:cs typeface="Tahoma"/>
              </a:rPr>
              <a:t>v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284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50" i="1" dirty="0">
                <a:latin typeface="Tahoma"/>
                <a:cs typeface="Tahoma"/>
              </a:rPr>
              <a:t>v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277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50" i="1" dirty="0">
                <a:latin typeface="Tahoma"/>
                <a:cs typeface="Tahoma"/>
              </a:rPr>
              <a:t>v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spc="-25" dirty="0">
                <a:latin typeface="Tahoma"/>
                <a:cs typeface="Tahoma"/>
              </a:rPr>
              <a:t>P</a:t>
            </a:r>
            <a:r>
              <a:rPr sz="1950" spc="-37" baseline="-19230" dirty="0">
                <a:latin typeface="Tahoma"/>
                <a:cs typeface="Tahoma"/>
              </a:rPr>
              <a:t>3</a:t>
            </a:r>
            <a:r>
              <a:rPr sz="2000" spc="-2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68300" marR="746760" indent="-342900">
              <a:lnSpc>
                <a:spcPct val="100000"/>
              </a:lnSpc>
              <a:spcBef>
                <a:spcPts val="49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If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scale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test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light,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then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matches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get </a:t>
            </a:r>
            <a:r>
              <a:rPr sz="2800" dirty="0">
                <a:latin typeface="Tahoma"/>
                <a:cs typeface="Tahoma"/>
              </a:rPr>
              <a:t>scaled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amount:</a:t>
            </a:r>
            <a:endParaRPr sz="2800">
              <a:latin typeface="Tahoma"/>
              <a:cs typeface="Tahoma"/>
            </a:endParaRPr>
          </a:p>
          <a:p>
            <a:pPr marL="767715" lvl="1" indent="-28511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000"/>
              <a:buFont typeface="Segoe UI Symbol"/>
              <a:buChar char="■"/>
              <a:tabLst>
                <a:tab pos="767715" algn="l"/>
              </a:tabLst>
            </a:pPr>
            <a:r>
              <a:rPr sz="2000" dirty="0">
                <a:latin typeface="Tahoma"/>
                <a:cs typeface="Tahoma"/>
              </a:rPr>
              <a:t>If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A</a:t>
            </a:r>
            <a:r>
              <a:rPr sz="2050" i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284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284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u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kA</a:t>
            </a:r>
            <a:r>
              <a:rPr sz="2050" i="1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50" i="1" dirty="0">
                <a:latin typeface="Tahoma"/>
                <a:cs typeface="Tahoma"/>
              </a:rPr>
              <a:t>ku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1</a:t>
            </a:r>
            <a:r>
              <a:rPr sz="1950" spc="284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50" i="1" dirty="0">
                <a:latin typeface="Tahoma"/>
                <a:cs typeface="Tahoma"/>
              </a:rPr>
              <a:t>ku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P</a:t>
            </a:r>
            <a:r>
              <a:rPr sz="1950" baseline="-19230" dirty="0">
                <a:latin typeface="Tahoma"/>
                <a:cs typeface="Tahoma"/>
              </a:rPr>
              <a:t>2</a:t>
            </a:r>
            <a:r>
              <a:rPr sz="1950" spc="284" baseline="-192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50" i="1" dirty="0">
                <a:latin typeface="Tahoma"/>
                <a:cs typeface="Tahoma"/>
              </a:rPr>
              <a:t>ku</a:t>
            </a:r>
            <a:r>
              <a:rPr sz="1950" baseline="-1923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50" i="1" spc="-25" dirty="0">
                <a:latin typeface="Tahoma"/>
                <a:cs typeface="Tahoma"/>
              </a:rPr>
              <a:t>P</a:t>
            </a:r>
            <a:r>
              <a:rPr sz="1950" spc="-37" baseline="-19230" dirty="0">
                <a:latin typeface="Tahoma"/>
                <a:cs typeface="Tahoma"/>
              </a:rPr>
              <a:t>3.</a:t>
            </a:r>
            <a:endParaRPr sz="1950" baseline="-1923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18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color?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395220"/>
            <a:ext cx="7703184" cy="4262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65200" marR="258445" indent="-342900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A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psychological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property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our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visual </a:t>
            </a:r>
            <a:r>
              <a:rPr sz="2800" dirty="0">
                <a:latin typeface="Tahoma"/>
                <a:cs typeface="Tahoma"/>
              </a:rPr>
              <a:t>experiences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when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look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objects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and </a:t>
            </a:r>
            <a:r>
              <a:rPr sz="2800" spc="-10" dirty="0">
                <a:latin typeface="Tahoma"/>
                <a:cs typeface="Tahoma"/>
              </a:rPr>
              <a:t>lights.</a:t>
            </a:r>
            <a:endParaRPr sz="2800" dirty="0">
              <a:latin typeface="Tahoma"/>
              <a:cs typeface="Tahoma"/>
            </a:endParaRPr>
          </a:p>
          <a:p>
            <a:pPr marL="965200" marR="357505" indent="-342900">
              <a:lnSpc>
                <a:spcPct val="100000"/>
              </a:lnSpc>
              <a:spcBef>
                <a:spcPts val="670"/>
              </a:spcBef>
              <a:buChar char="■"/>
              <a:tabLst>
                <a:tab pos="965200" algn="l"/>
                <a:tab pos="1075690" algn="l"/>
              </a:tabLst>
            </a:pPr>
            <a:r>
              <a:rPr sz="1650" dirty="0">
                <a:solidFill>
                  <a:srgbClr val="3333CC"/>
                </a:solidFill>
                <a:latin typeface="Segoe UI Symbol"/>
                <a:cs typeface="Segoe UI Symbol"/>
              </a:rPr>
              <a:t>	</a:t>
            </a:r>
            <a:r>
              <a:rPr sz="2800" dirty="0">
                <a:latin typeface="Tahoma"/>
                <a:cs typeface="Tahoma"/>
              </a:rPr>
              <a:t>Not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physical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property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those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objects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lights.</a:t>
            </a:r>
            <a:endParaRPr sz="2800" dirty="0">
              <a:latin typeface="Tahoma"/>
              <a:cs typeface="Tahoma"/>
            </a:endParaRPr>
          </a:p>
          <a:p>
            <a:pPr marL="963294" marR="288290" indent="-340995" algn="just">
              <a:lnSpc>
                <a:spcPct val="99700"/>
              </a:lnSpc>
              <a:spcBef>
                <a:spcPts val="69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Color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result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interaction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between 	</a:t>
            </a:r>
            <a:r>
              <a:rPr sz="2800" dirty="0">
                <a:latin typeface="Tahoma"/>
                <a:cs typeface="Tahoma"/>
              </a:rPr>
              <a:t>physical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light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environment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our 	</a:t>
            </a:r>
            <a:r>
              <a:rPr sz="2800" dirty="0">
                <a:latin typeface="Tahoma"/>
                <a:cs typeface="Tahoma"/>
              </a:rPr>
              <a:t>visual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system.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sz="1800" dirty="0">
                <a:latin typeface="Tahoma"/>
                <a:cs typeface="Tahoma"/>
              </a:rPr>
              <a:t>S.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Palmer,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Vision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Science: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Photons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Phenomenology,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Press,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1999.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427" y="255143"/>
            <a:ext cx="2896870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Linear</a:t>
            </a:r>
            <a:r>
              <a:rPr spc="-45" dirty="0"/>
              <a:t> </a:t>
            </a:r>
            <a:r>
              <a:rPr spc="-10" dirty="0"/>
              <a:t>color 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1945726"/>
            <a:ext cx="7502525" cy="32518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Defined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by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choice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three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primaries</a:t>
            </a:r>
            <a:endParaRPr sz="3200">
              <a:latin typeface="Tahoma"/>
              <a:cs typeface="Tahoma"/>
            </a:endParaRPr>
          </a:p>
          <a:p>
            <a:pPr marL="355600" marR="109220" indent="-342900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The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coordinates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color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given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by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weights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primaries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used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3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match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it.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7575"/>
              <a:buFont typeface="Segoe UI Symbol"/>
              <a:buChar char="■"/>
              <a:tabLst>
                <a:tab pos="355600" algn="l"/>
              </a:tabLst>
            </a:pPr>
            <a:r>
              <a:rPr sz="3300" i="1" spc="-35" dirty="0">
                <a:latin typeface="Tahoma"/>
                <a:cs typeface="Tahoma"/>
              </a:rPr>
              <a:t>Matching</a:t>
            </a:r>
            <a:r>
              <a:rPr sz="3300" i="1" spc="-160" dirty="0">
                <a:latin typeface="Tahoma"/>
                <a:cs typeface="Tahoma"/>
              </a:rPr>
              <a:t> </a:t>
            </a:r>
            <a:r>
              <a:rPr sz="3300" i="1" spc="-25" dirty="0">
                <a:latin typeface="Tahoma"/>
                <a:cs typeface="Tahoma"/>
              </a:rPr>
              <a:t>functions</a:t>
            </a:r>
            <a:r>
              <a:rPr sz="3200" spc="-25" dirty="0">
                <a:latin typeface="Tahoma"/>
                <a:cs typeface="Tahoma"/>
              </a:rPr>
              <a:t>: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weights</a:t>
            </a:r>
            <a:r>
              <a:rPr sz="3200" spc="-1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required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match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single-</a:t>
            </a:r>
            <a:r>
              <a:rPr sz="3200" dirty="0">
                <a:latin typeface="Tahoma"/>
                <a:cs typeface="Tahoma"/>
              </a:rPr>
              <a:t>wavelength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light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sources.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9362" y="398462"/>
            <a:ext cx="1069975" cy="925830"/>
            <a:chOff x="5059362" y="398462"/>
            <a:chExt cx="1069975" cy="925830"/>
          </a:xfrm>
        </p:grpSpPr>
        <p:sp>
          <p:nvSpPr>
            <p:cNvPr id="5" name="object 5"/>
            <p:cNvSpPr/>
            <p:nvPr/>
          </p:nvSpPr>
          <p:spPr>
            <a:xfrm>
              <a:off x="5103401" y="482875"/>
              <a:ext cx="942975" cy="796925"/>
            </a:xfrm>
            <a:custGeom>
              <a:avLst/>
              <a:gdLst/>
              <a:ahLst/>
              <a:cxnLst/>
              <a:rect l="l" t="t" r="r" b="b"/>
              <a:pathLst>
                <a:path w="942975" h="796925">
                  <a:moveTo>
                    <a:pt x="0" y="796511"/>
                  </a:moveTo>
                  <a:lnTo>
                    <a:pt x="9426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362" y="1194973"/>
              <a:ext cx="127353" cy="1290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984" y="398462"/>
              <a:ext cx="127353" cy="12900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57287" y="5538787"/>
            <a:ext cx="1266825" cy="1323975"/>
            <a:chOff x="1157287" y="5538787"/>
            <a:chExt cx="1266825" cy="1323975"/>
          </a:xfrm>
        </p:grpSpPr>
        <p:sp>
          <p:nvSpPr>
            <p:cNvPr id="9" name="object 9"/>
            <p:cNvSpPr/>
            <p:nvPr/>
          </p:nvSpPr>
          <p:spPr>
            <a:xfrm>
              <a:off x="1201341" y="5623213"/>
              <a:ext cx="1179195" cy="796925"/>
            </a:xfrm>
            <a:custGeom>
              <a:avLst/>
              <a:gdLst/>
              <a:ahLst/>
              <a:cxnLst/>
              <a:rect l="l" t="t" r="r" b="b"/>
              <a:pathLst>
                <a:path w="1179195" h="796925">
                  <a:moveTo>
                    <a:pt x="0" y="796636"/>
                  </a:moveTo>
                  <a:lnTo>
                    <a:pt x="942975" y="0"/>
                  </a:lnTo>
                </a:path>
                <a:path w="1179195" h="796925">
                  <a:moveTo>
                    <a:pt x="0" y="796636"/>
                  </a:moveTo>
                  <a:lnTo>
                    <a:pt x="1178719" y="39831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3606" y="5583382"/>
              <a:ext cx="196850" cy="1195070"/>
            </a:xfrm>
            <a:custGeom>
              <a:avLst/>
              <a:gdLst/>
              <a:ahLst/>
              <a:cxnLst/>
              <a:rect l="l" t="t" r="r" b="b"/>
              <a:pathLst>
                <a:path w="196850" h="1195070">
                  <a:moveTo>
                    <a:pt x="0" y="0"/>
                  </a:moveTo>
                  <a:lnTo>
                    <a:pt x="196453" y="11949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287" y="6335423"/>
              <a:ext cx="127397" cy="1290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262" y="5538787"/>
              <a:ext cx="127397" cy="1290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6716" y="6733742"/>
              <a:ext cx="127397" cy="12902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455728" y="-14605"/>
            <a:ext cx="2024380" cy="1945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2100" dirty="0">
                <a:latin typeface="Tahoma"/>
                <a:cs typeface="Tahoma"/>
              </a:rPr>
              <a:t>mixing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two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lights produces</a:t>
            </a:r>
            <a:endParaRPr sz="2100">
              <a:latin typeface="Tahoma"/>
              <a:cs typeface="Tahoma"/>
            </a:endParaRPr>
          </a:p>
          <a:p>
            <a:pPr marL="12700" marR="167005">
              <a:lnSpc>
                <a:spcPts val="2500"/>
              </a:lnSpc>
              <a:spcBef>
                <a:spcPts val="30"/>
              </a:spcBef>
            </a:pPr>
            <a:r>
              <a:rPr sz="2100" dirty="0">
                <a:latin typeface="Tahoma"/>
                <a:cs typeface="Tahoma"/>
              </a:rPr>
              <a:t>colors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lie </a:t>
            </a:r>
            <a:r>
              <a:rPr sz="2100" dirty="0">
                <a:latin typeface="Tahoma"/>
                <a:cs typeface="Tahoma"/>
              </a:rPr>
              <a:t>along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straight</a:t>
            </a:r>
            <a:endParaRPr sz="2100">
              <a:latin typeface="Tahoma"/>
              <a:cs typeface="Tahoma"/>
            </a:endParaRPr>
          </a:p>
          <a:p>
            <a:pPr marL="12700" marR="648335">
              <a:lnSpc>
                <a:spcPts val="2530"/>
              </a:lnSpc>
              <a:spcBef>
                <a:spcPts val="10"/>
              </a:spcBef>
            </a:pPr>
            <a:r>
              <a:rPr sz="2100" dirty="0">
                <a:latin typeface="Tahoma"/>
                <a:cs typeface="Tahoma"/>
              </a:rPr>
              <a:t>line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color </a:t>
            </a:r>
            <a:r>
              <a:rPr sz="2100" spc="-10" dirty="0">
                <a:latin typeface="Tahoma"/>
                <a:cs typeface="Tahoma"/>
              </a:rPr>
              <a:t>space.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6465" y="6632741"/>
            <a:ext cx="1584325" cy="189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latin typeface="Tahoma"/>
                <a:cs typeface="Tahoma"/>
              </a:rPr>
              <a:t>Adapted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from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W.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Freeman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1553" y="5622608"/>
            <a:ext cx="3829685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mixing</a:t>
            </a:r>
            <a:r>
              <a:rPr sz="2100" spc="-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three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lights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produces </a:t>
            </a:r>
            <a:r>
              <a:rPr sz="2100" dirty="0">
                <a:latin typeface="Tahoma"/>
                <a:cs typeface="Tahoma"/>
              </a:rPr>
              <a:t>colors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that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lie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within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the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triangle </a:t>
            </a:r>
            <a:r>
              <a:rPr sz="2100" dirty="0">
                <a:latin typeface="Tahoma"/>
                <a:cs typeface="Tahoma"/>
              </a:rPr>
              <a:t>they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define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color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space.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36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Additive</a:t>
            </a:r>
            <a:r>
              <a:rPr spc="-9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subtractive</a:t>
            </a:r>
            <a:r>
              <a:rPr spc="-90" dirty="0"/>
              <a:t> </a:t>
            </a:r>
            <a:r>
              <a:rPr spc="-10" dirty="0"/>
              <a:t>colors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27" y="2003425"/>
            <a:ext cx="4876829" cy="47783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4977" y="6422708"/>
            <a:ext cx="180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Gonzales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and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3366"/>
                </a:solidFill>
                <a:latin typeface="Tahoma"/>
                <a:cs typeface="Tahoma"/>
              </a:rPr>
              <a:t>Woods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264" y="139255"/>
            <a:ext cx="3098800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Linear</a:t>
            </a:r>
            <a:r>
              <a:rPr spc="-45" dirty="0"/>
              <a:t> </a:t>
            </a:r>
            <a:r>
              <a:rPr spc="-10" dirty="0"/>
              <a:t>color </a:t>
            </a:r>
            <a:r>
              <a:rPr dirty="0"/>
              <a:t>spaces:</a:t>
            </a:r>
            <a:r>
              <a:rPr spc="-90" dirty="0"/>
              <a:t> </a:t>
            </a:r>
            <a:r>
              <a:rPr spc="-25" dirty="0"/>
              <a:t>RGB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363979"/>
            <a:ext cx="5087620" cy="402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Primaries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are </a:t>
            </a:r>
            <a:r>
              <a:rPr sz="3200" dirty="0">
                <a:latin typeface="Tahoma"/>
                <a:cs typeface="Tahoma"/>
              </a:rPr>
              <a:t>monochromatic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lights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(for </a:t>
            </a:r>
            <a:r>
              <a:rPr sz="3200" dirty="0">
                <a:latin typeface="Tahoma"/>
                <a:cs typeface="Tahoma"/>
              </a:rPr>
              <a:t>monitors,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they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correspond </a:t>
            </a:r>
            <a:r>
              <a:rPr sz="3200" dirty="0">
                <a:latin typeface="Tahoma"/>
                <a:cs typeface="Tahoma"/>
              </a:rPr>
              <a:t>to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three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types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of </a:t>
            </a:r>
            <a:r>
              <a:rPr sz="3200" spc="-10" dirty="0">
                <a:latin typeface="Tahoma"/>
                <a:cs typeface="Tahoma"/>
              </a:rPr>
              <a:t>phosphors).</a:t>
            </a:r>
            <a:endParaRPr sz="3200">
              <a:latin typeface="Tahoma"/>
              <a:cs typeface="Tahoma"/>
            </a:endParaRPr>
          </a:p>
          <a:p>
            <a:pPr marL="355600" marR="937260" indent="-342900">
              <a:lnSpc>
                <a:spcPts val="3829"/>
              </a:lnSpc>
              <a:spcBef>
                <a:spcPts val="910"/>
              </a:spcBef>
              <a:buClr>
                <a:srgbClr val="3333CC"/>
              </a:buClr>
              <a:buSzPct val="57575"/>
              <a:buFont typeface="Segoe UI Symbol"/>
              <a:buChar char="■"/>
              <a:tabLst>
                <a:tab pos="355600" algn="l"/>
              </a:tabLst>
            </a:pPr>
            <a:r>
              <a:rPr sz="3300" i="1" spc="-35" dirty="0">
                <a:latin typeface="Tahoma"/>
                <a:cs typeface="Tahoma"/>
              </a:rPr>
              <a:t>Subtractive</a:t>
            </a:r>
            <a:r>
              <a:rPr sz="3300" i="1" spc="-180" dirty="0">
                <a:latin typeface="Tahoma"/>
                <a:cs typeface="Tahoma"/>
              </a:rPr>
              <a:t> </a:t>
            </a:r>
            <a:r>
              <a:rPr sz="3300" i="1" spc="-50" dirty="0">
                <a:latin typeface="Tahoma"/>
                <a:cs typeface="Tahoma"/>
              </a:rPr>
              <a:t>matching </a:t>
            </a:r>
            <a:r>
              <a:rPr sz="3200" dirty="0">
                <a:latin typeface="Tahoma"/>
                <a:cs typeface="Tahoma"/>
              </a:rPr>
              <a:t>required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some </a:t>
            </a:r>
            <a:r>
              <a:rPr sz="3200" spc="-10" dirty="0">
                <a:latin typeface="Tahoma"/>
                <a:cs typeface="Tahoma"/>
              </a:rPr>
              <a:t>wavelengths.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5825" y="1543050"/>
            <a:ext cx="3028950" cy="24145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44" y="284163"/>
            <a:ext cx="1816580" cy="9486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3238" y="207793"/>
            <a:ext cx="1371499" cy="1208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63615" y="4162108"/>
            <a:ext cx="28428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ahoma"/>
                <a:cs typeface="Tahoma"/>
              </a:rPr>
              <a:t>RGB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matching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functions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RGB</a:t>
            </a:r>
            <a:r>
              <a:rPr spc="-25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2631526"/>
            <a:ext cx="4416425" cy="32518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Additive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model.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95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An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image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consists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0" dirty="0">
                <a:latin typeface="Tahoma"/>
                <a:cs typeface="Tahoma"/>
              </a:rPr>
              <a:t>3 </a:t>
            </a:r>
            <a:r>
              <a:rPr sz="3200" dirty="0">
                <a:latin typeface="Tahoma"/>
                <a:cs typeface="Tahoma"/>
              </a:rPr>
              <a:t>bands,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one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primary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color.</a:t>
            </a:r>
            <a:endParaRPr sz="3200">
              <a:latin typeface="Tahoma"/>
              <a:cs typeface="Tahoma"/>
            </a:endParaRPr>
          </a:p>
          <a:p>
            <a:pPr marL="355600" marR="123825" indent="-342900">
              <a:lnSpc>
                <a:spcPct val="100699"/>
              </a:lnSpc>
              <a:spcBef>
                <a:spcPts val="72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Appropriate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image displays.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481" y="2521563"/>
            <a:ext cx="3180621" cy="27519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5923" y="258300"/>
            <a:ext cx="1516860" cy="13584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81127" y="6622732"/>
            <a:ext cx="180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Gonzales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and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3366"/>
                </a:solidFill>
                <a:latin typeface="Tahoma"/>
                <a:cs typeface="Tahoma"/>
              </a:rPr>
              <a:t>Woods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2792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CMY</a:t>
            </a:r>
            <a:r>
              <a:rPr spc="-40" dirty="0"/>
              <a:t> </a:t>
            </a:r>
            <a:r>
              <a:rPr spc="-20"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52466" y="6581402"/>
            <a:ext cx="2118995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8" y="2065529"/>
            <a:ext cx="8227061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Cyan-Magenta-Yellow </a:t>
            </a:r>
            <a:r>
              <a:rPr sz="3200" dirty="0">
                <a:latin typeface="Tahoma"/>
                <a:cs typeface="Tahoma"/>
              </a:rPr>
              <a:t>is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subtractive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model </a:t>
            </a:r>
            <a:r>
              <a:rPr sz="3200" dirty="0">
                <a:latin typeface="Tahoma"/>
                <a:cs typeface="Tahoma"/>
              </a:rPr>
              <a:t>which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is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good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model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absorption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of </a:t>
            </a:r>
            <a:r>
              <a:rPr sz="3200" spc="-10" dirty="0">
                <a:latin typeface="Tahoma"/>
                <a:cs typeface="Tahoma"/>
              </a:rPr>
              <a:t>colors.</a:t>
            </a:r>
            <a:endParaRPr sz="3200" dirty="0">
              <a:latin typeface="Tahoma"/>
              <a:cs typeface="Tahoma"/>
            </a:endParaRPr>
          </a:p>
          <a:p>
            <a:pPr marL="355600" marR="65405" indent="-342900" algn="just">
              <a:lnSpc>
                <a:spcPct val="100000"/>
              </a:lnSpc>
              <a:spcBef>
                <a:spcPts val="79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Appropriate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paper printing.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1740" y="329882"/>
            <a:ext cx="381127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</a:pPr>
            <a:r>
              <a:rPr sz="2800" dirty="0">
                <a:latin typeface="Tahoma"/>
                <a:cs typeface="Tahoma"/>
              </a:rPr>
              <a:t>Inks:</a:t>
            </a:r>
            <a:r>
              <a:rPr sz="2800" spc="-5" dirty="0">
                <a:latin typeface="Tahoma"/>
                <a:cs typeface="Tahoma"/>
              </a:rPr>
              <a:t>  </a:t>
            </a:r>
            <a:r>
              <a:rPr sz="2800" spc="-20" dirty="0">
                <a:latin typeface="Tahoma"/>
                <a:cs typeface="Tahoma"/>
              </a:rPr>
              <a:t>Cyan=White-Red, Magenta=White-</a:t>
            </a:r>
            <a:r>
              <a:rPr sz="2800" spc="-10" dirty="0">
                <a:latin typeface="Tahoma"/>
                <a:cs typeface="Tahoma"/>
              </a:rPr>
              <a:t>Green, </a:t>
            </a:r>
            <a:r>
              <a:rPr sz="2800" spc="-30" dirty="0">
                <a:latin typeface="Tahoma"/>
                <a:cs typeface="Tahoma"/>
              </a:rPr>
              <a:t>Yellow=White-</a:t>
            </a:r>
            <a:r>
              <a:rPr sz="2800" spc="-20" dirty="0">
                <a:latin typeface="Tahoma"/>
                <a:cs typeface="Tahoma"/>
              </a:rPr>
              <a:t>Blue.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D13E5-B5A0-43D5-9422-49099E29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5" y="1288525"/>
            <a:ext cx="6688318" cy="39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6B2DE49-4EA7-4741-8C31-B20704C8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24" y="2582355"/>
            <a:ext cx="3521501" cy="28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2637E01-61CF-4DE3-BCAC-6F6FF5E7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"/>
            <a:ext cx="1242328" cy="11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6858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1 - R </a:t>
            </a:r>
          </a:p>
          <a:p>
            <a:pPr algn="l" defTabSz="6858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=1 - G </a:t>
            </a:r>
          </a:p>
          <a:p>
            <a:pPr algn="l" defTabSz="6858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1 - B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1A559917-4C83-4660-B033-C0CD449F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6" y="2336723"/>
            <a:ext cx="4421981" cy="32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1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139255"/>
            <a:ext cx="3888740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CIE</a:t>
            </a:r>
            <a:r>
              <a:rPr spc="-35" dirty="0"/>
              <a:t> </a:t>
            </a:r>
            <a:r>
              <a:rPr dirty="0"/>
              <a:t>XYZ:</a:t>
            </a:r>
            <a:r>
              <a:rPr spc="-35" dirty="0"/>
              <a:t> </a:t>
            </a:r>
            <a:r>
              <a:rPr spc="-10" dirty="0"/>
              <a:t>Linear </a:t>
            </a:r>
            <a:r>
              <a:rPr dirty="0"/>
              <a:t>color</a:t>
            </a:r>
            <a:r>
              <a:rPr spc="-50" dirty="0"/>
              <a:t> </a:t>
            </a:r>
            <a:r>
              <a:rPr spc="-20" dirty="0"/>
              <a:t>space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791" y="3662362"/>
            <a:ext cx="2649938" cy="2006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125" y="315912"/>
            <a:ext cx="2833687" cy="31829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664" y="2030095"/>
            <a:ext cx="8571865" cy="4179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3766820" indent="-342900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Primaries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imaginary,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but </a:t>
            </a:r>
            <a:r>
              <a:rPr sz="2800" dirty="0">
                <a:latin typeface="Tahoma"/>
                <a:cs typeface="Tahoma"/>
              </a:rPr>
              <a:t>matching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are </a:t>
            </a:r>
            <a:r>
              <a:rPr sz="2800" dirty="0">
                <a:latin typeface="Tahoma"/>
                <a:cs typeface="Tahoma"/>
              </a:rPr>
              <a:t>everywhere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positive</a:t>
            </a:r>
            <a:endParaRPr sz="2800">
              <a:latin typeface="Tahoma"/>
              <a:cs typeface="Tahoma"/>
            </a:endParaRPr>
          </a:p>
          <a:p>
            <a:pPr marL="355600" marR="379158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2D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visualization: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draw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(x,y), where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X/(X+Y+Z)</a:t>
            </a:r>
            <a:endParaRPr sz="2800">
              <a:latin typeface="Tahoma"/>
              <a:cs typeface="Tahoma"/>
            </a:endParaRPr>
          </a:p>
          <a:p>
            <a:pPr marL="34607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ahoma"/>
                <a:cs typeface="Tahoma"/>
              </a:rPr>
              <a:t>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Y/(X+Y+Z)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100" dirty="0">
                <a:latin typeface="Tahoma"/>
                <a:cs typeface="Tahoma"/>
              </a:rPr>
              <a:t>Matching</a:t>
            </a:r>
            <a:r>
              <a:rPr sz="2100" spc="-5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functions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5670" y="6522720"/>
            <a:ext cx="519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http://en.wikipedia.org/wiki/CIE_1931_color_space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34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CIE</a:t>
            </a:r>
            <a:r>
              <a:rPr spc="-75" dirty="0"/>
              <a:t> </a:t>
            </a:r>
            <a:r>
              <a:rPr dirty="0"/>
              <a:t>chromaticity</a:t>
            </a:r>
            <a:r>
              <a:rPr spc="-7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090420"/>
            <a:ext cx="4235450" cy="41186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135890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x,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z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normalize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X,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Z </a:t>
            </a:r>
            <a:r>
              <a:rPr sz="2800" dirty="0">
                <a:latin typeface="Tahoma"/>
                <a:cs typeface="Tahoma"/>
              </a:rPr>
              <a:t>such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that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ts val="3265"/>
              </a:lnSpc>
            </a:pPr>
            <a:r>
              <a:rPr sz="2800" dirty="0">
                <a:latin typeface="Tahoma"/>
                <a:cs typeface="Tahoma"/>
              </a:rPr>
              <a:t>x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+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+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z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25" dirty="0">
                <a:latin typeface="Tahoma"/>
                <a:cs typeface="Tahoma"/>
              </a:rPr>
              <a:t> 1.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Actually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only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are </a:t>
            </a:r>
            <a:r>
              <a:rPr sz="2800" dirty="0">
                <a:latin typeface="Tahoma"/>
                <a:cs typeface="Tahoma"/>
              </a:rPr>
              <a:t>needed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because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800" dirty="0">
                <a:latin typeface="Tahoma"/>
                <a:cs typeface="Tahoma"/>
              </a:rPr>
              <a:t>z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y.</a:t>
            </a:r>
            <a:endParaRPr sz="2800">
              <a:latin typeface="Tahoma"/>
              <a:cs typeface="Tahoma"/>
            </a:endParaRPr>
          </a:p>
          <a:p>
            <a:pPr marL="355600" marR="484505" indent="-342900">
              <a:lnSpc>
                <a:spcPts val="3329"/>
              </a:lnSpc>
              <a:spcBef>
                <a:spcPts val="8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Pure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curved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boundary.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White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(1/3,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1/3,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1/3).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7312" y="2074717"/>
            <a:ext cx="3618268" cy="43813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79540" y="6660832"/>
            <a:ext cx="2118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8540" y="6336348"/>
            <a:ext cx="302895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0"/>
              </a:spcBef>
            </a:pPr>
            <a:r>
              <a:rPr sz="1400" dirty="0">
                <a:latin typeface="Tahoma"/>
                <a:cs typeface="Tahoma"/>
              </a:rPr>
              <a:t>Computer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Vision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Modern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Approach </a:t>
            </a:r>
            <a:r>
              <a:rPr sz="1400" dirty="0">
                <a:latin typeface="Tahoma"/>
                <a:cs typeface="Tahoma"/>
              </a:rPr>
              <a:t>Color</a:t>
            </a:r>
            <a:r>
              <a:rPr sz="1400" spc="3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Slides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D.A.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Forsyth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43" y="2252996"/>
            <a:ext cx="5080220" cy="45745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274"/>
            <a:ext cx="8044180" cy="19069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4770"/>
              </a:lnSpc>
              <a:spcBef>
                <a:spcPts val="680"/>
              </a:spcBef>
            </a:pPr>
            <a:r>
              <a:rPr dirty="0"/>
              <a:t>Spectral</a:t>
            </a:r>
            <a:r>
              <a:rPr spc="-80" dirty="0"/>
              <a:t> </a:t>
            </a:r>
            <a:r>
              <a:rPr dirty="0"/>
              <a:t>locus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monochromatic </a:t>
            </a:r>
            <a:r>
              <a:rPr dirty="0"/>
              <a:t>lights</a:t>
            </a:r>
            <a:r>
              <a:rPr spc="-6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heated</a:t>
            </a:r>
            <a:r>
              <a:rPr spc="-45" dirty="0"/>
              <a:t> </a:t>
            </a:r>
            <a:r>
              <a:rPr spc="-10" dirty="0"/>
              <a:t>black- bodies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89A2-C30D-4696-AC0F-00B1909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362200"/>
            <a:ext cx="8351519" cy="2585323"/>
          </a:xfrm>
        </p:spPr>
        <p:txBody>
          <a:bodyPr/>
          <a:lstStyle/>
          <a:p>
            <a:pPr algn="just"/>
            <a:r>
              <a:rPr lang="en-US" sz="2800" dirty="0" err="1"/>
              <a:t>Colour</a:t>
            </a:r>
            <a:r>
              <a:rPr lang="en-US" sz="2800" dirty="0"/>
              <a:t>, also spelled color, the aspect of any object that may be described in terms of hue, lightness, and saturation. In physics, </a:t>
            </a:r>
            <a:r>
              <a:rPr lang="en-US" sz="2800" dirty="0" err="1"/>
              <a:t>colour</a:t>
            </a:r>
            <a:r>
              <a:rPr lang="en-US" sz="2800" dirty="0"/>
              <a:t> is associated specifically with electromagnetic radiation of a certain range of wavelengths visible to the human eye.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886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652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dirty="0"/>
              <a:t>CIE</a:t>
            </a:r>
            <a:r>
              <a:rPr spc="-80" dirty="0"/>
              <a:t> </a:t>
            </a:r>
            <a:r>
              <a:rPr dirty="0"/>
              <a:t>Chromaticity</a:t>
            </a:r>
            <a:r>
              <a:rPr spc="-70" dirty="0"/>
              <a:t> </a:t>
            </a:r>
            <a:r>
              <a:rPr spc="-10" dirty="0"/>
              <a:t>Chart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33937" y="2171729"/>
            <a:ext cx="4250055" cy="3225800"/>
            <a:chOff x="4833937" y="2171729"/>
            <a:chExt cx="4250055" cy="3225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4124" y="2177690"/>
              <a:ext cx="4169734" cy="31267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3937" y="2171729"/>
              <a:ext cx="4195762" cy="322577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1140" y="1852464"/>
            <a:ext cx="4542790" cy="407733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770"/>
              </a:spcBef>
              <a:buClr>
                <a:srgbClr val="00659B"/>
              </a:buClr>
              <a:buSzPct val="64285"/>
              <a:buFont typeface="Verdana"/>
              <a:buChar char="•"/>
              <a:tabLst>
                <a:tab pos="219075" algn="l"/>
              </a:tabLst>
            </a:pPr>
            <a:r>
              <a:rPr sz="2800" dirty="0">
                <a:latin typeface="Tahoma"/>
                <a:cs typeface="Tahoma"/>
              </a:rPr>
              <a:t>Shows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all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visible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colors</a:t>
            </a:r>
            <a:endParaRPr sz="2800">
              <a:latin typeface="Tahoma"/>
              <a:cs typeface="Tahoma"/>
            </a:endParaRPr>
          </a:p>
          <a:p>
            <a:pPr marL="12700" marR="393065" indent="272415">
              <a:lnSpc>
                <a:spcPct val="100000"/>
              </a:lnSpc>
              <a:spcBef>
                <a:spcPts val="1675"/>
              </a:spcBef>
              <a:buChar char="•"/>
              <a:tabLst>
                <a:tab pos="285115" algn="l"/>
              </a:tabLst>
            </a:pPr>
            <a:r>
              <a:rPr sz="2800" dirty="0">
                <a:latin typeface="Tahoma"/>
                <a:cs typeface="Tahoma"/>
              </a:rPr>
              <a:t>Achromatic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at </a:t>
            </a:r>
            <a:r>
              <a:rPr sz="2800" spc="-10" dirty="0">
                <a:latin typeface="Tahoma"/>
                <a:cs typeface="Tahoma"/>
              </a:rPr>
              <a:t>(0.33,0.33).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ahoma"/>
                <a:cs typeface="Tahoma"/>
              </a:rPr>
              <a:t>–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Called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white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point.</a:t>
            </a:r>
            <a:endParaRPr sz="2800">
              <a:latin typeface="Tahoma"/>
              <a:cs typeface="Tahoma"/>
            </a:endParaRPr>
          </a:p>
          <a:p>
            <a:pPr marL="12700" marR="5080" indent="272415">
              <a:lnSpc>
                <a:spcPct val="100000"/>
              </a:lnSpc>
              <a:spcBef>
                <a:spcPts val="1675"/>
              </a:spcBef>
              <a:buChar char="•"/>
              <a:tabLst>
                <a:tab pos="285115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saturated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boundary.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ahoma"/>
                <a:cs typeface="Tahoma"/>
              </a:rPr>
              <a:t>–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Spectral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Colors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9540" y="6660832"/>
            <a:ext cx="2118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Chromaticity</a:t>
            </a:r>
            <a:r>
              <a:rPr spc="-95" dirty="0"/>
              <a:t> </a:t>
            </a:r>
            <a:r>
              <a:rPr dirty="0"/>
              <a:t>Chart:</a:t>
            </a:r>
            <a:r>
              <a:rPr spc="-95" dirty="0"/>
              <a:t> </a:t>
            </a:r>
            <a:r>
              <a:rPr spc="-25" dirty="0"/>
              <a:t>Hue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543365"/>
            <a:ext cx="4205605" cy="237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770">
              <a:lnSpc>
                <a:spcPct val="100000"/>
              </a:lnSpc>
              <a:spcBef>
                <a:spcPts val="100"/>
              </a:spcBef>
              <a:buClr>
                <a:srgbClr val="00659B"/>
              </a:buClr>
              <a:buFont typeface="Verdana"/>
              <a:buChar char="•"/>
              <a:tabLst>
                <a:tab pos="331470" algn="l"/>
              </a:tabLst>
            </a:pPr>
            <a:r>
              <a:rPr sz="2800" dirty="0">
                <a:latin typeface="Tahoma"/>
                <a:cs typeface="Tahoma"/>
              </a:rPr>
              <a:t>All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straight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line </a:t>
            </a:r>
            <a:r>
              <a:rPr sz="2800" dirty="0">
                <a:latin typeface="Tahoma"/>
                <a:cs typeface="Tahoma"/>
              </a:rPr>
              <a:t>from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white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point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 </a:t>
            </a:r>
            <a:r>
              <a:rPr sz="2800" dirty="0">
                <a:latin typeface="Tahoma"/>
                <a:cs typeface="Tahoma"/>
              </a:rPr>
              <a:t>boundary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same </a:t>
            </a:r>
            <a:r>
              <a:rPr sz="2800" dirty="0">
                <a:latin typeface="Tahoma"/>
                <a:cs typeface="Tahoma"/>
              </a:rPr>
              <a:t>spectral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hue.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800" dirty="0">
                <a:latin typeface="Tahoma"/>
                <a:cs typeface="Tahoma"/>
              </a:rPr>
              <a:t>–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Dominant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wavelength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3913" y="2375800"/>
            <a:ext cx="4040206" cy="30382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Chromaticity</a:t>
            </a:r>
            <a:r>
              <a:rPr spc="-95" dirty="0"/>
              <a:t> </a:t>
            </a:r>
            <a:r>
              <a:rPr dirty="0"/>
              <a:t>Chart:</a:t>
            </a:r>
            <a:r>
              <a:rPr spc="-95" dirty="0"/>
              <a:t> </a:t>
            </a:r>
            <a:r>
              <a:rPr spc="-10" dirty="0"/>
              <a:t>Saturation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326555"/>
            <a:ext cx="4314190" cy="387413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805"/>
              </a:spcBef>
              <a:buClr>
                <a:srgbClr val="00659B"/>
              </a:buClr>
              <a:buFont typeface="Verdana"/>
              <a:buChar char="•"/>
              <a:tabLst>
                <a:tab pos="331470" algn="l"/>
              </a:tabLst>
            </a:pPr>
            <a:r>
              <a:rPr sz="2800" dirty="0">
                <a:latin typeface="Tahoma"/>
                <a:cs typeface="Tahoma"/>
              </a:rPr>
              <a:t>Purity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(Saturation)</a:t>
            </a:r>
            <a:endParaRPr sz="2800">
              <a:latin typeface="Tahoma"/>
              <a:cs typeface="Tahoma"/>
            </a:endParaRPr>
          </a:p>
          <a:p>
            <a:pPr marL="12700" marR="236854" indent="304165">
              <a:lnSpc>
                <a:spcPct val="100000"/>
              </a:lnSpc>
              <a:spcBef>
                <a:spcPts val="1710"/>
              </a:spcBef>
              <a:buChar char="–"/>
              <a:tabLst>
                <a:tab pos="316865" algn="l"/>
              </a:tabLst>
            </a:pPr>
            <a:r>
              <a:rPr sz="2800" dirty="0">
                <a:latin typeface="Tahoma"/>
                <a:cs typeface="Tahoma"/>
              </a:rPr>
              <a:t>How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far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shifted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towards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spectral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color?</a:t>
            </a:r>
            <a:endParaRPr sz="2800">
              <a:latin typeface="Tahoma"/>
              <a:cs typeface="Tahoma"/>
            </a:endParaRPr>
          </a:p>
          <a:p>
            <a:pPr marL="316865" indent="-304165">
              <a:lnSpc>
                <a:spcPct val="100000"/>
              </a:lnSpc>
              <a:spcBef>
                <a:spcPts val="1630"/>
              </a:spcBef>
              <a:buChar char="–"/>
              <a:tabLst>
                <a:tab pos="316865" algn="l"/>
              </a:tabLst>
            </a:pPr>
            <a:r>
              <a:rPr sz="2800" dirty="0">
                <a:latin typeface="Tahoma"/>
                <a:cs typeface="Tahoma"/>
              </a:rPr>
              <a:t>Ratio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50" i="1" spc="-25" dirty="0">
                <a:latin typeface="Tahoma"/>
                <a:cs typeface="Tahoma"/>
              </a:rPr>
              <a:t>a/b</a:t>
            </a:r>
            <a:endParaRPr sz="2850">
              <a:latin typeface="Tahoma"/>
              <a:cs typeface="Tahoma"/>
            </a:endParaRPr>
          </a:p>
          <a:p>
            <a:pPr marL="12700" marR="5080" indent="304165">
              <a:lnSpc>
                <a:spcPct val="100000"/>
              </a:lnSpc>
              <a:spcBef>
                <a:spcPts val="1660"/>
              </a:spcBef>
              <a:buChar char="–"/>
              <a:tabLst>
                <a:tab pos="316865" algn="l"/>
              </a:tabLst>
            </a:pPr>
            <a:r>
              <a:rPr sz="2800" dirty="0">
                <a:latin typeface="Tahoma"/>
                <a:cs typeface="Tahoma"/>
              </a:rPr>
              <a:t>Purity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=1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implies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spectral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with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maximum saturation.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400300"/>
            <a:ext cx="4376416" cy="3314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79540" y="6660777"/>
            <a:ext cx="2118995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Color</a:t>
            </a:r>
            <a:r>
              <a:rPr spc="-55" dirty="0"/>
              <a:t> </a:t>
            </a:r>
            <a:r>
              <a:rPr spc="-10" dirty="0"/>
              <a:t>Reproducibility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003107"/>
            <a:ext cx="3947795" cy="300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06375" algn="just">
              <a:lnSpc>
                <a:spcPct val="99700"/>
              </a:lnSpc>
              <a:spcBef>
                <a:spcPts val="110"/>
              </a:spcBef>
              <a:buClr>
                <a:srgbClr val="00659B"/>
              </a:buClr>
              <a:buSzPct val="64285"/>
              <a:buFont typeface="Verdana"/>
              <a:buChar char="•"/>
              <a:tabLst>
                <a:tab pos="219075" algn="l"/>
              </a:tabLst>
            </a:pPr>
            <a:r>
              <a:rPr sz="2800" dirty="0">
                <a:latin typeface="Tahoma"/>
                <a:cs typeface="Tahoma"/>
              </a:rPr>
              <a:t>Only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subset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3D </a:t>
            </a:r>
            <a:r>
              <a:rPr sz="2800" dirty="0">
                <a:latin typeface="Tahoma"/>
                <a:cs typeface="Tahoma"/>
              </a:rPr>
              <a:t>CIE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XYZ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called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3D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gamut.</a:t>
            </a:r>
            <a:endParaRPr sz="2800">
              <a:latin typeface="Tahoma"/>
              <a:cs typeface="Tahoma"/>
            </a:endParaRPr>
          </a:p>
          <a:p>
            <a:pPr marL="12700" marR="515620" indent="272415" algn="just">
              <a:lnSpc>
                <a:spcPct val="100000"/>
              </a:lnSpc>
              <a:spcBef>
                <a:spcPts val="1670"/>
              </a:spcBef>
              <a:buChar char="•"/>
              <a:tabLst>
                <a:tab pos="285115" algn="l"/>
              </a:tabLst>
            </a:pPr>
            <a:r>
              <a:rPr sz="2800" dirty="0">
                <a:latin typeface="Tahoma"/>
                <a:cs typeface="Tahoma"/>
              </a:rPr>
              <a:t>Projection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3D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gamut.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ahoma"/>
                <a:cs typeface="Tahoma"/>
              </a:rPr>
              <a:t>–Triangle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990910"/>
            <a:ext cx="3401060" cy="173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3375">
              <a:lnSpc>
                <a:spcPct val="1498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–2D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gamut </a:t>
            </a:r>
            <a:r>
              <a:rPr sz="2800" dirty="0">
                <a:latin typeface="Tahoma"/>
                <a:cs typeface="Tahoma"/>
              </a:rPr>
              <a:t>Large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if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using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more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10689" algn="l"/>
              </a:tabLst>
            </a:pPr>
            <a:r>
              <a:rPr sz="2800" spc="-10" dirty="0">
                <a:latin typeface="Tahoma"/>
                <a:cs typeface="Tahoma"/>
              </a:rPr>
              <a:t>saturated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primaries.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171716"/>
            <a:ext cx="4070350" cy="30670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18978" y="5481320"/>
            <a:ext cx="4282440" cy="8756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29"/>
              </a:spcBef>
            </a:pPr>
            <a:r>
              <a:rPr sz="2800" dirty="0">
                <a:latin typeface="Tahoma"/>
                <a:cs typeface="Tahoma"/>
              </a:rPr>
              <a:t>Cannot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describe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brightness </a:t>
            </a:r>
            <a:r>
              <a:rPr sz="2800" dirty="0">
                <a:latin typeface="Tahoma"/>
                <a:cs typeface="Tahoma"/>
              </a:rPr>
              <a:t>range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reproducibility.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9540" y="6660777"/>
            <a:ext cx="2118995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-110" dirty="0"/>
              <a:t> </a:t>
            </a:r>
            <a:r>
              <a:rPr dirty="0"/>
              <a:t>Color</a:t>
            </a:r>
            <a:r>
              <a:rPr spc="-105" dirty="0"/>
              <a:t> </a:t>
            </a:r>
            <a:r>
              <a:rPr spc="-10" dirty="0"/>
              <a:t>Gamut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8245475" cy="3181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9540" y="6660777"/>
            <a:ext cx="2118995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2129" rIns="0" bIns="0" rtlCol="0">
            <a:spAutoFit/>
          </a:bodyPr>
          <a:lstStyle/>
          <a:p>
            <a:pPr marL="547370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Saturation</a:t>
            </a:r>
            <a:r>
              <a:rPr spc="-9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25" dirty="0"/>
              <a:t>De-</a:t>
            </a:r>
            <a:r>
              <a:rPr spc="-10" dirty="0"/>
              <a:t>saturation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585698"/>
            <a:ext cx="3834129" cy="354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Move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radially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gamut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edge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Segoe UI Symbol"/>
                <a:cs typeface="Segoe UI Symbol"/>
              </a:rPr>
              <a:t>➔ </a:t>
            </a:r>
            <a:r>
              <a:rPr sz="3200" dirty="0">
                <a:latin typeface="Times New Roman"/>
                <a:cs typeface="Times New Roman"/>
              </a:rPr>
              <a:t>Maximum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Saturation </a:t>
            </a:r>
            <a:r>
              <a:rPr sz="3200" dirty="0">
                <a:latin typeface="Times New Roman"/>
                <a:cs typeface="Times New Roman"/>
              </a:rPr>
              <a:t>given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hue.</a:t>
            </a:r>
            <a:endParaRPr sz="3200">
              <a:latin typeface="Times New Roman"/>
              <a:cs typeface="Times New Roman"/>
            </a:endParaRPr>
          </a:p>
          <a:p>
            <a:pPr marL="355600" marR="95250" indent="-342900" algn="just">
              <a:lnSpc>
                <a:spcPct val="100299"/>
              </a:lnSpc>
              <a:spcBef>
                <a:spcPts val="750"/>
              </a:spcBef>
              <a:buSzPct val="59375"/>
              <a:buFont typeface="Segoe UI Symbol"/>
              <a:buChar char="■"/>
              <a:tabLst>
                <a:tab pos="355600" algn="l"/>
                <a:tab pos="45847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Move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inward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using </a:t>
            </a:r>
            <a:r>
              <a:rPr sz="3200" dirty="0">
                <a:latin typeface="Times New Roman"/>
                <a:cs typeface="Times New Roman"/>
              </a:rPr>
              <a:t>center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gravity</a:t>
            </a:r>
            <a:r>
              <a:rPr sz="3200" spc="-25" dirty="0">
                <a:latin typeface="Times New Roman"/>
                <a:cs typeface="Times New Roman"/>
              </a:rPr>
              <a:t> law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mixing.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2917" y="2322204"/>
            <a:ext cx="4505881" cy="3320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60340" y="6207952"/>
            <a:ext cx="3858260" cy="51498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1100" i="1" spc="-20" dirty="0">
                <a:latin typeface="Tahoma"/>
                <a:cs typeface="Tahoma"/>
              </a:rPr>
              <a:t>Luca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Lucchese,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ahoma"/>
                <a:cs typeface="Tahoma"/>
              </a:rPr>
              <a:t>SK</a:t>
            </a:r>
            <a:r>
              <a:rPr sz="1100" i="1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ahoma"/>
                <a:cs typeface="Tahoma"/>
              </a:rPr>
              <a:t>Mitra,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dirty="0">
                <a:latin typeface="Tahoma"/>
                <a:cs typeface="Tahoma"/>
              </a:rPr>
              <a:t>J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Mukherjee,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Tahoma"/>
                <a:cs typeface="Tahoma"/>
              </a:rPr>
              <a:t>A</a:t>
            </a:r>
            <a:r>
              <a:rPr sz="1100" i="1" spc="-4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ahoma"/>
                <a:cs typeface="Tahoma"/>
              </a:rPr>
              <a:t>new</a:t>
            </a:r>
            <a:r>
              <a:rPr sz="1100" i="1" spc="-4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algorithm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based</a:t>
            </a:r>
            <a:r>
              <a:rPr sz="1100" i="1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ahoma"/>
                <a:cs typeface="Tahoma"/>
              </a:rPr>
              <a:t>on saturation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ahoma"/>
                <a:cs typeface="Tahoma"/>
              </a:rPr>
              <a:t>and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desaturation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Tahoma"/>
                <a:cs typeface="Tahoma"/>
              </a:rPr>
              <a:t>in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ahoma"/>
                <a:cs typeface="Tahoma"/>
              </a:rPr>
              <a:t>the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dirty="0">
                <a:latin typeface="Tahoma"/>
                <a:cs typeface="Tahoma"/>
              </a:rPr>
              <a:t>xy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chromaticity diagram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ahoma"/>
                <a:cs typeface="Tahoma"/>
              </a:rPr>
              <a:t>for </a:t>
            </a:r>
            <a:r>
              <a:rPr sz="1100" i="1" spc="-30" dirty="0">
                <a:latin typeface="Tahoma"/>
                <a:cs typeface="Tahoma"/>
              </a:rPr>
              <a:t>enhancement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ahoma"/>
                <a:cs typeface="Tahoma"/>
              </a:rPr>
              <a:t>and</a:t>
            </a:r>
            <a:r>
              <a:rPr sz="1100" i="1" spc="-4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re-</a:t>
            </a:r>
            <a:r>
              <a:rPr sz="1100" i="1" spc="-25" dirty="0">
                <a:latin typeface="Tahoma"/>
                <a:cs typeface="Tahoma"/>
              </a:rPr>
              <a:t>rendition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dirty="0">
                <a:latin typeface="Tahoma"/>
                <a:cs typeface="Tahoma"/>
              </a:rPr>
              <a:t>of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ahoma"/>
                <a:cs typeface="Tahoma"/>
              </a:rPr>
              <a:t>color</a:t>
            </a:r>
            <a:r>
              <a:rPr sz="1100" i="1" spc="-3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Tahoma"/>
                <a:cs typeface="Tahoma"/>
              </a:rPr>
              <a:t>images,</a:t>
            </a:r>
            <a:r>
              <a:rPr sz="1100" i="1" spc="-4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ahoma"/>
                <a:cs typeface="Tahoma"/>
              </a:rPr>
              <a:t>ICIP</a:t>
            </a:r>
            <a:r>
              <a:rPr sz="1100" i="1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ahoma"/>
                <a:cs typeface="Tahoma"/>
              </a:rPr>
              <a:t>2001.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417" rIns="0" bIns="0" rtlCol="0">
            <a:spAutoFit/>
          </a:bodyPr>
          <a:lstStyle/>
          <a:p>
            <a:pPr marL="697865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Desaturation</a:t>
            </a:r>
            <a:r>
              <a:rPr spc="-9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Center</a:t>
            </a:r>
            <a:r>
              <a:rPr spc="-90" dirty="0"/>
              <a:t> </a:t>
            </a:r>
            <a:r>
              <a:rPr spc="-25" dirty="0"/>
              <a:t>of </a:t>
            </a:r>
            <a:r>
              <a:rPr dirty="0"/>
              <a:t>Gravity</a:t>
            </a:r>
            <a:r>
              <a:rPr spc="-114" dirty="0"/>
              <a:t> </a:t>
            </a:r>
            <a:r>
              <a:rPr spc="-25" dirty="0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0140" y="6624784"/>
            <a:ext cx="52260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Hunt,</a:t>
            </a:r>
            <a:r>
              <a:rPr sz="1100" i="1" spc="-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R.:</a:t>
            </a:r>
            <a:r>
              <a:rPr sz="1100" i="1" spc="-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Measuring</a:t>
            </a:r>
            <a:r>
              <a:rPr sz="1100" i="1" spc="-1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Colour,</a:t>
            </a:r>
            <a:r>
              <a:rPr sz="1100" i="1" spc="-1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2nd</a:t>
            </a:r>
            <a:r>
              <a:rPr sz="1100" i="1" spc="-1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Ed.</a:t>
            </a:r>
            <a:r>
              <a:rPr sz="1100" i="1" spc="-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Ellis</a:t>
            </a:r>
            <a:r>
              <a:rPr sz="1100" i="1" spc="-2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Horwood</a:t>
            </a:r>
            <a:r>
              <a:rPr sz="1100" i="1" spc="-1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Ltd.</a:t>
            </a:r>
            <a:r>
              <a:rPr sz="1100" i="1" spc="-1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Publ.,</a:t>
            </a:r>
            <a:r>
              <a:rPr sz="1100" i="1" spc="-1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Chichester,</a:t>
            </a:r>
            <a:r>
              <a:rPr sz="1100" i="1" spc="-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7030A0"/>
                </a:solidFill>
                <a:latin typeface="Tahoma"/>
                <a:cs typeface="Tahoma"/>
              </a:rPr>
              <a:t>UK</a:t>
            </a:r>
            <a:r>
              <a:rPr sz="1100" i="1" spc="-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7030A0"/>
                </a:solidFill>
                <a:latin typeface="Tahoma"/>
                <a:cs typeface="Tahoma"/>
              </a:rPr>
              <a:t>(1987)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4087" y="2057400"/>
            <a:ext cx="4333875" cy="1052830"/>
            <a:chOff x="2224087" y="2057400"/>
            <a:chExt cx="4333875" cy="1052830"/>
          </a:xfrm>
        </p:grpSpPr>
        <p:sp>
          <p:nvSpPr>
            <p:cNvPr id="5" name="object 5"/>
            <p:cNvSpPr/>
            <p:nvPr/>
          </p:nvSpPr>
          <p:spPr>
            <a:xfrm>
              <a:off x="2438400" y="2227262"/>
              <a:ext cx="3924300" cy="744855"/>
            </a:xfrm>
            <a:custGeom>
              <a:avLst/>
              <a:gdLst/>
              <a:ahLst/>
              <a:cxnLst/>
              <a:rect l="l" t="t" r="r" b="b"/>
              <a:pathLst>
                <a:path w="3924300" h="744855">
                  <a:moveTo>
                    <a:pt x="0" y="744537"/>
                  </a:moveTo>
                  <a:lnTo>
                    <a:pt x="39243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7937" y="2057400"/>
              <a:ext cx="200025" cy="2301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087" y="2863850"/>
              <a:ext cx="219075" cy="2460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0112" y="2446337"/>
              <a:ext cx="200025" cy="2301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5414" y="3050349"/>
            <a:ext cx="2060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ahoma"/>
                <a:cs typeface="Tahoma"/>
              </a:rPr>
              <a:t>W=(</a:t>
            </a:r>
            <a:r>
              <a:rPr sz="2800" i="1" spc="-10" dirty="0">
                <a:latin typeface="Times New Roman"/>
                <a:cs typeface="Times New Roman"/>
              </a:rPr>
              <a:t>x</a:t>
            </a:r>
            <a:r>
              <a:rPr sz="2775" i="1" spc="-15" baseline="-19519" dirty="0">
                <a:latin typeface="Times New Roman"/>
                <a:cs typeface="Times New Roman"/>
              </a:rPr>
              <a:t>w</a:t>
            </a:r>
            <a:r>
              <a:rPr sz="2800" i="1" spc="-10" dirty="0">
                <a:latin typeface="Times New Roman"/>
                <a:cs typeface="Times New Roman"/>
              </a:rPr>
              <a:t>,y</a:t>
            </a:r>
            <a:r>
              <a:rPr sz="2775" i="1" spc="-15" baseline="-19519" dirty="0">
                <a:latin typeface="Times New Roman"/>
                <a:cs typeface="Times New Roman"/>
              </a:rPr>
              <a:t>w</a:t>
            </a:r>
            <a:r>
              <a:rPr sz="2800" i="1" spc="-10" dirty="0">
                <a:latin typeface="Times New Roman"/>
                <a:cs typeface="Times New Roman"/>
              </a:rPr>
              <a:t>,Y</a:t>
            </a:r>
            <a:r>
              <a:rPr sz="2775" i="1" spc="-15" baseline="-19519" dirty="0">
                <a:latin typeface="Times New Roman"/>
                <a:cs typeface="Times New Roman"/>
              </a:rPr>
              <a:t>w</a:t>
            </a:r>
            <a:r>
              <a:rPr sz="2800" spc="-1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3965" y="1948624"/>
            <a:ext cx="437959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329"/>
              </a:lnSpc>
              <a:spcBef>
                <a:spcPts val="100"/>
              </a:spcBef>
            </a:pPr>
            <a:r>
              <a:rPr sz="2800" spc="-10" dirty="0">
                <a:latin typeface="Tahoma"/>
                <a:cs typeface="Tahoma"/>
              </a:rPr>
              <a:t>D=(</a:t>
            </a:r>
            <a:r>
              <a:rPr sz="2800" i="1" spc="-10" dirty="0">
                <a:latin typeface="Times New Roman"/>
                <a:cs typeface="Times New Roman"/>
              </a:rPr>
              <a:t>x</a:t>
            </a:r>
            <a:r>
              <a:rPr sz="2775" i="1" spc="-15" baseline="-19519" dirty="0">
                <a:latin typeface="Times New Roman"/>
                <a:cs typeface="Times New Roman"/>
              </a:rPr>
              <a:t>d</a:t>
            </a:r>
            <a:r>
              <a:rPr sz="2800" i="1" spc="-10" dirty="0">
                <a:latin typeface="Times New Roman"/>
                <a:cs typeface="Times New Roman"/>
              </a:rPr>
              <a:t>,y</a:t>
            </a:r>
            <a:r>
              <a:rPr sz="2775" i="1" spc="-15" baseline="-19519" dirty="0">
                <a:latin typeface="Times New Roman"/>
                <a:cs typeface="Times New Roman"/>
              </a:rPr>
              <a:t>d</a:t>
            </a:r>
            <a:r>
              <a:rPr sz="2800" i="1" spc="-10" dirty="0">
                <a:latin typeface="Times New Roman"/>
                <a:cs typeface="Times New Roman"/>
              </a:rPr>
              <a:t>,Y</a:t>
            </a:r>
            <a:r>
              <a:rPr sz="2775" i="1" spc="-15" baseline="-19519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2657475">
              <a:lnSpc>
                <a:spcPts val="3329"/>
              </a:lnSpc>
            </a:pPr>
            <a:r>
              <a:rPr sz="2800" spc="-10" dirty="0">
                <a:latin typeface="Tahoma"/>
                <a:cs typeface="Tahoma"/>
              </a:rPr>
              <a:t>S=(</a:t>
            </a:r>
            <a:r>
              <a:rPr sz="2800" i="1" spc="-10" dirty="0">
                <a:latin typeface="Times New Roman"/>
                <a:cs typeface="Times New Roman"/>
              </a:rPr>
              <a:t>x</a:t>
            </a:r>
            <a:r>
              <a:rPr sz="2775" i="1" spc="-15" baseline="-19519" dirty="0">
                <a:latin typeface="Times New Roman"/>
                <a:cs typeface="Times New Roman"/>
              </a:rPr>
              <a:t>s</a:t>
            </a:r>
            <a:r>
              <a:rPr sz="2800" i="1" spc="-10" dirty="0">
                <a:latin typeface="Times New Roman"/>
                <a:cs typeface="Times New Roman"/>
              </a:rPr>
              <a:t>,y</a:t>
            </a:r>
            <a:r>
              <a:rPr sz="2775" i="1" spc="-15" baseline="-19519" dirty="0">
                <a:latin typeface="Times New Roman"/>
                <a:cs typeface="Times New Roman"/>
              </a:rPr>
              <a:t>s</a:t>
            </a:r>
            <a:r>
              <a:rPr sz="2800" i="1" spc="-10" dirty="0">
                <a:latin typeface="Times New Roman"/>
                <a:cs typeface="Times New Roman"/>
              </a:rPr>
              <a:t>,Y</a:t>
            </a:r>
            <a:r>
              <a:rPr sz="2775" i="1" spc="-15" baseline="-19519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Weighted</a:t>
            </a:r>
            <a:r>
              <a:rPr sz="2000" spc="-1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average</a:t>
            </a:r>
            <a:r>
              <a:rPr sz="2000" spc="-1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8953" y="3670887"/>
            <a:ext cx="3415422" cy="16777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12330" y="3786808"/>
            <a:ext cx="2613215" cy="1294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6400" y="5763691"/>
            <a:ext cx="2245165" cy="4308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72200" y="5649560"/>
            <a:ext cx="1843518" cy="4658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61753" y="3130233"/>
            <a:ext cx="2376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chroma</a:t>
            </a:r>
            <a:r>
              <a:rPr sz="20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components.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141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100"/>
              </a:spcBef>
            </a:pPr>
            <a:r>
              <a:rPr dirty="0"/>
              <a:t>Alps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Original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" y="2286000"/>
            <a:ext cx="7977505" cy="2838450"/>
            <a:chOff x="285750" y="2286000"/>
            <a:chExt cx="7977505" cy="2838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2732087"/>
              <a:ext cx="4286250" cy="2136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2286000"/>
              <a:ext cx="3843338" cy="2838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Saturated</a:t>
            </a:r>
            <a:r>
              <a:rPr spc="-475" dirty="0"/>
              <a:t> </a:t>
            </a:r>
            <a:r>
              <a:rPr spc="-10"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625725"/>
            <a:ext cx="4292600" cy="21399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2682" y="2151127"/>
            <a:ext cx="3736037" cy="27872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De-</a:t>
            </a:r>
            <a:r>
              <a:rPr spc="-25" dirty="0"/>
              <a:t>saturated</a:t>
            </a:r>
            <a:r>
              <a:rPr spc="-440" dirty="0"/>
              <a:t> </a:t>
            </a:r>
            <a:r>
              <a:rPr spc="-10"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786062"/>
            <a:ext cx="4064000" cy="2025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6482" y="2436877"/>
            <a:ext cx="3736037" cy="2787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804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Electromagnetic</a:t>
            </a:r>
            <a:r>
              <a:rPr spc="-195" dirty="0"/>
              <a:t> </a:t>
            </a:r>
            <a:r>
              <a:rPr spc="-10" dirty="0"/>
              <a:t>spectrum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2912" y="2809913"/>
            <a:ext cx="5450840" cy="3157855"/>
            <a:chOff x="1712912" y="2809913"/>
            <a:chExt cx="5450840" cy="3157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6439" y="2809913"/>
              <a:ext cx="5337134" cy="27510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2912" y="4310063"/>
              <a:ext cx="3657600" cy="16573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88539" y="6241733"/>
            <a:ext cx="4355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Human</a:t>
            </a:r>
            <a:r>
              <a:rPr sz="20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Luminance</a:t>
            </a:r>
            <a:r>
              <a:rPr sz="20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Sensitivity</a:t>
            </a:r>
            <a:r>
              <a:rPr sz="20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Function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1727" rIns="0" bIns="0" rtlCol="0">
            <a:spAutoFit/>
          </a:bodyPr>
          <a:lstStyle/>
          <a:p>
            <a:pPr marL="6851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Saturated</a:t>
            </a:r>
            <a:r>
              <a:rPr spc="-495" dirty="0"/>
              <a:t> </a:t>
            </a:r>
            <a:r>
              <a:rPr dirty="0"/>
              <a:t>–</a:t>
            </a:r>
            <a:r>
              <a:rPr spc="-500" dirty="0"/>
              <a:t> </a:t>
            </a:r>
            <a:r>
              <a:rPr spc="-10" dirty="0"/>
              <a:t>De-saturated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" y="2894012"/>
            <a:ext cx="3935411" cy="19605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6482" y="2265427"/>
            <a:ext cx="3736037" cy="27872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5215" rIns="0" bIns="0" rtlCol="0">
            <a:spAutoFit/>
          </a:bodyPr>
          <a:lstStyle/>
          <a:p>
            <a:pPr marL="685165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090420"/>
            <a:ext cx="7436484" cy="8756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29"/>
              </a:spcBef>
            </a:pPr>
            <a:r>
              <a:rPr sz="2800" dirty="0">
                <a:latin typeface="Tahoma"/>
                <a:cs typeface="Tahoma"/>
              </a:rPr>
              <a:t>Consider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following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transformation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matrix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(from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RGB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XYZ).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177062"/>
            <a:ext cx="4115614" cy="1136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528" y="4820920"/>
            <a:ext cx="869569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(a)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Given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color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RGB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(100,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80,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200) </a:t>
            </a:r>
            <a:r>
              <a:rPr sz="2800" dirty="0">
                <a:latin typeface="Arial"/>
                <a:cs typeface="Arial"/>
              </a:rPr>
              <a:t>compute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corresponding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normalized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x-</a:t>
            </a:r>
            <a:r>
              <a:rPr sz="2800" spc="-50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chromaticity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space.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1415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00"/>
              </a:spcBef>
            </a:pPr>
            <a:r>
              <a:rPr dirty="0"/>
              <a:t>Ans.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(a)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304800"/>
            <a:ext cx="4115614" cy="1136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2590800"/>
            <a:ext cx="5095881" cy="11394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2111057"/>
            <a:ext cx="141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355" algn="l"/>
              </a:tabLst>
            </a:pPr>
            <a:r>
              <a:rPr sz="2800" dirty="0">
                <a:latin typeface="Tahoma"/>
                <a:cs typeface="Tahoma"/>
              </a:rPr>
              <a:t>(X,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Y,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Z)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263" y="2337015"/>
            <a:ext cx="1982470" cy="1244600"/>
          </a:xfrm>
          <a:custGeom>
            <a:avLst/>
            <a:gdLst/>
            <a:ahLst/>
            <a:cxnLst/>
            <a:rect l="l" t="t" r="r" b="b"/>
            <a:pathLst>
              <a:path w="1982470" h="1244600">
                <a:moveTo>
                  <a:pt x="1981936" y="558584"/>
                </a:moveTo>
                <a:lnTo>
                  <a:pt x="1912404" y="509346"/>
                </a:lnTo>
                <a:lnTo>
                  <a:pt x="1907336" y="542290"/>
                </a:lnTo>
                <a:lnTo>
                  <a:pt x="1360665" y="458203"/>
                </a:lnTo>
                <a:lnTo>
                  <a:pt x="995057" y="0"/>
                </a:lnTo>
                <a:lnTo>
                  <a:pt x="987602" y="5930"/>
                </a:lnTo>
                <a:lnTo>
                  <a:pt x="1346784" y="456069"/>
                </a:lnTo>
                <a:lnTo>
                  <a:pt x="1116203" y="420585"/>
                </a:lnTo>
                <a:lnTo>
                  <a:pt x="412292" y="97066"/>
                </a:lnTo>
                <a:lnTo>
                  <a:pt x="408317" y="105714"/>
                </a:lnTo>
                <a:lnTo>
                  <a:pt x="1081925" y="415315"/>
                </a:lnTo>
                <a:lnTo>
                  <a:pt x="1460" y="249085"/>
                </a:lnTo>
                <a:lnTo>
                  <a:pt x="0" y="258495"/>
                </a:lnTo>
                <a:lnTo>
                  <a:pt x="1113459" y="429806"/>
                </a:lnTo>
                <a:lnTo>
                  <a:pt x="1448828" y="583946"/>
                </a:lnTo>
                <a:lnTo>
                  <a:pt x="1930679" y="1187792"/>
                </a:lnTo>
                <a:lnTo>
                  <a:pt x="1904619" y="1208595"/>
                </a:lnTo>
                <a:lnTo>
                  <a:pt x="1981936" y="1244384"/>
                </a:lnTo>
                <a:lnTo>
                  <a:pt x="1964182" y="1161059"/>
                </a:lnTo>
                <a:lnTo>
                  <a:pt x="1938121" y="1181862"/>
                </a:lnTo>
                <a:lnTo>
                  <a:pt x="1468056" y="592785"/>
                </a:lnTo>
                <a:lnTo>
                  <a:pt x="1910702" y="796213"/>
                </a:lnTo>
                <a:lnTo>
                  <a:pt x="1896783" y="826503"/>
                </a:lnTo>
                <a:lnTo>
                  <a:pt x="1981936" y="823696"/>
                </a:lnTo>
                <a:lnTo>
                  <a:pt x="1928609" y="757262"/>
                </a:lnTo>
                <a:lnTo>
                  <a:pt x="1914677" y="787552"/>
                </a:lnTo>
                <a:lnTo>
                  <a:pt x="1454848" y="576224"/>
                </a:lnTo>
                <a:lnTo>
                  <a:pt x="1435608" y="552119"/>
                </a:lnTo>
                <a:lnTo>
                  <a:pt x="1435608" y="567385"/>
                </a:lnTo>
                <a:lnTo>
                  <a:pt x="1147737" y="435076"/>
                </a:lnTo>
                <a:lnTo>
                  <a:pt x="1355547" y="467055"/>
                </a:lnTo>
                <a:lnTo>
                  <a:pt x="1435608" y="567385"/>
                </a:lnTo>
                <a:lnTo>
                  <a:pt x="1435608" y="552119"/>
                </a:lnTo>
                <a:lnTo>
                  <a:pt x="1369441" y="469188"/>
                </a:lnTo>
                <a:lnTo>
                  <a:pt x="1905889" y="551713"/>
                </a:lnTo>
                <a:lnTo>
                  <a:pt x="1900821" y="584657"/>
                </a:lnTo>
                <a:lnTo>
                  <a:pt x="1981936" y="558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5902" y="4554220"/>
            <a:ext cx="6005830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x=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/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(X+Y+Z)=113.8/397.4=0.2864</a:t>
            </a:r>
            <a:endParaRPr sz="2800">
              <a:latin typeface="Tahoma"/>
              <a:cs typeface="Tahoma"/>
            </a:endParaRPr>
          </a:p>
          <a:p>
            <a:pPr marL="47625">
              <a:lnSpc>
                <a:spcPct val="100000"/>
              </a:lnSpc>
              <a:spcBef>
                <a:spcPts val="2900"/>
              </a:spcBef>
            </a:pPr>
            <a:r>
              <a:rPr sz="2800" dirty="0">
                <a:latin typeface="Tahoma"/>
                <a:cs typeface="Tahoma"/>
              </a:rPr>
              <a:t>y=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/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(X+Y+Z)=84.8/397.4=0.2134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489" y="1019365"/>
            <a:ext cx="2176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dirty="0"/>
              <a:t>Ex.</a:t>
            </a:r>
            <a:r>
              <a:rPr spc="-25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-25" dirty="0"/>
              <a:t>(b)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304800"/>
            <a:ext cx="4115614" cy="11365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2090420"/>
            <a:ext cx="7082155" cy="300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  <a:tabLst>
                <a:tab pos="6475095" algn="l"/>
              </a:tabLst>
            </a:pPr>
            <a:r>
              <a:rPr sz="2800" dirty="0">
                <a:latin typeface="Tahoma"/>
                <a:cs typeface="Tahoma"/>
              </a:rPr>
              <a:t>Given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coordinates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normalized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70" dirty="0">
                <a:latin typeface="Tahoma"/>
                <a:cs typeface="Tahoma"/>
              </a:rPr>
              <a:t>x-</a:t>
            </a:r>
            <a:r>
              <a:rPr sz="2800" spc="-50" dirty="0">
                <a:latin typeface="Tahoma"/>
                <a:cs typeface="Tahoma"/>
              </a:rPr>
              <a:t>y </a:t>
            </a:r>
            <a:r>
              <a:rPr sz="2800" dirty="0">
                <a:latin typeface="Tahoma"/>
                <a:cs typeface="Tahoma"/>
              </a:rPr>
              <a:t>chromaticity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three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primary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as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2/3,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3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),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(1/5,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3/4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),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1/6,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1/10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),</a:t>
            </a:r>
            <a:endParaRPr sz="2800">
              <a:latin typeface="Tahoma"/>
              <a:cs typeface="Tahoma"/>
            </a:endParaRPr>
          </a:p>
          <a:p>
            <a:pPr marL="12700" marR="172085">
              <a:lnSpc>
                <a:spcPct val="99900"/>
              </a:lnSpc>
              <a:spcBef>
                <a:spcPts val="10"/>
              </a:spcBef>
            </a:pPr>
            <a:r>
              <a:rPr sz="2800" dirty="0">
                <a:latin typeface="Tahoma"/>
                <a:cs typeface="Tahoma"/>
              </a:rPr>
              <a:t>compute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corresponding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maximally </a:t>
            </a:r>
            <a:r>
              <a:rPr sz="2800" dirty="0">
                <a:latin typeface="Tahoma"/>
                <a:cs typeface="Tahoma"/>
              </a:rPr>
              <a:t>saturated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RGB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preserving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hue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intensity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above point.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86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00"/>
              </a:spcBef>
            </a:pPr>
            <a:r>
              <a:rPr dirty="0"/>
              <a:t>Ans.</a:t>
            </a:r>
            <a:r>
              <a:rPr spc="-40" dirty="0"/>
              <a:t> </a:t>
            </a:r>
            <a:r>
              <a:rPr spc="-20" dirty="0"/>
              <a:t>1(b)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dirty="0"/>
              <a:t>Move</a:t>
            </a:r>
            <a:r>
              <a:rPr spc="-25" dirty="0"/>
              <a:t> </a:t>
            </a:r>
            <a:r>
              <a:rPr dirty="0"/>
              <a:t>radially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gamut </a:t>
            </a:r>
            <a:r>
              <a:rPr dirty="0"/>
              <a:t>edge</a:t>
            </a:r>
            <a:r>
              <a:rPr spc="-45" dirty="0"/>
              <a:t> </a:t>
            </a:r>
            <a:r>
              <a:rPr dirty="0">
                <a:latin typeface="Segoe UI Symbol"/>
                <a:cs typeface="Segoe UI Symbol"/>
              </a:rPr>
              <a:t>➔</a:t>
            </a:r>
            <a:r>
              <a:rPr spc="-100" dirty="0">
                <a:latin typeface="Segoe UI Symbol"/>
                <a:cs typeface="Segoe UI Symbol"/>
              </a:rPr>
              <a:t> </a:t>
            </a:r>
            <a:r>
              <a:rPr spc="-10" dirty="0"/>
              <a:t>Maximum </a:t>
            </a:r>
            <a:r>
              <a:rPr dirty="0"/>
              <a:t>Saturation</a:t>
            </a:r>
            <a:r>
              <a:rPr spc="-25" dirty="0"/>
              <a:t> </a:t>
            </a:r>
            <a:r>
              <a:rPr dirty="0"/>
              <a:t>given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hue.</a:t>
            </a:r>
          </a:p>
          <a:p>
            <a:pPr marL="130175" marR="688975">
              <a:lnSpc>
                <a:spcPct val="100000"/>
              </a:lnSpc>
              <a:spcBef>
                <a:spcPts val="1405"/>
              </a:spcBef>
              <a:tabLst>
                <a:tab pos="2225040" algn="l"/>
              </a:tabLst>
            </a:pPr>
            <a:r>
              <a:rPr sz="2800" dirty="0">
                <a:latin typeface="Tahoma"/>
                <a:cs typeface="Tahoma"/>
              </a:rPr>
              <a:t>Intersection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point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between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line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formed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an </a:t>
            </a:r>
            <a:r>
              <a:rPr sz="2800" dirty="0">
                <a:latin typeface="Tahoma"/>
                <a:cs typeface="Tahoma"/>
              </a:rPr>
              <a:t>edge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triangle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25" dirty="0">
                <a:latin typeface="Tahoma"/>
                <a:cs typeface="Tahoma"/>
              </a:rPr>
              <a:t>wq.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2917" y="2403166"/>
            <a:ext cx="4505881" cy="3320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4940" y="4071620"/>
            <a:ext cx="104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(2/3,1/3)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0540" y="2776220"/>
            <a:ext cx="104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(1/5,3/4)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2703" y="3917633"/>
            <a:ext cx="104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(1/3,1/3)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6989" y="4234657"/>
            <a:ext cx="220122" cy="14842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50840" y="4601845"/>
            <a:ext cx="176974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q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 (.2864,.2134)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(1/6,1/10)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57825" y="4433887"/>
            <a:ext cx="654050" cy="481330"/>
            <a:chOff x="5457825" y="4433887"/>
            <a:chExt cx="654050" cy="4813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687" y="4541837"/>
              <a:ext cx="211138" cy="1936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62587" y="4438650"/>
              <a:ext cx="644525" cy="471805"/>
            </a:xfrm>
            <a:custGeom>
              <a:avLst/>
              <a:gdLst/>
              <a:ahLst/>
              <a:cxnLst/>
              <a:rect l="l" t="t" r="r" b="b"/>
              <a:pathLst>
                <a:path w="644525" h="471804">
                  <a:moveTo>
                    <a:pt x="644525" y="0"/>
                  </a:moveTo>
                  <a:lnTo>
                    <a:pt x="0" y="4714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0740" y="5900420"/>
            <a:ext cx="3158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Maximally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saturated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8238" y="4886325"/>
            <a:ext cx="549275" cy="1115060"/>
          </a:xfrm>
          <a:custGeom>
            <a:avLst/>
            <a:gdLst/>
            <a:ahLst/>
            <a:cxnLst/>
            <a:rect l="l" t="t" r="r" b="b"/>
            <a:pathLst>
              <a:path w="549275" h="1115060">
                <a:moveTo>
                  <a:pt x="514348" y="0"/>
                </a:moveTo>
                <a:lnTo>
                  <a:pt x="472854" y="74406"/>
                </a:lnTo>
                <a:lnTo>
                  <a:pt x="505835" y="75893"/>
                </a:lnTo>
                <a:lnTo>
                  <a:pt x="503905" y="103296"/>
                </a:lnTo>
                <a:lnTo>
                  <a:pt x="497070" y="154004"/>
                </a:lnTo>
                <a:lnTo>
                  <a:pt x="487820" y="203490"/>
                </a:lnTo>
                <a:lnTo>
                  <a:pt x="476345" y="251343"/>
                </a:lnTo>
                <a:lnTo>
                  <a:pt x="462832" y="297149"/>
                </a:lnTo>
                <a:lnTo>
                  <a:pt x="447473" y="340494"/>
                </a:lnTo>
                <a:lnTo>
                  <a:pt x="430461" y="380964"/>
                </a:lnTo>
                <a:lnTo>
                  <a:pt x="411993" y="418143"/>
                </a:lnTo>
                <a:lnTo>
                  <a:pt x="392272" y="451615"/>
                </a:lnTo>
                <a:lnTo>
                  <a:pt x="349937" y="505777"/>
                </a:lnTo>
                <a:lnTo>
                  <a:pt x="304895" y="540439"/>
                </a:lnTo>
                <a:lnTo>
                  <a:pt x="246679" y="553351"/>
                </a:lnTo>
                <a:lnTo>
                  <a:pt x="234763" y="555740"/>
                </a:lnTo>
                <a:lnTo>
                  <a:pt x="186151" y="580759"/>
                </a:lnTo>
                <a:lnTo>
                  <a:pt x="140121" y="627580"/>
                </a:lnTo>
                <a:lnTo>
                  <a:pt x="98750" y="691743"/>
                </a:lnTo>
                <a:lnTo>
                  <a:pt x="79993" y="729495"/>
                </a:lnTo>
                <a:lnTo>
                  <a:pt x="62757" y="770493"/>
                </a:lnTo>
                <a:lnTo>
                  <a:pt x="47221" y="814337"/>
                </a:lnTo>
                <a:lnTo>
                  <a:pt x="33564" y="860623"/>
                </a:lnTo>
                <a:lnTo>
                  <a:pt x="21976" y="908948"/>
                </a:lnTo>
                <a:lnTo>
                  <a:pt x="12637" y="958909"/>
                </a:lnTo>
                <a:lnTo>
                  <a:pt x="5736" y="1010101"/>
                </a:lnTo>
                <a:lnTo>
                  <a:pt x="1461" y="1062121"/>
                </a:lnTo>
                <a:lnTo>
                  <a:pt x="0" y="1114292"/>
                </a:lnTo>
                <a:lnTo>
                  <a:pt x="9521" y="1114558"/>
                </a:lnTo>
                <a:lnTo>
                  <a:pt x="10982" y="1062388"/>
                </a:lnTo>
                <a:lnTo>
                  <a:pt x="15229" y="1010883"/>
                </a:lnTo>
                <a:lnTo>
                  <a:pt x="22077" y="960182"/>
                </a:lnTo>
                <a:lnTo>
                  <a:pt x="31338" y="910699"/>
                </a:lnTo>
                <a:lnTo>
                  <a:pt x="42826" y="862845"/>
                </a:lnTo>
                <a:lnTo>
                  <a:pt x="56356" y="817033"/>
                </a:lnTo>
                <a:lnTo>
                  <a:pt x="71734" y="773676"/>
                </a:lnTo>
                <a:lnTo>
                  <a:pt x="88774" y="733188"/>
                </a:lnTo>
                <a:lnTo>
                  <a:pt x="107279" y="695982"/>
                </a:lnTo>
                <a:lnTo>
                  <a:pt x="127053" y="662477"/>
                </a:lnTo>
                <a:lnTo>
                  <a:pt x="169588" y="608227"/>
                </a:lnTo>
                <a:lnTo>
                  <a:pt x="214214" y="573986"/>
                </a:lnTo>
                <a:lnTo>
                  <a:pt x="271816" y="561157"/>
                </a:lnTo>
                <a:lnTo>
                  <a:pt x="284346" y="558685"/>
                </a:lnTo>
                <a:lnTo>
                  <a:pt x="332958" y="533666"/>
                </a:lnTo>
                <a:lnTo>
                  <a:pt x="378692" y="487221"/>
                </a:lnTo>
                <a:lnTo>
                  <a:pt x="420197" y="422982"/>
                </a:lnTo>
                <a:lnTo>
                  <a:pt x="438990" y="385203"/>
                </a:lnTo>
                <a:lnTo>
                  <a:pt x="456252" y="344187"/>
                </a:lnTo>
                <a:lnTo>
                  <a:pt x="471810" y="300332"/>
                </a:lnTo>
                <a:lnTo>
                  <a:pt x="485480" y="254039"/>
                </a:lnTo>
                <a:lnTo>
                  <a:pt x="497083" y="205713"/>
                </a:lnTo>
                <a:lnTo>
                  <a:pt x="506432" y="155755"/>
                </a:lnTo>
                <a:lnTo>
                  <a:pt x="513345" y="104570"/>
                </a:lnTo>
                <a:lnTo>
                  <a:pt x="515348" y="76323"/>
                </a:lnTo>
                <a:lnTo>
                  <a:pt x="548976" y="77839"/>
                </a:lnTo>
                <a:lnTo>
                  <a:pt x="514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86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00"/>
              </a:spcBef>
            </a:pPr>
            <a:r>
              <a:rPr dirty="0"/>
              <a:t>Ans.</a:t>
            </a:r>
            <a:r>
              <a:rPr spc="-40" dirty="0"/>
              <a:t> </a:t>
            </a:r>
            <a:r>
              <a:rPr spc="-20" dirty="0"/>
              <a:t>1(b)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4039553"/>
            <a:ext cx="3625850" cy="169989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589915" algn="ctr">
              <a:lnSpc>
                <a:spcPct val="100000"/>
              </a:lnSpc>
              <a:spcBef>
                <a:spcPts val="1664"/>
              </a:spcBef>
              <a:tabLst>
                <a:tab pos="2395220" algn="l"/>
              </a:tabLst>
            </a:pPr>
            <a:r>
              <a:rPr sz="2800" spc="-10" dirty="0">
                <a:latin typeface="Tahoma"/>
                <a:cs typeface="Tahoma"/>
              </a:rPr>
              <a:t>=(0.1199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-0.0469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45"/>
              </a:lnSpc>
              <a:spcBef>
                <a:spcPts val="1565"/>
              </a:spcBef>
            </a:pPr>
            <a:r>
              <a:rPr sz="2800" dirty="0">
                <a:latin typeface="Tahoma"/>
                <a:cs typeface="Tahoma"/>
              </a:rPr>
              <a:t>Intersection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point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45"/>
              </a:lnSpc>
            </a:pPr>
            <a:r>
              <a:rPr sz="2800" dirty="0">
                <a:latin typeface="Tahoma"/>
                <a:cs typeface="Tahoma"/>
              </a:rPr>
              <a:t>=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BG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wq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6015" y="4238308"/>
            <a:ext cx="1366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ahoma"/>
                <a:cs typeface="Tahoma"/>
              </a:rPr>
              <a:t>-0.0243)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2189" y="5714662"/>
            <a:ext cx="4820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7400" algn="l"/>
                <a:tab pos="3466465" algn="l"/>
              </a:tabLst>
            </a:pPr>
            <a:r>
              <a:rPr sz="2800" spc="-20" dirty="0">
                <a:latin typeface="Tahoma"/>
                <a:cs typeface="Tahoma"/>
              </a:rPr>
              <a:t>=(-</a:t>
            </a:r>
            <a:r>
              <a:rPr sz="2800" spc="-10" dirty="0">
                <a:latin typeface="Tahoma"/>
                <a:cs typeface="Tahoma"/>
              </a:rPr>
              <a:t>0.0041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0.0032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-0.0265)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1841182"/>
            <a:ext cx="5612130" cy="23761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734695" indent="29845">
              <a:lnSpc>
                <a:spcPct val="92100"/>
              </a:lnSpc>
              <a:spcBef>
                <a:spcPts val="365"/>
              </a:spcBef>
            </a:pPr>
            <a:r>
              <a:rPr sz="2800" dirty="0">
                <a:latin typeface="Tahoma"/>
                <a:cs typeface="Tahoma"/>
              </a:rPr>
              <a:t>Use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projective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concepts. </a:t>
            </a:r>
            <a:r>
              <a:rPr sz="2800" dirty="0">
                <a:latin typeface="Tahoma"/>
                <a:cs typeface="Tahoma"/>
              </a:rPr>
              <a:t>First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check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BG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wq </a:t>
            </a:r>
            <a:r>
              <a:rPr sz="2800" dirty="0">
                <a:latin typeface="Tahoma"/>
                <a:cs typeface="Tahoma"/>
              </a:rPr>
              <a:t>BG=(1/6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1/10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1)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(1/5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3/4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1)</a:t>
            </a:r>
            <a:endParaRPr sz="2800">
              <a:latin typeface="Tahoma"/>
              <a:cs typeface="Tahoma"/>
            </a:endParaRPr>
          </a:p>
          <a:p>
            <a:pPr marL="550545">
              <a:lnSpc>
                <a:spcPct val="100000"/>
              </a:lnSpc>
              <a:spcBef>
                <a:spcPts val="675"/>
              </a:spcBef>
              <a:tabLst>
                <a:tab pos="2706370" algn="l"/>
                <a:tab pos="4227195" algn="l"/>
              </a:tabLst>
            </a:pPr>
            <a:r>
              <a:rPr sz="2800" dirty="0">
                <a:latin typeface="Tahoma"/>
                <a:cs typeface="Tahoma"/>
              </a:rPr>
              <a:t>=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(-0.6500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0.0333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0.1050)</a:t>
            </a:r>
            <a:endParaRPr sz="2800">
              <a:latin typeface="Tahoma"/>
              <a:cs typeface="Tahoma"/>
            </a:endParaRPr>
          </a:p>
          <a:p>
            <a:pPr marL="66675">
              <a:lnSpc>
                <a:spcPct val="100000"/>
              </a:lnSpc>
              <a:spcBef>
                <a:spcPts val="1565"/>
              </a:spcBef>
            </a:pPr>
            <a:r>
              <a:rPr sz="2800" dirty="0">
                <a:latin typeface="Tahoma"/>
                <a:cs typeface="Tahoma"/>
              </a:rPr>
              <a:t>wq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(1/3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1/3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1)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(.2864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.2134</a:t>
            </a:r>
            <a:r>
              <a:rPr sz="2800" spc="-25" dirty="0">
                <a:latin typeface="Tahoma"/>
                <a:cs typeface="Tahoma"/>
              </a:rPr>
              <a:t> 1)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" y="6325870"/>
            <a:ext cx="7931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non-</a:t>
            </a:r>
            <a:r>
              <a:rPr sz="2800" dirty="0">
                <a:latin typeface="Tahoma"/>
                <a:cs typeface="Tahoma"/>
              </a:rPr>
              <a:t>homogeneous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coordinates: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(.1553,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-.1216)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0403" y="5100320"/>
            <a:ext cx="1857375" cy="11195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point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within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x-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space.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0662" y="5849828"/>
            <a:ext cx="384810" cy="403860"/>
          </a:xfrm>
          <a:custGeom>
            <a:avLst/>
            <a:gdLst/>
            <a:ahLst/>
            <a:cxnLst/>
            <a:rect l="l" t="t" r="r" b="b"/>
            <a:pathLst>
              <a:path w="384809" h="403860">
                <a:moveTo>
                  <a:pt x="377551" y="0"/>
                </a:moveTo>
                <a:lnTo>
                  <a:pt x="49103" y="344870"/>
                </a:lnTo>
                <a:lnTo>
                  <a:pt x="24963" y="321879"/>
                </a:lnTo>
                <a:lnTo>
                  <a:pt x="0" y="403334"/>
                </a:lnTo>
                <a:lnTo>
                  <a:pt x="80142" y="374431"/>
                </a:lnTo>
                <a:lnTo>
                  <a:pt x="56000" y="351439"/>
                </a:lnTo>
                <a:lnTo>
                  <a:pt x="384449" y="6568"/>
                </a:lnTo>
                <a:lnTo>
                  <a:pt x="377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86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00"/>
              </a:spcBef>
            </a:pPr>
            <a:r>
              <a:rPr dirty="0"/>
              <a:t>Ans.</a:t>
            </a:r>
            <a:r>
              <a:rPr spc="-40" dirty="0"/>
              <a:t> </a:t>
            </a:r>
            <a:r>
              <a:rPr spc="-20" dirty="0"/>
              <a:t>1(b)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841182"/>
            <a:ext cx="7780020" cy="175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ts val="3235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Use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projective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concepts.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095"/>
              </a:lnSpc>
              <a:tabLst>
                <a:tab pos="5697220" algn="l"/>
              </a:tabLst>
            </a:pPr>
            <a:r>
              <a:rPr sz="2800" dirty="0">
                <a:latin typeface="Tahoma"/>
                <a:cs typeface="Tahoma"/>
              </a:rPr>
              <a:t>Next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check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BR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(.1100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-</a:t>
            </a:r>
            <a:r>
              <a:rPr sz="2400" dirty="0">
                <a:latin typeface="Tahoma"/>
                <a:cs typeface="Tahoma"/>
              </a:rPr>
              <a:t>.0469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-.0243))</a:t>
            </a:r>
            <a:endParaRPr sz="2400">
              <a:latin typeface="Tahoma"/>
              <a:cs typeface="Tahoma"/>
            </a:endParaRPr>
          </a:p>
          <a:p>
            <a:pPr marL="42545">
              <a:lnSpc>
                <a:spcPts val="3220"/>
              </a:lnSpc>
            </a:pPr>
            <a:r>
              <a:rPr sz="2800" dirty="0">
                <a:latin typeface="Tahoma"/>
                <a:cs typeface="Tahoma"/>
              </a:rPr>
              <a:t>BR=(1/6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1/10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1)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(2/3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1/3</a:t>
            </a:r>
            <a:r>
              <a:rPr sz="2800" spc="-25" dirty="0">
                <a:latin typeface="Tahoma"/>
                <a:cs typeface="Tahoma"/>
              </a:rPr>
              <a:t> 1)</a:t>
            </a:r>
            <a:endParaRPr sz="2800">
              <a:latin typeface="Tahoma"/>
              <a:cs typeface="Tahoma"/>
            </a:endParaRPr>
          </a:p>
          <a:p>
            <a:pPr marL="550545">
              <a:lnSpc>
                <a:spcPct val="100000"/>
              </a:lnSpc>
              <a:spcBef>
                <a:spcPts val="675"/>
              </a:spcBef>
              <a:tabLst>
                <a:tab pos="2706370" algn="l"/>
                <a:tab pos="4116070" algn="l"/>
              </a:tabLst>
            </a:pPr>
            <a:r>
              <a:rPr sz="2800" dirty="0">
                <a:latin typeface="Tahoma"/>
                <a:cs typeface="Tahoma"/>
              </a:rPr>
              <a:t>=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(-0.2333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0.5000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-0.0111)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820795"/>
            <a:ext cx="4674870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Intersection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point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wq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45"/>
              </a:lnSpc>
              <a:tabLst>
                <a:tab pos="1928495" algn="l"/>
                <a:tab pos="3449320" algn="l"/>
              </a:tabLst>
            </a:pPr>
            <a:r>
              <a:rPr sz="2800" spc="-10" dirty="0">
                <a:latin typeface="Tahoma"/>
                <a:cs typeface="Tahoma"/>
              </a:rPr>
              <a:t>=(0.0127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0.0070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0.0490)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035233"/>
            <a:ext cx="7802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In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non-</a:t>
            </a:r>
            <a:r>
              <a:rPr sz="2800" dirty="0">
                <a:latin typeface="Tahoma"/>
                <a:cs typeface="Tahoma"/>
              </a:rPr>
              <a:t>homogeneous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coordinates: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(.2592,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.1429)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403" y="3704908"/>
            <a:ext cx="1585595" cy="11195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7780">
              <a:lnSpc>
                <a:spcPts val="2870"/>
              </a:lnSpc>
              <a:spcBef>
                <a:spcPts val="200"/>
              </a:spcBef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Maximally saturated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point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x-</a:t>
            </a:r>
            <a:r>
              <a:rPr sz="2400" spc="-210" dirty="0">
                <a:solidFill>
                  <a:srgbClr val="FF0000"/>
                </a:solidFill>
                <a:latin typeface="Tahoma"/>
                <a:cs typeface="Tahoma"/>
              </a:rPr>
              <a:t>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4312" y="4468703"/>
            <a:ext cx="384810" cy="403860"/>
          </a:xfrm>
          <a:custGeom>
            <a:avLst/>
            <a:gdLst/>
            <a:ahLst/>
            <a:cxnLst/>
            <a:rect l="l" t="t" r="r" b="b"/>
            <a:pathLst>
              <a:path w="384809" h="403860">
                <a:moveTo>
                  <a:pt x="377551" y="0"/>
                </a:moveTo>
                <a:lnTo>
                  <a:pt x="49103" y="344871"/>
                </a:lnTo>
                <a:lnTo>
                  <a:pt x="24963" y="321878"/>
                </a:lnTo>
                <a:lnTo>
                  <a:pt x="0" y="403334"/>
                </a:lnTo>
                <a:lnTo>
                  <a:pt x="80142" y="374431"/>
                </a:lnTo>
                <a:lnTo>
                  <a:pt x="56000" y="351439"/>
                </a:lnTo>
                <a:lnTo>
                  <a:pt x="384449" y="6569"/>
                </a:lnTo>
                <a:lnTo>
                  <a:pt x="377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86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00"/>
              </a:spcBef>
            </a:pPr>
            <a:r>
              <a:rPr dirty="0"/>
              <a:t>Ans.</a:t>
            </a:r>
            <a:r>
              <a:rPr spc="-40" dirty="0"/>
              <a:t> </a:t>
            </a:r>
            <a:r>
              <a:rPr spc="-20" dirty="0"/>
              <a:t>1(b)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4503" y="2034857"/>
            <a:ext cx="228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(.2592,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.1429)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096770"/>
            <a:ext cx="436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Maximally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saturated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point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x-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5718" y="334730"/>
            <a:ext cx="5095881" cy="113941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67400" y="6278562"/>
            <a:ext cx="304800" cy="222250"/>
          </a:xfrm>
          <a:custGeom>
            <a:avLst/>
            <a:gdLst/>
            <a:ahLst/>
            <a:cxnLst/>
            <a:rect l="l" t="t" r="r" b="b"/>
            <a:pathLst>
              <a:path w="304800" h="222250">
                <a:moveTo>
                  <a:pt x="0" y="111125"/>
                </a:moveTo>
                <a:lnTo>
                  <a:pt x="76200" y="111125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11125"/>
                </a:lnTo>
                <a:lnTo>
                  <a:pt x="304800" y="111125"/>
                </a:lnTo>
                <a:lnTo>
                  <a:pt x="152400" y="222250"/>
                </a:lnTo>
                <a:lnTo>
                  <a:pt x="0" y="111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564" y="2630170"/>
            <a:ext cx="8026400" cy="42703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2270" marR="104139">
              <a:lnSpc>
                <a:spcPts val="3329"/>
              </a:lnSpc>
              <a:spcBef>
                <a:spcPts val="235"/>
              </a:spcBef>
            </a:pPr>
            <a:r>
              <a:rPr sz="2800" dirty="0">
                <a:latin typeface="Tahoma"/>
                <a:cs typeface="Tahoma"/>
              </a:rPr>
              <a:t>Convert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x-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XYZ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(keeping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intensity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same) </a:t>
            </a:r>
            <a:r>
              <a:rPr sz="2800" spc="-20" dirty="0">
                <a:latin typeface="Tahoma"/>
                <a:cs typeface="Tahoma"/>
              </a:rPr>
              <a:t>X=(397.4)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.2529=103.0061</a:t>
            </a:r>
            <a:endParaRPr sz="2800">
              <a:latin typeface="Tahoma"/>
              <a:cs typeface="Tahoma"/>
            </a:endParaRPr>
          </a:p>
          <a:p>
            <a:pPr marL="382270">
              <a:lnSpc>
                <a:spcPts val="3265"/>
              </a:lnSpc>
            </a:pPr>
            <a:r>
              <a:rPr sz="2800" spc="-10" dirty="0">
                <a:latin typeface="Tahoma"/>
                <a:cs typeface="Tahoma"/>
              </a:rPr>
              <a:t>Y=(397.4)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.1429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56.7885</a:t>
            </a:r>
            <a:endParaRPr sz="2800">
              <a:latin typeface="Tahoma"/>
              <a:cs typeface="Tahoma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Z=397.4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–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(103.0061+56.7885)=237.6054</a:t>
            </a:r>
            <a:endParaRPr sz="28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1435"/>
              </a:spcBef>
            </a:pPr>
            <a:r>
              <a:rPr sz="2800" dirty="0">
                <a:latin typeface="Tahoma"/>
                <a:cs typeface="Tahoma"/>
              </a:rPr>
              <a:t>XYZ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RGB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transformation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matrix: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85"/>
              </a:spcBef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342765" algn="l"/>
                <a:tab pos="5695950" algn="l"/>
                <a:tab pos="6800850" algn="l"/>
              </a:tabLst>
            </a:pPr>
            <a:r>
              <a:rPr sz="2800" dirty="0">
                <a:latin typeface="Tahoma"/>
                <a:cs typeface="Tahoma"/>
              </a:rPr>
              <a:t>Convert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from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XYZ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RGB: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(81.42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49.06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239.51)</a:t>
            </a:r>
            <a:endParaRPr sz="2800">
              <a:latin typeface="Tahoma"/>
              <a:cs typeface="Tahoma"/>
            </a:endParaRPr>
          </a:p>
          <a:p>
            <a:pPr marL="4619625">
              <a:lnSpc>
                <a:spcPct val="100000"/>
              </a:lnSpc>
              <a:spcBef>
                <a:spcPts val="2115"/>
              </a:spcBef>
            </a:pPr>
            <a:r>
              <a:rPr sz="2800" dirty="0">
                <a:latin typeface="Tahoma"/>
                <a:cs typeface="Tahoma"/>
              </a:rPr>
              <a:t>(81,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49,</a:t>
            </a:r>
            <a:r>
              <a:rPr sz="2800" spc="-20" dirty="0">
                <a:latin typeface="Tahoma"/>
                <a:cs typeface="Tahoma"/>
              </a:rPr>
              <a:t> 240)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4543769"/>
            <a:ext cx="2852063" cy="97661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881937" y="1533448"/>
            <a:ext cx="918210" cy="2880360"/>
          </a:xfrm>
          <a:custGeom>
            <a:avLst/>
            <a:gdLst/>
            <a:ahLst/>
            <a:cxnLst/>
            <a:rect l="l" t="t" r="r" b="b"/>
            <a:pathLst>
              <a:path w="918209" h="2880360">
                <a:moveTo>
                  <a:pt x="491312" y="619887"/>
                </a:moveTo>
                <a:lnTo>
                  <a:pt x="479577" y="580555"/>
                </a:lnTo>
                <a:lnTo>
                  <a:pt x="448932" y="553491"/>
                </a:lnTo>
                <a:lnTo>
                  <a:pt x="440613" y="548868"/>
                </a:lnTo>
                <a:lnTo>
                  <a:pt x="460756" y="541223"/>
                </a:lnTo>
                <a:lnTo>
                  <a:pt x="449173" y="510705"/>
                </a:lnTo>
                <a:lnTo>
                  <a:pt x="267830" y="579513"/>
                </a:lnTo>
                <a:lnTo>
                  <a:pt x="279412" y="610031"/>
                </a:lnTo>
                <a:lnTo>
                  <a:pt x="414807" y="558660"/>
                </a:lnTo>
                <a:lnTo>
                  <a:pt x="421652" y="562698"/>
                </a:lnTo>
                <a:lnTo>
                  <a:pt x="452031" y="591845"/>
                </a:lnTo>
                <a:lnTo>
                  <a:pt x="458698" y="611593"/>
                </a:lnTo>
                <a:lnTo>
                  <a:pt x="457619" y="622147"/>
                </a:lnTo>
                <a:lnTo>
                  <a:pt x="421919" y="649185"/>
                </a:lnTo>
                <a:lnTo>
                  <a:pt x="310337" y="691527"/>
                </a:lnTo>
                <a:lnTo>
                  <a:pt x="321919" y="722045"/>
                </a:lnTo>
                <a:lnTo>
                  <a:pt x="439610" y="677392"/>
                </a:lnTo>
                <a:lnTo>
                  <a:pt x="477647" y="653237"/>
                </a:lnTo>
                <a:lnTo>
                  <a:pt x="489508" y="631710"/>
                </a:lnTo>
                <a:lnTo>
                  <a:pt x="491312" y="619887"/>
                </a:lnTo>
                <a:close/>
              </a:path>
              <a:path w="918209" h="2880360">
                <a:moveTo>
                  <a:pt x="495706" y="451269"/>
                </a:moveTo>
                <a:lnTo>
                  <a:pt x="487553" y="429793"/>
                </a:lnTo>
                <a:lnTo>
                  <a:pt x="460095" y="357441"/>
                </a:lnTo>
                <a:lnTo>
                  <a:pt x="435419" y="366801"/>
                </a:lnTo>
                <a:lnTo>
                  <a:pt x="447128" y="397649"/>
                </a:lnTo>
                <a:lnTo>
                  <a:pt x="254762" y="470649"/>
                </a:lnTo>
                <a:lnTo>
                  <a:pt x="243052" y="439801"/>
                </a:lnTo>
                <a:lnTo>
                  <a:pt x="218376" y="449160"/>
                </a:lnTo>
                <a:lnTo>
                  <a:pt x="253974" y="542988"/>
                </a:lnTo>
                <a:lnTo>
                  <a:pt x="278650" y="533628"/>
                </a:lnTo>
                <a:lnTo>
                  <a:pt x="266954" y="502780"/>
                </a:lnTo>
                <a:lnTo>
                  <a:pt x="351663" y="470649"/>
                </a:lnTo>
                <a:lnTo>
                  <a:pt x="459320" y="429793"/>
                </a:lnTo>
                <a:lnTo>
                  <a:pt x="471030" y="460641"/>
                </a:lnTo>
                <a:lnTo>
                  <a:pt x="495706" y="451269"/>
                </a:lnTo>
                <a:close/>
              </a:path>
              <a:path w="918209" h="2880360">
                <a:moveTo>
                  <a:pt x="572630" y="836104"/>
                </a:moveTo>
                <a:lnTo>
                  <a:pt x="562051" y="808189"/>
                </a:lnTo>
                <a:lnTo>
                  <a:pt x="560565" y="804278"/>
                </a:lnTo>
                <a:lnTo>
                  <a:pt x="401967" y="808189"/>
                </a:lnTo>
                <a:lnTo>
                  <a:pt x="523049" y="705421"/>
                </a:lnTo>
                <a:lnTo>
                  <a:pt x="510540" y="672465"/>
                </a:lnTo>
                <a:lnTo>
                  <a:pt x="354965" y="809129"/>
                </a:lnTo>
                <a:lnTo>
                  <a:pt x="365366" y="836561"/>
                </a:lnTo>
                <a:lnTo>
                  <a:pt x="572630" y="836104"/>
                </a:lnTo>
                <a:close/>
              </a:path>
              <a:path w="918209" h="2880360">
                <a:moveTo>
                  <a:pt x="619353" y="958723"/>
                </a:moveTo>
                <a:lnTo>
                  <a:pt x="604469" y="909777"/>
                </a:lnTo>
                <a:lnTo>
                  <a:pt x="591591" y="894041"/>
                </a:lnTo>
                <a:lnTo>
                  <a:pt x="591591" y="950341"/>
                </a:lnTo>
                <a:lnTo>
                  <a:pt x="591058" y="963295"/>
                </a:lnTo>
                <a:lnTo>
                  <a:pt x="561860" y="995337"/>
                </a:lnTo>
                <a:lnTo>
                  <a:pt x="553720" y="998664"/>
                </a:lnTo>
                <a:lnTo>
                  <a:pt x="520687" y="911593"/>
                </a:lnTo>
                <a:lnTo>
                  <a:pt x="517321" y="902728"/>
                </a:lnTo>
                <a:lnTo>
                  <a:pt x="525246" y="900455"/>
                </a:lnTo>
                <a:lnTo>
                  <a:pt x="532561" y="899414"/>
                </a:lnTo>
                <a:lnTo>
                  <a:pt x="545947" y="899782"/>
                </a:lnTo>
                <a:lnTo>
                  <a:pt x="580136" y="920216"/>
                </a:lnTo>
                <a:lnTo>
                  <a:pt x="591591" y="950341"/>
                </a:lnTo>
                <a:lnTo>
                  <a:pt x="591591" y="894041"/>
                </a:lnTo>
                <a:lnTo>
                  <a:pt x="579843" y="884389"/>
                </a:lnTo>
                <a:lnTo>
                  <a:pt x="563626" y="876236"/>
                </a:lnTo>
                <a:lnTo>
                  <a:pt x="545541" y="871486"/>
                </a:lnTo>
                <a:lnTo>
                  <a:pt x="526275" y="870496"/>
                </a:lnTo>
                <a:lnTo>
                  <a:pt x="505866" y="873264"/>
                </a:lnTo>
                <a:lnTo>
                  <a:pt x="463651" y="889330"/>
                </a:lnTo>
                <a:lnTo>
                  <a:pt x="433489" y="914463"/>
                </a:lnTo>
                <a:lnTo>
                  <a:pt x="416572" y="965822"/>
                </a:lnTo>
                <a:lnTo>
                  <a:pt x="418833" y="985583"/>
                </a:lnTo>
                <a:lnTo>
                  <a:pt x="435991" y="1028890"/>
                </a:lnTo>
                <a:lnTo>
                  <a:pt x="463867" y="1062850"/>
                </a:lnTo>
                <a:lnTo>
                  <a:pt x="497141" y="1050226"/>
                </a:lnTo>
                <a:lnTo>
                  <a:pt x="496468" y="1048435"/>
                </a:lnTo>
                <a:lnTo>
                  <a:pt x="493458" y="1046734"/>
                </a:lnTo>
                <a:lnTo>
                  <a:pt x="490080" y="1044422"/>
                </a:lnTo>
                <a:lnTo>
                  <a:pt x="482549" y="1038606"/>
                </a:lnTo>
                <a:lnTo>
                  <a:pt x="478383" y="1034872"/>
                </a:lnTo>
                <a:lnTo>
                  <a:pt x="473798" y="1030300"/>
                </a:lnTo>
                <a:lnTo>
                  <a:pt x="469442" y="1026007"/>
                </a:lnTo>
                <a:lnTo>
                  <a:pt x="447573" y="982522"/>
                </a:lnTo>
                <a:lnTo>
                  <a:pt x="446252" y="969568"/>
                </a:lnTo>
                <a:lnTo>
                  <a:pt x="447586" y="957351"/>
                </a:lnTo>
                <a:lnTo>
                  <a:pt x="479425" y="918248"/>
                </a:lnTo>
                <a:lnTo>
                  <a:pt x="493941" y="911593"/>
                </a:lnTo>
                <a:lnTo>
                  <a:pt x="541616" y="1037247"/>
                </a:lnTo>
                <a:lnTo>
                  <a:pt x="558177" y="1030960"/>
                </a:lnTo>
                <a:lnTo>
                  <a:pt x="592975" y="1011821"/>
                </a:lnTo>
                <a:lnTo>
                  <a:pt x="605548" y="998664"/>
                </a:lnTo>
                <a:lnTo>
                  <a:pt x="608965" y="993914"/>
                </a:lnTo>
                <a:lnTo>
                  <a:pt x="612711" y="987247"/>
                </a:lnTo>
                <a:lnTo>
                  <a:pt x="615632" y="980325"/>
                </a:lnTo>
                <a:lnTo>
                  <a:pt x="617715" y="973277"/>
                </a:lnTo>
                <a:lnTo>
                  <a:pt x="618959" y="966076"/>
                </a:lnTo>
                <a:lnTo>
                  <a:pt x="619353" y="958723"/>
                </a:lnTo>
                <a:close/>
              </a:path>
              <a:path w="918209" h="2880360">
                <a:moveTo>
                  <a:pt x="682701" y="1129106"/>
                </a:moveTo>
                <a:lnTo>
                  <a:pt x="663752" y="1094600"/>
                </a:lnTo>
                <a:lnTo>
                  <a:pt x="648563" y="1083106"/>
                </a:lnTo>
                <a:lnTo>
                  <a:pt x="641756" y="1078865"/>
                </a:lnTo>
                <a:lnTo>
                  <a:pt x="631837" y="1073378"/>
                </a:lnTo>
                <a:lnTo>
                  <a:pt x="658787" y="1063142"/>
                </a:lnTo>
                <a:lnTo>
                  <a:pt x="647204" y="1032624"/>
                </a:lnTo>
                <a:lnTo>
                  <a:pt x="465874" y="1101432"/>
                </a:lnTo>
                <a:lnTo>
                  <a:pt x="477456" y="1131951"/>
                </a:lnTo>
                <a:lnTo>
                  <a:pt x="606183" y="1083106"/>
                </a:lnTo>
                <a:lnTo>
                  <a:pt x="613232" y="1086751"/>
                </a:lnTo>
                <a:lnTo>
                  <a:pt x="642835" y="1116571"/>
                </a:lnTo>
                <a:lnTo>
                  <a:pt x="650265" y="1139558"/>
                </a:lnTo>
                <a:lnTo>
                  <a:pt x="650875" y="1141171"/>
                </a:lnTo>
                <a:lnTo>
                  <a:pt x="682701" y="1129106"/>
                </a:lnTo>
                <a:close/>
              </a:path>
              <a:path w="918209" h="2880360">
                <a:moveTo>
                  <a:pt x="727811" y="1256982"/>
                </a:moveTo>
                <a:lnTo>
                  <a:pt x="721588" y="1216139"/>
                </a:lnTo>
                <a:lnTo>
                  <a:pt x="708456" y="1188186"/>
                </a:lnTo>
                <a:lnTo>
                  <a:pt x="704608" y="1182319"/>
                </a:lnTo>
                <a:lnTo>
                  <a:pt x="695413" y="1172616"/>
                </a:lnTo>
                <a:lnTo>
                  <a:pt x="684860" y="1165161"/>
                </a:lnTo>
                <a:lnTo>
                  <a:pt x="673506" y="1160208"/>
                </a:lnTo>
                <a:lnTo>
                  <a:pt x="661898" y="1157998"/>
                </a:lnTo>
                <a:lnTo>
                  <a:pt x="650036" y="1158532"/>
                </a:lnTo>
                <a:lnTo>
                  <a:pt x="616102" y="1176134"/>
                </a:lnTo>
                <a:lnTo>
                  <a:pt x="603694" y="1211173"/>
                </a:lnTo>
                <a:lnTo>
                  <a:pt x="603923" y="1220114"/>
                </a:lnTo>
                <a:lnTo>
                  <a:pt x="604405" y="1225892"/>
                </a:lnTo>
                <a:lnTo>
                  <a:pt x="605167" y="1232027"/>
                </a:lnTo>
                <a:lnTo>
                  <a:pt x="607364" y="1245755"/>
                </a:lnTo>
                <a:lnTo>
                  <a:pt x="608152" y="1251280"/>
                </a:lnTo>
                <a:lnTo>
                  <a:pt x="609777" y="1264754"/>
                </a:lnTo>
                <a:lnTo>
                  <a:pt x="609879" y="1268564"/>
                </a:lnTo>
                <a:lnTo>
                  <a:pt x="609561" y="1274724"/>
                </a:lnTo>
                <a:lnTo>
                  <a:pt x="605205" y="1285417"/>
                </a:lnTo>
                <a:lnTo>
                  <a:pt x="600481" y="1289469"/>
                </a:lnTo>
                <a:lnTo>
                  <a:pt x="587603" y="1294358"/>
                </a:lnTo>
                <a:lnTo>
                  <a:pt x="583069" y="1295120"/>
                </a:lnTo>
                <a:lnTo>
                  <a:pt x="576173" y="1293901"/>
                </a:lnTo>
                <a:lnTo>
                  <a:pt x="549402" y="1256982"/>
                </a:lnTo>
                <a:lnTo>
                  <a:pt x="546773" y="1229817"/>
                </a:lnTo>
                <a:lnTo>
                  <a:pt x="547674" y="1216837"/>
                </a:lnTo>
                <a:lnTo>
                  <a:pt x="548487" y="1211173"/>
                </a:lnTo>
                <a:lnTo>
                  <a:pt x="550799" y="1202258"/>
                </a:lnTo>
                <a:lnTo>
                  <a:pt x="551916" y="1198333"/>
                </a:lnTo>
                <a:lnTo>
                  <a:pt x="552983" y="1194955"/>
                </a:lnTo>
                <a:lnTo>
                  <a:pt x="552373" y="1193330"/>
                </a:lnTo>
                <a:lnTo>
                  <a:pt x="518121" y="1206322"/>
                </a:lnTo>
                <a:lnTo>
                  <a:pt x="517499" y="1212900"/>
                </a:lnTo>
                <a:lnTo>
                  <a:pt x="517372" y="1216139"/>
                </a:lnTo>
                <a:lnTo>
                  <a:pt x="517245" y="1223987"/>
                </a:lnTo>
                <a:lnTo>
                  <a:pt x="517359" y="1229817"/>
                </a:lnTo>
                <a:lnTo>
                  <a:pt x="525703" y="1272349"/>
                </a:lnTo>
                <a:lnTo>
                  <a:pt x="546227" y="1306588"/>
                </a:lnTo>
                <a:lnTo>
                  <a:pt x="593521" y="1326007"/>
                </a:lnTo>
                <a:lnTo>
                  <a:pt x="601497" y="1324749"/>
                </a:lnTo>
                <a:lnTo>
                  <a:pt x="637247" y="1299565"/>
                </a:lnTo>
                <a:lnTo>
                  <a:pt x="639127" y="1295120"/>
                </a:lnTo>
                <a:lnTo>
                  <a:pt x="640524" y="1291818"/>
                </a:lnTo>
                <a:lnTo>
                  <a:pt x="642480" y="1283131"/>
                </a:lnTo>
                <a:lnTo>
                  <a:pt x="643051" y="1274724"/>
                </a:lnTo>
                <a:lnTo>
                  <a:pt x="643064" y="1272349"/>
                </a:lnTo>
                <a:lnTo>
                  <a:pt x="642480" y="1262951"/>
                </a:lnTo>
                <a:lnTo>
                  <a:pt x="641616" y="1255915"/>
                </a:lnTo>
                <a:lnTo>
                  <a:pt x="640753" y="1249832"/>
                </a:lnTo>
                <a:lnTo>
                  <a:pt x="638797" y="1237818"/>
                </a:lnTo>
                <a:lnTo>
                  <a:pt x="638009" y="1232027"/>
                </a:lnTo>
                <a:lnTo>
                  <a:pt x="636473" y="1217637"/>
                </a:lnTo>
                <a:lnTo>
                  <a:pt x="636524" y="1216139"/>
                </a:lnTo>
                <a:lnTo>
                  <a:pt x="636993" y="1209573"/>
                </a:lnTo>
                <a:lnTo>
                  <a:pt x="641337" y="1198511"/>
                </a:lnTo>
                <a:lnTo>
                  <a:pt x="646214" y="1194308"/>
                </a:lnTo>
                <a:lnTo>
                  <a:pt x="662343" y="1188186"/>
                </a:lnTo>
                <a:lnTo>
                  <a:pt x="670039" y="1189228"/>
                </a:lnTo>
                <a:lnTo>
                  <a:pt x="695325" y="1225054"/>
                </a:lnTo>
                <a:lnTo>
                  <a:pt x="698449" y="1251280"/>
                </a:lnTo>
                <a:lnTo>
                  <a:pt x="698246" y="1256982"/>
                </a:lnTo>
                <a:lnTo>
                  <a:pt x="697395" y="1264754"/>
                </a:lnTo>
                <a:lnTo>
                  <a:pt x="695909" y="1272578"/>
                </a:lnTo>
                <a:lnTo>
                  <a:pt x="693801" y="1280248"/>
                </a:lnTo>
                <a:lnTo>
                  <a:pt x="694423" y="1281874"/>
                </a:lnTo>
                <a:lnTo>
                  <a:pt x="727049" y="1269492"/>
                </a:lnTo>
                <a:lnTo>
                  <a:pt x="727684" y="1262951"/>
                </a:lnTo>
                <a:lnTo>
                  <a:pt x="727811" y="1256982"/>
                </a:lnTo>
                <a:close/>
              </a:path>
              <a:path w="918209" h="2880360">
                <a:moveTo>
                  <a:pt x="787742" y="1402511"/>
                </a:moveTo>
                <a:lnTo>
                  <a:pt x="772858" y="1353566"/>
                </a:lnTo>
                <a:lnTo>
                  <a:pt x="764832" y="1343215"/>
                </a:lnTo>
                <a:lnTo>
                  <a:pt x="761847" y="1339354"/>
                </a:lnTo>
                <a:lnTo>
                  <a:pt x="759980" y="1337830"/>
                </a:lnTo>
                <a:lnTo>
                  <a:pt x="759980" y="1394129"/>
                </a:lnTo>
                <a:lnTo>
                  <a:pt x="759447" y="1407083"/>
                </a:lnTo>
                <a:lnTo>
                  <a:pt x="730250" y="1439125"/>
                </a:lnTo>
                <a:lnTo>
                  <a:pt x="722109" y="1442453"/>
                </a:lnTo>
                <a:lnTo>
                  <a:pt x="689076" y="1355382"/>
                </a:lnTo>
                <a:lnTo>
                  <a:pt x="685711" y="1346517"/>
                </a:lnTo>
                <a:lnTo>
                  <a:pt x="693635" y="1344256"/>
                </a:lnTo>
                <a:lnTo>
                  <a:pt x="700951" y="1343215"/>
                </a:lnTo>
                <a:lnTo>
                  <a:pt x="714336" y="1343583"/>
                </a:lnTo>
                <a:lnTo>
                  <a:pt x="748525" y="1364005"/>
                </a:lnTo>
                <a:lnTo>
                  <a:pt x="759980" y="1394129"/>
                </a:lnTo>
                <a:lnTo>
                  <a:pt x="759980" y="1337830"/>
                </a:lnTo>
                <a:lnTo>
                  <a:pt x="748233" y="1328178"/>
                </a:lnTo>
                <a:lnTo>
                  <a:pt x="732015" y="1320025"/>
                </a:lnTo>
                <a:lnTo>
                  <a:pt x="713930" y="1315275"/>
                </a:lnTo>
                <a:lnTo>
                  <a:pt x="694677" y="1314284"/>
                </a:lnTo>
                <a:lnTo>
                  <a:pt x="674255" y="1317053"/>
                </a:lnTo>
                <a:lnTo>
                  <a:pt x="632040" y="1333119"/>
                </a:lnTo>
                <a:lnTo>
                  <a:pt x="601891" y="1358265"/>
                </a:lnTo>
                <a:lnTo>
                  <a:pt x="584962" y="1409611"/>
                </a:lnTo>
                <a:lnTo>
                  <a:pt x="587222" y="1429385"/>
                </a:lnTo>
                <a:lnTo>
                  <a:pt x="604380" y="1472679"/>
                </a:lnTo>
                <a:lnTo>
                  <a:pt x="632256" y="1506639"/>
                </a:lnTo>
                <a:lnTo>
                  <a:pt x="665530" y="1494015"/>
                </a:lnTo>
                <a:lnTo>
                  <a:pt x="664857" y="1492224"/>
                </a:lnTo>
                <a:lnTo>
                  <a:pt x="661847" y="1490522"/>
                </a:lnTo>
                <a:lnTo>
                  <a:pt x="658469" y="1488211"/>
                </a:lnTo>
                <a:lnTo>
                  <a:pt x="650938" y="1482407"/>
                </a:lnTo>
                <a:lnTo>
                  <a:pt x="646772" y="1478661"/>
                </a:lnTo>
                <a:lnTo>
                  <a:pt x="642188" y="1474089"/>
                </a:lnTo>
                <a:lnTo>
                  <a:pt x="637832" y="1469796"/>
                </a:lnTo>
                <a:lnTo>
                  <a:pt x="615962" y="1426311"/>
                </a:lnTo>
                <a:lnTo>
                  <a:pt x="614641" y="1413370"/>
                </a:lnTo>
                <a:lnTo>
                  <a:pt x="615975" y="1401140"/>
                </a:lnTo>
                <a:lnTo>
                  <a:pt x="647814" y="1362036"/>
                </a:lnTo>
                <a:lnTo>
                  <a:pt x="662330" y="1355382"/>
                </a:lnTo>
                <a:lnTo>
                  <a:pt x="710006" y="1481035"/>
                </a:lnTo>
                <a:lnTo>
                  <a:pt x="726567" y="1474749"/>
                </a:lnTo>
                <a:lnTo>
                  <a:pt x="761365" y="1455610"/>
                </a:lnTo>
                <a:lnTo>
                  <a:pt x="773938" y="1442453"/>
                </a:lnTo>
                <a:lnTo>
                  <a:pt x="777354" y="1437703"/>
                </a:lnTo>
                <a:lnTo>
                  <a:pt x="781100" y="1431036"/>
                </a:lnTo>
                <a:lnTo>
                  <a:pt x="784034" y="1424114"/>
                </a:lnTo>
                <a:lnTo>
                  <a:pt x="786104" y="1417066"/>
                </a:lnTo>
                <a:lnTo>
                  <a:pt x="787349" y="1409865"/>
                </a:lnTo>
                <a:lnTo>
                  <a:pt x="787742" y="1402511"/>
                </a:lnTo>
                <a:close/>
              </a:path>
              <a:path w="918209" h="2880360">
                <a:moveTo>
                  <a:pt x="917727" y="2802915"/>
                </a:moveTo>
                <a:lnTo>
                  <a:pt x="884402" y="2803537"/>
                </a:lnTo>
                <a:lnTo>
                  <a:pt x="883297" y="2744736"/>
                </a:lnTo>
                <a:lnTo>
                  <a:pt x="875957" y="2610815"/>
                </a:lnTo>
                <a:lnTo>
                  <a:pt x="864120" y="2479002"/>
                </a:lnTo>
                <a:lnTo>
                  <a:pt x="848106" y="2350351"/>
                </a:lnTo>
                <a:lnTo>
                  <a:pt x="828230" y="2225929"/>
                </a:lnTo>
                <a:lnTo>
                  <a:pt x="804837" y="2106803"/>
                </a:lnTo>
                <a:lnTo>
                  <a:pt x="791895" y="2049526"/>
                </a:lnTo>
                <a:lnTo>
                  <a:pt x="778205" y="1993950"/>
                </a:lnTo>
                <a:lnTo>
                  <a:pt x="763778" y="1940217"/>
                </a:lnTo>
                <a:lnTo>
                  <a:pt x="748677" y="1888464"/>
                </a:lnTo>
                <a:lnTo>
                  <a:pt x="732917" y="1838807"/>
                </a:lnTo>
                <a:lnTo>
                  <a:pt x="716559" y="1791385"/>
                </a:lnTo>
                <a:lnTo>
                  <a:pt x="699617" y="1746313"/>
                </a:lnTo>
                <a:lnTo>
                  <a:pt x="682155" y="1703743"/>
                </a:lnTo>
                <a:lnTo>
                  <a:pt x="664197" y="1663801"/>
                </a:lnTo>
                <a:lnTo>
                  <a:pt x="645782" y="1626603"/>
                </a:lnTo>
                <a:lnTo>
                  <a:pt x="626935" y="1592275"/>
                </a:lnTo>
                <a:lnTo>
                  <a:pt x="588098" y="1532788"/>
                </a:lnTo>
                <a:lnTo>
                  <a:pt x="547903" y="1486344"/>
                </a:lnTo>
                <a:lnTo>
                  <a:pt x="506463" y="1454073"/>
                </a:lnTo>
                <a:lnTo>
                  <a:pt x="463918" y="1437297"/>
                </a:lnTo>
                <a:lnTo>
                  <a:pt x="423316" y="1433169"/>
                </a:lnTo>
                <a:lnTo>
                  <a:pt x="403644" y="1427238"/>
                </a:lnTo>
                <a:lnTo>
                  <a:pt x="364324" y="1404023"/>
                </a:lnTo>
                <a:lnTo>
                  <a:pt x="324840" y="1365783"/>
                </a:lnTo>
                <a:lnTo>
                  <a:pt x="286080" y="1313713"/>
                </a:lnTo>
                <a:lnTo>
                  <a:pt x="248475" y="1248879"/>
                </a:lnTo>
                <a:lnTo>
                  <a:pt x="230225" y="1212024"/>
                </a:lnTo>
                <a:lnTo>
                  <a:pt x="212407" y="1172387"/>
                </a:lnTo>
                <a:lnTo>
                  <a:pt x="195059" y="1130084"/>
                </a:lnTo>
                <a:lnTo>
                  <a:pt x="178219" y="1085278"/>
                </a:lnTo>
                <a:lnTo>
                  <a:pt x="161937" y="1038085"/>
                </a:lnTo>
                <a:lnTo>
                  <a:pt x="146253" y="988656"/>
                </a:lnTo>
                <a:lnTo>
                  <a:pt x="131203" y="937094"/>
                </a:lnTo>
                <a:lnTo>
                  <a:pt x="116827" y="883564"/>
                </a:lnTo>
                <a:lnTo>
                  <a:pt x="103187" y="828179"/>
                </a:lnTo>
                <a:lnTo>
                  <a:pt x="90297" y="771118"/>
                </a:lnTo>
                <a:lnTo>
                  <a:pt x="66954" y="652297"/>
                </a:lnTo>
                <a:lnTo>
                  <a:pt x="47129" y="528193"/>
                </a:lnTo>
                <a:lnTo>
                  <a:pt x="31165" y="399872"/>
                </a:lnTo>
                <a:lnTo>
                  <a:pt x="19354" y="268389"/>
                </a:lnTo>
                <a:lnTo>
                  <a:pt x="12026" y="134810"/>
                </a:lnTo>
                <a:lnTo>
                  <a:pt x="9512" y="0"/>
                </a:lnTo>
                <a:lnTo>
                  <a:pt x="0" y="165"/>
                </a:lnTo>
                <a:lnTo>
                  <a:pt x="2514" y="134988"/>
                </a:lnTo>
                <a:lnTo>
                  <a:pt x="9842" y="268909"/>
                </a:lnTo>
                <a:lnTo>
                  <a:pt x="21678" y="400723"/>
                </a:lnTo>
                <a:lnTo>
                  <a:pt x="37680" y="529374"/>
                </a:lnTo>
                <a:lnTo>
                  <a:pt x="57556" y="653796"/>
                </a:lnTo>
                <a:lnTo>
                  <a:pt x="80949" y="772960"/>
                </a:lnTo>
                <a:lnTo>
                  <a:pt x="93891" y="830275"/>
                </a:lnTo>
                <a:lnTo>
                  <a:pt x="107581" y="885850"/>
                </a:lnTo>
                <a:lnTo>
                  <a:pt x="122008" y="939571"/>
                </a:lnTo>
                <a:lnTo>
                  <a:pt x="137109" y="991323"/>
                </a:lnTo>
                <a:lnTo>
                  <a:pt x="152857" y="1040968"/>
                </a:lnTo>
                <a:lnTo>
                  <a:pt x="169214" y="1088390"/>
                </a:lnTo>
                <a:lnTo>
                  <a:pt x="186143" y="1133436"/>
                </a:lnTo>
                <a:lnTo>
                  <a:pt x="203593" y="1175994"/>
                </a:lnTo>
                <a:lnTo>
                  <a:pt x="221538" y="1215936"/>
                </a:lnTo>
                <a:lnTo>
                  <a:pt x="239941" y="1253109"/>
                </a:lnTo>
                <a:lnTo>
                  <a:pt x="258762" y="1287411"/>
                </a:lnTo>
                <a:lnTo>
                  <a:pt x="297522" y="1346847"/>
                </a:lnTo>
                <a:lnTo>
                  <a:pt x="337578" y="1393228"/>
                </a:lnTo>
                <a:lnTo>
                  <a:pt x="379361" y="1425816"/>
                </a:lnTo>
                <a:lnTo>
                  <a:pt x="421894" y="1442593"/>
                </a:lnTo>
                <a:lnTo>
                  <a:pt x="462508" y="1446720"/>
                </a:lnTo>
                <a:lnTo>
                  <a:pt x="482168" y="1452651"/>
                </a:lnTo>
                <a:lnTo>
                  <a:pt x="521931" y="1476209"/>
                </a:lnTo>
                <a:lnTo>
                  <a:pt x="561225" y="1514386"/>
                </a:lnTo>
                <a:lnTo>
                  <a:pt x="599884" y="1566405"/>
                </a:lnTo>
                <a:lnTo>
                  <a:pt x="637425" y="1631188"/>
                </a:lnTo>
                <a:lnTo>
                  <a:pt x="655662" y="1668030"/>
                </a:lnTo>
                <a:lnTo>
                  <a:pt x="673468" y="1707654"/>
                </a:lnTo>
                <a:lnTo>
                  <a:pt x="690803" y="1749933"/>
                </a:lnTo>
                <a:lnTo>
                  <a:pt x="707644" y="1794725"/>
                </a:lnTo>
                <a:lnTo>
                  <a:pt x="723912" y="1841906"/>
                </a:lnTo>
                <a:lnTo>
                  <a:pt x="739597" y="1891347"/>
                </a:lnTo>
                <a:lnTo>
                  <a:pt x="754634" y="1942884"/>
                </a:lnTo>
                <a:lnTo>
                  <a:pt x="769010" y="1996414"/>
                </a:lnTo>
                <a:lnTo>
                  <a:pt x="782650" y="2051799"/>
                </a:lnTo>
                <a:lnTo>
                  <a:pt x="795540" y="2108898"/>
                </a:lnTo>
                <a:lnTo>
                  <a:pt x="818883" y="2227757"/>
                </a:lnTo>
                <a:lnTo>
                  <a:pt x="838695" y="2351862"/>
                </a:lnTo>
                <a:lnTo>
                  <a:pt x="854671" y="2480183"/>
                </a:lnTo>
                <a:lnTo>
                  <a:pt x="866470" y="2611666"/>
                </a:lnTo>
                <a:lnTo>
                  <a:pt x="873785" y="2745257"/>
                </a:lnTo>
                <a:lnTo>
                  <a:pt x="874877" y="2803715"/>
                </a:lnTo>
                <a:lnTo>
                  <a:pt x="841540" y="2804325"/>
                </a:lnTo>
                <a:lnTo>
                  <a:pt x="881062" y="2879801"/>
                </a:lnTo>
                <a:lnTo>
                  <a:pt x="917727" y="280291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3777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Uniform</a:t>
            </a:r>
            <a:r>
              <a:rPr spc="-80" dirty="0"/>
              <a:t>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spaces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217" y="3004967"/>
            <a:ext cx="2431432" cy="24783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3227" y="2063432"/>
            <a:ext cx="694817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76065" indent="-342900">
              <a:lnSpc>
                <a:spcPct val="999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Differences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x,y </a:t>
            </a:r>
            <a:r>
              <a:rPr sz="2400" dirty="0">
                <a:latin typeface="Tahoma"/>
                <a:cs typeface="Tahoma"/>
              </a:rPr>
              <a:t>coordinates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not </a:t>
            </a:r>
            <a:r>
              <a:rPr sz="2400" dirty="0">
                <a:latin typeface="Tahoma"/>
                <a:cs typeface="Tahoma"/>
              </a:rPr>
              <a:t>reflect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perceptual </a:t>
            </a:r>
            <a:r>
              <a:rPr sz="2400" dirty="0">
                <a:latin typeface="Tahoma"/>
                <a:cs typeface="Tahoma"/>
              </a:rPr>
              <a:t>color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differences.</a:t>
            </a:r>
            <a:endParaRPr sz="2400">
              <a:latin typeface="Tahoma"/>
              <a:cs typeface="Tahoma"/>
            </a:endParaRPr>
          </a:p>
          <a:p>
            <a:pPr marL="355600" marR="3869690" indent="-342900">
              <a:lnSpc>
                <a:spcPct val="99800"/>
              </a:lnSpc>
              <a:spcBef>
                <a:spcPts val="595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CIE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u’v’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projective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x,y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make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ellipses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more </a:t>
            </a:r>
            <a:r>
              <a:rPr sz="2400" spc="-10" dirty="0">
                <a:latin typeface="Tahoma"/>
                <a:cs typeface="Tahoma"/>
              </a:rPr>
              <a:t>uniform.</a:t>
            </a:r>
            <a:endParaRPr sz="2400">
              <a:latin typeface="Tahoma"/>
              <a:cs typeface="Tahoma"/>
            </a:endParaRPr>
          </a:p>
          <a:p>
            <a:pPr marL="4614545" marR="5080" algn="ctr">
              <a:lnSpc>
                <a:spcPct val="99900"/>
              </a:lnSpc>
              <a:spcBef>
                <a:spcPts val="1110"/>
              </a:spcBef>
            </a:pPr>
            <a:r>
              <a:rPr sz="2100" b="1" dirty="0">
                <a:latin typeface="Tahoma"/>
                <a:cs typeface="Tahoma"/>
              </a:rPr>
              <a:t>McAdam</a:t>
            </a:r>
            <a:r>
              <a:rPr sz="2100" b="1" spc="-90" dirty="0">
                <a:latin typeface="Tahoma"/>
                <a:cs typeface="Tahoma"/>
              </a:rPr>
              <a:t> </a:t>
            </a:r>
            <a:r>
              <a:rPr sz="2100" b="1" spc="-10" dirty="0">
                <a:latin typeface="Tahoma"/>
                <a:cs typeface="Tahoma"/>
              </a:rPr>
              <a:t>ellipses: </a:t>
            </a:r>
            <a:r>
              <a:rPr sz="2100" dirty="0">
                <a:latin typeface="Tahoma"/>
                <a:cs typeface="Tahoma"/>
              </a:rPr>
              <a:t>Just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noticeable </a:t>
            </a:r>
            <a:r>
              <a:rPr sz="2100" dirty="0">
                <a:latin typeface="Tahoma"/>
                <a:cs typeface="Tahoma"/>
              </a:rPr>
              <a:t>differences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in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color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6025" y="3011487"/>
            <a:ext cx="2628900" cy="2574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0621" y="2062195"/>
            <a:ext cx="5553378" cy="7017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68427" y="6698877"/>
            <a:ext cx="2347595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Linda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Shapiro,</a:t>
            </a:r>
            <a:r>
              <a:rPr sz="900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U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3366"/>
                </a:solidFill>
                <a:latin typeface="Tahoma"/>
                <a:cs typeface="Tahoma"/>
              </a:rPr>
              <a:t>Washington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103" y="413893"/>
            <a:ext cx="3968750" cy="13823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80"/>
              </a:spcBef>
            </a:pPr>
            <a:r>
              <a:rPr dirty="0"/>
              <a:t>CIE</a:t>
            </a:r>
            <a:r>
              <a:rPr spc="-45" dirty="0"/>
              <a:t> </a:t>
            </a:r>
            <a:r>
              <a:rPr dirty="0"/>
              <a:t>Lab</a:t>
            </a:r>
            <a:r>
              <a:rPr spc="-30" dirty="0"/>
              <a:t> </a:t>
            </a:r>
            <a:r>
              <a:rPr spc="-10" dirty="0"/>
              <a:t>(</a:t>
            </a:r>
            <a:r>
              <a:rPr i="1" spc="-10" dirty="0">
                <a:latin typeface="Times New Roman"/>
                <a:cs typeface="Times New Roman"/>
              </a:rPr>
              <a:t>L*a*b</a:t>
            </a:r>
            <a:r>
              <a:rPr spc="-10" dirty="0"/>
              <a:t>)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874011"/>
            <a:ext cx="4759960" cy="45694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luminance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channel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L*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two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color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channels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a*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b*</a:t>
            </a:r>
            <a:r>
              <a:rPr sz="2400" spc="-20" dirty="0">
                <a:latin typeface="Tahoma"/>
                <a:cs typeface="Tahoma"/>
              </a:rPr>
              <a:t>).</a:t>
            </a:r>
            <a:endParaRPr sz="2400">
              <a:latin typeface="Tahoma"/>
              <a:cs typeface="Tahoma"/>
            </a:endParaRPr>
          </a:p>
          <a:p>
            <a:pPr marL="355600" marR="352425" indent="-342900">
              <a:lnSpc>
                <a:spcPct val="99900"/>
              </a:lnSpc>
              <a:spcBef>
                <a:spcPts val="56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model,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color </a:t>
            </a:r>
            <a:r>
              <a:rPr sz="2400" dirty="0">
                <a:latin typeface="Tahoma"/>
                <a:cs typeface="Tahoma"/>
              </a:rPr>
              <a:t>differences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which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perceive </a:t>
            </a:r>
            <a:r>
              <a:rPr sz="2400" dirty="0">
                <a:latin typeface="Tahoma"/>
                <a:cs typeface="Tahoma"/>
              </a:rPr>
              <a:t>correspond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Euclidean </a:t>
            </a:r>
            <a:r>
              <a:rPr sz="2400" dirty="0">
                <a:latin typeface="Tahoma"/>
                <a:cs typeface="Tahoma"/>
              </a:rPr>
              <a:t>distances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CIE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Lab.</a:t>
            </a:r>
            <a:endParaRPr sz="2400">
              <a:latin typeface="Tahoma"/>
              <a:cs typeface="Tahoma"/>
            </a:endParaRPr>
          </a:p>
          <a:p>
            <a:pPr marL="355600" marR="297815" indent="-342900">
              <a:lnSpc>
                <a:spcPct val="100499"/>
              </a:lnSpc>
              <a:spcBef>
                <a:spcPts val="505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axis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extends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green (-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(+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ahoma"/>
                <a:cs typeface="Tahoma"/>
              </a:rPr>
              <a:t>axis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yellow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(+</a:t>
            </a:r>
            <a:r>
              <a:rPr sz="2400" i="1" spc="-1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ahoma"/>
                <a:cs typeface="Tahoma"/>
              </a:rPr>
              <a:t>).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brightness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increases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bottom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top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of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model.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437" y="96837"/>
            <a:ext cx="2654300" cy="24733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878" y="6459728"/>
            <a:ext cx="50025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366"/>
                </a:solidFill>
                <a:latin typeface="Calibri"/>
                <a:cs typeface="Calibri"/>
                <a:hlinkClick r:id="rId3"/>
              </a:rPr>
              <a:t>http://en.wikipedia.org/wiki/Lab_color_space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46705" y="2629145"/>
            <a:ext cx="3754120" cy="2834640"/>
            <a:chOff x="5146705" y="2629145"/>
            <a:chExt cx="3754120" cy="2834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2629145"/>
              <a:ext cx="2458695" cy="7624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6705" y="3396178"/>
              <a:ext cx="3753591" cy="20672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82540" y="5542724"/>
            <a:ext cx="4070985" cy="7639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>
              <a:lnSpc>
                <a:spcPct val="101800"/>
              </a:lnSpc>
              <a:spcBef>
                <a:spcPts val="45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i="1" baseline="-1909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i="1" baseline="-1909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i="1" spc="494" baseline="-190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00" i="1" baseline="-1909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i="1" spc="494" baseline="-190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 the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reference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white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XYZ</a:t>
            </a:r>
            <a:r>
              <a:rPr sz="2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space.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8427" y="6698877"/>
            <a:ext cx="2347595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Linda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Shapiro,</a:t>
            </a:r>
            <a:r>
              <a:rPr sz="900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U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3366"/>
                </a:solidFill>
                <a:latin typeface="Tahoma"/>
                <a:cs typeface="Tahoma"/>
              </a:rPr>
              <a:t>Washington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618" y="856875"/>
            <a:ext cx="6887209" cy="5172710"/>
            <a:chOff x="1142618" y="856875"/>
            <a:chExt cx="6887209" cy="5172710"/>
          </a:xfrm>
        </p:grpSpPr>
        <p:sp>
          <p:nvSpPr>
            <p:cNvPr id="3" name="object 3"/>
            <p:cNvSpPr/>
            <p:nvPr/>
          </p:nvSpPr>
          <p:spPr>
            <a:xfrm>
              <a:off x="1142999" y="857250"/>
              <a:ext cx="6886575" cy="5172075"/>
            </a:xfrm>
            <a:custGeom>
              <a:avLst/>
              <a:gdLst/>
              <a:ahLst/>
              <a:cxnLst/>
              <a:rect l="l" t="t" r="r" b="b"/>
              <a:pathLst>
                <a:path w="6886575" h="5172075">
                  <a:moveTo>
                    <a:pt x="6886575" y="0"/>
                  </a:moveTo>
                  <a:lnTo>
                    <a:pt x="0" y="0"/>
                  </a:lnTo>
                  <a:lnTo>
                    <a:pt x="0" y="5172074"/>
                  </a:lnTo>
                  <a:lnTo>
                    <a:pt x="6886575" y="5172074"/>
                  </a:lnTo>
                  <a:lnTo>
                    <a:pt x="688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460" y="866717"/>
              <a:ext cx="6865620" cy="5151120"/>
            </a:xfrm>
            <a:custGeom>
              <a:avLst/>
              <a:gdLst/>
              <a:ahLst/>
              <a:cxnLst/>
              <a:rect l="l" t="t" r="r" b="b"/>
              <a:pathLst>
                <a:path w="6865620" h="5151120">
                  <a:moveTo>
                    <a:pt x="0" y="5151017"/>
                  </a:moveTo>
                  <a:lnTo>
                    <a:pt x="6865518" y="5151017"/>
                  </a:lnTo>
                  <a:lnTo>
                    <a:pt x="6865518" y="0"/>
                  </a:lnTo>
                  <a:lnTo>
                    <a:pt x="0" y="0"/>
                  </a:lnTo>
                  <a:lnTo>
                    <a:pt x="0" y="5151017"/>
                  </a:lnTo>
                  <a:close/>
                </a:path>
              </a:pathLst>
            </a:custGeom>
            <a:ln w="19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776" y="1476972"/>
              <a:ext cx="6701155" cy="0"/>
            </a:xfrm>
            <a:custGeom>
              <a:avLst/>
              <a:gdLst/>
              <a:ahLst/>
              <a:cxnLst/>
              <a:rect l="l" t="t" r="r" b="b"/>
              <a:pathLst>
                <a:path w="6701155">
                  <a:moveTo>
                    <a:pt x="0" y="0"/>
                  </a:moveTo>
                  <a:lnTo>
                    <a:pt x="6700907" y="0"/>
                  </a:lnTo>
                </a:path>
              </a:pathLst>
            </a:custGeom>
            <a:ln w="286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3102" y="1572256"/>
              <a:ext cx="6501130" cy="0"/>
            </a:xfrm>
            <a:custGeom>
              <a:avLst/>
              <a:gdLst/>
              <a:ahLst/>
              <a:cxnLst/>
              <a:rect l="l" t="t" r="r" b="b"/>
              <a:pathLst>
                <a:path w="6501130">
                  <a:moveTo>
                    <a:pt x="0" y="0"/>
                  </a:moveTo>
                  <a:lnTo>
                    <a:pt x="6500776" y="0"/>
                  </a:lnTo>
                </a:path>
              </a:pathLst>
            </a:custGeom>
            <a:ln w="28621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8417" y="1667634"/>
              <a:ext cx="6282055" cy="0"/>
            </a:xfrm>
            <a:custGeom>
              <a:avLst/>
              <a:gdLst/>
              <a:ahLst/>
              <a:cxnLst/>
              <a:rect l="l" t="t" r="r" b="b"/>
              <a:pathLst>
                <a:path w="6282055">
                  <a:moveTo>
                    <a:pt x="0" y="0"/>
                  </a:moveTo>
                  <a:lnTo>
                    <a:pt x="6281504" y="0"/>
                  </a:lnTo>
                </a:path>
              </a:pathLst>
            </a:custGeom>
            <a:ln w="2862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0229" y="1019231"/>
              <a:ext cx="0" cy="4853305"/>
            </a:xfrm>
            <a:custGeom>
              <a:avLst/>
              <a:gdLst/>
              <a:ahLst/>
              <a:cxnLst/>
              <a:rect l="l" t="t" r="r" b="b"/>
              <a:pathLst>
                <a:path h="4853305">
                  <a:moveTo>
                    <a:pt x="0" y="0"/>
                  </a:moveTo>
                  <a:lnTo>
                    <a:pt x="0" y="4853266"/>
                  </a:lnTo>
                </a:path>
              </a:pathLst>
            </a:custGeom>
            <a:ln w="28619">
              <a:solidFill>
                <a:srgbClr val="FF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913" y="1114610"/>
              <a:ext cx="0" cy="4624705"/>
            </a:xfrm>
            <a:custGeom>
              <a:avLst/>
              <a:gdLst/>
              <a:ahLst/>
              <a:cxnLst/>
              <a:rect l="l" t="t" r="r" b="b"/>
              <a:pathLst>
                <a:path h="4624705">
                  <a:moveTo>
                    <a:pt x="0" y="0"/>
                  </a:moveTo>
                  <a:lnTo>
                    <a:pt x="0" y="4624252"/>
                  </a:lnTo>
                </a:path>
              </a:pathLst>
            </a:custGeom>
            <a:ln w="2861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588" y="1212466"/>
              <a:ext cx="0" cy="4422140"/>
            </a:xfrm>
            <a:custGeom>
              <a:avLst/>
              <a:gdLst/>
              <a:ahLst/>
              <a:cxnLst/>
              <a:rect l="l" t="t" r="r" b="b"/>
              <a:pathLst>
                <a:path h="4422140">
                  <a:moveTo>
                    <a:pt x="0" y="0"/>
                  </a:moveTo>
                  <a:lnTo>
                    <a:pt x="0" y="4421604"/>
                  </a:lnTo>
                </a:path>
              </a:pathLst>
            </a:custGeom>
            <a:ln w="28619">
              <a:solidFill>
                <a:srgbClr val="00E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844" rIns="0" bIns="0" rtlCol="0">
            <a:spAutoFit/>
          </a:bodyPr>
          <a:lstStyle/>
          <a:p>
            <a:pPr marL="28238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Tahoma"/>
                <a:cs typeface="Tahoma"/>
              </a:rPr>
              <a:t>The</a:t>
            </a:r>
            <a:r>
              <a:rPr sz="2400" b="1" spc="-50" dirty="0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ahoma"/>
                <a:cs typeface="Tahoma"/>
              </a:rPr>
              <a:t>Physics</a:t>
            </a:r>
            <a:r>
              <a:rPr sz="2400" b="1" spc="-45" dirty="0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ahoma"/>
                <a:cs typeface="Tahoma"/>
              </a:rPr>
              <a:t>of</a:t>
            </a:r>
            <a:r>
              <a:rPr sz="2400" b="1" spc="-50" dirty="0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3366FF"/>
                </a:solidFill>
                <a:latin typeface="Tahoma"/>
                <a:cs typeface="Tahoma"/>
              </a:rPr>
              <a:t>Light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79505" y="2983285"/>
            <a:ext cx="2442845" cy="1807210"/>
            <a:chOff x="4079505" y="2983285"/>
            <a:chExt cx="2442845" cy="1807210"/>
          </a:xfrm>
        </p:grpSpPr>
        <p:sp>
          <p:nvSpPr>
            <p:cNvPr id="13" name="object 13"/>
            <p:cNvSpPr/>
            <p:nvPr/>
          </p:nvSpPr>
          <p:spPr>
            <a:xfrm>
              <a:off x="6416674" y="4057650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6286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86499" y="38862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8001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56324" y="3714749"/>
              <a:ext cx="0" cy="971550"/>
            </a:xfrm>
            <a:custGeom>
              <a:avLst/>
              <a:gdLst/>
              <a:ahLst/>
              <a:cxnLst/>
              <a:rect l="l" t="t" r="r" b="b"/>
              <a:pathLst>
                <a:path h="971550">
                  <a:moveTo>
                    <a:pt x="0" y="9715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7737" y="377189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4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4387" y="3886200"/>
              <a:ext cx="3175" cy="800100"/>
            </a:xfrm>
            <a:custGeom>
              <a:avLst/>
              <a:gdLst/>
              <a:ahLst/>
              <a:cxnLst/>
              <a:rect l="l" t="t" r="r" b="b"/>
              <a:pathLst>
                <a:path w="3175" h="800100">
                  <a:moveTo>
                    <a:pt x="3175" y="800100"/>
                  </a:moveTo>
                  <a:lnTo>
                    <a:pt x="0" y="0"/>
                  </a:lnTo>
                </a:path>
              </a:pathLst>
            </a:custGeom>
            <a:ln w="1016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7387" y="377189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4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7212" y="3600449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10858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07037" y="3428999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12573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99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78449" y="3371849"/>
              <a:ext cx="0" cy="1314450"/>
            </a:xfrm>
            <a:custGeom>
              <a:avLst/>
              <a:gdLst/>
              <a:ahLst/>
              <a:cxnLst/>
              <a:rect l="l" t="t" r="r" b="b"/>
              <a:pathLst>
                <a:path h="1314450">
                  <a:moveTo>
                    <a:pt x="0" y="13144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48274" y="3486149"/>
              <a:ext cx="0" cy="1200150"/>
            </a:xfrm>
            <a:custGeom>
              <a:avLst/>
              <a:gdLst/>
              <a:ahLst/>
              <a:cxnLst/>
              <a:rect l="l" t="t" r="r" b="b"/>
              <a:pathLst>
                <a:path h="1200150">
                  <a:moveTo>
                    <a:pt x="0" y="12001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8099" y="3543299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11430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33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9512" y="3657599"/>
              <a:ext cx="0" cy="1028700"/>
            </a:xfrm>
            <a:custGeom>
              <a:avLst/>
              <a:gdLst/>
              <a:ahLst/>
              <a:cxnLst/>
              <a:rect l="l" t="t" r="r" b="b"/>
              <a:pathLst>
                <a:path h="1028700">
                  <a:moveTo>
                    <a:pt x="0" y="10287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9337" y="377189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9144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0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162" y="3943350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h="742950">
                  <a:moveTo>
                    <a:pt x="0" y="7429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00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98987" y="4114800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5715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FFCF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8812" y="42291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0224" y="4057650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6286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66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0049" y="3943350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h="742950">
                  <a:moveTo>
                    <a:pt x="0" y="742950"/>
                  </a:moveTo>
                  <a:lnTo>
                    <a:pt x="1" y="0"/>
                  </a:lnTo>
                </a:path>
              </a:pathLst>
            </a:custGeom>
            <a:ln w="101600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95698" y="2999477"/>
              <a:ext cx="2410460" cy="1774825"/>
            </a:xfrm>
            <a:custGeom>
              <a:avLst/>
              <a:gdLst/>
              <a:ahLst/>
              <a:cxnLst/>
              <a:rect l="l" t="t" r="r" b="b"/>
              <a:pathLst>
                <a:path w="2410459" h="1774825">
                  <a:moveTo>
                    <a:pt x="803495" y="1659776"/>
                  </a:moveTo>
                  <a:lnTo>
                    <a:pt x="803495" y="1766215"/>
                  </a:lnTo>
                </a:path>
                <a:path w="2410459" h="1774825">
                  <a:moveTo>
                    <a:pt x="1602482" y="1659776"/>
                  </a:moveTo>
                  <a:lnTo>
                    <a:pt x="1602482" y="1766215"/>
                  </a:lnTo>
                </a:path>
                <a:path w="2410459" h="1774825">
                  <a:moveTo>
                    <a:pt x="0" y="1659776"/>
                  </a:moveTo>
                  <a:lnTo>
                    <a:pt x="0" y="1766215"/>
                  </a:lnTo>
                </a:path>
                <a:path w="2410459" h="1774825">
                  <a:moveTo>
                    <a:pt x="2410095" y="1774270"/>
                  </a:moveTo>
                  <a:lnTo>
                    <a:pt x="2410095" y="0"/>
                  </a:lnTo>
                </a:path>
                <a:path w="2410459" h="1774825">
                  <a:moveTo>
                    <a:pt x="0" y="57165"/>
                  </a:moveTo>
                  <a:lnTo>
                    <a:pt x="0" y="1708968"/>
                  </a:lnTo>
                  <a:lnTo>
                    <a:pt x="2393822" y="1708968"/>
                  </a:lnTo>
                </a:path>
              </a:pathLst>
            </a:custGeom>
            <a:ln w="32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62671" y="3508541"/>
            <a:ext cx="131889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Photons</a:t>
            </a:r>
            <a:endParaRPr sz="2300">
              <a:latin typeface="Arial"/>
              <a:cs typeface="Arial"/>
            </a:endParaRPr>
          </a:p>
          <a:p>
            <a:pPr marL="76835">
              <a:lnSpc>
                <a:spcPts val="254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(per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ms.)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74900" y="3143646"/>
            <a:ext cx="1600835" cy="1200150"/>
          </a:xfrm>
          <a:custGeom>
            <a:avLst/>
            <a:gdLst/>
            <a:ahLst/>
            <a:cxnLst/>
            <a:rect l="l" t="t" r="r" b="b"/>
            <a:pathLst>
              <a:path w="1600835" h="1200150">
                <a:moveTo>
                  <a:pt x="1600344" y="0"/>
                </a:moveTo>
                <a:lnTo>
                  <a:pt x="0" y="0"/>
                </a:lnTo>
                <a:lnTo>
                  <a:pt x="0" y="1200150"/>
                </a:lnTo>
                <a:lnTo>
                  <a:pt x="1600344" y="1200150"/>
                </a:lnTo>
                <a:lnTo>
                  <a:pt x="1600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21839" y="1893061"/>
            <a:ext cx="5715635" cy="381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Any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source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light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completely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described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physically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its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spectrum: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amount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energy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emitted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(per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time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unit)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wavelength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400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700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nm.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Arial"/>
              <a:cs typeface="Arial"/>
            </a:endParaRPr>
          </a:p>
          <a:p>
            <a:pPr marL="948690" marR="3846195" indent="-9525" algn="r">
              <a:lnSpc>
                <a:spcPct val="99900"/>
              </a:lnSpc>
            </a:pPr>
            <a:r>
              <a:rPr sz="2100" spc="-10" dirty="0">
                <a:solidFill>
                  <a:srgbClr val="FFFFFF"/>
                </a:solidFill>
                <a:latin typeface="Tahoma"/>
                <a:cs typeface="Tahoma"/>
              </a:rPr>
              <a:t>Relative spectral power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z="2100">
              <a:latin typeface="Tahoma"/>
              <a:cs typeface="Tahoma"/>
            </a:endParaRPr>
          </a:p>
          <a:p>
            <a:pPr marL="1849120">
              <a:lnSpc>
                <a:spcPct val="100000"/>
              </a:lnSpc>
              <a:tabLst>
                <a:tab pos="2585720" algn="l"/>
                <a:tab pos="3394075" algn="l"/>
                <a:tab pos="4215765" algn="l"/>
              </a:tabLst>
            </a:pP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endParaRPr sz="2300">
              <a:latin typeface="Arial"/>
              <a:cs typeface="Arial"/>
            </a:endParaRPr>
          </a:p>
          <a:p>
            <a:pPr marL="2273300">
              <a:lnSpc>
                <a:spcPct val="100000"/>
              </a:lnSpc>
              <a:spcBef>
                <a:spcPts val="123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Wavelength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(nm.)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19253" y="5859184"/>
            <a:ext cx="1071245" cy="133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©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Stephen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r>
              <a:rPr sz="7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Palmer,</a:t>
            </a:r>
            <a:r>
              <a:rPr sz="7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2002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7715" y="6510020"/>
            <a:ext cx="219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Tahoma"/>
                <a:cs typeface="Tahoma"/>
              </a:rPr>
              <a:t>63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1677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0"/>
              </a:spcBef>
            </a:pPr>
            <a:r>
              <a:rPr dirty="0"/>
              <a:t>YIQ</a:t>
            </a:r>
            <a:r>
              <a:rPr spc="-10" dirty="0"/>
              <a:t> </a:t>
            </a:r>
            <a:r>
              <a:rPr spc="-2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556" y="2362200"/>
            <a:ext cx="7503159" cy="29254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Have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better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compression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properties.</a:t>
            </a:r>
            <a:endParaRPr sz="2800" dirty="0">
              <a:latin typeface="Tahoma"/>
              <a:cs typeface="Tahoma"/>
            </a:endParaRPr>
          </a:p>
          <a:p>
            <a:pPr marL="355600" marR="5080" indent="-342900" algn="just">
              <a:lnSpc>
                <a:spcPct val="9970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Luminance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encoded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using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more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bits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than </a:t>
            </a:r>
            <a:r>
              <a:rPr sz="2800" dirty="0">
                <a:latin typeface="Tahoma"/>
                <a:cs typeface="Tahoma"/>
              </a:rPr>
              <a:t>chrominance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(humans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are </a:t>
            </a:r>
            <a:r>
              <a:rPr sz="2800" dirty="0">
                <a:latin typeface="Tahoma"/>
                <a:cs typeface="Tahoma"/>
              </a:rPr>
              <a:t>more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sensitive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than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Q).</a:t>
            </a:r>
            <a:endParaRPr sz="2800" dirty="0">
              <a:latin typeface="Tahoma"/>
              <a:cs typeface="Tahoma"/>
            </a:endParaRPr>
          </a:p>
          <a:p>
            <a:pPr marL="354965" indent="-34226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Luminance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black/white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TVs.</a:t>
            </a:r>
            <a:endParaRPr sz="2800" dirty="0">
              <a:latin typeface="Tahoma"/>
              <a:cs typeface="Tahoma"/>
            </a:endParaRPr>
          </a:p>
          <a:p>
            <a:pPr marL="354965" indent="-342265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All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3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values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TVs.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8352" y="6575107"/>
            <a:ext cx="2118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7430B7-D167-4C86-8A04-7388027E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715000" cy="38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85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7715" y="6510020"/>
            <a:ext cx="219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Tahoma"/>
                <a:cs typeface="Tahoma"/>
              </a:rPr>
              <a:t>64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065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0"/>
              </a:spcBef>
            </a:pPr>
            <a:r>
              <a:rPr dirty="0"/>
              <a:t>YCbCr</a:t>
            </a:r>
            <a:r>
              <a:rPr spc="-85" dirty="0"/>
              <a:t> </a:t>
            </a:r>
            <a:r>
              <a:rPr spc="-20" dirty="0"/>
              <a:t>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3058795"/>
            <a:ext cx="8083550" cy="32677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733425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Have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better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compression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properties.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in </a:t>
            </a:r>
            <a:r>
              <a:rPr sz="2800" dirty="0">
                <a:latin typeface="Tahoma"/>
                <a:cs typeface="Tahoma"/>
              </a:rPr>
              <a:t>image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video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compression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schemes.</a:t>
            </a:r>
            <a:endParaRPr sz="2800">
              <a:latin typeface="Tahoma"/>
              <a:cs typeface="Tahoma"/>
            </a:endParaRPr>
          </a:p>
          <a:p>
            <a:pPr marL="355600" marR="346710" indent="-342900">
              <a:lnSpc>
                <a:spcPct val="100000"/>
              </a:lnSpc>
              <a:spcBef>
                <a:spcPts val="5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luminance,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Cb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Cr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are </a:t>
            </a:r>
            <a:r>
              <a:rPr sz="2800" dirty="0">
                <a:latin typeface="Tahoma"/>
                <a:cs typeface="Tahoma"/>
              </a:rPr>
              <a:t>chrominance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parts.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Not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linear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transformation,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affine.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Cb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translated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bring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them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within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range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0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240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assuming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ranges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39" y="6301528"/>
            <a:ext cx="2058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are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0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255.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13480"/>
            <a:ext cx="6503639" cy="9841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68352" y="6575107"/>
            <a:ext cx="2118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Octavia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Camps,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Penn</a:t>
            </a:r>
            <a:r>
              <a:rPr sz="900" spc="-2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State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552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00"/>
              </a:spcBef>
            </a:pPr>
            <a:r>
              <a:rPr dirty="0"/>
              <a:t>Nonlinear</a:t>
            </a:r>
            <a:r>
              <a:rPr spc="-80" dirty="0"/>
              <a:t> </a:t>
            </a:r>
            <a:r>
              <a:rPr dirty="0"/>
              <a:t>color</a:t>
            </a:r>
            <a:r>
              <a:rPr spc="-75" dirty="0"/>
              <a:t> </a:t>
            </a:r>
            <a:r>
              <a:rPr dirty="0"/>
              <a:t>spaces:</a:t>
            </a:r>
            <a:r>
              <a:rPr spc="-90" dirty="0"/>
              <a:t> </a:t>
            </a:r>
            <a:r>
              <a:rPr spc="-25" dirty="0"/>
              <a:t>HSV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8427" y="5207190"/>
            <a:ext cx="6941820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Font typeface="Segoe UI Symbol"/>
              <a:buChar char="■"/>
              <a:tabLst>
                <a:tab pos="354965" algn="l"/>
              </a:tabLst>
            </a:pPr>
            <a:r>
              <a:rPr sz="3200" dirty="0">
                <a:latin typeface="Tahoma"/>
                <a:cs typeface="Tahoma"/>
              </a:rPr>
              <a:t>Perceptually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meaningful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dimensions: </a:t>
            </a:r>
            <a:r>
              <a:rPr sz="3200" dirty="0">
                <a:latin typeface="Tahoma"/>
                <a:cs typeface="Tahoma"/>
              </a:rPr>
              <a:t>Hue,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Saturation,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Value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(Intensity)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1657350"/>
            <a:ext cx="1681162" cy="2743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5267" y="2084387"/>
            <a:ext cx="2070214" cy="19516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1850" y="1993900"/>
            <a:ext cx="2343150" cy="20637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68427" y="6698932"/>
            <a:ext cx="2347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Adapted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from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Linda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Shapiro,</a:t>
            </a:r>
            <a:r>
              <a:rPr sz="900" spc="-1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U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900" spc="-2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3366"/>
                </a:solidFill>
                <a:latin typeface="Tahoma"/>
                <a:cs typeface="Tahoma"/>
              </a:rPr>
              <a:t>Washington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4B93-7D72-4BA3-8606-D0B0D359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5437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0640-2A31-46AB-B6CE-AAEDC282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39" y="1772092"/>
            <a:ext cx="7886700" cy="326350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HSI color model represents every color with three components: hue (H), saturation (S), intensity (I).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Hue component describes the color in the form of an angle between [0,360] degrees.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Saturation component describes how much the color is diluted with white light.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range of the S varies between [0,1]. The Intensity range is between [0,1] and 0 means black, 1 means white.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684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8AD33-AD00-4D40-81F3-DD488899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94" y="1133582"/>
            <a:ext cx="4002268" cy="4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7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Color Spaces">
            <a:extLst>
              <a:ext uri="{FF2B5EF4-FFF2-40B4-BE49-F238E27FC236}">
                <a16:creationId xmlns:a16="http://schemas.microsoft.com/office/drawing/2014/main" id="{C24483A7-3AF7-4EE0-8612-0B87A975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18" y="1755926"/>
            <a:ext cx="3356513" cy="348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31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Opponent</a:t>
            </a:r>
            <a:r>
              <a:rPr spc="-65" dirty="0"/>
              <a:t> </a:t>
            </a:r>
            <a:r>
              <a:rPr dirty="0"/>
              <a:t>Color</a:t>
            </a:r>
            <a:r>
              <a:rPr spc="-6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090420"/>
            <a:ext cx="8553450" cy="4048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213360" indent="-342900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  <a:tab pos="5440045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opponent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process:</a:t>
            </a:r>
            <a:r>
              <a:rPr sz="2800" b="1" dirty="0">
                <a:latin typeface="Tahoma"/>
                <a:cs typeface="Tahoma"/>
              </a:rPr>
              <a:t>	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theory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proposed </a:t>
            </a:r>
            <a:r>
              <a:rPr sz="2800" dirty="0">
                <a:latin typeface="Tahoma"/>
                <a:cs typeface="Tahoma"/>
              </a:rPr>
              <a:t>on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perception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by</a:t>
            </a:r>
            <a:r>
              <a:rPr sz="2800" spc="-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processing</a:t>
            </a:r>
            <a:r>
              <a:rPr sz="2800" spc="-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signals</a:t>
            </a:r>
            <a:r>
              <a:rPr sz="2800" spc="-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Tahoma"/>
                <a:cs typeface="Tahoma"/>
              </a:rPr>
              <a:t>from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cones</a:t>
            </a:r>
            <a:r>
              <a:rPr sz="28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and</a:t>
            </a:r>
            <a:r>
              <a:rPr sz="28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rods</a:t>
            </a:r>
            <a:r>
              <a:rPr sz="28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in</a:t>
            </a:r>
            <a:r>
              <a:rPr sz="28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an</a:t>
            </a:r>
            <a:r>
              <a:rPr sz="28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antagonistic</a:t>
            </a:r>
            <a:r>
              <a:rPr sz="2800" spc="-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ahoma"/>
                <a:cs typeface="Tahoma"/>
              </a:rPr>
              <a:t>manner</a:t>
            </a:r>
            <a:r>
              <a:rPr sz="2800" spc="-1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355600" marR="28321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  <a:tab pos="5060315" algn="l"/>
              </a:tabLst>
            </a:pPr>
            <a:r>
              <a:rPr sz="2800" dirty="0">
                <a:latin typeface="Tahoma"/>
                <a:cs typeface="Tahoma"/>
              </a:rPr>
              <a:t>Overlapping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spectral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zone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	three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types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cones </a:t>
            </a:r>
            <a:r>
              <a:rPr sz="2800" dirty="0">
                <a:latin typeface="Tahoma"/>
                <a:cs typeface="Tahoma"/>
              </a:rPr>
              <a:t>(L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long,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medium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short).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99600"/>
              </a:lnSpc>
              <a:spcBef>
                <a:spcPts val="645"/>
              </a:spcBef>
              <a:buChar char="■"/>
              <a:tabLst>
                <a:tab pos="355600" algn="l"/>
                <a:tab pos="466090" algn="l"/>
                <a:tab pos="5715635" algn="l"/>
              </a:tabLst>
            </a:pPr>
            <a:r>
              <a:rPr sz="1650" dirty="0">
                <a:solidFill>
                  <a:srgbClr val="3333CC"/>
                </a:solidFill>
                <a:latin typeface="Segoe UI Symbol"/>
                <a:cs typeface="Segoe UI Symbol"/>
              </a:rPr>
              <a:t>	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visual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considered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	record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50" i="1" spc="-25" dirty="0">
                <a:latin typeface="Tahoma"/>
                <a:cs typeface="Tahoma"/>
              </a:rPr>
              <a:t>differences </a:t>
            </a:r>
            <a:r>
              <a:rPr sz="2800" dirty="0">
                <a:latin typeface="Tahoma"/>
                <a:cs typeface="Tahoma"/>
              </a:rPr>
              <a:t>between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responses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cones,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rather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than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each </a:t>
            </a:r>
            <a:r>
              <a:rPr sz="2800" dirty="0">
                <a:latin typeface="Tahoma"/>
                <a:cs typeface="Tahoma"/>
              </a:rPr>
              <a:t>type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cone's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individual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response.</a:t>
            </a:r>
            <a:endParaRPr sz="2800">
              <a:latin typeface="Tahoma"/>
              <a:cs typeface="Tahoma"/>
            </a:endParaRPr>
          </a:p>
          <a:p>
            <a:pPr marL="755015" lvl="1" indent="-28511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54166"/>
              <a:buFont typeface="Segoe UI Symbol"/>
              <a:buChar char="■"/>
              <a:tabLst>
                <a:tab pos="755015" algn="l"/>
              </a:tabLst>
            </a:pPr>
            <a:r>
              <a:rPr sz="2400" dirty="0">
                <a:latin typeface="Tahoma"/>
                <a:cs typeface="Tahoma"/>
              </a:rPr>
              <a:t>People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don’t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perceive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reddish-</a:t>
            </a:r>
            <a:r>
              <a:rPr sz="2400" dirty="0">
                <a:latin typeface="Tahoma"/>
                <a:cs typeface="Tahoma"/>
              </a:rPr>
              <a:t>greens,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bluish-yellows.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Opponent</a:t>
            </a:r>
            <a:r>
              <a:rPr spc="-65" dirty="0"/>
              <a:t> </a:t>
            </a:r>
            <a:r>
              <a:rPr dirty="0"/>
              <a:t>Color</a:t>
            </a:r>
            <a:r>
              <a:rPr spc="-6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50707"/>
            <a:ext cx="700976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opponent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process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theory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accounts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for </a:t>
            </a:r>
            <a:r>
              <a:rPr sz="2800" dirty="0">
                <a:latin typeface="Tahoma"/>
                <a:cs typeface="Tahoma"/>
              </a:rPr>
              <a:t>mechanisms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receive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process </a:t>
            </a:r>
            <a:r>
              <a:rPr sz="2800" dirty="0">
                <a:latin typeface="Tahoma"/>
                <a:cs typeface="Tahoma"/>
              </a:rPr>
              <a:t>information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from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5914" y="6587807"/>
            <a:ext cx="7387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By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Googolplexbyte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-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Own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work,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CC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BY-</a:t>
            </a:r>
            <a:r>
              <a:rPr sz="1200" dirty="0">
                <a:latin typeface="Tahoma"/>
                <a:cs typeface="Tahoma"/>
              </a:rPr>
              <a:t>SA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3.0,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https://commons.wikimedia.org/w/index.php?curid=25539422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081" y="3591777"/>
            <a:ext cx="7688406" cy="245500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Opponent</a:t>
            </a:r>
            <a:r>
              <a:rPr spc="-65" dirty="0"/>
              <a:t> </a:t>
            </a:r>
            <a:r>
              <a:rPr dirty="0"/>
              <a:t>Color</a:t>
            </a:r>
            <a:r>
              <a:rPr spc="-6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157264"/>
            <a:ext cx="8332470" cy="207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55085" indent="-342265">
              <a:lnSpc>
                <a:spcPct val="12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901700" algn="l"/>
                <a:tab pos="2284095" algn="l"/>
              </a:tabLst>
            </a:pPr>
            <a:r>
              <a:rPr sz="2800" dirty="0">
                <a:latin typeface="Tahoma"/>
                <a:cs typeface="Tahoma"/>
              </a:rPr>
              <a:t>Three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opponent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channels: 	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Red</a:t>
            </a:r>
            <a:r>
              <a:rPr sz="2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vs.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dirty="0">
                <a:solidFill>
                  <a:srgbClr val="009900"/>
                </a:solidFill>
                <a:latin typeface="Tahoma"/>
                <a:cs typeface="Tahoma"/>
              </a:rPr>
              <a:t>Green</a:t>
            </a:r>
            <a:r>
              <a:rPr sz="2800" dirty="0">
                <a:latin typeface="Tahoma"/>
                <a:cs typeface="Tahoma"/>
              </a:rPr>
              <a:t>,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(G-</a:t>
            </a:r>
            <a:r>
              <a:rPr sz="2800" spc="-25" dirty="0">
                <a:latin typeface="Tahoma"/>
                <a:cs typeface="Tahoma"/>
              </a:rPr>
              <a:t>R)</a:t>
            </a:r>
            <a:endParaRPr sz="2800">
              <a:latin typeface="Tahoma"/>
              <a:cs typeface="Tahoma"/>
            </a:endParaRPr>
          </a:p>
          <a:p>
            <a:pPr marL="90170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Blue</a:t>
            </a:r>
            <a:r>
              <a:rPr sz="2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vs.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9900"/>
                </a:solidFill>
                <a:latin typeface="Tahoma"/>
                <a:cs typeface="Tahoma"/>
              </a:rPr>
              <a:t>Yellow</a:t>
            </a:r>
            <a:r>
              <a:rPr sz="2800" dirty="0">
                <a:latin typeface="Tahoma"/>
                <a:cs typeface="Tahoma"/>
              </a:rPr>
              <a:t>,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(B-</a:t>
            </a:r>
            <a:r>
              <a:rPr sz="2800" dirty="0">
                <a:latin typeface="Tahoma"/>
                <a:cs typeface="Tahoma"/>
              </a:rPr>
              <a:t>Y)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(B-</a:t>
            </a:r>
            <a:r>
              <a:rPr sz="2800" dirty="0">
                <a:latin typeface="Tahoma"/>
                <a:cs typeface="Tahoma"/>
              </a:rPr>
              <a:t>(R+G))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  <a:p>
            <a:pPr marL="901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ahoma"/>
                <a:cs typeface="Tahoma"/>
              </a:rPr>
              <a:t>Black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vs.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White,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(Luminance: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e.g.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(R+G+B)/3).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925467"/>
            <a:ext cx="6258059" cy="9841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6109970"/>
            <a:ext cx="8524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latin typeface="Tahoma"/>
                <a:cs typeface="Tahoma"/>
              </a:rPr>
              <a:t>Y-</a:t>
            </a:r>
            <a:r>
              <a:rPr sz="2800" spc="-10" dirty="0">
                <a:latin typeface="Tahoma"/>
                <a:cs typeface="Tahoma"/>
              </a:rPr>
              <a:t>Cb’-</a:t>
            </a:r>
            <a:r>
              <a:rPr sz="2800" dirty="0">
                <a:latin typeface="Tahoma"/>
                <a:cs typeface="Tahoma"/>
              </a:rPr>
              <a:t>Cr’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opponent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representation.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618" y="856875"/>
            <a:ext cx="6887209" cy="5172710"/>
            <a:chOff x="1142618" y="856875"/>
            <a:chExt cx="6887209" cy="5172710"/>
          </a:xfrm>
        </p:grpSpPr>
        <p:sp>
          <p:nvSpPr>
            <p:cNvPr id="3" name="object 3"/>
            <p:cNvSpPr/>
            <p:nvPr/>
          </p:nvSpPr>
          <p:spPr>
            <a:xfrm>
              <a:off x="1142999" y="857250"/>
              <a:ext cx="6886575" cy="5172075"/>
            </a:xfrm>
            <a:custGeom>
              <a:avLst/>
              <a:gdLst/>
              <a:ahLst/>
              <a:cxnLst/>
              <a:rect l="l" t="t" r="r" b="b"/>
              <a:pathLst>
                <a:path w="6886575" h="5172075">
                  <a:moveTo>
                    <a:pt x="6886575" y="0"/>
                  </a:moveTo>
                  <a:lnTo>
                    <a:pt x="0" y="0"/>
                  </a:lnTo>
                  <a:lnTo>
                    <a:pt x="0" y="5172074"/>
                  </a:lnTo>
                  <a:lnTo>
                    <a:pt x="6886575" y="5172074"/>
                  </a:lnTo>
                  <a:lnTo>
                    <a:pt x="688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460" y="866717"/>
              <a:ext cx="6865620" cy="5151120"/>
            </a:xfrm>
            <a:custGeom>
              <a:avLst/>
              <a:gdLst/>
              <a:ahLst/>
              <a:cxnLst/>
              <a:rect l="l" t="t" r="r" b="b"/>
              <a:pathLst>
                <a:path w="6865620" h="5151120">
                  <a:moveTo>
                    <a:pt x="0" y="5151017"/>
                  </a:moveTo>
                  <a:lnTo>
                    <a:pt x="6865518" y="5151017"/>
                  </a:lnTo>
                  <a:lnTo>
                    <a:pt x="6865518" y="0"/>
                  </a:lnTo>
                  <a:lnTo>
                    <a:pt x="0" y="0"/>
                  </a:lnTo>
                  <a:lnTo>
                    <a:pt x="0" y="5151017"/>
                  </a:lnTo>
                  <a:close/>
                </a:path>
              </a:pathLst>
            </a:custGeom>
            <a:ln w="19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776" y="1476972"/>
              <a:ext cx="6701155" cy="0"/>
            </a:xfrm>
            <a:custGeom>
              <a:avLst/>
              <a:gdLst/>
              <a:ahLst/>
              <a:cxnLst/>
              <a:rect l="l" t="t" r="r" b="b"/>
              <a:pathLst>
                <a:path w="6701155">
                  <a:moveTo>
                    <a:pt x="0" y="0"/>
                  </a:moveTo>
                  <a:lnTo>
                    <a:pt x="6700907" y="0"/>
                  </a:lnTo>
                </a:path>
              </a:pathLst>
            </a:custGeom>
            <a:ln w="286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3102" y="1572256"/>
              <a:ext cx="6501130" cy="0"/>
            </a:xfrm>
            <a:custGeom>
              <a:avLst/>
              <a:gdLst/>
              <a:ahLst/>
              <a:cxnLst/>
              <a:rect l="l" t="t" r="r" b="b"/>
              <a:pathLst>
                <a:path w="6501130">
                  <a:moveTo>
                    <a:pt x="0" y="0"/>
                  </a:moveTo>
                  <a:lnTo>
                    <a:pt x="6500776" y="0"/>
                  </a:lnTo>
                </a:path>
              </a:pathLst>
            </a:custGeom>
            <a:ln w="28621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8417" y="1667634"/>
              <a:ext cx="6282055" cy="0"/>
            </a:xfrm>
            <a:custGeom>
              <a:avLst/>
              <a:gdLst/>
              <a:ahLst/>
              <a:cxnLst/>
              <a:rect l="l" t="t" r="r" b="b"/>
              <a:pathLst>
                <a:path w="6282055">
                  <a:moveTo>
                    <a:pt x="0" y="0"/>
                  </a:moveTo>
                  <a:lnTo>
                    <a:pt x="6281504" y="0"/>
                  </a:lnTo>
                </a:path>
              </a:pathLst>
            </a:custGeom>
            <a:ln w="2862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0229" y="1019231"/>
              <a:ext cx="0" cy="4853305"/>
            </a:xfrm>
            <a:custGeom>
              <a:avLst/>
              <a:gdLst/>
              <a:ahLst/>
              <a:cxnLst/>
              <a:rect l="l" t="t" r="r" b="b"/>
              <a:pathLst>
                <a:path h="4853305">
                  <a:moveTo>
                    <a:pt x="0" y="0"/>
                  </a:moveTo>
                  <a:lnTo>
                    <a:pt x="0" y="4853266"/>
                  </a:lnTo>
                </a:path>
              </a:pathLst>
            </a:custGeom>
            <a:ln w="28619">
              <a:solidFill>
                <a:srgbClr val="FF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913" y="1114610"/>
              <a:ext cx="0" cy="4624705"/>
            </a:xfrm>
            <a:custGeom>
              <a:avLst/>
              <a:gdLst/>
              <a:ahLst/>
              <a:cxnLst/>
              <a:rect l="l" t="t" r="r" b="b"/>
              <a:pathLst>
                <a:path h="4624705">
                  <a:moveTo>
                    <a:pt x="0" y="0"/>
                  </a:moveTo>
                  <a:lnTo>
                    <a:pt x="0" y="4624252"/>
                  </a:lnTo>
                </a:path>
              </a:pathLst>
            </a:custGeom>
            <a:ln w="2861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588" y="1212466"/>
              <a:ext cx="0" cy="4422140"/>
            </a:xfrm>
            <a:custGeom>
              <a:avLst/>
              <a:gdLst/>
              <a:ahLst/>
              <a:cxnLst/>
              <a:rect l="l" t="t" r="r" b="b"/>
              <a:pathLst>
                <a:path h="4422140">
                  <a:moveTo>
                    <a:pt x="0" y="0"/>
                  </a:moveTo>
                  <a:lnTo>
                    <a:pt x="0" y="4421604"/>
                  </a:lnTo>
                </a:path>
              </a:pathLst>
            </a:custGeom>
            <a:ln w="28619">
              <a:solidFill>
                <a:srgbClr val="00E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0398" rIns="0" bIns="0" rtlCol="0">
            <a:spAutoFit/>
          </a:bodyPr>
          <a:lstStyle/>
          <a:p>
            <a:pPr marL="28619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Physics</a:t>
            </a:r>
            <a:r>
              <a:rPr sz="24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66FF"/>
                </a:solidFill>
                <a:latin typeface="Arial"/>
                <a:cs typeface="Arial"/>
              </a:rPr>
              <a:t>Light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9857" y="2212651"/>
            <a:ext cx="4431665" cy="3848100"/>
            <a:chOff x="2669857" y="2212651"/>
            <a:chExt cx="4431665" cy="3848100"/>
          </a:xfrm>
        </p:grpSpPr>
        <p:sp>
          <p:nvSpPr>
            <p:cNvPr id="13" name="object 13"/>
            <p:cNvSpPr/>
            <p:nvPr/>
          </p:nvSpPr>
          <p:spPr>
            <a:xfrm>
              <a:off x="2686050" y="2228844"/>
              <a:ext cx="4399280" cy="3815715"/>
            </a:xfrm>
            <a:custGeom>
              <a:avLst/>
              <a:gdLst/>
              <a:ahLst/>
              <a:cxnLst/>
              <a:rect l="l" t="t" r="r" b="b"/>
              <a:pathLst>
                <a:path w="4399280" h="3815715">
                  <a:moveTo>
                    <a:pt x="4399184" y="0"/>
                  </a:moveTo>
                  <a:lnTo>
                    <a:pt x="0" y="0"/>
                  </a:lnTo>
                  <a:lnTo>
                    <a:pt x="0" y="3815565"/>
                  </a:lnTo>
                  <a:lnTo>
                    <a:pt x="4399184" y="3815565"/>
                  </a:lnTo>
                  <a:lnTo>
                    <a:pt x="4399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6050" y="2228844"/>
              <a:ext cx="4399280" cy="3815715"/>
            </a:xfrm>
            <a:custGeom>
              <a:avLst/>
              <a:gdLst/>
              <a:ahLst/>
              <a:cxnLst/>
              <a:rect l="l" t="t" r="r" b="b"/>
              <a:pathLst>
                <a:path w="4399280" h="3815715">
                  <a:moveTo>
                    <a:pt x="0" y="3815565"/>
                  </a:moveTo>
                  <a:lnTo>
                    <a:pt x="4399184" y="3815565"/>
                  </a:lnTo>
                  <a:lnTo>
                    <a:pt x="4399184" y="0"/>
                  </a:lnTo>
                  <a:lnTo>
                    <a:pt x="0" y="0"/>
                  </a:lnTo>
                  <a:lnTo>
                    <a:pt x="0" y="3815565"/>
                  </a:lnTo>
                  <a:close/>
                </a:path>
              </a:pathLst>
            </a:custGeom>
            <a:ln w="32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9350" y="4549775"/>
              <a:ext cx="1681612" cy="10099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837" y="4533813"/>
              <a:ext cx="1718819" cy="10017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9350" y="2546706"/>
              <a:ext cx="1705709" cy="102566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30253" y="4753976"/>
            <a:ext cx="145415" cy="653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110"/>
              </a:lnSpc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Photons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2321" y="4299946"/>
            <a:ext cx="126936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r>
              <a:rPr sz="115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11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Daylight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3049" y="3776955"/>
            <a:ext cx="115443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Wavelength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FFFFFF"/>
                </a:solidFill>
                <a:latin typeface="Arial"/>
                <a:cs typeface="Arial"/>
              </a:rPr>
              <a:t>(nm.)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3804" y="3527423"/>
            <a:ext cx="142367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63270" algn="l"/>
                <a:tab pos="1169035" algn="l"/>
              </a:tabLst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150" spc="1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1762" y="2750684"/>
            <a:ext cx="145415" cy="653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110"/>
              </a:lnSpc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Photons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2775" y="3776955"/>
            <a:ext cx="115443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Wavelength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FFFFFF"/>
                </a:solidFill>
                <a:latin typeface="Arial"/>
                <a:cs typeface="Arial"/>
              </a:rPr>
              <a:t>(nm.)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87650" y="2606675"/>
            <a:ext cx="1554480" cy="909955"/>
            <a:chOff x="2787650" y="2606675"/>
            <a:chExt cx="1554480" cy="909955"/>
          </a:xfrm>
        </p:grpSpPr>
        <p:sp>
          <p:nvSpPr>
            <p:cNvPr id="25" name="object 25"/>
            <p:cNvSpPr/>
            <p:nvPr/>
          </p:nvSpPr>
          <p:spPr>
            <a:xfrm>
              <a:off x="3540054" y="3451783"/>
              <a:ext cx="394335" cy="52705"/>
            </a:xfrm>
            <a:custGeom>
              <a:avLst/>
              <a:gdLst/>
              <a:ahLst/>
              <a:cxnLst/>
              <a:rect l="l" t="t" r="r" b="b"/>
              <a:pathLst>
                <a:path w="394335" h="52704">
                  <a:moveTo>
                    <a:pt x="0" y="0"/>
                  </a:moveTo>
                  <a:lnTo>
                    <a:pt x="0" y="52266"/>
                  </a:lnTo>
                </a:path>
                <a:path w="394335" h="52704">
                  <a:moveTo>
                    <a:pt x="394069" y="0"/>
                  </a:moveTo>
                  <a:lnTo>
                    <a:pt x="394069" y="52266"/>
                  </a:lnTo>
                </a:path>
              </a:pathLst>
            </a:custGeom>
            <a:ln w="161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8854" y="345178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266"/>
                  </a:lnTo>
                </a:path>
              </a:pathLst>
            </a:custGeom>
            <a:ln w="14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4274" y="345178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266"/>
                  </a:lnTo>
                </a:path>
              </a:pathLst>
            </a:custGeom>
            <a:ln w="161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7508" y="2667378"/>
              <a:ext cx="28575" cy="808990"/>
            </a:xfrm>
            <a:custGeom>
              <a:avLst/>
              <a:gdLst/>
              <a:ahLst/>
              <a:cxnLst/>
              <a:rect l="l" t="t" r="r" b="b"/>
              <a:pathLst>
                <a:path w="28575" h="808989">
                  <a:moveTo>
                    <a:pt x="28115" y="0"/>
                  </a:moveTo>
                  <a:lnTo>
                    <a:pt x="0" y="0"/>
                  </a:lnTo>
                  <a:lnTo>
                    <a:pt x="0" y="808571"/>
                  </a:lnTo>
                  <a:lnTo>
                    <a:pt x="28115" y="808571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4274" y="2635263"/>
              <a:ext cx="1189990" cy="873125"/>
            </a:xfrm>
            <a:custGeom>
              <a:avLst/>
              <a:gdLst/>
              <a:ahLst/>
              <a:cxnLst/>
              <a:rect l="l" t="t" r="r" b="b"/>
              <a:pathLst>
                <a:path w="1189989" h="873125">
                  <a:moveTo>
                    <a:pt x="1183598" y="872721"/>
                  </a:moveTo>
                  <a:lnTo>
                    <a:pt x="1183598" y="0"/>
                  </a:lnTo>
                </a:path>
                <a:path w="1189989" h="873125">
                  <a:moveTo>
                    <a:pt x="0" y="28100"/>
                  </a:moveTo>
                  <a:lnTo>
                    <a:pt x="0" y="840686"/>
                  </a:lnTo>
                  <a:lnTo>
                    <a:pt x="1189622" y="840686"/>
                  </a:lnTo>
                </a:path>
              </a:pathLst>
            </a:custGeom>
            <a:ln w="161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87650" y="2606675"/>
              <a:ext cx="278130" cy="909955"/>
            </a:xfrm>
            <a:custGeom>
              <a:avLst/>
              <a:gdLst/>
              <a:ahLst/>
              <a:cxnLst/>
              <a:rect l="l" t="t" r="r" b="b"/>
              <a:pathLst>
                <a:path w="278130" h="909954">
                  <a:moveTo>
                    <a:pt x="277813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277813" y="909637"/>
                  </a:lnTo>
                  <a:lnTo>
                    <a:pt x="277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79949" y="3527423"/>
            <a:ext cx="142367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63270" algn="l"/>
                <a:tab pos="1169035" algn="l"/>
              </a:tabLst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150" spc="1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19253" y="5859184"/>
            <a:ext cx="1071245" cy="133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©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Stephen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r>
              <a:rPr sz="7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Palmer,</a:t>
            </a:r>
            <a:r>
              <a:rPr sz="7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2002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04046" y="5546797"/>
            <a:ext cx="142367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63270" algn="l"/>
                <a:tab pos="1169035" algn="l"/>
              </a:tabLst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150" spc="1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7778" y="4753976"/>
            <a:ext cx="145415" cy="653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110"/>
              </a:lnSpc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Photons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9619" y="4299946"/>
            <a:ext cx="147256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C.</a:t>
            </a:r>
            <a:r>
              <a:rPr sz="115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Tungsten Lightbulb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3667" y="5546797"/>
            <a:ext cx="142367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63270" algn="l"/>
                <a:tab pos="1169035" algn="l"/>
              </a:tabLst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150" spc="1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50" spc="-25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28245" y="2750684"/>
            <a:ext cx="145415" cy="653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110"/>
              </a:lnSpc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Photons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82228" y="1849269"/>
            <a:ext cx="4712335" cy="63881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Some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examples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spectra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light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sources</a:t>
            </a:r>
            <a:endParaRPr sz="180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495"/>
              </a:spcBef>
              <a:tabLst>
                <a:tab pos="2380615" algn="l"/>
              </a:tabLst>
            </a:pP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115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Ruby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Laser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	B.</a:t>
            </a:r>
            <a:r>
              <a:rPr sz="1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Gallium</a:t>
            </a:r>
            <a:r>
              <a:rPr sz="11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Phosphide</a:t>
            </a:r>
            <a:r>
              <a:rPr sz="11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Arial"/>
                <a:cs typeface="Arial"/>
              </a:rPr>
              <a:t>Crystal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0596" y="2694903"/>
            <a:ext cx="209550" cy="74295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Rel.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6783" y="4687215"/>
            <a:ext cx="209550" cy="74295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Rel.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92295" y="2686966"/>
            <a:ext cx="209550" cy="74295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Rel.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92296" y="4638003"/>
            <a:ext cx="209550" cy="74295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Rel.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67674"/>
            <a:ext cx="8655685" cy="41649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617855" indent="-342900">
              <a:lnSpc>
                <a:spcPts val="3030"/>
              </a:lnSpc>
              <a:spcBef>
                <a:spcPts val="47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Color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important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information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interpreting </a:t>
            </a:r>
            <a:r>
              <a:rPr sz="2800" dirty="0">
                <a:latin typeface="Tahoma"/>
                <a:cs typeface="Tahoma"/>
              </a:rPr>
              <a:t>images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videos.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ts val="303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Color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captured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RGB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space: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Not </a:t>
            </a:r>
            <a:r>
              <a:rPr sz="2800" dirty="0">
                <a:latin typeface="Tahoma"/>
                <a:cs typeface="Tahoma"/>
              </a:rPr>
              <a:t>suitable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direct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interpretation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components </a:t>
            </a:r>
            <a:r>
              <a:rPr sz="2800" dirty="0">
                <a:latin typeface="Tahoma"/>
                <a:cs typeface="Tahoma"/>
              </a:rPr>
              <a:t>such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Hue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Saturation.</a:t>
            </a:r>
            <a:endParaRPr sz="2800">
              <a:latin typeface="Tahoma"/>
              <a:cs typeface="Tahoma"/>
            </a:endParaRPr>
          </a:p>
          <a:p>
            <a:pPr marL="355600" marR="309880" indent="-342900">
              <a:lnSpc>
                <a:spcPts val="3030"/>
              </a:lnSpc>
              <a:spcBef>
                <a:spcPts val="645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CIE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Chromaticity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Chart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2-</a:t>
            </a:r>
            <a:r>
              <a:rPr sz="2800" spc="-50" dirty="0">
                <a:latin typeface="Tahoma"/>
                <a:cs typeface="Tahoma"/>
              </a:rPr>
              <a:t>D </a:t>
            </a:r>
            <a:r>
              <a:rPr sz="2800" dirty="0">
                <a:latin typeface="Tahoma"/>
                <a:cs typeface="Tahoma"/>
              </a:rPr>
              <a:t>space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according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tri-</a:t>
            </a:r>
            <a:r>
              <a:rPr sz="2800" dirty="0">
                <a:latin typeface="Tahoma"/>
                <a:cs typeface="Tahoma"/>
              </a:rPr>
              <a:t>stimulus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model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color </a:t>
            </a:r>
            <a:r>
              <a:rPr sz="2800" dirty="0">
                <a:latin typeface="Tahoma"/>
                <a:cs typeface="Tahoma"/>
              </a:rPr>
              <a:t>representation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capable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providing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gamut </a:t>
            </a:r>
            <a:r>
              <a:rPr sz="2800" dirty="0">
                <a:latin typeface="Tahoma"/>
                <a:cs typeface="Tahoma"/>
              </a:rPr>
              <a:t>triangle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reproducing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colors.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8928"/>
              <a:buFont typeface="Segoe UI Symbol"/>
              <a:buChar char="■"/>
              <a:tabLst>
                <a:tab pos="354965" algn="l"/>
              </a:tabLst>
            </a:pPr>
            <a:r>
              <a:rPr sz="2800" dirty="0">
                <a:latin typeface="Tahoma"/>
                <a:cs typeface="Tahoma"/>
              </a:rPr>
              <a:t>Various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other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color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spaces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processing.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39" y="6586220"/>
            <a:ext cx="6235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Courtesy: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Computer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Vision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Modern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Approach:</a:t>
            </a:r>
            <a:r>
              <a:rPr sz="1400" spc="3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Color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Slides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3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D.A.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Forsyth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9352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dirty="0"/>
              <a:t>Black</a:t>
            </a:r>
            <a:r>
              <a:rPr spc="-50" dirty="0"/>
              <a:t> </a:t>
            </a:r>
            <a:r>
              <a:rPr dirty="0"/>
              <a:t>body</a:t>
            </a:r>
            <a:r>
              <a:rPr spc="-50" dirty="0"/>
              <a:t> </a:t>
            </a:r>
            <a:r>
              <a:rPr spc="-10" dirty="0"/>
              <a:t>radiators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28520"/>
            <a:ext cx="7331709" cy="21818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221615" indent="-342900">
              <a:lnSpc>
                <a:spcPts val="2600"/>
              </a:lnSpc>
              <a:spcBef>
                <a:spcPts val="42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Construct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body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with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near-</a:t>
            </a:r>
            <a:r>
              <a:rPr sz="2400" dirty="0">
                <a:latin typeface="Tahoma"/>
                <a:cs typeface="Tahoma"/>
              </a:rPr>
              <a:t>zero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albedo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(black body).</a:t>
            </a:r>
            <a:endParaRPr sz="2400" dirty="0">
              <a:latin typeface="Tahoma"/>
              <a:cs typeface="Tahoma"/>
            </a:endParaRPr>
          </a:p>
          <a:p>
            <a:pPr marL="755650" marR="5080" lvl="1" indent="-285750">
              <a:lnSpc>
                <a:spcPts val="26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Segoe UI Symbol"/>
              <a:buChar char="■"/>
              <a:tabLst>
                <a:tab pos="755650" algn="l"/>
              </a:tabLst>
            </a:pPr>
            <a:r>
              <a:rPr sz="2400" dirty="0">
                <a:latin typeface="Tahoma"/>
                <a:cs typeface="Tahoma"/>
              </a:rPr>
              <a:t>Easiest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build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hollow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metal </a:t>
            </a:r>
            <a:r>
              <a:rPr sz="2400" dirty="0">
                <a:latin typeface="Tahoma"/>
                <a:cs typeface="Tahoma"/>
              </a:rPr>
              <a:t>object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with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tiny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look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hole.</a:t>
            </a:r>
            <a:endParaRPr sz="2400" dirty="0">
              <a:latin typeface="Tahoma"/>
              <a:cs typeface="Tahoma"/>
            </a:endParaRPr>
          </a:p>
          <a:p>
            <a:pPr marL="355600" marR="145415" indent="-342900">
              <a:lnSpc>
                <a:spcPts val="2570"/>
              </a:lnSpc>
              <a:spcBef>
                <a:spcPts val="59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spectral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power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distribution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light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leaving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this </a:t>
            </a:r>
            <a:r>
              <a:rPr sz="2400" dirty="0">
                <a:latin typeface="Tahoma"/>
                <a:cs typeface="Tahoma"/>
              </a:rPr>
              <a:t>object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simple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function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temperature.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498567"/>
            <a:ext cx="7382509" cy="7575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This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leads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temperature</a:t>
            </a:r>
            <a:endParaRPr sz="2400">
              <a:latin typeface="Tahoma"/>
              <a:cs typeface="Tahoma"/>
            </a:endParaRPr>
          </a:p>
          <a:p>
            <a:pPr marL="755015" lvl="1" indent="-285115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55000"/>
              <a:buFont typeface="Segoe UI Symbol"/>
              <a:buChar char="■"/>
              <a:tabLst>
                <a:tab pos="755015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temperature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black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body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would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look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same.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77C6DC-3078-4DAE-AE4C-5D5EF717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8657"/>
            <a:ext cx="3743847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618" y="856875"/>
            <a:ext cx="6887209" cy="5172710"/>
            <a:chOff x="1142618" y="856875"/>
            <a:chExt cx="6887209" cy="5172710"/>
          </a:xfrm>
        </p:grpSpPr>
        <p:sp>
          <p:nvSpPr>
            <p:cNvPr id="3" name="object 3"/>
            <p:cNvSpPr/>
            <p:nvPr/>
          </p:nvSpPr>
          <p:spPr>
            <a:xfrm>
              <a:off x="1142999" y="857250"/>
              <a:ext cx="6886575" cy="5172075"/>
            </a:xfrm>
            <a:custGeom>
              <a:avLst/>
              <a:gdLst/>
              <a:ahLst/>
              <a:cxnLst/>
              <a:rect l="l" t="t" r="r" b="b"/>
              <a:pathLst>
                <a:path w="6886575" h="5172075">
                  <a:moveTo>
                    <a:pt x="6886575" y="0"/>
                  </a:moveTo>
                  <a:lnTo>
                    <a:pt x="0" y="0"/>
                  </a:lnTo>
                  <a:lnTo>
                    <a:pt x="0" y="5172074"/>
                  </a:lnTo>
                  <a:lnTo>
                    <a:pt x="6886575" y="5172074"/>
                  </a:lnTo>
                  <a:lnTo>
                    <a:pt x="688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460" y="866717"/>
              <a:ext cx="6865620" cy="5151120"/>
            </a:xfrm>
            <a:custGeom>
              <a:avLst/>
              <a:gdLst/>
              <a:ahLst/>
              <a:cxnLst/>
              <a:rect l="l" t="t" r="r" b="b"/>
              <a:pathLst>
                <a:path w="6865620" h="5151120">
                  <a:moveTo>
                    <a:pt x="0" y="5151017"/>
                  </a:moveTo>
                  <a:lnTo>
                    <a:pt x="6865518" y="5151017"/>
                  </a:lnTo>
                  <a:lnTo>
                    <a:pt x="6865518" y="0"/>
                  </a:lnTo>
                  <a:lnTo>
                    <a:pt x="0" y="0"/>
                  </a:lnTo>
                  <a:lnTo>
                    <a:pt x="0" y="5151017"/>
                  </a:lnTo>
                  <a:close/>
                </a:path>
              </a:pathLst>
            </a:custGeom>
            <a:ln w="19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776" y="1476972"/>
              <a:ext cx="6701155" cy="0"/>
            </a:xfrm>
            <a:custGeom>
              <a:avLst/>
              <a:gdLst/>
              <a:ahLst/>
              <a:cxnLst/>
              <a:rect l="l" t="t" r="r" b="b"/>
              <a:pathLst>
                <a:path w="6701155">
                  <a:moveTo>
                    <a:pt x="0" y="0"/>
                  </a:moveTo>
                  <a:lnTo>
                    <a:pt x="6700907" y="0"/>
                  </a:lnTo>
                </a:path>
              </a:pathLst>
            </a:custGeom>
            <a:ln w="286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3102" y="1572256"/>
              <a:ext cx="6501130" cy="0"/>
            </a:xfrm>
            <a:custGeom>
              <a:avLst/>
              <a:gdLst/>
              <a:ahLst/>
              <a:cxnLst/>
              <a:rect l="l" t="t" r="r" b="b"/>
              <a:pathLst>
                <a:path w="6501130">
                  <a:moveTo>
                    <a:pt x="0" y="0"/>
                  </a:moveTo>
                  <a:lnTo>
                    <a:pt x="6500776" y="0"/>
                  </a:lnTo>
                </a:path>
              </a:pathLst>
            </a:custGeom>
            <a:ln w="28621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8417" y="1667634"/>
              <a:ext cx="6282055" cy="0"/>
            </a:xfrm>
            <a:custGeom>
              <a:avLst/>
              <a:gdLst/>
              <a:ahLst/>
              <a:cxnLst/>
              <a:rect l="l" t="t" r="r" b="b"/>
              <a:pathLst>
                <a:path w="6282055">
                  <a:moveTo>
                    <a:pt x="0" y="0"/>
                  </a:moveTo>
                  <a:lnTo>
                    <a:pt x="6281504" y="0"/>
                  </a:lnTo>
                </a:path>
              </a:pathLst>
            </a:custGeom>
            <a:ln w="2862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0229" y="1019231"/>
              <a:ext cx="0" cy="4853305"/>
            </a:xfrm>
            <a:custGeom>
              <a:avLst/>
              <a:gdLst/>
              <a:ahLst/>
              <a:cxnLst/>
              <a:rect l="l" t="t" r="r" b="b"/>
              <a:pathLst>
                <a:path h="4853305">
                  <a:moveTo>
                    <a:pt x="0" y="0"/>
                  </a:moveTo>
                  <a:lnTo>
                    <a:pt x="0" y="4853266"/>
                  </a:lnTo>
                </a:path>
              </a:pathLst>
            </a:custGeom>
            <a:ln w="28619">
              <a:solidFill>
                <a:srgbClr val="FF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913" y="1114610"/>
              <a:ext cx="0" cy="4624705"/>
            </a:xfrm>
            <a:custGeom>
              <a:avLst/>
              <a:gdLst/>
              <a:ahLst/>
              <a:cxnLst/>
              <a:rect l="l" t="t" r="r" b="b"/>
              <a:pathLst>
                <a:path h="4624705">
                  <a:moveTo>
                    <a:pt x="0" y="0"/>
                  </a:moveTo>
                  <a:lnTo>
                    <a:pt x="0" y="4624252"/>
                  </a:lnTo>
                </a:path>
              </a:pathLst>
            </a:custGeom>
            <a:ln w="2861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588" y="1212466"/>
              <a:ext cx="0" cy="4422140"/>
            </a:xfrm>
            <a:custGeom>
              <a:avLst/>
              <a:gdLst/>
              <a:ahLst/>
              <a:cxnLst/>
              <a:rect l="l" t="t" r="r" b="b"/>
              <a:pathLst>
                <a:path h="4422140">
                  <a:moveTo>
                    <a:pt x="0" y="0"/>
                  </a:moveTo>
                  <a:lnTo>
                    <a:pt x="0" y="4421604"/>
                  </a:lnTo>
                </a:path>
              </a:pathLst>
            </a:custGeom>
            <a:ln w="28619">
              <a:solidFill>
                <a:srgbClr val="00E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0398" rIns="0" bIns="0" rtlCol="0">
            <a:spAutoFit/>
          </a:bodyPr>
          <a:lstStyle/>
          <a:p>
            <a:pPr marL="30143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Reflection</a:t>
            </a:r>
            <a:r>
              <a:rPr sz="2400" b="1" spc="-6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sz="2400" b="1" spc="-5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366FF"/>
                </a:solidFill>
                <a:latin typeface="Arial"/>
                <a:cs typeface="Arial"/>
              </a:rPr>
              <a:t>Light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4403" y="1950211"/>
            <a:ext cx="547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Some</a:t>
            </a:r>
            <a:r>
              <a:rPr sz="18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examples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reflectance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spectra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surfaces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3248" y="3440500"/>
            <a:ext cx="254000" cy="1816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Light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375" y="3306763"/>
            <a:ext cx="1229916" cy="194224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224087" y="3307953"/>
            <a:ext cx="1244600" cy="192595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250"/>
              </a:spcBef>
            </a:pP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4191" y="3306762"/>
            <a:ext cx="1240630" cy="19589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678237" y="3306762"/>
            <a:ext cx="1245870" cy="194373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810"/>
              </a:spcBef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Yellow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3289" y="5273581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700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2946" y="3306762"/>
            <a:ext cx="1238250" cy="19589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149850" y="3312717"/>
            <a:ext cx="1244600" cy="194373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760"/>
              </a:spcBef>
            </a:pPr>
            <a:r>
              <a:rPr sz="1800" spc="-20" dirty="0">
                <a:solidFill>
                  <a:srgbClr val="00FFFF"/>
                </a:solidFill>
                <a:latin typeface="Arial"/>
                <a:cs typeface="Arial"/>
              </a:rPr>
              <a:t>Blue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9240" y="5196207"/>
            <a:ext cx="1757045" cy="7289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Wavelength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(nm)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8768" y="3306366"/>
            <a:ext cx="1231107" cy="195091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644481" y="3305175"/>
            <a:ext cx="1244600" cy="19526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815"/>
              </a:spcBef>
            </a:pPr>
            <a:r>
              <a:rPr sz="1800" spc="-10" dirty="0">
                <a:solidFill>
                  <a:srgbClr val="9966FF"/>
                </a:solidFill>
                <a:latin typeface="Arial"/>
                <a:cs typeface="Arial"/>
              </a:rPr>
              <a:t>Purple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4202" y="5273581"/>
            <a:ext cx="1875155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082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700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Arial"/>
              <a:cs typeface="Arial"/>
            </a:endParaRPr>
          </a:p>
          <a:p>
            <a:pPr marL="58737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©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Stephen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r>
              <a:rPr sz="7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FFFF"/>
                </a:solidFill>
                <a:latin typeface="Times New Roman"/>
                <a:cs typeface="Times New Roman"/>
              </a:rPr>
              <a:t>Palmer,</a:t>
            </a:r>
            <a:r>
              <a:rPr sz="7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Times New Roman"/>
                <a:cs typeface="Times New Roman"/>
              </a:rPr>
              <a:t>2002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0300" y="2373313"/>
            <a:ext cx="914400" cy="77071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6200" y="2389990"/>
            <a:ext cx="914400" cy="75165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0850" y="2400711"/>
            <a:ext cx="857250" cy="71949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72100" y="2400711"/>
            <a:ext cx="857250" cy="774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4727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/>
              <a:t>Interaction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light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surfaces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0740" y="1804670"/>
            <a:ext cx="4154804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Segoe UI Symbo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Observed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color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result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interaction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light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source </a:t>
            </a:r>
            <a:r>
              <a:rPr sz="2400" dirty="0">
                <a:latin typeface="Tahoma"/>
                <a:cs typeface="Tahoma"/>
              </a:rPr>
              <a:t>spectrum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with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surface reflectance.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573" y="4953000"/>
            <a:ext cx="6154176" cy="1589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19812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2826</Words>
  <Application>Microsoft Office PowerPoint</Application>
  <PresentationFormat>On-screen Show (4:3)</PresentationFormat>
  <Paragraphs>322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</vt:lpstr>
      <vt:lpstr>Calibri</vt:lpstr>
      <vt:lpstr>Nunito</vt:lpstr>
      <vt:lpstr>Segoe UI Symbol</vt:lpstr>
      <vt:lpstr>Tahoma</vt:lpstr>
      <vt:lpstr>Times New Roman</vt:lpstr>
      <vt:lpstr>Verdana</vt:lpstr>
      <vt:lpstr>Office Theme</vt:lpstr>
      <vt:lpstr>Color fundamentals and processing</vt:lpstr>
      <vt:lpstr>What is color?</vt:lpstr>
      <vt:lpstr>Colour, also spelled color, the aspect of any object that may be described in terms of hue, lightness, and saturation. In physics, colour is associated specifically with electromagnetic radiation of a certain range of wavelengths visible to the human eye.</vt:lpstr>
      <vt:lpstr>Electromagnetic spectrum</vt:lpstr>
      <vt:lpstr>The Physics of Light</vt:lpstr>
      <vt:lpstr>The Physics of Light</vt:lpstr>
      <vt:lpstr>Black body radiators</vt:lpstr>
      <vt:lpstr>Reflection of Light</vt:lpstr>
      <vt:lpstr>Interaction of light and surfaces</vt:lpstr>
      <vt:lpstr>The Eye: A Camera!</vt:lpstr>
      <vt:lpstr>Density of rods and cones</vt:lpstr>
      <vt:lpstr>Rod / Cone sensitivity</vt:lpstr>
      <vt:lpstr>Physiology of Color Vision</vt:lpstr>
      <vt:lpstr>Color perception M L</vt:lpstr>
      <vt:lpstr>Spectra of some real-world surfaces</vt:lpstr>
      <vt:lpstr>Metamers: Colors that look the same (P), but have different spectra (L1, L2)</vt:lpstr>
      <vt:lpstr>Standardizing color experience</vt:lpstr>
      <vt:lpstr>Trichromacy</vt:lpstr>
      <vt:lpstr>Grassman’s Laws</vt:lpstr>
      <vt:lpstr>Linear color spaces</vt:lpstr>
      <vt:lpstr>Additive and subtractive colors</vt:lpstr>
      <vt:lpstr>Linear color spaces: RGB</vt:lpstr>
      <vt:lpstr>RGB model</vt:lpstr>
      <vt:lpstr>CMY model</vt:lpstr>
      <vt:lpstr>PowerPoint Presentation</vt:lpstr>
      <vt:lpstr>PowerPoint Presentation</vt:lpstr>
      <vt:lpstr>CIE XYZ: Linear color space</vt:lpstr>
      <vt:lpstr>CIE chromaticity model</vt:lpstr>
      <vt:lpstr>Spectral locus of monochromatic lights and the heated black- bodies</vt:lpstr>
      <vt:lpstr>CIE Chromaticity Chart</vt:lpstr>
      <vt:lpstr>Chromaticity Chart: Hue</vt:lpstr>
      <vt:lpstr>Chromaticity Chart: Saturation</vt:lpstr>
      <vt:lpstr>Color Reproducibility</vt:lpstr>
      <vt:lpstr>Standard Color Gamut</vt:lpstr>
      <vt:lpstr>Saturation and De-saturation Operation</vt:lpstr>
      <vt:lpstr>Desaturation using Center of Gravity Law</vt:lpstr>
      <vt:lpstr>Alps - Original</vt:lpstr>
      <vt:lpstr>Saturated Image</vt:lpstr>
      <vt:lpstr>De-saturated Image</vt:lpstr>
      <vt:lpstr>Saturated – De-saturated</vt:lpstr>
      <vt:lpstr>Ex 1</vt:lpstr>
      <vt:lpstr>Ans. 1 (a)</vt:lpstr>
      <vt:lpstr>Ex. 1 (b)</vt:lpstr>
      <vt:lpstr>Ans. 1(b)</vt:lpstr>
      <vt:lpstr>Ans. 1(b)</vt:lpstr>
      <vt:lpstr>Ans. 1(b)</vt:lpstr>
      <vt:lpstr>Ans. 1(b)</vt:lpstr>
      <vt:lpstr>Uniform color spaces</vt:lpstr>
      <vt:lpstr>CIE Lab (L*a*b) model</vt:lpstr>
      <vt:lpstr>YIQ model</vt:lpstr>
      <vt:lpstr>PowerPoint Presentation</vt:lpstr>
      <vt:lpstr>YCbCr space</vt:lpstr>
      <vt:lpstr>Nonlinear color spaces: HSV</vt:lpstr>
      <vt:lpstr>HSI Model:</vt:lpstr>
      <vt:lpstr>PowerPoint Presentation</vt:lpstr>
      <vt:lpstr>PowerPoint Presentation</vt:lpstr>
      <vt:lpstr>Opponent Color Processing</vt:lpstr>
      <vt:lpstr>Opponent Color Processing</vt:lpstr>
      <vt:lpstr>Opponent Color Processing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fundamentals and processing</dc:title>
  <cp:lastModifiedBy>Ramanjot</cp:lastModifiedBy>
  <cp:revision>19</cp:revision>
  <dcterms:created xsi:type="dcterms:W3CDTF">2023-09-23T04:53:31Z</dcterms:created>
  <dcterms:modified xsi:type="dcterms:W3CDTF">2023-10-11T12:59:24Z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2023-09-23T00:00:00Z</vt:filetime>
  </property>
  <property fmtid="{D5CDD505-2E9C-101B-9397-08002B2CF9AE}" pid="3" name="Producer">
    <vt:lpwstr>3-Heights™ PDF Toolbox API 6.12.0.6 (http://www.pdf-tools.com)</vt:lpwstr>
  </property>
</Properties>
</file>