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9" r:id="rId12"/>
    <p:sldId id="266" r:id="rId13"/>
    <p:sldId id="267" r:id="rId14"/>
    <p:sldId id="268" r:id="rId15"/>
    <p:sldId id="269" r:id="rId16"/>
    <p:sldId id="310" r:id="rId17"/>
    <p:sldId id="270" r:id="rId18"/>
    <p:sldId id="312" r:id="rId19"/>
    <p:sldId id="271" r:id="rId20"/>
    <p:sldId id="272" r:id="rId21"/>
    <p:sldId id="31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9678" y="1027303"/>
            <a:ext cx="668464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1098549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382574" y="0"/>
                </a:moveTo>
                <a:lnTo>
                  <a:pt x="0" y="0"/>
                </a:lnTo>
                <a:lnTo>
                  <a:pt x="0" y="349250"/>
                </a:lnTo>
                <a:lnTo>
                  <a:pt x="269875" y="349250"/>
                </a:lnTo>
                <a:lnTo>
                  <a:pt x="269875" y="474662"/>
                </a:lnTo>
                <a:lnTo>
                  <a:pt x="382574" y="474662"/>
                </a:lnTo>
                <a:lnTo>
                  <a:pt x="382574" y="349250"/>
                </a:lnTo>
                <a:lnTo>
                  <a:pt x="382574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1098550"/>
            <a:ext cx="328613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1337" y="1520824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369887" y="0"/>
                </a:moveTo>
                <a:lnTo>
                  <a:pt x="146050" y="0"/>
                </a:lnTo>
                <a:lnTo>
                  <a:pt x="146050" y="349250"/>
                </a:lnTo>
                <a:lnTo>
                  <a:pt x="0" y="349250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250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225" y="1520824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000" y="1447799"/>
            <a:ext cx="560388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62000" y="990599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822325"/>
                </a:moveTo>
                <a:lnTo>
                  <a:pt x="0" y="822325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822325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790575"/>
                </a:lnTo>
                <a:lnTo>
                  <a:pt x="31750" y="790575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2913" y="1781175"/>
            <a:ext cx="8226424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761" y="356743"/>
            <a:ext cx="8118476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969" y="1802623"/>
            <a:ext cx="8354060" cy="277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ostatic.com/files/images/ss_hough.jpg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static.com/files/images/ss_hough.jpg" TargetMode="External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ostatic.com/files/images/ss_hough.jpg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3687" y="2546349"/>
              <a:ext cx="384175" cy="474980"/>
            </a:xfrm>
            <a:custGeom>
              <a:avLst/>
              <a:gdLst/>
              <a:ahLst/>
              <a:cxnLst/>
              <a:rect l="l" t="t" r="r" b="b"/>
              <a:pathLst>
                <a:path w="384175" h="474980">
                  <a:moveTo>
                    <a:pt x="383806" y="0"/>
                  </a:moveTo>
                  <a:lnTo>
                    <a:pt x="0" y="0"/>
                  </a:lnTo>
                  <a:lnTo>
                    <a:pt x="0" y="349262"/>
                  </a:lnTo>
                  <a:lnTo>
                    <a:pt x="266700" y="349262"/>
                  </a:lnTo>
                  <a:lnTo>
                    <a:pt x="266700" y="474662"/>
                  </a:lnTo>
                  <a:lnTo>
                    <a:pt x="383806" y="474662"/>
                  </a:lnTo>
                  <a:lnTo>
                    <a:pt x="383806" y="349262"/>
                  </a:lnTo>
                  <a:lnTo>
                    <a:pt x="38380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497" y="2546350"/>
              <a:ext cx="328979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7512" y="2968624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79">
                  <a:moveTo>
                    <a:pt x="369887" y="0"/>
                  </a:moveTo>
                  <a:lnTo>
                    <a:pt x="142875" y="0"/>
                  </a:lnTo>
                  <a:lnTo>
                    <a:pt x="142875" y="349262"/>
                  </a:lnTo>
                  <a:lnTo>
                    <a:pt x="0" y="349262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262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401" y="2968624"/>
              <a:ext cx="369887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388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5000" y="2438399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877900"/>
                  </a:moveTo>
                  <a:lnTo>
                    <a:pt x="0" y="87790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877900"/>
                  </a:lnTo>
                  <a:close/>
                </a:path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822337"/>
                  </a:lnTo>
                  <a:lnTo>
                    <a:pt x="31750" y="822337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913" y="3260725"/>
              <a:ext cx="8693149" cy="5556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16015" y="1790334"/>
            <a:ext cx="790797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Feature matching and model </a:t>
            </a:r>
            <a:r>
              <a:rPr sz="4000" spc="-1235" dirty="0"/>
              <a:t> </a:t>
            </a:r>
            <a:r>
              <a:rPr sz="4000" spc="-5" dirty="0"/>
              <a:t>fitting</a:t>
            </a:r>
            <a:endParaRPr sz="4000" dirty="0"/>
          </a:p>
          <a:p>
            <a:pPr marL="12700">
              <a:lnSpc>
                <a:spcPct val="100000"/>
              </a:lnSpc>
            </a:pP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738092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Matching</a:t>
            </a:r>
            <a:r>
              <a:rPr spc="-55" dirty="0"/>
              <a:t> </a:t>
            </a:r>
            <a:r>
              <a:rPr spc="-5" dirty="0"/>
              <a:t>histograms</a:t>
            </a:r>
            <a:r>
              <a:rPr lang="en-IN" spc="-5" dirty="0"/>
              <a:t>- </a:t>
            </a:r>
            <a:r>
              <a:rPr lang="en-IN" sz="1800" spc="-5" dirty="0">
                <a:solidFill>
                  <a:srgbClr val="FF0000"/>
                </a:solidFill>
              </a:rPr>
              <a:t>Deals with region</a:t>
            </a:r>
            <a:endParaRPr sz="1800"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40" y="2086165"/>
            <a:ext cx="6830695" cy="26130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0" marR="100965" indent="-342900">
              <a:lnSpc>
                <a:spcPct val="100699"/>
              </a:lnSpc>
              <a:spcBef>
                <a:spcPts val="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5" dirty="0">
                <a:latin typeface="Tahoma"/>
                <a:cs typeface="Tahoma"/>
              </a:rPr>
              <a:t>L</a:t>
            </a:r>
            <a:r>
              <a:rPr sz="3150" spc="7" baseline="-19841" dirty="0">
                <a:latin typeface="Times New Roman"/>
                <a:cs typeface="Times New Roman"/>
              </a:rPr>
              <a:t>p</a:t>
            </a:r>
            <a:r>
              <a:rPr sz="3150" spc="15" baseline="-1984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norm </a:t>
            </a:r>
            <a:r>
              <a:rPr sz="3200" dirty="0">
                <a:latin typeface="Tahoma"/>
                <a:cs typeface="Tahoma"/>
              </a:rPr>
              <a:t>of bins </a:t>
            </a:r>
            <a:r>
              <a:rPr sz="3200" spc="-5" dirty="0">
                <a:latin typeface="Tahoma"/>
                <a:cs typeface="Tahoma"/>
              </a:rPr>
              <a:t>(representing same </a:t>
            </a:r>
            <a:r>
              <a:rPr sz="3200" spc="-9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intervals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covariates).</a:t>
            </a:r>
            <a:endParaRPr sz="3200">
              <a:latin typeface="Tahoma"/>
              <a:cs typeface="Tahoma"/>
            </a:endParaRPr>
          </a:p>
          <a:p>
            <a:pPr marL="781050" lvl="1" indent="-285750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sz="2800" spc="-5" dirty="0">
                <a:latin typeface="Tahoma"/>
                <a:cs typeface="Tahoma"/>
              </a:rPr>
              <a:t>Usually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</a:t>
            </a:r>
            <a:r>
              <a:rPr sz="2775" spc="-7" baseline="-19519" dirty="0">
                <a:latin typeface="Tahoma"/>
                <a:cs typeface="Tahoma"/>
              </a:rPr>
              <a:t>1</a:t>
            </a:r>
            <a:r>
              <a:rPr sz="2775" spc="412" baseline="-19519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used.</a:t>
            </a:r>
            <a:endParaRPr sz="2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"/>
            </a:pPr>
            <a:endParaRPr sz="395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dirty="0">
                <a:latin typeface="Tahoma"/>
                <a:cs typeface="Tahoma"/>
              </a:rPr>
              <a:t>Kullback-Leiber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divergence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(of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pdf).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942796"/>
            <a:ext cx="5721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Earth Mover’s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Distance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(EMD)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4806950"/>
            <a:ext cx="49149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39DAC-4813-4E34-8F1A-AC565E05189C}"/>
              </a:ext>
            </a:extLst>
          </p:cNvPr>
          <p:cNvSpPr txBox="1"/>
          <p:nvPr/>
        </p:nvSpPr>
        <p:spPr>
          <a:xfrm>
            <a:off x="762000" y="2362200"/>
            <a:ext cx="762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Earth Mover's Distance (EMD) is a method to evaluate dissimilarity between two multi-dimensional distributions in some feature space where a distance measure between single features, which we call the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ground distance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is given. </a:t>
            </a:r>
            <a:endParaRPr lang="en-IN" sz="28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D766C1C-F9E2-4908-8BA5-158A29E4D6C6}"/>
              </a:ext>
            </a:extLst>
          </p:cNvPr>
          <p:cNvSpPr txBox="1">
            <a:spLocks/>
          </p:cNvSpPr>
          <p:nvPr/>
        </p:nvSpPr>
        <p:spPr>
          <a:xfrm>
            <a:off x="1229678" y="1027303"/>
            <a:ext cx="7378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kern="0" spc="-5" dirty="0">
                <a:solidFill>
                  <a:srgbClr val="FF0000"/>
                </a:solidFill>
              </a:rPr>
              <a:t>Earth</a:t>
            </a:r>
            <a:r>
              <a:rPr lang="en-IN" sz="3600" kern="0" spc="-25" dirty="0">
                <a:solidFill>
                  <a:srgbClr val="FF0000"/>
                </a:solidFill>
              </a:rPr>
              <a:t> </a:t>
            </a:r>
            <a:r>
              <a:rPr lang="en-IN" sz="3600" kern="0" spc="-5" dirty="0">
                <a:solidFill>
                  <a:srgbClr val="FF0000"/>
                </a:solidFill>
              </a:rPr>
              <a:t>Mover’s</a:t>
            </a:r>
            <a:r>
              <a:rPr lang="en-IN" sz="3600" kern="0" spc="-25" dirty="0">
                <a:solidFill>
                  <a:srgbClr val="FF0000"/>
                </a:solidFill>
              </a:rPr>
              <a:t> </a:t>
            </a:r>
            <a:r>
              <a:rPr lang="en-IN" sz="3600" kern="0" spc="-5" dirty="0">
                <a:solidFill>
                  <a:srgbClr val="FF0000"/>
                </a:solidFill>
              </a:rPr>
              <a:t>Distance</a:t>
            </a:r>
            <a:r>
              <a:rPr lang="en-IN" sz="3600" kern="0" spc="-20" dirty="0">
                <a:solidFill>
                  <a:srgbClr val="FF0000"/>
                </a:solidFill>
              </a:rPr>
              <a:t> </a:t>
            </a:r>
            <a:r>
              <a:rPr lang="en-IN" sz="3600" kern="0" spc="-5" dirty="0">
                <a:solidFill>
                  <a:srgbClr val="FF0000"/>
                </a:solidFill>
              </a:rPr>
              <a:t>(EMD)</a:t>
            </a:r>
          </a:p>
        </p:txBody>
      </p:sp>
    </p:spTree>
    <p:extLst>
      <p:ext uri="{BB962C8B-B14F-4D97-AF65-F5344CB8AC3E}">
        <p14:creationId xmlns:p14="http://schemas.microsoft.com/office/powerpoint/2010/main" val="34896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2253" y="1929574"/>
            <a:ext cx="8521700" cy="455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0190" indent="-342900">
              <a:lnSpc>
                <a:spcPct val="999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EMD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two histograms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00" i="1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i="1" dirty="0">
                <a:latin typeface="Times New Roman"/>
                <a:cs typeface="Times New Roman"/>
              </a:rPr>
              <a:t>Q</a:t>
            </a:r>
            <a:r>
              <a:rPr sz="2800" i="1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measures the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minimum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accumulated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cost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transferring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masses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from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bin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00" i="1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to any </a:t>
            </a:r>
            <a:r>
              <a:rPr sz="2800" spc="-5" dirty="0">
                <a:latin typeface="Tahoma"/>
                <a:cs typeface="Tahoma"/>
              </a:rPr>
              <a:t>bin</a:t>
            </a:r>
            <a:r>
              <a:rPr sz="2800" dirty="0">
                <a:latin typeface="Tahoma"/>
                <a:cs typeface="Tahoma"/>
              </a:rPr>
              <a:t> of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Q</a:t>
            </a:r>
            <a:r>
              <a:rPr sz="2800" i="1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so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that the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histogram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00" i="1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gets </a:t>
            </a:r>
            <a:r>
              <a:rPr sz="2800" spc="-5" dirty="0">
                <a:latin typeface="Tahoma"/>
                <a:cs typeface="Tahoma"/>
              </a:rPr>
              <a:t>transformed into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ahoma"/>
                <a:cs typeface="Tahoma"/>
              </a:rPr>
              <a:t>.</a:t>
            </a:r>
          </a:p>
          <a:p>
            <a:pPr marL="755650" marR="612775" lvl="1" indent="-285750">
              <a:lnSpc>
                <a:spcPct val="100699"/>
              </a:lnSpc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  <a:tab pos="1531620" algn="l"/>
              </a:tabLst>
            </a:pPr>
            <a:r>
              <a:rPr sz="2400" spc="-5" dirty="0">
                <a:latin typeface="Tahoma"/>
                <a:cs typeface="Tahoma"/>
              </a:rPr>
              <a:t>Cost	defined by the product of transferred mass and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distance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between bin.</a:t>
            </a:r>
            <a:endParaRPr sz="2400" dirty="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2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i="1" dirty="0">
                <a:latin typeface="Times New Roman"/>
                <a:cs typeface="Times New Roman"/>
              </a:rPr>
              <a:t>m</a:t>
            </a:r>
            <a:r>
              <a:rPr sz="2000" i="1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|</a:t>
            </a:r>
            <a:r>
              <a:rPr sz="2000" i="1" spc="-10" dirty="0">
                <a:latin typeface="Times New Roman"/>
                <a:cs typeface="Times New Roman"/>
              </a:rPr>
              <a:t>i-j</a:t>
            </a:r>
            <a:r>
              <a:rPr sz="2000" spc="-10" dirty="0">
                <a:latin typeface="Tahoma"/>
                <a:cs typeface="Tahoma"/>
              </a:rPr>
              <a:t>|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transferring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mass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from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ahoma"/>
                <a:cs typeface="Tahoma"/>
              </a:rPr>
              <a:t>th bin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i="1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ahoma"/>
                <a:cs typeface="Tahoma"/>
              </a:rPr>
              <a:t>th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bin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ahoma"/>
                <a:cs typeface="Tahoma"/>
              </a:rPr>
              <a:t>.</a:t>
            </a:r>
          </a:p>
          <a:p>
            <a:pPr marL="1155700" lvl="2" indent="-228600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This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would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make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ahoma"/>
                <a:cs typeface="Tahoma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ahoma"/>
                <a:cs typeface="Tahoma"/>
              </a:rPr>
              <a:t>]=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ahoma"/>
                <a:cs typeface="Tahoma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ahoma"/>
                <a:cs typeface="Tahoma"/>
              </a:rPr>
              <a:t>]-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i="1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and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spc="-5" dirty="0">
                <a:latin typeface="Tahoma"/>
                <a:cs typeface="Tahoma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ahoma"/>
                <a:cs typeface="Tahoma"/>
              </a:rPr>
              <a:t>]=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spc="-5" dirty="0">
                <a:latin typeface="Tahoma"/>
                <a:cs typeface="Tahoma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ahoma"/>
                <a:cs typeface="Tahoma"/>
              </a:rPr>
              <a:t>]+</a:t>
            </a:r>
            <a:r>
              <a:rPr sz="2000" i="1" spc="-5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Total mass of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should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same.</a:t>
            </a:r>
            <a:endParaRPr sz="2400" dirty="0">
              <a:latin typeface="Tahoma"/>
              <a:cs typeface="Tahoma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75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Accumulated </a:t>
            </a:r>
            <a:r>
              <a:rPr sz="2400" dirty="0">
                <a:latin typeface="Tahoma"/>
                <a:cs typeface="Tahoma"/>
              </a:rPr>
              <a:t>cost is </a:t>
            </a:r>
            <a:r>
              <a:rPr sz="2400" spc="-5" dirty="0">
                <a:latin typeface="Tahoma"/>
                <a:cs typeface="Tahoma"/>
              </a:rPr>
              <a:t>normalized w.r.t. to the total transfer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mass.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3987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</a:t>
            </a:r>
            <a:r>
              <a:rPr spc="-65" dirty="0"/>
              <a:t> </a:t>
            </a:r>
            <a:r>
              <a:rPr spc="-5" dirty="0"/>
              <a:t>EMD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96570" indent="-342900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95934" algn="l"/>
                <a:tab pos="496570" algn="l"/>
              </a:tabLst>
            </a:pPr>
            <a:r>
              <a:rPr spc="-5" dirty="0"/>
              <a:t>Two</a:t>
            </a:r>
            <a:r>
              <a:rPr spc="-15" dirty="0"/>
              <a:t> </a:t>
            </a:r>
            <a:r>
              <a:rPr dirty="0"/>
              <a:t>normalized</a:t>
            </a:r>
            <a:r>
              <a:rPr spc="-15" dirty="0"/>
              <a:t> </a:t>
            </a:r>
            <a:r>
              <a:rPr spc="-5" dirty="0"/>
              <a:t>histograms:</a:t>
            </a:r>
          </a:p>
          <a:p>
            <a:pPr marL="896619" lvl="1" indent="-285750">
              <a:lnSpc>
                <a:spcPct val="100000"/>
              </a:lnSpc>
              <a:spcBef>
                <a:spcPts val="5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95985" algn="l"/>
                <a:tab pos="896619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ahoma"/>
                <a:cs typeface="Tahoma"/>
              </a:rPr>
              <a:t>={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i="1" spc="-7" baseline="-19097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ahoma"/>
                <a:cs typeface="Tahoma"/>
              </a:rPr>
              <a:t>} and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Q</a:t>
            </a:r>
            <a:r>
              <a:rPr sz="2400" spc="-5" dirty="0">
                <a:latin typeface="Tahoma"/>
                <a:cs typeface="Tahoma"/>
              </a:rPr>
              <a:t>={</a:t>
            </a:r>
            <a:r>
              <a:rPr sz="2400" i="1" spc="-5" dirty="0">
                <a:latin typeface="Times New Roman"/>
                <a:cs typeface="Times New Roman"/>
              </a:rPr>
              <a:t>q</a:t>
            </a:r>
            <a:r>
              <a:rPr sz="2400" i="1" spc="-7" baseline="-19097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ahoma"/>
                <a:cs typeface="Tahoma"/>
              </a:rPr>
              <a:t>},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ahoma"/>
                <a:cs typeface="Tahoma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0,1,…,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896619" lvl="1" indent="-28575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95985" algn="l"/>
                <a:tab pos="896619" algn="l"/>
              </a:tabLst>
            </a:pP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baseline="-19097" dirty="0">
                <a:latin typeface="Times New Roman"/>
                <a:cs typeface="Times New Roman"/>
              </a:rPr>
              <a:t>ij</a:t>
            </a:r>
            <a:r>
              <a:rPr sz="2400" i="1" spc="525" baseline="-1909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transferred from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bin of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th bin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896619" lvl="1" indent="-285750">
              <a:lnSpc>
                <a:spcPct val="100000"/>
              </a:lnSpc>
              <a:spcBef>
                <a:spcPts val="55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95985" algn="l"/>
                <a:tab pos="896619" algn="l"/>
              </a:tabLst>
            </a:pPr>
            <a:r>
              <a:rPr sz="2400" i="1" dirty="0">
                <a:latin typeface="Times New Roman"/>
                <a:cs typeface="Times New Roman"/>
              </a:rPr>
              <a:t>d</a:t>
            </a:r>
            <a:r>
              <a:rPr sz="2400" i="1" baseline="-19097" dirty="0">
                <a:latin typeface="Times New Roman"/>
                <a:cs typeface="Times New Roman"/>
              </a:rPr>
              <a:t>ij</a:t>
            </a:r>
            <a:r>
              <a:rPr sz="2400" i="1" spc="300" baseline="-19097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distance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between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bin.</a:t>
            </a:r>
            <a:endParaRPr sz="2400">
              <a:latin typeface="Tahoma"/>
              <a:cs typeface="Tahoma"/>
            </a:endParaRPr>
          </a:p>
          <a:p>
            <a:pPr marL="496570" marR="17780" indent="-342900">
              <a:lnSpc>
                <a:spcPts val="3270"/>
              </a:lnSpc>
              <a:spcBef>
                <a:spcPts val="9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95934" algn="l"/>
                <a:tab pos="496570" algn="l"/>
              </a:tabLst>
            </a:pPr>
            <a:r>
              <a:rPr dirty="0"/>
              <a:t>EMD </a:t>
            </a:r>
            <a:r>
              <a:rPr spc="-5" dirty="0"/>
              <a:t>is </a:t>
            </a:r>
            <a:r>
              <a:rPr dirty="0"/>
              <a:t>the </a:t>
            </a:r>
            <a:r>
              <a:rPr spc="-5" dirty="0"/>
              <a:t>minimum </a:t>
            </a:r>
            <a:r>
              <a:rPr sz="2850" spc="-25" dirty="0"/>
              <a:t>normalized </a:t>
            </a:r>
            <a:r>
              <a:rPr spc="-5" dirty="0"/>
              <a:t>work </a:t>
            </a:r>
            <a:r>
              <a:rPr dirty="0"/>
              <a:t>(transfer of </a:t>
            </a:r>
            <a:r>
              <a:rPr spc="-860" dirty="0"/>
              <a:t> </a:t>
            </a:r>
            <a:r>
              <a:rPr dirty="0"/>
              <a:t>masses) </a:t>
            </a:r>
            <a:r>
              <a:rPr spc="-5" dirty="0"/>
              <a:t>required</a:t>
            </a:r>
            <a:r>
              <a:rPr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transforming</a:t>
            </a:r>
            <a:r>
              <a:rPr dirty="0"/>
              <a:t>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i="1" spc="175" dirty="0">
                <a:latin typeface="Times New Roman"/>
                <a:cs typeface="Times New Roman"/>
              </a:rPr>
              <a:t> </a:t>
            </a:r>
            <a:r>
              <a:rPr spc="-5" dirty="0"/>
              <a:t>into</a:t>
            </a:r>
            <a:r>
              <a:rPr dirty="0"/>
              <a:t> </a:t>
            </a:r>
            <a:r>
              <a:rPr i="1" dirty="0">
                <a:latin typeface="Times New Roman"/>
                <a:cs typeface="Times New Roman"/>
              </a:rPr>
              <a:t>Q</a:t>
            </a:r>
            <a:r>
              <a:rPr dirty="0"/>
              <a:t>.</a:t>
            </a:r>
            <a:endParaRPr sz="28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769" y="4663401"/>
            <a:ext cx="5426036" cy="10077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379" y="5803348"/>
            <a:ext cx="1680908" cy="9380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6321" y="5838451"/>
            <a:ext cx="1705466" cy="8962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2845" y="5788888"/>
            <a:ext cx="4451154" cy="9380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86482" y="4781176"/>
            <a:ext cx="1319785" cy="4655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66389" y="131953"/>
            <a:ext cx="6148705" cy="760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H.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Ling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K.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Okada,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Efficient</a:t>
            </a:r>
            <a:r>
              <a:rPr sz="16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Earth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Mover’s</a:t>
            </a:r>
            <a:r>
              <a:rPr sz="1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Distance</a:t>
            </a:r>
            <a:r>
              <a:rPr sz="16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Algorithm </a:t>
            </a:r>
            <a:r>
              <a:rPr sz="1600" spc="-4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Robust</a:t>
            </a:r>
            <a:r>
              <a:rPr sz="1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Histogram</a:t>
            </a:r>
            <a:r>
              <a:rPr sz="1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Comparison,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IEEE </a:t>
            </a:r>
            <a:r>
              <a:rPr sz="1600" spc="-20" dirty="0">
                <a:solidFill>
                  <a:srgbClr val="FF0000"/>
                </a:solidFill>
                <a:latin typeface="Tahoma"/>
                <a:cs typeface="Tahoma"/>
              </a:rPr>
              <a:t>Transactions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 Pattern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 Analysis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Machine Intelligence,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29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(5),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pp.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 840-853,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Tahoma"/>
                <a:cs typeface="Tahoma"/>
              </a:rPr>
              <a:t>2007.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3987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</a:t>
            </a:r>
            <a:r>
              <a:rPr spc="-65" dirty="0"/>
              <a:t> </a:t>
            </a:r>
            <a:r>
              <a:rPr spc="-5" dirty="0"/>
              <a:t>EMD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17" rIns="0" bIns="0" rtlCol="0">
            <a:spAutoFit/>
          </a:bodyPr>
          <a:lstStyle/>
          <a:p>
            <a:pPr marL="496570" marR="17780" indent="-342900">
              <a:lnSpc>
                <a:spcPts val="3270"/>
              </a:lnSpc>
              <a:spcBef>
                <a:spcPts val="3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95934" algn="l"/>
                <a:tab pos="496570" algn="l"/>
              </a:tabLst>
            </a:pPr>
            <a:r>
              <a:rPr dirty="0"/>
              <a:t>EMD </a:t>
            </a:r>
            <a:r>
              <a:rPr spc="-5" dirty="0"/>
              <a:t>is </a:t>
            </a:r>
            <a:r>
              <a:rPr dirty="0"/>
              <a:t>the </a:t>
            </a:r>
            <a:r>
              <a:rPr spc="-5" dirty="0"/>
              <a:t>minimum </a:t>
            </a:r>
            <a:r>
              <a:rPr sz="2850" spc="-25" dirty="0"/>
              <a:t>normalized </a:t>
            </a:r>
            <a:r>
              <a:rPr spc="-5" dirty="0"/>
              <a:t>work </a:t>
            </a:r>
            <a:r>
              <a:rPr dirty="0"/>
              <a:t>(transfer of </a:t>
            </a:r>
            <a:r>
              <a:rPr spc="-860" dirty="0"/>
              <a:t> </a:t>
            </a:r>
            <a:r>
              <a:rPr dirty="0"/>
              <a:t>masses) </a:t>
            </a:r>
            <a:r>
              <a:rPr spc="-5" dirty="0"/>
              <a:t>required</a:t>
            </a:r>
            <a:r>
              <a:rPr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transforming</a:t>
            </a:r>
            <a:r>
              <a:rPr dirty="0"/>
              <a:t>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i="1" spc="175" dirty="0">
                <a:latin typeface="Times New Roman"/>
                <a:cs typeface="Times New Roman"/>
              </a:rPr>
              <a:t> </a:t>
            </a:r>
            <a:r>
              <a:rPr spc="-5" dirty="0"/>
              <a:t>into</a:t>
            </a:r>
            <a:r>
              <a:rPr dirty="0"/>
              <a:t> </a:t>
            </a:r>
            <a:r>
              <a:rPr i="1" dirty="0">
                <a:latin typeface="Times New Roman"/>
                <a:cs typeface="Times New Roman"/>
              </a:rPr>
              <a:t>Q</a:t>
            </a:r>
            <a:r>
              <a:rPr dirty="0"/>
              <a:t>.</a:t>
            </a:r>
            <a:endParaRPr sz="2850">
              <a:latin typeface="Times New Roman"/>
              <a:cs typeface="Times New Roman"/>
            </a:endParaRPr>
          </a:p>
          <a:p>
            <a:pPr marL="496570" marR="25400" indent="-342900">
              <a:lnSpc>
                <a:spcPct val="100899"/>
              </a:lnSpc>
              <a:spcBef>
                <a:spcPts val="5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95934" algn="l"/>
                <a:tab pos="496570" algn="l"/>
              </a:tabLst>
            </a:pPr>
            <a:r>
              <a:rPr spc="-5" dirty="0">
                <a:solidFill>
                  <a:srgbClr val="C00000"/>
                </a:solidFill>
              </a:rPr>
              <a:t>Before initiating </a:t>
            </a:r>
            <a:r>
              <a:rPr dirty="0">
                <a:solidFill>
                  <a:srgbClr val="C00000"/>
                </a:solidFill>
              </a:rPr>
              <a:t>transfer operation,</a:t>
            </a:r>
            <a:r>
              <a:rPr spc="-5" dirty="0">
                <a:solidFill>
                  <a:srgbClr val="C00000"/>
                </a:solidFill>
              </a:rPr>
              <a:t> bins</a:t>
            </a:r>
            <a:r>
              <a:rPr dirty="0">
                <a:solidFill>
                  <a:srgbClr val="C00000"/>
                </a:solidFill>
              </a:rPr>
              <a:t> of</a:t>
            </a:r>
            <a:r>
              <a:rPr spc="-15" dirty="0">
                <a:solidFill>
                  <a:srgbClr val="C00000"/>
                </a:solidFill>
              </a:rPr>
              <a:t> </a:t>
            </a:r>
            <a:r>
              <a:rPr i="1" dirty="0">
                <a:solidFill>
                  <a:srgbClr val="C00000"/>
                </a:solidFill>
                <a:latin typeface="Times New Roman"/>
                <a:cs typeface="Times New Roman"/>
              </a:rPr>
              <a:t>Q</a:t>
            </a:r>
            <a:r>
              <a:rPr i="1" spc="1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</a:rPr>
              <a:t>is 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intialized</a:t>
            </a:r>
            <a:r>
              <a:rPr dirty="0">
                <a:solidFill>
                  <a:srgbClr val="C00000"/>
                </a:solidFill>
              </a:rPr>
              <a:t> to zero.</a:t>
            </a:r>
            <a:r>
              <a:rPr spc="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The </a:t>
            </a:r>
            <a:r>
              <a:rPr spc="-5" dirty="0">
                <a:solidFill>
                  <a:srgbClr val="C00000"/>
                </a:solidFill>
              </a:rPr>
              <a:t>input</a:t>
            </a:r>
            <a:r>
              <a:rPr spc="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specificaiton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i="1" spc="-5" dirty="0">
                <a:solidFill>
                  <a:srgbClr val="C00000"/>
                </a:solidFill>
                <a:latin typeface="Times New Roman"/>
                <a:cs typeface="Times New Roman"/>
              </a:rPr>
              <a:t>q</a:t>
            </a:r>
            <a:r>
              <a:rPr sz="2775" i="1" spc="-7" baseline="-19519" dirty="0">
                <a:solidFill>
                  <a:srgbClr val="C00000"/>
                </a:solidFill>
                <a:latin typeface="Times New Roman"/>
                <a:cs typeface="Times New Roman"/>
              </a:rPr>
              <a:t>j</a:t>
            </a:r>
            <a:r>
              <a:rPr sz="2800" spc="-5" dirty="0">
                <a:solidFill>
                  <a:srgbClr val="C00000"/>
                </a:solidFill>
              </a:rPr>
              <a:t>’s</a:t>
            </a:r>
            <a:r>
              <a:rPr sz="2800" dirty="0">
                <a:solidFill>
                  <a:srgbClr val="C00000"/>
                </a:solidFill>
              </a:rPr>
              <a:t> are </a:t>
            </a:r>
            <a:r>
              <a:rPr sz="2800" spc="5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</a:rPr>
              <a:t>used</a:t>
            </a:r>
            <a:r>
              <a:rPr sz="2800" spc="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for</a:t>
            </a:r>
            <a:r>
              <a:rPr sz="2800" spc="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specifying</a:t>
            </a:r>
            <a:r>
              <a:rPr sz="2800" spc="1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constraints</a:t>
            </a:r>
            <a:r>
              <a:rPr sz="2800" spc="5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</a:rPr>
              <a:t>of</a:t>
            </a:r>
            <a:r>
              <a:rPr sz="2800" spc="5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</a:rPr>
              <a:t>the</a:t>
            </a:r>
            <a:r>
              <a:rPr sz="2800" spc="5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optimization </a:t>
            </a:r>
            <a:r>
              <a:rPr sz="2800" spc="-860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</a:rPr>
              <a:t>equations.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769" y="4663401"/>
            <a:ext cx="5426036" cy="10077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379" y="5803348"/>
            <a:ext cx="1680908" cy="9380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6321" y="5838451"/>
            <a:ext cx="1705466" cy="8962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2845" y="5788888"/>
            <a:ext cx="4451154" cy="9380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86482" y="4781176"/>
            <a:ext cx="1319785" cy="4655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66389" y="131953"/>
            <a:ext cx="6148705" cy="760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H.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Ling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K.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Okada,</a:t>
            </a: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Efficient</a:t>
            </a:r>
            <a:r>
              <a:rPr sz="16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Earth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Mover’s</a:t>
            </a:r>
            <a:r>
              <a:rPr sz="1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Distance</a:t>
            </a:r>
            <a:r>
              <a:rPr sz="16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Algorithm </a:t>
            </a:r>
            <a:r>
              <a:rPr sz="1600" spc="-4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Robust</a:t>
            </a:r>
            <a:r>
              <a:rPr sz="1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Histogram</a:t>
            </a:r>
            <a:r>
              <a:rPr sz="16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Comparison,</a:t>
            </a:r>
            <a:r>
              <a:rPr sz="1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IEEE </a:t>
            </a:r>
            <a:r>
              <a:rPr sz="1600" spc="-20" dirty="0">
                <a:solidFill>
                  <a:srgbClr val="FF0000"/>
                </a:solidFill>
                <a:latin typeface="Tahoma"/>
                <a:cs typeface="Tahoma"/>
              </a:rPr>
              <a:t>Transactions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 Pattern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 Analysis</a:t>
            </a:r>
            <a:r>
              <a:rPr sz="16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Machine Intelligence,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29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(5),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pp.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 840-853,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Tahoma"/>
                <a:cs typeface="Tahoma"/>
              </a:rPr>
              <a:t>2007.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53110" marR="5080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Efficient computation of </a:t>
            </a:r>
            <a:r>
              <a:rPr spc="-1360" dirty="0"/>
              <a:t> </a:t>
            </a:r>
            <a:r>
              <a:rPr spc="-5" dirty="0"/>
              <a:t>feature</a:t>
            </a:r>
            <a:r>
              <a:rPr spc="-20" dirty="0"/>
              <a:t> </a:t>
            </a:r>
            <a:r>
              <a:rPr spc="-5"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88672"/>
            <a:ext cx="7757159" cy="49936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Range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query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dirty="0">
                <a:latin typeface="Tahoma"/>
                <a:cs typeface="Tahoma"/>
              </a:rPr>
              <a:t>Nearest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Neighbor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query.</a:t>
            </a:r>
            <a:endParaRPr sz="2800">
              <a:latin typeface="Tahoma"/>
              <a:cs typeface="Tahoma"/>
            </a:endParaRPr>
          </a:p>
          <a:p>
            <a:pPr marL="755650" marR="724535" lvl="1" indent="-28575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Report </a:t>
            </a:r>
            <a:r>
              <a:rPr sz="2800" dirty="0">
                <a:latin typeface="Tahoma"/>
                <a:cs typeface="Tahoma"/>
              </a:rPr>
              <a:t>all the features </a:t>
            </a:r>
            <a:r>
              <a:rPr sz="2800" spc="-5" dirty="0">
                <a:latin typeface="Tahoma"/>
                <a:cs typeface="Tahoma"/>
              </a:rPr>
              <a:t>within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distance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from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query.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Ordinarily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linear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time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complexity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O(N),</a:t>
            </a:r>
            <a:endParaRPr sz="2800">
              <a:latin typeface="Tahoma"/>
              <a:cs typeface="Tahoma"/>
            </a:endParaRPr>
          </a:p>
          <a:p>
            <a:pPr marL="1155700" marR="5080" lvl="2" indent="-228600">
              <a:lnSpc>
                <a:spcPts val="2870"/>
              </a:lnSpc>
              <a:spcBef>
                <a:spcPts val="6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dirty="0">
                <a:latin typeface="Tahoma"/>
                <a:cs typeface="Tahoma"/>
              </a:rPr>
              <a:t>N is </a:t>
            </a:r>
            <a:r>
              <a:rPr sz="2400" spc="-5" dirty="0">
                <a:latin typeface="Tahoma"/>
                <a:cs typeface="Tahoma"/>
              </a:rPr>
              <a:t>the number of features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target image </a:t>
            </a:r>
            <a:r>
              <a:rPr sz="2400" dirty="0">
                <a:latin typeface="Tahoma"/>
                <a:cs typeface="Tahoma"/>
              </a:rPr>
              <a:t>/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database.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Use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indexing</a:t>
            </a:r>
            <a:r>
              <a:rPr sz="3200" spc="-5" dirty="0">
                <a:latin typeface="Tahoma"/>
                <a:cs typeface="Tahoma"/>
              </a:rPr>
              <a:t> and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hashing.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K-D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Tree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Locality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Sensitive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Hashing.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D6BF-9CCF-4D24-85AD-83A648A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45" y="762000"/>
            <a:ext cx="8118476" cy="677108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Nunito" pitchFamily="2" charset="0"/>
              </a:rPr>
              <a:t>K-D Tree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99CD0-EA0E-44B9-AB44-3CCFFDD2C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69" y="1802623"/>
            <a:ext cx="8354060" cy="4308872"/>
          </a:xfrm>
        </p:spPr>
        <p:txBody>
          <a:bodyPr/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K-D Tree(also called as K-Dimensional Tree) is a binary search tree where data in each node is a K-Dimensional point in space.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In short, it is a space partitioning data structure for organizing points in a K-Dimensional space.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non-leaf node in K-D tree divides the space into two parts, called as half-spaces. Points to the left of this space are represented by the left subtree of that node and points to the right of the space are represented by the right subtree.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74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2087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K-D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278" y="1708001"/>
            <a:ext cx="7524750" cy="40963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binary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tree.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Each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node</a:t>
            </a:r>
            <a:r>
              <a:rPr sz="2800" spc="-5" dirty="0">
                <a:latin typeface="Tahoma"/>
                <a:cs typeface="Tahoma"/>
              </a:rPr>
              <a:t> contains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(key)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feature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vector.</a:t>
            </a:r>
            <a:endParaRPr sz="2800">
              <a:latin typeface="Tahoma"/>
              <a:cs typeface="Tahoma"/>
            </a:endParaRPr>
          </a:p>
          <a:p>
            <a:pPr marL="354965" marR="457200" indent="-342900">
              <a:lnSpc>
                <a:spcPct val="100000"/>
              </a:lnSpc>
              <a:spcBef>
                <a:spcPts val="6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Each node behaves </a:t>
            </a:r>
            <a:r>
              <a:rPr sz="2800" spc="-5" dirty="0">
                <a:latin typeface="Tahoma"/>
                <a:cs typeface="Tahoma"/>
              </a:rPr>
              <a:t>like </a:t>
            </a:r>
            <a:r>
              <a:rPr sz="2800" dirty="0">
                <a:latin typeface="Tahoma"/>
                <a:cs typeface="Tahoma"/>
              </a:rPr>
              <a:t>a node of binary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search tree </a:t>
            </a:r>
            <a:r>
              <a:rPr sz="2800" spc="-5" dirty="0">
                <a:latin typeface="Tahoma"/>
                <a:cs typeface="Tahoma"/>
              </a:rPr>
              <a:t>(BST) for </a:t>
            </a:r>
            <a:r>
              <a:rPr sz="2800" dirty="0">
                <a:latin typeface="Tahoma"/>
                <a:cs typeface="Tahoma"/>
              </a:rPr>
              <a:t>values of a </a:t>
            </a:r>
            <a:r>
              <a:rPr sz="2800" spc="-5" dirty="0">
                <a:latin typeface="Tahoma"/>
                <a:cs typeface="Tahoma"/>
              </a:rPr>
              <a:t>particular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dimension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Called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cut-dimension.</a:t>
            </a:r>
            <a:endParaRPr sz="24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  <a:tab pos="5087620" algn="l"/>
              </a:tabLst>
            </a:pPr>
            <a:r>
              <a:rPr sz="2400" spc="-5" dirty="0">
                <a:latin typeface="Tahoma"/>
                <a:cs typeface="Tahoma"/>
              </a:rPr>
              <a:t>Alternate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periodically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nodes	along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path.</a:t>
            </a:r>
            <a:endParaRPr sz="2400">
              <a:latin typeface="Tahoma"/>
              <a:cs typeface="Tahoma"/>
            </a:endParaRPr>
          </a:p>
          <a:p>
            <a:pPr marL="755015" marR="5080" lvl="1" indent="-285750">
              <a:lnSpc>
                <a:spcPts val="2870"/>
              </a:lnSpc>
              <a:spcBef>
                <a:spcPts val="6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Tahoma"/>
                <a:cs typeface="Tahoma"/>
              </a:rPr>
              <a:t>Places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key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feature vector following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rules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BST comparing on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value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 the cut-dimension.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65DE2-C52E-4D6D-AA6D-189884AA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534400" cy="46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3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6334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NN</a:t>
            </a:r>
            <a:r>
              <a:rPr spc="-20" dirty="0"/>
              <a:t> </a:t>
            </a:r>
            <a:r>
              <a:rPr spc="-5" dirty="0"/>
              <a:t>Search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spc="-10" dirty="0"/>
              <a:t> </a:t>
            </a:r>
            <a:r>
              <a:rPr dirty="0"/>
              <a:t>K-D</a:t>
            </a:r>
            <a:r>
              <a:rPr spc="-2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8558"/>
            <a:ext cx="7600315" cy="40474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you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walk </a:t>
            </a:r>
            <a:r>
              <a:rPr sz="2800" dirty="0">
                <a:latin typeface="Tahoma"/>
                <a:cs typeface="Tahoma"/>
              </a:rPr>
              <a:t>through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tree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nodes</a:t>
            </a:r>
            <a:endParaRPr sz="2800">
              <a:latin typeface="Tahoma"/>
              <a:cs typeface="Tahoma"/>
            </a:endParaRPr>
          </a:p>
          <a:p>
            <a:pPr marL="755015" marR="1036319" lvl="1" indent="-285750">
              <a:lnSpc>
                <a:spcPts val="2870"/>
              </a:lnSpc>
              <a:spcBef>
                <a:spcPts val="6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Store the current smallest distance and the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respective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key-feature.</a:t>
            </a:r>
            <a:endParaRPr sz="2400">
              <a:latin typeface="Tahoma"/>
              <a:cs typeface="Tahoma"/>
            </a:endParaRPr>
          </a:p>
          <a:p>
            <a:pPr marL="755015" marR="5080" lvl="1" indent="-285750">
              <a:lnSpc>
                <a:spcPct val="99900"/>
              </a:lnSpc>
              <a:spcBef>
                <a:spcPts val="4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50265" algn="l"/>
                <a:tab pos="850900" algn="l"/>
                <a:tab pos="2053589" algn="l"/>
              </a:tabLst>
            </a:pPr>
            <a:r>
              <a:rPr dirty="0"/>
              <a:t>	</a:t>
            </a:r>
            <a:r>
              <a:rPr sz="2400" spc="-5" dirty="0">
                <a:latin typeface="Tahoma"/>
                <a:cs typeface="Tahoma"/>
              </a:rPr>
              <a:t>Prune sub-trees by comparing the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minimum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distance	</a:t>
            </a:r>
            <a:r>
              <a:rPr sz="2400" dirty="0">
                <a:latin typeface="Tahoma"/>
                <a:cs typeface="Tahoma"/>
              </a:rPr>
              <a:t>with </a:t>
            </a:r>
            <a:r>
              <a:rPr sz="2400" spc="-5" dirty="0">
                <a:latin typeface="Tahoma"/>
                <a:cs typeface="Tahoma"/>
              </a:rPr>
              <a:t>the corner nodes of the hypervolume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(bounding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boxes)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represented by the sub-tree.</a:t>
            </a:r>
            <a:endParaRPr sz="2400">
              <a:latin typeface="Tahoma"/>
              <a:cs typeface="Tahoma"/>
            </a:endParaRPr>
          </a:p>
          <a:p>
            <a:pPr marL="755015" marR="549275" lvl="1" indent="-285750">
              <a:lnSpc>
                <a:spcPts val="2870"/>
              </a:lnSpc>
              <a:spcBef>
                <a:spcPts val="6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Search the sub-tree to maximize the </a:t>
            </a:r>
            <a:r>
              <a:rPr sz="2400" dirty="0">
                <a:latin typeface="Tahoma"/>
                <a:cs typeface="Tahoma"/>
              </a:rPr>
              <a:t>chance </a:t>
            </a:r>
            <a:r>
              <a:rPr sz="2400" spc="-5" dirty="0">
                <a:latin typeface="Tahoma"/>
                <a:cs typeface="Tahoma"/>
              </a:rPr>
              <a:t>of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pruning.</a:t>
            </a:r>
            <a:endParaRPr sz="240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dirty="0">
                <a:latin typeface="Tahoma"/>
                <a:cs typeface="Tahoma"/>
              </a:rPr>
              <a:t>Go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sub-tree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closer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query.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29615" marR="5080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Can you </a:t>
            </a:r>
            <a:r>
              <a:rPr dirty="0"/>
              <a:t>get </a:t>
            </a:r>
            <a:r>
              <a:rPr spc="-5" dirty="0"/>
              <a:t>the 3-D structure </a:t>
            </a:r>
            <a:r>
              <a:rPr spc="-136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scene?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" y="1793875"/>
            <a:ext cx="4443412" cy="24987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5337" y="1774825"/>
            <a:ext cx="4513262" cy="25384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4315" y="4619308"/>
            <a:ext cx="8328659" cy="215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345"/>
              </a:lnSpc>
              <a:spcBef>
                <a:spcPts val="100"/>
              </a:spcBef>
              <a:buFont typeface="Courier New"/>
              <a:buChar char="o"/>
              <a:tabLst>
                <a:tab pos="469900" algn="l"/>
              </a:tabLst>
            </a:pPr>
            <a:r>
              <a:rPr sz="2800" dirty="0">
                <a:latin typeface="Tahoma"/>
                <a:cs typeface="Tahoma"/>
              </a:rPr>
              <a:t>Get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pairs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corresponding points.</a:t>
            </a:r>
            <a:endParaRPr sz="2800">
              <a:latin typeface="Tahoma"/>
              <a:cs typeface="Tahoma"/>
            </a:endParaRPr>
          </a:p>
          <a:p>
            <a:pPr marL="469900" indent="-457200">
              <a:lnSpc>
                <a:spcPts val="3345"/>
              </a:lnSpc>
              <a:buFont typeface="Courier New"/>
              <a:buChar char="o"/>
              <a:tabLst>
                <a:tab pos="469900" algn="l"/>
              </a:tabLst>
            </a:pPr>
            <a:r>
              <a:rPr sz="2800" dirty="0">
                <a:latin typeface="Tahoma"/>
                <a:cs typeface="Tahoma"/>
              </a:rPr>
              <a:t>Compute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fundamental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matrix.</a:t>
            </a:r>
            <a:endParaRPr sz="28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2800" spc="-5" dirty="0">
                <a:latin typeface="Tahoma"/>
                <a:cs typeface="Tahoma"/>
              </a:rPr>
              <a:t>Derive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camera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matrices.</a:t>
            </a:r>
            <a:endParaRPr sz="2800">
              <a:latin typeface="Tahoma"/>
              <a:cs typeface="Tahoma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2800" spc="-5" dirty="0">
                <a:latin typeface="Tahoma"/>
                <a:cs typeface="Tahoma"/>
              </a:rPr>
              <a:t>Solve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for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3-D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coordinates</a:t>
            </a:r>
            <a:r>
              <a:rPr sz="2800" dirty="0">
                <a:latin typeface="Tahoma"/>
                <a:cs typeface="Tahoma"/>
              </a:rPr>
              <a:t> of</a:t>
            </a:r>
            <a:r>
              <a:rPr sz="2800" spc="-5" dirty="0">
                <a:latin typeface="Tahoma"/>
                <a:cs typeface="Tahoma"/>
              </a:rPr>
              <a:t> scene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for</a:t>
            </a:r>
            <a:r>
              <a:rPr sz="2800" dirty="0">
                <a:latin typeface="Tahoma"/>
                <a:cs typeface="Tahoma"/>
              </a:rPr>
              <a:t> each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pair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5" dirty="0">
                <a:latin typeface="Tahoma"/>
                <a:cs typeface="Tahoma"/>
              </a:rPr>
              <a:t> corresponding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points.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6334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NN</a:t>
            </a:r>
            <a:r>
              <a:rPr spc="-20" dirty="0"/>
              <a:t> </a:t>
            </a:r>
            <a:r>
              <a:rPr spc="-5" dirty="0"/>
              <a:t>Search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spc="-10" dirty="0"/>
              <a:t> </a:t>
            </a:r>
            <a:r>
              <a:rPr dirty="0"/>
              <a:t>K-D</a:t>
            </a:r>
            <a:r>
              <a:rPr spc="-2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93557"/>
            <a:ext cx="7459980" cy="2853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68300" marR="258445" indent="-342900">
              <a:lnSpc>
                <a:spcPts val="3329"/>
              </a:lnSpc>
              <a:spcBef>
                <a:spcPts val="2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require </a:t>
            </a:r>
            <a:r>
              <a:rPr sz="2800" dirty="0">
                <a:latin typeface="Tahoma"/>
                <a:cs typeface="Tahoma"/>
              </a:rPr>
              <a:t>to traverse all the nodes of the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tree.</a:t>
            </a:r>
            <a:endParaRPr sz="2800">
              <a:latin typeface="Tahoma"/>
              <a:cs typeface="Tahoma"/>
            </a:endParaRPr>
          </a:p>
          <a:p>
            <a:pPr marL="768350" lvl="1" indent="-285750">
              <a:lnSpc>
                <a:spcPct val="100000"/>
              </a:lnSpc>
              <a:spcBef>
                <a:spcPts val="5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sz="2400" spc="-5" dirty="0">
                <a:latin typeface="Tahoma"/>
                <a:cs typeface="Tahoma"/>
              </a:rPr>
              <a:t>Worst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case: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O(N)</a:t>
            </a:r>
            <a:endParaRPr sz="2400">
              <a:latin typeface="Tahoma"/>
              <a:cs typeface="Tahoma"/>
            </a:endParaRPr>
          </a:p>
          <a:p>
            <a:pPr marL="767715" marR="17780" lvl="1" indent="-285750">
              <a:lnSpc>
                <a:spcPct val="100699"/>
              </a:lnSpc>
              <a:spcBef>
                <a:spcPts val="53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practice </a:t>
            </a:r>
            <a:r>
              <a:rPr sz="2400" dirty="0">
                <a:latin typeface="Tahoma"/>
                <a:cs typeface="Tahoma"/>
              </a:rPr>
              <a:t>close </a:t>
            </a:r>
            <a:r>
              <a:rPr sz="2400" spc="-5" dirty="0">
                <a:latin typeface="Tahoma"/>
                <a:cs typeface="Tahoma"/>
              </a:rPr>
              <a:t>to: </a:t>
            </a:r>
            <a:r>
              <a:rPr sz="2400" dirty="0">
                <a:latin typeface="Tahoma"/>
                <a:cs typeface="Tahoma"/>
              </a:rPr>
              <a:t>O(log(N)+2</a:t>
            </a:r>
            <a:r>
              <a:rPr sz="2400" baseline="26041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), </a:t>
            </a:r>
            <a:r>
              <a:rPr sz="2400" spc="-5" dirty="0">
                <a:latin typeface="Tahoma"/>
                <a:cs typeface="Tahoma"/>
              </a:rPr>
              <a:t>where </a:t>
            </a:r>
            <a:r>
              <a:rPr sz="2400" dirty="0">
                <a:latin typeface="Tahoma"/>
                <a:cs typeface="Tahoma"/>
              </a:rPr>
              <a:t>d is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dimension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 the feature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space.</a:t>
            </a:r>
            <a:endParaRPr sz="2400">
              <a:latin typeface="Tahoma"/>
              <a:cs typeface="Tahoma"/>
            </a:endParaRPr>
          </a:p>
          <a:p>
            <a:pPr marL="1168400" lvl="2" indent="-229235">
              <a:lnSpc>
                <a:spcPct val="100000"/>
              </a:lnSpc>
              <a:spcBef>
                <a:spcPts val="45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67765" algn="l"/>
                <a:tab pos="1168400" algn="l"/>
              </a:tabLst>
            </a:pPr>
            <a:r>
              <a:rPr sz="2000" spc="-5" dirty="0">
                <a:latin typeface="Tahoma"/>
                <a:cs typeface="Tahoma"/>
              </a:rPr>
              <a:t>log(N)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find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cell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near</a:t>
            </a:r>
            <a:r>
              <a:rPr sz="2000" dirty="0">
                <a:latin typeface="Tahoma"/>
                <a:cs typeface="Tahoma"/>
              </a:rPr>
              <a:t> 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query point.</a:t>
            </a:r>
            <a:endParaRPr sz="2000">
              <a:latin typeface="Tahoma"/>
              <a:cs typeface="Tahoma"/>
            </a:endParaRPr>
          </a:p>
          <a:p>
            <a:pPr marL="1168400" lvl="2" indent="-229235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67765" algn="l"/>
                <a:tab pos="1168400" algn="l"/>
              </a:tabLst>
            </a:pPr>
            <a:r>
              <a:rPr sz="2000" spc="5" dirty="0">
                <a:latin typeface="Tahoma"/>
                <a:cs typeface="Tahoma"/>
              </a:rPr>
              <a:t>2</a:t>
            </a:r>
            <a:r>
              <a:rPr sz="1950" spc="7" baseline="25641" dirty="0">
                <a:latin typeface="Tahoma"/>
                <a:cs typeface="Tahoma"/>
              </a:rPr>
              <a:t>d</a:t>
            </a:r>
            <a:r>
              <a:rPr sz="1950" spc="315" baseline="25641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search around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cells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neighborhood.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1BFE-E710-439E-8468-0BC352E8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8118476" cy="677108"/>
          </a:xfrm>
        </p:spPr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Local Sensitive Hashing (LSH)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AE2E-4770-4C9A-96EB-3BB78726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69" y="1802623"/>
            <a:ext cx="8354060" cy="1723549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Local Sensitive Hashing (LSH)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set of methods that is used to reduce the search scope by transforming data vectors into hash values while preserving information about their similarity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81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29615" marR="5080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Locality</a:t>
            </a:r>
            <a:r>
              <a:rPr spc="-55" dirty="0"/>
              <a:t> </a:t>
            </a:r>
            <a:r>
              <a:rPr spc="-5" dirty="0"/>
              <a:t>sensitive</a:t>
            </a:r>
            <a:r>
              <a:rPr spc="-55" dirty="0"/>
              <a:t> </a:t>
            </a:r>
            <a:r>
              <a:rPr spc="-5" dirty="0"/>
              <a:t>hashing </a:t>
            </a:r>
            <a:r>
              <a:rPr spc="-1360" dirty="0"/>
              <a:t> </a:t>
            </a:r>
            <a:r>
              <a:rPr spc="-5" dirty="0"/>
              <a:t>(LSH)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9965"/>
            <a:ext cx="7383145" cy="358482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marR="569595" indent="-342900">
              <a:lnSpc>
                <a:spcPts val="3770"/>
              </a:lnSpc>
              <a:spcBef>
                <a:spcPts val="2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Locality </a:t>
            </a:r>
            <a:r>
              <a:rPr sz="3200" dirty="0">
                <a:latin typeface="Tahoma"/>
                <a:cs typeface="Tahoma"/>
              </a:rPr>
              <a:t>preserving </a:t>
            </a:r>
            <a:r>
              <a:rPr sz="3200" spc="-5" dirty="0">
                <a:latin typeface="Tahoma"/>
                <a:cs typeface="Tahoma"/>
              </a:rPr>
              <a:t>hashing </a:t>
            </a:r>
            <a:r>
              <a:rPr sz="3200" dirty="0">
                <a:latin typeface="Tahoma"/>
                <a:cs typeface="Tahoma"/>
              </a:rPr>
              <a:t>function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</a:t>
            </a:r>
            <a:r>
              <a:rPr sz="3200" i="1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ahoma"/>
                <a:cs typeface="Tahoma"/>
              </a:rPr>
              <a:t>(.))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w.r.t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distance </a:t>
            </a:r>
            <a:r>
              <a:rPr sz="3200" dirty="0">
                <a:latin typeface="Tahoma"/>
                <a:cs typeface="Tahoma"/>
              </a:rPr>
              <a:t>function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ahoma"/>
                <a:cs typeface="Tahoma"/>
              </a:rPr>
              <a:t>(.).</a:t>
            </a:r>
          </a:p>
          <a:p>
            <a:pPr marL="755650" marR="5080" lvl="1" indent="-285750">
              <a:lnSpc>
                <a:spcPct val="102200"/>
              </a:lnSpc>
              <a:spcBef>
                <a:spcPts val="50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Prob.(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b="1" spc="-5" dirty="0">
                <a:latin typeface="Tahoma"/>
                <a:cs typeface="Tahoma"/>
              </a:rPr>
              <a:t>x</a:t>
            </a:r>
            <a:r>
              <a:rPr sz="2800" spc="-5" dirty="0">
                <a:latin typeface="Tahoma"/>
                <a:cs typeface="Tahoma"/>
              </a:rPr>
              <a:t>)=</a:t>
            </a:r>
            <a:r>
              <a:rPr sz="2800" i="1" spc="-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b="1" spc="-5" dirty="0">
                <a:latin typeface="Tahoma"/>
                <a:cs typeface="Tahoma"/>
              </a:rPr>
              <a:t>y</a:t>
            </a:r>
            <a:r>
              <a:rPr sz="2800" spc="-5" dirty="0">
                <a:latin typeface="Tahoma"/>
                <a:cs typeface="Tahoma"/>
              </a:rPr>
              <a:t>))</a:t>
            </a:r>
            <a:r>
              <a:rPr sz="2800" dirty="0">
                <a:latin typeface="Tahoma"/>
                <a:cs typeface="Tahoma"/>
              </a:rPr>
              <a:t> should be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high,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 d(</a:t>
            </a:r>
            <a:r>
              <a:rPr sz="2800" b="1" spc="-5" dirty="0">
                <a:latin typeface="Tahoma"/>
                <a:cs typeface="Tahoma"/>
              </a:rPr>
              <a:t>x</a:t>
            </a:r>
            <a:r>
              <a:rPr sz="2800" spc="-5" dirty="0">
                <a:latin typeface="Tahoma"/>
                <a:cs typeface="Tahoma"/>
              </a:rPr>
              <a:t>,</a:t>
            </a:r>
            <a:r>
              <a:rPr sz="2800" b="1" spc="-5" dirty="0">
                <a:latin typeface="Tahoma"/>
                <a:cs typeface="Tahoma"/>
              </a:rPr>
              <a:t>y</a:t>
            </a:r>
            <a:r>
              <a:rPr sz="2800" spc="-5" dirty="0">
                <a:latin typeface="Tahoma"/>
                <a:cs typeface="Tahoma"/>
              </a:rPr>
              <a:t>)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 small,</a:t>
            </a:r>
            <a:endParaRPr sz="2800" dirty="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latin typeface="Tahoma"/>
                <a:cs typeface="Tahoma"/>
              </a:rPr>
              <a:t>else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probability should be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small.</a:t>
            </a:r>
            <a:endParaRPr lang="en-IN" sz="2400" spc="-5" dirty="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lang="en-IN" sz="2400" spc="-5" dirty="0">
                <a:solidFill>
                  <a:srgbClr val="FF0000"/>
                </a:solidFill>
                <a:latin typeface="Tahoma"/>
                <a:cs typeface="Tahoma"/>
              </a:rPr>
              <a:t>#Property: </a:t>
            </a:r>
            <a:r>
              <a:rPr lang="en-IN" sz="2400" spc="-5" dirty="0">
                <a:latin typeface="Tahoma"/>
                <a:cs typeface="Tahoma"/>
              </a:rPr>
              <a:t>You have to use hash function which should preserves the locality of feature vectors w.r.t distance function.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5690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LSH: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typical</a:t>
            </a:r>
            <a:r>
              <a:rPr spc="-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898840"/>
            <a:ext cx="8295005" cy="2562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Choose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random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unit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vector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b="1" dirty="0">
                <a:latin typeface="Tahoma"/>
                <a:cs typeface="Tahoma"/>
              </a:rPr>
              <a:t>r</a:t>
            </a:r>
            <a:r>
              <a:rPr sz="3200" b="1" spc="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 dimension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(e.g. following </a:t>
            </a:r>
            <a:r>
              <a:rPr sz="3200" spc="-5" dirty="0">
                <a:latin typeface="Tahoma"/>
                <a:cs typeface="Tahoma"/>
              </a:rPr>
              <a:t>Normal </a:t>
            </a:r>
            <a:r>
              <a:rPr sz="3200" dirty="0">
                <a:latin typeface="Tahoma"/>
                <a:cs typeface="Tahoma"/>
              </a:rPr>
              <a:t>distribution 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(N(0,1))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independently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each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dimension).</a:t>
            </a:r>
            <a:endParaRPr sz="3200">
              <a:latin typeface="Tahoma"/>
              <a:cs typeface="Tahoma"/>
            </a:endParaRPr>
          </a:p>
          <a:p>
            <a:pPr marL="355600" marR="641350" indent="-342900">
              <a:lnSpc>
                <a:spcPct val="101600"/>
              </a:lnSpc>
              <a:spcBef>
                <a:spcPts val="6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For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any</a:t>
            </a:r>
            <a:r>
              <a:rPr sz="3200" dirty="0">
                <a:latin typeface="Tahoma"/>
                <a:cs typeface="Tahoma"/>
              </a:rPr>
              <a:t> vector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b="1" dirty="0">
                <a:latin typeface="Tahoma"/>
                <a:cs typeface="Tahoma"/>
              </a:rPr>
              <a:t>x</a:t>
            </a:r>
            <a:r>
              <a:rPr sz="3200" b="1" spc="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dimension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1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define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hash </a:t>
            </a:r>
            <a:r>
              <a:rPr sz="3200" dirty="0">
                <a:latin typeface="Tahoma"/>
                <a:cs typeface="Tahoma"/>
              </a:rPr>
              <a:t>function</a:t>
            </a:r>
            <a:r>
              <a:rPr sz="3200" spc="-5" dirty="0">
                <a:latin typeface="Tahoma"/>
                <a:cs typeface="Tahoma"/>
              </a:rPr>
              <a:t> as </a:t>
            </a:r>
            <a:r>
              <a:rPr sz="3200" dirty="0">
                <a:latin typeface="Tahoma"/>
                <a:cs typeface="Tahoma"/>
              </a:rPr>
              <a:t>follows: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8" y="4443002"/>
            <a:ext cx="3890937" cy="961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540" y="5436870"/>
            <a:ext cx="5215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can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shown,</a:t>
            </a:r>
            <a:r>
              <a:rPr sz="2800" spc="-10" dirty="0">
                <a:latin typeface="Tahoma"/>
                <a:cs typeface="Tahoma"/>
              </a:rPr>
              <a:t> for any </a:t>
            </a:r>
            <a:r>
              <a:rPr sz="2800" b="1" dirty="0">
                <a:latin typeface="Tahoma"/>
                <a:cs typeface="Tahoma"/>
              </a:rPr>
              <a:t>x</a:t>
            </a:r>
            <a:r>
              <a:rPr sz="2800" b="1" spc="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9272" y="5927382"/>
            <a:ext cx="5683250" cy="821055"/>
            <a:chOff x="489272" y="5927382"/>
            <a:chExt cx="5683250" cy="8210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72" y="5927382"/>
              <a:ext cx="5056255" cy="8206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45137" y="6049972"/>
              <a:ext cx="627380" cy="79375"/>
            </a:xfrm>
            <a:custGeom>
              <a:avLst/>
              <a:gdLst/>
              <a:ahLst/>
              <a:cxnLst/>
              <a:rect l="l" t="t" r="r" b="b"/>
              <a:pathLst>
                <a:path w="627379" h="79375">
                  <a:moveTo>
                    <a:pt x="626750" y="0"/>
                  </a:moveTo>
                  <a:lnTo>
                    <a:pt x="75723" y="36270"/>
                  </a:lnTo>
                  <a:lnTo>
                    <a:pt x="73533" y="3004"/>
                  </a:lnTo>
                  <a:lnTo>
                    <a:pt x="0" y="46027"/>
                  </a:lnTo>
                  <a:lnTo>
                    <a:pt x="78538" y="79040"/>
                  </a:lnTo>
                  <a:lnTo>
                    <a:pt x="76348" y="45774"/>
                  </a:lnTo>
                  <a:lnTo>
                    <a:pt x="627374" y="9504"/>
                  </a:lnTo>
                  <a:lnTo>
                    <a:pt x="626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50940" y="5671820"/>
            <a:ext cx="2019300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Angle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between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40"/>
              </a:lnSpc>
            </a:pP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761" y="356743"/>
            <a:ext cx="8497888" cy="13638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29615" marR="5080" algn="ctr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LSH</a:t>
            </a:r>
            <a:r>
              <a:rPr spc="-75" dirty="0"/>
              <a:t> </a:t>
            </a:r>
            <a:r>
              <a:rPr spc="-5" dirty="0"/>
              <a:t>multidimenstional </a:t>
            </a:r>
            <a:r>
              <a:rPr spc="-1360" dirty="0"/>
              <a:t> </a:t>
            </a:r>
            <a:r>
              <a:rPr spc="-5" dirty="0"/>
              <a:t>bucketing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1938020"/>
            <a:ext cx="8335009" cy="448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2720" indent="-342900">
              <a:lnSpc>
                <a:spcPct val="999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  <a:tab pos="4848225" algn="l"/>
              </a:tabLst>
            </a:pPr>
            <a:r>
              <a:rPr sz="2800" spc="-5" dirty="0">
                <a:latin typeface="Tahoma"/>
                <a:cs typeface="Tahoma"/>
              </a:rPr>
              <a:t>You</a:t>
            </a:r>
            <a:r>
              <a:rPr sz="2800" dirty="0">
                <a:latin typeface="Tahoma"/>
                <a:cs typeface="Tahoma"/>
              </a:rPr>
              <a:t> may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also have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	k random vectors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independently</a:t>
            </a:r>
            <a:r>
              <a:rPr sz="2800" dirty="0">
                <a:latin typeface="Tahoma"/>
                <a:cs typeface="Tahoma"/>
              </a:rPr>
              <a:t> generating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k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hash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values, and 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define </a:t>
            </a:r>
            <a:r>
              <a:rPr sz="280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multidimensional </a:t>
            </a:r>
            <a:r>
              <a:rPr sz="2800" dirty="0">
                <a:latin typeface="Tahoma"/>
                <a:cs typeface="Tahoma"/>
              </a:rPr>
              <a:t>bucket </a:t>
            </a:r>
            <a:r>
              <a:rPr sz="2800" spc="-5" dirty="0">
                <a:latin typeface="Tahoma"/>
                <a:cs typeface="Tahoma"/>
              </a:rPr>
              <a:t>for </a:t>
            </a:r>
            <a:r>
              <a:rPr sz="2800" dirty="0">
                <a:latin typeface="Tahoma"/>
                <a:cs typeface="Tahoma"/>
              </a:rPr>
              <a:t>hashing to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place </a:t>
            </a:r>
            <a:r>
              <a:rPr sz="280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input</a:t>
            </a:r>
            <a:r>
              <a:rPr sz="2800" dirty="0">
                <a:latin typeface="Tahoma"/>
                <a:cs typeface="Tahoma"/>
              </a:rPr>
              <a:t> vector.</a:t>
            </a:r>
          </a:p>
          <a:p>
            <a:pPr marL="7683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sz="2400" dirty="0">
                <a:latin typeface="Tahoma"/>
                <a:cs typeface="Tahoma"/>
              </a:rPr>
              <a:t>H(</a:t>
            </a:r>
            <a:r>
              <a:rPr sz="2400" b="1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)=[h</a:t>
            </a:r>
            <a:r>
              <a:rPr sz="2400" b="1" baseline="-19097" dirty="0">
                <a:latin typeface="Tahoma"/>
                <a:cs typeface="Tahoma"/>
              </a:rPr>
              <a:t>r1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b="1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</a:t>
            </a:r>
            <a:r>
              <a:rPr sz="2400" b="1" baseline="-19097" dirty="0">
                <a:latin typeface="Tahoma"/>
                <a:cs typeface="Tahoma"/>
              </a:rPr>
              <a:t>r2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b="1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….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</a:t>
            </a:r>
            <a:r>
              <a:rPr sz="2400" b="1" baseline="-19097" dirty="0">
                <a:latin typeface="Tahoma"/>
                <a:cs typeface="Tahoma"/>
              </a:rPr>
              <a:t>rk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b="1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)]</a:t>
            </a:r>
          </a:p>
          <a:p>
            <a:pPr marL="368300" marR="107950" indent="-342900">
              <a:lnSpc>
                <a:spcPts val="3329"/>
              </a:lnSpc>
              <a:spcBef>
                <a:spcPts val="82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Tahoma"/>
                <a:cs typeface="Tahoma"/>
              </a:rPr>
              <a:t>You</a:t>
            </a:r>
            <a:r>
              <a:rPr sz="2800" dirty="0">
                <a:latin typeface="Tahoma"/>
                <a:cs typeface="Tahoma"/>
              </a:rPr>
              <a:t> may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have 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multiple</a:t>
            </a:r>
            <a:r>
              <a:rPr sz="2800" dirty="0">
                <a:latin typeface="Tahoma"/>
                <a:cs typeface="Tahoma"/>
              </a:rPr>
              <a:t> buckets </a:t>
            </a:r>
            <a:r>
              <a:rPr sz="2800" spc="-5" dirty="0">
                <a:latin typeface="Tahoma"/>
                <a:cs typeface="Tahoma"/>
              </a:rPr>
              <a:t>(corresponding </a:t>
            </a:r>
            <a:r>
              <a:rPr sz="2800" dirty="0">
                <a:latin typeface="Tahoma"/>
                <a:cs typeface="Tahoma"/>
              </a:rPr>
              <a:t> 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sets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k random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vectors)</a:t>
            </a:r>
            <a:r>
              <a:rPr sz="2800" spc="-5" dirty="0">
                <a:latin typeface="Tahoma"/>
                <a:cs typeface="Tahoma"/>
              </a:rPr>
              <a:t> for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same</a:t>
            </a:r>
            <a:r>
              <a:rPr sz="2800" spc="-5" dirty="0">
                <a:latin typeface="Tahoma"/>
                <a:cs typeface="Tahoma"/>
              </a:rPr>
              <a:t> input.</a:t>
            </a:r>
            <a:endParaRPr sz="2800" dirty="0">
              <a:latin typeface="Tahoma"/>
              <a:cs typeface="Tahoma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sz="2400" dirty="0">
                <a:latin typeface="Tahoma"/>
                <a:cs typeface="Tahoma"/>
              </a:rPr>
              <a:t>H</a:t>
            </a:r>
            <a:r>
              <a:rPr sz="2400" baseline="-19097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b="1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),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</a:t>
            </a:r>
            <a:r>
              <a:rPr sz="2400" baseline="-19097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b="1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),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…,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</a:t>
            </a:r>
            <a:r>
              <a:rPr sz="2400" baseline="-19097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b="1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)</a:t>
            </a:r>
          </a:p>
          <a:p>
            <a:pPr marL="368300" marR="17780" indent="-342900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dirty="0">
                <a:latin typeface="Tahoma"/>
                <a:cs typeface="Tahoma"/>
              </a:rPr>
              <a:t>Given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query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y</a:t>
            </a:r>
            <a:r>
              <a:rPr sz="2800" b="1" spc="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compute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buckets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search</a:t>
            </a:r>
            <a:r>
              <a:rPr sz="2800" spc="-5" dirty="0">
                <a:latin typeface="Tahoma"/>
                <a:cs typeface="Tahoma"/>
              </a:rPr>
              <a:t> for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NN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 all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them.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30899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85" dirty="0"/>
              <a:t> </a:t>
            </a:r>
            <a:r>
              <a:rPr spc="-5" dirty="0"/>
              <a:t>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014220"/>
            <a:ext cx="8526780" cy="46075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433070" indent="-342900">
              <a:lnSpc>
                <a:spcPts val="3329"/>
              </a:lnSpc>
              <a:spcBef>
                <a:spcPts val="2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Given 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set 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fit</a:t>
            </a:r>
            <a:r>
              <a:rPr sz="2800" dirty="0">
                <a:latin typeface="Tahoma"/>
                <a:cs typeface="Tahoma"/>
              </a:rPr>
              <a:t> 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model </a:t>
            </a:r>
            <a:r>
              <a:rPr sz="2800" dirty="0">
                <a:latin typeface="Tahoma"/>
                <a:cs typeface="Tahoma"/>
              </a:rPr>
              <a:t>to </a:t>
            </a:r>
            <a:r>
              <a:rPr sz="2800" spc="-5" dirty="0">
                <a:latin typeface="Tahoma"/>
                <a:cs typeface="Tahoma"/>
              </a:rPr>
              <a:t>establish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relationship </a:t>
            </a:r>
            <a:r>
              <a:rPr sz="2800" dirty="0">
                <a:latin typeface="Tahoma"/>
                <a:cs typeface="Tahoma"/>
              </a:rPr>
              <a:t>among the data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points.</a:t>
            </a:r>
            <a:endParaRPr sz="2800">
              <a:latin typeface="Tahoma"/>
              <a:cs typeface="Tahoma"/>
            </a:endParaRPr>
          </a:p>
          <a:p>
            <a:pPr marL="755650" marR="151130" lvl="1" indent="-285750">
              <a:lnSpc>
                <a:spcPts val="2870"/>
              </a:lnSpc>
              <a:spcBef>
                <a:spcPts val="6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Homography matrix between pixels </a:t>
            </a:r>
            <a:r>
              <a:rPr sz="2400" dirty="0">
                <a:latin typeface="Tahoma"/>
                <a:cs typeface="Tahoma"/>
              </a:rPr>
              <a:t>in two </a:t>
            </a:r>
            <a:r>
              <a:rPr sz="2400" spc="-5" dirty="0">
                <a:latin typeface="Tahoma"/>
                <a:cs typeface="Tahoma"/>
              </a:rPr>
              <a:t>images of the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same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planar scene.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5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Fundamental matrix between corresponding points </a:t>
            </a:r>
            <a:r>
              <a:rPr sz="2400" dirty="0">
                <a:latin typeface="Tahoma"/>
                <a:cs typeface="Tahoma"/>
              </a:rPr>
              <a:t>in two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stereo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images.</a:t>
            </a:r>
            <a:endParaRPr sz="2400">
              <a:latin typeface="Tahoma"/>
              <a:cs typeface="Tahoma"/>
            </a:endParaRPr>
          </a:p>
          <a:p>
            <a:pPr marL="755650" marR="394335" lvl="1" indent="-285750">
              <a:lnSpc>
                <a:spcPts val="2870"/>
              </a:lnSpc>
              <a:spcBef>
                <a:spcPts val="5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set of </a:t>
            </a:r>
            <a:r>
              <a:rPr sz="2400" dirty="0">
                <a:latin typeface="Tahoma"/>
                <a:cs typeface="Tahoma"/>
              </a:rPr>
              <a:t>2-D </a:t>
            </a:r>
            <a:r>
              <a:rPr sz="2400" spc="-5" dirty="0">
                <a:latin typeface="Tahoma"/>
                <a:cs typeface="Tahoma"/>
              </a:rPr>
              <a:t>points fit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straight line </a:t>
            </a:r>
            <a:r>
              <a:rPr sz="2400" dirty="0">
                <a:latin typeface="Tahoma"/>
                <a:cs typeface="Tahoma"/>
              </a:rPr>
              <a:t>/ </a:t>
            </a:r>
            <a:r>
              <a:rPr sz="2400" spc="-5" dirty="0">
                <a:latin typeface="Tahoma"/>
                <a:cs typeface="Tahoma"/>
              </a:rPr>
              <a:t>parabolic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curve </a:t>
            </a:r>
            <a:r>
              <a:rPr sz="2400" dirty="0">
                <a:latin typeface="Tahoma"/>
                <a:cs typeface="Tahoma"/>
              </a:rPr>
              <a:t>/ circle / a </a:t>
            </a:r>
            <a:r>
              <a:rPr sz="2400" spc="-5" dirty="0">
                <a:latin typeface="Tahoma"/>
                <a:cs typeface="Tahoma"/>
              </a:rPr>
              <a:t>high degree polynomial curve passing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through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them.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Obtain </a:t>
            </a:r>
            <a:r>
              <a:rPr sz="2800" dirty="0">
                <a:latin typeface="Tahoma"/>
                <a:cs typeface="Tahoma"/>
              </a:rPr>
              <a:t>data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points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spc="-5" dirty="0">
                <a:latin typeface="Tahoma"/>
                <a:cs typeface="Tahoma"/>
              </a:rPr>
              <a:t>fit </a:t>
            </a:r>
            <a:r>
              <a:rPr sz="2800" dirty="0">
                <a:latin typeface="Tahoma"/>
                <a:cs typeface="Tahoma"/>
              </a:rPr>
              <a:t>appropriate </a:t>
            </a:r>
            <a:r>
              <a:rPr sz="2800" spc="-5" dirty="0">
                <a:latin typeface="Tahoma"/>
                <a:cs typeface="Tahoma"/>
              </a:rPr>
              <a:t>model.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Preprocessing,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feature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detection-description-matching.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5297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8939" y="2471420"/>
            <a:ext cx="6599555" cy="29273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3506470" algn="l"/>
              </a:tabLst>
            </a:pPr>
            <a:r>
              <a:rPr sz="2800" dirty="0">
                <a:latin typeface="Tahoma"/>
                <a:cs typeface="Tahoma"/>
              </a:rPr>
              <a:t>Mathematical </a:t>
            </a:r>
            <a:r>
              <a:rPr sz="2800" spc="-5" dirty="0">
                <a:latin typeface="Tahoma"/>
                <a:cs typeface="Tahoma"/>
              </a:rPr>
              <a:t>form	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class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/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family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Models.</a:t>
            </a:r>
            <a:endParaRPr sz="2800">
              <a:latin typeface="Tahoma"/>
              <a:cs typeface="Tahoma"/>
            </a:endParaRPr>
          </a:p>
          <a:p>
            <a:pPr marL="755650" marR="397510" lvl="1" indent="-285750">
              <a:lnSpc>
                <a:spcPts val="2870"/>
              </a:lnSpc>
              <a:spcBef>
                <a:spcPts val="6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Tahoma"/>
                <a:cs typeface="Tahoma"/>
              </a:rPr>
              <a:t>3x3 </a:t>
            </a:r>
            <a:r>
              <a:rPr sz="2400" spc="-5" dirty="0">
                <a:latin typeface="Tahoma"/>
                <a:cs typeface="Tahoma"/>
              </a:rPr>
              <a:t>non-singular homography matrix for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projective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transformation.</a:t>
            </a:r>
            <a:endParaRPr sz="2400">
              <a:latin typeface="Tahoma"/>
              <a:cs typeface="Tahoma"/>
            </a:endParaRPr>
          </a:p>
          <a:p>
            <a:pPr marL="755650" marR="85725" lvl="1" indent="-285750">
              <a:lnSpc>
                <a:spcPts val="2870"/>
              </a:lnSpc>
              <a:spcBef>
                <a:spcPts val="5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3x3 singular fundamental matrix for stereo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geometry.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3x4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Projection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matrix.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790765"/>
            <a:ext cx="4455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Choice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853021"/>
            <a:ext cx="8915400" cy="45999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Error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fitting</a:t>
            </a:r>
            <a:endParaRPr sz="20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Mean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square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error</a:t>
            </a:r>
            <a:r>
              <a:rPr lang="en-IN" sz="2000" spc="-5" dirty="0">
                <a:latin typeface="Tahoma"/>
                <a:cs typeface="Tahoma"/>
              </a:rPr>
              <a:t> (diff. b/w predicted and observed data)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Likelihood</a:t>
            </a:r>
            <a:endParaRPr sz="2000" dirty="0">
              <a:latin typeface="Tahoma"/>
              <a:cs typeface="Tahoma"/>
            </a:endParaRPr>
          </a:p>
          <a:p>
            <a:pPr marL="866775" lvl="1" indent="-396875">
              <a:lnSpc>
                <a:spcPct val="100000"/>
              </a:lnSpc>
              <a:spcBef>
                <a:spcPts val="1075"/>
              </a:spcBef>
              <a:buClr>
                <a:srgbClr val="FF0000"/>
              </a:buClr>
              <a:buSzPct val="62500"/>
              <a:buFont typeface="Wingdings"/>
              <a:buChar char=""/>
              <a:tabLst>
                <a:tab pos="866140" algn="l"/>
                <a:tab pos="866775" algn="l"/>
              </a:tabLst>
            </a:pPr>
            <a:r>
              <a:rPr sz="2000" dirty="0">
                <a:latin typeface="Tahoma"/>
                <a:cs typeface="Tahoma"/>
              </a:rPr>
              <a:t>Pr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(Data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|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Model)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Size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latin typeface="Tahoma"/>
                <a:cs typeface="Tahoma"/>
              </a:rPr>
              <a:t>Number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independent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parameters</a:t>
            </a:r>
            <a:r>
              <a:rPr lang="en-IN" sz="2000" spc="-5" dirty="0">
                <a:latin typeface="Tahoma"/>
                <a:cs typeface="Tahoma"/>
              </a:rPr>
              <a:t> (more parameters more complex model)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Training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Test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Error</a:t>
            </a:r>
          </a:p>
          <a:p>
            <a:pPr marL="1155700" lvl="1" indent="-228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Large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training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error: Under-fitting</a:t>
            </a:r>
            <a:r>
              <a:rPr lang="en-IN" sz="2000" spc="-5" dirty="0">
                <a:latin typeface="Tahoma"/>
                <a:cs typeface="Tahoma"/>
              </a:rPr>
              <a:t> (no. of parameters in model are less)</a:t>
            </a:r>
            <a:endParaRPr sz="2000" dirty="0">
              <a:latin typeface="Tahoma"/>
              <a:cs typeface="Tahoma"/>
            </a:endParaRPr>
          </a:p>
          <a:p>
            <a:pPr marL="1155700" lvl="1" indent="-228600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000" dirty="0">
                <a:latin typeface="Tahoma"/>
                <a:cs typeface="Tahoma"/>
              </a:rPr>
              <a:t>Low </a:t>
            </a:r>
            <a:r>
              <a:rPr sz="2000" spc="-5" dirty="0">
                <a:latin typeface="Tahoma"/>
                <a:cs typeface="Tahoma"/>
              </a:rPr>
              <a:t>training error, but large test error: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Over-fitting</a:t>
            </a:r>
            <a:r>
              <a:rPr lang="en-IN" sz="2000" spc="-5" dirty="0">
                <a:latin typeface="Tahoma"/>
                <a:cs typeface="Tahoma"/>
              </a:rPr>
              <a:t> (Data Specific)</a:t>
            </a:r>
            <a:endParaRPr sz="2000" dirty="0">
              <a:latin typeface="Tahoma"/>
              <a:cs typeface="Tahoma"/>
            </a:endParaRPr>
          </a:p>
          <a:p>
            <a:pPr marL="1155700" lvl="1" indent="-22860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000" dirty="0">
                <a:latin typeface="Tahoma"/>
                <a:cs typeface="Tahoma"/>
              </a:rPr>
              <a:t>Low </a:t>
            </a:r>
            <a:r>
              <a:rPr sz="2000" spc="-5" dirty="0">
                <a:latin typeface="Tahoma"/>
                <a:cs typeface="Tahoma"/>
              </a:rPr>
              <a:t>training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test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error: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good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fit.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364" y="889190"/>
            <a:ext cx="5704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Fitting</a:t>
            </a:r>
            <a:r>
              <a:rPr spc="-15" dirty="0"/>
              <a:t> </a:t>
            </a:r>
            <a:r>
              <a:rPr spc="-5" dirty="0"/>
              <a:t>curves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027" y="3938120"/>
            <a:ext cx="6748780" cy="28790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3428365" algn="l"/>
              </a:tabLst>
            </a:pPr>
            <a:r>
              <a:rPr sz="4200" baseline="-1984" dirty="0">
                <a:latin typeface="Arial MT"/>
                <a:cs typeface="Arial MT"/>
              </a:rPr>
              <a:t>simple</a:t>
            </a:r>
            <a:r>
              <a:rPr sz="4200" spc="7" baseline="-1984" dirty="0">
                <a:latin typeface="Arial MT"/>
                <a:cs typeface="Arial MT"/>
              </a:rPr>
              <a:t> </a:t>
            </a:r>
            <a:r>
              <a:rPr sz="4200" baseline="-1984" dirty="0">
                <a:latin typeface="Arial MT"/>
                <a:cs typeface="Arial MT"/>
              </a:rPr>
              <a:t>model: lines	</a:t>
            </a:r>
            <a:r>
              <a:rPr sz="2800" dirty="0">
                <a:latin typeface="Arial MT"/>
                <a:cs typeface="Arial MT"/>
              </a:rPr>
              <a:t>simple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model: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circles</a:t>
            </a:r>
            <a:endParaRPr sz="2800">
              <a:latin typeface="Arial MT"/>
              <a:cs typeface="Arial MT"/>
            </a:endParaRPr>
          </a:p>
          <a:p>
            <a:pPr marL="2696845" marR="2501900">
              <a:lnSpc>
                <a:spcPct val="99800"/>
              </a:lnSpc>
              <a:spcBef>
                <a:spcPts val="550"/>
              </a:spcBef>
            </a:pPr>
            <a:r>
              <a:rPr sz="2400" spc="-5" dirty="0">
                <a:solidFill>
                  <a:srgbClr val="7030A0"/>
                </a:solidFill>
                <a:latin typeface="Tahoma"/>
                <a:cs typeface="Tahoma"/>
              </a:rPr>
              <a:t>To decide </a:t>
            </a:r>
            <a:r>
              <a:rPr sz="240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ahoma"/>
                <a:cs typeface="Tahoma"/>
              </a:rPr>
              <a:t>about </a:t>
            </a:r>
            <a:r>
              <a:rPr sz="2400" dirty="0">
                <a:solidFill>
                  <a:srgbClr val="7030A0"/>
                </a:solidFill>
                <a:latin typeface="Tahoma"/>
                <a:cs typeface="Tahoma"/>
              </a:rPr>
              <a:t> a</a:t>
            </a:r>
            <a:r>
              <a:rPr sz="2400" spc="-5" dirty="0">
                <a:solidFill>
                  <a:srgbClr val="7030A0"/>
                </a:solidFill>
                <a:latin typeface="Tahoma"/>
                <a:cs typeface="Tahoma"/>
              </a:rPr>
              <a:t>ppropr</a:t>
            </a:r>
            <a:r>
              <a:rPr sz="2400" dirty="0">
                <a:solidFill>
                  <a:srgbClr val="7030A0"/>
                </a:solidFill>
                <a:latin typeface="Tahoma"/>
                <a:cs typeface="Tahoma"/>
              </a:rPr>
              <a:t>ia</a:t>
            </a:r>
            <a:r>
              <a:rPr sz="2400" spc="-5" dirty="0">
                <a:solidFill>
                  <a:srgbClr val="7030A0"/>
                </a:solidFill>
                <a:latin typeface="Tahoma"/>
                <a:cs typeface="Tahoma"/>
              </a:rPr>
              <a:t>t</a:t>
            </a:r>
            <a:r>
              <a:rPr sz="2400" dirty="0">
                <a:solidFill>
                  <a:srgbClr val="7030A0"/>
                </a:solidFill>
                <a:latin typeface="Tahoma"/>
                <a:cs typeface="Tahoma"/>
              </a:rPr>
              <a:t>e  </a:t>
            </a:r>
            <a:r>
              <a:rPr sz="2400" spc="-5" dirty="0">
                <a:solidFill>
                  <a:srgbClr val="7030A0"/>
                </a:solidFill>
                <a:latin typeface="Tahoma"/>
                <a:cs typeface="Tahoma"/>
              </a:rPr>
              <a:t>parametric </a:t>
            </a:r>
            <a:r>
              <a:rPr sz="240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Tahoma"/>
                <a:cs typeface="Tahoma"/>
              </a:rPr>
              <a:t>models.</a:t>
            </a:r>
            <a:endParaRPr sz="2400">
              <a:latin typeface="Tahoma"/>
              <a:cs typeface="Tahoma"/>
            </a:endParaRPr>
          </a:p>
          <a:p>
            <a:pPr marL="516255" algn="ctr">
              <a:lnSpc>
                <a:spcPct val="100000"/>
              </a:lnSpc>
              <a:spcBef>
                <a:spcPts val="190"/>
              </a:spcBef>
            </a:pPr>
            <a:r>
              <a:rPr sz="2800" dirty="0">
                <a:latin typeface="Arial MT"/>
                <a:cs typeface="Arial MT"/>
              </a:rPr>
              <a:t>complicated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model: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Steam-boat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65237" y="1860550"/>
            <a:ext cx="2825750" cy="2120900"/>
            <a:chOff x="1265237" y="1860550"/>
            <a:chExt cx="2825750" cy="2120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7" y="1860550"/>
              <a:ext cx="2813050" cy="2108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77937" y="3359150"/>
              <a:ext cx="709930" cy="609600"/>
            </a:xfrm>
            <a:custGeom>
              <a:avLst/>
              <a:gdLst/>
              <a:ahLst/>
              <a:cxnLst/>
              <a:rect l="l" t="t" r="r" b="b"/>
              <a:pathLst>
                <a:path w="709930" h="609600">
                  <a:moveTo>
                    <a:pt x="709800" y="0"/>
                  </a:moveTo>
                  <a:lnTo>
                    <a:pt x="0" y="609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6374" y="3359150"/>
              <a:ext cx="595630" cy="609600"/>
            </a:xfrm>
            <a:custGeom>
              <a:avLst/>
              <a:gdLst/>
              <a:ahLst/>
              <a:cxnLst/>
              <a:rect l="l" t="t" r="r" b="b"/>
              <a:pathLst>
                <a:path w="595630" h="609600">
                  <a:moveTo>
                    <a:pt x="595470" y="0"/>
                  </a:moveTo>
                  <a:lnTo>
                    <a:pt x="0" y="609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6173" y="3359150"/>
              <a:ext cx="228600" cy="588645"/>
            </a:xfrm>
            <a:custGeom>
              <a:avLst/>
              <a:gdLst/>
              <a:ahLst/>
              <a:cxnLst/>
              <a:rect l="l" t="t" r="r" b="b"/>
              <a:pathLst>
                <a:path w="228600" h="588645">
                  <a:moveTo>
                    <a:pt x="228290" y="0"/>
                  </a:moveTo>
                  <a:lnTo>
                    <a:pt x="0" y="588169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2117" y="3541316"/>
              <a:ext cx="0" cy="427990"/>
            </a:xfrm>
            <a:custGeom>
              <a:avLst/>
              <a:gdLst/>
              <a:ahLst/>
              <a:cxnLst/>
              <a:rect l="l" t="t" r="r" b="b"/>
              <a:pathLst>
                <a:path h="427989">
                  <a:moveTo>
                    <a:pt x="0" y="0"/>
                  </a:moveTo>
                  <a:lnTo>
                    <a:pt x="1" y="427434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775200" y="1901825"/>
            <a:ext cx="3589654" cy="2019300"/>
            <a:chOff x="4775200" y="1901825"/>
            <a:chExt cx="3589654" cy="20193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5200" y="1901825"/>
              <a:ext cx="3589337" cy="2019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19595" y="2749814"/>
              <a:ext cx="568960" cy="514350"/>
            </a:xfrm>
            <a:custGeom>
              <a:avLst/>
              <a:gdLst/>
              <a:ahLst/>
              <a:cxnLst/>
              <a:rect l="l" t="t" r="r" b="b"/>
              <a:pathLst>
                <a:path w="568959" h="514350">
                  <a:moveTo>
                    <a:pt x="0" y="257175"/>
                  </a:moveTo>
                  <a:lnTo>
                    <a:pt x="4578" y="210947"/>
                  </a:lnTo>
                  <a:lnTo>
                    <a:pt x="17779" y="167438"/>
                  </a:lnTo>
                  <a:lnTo>
                    <a:pt x="38800" y="127373"/>
                  </a:lnTo>
                  <a:lnTo>
                    <a:pt x="66837" y="91480"/>
                  </a:lnTo>
                  <a:lnTo>
                    <a:pt x="101090" y="60484"/>
                  </a:lnTo>
                  <a:lnTo>
                    <a:pt x="140753" y="35111"/>
                  </a:lnTo>
                  <a:lnTo>
                    <a:pt x="185026" y="16089"/>
                  </a:lnTo>
                  <a:lnTo>
                    <a:pt x="233106" y="4143"/>
                  </a:lnTo>
                  <a:lnTo>
                    <a:pt x="284190" y="0"/>
                  </a:lnTo>
                  <a:lnTo>
                    <a:pt x="335273" y="4143"/>
                  </a:lnTo>
                  <a:lnTo>
                    <a:pt x="383353" y="16089"/>
                  </a:lnTo>
                  <a:lnTo>
                    <a:pt x="427626" y="35111"/>
                  </a:lnTo>
                  <a:lnTo>
                    <a:pt x="467290" y="60484"/>
                  </a:lnTo>
                  <a:lnTo>
                    <a:pt x="501542" y="91480"/>
                  </a:lnTo>
                  <a:lnTo>
                    <a:pt x="529579" y="127373"/>
                  </a:lnTo>
                  <a:lnTo>
                    <a:pt x="550600" y="167438"/>
                  </a:lnTo>
                  <a:lnTo>
                    <a:pt x="563801" y="210947"/>
                  </a:lnTo>
                  <a:lnTo>
                    <a:pt x="568380" y="257175"/>
                  </a:lnTo>
                  <a:lnTo>
                    <a:pt x="563801" y="303402"/>
                  </a:lnTo>
                  <a:lnTo>
                    <a:pt x="550600" y="346911"/>
                  </a:lnTo>
                  <a:lnTo>
                    <a:pt x="529579" y="386976"/>
                  </a:lnTo>
                  <a:lnTo>
                    <a:pt x="501542" y="422869"/>
                  </a:lnTo>
                  <a:lnTo>
                    <a:pt x="467290" y="453865"/>
                  </a:lnTo>
                  <a:lnTo>
                    <a:pt x="427626" y="479238"/>
                  </a:lnTo>
                  <a:lnTo>
                    <a:pt x="383353" y="498260"/>
                  </a:lnTo>
                  <a:lnTo>
                    <a:pt x="335273" y="510206"/>
                  </a:lnTo>
                  <a:lnTo>
                    <a:pt x="284190" y="514350"/>
                  </a:lnTo>
                  <a:lnTo>
                    <a:pt x="233106" y="510206"/>
                  </a:lnTo>
                  <a:lnTo>
                    <a:pt x="185026" y="498260"/>
                  </a:lnTo>
                  <a:lnTo>
                    <a:pt x="140753" y="479238"/>
                  </a:lnTo>
                  <a:lnTo>
                    <a:pt x="101090" y="453865"/>
                  </a:lnTo>
                  <a:lnTo>
                    <a:pt x="66837" y="422869"/>
                  </a:lnTo>
                  <a:lnTo>
                    <a:pt x="38800" y="386976"/>
                  </a:lnTo>
                  <a:lnTo>
                    <a:pt x="17779" y="346911"/>
                  </a:lnTo>
                  <a:lnTo>
                    <a:pt x="4578" y="303402"/>
                  </a:lnTo>
                  <a:lnTo>
                    <a:pt x="0" y="25717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2070" y="1995123"/>
              <a:ext cx="1724025" cy="1884680"/>
            </a:xfrm>
            <a:custGeom>
              <a:avLst/>
              <a:gdLst/>
              <a:ahLst/>
              <a:cxnLst/>
              <a:rect l="l" t="t" r="r" b="b"/>
              <a:pathLst>
                <a:path w="1724025" h="1884679">
                  <a:moveTo>
                    <a:pt x="0" y="942148"/>
                  </a:moveTo>
                  <a:lnTo>
                    <a:pt x="1194" y="892111"/>
                  </a:lnTo>
                  <a:lnTo>
                    <a:pt x="4738" y="842755"/>
                  </a:lnTo>
                  <a:lnTo>
                    <a:pt x="10571" y="794144"/>
                  </a:lnTo>
                  <a:lnTo>
                    <a:pt x="18634" y="746343"/>
                  </a:lnTo>
                  <a:lnTo>
                    <a:pt x="28868" y="699418"/>
                  </a:lnTo>
                  <a:lnTo>
                    <a:pt x="41213" y="653434"/>
                  </a:lnTo>
                  <a:lnTo>
                    <a:pt x="55610" y="608456"/>
                  </a:lnTo>
                  <a:lnTo>
                    <a:pt x="71998" y="564548"/>
                  </a:lnTo>
                  <a:lnTo>
                    <a:pt x="90318" y="521776"/>
                  </a:lnTo>
                  <a:lnTo>
                    <a:pt x="110512" y="480206"/>
                  </a:lnTo>
                  <a:lnTo>
                    <a:pt x="132518" y="439902"/>
                  </a:lnTo>
                  <a:lnTo>
                    <a:pt x="156279" y="400929"/>
                  </a:lnTo>
                  <a:lnTo>
                    <a:pt x="181733" y="363352"/>
                  </a:lnTo>
                  <a:lnTo>
                    <a:pt x="208822" y="327238"/>
                  </a:lnTo>
                  <a:lnTo>
                    <a:pt x="237486" y="292649"/>
                  </a:lnTo>
                  <a:lnTo>
                    <a:pt x="267665" y="259653"/>
                  </a:lnTo>
                  <a:lnTo>
                    <a:pt x="299300" y="228314"/>
                  </a:lnTo>
                  <a:lnTo>
                    <a:pt x="332332" y="198696"/>
                  </a:lnTo>
                  <a:lnTo>
                    <a:pt x="366700" y="170866"/>
                  </a:lnTo>
                  <a:lnTo>
                    <a:pt x="402346" y="144888"/>
                  </a:lnTo>
                  <a:lnTo>
                    <a:pt x="439209" y="120827"/>
                  </a:lnTo>
                  <a:lnTo>
                    <a:pt x="477231" y="98749"/>
                  </a:lnTo>
                  <a:lnTo>
                    <a:pt x="516351" y="78718"/>
                  </a:lnTo>
                  <a:lnTo>
                    <a:pt x="556510" y="60800"/>
                  </a:lnTo>
                  <a:lnTo>
                    <a:pt x="597648" y="45060"/>
                  </a:lnTo>
                  <a:lnTo>
                    <a:pt x="639707" y="31563"/>
                  </a:lnTo>
                  <a:lnTo>
                    <a:pt x="682626" y="20374"/>
                  </a:lnTo>
                  <a:lnTo>
                    <a:pt x="726345" y="11558"/>
                  </a:lnTo>
                  <a:lnTo>
                    <a:pt x="770806" y="5180"/>
                  </a:lnTo>
                  <a:lnTo>
                    <a:pt x="815949" y="1305"/>
                  </a:lnTo>
                  <a:lnTo>
                    <a:pt x="861714" y="0"/>
                  </a:lnTo>
                  <a:lnTo>
                    <a:pt x="907478" y="1305"/>
                  </a:lnTo>
                  <a:lnTo>
                    <a:pt x="952621" y="5180"/>
                  </a:lnTo>
                  <a:lnTo>
                    <a:pt x="997082" y="11558"/>
                  </a:lnTo>
                  <a:lnTo>
                    <a:pt x="1040801" y="20374"/>
                  </a:lnTo>
                  <a:lnTo>
                    <a:pt x="1083720" y="31563"/>
                  </a:lnTo>
                  <a:lnTo>
                    <a:pt x="1125778" y="45060"/>
                  </a:lnTo>
                  <a:lnTo>
                    <a:pt x="1166917" y="60800"/>
                  </a:lnTo>
                  <a:lnTo>
                    <a:pt x="1207076" y="78718"/>
                  </a:lnTo>
                  <a:lnTo>
                    <a:pt x="1246196" y="98749"/>
                  </a:lnTo>
                  <a:lnTo>
                    <a:pt x="1284217" y="120827"/>
                  </a:lnTo>
                  <a:lnTo>
                    <a:pt x="1321081" y="144888"/>
                  </a:lnTo>
                  <a:lnTo>
                    <a:pt x="1356726" y="170866"/>
                  </a:lnTo>
                  <a:lnTo>
                    <a:pt x="1391095" y="198696"/>
                  </a:lnTo>
                  <a:lnTo>
                    <a:pt x="1424126" y="228314"/>
                  </a:lnTo>
                  <a:lnTo>
                    <a:pt x="1455762" y="259653"/>
                  </a:lnTo>
                  <a:lnTo>
                    <a:pt x="1485941" y="292649"/>
                  </a:lnTo>
                  <a:lnTo>
                    <a:pt x="1514605" y="327238"/>
                  </a:lnTo>
                  <a:lnTo>
                    <a:pt x="1541694" y="363352"/>
                  </a:lnTo>
                  <a:lnTo>
                    <a:pt x="1567148" y="400929"/>
                  </a:lnTo>
                  <a:lnTo>
                    <a:pt x="1590909" y="439902"/>
                  </a:lnTo>
                  <a:lnTo>
                    <a:pt x="1612915" y="480206"/>
                  </a:lnTo>
                  <a:lnTo>
                    <a:pt x="1633109" y="521776"/>
                  </a:lnTo>
                  <a:lnTo>
                    <a:pt x="1651429" y="564548"/>
                  </a:lnTo>
                  <a:lnTo>
                    <a:pt x="1667817" y="608456"/>
                  </a:lnTo>
                  <a:lnTo>
                    <a:pt x="1682214" y="653434"/>
                  </a:lnTo>
                  <a:lnTo>
                    <a:pt x="1694559" y="699418"/>
                  </a:lnTo>
                  <a:lnTo>
                    <a:pt x="1704793" y="746343"/>
                  </a:lnTo>
                  <a:lnTo>
                    <a:pt x="1712856" y="794144"/>
                  </a:lnTo>
                  <a:lnTo>
                    <a:pt x="1718689" y="842755"/>
                  </a:lnTo>
                  <a:lnTo>
                    <a:pt x="1722233" y="892111"/>
                  </a:lnTo>
                  <a:lnTo>
                    <a:pt x="1723428" y="942148"/>
                  </a:lnTo>
                  <a:lnTo>
                    <a:pt x="1722233" y="992184"/>
                  </a:lnTo>
                  <a:lnTo>
                    <a:pt x="1718689" y="1041540"/>
                  </a:lnTo>
                  <a:lnTo>
                    <a:pt x="1712856" y="1090151"/>
                  </a:lnTo>
                  <a:lnTo>
                    <a:pt x="1704793" y="1137952"/>
                  </a:lnTo>
                  <a:lnTo>
                    <a:pt x="1694559" y="1184877"/>
                  </a:lnTo>
                  <a:lnTo>
                    <a:pt x="1682214" y="1230861"/>
                  </a:lnTo>
                  <a:lnTo>
                    <a:pt x="1667817" y="1275839"/>
                  </a:lnTo>
                  <a:lnTo>
                    <a:pt x="1651429" y="1319747"/>
                  </a:lnTo>
                  <a:lnTo>
                    <a:pt x="1633109" y="1362519"/>
                  </a:lnTo>
                  <a:lnTo>
                    <a:pt x="1612915" y="1404089"/>
                  </a:lnTo>
                  <a:lnTo>
                    <a:pt x="1590909" y="1444393"/>
                  </a:lnTo>
                  <a:lnTo>
                    <a:pt x="1567148" y="1483366"/>
                  </a:lnTo>
                  <a:lnTo>
                    <a:pt x="1541694" y="1520943"/>
                  </a:lnTo>
                  <a:lnTo>
                    <a:pt x="1514605" y="1557057"/>
                  </a:lnTo>
                  <a:lnTo>
                    <a:pt x="1485941" y="1591646"/>
                  </a:lnTo>
                  <a:lnTo>
                    <a:pt x="1455762" y="1624642"/>
                  </a:lnTo>
                  <a:lnTo>
                    <a:pt x="1424126" y="1655981"/>
                  </a:lnTo>
                  <a:lnTo>
                    <a:pt x="1391095" y="1685599"/>
                  </a:lnTo>
                  <a:lnTo>
                    <a:pt x="1356726" y="1713429"/>
                  </a:lnTo>
                  <a:lnTo>
                    <a:pt x="1321081" y="1739407"/>
                  </a:lnTo>
                  <a:lnTo>
                    <a:pt x="1284217" y="1763468"/>
                  </a:lnTo>
                  <a:lnTo>
                    <a:pt x="1246196" y="1785546"/>
                  </a:lnTo>
                  <a:lnTo>
                    <a:pt x="1207076" y="1805577"/>
                  </a:lnTo>
                  <a:lnTo>
                    <a:pt x="1166917" y="1823495"/>
                  </a:lnTo>
                  <a:lnTo>
                    <a:pt x="1125778" y="1839235"/>
                  </a:lnTo>
                  <a:lnTo>
                    <a:pt x="1083720" y="1852732"/>
                  </a:lnTo>
                  <a:lnTo>
                    <a:pt x="1040801" y="1863921"/>
                  </a:lnTo>
                  <a:lnTo>
                    <a:pt x="997082" y="1872737"/>
                  </a:lnTo>
                  <a:lnTo>
                    <a:pt x="952621" y="1879115"/>
                  </a:lnTo>
                  <a:lnTo>
                    <a:pt x="907478" y="1882990"/>
                  </a:lnTo>
                  <a:lnTo>
                    <a:pt x="861714" y="1884296"/>
                  </a:lnTo>
                  <a:lnTo>
                    <a:pt x="815949" y="1882990"/>
                  </a:lnTo>
                  <a:lnTo>
                    <a:pt x="770806" y="1879115"/>
                  </a:lnTo>
                  <a:lnTo>
                    <a:pt x="726345" y="1872737"/>
                  </a:lnTo>
                  <a:lnTo>
                    <a:pt x="682626" y="1863921"/>
                  </a:lnTo>
                  <a:lnTo>
                    <a:pt x="639707" y="1852732"/>
                  </a:lnTo>
                  <a:lnTo>
                    <a:pt x="597648" y="1839235"/>
                  </a:lnTo>
                  <a:lnTo>
                    <a:pt x="556510" y="1823495"/>
                  </a:lnTo>
                  <a:lnTo>
                    <a:pt x="516351" y="1805577"/>
                  </a:lnTo>
                  <a:lnTo>
                    <a:pt x="477231" y="1785546"/>
                  </a:lnTo>
                  <a:lnTo>
                    <a:pt x="439209" y="1763468"/>
                  </a:lnTo>
                  <a:lnTo>
                    <a:pt x="402346" y="1739407"/>
                  </a:lnTo>
                  <a:lnTo>
                    <a:pt x="366700" y="1713429"/>
                  </a:lnTo>
                  <a:lnTo>
                    <a:pt x="332332" y="1685599"/>
                  </a:lnTo>
                  <a:lnTo>
                    <a:pt x="299300" y="1655981"/>
                  </a:lnTo>
                  <a:lnTo>
                    <a:pt x="267665" y="1624642"/>
                  </a:lnTo>
                  <a:lnTo>
                    <a:pt x="237486" y="1591646"/>
                  </a:lnTo>
                  <a:lnTo>
                    <a:pt x="208822" y="1557057"/>
                  </a:lnTo>
                  <a:lnTo>
                    <a:pt x="181733" y="1520943"/>
                  </a:lnTo>
                  <a:lnTo>
                    <a:pt x="156279" y="1483366"/>
                  </a:lnTo>
                  <a:lnTo>
                    <a:pt x="132518" y="1444393"/>
                  </a:lnTo>
                  <a:lnTo>
                    <a:pt x="110512" y="1404089"/>
                  </a:lnTo>
                  <a:lnTo>
                    <a:pt x="90318" y="1362519"/>
                  </a:lnTo>
                  <a:lnTo>
                    <a:pt x="71998" y="1319747"/>
                  </a:lnTo>
                  <a:lnTo>
                    <a:pt x="55610" y="1275839"/>
                  </a:lnTo>
                  <a:lnTo>
                    <a:pt x="41213" y="1230861"/>
                  </a:lnTo>
                  <a:lnTo>
                    <a:pt x="28868" y="1184877"/>
                  </a:lnTo>
                  <a:lnTo>
                    <a:pt x="18634" y="1137952"/>
                  </a:lnTo>
                  <a:lnTo>
                    <a:pt x="10571" y="1090151"/>
                  </a:lnTo>
                  <a:lnTo>
                    <a:pt x="4738" y="1041540"/>
                  </a:lnTo>
                  <a:lnTo>
                    <a:pt x="1194" y="992184"/>
                  </a:lnTo>
                  <a:lnTo>
                    <a:pt x="0" y="942148"/>
                  </a:lnTo>
                  <a:close/>
                </a:path>
              </a:pathLst>
            </a:custGeom>
            <a:ln w="254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19187" y="4799012"/>
            <a:ext cx="2698750" cy="1517650"/>
            <a:chOff x="1119187" y="4799012"/>
            <a:chExt cx="2698750" cy="151765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9187" y="4799012"/>
              <a:ext cx="2698749" cy="15176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83788" y="5203270"/>
              <a:ext cx="474345" cy="325120"/>
            </a:xfrm>
            <a:custGeom>
              <a:avLst/>
              <a:gdLst/>
              <a:ahLst/>
              <a:cxnLst/>
              <a:rect l="l" t="t" r="r" b="b"/>
              <a:pathLst>
                <a:path w="474344" h="325120">
                  <a:moveTo>
                    <a:pt x="0" y="71232"/>
                  </a:moveTo>
                  <a:lnTo>
                    <a:pt x="1207" y="114479"/>
                  </a:lnTo>
                  <a:lnTo>
                    <a:pt x="396" y="158350"/>
                  </a:lnTo>
                  <a:lnTo>
                    <a:pt x="3621" y="200975"/>
                  </a:lnTo>
                  <a:lnTo>
                    <a:pt x="16933" y="240486"/>
                  </a:lnTo>
                  <a:lnTo>
                    <a:pt x="32033" y="252876"/>
                  </a:lnTo>
                  <a:lnTo>
                    <a:pt x="53920" y="255994"/>
                  </a:lnTo>
                  <a:lnTo>
                    <a:pt x="78480" y="255589"/>
                  </a:lnTo>
                  <a:lnTo>
                    <a:pt x="101603" y="257411"/>
                  </a:lnTo>
                  <a:lnTo>
                    <a:pt x="169787" y="272743"/>
                  </a:lnTo>
                  <a:lnTo>
                    <a:pt x="237075" y="291262"/>
                  </a:lnTo>
                  <a:lnTo>
                    <a:pt x="338678" y="325113"/>
                  </a:lnTo>
                  <a:lnTo>
                    <a:pt x="355945" y="321711"/>
                  </a:lnTo>
                  <a:lnTo>
                    <a:pt x="406413" y="308187"/>
                  </a:lnTo>
                  <a:lnTo>
                    <a:pt x="453806" y="264401"/>
                  </a:lnTo>
                  <a:lnTo>
                    <a:pt x="474149" y="206635"/>
                  </a:lnTo>
                  <a:lnTo>
                    <a:pt x="473090" y="175429"/>
                  </a:lnTo>
                  <a:lnTo>
                    <a:pt x="474149" y="143165"/>
                  </a:lnTo>
                  <a:lnTo>
                    <a:pt x="457215" y="88158"/>
                  </a:lnTo>
                  <a:lnTo>
                    <a:pt x="393696" y="64413"/>
                  </a:lnTo>
                  <a:lnTo>
                    <a:pt x="356912" y="61176"/>
                  </a:lnTo>
                  <a:lnTo>
                    <a:pt x="321743" y="54307"/>
                  </a:lnTo>
                  <a:lnTo>
                    <a:pt x="270942" y="37382"/>
                  </a:lnTo>
                  <a:lnTo>
                    <a:pt x="235296" y="12832"/>
                  </a:lnTo>
                  <a:lnTo>
                    <a:pt x="214363" y="1125"/>
                  </a:lnTo>
                  <a:lnTo>
                    <a:pt x="194319" y="0"/>
                  </a:lnTo>
                  <a:lnTo>
                    <a:pt x="161340" y="7196"/>
                  </a:lnTo>
                  <a:lnTo>
                    <a:pt x="101603" y="20456"/>
                  </a:lnTo>
                  <a:lnTo>
                    <a:pt x="53598" y="30994"/>
                  </a:lnTo>
                  <a:lnTo>
                    <a:pt x="40966" y="35935"/>
                  </a:lnTo>
                  <a:lnTo>
                    <a:pt x="50185" y="37368"/>
                  </a:lnTo>
                  <a:lnTo>
                    <a:pt x="67735" y="37382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43515" y="5303970"/>
              <a:ext cx="474345" cy="325120"/>
            </a:xfrm>
            <a:custGeom>
              <a:avLst/>
              <a:gdLst/>
              <a:ahLst/>
              <a:cxnLst/>
              <a:rect l="l" t="t" r="r" b="b"/>
              <a:pathLst>
                <a:path w="474345" h="325120">
                  <a:moveTo>
                    <a:pt x="0" y="71232"/>
                  </a:moveTo>
                  <a:lnTo>
                    <a:pt x="1207" y="114479"/>
                  </a:lnTo>
                  <a:lnTo>
                    <a:pt x="396" y="158350"/>
                  </a:lnTo>
                  <a:lnTo>
                    <a:pt x="3621" y="200975"/>
                  </a:lnTo>
                  <a:lnTo>
                    <a:pt x="16933" y="240486"/>
                  </a:lnTo>
                  <a:lnTo>
                    <a:pt x="32033" y="252876"/>
                  </a:lnTo>
                  <a:lnTo>
                    <a:pt x="53920" y="255994"/>
                  </a:lnTo>
                  <a:lnTo>
                    <a:pt x="78480" y="255589"/>
                  </a:lnTo>
                  <a:lnTo>
                    <a:pt x="101603" y="257411"/>
                  </a:lnTo>
                  <a:lnTo>
                    <a:pt x="169787" y="272743"/>
                  </a:lnTo>
                  <a:lnTo>
                    <a:pt x="237075" y="291262"/>
                  </a:lnTo>
                  <a:lnTo>
                    <a:pt x="338678" y="325113"/>
                  </a:lnTo>
                  <a:lnTo>
                    <a:pt x="355945" y="321711"/>
                  </a:lnTo>
                  <a:lnTo>
                    <a:pt x="406413" y="308187"/>
                  </a:lnTo>
                  <a:lnTo>
                    <a:pt x="453806" y="264401"/>
                  </a:lnTo>
                  <a:lnTo>
                    <a:pt x="474149" y="206635"/>
                  </a:lnTo>
                  <a:lnTo>
                    <a:pt x="473090" y="175429"/>
                  </a:lnTo>
                  <a:lnTo>
                    <a:pt x="474149" y="143165"/>
                  </a:lnTo>
                  <a:lnTo>
                    <a:pt x="457215" y="88158"/>
                  </a:lnTo>
                  <a:lnTo>
                    <a:pt x="393696" y="64413"/>
                  </a:lnTo>
                  <a:lnTo>
                    <a:pt x="356912" y="61176"/>
                  </a:lnTo>
                  <a:lnTo>
                    <a:pt x="321743" y="54307"/>
                  </a:lnTo>
                  <a:lnTo>
                    <a:pt x="270942" y="37382"/>
                  </a:lnTo>
                  <a:lnTo>
                    <a:pt x="235296" y="12832"/>
                  </a:lnTo>
                  <a:lnTo>
                    <a:pt x="214363" y="1125"/>
                  </a:lnTo>
                  <a:lnTo>
                    <a:pt x="194319" y="0"/>
                  </a:lnTo>
                  <a:lnTo>
                    <a:pt x="161340" y="7196"/>
                  </a:lnTo>
                  <a:lnTo>
                    <a:pt x="101603" y="20456"/>
                  </a:lnTo>
                  <a:lnTo>
                    <a:pt x="53598" y="30994"/>
                  </a:lnTo>
                  <a:lnTo>
                    <a:pt x="40966" y="35935"/>
                  </a:lnTo>
                  <a:lnTo>
                    <a:pt x="50185" y="37368"/>
                  </a:lnTo>
                  <a:lnTo>
                    <a:pt x="67735" y="37382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93652" y="5529057"/>
              <a:ext cx="474345" cy="325120"/>
            </a:xfrm>
            <a:custGeom>
              <a:avLst/>
              <a:gdLst/>
              <a:ahLst/>
              <a:cxnLst/>
              <a:rect l="l" t="t" r="r" b="b"/>
              <a:pathLst>
                <a:path w="474345" h="325120">
                  <a:moveTo>
                    <a:pt x="0" y="71232"/>
                  </a:moveTo>
                  <a:lnTo>
                    <a:pt x="1207" y="114479"/>
                  </a:lnTo>
                  <a:lnTo>
                    <a:pt x="396" y="158350"/>
                  </a:lnTo>
                  <a:lnTo>
                    <a:pt x="3621" y="200975"/>
                  </a:lnTo>
                  <a:lnTo>
                    <a:pt x="16933" y="240486"/>
                  </a:lnTo>
                  <a:lnTo>
                    <a:pt x="32033" y="252876"/>
                  </a:lnTo>
                  <a:lnTo>
                    <a:pt x="53920" y="255994"/>
                  </a:lnTo>
                  <a:lnTo>
                    <a:pt x="78480" y="255589"/>
                  </a:lnTo>
                  <a:lnTo>
                    <a:pt x="101603" y="257411"/>
                  </a:lnTo>
                  <a:lnTo>
                    <a:pt x="169787" y="272743"/>
                  </a:lnTo>
                  <a:lnTo>
                    <a:pt x="237075" y="291262"/>
                  </a:lnTo>
                  <a:lnTo>
                    <a:pt x="338678" y="325113"/>
                  </a:lnTo>
                  <a:lnTo>
                    <a:pt x="355945" y="321711"/>
                  </a:lnTo>
                  <a:lnTo>
                    <a:pt x="406413" y="308187"/>
                  </a:lnTo>
                  <a:lnTo>
                    <a:pt x="453806" y="264401"/>
                  </a:lnTo>
                  <a:lnTo>
                    <a:pt x="474149" y="206635"/>
                  </a:lnTo>
                  <a:lnTo>
                    <a:pt x="473090" y="175429"/>
                  </a:lnTo>
                  <a:lnTo>
                    <a:pt x="474149" y="143165"/>
                  </a:lnTo>
                  <a:lnTo>
                    <a:pt x="457215" y="88158"/>
                  </a:lnTo>
                  <a:lnTo>
                    <a:pt x="393696" y="64413"/>
                  </a:lnTo>
                  <a:lnTo>
                    <a:pt x="356912" y="61176"/>
                  </a:lnTo>
                  <a:lnTo>
                    <a:pt x="321743" y="54307"/>
                  </a:lnTo>
                  <a:lnTo>
                    <a:pt x="270942" y="37382"/>
                  </a:lnTo>
                  <a:lnTo>
                    <a:pt x="235296" y="12832"/>
                  </a:lnTo>
                  <a:lnTo>
                    <a:pt x="214363" y="1125"/>
                  </a:lnTo>
                  <a:lnTo>
                    <a:pt x="194319" y="0"/>
                  </a:lnTo>
                  <a:lnTo>
                    <a:pt x="161340" y="7196"/>
                  </a:lnTo>
                  <a:lnTo>
                    <a:pt x="101603" y="20456"/>
                  </a:lnTo>
                  <a:lnTo>
                    <a:pt x="53598" y="30994"/>
                  </a:lnTo>
                  <a:lnTo>
                    <a:pt x="40966" y="35935"/>
                  </a:lnTo>
                  <a:lnTo>
                    <a:pt x="50185" y="37368"/>
                  </a:lnTo>
                  <a:lnTo>
                    <a:pt x="67735" y="37382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892800" y="4641850"/>
            <a:ext cx="2821305" cy="1587500"/>
            <a:chOff x="5892800" y="4641850"/>
            <a:chExt cx="2821305" cy="15875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2800" y="4641850"/>
              <a:ext cx="2820987" cy="15875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61902" y="5284114"/>
              <a:ext cx="474345" cy="325755"/>
            </a:xfrm>
            <a:custGeom>
              <a:avLst/>
              <a:gdLst/>
              <a:ahLst/>
              <a:cxnLst/>
              <a:rect l="l" t="t" r="r" b="b"/>
              <a:pathLst>
                <a:path w="474345" h="325754">
                  <a:moveTo>
                    <a:pt x="0" y="71265"/>
                  </a:moveTo>
                  <a:lnTo>
                    <a:pt x="1206" y="114533"/>
                  </a:lnTo>
                  <a:lnTo>
                    <a:pt x="396" y="158424"/>
                  </a:lnTo>
                  <a:lnTo>
                    <a:pt x="3620" y="201069"/>
                  </a:lnTo>
                  <a:lnTo>
                    <a:pt x="16929" y="240599"/>
                  </a:lnTo>
                  <a:lnTo>
                    <a:pt x="32026" y="252994"/>
                  </a:lnTo>
                  <a:lnTo>
                    <a:pt x="53907" y="256114"/>
                  </a:lnTo>
                  <a:lnTo>
                    <a:pt x="78462" y="255709"/>
                  </a:lnTo>
                  <a:lnTo>
                    <a:pt x="101580" y="257532"/>
                  </a:lnTo>
                  <a:lnTo>
                    <a:pt x="169749" y="272871"/>
                  </a:lnTo>
                  <a:lnTo>
                    <a:pt x="237021" y="291399"/>
                  </a:lnTo>
                  <a:lnTo>
                    <a:pt x="338601" y="325265"/>
                  </a:lnTo>
                  <a:lnTo>
                    <a:pt x="355864" y="321862"/>
                  </a:lnTo>
                  <a:lnTo>
                    <a:pt x="406321" y="308332"/>
                  </a:lnTo>
                  <a:lnTo>
                    <a:pt x="453703" y="264525"/>
                  </a:lnTo>
                  <a:lnTo>
                    <a:pt x="474041" y="206732"/>
                  </a:lnTo>
                  <a:lnTo>
                    <a:pt x="472983" y="175511"/>
                  </a:lnTo>
                  <a:lnTo>
                    <a:pt x="474041" y="143232"/>
                  </a:lnTo>
                  <a:lnTo>
                    <a:pt x="457111" y="88199"/>
                  </a:lnTo>
                  <a:lnTo>
                    <a:pt x="393606" y="64443"/>
                  </a:lnTo>
                  <a:lnTo>
                    <a:pt x="356830" y="61205"/>
                  </a:lnTo>
                  <a:lnTo>
                    <a:pt x="321670" y="54332"/>
                  </a:lnTo>
                  <a:lnTo>
                    <a:pt x="270880" y="37399"/>
                  </a:lnTo>
                  <a:lnTo>
                    <a:pt x="235243" y="12838"/>
                  </a:lnTo>
                  <a:lnTo>
                    <a:pt x="214314" y="1125"/>
                  </a:lnTo>
                  <a:lnTo>
                    <a:pt x="194275" y="0"/>
                  </a:lnTo>
                  <a:lnTo>
                    <a:pt x="161303" y="7200"/>
                  </a:lnTo>
                  <a:lnTo>
                    <a:pt x="101580" y="20465"/>
                  </a:lnTo>
                  <a:lnTo>
                    <a:pt x="53586" y="31008"/>
                  </a:lnTo>
                  <a:lnTo>
                    <a:pt x="40957" y="35952"/>
                  </a:lnTo>
                  <a:lnTo>
                    <a:pt x="50174" y="37386"/>
                  </a:lnTo>
                  <a:lnTo>
                    <a:pt x="67719" y="37399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1070165"/>
            <a:ext cx="3579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Various</a:t>
            </a:r>
            <a:r>
              <a:rPr spc="-90" dirty="0"/>
              <a:t> </a:t>
            </a:r>
            <a:r>
              <a:rPr spc="-5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214134"/>
            <a:ext cx="6028690" cy="335861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ahoma"/>
                <a:cs typeface="Tahoma"/>
              </a:rPr>
              <a:t>Noise</a:t>
            </a:r>
            <a:r>
              <a:rPr sz="3200" b="1" spc="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/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Error</a:t>
            </a:r>
            <a:endParaRPr sz="32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in estimation</a:t>
            </a:r>
            <a:r>
              <a:rPr sz="2800" dirty="0">
                <a:latin typeface="Tahoma"/>
                <a:cs typeface="Tahoma"/>
              </a:rPr>
              <a:t> 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feature </a:t>
            </a:r>
            <a:r>
              <a:rPr sz="2800" spc="-5" dirty="0">
                <a:latin typeface="Tahoma"/>
                <a:cs typeface="Tahoma"/>
              </a:rPr>
              <a:t>locations.</a:t>
            </a:r>
            <a:endParaRPr sz="2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9375"/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ahoma"/>
                <a:cs typeface="Tahoma"/>
              </a:rPr>
              <a:t>Extraneous</a:t>
            </a:r>
            <a:r>
              <a:rPr sz="3200" b="1" spc="-30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data</a:t>
            </a:r>
            <a:endParaRPr sz="32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SzPct val="53571"/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clutter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(outliers),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multiple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lines.</a:t>
            </a:r>
            <a:endParaRPr sz="2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ahoma"/>
                <a:cs typeface="Tahoma"/>
              </a:rPr>
              <a:t>Missing</a:t>
            </a:r>
            <a:r>
              <a:rPr sz="3200" b="1" spc="-40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data</a:t>
            </a:r>
            <a:endParaRPr sz="3200" dirty="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SzPct val="53571"/>
              <a:buChar char="•"/>
              <a:tabLst>
                <a:tab pos="755015" algn="l"/>
                <a:tab pos="755650" algn="l"/>
              </a:tabLst>
            </a:pPr>
            <a:r>
              <a:rPr lang="en-IN" sz="2800" spc="-5" dirty="0">
                <a:latin typeface="Tahoma"/>
                <a:cs typeface="Tahoma"/>
              </a:rPr>
              <a:t>O</a:t>
            </a:r>
            <a:r>
              <a:rPr sz="2800" spc="-5" dirty="0" err="1">
                <a:latin typeface="Tahoma"/>
                <a:cs typeface="Tahoma"/>
              </a:rPr>
              <a:t>cclusions</a:t>
            </a:r>
            <a:r>
              <a:rPr lang="en-IN" sz="2800" spc="-5" dirty="0">
                <a:latin typeface="Tahoma"/>
                <a:cs typeface="Tahoma"/>
              </a:rPr>
              <a:t> (Partial information)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3365"/>
            <a:ext cx="4338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Feature</a:t>
            </a:r>
            <a:r>
              <a:rPr sz="44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matching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3612"/>
            <a:ext cx="3371850" cy="18954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" y="2922587"/>
            <a:ext cx="3371850" cy="18954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0500" y="2930525"/>
            <a:ext cx="8391525" cy="3848100"/>
            <a:chOff x="190500" y="2930525"/>
            <a:chExt cx="8391525" cy="38481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" y="4881562"/>
              <a:ext cx="3371850" cy="18970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32112" y="5268912"/>
              <a:ext cx="268605" cy="284480"/>
            </a:xfrm>
            <a:custGeom>
              <a:avLst/>
              <a:gdLst/>
              <a:ahLst/>
              <a:cxnLst/>
              <a:rect l="l" t="t" r="r" b="b"/>
              <a:pathLst>
                <a:path w="268605" h="284479">
                  <a:moveTo>
                    <a:pt x="0" y="142081"/>
                  </a:moveTo>
                  <a:lnTo>
                    <a:pt x="6838" y="97172"/>
                  </a:lnTo>
                  <a:lnTo>
                    <a:pt x="25881" y="58169"/>
                  </a:lnTo>
                  <a:lnTo>
                    <a:pt x="54920" y="27413"/>
                  </a:lnTo>
                  <a:lnTo>
                    <a:pt x="91743" y="7243"/>
                  </a:lnTo>
                  <a:lnTo>
                    <a:pt x="134143" y="0"/>
                  </a:lnTo>
                  <a:lnTo>
                    <a:pt x="176543" y="7243"/>
                  </a:lnTo>
                  <a:lnTo>
                    <a:pt x="213366" y="27413"/>
                  </a:lnTo>
                  <a:lnTo>
                    <a:pt x="242405" y="58169"/>
                  </a:lnTo>
                  <a:lnTo>
                    <a:pt x="261448" y="97172"/>
                  </a:lnTo>
                  <a:lnTo>
                    <a:pt x="268287" y="142081"/>
                  </a:lnTo>
                  <a:lnTo>
                    <a:pt x="261448" y="186989"/>
                  </a:lnTo>
                  <a:lnTo>
                    <a:pt x="242405" y="225992"/>
                  </a:lnTo>
                  <a:lnTo>
                    <a:pt x="213366" y="256748"/>
                  </a:lnTo>
                  <a:lnTo>
                    <a:pt x="176543" y="276918"/>
                  </a:lnTo>
                  <a:lnTo>
                    <a:pt x="134143" y="284162"/>
                  </a:lnTo>
                  <a:lnTo>
                    <a:pt x="91743" y="276918"/>
                  </a:lnTo>
                  <a:lnTo>
                    <a:pt x="54920" y="256748"/>
                  </a:lnTo>
                  <a:lnTo>
                    <a:pt x="25881" y="225992"/>
                  </a:lnTo>
                  <a:lnTo>
                    <a:pt x="6838" y="186989"/>
                  </a:lnTo>
                  <a:lnTo>
                    <a:pt x="0" y="14208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274" y="5321300"/>
              <a:ext cx="231774" cy="231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9062" y="2930525"/>
              <a:ext cx="3370262" cy="18970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8112" y="4862512"/>
              <a:ext cx="3363912" cy="1892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57675" y="5481176"/>
              <a:ext cx="257175" cy="258445"/>
            </a:xfrm>
            <a:custGeom>
              <a:avLst/>
              <a:gdLst/>
              <a:ahLst/>
              <a:cxnLst/>
              <a:rect l="l" t="t" r="r" b="b"/>
              <a:pathLst>
                <a:path w="257175" h="258445">
                  <a:moveTo>
                    <a:pt x="0" y="129048"/>
                  </a:moveTo>
                  <a:lnTo>
                    <a:pt x="10080" y="78816"/>
                  </a:lnTo>
                  <a:lnTo>
                    <a:pt x="37572" y="37797"/>
                  </a:lnTo>
                  <a:lnTo>
                    <a:pt x="78347" y="10141"/>
                  </a:lnTo>
                  <a:lnTo>
                    <a:pt x="128280" y="0"/>
                  </a:lnTo>
                  <a:lnTo>
                    <a:pt x="178213" y="10141"/>
                  </a:lnTo>
                  <a:lnTo>
                    <a:pt x="218988" y="37797"/>
                  </a:lnTo>
                  <a:lnTo>
                    <a:pt x="246480" y="78816"/>
                  </a:lnTo>
                  <a:lnTo>
                    <a:pt x="256560" y="129048"/>
                  </a:lnTo>
                  <a:lnTo>
                    <a:pt x="246480" y="179279"/>
                  </a:lnTo>
                  <a:lnTo>
                    <a:pt x="218988" y="220299"/>
                  </a:lnTo>
                  <a:lnTo>
                    <a:pt x="178213" y="247955"/>
                  </a:lnTo>
                  <a:lnTo>
                    <a:pt x="128280" y="258096"/>
                  </a:lnTo>
                  <a:lnTo>
                    <a:pt x="78347" y="247955"/>
                  </a:lnTo>
                  <a:lnTo>
                    <a:pt x="37572" y="220299"/>
                  </a:lnTo>
                  <a:lnTo>
                    <a:pt x="10080" y="179279"/>
                  </a:lnTo>
                  <a:lnTo>
                    <a:pt x="0" y="129048"/>
                  </a:lnTo>
                  <a:close/>
                </a:path>
              </a:pathLst>
            </a:custGeom>
            <a:ln w="857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5587" y="5164137"/>
              <a:ext cx="231775" cy="2095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3399" y="5177882"/>
              <a:ext cx="4909185" cy="208915"/>
            </a:xfrm>
            <a:custGeom>
              <a:avLst/>
              <a:gdLst/>
              <a:ahLst/>
              <a:cxnLst/>
              <a:rect l="l" t="t" r="r" b="b"/>
              <a:pathLst>
                <a:path w="4909185" h="208914">
                  <a:moveTo>
                    <a:pt x="4831252" y="0"/>
                  </a:moveTo>
                  <a:lnTo>
                    <a:pt x="4832394" y="33318"/>
                  </a:lnTo>
                  <a:lnTo>
                    <a:pt x="0" y="198982"/>
                  </a:lnTo>
                  <a:lnTo>
                    <a:pt x="326" y="208502"/>
                  </a:lnTo>
                  <a:lnTo>
                    <a:pt x="4832720" y="42837"/>
                  </a:lnTo>
                  <a:lnTo>
                    <a:pt x="4833862" y="76155"/>
                  </a:lnTo>
                  <a:lnTo>
                    <a:pt x="4908712" y="35467"/>
                  </a:lnTo>
                  <a:lnTo>
                    <a:pt x="4831252" y="0"/>
                  </a:lnTo>
                  <a:close/>
                </a:path>
              </a:pathLst>
            </a:custGeom>
            <a:solidFill>
              <a:srgbClr val="007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9686" y="5367342"/>
              <a:ext cx="5370830" cy="281305"/>
            </a:xfrm>
            <a:custGeom>
              <a:avLst/>
              <a:gdLst/>
              <a:ahLst/>
              <a:cxnLst/>
              <a:rect l="l" t="t" r="r" b="b"/>
              <a:pathLst>
                <a:path w="5370830" h="281304">
                  <a:moveTo>
                    <a:pt x="426" y="0"/>
                  </a:moveTo>
                  <a:lnTo>
                    <a:pt x="0" y="9514"/>
                  </a:lnTo>
                  <a:lnTo>
                    <a:pt x="5294388" y="247394"/>
                  </a:lnTo>
                  <a:lnTo>
                    <a:pt x="5292892" y="280698"/>
                  </a:lnTo>
                  <a:lnTo>
                    <a:pt x="5370725" y="246057"/>
                  </a:lnTo>
                  <a:lnTo>
                    <a:pt x="5296312" y="204575"/>
                  </a:lnTo>
                  <a:lnTo>
                    <a:pt x="5294816" y="23787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07000" y="963612"/>
            <a:ext cx="3370263" cy="18954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979068" y="4862703"/>
            <a:ext cx="48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latin typeface="Times New Roman"/>
                <a:cs typeface="Times New Roman"/>
              </a:rPr>
              <a:t>?</a:t>
            </a:r>
            <a:endParaRPr sz="7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66837" y="5803900"/>
            <a:ext cx="6200775" cy="454025"/>
            <a:chOff x="1366837" y="5803900"/>
            <a:chExt cx="6200775" cy="454025"/>
          </a:xfrm>
        </p:grpSpPr>
        <p:sp>
          <p:nvSpPr>
            <p:cNvPr id="18" name="object 18"/>
            <p:cNvSpPr/>
            <p:nvPr/>
          </p:nvSpPr>
          <p:spPr>
            <a:xfrm>
              <a:off x="7239000" y="5915024"/>
              <a:ext cx="323850" cy="338455"/>
            </a:xfrm>
            <a:custGeom>
              <a:avLst/>
              <a:gdLst/>
              <a:ahLst/>
              <a:cxnLst/>
              <a:rect l="l" t="t" r="r" b="b"/>
              <a:pathLst>
                <a:path w="323850" h="338454">
                  <a:moveTo>
                    <a:pt x="0" y="169069"/>
                  </a:moveTo>
                  <a:lnTo>
                    <a:pt x="5784" y="124123"/>
                  </a:lnTo>
                  <a:lnTo>
                    <a:pt x="22107" y="83736"/>
                  </a:lnTo>
                  <a:lnTo>
                    <a:pt x="47426" y="49519"/>
                  </a:lnTo>
                  <a:lnTo>
                    <a:pt x="80198" y="23082"/>
                  </a:lnTo>
                  <a:lnTo>
                    <a:pt x="118878" y="6039"/>
                  </a:lnTo>
                  <a:lnTo>
                    <a:pt x="161925" y="0"/>
                  </a:lnTo>
                  <a:lnTo>
                    <a:pt x="204971" y="6039"/>
                  </a:lnTo>
                  <a:lnTo>
                    <a:pt x="243651" y="23082"/>
                  </a:lnTo>
                  <a:lnTo>
                    <a:pt x="276423" y="49519"/>
                  </a:lnTo>
                  <a:lnTo>
                    <a:pt x="301742" y="83736"/>
                  </a:lnTo>
                  <a:lnTo>
                    <a:pt x="318065" y="124123"/>
                  </a:lnTo>
                  <a:lnTo>
                    <a:pt x="323850" y="169069"/>
                  </a:lnTo>
                  <a:lnTo>
                    <a:pt x="318065" y="214014"/>
                  </a:lnTo>
                  <a:lnTo>
                    <a:pt x="301742" y="254401"/>
                  </a:lnTo>
                  <a:lnTo>
                    <a:pt x="276423" y="288618"/>
                  </a:lnTo>
                  <a:lnTo>
                    <a:pt x="243651" y="315055"/>
                  </a:lnTo>
                  <a:lnTo>
                    <a:pt x="204971" y="332098"/>
                  </a:lnTo>
                  <a:lnTo>
                    <a:pt x="161925" y="338138"/>
                  </a:lnTo>
                  <a:lnTo>
                    <a:pt x="118878" y="332098"/>
                  </a:lnTo>
                  <a:lnTo>
                    <a:pt x="80198" y="315055"/>
                  </a:lnTo>
                  <a:lnTo>
                    <a:pt x="47426" y="288618"/>
                  </a:lnTo>
                  <a:lnTo>
                    <a:pt x="22107" y="254401"/>
                  </a:lnTo>
                  <a:lnTo>
                    <a:pt x="5784" y="214014"/>
                  </a:lnTo>
                  <a:lnTo>
                    <a:pt x="0" y="16906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1600" y="5808662"/>
              <a:ext cx="333375" cy="344805"/>
            </a:xfrm>
            <a:custGeom>
              <a:avLst/>
              <a:gdLst/>
              <a:ahLst/>
              <a:cxnLst/>
              <a:rect l="l" t="t" r="r" b="b"/>
              <a:pathLst>
                <a:path w="333375" h="344804">
                  <a:moveTo>
                    <a:pt x="0" y="172243"/>
                  </a:moveTo>
                  <a:lnTo>
                    <a:pt x="5954" y="126454"/>
                  </a:lnTo>
                  <a:lnTo>
                    <a:pt x="22757" y="85308"/>
                  </a:lnTo>
                  <a:lnTo>
                    <a:pt x="48821" y="50448"/>
                  </a:lnTo>
                  <a:lnTo>
                    <a:pt x="82557" y="23516"/>
                  </a:lnTo>
                  <a:lnTo>
                    <a:pt x="122375" y="6152"/>
                  </a:lnTo>
                  <a:lnTo>
                    <a:pt x="166687" y="0"/>
                  </a:lnTo>
                  <a:lnTo>
                    <a:pt x="210999" y="6152"/>
                  </a:lnTo>
                  <a:lnTo>
                    <a:pt x="250817" y="23516"/>
                  </a:lnTo>
                  <a:lnTo>
                    <a:pt x="284553" y="50448"/>
                  </a:lnTo>
                  <a:lnTo>
                    <a:pt x="310617" y="85308"/>
                  </a:lnTo>
                  <a:lnTo>
                    <a:pt x="327420" y="126454"/>
                  </a:lnTo>
                  <a:lnTo>
                    <a:pt x="333375" y="172243"/>
                  </a:lnTo>
                  <a:lnTo>
                    <a:pt x="327420" y="218032"/>
                  </a:lnTo>
                  <a:lnTo>
                    <a:pt x="310617" y="259178"/>
                  </a:lnTo>
                  <a:lnTo>
                    <a:pt x="284553" y="294038"/>
                  </a:lnTo>
                  <a:lnTo>
                    <a:pt x="250817" y="320970"/>
                  </a:lnTo>
                  <a:lnTo>
                    <a:pt x="210999" y="338334"/>
                  </a:lnTo>
                  <a:lnTo>
                    <a:pt x="166687" y="344487"/>
                  </a:lnTo>
                  <a:lnTo>
                    <a:pt x="122375" y="338334"/>
                  </a:lnTo>
                  <a:lnTo>
                    <a:pt x="82557" y="320970"/>
                  </a:lnTo>
                  <a:lnTo>
                    <a:pt x="48821" y="294038"/>
                  </a:lnTo>
                  <a:lnTo>
                    <a:pt x="22757" y="259178"/>
                  </a:lnTo>
                  <a:lnTo>
                    <a:pt x="5954" y="218032"/>
                  </a:lnTo>
                  <a:lnTo>
                    <a:pt x="0" y="172243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3898" y="5949951"/>
              <a:ext cx="5877560" cy="167005"/>
            </a:xfrm>
            <a:custGeom>
              <a:avLst/>
              <a:gdLst/>
              <a:ahLst/>
              <a:cxnLst/>
              <a:rect l="l" t="t" r="r" b="b"/>
              <a:pathLst>
                <a:path w="5877559" h="167004">
                  <a:moveTo>
                    <a:pt x="203" y="0"/>
                  </a:moveTo>
                  <a:lnTo>
                    <a:pt x="0" y="9522"/>
                  </a:lnTo>
                  <a:lnTo>
                    <a:pt x="5800741" y="133309"/>
                  </a:lnTo>
                  <a:lnTo>
                    <a:pt x="5800031" y="166638"/>
                  </a:lnTo>
                  <a:lnTo>
                    <a:pt x="5877026" y="130173"/>
                  </a:lnTo>
                  <a:lnTo>
                    <a:pt x="5801655" y="90456"/>
                  </a:lnTo>
                  <a:lnTo>
                    <a:pt x="5800945" y="12378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29615" marR="5080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Fitting </a:t>
            </a:r>
            <a:r>
              <a:rPr dirty="0"/>
              <a:t>a </a:t>
            </a:r>
            <a:r>
              <a:rPr spc="-5" dirty="0"/>
              <a:t>straight </a:t>
            </a:r>
            <a:r>
              <a:rPr spc="-10" dirty="0"/>
              <a:t>line </a:t>
            </a:r>
            <a:r>
              <a:rPr spc="-5" dirty="0"/>
              <a:t>over 2D </a:t>
            </a:r>
            <a:r>
              <a:rPr spc="-1360" dirty="0"/>
              <a:t> </a:t>
            </a:r>
            <a:r>
              <a:rPr spc="-5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427" y="1945847"/>
            <a:ext cx="6783705" cy="26657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Fitting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techniques</a:t>
            </a:r>
            <a:endParaRPr sz="32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Least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Squares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dirty="0">
                <a:latin typeface="Tahoma"/>
                <a:cs typeface="Tahoma"/>
              </a:rPr>
              <a:t>Total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Least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Squares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dirty="0">
                <a:latin typeface="Tahoma"/>
                <a:cs typeface="Tahoma"/>
              </a:rPr>
              <a:t>Random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Sample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Consensus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(RANSAC)</a:t>
            </a:r>
            <a:endParaRPr sz="2800">
              <a:latin typeface="Tahoma"/>
              <a:cs typeface="Tahoma"/>
            </a:endParaRPr>
          </a:p>
          <a:p>
            <a:pPr marL="755650" lvl="1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Hough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Voting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951103"/>
            <a:ext cx="7463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</a:t>
            </a:r>
            <a:r>
              <a:rPr spc="-20" dirty="0"/>
              <a:t> </a:t>
            </a:r>
            <a:r>
              <a:rPr spc="-5" dirty="0"/>
              <a:t>fitting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varying</a:t>
            </a:r>
            <a:r>
              <a:rPr spc="-10" dirty="0"/>
              <a:t> contexts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6540" y="6595633"/>
            <a:ext cx="28549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Lazebnik.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477" y="1887220"/>
            <a:ext cx="8164195" cy="34328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marR="5080" indent="-342900">
              <a:lnSpc>
                <a:spcPts val="3470"/>
              </a:lnSpc>
              <a:spcBef>
                <a:spcPts val="520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Given points belonging to a line, to find the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“optimal”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 </a:t>
            </a:r>
            <a:r>
              <a:rPr sz="3200" spc="-5" dirty="0">
                <a:latin typeface="Tahoma"/>
                <a:cs typeface="Tahoma"/>
              </a:rPr>
              <a:t>parameters.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Least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squares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To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handle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outliers.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RANSAC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Presence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many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lines.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32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Voting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methods: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Hough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transform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895540"/>
            <a:ext cx="6044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Least</a:t>
            </a:r>
            <a:r>
              <a:rPr spc="-20" dirty="0"/>
              <a:t> </a:t>
            </a:r>
            <a:r>
              <a:rPr spc="-5" dirty="0"/>
              <a:t>squares</a:t>
            </a:r>
            <a:r>
              <a:rPr spc="-20" dirty="0"/>
              <a:t> </a:t>
            </a:r>
            <a:r>
              <a:rPr spc="-10" dirty="0"/>
              <a:t>line</a:t>
            </a:r>
            <a:r>
              <a:rPr spc="-20" dirty="0"/>
              <a:t> </a:t>
            </a:r>
            <a:r>
              <a:rPr spc="-5" dirty="0"/>
              <a:t>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827" y="3606653"/>
            <a:ext cx="3903979" cy="24898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96850" indent="-15875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5357"/>
              <a:buFont typeface="Wingdings"/>
              <a:buChar char=""/>
              <a:tabLst>
                <a:tab pos="196850" algn="l"/>
              </a:tabLst>
            </a:pPr>
            <a:r>
              <a:rPr sz="2800" dirty="0">
                <a:latin typeface="Tahoma"/>
                <a:cs typeface="Tahoma"/>
              </a:rPr>
              <a:t>Data:</a:t>
            </a:r>
            <a:endParaRPr sz="2800">
              <a:latin typeface="Tahoma"/>
              <a:cs typeface="Tahoma"/>
            </a:endParaRPr>
          </a:p>
          <a:p>
            <a:pPr marL="584200" marR="226060" lvl="1" indent="-5842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0000"/>
              <a:buFont typeface="Wingdings"/>
              <a:buChar char=""/>
              <a:tabLst>
                <a:tab pos="584200" algn="l"/>
              </a:tabLst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775" baseline="-19519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775" baseline="-19519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),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775" i="1" baseline="-1951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r>
              <a:rPr sz="2775" i="1" spc="-7" baseline="-19519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07975" indent="-269875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55357"/>
              <a:buFont typeface="Wingdings"/>
              <a:buChar char=""/>
              <a:tabLst>
                <a:tab pos="307975" algn="l"/>
              </a:tabLst>
            </a:pPr>
            <a:r>
              <a:rPr sz="2800" spc="-5" dirty="0">
                <a:latin typeface="Tahoma"/>
                <a:cs typeface="Tahoma"/>
              </a:rPr>
              <a:t>Line</a:t>
            </a:r>
            <a:r>
              <a:rPr sz="2800" spc="-9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equation:</a:t>
            </a:r>
            <a:endParaRPr sz="2800">
              <a:latin typeface="Tahoma"/>
              <a:cs typeface="Tahoma"/>
            </a:endParaRPr>
          </a:p>
          <a:p>
            <a:pPr marL="658495" lvl="1" indent="-220979">
              <a:lnSpc>
                <a:spcPct val="100000"/>
              </a:lnSpc>
              <a:spcBef>
                <a:spcPts val="54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65913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i="1" spc="-7" baseline="-19097" dirty="0">
                <a:latin typeface="Times New Roman"/>
                <a:cs typeface="Times New Roman"/>
              </a:rPr>
              <a:t>i</a:t>
            </a:r>
            <a:r>
              <a:rPr sz="2400" i="1" spc="277" baseline="-1909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19097" dirty="0">
                <a:latin typeface="Times New Roman"/>
                <a:cs typeface="Times New Roman"/>
              </a:rPr>
              <a:t>i</a:t>
            </a:r>
            <a:r>
              <a:rPr sz="2400" i="1" spc="277" baseline="-1909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307975" indent="-269875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5357"/>
              <a:buFont typeface="Wingdings"/>
              <a:buChar char=""/>
              <a:tabLst>
                <a:tab pos="307975" algn="l"/>
              </a:tabLst>
            </a:pPr>
            <a:r>
              <a:rPr sz="2800" spc="-5" dirty="0">
                <a:latin typeface="Tahoma"/>
                <a:cs typeface="Tahoma"/>
              </a:rPr>
              <a:t>Find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ahoma"/>
                <a:cs typeface="Tahoma"/>
              </a:rPr>
              <a:t>)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minimize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2340" y="3066176"/>
            <a:ext cx="3116119" cy="17518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91210" y="4008403"/>
            <a:ext cx="426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600" i="1" dirty="0">
                <a:latin typeface="Times New Roman"/>
                <a:cs typeface="Times New Roman"/>
              </a:rPr>
              <a:t>i	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4672" y="3834857"/>
            <a:ext cx="76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1302" y="2024244"/>
            <a:ext cx="3704668" cy="11762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80961" y="1918970"/>
            <a:ext cx="2898140" cy="13277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34719" marR="5080">
              <a:lnSpc>
                <a:spcPts val="2870"/>
              </a:lnSpc>
              <a:spcBef>
                <a:spcPts val="200"/>
              </a:spcBef>
            </a:pPr>
            <a:r>
              <a:rPr sz="2400" spc="-15" dirty="0">
                <a:latin typeface="Tahoma"/>
                <a:cs typeface="Tahoma"/>
              </a:rPr>
              <a:t>“Vertical” </a:t>
            </a:r>
            <a:r>
              <a:rPr sz="2400" spc="-5" dirty="0">
                <a:latin typeface="Tahoma"/>
                <a:cs typeface="Tahoma"/>
              </a:rPr>
              <a:t>least </a:t>
            </a:r>
            <a:r>
              <a:rPr sz="2400" spc="-7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squares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400" i="1" spc="-5" dirty="0">
                <a:latin typeface="Times New Roman"/>
                <a:cs typeface="Times New Roman"/>
              </a:rPr>
              <a:t>y=mx+c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3087" y="2601917"/>
            <a:ext cx="1154430" cy="942340"/>
          </a:xfrm>
          <a:custGeom>
            <a:avLst/>
            <a:gdLst/>
            <a:ahLst/>
            <a:cxnLst/>
            <a:rect l="l" t="t" r="r" b="b"/>
            <a:pathLst>
              <a:path w="1154429" h="942339">
                <a:moveTo>
                  <a:pt x="1153883" y="0"/>
                </a:moveTo>
                <a:lnTo>
                  <a:pt x="1099855" y="2595"/>
                </a:lnTo>
                <a:lnTo>
                  <a:pt x="1045811" y="10204"/>
                </a:lnTo>
                <a:lnTo>
                  <a:pt x="992643" y="22485"/>
                </a:lnTo>
                <a:lnTo>
                  <a:pt x="940770" y="39103"/>
                </a:lnTo>
                <a:lnTo>
                  <a:pt x="890610" y="59724"/>
                </a:lnTo>
                <a:lnTo>
                  <a:pt x="842582" y="84014"/>
                </a:lnTo>
                <a:lnTo>
                  <a:pt x="797106" y="111643"/>
                </a:lnTo>
                <a:lnTo>
                  <a:pt x="754600" y="142281"/>
                </a:lnTo>
                <a:lnTo>
                  <a:pt x="715483" y="175601"/>
                </a:lnTo>
                <a:lnTo>
                  <a:pt x="680177" y="211279"/>
                </a:lnTo>
                <a:lnTo>
                  <a:pt x="649104" y="248991"/>
                </a:lnTo>
                <a:lnTo>
                  <a:pt x="622689" y="288416"/>
                </a:lnTo>
                <a:lnTo>
                  <a:pt x="601362" y="329236"/>
                </a:lnTo>
                <a:lnTo>
                  <a:pt x="585560" y="371127"/>
                </a:lnTo>
                <a:lnTo>
                  <a:pt x="575725" y="413768"/>
                </a:lnTo>
                <a:lnTo>
                  <a:pt x="571460" y="478208"/>
                </a:lnTo>
                <a:lnTo>
                  <a:pt x="569015" y="499002"/>
                </a:lnTo>
                <a:lnTo>
                  <a:pt x="559454" y="540519"/>
                </a:lnTo>
                <a:lnTo>
                  <a:pt x="544070" y="581273"/>
                </a:lnTo>
                <a:lnTo>
                  <a:pt x="523243" y="621121"/>
                </a:lnTo>
                <a:lnTo>
                  <a:pt x="497373" y="659723"/>
                </a:lnTo>
                <a:lnTo>
                  <a:pt x="466872" y="696734"/>
                </a:lnTo>
                <a:lnTo>
                  <a:pt x="432153" y="731814"/>
                </a:lnTo>
                <a:lnTo>
                  <a:pt x="393637" y="764621"/>
                </a:lnTo>
                <a:lnTo>
                  <a:pt x="351746" y="794814"/>
                </a:lnTo>
                <a:lnTo>
                  <a:pt x="306905" y="822057"/>
                </a:lnTo>
                <a:lnTo>
                  <a:pt x="259539" y="846011"/>
                </a:lnTo>
                <a:lnTo>
                  <a:pt x="210075" y="866347"/>
                </a:lnTo>
                <a:lnTo>
                  <a:pt x="158941" y="882730"/>
                </a:lnTo>
                <a:lnTo>
                  <a:pt x="106561" y="894830"/>
                </a:lnTo>
                <a:lnTo>
                  <a:pt x="75586" y="898597"/>
                </a:lnTo>
                <a:lnTo>
                  <a:pt x="73139" y="865944"/>
                </a:lnTo>
                <a:lnTo>
                  <a:pt x="0" y="909632"/>
                </a:lnTo>
                <a:lnTo>
                  <a:pt x="78835" y="941931"/>
                </a:lnTo>
                <a:lnTo>
                  <a:pt x="76299" y="908090"/>
                </a:lnTo>
                <a:lnTo>
                  <a:pt x="108708" y="904110"/>
                </a:lnTo>
                <a:lnTo>
                  <a:pt x="161850" y="891799"/>
                </a:lnTo>
                <a:lnTo>
                  <a:pt x="213700" y="875155"/>
                </a:lnTo>
                <a:lnTo>
                  <a:pt x="263841" y="854510"/>
                </a:lnTo>
                <a:lnTo>
                  <a:pt x="311853" y="830195"/>
                </a:lnTo>
                <a:lnTo>
                  <a:pt x="357318" y="802539"/>
                </a:lnTo>
                <a:lnTo>
                  <a:pt x="399816" y="771870"/>
                </a:lnTo>
                <a:lnTo>
                  <a:pt x="438925" y="738512"/>
                </a:lnTo>
                <a:lnTo>
                  <a:pt x="474225" y="702788"/>
                </a:lnTo>
                <a:lnTo>
                  <a:pt x="505289" y="665020"/>
                </a:lnTo>
                <a:lnTo>
                  <a:pt x="531688" y="625527"/>
                </a:lnTo>
                <a:lnTo>
                  <a:pt x="552984" y="584629"/>
                </a:lnTo>
                <a:lnTo>
                  <a:pt x="568736" y="542650"/>
                </a:lnTo>
                <a:lnTo>
                  <a:pt x="578476" y="500109"/>
                </a:lnTo>
                <a:lnTo>
                  <a:pt x="582622" y="436547"/>
                </a:lnTo>
                <a:lnTo>
                  <a:pt x="585008" y="415899"/>
                </a:lnTo>
                <a:lnTo>
                  <a:pt x="594475" y="374482"/>
                </a:lnTo>
                <a:lnTo>
                  <a:pt x="609808" y="333641"/>
                </a:lnTo>
                <a:lnTo>
                  <a:pt x="630604" y="293714"/>
                </a:lnTo>
                <a:lnTo>
                  <a:pt x="656457" y="255045"/>
                </a:lnTo>
                <a:lnTo>
                  <a:pt x="686950" y="217977"/>
                </a:lnTo>
                <a:lnTo>
                  <a:pt x="721662" y="182850"/>
                </a:lnTo>
                <a:lnTo>
                  <a:pt x="760172" y="150007"/>
                </a:lnTo>
                <a:lnTo>
                  <a:pt x="802054" y="119782"/>
                </a:lnTo>
                <a:lnTo>
                  <a:pt x="846884" y="92513"/>
                </a:lnTo>
                <a:lnTo>
                  <a:pt x="894234" y="68533"/>
                </a:lnTo>
                <a:lnTo>
                  <a:pt x="943678" y="48173"/>
                </a:lnTo>
                <a:lnTo>
                  <a:pt x="994791" y="31765"/>
                </a:lnTo>
                <a:lnTo>
                  <a:pt x="1047144" y="19635"/>
                </a:lnTo>
                <a:lnTo>
                  <a:pt x="1100312" y="12110"/>
                </a:lnTo>
                <a:lnTo>
                  <a:pt x="1154341" y="9514"/>
                </a:lnTo>
                <a:lnTo>
                  <a:pt x="1153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6540" y="6595633"/>
            <a:ext cx="28549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Lazebnik.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356743"/>
            <a:ext cx="3773804" cy="26847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0520" marR="30480">
              <a:lnSpc>
                <a:spcPct val="100400"/>
              </a:lnSpc>
              <a:spcBef>
                <a:spcPts val="7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Least</a:t>
            </a:r>
            <a:r>
              <a:rPr sz="4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squares </a:t>
            </a:r>
            <a:r>
              <a:rPr sz="4400" spc="-13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line</a:t>
            </a:r>
            <a:r>
              <a:rPr sz="4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fitting</a:t>
            </a:r>
            <a:endParaRPr sz="4400">
              <a:latin typeface="Tahoma"/>
              <a:cs typeface="Tahoma"/>
            </a:endParaRPr>
          </a:p>
          <a:p>
            <a:pPr marL="231775" indent="-193675">
              <a:lnSpc>
                <a:spcPct val="100000"/>
              </a:lnSpc>
              <a:spcBef>
                <a:spcPts val="21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31775" algn="l"/>
              </a:tabLst>
            </a:pPr>
            <a:r>
              <a:rPr sz="2000" dirty="0">
                <a:latin typeface="Tahoma"/>
                <a:cs typeface="Tahoma"/>
              </a:rPr>
              <a:t>Data: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baseline="-1923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1950" baseline="-1923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1923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1950" i="1" baseline="-1923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31775" indent="-193675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31775" algn="l"/>
              </a:tabLst>
            </a:pPr>
            <a:r>
              <a:rPr sz="2000" dirty="0">
                <a:latin typeface="Tahoma"/>
                <a:cs typeface="Tahoma"/>
              </a:rPr>
              <a:t>L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 e</a:t>
            </a:r>
            <a:r>
              <a:rPr sz="2000" spc="-10" dirty="0">
                <a:latin typeface="Tahoma"/>
                <a:cs typeface="Tahoma"/>
              </a:rPr>
              <a:t>q</a:t>
            </a:r>
            <a:r>
              <a:rPr sz="2000" spc="-5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5" dirty="0">
                <a:latin typeface="Tahoma"/>
                <a:cs typeface="Tahoma"/>
              </a:rPr>
              <a:t>ti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i="1" spc="-5" dirty="0">
                <a:latin typeface="Times New Roman"/>
                <a:cs typeface="Times New Roman"/>
              </a:rPr>
              <a:t>y</a:t>
            </a:r>
            <a:r>
              <a:rPr sz="1950" i="1" spc="7" baseline="-19230" dirty="0">
                <a:latin typeface="Times New Roman"/>
                <a:cs typeface="Times New Roman"/>
              </a:rPr>
              <a:t>i</a:t>
            </a:r>
            <a:r>
              <a:rPr sz="1950" i="1" baseline="-19230" dirty="0">
                <a:latin typeface="Times New Roman"/>
                <a:cs typeface="Times New Roman"/>
              </a:rPr>
              <a:t> </a:t>
            </a:r>
            <a:r>
              <a:rPr sz="1950" i="1" spc="-225" baseline="-192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 m</a:t>
            </a:r>
            <a:r>
              <a:rPr sz="2000" i="1" spc="-19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1950" i="1" spc="7" baseline="-19230" dirty="0">
                <a:latin typeface="Times New Roman"/>
                <a:cs typeface="Times New Roman"/>
              </a:rPr>
              <a:t>i</a:t>
            </a:r>
            <a:r>
              <a:rPr sz="1950" i="1" baseline="-19230" dirty="0">
                <a:latin typeface="Times New Roman"/>
                <a:cs typeface="Times New Roman"/>
              </a:rPr>
              <a:t> </a:t>
            </a:r>
            <a:r>
              <a:rPr sz="1950" i="1" spc="-225" baseline="-192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+ c</a:t>
            </a:r>
            <a:endParaRPr sz="2000">
              <a:latin typeface="Times New Roman"/>
              <a:cs typeface="Times New Roman"/>
            </a:endParaRPr>
          </a:p>
          <a:p>
            <a:pPr marL="231775" indent="-193675">
              <a:lnSpc>
                <a:spcPct val="100000"/>
              </a:lnSpc>
              <a:spcBef>
                <a:spcPts val="4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31775" algn="l"/>
              </a:tabLst>
            </a:pPr>
            <a:r>
              <a:rPr sz="2000" spc="-5" dirty="0">
                <a:latin typeface="Tahoma"/>
                <a:cs typeface="Tahoma"/>
              </a:rPr>
              <a:t>Find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ahoma"/>
                <a:cs typeface="Tahoma"/>
              </a:rPr>
              <a:t>)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minimize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5637" y="176216"/>
            <a:ext cx="3221037" cy="19192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8178" y="1021711"/>
            <a:ext cx="815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95577" y="183324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=m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+c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92166" y="2090737"/>
            <a:ext cx="3183890" cy="1017905"/>
            <a:chOff x="5692166" y="2090737"/>
            <a:chExt cx="3183890" cy="10179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6929" y="2095500"/>
              <a:ext cx="3173817" cy="10082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96929" y="2095500"/>
              <a:ext cx="3174365" cy="1008380"/>
            </a:xfrm>
            <a:custGeom>
              <a:avLst/>
              <a:gdLst/>
              <a:ahLst/>
              <a:cxnLst/>
              <a:rect l="l" t="t" r="r" b="b"/>
              <a:pathLst>
                <a:path w="3174365" h="1008380">
                  <a:moveTo>
                    <a:pt x="0" y="0"/>
                  </a:moveTo>
                  <a:lnTo>
                    <a:pt x="3173818" y="0"/>
                  </a:lnTo>
                  <a:lnTo>
                    <a:pt x="3173818" y="1008225"/>
                  </a:lnTo>
                  <a:lnTo>
                    <a:pt x="0" y="10082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431" y="3416939"/>
            <a:ext cx="8897567" cy="11120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750" y="4662209"/>
            <a:ext cx="7518211" cy="36933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5750" y="5215382"/>
            <a:ext cx="3486659" cy="7012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48200" y="5350546"/>
            <a:ext cx="2793071" cy="43088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954462" y="5391150"/>
            <a:ext cx="465455" cy="351155"/>
          </a:xfrm>
          <a:custGeom>
            <a:avLst/>
            <a:gdLst/>
            <a:ahLst/>
            <a:cxnLst/>
            <a:rect l="l" t="t" r="r" b="b"/>
            <a:pathLst>
              <a:path w="465454" h="351154">
                <a:moveTo>
                  <a:pt x="0" y="87709"/>
                </a:moveTo>
                <a:lnTo>
                  <a:pt x="289676" y="87709"/>
                </a:lnTo>
                <a:lnTo>
                  <a:pt x="289676" y="0"/>
                </a:lnTo>
                <a:lnTo>
                  <a:pt x="465137" y="175419"/>
                </a:lnTo>
                <a:lnTo>
                  <a:pt x="289676" y="350838"/>
                </a:lnTo>
                <a:lnTo>
                  <a:pt x="289676" y="263128"/>
                </a:lnTo>
                <a:lnTo>
                  <a:pt x="0" y="263128"/>
                </a:lnTo>
                <a:lnTo>
                  <a:pt x="0" y="877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79515" y="6595633"/>
            <a:ext cx="28549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Lazebnik.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678" y="356743"/>
            <a:ext cx="3409950" cy="1369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Least</a:t>
            </a:r>
            <a:r>
              <a:rPr sz="4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squares </a:t>
            </a:r>
            <a:r>
              <a:rPr sz="4400" spc="-13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line</a:t>
            </a:r>
            <a:r>
              <a:rPr sz="4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fitting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8337" y="142878"/>
            <a:ext cx="3221037" cy="19192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20878" y="988374"/>
            <a:ext cx="815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8277" y="149987"/>
            <a:ext cx="106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=m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+c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4955" y="4921180"/>
            <a:ext cx="2599044" cy="75693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34975" y="2587625"/>
            <a:ext cx="3702050" cy="1009650"/>
            <a:chOff x="434975" y="2587625"/>
            <a:chExt cx="3702050" cy="10096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499" y="2597149"/>
              <a:ext cx="3683000" cy="990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9737" y="2592387"/>
              <a:ext cx="3692525" cy="1000125"/>
            </a:xfrm>
            <a:custGeom>
              <a:avLst/>
              <a:gdLst/>
              <a:ahLst/>
              <a:cxnLst/>
              <a:rect l="l" t="t" r="r" b="b"/>
              <a:pathLst>
                <a:path w="3692525" h="1000125">
                  <a:moveTo>
                    <a:pt x="0" y="0"/>
                  </a:moveTo>
                  <a:lnTo>
                    <a:pt x="3692524" y="0"/>
                  </a:lnTo>
                  <a:lnTo>
                    <a:pt x="3692524" y="1000124"/>
                  </a:lnTo>
                  <a:lnTo>
                    <a:pt x="0" y="10001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1163" y="3708400"/>
            <a:ext cx="2101850" cy="539750"/>
            <a:chOff x="411163" y="3708400"/>
            <a:chExt cx="2101850" cy="5397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687" y="3717924"/>
              <a:ext cx="2082799" cy="520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925" y="3713162"/>
              <a:ext cx="2092325" cy="530225"/>
            </a:xfrm>
            <a:custGeom>
              <a:avLst/>
              <a:gdLst/>
              <a:ahLst/>
              <a:cxnLst/>
              <a:rect l="l" t="t" r="r" b="b"/>
              <a:pathLst>
                <a:path w="2092325" h="530225">
                  <a:moveTo>
                    <a:pt x="0" y="0"/>
                  </a:moveTo>
                  <a:lnTo>
                    <a:pt x="2092324" y="0"/>
                  </a:lnTo>
                  <a:lnTo>
                    <a:pt x="2092324" y="530224"/>
                  </a:lnTo>
                  <a:lnTo>
                    <a:pt x="0" y="5302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770562" y="2024062"/>
            <a:ext cx="3175000" cy="1016000"/>
            <a:chOff x="5770562" y="2024062"/>
            <a:chExt cx="3175000" cy="10160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6912" y="2030412"/>
              <a:ext cx="3162300" cy="1003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76912" y="2030412"/>
              <a:ext cx="3162300" cy="1003300"/>
            </a:xfrm>
            <a:custGeom>
              <a:avLst/>
              <a:gdLst/>
              <a:ahLst/>
              <a:cxnLst/>
              <a:rect l="l" t="t" r="r" b="b"/>
              <a:pathLst>
                <a:path w="3162300" h="1003300">
                  <a:moveTo>
                    <a:pt x="0" y="0"/>
                  </a:moveTo>
                  <a:lnTo>
                    <a:pt x="3162300" y="0"/>
                  </a:lnTo>
                  <a:lnTo>
                    <a:pt x="3162300" y="1003300"/>
                  </a:lnTo>
                  <a:lnTo>
                    <a:pt x="0" y="1003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6543" y="3132282"/>
            <a:ext cx="4287456" cy="43088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2901175" y="4921180"/>
            <a:ext cx="3554095" cy="827405"/>
            <a:chOff x="2901175" y="4921180"/>
            <a:chExt cx="3554095" cy="82740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1175" y="4921180"/>
              <a:ext cx="3263779" cy="8270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164262" y="5180012"/>
              <a:ext cx="285750" cy="333375"/>
            </a:xfrm>
            <a:custGeom>
              <a:avLst/>
              <a:gdLst/>
              <a:ahLst/>
              <a:cxnLst/>
              <a:rect l="l" t="t" r="r" b="b"/>
              <a:pathLst>
                <a:path w="285750" h="333375">
                  <a:moveTo>
                    <a:pt x="0" y="83343"/>
                  </a:moveTo>
                  <a:lnTo>
                    <a:pt x="142875" y="83343"/>
                  </a:lnTo>
                  <a:lnTo>
                    <a:pt x="142875" y="0"/>
                  </a:lnTo>
                  <a:lnTo>
                    <a:pt x="285750" y="166687"/>
                  </a:lnTo>
                  <a:lnTo>
                    <a:pt x="142875" y="333375"/>
                  </a:lnTo>
                  <a:lnTo>
                    <a:pt x="142875" y="250031"/>
                  </a:lnTo>
                  <a:lnTo>
                    <a:pt x="0" y="250031"/>
                  </a:lnTo>
                  <a:lnTo>
                    <a:pt x="0" y="833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6727" y="3650424"/>
            <a:ext cx="7601584" cy="27933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58720" marR="43180">
              <a:lnSpc>
                <a:spcPct val="100499"/>
              </a:lnSpc>
              <a:spcBef>
                <a:spcPts val="85"/>
              </a:spcBef>
            </a:pP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The </a:t>
            </a:r>
            <a:r>
              <a:rPr sz="2000" spc="10" dirty="0">
                <a:solidFill>
                  <a:srgbClr val="C00000"/>
                </a:solidFill>
                <a:latin typeface="Arial MT"/>
                <a:cs typeface="Arial MT"/>
              </a:rPr>
              <a:t>R</a:t>
            </a:r>
            <a:r>
              <a:rPr sz="1950" spc="15" baseline="25641" dirty="0">
                <a:solidFill>
                  <a:srgbClr val="C00000"/>
                </a:solidFill>
                <a:latin typeface="Arial MT"/>
                <a:cs typeface="Arial MT"/>
              </a:rPr>
              <a:t>2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goodness-of-fit criterion compares the </a:t>
            </a:r>
            <a:r>
              <a:rPr sz="2000" spc="-5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variability in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the measurements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not explained </a:t>
            </a:r>
            <a:r>
              <a:rPr sz="2000" spc="-5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by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the model to the total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variability in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Arial MT"/>
                <a:cs typeface="Arial MT"/>
              </a:rPr>
              <a:t>measurements.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Goodness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fit:</a:t>
            </a:r>
            <a:endParaRPr sz="2400">
              <a:latin typeface="Tahoma"/>
              <a:cs typeface="Tahoma"/>
            </a:endParaRPr>
          </a:p>
          <a:p>
            <a:pPr marL="321945" indent="-273685">
              <a:lnSpc>
                <a:spcPct val="100000"/>
              </a:lnSpc>
              <a:spcBef>
                <a:spcPts val="1145"/>
              </a:spcBef>
              <a:buSzPct val="116666"/>
              <a:buChar char="•"/>
              <a:tabLst>
                <a:tab pos="322580" algn="l"/>
              </a:tabLst>
            </a:pPr>
            <a:r>
              <a:rPr sz="2400" spc="-5" dirty="0">
                <a:latin typeface="Tahoma"/>
                <a:cs typeface="Tahoma"/>
              </a:rPr>
              <a:t>Not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rotation-invariant.</a:t>
            </a:r>
            <a:endParaRPr sz="2400">
              <a:latin typeface="Tahoma"/>
              <a:cs typeface="Tahoma"/>
            </a:endParaRPr>
          </a:p>
          <a:p>
            <a:pPr marL="282575" indent="-233679">
              <a:lnSpc>
                <a:spcPct val="100000"/>
              </a:lnSpc>
              <a:spcBef>
                <a:spcPts val="50"/>
              </a:spcBef>
              <a:buChar char="•"/>
              <a:tabLst>
                <a:tab pos="282575" algn="l"/>
              </a:tabLst>
            </a:pPr>
            <a:r>
              <a:rPr sz="2400" spc="-25" dirty="0">
                <a:latin typeface="Tahoma"/>
                <a:cs typeface="Tahoma"/>
              </a:rPr>
              <a:t>Fails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completely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vertical lines.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0687" y="2074862"/>
            <a:ext cx="2793999" cy="4318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279515" y="6595633"/>
            <a:ext cx="28549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Lazebnik.</a:t>
            </a:r>
            <a:endParaRPr sz="1400">
              <a:latin typeface="Arial MT"/>
              <a:cs typeface="Arial M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0E407B-E81E-415D-8663-9E1AC53DFF99}"/>
              </a:ext>
            </a:extLst>
          </p:cNvPr>
          <p:cNvCxnSpPr/>
          <p:nvPr/>
        </p:nvCxnSpPr>
        <p:spPr>
          <a:xfrm>
            <a:off x="5486400" y="5678117"/>
            <a:ext cx="457200" cy="189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26B1F06-0740-4A56-8831-8CE94BD498EC}"/>
              </a:ext>
            </a:extLst>
          </p:cNvPr>
          <p:cNvSpPr/>
          <p:nvPr/>
        </p:nvSpPr>
        <p:spPr>
          <a:xfrm>
            <a:off x="6019800" y="5867400"/>
            <a:ext cx="1219200" cy="33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Variance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4672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Total</a:t>
            </a:r>
            <a:r>
              <a:rPr spc="-50" dirty="0"/>
              <a:t> </a:t>
            </a:r>
            <a:r>
              <a:rPr spc="-5" dirty="0"/>
              <a:t>least</a:t>
            </a:r>
            <a:r>
              <a:rPr spc="-35" dirty="0"/>
              <a:t> </a:t>
            </a:r>
            <a:r>
              <a:rPr spc="-5" dirty="0"/>
              <a:t>squares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4584" y="3999572"/>
            <a:ext cx="148272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45"/>
              </a:lnSpc>
            </a:pPr>
            <a:r>
              <a:rPr sz="1250" i="1" spc="-5" dirty="0">
                <a:latin typeface="Times New Roman"/>
                <a:cs typeface="Times New Roman"/>
              </a:rPr>
              <a:t>E </a:t>
            </a:r>
            <a:r>
              <a:rPr sz="1250" spc="-5" dirty="0">
                <a:latin typeface="Symbol"/>
                <a:cs typeface="Symbol"/>
              </a:rPr>
              <a:t>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2775" spc="322" baseline="-9009" dirty="0">
                <a:latin typeface="Symbol"/>
                <a:cs typeface="Symbol"/>
              </a:rPr>
              <a:t></a:t>
            </a:r>
            <a:r>
              <a:rPr sz="1050" spc="15" baseline="-39682" dirty="0">
                <a:latin typeface="Symbol"/>
                <a:cs typeface="Symbol"/>
              </a:rPr>
              <a:t></a:t>
            </a:r>
            <a:r>
              <a:rPr sz="1050" baseline="-39682" dirty="0">
                <a:latin typeface="Times New Roman"/>
                <a:cs typeface="Times New Roman"/>
              </a:rPr>
              <a:t> </a:t>
            </a:r>
            <a:r>
              <a:rPr sz="1050" spc="75" baseline="-39682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(</a:t>
            </a:r>
            <a:r>
              <a:rPr sz="1250" i="1" spc="90" dirty="0">
                <a:latin typeface="Times New Roman"/>
                <a:cs typeface="Times New Roman"/>
              </a:rPr>
              <a:t>a</a:t>
            </a:r>
            <a:r>
              <a:rPr sz="1250" i="1" spc="-5" dirty="0">
                <a:latin typeface="Times New Roman"/>
                <a:cs typeface="Times New Roman"/>
              </a:rPr>
              <a:t>x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-12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Symbol"/>
                <a:cs typeface="Symbol"/>
              </a:rPr>
              <a:t></a:t>
            </a:r>
            <a:r>
              <a:rPr sz="1250" spc="-150" dirty="0">
                <a:latin typeface="Times New Roman"/>
                <a:cs typeface="Times New Roman"/>
              </a:rPr>
              <a:t> </a:t>
            </a:r>
            <a:r>
              <a:rPr sz="1250" i="1" spc="125" dirty="0">
                <a:latin typeface="Times New Roman"/>
                <a:cs typeface="Times New Roman"/>
              </a:rPr>
              <a:t>b</a:t>
            </a:r>
            <a:r>
              <a:rPr sz="1250" i="1" spc="-5" dirty="0">
                <a:latin typeface="Times New Roman"/>
                <a:cs typeface="Times New Roman"/>
              </a:rPr>
              <a:t>y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-10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Symbol"/>
                <a:cs typeface="Symbol"/>
              </a:rPr>
              <a:t></a:t>
            </a:r>
            <a:r>
              <a:rPr sz="1250" spc="-135" dirty="0">
                <a:latin typeface="Times New Roman"/>
                <a:cs typeface="Times New Roman"/>
              </a:rPr>
              <a:t> </a:t>
            </a:r>
            <a:r>
              <a:rPr sz="1250" i="1" spc="-5" dirty="0">
                <a:latin typeface="Times New Roman"/>
                <a:cs typeface="Times New Roman"/>
              </a:rPr>
              <a:t>d</a:t>
            </a:r>
            <a:r>
              <a:rPr sz="1250" i="1" spc="-204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420370">
              <a:lnSpc>
                <a:spcPts val="300"/>
              </a:lnSpc>
              <a:tabLst>
                <a:tab pos="1435735" algn="l"/>
              </a:tabLst>
            </a:pPr>
            <a:r>
              <a:rPr sz="700" i="1" spc="10" dirty="0">
                <a:latin typeface="Times New Roman"/>
                <a:cs typeface="Times New Roman"/>
              </a:rPr>
              <a:t>n	</a:t>
            </a:r>
            <a:r>
              <a:rPr sz="1050" spc="15" baseline="-15873" dirty="0">
                <a:latin typeface="Times New Roman"/>
                <a:cs typeface="Times New Roman"/>
              </a:rPr>
              <a:t>2</a:t>
            </a:r>
            <a:endParaRPr sz="1050" baseline="-15873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245"/>
              </a:spcBef>
              <a:tabLst>
                <a:tab pos="763270" algn="l"/>
                <a:tab pos="1104900" algn="l"/>
              </a:tabLst>
            </a:pPr>
            <a:r>
              <a:rPr sz="1050" i="1" spc="7" baseline="-15873" dirty="0">
                <a:latin typeface="Times New Roman"/>
                <a:cs typeface="Times New Roman"/>
              </a:rPr>
              <a:t>i </a:t>
            </a:r>
            <a:r>
              <a:rPr sz="1050" i="1" spc="60" baseline="-15873" dirty="0">
                <a:latin typeface="Times New Roman"/>
                <a:cs typeface="Times New Roman"/>
              </a:rPr>
              <a:t> </a:t>
            </a:r>
            <a:r>
              <a:rPr sz="1050" spc="15" baseline="-15873" dirty="0">
                <a:latin typeface="Times New Roman"/>
                <a:cs typeface="Times New Roman"/>
              </a:rPr>
              <a:t>1	</a:t>
            </a:r>
            <a:r>
              <a:rPr sz="700" i="1" spc="5" dirty="0">
                <a:latin typeface="Times New Roman"/>
                <a:cs typeface="Times New Roman"/>
              </a:rPr>
              <a:t>i	i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73662" y="2895600"/>
            <a:ext cx="2692400" cy="1882775"/>
            <a:chOff x="5173662" y="2895600"/>
            <a:chExt cx="2692400" cy="1882775"/>
          </a:xfrm>
        </p:grpSpPr>
        <p:sp>
          <p:nvSpPr>
            <p:cNvPr id="5" name="object 5"/>
            <p:cNvSpPr/>
            <p:nvPr/>
          </p:nvSpPr>
          <p:spPr>
            <a:xfrm>
              <a:off x="5842000" y="3998912"/>
              <a:ext cx="1558925" cy="301625"/>
            </a:xfrm>
            <a:custGeom>
              <a:avLst/>
              <a:gdLst/>
              <a:ahLst/>
              <a:cxnLst/>
              <a:rect l="l" t="t" r="r" b="b"/>
              <a:pathLst>
                <a:path w="1558925" h="301625">
                  <a:moveTo>
                    <a:pt x="0" y="0"/>
                  </a:moveTo>
                  <a:lnTo>
                    <a:pt x="1558924" y="0"/>
                  </a:lnTo>
                  <a:lnTo>
                    <a:pt x="1558924" y="301624"/>
                  </a:lnTo>
                  <a:lnTo>
                    <a:pt x="0" y="301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3662" y="2895600"/>
              <a:ext cx="2692400" cy="18827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598603" y="3888549"/>
            <a:ext cx="815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815" y="1832736"/>
            <a:ext cx="8139430" cy="208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indent="-269875">
              <a:lnSpc>
                <a:spcPts val="3345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295275" algn="l"/>
              </a:tabLst>
            </a:pPr>
            <a:r>
              <a:rPr sz="2800" spc="-5" dirty="0">
                <a:latin typeface="Tahoma"/>
                <a:cs typeface="Tahoma"/>
              </a:rPr>
              <a:t>Distance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between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775" i="1" spc="-7" baseline="-19519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y</a:t>
            </a:r>
            <a:r>
              <a:rPr sz="2775" i="1" spc="-15" baseline="-19519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and 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line</a:t>
            </a:r>
            <a:endParaRPr sz="2800">
              <a:latin typeface="Tahoma"/>
              <a:cs typeface="Tahoma"/>
            </a:endParaRPr>
          </a:p>
          <a:p>
            <a:pPr marL="25400">
              <a:lnSpc>
                <a:spcPts val="3345"/>
              </a:lnSpc>
              <a:tabLst>
                <a:tab pos="457771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px+qy=d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i="1" spc="-5" dirty="0">
                <a:latin typeface="Times New Roman"/>
                <a:cs typeface="Times New Roman"/>
              </a:rPr>
              <a:t>px</a:t>
            </a:r>
            <a:r>
              <a:rPr sz="2775" i="1" spc="-7" baseline="-19519" dirty="0">
                <a:latin typeface="Times New Roman"/>
                <a:cs typeface="Times New Roman"/>
              </a:rPr>
              <a:t>i</a:t>
            </a:r>
            <a:r>
              <a:rPr sz="2775" i="1" spc="352" baseline="-19519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-5" dirty="0">
                <a:latin typeface="Times New Roman"/>
                <a:cs typeface="Times New Roman"/>
              </a:rPr>
              <a:t> qy</a:t>
            </a:r>
            <a:r>
              <a:rPr sz="2775" i="1" spc="-7" baseline="-19519" dirty="0">
                <a:latin typeface="Times New Roman"/>
                <a:cs typeface="Times New Roman"/>
              </a:rPr>
              <a:t>i</a:t>
            </a:r>
            <a:r>
              <a:rPr sz="2775" i="1" spc="352" baseline="-19519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given	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r>
              <a:rPr sz="2800" i="1" dirty="0">
                <a:latin typeface="Times New Roman"/>
                <a:cs typeface="Times New Roman"/>
              </a:rPr>
              <a:t>+q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  <a:p>
            <a:pPr marL="6643370">
              <a:lnSpc>
                <a:spcPct val="100000"/>
              </a:lnSpc>
              <a:spcBef>
                <a:spcPts val="2895"/>
              </a:spcBef>
            </a:pPr>
            <a:r>
              <a:rPr sz="2400" i="1" dirty="0">
                <a:latin typeface="Times New Roman"/>
                <a:cs typeface="Times New Roman"/>
              </a:rPr>
              <a:t>px+qy=d</a:t>
            </a:r>
            <a:endParaRPr sz="2400">
              <a:latin typeface="Times New Roman"/>
              <a:cs typeface="Times New Roman"/>
            </a:endParaRPr>
          </a:p>
          <a:p>
            <a:pPr marL="6744334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latin typeface="Arial MT"/>
                <a:cs typeface="Arial MT"/>
              </a:rPr>
              <a:t>Unit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normal: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9336" y="3888549"/>
            <a:ext cx="916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N=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p,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049" y="3050766"/>
            <a:ext cx="3850027" cy="11762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1945" y="5886519"/>
            <a:ext cx="2044277" cy="43088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73050" y="5886450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0" y="92075"/>
                </a:moveTo>
                <a:lnTo>
                  <a:pt x="425674" y="92075"/>
                </a:lnTo>
                <a:lnTo>
                  <a:pt x="425674" y="0"/>
                </a:lnTo>
                <a:lnTo>
                  <a:pt x="609600" y="184150"/>
                </a:lnTo>
                <a:lnTo>
                  <a:pt x="425674" y="368300"/>
                </a:lnTo>
                <a:lnTo>
                  <a:pt x="425674" y="276225"/>
                </a:lnTo>
                <a:lnTo>
                  <a:pt x="0" y="276225"/>
                </a:lnTo>
                <a:lnTo>
                  <a:pt x="0" y="920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72284" y="4402932"/>
            <a:ext cx="8758555" cy="2182495"/>
            <a:chOff x="272284" y="4402932"/>
            <a:chExt cx="8758555" cy="21824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284" y="4402932"/>
              <a:ext cx="5075555" cy="11762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7941" y="5408670"/>
              <a:ext cx="4742898" cy="11762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33800" y="5965824"/>
              <a:ext cx="313055" cy="273050"/>
            </a:xfrm>
            <a:custGeom>
              <a:avLst/>
              <a:gdLst/>
              <a:ahLst/>
              <a:cxnLst/>
              <a:rect l="l" t="t" r="r" b="b"/>
              <a:pathLst>
                <a:path w="313054" h="273050">
                  <a:moveTo>
                    <a:pt x="0" y="68262"/>
                  </a:moveTo>
                  <a:lnTo>
                    <a:pt x="175727" y="68262"/>
                  </a:lnTo>
                  <a:lnTo>
                    <a:pt x="175727" y="0"/>
                  </a:lnTo>
                  <a:lnTo>
                    <a:pt x="312738" y="136525"/>
                  </a:lnTo>
                  <a:lnTo>
                    <a:pt x="175727" y="273050"/>
                  </a:lnTo>
                  <a:lnTo>
                    <a:pt x="175727" y="204787"/>
                  </a:lnTo>
                  <a:lnTo>
                    <a:pt x="0" y="204787"/>
                  </a:lnTo>
                  <a:lnTo>
                    <a:pt x="0" y="682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79515" y="6595633"/>
            <a:ext cx="28549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Lazebnik.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4672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Total</a:t>
            </a:r>
            <a:r>
              <a:rPr spc="-50" dirty="0"/>
              <a:t> </a:t>
            </a:r>
            <a:r>
              <a:rPr spc="-5" dirty="0"/>
              <a:t>least</a:t>
            </a:r>
            <a:r>
              <a:rPr spc="-35" dirty="0"/>
              <a:t> </a:t>
            </a:r>
            <a:r>
              <a:rPr spc="-5" dirty="0"/>
              <a:t>squares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0171" y="3201060"/>
            <a:ext cx="148272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45"/>
              </a:lnSpc>
            </a:pPr>
            <a:r>
              <a:rPr sz="1250" i="1" spc="-5" dirty="0">
                <a:latin typeface="Times New Roman"/>
                <a:cs typeface="Times New Roman"/>
              </a:rPr>
              <a:t>E </a:t>
            </a:r>
            <a:r>
              <a:rPr sz="1250" spc="-5" dirty="0">
                <a:latin typeface="Symbol"/>
                <a:cs typeface="Symbol"/>
              </a:rPr>
              <a:t>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2775" spc="322" baseline="-9009" dirty="0">
                <a:latin typeface="Symbol"/>
                <a:cs typeface="Symbol"/>
              </a:rPr>
              <a:t></a:t>
            </a:r>
            <a:r>
              <a:rPr sz="1050" spc="15" baseline="-39682" dirty="0">
                <a:latin typeface="Symbol"/>
                <a:cs typeface="Symbol"/>
              </a:rPr>
              <a:t></a:t>
            </a:r>
            <a:r>
              <a:rPr sz="1050" baseline="-39682" dirty="0">
                <a:latin typeface="Times New Roman"/>
                <a:cs typeface="Times New Roman"/>
              </a:rPr>
              <a:t> </a:t>
            </a:r>
            <a:r>
              <a:rPr sz="1050" spc="75" baseline="-39682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(</a:t>
            </a:r>
            <a:r>
              <a:rPr sz="1250" i="1" spc="90" dirty="0">
                <a:latin typeface="Times New Roman"/>
                <a:cs typeface="Times New Roman"/>
              </a:rPr>
              <a:t>a</a:t>
            </a:r>
            <a:r>
              <a:rPr sz="1250" i="1" spc="-5" dirty="0">
                <a:latin typeface="Times New Roman"/>
                <a:cs typeface="Times New Roman"/>
              </a:rPr>
              <a:t>x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-12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Symbol"/>
                <a:cs typeface="Symbol"/>
              </a:rPr>
              <a:t></a:t>
            </a:r>
            <a:r>
              <a:rPr sz="1250" spc="-150" dirty="0">
                <a:latin typeface="Times New Roman"/>
                <a:cs typeface="Times New Roman"/>
              </a:rPr>
              <a:t> </a:t>
            </a:r>
            <a:r>
              <a:rPr sz="1250" i="1" spc="125" dirty="0">
                <a:latin typeface="Times New Roman"/>
                <a:cs typeface="Times New Roman"/>
              </a:rPr>
              <a:t>b</a:t>
            </a:r>
            <a:r>
              <a:rPr sz="1250" i="1" spc="-5" dirty="0">
                <a:latin typeface="Times New Roman"/>
                <a:cs typeface="Times New Roman"/>
              </a:rPr>
              <a:t>y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-10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Symbol"/>
                <a:cs typeface="Symbol"/>
              </a:rPr>
              <a:t></a:t>
            </a:r>
            <a:r>
              <a:rPr sz="1250" spc="-135" dirty="0">
                <a:latin typeface="Times New Roman"/>
                <a:cs typeface="Times New Roman"/>
              </a:rPr>
              <a:t> </a:t>
            </a:r>
            <a:r>
              <a:rPr sz="1250" i="1" spc="-5" dirty="0">
                <a:latin typeface="Times New Roman"/>
                <a:cs typeface="Times New Roman"/>
              </a:rPr>
              <a:t>d</a:t>
            </a:r>
            <a:r>
              <a:rPr sz="1250" i="1" spc="-204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420370">
              <a:lnSpc>
                <a:spcPts val="300"/>
              </a:lnSpc>
              <a:tabLst>
                <a:tab pos="1435735" algn="l"/>
              </a:tabLst>
            </a:pPr>
            <a:r>
              <a:rPr sz="700" i="1" spc="10" dirty="0">
                <a:latin typeface="Times New Roman"/>
                <a:cs typeface="Times New Roman"/>
              </a:rPr>
              <a:t>n	</a:t>
            </a:r>
            <a:r>
              <a:rPr sz="1050" spc="15" baseline="-15873" dirty="0">
                <a:latin typeface="Times New Roman"/>
                <a:cs typeface="Times New Roman"/>
              </a:rPr>
              <a:t>2</a:t>
            </a:r>
            <a:endParaRPr sz="1050" baseline="-15873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245"/>
              </a:spcBef>
              <a:tabLst>
                <a:tab pos="763270" algn="l"/>
                <a:tab pos="1104900" algn="l"/>
              </a:tabLst>
            </a:pPr>
            <a:r>
              <a:rPr sz="1050" i="1" spc="7" baseline="-15873" dirty="0">
                <a:latin typeface="Times New Roman"/>
                <a:cs typeface="Times New Roman"/>
              </a:rPr>
              <a:t>i </a:t>
            </a:r>
            <a:r>
              <a:rPr sz="1050" i="1" spc="60" baseline="-15873" dirty="0">
                <a:latin typeface="Times New Roman"/>
                <a:cs typeface="Times New Roman"/>
              </a:rPr>
              <a:t> </a:t>
            </a:r>
            <a:r>
              <a:rPr sz="1050" spc="15" baseline="-15873" dirty="0">
                <a:latin typeface="Times New Roman"/>
                <a:cs typeface="Times New Roman"/>
              </a:rPr>
              <a:t>1	</a:t>
            </a:r>
            <a:r>
              <a:rPr sz="700" i="1" spc="5" dirty="0">
                <a:latin typeface="Times New Roman"/>
                <a:cs typeface="Times New Roman"/>
              </a:rPr>
              <a:t>i	i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29250" y="2097087"/>
            <a:ext cx="2692400" cy="1882775"/>
            <a:chOff x="5429250" y="2097087"/>
            <a:chExt cx="2692400" cy="1882775"/>
          </a:xfrm>
        </p:grpSpPr>
        <p:sp>
          <p:nvSpPr>
            <p:cNvPr id="5" name="object 5"/>
            <p:cNvSpPr/>
            <p:nvPr/>
          </p:nvSpPr>
          <p:spPr>
            <a:xfrm>
              <a:off x="6097587" y="3200400"/>
              <a:ext cx="1558925" cy="301625"/>
            </a:xfrm>
            <a:custGeom>
              <a:avLst/>
              <a:gdLst/>
              <a:ahLst/>
              <a:cxnLst/>
              <a:rect l="l" t="t" r="r" b="b"/>
              <a:pathLst>
                <a:path w="1558925" h="301625">
                  <a:moveTo>
                    <a:pt x="0" y="0"/>
                  </a:moveTo>
                  <a:lnTo>
                    <a:pt x="1558924" y="0"/>
                  </a:lnTo>
                  <a:lnTo>
                    <a:pt x="1558924" y="301624"/>
                  </a:lnTo>
                  <a:lnTo>
                    <a:pt x="0" y="301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50" y="2097087"/>
              <a:ext cx="2692400" cy="18827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54190" y="3090038"/>
            <a:ext cx="815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5390" y="2050669"/>
            <a:ext cx="1496060" cy="106489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i="1" dirty="0">
                <a:latin typeface="Times New Roman"/>
                <a:cs typeface="Times New Roman"/>
              </a:rPr>
              <a:t>px+qy=d</a:t>
            </a:r>
            <a:endParaRPr sz="24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latin typeface="Arial MT"/>
                <a:cs typeface="Arial MT"/>
              </a:rPr>
              <a:t>Unit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normal: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4924" y="3090038"/>
            <a:ext cx="916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N=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p,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071747"/>
            <a:ext cx="4064317" cy="100822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12492" y="3551237"/>
            <a:ext cx="5602605" cy="1569085"/>
            <a:chOff x="612492" y="3551237"/>
            <a:chExt cx="5602605" cy="156908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492" y="4019043"/>
              <a:ext cx="5602431" cy="11010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15447" y="3939710"/>
              <a:ext cx="76200" cy="324485"/>
            </a:xfrm>
            <a:custGeom>
              <a:avLst/>
              <a:gdLst/>
              <a:ahLst/>
              <a:cxnLst/>
              <a:rect l="l" t="t" r="r" b="b"/>
              <a:pathLst>
                <a:path w="76200" h="324485">
                  <a:moveTo>
                    <a:pt x="18342" y="0"/>
                  </a:moveTo>
                  <a:lnTo>
                    <a:pt x="8863" y="929"/>
                  </a:lnTo>
                  <a:lnTo>
                    <a:pt x="33178" y="248942"/>
                  </a:lnTo>
                  <a:lnTo>
                    <a:pt x="0" y="252195"/>
                  </a:lnTo>
                  <a:lnTo>
                    <a:pt x="45352" y="324314"/>
                  </a:lnTo>
                  <a:lnTo>
                    <a:pt x="75836" y="244760"/>
                  </a:lnTo>
                  <a:lnTo>
                    <a:pt x="42658" y="248013"/>
                  </a:lnTo>
                  <a:lnTo>
                    <a:pt x="18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57338" y="3556000"/>
              <a:ext cx="1920875" cy="692150"/>
            </a:xfrm>
            <a:custGeom>
              <a:avLst/>
              <a:gdLst/>
              <a:ahLst/>
              <a:cxnLst/>
              <a:rect l="l" t="t" r="r" b="b"/>
              <a:pathLst>
                <a:path w="1920875" h="692150">
                  <a:moveTo>
                    <a:pt x="0" y="692150"/>
                  </a:moveTo>
                  <a:lnTo>
                    <a:pt x="1522" y="612798"/>
                  </a:lnTo>
                  <a:lnTo>
                    <a:pt x="5857" y="539954"/>
                  </a:lnTo>
                  <a:lnTo>
                    <a:pt x="12660" y="475697"/>
                  </a:lnTo>
                  <a:lnTo>
                    <a:pt x="21584" y="422103"/>
                  </a:lnTo>
                  <a:lnTo>
                    <a:pt x="32284" y="381250"/>
                  </a:lnTo>
                  <a:lnTo>
                    <a:pt x="57628" y="346075"/>
                  </a:lnTo>
                  <a:lnTo>
                    <a:pt x="902809" y="346075"/>
                  </a:lnTo>
                  <a:lnTo>
                    <a:pt x="916022" y="336934"/>
                  </a:lnTo>
                  <a:lnTo>
                    <a:pt x="938852" y="270046"/>
                  </a:lnTo>
                  <a:lnTo>
                    <a:pt x="947777" y="216452"/>
                  </a:lnTo>
                  <a:lnTo>
                    <a:pt x="954580" y="152195"/>
                  </a:lnTo>
                  <a:lnTo>
                    <a:pt x="958915" y="79351"/>
                  </a:lnTo>
                  <a:lnTo>
                    <a:pt x="960437" y="0"/>
                  </a:lnTo>
                  <a:lnTo>
                    <a:pt x="961959" y="79351"/>
                  </a:lnTo>
                  <a:lnTo>
                    <a:pt x="966294" y="152195"/>
                  </a:lnTo>
                  <a:lnTo>
                    <a:pt x="973097" y="216452"/>
                  </a:lnTo>
                  <a:lnTo>
                    <a:pt x="982022" y="270046"/>
                  </a:lnTo>
                  <a:lnTo>
                    <a:pt x="992722" y="310899"/>
                  </a:lnTo>
                  <a:lnTo>
                    <a:pt x="1018066" y="346075"/>
                  </a:lnTo>
                  <a:lnTo>
                    <a:pt x="1863247" y="346075"/>
                  </a:lnTo>
                  <a:lnTo>
                    <a:pt x="1876460" y="355215"/>
                  </a:lnTo>
                  <a:lnTo>
                    <a:pt x="1899290" y="422103"/>
                  </a:lnTo>
                  <a:lnTo>
                    <a:pt x="1908214" y="475697"/>
                  </a:lnTo>
                  <a:lnTo>
                    <a:pt x="1915017" y="539954"/>
                  </a:lnTo>
                  <a:lnTo>
                    <a:pt x="1919353" y="612798"/>
                  </a:lnTo>
                  <a:lnTo>
                    <a:pt x="1920875" y="6921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56953" y="3436620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9028" y="3139758"/>
            <a:ext cx="282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2492" y="5313042"/>
            <a:ext cx="2734945" cy="878205"/>
            <a:chOff x="612492" y="5313042"/>
            <a:chExt cx="2734945" cy="87820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492" y="5313042"/>
              <a:ext cx="2734722" cy="70121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713899" y="5891655"/>
              <a:ext cx="212090" cy="299720"/>
            </a:xfrm>
            <a:custGeom>
              <a:avLst/>
              <a:gdLst/>
              <a:ahLst/>
              <a:cxnLst/>
              <a:rect l="l" t="t" r="r" b="b"/>
              <a:pathLst>
                <a:path w="212089" h="299720">
                  <a:moveTo>
                    <a:pt x="7800" y="0"/>
                  </a:moveTo>
                  <a:lnTo>
                    <a:pt x="0" y="5465"/>
                  </a:lnTo>
                  <a:lnTo>
                    <a:pt x="164242" y="239917"/>
                  </a:lnTo>
                  <a:lnTo>
                    <a:pt x="136937" y="259045"/>
                  </a:lnTo>
                  <a:lnTo>
                    <a:pt x="211862" y="299594"/>
                  </a:lnTo>
                  <a:lnTo>
                    <a:pt x="199348" y="215324"/>
                  </a:lnTo>
                  <a:lnTo>
                    <a:pt x="172043" y="234452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90328" y="5456999"/>
            <a:ext cx="240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Subject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||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||</a:t>
            </a:r>
            <a:r>
              <a:rPr sz="2400" spc="-10" dirty="0">
                <a:latin typeface="Tahoma"/>
                <a:cs typeface="Tahoma"/>
              </a:rPr>
              <a:t>=1.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265" y="6215676"/>
            <a:ext cx="8795385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Eigen vector of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400" i="1" spc="-7" baseline="26041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400" i="1" spc="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corresponding to the smallest eigen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value.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Lazebnik.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4672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Total</a:t>
            </a:r>
            <a:r>
              <a:rPr spc="-50" dirty="0"/>
              <a:t> </a:t>
            </a:r>
            <a:r>
              <a:rPr spc="-5" dirty="0"/>
              <a:t>least</a:t>
            </a:r>
            <a:r>
              <a:rPr spc="-35" dirty="0"/>
              <a:t> </a:t>
            </a:r>
            <a:r>
              <a:rPr spc="-5" dirty="0"/>
              <a:t>squares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0171" y="3201060"/>
            <a:ext cx="148272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45"/>
              </a:lnSpc>
            </a:pPr>
            <a:r>
              <a:rPr sz="1250" i="1" spc="-5" dirty="0">
                <a:latin typeface="Times New Roman"/>
                <a:cs typeface="Times New Roman"/>
              </a:rPr>
              <a:t>E </a:t>
            </a:r>
            <a:r>
              <a:rPr sz="1250" spc="-5" dirty="0">
                <a:latin typeface="Symbol"/>
                <a:cs typeface="Symbol"/>
              </a:rPr>
              <a:t>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2775" spc="322" baseline="-9009" dirty="0">
                <a:latin typeface="Symbol"/>
                <a:cs typeface="Symbol"/>
              </a:rPr>
              <a:t></a:t>
            </a:r>
            <a:r>
              <a:rPr sz="1050" spc="15" baseline="-39682" dirty="0">
                <a:latin typeface="Symbol"/>
                <a:cs typeface="Symbol"/>
              </a:rPr>
              <a:t></a:t>
            </a:r>
            <a:r>
              <a:rPr sz="1050" baseline="-39682" dirty="0">
                <a:latin typeface="Times New Roman"/>
                <a:cs typeface="Times New Roman"/>
              </a:rPr>
              <a:t> </a:t>
            </a:r>
            <a:r>
              <a:rPr sz="1050" spc="75" baseline="-39682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(</a:t>
            </a:r>
            <a:r>
              <a:rPr sz="1250" i="1" spc="90" dirty="0">
                <a:latin typeface="Times New Roman"/>
                <a:cs typeface="Times New Roman"/>
              </a:rPr>
              <a:t>a</a:t>
            </a:r>
            <a:r>
              <a:rPr sz="1250" i="1" spc="-5" dirty="0">
                <a:latin typeface="Times New Roman"/>
                <a:cs typeface="Times New Roman"/>
              </a:rPr>
              <a:t>x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-12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Symbol"/>
                <a:cs typeface="Symbol"/>
              </a:rPr>
              <a:t></a:t>
            </a:r>
            <a:r>
              <a:rPr sz="1250" spc="-150" dirty="0">
                <a:latin typeface="Times New Roman"/>
                <a:cs typeface="Times New Roman"/>
              </a:rPr>
              <a:t> </a:t>
            </a:r>
            <a:r>
              <a:rPr sz="1250" i="1" spc="125" dirty="0">
                <a:latin typeface="Times New Roman"/>
                <a:cs typeface="Times New Roman"/>
              </a:rPr>
              <a:t>b</a:t>
            </a:r>
            <a:r>
              <a:rPr sz="1250" i="1" spc="-5" dirty="0">
                <a:latin typeface="Times New Roman"/>
                <a:cs typeface="Times New Roman"/>
              </a:rPr>
              <a:t>y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-10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Symbol"/>
                <a:cs typeface="Symbol"/>
              </a:rPr>
              <a:t></a:t>
            </a:r>
            <a:r>
              <a:rPr sz="1250" spc="-135" dirty="0">
                <a:latin typeface="Times New Roman"/>
                <a:cs typeface="Times New Roman"/>
              </a:rPr>
              <a:t> </a:t>
            </a:r>
            <a:r>
              <a:rPr sz="1250" i="1" spc="-5" dirty="0">
                <a:latin typeface="Times New Roman"/>
                <a:cs typeface="Times New Roman"/>
              </a:rPr>
              <a:t>d</a:t>
            </a:r>
            <a:r>
              <a:rPr sz="1250" i="1" spc="-204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420370">
              <a:lnSpc>
                <a:spcPts val="300"/>
              </a:lnSpc>
              <a:tabLst>
                <a:tab pos="1435735" algn="l"/>
              </a:tabLst>
            </a:pPr>
            <a:r>
              <a:rPr sz="700" i="1" spc="10" dirty="0">
                <a:latin typeface="Times New Roman"/>
                <a:cs typeface="Times New Roman"/>
              </a:rPr>
              <a:t>n	</a:t>
            </a:r>
            <a:r>
              <a:rPr sz="1050" spc="15" baseline="-15873" dirty="0">
                <a:latin typeface="Times New Roman"/>
                <a:cs typeface="Times New Roman"/>
              </a:rPr>
              <a:t>2</a:t>
            </a:r>
            <a:endParaRPr sz="1050" baseline="-15873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245"/>
              </a:spcBef>
              <a:tabLst>
                <a:tab pos="763270" algn="l"/>
                <a:tab pos="1104900" algn="l"/>
              </a:tabLst>
            </a:pPr>
            <a:r>
              <a:rPr sz="1050" i="1" spc="7" baseline="-15873" dirty="0">
                <a:latin typeface="Times New Roman"/>
                <a:cs typeface="Times New Roman"/>
              </a:rPr>
              <a:t>i </a:t>
            </a:r>
            <a:r>
              <a:rPr sz="1050" i="1" spc="60" baseline="-15873" dirty="0">
                <a:latin typeface="Times New Roman"/>
                <a:cs typeface="Times New Roman"/>
              </a:rPr>
              <a:t> </a:t>
            </a:r>
            <a:r>
              <a:rPr sz="1050" spc="15" baseline="-15873" dirty="0">
                <a:latin typeface="Times New Roman"/>
                <a:cs typeface="Times New Roman"/>
              </a:rPr>
              <a:t>1	</a:t>
            </a:r>
            <a:r>
              <a:rPr sz="700" i="1" spc="5" dirty="0">
                <a:latin typeface="Times New Roman"/>
                <a:cs typeface="Times New Roman"/>
              </a:rPr>
              <a:t>i	i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29250" y="2097087"/>
            <a:ext cx="2692400" cy="1882775"/>
            <a:chOff x="5429250" y="2097087"/>
            <a:chExt cx="2692400" cy="1882775"/>
          </a:xfrm>
        </p:grpSpPr>
        <p:sp>
          <p:nvSpPr>
            <p:cNvPr id="5" name="object 5"/>
            <p:cNvSpPr/>
            <p:nvPr/>
          </p:nvSpPr>
          <p:spPr>
            <a:xfrm>
              <a:off x="6097587" y="3200400"/>
              <a:ext cx="1558925" cy="301625"/>
            </a:xfrm>
            <a:custGeom>
              <a:avLst/>
              <a:gdLst/>
              <a:ahLst/>
              <a:cxnLst/>
              <a:rect l="l" t="t" r="r" b="b"/>
              <a:pathLst>
                <a:path w="1558925" h="301625">
                  <a:moveTo>
                    <a:pt x="0" y="0"/>
                  </a:moveTo>
                  <a:lnTo>
                    <a:pt x="1558924" y="0"/>
                  </a:lnTo>
                  <a:lnTo>
                    <a:pt x="1558924" y="301624"/>
                  </a:lnTo>
                  <a:lnTo>
                    <a:pt x="0" y="301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50" y="2097087"/>
              <a:ext cx="2692400" cy="18827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54190" y="3090038"/>
            <a:ext cx="815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19097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5390" y="2050669"/>
            <a:ext cx="1496060" cy="106489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i="1" dirty="0">
                <a:latin typeface="Times New Roman"/>
                <a:cs typeface="Times New Roman"/>
              </a:rPr>
              <a:t>px+qy=d</a:t>
            </a:r>
            <a:endParaRPr sz="24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latin typeface="Arial MT"/>
                <a:cs typeface="Arial MT"/>
              </a:rPr>
              <a:t>Unit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normal: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4924" y="3090038"/>
            <a:ext cx="916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N=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p,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334" y="2018131"/>
            <a:ext cx="4674420" cy="91749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127" y="3093438"/>
            <a:ext cx="2283509" cy="5843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907664" y="3158299"/>
            <a:ext cx="2011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Subject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||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||</a:t>
            </a:r>
            <a:r>
              <a:rPr sz="2000" spc="-5" dirty="0">
                <a:latin typeface="Tahoma"/>
                <a:cs typeface="Tahoma"/>
              </a:rPr>
              <a:t>=1.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2560" y="4043701"/>
            <a:ext cx="8110220" cy="1759585"/>
            <a:chOff x="452560" y="4043701"/>
            <a:chExt cx="8110220" cy="175958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560" y="4043701"/>
              <a:ext cx="5649239" cy="17247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1399" y="4099680"/>
              <a:ext cx="2441109" cy="17030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63348" y="5023955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5">
                  <a:moveTo>
                    <a:pt x="0" y="0"/>
                  </a:moveTo>
                  <a:lnTo>
                    <a:pt x="51490" y="0"/>
                  </a:lnTo>
                </a:path>
                <a:path w="164465">
                  <a:moveTo>
                    <a:pt x="112589" y="0"/>
                  </a:moveTo>
                  <a:lnTo>
                    <a:pt x="164081" y="0"/>
                  </a:lnTo>
                </a:path>
              </a:pathLst>
            </a:custGeom>
            <a:ln w="4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71941" y="4334458"/>
              <a:ext cx="1875155" cy="1191895"/>
            </a:xfrm>
            <a:custGeom>
              <a:avLst/>
              <a:gdLst/>
              <a:ahLst/>
              <a:cxnLst/>
              <a:rect l="l" t="t" r="r" b="b"/>
              <a:pathLst>
                <a:path w="1875154" h="1191895">
                  <a:moveTo>
                    <a:pt x="12037" y="60766"/>
                  </a:moveTo>
                  <a:lnTo>
                    <a:pt x="39605" y="31132"/>
                  </a:lnTo>
                  <a:lnTo>
                    <a:pt x="81336" y="11459"/>
                  </a:lnTo>
                  <a:lnTo>
                    <a:pt x="136096" y="1461"/>
                  </a:lnTo>
                  <a:lnTo>
                    <a:pt x="168007" y="0"/>
                  </a:lnTo>
                  <a:lnTo>
                    <a:pt x="202749" y="849"/>
                  </a:lnTo>
                  <a:lnTo>
                    <a:pt x="280159" y="9334"/>
                  </a:lnTo>
                  <a:lnTo>
                    <a:pt x="322544" y="16899"/>
                  </a:lnTo>
                  <a:lnTo>
                    <a:pt x="367192" y="26630"/>
                  </a:lnTo>
                  <a:lnTo>
                    <a:pt x="413962" y="38491"/>
                  </a:lnTo>
                  <a:lnTo>
                    <a:pt x="462712" y="52448"/>
                  </a:lnTo>
                  <a:lnTo>
                    <a:pt x="513300" y="68462"/>
                  </a:lnTo>
                  <a:lnTo>
                    <a:pt x="565584" y="86500"/>
                  </a:lnTo>
                  <a:lnTo>
                    <a:pt x="619422" y="106524"/>
                  </a:lnTo>
                  <a:lnTo>
                    <a:pt x="674672" y="128498"/>
                  </a:lnTo>
                  <a:lnTo>
                    <a:pt x="731193" y="152387"/>
                  </a:lnTo>
                  <a:lnTo>
                    <a:pt x="788841" y="178155"/>
                  </a:lnTo>
                  <a:lnTo>
                    <a:pt x="847477" y="205765"/>
                  </a:lnTo>
                  <a:lnTo>
                    <a:pt x="906957" y="235182"/>
                  </a:lnTo>
                  <a:lnTo>
                    <a:pt x="967139" y="266370"/>
                  </a:lnTo>
                  <a:lnTo>
                    <a:pt x="1027882" y="299292"/>
                  </a:lnTo>
                  <a:lnTo>
                    <a:pt x="1089044" y="333913"/>
                  </a:lnTo>
                  <a:lnTo>
                    <a:pt x="1149561" y="369648"/>
                  </a:lnTo>
                  <a:lnTo>
                    <a:pt x="1208395" y="405866"/>
                  </a:lnTo>
                  <a:lnTo>
                    <a:pt x="1265444" y="442463"/>
                  </a:lnTo>
                  <a:lnTo>
                    <a:pt x="1320606" y="479333"/>
                  </a:lnTo>
                  <a:lnTo>
                    <a:pt x="1373779" y="516371"/>
                  </a:lnTo>
                  <a:lnTo>
                    <a:pt x="1424863" y="553474"/>
                  </a:lnTo>
                  <a:lnTo>
                    <a:pt x="1473753" y="590534"/>
                  </a:lnTo>
                  <a:lnTo>
                    <a:pt x="1520349" y="627448"/>
                  </a:lnTo>
                  <a:lnTo>
                    <a:pt x="1564549" y="664110"/>
                  </a:lnTo>
                  <a:lnTo>
                    <a:pt x="1606250" y="700416"/>
                  </a:lnTo>
                  <a:lnTo>
                    <a:pt x="1645351" y="736260"/>
                  </a:lnTo>
                  <a:lnTo>
                    <a:pt x="1681750" y="771538"/>
                  </a:lnTo>
                  <a:lnTo>
                    <a:pt x="1715345" y="806144"/>
                  </a:lnTo>
                  <a:lnTo>
                    <a:pt x="1746034" y="839974"/>
                  </a:lnTo>
                  <a:lnTo>
                    <a:pt x="1773714" y="872921"/>
                  </a:lnTo>
                  <a:lnTo>
                    <a:pt x="1798285" y="904883"/>
                  </a:lnTo>
                  <a:lnTo>
                    <a:pt x="1837689" y="965425"/>
                  </a:lnTo>
                  <a:lnTo>
                    <a:pt x="1863430" y="1020761"/>
                  </a:lnTo>
                  <a:lnTo>
                    <a:pt x="1874692" y="1070050"/>
                  </a:lnTo>
                  <a:lnTo>
                    <a:pt x="1874639" y="1092165"/>
                  </a:lnTo>
                  <a:lnTo>
                    <a:pt x="1862654" y="1130810"/>
                  </a:lnTo>
                  <a:lnTo>
                    <a:pt x="1835087" y="1160444"/>
                  </a:lnTo>
                  <a:lnTo>
                    <a:pt x="1793355" y="1180116"/>
                  </a:lnTo>
                  <a:lnTo>
                    <a:pt x="1738596" y="1190115"/>
                  </a:lnTo>
                  <a:lnTo>
                    <a:pt x="1706685" y="1191576"/>
                  </a:lnTo>
                  <a:lnTo>
                    <a:pt x="1671943" y="1190727"/>
                  </a:lnTo>
                  <a:lnTo>
                    <a:pt x="1594532" y="1182242"/>
                  </a:lnTo>
                  <a:lnTo>
                    <a:pt x="1552148" y="1174677"/>
                  </a:lnTo>
                  <a:lnTo>
                    <a:pt x="1507500" y="1164946"/>
                  </a:lnTo>
                  <a:lnTo>
                    <a:pt x="1460730" y="1153084"/>
                  </a:lnTo>
                  <a:lnTo>
                    <a:pt x="1411980" y="1139128"/>
                  </a:lnTo>
                  <a:lnTo>
                    <a:pt x="1361392" y="1123113"/>
                  </a:lnTo>
                  <a:lnTo>
                    <a:pt x="1309108" y="1105076"/>
                  </a:lnTo>
                  <a:lnTo>
                    <a:pt x="1255270" y="1085052"/>
                  </a:lnTo>
                  <a:lnTo>
                    <a:pt x="1200020" y="1063077"/>
                  </a:lnTo>
                  <a:lnTo>
                    <a:pt x="1143499" y="1039188"/>
                  </a:lnTo>
                  <a:lnTo>
                    <a:pt x="1085850" y="1013421"/>
                  </a:lnTo>
                  <a:lnTo>
                    <a:pt x="1027215" y="985810"/>
                  </a:lnTo>
                  <a:lnTo>
                    <a:pt x="967735" y="956394"/>
                  </a:lnTo>
                  <a:lnTo>
                    <a:pt x="907553" y="925206"/>
                  </a:lnTo>
                  <a:lnTo>
                    <a:pt x="846810" y="892284"/>
                  </a:lnTo>
                  <a:lnTo>
                    <a:pt x="785648" y="857663"/>
                  </a:lnTo>
                  <a:lnTo>
                    <a:pt x="725131" y="821928"/>
                  </a:lnTo>
                  <a:lnTo>
                    <a:pt x="666297" y="785710"/>
                  </a:lnTo>
                  <a:lnTo>
                    <a:pt x="609248" y="749113"/>
                  </a:lnTo>
                  <a:lnTo>
                    <a:pt x="554086" y="712243"/>
                  </a:lnTo>
                  <a:lnTo>
                    <a:pt x="500912" y="675204"/>
                  </a:lnTo>
                  <a:lnTo>
                    <a:pt x="449829" y="638102"/>
                  </a:lnTo>
                  <a:lnTo>
                    <a:pt x="400939" y="601042"/>
                  </a:lnTo>
                  <a:lnTo>
                    <a:pt x="354343" y="564128"/>
                  </a:lnTo>
                  <a:lnTo>
                    <a:pt x="310143" y="527465"/>
                  </a:lnTo>
                  <a:lnTo>
                    <a:pt x="268441" y="491159"/>
                  </a:lnTo>
                  <a:lnTo>
                    <a:pt x="229340" y="455315"/>
                  </a:lnTo>
                  <a:lnTo>
                    <a:pt x="192941" y="420038"/>
                  </a:lnTo>
                  <a:lnTo>
                    <a:pt x="159347" y="385432"/>
                  </a:lnTo>
                  <a:lnTo>
                    <a:pt x="128658" y="351602"/>
                  </a:lnTo>
                  <a:lnTo>
                    <a:pt x="100977" y="318654"/>
                  </a:lnTo>
                  <a:lnTo>
                    <a:pt x="76406" y="286693"/>
                  </a:lnTo>
                  <a:lnTo>
                    <a:pt x="37003" y="226151"/>
                  </a:lnTo>
                  <a:lnTo>
                    <a:pt x="11262" y="170815"/>
                  </a:lnTo>
                  <a:lnTo>
                    <a:pt x="0" y="121525"/>
                  </a:lnTo>
                  <a:lnTo>
                    <a:pt x="53" y="99410"/>
                  </a:lnTo>
                  <a:lnTo>
                    <a:pt x="4031" y="79122"/>
                  </a:lnTo>
                  <a:lnTo>
                    <a:pt x="12037" y="60766"/>
                  </a:lnTo>
                  <a:close/>
                </a:path>
              </a:pathLst>
            </a:custGeom>
            <a:ln w="237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98933" y="4378577"/>
              <a:ext cx="331470" cy="575945"/>
            </a:xfrm>
            <a:custGeom>
              <a:avLst/>
              <a:gdLst/>
              <a:ahLst/>
              <a:cxnLst/>
              <a:rect l="l" t="t" r="r" b="b"/>
              <a:pathLst>
                <a:path w="331470" h="575945">
                  <a:moveTo>
                    <a:pt x="331083" y="0"/>
                  </a:moveTo>
                  <a:lnTo>
                    <a:pt x="265080" y="44607"/>
                  </a:lnTo>
                  <a:lnTo>
                    <a:pt x="285788" y="56244"/>
                  </a:lnTo>
                  <a:lnTo>
                    <a:pt x="0" y="563841"/>
                  </a:lnTo>
                  <a:lnTo>
                    <a:pt x="20707" y="575478"/>
                  </a:lnTo>
                  <a:lnTo>
                    <a:pt x="306494" y="67880"/>
                  </a:lnTo>
                  <a:lnTo>
                    <a:pt x="327201" y="79517"/>
                  </a:lnTo>
                  <a:lnTo>
                    <a:pt x="3310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11613" y="4948308"/>
              <a:ext cx="642620" cy="155575"/>
            </a:xfrm>
            <a:custGeom>
              <a:avLst/>
              <a:gdLst/>
              <a:ahLst/>
              <a:cxnLst/>
              <a:rect l="l" t="t" r="r" b="b"/>
              <a:pathLst>
                <a:path w="642620" h="155575">
                  <a:moveTo>
                    <a:pt x="1289" y="0"/>
                  </a:moveTo>
                  <a:lnTo>
                    <a:pt x="0" y="5792"/>
                  </a:lnTo>
                  <a:lnTo>
                    <a:pt x="606671" y="140484"/>
                  </a:lnTo>
                  <a:lnTo>
                    <a:pt x="603450" y="154966"/>
                  </a:lnTo>
                  <a:lnTo>
                    <a:pt x="642103" y="145312"/>
                  </a:lnTo>
                  <a:lnTo>
                    <a:pt x="611181" y="120210"/>
                  </a:lnTo>
                  <a:lnTo>
                    <a:pt x="607959" y="134691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3653" y="4912632"/>
              <a:ext cx="77209" cy="771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414361" y="489172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6040" y="0"/>
                  </a:lnTo>
                </a:path>
              </a:pathLst>
            </a:custGeom>
            <a:ln w="5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756609" y="489172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050" y="0"/>
                </a:lnTo>
              </a:path>
            </a:pathLst>
          </a:custGeom>
          <a:ln w="5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85985" y="4452422"/>
            <a:ext cx="1840230" cy="679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05"/>
              </a:spcBef>
            </a:pPr>
            <a:r>
              <a:rPr sz="1300" i="1" spc="5" dirty="0">
                <a:latin typeface="Times New Roman"/>
                <a:cs typeface="Times New Roman"/>
              </a:rPr>
              <a:t>N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=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</a:t>
            </a:r>
            <a:r>
              <a:rPr sz="1300" i="1" spc="-5" dirty="0">
                <a:latin typeface="Times New Roman"/>
                <a:cs typeface="Times New Roman"/>
              </a:rPr>
              <a:t>p</a:t>
            </a:r>
            <a:r>
              <a:rPr sz="1300" spc="-5" dirty="0">
                <a:latin typeface="Times New Roman"/>
                <a:cs typeface="Times New Roman"/>
              </a:rPr>
              <a:t>,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q</a:t>
            </a:r>
            <a:r>
              <a:rPr sz="130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59815">
              <a:lnSpc>
                <a:spcPts val="1130"/>
              </a:lnSpc>
            </a:pPr>
            <a:r>
              <a:rPr sz="1000" spc="20" dirty="0">
                <a:latin typeface="Times New Roman"/>
                <a:cs typeface="Times New Roman"/>
              </a:rPr>
              <a:t>(</a:t>
            </a:r>
            <a:r>
              <a:rPr sz="1000" i="1" spc="20" dirty="0">
                <a:latin typeface="Times New Roman"/>
                <a:cs typeface="Times New Roman"/>
              </a:rPr>
              <a:t>x</a:t>
            </a:r>
            <a:r>
              <a:rPr sz="900" i="1" spc="30" baseline="-23148" dirty="0">
                <a:latin typeface="Times New Roman"/>
                <a:cs typeface="Times New Roman"/>
              </a:rPr>
              <a:t>i</a:t>
            </a:r>
            <a:r>
              <a:rPr sz="900" i="1" spc="179" baseline="-23148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Symbol"/>
                <a:cs typeface="Symbol"/>
              </a:rPr>
              <a:t>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i="1" spc="30" dirty="0">
                <a:latin typeface="Times New Roman"/>
                <a:cs typeface="Times New Roman"/>
              </a:rPr>
              <a:t>x</a:t>
            </a:r>
            <a:r>
              <a:rPr sz="1000" spc="3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y</a:t>
            </a:r>
            <a:r>
              <a:rPr sz="900" i="1" baseline="-23148" dirty="0">
                <a:latin typeface="Times New Roman"/>
                <a:cs typeface="Times New Roman"/>
              </a:rPr>
              <a:t>i</a:t>
            </a:r>
            <a:r>
              <a:rPr sz="900" i="1" spc="187" baseline="-23148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Symbol"/>
                <a:cs typeface="Symbol"/>
              </a:rPr>
              <a:t>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y</a:t>
            </a:r>
            <a:r>
              <a:rPr sz="1000" spc="35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25400">
              <a:lnSpc>
                <a:spcPts val="1010"/>
              </a:lnSpc>
            </a:pPr>
            <a:r>
              <a:rPr sz="900" spc="70" dirty="0">
                <a:latin typeface="Times New Roman"/>
                <a:cs typeface="Times New Roman"/>
              </a:rPr>
              <a:t>(</a:t>
            </a:r>
            <a:r>
              <a:rPr sz="900" i="1" spc="65" dirty="0">
                <a:latin typeface="Times New Roman"/>
                <a:cs typeface="Times New Roman"/>
              </a:rPr>
              <a:t>x</a:t>
            </a:r>
            <a:r>
              <a:rPr sz="900" dirty="0">
                <a:latin typeface="Times New Roman"/>
                <a:cs typeface="Times New Roman"/>
              </a:rPr>
              <a:t>,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i="1" spc="65" dirty="0">
                <a:latin typeface="Times New Roman"/>
                <a:cs typeface="Times New Roman"/>
              </a:rPr>
              <a:t>y</a:t>
            </a:r>
            <a:r>
              <a:rPr sz="90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85472" y="4907198"/>
            <a:ext cx="541020" cy="97790"/>
          </a:xfrm>
          <a:custGeom>
            <a:avLst/>
            <a:gdLst/>
            <a:ahLst/>
            <a:cxnLst/>
            <a:rect l="l" t="t" r="r" b="b"/>
            <a:pathLst>
              <a:path w="541020" h="97789">
                <a:moveTo>
                  <a:pt x="540489" y="23298"/>
                </a:moveTo>
                <a:lnTo>
                  <a:pt x="509434" y="20378"/>
                </a:lnTo>
                <a:lnTo>
                  <a:pt x="466225" y="15515"/>
                </a:lnTo>
                <a:lnTo>
                  <a:pt x="414866" y="9875"/>
                </a:lnTo>
                <a:lnTo>
                  <a:pt x="359360" y="4630"/>
                </a:lnTo>
                <a:lnTo>
                  <a:pt x="303710" y="949"/>
                </a:lnTo>
                <a:lnTo>
                  <a:pt x="251921" y="0"/>
                </a:lnTo>
                <a:lnTo>
                  <a:pt x="207995" y="2953"/>
                </a:lnTo>
                <a:lnTo>
                  <a:pt x="155875" y="15636"/>
                </a:lnTo>
                <a:lnTo>
                  <a:pt x="108264" y="35888"/>
                </a:lnTo>
                <a:lnTo>
                  <a:pt x="65914" y="59244"/>
                </a:lnTo>
                <a:lnTo>
                  <a:pt x="29575" y="81240"/>
                </a:lnTo>
                <a:lnTo>
                  <a:pt x="0" y="97412"/>
                </a:lnTo>
              </a:path>
            </a:pathLst>
          </a:custGeom>
          <a:ln w="5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2265" y="6215676"/>
            <a:ext cx="8795385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Eigen vector of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400" i="1" spc="-7" baseline="26041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400" i="1" spc="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corresponding to the smallest eigen </a:t>
            </a:r>
            <a:r>
              <a:rPr sz="2400" spc="-10" dirty="0">
                <a:solidFill>
                  <a:srgbClr val="C00000"/>
                </a:solidFill>
                <a:latin typeface="Tahoma"/>
                <a:cs typeface="Tahoma"/>
              </a:rPr>
              <a:t>value.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55"/>
              </a:spcBef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Lazebnik.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40830"/>
            <a:ext cx="6686550" cy="1369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Random sample </a:t>
            </a:r>
            <a:r>
              <a:rPr spc="-10" dirty="0"/>
              <a:t>consensus </a:t>
            </a:r>
            <a:r>
              <a:rPr spc="-1360" dirty="0"/>
              <a:t> </a:t>
            </a:r>
            <a:r>
              <a:rPr spc="-5" dirty="0"/>
              <a:t>(RANSAC)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2353" y="6635321"/>
            <a:ext cx="28549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Lazebnik.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887220"/>
            <a:ext cx="8539480" cy="48171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91820" marR="22225" indent="-342900">
              <a:lnSpc>
                <a:spcPts val="3470"/>
              </a:lnSpc>
              <a:spcBef>
                <a:spcPts val="520"/>
              </a:spcBef>
              <a:buClr>
                <a:srgbClr val="3333CC"/>
              </a:buClr>
              <a:buSzPct val="59375"/>
              <a:buChar char="•"/>
              <a:tabLst>
                <a:tab pos="591820" algn="l"/>
                <a:tab pos="592455" algn="l"/>
              </a:tabLst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general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framework</a:t>
            </a:r>
            <a:r>
              <a:rPr sz="3200" dirty="0">
                <a:latin typeface="Tahoma"/>
                <a:cs typeface="Tahoma"/>
              </a:rPr>
              <a:t> for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model fitting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 the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presence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outliers.</a:t>
            </a:r>
          </a:p>
          <a:p>
            <a:pPr marL="591820" indent="-343535">
              <a:lnSpc>
                <a:spcPct val="100000"/>
              </a:lnSpc>
              <a:spcBef>
                <a:spcPts val="305"/>
              </a:spcBef>
              <a:buClr>
                <a:srgbClr val="3333CC"/>
              </a:buClr>
              <a:buSzPct val="59375"/>
              <a:buChar char="•"/>
              <a:tabLst>
                <a:tab pos="591820" algn="l"/>
                <a:tab pos="592455" algn="l"/>
              </a:tabLst>
            </a:pPr>
            <a:r>
              <a:rPr sz="3200" dirty="0">
                <a:latin typeface="Tahoma"/>
                <a:cs typeface="Tahoma"/>
              </a:rPr>
              <a:t>Outline</a:t>
            </a:r>
          </a:p>
          <a:p>
            <a:pPr marL="991869" marR="570865" lvl="1" indent="-285750">
              <a:lnSpc>
                <a:spcPts val="3000"/>
              </a:lnSpc>
              <a:spcBef>
                <a:spcPts val="76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991869" algn="l"/>
                <a:tab pos="992505" algn="l"/>
              </a:tabLst>
            </a:pPr>
            <a:r>
              <a:rPr sz="2800" dirty="0">
                <a:latin typeface="Tahoma"/>
                <a:cs typeface="Tahoma"/>
              </a:rPr>
              <a:t>Choose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small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subset 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uniformly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random.</a:t>
            </a:r>
          </a:p>
          <a:p>
            <a:pPr marL="991869" lvl="1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991869" algn="l"/>
                <a:tab pos="992505" algn="l"/>
              </a:tabLst>
            </a:pPr>
            <a:r>
              <a:rPr sz="2800" spc="-5" dirty="0">
                <a:latin typeface="Tahoma"/>
                <a:cs typeface="Tahoma"/>
              </a:rPr>
              <a:t>Fit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 model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subset.</a:t>
            </a:r>
          </a:p>
          <a:p>
            <a:pPr marL="991869" marR="118110" lvl="1" indent="-285750">
              <a:lnSpc>
                <a:spcPts val="3030"/>
              </a:lnSpc>
              <a:spcBef>
                <a:spcPts val="71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991869" algn="l"/>
                <a:tab pos="992505" algn="l"/>
              </a:tabLst>
            </a:pPr>
            <a:r>
              <a:rPr sz="2800" spc="-5" dirty="0">
                <a:latin typeface="Tahoma"/>
                <a:cs typeface="Tahoma"/>
              </a:rPr>
              <a:t>Find</a:t>
            </a:r>
            <a:r>
              <a:rPr sz="2800" dirty="0">
                <a:latin typeface="Tahoma"/>
                <a:cs typeface="Tahoma"/>
              </a:rPr>
              <a:t> all</a:t>
            </a:r>
            <a:r>
              <a:rPr sz="2800" spc="-5" dirty="0">
                <a:latin typeface="Tahoma"/>
                <a:cs typeface="Tahoma"/>
              </a:rPr>
              <a:t> remaining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points</a:t>
            </a:r>
            <a:r>
              <a:rPr sz="2800" dirty="0">
                <a:latin typeface="Tahoma"/>
                <a:cs typeface="Tahoma"/>
              </a:rPr>
              <a:t> that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are </a:t>
            </a:r>
            <a:r>
              <a:rPr sz="2800" spc="-5" dirty="0">
                <a:latin typeface="Tahoma"/>
                <a:cs typeface="Tahoma"/>
              </a:rPr>
              <a:t>“close”</a:t>
            </a:r>
            <a:r>
              <a:rPr sz="2800" dirty="0">
                <a:latin typeface="Tahoma"/>
                <a:cs typeface="Tahoma"/>
              </a:rPr>
              <a:t> to the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model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2800" spc="-5" dirty="0">
                <a:latin typeface="Tahoma"/>
                <a:cs typeface="Tahoma"/>
              </a:rPr>
              <a:t>reject</a:t>
            </a:r>
            <a:r>
              <a:rPr sz="2800" dirty="0">
                <a:latin typeface="Tahoma"/>
                <a:cs typeface="Tahoma"/>
              </a:rPr>
              <a:t> the rest as </a:t>
            </a:r>
            <a:r>
              <a:rPr sz="2800" spc="-5" dirty="0">
                <a:latin typeface="Tahoma"/>
                <a:cs typeface="Tahoma"/>
              </a:rPr>
              <a:t>outliers.</a:t>
            </a:r>
            <a:endParaRPr sz="2800" dirty="0">
              <a:latin typeface="Tahoma"/>
              <a:cs typeface="Tahoma"/>
            </a:endParaRPr>
          </a:p>
          <a:p>
            <a:pPr marL="991869" lvl="1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991869" algn="l"/>
                <a:tab pos="992505" algn="l"/>
              </a:tabLst>
            </a:pPr>
            <a:r>
              <a:rPr sz="2800" dirty="0">
                <a:latin typeface="Tahoma"/>
                <a:cs typeface="Tahoma"/>
              </a:rPr>
              <a:t>Do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this </a:t>
            </a:r>
            <a:r>
              <a:rPr sz="2800" dirty="0">
                <a:latin typeface="Tahoma"/>
                <a:cs typeface="Tahoma"/>
              </a:rPr>
              <a:t>many </a:t>
            </a:r>
            <a:r>
              <a:rPr sz="2800" spc="-5" dirty="0">
                <a:latin typeface="Tahoma"/>
                <a:cs typeface="Tahoma"/>
              </a:rPr>
              <a:t>times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choose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best</a:t>
            </a:r>
            <a:r>
              <a:rPr sz="2800" spc="-5" dirty="0">
                <a:latin typeface="Tahoma"/>
                <a:cs typeface="Tahoma"/>
              </a:rPr>
              <a:t> model.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495"/>
              </a:spcBef>
            </a:pPr>
            <a:r>
              <a:rPr sz="1200" dirty="0">
                <a:latin typeface="Arial MT"/>
                <a:cs typeface="Arial MT"/>
              </a:rPr>
              <a:t>M. </a:t>
            </a:r>
            <a:r>
              <a:rPr sz="1200" spc="-5" dirty="0">
                <a:latin typeface="Arial MT"/>
                <a:cs typeface="Arial MT"/>
              </a:rPr>
              <a:t>A. </a:t>
            </a:r>
            <a:r>
              <a:rPr sz="1200" spc="-10" dirty="0">
                <a:latin typeface="Arial MT"/>
                <a:cs typeface="Arial MT"/>
              </a:rPr>
              <a:t>Fischler, </a:t>
            </a:r>
            <a:r>
              <a:rPr sz="1200" spc="-5" dirty="0">
                <a:latin typeface="Arial MT"/>
                <a:cs typeface="Arial MT"/>
              </a:rPr>
              <a:t>R. C. Bolles.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Random Sample Consensus: </a:t>
            </a:r>
            <a:r>
              <a:rPr sz="1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A </a:t>
            </a:r>
            <a:r>
              <a:rPr sz="1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Paradigm for Model Fitting with Applications </a:t>
            </a:r>
            <a:r>
              <a:rPr sz="1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to </a:t>
            </a:r>
            <a:r>
              <a:rPr sz="1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Image Analysis and </a:t>
            </a:r>
            <a:r>
              <a:rPr sz="1200" spc="-3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Automated</a:t>
            </a:r>
            <a:r>
              <a:rPr sz="1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Cartography</a:t>
            </a:r>
            <a:r>
              <a:rPr sz="1200" spc="-15" dirty="0">
                <a:latin typeface="Arial MT"/>
                <a:cs typeface="Arial MT"/>
              </a:rPr>
              <a:t>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Comm.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ACM,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Vol</a:t>
            </a:r>
            <a:r>
              <a:rPr sz="1200" spc="-5" dirty="0">
                <a:latin typeface="Arial MT"/>
                <a:cs typeface="Arial MT"/>
              </a:rPr>
              <a:t> 24,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pp 381-395,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1981.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5553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RANSAC</a:t>
            </a:r>
            <a:r>
              <a:rPr spc="-3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0" dirty="0"/>
              <a:t>line</a:t>
            </a:r>
            <a:r>
              <a:rPr spc="-30" dirty="0"/>
              <a:t> </a:t>
            </a:r>
            <a:r>
              <a:rPr spc="-5" dirty="0"/>
              <a:t>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24428"/>
            <a:ext cx="8319134" cy="47853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545465" algn="l"/>
                <a:tab pos="546100" algn="l"/>
              </a:tabLst>
            </a:pPr>
            <a:r>
              <a:rPr sz="3200" spc="-5" dirty="0">
                <a:latin typeface="Tahoma"/>
                <a:cs typeface="Tahoma"/>
              </a:rPr>
              <a:t>Perform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following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300" b="1" spc="-80" dirty="0">
                <a:latin typeface="Tahoma"/>
                <a:cs typeface="Tahoma"/>
              </a:rPr>
              <a:t>N</a:t>
            </a:r>
            <a:r>
              <a:rPr sz="3300" b="1" spc="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times:</a:t>
            </a:r>
            <a:endParaRPr sz="32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375"/>
              <a:buChar char="•"/>
              <a:tabLst>
                <a:tab pos="545465" algn="l"/>
                <a:tab pos="546100" algn="l"/>
              </a:tabLst>
            </a:pPr>
            <a:r>
              <a:rPr sz="3200" spc="-5" dirty="0">
                <a:latin typeface="Tahoma"/>
                <a:cs typeface="Tahoma"/>
              </a:rPr>
              <a:t>Select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300" b="1" spc="-55" dirty="0">
                <a:latin typeface="Tahoma"/>
                <a:cs typeface="Tahoma"/>
              </a:rPr>
              <a:t>s</a:t>
            </a:r>
            <a:r>
              <a:rPr sz="3300" b="1" spc="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points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uniformly </a:t>
            </a:r>
            <a:r>
              <a:rPr sz="3200" spc="-5" dirty="0">
                <a:latin typeface="Tahoma"/>
                <a:cs typeface="Tahoma"/>
              </a:rPr>
              <a:t>at random.</a:t>
            </a:r>
            <a:endParaRPr sz="32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59375"/>
              <a:buChar char="•"/>
              <a:tabLst>
                <a:tab pos="545465" algn="l"/>
                <a:tab pos="546100" algn="l"/>
              </a:tabLst>
            </a:pPr>
            <a:r>
              <a:rPr sz="3200" dirty="0">
                <a:latin typeface="Tahoma"/>
                <a:cs typeface="Tahoma"/>
              </a:rPr>
              <a:t>Fit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using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LSE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method.</a:t>
            </a:r>
            <a:endParaRPr sz="32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•"/>
              <a:tabLst>
                <a:tab pos="545465" algn="l"/>
                <a:tab pos="546100" algn="l"/>
              </a:tabLst>
            </a:pPr>
            <a:r>
              <a:rPr sz="3200" dirty="0">
                <a:latin typeface="Tahoma"/>
                <a:cs typeface="Tahoma"/>
              </a:rPr>
              <a:t>Find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inliers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to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this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</a:t>
            </a:r>
            <a:endParaRPr sz="3200">
              <a:latin typeface="Tahoma"/>
              <a:cs typeface="Tahoma"/>
            </a:endParaRPr>
          </a:p>
          <a:p>
            <a:pPr marL="946150" marR="732155" lvl="1" indent="-533400">
              <a:lnSpc>
                <a:spcPts val="3329"/>
              </a:lnSpc>
              <a:spcBef>
                <a:spcPts val="830"/>
              </a:spcBef>
              <a:buClr>
                <a:srgbClr val="FF0000"/>
              </a:buClr>
              <a:buSzPct val="53571"/>
              <a:buChar char="•"/>
              <a:tabLst>
                <a:tab pos="945515" algn="l"/>
                <a:tab pos="946150" algn="l"/>
              </a:tabLst>
            </a:pPr>
            <a:r>
              <a:rPr sz="2800" spc="-5" dirty="0">
                <a:latin typeface="Tahoma"/>
                <a:cs typeface="Tahoma"/>
              </a:rPr>
              <a:t>points</a:t>
            </a:r>
            <a:r>
              <a:rPr sz="2800" dirty="0">
                <a:latin typeface="Tahoma"/>
                <a:cs typeface="Tahoma"/>
              </a:rPr>
              <a:t> whose </a:t>
            </a:r>
            <a:r>
              <a:rPr sz="2800" spc="-5" dirty="0">
                <a:latin typeface="Tahoma"/>
                <a:cs typeface="Tahoma"/>
              </a:rPr>
              <a:t>distance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from </a:t>
            </a:r>
            <a:r>
              <a:rPr sz="280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line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less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50" b="1" spc="-25" dirty="0">
                <a:latin typeface="Tahoma"/>
                <a:cs typeface="Tahoma"/>
              </a:rPr>
              <a:t>t</a:t>
            </a:r>
            <a:r>
              <a:rPr sz="2850" spc="-25" dirty="0">
                <a:latin typeface="Tahoma"/>
                <a:cs typeface="Tahoma"/>
              </a:rPr>
              <a:t>.</a:t>
            </a:r>
            <a:endParaRPr sz="2850">
              <a:latin typeface="Tahoma"/>
              <a:cs typeface="Tahoma"/>
            </a:endParaRPr>
          </a:p>
          <a:p>
            <a:pPr marL="546100" marR="311785" indent="-533400">
              <a:lnSpc>
                <a:spcPts val="3829"/>
              </a:lnSpc>
              <a:spcBef>
                <a:spcPts val="805"/>
              </a:spcBef>
              <a:buClr>
                <a:srgbClr val="3333CC"/>
              </a:buClr>
              <a:buSzPct val="59375"/>
              <a:buChar char="•"/>
              <a:tabLst>
                <a:tab pos="545465" algn="l"/>
                <a:tab pos="546100" algn="l"/>
              </a:tabLst>
            </a:pPr>
            <a:r>
              <a:rPr sz="3200" dirty="0">
                <a:latin typeface="Tahoma"/>
                <a:cs typeface="Tahoma"/>
              </a:rPr>
              <a:t>For sufficient number of inliers </a:t>
            </a:r>
            <a:r>
              <a:rPr sz="3200" spc="-5" dirty="0">
                <a:latin typeface="Tahoma"/>
                <a:cs typeface="Tahoma"/>
              </a:rPr>
              <a:t>(say </a:t>
            </a:r>
            <a:r>
              <a:rPr sz="3200" dirty="0">
                <a:latin typeface="Tahoma"/>
                <a:cs typeface="Tahoma"/>
              </a:rPr>
              <a:t>&gt; </a:t>
            </a:r>
            <a:r>
              <a:rPr sz="3300" b="1" spc="-25" dirty="0">
                <a:latin typeface="Tahoma"/>
                <a:cs typeface="Tahoma"/>
              </a:rPr>
              <a:t>d</a:t>
            </a:r>
            <a:r>
              <a:rPr sz="3200" spc="-25" dirty="0">
                <a:latin typeface="Tahoma"/>
                <a:cs typeface="Tahoma"/>
              </a:rPr>
              <a:t>),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accept</a:t>
            </a:r>
            <a:r>
              <a:rPr sz="3200" dirty="0">
                <a:latin typeface="Tahoma"/>
                <a:cs typeface="Tahoma"/>
              </a:rPr>
              <a:t> the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 </a:t>
            </a:r>
            <a:r>
              <a:rPr sz="3200" spc="-5" dirty="0">
                <a:latin typeface="Tahoma"/>
                <a:cs typeface="Tahoma"/>
              </a:rPr>
              <a:t>and</a:t>
            </a:r>
            <a:r>
              <a:rPr sz="3200" dirty="0">
                <a:latin typeface="Tahoma"/>
                <a:cs typeface="Tahoma"/>
              </a:rPr>
              <a:t> refit using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all</a:t>
            </a:r>
            <a:r>
              <a:rPr sz="3200" dirty="0">
                <a:latin typeface="Tahoma"/>
                <a:cs typeface="Tahoma"/>
              </a:rPr>
              <a:t> inliers.</a:t>
            </a:r>
            <a:endParaRPr sz="3200">
              <a:latin typeface="Tahoma"/>
              <a:cs typeface="Tahoma"/>
            </a:endParaRPr>
          </a:p>
          <a:p>
            <a:pPr marL="5486400">
              <a:lnSpc>
                <a:spcPct val="100000"/>
              </a:lnSpc>
              <a:spcBef>
                <a:spcPts val="1395"/>
              </a:spcBef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Pollefeys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052" y="760603"/>
            <a:ext cx="5765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Matching</a:t>
            </a:r>
            <a:r>
              <a:rPr spc="-25" dirty="0"/>
              <a:t> </a:t>
            </a:r>
            <a:r>
              <a:rPr spc="-5" dirty="0"/>
              <a:t>with</a:t>
            </a:r>
            <a:r>
              <a:rPr spc="-30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290276"/>
            <a:ext cx="7090409" cy="222250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5"/>
              </a:spcBef>
              <a:buFont typeface="Courier New"/>
              <a:buChar char="o"/>
              <a:tabLst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Detect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feature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points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both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images.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925"/>
              </a:spcBef>
              <a:buFont typeface="Courier New"/>
              <a:buChar char="o"/>
              <a:tabLst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Describe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 local statistics.</a:t>
            </a:r>
            <a:endParaRPr sz="3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930"/>
              </a:spcBef>
              <a:buFont typeface="Courier New"/>
              <a:buChar char="o"/>
              <a:tabLst>
                <a:tab pos="469900" algn="l"/>
              </a:tabLst>
            </a:pPr>
            <a:r>
              <a:rPr sz="3200" spc="-5" dirty="0">
                <a:latin typeface="Arial MT"/>
                <a:cs typeface="Arial MT"/>
              </a:rPr>
              <a:t>Find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corresponding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pairs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(Matching).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5277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Choice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03" y="1721443"/>
            <a:ext cx="8606155" cy="40576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Initial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50" b="1" spc="-30" dirty="0">
                <a:latin typeface="Tahoma"/>
                <a:cs typeface="Tahoma"/>
              </a:rPr>
              <a:t>s</a:t>
            </a:r>
            <a:endParaRPr sz="285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Typically minimum number needed 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fit the model.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Distance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threshold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50" b="1" spc="-25" dirty="0">
                <a:latin typeface="Tahoma"/>
                <a:cs typeface="Tahoma"/>
              </a:rPr>
              <a:t>t</a:t>
            </a:r>
            <a:endParaRPr sz="285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Choose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50" b="1" spc="-25" dirty="0">
                <a:latin typeface="Tahoma"/>
                <a:cs typeface="Tahoma"/>
              </a:rPr>
              <a:t>t</a:t>
            </a:r>
            <a:r>
              <a:rPr sz="2450" b="1" spc="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probability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 inlier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50" spc="-30" dirty="0">
                <a:latin typeface="Tahoma"/>
                <a:cs typeface="Tahoma"/>
              </a:rPr>
              <a:t>p</a:t>
            </a:r>
            <a:r>
              <a:rPr sz="245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(e.g.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0.95).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Zero-mean Gaussian noise </a:t>
            </a:r>
            <a:r>
              <a:rPr sz="2400" dirty="0">
                <a:latin typeface="Tahoma"/>
                <a:cs typeface="Tahoma"/>
              </a:rPr>
              <a:t>with</a:t>
            </a:r>
            <a:r>
              <a:rPr sz="2400" spc="-5" dirty="0">
                <a:latin typeface="Tahoma"/>
                <a:cs typeface="Tahoma"/>
              </a:rPr>
              <a:t> std.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dev.</a:t>
            </a:r>
            <a:r>
              <a:rPr sz="2400" dirty="0">
                <a:latin typeface="Tahoma"/>
                <a:cs typeface="Tahoma"/>
              </a:rPr>
              <a:t> σ: </a:t>
            </a:r>
            <a:r>
              <a:rPr sz="2400" spc="-5" dirty="0">
                <a:latin typeface="Tahoma"/>
                <a:cs typeface="Tahoma"/>
              </a:rPr>
              <a:t>t=1.96σ.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Number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trials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50" b="1" spc="-40" dirty="0">
                <a:latin typeface="Tahoma"/>
                <a:cs typeface="Tahoma"/>
              </a:rPr>
              <a:t>N</a:t>
            </a:r>
            <a:endParaRPr sz="2850">
              <a:latin typeface="Tahoma"/>
              <a:cs typeface="Tahoma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6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Choose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50" b="1" spc="-40" dirty="0">
                <a:latin typeface="Tahoma"/>
                <a:cs typeface="Tahoma"/>
              </a:rPr>
              <a:t>N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so</a:t>
            </a:r>
            <a:r>
              <a:rPr sz="2400" spc="-5" dirty="0">
                <a:latin typeface="Tahoma"/>
                <a:cs typeface="Tahoma"/>
              </a:rPr>
              <a:t> that, </a:t>
            </a:r>
            <a:r>
              <a:rPr sz="2400" dirty="0">
                <a:latin typeface="Tahoma"/>
                <a:cs typeface="Tahoma"/>
              </a:rPr>
              <a:t>with</a:t>
            </a:r>
            <a:r>
              <a:rPr sz="2400" spc="-5" dirty="0">
                <a:latin typeface="Tahoma"/>
                <a:cs typeface="Tahoma"/>
              </a:rPr>
              <a:t> probability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p</a:t>
            </a:r>
            <a:r>
              <a:rPr sz="2400" spc="-20" dirty="0">
                <a:latin typeface="Tahoma"/>
                <a:cs typeface="Tahoma"/>
              </a:rPr>
              <a:t>,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</a:t>
            </a:r>
            <a:r>
              <a:rPr sz="2400" spc="-5" dirty="0">
                <a:latin typeface="Tahoma"/>
                <a:cs typeface="Tahoma"/>
              </a:rPr>
              <a:t> least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" dirty="0">
                <a:latin typeface="Tahoma"/>
                <a:cs typeface="Tahoma"/>
              </a:rPr>
              <a:t> one trial 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random selections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are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free from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any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outlier. (e.g.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p</a:t>
            </a:r>
            <a:r>
              <a:rPr sz="2400" spc="-10" dirty="0">
                <a:latin typeface="Tahoma"/>
                <a:cs typeface="Tahoma"/>
              </a:rPr>
              <a:t>=0.99)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(outlier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ratio: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03" y="5824662"/>
            <a:ext cx="340677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9615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ahoma"/>
                <a:cs typeface="Tahoma"/>
              </a:rPr>
              <a:t>Consensus</a:t>
            </a:r>
            <a:r>
              <a:rPr sz="2600" spc="-1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set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size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50" b="1" spc="-35" dirty="0">
                <a:latin typeface="Tahoma"/>
                <a:cs typeface="Tahoma"/>
              </a:rPr>
              <a:t>d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402" y="6300491"/>
            <a:ext cx="638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spc="-5" dirty="0">
                <a:latin typeface="Tahoma"/>
                <a:cs typeface="Tahoma"/>
              </a:rPr>
              <a:t>Should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match expected inlier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ratio:</a:t>
            </a:r>
            <a:r>
              <a:rPr sz="2400" dirty="0">
                <a:latin typeface="Tahoma"/>
                <a:cs typeface="Tahoma"/>
              </a:rPr>
              <a:t> (1-e) x</a:t>
            </a:r>
            <a:r>
              <a:rPr sz="2400" spc="-5" dirty="0">
                <a:latin typeface="Tahoma"/>
                <a:cs typeface="Tahoma"/>
              </a:rPr>
              <a:t> 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1065" y="138303"/>
            <a:ext cx="2845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Pollefeys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9103" y="5824220"/>
            <a:ext cx="2359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n=No.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data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points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0" y="6187775"/>
            <a:ext cx="308610" cy="289560"/>
          </a:xfrm>
          <a:custGeom>
            <a:avLst/>
            <a:gdLst/>
            <a:ahLst/>
            <a:cxnLst/>
            <a:rect l="l" t="t" r="r" b="b"/>
            <a:pathLst>
              <a:path w="308609" h="289560">
                <a:moveTo>
                  <a:pt x="301542" y="0"/>
                </a:moveTo>
                <a:lnTo>
                  <a:pt x="52332" y="233633"/>
                </a:lnTo>
                <a:lnTo>
                  <a:pt x="29532" y="209312"/>
                </a:lnTo>
                <a:lnTo>
                  <a:pt x="0" y="289224"/>
                </a:lnTo>
                <a:lnTo>
                  <a:pt x="81648" y="264903"/>
                </a:lnTo>
                <a:lnTo>
                  <a:pt x="58847" y="240582"/>
                </a:lnTo>
                <a:lnTo>
                  <a:pt x="308057" y="6948"/>
                </a:lnTo>
                <a:lnTo>
                  <a:pt x="301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220218"/>
            <a:ext cx="5328285" cy="13569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280"/>
              </a:spcBef>
            </a:pPr>
            <a:r>
              <a:rPr spc="-5" dirty="0"/>
              <a:t>Estimating number of </a:t>
            </a:r>
            <a:r>
              <a:rPr spc="-1365" dirty="0"/>
              <a:t> </a:t>
            </a:r>
            <a:r>
              <a:rPr spc="-5" dirty="0"/>
              <a:t>trials</a:t>
            </a:r>
            <a:r>
              <a:rPr spc="-10" dirty="0"/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947433"/>
            <a:ext cx="4418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sample is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free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from</a:t>
            </a:r>
            <a:r>
              <a:rPr sz="2800" spc="-5" dirty="0">
                <a:latin typeface="Tahoma"/>
                <a:cs typeface="Tahoma"/>
              </a:rPr>
              <a:t> outliers.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4090330"/>
            <a:ext cx="7719695" cy="8775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45">
              <a:lnSpc>
                <a:spcPts val="3365"/>
              </a:lnSpc>
              <a:spcBef>
                <a:spcPts val="135"/>
              </a:spcBef>
            </a:pPr>
            <a:r>
              <a:rPr sz="2800" spc="-10" dirty="0">
                <a:latin typeface="Tahoma"/>
                <a:cs typeface="Tahoma"/>
              </a:rPr>
              <a:t>Prob.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that all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trials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have</a:t>
            </a:r>
            <a:r>
              <a:rPr sz="2800" dirty="0">
                <a:latin typeface="Tahoma"/>
                <a:cs typeface="Tahoma"/>
              </a:rPr>
              <a:t> an </a:t>
            </a:r>
            <a:r>
              <a:rPr sz="2800" spc="-5" dirty="0">
                <a:latin typeface="Tahoma"/>
                <a:cs typeface="Tahoma"/>
              </a:rPr>
              <a:t>outlier:(1- </a:t>
            </a:r>
            <a:r>
              <a:rPr sz="2800" spc="-10" dirty="0">
                <a:latin typeface="Tahoma"/>
                <a:cs typeface="Tahoma"/>
              </a:rPr>
              <a:t>(1</a:t>
            </a:r>
            <a:r>
              <a:rPr sz="2850" spc="-10" dirty="0">
                <a:latin typeface="Tahoma"/>
                <a:cs typeface="Tahoma"/>
              </a:rPr>
              <a:t>-</a:t>
            </a:r>
            <a:r>
              <a:rPr sz="2850" spc="-25" dirty="0">
                <a:latin typeface="Tahoma"/>
                <a:cs typeface="Tahoma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ahoma"/>
                <a:cs typeface="Tahoma"/>
              </a:rPr>
              <a:t>)</a:t>
            </a:r>
            <a:r>
              <a:rPr sz="2775" i="1" baseline="2552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775" i="1" baseline="25525" dirty="0">
                <a:latin typeface="Times New Roman"/>
                <a:cs typeface="Times New Roman"/>
              </a:rPr>
              <a:t>N</a:t>
            </a:r>
            <a:endParaRPr sz="2775" baseline="25525">
              <a:latin typeface="Times New Roman"/>
              <a:cs typeface="Times New Roman"/>
            </a:endParaRPr>
          </a:p>
          <a:p>
            <a:pPr marL="38100">
              <a:lnSpc>
                <a:spcPts val="3304"/>
              </a:lnSpc>
            </a:pPr>
            <a:r>
              <a:rPr sz="2800" spc="-5" dirty="0">
                <a:latin typeface="Tahoma"/>
                <a:cs typeface="Tahoma"/>
              </a:rPr>
              <a:t>Given probability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ahoma"/>
                <a:cs typeface="Tahoma"/>
              </a:rPr>
              <a:t>,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least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one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random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139" y="2053907"/>
            <a:ext cx="2310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Outlier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ratio: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0528" y="1891982"/>
            <a:ext cx="460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ahoma"/>
                <a:cs typeface="Tahoma"/>
              </a:rPr>
              <a:t>Prob. </a:t>
            </a:r>
            <a:r>
              <a:rPr sz="2800" dirty="0">
                <a:latin typeface="Tahoma"/>
                <a:cs typeface="Tahoma"/>
              </a:rPr>
              <a:t>that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 sample is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outlier.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3775" y="2116297"/>
            <a:ext cx="609600" cy="184150"/>
          </a:xfrm>
          <a:custGeom>
            <a:avLst/>
            <a:gdLst/>
            <a:ahLst/>
            <a:cxnLst/>
            <a:rect l="l" t="t" r="r" b="b"/>
            <a:pathLst>
              <a:path w="609600" h="184150">
                <a:moveTo>
                  <a:pt x="606786" y="0"/>
                </a:moveTo>
                <a:lnTo>
                  <a:pt x="72407" y="142314"/>
                </a:lnTo>
                <a:lnTo>
                  <a:pt x="63828" y="110101"/>
                </a:lnTo>
                <a:lnTo>
                  <a:pt x="0" y="166527"/>
                </a:lnTo>
                <a:lnTo>
                  <a:pt x="83438" y="183734"/>
                </a:lnTo>
                <a:lnTo>
                  <a:pt x="74858" y="151519"/>
                </a:lnTo>
                <a:lnTo>
                  <a:pt x="609238" y="9204"/>
                </a:lnTo>
                <a:lnTo>
                  <a:pt x="606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0702" y="2518889"/>
            <a:ext cx="7440295" cy="9702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2800" spc="-10" dirty="0">
                <a:latin typeface="Tahoma"/>
                <a:cs typeface="Tahoma"/>
              </a:rPr>
              <a:t>Prob.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that all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i="1" spc="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samples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inliers: </a:t>
            </a:r>
            <a:r>
              <a:rPr sz="2800" spc="-10" dirty="0">
                <a:latin typeface="Tahoma"/>
                <a:cs typeface="Tahoma"/>
              </a:rPr>
              <a:t>(1</a:t>
            </a:r>
            <a:r>
              <a:rPr sz="2850" spc="-10" dirty="0">
                <a:latin typeface="Tahoma"/>
                <a:cs typeface="Tahoma"/>
              </a:rPr>
              <a:t>-</a:t>
            </a:r>
            <a:r>
              <a:rPr sz="2850" spc="-25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ahoma"/>
                <a:cs typeface="Tahoma"/>
              </a:rPr>
              <a:t>)</a:t>
            </a:r>
            <a:r>
              <a:rPr sz="2775" i="1" spc="-7" baseline="25525" dirty="0">
                <a:latin typeface="Times New Roman"/>
                <a:cs typeface="Times New Roman"/>
              </a:rPr>
              <a:t>s</a:t>
            </a:r>
            <a:endParaRPr sz="2775" baseline="2552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2800" spc="-10" dirty="0">
                <a:latin typeface="Tahoma"/>
                <a:cs typeface="Tahoma"/>
              </a:rPr>
              <a:t>Prob.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that at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least one </a:t>
            </a:r>
            <a:r>
              <a:rPr sz="2800" spc="-5" dirty="0">
                <a:latin typeface="Tahoma"/>
                <a:cs typeface="Tahoma"/>
              </a:rPr>
              <a:t>sample is</a:t>
            </a:r>
            <a:r>
              <a:rPr sz="2800" dirty="0">
                <a:latin typeface="Tahoma"/>
                <a:cs typeface="Tahoma"/>
              </a:rPr>
              <a:t> an</a:t>
            </a:r>
            <a:r>
              <a:rPr sz="2800" spc="-5" dirty="0">
                <a:latin typeface="Tahoma"/>
                <a:cs typeface="Tahoma"/>
              </a:rPr>
              <a:t> outlier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 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102" y="3459946"/>
            <a:ext cx="748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tr</a:t>
            </a:r>
            <a:r>
              <a:rPr sz="2800" spc="-5" dirty="0">
                <a:latin typeface="Tahoma"/>
                <a:cs typeface="Tahoma"/>
              </a:rPr>
              <a:t>i</a:t>
            </a:r>
            <a:r>
              <a:rPr sz="2800" spc="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l</a:t>
            </a:r>
            <a:r>
              <a:rPr sz="2800" dirty="0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0453" y="3439455"/>
            <a:ext cx="1720214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spc="-5" dirty="0">
                <a:latin typeface="Tahoma"/>
                <a:cs typeface="Tahoma"/>
              </a:rPr>
              <a:t>(1-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(1</a:t>
            </a:r>
            <a:r>
              <a:rPr sz="2850" spc="-10" dirty="0">
                <a:latin typeface="Tahoma"/>
                <a:cs typeface="Tahoma"/>
              </a:rPr>
              <a:t>-</a:t>
            </a:r>
            <a:r>
              <a:rPr sz="2850" spc="-55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ahoma"/>
                <a:cs typeface="Tahoma"/>
              </a:rPr>
              <a:t>)</a:t>
            </a:r>
            <a:r>
              <a:rPr sz="2775" i="1" spc="-7" baseline="2552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937" y="5648841"/>
            <a:ext cx="4135563" cy="9221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46115" y="4890430"/>
            <a:ext cx="263842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spc="-5" dirty="0">
                <a:latin typeface="Tahoma"/>
                <a:cs typeface="Tahoma"/>
              </a:rPr>
              <a:t>(1-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(1</a:t>
            </a:r>
            <a:r>
              <a:rPr sz="2850" spc="-10" dirty="0">
                <a:latin typeface="Tahoma"/>
                <a:cs typeface="Tahoma"/>
              </a:rPr>
              <a:t>-</a:t>
            </a:r>
            <a:r>
              <a:rPr sz="2850" spc="-40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ahoma"/>
                <a:cs typeface="Tahoma"/>
              </a:rPr>
              <a:t>)</a:t>
            </a:r>
            <a:r>
              <a:rPr sz="2775" i="1" spc="-7" baseline="2552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775" i="1" spc="-7" baseline="2552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ahoma"/>
                <a:cs typeface="Tahoma"/>
              </a:rPr>
              <a:t>=1-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1640" y="6427978"/>
            <a:ext cx="2845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Pollefeys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3608387"/>
            <a:ext cx="381000" cy="265430"/>
          </a:xfrm>
          <a:custGeom>
            <a:avLst/>
            <a:gdLst/>
            <a:ahLst/>
            <a:cxnLst/>
            <a:rect l="l" t="t" r="r" b="b"/>
            <a:pathLst>
              <a:path w="381000" h="265429">
                <a:moveTo>
                  <a:pt x="0" y="66278"/>
                </a:moveTo>
                <a:lnTo>
                  <a:pt x="248303" y="66278"/>
                </a:lnTo>
                <a:lnTo>
                  <a:pt x="248303" y="0"/>
                </a:lnTo>
                <a:lnTo>
                  <a:pt x="381000" y="132556"/>
                </a:lnTo>
                <a:lnTo>
                  <a:pt x="248303" y="265112"/>
                </a:lnTo>
                <a:lnTo>
                  <a:pt x="248303" y="198834"/>
                </a:lnTo>
                <a:lnTo>
                  <a:pt x="0" y="198834"/>
                </a:lnTo>
                <a:lnTo>
                  <a:pt x="0" y="6627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4150" y="4995862"/>
            <a:ext cx="317500" cy="284480"/>
          </a:xfrm>
          <a:custGeom>
            <a:avLst/>
            <a:gdLst/>
            <a:ahLst/>
            <a:cxnLst/>
            <a:rect l="l" t="t" r="r" b="b"/>
            <a:pathLst>
              <a:path w="317500" h="284479">
                <a:moveTo>
                  <a:pt x="0" y="71040"/>
                </a:moveTo>
                <a:lnTo>
                  <a:pt x="175419" y="71040"/>
                </a:lnTo>
                <a:lnTo>
                  <a:pt x="175419" y="0"/>
                </a:lnTo>
                <a:lnTo>
                  <a:pt x="317500" y="142081"/>
                </a:lnTo>
                <a:lnTo>
                  <a:pt x="175419" y="284162"/>
                </a:lnTo>
                <a:lnTo>
                  <a:pt x="175419" y="213121"/>
                </a:lnTo>
                <a:lnTo>
                  <a:pt x="0" y="213121"/>
                </a:lnTo>
                <a:lnTo>
                  <a:pt x="0" y="710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2822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Choosing</a:t>
            </a:r>
            <a:r>
              <a:rPr spc="-55" dirty="0"/>
              <a:t> </a:t>
            </a:r>
            <a:r>
              <a:rPr dirty="0"/>
              <a:t>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38400" y="3805943"/>
          <a:ext cx="5318122" cy="244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2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5506">
                <a:tc>
                  <a:txBody>
                    <a:bodyPr/>
                    <a:lstStyle/>
                    <a:p>
                      <a:pPr marR="228600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5%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10%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20%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25%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30%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40%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50%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53">
                <a:tc>
                  <a:txBody>
                    <a:bodyPr/>
                    <a:lstStyle/>
                    <a:p>
                      <a:pPr marR="22288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spc="-125" dirty="0">
                          <a:latin typeface="Arial MT"/>
                          <a:cs typeface="Arial MT"/>
                        </a:rPr>
                        <a:t>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125" dirty="0">
                          <a:latin typeface="Arial MT"/>
                          <a:cs typeface="Arial MT"/>
                        </a:rPr>
                        <a:t>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72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57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146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06"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97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293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505"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54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588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758"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44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78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272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35" dirty="0">
                          <a:latin typeface="Arial MT"/>
                          <a:cs typeface="Arial MT"/>
                        </a:rPr>
                        <a:t>1177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38400" y="3500437"/>
            <a:ext cx="5316855" cy="0"/>
          </a:xfrm>
          <a:custGeom>
            <a:avLst/>
            <a:gdLst/>
            <a:ahLst/>
            <a:cxnLst/>
            <a:rect l="l" t="t" r="r" b="b"/>
            <a:pathLst>
              <a:path w="5316855">
                <a:moveTo>
                  <a:pt x="0" y="0"/>
                </a:moveTo>
                <a:lnTo>
                  <a:pt x="531653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35189" y="3479292"/>
            <a:ext cx="1787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proportion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outliers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02836"/>
            <a:ext cx="4135564" cy="9221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9465" y="3364674"/>
            <a:ext cx="1151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5" dirty="0">
                <a:latin typeface="Tahoma"/>
                <a:cs typeface="Tahoma"/>
              </a:rPr>
              <a:t>0</a:t>
            </a:r>
            <a:r>
              <a:rPr sz="2800" dirty="0">
                <a:latin typeface="Tahoma"/>
                <a:cs typeface="Tahoma"/>
              </a:rPr>
              <a:t>.</a:t>
            </a:r>
            <a:r>
              <a:rPr sz="2800" spc="-5" dirty="0">
                <a:latin typeface="Tahoma"/>
                <a:cs typeface="Tahoma"/>
              </a:rPr>
              <a:t>9</a:t>
            </a:r>
            <a:r>
              <a:rPr sz="2800" dirty="0">
                <a:latin typeface="Tahoma"/>
                <a:cs typeface="Tahoma"/>
              </a:rPr>
              <a:t>9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3461" y="6350"/>
            <a:ext cx="4270538" cy="282008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86406" y="2646573"/>
            <a:ext cx="183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6803" y="1419505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65585" y="990840"/>
            <a:ext cx="2249805" cy="1935480"/>
          </a:xfrm>
          <a:custGeom>
            <a:avLst/>
            <a:gdLst/>
            <a:ahLst/>
            <a:cxnLst/>
            <a:rect l="l" t="t" r="r" b="b"/>
            <a:pathLst>
              <a:path w="2249804" h="1935480">
                <a:moveTo>
                  <a:pt x="76187" y="76962"/>
                </a:moveTo>
                <a:lnTo>
                  <a:pt x="39649" y="0"/>
                </a:lnTo>
                <a:lnTo>
                  <a:pt x="0" y="75399"/>
                </a:lnTo>
                <a:lnTo>
                  <a:pt x="33324" y="76085"/>
                </a:lnTo>
                <a:lnTo>
                  <a:pt x="26162" y="425462"/>
                </a:lnTo>
                <a:lnTo>
                  <a:pt x="35687" y="425653"/>
                </a:lnTo>
                <a:lnTo>
                  <a:pt x="42849" y="76288"/>
                </a:lnTo>
                <a:lnTo>
                  <a:pt x="76187" y="76962"/>
                </a:lnTo>
                <a:close/>
              </a:path>
              <a:path w="2249804" h="1935480">
                <a:moveTo>
                  <a:pt x="2249538" y="1897087"/>
                </a:moveTo>
                <a:lnTo>
                  <a:pt x="2173338" y="1858987"/>
                </a:lnTo>
                <a:lnTo>
                  <a:pt x="2173338" y="1892325"/>
                </a:lnTo>
                <a:lnTo>
                  <a:pt x="1851964" y="1892325"/>
                </a:lnTo>
                <a:lnTo>
                  <a:pt x="1851964" y="1901850"/>
                </a:lnTo>
                <a:lnTo>
                  <a:pt x="2173338" y="1901850"/>
                </a:lnTo>
                <a:lnTo>
                  <a:pt x="2173338" y="1935187"/>
                </a:lnTo>
                <a:lnTo>
                  <a:pt x="2249538" y="1897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81090" y="6600396"/>
            <a:ext cx="28454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Pollefeys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5683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RANSAC</a:t>
            </a:r>
            <a:r>
              <a:rPr spc="-40" dirty="0"/>
              <a:t> </a:t>
            </a:r>
            <a:r>
              <a:rPr dirty="0"/>
              <a:t>pros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1090" y="6600396"/>
            <a:ext cx="28454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Pollefeys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603" y="1777216"/>
            <a:ext cx="8358505" cy="43351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583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Pros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Simple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general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Applicable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many different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problems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Often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works well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practice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3333CC"/>
              </a:buClr>
              <a:buSzPct val="583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Cons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Many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parameters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tune</a:t>
            </a:r>
            <a:endParaRPr sz="2400">
              <a:latin typeface="Tahoma"/>
              <a:cs typeface="Tahoma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6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Can’t </a:t>
            </a:r>
            <a:r>
              <a:rPr sz="2400" dirty="0">
                <a:latin typeface="Tahoma"/>
                <a:cs typeface="Tahoma"/>
              </a:rPr>
              <a:t>always </a:t>
            </a:r>
            <a:r>
              <a:rPr sz="2400" spc="-5" dirty="0">
                <a:latin typeface="Tahoma"/>
                <a:cs typeface="Tahoma"/>
              </a:rPr>
              <a:t>get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good initialization of the model based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minimum number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 samples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Sometimes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many iterations are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required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Not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appropriate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low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inlier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ratio.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3896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Voting</a:t>
            </a:r>
            <a:r>
              <a:rPr spc="-75" dirty="0"/>
              <a:t> </a:t>
            </a:r>
            <a:r>
              <a:rPr spc="-5" dirty="0"/>
              <a:t>schemes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427" y="2046479"/>
            <a:ext cx="7458709" cy="36379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Let each feature </a:t>
            </a:r>
            <a:r>
              <a:rPr sz="3200" dirty="0">
                <a:latin typeface="Tahoma"/>
                <a:cs typeface="Tahoma"/>
              </a:rPr>
              <a:t>vote for all the models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that are </a:t>
            </a:r>
            <a:r>
              <a:rPr sz="3200" dirty="0">
                <a:latin typeface="Tahoma"/>
                <a:cs typeface="Tahoma"/>
              </a:rPr>
              <a:t>compatible with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it.</a:t>
            </a:r>
            <a:endParaRPr sz="3200">
              <a:latin typeface="Tahoma"/>
              <a:cs typeface="Tahoma"/>
            </a:endParaRPr>
          </a:p>
          <a:p>
            <a:pPr marL="355600" marR="31369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Hopefully the </a:t>
            </a:r>
            <a:r>
              <a:rPr sz="3200" spc="-5" dirty="0">
                <a:latin typeface="Tahoma"/>
                <a:cs typeface="Tahoma"/>
              </a:rPr>
              <a:t>noise features </a:t>
            </a:r>
            <a:r>
              <a:rPr sz="3200" dirty="0">
                <a:latin typeface="Tahoma"/>
                <a:cs typeface="Tahoma"/>
              </a:rPr>
              <a:t>will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not 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vote</a:t>
            </a:r>
            <a:r>
              <a:rPr sz="3200" spc="-5" dirty="0">
                <a:latin typeface="Tahoma"/>
                <a:cs typeface="Tahoma"/>
              </a:rPr>
              <a:t> consistently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for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any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single model</a:t>
            </a:r>
            <a:endParaRPr sz="3200">
              <a:latin typeface="Tahoma"/>
              <a:cs typeface="Tahoma"/>
            </a:endParaRPr>
          </a:p>
          <a:p>
            <a:pPr marL="355600" marR="6985" indent="-342900">
              <a:lnSpc>
                <a:spcPct val="100299"/>
              </a:lnSpc>
              <a:spcBef>
                <a:spcPts val="745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Missing</a:t>
            </a:r>
            <a:r>
              <a:rPr sz="3200" dirty="0">
                <a:latin typeface="Tahoma"/>
                <a:cs typeface="Tahoma"/>
              </a:rPr>
              <a:t> data</a:t>
            </a:r>
            <a:r>
              <a:rPr sz="3200" spc="-5" dirty="0">
                <a:latin typeface="Tahoma"/>
                <a:cs typeface="Tahoma"/>
              </a:rPr>
              <a:t> doesn’t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matter as </a:t>
            </a:r>
            <a:r>
              <a:rPr sz="3200" dirty="0">
                <a:latin typeface="Tahoma"/>
                <a:cs typeface="Tahoma"/>
              </a:rPr>
              <a:t>long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as 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there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are</a:t>
            </a:r>
            <a:r>
              <a:rPr sz="3200" dirty="0">
                <a:latin typeface="Tahoma"/>
                <a:cs typeface="Tahoma"/>
              </a:rPr>
              <a:t> enough </a:t>
            </a:r>
            <a:r>
              <a:rPr sz="3200" spc="-5" dirty="0">
                <a:latin typeface="Tahoma"/>
                <a:cs typeface="Tahoma"/>
              </a:rPr>
              <a:t>features remaining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agree </a:t>
            </a:r>
            <a:r>
              <a:rPr sz="3200" dirty="0">
                <a:latin typeface="Tahoma"/>
                <a:cs typeface="Tahoma"/>
              </a:rPr>
              <a:t>on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good model.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814" y="954278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Hough</a:t>
            </a:r>
            <a:r>
              <a:rPr spc="-55" dirty="0"/>
              <a:t> </a:t>
            </a:r>
            <a:r>
              <a:rPr spc="-5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39" y="6434487"/>
            <a:ext cx="8796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Arial MT"/>
                <a:cs typeface="Arial MT"/>
              </a:rPr>
              <a:t>P.V.C.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Hough,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i="1" spc="-5" dirty="0">
                <a:latin typeface="Arial"/>
                <a:cs typeface="Arial"/>
              </a:rPr>
              <a:t>Machine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Analysis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of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Bubble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Chamber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Pictures,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Proc.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Conf.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Energy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Accelerators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Instrumentation,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1959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7175" y="4849812"/>
            <a:ext cx="1304925" cy="619125"/>
            <a:chOff x="4067175" y="4849812"/>
            <a:chExt cx="1304925" cy="619125"/>
          </a:xfrm>
        </p:grpSpPr>
        <p:sp>
          <p:nvSpPr>
            <p:cNvPr id="5" name="object 5"/>
            <p:cNvSpPr/>
            <p:nvPr/>
          </p:nvSpPr>
          <p:spPr>
            <a:xfrm>
              <a:off x="4071937" y="4854575"/>
              <a:ext cx="1295400" cy="609600"/>
            </a:xfrm>
            <a:custGeom>
              <a:avLst/>
              <a:gdLst/>
              <a:ahLst/>
              <a:cxnLst/>
              <a:rect l="l" t="t" r="r" b="b"/>
              <a:pathLst>
                <a:path w="1295400" h="609600">
                  <a:moveTo>
                    <a:pt x="1085857" y="0"/>
                  </a:moveTo>
                  <a:lnTo>
                    <a:pt x="1085857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1085857" y="457200"/>
                  </a:lnTo>
                  <a:lnTo>
                    <a:pt x="1085857" y="609600"/>
                  </a:lnTo>
                  <a:lnTo>
                    <a:pt x="1295400" y="304801"/>
                  </a:lnTo>
                  <a:lnTo>
                    <a:pt x="108585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1937" y="4854575"/>
              <a:ext cx="1295400" cy="609600"/>
            </a:xfrm>
            <a:custGeom>
              <a:avLst/>
              <a:gdLst/>
              <a:ahLst/>
              <a:cxnLst/>
              <a:rect l="l" t="t" r="r" b="b"/>
              <a:pathLst>
                <a:path w="1295400" h="609600">
                  <a:moveTo>
                    <a:pt x="0" y="152399"/>
                  </a:moveTo>
                  <a:lnTo>
                    <a:pt x="1085857" y="152399"/>
                  </a:lnTo>
                  <a:lnTo>
                    <a:pt x="1085857" y="0"/>
                  </a:lnTo>
                  <a:lnTo>
                    <a:pt x="1295400" y="304800"/>
                  </a:lnTo>
                  <a:lnTo>
                    <a:pt x="1085857" y="609600"/>
                  </a:lnTo>
                  <a:lnTo>
                    <a:pt x="1085857" y="457200"/>
                  </a:lnTo>
                  <a:lnTo>
                    <a:pt x="0" y="457200"/>
                  </a:lnTo>
                  <a:lnTo>
                    <a:pt x="0" y="15239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18200" y="4138612"/>
          <a:ext cx="1924685" cy="183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527175" y="4394200"/>
            <a:ext cx="2092325" cy="1671955"/>
            <a:chOff x="1527175" y="4394200"/>
            <a:chExt cx="2092325" cy="1671955"/>
          </a:xfrm>
        </p:grpSpPr>
        <p:sp>
          <p:nvSpPr>
            <p:cNvPr id="9" name="object 9"/>
            <p:cNvSpPr/>
            <p:nvPr/>
          </p:nvSpPr>
          <p:spPr>
            <a:xfrm>
              <a:off x="1531937" y="4398962"/>
              <a:ext cx="2082800" cy="1662430"/>
            </a:xfrm>
            <a:custGeom>
              <a:avLst/>
              <a:gdLst/>
              <a:ahLst/>
              <a:cxnLst/>
              <a:rect l="l" t="t" r="r" b="b"/>
              <a:pathLst>
                <a:path w="2082800" h="1662429">
                  <a:moveTo>
                    <a:pt x="0" y="0"/>
                  </a:moveTo>
                  <a:lnTo>
                    <a:pt x="2082800" y="0"/>
                  </a:lnTo>
                  <a:lnTo>
                    <a:pt x="2082800" y="1662112"/>
                  </a:lnTo>
                  <a:lnTo>
                    <a:pt x="0" y="16621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075" y="5741987"/>
              <a:ext cx="85725" cy="85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5675" y="5513387"/>
              <a:ext cx="85725" cy="857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0475" y="5284787"/>
              <a:ext cx="85725" cy="857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9075" y="5056187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675" y="4903787"/>
              <a:ext cx="85725" cy="85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275" y="4675187"/>
              <a:ext cx="85725" cy="8572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24964" y="6082474"/>
            <a:ext cx="1478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Image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7478" y="6158674"/>
            <a:ext cx="2748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Hough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parameter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9653" y="1993116"/>
            <a:ext cx="6958965" cy="39154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650"/>
              </a:spcBef>
              <a:buClr>
                <a:srgbClr val="FF0000"/>
              </a:buClr>
              <a:buSzPct val="54166"/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latin typeface="Tahoma"/>
                <a:cs typeface="Tahoma"/>
              </a:rPr>
              <a:t>Discretize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parameter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space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bins</a:t>
            </a:r>
            <a:endParaRPr sz="2400">
              <a:latin typeface="Tahoma"/>
              <a:cs typeface="Tahoma"/>
            </a:endParaRPr>
          </a:p>
          <a:p>
            <a:pPr marL="297815" marR="5080" indent="-285750" algn="just">
              <a:lnSpc>
                <a:spcPct val="100099"/>
              </a:lnSpc>
              <a:spcBef>
                <a:spcPts val="555"/>
              </a:spcBef>
              <a:buClr>
                <a:srgbClr val="FF0000"/>
              </a:buClr>
              <a:buSzPct val="54166"/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each </a:t>
            </a:r>
            <a:r>
              <a:rPr sz="2400" spc="-5" dirty="0">
                <a:latin typeface="Tahoma"/>
                <a:cs typeface="Tahoma"/>
              </a:rPr>
              <a:t>feature point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image, put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vote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every bin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parameter </a:t>
            </a:r>
            <a:r>
              <a:rPr sz="2400" dirty="0">
                <a:latin typeface="Tahoma"/>
                <a:cs typeface="Tahoma"/>
              </a:rPr>
              <a:t>space </a:t>
            </a:r>
            <a:r>
              <a:rPr sz="2400" spc="-5" dirty="0">
                <a:latin typeface="Tahoma"/>
                <a:cs typeface="Tahoma"/>
              </a:rPr>
              <a:t>that could have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generated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this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point.</a:t>
            </a:r>
            <a:endParaRPr sz="2400">
              <a:latin typeface="Tahoma"/>
              <a:cs typeface="Tahoma"/>
            </a:endParaRPr>
          </a:p>
          <a:p>
            <a:pPr marL="298450" indent="-285750" algn="just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"/>
              <a:tabLst>
                <a:tab pos="298450" algn="l"/>
              </a:tabLst>
            </a:pPr>
            <a:r>
              <a:rPr sz="2400" spc="-5" dirty="0">
                <a:latin typeface="Tahoma"/>
                <a:cs typeface="Tahoma"/>
              </a:rPr>
              <a:t>Find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bins that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have 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votes.</a:t>
            </a:r>
            <a:endParaRPr sz="2400">
              <a:latin typeface="Tahoma"/>
              <a:cs typeface="Tahoma"/>
            </a:endParaRPr>
          </a:p>
          <a:p>
            <a:pPr marR="38100" algn="ctr">
              <a:lnSpc>
                <a:spcPct val="100000"/>
              </a:lnSpc>
              <a:spcBef>
                <a:spcPts val="2565"/>
              </a:spcBef>
            </a:pPr>
            <a:r>
              <a:rPr sz="2800" spc="-5" dirty="0">
                <a:latin typeface="Tahoma"/>
                <a:cs typeface="Tahoma"/>
              </a:rPr>
              <a:t>y=mx+b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Tahoma"/>
              <a:cs typeface="Tahoma"/>
            </a:endParaRPr>
          </a:p>
          <a:p>
            <a:pPr marL="1943735" algn="ctr">
              <a:lnSpc>
                <a:spcPct val="100000"/>
              </a:lnSpc>
            </a:pPr>
            <a:r>
              <a:rPr sz="2800" dirty="0">
                <a:latin typeface="Tahoma"/>
                <a:cs typeface="Tahoma"/>
              </a:rPr>
              <a:t>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53101" y="5311775"/>
            <a:ext cx="76200" cy="511175"/>
          </a:xfrm>
          <a:custGeom>
            <a:avLst/>
            <a:gdLst/>
            <a:ahLst/>
            <a:cxnLst/>
            <a:rect l="l" t="t" r="r" b="b"/>
            <a:pathLst>
              <a:path w="76200" h="511175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6" y="511175"/>
                </a:lnTo>
                <a:lnTo>
                  <a:pt x="42861" y="511175"/>
                </a:lnTo>
                <a:lnTo>
                  <a:pt x="42862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9187" y="6075364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33337"/>
                </a:lnTo>
                <a:lnTo>
                  <a:pt x="0" y="33336"/>
                </a:lnTo>
                <a:lnTo>
                  <a:pt x="0" y="42861"/>
                </a:lnTo>
                <a:lnTo>
                  <a:pt x="685800" y="42862"/>
                </a:lnTo>
                <a:lnTo>
                  <a:pt x="685800" y="76199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28678" y="5892483"/>
            <a:ext cx="22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203" y="448818"/>
            <a:ext cx="4147185" cy="1369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Parameter</a:t>
            </a:r>
            <a:r>
              <a:rPr spc="-60" dirty="0"/>
              <a:t> </a:t>
            </a:r>
            <a:r>
              <a:rPr spc="-5" dirty="0"/>
              <a:t>space </a:t>
            </a:r>
            <a:r>
              <a:rPr spc="-136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727" y="2181415"/>
            <a:ext cx="7524115" cy="10045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straight</a:t>
            </a:r>
            <a:r>
              <a:rPr sz="3200" dirty="0">
                <a:latin typeface="Tahoma"/>
                <a:cs typeface="Tahoma"/>
              </a:rPr>
              <a:t> line in the image </a:t>
            </a:r>
            <a:r>
              <a:rPr sz="3200" spc="-5" dirty="0">
                <a:latin typeface="Tahoma"/>
                <a:cs typeface="Tahoma"/>
              </a:rPr>
              <a:t>corresponds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to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point in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Hough </a:t>
            </a:r>
            <a:r>
              <a:rPr sz="3200" spc="-5" dirty="0">
                <a:latin typeface="Tahoma"/>
                <a:cs typeface="Tahoma"/>
              </a:rPr>
              <a:t>space.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28" y="3745674"/>
            <a:ext cx="1478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Image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2840" y="3969513"/>
            <a:ext cx="2748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Hough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parameter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6325" y="4419250"/>
            <a:ext cx="1638935" cy="1638300"/>
            <a:chOff x="876325" y="4419250"/>
            <a:chExt cx="1638935" cy="1638300"/>
          </a:xfrm>
        </p:grpSpPr>
        <p:sp>
          <p:nvSpPr>
            <p:cNvPr id="7" name="object 7"/>
            <p:cNvSpPr/>
            <p:nvPr/>
          </p:nvSpPr>
          <p:spPr>
            <a:xfrm>
              <a:off x="876325" y="4419257"/>
              <a:ext cx="1638935" cy="1638300"/>
            </a:xfrm>
            <a:custGeom>
              <a:avLst/>
              <a:gdLst/>
              <a:ahLst/>
              <a:cxnLst/>
              <a:rect l="l" t="t" r="r" b="b"/>
              <a:pathLst>
                <a:path w="1638935" h="1638300">
                  <a:moveTo>
                    <a:pt x="1638401" y="1600060"/>
                  </a:moveTo>
                  <a:lnTo>
                    <a:pt x="1562201" y="1561960"/>
                  </a:lnTo>
                  <a:lnTo>
                    <a:pt x="1562201" y="1595297"/>
                  </a:lnTo>
                  <a:lnTo>
                    <a:pt x="42849" y="1595297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24" y="1600060"/>
                  </a:lnTo>
                  <a:lnTo>
                    <a:pt x="38087" y="1600060"/>
                  </a:lnTo>
                  <a:lnTo>
                    <a:pt x="38087" y="1604822"/>
                  </a:lnTo>
                  <a:lnTo>
                    <a:pt x="1562201" y="1604822"/>
                  </a:lnTo>
                  <a:lnTo>
                    <a:pt x="1562201" y="1638160"/>
                  </a:lnTo>
                  <a:lnTo>
                    <a:pt x="1638401" y="1600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8087" y="4560524"/>
              <a:ext cx="641350" cy="1251585"/>
            </a:xfrm>
            <a:custGeom>
              <a:avLst/>
              <a:gdLst/>
              <a:ahLst/>
              <a:cxnLst/>
              <a:rect l="l" t="t" r="r" b="b"/>
              <a:pathLst>
                <a:path w="641350" h="1251585">
                  <a:moveTo>
                    <a:pt x="0" y="1251373"/>
                  </a:moveTo>
                  <a:lnTo>
                    <a:pt x="640798" y="0"/>
                  </a:lnTo>
                </a:path>
              </a:pathLst>
            </a:custGeom>
            <a:ln w="952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68069" y="6020183"/>
            <a:ext cx="201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x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27" y="4190683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0048" y="4957644"/>
            <a:ext cx="1703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y=m</a:t>
            </a:r>
            <a:r>
              <a:rPr sz="2775" baseline="-19519" dirty="0">
                <a:latin typeface="Tahoma"/>
                <a:cs typeface="Tahoma"/>
              </a:rPr>
              <a:t>1</a:t>
            </a:r>
            <a:r>
              <a:rPr sz="2800" dirty="0">
                <a:latin typeface="Tahoma"/>
                <a:cs typeface="Tahoma"/>
              </a:rPr>
              <a:t>x+b</a:t>
            </a:r>
            <a:r>
              <a:rPr sz="2775" baseline="-19519" dirty="0">
                <a:latin typeface="Tahoma"/>
                <a:cs typeface="Tahoma"/>
              </a:rPr>
              <a:t>1</a:t>
            </a:r>
            <a:endParaRPr sz="2775" baseline="-19519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1090" y="5986145"/>
            <a:ext cx="324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m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95637" y="4419319"/>
            <a:ext cx="1637664" cy="1638935"/>
            <a:chOff x="4595637" y="4419319"/>
            <a:chExt cx="1637664" cy="1638935"/>
          </a:xfrm>
        </p:grpSpPr>
        <p:sp>
          <p:nvSpPr>
            <p:cNvPr id="14" name="object 14"/>
            <p:cNvSpPr/>
            <p:nvPr/>
          </p:nvSpPr>
          <p:spPr>
            <a:xfrm>
              <a:off x="4595634" y="4419320"/>
              <a:ext cx="1637664" cy="1638935"/>
            </a:xfrm>
            <a:custGeom>
              <a:avLst/>
              <a:gdLst/>
              <a:ahLst/>
              <a:cxnLst/>
              <a:rect l="l" t="t" r="r" b="b"/>
              <a:pathLst>
                <a:path w="1637664" h="1638935">
                  <a:moveTo>
                    <a:pt x="1637550" y="1600492"/>
                  </a:moveTo>
                  <a:lnTo>
                    <a:pt x="1561350" y="1562392"/>
                  </a:lnTo>
                  <a:lnTo>
                    <a:pt x="1561350" y="1595729"/>
                  </a:lnTo>
                  <a:lnTo>
                    <a:pt x="42862" y="1595729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1600479"/>
                  </a:lnTo>
                  <a:lnTo>
                    <a:pt x="38100" y="1600479"/>
                  </a:lnTo>
                  <a:lnTo>
                    <a:pt x="38100" y="1605241"/>
                  </a:lnTo>
                  <a:lnTo>
                    <a:pt x="1561350" y="1605254"/>
                  </a:lnTo>
                  <a:lnTo>
                    <a:pt x="1561350" y="1638592"/>
                  </a:lnTo>
                  <a:lnTo>
                    <a:pt x="1637550" y="1600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4551" y="5443375"/>
              <a:ext cx="161854" cy="20012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333240" y="4190683"/>
            <a:ext cx="22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82654" y="4970484"/>
            <a:ext cx="1212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(m</a:t>
            </a:r>
            <a:r>
              <a:rPr sz="2775" baseline="-19519" dirty="0">
                <a:latin typeface="Tahoma"/>
                <a:cs typeface="Tahoma"/>
              </a:rPr>
              <a:t>1</a:t>
            </a:r>
            <a:r>
              <a:rPr sz="2800" dirty="0">
                <a:latin typeface="Tahoma"/>
                <a:cs typeface="Tahoma"/>
              </a:rPr>
              <a:t>,b</a:t>
            </a:r>
            <a:r>
              <a:rPr sz="2775" baseline="-19519" dirty="0">
                <a:latin typeface="Tahoma"/>
                <a:cs typeface="Tahoma"/>
              </a:rPr>
              <a:t>1</a:t>
            </a:r>
            <a:r>
              <a:rPr sz="280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33800" y="5219700"/>
            <a:ext cx="520700" cy="592455"/>
          </a:xfrm>
          <a:custGeom>
            <a:avLst/>
            <a:gdLst/>
            <a:ahLst/>
            <a:cxnLst/>
            <a:rect l="l" t="t" r="r" b="b"/>
            <a:pathLst>
              <a:path w="520700" h="592454">
                <a:moveTo>
                  <a:pt x="0" y="148034"/>
                </a:moveTo>
                <a:lnTo>
                  <a:pt x="260350" y="148034"/>
                </a:lnTo>
                <a:lnTo>
                  <a:pt x="260350" y="0"/>
                </a:lnTo>
                <a:lnTo>
                  <a:pt x="520700" y="296069"/>
                </a:lnTo>
                <a:lnTo>
                  <a:pt x="260350" y="592138"/>
                </a:lnTo>
                <a:lnTo>
                  <a:pt x="260350" y="444103"/>
                </a:lnTo>
                <a:lnTo>
                  <a:pt x="0" y="444103"/>
                </a:lnTo>
                <a:lnTo>
                  <a:pt x="0" y="1480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81090" y="6536896"/>
            <a:ext cx="25406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Seitz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203" y="448818"/>
            <a:ext cx="4147185" cy="1369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Parameter</a:t>
            </a:r>
            <a:r>
              <a:rPr spc="-60" dirty="0"/>
              <a:t> </a:t>
            </a:r>
            <a:r>
              <a:rPr spc="-5" dirty="0"/>
              <a:t>space </a:t>
            </a:r>
            <a:r>
              <a:rPr spc="-136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727" y="2181415"/>
            <a:ext cx="7136765" cy="10045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 point in the image </a:t>
            </a:r>
            <a:r>
              <a:rPr sz="3200" spc="-5" dirty="0">
                <a:latin typeface="Tahoma"/>
                <a:cs typeface="Tahoma"/>
              </a:rPr>
              <a:t>corresponds </a:t>
            </a:r>
            <a:r>
              <a:rPr sz="3200" dirty="0">
                <a:latin typeface="Tahoma"/>
                <a:cs typeface="Tahoma"/>
              </a:rPr>
              <a:t>to a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the Hough</a:t>
            </a:r>
            <a:r>
              <a:rPr sz="3200" spc="-5" dirty="0">
                <a:latin typeface="Tahoma"/>
                <a:cs typeface="Tahoma"/>
              </a:rPr>
              <a:t> space.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28" y="3745674"/>
            <a:ext cx="1478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Image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103" y="3766313"/>
            <a:ext cx="2748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Hough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parameter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6288" y="4400206"/>
            <a:ext cx="1638935" cy="1638300"/>
          </a:xfrm>
          <a:custGeom>
            <a:avLst/>
            <a:gdLst/>
            <a:ahLst/>
            <a:cxnLst/>
            <a:rect l="l" t="t" r="r" b="b"/>
            <a:pathLst>
              <a:path w="1638934" h="1638300">
                <a:moveTo>
                  <a:pt x="1638401" y="1600060"/>
                </a:moveTo>
                <a:lnTo>
                  <a:pt x="1562201" y="1561960"/>
                </a:lnTo>
                <a:lnTo>
                  <a:pt x="1562201" y="1595297"/>
                </a:lnTo>
                <a:lnTo>
                  <a:pt x="42849" y="1595297"/>
                </a:lnTo>
                <a:lnTo>
                  <a:pt x="42862" y="76200"/>
                </a:lnTo>
                <a:lnTo>
                  <a:pt x="76200" y="76200"/>
                </a:lnTo>
                <a:lnTo>
                  <a:pt x="38100" y="0"/>
                </a:lnTo>
                <a:lnTo>
                  <a:pt x="0" y="76200"/>
                </a:lnTo>
                <a:lnTo>
                  <a:pt x="33337" y="76200"/>
                </a:lnTo>
                <a:lnTo>
                  <a:pt x="33324" y="1600060"/>
                </a:lnTo>
                <a:lnTo>
                  <a:pt x="38087" y="1600060"/>
                </a:lnTo>
                <a:lnTo>
                  <a:pt x="38087" y="1604822"/>
                </a:lnTo>
                <a:lnTo>
                  <a:pt x="1562201" y="1604822"/>
                </a:lnTo>
                <a:lnTo>
                  <a:pt x="1562201" y="1638160"/>
                </a:lnTo>
                <a:lnTo>
                  <a:pt x="1638401" y="160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93690" y="4171633"/>
            <a:ext cx="22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3911" y="4603924"/>
            <a:ext cx="182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ahoma"/>
                <a:cs typeface="Tahoma"/>
              </a:rPr>
              <a:t>b=-x</a:t>
            </a:r>
            <a:r>
              <a:rPr sz="2775" spc="-15" baseline="-19519" dirty="0">
                <a:latin typeface="Tahoma"/>
                <a:cs typeface="Tahoma"/>
              </a:rPr>
              <a:t>1</a:t>
            </a:r>
            <a:r>
              <a:rPr sz="2800" spc="-10" dirty="0">
                <a:latin typeface="Tahoma"/>
                <a:cs typeface="Tahoma"/>
              </a:rPr>
              <a:t>m+y</a:t>
            </a:r>
            <a:r>
              <a:rPr sz="2775" spc="-15" baseline="-19519" dirty="0">
                <a:latin typeface="Tahoma"/>
                <a:cs typeface="Tahoma"/>
              </a:rPr>
              <a:t>1</a:t>
            </a:r>
            <a:endParaRPr sz="2775" baseline="-19519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2866" y="4638394"/>
            <a:ext cx="1638935" cy="1638935"/>
            <a:chOff x="1012866" y="4638394"/>
            <a:chExt cx="1638935" cy="1638935"/>
          </a:xfrm>
        </p:grpSpPr>
        <p:sp>
          <p:nvSpPr>
            <p:cNvPr id="10" name="object 10"/>
            <p:cNvSpPr/>
            <p:nvPr/>
          </p:nvSpPr>
          <p:spPr>
            <a:xfrm>
              <a:off x="1012863" y="4638395"/>
              <a:ext cx="1638935" cy="1638935"/>
            </a:xfrm>
            <a:custGeom>
              <a:avLst/>
              <a:gdLst/>
              <a:ahLst/>
              <a:cxnLst/>
              <a:rect l="l" t="t" r="r" b="b"/>
              <a:pathLst>
                <a:path w="1638935" h="1638935">
                  <a:moveTo>
                    <a:pt x="1638477" y="1600492"/>
                  </a:moveTo>
                  <a:lnTo>
                    <a:pt x="1562277" y="1562392"/>
                  </a:lnTo>
                  <a:lnTo>
                    <a:pt x="1562277" y="1595729"/>
                  </a:lnTo>
                  <a:lnTo>
                    <a:pt x="42862" y="1595729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1600479"/>
                  </a:lnTo>
                  <a:lnTo>
                    <a:pt x="38100" y="1600479"/>
                  </a:lnTo>
                  <a:lnTo>
                    <a:pt x="38100" y="1605241"/>
                  </a:lnTo>
                  <a:lnTo>
                    <a:pt x="1562277" y="1605254"/>
                  </a:lnTo>
                  <a:lnTo>
                    <a:pt x="1562277" y="1638592"/>
                  </a:lnTo>
                  <a:lnTo>
                    <a:pt x="1638477" y="1600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008" y="5662449"/>
              <a:ext cx="161942" cy="20012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50252" y="4409758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0111" y="5189559"/>
            <a:ext cx="1071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(x</a:t>
            </a:r>
            <a:r>
              <a:rPr sz="2775" baseline="-19519" dirty="0">
                <a:latin typeface="Tahoma"/>
                <a:cs typeface="Tahoma"/>
              </a:rPr>
              <a:t>1</a:t>
            </a:r>
            <a:r>
              <a:rPr sz="2800" dirty="0">
                <a:latin typeface="Tahoma"/>
                <a:cs typeface="Tahoma"/>
              </a:rPr>
              <a:t>,y</a:t>
            </a:r>
            <a:r>
              <a:rPr sz="2775" baseline="-19519" dirty="0">
                <a:latin typeface="Tahoma"/>
                <a:cs typeface="Tahoma"/>
              </a:rPr>
              <a:t>1</a:t>
            </a:r>
            <a:r>
              <a:rPr sz="280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2350" y="4868862"/>
            <a:ext cx="1016000" cy="914400"/>
          </a:xfrm>
          <a:custGeom>
            <a:avLst/>
            <a:gdLst/>
            <a:ahLst/>
            <a:cxnLst/>
            <a:rect l="l" t="t" r="r" b="b"/>
            <a:pathLst>
              <a:path w="1016000" h="914400">
                <a:moveTo>
                  <a:pt x="0" y="0"/>
                </a:moveTo>
                <a:lnTo>
                  <a:pt x="1016000" y="914400"/>
                </a:lnTo>
              </a:path>
            </a:pathLst>
          </a:custGeom>
          <a:ln w="952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1400" y="5156200"/>
            <a:ext cx="1143000" cy="701675"/>
          </a:xfrm>
          <a:custGeom>
            <a:avLst/>
            <a:gdLst/>
            <a:ahLst/>
            <a:cxnLst/>
            <a:rect l="l" t="t" r="r" b="b"/>
            <a:pathLst>
              <a:path w="1143000" h="701675">
                <a:moveTo>
                  <a:pt x="0" y="175418"/>
                </a:moveTo>
                <a:lnTo>
                  <a:pt x="792428" y="175418"/>
                </a:lnTo>
                <a:lnTo>
                  <a:pt x="792428" y="0"/>
                </a:lnTo>
                <a:lnTo>
                  <a:pt x="1143000" y="350837"/>
                </a:lnTo>
                <a:lnTo>
                  <a:pt x="792428" y="701675"/>
                </a:lnTo>
                <a:lnTo>
                  <a:pt x="792428" y="526256"/>
                </a:lnTo>
                <a:lnTo>
                  <a:pt x="0" y="526256"/>
                </a:lnTo>
                <a:lnTo>
                  <a:pt x="0" y="1754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81090" y="6000959"/>
            <a:ext cx="254063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m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Seitz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8453" y="6155834"/>
            <a:ext cx="20193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x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203" y="448818"/>
            <a:ext cx="4147185" cy="1369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Parameter</a:t>
            </a:r>
            <a:r>
              <a:rPr spc="-60" dirty="0"/>
              <a:t> </a:t>
            </a:r>
            <a:r>
              <a:rPr spc="-5" dirty="0"/>
              <a:t>space </a:t>
            </a:r>
            <a:r>
              <a:rPr spc="-136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727" y="2181415"/>
            <a:ext cx="7312025" cy="10045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0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Two points in the image </a:t>
            </a:r>
            <a:r>
              <a:rPr sz="3200" spc="-5" dirty="0">
                <a:latin typeface="Tahoma"/>
                <a:cs typeface="Tahoma"/>
              </a:rPr>
              <a:t>correspond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9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two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the Hough</a:t>
            </a:r>
            <a:r>
              <a:rPr sz="3200" spc="-5" dirty="0">
                <a:latin typeface="Tahoma"/>
                <a:cs typeface="Tahoma"/>
              </a:rPr>
              <a:t> space.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28" y="3745674"/>
            <a:ext cx="1478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Image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103" y="3766313"/>
            <a:ext cx="2748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Hough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parameter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56288" y="4400200"/>
            <a:ext cx="2103755" cy="1638300"/>
            <a:chOff x="5656288" y="4400200"/>
            <a:chExt cx="2103755" cy="1638300"/>
          </a:xfrm>
        </p:grpSpPr>
        <p:sp>
          <p:nvSpPr>
            <p:cNvPr id="7" name="object 7"/>
            <p:cNvSpPr/>
            <p:nvPr/>
          </p:nvSpPr>
          <p:spPr>
            <a:xfrm>
              <a:off x="5656288" y="4400207"/>
              <a:ext cx="1638935" cy="1638300"/>
            </a:xfrm>
            <a:custGeom>
              <a:avLst/>
              <a:gdLst/>
              <a:ahLst/>
              <a:cxnLst/>
              <a:rect l="l" t="t" r="r" b="b"/>
              <a:pathLst>
                <a:path w="1638934" h="1638300">
                  <a:moveTo>
                    <a:pt x="1638401" y="1600060"/>
                  </a:moveTo>
                  <a:lnTo>
                    <a:pt x="1562201" y="1561960"/>
                  </a:lnTo>
                  <a:lnTo>
                    <a:pt x="1562201" y="1595297"/>
                  </a:lnTo>
                  <a:lnTo>
                    <a:pt x="42849" y="1595297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24" y="1600060"/>
                  </a:lnTo>
                  <a:lnTo>
                    <a:pt x="38087" y="1600060"/>
                  </a:lnTo>
                  <a:lnTo>
                    <a:pt x="38087" y="1604822"/>
                  </a:lnTo>
                  <a:lnTo>
                    <a:pt x="1562201" y="1604822"/>
                  </a:lnTo>
                  <a:lnTo>
                    <a:pt x="1562201" y="1638160"/>
                  </a:lnTo>
                  <a:lnTo>
                    <a:pt x="1638401" y="1600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2350" y="4868862"/>
              <a:ext cx="1016000" cy="914400"/>
            </a:xfrm>
            <a:custGeom>
              <a:avLst/>
              <a:gdLst/>
              <a:ahLst/>
              <a:cxnLst/>
              <a:rect l="l" t="t" r="r" b="b"/>
              <a:pathLst>
                <a:path w="1016000" h="914400">
                  <a:moveTo>
                    <a:pt x="0" y="0"/>
                  </a:moveTo>
                  <a:lnTo>
                    <a:pt x="1016000" y="914400"/>
                  </a:lnTo>
                </a:path>
              </a:pathLst>
            </a:custGeom>
            <a:ln w="952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6925" y="5283200"/>
              <a:ext cx="1878330" cy="414655"/>
            </a:xfrm>
            <a:custGeom>
              <a:avLst/>
              <a:gdLst/>
              <a:ahLst/>
              <a:cxnLst/>
              <a:rect l="l" t="t" r="r" b="b"/>
              <a:pathLst>
                <a:path w="1878329" h="414654">
                  <a:moveTo>
                    <a:pt x="0" y="0"/>
                  </a:moveTo>
                  <a:lnTo>
                    <a:pt x="1878013" y="414338"/>
                  </a:lnTo>
                </a:path>
              </a:pathLst>
            </a:custGeom>
            <a:ln w="9525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83911" y="4469159"/>
            <a:ext cx="2635250" cy="114871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2800" spc="-10" dirty="0">
                <a:latin typeface="Tahoma"/>
                <a:cs typeface="Tahoma"/>
              </a:rPr>
              <a:t>b=-x</a:t>
            </a:r>
            <a:r>
              <a:rPr sz="2775" spc="-15" baseline="-19519" dirty="0">
                <a:latin typeface="Tahoma"/>
                <a:cs typeface="Tahoma"/>
              </a:rPr>
              <a:t>1</a:t>
            </a:r>
            <a:r>
              <a:rPr sz="2800" spc="-10" dirty="0">
                <a:latin typeface="Tahoma"/>
                <a:cs typeface="Tahoma"/>
              </a:rPr>
              <a:t>m+y</a:t>
            </a:r>
            <a:r>
              <a:rPr sz="2775" spc="-15" baseline="-19519" dirty="0">
                <a:latin typeface="Tahoma"/>
                <a:cs typeface="Tahoma"/>
              </a:rPr>
              <a:t>1</a:t>
            </a:r>
            <a:endParaRPr sz="2775" baseline="-19519">
              <a:latin typeface="Tahoma"/>
              <a:cs typeface="Tahoma"/>
            </a:endParaRPr>
          </a:p>
          <a:p>
            <a:pPr marL="849630">
              <a:lnSpc>
                <a:spcPct val="100000"/>
              </a:lnSpc>
              <a:spcBef>
                <a:spcPts val="1060"/>
              </a:spcBef>
            </a:pPr>
            <a:r>
              <a:rPr sz="2800" spc="-10" dirty="0">
                <a:latin typeface="Tahoma"/>
                <a:cs typeface="Tahoma"/>
              </a:rPr>
              <a:t>b=-x</a:t>
            </a:r>
            <a:r>
              <a:rPr sz="2775" spc="-15" baseline="-19519" dirty="0">
                <a:latin typeface="Tahoma"/>
                <a:cs typeface="Tahoma"/>
              </a:rPr>
              <a:t>2</a:t>
            </a:r>
            <a:r>
              <a:rPr sz="2800" spc="-10" dirty="0">
                <a:latin typeface="Tahoma"/>
                <a:cs typeface="Tahoma"/>
              </a:rPr>
              <a:t>m+y</a:t>
            </a:r>
            <a:r>
              <a:rPr sz="2775" spc="-15" baseline="-19519" dirty="0">
                <a:latin typeface="Tahoma"/>
                <a:cs typeface="Tahoma"/>
              </a:rPr>
              <a:t>2</a:t>
            </a:r>
            <a:endParaRPr sz="2775" baseline="-19519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1540" y="3666808"/>
            <a:ext cx="21844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642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Parameters</a:t>
            </a:r>
            <a:r>
              <a:rPr sz="2000" spc="-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of </a:t>
            </a:r>
            <a:r>
              <a:rPr sz="2000" spc="-6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straight</a:t>
            </a:r>
            <a:r>
              <a:rPr sz="2000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480"/>
              </a:lnSpc>
              <a:tabLst>
                <a:tab pos="1974214" algn="l"/>
              </a:tabLst>
            </a:pP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j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2000" spc="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g</a:t>
            </a:r>
            <a:r>
              <a:rPr sz="2000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hes</a:t>
            </a: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e	</a:t>
            </a:r>
            <a:r>
              <a:rPr sz="2800" dirty="0"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2320"/>
              </a:lnSpc>
            </a:pPr>
            <a:r>
              <a:rPr sz="2000" dirty="0">
                <a:solidFill>
                  <a:srgbClr val="C00000"/>
                </a:solidFill>
                <a:latin typeface="Tahoma"/>
                <a:cs typeface="Tahoma"/>
              </a:rPr>
              <a:t>two</a:t>
            </a:r>
            <a:r>
              <a:rPr sz="2000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ahoma"/>
                <a:cs typeface="Tahoma"/>
              </a:rPr>
              <a:t>points.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2866" y="4600575"/>
            <a:ext cx="1638935" cy="1676400"/>
            <a:chOff x="1012866" y="4600575"/>
            <a:chExt cx="1638935" cy="1676400"/>
          </a:xfrm>
        </p:grpSpPr>
        <p:sp>
          <p:nvSpPr>
            <p:cNvPr id="13" name="object 13"/>
            <p:cNvSpPr/>
            <p:nvPr/>
          </p:nvSpPr>
          <p:spPr>
            <a:xfrm>
              <a:off x="1012863" y="4638395"/>
              <a:ext cx="1638935" cy="1638935"/>
            </a:xfrm>
            <a:custGeom>
              <a:avLst/>
              <a:gdLst/>
              <a:ahLst/>
              <a:cxnLst/>
              <a:rect l="l" t="t" r="r" b="b"/>
              <a:pathLst>
                <a:path w="1638935" h="1638935">
                  <a:moveTo>
                    <a:pt x="1638477" y="1600492"/>
                  </a:moveTo>
                  <a:lnTo>
                    <a:pt x="1562277" y="1562392"/>
                  </a:lnTo>
                  <a:lnTo>
                    <a:pt x="1562277" y="1595729"/>
                  </a:lnTo>
                  <a:lnTo>
                    <a:pt x="42862" y="1595729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1600479"/>
                  </a:lnTo>
                  <a:lnTo>
                    <a:pt x="38100" y="1600479"/>
                  </a:lnTo>
                  <a:lnTo>
                    <a:pt x="38100" y="1605241"/>
                  </a:lnTo>
                  <a:lnTo>
                    <a:pt x="1562277" y="1605254"/>
                  </a:lnTo>
                  <a:lnTo>
                    <a:pt x="1562277" y="1638592"/>
                  </a:lnTo>
                  <a:lnTo>
                    <a:pt x="1638477" y="1600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008" y="5662449"/>
              <a:ext cx="161942" cy="2001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887" y="4600575"/>
              <a:ext cx="217488" cy="2222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50252" y="4409758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0111" y="4328795"/>
            <a:ext cx="124396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(x</a:t>
            </a:r>
            <a:r>
              <a:rPr sz="2775" baseline="-19519" dirty="0">
                <a:latin typeface="Tahoma"/>
                <a:cs typeface="Tahoma"/>
              </a:rPr>
              <a:t>2</a:t>
            </a:r>
            <a:r>
              <a:rPr sz="2800" dirty="0">
                <a:latin typeface="Tahoma"/>
                <a:cs typeface="Tahoma"/>
              </a:rPr>
              <a:t>,y</a:t>
            </a:r>
            <a:r>
              <a:rPr sz="2775" baseline="-19519" dirty="0">
                <a:latin typeface="Tahoma"/>
                <a:cs typeface="Tahoma"/>
              </a:rPr>
              <a:t>2</a:t>
            </a:r>
            <a:r>
              <a:rPr sz="280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415"/>
              </a:spcBef>
            </a:pPr>
            <a:r>
              <a:rPr sz="2800" dirty="0">
                <a:latin typeface="Tahoma"/>
                <a:cs typeface="Tahoma"/>
              </a:rPr>
              <a:t>(x</a:t>
            </a:r>
            <a:r>
              <a:rPr sz="2775" baseline="-19519" dirty="0">
                <a:latin typeface="Tahoma"/>
                <a:cs typeface="Tahoma"/>
              </a:rPr>
              <a:t>1</a:t>
            </a:r>
            <a:r>
              <a:rPr sz="2800" dirty="0">
                <a:latin typeface="Tahoma"/>
                <a:cs typeface="Tahoma"/>
              </a:rPr>
              <a:t>,y</a:t>
            </a:r>
            <a:r>
              <a:rPr sz="2775" baseline="-19519" dirty="0">
                <a:latin typeface="Tahoma"/>
                <a:cs typeface="Tahoma"/>
              </a:rPr>
              <a:t>1</a:t>
            </a:r>
            <a:r>
              <a:rPr sz="280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1400" y="5156200"/>
            <a:ext cx="1143000" cy="701675"/>
          </a:xfrm>
          <a:custGeom>
            <a:avLst/>
            <a:gdLst/>
            <a:ahLst/>
            <a:cxnLst/>
            <a:rect l="l" t="t" r="r" b="b"/>
            <a:pathLst>
              <a:path w="1143000" h="701675">
                <a:moveTo>
                  <a:pt x="0" y="175418"/>
                </a:moveTo>
                <a:lnTo>
                  <a:pt x="792428" y="175418"/>
                </a:lnTo>
                <a:lnTo>
                  <a:pt x="792428" y="0"/>
                </a:lnTo>
                <a:lnTo>
                  <a:pt x="1143000" y="350837"/>
                </a:lnTo>
                <a:lnTo>
                  <a:pt x="792428" y="701675"/>
                </a:lnTo>
                <a:lnTo>
                  <a:pt x="792428" y="526256"/>
                </a:lnTo>
                <a:lnTo>
                  <a:pt x="0" y="526256"/>
                </a:lnTo>
                <a:lnTo>
                  <a:pt x="0" y="1754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90983" y="4895851"/>
            <a:ext cx="2038985" cy="681355"/>
          </a:xfrm>
          <a:custGeom>
            <a:avLst/>
            <a:gdLst/>
            <a:ahLst/>
            <a:cxnLst/>
            <a:rect l="l" t="t" r="r" b="b"/>
            <a:pathLst>
              <a:path w="2038984" h="681354">
                <a:moveTo>
                  <a:pt x="182" y="0"/>
                </a:moveTo>
                <a:lnTo>
                  <a:pt x="0" y="9523"/>
                </a:lnTo>
                <a:lnTo>
                  <a:pt x="95422" y="11358"/>
                </a:lnTo>
                <a:lnTo>
                  <a:pt x="189923" y="16701"/>
                </a:lnTo>
                <a:lnTo>
                  <a:pt x="282935" y="25318"/>
                </a:lnTo>
                <a:lnTo>
                  <a:pt x="373712" y="36974"/>
                </a:lnTo>
                <a:lnTo>
                  <a:pt x="461504" y="51437"/>
                </a:lnTo>
                <a:lnTo>
                  <a:pt x="545558" y="68469"/>
                </a:lnTo>
                <a:lnTo>
                  <a:pt x="625125" y="87837"/>
                </a:lnTo>
                <a:lnTo>
                  <a:pt x="699453" y="109300"/>
                </a:lnTo>
                <a:lnTo>
                  <a:pt x="767727" y="132600"/>
                </a:lnTo>
                <a:lnTo>
                  <a:pt x="829301" y="157529"/>
                </a:lnTo>
                <a:lnTo>
                  <a:pt x="883358" y="183821"/>
                </a:lnTo>
                <a:lnTo>
                  <a:pt x="929133" y="211209"/>
                </a:lnTo>
                <a:lnTo>
                  <a:pt x="965850" y="239405"/>
                </a:lnTo>
                <a:lnTo>
                  <a:pt x="992745" y="268061"/>
                </a:lnTo>
                <a:lnTo>
                  <a:pt x="1013092" y="310561"/>
                </a:lnTo>
                <a:lnTo>
                  <a:pt x="1016003" y="340099"/>
                </a:lnTo>
                <a:lnTo>
                  <a:pt x="1020542" y="355927"/>
                </a:lnTo>
                <a:lnTo>
                  <a:pt x="1051016" y="402088"/>
                </a:lnTo>
                <a:lnTo>
                  <a:pt x="1084056" y="431604"/>
                </a:lnTo>
                <a:lnTo>
                  <a:pt x="1126308" y="460057"/>
                </a:lnTo>
                <a:lnTo>
                  <a:pt x="1177046" y="487326"/>
                </a:lnTo>
                <a:lnTo>
                  <a:pt x="1235549" y="513232"/>
                </a:lnTo>
                <a:lnTo>
                  <a:pt x="1301093" y="537571"/>
                </a:lnTo>
                <a:lnTo>
                  <a:pt x="1410959" y="570651"/>
                </a:lnTo>
                <a:lnTo>
                  <a:pt x="1490902" y="590110"/>
                </a:lnTo>
                <a:lnTo>
                  <a:pt x="1575309" y="607214"/>
                </a:lnTo>
                <a:lnTo>
                  <a:pt x="1663439" y="621733"/>
                </a:lnTo>
                <a:lnTo>
                  <a:pt x="1754550" y="633432"/>
                </a:lnTo>
                <a:lnTo>
                  <a:pt x="1847902" y="642081"/>
                </a:lnTo>
                <a:lnTo>
                  <a:pt x="1942749" y="647443"/>
                </a:lnTo>
                <a:lnTo>
                  <a:pt x="1962163" y="647819"/>
                </a:lnTo>
                <a:lnTo>
                  <a:pt x="1961522" y="681151"/>
                </a:lnTo>
                <a:lnTo>
                  <a:pt x="2038441" y="644523"/>
                </a:lnTo>
                <a:lnTo>
                  <a:pt x="1962988" y="604965"/>
                </a:lnTo>
                <a:lnTo>
                  <a:pt x="1962346" y="638298"/>
                </a:lnTo>
                <a:lnTo>
                  <a:pt x="1943286" y="637933"/>
                </a:lnTo>
                <a:lnTo>
                  <a:pt x="1848780" y="632597"/>
                </a:lnTo>
                <a:lnTo>
                  <a:pt x="1755763" y="623985"/>
                </a:lnTo>
                <a:lnTo>
                  <a:pt x="1664986" y="612334"/>
                </a:lnTo>
                <a:lnTo>
                  <a:pt x="1577200" y="597879"/>
                </a:lnTo>
                <a:lnTo>
                  <a:pt x="1493154" y="580856"/>
                </a:lnTo>
                <a:lnTo>
                  <a:pt x="1413601" y="561501"/>
                </a:lnTo>
                <a:lnTo>
                  <a:pt x="1339240" y="540034"/>
                </a:lnTo>
                <a:lnTo>
                  <a:pt x="1270929" y="516729"/>
                </a:lnTo>
                <a:lnTo>
                  <a:pt x="1209379" y="491820"/>
                </a:lnTo>
                <a:lnTo>
                  <a:pt x="1155354" y="465561"/>
                </a:lnTo>
                <a:lnTo>
                  <a:pt x="1109626" y="438228"/>
                </a:lnTo>
                <a:lnTo>
                  <a:pt x="1072968" y="410136"/>
                </a:lnTo>
                <a:lnTo>
                  <a:pt x="1046120" y="381666"/>
                </a:lnTo>
                <a:lnTo>
                  <a:pt x="1025439" y="338722"/>
                </a:lnTo>
                <a:lnTo>
                  <a:pt x="1022529" y="309186"/>
                </a:lnTo>
                <a:lnTo>
                  <a:pt x="1017990" y="293357"/>
                </a:lnTo>
                <a:lnTo>
                  <a:pt x="987202" y="246861"/>
                </a:lnTo>
                <a:lnTo>
                  <a:pt x="954222" y="217484"/>
                </a:lnTo>
                <a:lnTo>
                  <a:pt x="912022" y="189106"/>
                </a:lnTo>
                <a:lnTo>
                  <a:pt x="861324" y="161880"/>
                </a:lnTo>
                <a:lnTo>
                  <a:pt x="802848" y="135997"/>
                </a:lnTo>
                <a:lnTo>
                  <a:pt x="737323" y="111673"/>
                </a:lnTo>
                <a:lnTo>
                  <a:pt x="627378" y="78581"/>
                </a:lnTo>
                <a:lnTo>
                  <a:pt x="547450" y="59135"/>
                </a:lnTo>
                <a:lnTo>
                  <a:pt x="463052" y="42039"/>
                </a:lnTo>
                <a:lnTo>
                  <a:pt x="374925" y="27527"/>
                </a:lnTo>
                <a:lnTo>
                  <a:pt x="283814" y="15834"/>
                </a:lnTo>
                <a:lnTo>
                  <a:pt x="190460" y="7192"/>
                </a:lnTo>
                <a:lnTo>
                  <a:pt x="95606" y="1835"/>
                </a:lnTo>
                <a:lnTo>
                  <a:pt x="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3837" y="4400550"/>
            <a:ext cx="28575" cy="1608455"/>
          </a:xfrm>
          <a:custGeom>
            <a:avLst/>
            <a:gdLst/>
            <a:ahLst/>
            <a:cxnLst/>
            <a:rect l="l" t="t" r="r" b="b"/>
            <a:pathLst>
              <a:path w="28575" h="1608454">
                <a:moveTo>
                  <a:pt x="0" y="0"/>
                </a:moveTo>
                <a:lnTo>
                  <a:pt x="28575" y="16081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81090" y="6000959"/>
            <a:ext cx="254063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m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Seitz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8453" y="6155834"/>
            <a:ext cx="20193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x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637" y="3159125"/>
            <a:ext cx="2927698" cy="29289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6139" y="1909495"/>
            <a:ext cx="6182995" cy="20783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Problems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with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the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(m,b)</a:t>
            </a:r>
            <a:r>
              <a:rPr sz="3200" spc="-5" dirty="0">
                <a:latin typeface="Tahoma"/>
                <a:cs typeface="Tahoma"/>
              </a:rPr>
              <a:t> space: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Unbounded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parameter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domain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Vertical lines require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infinite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375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Alternative: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polar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representation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6046123"/>
            <a:ext cx="7929245" cy="7150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will add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sinusoid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(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-5" dirty="0">
                <a:latin typeface="Symbol"/>
                <a:cs typeface="Symbol"/>
              </a:rPr>
              <a:t></a:t>
            </a:r>
            <a:r>
              <a:rPr sz="2400" spc="-5" dirty="0">
                <a:latin typeface="Arial MT"/>
                <a:cs typeface="Arial MT"/>
              </a:rPr>
              <a:t>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parameter </a:t>
            </a:r>
            <a:r>
              <a:rPr sz="2400" dirty="0"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  <a:p>
            <a:pPr marR="53340" algn="r">
              <a:lnSpc>
                <a:spcPct val="100000"/>
              </a:lnSpc>
              <a:spcBef>
                <a:spcPts val="685"/>
              </a:spcBef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Seitz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29615" marR="5080">
              <a:lnSpc>
                <a:spcPct val="100400"/>
              </a:lnSpc>
              <a:spcBef>
                <a:spcPts val="75"/>
              </a:spcBef>
            </a:pPr>
            <a:r>
              <a:rPr spc="-5" dirty="0"/>
              <a:t>Parameter</a:t>
            </a:r>
            <a:r>
              <a:rPr spc="-60" dirty="0"/>
              <a:t> </a:t>
            </a:r>
            <a:r>
              <a:rPr spc="-5" dirty="0"/>
              <a:t>space </a:t>
            </a:r>
            <a:r>
              <a:rPr spc="-136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04053" y="4108806"/>
            <a:ext cx="103822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900" i="1" dirty="0">
                <a:latin typeface="Times New Roman"/>
                <a:cs typeface="Times New Roman"/>
              </a:rPr>
              <a:t>x</a:t>
            </a:r>
            <a:r>
              <a:rPr sz="2900" i="1" spc="-340" dirty="0">
                <a:latin typeface="Times New Roman"/>
                <a:cs typeface="Times New Roman"/>
              </a:rPr>
              <a:t> </a:t>
            </a:r>
            <a:r>
              <a:rPr sz="2900" b="1" spc="-75" dirty="0">
                <a:latin typeface="Arial"/>
                <a:cs typeface="Arial"/>
              </a:rPr>
              <a:t>c</a:t>
            </a:r>
            <a:r>
              <a:rPr sz="2900" b="1" spc="-60" dirty="0">
                <a:latin typeface="Arial"/>
                <a:cs typeface="Arial"/>
              </a:rPr>
              <a:t>o</a:t>
            </a:r>
            <a:r>
              <a:rPr sz="2900" b="1" spc="114" dirty="0">
                <a:latin typeface="Arial"/>
                <a:cs typeface="Arial"/>
              </a:rPr>
              <a:t>s</a:t>
            </a:r>
            <a:r>
              <a:rPr sz="3050" spc="-80" dirty="0">
                <a:latin typeface="Symbol"/>
                <a:cs typeface="Symbol"/>
              </a:rPr>
              <a:t>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1265" y="4067524"/>
            <a:ext cx="5130800" cy="18548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704215" indent="-321945">
              <a:lnSpc>
                <a:spcPct val="100000"/>
              </a:lnSpc>
              <a:spcBef>
                <a:spcPts val="445"/>
              </a:spcBef>
              <a:buFont typeface="Symbol"/>
              <a:buChar char=""/>
              <a:tabLst>
                <a:tab pos="704850" algn="l"/>
                <a:tab pos="1854200" algn="l"/>
              </a:tabLst>
            </a:pPr>
            <a:r>
              <a:rPr sz="2900" i="1" dirty="0">
                <a:latin typeface="Times New Roman"/>
                <a:cs typeface="Times New Roman"/>
              </a:rPr>
              <a:t>y</a:t>
            </a:r>
            <a:r>
              <a:rPr sz="2900" i="1" spc="-235" dirty="0">
                <a:latin typeface="Times New Roman"/>
                <a:cs typeface="Times New Roman"/>
              </a:rPr>
              <a:t> </a:t>
            </a:r>
            <a:r>
              <a:rPr sz="2900" b="1" spc="-45" dirty="0">
                <a:latin typeface="Arial"/>
                <a:cs typeface="Arial"/>
              </a:rPr>
              <a:t>sin</a:t>
            </a:r>
            <a:r>
              <a:rPr sz="3050" spc="-45" dirty="0">
                <a:latin typeface="Symbol"/>
                <a:cs typeface="Symbol"/>
              </a:rPr>
              <a:t></a:t>
            </a:r>
            <a:r>
              <a:rPr sz="3050" spc="-45" dirty="0">
                <a:latin typeface="Times New Roman"/>
                <a:cs typeface="Times New Roman"/>
              </a:rPr>
              <a:t>	</a:t>
            </a:r>
            <a:r>
              <a:rPr sz="2900" dirty="0">
                <a:latin typeface="Symbol"/>
                <a:cs typeface="Symbol"/>
              </a:rPr>
              <a:t></a:t>
            </a:r>
            <a:r>
              <a:rPr sz="2900" spc="105" dirty="0">
                <a:latin typeface="Times New Roman"/>
                <a:cs typeface="Times New Roman"/>
              </a:rPr>
              <a:t> </a:t>
            </a:r>
            <a:r>
              <a:rPr sz="3050" spc="-85" dirty="0">
                <a:latin typeface="Symbol"/>
                <a:cs typeface="Symbol"/>
              </a:rPr>
              <a:t></a:t>
            </a:r>
            <a:endParaRPr sz="3050">
              <a:latin typeface="Symbol"/>
              <a:cs typeface="Symbol"/>
            </a:endParaRPr>
          </a:p>
          <a:p>
            <a:pPr marL="482600" indent="-4572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481965" algn="l"/>
                <a:tab pos="482600" algn="l"/>
              </a:tabLst>
            </a:pPr>
            <a:r>
              <a:rPr sz="2800" dirty="0">
                <a:solidFill>
                  <a:srgbClr val="C00000"/>
                </a:solidFill>
                <a:latin typeface="Symbol"/>
                <a:cs typeface="Symbol"/>
              </a:rPr>
              <a:t></a:t>
            </a:r>
            <a:r>
              <a:rPr sz="2800" spc="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varies</a:t>
            </a:r>
            <a:r>
              <a:rPr sz="2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from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0</a:t>
            </a:r>
            <a:r>
              <a:rPr sz="2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C00000"/>
                </a:solidFill>
                <a:latin typeface="Arial MT"/>
                <a:cs typeface="Arial MT"/>
              </a:rPr>
              <a:t>180</a:t>
            </a:r>
            <a:r>
              <a:rPr sz="2775" spc="7" baseline="25525" dirty="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endParaRPr sz="2775" baseline="25525">
              <a:latin typeface="Arial MT"/>
              <a:cs typeface="Arial MT"/>
            </a:endParaRPr>
          </a:p>
          <a:p>
            <a:pPr marL="482600" marR="4318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81965" algn="l"/>
                <a:tab pos="482600" algn="l"/>
              </a:tabLst>
            </a:pPr>
            <a:r>
              <a:rPr sz="2800" dirty="0">
                <a:solidFill>
                  <a:srgbClr val="C00000"/>
                </a:solidFill>
                <a:latin typeface="Symbol"/>
                <a:cs typeface="Symbol"/>
              </a:rPr>
              <a:t></a:t>
            </a:r>
            <a:r>
              <a:rPr sz="2800" spc="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varies</a:t>
            </a:r>
            <a:r>
              <a:rPr sz="2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from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0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length </a:t>
            </a:r>
            <a:r>
              <a:rPr sz="2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2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diagonal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C00000"/>
                </a:solidFill>
                <a:latin typeface="Arial MT"/>
                <a:cs typeface="Arial MT"/>
              </a:rPr>
              <a:t>image grid.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4939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Matching</a:t>
            </a:r>
            <a:r>
              <a:rPr spc="-35" dirty="0"/>
              <a:t> </a:t>
            </a:r>
            <a:r>
              <a:rPr spc="-5" dirty="0"/>
              <a:t>key</a:t>
            </a:r>
            <a:r>
              <a:rPr spc="-40" dirty="0"/>
              <a:t> </a:t>
            </a:r>
            <a:r>
              <a:rPr spc="-5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" y="1805410"/>
            <a:ext cx="8250555" cy="20618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Tahoma"/>
                <a:cs typeface="Tahoma"/>
              </a:rPr>
              <a:t>Representation</a:t>
            </a:r>
            <a:r>
              <a:rPr sz="2800" dirty="0">
                <a:latin typeface="Tahoma"/>
                <a:cs typeface="Tahoma"/>
              </a:rPr>
              <a:t> of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key-point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feature vector.</a:t>
            </a:r>
            <a:endParaRPr sz="2800">
              <a:latin typeface="Tahoma"/>
              <a:cs typeface="Tahoma"/>
            </a:endParaRPr>
          </a:p>
          <a:p>
            <a:pPr marL="768350" lvl="1" indent="-2857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sz="2800" dirty="0">
                <a:latin typeface="Tahoma"/>
                <a:cs typeface="Tahoma"/>
              </a:rPr>
              <a:t>e.g.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775" i="1" baseline="-19519" dirty="0">
                <a:latin typeface="Times New Roman"/>
                <a:cs typeface="Times New Roman"/>
              </a:rPr>
              <a:t>0</a:t>
            </a:r>
            <a:r>
              <a:rPr sz="2775" i="1" spc="337" baseline="-19519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775" i="1" baseline="-19519" dirty="0">
                <a:latin typeface="Times New Roman"/>
                <a:cs typeface="Times New Roman"/>
              </a:rPr>
              <a:t>1</a:t>
            </a:r>
            <a:r>
              <a:rPr sz="2775" i="1" spc="337" baseline="-19519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…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</a:t>
            </a:r>
            <a:r>
              <a:rPr sz="2775" i="1" baseline="-1951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ahoma"/>
                <a:cs typeface="Tahoma"/>
              </a:rPr>
              <a:t>]</a:t>
            </a:r>
            <a:r>
              <a:rPr sz="2775" baseline="25525" dirty="0">
                <a:latin typeface="Tahoma"/>
                <a:cs typeface="Tahoma"/>
              </a:rPr>
              <a:t>T</a:t>
            </a:r>
            <a:endParaRPr sz="2775" baseline="25525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7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dirty="0">
                <a:latin typeface="Tahoma"/>
                <a:cs typeface="Tahoma"/>
              </a:rPr>
              <a:t>Use </a:t>
            </a:r>
            <a:r>
              <a:rPr sz="2800" spc="-5" dirty="0">
                <a:latin typeface="Tahoma"/>
                <a:cs typeface="Tahoma"/>
              </a:rPr>
              <a:t>distance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functions</a:t>
            </a:r>
            <a:r>
              <a:rPr sz="2800" dirty="0">
                <a:latin typeface="Tahoma"/>
                <a:cs typeface="Tahoma"/>
              </a:rPr>
              <a:t> / </a:t>
            </a:r>
            <a:r>
              <a:rPr sz="2800" spc="-5" dirty="0">
                <a:latin typeface="Tahoma"/>
                <a:cs typeface="Tahoma"/>
              </a:rPr>
              <a:t>similarity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measures.</a:t>
            </a:r>
            <a:endParaRPr sz="2800">
              <a:latin typeface="Tahoma"/>
              <a:cs typeface="Tahoma"/>
            </a:endParaRPr>
          </a:p>
          <a:p>
            <a:pPr marL="7683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sz="2800" spc="-5" dirty="0">
                <a:latin typeface="Tahoma"/>
                <a:cs typeface="Tahoma"/>
              </a:rPr>
              <a:t>L</a:t>
            </a:r>
            <a:r>
              <a:rPr sz="2775" spc="-7" baseline="-19519" dirty="0">
                <a:latin typeface="Tahoma"/>
                <a:cs typeface="Tahoma"/>
              </a:rPr>
              <a:t>1</a:t>
            </a:r>
            <a:r>
              <a:rPr sz="2775" spc="382" baseline="-19519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norm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951582"/>
            <a:ext cx="162623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285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335915" algn="l"/>
                <a:tab pos="336550" algn="l"/>
              </a:tabLst>
            </a:pPr>
            <a:r>
              <a:rPr sz="2800" spc="-5" dirty="0">
                <a:latin typeface="Tahoma"/>
                <a:cs typeface="Tahoma"/>
              </a:rPr>
              <a:t>L</a:t>
            </a:r>
            <a:r>
              <a:rPr sz="2775" spc="-7" baseline="-19519" dirty="0">
                <a:latin typeface="Tahoma"/>
                <a:cs typeface="Tahoma"/>
              </a:rPr>
              <a:t>2</a:t>
            </a:r>
            <a:r>
              <a:rPr sz="2775" spc="315" baseline="-19519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norm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0000"/>
              </a:buClr>
              <a:buFont typeface="Wingdings"/>
              <a:buChar char=""/>
            </a:pPr>
            <a:endParaRPr sz="3850">
              <a:latin typeface="Tahoma"/>
              <a:cs typeface="Tahoma"/>
            </a:endParaRPr>
          </a:p>
          <a:p>
            <a:pPr marL="336550" indent="-285750">
              <a:lnSpc>
                <a:spcPct val="1000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335915" algn="l"/>
                <a:tab pos="336550" algn="l"/>
              </a:tabLst>
            </a:pPr>
            <a:r>
              <a:rPr sz="2800" spc="-5" dirty="0">
                <a:latin typeface="Tahoma"/>
                <a:cs typeface="Tahoma"/>
              </a:rPr>
              <a:t>L</a:t>
            </a:r>
            <a:r>
              <a:rPr sz="2775" spc="-7" baseline="-19519" dirty="0">
                <a:latin typeface="Tahoma"/>
                <a:cs typeface="Tahoma"/>
              </a:rPr>
              <a:t>p</a:t>
            </a:r>
            <a:r>
              <a:rPr sz="2775" spc="315" baseline="-19519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norm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0238" y="3459469"/>
            <a:ext cx="3774440" cy="3243580"/>
            <a:chOff x="3160238" y="3459469"/>
            <a:chExt cx="3774440" cy="3243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238" y="3459469"/>
              <a:ext cx="3242683" cy="10085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2173" y="5490777"/>
              <a:ext cx="3732495" cy="12122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173" y="4393753"/>
              <a:ext cx="3690561" cy="1212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866965"/>
            <a:ext cx="2397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77327" y="6217771"/>
            <a:ext cx="2861310" cy="39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ρ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θ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θ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1090" y="6536896"/>
            <a:ext cx="25406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Adapted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slides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Seitz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877" y="3559364"/>
            <a:ext cx="10858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solidFill>
                  <a:srgbClr val="3333CC"/>
                </a:solidFill>
                <a:latin typeface="Tahoma"/>
                <a:cs typeface="Tahoma"/>
              </a:rPr>
              <a:t>•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877" y="1863534"/>
            <a:ext cx="5738495" cy="32810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8333"/>
              <a:buChar char="•"/>
              <a:tabLst>
                <a:tab pos="545465" algn="l"/>
                <a:tab pos="546100" algn="l"/>
                <a:tab pos="3874770" algn="l"/>
              </a:tabLst>
            </a:pPr>
            <a:r>
              <a:rPr sz="2400" spc="-5" dirty="0">
                <a:latin typeface="Tahoma"/>
                <a:cs typeface="Tahoma"/>
              </a:rPr>
              <a:t>Initialize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accumulator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	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zeros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SzPct val="58333"/>
              <a:buChar char="•"/>
              <a:tabLst>
                <a:tab pos="545465" algn="l"/>
                <a:tab pos="546100" algn="l"/>
              </a:tabLst>
            </a:pPr>
            <a:r>
              <a:rPr sz="2400" spc="-5" dirty="0">
                <a:latin typeface="Tahoma"/>
                <a:cs typeface="Tahoma"/>
              </a:rPr>
              <a:t>For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each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edge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point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(x,y)</a:t>
            </a:r>
            <a:r>
              <a:rPr sz="2400" dirty="0">
                <a:latin typeface="Tahoma"/>
                <a:cs typeface="Tahoma"/>
              </a:rPr>
              <a:t> in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image</a:t>
            </a:r>
            <a:endParaRPr sz="2400">
              <a:latin typeface="Tahoma"/>
              <a:cs typeface="Tahoma"/>
            </a:endParaRPr>
          </a:p>
          <a:p>
            <a:pPr marL="546100" indent="-533400">
              <a:lnSpc>
                <a:spcPts val="2740"/>
              </a:lnSpc>
              <a:spcBef>
                <a:spcPts val="290"/>
              </a:spcBef>
              <a:buClr>
                <a:srgbClr val="3333CC"/>
              </a:buClr>
              <a:buSzPct val="58333"/>
              <a:buChar char="•"/>
              <a:tabLst>
                <a:tab pos="545465" algn="l"/>
                <a:tab pos="546100" algn="l"/>
              </a:tabLst>
            </a:pPr>
            <a:r>
              <a:rPr sz="2400" dirty="0">
                <a:latin typeface="Tahoma"/>
                <a:cs typeface="Tahoma"/>
              </a:rPr>
              <a:t>{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ts val="2740"/>
              </a:lnSpc>
            </a:pPr>
            <a:r>
              <a:rPr sz="2400" spc="-5" dirty="0">
                <a:latin typeface="Tahoma"/>
                <a:cs typeface="Tahoma"/>
              </a:rPr>
              <a:t>For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θ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180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ts val="2740"/>
              </a:lnSpc>
              <a:spcBef>
                <a:spcPts val="285"/>
              </a:spcBef>
            </a:pPr>
            <a:r>
              <a:rPr sz="2400" dirty="0">
                <a:latin typeface="Tahoma"/>
                <a:cs typeface="Tahoma"/>
              </a:rPr>
              <a:t>{</a:t>
            </a:r>
            <a:endParaRPr sz="2400">
              <a:latin typeface="Tahoma"/>
              <a:cs typeface="Tahoma"/>
            </a:endParaRPr>
          </a:p>
          <a:p>
            <a:pPr marL="1307465" marR="1544320">
              <a:lnSpc>
                <a:spcPts val="2570"/>
              </a:lnSpc>
              <a:spcBef>
                <a:spcPts val="204"/>
              </a:spcBef>
            </a:pPr>
            <a:r>
              <a:rPr sz="2400" dirty="0">
                <a:latin typeface="Tahoma"/>
                <a:cs typeface="Tahoma"/>
              </a:rPr>
              <a:t>ρ = x </a:t>
            </a:r>
            <a:r>
              <a:rPr sz="2400" spc="-5" dirty="0">
                <a:latin typeface="Tahoma"/>
                <a:cs typeface="Tahoma"/>
              </a:rPr>
              <a:t>cos </a:t>
            </a:r>
            <a:r>
              <a:rPr sz="2400" dirty="0">
                <a:latin typeface="Tahoma"/>
                <a:cs typeface="Tahoma"/>
              </a:rPr>
              <a:t>θ + y sin θ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A(θ,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ρ)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A(θ,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ρ)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ts val="2425"/>
              </a:lnSpc>
            </a:pPr>
            <a:r>
              <a:rPr sz="2400" dirty="0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  <a:p>
            <a:pPr marL="546100">
              <a:lnSpc>
                <a:spcPts val="2740"/>
              </a:lnSpc>
            </a:pPr>
            <a:r>
              <a:rPr sz="2400" dirty="0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877" y="5155396"/>
            <a:ext cx="7264400" cy="11239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46100" marR="5080" indent="-533400">
              <a:lnSpc>
                <a:spcPts val="2600"/>
              </a:lnSpc>
              <a:spcBef>
                <a:spcPts val="420"/>
              </a:spcBef>
              <a:buClr>
                <a:srgbClr val="3333CC"/>
              </a:buClr>
              <a:buSzPct val="58333"/>
              <a:buChar char="•"/>
              <a:tabLst>
                <a:tab pos="545465" algn="l"/>
                <a:tab pos="546100" algn="l"/>
              </a:tabLst>
            </a:pPr>
            <a:r>
              <a:rPr sz="2400" spc="-5" dirty="0">
                <a:latin typeface="Tahoma"/>
                <a:cs typeface="Tahoma"/>
              </a:rPr>
              <a:t>Find the value(s)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 </a:t>
            </a:r>
            <a:r>
              <a:rPr sz="2400" dirty="0">
                <a:latin typeface="Tahoma"/>
                <a:cs typeface="Tahoma"/>
              </a:rPr>
              <a:t>(θ, ρ)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where </a:t>
            </a:r>
            <a:r>
              <a:rPr sz="2400" dirty="0">
                <a:latin typeface="Tahoma"/>
                <a:cs typeface="Tahoma"/>
              </a:rPr>
              <a:t>A(θ,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ρ)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local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maximum</a:t>
            </a:r>
            <a:endParaRPr sz="2400">
              <a:latin typeface="Tahoma"/>
              <a:cs typeface="Tahoma"/>
            </a:endParaRPr>
          </a:p>
          <a:p>
            <a:pPr marL="850900" lvl="1" indent="-381000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detected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line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image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5740" y="3290663"/>
            <a:ext cx="170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65" dirty="0">
                <a:latin typeface="Arial MT"/>
                <a:cs typeface="Arial MT"/>
              </a:rPr>
              <a:t>ρ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6433" y="424552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90" dirty="0">
                <a:latin typeface="Arial MT"/>
                <a:cs typeface="Arial MT"/>
              </a:rPr>
              <a:t>θ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834340" y="2353061"/>
          <a:ext cx="1924685" cy="183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624987" y="1790382"/>
            <a:ext cx="2389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A: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Accumulator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array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900" y="1316037"/>
            <a:ext cx="8293100" cy="41703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93289" y="5601462"/>
            <a:ext cx="1313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f</a:t>
            </a:r>
            <a:r>
              <a:rPr sz="2800" spc="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spc="5" dirty="0">
                <a:latin typeface="Arial MT"/>
                <a:cs typeface="Arial MT"/>
              </a:rPr>
              <a:t>ur</a:t>
            </a:r>
            <a:r>
              <a:rPr sz="2800" dirty="0">
                <a:latin typeface="Arial MT"/>
                <a:cs typeface="Arial MT"/>
              </a:rPr>
              <a:t>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340" y="6522608"/>
            <a:ext cx="37642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10" dirty="0">
                <a:latin typeface="Arial"/>
                <a:cs typeface="Arial"/>
                <a:hlinkClick r:id="rId3"/>
              </a:rPr>
              <a:t>http://ostatic.com/files/images/ss_hough.jpg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5090" y="5587174"/>
            <a:ext cx="876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v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spc="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7877" y="524065"/>
            <a:ext cx="4008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100" dirty="0"/>
              <a:t> </a:t>
            </a:r>
            <a:r>
              <a:rPr spc="-5" dirty="0"/>
              <a:t>illustration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03" y="535178"/>
            <a:ext cx="65824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spc="-5" dirty="0"/>
              <a:t>complicated</a:t>
            </a:r>
            <a:r>
              <a:rPr spc="-20" dirty="0"/>
              <a:t> </a:t>
            </a:r>
            <a:r>
              <a:rPr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458912"/>
            <a:ext cx="8305800" cy="42560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60340" y="6522608"/>
            <a:ext cx="37642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10" dirty="0">
                <a:latin typeface="Arial"/>
                <a:cs typeface="Arial"/>
                <a:hlinkClick r:id="rId3"/>
              </a:rPr>
              <a:t>http://ostatic.com/files/images/ss_hough.jpg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90725"/>
            <a:ext cx="8164512" cy="39258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5139" y="6065012"/>
            <a:ext cx="1313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f</a:t>
            </a:r>
            <a:r>
              <a:rPr sz="2800" spc="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spc="5" dirty="0">
                <a:latin typeface="Arial MT"/>
                <a:cs typeface="Arial MT"/>
              </a:rPr>
              <a:t>ur</a:t>
            </a:r>
            <a:r>
              <a:rPr sz="2800" dirty="0">
                <a:latin typeface="Arial MT"/>
                <a:cs typeface="Arial MT"/>
              </a:rPr>
              <a:t>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340" y="6522608"/>
            <a:ext cx="37642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10" dirty="0">
                <a:latin typeface="Arial"/>
                <a:cs typeface="Arial"/>
                <a:hlinkClick r:id="rId3"/>
              </a:rPr>
              <a:t>http://ostatic.com/files/images/ss_hough.jpg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7140" y="5941187"/>
            <a:ext cx="876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v</a:t>
            </a:r>
            <a:r>
              <a:rPr sz="2800" spc="5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spc="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678" y="1027303"/>
            <a:ext cx="3547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Effect</a:t>
            </a:r>
            <a:r>
              <a:rPr sz="4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sz="44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noise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4540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Dealing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40" dirty="0"/>
              <a:t> </a:t>
            </a:r>
            <a:r>
              <a:rPr spc="-10" dirty="0"/>
              <a:t>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" y="2090420"/>
            <a:ext cx="9020810" cy="35115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235"/>
              </a:spcBef>
              <a:buClr>
                <a:srgbClr val="3333CC"/>
              </a:buClr>
              <a:buSzPct val="58928"/>
              <a:buChar char="•"/>
              <a:tabLst>
                <a:tab pos="354965" algn="l"/>
                <a:tab pos="355600" algn="l"/>
                <a:tab pos="5919470" algn="l"/>
              </a:tabLst>
            </a:pPr>
            <a:r>
              <a:rPr sz="2800" spc="-5" dirty="0">
                <a:latin typeface="Tahoma"/>
                <a:cs typeface="Tahoma"/>
              </a:rPr>
              <a:t>Requires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appropriate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resolution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	</a:t>
            </a:r>
            <a:r>
              <a:rPr sz="2800" spc="-5" dirty="0">
                <a:latin typeface="Tahoma"/>
                <a:cs typeface="Tahoma"/>
              </a:rPr>
              <a:t>discretization </a:t>
            </a:r>
            <a:r>
              <a:rPr sz="2800" dirty="0">
                <a:latin typeface="Tahoma"/>
                <a:cs typeface="Tahoma"/>
              </a:rPr>
              <a:t>of the </a:t>
            </a:r>
            <a:r>
              <a:rPr sz="2800" spc="-86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grid in</a:t>
            </a:r>
            <a:r>
              <a:rPr sz="2800" dirty="0">
                <a:latin typeface="Tahoma"/>
                <a:cs typeface="Tahoma"/>
              </a:rPr>
              <a:t> 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parameter space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dirty="0">
                <a:latin typeface="Tahoma"/>
                <a:cs typeface="Tahoma"/>
              </a:rPr>
              <a:t>Too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coarse:</a:t>
            </a:r>
            <a:endParaRPr sz="2800">
              <a:latin typeface="Tahoma"/>
              <a:cs typeface="Tahoma"/>
            </a:endParaRPr>
          </a:p>
          <a:p>
            <a:pPr marL="1155700" marR="130810" lvl="2" indent="-228600">
              <a:lnSpc>
                <a:spcPct val="100699"/>
              </a:lnSpc>
              <a:spcBef>
                <a:spcPts val="55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  <a:tab pos="3952240" algn="l"/>
                <a:tab pos="6387465" algn="l"/>
              </a:tabLst>
            </a:pPr>
            <a:r>
              <a:rPr sz="2400" spc="-5" dirty="0">
                <a:latin typeface="Tahoma"/>
                <a:cs typeface="Tahoma"/>
              </a:rPr>
              <a:t>large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votes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cell	for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accumulating	too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many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different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lines correspond 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single bucket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dirty="0">
                <a:latin typeface="Tahoma"/>
                <a:cs typeface="Tahoma"/>
              </a:rPr>
              <a:t>Too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fine:</a:t>
            </a:r>
            <a:endParaRPr sz="2800">
              <a:latin typeface="Tahoma"/>
              <a:cs typeface="Tahoma"/>
            </a:endParaRPr>
          </a:p>
          <a:p>
            <a:pPr marL="1155700" marR="1131570" lvl="2" indent="-228600">
              <a:lnSpc>
                <a:spcPts val="2870"/>
              </a:lnSpc>
              <a:spcBef>
                <a:spcPts val="7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latin typeface="Tahoma"/>
                <a:cs typeface="Tahoma"/>
              </a:rPr>
              <a:t>may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miss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lines</a:t>
            </a:r>
            <a:r>
              <a:rPr sz="2400" dirty="0">
                <a:latin typeface="Tahoma"/>
                <a:cs typeface="Tahoma"/>
              </a:rPr>
              <a:t> as </a:t>
            </a:r>
            <a:r>
              <a:rPr sz="2400" spc="-5" dirty="0">
                <a:latin typeface="Tahoma"/>
                <a:cs typeface="Tahoma"/>
              </a:rPr>
              <a:t>some points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not be exactly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collinear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voting different buckets.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4540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Dealing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40" dirty="0"/>
              <a:t> </a:t>
            </a:r>
            <a:r>
              <a:rPr spc="-10" dirty="0"/>
              <a:t>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39" y="2004864"/>
            <a:ext cx="6692265" cy="19856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Smoothing accumulator</a:t>
            </a:r>
            <a:r>
              <a:rPr sz="2800" dirty="0">
                <a:latin typeface="Tahoma"/>
                <a:cs typeface="Tahoma"/>
              </a:rPr>
              <a:t> array.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Try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get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rid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irrelevant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features</a:t>
            </a:r>
            <a:endParaRPr sz="280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dirty="0">
                <a:latin typeface="Tahoma"/>
                <a:cs typeface="Tahoma"/>
              </a:rPr>
              <a:t>Take</a:t>
            </a:r>
            <a:r>
              <a:rPr sz="2800" spc="-5" dirty="0">
                <a:latin typeface="Tahoma"/>
                <a:cs typeface="Tahoma"/>
              </a:rPr>
              <a:t> only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edge </a:t>
            </a:r>
            <a:r>
              <a:rPr sz="2800" spc="-5" dirty="0">
                <a:latin typeface="Tahoma"/>
                <a:cs typeface="Tahoma"/>
              </a:rPr>
              <a:t>points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with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significant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gradient</a:t>
            </a:r>
            <a:r>
              <a:rPr sz="2800" spc="-5" dirty="0">
                <a:latin typeface="Tahoma"/>
                <a:cs typeface="Tahoma"/>
              </a:rPr>
              <a:t> magnitude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2360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929221"/>
            <a:ext cx="7858759" cy="41198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Feature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matching.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Distance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/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Similarity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measure.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Different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policies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Use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threshold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value.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Nearest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Neighbor.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Nearest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neighbor</a:t>
            </a:r>
            <a:r>
              <a:rPr sz="2000" dirty="0">
                <a:latin typeface="Tahoma"/>
                <a:cs typeface="Tahoma"/>
              </a:rPr>
              <a:t> with</a:t>
            </a:r>
            <a:r>
              <a:rPr sz="2000" spc="-5" dirty="0">
                <a:latin typeface="Tahoma"/>
                <a:cs typeface="Tahoma"/>
              </a:rPr>
              <a:t> distance </a:t>
            </a:r>
            <a:r>
              <a:rPr sz="2000" dirty="0">
                <a:latin typeface="Tahoma"/>
                <a:cs typeface="Tahoma"/>
              </a:rPr>
              <a:t>ratio </a:t>
            </a:r>
            <a:r>
              <a:rPr sz="2000" spc="-5" dirty="0">
                <a:latin typeface="Tahoma"/>
                <a:cs typeface="Tahoma"/>
              </a:rPr>
              <a:t>(NNDR).</a:t>
            </a:r>
            <a:endParaRPr sz="20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Tahoma"/>
                <a:cs typeface="Tahoma"/>
              </a:rPr>
              <a:t>Use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of indexing </a:t>
            </a:r>
            <a:r>
              <a:rPr sz="2400" dirty="0">
                <a:latin typeface="Tahoma"/>
                <a:cs typeface="Tahoma"/>
              </a:rPr>
              <a:t>/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hashing for efficient computation.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Tahoma"/>
                <a:cs typeface="Tahoma"/>
              </a:rPr>
              <a:t>Special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distance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comparing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histograms.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8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>
                <a:latin typeface="Tahoma"/>
                <a:cs typeface="Tahoma"/>
              </a:rPr>
              <a:t>Kullback-Leiber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Divergence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(KLD)</a:t>
            </a:r>
            <a:endParaRPr sz="20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46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dirty="0">
                <a:latin typeface="Tahoma"/>
                <a:cs typeface="Tahoma"/>
              </a:rPr>
              <a:t>Earth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Mover’s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Distance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(EMD)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2360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61734"/>
            <a:ext cx="6547484" cy="39084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Model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fitting</a:t>
            </a:r>
            <a:endParaRPr sz="3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Prior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knowledge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model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useful.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dirty="0">
                <a:latin typeface="Tahoma"/>
                <a:cs typeface="Tahoma"/>
              </a:rPr>
              <a:t>Need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consider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goodness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fit.</a:t>
            </a:r>
            <a:endParaRPr sz="28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800" spc="-5" dirty="0">
                <a:latin typeface="Tahoma"/>
                <a:cs typeface="Tahoma"/>
              </a:rPr>
              <a:t>Different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techniques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line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fitting</a:t>
            </a:r>
            <a:endParaRPr sz="280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dirty="0">
                <a:latin typeface="Tahoma"/>
                <a:cs typeface="Tahoma"/>
              </a:rPr>
              <a:t>Least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squares</a:t>
            </a:r>
            <a:endParaRPr sz="240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latin typeface="Tahoma"/>
                <a:cs typeface="Tahoma"/>
              </a:rPr>
              <a:t>Total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least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squares.</a:t>
            </a:r>
            <a:endParaRPr sz="240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latin typeface="Tahoma"/>
                <a:cs typeface="Tahoma"/>
              </a:rPr>
              <a:t>RANSAC</a:t>
            </a:r>
            <a:endParaRPr sz="240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5" dirty="0">
                <a:latin typeface="Tahoma"/>
                <a:cs typeface="Tahoma"/>
              </a:rPr>
              <a:t>Hough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Transform.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67951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Weighted</a:t>
            </a:r>
            <a:r>
              <a:rPr spc="-35" dirty="0"/>
              <a:t> </a:t>
            </a:r>
            <a:r>
              <a:rPr spc="-5" dirty="0"/>
              <a:t>Distance</a:t>
            </a:r>
            <a:r>
              <a:rPr spc="-4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2069782"/>
            <a:ext cx="8181975" cy="3608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dirty="0">
                <a:latin typeface="Tahoma"/>
                <a:cs typeface="Tahoma"/>
              </a:rPr>
              <a:t>More </a:t>
            </a:r>
            <a:r>
              <a:rPr sz="2800" spc="-5" dirty="0">
                <a:latin typeface="Tahoma"/>
                <a:cs typeface="Tahoma"/>
              </a:rPr>
              <a:t>weights</a:t>
            </a:r>
            <a:r>
              <a:rPr sz="2800" dirty="0">
                <a:latin typeface="Tahoma"/>
                <a:cs typeface="Tahoma"/>
              </a:rPr>
              <a:t> to </a:t>
            </a:r>
            <a:r>
              <a:rPr sz="2800" spc="-5" dirty="0">
                <a:latin typeface="Tahoma"/>
                <a:cs typeface="Tahoma"/>
              </a:rPr>
              <a:t>reliable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components.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3250">
              <a:latin typeface="Tahoma"/>
              <a:cs typeface="Tahoma"/>
            </a:endParaRPr>
          </a:p>
          <a:p>
            <a:pPr marL="254000">
              <a:lnSpc>
                <a:spcPts val="3345"/>
              </a:lnSpc>
              <a:spcBef>
                <a:spcPts val="5"/>
              </a:spcBef>
            </a:pPr>
            <a:r>
              <a:rPr sz="2800" b="1" i="1" dirty="0">
                <a:latin typeface="Times New Roman"/>
                <a:cs typeface="Times New Roman"/>
              </a:rPr>
              <a:t>f ,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ahoma"/>
                <a:cs typeface="Tahoma"/>
              </a:rPr>
              <a:t>: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Column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vectors </a:t>
            </a:r>
            <a:r>
              <a:rPr sz="2800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dimension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254000">
              <a:lnSpc>
                <a:spcPts val="3345"/>
              </a:lnSpc>
            </a:pP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ahoma"/>
                <a:cs typeface="Tahoma"/>
              </a:rPr>
              <a:t>: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+ve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semidefinite matrix</a:t>
            </a:r>
            <a:endParaRPr sz="2800">
              <a:latin typeface="Tahoma"/>
              <a:cs typeface="Tahoma"/>
            </a:endParaRPr>
          </a:p>
          <a:p>
            <a:pPr marL="1168400" lvl="1" indent="-457200">
              <a:lnSpc>
                <a:spcPts val="3329"/>
              </a:lnSpc>
              <a:spcBef>
                <a:spcPts val="70"/>
              </a:spcBef>
              <a:buFont typeface="Courier New"/>
              <a:buChar char="o"/>
              <a:tabLst>
                <a:tab pos="1168400" algn="l"/>
              </a:tabLst>
            </a:pPr>
            <a:r>
              <a:rPr sz="2800" spc="-10" dirty="0">
                <a:latin typeface="Tahoma"/>
                <a:cs typeface="Tahoma"/>
              </a:rPr>
              <a:t>Symmetric.</a:t>
            </a:r>
            <a:endParaRPr sz="2800">
              <a:latin typeface="Tahoma"/>
              <a:cs typeface="Tahoma"/>
            </a:endParaRPr>
          </a:p>
          <a:p>
            <a:pPr marL="1168400" lvl="1" indent="-457200">
              <a:lnSpc>
                <a:spcPts val="3329"/>
              </a:lnSpc>
              <a:buFont typeface="Courier New"/>
              <a:buChar char="o"/>
              <a:tabLst>
                <a:tab pos="1168400" algn="l"/>
              </a:tabLst>
            </a:pPr>
            <a:r>
              <a:rPr sz="2800" i="1" spc="-45" dirty="0">
                <a:latin typeface="Times New Roman"/>
                <a:cs typeface="Times New Roman"/>
              </a:rPr>
              <a:t>v</a:t>
            </a:r>
            <a:r>
              <a:rPr sz="2775" i="1" spc="-67" baseline="25525" dirty="0">
                <a:latin typeface="Times New Roman"/>
                <a:cs typeface="Times New Roman"/>
              </a:rPr>
              <a:t>T</a:t>
            </a:r>
            <a:r>
              <a:rPr sz="2800" i="1" spc="-45" dirty="0">
                <a:latin typeface="Times New Roman"/>
                <a:cs typeface="Times New Roman"/>
              </a:rPr>
              <a:t>Av</a:t>
            </a:r>
            <a:r>
              <a:rPr sz="2800" spc="-45" dirty="0">
                <a:latin typeface="Tahoma"/>
                <a:cs typeface="Tahoma"/>
              </a:rPr>
              <a:t>&gt;=0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for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all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168400" lvl="1" indent="-4572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1168400" algn="l"/>
              </a:tabLst>
            </a:pPr>
            <a:r>
              <a:rPr sz="2800" spc="-40" dirty="0">
                <a:latin typeface="Tahoma"/>
                <a:cs typeface="Tahoma"/>
              </a:rPr>
              <a:t>Typical</a:t>
            </a:r>
            <a:r>
              <a:rPr sz="2800" spc="-5" dirty="0">
                <a:latin typeface="Tahoma"/>
                <a:cs typeface="Tahoma"/>
              </a:rPr>
              <a:t> example: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Diag(</a:t>
            </a: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775" i="1" spc="-7" baseline="-19519" dirty="0">
                <a:latin typeface="Times New Roman"/>
                <a:cs typeface="Times New Roman"/>
              </a:rPr>
              <a:t>0</a:t>
            </a:r>
            <a:r>
              <a:rPr sz="2800" i="1" spc="-5" dirty="0">
                <a:latin typeface="Times New Roman"/>
                <a:cs typeface="Times New Roman"/>
              </a:rPr>
              <a:t>,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775" i="1" spc="-7" baseline="-19519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 … w</a:t>
            </a:r>
            <a:r>
              <a:rPr sz="2775" i="1" baseline="-19519" dirty="0">
                <a:latin typeface="Times New Roman"/>
                <a:cs typeface="Times New Roman"/>
              </a:rPr>
              <a:t>n-1</a:t>
            </a:r>
            <a:r>
              <a:rPr sz="2800" dirty="0">
                <a:latin typeface="Tahoma"/>
                <a:cs typeface="Tahoma"/>
              </a:rPr>
              <a:t>),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</a:t>
            </a:r>
            <a:r>
              <a:rPr sz="2775" i="1" spc="-7" baseline="-19519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ahoma"/>
                <a:cs typeface="Tahoma"/>
              </a:rPr>
              <a:t>&gt;=0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427" y="2851052"/>
            <a:ext cx="4924168" cy="521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6379" y="5866220"/>
            <a:ext cx="4595040" cy="8768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29615" marR="5080">
              <a:lnSpc>
                <a:spcPct val="100400"/>
              </a:lnSpc>
              <a:spcBef>
                <a:spcPts val="75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few</a:t>
            </a:r>
            <a:r>
              <a:rPr spc="-30" dirty="0"/>
              <a:t> </a:t>
            </a:r>
            <a:r>
              <a:rPr spc="-5" dirty="0"/>
              <a:t>other</a:t>
            </a:r>
            <a:r>
              <a:rPr spc="-25" dirty="0"/>
              <a:t> </a:t>
            </a:r>
            <a:r>
              <a:rPr spc="-5" dirty="0"/>
              <a:t>similarity </a:t>
            </a:r>
            <a:r>
              <a:rPr spc="-1360" dirty="0"/>
              <a:t> </a:t>
            </a:r>
            <a:r>
              <a:rPr spc="-5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1" y="2046479"/>
            <a:ext cx="7543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Normalized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Cross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Correlation</a:t>
            </a:r>
            <a:r>
              <a:rPr lang="en-IN" sz="3200" spc="-5" dirty="0">
                <a:latin typeface="Tahoma"/>
                <a:cs typeface="Tahoma"/>
              </a:rPr>
              <a:t>- ranges from -1 and 1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427" y="5560209"/>
            <a:ext cx="3395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Cosine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similarity.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819400"/>
            <a:ext cx="4785796" cy="2037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7354" y="5257800"/>
            <a:ext cx="1305101" cy="1119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4114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Matching</a:t>
            </a:r>
            <a:r>
              <a:rPr spc="-85" dirty="0"/>
              <a:t> </a:t>
            </a:r>
            <a:r>
              <a:rPr spc="-5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" y="1768853"/>
            <a:ext cx="8763000" cy="510800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spc="-5" dirty="0">
                <a:latin typeface="Tahoma"/>
                <a:cs typeface="Tahoma"/>
              </a:rPr>
              <a:t>Distance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based</a:t>
            </a:r>
            <a:endParaRPr sz="3200" dirty="0">
              <a:latin typeface="Tahoma"/>
              <a:cs typeface="Tahoma"/>
            </a:endParaRPr>
          </a:p>
          <a:p>
            <a:pPr marL="768350" lvl="1" indent="-28575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sz="2800" spc="-5" dirty="0">
                <a:latin typeface="Tahoma"/>
                <a:cs typeface="Tahoma"/>
              </a:rPr>
              <a:t>Fixed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threshold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(FT):</a:t>
            </a:r>
          </a:p>
          <a:p>
            <a:pPr marL="1168400" lvl="2" indent="-228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sz="2400" spc="-5" dirty="0">
                <a:latin typeface="Tahoma"/>
                <a:cs typeface="Tahoma"/>
              </a:rPr>
              <a:t>Report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matches within the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threshold value.</a:t>
            </a:r>
            <a:endParaRPr sz="2400" dirty="0">
              <a:latin typeface="Tahoma"/>
              <a:cs typeface="Tahoma"/>
            </a:endParaRPr>
          </a:p>
          <a:p>
            <a:pPr marL="768350" lvl="1" indent="-28575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sz="2800" dirty="0">
                <a:latin typeface="Tahoma"/>
                <a:cs typeface="Tahoma"/>
              </a:rPr>
              <a:t>Nearest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neighbor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(NN):</a:t>
            </a:r>
            <a:r>
              <a:rPr lang="en-IN" sz="2800" dirty="0">
                <a:latin typeface="Tahoma"/>
                <a:cs typeface="Tahoma"/>
              </a:rPr>
              <a:t>For precisely defining corresponding feature vector</a:t>
            </a:r>
            <a:endParaRPr sz="2800" dirty="0">
              <a:latin typeface="Tahoma"/>
              <a:cs typeface="Tahoma"/>
            </a:endParaRPr>
          </a:p>
          <a:p>
            <a:pPr marL="1168400" lvl="2" indent="-2286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sz="2400" spc="-5" dirty="0">
                <a:latin typeface="Tahoma"/>
                <a:cs typeface="Tahoma"/>
              </a:rPr>
              <a:t>Report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nearest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neighbor.</a:t>
            </a:r>
            <a:endParaRPr sz="2400" dirty="0">
              <a:latin typeface="Tahoma"/>
              <a:cs typeface="Tahoma"/>
            </a:endParaRPr>
          </a:p>
          <a:p>
            <a:pPr marL="768350" lvl="1" indent="-285750">
              <a:lnSpc>
                <a:spcPct val="100000"/>
              </a:lnSpc>
              <a:spcBef>
                <a:spcPts val="65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67715" algn="l"/>
                <a:tab pos="768350" algn="l"/>
              </a:tabLst>
            </a:pPr>
            <a:r>
              <a:rPr sz="2800" dirty="0">
                <a:latin typeface="Tahoma"/>
                <a:cs typeface="Tahoma"/>
              </a:rPr>
              <a:t>Nearest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Neighbor</a:t>
            </a:r>
            <a:r>
              <a:rPr sz="2800" spc="-5" dirty="0">
                <a:latin typeface="Tahoma"/>
                <a:cs typeface="Tahoma"/>
              </a:rPr>
              <a:t> Distance Ratio </a:t>
            </a:r>
            <a:r>
              <a:rPr sz="2800" dirty="0">
                <a:latin typeface="Tahoma"/>
                <a:cs typeface="Tahoma"/>
              </a:rPr>
              <a:t>(NNDR):</a:t>
            </a:r>
          </a:p>
          <a:p>
            <a:pPr marL="1167765" marR="17780" lvl="2" indent="-228600">
              <a:lnSpc>
                <a:spcPct val="100699"/>
              </a:lnSpc>
              <a:spcBef>
                <a:spcPts val="55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sz="2400" spc="-5" dirty="0">
                <a:latin typeface="Tahoma"/>
                <a:cs typeface="Tahoma"/>
              </a:rPr>
              <a:t>Report the NN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ratio of distances between the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" dirty="0">
                <a:latin typeface="Tahoma"/>
                <a:cs typeface="Tahoma"/>
              </a:rPr>
              <a:t> 2</a:t>
            </a:r>
            <a:r>
              <a:rPr sz="2400" spc="-7" baseline="26041" dirty="0">
                <a:latin typeface="Tahoma"/>
                <a:cs typeface="Tahoma"/>
              </a:rPr>
              <a:t>nd</a:t>
            </a:r>
            <a:r>
              <a:rPr sz="2400" spc="375" baseline="26041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small.</a:t>
            </a:r>
            <a:endParaRPr lang="en-IN" sz="2400" spc="-5" dirty="0">
              <a:latin typeface="Tahoma"/>
              <a:cs typeface="Tahoma"/>
            </a:endParaRPr>
          </a:p>
          <a:p>
            <a:pPr marL="1167765" marR="17780" lvl="2" indent="-228600">
              <a:lnSpc>
                <a:spcPct val="100699"/>
              </a:lnSpc>
              <a:spcBef>
                <a:spcPts val="55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lang="en-IN" sz="2400" spc="-5" dirty="0">
                <a:latin typeface="Tahoma"/>
                <a:cs typeface="Tahoma"/>
              </a:rPr>
              <a:t>Ratio should be vary small, if that is small similarity is high.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78" y="1027303"/>
            <a:ext cx="4114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Matching</a:t>
            </a:r>
            <a:r>
              <a:rPr spc="-85" dirty="0"/>
              <a:t> </a:t>
            </a:r>
            <a:r>
              <a:rPr spc="-5" dirty="0"/>
              <a:t>criteria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6837" y="2205037"/>
            <a:ext cx="6943725" cy="3043555"/>
            <a:chOff x="1366837" y="2205037"/>
            <a:chExt cx="6943725" cy="3043555"/>
          </a:xfrm>
        </p:grpSpPr>
        <p:sp>
          <p:nvSpPr>
            <p:cNvPr id="4" name="object 4"/>
            <p:cNvSpPr/>
            <p:nvPr/>
          </p:nvSpPr>
          <p:spPr>
            <a:xfrm>
              <a:off x="1371600" y="2743200"/>
              <a:ext cx="2362200" cy="2362200"/>
            </a:xfrm>
            <a:custGeom>
              <a:avLst/>
              <a:gdLst/>
              <a:ahLst/>
              <a:cxnLst/>
              <a:rect l="l" t="t" r="r" b="b"/>
              <a:pathLst>
                <a:path w="2362200" h="2362200">
                  <a:moveTo>
                    <a:pt x="0" y="1181100"/>
                  </a:moveTo>
                  <a:lnTo>
                    <a:pt x="985" y="1132415"/>
                  </a:lnTo>
                  <a:lnTo>
                    <a:pt x="3915" y="1084231"/>
                  </a:lnTo>
                  <a:lnTo>
                    <a:pt x="8752" y="1036586"/>
                  </a:lnTo>
                  <a:lnTo>
                    <a:pt x="15458" y="989519"/>
                  </a:lnTo>
                  <a:lnTo>
                    <a:pt x="23995" y="943067"/>
                  </a:lnTo>
                  <a:lnTo>
                    <a:pt x="34325" y="897267"/>
                  </a:lnTo>
                  <a:lnTo>
                    <a:pt x="46411" y="852159"/>
                  </a:lnTo>
                  <a:lnTo>
                    <a:pt x="60213" y="807781"/>
                  </a:lnTo>
                  <a:lnTo>
                    <a:pt x="75694" y="764169"/>
                  </a:lnTo>
                  <a:lnTo>
                    <a:pt x="92816" y="721362"/>
                  </a:lnTo>
                  <a:lnTo>
                    <a:pt x="111541" y="679398"/>
                  </a:lnTo>
                  <a:lnTo>
                    <a:pt x="131832" y="638316"/>
                  </a:lnTo>
                  <a:lnTo>
                    <a:pt x="153649" y="598153"/>
                  </a:lnTo>
                  <a:lnTo>
                    <a:pt x="176955" y="558946"/>
                  </a:lnTo>
                  <a:lnTo>
                    <a:pt x="201713" y="520735"/>
                  </a:lnTo>
                  <a:lnTo>
                    <a:pt x="227883" y="483557"/>
                  </a:lnTo>
                  <a:lnTo>
                    <a:pt x="255429" y="447450"/>
                  </a:lnTo>
                  <a:lnTo>
                    <a:pt x="284311" y="412452"/>
                  </a:lnTo>
                  <a:lnTo>
                    <a:pt x="314493" y="378601"/>
                  </a:lnTo>
                  <a:lnTo>
                    <a:pt x="345936" y="345936"/>
                  </a:lnTo>
                  <a:lnTo>
                    <a:pt x="378601" y="314493"/>
                  </a:lnTo>
                  <a:lnTo>
                    <a:pt x="412452" y="284311"/>
                  </a:lnTo>
                  <a:lnTo>
                    <a:pt x="447450" y="255429"/>
                  </a:lnTo>
                  <a:lnTo>
                    <a:pt x="483557" y="227883"/>
                  </a:lnTo>
                  <a:lnTo>
                    <a:pt x="520735" y="201713"/>
                  </a:lnTo>
                  <a:lnTo>
                    <a:pt x="558946" y="176955"/>
                  </a:lnTo>
                  <a:lnTo>
                    <a:pt x="598153" y="153649"/>
                  </a:lnTo>
                  <a:lnTo>
                    <a:pt x="638316" y="131832"/>
                  </a:lnTo>
                  <a:lnTo>
                    <a:pt x="679398" y="111541"/>
                  </a:lnTo>
                  <a:lnTo>
                    <a:pt x="721362" y="92816"/>
                  </a:lnTo>
                  <a:lnTo>
                    <a:pt x="764169" y="75694"/>
                  </a:lnTo>
                  <a:lnTo>
                    <a:pt x="807781" y="60213"/>
                  </a:lnTo>
                  <a:lnTo>
                    <a:pt x="852159" y="46411"/>
                  </a:lnTo>
                  <a:lnTo>
                    <a:pt x="897267" y="34325"/>
                  </a:lnTo>
                  <a:lnTo>
                    <a:pt x="943067" y="23995"/>
                  </a:lnTo>
                  <a:lnTo>
                    <a:pt x="989519" y="15458"/>
                  </a:lnTo>
                  <a:lnTo>
                    <a:pt x="1036586" y="8752"/>
                  </a:lnTo>
                  <a:lnTo>
                    <a:pt x="1084231" y="3915"/>
                  </a:lnTo>
                  <a:lnTo>
                    <a:pt x="1132415" y="985"/>
                  </a:lnTo>
                  <a:lnTo>
                    <a:pt x="1181100" y="0"/>
                  </a:lnTo>
                  <a:lnTo>
                    <a:pt x="1229784" y="985"/>
                  </a:lnTo>
                  <a:lnTo>
                    <a:pt x="1277968" y="3915"/>
                  </a:lnTo>
                  <a:lnTo>
                    <a:pt x="1325613" y="8752"/>
                  </a:lnTo>
                  <a:lnTo>
                    <a:pt x="1372680" y="15458"/>
                  </a:lnTo>
                  <a:lnTo>
                    <a:pt x="1419132" y="23995"/>
                  </a:lnTo>
                  <a:lnTo>
                    <a:pt x="1464931" y="34325"/>
                  </a:lnTo>
                  <a:lnTo>
                    <a:pt x="1510039" y="46411"/>
                  </a:lnTo>
                  <a:lnTo>
                    <a:pt x="1554418" y="60213"/>
                  </a:lnTo>
                  <a:lnTo>
                    <a:pt x="1598030" y="75694"/>
                  </a:lnTo>
                  <a:lnTo>
                    <a:pt x="1640837" y="92816"/>
                  </a:lnTo>
                  <a:lnTo>
                    <a:pt x="1682800" y="111541"/>
                  </a:lnTo>
                  <a:lnTo>
                    <a:pt x="1723883" y="131832"/>
                  </a:lnTo>
                  <a:lnTo>
                    <a:pt x="1764046" y="153649"/>
                  </a:lnTo>
                  <a:lnTo>
                    <a:pt x="1803252" y="176955"/>
                  </a:lnTo>
                  <a:lnTo>
                    <a:pt x="1841464" y="201713"/>
                  </a:lnTo>
                  <a:lnTo>
                    <a:pt x="1878642" y="227883"/>
                  </a:lnTo>
                  <a:lnTo>
                    <a:pt x="1914749" y="255429"/>
                  </a:lnTo>
                  <a:lnTo>
                    <a:pt x="1949747" y="284311"/>
                  </a:lnTo>
                  <a:lnTo>
                    <a:pt x="1983597" y="314493"/>
                  </a:lnTo>
                  <a:lnTo>
                    <a:pt x="2016263" y="345936"/>
                  </a:lnTo>
                  <a:lnTo>
                    <a:pt x="2047706" y="378601"/>
                  </a:lnTo>
                  <a:lnTo>
                    <a:pt x="2077887" y="412452"/>
                  </a:lnTo>
                  <a:lnTo>
                    <a:pt x="2106770" y="447450"/>
                  </a:lnTo>
                  <a:lnTo>
                    <a:pt x="2134316" y="483557"/>
                  </a:lnTo>
                  <a:lnTo>
                    <a:pt x="2160486" y="520735"/>
                  </a:lnTo>
                  <a:lnTo>
                    <a:pt x="2185243" y="558946"/>
                  </a:lnTo>
                  <a:lnTo>
                    <a:pt x="2208550" y="598153"/>
                  </a:lnTo>
                  <a:lnTo>
                    <a:pt x="2230367" y="638316"/>
                  </a:lnTo>
                  <a:lnTo>
                    <a:pt x="2250658" y="679398"/>
                  </a:lnTo>
                  <a:lnTo>
                    <a:pt x="2269383" y="721362"/>
                  </a:lnTo>
                  <a:lnTo>
                    <a:pt x="2286505" y="764169"/>
                  </a:lnTo>
                  <a:lnTo>
                    <a:pt x="2301986" y="807781"/>
                  </a:lnTo>
                  <a:lnTo>
                    <a:pt x="2315788" y="852159"/>
                  </a:lnTo>
                  <a:lnTo>
                    <a:pt x="2327874" y="897267"/>
                  </a:lnTo>
                  <a:lnTo>
                    <a:pt x="2338204" y="943067"/>
                  </a:lnTo>
                  <a:lnTo>
                    <a:pt x="2346741" y="989519"/>
                  </a:lnTo>
                  <a:lnTo>
                    <a:pt x="2353447" y="1036586"/>
                  </a:lnTo>
                  <a:lnTo>
                    <a:pt x="2358284" y="1084231"/>
                  </a:lnTo>
                  <a:lnTo>
                    <a:pt x="2361214" y="1132415"/>
                  </a:lnTo>
                  <a:lnTo>
                    <a:pt x="2362200" y="1181100"/>
                  </a:lnTo>
                  <a:lnTo>
                    <a:pt x="2361214" y="1229784"/>
                  </a:lnTo>
                  <a:lnTo>
                    <a:pt x="2358284" y="1277968"/>
                  </a:lnTo>
                  <a:lnTo>
                    <a:pt x="2353447" y="1325613"/>
                  </a:lnTo>
                  <a:lnTo>
                    <a:pt x="2346741" y="1372680"/>
                  </a:lnTo>
                  <a:lnTo>
                    <a:pt x="2338204" y="1419132"/>
                  </a:lnTo>
                  <a:lnTo>
                    <a:pt x="2327874" y="1464931"/>
                  </a:lnTo>
                  <a:lnTo>
                    <a:pt x="2315788" y="1510039"/>
                  </a:lnTo>
                  <a:lnTo>
                    <a:pt x="2301986" y="1554418"/>
                  </a:lnTo>
                  <a:lnTo>
                    <a:pt x="2286505" y="1598030"/>
                  </a:lnTo>
                  <a:lnTo>
                    <a:pt x="2269383" y="1640837"/>
                  </a:lnTo>
                  <a:lnTo>
                    <a:pt x="2250658" y="1682800"/>
                  </a:lnTo>
                  <a:lnTo>
                    <a:pt x="2230367" y="1723883"/>
                  </a:lnTo>
                  <a:lnTo>
                    <a:pt x="2208550" y="1764046"/>
                  </a:lnTo>
                  <a:lnTo>
                    <a:pt x="2185243" y="1803252"/>
                  </a:lnTo>
                  <a:lnTo>
                    <a:pt x="2160486" y="1841464"/>
                  </a:lnTo>
                  <a:lnTo>
                    <a:pt x="2134316" y="1878642"/>
                  </a:lnTo>
                  <a:lnTo>
                    <a:pt x="2106770" y="1914749"/>
                  </a:lnTo>
                  <a:lnTo>
                    <a:pt x="2077887" y="1949747"/>
                  </a:lnTo>
                  <a:lnTo>
                    <a:pt x="2047706" y="1983597"/>
                  </a:lnTo>
                  <a:lnTo>
                    <a:pt x="2016263" y="2016263"/>
                  </a:lnTo>
                  <a:lnTo>
                    <a:pt x="1983597" y="2047706"/>
                  </a:lnTo>
                  <a:lnTo>
                    <a:pt x="1949747" y="2077887"/>
                  </a:lnTo>
                  <a:lnTo>
                    <a:pt x="1914749" y="2106770"/>
                  </a:lnTo>
                  <a:lnTo>
                    <a:pt x="1878642" y="2134316"/>
                  </a:lnTo>
                  <a:lnTo>
                    <a:pt x="1841464" y="2160486"/>
                  </a:lnTo>
                  <a:lnTo>
                    <a:pt x="1803252" y="2185243"/>
                  </a:lnTo>
                  <a:lnTo>
                    <a:pt x="1764046" y="2208550"/>
                  </a:lnTo>
                  <a:lnTo>
                    <a:pt x="1723883" y="2230367"/>
                  </a:lnTo>
                  <a:lnTo>
                    <a:pt x="1682800" y="2250658"/>
                  </a:lnTo>
                  <a:lnTo>
                    <a:pt x="1640837" y="2269383"/>
                  </a:lnTo>
                  <a:lnTo>
                    <a:pt x="1598030" y="2286505"/>
                  </a:lnTo>
                  <a:lnTo>
                    <a:pt x="1554418" y="2301986"/>
                  </a:lnTo>
                  <a:lnTo>
                    <a:pt x="1510039" y="2315788"/>
                  </a:lnTo>
                  <a:lnTo>
                    <a:pt x="1464931" y="2327874"/>
                  </a:lnTo>
                  <a:lnTo>
                    <a:pt x="1419132" y="2338204"/>
                  </a:lnTo>
                  <a:lnTo>
                    <a:pt x="1372680" y="2346741"/>
                  </a:lnTo>
                  <a:lnTo>
                    <a:pt x="1325613" y="2353447"/>
                  </a:lnTo>
                  <a:lnTo>
                    <a:pt x="1277968" y="2358284"/>
                  </a:lnTo>
                  <a:lnTo>
                    <a:pt x="1229784" y="2361214"/>
                  </a:lnTo>
                  <a:lnTo>
                    <a:pt x="1181100" y="2362200"/>
                  </a:lnTo>
                  <a:lnTo>
                    <a:pt x="1132415" y="2361214"/>
                  </a:lnTo>
                  <a:lnTo>
                    <a:pt x="1084231" y="2358284"/>
                  </a:lnTo>
                  <a:lnTo>
                    <a:pt x="1036586" y="2353447"/>
                  </a:lnTo>
                  <a:lnTo>
                    <a:pt x="989519" y="2346741"/>
                  </a:lnTo>
                  <a:lnTo>
                    <a:pt x="943067" y="2338204"/>
                  </a:lnTo>
                  <a:lnTo>
                    <a:pt x="897267" y="2327874"/>
                  </a:lnTo>
                  <a:lnTo>
                    <a:pt x="852159" y="2315788"/>
                  </a:lnTo>
                  <a:lnTo>
                    <a:pt x="807781" y="2301986"/>
                  </a:lnTo>
                  <a:lnTo>
                    <a:pt x="764169" y="2286505"/>
                  </a:lnTo>
                  <a:lnTo>
                    <a:pt x="721362" y="2269383"/>
                  </a:lnTo>
                  <a:lnTo>
                    <a:pt x="679398" y="2250658"/>
                  </a:lnTo>
                  <a:lnTo>
                    <a:pt x="638316" y="2230367"/>
                  </a:lnTo>
                  <a:lnTo>
                    <a:pt x="598153" y="2208550"/>
                  </a:lnTo>
                  <a:lnTo>
                    <a:pt x="558946" y="2185243"/>
                  </a:lnTo>
                  <a:lnTo>
                    <a:pt x="520735" y="2160486"/>
                  </a:lnTo>
                  <a:lnTo>
                    <a:pt x="483557" y="2134316"/>
                  </a:lnTo>
                  <a:lnTo>
                    <a:pt x="447450" y="2106770"/>
                  </a:lnTo>
                  <a:lnTo>
                    <a:pt x="412452" y="2077887"/>
                  </a:lnTo>
                  <a:lnTo>
                    <a:pt x="378601" y="2047706"/>
                  </a:lnTo>
                  <a:lnTo>
                    <a:pt x="345936" y="2016263"/>
                  </a:lnTo>
                  <a:lnTo>
                    <a:pt x="314493" y="1983597"/>
                  </a:lnTo>
                  <a:lnTo>
                    <a:pt x="284311" y="1949747"/>
                  </a:lnTo>
                  <a:lnTo>
                    <a:pt x="255429" y="1914749"/>
                  </a:lnTo>
                  <a:lnTo>
                    <a:pt x="227883" y="1878642"/>
                  </a:lnTo>
                  <a:lnTo>
                    <a:pt x="201713" y="1841464"/>
                  </a:lnTo>
                  <a:lnTo>
                    <a:pt x="176955" y="1803252"/>
                  </a:lnTo>
                  <a:lnTo>
                    <a:pt x="153649" y="1764046"/>
                  </a:lnTo>
                  <a:lnTo>
                    <a:pt x="131832" y="1723883"/>
                  </a:lnTo>
                  <a:lnTo>
                    <a:pt x="111541" y="1682800"/>
                  </a:lnTo>
                  <a:lnTo>
                    <a:pt x="92816" y="1640837"/>
                  </a:lnTo>
                  <a:lnTo>
                    <a:pt x="75694" y="1598030"/>
                  </a:lnTo>
                  <a:lnTo>
                    <a:pt x="60213" y="1554418"/>
                  </a:lnTo>
                  <a:lnTo>
                    <a:pt x="46411" y="1510039"/>
                  </a:lnTo>
                  <a:lnTo>
                    <a:pt x="34325" y="1464931"/>
                  </a:lnTo>
                  <a:lnTo>
                    <a:pt x="23995" y="1419132"/>
                  </a:lnTo>
                  <a:lnTo>
                    <a:pt x="15458" y="1372680"/>
                  </a:lnTo>
                  <a:lnTo>
                    <a:pt x="8752" y="1325613"/>
                  </a:lnTo>
                  <a:lnTo>
                    <a:pt x="3915" y="1277968"/>
                  </a:lnTo>
                  <a:lnTo>
                    <a:pt x="985" y="1229784"/>
                  </a:lnTo>
                  <a:lnTo>
                    <a:pt x="0" y="1181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3637" y="3805237"/>
              <a:ext cx="238125" cy="2381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1600" y="4953000"/>
              <a:ext cx="304800" cy="290830"/>
            </a:xfrm>
            <a:custGeom>
              <a:avLst/>
              <a:gdLst/>
              <a:ahLst/>
              <a:cxnLst/>
              <a:rect l="l" t="t" r="r" b="b"/>
              <a:pathLst>
                <a:path w="304800" h="290829">
                  <a:moveTo>
                    <a:pt x="152400" y="0"/>
                  </a:moveTo>
                  <a:lnTo>
                    <a:pt x="104229" y="7405"/>
                  </a:lnTo>
                  <a:lnTo>
                    <a:pt x="62394" y="28026"/>
                  </a:lnTo>
                  <a:lnTo>
                    <a:pt x="29404" y="59470"/>
                  </a:lnTo>
                  <a:lnTo>
                    <a:pt x="7769" y="99344"/>
                  </a:lnTo>
                  <a:lnTo>
                    <a:pt x="0" y="145256"/>
                  </a:lnTo>
                  <a:lnTo>
                    <a:pt x="7769" y="191168"/>
                  </a:lnTo>
                  <a:lnTo>
                    <a:pt x="29404" y="231042"/>
                  </a:lnTo>
                  <a:lnTo>
                    <a:pt x="62394" y="262486"/>
                  </a:lnTo>
                  <a:lnTo>
                    <a:pt x="104229" y="283107"/>
                  </a:lnTo>
                  <a:lnTo>
                    <a:pt x="152400" y="290512"/>
                  </a:lnTo>
                  <a:lnTo>
                    <a:pt x="200570" y="283107"/>
                  </a:lnTo>
                  <a:lnTo>
                    <a:pt x="242405" y="262486"/>
                  </a:lnTo>
                  <a:lnTo>
                    <a:pt x="275395" y="231042"/>
                  </a:lnTo>
                  <a:lnTo>
                    <a:pt x="297030" y="191168"/>
                  </a:lnTo>
                  <a:lnTo>
                    <a:pt x="304800" y="145256"/>
                  </a:lnTo>
                  <a:lnTo>
                    <a:pt x="297030" y="99344"/>
                  </a:lnTo>
                  <a:lnTo>
                    <a:pt x="275395" y="59470"/>
                  </a:lnTo>
                  <a:lnTo>
                    <a:pt x="242405" y="28026"/>
                  </a:lnTo>
                  <a:lnTo>
                    <a:pt x="200570" y="740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1600" y="4953000"/>
              <a:ext cx="304800" cy="290830"/>
            </a:xfrm>
            <a:custGeom>
              <a:avLst/>
              <a:gdLst/>
              <a:ahLst/>
              <a:cxnLst/>
              <a:rect l="l" t="t" r="r" b="b"/>
              <a:pathLst>
                <a:path w="304800" h="290829">
                  <a:moveTo>
                    <a:pt x="0" y="145256"/>
                  </a:moveTo>
                  <a:lnTo>
                    <a:pt x="7769" y="99344"/>
                  </a:lnTo>
                  <a:lnTo>
                    <a:pt x="29404" y="59469"/>
                  </a:lnTo>
                  <a:lnTo>
                    <a:pt x="62394" y="28026"/>
                  </a:lnTo>
                  <a:lnTo>
                    <a:pt x="104229" y="7405"/>
                  </a:lnTo>
                  <a:lnTo>
                    <a:pt x="152400" y="0"/>
                  </a:lnTo>
                  <a:lnTo>
                    <a:pt x="200570" y="7405"/>
                  </a:lnTo>
                  <a:lnTo>
                    <a:pt x="242405" y="28026"/>
                  </a:lnTo>
                  <a:lnTo>
                    <a:pt x="275395" y="59469"/>
                  </a:lnTo>
                  <a:lnTo>
                    <a:pt x="297030" y="99344"/>
                  </a:lnTo>
                  <a:lnTo>
                    <a:pt x="304800" y="145256"/>
                  </a:lnTo>
                  <a:lnTo>
                    <a:pt x="297030" y="191168"/>
                  </a:lnTo>
                  <a:lnTo>
                    <a:pt x="275395" y="231043"/>
                  </a:lnTo>
                  <a:lnTo>
                    <a:pt x="242405" y="262486"/>
                  </a:lnTo>
                  <a:lnTo>
                    <a:pt x="200570" y="283107"/>
                  </a:lnTo>
                  <a:lnTo>
                    <a:pt x="152400" y="290513"/>
                  </a:lnTo>
                  <a:lnTo>
                    <a:pt x="104229" y="283107"/>
                  </a:lnTo>
                  <a:lnTo>
                    <a:pt x="62394" y="262486"/>
                  </a:lnTo>
                  <a:lnTo>
                    <a:pt x="29404" y="231043"/>
                  </a:lnTo>
                  <a:lnTo>
                    <a:pt x="7769" y="191168"/>
                  </a:lnTo>
                  <a:lnTo>
                    <a:pt x="0" y="1452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8762" y="2781299"/>
              <a:ext cx="1385570" cy="2247900"/>
            </a:xfrm>
            <a:custGeom>
              <a:avLst/>
              <a:gdLst/>
              <a:ahLst/>
              <a:cxnLst/>
              <a:rect l="l" t="t" r="r" b="b"/>
              <a:pathLst>
                <a:path w="1385570" h="2247900">
                  <a:moveTo>
                    <a:pt x="1027239" y="1260729"/>
                  </a:moveTo>
                  <a:lnTo>
                    <a:pt x="1020622" y="1253883"/>
                  </a:lnTo>
                  <a:lnTo>
                    <a:pt x="51447" y="2191499"/>
                  </a:lnTo>
                  <a:lnTo>
                    <a:pt x="28270" y="2167534"/>
                  </a:lnTo>
                  <a:lnTo>
                    <a:pt x="0" y="2247900"/>
                  </a:lnTo>
                  <a:lnTo>
                    <a:pt x="81254" y="2222309"/>
                  </a:lnTo>
                  <a:lnTo>
                    <a:pt x="58077" y="2198344"/>
                  </a:lnTo>
                  <a:lnTo>
                    <a:pt x="1027239" y="1260729"/>
                  </a:lnTo>
                  <a:close/>
                </a:path>
                <a:path w="1385570" h="2247900">
                  <a:moveTo>
                    <a:pt x="1384960" y="84150"/>
                  </a:moveTo>
                  <a:lnTo>
                    <a:pt x="1371600" y="0"/>
                  </a:lnTo>
                  <a:lnTo>
                    <a:pt x="1312303" y="61188"/>
                  </a:lnTo>
                  <a:lnTo>
                    <a:pt x="1344091" y="71234"/>
                  </a:lnTo>
                  <a:lnTo>
                    <a:pt x="1019390" y="1098702"/>
                  </a:lnTo>
                  <a:lnTo>
                    <a:pt x="1028471" y="1101572"/>
                  </a:lnTo>
                  <a:lnTo>
                    <a:pt x="1353172" y="74104"/>
                  </a:lnTo>
                  <a:lnTo>
                    <a:pt x="1384960" y="84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912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9" y="7769"/>
                  </a:lnTo>
                  <a:lnTo>
                    <a:pt x="62394" y="29404"/>
                  </a:lnTo>
                  <a:lnTo>
                    <a:pt x="29404" y="62394"/>
                  </a:lnTo>
                  <a:lnTo>
                    <a:pt x="7769" y="104229"/>
                  </a:lnTo>
                  <a:lnTo>
                    <a:pt x="0" y="152400"/>
                  </a:lnTo>
                  <a:lnTo>
                    <a:pt x="7769" y="200570"/>
                  </a:lnTo>
                  <a:lnTo>
                    <a:pt x="29404" y="242405"/>
                  </a:lnTo>
                  <a:lnTo>
                    <a:pt x="62394" y="275395"/>
                  </a:lnTo>
                  <a:lnTo>
                    <a:pt x="104229" y="297030"/>
                  </a:lnTo>
                  <a:lnTo>
                    <a:pt x="152400" y="304800"/>
                  </a:lnTo>
                  <a:lnTo>
                    <a:pt x="200570" y="297030"/>
                  </a:lnTo>
                  <a:lnTo>
                    <a:pt x="242405" y="275395"/>
                  </a:lnTo>
                  <a:lnTo>
                    <a:pt x="275395" y="242405"/>
                  </a:lnTo>
                  <a:lnTo>
                    <a:pt x="297030" y="200570"/>
                  </a:lnTo>
                  <a:lnTo>
                    <a:pt x="304800" y="152400"/>
                  </a:lnTo>
                  <a:lnTo>
                    <a:pt x="297030" y="104229"/>
                  </a:lnTo>
                  <a:lnTo>
                    <a:pt x="275395" y="62394"/>
                  </a:lnTo>
                  <a:lnTo>
                    <a:pt x="242405" y="29404"/>
                  </a:lnTo>
                  <a:lnTo>
                    <a:pt x="200570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12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5600" y="3205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9" y="7769"/>
                  </a:lnTo>
                  <a:lnTo>
                    <a:pt x="62394" y="29404"/>
                  </a:lnTo>
                  <a:lnTo>
                    <a:pt x="29404" y="62394"/>
                  </a:lnTo>
                  <a:lnTo>
                    <a:pt x="7769" y="104229"/>
                  </a:lnTo>
                  <a:lnTo>
                    <a:pt x="0" y="152400"/>
                  </a:lnTo>
                  <a:lnTo>
                    <a:pt x="7769" y="200570"/>
                  </a:lnTo>
                  <a:lnTo>
                    <a:pt x="29404" y="242405"/>
                  </a:lnTo>
                  <a:lnTo>
                    <a:pt x="62394" y="275395"/>
                  </a:lnTo>
                  <a:lnTo>
                    <a:pt x="104229" y="297030"/>
                  </a:lnTo>
                  <a:lnTo>
                    <a:pt x="152400" y="304800"/>
                  </a:lnTo>
                  <a:lnTo>
                    <a:pt x="200570" y="297030"/>
                  </a:lnTo>
                  <a:lnTo>
                    <a:pt x="242405" y="275395"/>
                  </a:lnTo>
                  <a:lnTo>
                    <a:pt x="275395" y="242405"/>
                  </a:lnTo>
                  <a:lnTo>
                    <a:pt x="297030" y="200570"/>
                  </a:lnTo>
                  <a:lnTo>
                    <a:pt x="304800" y="152400"/>
                  </a:lnTo>
                  <a:lnTo>
                    <a:pt x="297030" y="104229"/>
                  </a:lnTo>
                  <a:lnTo>
                    <a:pt x="275395" y="62394"/>
                  </a:lnTo>
                  <a:lnTo>
                    <a:pt x="242405" y="29404"/>
                  </a:lnTo>
                  <a:lnTo>
                    <a:pt x="200570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5600" y="3205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2209800"/>
              <a:ext cx="2438400" cy="2362200"/>
            </a:xfrm>
            <a:custGeom>
              <a:avLst/>
              <a:gdLst/>
              <a:ahLst/>
              <a:cxnLst/>
              <a:rect l="l" t="t" r="r" b="b"/>
              <a:pathLst>
                <a:path w="2438400" h="2362200">
                  <a:moveTo>
                    <a:pt x="0" y="1181100"/>
                  </a:moveTo>
                  <a:lnTo>
                    <a:pt x="968" y="1133596"/>
                  </a:lnTo>
                  <a:lnTo>
                    <a:pt x="3848" y="1086569"/>
                  </a:lnTo>
                  <a:lnTo>
                    <a:pt x="8603" y="1040053"/>
                  </a:lnTo>
                  <a:lnTo>
                    <a:pt x="15198" y="994084"/>
                  </a:lnTo>
                  <a:lnTo>
                    <a:pt x="23595" y="948697"/>
                  </a:lnTo>
                  <a:lnTo>
                    <a:pt x="33758" y="903928"/>
                  </a:lnTo>
                  <a:lnTo>
                    <a:pt x="45651" y="859810"/>
                  </a:lnTo>
                  <a:lnTo>
                    <a:pt x="59238" y="816381"/>
                  </a:lnTo>
                  <a:lnTo>
                    <a:pt x="74481" y="773674"/>
                  </a:lnTo>
                  <a:lnTo>
                    <a:pt x="91345" y="731726"/>
                  </a:lnTo>
                  <a:lnTo>
                    <a:pt x="109793" y="690572"/>
                  </a:lnTo>
                  <a:lnTo>
                    <a:pt x="129789" y="650247"/>
                  </a:lnTo>
                  <a:lnTo>
                    <a:pt x="151296" y="610786"/>
                  </a:lnTo>
                  <a:lnTo>
                    <a:pt x="174278" y="572224"/>
                  </a:lnTo>
                  <a:lnTo>
                    <a:pt x="198699" y="534597"/>
                  </a:lnTo>
                  <a:lnTo>
                    <a:pt x="224521" y="497940"/>
                  </a:lnTo>
                  <a:lnTo>
                    <a:pt x="251709" y="462289"/>
                  </a:lnTo>
                  <a:lnTo>
                    <a:pt x="280226" y="427678"/>
                  </a:lnTo>
                  <a:lnTo>
                    <a:pt x="310036" y="394143"/>
                  </a:lnTo>
                  <a:lnTo>
                    <a:pt x="341102" y="361720"/>
                  </a:lnTo>
                  <a:lnTo>
                    <a:pt x="373388" y="330443"/>
                  </a:lnTo>
                  <a:lnTo>
                    <a:pt x="406858" y="300347"/>
                  </a:lnTo>
                  <a:lnTo>
                    <a:pt x="441474" y="271469"/>
                  </a:lnTo>
                  <a:lnTo>
                    <a:pt x="477202" y="243843"/>
                  </a:lnTo>
                  <a:lnTo>
                    <a:pt x="514003" y="217505"/>
                  </a:lnTo>
                  <a:lnTo>
                    <a:pt x="551842" y="192489"/>
                  </a:lnTo>
                  <a:lnTo>
                    <a:pt x="590683" y="168832"/>
                  </a:lnTo>
                  <a:lnTo>
                    <a:pt x="630488" y="146568"/>
                  </a:lnTo>
                  <a:lnTo>
                    <a:pt x="671222" y="125733"/>
                  </a:lnTo>
                  <a:lnTo>
                    <a:pt x="712849" y="106362"/>
                  </a:lnTo>
                  <a:lnTo>
                    <a:pt x="755331" y="88491"/>
                  </a:lnTo>
                  <a:lnTo>
                    <a:pt x="798632" y="72154"/>
                  </a:lnTo>
                  <a:lnTo>
                    <a:pt x="842716" y="57387"/>
                  </a:lnTo>
                  <a:lnTo>
                    <a:pt x="887546" y="44225"/>
                  </a:lnTo>
                  <a:lnTo>
                    <a:pt x="933087" y="32703"/>
                  </a:lnTo>
                  <a:lnTo>
                    <a:pt x="979301" y="22857"/>
                  </a:lnTo>
                  <a:lnTo>
                    <a:pt x="1026152" y="14723"/>
                  </a:lnTo>
                  <a:lnTo>
                    <a:pt x="1073604" y="8334"/>
                  </a:lnTo>
                  <a:lnTo>
                    <a:pt x="1121620" y="3727"/>
                  </a:lnTo>
                  <a:lnTo>
                    <a:pt x="1170164" y="937"/>
                  </a:lnTo>
                  <a:lnTo>
                    <a:pt x="1219200" y="0"/>
                  </a:lnTo>
                  <a:lnTo>
                    <a:pt x="1268235" y="937"/>
                  </a:lnTo>
                  <a:lnTo>
                    <a:pt x="1316779" y="3727"/>
                  </a:lnTo>
                  <a:lnTo>
                    <a:pt x="1364796" y="8334"/>
                  </a:lnTo>
                  <a:lnTo>
                    <a:pt x="1412247" y="14723"/>
                  </a:lnTo>
                  <a:lnTo>
                    <a:pt x="1459099" y="22857"/>
                  </a:lnTo>
                  <a:lnTo>
                    <a:pt x="1505313" y="32703"/>
                  </a:lnTo>
                  <a:lnTo>
                    <a:pt x="1550853" y="44225"/>
                  </a:lnTo>
                  <a:lnTo>
                    <a:pt x="1595684" y="57387"/>
                  </a:lnTo>
                  <a:lnTo>
                    <a:pt x="1639768" y="72154"/>
                  </a:lnTo>
                  <a:lnTo>
                    <a:pt x="1683069" y="88491"/>
                  </a:lnTo>
                  <a:lnTo>
                    <a:pt x="1725551" y="106362"/>
                  </a:lnTo>
                  <a:lnTo>
                    <a:pt x="1767177" y="125733"/>
                  </a:lnTo>
                  <a:lnTo>
                    <a:pt x="1807911" y="146568"/>
                  </a:lnTo>
                  <a:lnTo>
                    <a:pt x="1847716" y="168832"/>
                  </a:lnTo>
                  <a:lnTo>
                    <a:pt x="1886557" y="192489"/>
                  </a:lnTo>
                  <a:lnTo>
                    <a:pt x="1924396" y="217505"/>
                  </a:lnTo>
                  <a:lnTo>
                    <a:pt x="1961198" y="243843"/>
                  </a:lnTo>
                  <a:lnTo>
                    <a:pt x="1996925" y="271469"/>
                  </a:lnTo>
                  <a:lnTo>
                    <a:pt x="2031542" y="300347"/>
                  </a:lnTo>
                  <a:lnTo>
                    <a:pt x="2065011" y="330443"/>
                  </a:lnTo>
                  <a:lnTo>
                    <a:pt x="2097297" y="361720"/>
                  </a:lnTo>
                  <a:lnTo>
                    <a:pt x="2128363" y="394143"/>
                  </a:lnTo>
                  <a:lnTo>
                    <a:pt x="2158173" y="427678"/>
                  </a:lnTo>
                  <a:lnTo>
                    <a:pt x="2186690" y="462289"/>
                  </a:lnTo>
                  <a:lnTo>
                    <a:pt x="2213878" y="497940"/>
                  </a:lnTo>
                  <a:lnTo>
                    <a:pt x="2239700" y="534597"/>
                  </a:lnTo>
                  <a:lnTo>
                    <a:pt x="2264121" y="572224"/>
                  </a:lnTo>
                  <a:lnTo>
                    <a:pt x="2287103" y="610786"/>
                  </a:lnTo>
                  <a:lnTo>
                    <a:pt x="2308610" y="650247"/>
                  </a:lnTo>
                  <a:lnTo>
                    <a:pt x="2328606" y="690572"/>
                  </a:lnTo>
                  <a:lnTo>
                    <a:pt x="2347054" y="731726"/>
                  </a:lnTo>
                  <a:lnTo>
                    <a:pt x="2363918" y="773674"/>
                  </a:lnTo>
                  <a:lnTo>
                    <a:pt x="2379161" y="816381"/>
                  </a:lnTo>
                  <a:lnTo>
                    <a:pt x="2392748" y="859810"/>
                  </a:lnTo>
                  <a:lnTo>
                    <a:pt x="2404641" y="903928"/>
                  </a:lnTo>
                  <a:lnTo>
                    <a:pt x="2414804" y="948697"/>
                  </a:lnTo>
                  <a:lnTo>
                    <a:pt x="2423201" y="994084"/>
                  </a:lnTo>
                  <a:lnTo>
                    <a:pt x="2429796" y="1040053"/>
                  </a:lnTo>
                  <a:lnTo>
                    <a:pt x="2434551" y="1086569"/>
                  </a:lnTo>
                  <a:lnTo>
                    <a:pt x="2437431" y="1133596"/>
                  </a:lnTo>
                  <a:lnTo>
                    <a:pt x="2438400" y="1181100"/>
                  </a:lnTo>
                  <a:lnTo>
                    <a:pt x="2437431" y="1228603"/>
                  </a:lnTo>
                  <a:lnTo>
                    <a:pt x="2434551" y="1275630"/>
                  </a:lnTo>
                  <a:lnTo>
                    <a:pt x="2429796" y="1322145"/>
                  </a:lnTo>
                  <a:lnTo>
                    <a:pt x="2423201" y="1368114"/>
                  </a:lnTo>
                  <a:lnTo>
                    <a:pt x="2414804" y="1413502"/>
                  </a:lnTo>
                  <a:lnTo>
                    <a:pt x="2404641" y="1458271"/>
                  </a:lnTo>
                  <a:lnTo>
                    <a:pt x="2392748" y="1502389"/>
                  </a:lnTo>
                  <a:lnTo>
                    <a:pt x="2379161" y="1545818"/>
                  </a:lnTo>
                  <a:lnTo>
                    <a:pt x="2363918" y="1588524"/>
                  </a:lnTo>
                  <a:lnTo>
                    <a:pt x="2347054" y="1630472"/>
                  </a:lnTo>
                  <a:lnTo>
                    <a:pt x="2328606" y="1671627"/>
                  </a:lnTo>
                  <a:lnTo>
                    <a:pt x="2308610" y="1711952"/>
                  </a:lnTo>
                  <a:lnTo>
                    <a:pt x="2287103" y="1751413"/>
                  </a:lnTo>
                  <a:lnTo>
                    <a:pt x="2264121" y="1789975"/>
                  </a:lnTo>
                  <a:lnTo>
                    <a:pt x="2239700" y="1827602"/>
                  </a:lnTo>
                  <a:lnTo>
                    <a:pt x="2213878" y="1864258"/>
                  </a:lnTo>
                  <a:lnTo>
                    <a:pt x="2186690" y="1899910"/>
                  </a:lnTo>
                  <a:lnTo>
                    <a:pt x="2158173" y="1934521"/>
                  </a:lnTo>
                  <a:lnTo>
                    <a:pt x="2128363" y="1968055"/>
                  </a:lnTo>
                  <a:lnTo>
                    <a:pt x="2097297" y="2000479"/>
                  </a:lnTo>
                  <a:lnTo>
                    <a:pt x="2065011" y="2031756"/>
                  </a:lnTo>
                  <a:lnTo>
                    <a:pt x="2031542" y="2061852"/>
                  </a:lnTo>
                  <a:lnTo>
                    <a:pt x="1996925" y="2090730"/>
                  </a:lnTo>
                  <a:lnTo>
                    <a:pt x="1961198" y="2118356"/>
                  </a:lnTo>
                  <a:lnTo>
                    <a:pt x="1924396" y="2144694"/>
                  </a:lnTo>
                  <a:lnTo>
                    <a:pt x="1886557" y="2169710"/>
                  </a:lnTo>
                  <a:lnTo>
                    <a:pt x="1847716" y="2193367"/>
                  </a:lnTo>
                  <a:lnTo>
                    <a:pt x="1807911" y="2215631"/>
                  </a:lnTo>
                  <a:lnTo>
                    <a:pt x="1767177" y="2236466"/>
                  </a:lnTo>
                  <a:lnTo>
                    <a:pt x="1725551" y="2255837"/>
                  </a:lnTo>
                  <a:lnTo>
                    <a:pt x="1683069" y="2273708"/>
                  </a:lnTo>
                  <a:lnTo>
                    <a:pt x="1639768" y="2290045"/>
                  </a:lnTo>
                  <a:lnTo>
                    <a:pt x="1595684" y="2304812"/>
                  </a:lnTo>
                  <a:lnTo>
                    <a:pt x="1550853" y="2317974"/>
                  </a:lnTo>
                  <a:lnTo>
                    <a:pt x="1505313" y="2329496"/>
                  </a:lnTo>
                  <a:lnTo>
                    <a:pt x="1459099" y="2339342"/>
                  </a:lnTo>
                  <a:lnTo>
                    <a:pt x="1412247" y="2347476"/>
                  </a:lnTo>
                  <a:lnTo>
                    <a:pt x="1364796" y="2353865"/>
                  </a:lnTo>
                  <a:lnTo>
                    <a:pt x="1316779" y="2358472"/>
                  </a:lnTo>
                  <a:lnTo>
                    <a:pt x="1268235" y="2361262"/>
                  </a:lnTo>
                  <a:lnTo>
                    <a:pt x="1219200" y="2362200"/>
                  </a:lnTo>
                  <a:lnTo>
                    <a:pt x="1170164" y="2361262"/>
                  </a:lnTo>
                  <a:lnTo>
                    <a:pt x="1121620" y="2358472"/>
                  </a:lnTo>
                  <a:lnTo>
                    <a:pt x="1073604" y="2353865"/>
                  </a:lnTo>
                  <a:lnTo>
                    <a:pt x="1026152" y="2347476"/>
                  </a:lnTo>
                  <a:lnTo>
                    <a:pt x="979301" y="2339342"/>
                  </a:lnTo>
                  <a:lnTo>
                    <a:pt x="933087" y="2329496"/>
                  </a:lnTo>
                  <a:lnTo>
                    <a:pt x="887546" y="2317974"/>
                  </a:lnTo>
                  <a:lnTo>
                    <a:pt x="842716" y="2304812"/>
                  </a:lnTo>
                  <a:lnTo>
                    <a:pt x="798632" y="2290045"/>
                  </a:lnTo>
                  <a:lnTo>
                    <a:pt x="755331" y="2273708"/>
                  </a:lnTo>
                  <a:lnTo>
                    <a:pt x="712849" y="2255837"/>
                  </a:lnTo>
                  <a:lnTo>
                    <a:pt x="671222" y="2236466"/>
                  </a:lnTo>
                  <a:lnTo>
                    <a:pt x="630488" y="2215631"/>
                  </a:lnTo>
                  <a:lnTo>
                    <a:pt x="590683" y="2193367"/>
                  </a:lnTo>
                  <a:lnTo>
                    <a:pt x="551842" y="2169710"/>
                  </a:lnTo>
                  <a:lnTo>
                    <a:pt x="514003" y="2144694"/>
                  </a:lnTo>
                  <a:lnTo>
                    <a:pt x="477202" y="2118356"/>
                  </a:lnTo>
                  <a:lnTo>
                    <a:pt x="441474" y="2090730"/>
                  </a:lnTo>
                  <a:lnTo>
                    <a:pt x="406858" y="2061852"/>
                  </a:lnTo>
                  <a:lnTo>
                    <a:pt x="373388" y="2031756"/>
                  </a:lnTo>
                  <a:lnTo>
                    <a:pt x="341102" y="2000479"/>
                  </a:lnTo>
                  <a:lnTo>
                    <a:pt x="310036" y="1968055"/>
                  </a:lnTo>
                  <a:lnTo>
                    <a:pt x="280226" y="1934521"/>
                  </a:lnTo>
                  <a:lnTo>
                    <a:pt x="251709" y="1899910"/>
                  </a:lnTo>
                  <a:lnTo>
                    <a:pt x="224521" y="1864258"/>
                  </a:lnTo>
                  <a:lnTo>
                    <a:pt x="198699" y="1827602"/>
                  </a:lnTo>
                  <a:lnTo>
                    <a:pt x="174278" y="1789975"/>
                  </a:lnTo>
                  <a:lnTo>
                    <a:pt x="151296" y="1751413"/>
                  </a:lnTo>
                  <a:lnTo>
                    <a:pt x="129789" y="1711952"/>
                  </a:lnTo>
                  <a:lnTo>
                    <a:pt x="109793" y="1671627"/>
                  </a:lnTo>
                  <a:lnTo>
                    <a:pt x="91345" y="1630472"/>
                  </a:lnTo>
                  <a:lnTo>
                    <a:pt x="74481" y="1588524"/>
                  </a:lnTo>
                  <a:lnTo>
                    <a:pt x="59238" y="1545818"/>
                  </a:lnTo>
                  <a:lnTo>
                    <a:pt x="45651" y="1502389"/>
                  </a:lnTo>
                  <a:lnTo>
                    <a:pt x="33758" y="1458271"/>
                  </a:lnTo>
                  <a:lnTo>
                    <a:pt x="23595" y="1413502"/>
                  </a:lnTo>
                  <a:lnTo>
                    <a:pt x="15198" y="1368114"/>
                  </a:lnTo>
                  <a:lnTo>
                    <a:pt x="8603" y="1322145"/>
                  </a:lnTo>
                  <a:lnTo>
                    <a:pt x="3848" y="1275630"/>
                  </a:lnTo>
                  <a:lnTo>
                    <a:pt x="968" y="1228603"/>
                  </a:lnTo>
                  <a:lnTo>
                    <a:pt x="0" y="1181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2437" y="4033837"/>
              <a:ext cx="238125" cy="2381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66593" y="3354209"/>
              <a:ext cx="5444490" cy="871855"/>
            </a:xfrm>
            <a:custGeom>
              <a:avLst/>
              <a:gdLst/>
              <a:ahLst/>
              <a:cxnLst/>
              <a:rect l="l" t="t" r="r" b="b"/>
              <a:pathLst>
                <a:path w="5444490" h="871854">
                  <a:moveTo>
                    <a:pt x="3124606" y="836790"/>
                  </a:moveTo>
                  <a:lnTo>
                    <a:pt x="3051911" y="792353"/>
                  </a:lnTo>
                  <a:lnTo>
                    <a:pt x="3049079" y="825563"/>
                  </a:lnTo>
                  <a:lnTo>
                    <a:pt x="800" y="565353"/>
                  </a:lnTo>
                  <a:lnTo>
                    <a:pt x="0" y="574840"/>
                  </a:lnTo>
                  <a:lnTo>
                    <a:pt x="3048266" y="835063"/>
                  </a:lnTo>
                  <a:lnTo>
                    <a:pt x="3045434" y="868273"/>
                  </a:lnTo>
                  <a:lnTo>
                    <a:pt x="3124606" y="836790"/>
                  </a:lnTo>
                  <a:close/>
                </a:path>
                <a:path w="5444490" h="871854">
                  <a:moveTo>
                    <a:pt x="4194784" y="6718"/>
                  </a:moveTo>
                  <a:lnTo>
                    <a:pt x="4188015" y="0"/>
                  </a:lnTo>
                  <a:lnTo>
                    <a:pt x="3379698" y="814285"/>
                  </a:lnTo>
                  <a:lnTo>
                    <a:pt x="3356038" y="790803"/>
                  </a:lnTo>
                  <a:lnTo>
                    <a:pt x="3329394" y="871715"/>
                  </a:lnTo>
                  <a:lnTo>
                    <a:pt x="3410115" y="844486"/>
                  </a:lnTo>
                  <a:lnTo>
                    <a:pt x="3386455" y="820991"/>
                  </a:lnTo>
                  <a:lnTo>
                    <a:pt x="4194784" y="6718"/>
                  </a:lnTo>
                  <a:close/>
                </a:path>
                <a:path w="5444490" h="871854">
                  <a:moveTo>
                    <a:pt x="5443944" y="717727"/>
                  </a:moveTo>
                  <a:lnTo>
                    <a:pt x="5395188" y="647865"/>
                  </a:lnTo>
                  <a:lnTo>
                    <a:pt x="5379275" y="677151"/>
                  </a:lnTo>
                  <a:lnTo>
                    <a:pt x="4193679" y="32512"/>
                  </a:lnTo>
                  <a:lnTo>
                    <a:pt x="4189120" y="40881"/>
                  </a:lnTo>
                  <a:lnTo>
                    <a:pt x="5374716" y="685520"/>
                  </a:lnTo>
                  <a:lnTo>
                    <a:pt x="5358790" y="714806"/>
                  </a:lnTo>
                  <a:lnTo>
                    <a:pt x="5443944" y="717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40864" y="2938145"/>
            <a:ext cx="96139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T</a:t>
            </a:r>
            <a:r>
              <a:rPr sz="2775" baseline="-19519" dirty="0">
                <a:latin typeface="Tahoma"/>
                <a:cs typeface="Tahoma"/>
              </a:rPr>
              <a:t>h</a:t>
            </a:r>
            <a:endParaRPr sz="2775" baseline="-19519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2800" dirty="0">
                <a:latin typeface="Tahoma"/>
                <a:cs typeface="Tahoma"/>
              </a:rPr>
              <a:t>d</a:t>
            </a:r>
            <a:r>
              <a:rPr sz="2775" baseline="-19519" dirty="0">
                <a:latin typeface="Tahoma"/>
                <a:cs typeface="Tahoma"/>
              </a:rPr>
              <a:t>1</a:t>
            </a:r>
            <a:endParaRPr sz="2775" baseline="-19519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8790" y="3585845"/>
            <a:ext cx="22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5640" y="3789023"/>
            <a:ext cx="1549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latin typeface="Tahoma"/>
                <a:cs typeface="Tahoma"/>
              </a:rPr>
              <a:t>2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4728" y="3342958"/>
            <a:ext cx="402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d</a:t>
            </a:r>
            <a:r>
              <a:rPr sz="2775" baseline="-19519" dirty="0">
                <a:latin typeface="Tahoma"/>
                <a:cs typeface="Tahoma"/>
              </a:rPr>
              <a:t>3</a:t>
            </a:r>
            <a:endParaRPr sz="2775" baseline="-19519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8403" y="3342958"/>
            <a:ext cx="402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d</a:t>
            </a:r>
            <a:r>
              <a:rPr sz="2775" baseline="-19519" dirty="0">
                <a:latin typeface="Tahoma"/>
                <a:cs typeface="Tahoma"/>
              </a:rPr>
              <a:t>4</a:t>
            </a:r>
            <a:endParaRPr sz="2775" baseline="-19519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97087" y="4076700"/>
            <a:ext cx="2370455" cy="1413510"/>
          </a:xfrm>
          <a:custGeom>
            <a:avLst/>
            <a:gdLst/>
            <a:ahLst/>
            <a:cxnLst/>
            <a:rect l="l" t="t" r="r" b="b"/>
            <a:pathLst>
              <a:path w="2370454" h="1413510">
                <a:moveTo>
                  <a:pt x="754278" y="1406359"/>
                </a:moveTo>
                <a:lnTo>
                  <a:pt x="56870" y="698639"/>
                </a:lnTo>
                <a:lnTo>
                  <a:pt x="80619" y="675233"/>
                </a:lnTo>
                <a:lnTo>
                  <a:pt x="0" y="647700"/>
                </a:lnTo>
                <a:lnTo>
                  <a:pt x="26339" y="728726"/>
                </a:lnTo>
                <a:lnTo>
                  <a:pt x="50088" y="705319"/>
                </a:lnTo>
                <a:lnTo>
                  <a:pt x="747483" y="1413052"/>
                </a:lnTo>
                <a:lnTo>
                  <a:pt x="754278" y="1406359"/>
                </a:lnTo>
                <a:close/>
              </a:path>
              <a:path w="2370454" h="1413510">
                <a:moveTo>
                  <a:pt x="2370137" y="0"/>
                </a:moveTo>
                <a:lnTo>
                  <a:pt x="2294267" y="38773"/>
                </a:lnTo>
                <a:lnTo>
                  <a:pt x="2321115" y="58534"/>
                </a:lnTo>
                <a:lnTo>
                  <a:pt x="1328077" y="1406880"/>
                </a:lnTo>
                <a:lnTo>
                  <a:pt x="1335735" y="1412532"/>
                </a:lnTo>
                <a:lnTo>
                  <a:pt x="2328773" y="64185"/>
                </a:lnTo>
                <a:lnTo>
                  <a:pt x="2355621" y="83959"/>
                </a:lnTo>
                <a:lnTo>
                  <a:pt x="2370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06039" y="5258753"/>
            <a:ext cx="2152015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30480" indent="-173355">
              <a:lnSpc>
                <a:spcPct val="130200"/>
              </a:lnSpc>
              <a:spcBef>
                <a:spcPts val="100"/>
              </a:spcBef>
              <a:tabLst>
                <a:tab pos="1323340" algn="l"/>
              </a:tabLst>
            </a:pPr>
            <a:r>
              <a:rPr sz="2800" spc="5" dirty="0">
                <a:latin typeface="Tahoma"/>
                <a:cs typeface="Tahoma"/>
              </a:rPr>
              <a:t>NN</a:t>
            </a:r>
            <a:r>
              <a:rPr sz="2800" dirty="0">
                <a:latin typeface="Tahoma"/>
                <a:cs typeface="Tahoma"/>
              </a:rPr>
              <a:t>DR:	d</a:t>
            </a:r>
            <a:r>
              <a:rPr sz="2775" spc="15" baseline="-19519" dirty="0">
                <a:latin typeface="Tahoma"/>
                <a:cs typeface="Tahoma"/>
              </a:rPr>
              <a:t>1</a:t>
            </a:r>
            <a:r>
              <a:rPr sz="2800" dirty="0">
                <a:latin typeface="Tahoma"/>
                <a:cs typeface="Tahoma"/>
              </a:rPr>
              <a:t>/d</a:t>
            </a:r>
            <a:r>
              <a:rPr sz="2775" spc="7" baseline="-19519" dirty="0">
                <a:latin typeface="Tahoma"/>
                <a:cs typeface="Tahoma"/>
              </a:rPr>
              <a:t>2  </a:t>
            </a:r>
            <a:r>
              <a:rPr sz="2800" spc="-5" dirty="0">
                <a:latin typeface="Tahoma"/>
                <a:cs typeface="Tahoma"/>
              </a:rPr>
              <a:t>(Accept)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9340" y="4709479"/>
            <a:ext cx="2152015" cy="102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745" marR="30480" indent="-462280">
              <a:lnSpc>
                <a:spcPct val="117600"/>
              </a:lnSpc>
              <a:spcBef>
                <a:spcPts val="95"/>
              </a:spcBef>
              <a:tabLst>
                <a:tab pos="1323340" algn="l"/>
              </a:tabLst>
            </a:pPr>
            <a:r>
              <a:rPr sz="2800" spc="5" dirty="0">
                <a:latin typeface="Tahoma"/>
                <a:cs typeface="Tahoma"/>
              </a:rPr>
              <a:t>NN</a:t>
            </a:r>
            <a:r>
              <a:rPr sz="2800" dirty="0">
                <a:latin typeface="Tahoma"/>
                <a:cs typeface="Tahoma"/>
              </a:rPr>
              <a:t>DR:	d</a:t>
            </a:r>
            <a:r>
              <a:rPr sz="2775" spc="15" baseline="-19519" dirty="0">
                <a:latin typeface="Tahoma"/>
                <a:cs typeface="Tahoma"/>
              </a:rPr>
              <a:t>3</a:t>
            </a:r>
            <a:r>
              <a:rPr sz="2800" dirty="0">
                <a:latin typeface="Tahoma"/>
                <a:cs typeface="Tahoma"/>
              </a:rPr>
              <a:t>/d</a:t>
            </a:r>
            <a:r>
              <a:rPr sz="2775" spc="7" baseline="-19519" dirty="0">
                <a:latin typeface="Tahoma"/>
                <a:cs typeface="Tahoma"/>
              </a:rPr>
              <a:t>4  </a:t>
            </a:r>
            <a:r>
              <a:rPr sz="2800" spc="-10" dirty="0">
                <a:latin typeface="Tahoma"/>
                <a:cs typeface="Tahoma"/>
              </a:rPr>
              <a:t>(Reject)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3256</Words>
  <Application>Microsoft Office PowerPoint</Application>
  <PresentationFormat>On-screen Show (4:3)</PresentationFormat>
  <Paragraphs>484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Arial MT</vt:lpstr>
      <vt:lpstr>Calibri</vt:lpstr>
      <vt:lpstr>Courier New</vt:lpstr>
      <vt:lpstr>Google Sans</vt:lpstr>
      <vt:lpstr>Helvetica</vt:lpstr>
      <vt:lpstr>Nunito</vt:lpstr>
      <vt:lpstr>Symbol</vt:lpstr>
      <vt:lpstr>Tahoma</vt:lpstr>
      <vt:lpstr>Times New Roman</vt:lpstr>
      <vt:lpstr>Wingdings</vt:lpstr>
      <vt:lpstr>Office Theme</vt:lpstr>
      <vt:lpstr>Feature matching and model  fitting </vt:lpstr>
      <vt:lpstr>Can you get the 3-D structure  of the scene?</vt:lpstr>
      <vt:lpstr>PowerPoint Presentation</vt:lpstr>
      <vt:lpstr>Matching with Features</vt:lpstr>
      <vt:lpstr>Matching key points</vt:lpstr>
      <vt:lpstr>Weighted Distance function</vt:lpstr>
      <vt:lpstr>A few other similarity  measures</vt:lpstr>
      <vt:lpstr>Matching criteria</vt:lpstr>
      <vt:lpstr>Matching criteria</vt:lpstr>
      <vt:lpstr>Matching histograms- Deals with region</vt:lpstr>
      <vt:lpstr>PowerPoint Presentation</vt:lpstr>
      <vt:lpstr>PowerPoint Presentation</vt:lpstr>
      <vt:lpstr>Computing EMD</vt:lpstr>
      <vt:lpstr>Computing EMD</vt:lpstr>
      <vt:lpstr>Efficient computation of  feature matching</vt:lpstr>
      <vt:lpstr>K-D Tree</vt:lpstr>
      <vt:lpstr>K-D tree</vt:lpstr>
      <vt:lpstr>PowerPoint Presentation</vt:lpstr>
      <vt:lpstr>NN Search using K-D tree</vt:lpstr>
      <vt:lpstr>NN Search using K-D tree</vt:lpstr>
      <vt:lpstr>Local Sensitive Hashing (LSH)</vt:lpstr>
      <vt:lpstr>Locality sensitive hashing  (LSH)</vt:lpstr>
      <vt:lpstr>LSH: A typical example</vt:lpstr>
      <vt:lpstr>LSH multidimenstional  bucketing</vt:lpstr>
      <vt:lpstr>Model fitting</vt:lpstr>
      <vt:lpstr>Knowledge of models</vt:lpstr>
      <vt:lpstr>Choice of a model</vt:lpstr>
      <vt:lpstr>Fitting curves and lines</vt:lpstr>
      <vt:lpstr>Various Issues</vt:lpstr>
      <vt:lpstr>Fitting a straight line over 2D  points</vt:lpstr>
      <vt:lpstr>Line fitting in varying contexts</vt:lpstr>
      <vt:lpstr>Least squares line fitting</vt:lpstr>
      <vt:lpstr>y=mx+c</vt:lpstr>
      <vt:lpstr>y=mx+c</vt:lpstr>
      <vt:lpstr>Total least squares</vt:lpstr>
      <vt:lpstr>Total least squares</vt:lpstr>
      <vt:lpstr>Total least squares</vt:lpstr>
      <vt:lpstr>Random sample consensus  (RANSAC)</vt:lpstr>
      <vt:lpstr>RANSAC for line fitting</vt:lpstr>
      <vt:lpstr>Choice of parameters</vt:lpstr>
      <vt:lpstr>Estimating number of  trials N</vt:lpstr>
      <vt:lpstr>Choosing N</vt:lpstr>
      <vt:lpstr>RANSAC pros and cons</vt:lpstr>
      <vt:lpstr>Voting schemes</vt:lpstr>
      <vt:lpstr>Hough transform</vt:lpstr>
      <vt:lpstr>Parameter space  representation</vt:lpstr>
      <vt:lpstr>Parameter space  representation</vt:lpstr>
      <vt:lpstr>Parameter space  representation</vt:lpstr>
      <vt:lpstr>Parameter space  representation</vt:lpstr>
      <vt:lpstr>Algorithm</vt:lpstr>
      <vt:lpstr>Basic illustration</vt:lpstr>
      <vt:lpstr>A more complicated image</vt:lpstr>
      <vt:lpstr>PowerPoint Presentation</vt:lpstr>
      <vt:lpstr>Dealing with noise</vt:lpstr>
      <vt:lpstr>Dealing with noise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matching and model  fitting </dc:title>
  <cp:lastModifiedBy>Ramanjot</cp:lastModifiedBy>
  <cp:revision>35</cp:revision>
  <dcterms:created xsi:type="dcterms:W3CDTF">2023-09-23T04:44:20Z</dcterms:created>
  <dcterms:modified xsi:type="dcterms:W3CDTF">2023-10-08T14:18:08Z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2023-09-23T00:00:00Z</vt:filetime>
  </property>
</Properties>
</file>