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2" r:id="rId6"/>
    <p:sldId id="261" r:id="rId7"/>
    <p:sldId id="263" r:id="rId8"/>
    <p:sldId id="264" r:id="rId9"/>
    <p:sldId id="267" r:id="rId10"/>
    <p:sldId id="265" r:id="rId11"/>
    <p:sldId id="266" r:id="rId12"/>
    <p:sldId id="268" r:id="rId13"/>
    <p:sldId id="269" r:id="rId14"/>
    <p:sldId id="270" r:id="rId15"/>
    <p:sldId id="271" r:id="rId16"/>
    <p:sldId id="272" r:id="rId17"/>
    <p:sldId id="273" r:id="rId18"/>
    <p:sldId id="274" r:id="rId19"/>
    <p:sldId id="275" r:id="rId20"/>
    <p:sldId id="278" r:id="rId21"/>
    <p:sldId id="276" r:id="rId22"/>
    <p:sldId id="277" r:id="rId23"/>
    <p:sldId id="281" r:id="rId24"/>
    <p:sldId id="280" r:id="rId25"/>
    <p:sldId id="282" r:id="rId26"/>
    <p:sldId id="283" r:id="rId27"/>
    <p:sldId id="284"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FD2D7-0754-4F50-9E8F-FA1F641860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45B5E81-CEAC-4146-9420-C734F61335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CBD9FF8-172B-41C3-A5AA-0E1435BB4CA9}"/>
              </a:ext>
            </a:extLst>
          </p:cNvPr>
          <p:cNvSpPr>
            <a:spLocks noGrp="1"/>
          </p:cNvSpPr>
          <p:nvPr>
            <p:ph type="dt" sz="half" idx="10"/>
          </p:nvPr>
        </p:nvSpPr>
        <p:spPr/>
        <p:txBody>
          <a:bodyPr/>
          <a:lstStyle/>
          <a:p>
            <a:fld id="{F435AD67-41C2-4694-9211-998D1CE5C4C7}" type="datetimeFigureOut">
              <a:rPr lang="en-IN" smtClean="0"/>
              <a:t>15-10-2023</a:t>
            </a:fld>
            <a:endParaRPr lang="en-IN"/>
          </a:p>
        </p:txBody>
      </p:sp>
      <p:sp>
        <p:nvSpPr>
          <p:cNvPr id="5" name="Footer Placeholder 4">
            <a:extLst>
              <a:ext uri="{FF2B5EF4-FFF2-40B4-BE49-F238E27FC236}">
                <a16:creationId xmlns:a16="http://schemas.microsoft.com/office/drawing/2014/main" id="{058D9D5D-6880-4C21-8190-8991A50B98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ABDF50-555E-478B-AEFA-51B8CB1293ED}"/>
              </a:ext>
            </a:extLst>
          </p:cNvPr>
          <p:cNvSpPr>
            <a:spLocks noGrp="1"/>
          </p:cNvSpPr>
          <p:nvPr>
            <p:ph type="sldNum" sz="quarter" idx="12"/>
          </p:nvPr>
        </p:nvSpPr>
        <p:spPr/>
        <p:txBody>
          <a:bodyPr/>
          <a:lstStyle/>
          <a:p>
            <a:fld id="{DC393614-B7C1-4986-9E42-9590A6CB336C}" type="slidenum">
              <a:rPr lang="en-IN" smtClean="0"/>
              <a:t>‹#›</a:t>
            </a:fld>
            <a:endParaRPr lang="en-IN"/>
          </a:p>
        </p:txBody>
      </p:sp>
    </p:spTree>
    <p:extLst>
      <p:ext uri="{BB962C8B-B14F-4D97-AF65-F5344CB8AC3E}">
        <p14:creationId xmlns:p14="http://schemas.microsoft.com/office/powerpoint/2010/main" val="2293070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83873-5EEB-42B3-82C5-D5669410255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FBB073-66C6-45E3-8D9B-F117FE6218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821256-87DB-4020-902F-DE7540ECC55F}"/>
              </a:ext>
            </a:extLst>
          </p:cNvPr>
          <p:cNvSpPr>
            <a:spLocks noGrp="1"/>
          </p:cNvSpPr>
          <p:nvPr>
            <p:ph type="dt" sz="half" idx="10"/>
          </p:nvPr>
        </p:nvSpPr>
        <p:spPr/>
        <p:txBody>
          <a:bodyPr/>
          <a:lstStyle/>
          <a:p>
            <a:fld id="{F435AD67-41C2-4694-9211-998D1CE5C4C7}" type="datetimeFigureOut">
              <a:rPr lang="en-IN" smtClean="0"/>
              <a:t>15-10-2023</a:t>
            </a:fld>
            <a:endParaRPr lang="en-IN"/>
          </a:p>
        </p:txBody>
      </p:sp>
      <p:sp>
        <p:nvSpPr>
          <p:cNvPr id="5" name="Footer Placeholder 4">
            <a:extLst>
              <a:ext uri="{FF2B5EF4-FFF2-40B4-BE49-F238E27FC236}">
                <a16:creationId xmlns:a16="http://schemas.microsoft.com/office/drawing/2014/main" id="{A9769331-9A1A-4AFC-A1F9-5DDD8C1B67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BD430D-E4DF-4678-BA8F-52B8A146EB30}"/>
              </a:ext>
            </a:extLst>
          </p:cNvPr>
          <p:cNvSpPr>
            <a:spLocks noGrp="1"/>
          </p:cNvSpPr>
          <p:nvPr>
            <p:ph type="sldNum" sz="quarter" idx="12"/>
          </p:nvPr>
        </p:nvSpPr>
        <p:spPr/>
        <p:txBody>
          <a:bodyPr/>
          <a:lstStyle/>
          <a:p>
            <a:fld id="{DC393614-B7C1-4986-9E42-9590A6CB336C}" type="slidenum">
              <a:rPr lang="en-IN" smtClean="0"/>
              <a:t>‹#›</a:t>
            </a:fld>
            <a:endParaRPr lang="en-IN"/>
          </a:p>
        </p:txBody>
      </p:sp>
    </p:spTree>
    <p:extLst>
      <p:ext uri="{BB962C8B-B14F-4D97-AF65-F5344CB8AC3E}">
        <p14:creationId xmlns:p14="http://schemas.microsoft.com/office/powerpoint/2010/main" val="3910952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A421CB-A937-4475-9931-376CDDFD05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49BEF2-9B78-4C92-9445-CC1AC56E16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210AC8-C3B3-4281-B920-7DDE316C0EE5}"/>
              </a:ext>
            </a:extLst>
          </p:cNvPr>
          <p:cNvSpPr>
            <a:spLocks noGrp="1"/>
          </p:cNvSpPr>
          <p:nvPr>
            <p:ph type="dt" sz="half" idx="10"/>
          </p:nvPr>
        </p:nvSpPr>
        <p:spPr/>
        <p:txBody>
          <a:bodyPr/>
          <a:lstStyle/>
          <a:p>
            <a:fld id="{F435AD67-41C2-4694-9211-998D1CE5C4C7}" type="datetimeFigureOut">
              <a:rPr lang="en-IN" smtClean="0"/>
              <a:t>15-10-2023</a:t>
            </a:fld>
            <a:endParaRPr lang="en-IN"/>
          </a:p>
        </p:txBody>
      </p:sp>
      <p:sp>
        <p:nvSpPr>
          <p:cNvPr id="5" name="Footer Placeholder 4">
            <a:extLst>
              <a:ext uri="{FF2B5EF4-FFF2-40B4-BE49-F238E27FC236}">
                <a16:creationId xmlns:a16="http://schemas.microsoft.com/office/drawing/2014/main" id="{C7016E3A-73E4-4E9A-B540-AA96563A3B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C5C83F-E521-49B4-9822-4D9DD6FF925A}"/>
              </a:ext>
            </a:extLst>
          </p:cNvPr>
          <p:cNvSpPr>
            <a:spLocks noGrp="1"/>
          </p:cNvSpPr>
          <p:nvPr>
            <p:ph type="sldNum" sz="quarter" idx="12"/>
          </p:nvPr>
        </p:nvSpPr>
        <p:spPr/>
        <p:txBody>
          <a:bodyPr/>
          <a:lstStyle/>
          <a:p>
            <a:fld id="{DC393614-B7C1-4986-9E42-9590A6CB336C}" type="slidenum">
              <a:rPr lang="en-IN" smtClean="0"/>
              <a:t>‹#›</a:t>
            </a:fld>
            <a:endParaRPr lang="en-IN"/>
          </a:p>
        </p:txBody>
      </p:sp>
    </p:spTree>
    <p:extLst>
      <p:ext uri="{BB962C8B-B14F-4D97-AF65-F5344CB8AC3E}">
        <p14:creationId xmlns:p14="http://schemas.microsoft.com/office/powerpoint/2010/main" val="2277009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82322-09E8-4D35-8079-D8D1F0FF01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E8DE5B-E1F8-4E5E-8236-D3307A6CB6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F4A55B-8B56-49CC-B06D-CE81126530A3}"/>
              </a:ext>
            </a:extLst>
          </p:cNvPr>
          <p:cNvSpPr>
            <a:spLocks noGrp="1"/>
          </p:cNvSpPr>
          <p:nvPr>
            <p:ph type="dt" sz="half" idx="10"/>
          </p:nvPr>
        </p:nvSpPr>
        <p:spPr/>
        <p:txBody>
          <a:bodyPr/>
          <a:lstStyle/>
          <a:p>
            <a:fld id="{F435AD67-41C2-4694-9211-998D1CE5C4C7}" type="datetimeFigureOut">
              <a:rPr lang="en-IN" smtClean="0"/>
              <a:t>15-10-2023</a:t>
            </a:fld>
            <a:endParaRPr lang="en-IN"/>
          </a:p>
        </p:txBody>
      </p:sp>
      <p:sp>
        <p:nvSpPr>
          <p:cNvPr id="5" name="Footer Placeholder 4">
            <a:extLst>
              <a:ext uri="{FF2B5EF4-FFF2-40B4-BE49-F238E27FC236}">
                <a16:creationId xmlns:a16="http://schemas.microsoft.com/office/drawing/2014/main" id="{EFB6C74D-D663-47B1-BE7D-6EB3574E7A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635A72-7D9D-4B5E-BD7A-A174ED9D6B0C}"/>
              </a:ext>
            </a:extLst>
          </p:cNvPr>
          <p:cNvSpPr>
            <a:spLocks noGrp="1"/>
          </p:cNvSpPr>
          <p:nvPr>
            <p:ph type="sldNum" sz="quarter" idx="12"/>
          </p:nvPr>
        </p:nvSpPr>
        <p:spPr/>
        <p:txBody>
          <a:bodyPr/>
          <a:lstStyle/>
          <a:p>
            <a:fld id="{DC393614-B7C1-4986-9E42-9590A6CB336C}" type="slidenum">
              <a:rPr lang="en-IN" smtClean="0"/>
              <a:t>‹#›</a:t>
            </a:fld>
            <a:endParaRPr lang="en-IN"/>
          </a:p>
        </p:txBody>
      </p:sp>
    </p:spTree>
    <p:extLst>
      <p:ext uri="{BB962C8B-B14F-4D97-AF65-F5344CB8AC3E}">
        <p14:creationId xmlns:p14="http://schemas.microsoft.com/office/powerpoint/2010/main" val="831472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3C55B-2CC9-475F-8CA9-D07EE27461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B9B7FD7-3997-4220-A988-69F2F7AC4E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3E567F-7B60-42C7-B073-B5168B228F16}"/>
              </a:ext>
            </a:extLst>
          </p:cNvPr>
          <p:cNvSpPr>
            <a:spLocks noGrp="1"/>
          </p:cNvSpPr>
          <p:nvPr>
            <p:ph type="dt" sz="half" idx="10"/>
          </p:nvPr>
        </p:nvSpPr>
        <p:spPr/>
        <p:txBody>
          <a:bodyPr/>
          <a:lstStyle/>
          <a:p>
            <a:fld id="{F435AD67-41C2-4694-9211-998D1CE5C4C7}" type="datetimeFigureOut">
              <a:rPr lang="en-IN" smtClean="0"/>
              <a:t>15-10-2023</a:t>
            </a:fld>
            <a:endParaRPr lang="en-IN"/>
          </a:p>
        </p:txBody>
      </p:sp>
      <p:sp>
        <p:nvSpPr>
          <p:cNvPr id="5" name="Footer Placeholder 4">
            <a:extLst>
              <a:ext uri="{FF2B5EF4-FFF2-40B4-BE49-F238E27FC236}">
                <a16:creationId xmlns:a16="http://schemas.microsoft.com/office/drawing/2014/main" id="{C62C82C0-7AA5-407E-8E80-0696535E89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B2B171-C872-4AD1-AA3B-8043F46DF34F}"/>
              </a:ext>
            </a:extLst>
          </p:cNvPr>
          <p:cNvSpPr>
            <a:spLocks noGrp="1"/>
          </p:cNvSpPr>
          <p:nvPr>
            <p:ph type="sldNum" sz="quarter" idx="12"/>
          </p:nvPr>
        </p:nvSpPr>
        <p:spPr/>
        <p:txBody>
          <a:bodyPr/>
          <a:lstStyle/>
          <a:p>
            <a:fld id="{DC393614-B7C1-4986-9E42-9590A6CB336C}" type="slidenum">
              <a:rPr lang="en-IN" smtClean="0"/>
              <a:t>‹#›</a:t>
            </a:fld>
            <a:endParaRPr lang="en-IN"/>
          </a:p>
        </p:txBody>
      </p:sp>
    </p:spTree>
    <p:extLst>
      <p:ext uri="{BB962C8B-B14F-4D97-AF65-F5344CB8AC3E}">
        <p14:creationId xmlns:p14="http://schemas.microsoft.com/office/powerpoint/2010/main" val="2937412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CCED5-F57F-4F0E-A0FA-72396395F6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1DCE14-5D32-4FD2-81A7-2217EF777F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05C95B1-7D27-4ADE-84B4-61DD94206D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057E711-8073-4C69-A0FB-8504EA56CF1D}"/>
              </a:ext>
            </a:extLst>
          </p:cNvPr>
          <p:cNvSpPr>
            <a:spLocks noGrp="1"/>
          </p:cNvSpPr>
          <p:nvPr>
            <p:ph type="dt" sz="half" idx="10"/>
          </p:nvPr>
        </p:nvSpPr>
        <p:spPr/>
        <p:txBody>
          <a:bodyPr/>
          <a:lstStyle/>
          <a:p>
            <a:fld id="{F435AD67-41C2-4694-9211-998D1CE5C4C7}" type="datetimeFigureOut">
              <a:rPr lang="en-IN" smtClean="0"/>
              <a:t>15-10-2023</a:t>
            </a:fld>
            <a:endParaRPr lang="en-IN"/>
          </a:p>
        </p:txBody>
      </p:sp>
      <p:sp>
        <p:nvSpPr>
          <p:cNvPr id="6" name="Footer Placeholder 5">
            <a:extLst>
              <a:ext uri="{FF2B5EF4-FFF2-40B4-BE49-F238E27FC236}">
                <a16:creationId xmlns:a16="http://schemas.microsoft.com/office/drawing/2014/main" id="{791DBD01-0891-47FF-A281-49C079B2E3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FF968C-17A4-49B6-9850-E871466EA63A}"/>
              </a:ext>
            </a:extLst>
          </p:cNvPr>
          <p:cNvSpPr>
            <a:spLocks noGrp="1"/>
          </p:cNvSpPr>
          <p:nvPr>
            <p:ph type="sldNum" sz="quarter" idx="12"/>
          </p:nvPr>
        </p:nvSpPr>
        <p:spPr/>
        <p:txBody>
          <a:bodyPr/>
          <a:lstStyle/>
          <a:p>
            <a:fld id="{DC393614-B7C1-4986-9E42-9590A6CB336C}" type="slidenum">
              <a:rPr lang="en-IN" smtClean="0"/>
              <a:t>‹#›</a:t>
            </a:fld>
            <a:endParaRPr lang="en-IN"/>
          </a:p>
        </p:txBody>
      </p:sp>
    </p:spTree>
    <p:extLst>
      <p:ext uri="{BB962C8B-B14F-4D97-AF65-F5344CB8AC3E}">
        <p14:creationId xmlns:p14="http://schemas.microsoft.com/office/powerpoint/2010/main" val="3193675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94909-438C-498C-B73A-E0EA211943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7FEB48-3E30-42B3-A61F-E286D1A1DE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65F92F-0C86-4237-A571-638CB179AE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DF6251A-327F-4BA6-896A-8FE2EA5EC8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A80D28-CEAC-4158-ACEC-C45F4F7DFA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3521DC4-B394-4EF7-987E-7EF8EAEB41EB}"/>
              </a:ext>
            </a:extLst>
          </p:cNvPr>
          <p:cNvSpPr>
            <a:spLocks noGrp="1"/>
          </p:cNvSpPr>
          <p:nvPr>
            <p:ph type="dt" sz="half" idx="10"/>
          </p:nvPr>
        </p:nvSpPr>
        <p:spPr/>
        <p:txBody>
          <a:bodyPr/>
          <a:lstStyle/>
          <a:p>
            <a:fld id="{F435AD67-41C2-4694-9211-998D1CE5C4C7}" type="datetimeFigureOut">
              <a:rPr lang="en-IN" smtClean="0"/>
              <a:t>15-10-2023</a:t>
            </a:fld>
            <a:endParaRPr lang="en-IN"/>
          </a:p>
        </p:txBody>
      </p:sp>
      <p:sp>
        <p:nvSpPr>
          <p:cNvPr id="8" name="Footer Placeholder 7">
            <a:extLst>
              <a:ext uri="{FF2B5EF4-FFF2-40B4-BE49-F238E27FC236}">
                <a16:creationId xmlns:a16="http://schemas.microsoft.com/office/drawing/2014/main" id="{E537120D-F907-4945-8426-85309F8020A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DF6D798-0833-43D9-8DF3-1BAFA8A0722E}"/>
              </a:ext>
            </a:extLst>
          </p:cNvPr>
          <p:cNvSpPr>
            <a:spLocks noGrp="1"/>
          </p:cNvSpPr>
          <p:nvPr>
            <p:ph type="sldNum" sz="quarter" idx="12"/>
          </p:nvPr>
        </p:nvSpPr>
        <p:spPr/>
        <p:txBody>
          <a:bodyPr/>
          <a:lstStyle/>
          <a:p>
            <a:fld id="{DC393614-B7C1-4986-9E42-9590A6CB336C}" type="slidenum">
              <a:rPr lang="en-IN" smtClean="0"/>
              <a:t>‹#›</a:t>
            </a:fld>
            <a:endParaRPr lang="en-IN"/>
          </a:p>
        </p:txBody>
      </p:sp>
    </p:spTree>
    <p:extLst>
      <p:ext uri="{BB962C8B-B14F-4D97-AF65-F5344CB8AC3E}">
        <p14:creationId xmlns:p14="http://schemas.microsoft.com/office/powerpoint/2010/main" val="431302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3D1B0-E74E-46C1-A635-085B797C42F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53DCE0-8EA0-469B-BBEA-0DB81D69D2C4}"/>
              </a:ext>
            </a:extLst>
          </p:cNvPr>
          <p:cNvSpPr>
            <a:spLocks noGrp="1"/>
          </p:cNvSpPr>
          <p:nvPr>
            <p:ph type="dt" sz="half" idx="10"/>
          </p:nvPr>
        </p:nvSpPr>
        <p:spPr/>
        <p:txBody>
          <a:bodyPr/>
          <a:lstStyle/>
          <a:p>
            <a:fld id="{F435AD67-41C2-4694-9211-998D1CE5C4C7}" type="datetimeFigureOut">
              <a:rPr lang="en-IN" smtClean="0"/>
              <a:t>15-10-2023</a:t>
            </a:fld>
            <a:endParaRPr lang="en-IN"/>
          </a:p>
        </p:txBody>
      </p:sp>
      <p:sp>
        <p:nvSpPr>
          <p:cNvPr id="4" name="Footer Placeholder 3">
            <a:extLst>
              <a:ext uri="{FF2B5EF4-FFF2-40B4-BE49-F238E27FC236}">
                <a16:creationId xmlns:a16="http://schemas.microsoft.com/office/drawing/2014/main" id="{343A3852-9B32-420C-891F-7D0744A4DE7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957A70-7E8A-4509-8DB3-A901F6CF0FAC}"/>
              </a:ext>
            </a:extLst>
          </p:cNvPr>
          <p:cNvSpPr>
            <a:spLocks noGrp="1"/>
          </p:cNvSpPr>
          <p:nvPr>
            <p:ph type="sldNum" sz="quarter" idx="12"/>
          </p:nvPr>
        </p:nvSpPr>
        <p:spPr/>
        <p:txBody>
          <a:bodyPr/>
          <a:lstStyle/>
          <a:p>
            <a:fld id="{DC393614-B7C1-4986-9E42-9590A6CB336C}" type="slidenum">
              <a:rPr lang="en-IN" smtClean="0"/>
              <a:t>‹#›</a:t>
            </a:fld>
            <a:endParaRPr lang="en-IN"/>
          </a:p>
        </p:txBody>
      </p:sp>
    </p:spTree>
    <p:extLst>
      <p:ext uri="{BB962C8B-B14F-4D97-AF65-F5344CB8AC3E}">
        <p14:creationId xmlns:p14="http://schemas.microsoft.com/office/powerpoint/2010/main" val="181749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538DCA-8E17-4B62-98C8-BE536FF98393}"/>
              </a:ext>
            </a:extLst>
          </p:cNvPr>
          <p:cNvSpPr>
            <a:spLocks noGrp="1"/>
          </p:cNvSpPr>
          <p:nvPr>
            <p:ph type="dt" sz="half" idx="10"/>
          </p:nvPr>
        </p:nvSpPr>
        <p:spPr/>
        <p:txBody>
          <a:bodyPr/>
          <a:lstStyle/>
          <a:p>
            <a:fld id="{F435AD67-41C2-4694-9211-998D1CE5C4C7}" type="datetimeFigureOut">
              <a:rPr lang="en-IN" smtClean="0"/>
              <a:t>15-10-2023</a:t>
            </a:fld>
            <a:endParaRPr lang="en-IN"/>
          </a:p>
        </p:txBody>
      </p:sp>
      <p:sp>
        <p:nvSpPr>
          <p:cNvPr id="3" name="Footer Placeholder 2">
            <a:extLst>
              <a:ext uri="{FF2B5EF4-FFF2-40B4-BE49-F238E27FC236}">
                <a16:creationId xmlns:a16="http://schemas.microsoft.com/office/drawing/2014/main" id="{46D2120B-E39A-4ABD-B1B4-94161F0D79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06B6ACC-A0A1-47F1-9FCA-59BD38CE0647}"/>
              </a:ext>
            </a:extLst>
          </p:cNvPr>
          <p:cNvSpPr>
            <a:spLocks noGrp="1"/>
          </p:cNvSpPr>
          <p:nvPr>
            <p:ph type="sldNum" sz="quarter" idx="12"/>
          </p:nvPr>
        </p:nvSpPr>
        <p:spPr/>
        <p:txBody>
          <a:bodyPr/>
          <a:lstStyle/>
          <a:p>
            <a:fld id="{DC393614-B7C1-4986-9E42-9590A6CB336C}" type="slidenum">
              <a:rPr lang="en-IN" smtClean="0"/>
              <a:t>‹#›</a:t>
            </a:fld>
            <a:endParaRPr lang="en-IN"/>
          </a:p>
        </p:txBody>
      </p:sp>
    </p:spTree>
    <p:extLst>
      <p:ext uri="{BB962C8B-B14F-4D97-AF65-F5344CB8AC3E}">
        <p14:creationId xmlns:p14="http://schemas.microsoft.com/office/powerpoint/2010/main" val="2160306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CF54E-4A57-43A5-AB2C-87C058F7A0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A8B51ED-D86F-44FA-8A25-50488A9CA2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57060B-2DDB-4B58-B336-E881B09A6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941F13-AA14-4755-BCF7-4DFE8D44908A}"/>
              </a:ext>
            </a:extLst>
          </p:cNvPr>
          <p:cNvSpPr>
            <a:spLocks noGrp="1"/>
          </p:cNvSpPr>
          <p:nvPr>
            <p:ph type="dt" sz="half" idx="10"/>
          </p:nvPr>
        </p:nvSpPr>
        <p:spPr/>
        <p:txBody>
          <a:bodyPr/>
          <a:lstStyle/>
          <a:p>
            <a:fld id="{F435AD67-41C2-4694-9211-998D1CE5C4C7}" type="datetimeFigureOut">
              <a:rPr lang="en-IN" smtClean="0"/>
              <a:t>15-10-2023</a:t>
            </a:fld>
            <a:endParaRPr lang="en-IN"/>
          </a:p>
        </p:txBody>
      </p:sp>
      <p:sp>
        <p:nvSpPr>
          <p:cNvPr id="6" name="Footer Placeholder 5">
            <a:extLst>
              <a:ext uri="{FF2B5EF4-FFF2-40B4-BE49-F238E27FC236}">
                <a16:creationId xmlns:a16="http://schemas.microsoft.com/office/drawing/2014/main" id="{F31D9B43-CFCC-417C-916F-49EA2FC912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838C66-DD31-4FD2-BC39-B8588A2100F4}"/>
              </a:ext>
            </a:extLst>
          </p:cNvPr>
          <p:cNvSpPr>
            <a:spLocks noGrp="1"/>
          </p:cNvSpPr>
          <p:nvPr>
            <p:ph type="sldNum" sz="quarter" idx="12"/>
          </p:nvPr>
        </p:nvSpPr>
        <p:spPr/>
        <p:txBody>
          <a:bodyPr/>
          <a:lstStyle/>
          <a:p>
            <a:fld id="{DC393614-B7C1-4986-9E42-9590A6CB336C}" type="slidenum">
              <a:rPr lang="en-IN" smtClean="0"/>
              <a:t>‹#›</a:t>
            </a:fld>
            <a:endParaRPr lang="en-IN"/>
          </a:p>
        </p:txBody>
      </p:sp>
    </p:spTree>
    <p:extLst>
      <p:ext uri="{BB962C8B-B14F-4D97-AF65-F5344CB8AC3E}">
        <p14:creationId xmlns:p14="http://schemas.microsoft.com/office/powerpoint/2010/main" val="3222552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C6E8B-28C4-4F9D-A4FD-BCE406D190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D878C7-3B9D-4BBE-821F-FACB657EAB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1F7275C-8DBD-4E77-A505-D1E3E21421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958EA5-DA2D-4BC6-BFF6-E9E852ED041B}"/>
              </a:ext>
            </a:extLst>
          </p:cNvPr>
          <p:cNvSpPr>
            <a:spLocks noGrp="1"/>
          </p:cNvSpPr>
          <p:nvPr>
            <p:ph type="dt" sz="half" idx="10"/>
          </p:nvPr>
        </p:nvSpPr>
        <p:spPr/>
        <p:txBody>
          <a:bodyPr/>
          <a:lstStyle/>
          <a:p>
            <a:fld id="{F435AD67-41C2-4694-9211-998D1CE5C4C7}" type="datetimeFigureOut">
              <a:rPr lang="en-IN" smtClean="0"/>
              <a:t>15-10-2023</a:t>
            </a:fld>
            <a:endParaRPr lang="en-IN"/>
          </a:p>
        </p:txBody>
      </p:sp>
      <p:sp>
        <p:nvSpPr>
          <p:cNvPr id="6" name="Footer Placeholder 5">
            <a:extLst>
              <a:ext uri="{FF2B5EF4-FFF2-40B4-BE49-F238E27FC236}">
                <a16:creationId xmlns:a16="http://schemas.microsoft.com/office/drawing/2014/main" id="{02285DAB-6920-490B-81CD-F33CCF0C99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86C842-1D72-4846-A772-78302258DF88}"/>
              </a:ext>
            </a:extLst>
          </p:cNvPr>
          <p:cNvSpPr>
            <a:spLocks noGrp="1"/>
          </p:cNvSpPr>
          <p:nvPr>
            <p:ph type="sldNum" sz="quarter" idx="12"/>
          </p:nvPr>
        </p:nvSpPr>
        <p:spPr/>
        <p:txBody>
          <a:bodyPr/>
          <a:lstStyle/>
          <a:p>
            <a:fld id="{DC393614-B7C1-4986-9E42-9590A6CB336C}" type="slidenum">
              <a:rPr lang="en-IN" smtClean="0"/>
              <a:t>‹#›</a:t>
            </a:fld>
            <a:endParaRPr lang="en-IN"/>
          </a:p>
        </p:txBody>
      </p:sp>
    </p:spTree>
    <p:extLst>
      <p:ext uri="{BB962C8B-B14F-4D97-AF65-F5344CB8AC3E}">
        <p14:creationId xmlns:p14="http://schemas.microsoft.com/office/powerpoint/2010/main" val="3072332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B9528C-FC9F-4068-8CCE-ED86DCB3EA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BCAD77-1483-4F8F-A7B1-571F1F4E23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982164-7F5C-458A-BD67-BC34F0A3A5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35AD67-41C2-4694-9211-998D1CE5C4C7}" type="datetimeFigureOut">
              <a:rPr lang="en-IN" smtClean="0"/>
              <a:t>15-10-2023</a:t>
            </a:fld>
            <a:endParaRPr lang="en-IN"/>
          </a:p>
        </p:txBody>
      </p:sp>
      <p:sp>
        <p:nvSpPr>
          <p:cNvPr id="5" name="Footer Placeholder 4">
            <a:extLst>
              <a:ext uri="{FF2B5EF4-FFF2-40B4-BE49-F238E27FC236}">
                <a16:creationId xmlns:a16="http://schemas.microsoft.com/office/drawing/2014/main" id="{E9EAB4D9-5A08-4B76-8044-D8C81568C8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B37E1F1-0B20-450C-8974-30E4CE7F26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393614-B7C1-4986-9E42-9590A6CB336C}" type="slidenum">
              <a:rPr lang="en-IN" smtClean="0"/>
              <a:t>‹#›</a:t>
            </a:fld>
            <a:endParaRPr lang="en-IN"/>
          </a:p>
        </p:txBody>
      </p:sp>
    </p:spTree>
    <p:extLst>
      <p:ext uri="{BB962C8B-B14F-4D97-AF65-F5344CB8AC3E}">
        <p14:creationId xmlns:p14="http://schemas.microsoft.com/office/powerpoint/2010/main" val="150893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www.mathworks.com/discovery/deep-learning.html" TargetMode="External"/><Relationship Id="rId2" Type="http://schemas.openxmlformats.org/officeDocument/2006/relationships/hyperlink" Target="https://www.mathworks.com/discovery/machine-learning.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www.mathworks.com/discovery/convolutional-neural-network-matlab.html" TargetMode="External"/><Relationship Id="rId2" Type="http://schemas.openxmlformats.org/officeDocument/2006/relationships/hyperlink" Target="https://www.mathworks.com/help/vision/ug/image-category-classification-using-deep-learning.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blogs.mathworks.com/pick/2017/02/24/deep-learning-transfer-learning-in-10-lines-of-matlab-code/"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www.mathworks.com/help/vision/ug/image-category-classification-using-bag-of-features.html" TargetMode="External"/><Relationship Id="rId2" Type="http://schemas.openxmlformats.org/officeDocument/2006/relationships/hyperlink" Target="https://www.mathworks.com/discovery/machine-learning.html" TargetMode="External"/><Relationship Id="rId1" Type="http://schemas.openxmlformats.org/officeDocument/2006/relationships/slideLayout" Target="../slideLayouts/slideLayout2.xml"/><Relationship Id="rId4" Type="http://schemas.openxmlformats.org/officeDocument/2006/relationships/hyperlink" Target="https://www.mathworks.com/help/vision/ref/vision.cascadeobjectdetector-system-object.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6565C-9D9B-4DC7-B9C0-E243F5D42FAC}"/>
              </a:ext>
            </a:extLst>
          </p:cNvPr>
          <p:cNvSpPr>
            <a:spLocks noGrp="1"/>
          </p:cNvSpPr>
          <p:nvPr>
            <p:ph type="ctrTitle"/>
          </p:nvPr>
        </p:nvSpPr>
        <p:spPr>
          <a:xfrm>
            <a:off x="1524000" y="2865747"/>
            <a:ext cx="9144000" cy="644215"/>
          </a:xfrm>
        </p:spPr>
        <p:txBody>
          <a:bodyPr>
            <a:normAutofit fontScale="90000"/>
          </a:bodyPr>
          <a:lstStyle/>
          <a:p>
            <a:r>
              <a:rPr lang="en-IN" sz="3200" b="1" i="0" u="none" strike="noStrike" baseline="0" dirty="0">
                <a:solidFill>
                  <a:srgbClr val="FF0000"/>
                </a:solidFill>
                <a:latin typeface="Verdana,Bold"/>
              </a:rPr>
              <a:t>UNIT 5 (Part 2)- Range Image Processing</a:t>
            </a:r>
            <a:endParaRPr lang="en-IN" sz="3200" dirty="0">
              <a:solidFill>
                <a:srgbClr val="FF0000"/>
              </a:solidFill>
            </a:endParaRPr>
          </a:p>
        </p:txBody>
      </p:sp>
    </p:spTree>
    <p:extLst>
      <p:ext uri="{BB962C8B-B14F-4D97-AF65-F5344CB8AC3E}">
        <p14:creationId xmlns:p14="http://schemas.microsoft.com/office/powerpoint/2010/main" val="2662740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44308-3E75-422B-8769-2EBDD2A80C68}"/>
              </a:ext>
            </a:extLst>
          </p:cNvPr>
          <p:cNvSpPr>
            <a:spLocks noGrp="1"/>
          </p:cNvSpPr>
          <p:nvPr>
            <p:ph type="title"/>
          </p:nvPr>
        </p:nvSpPr>
        <p:spPr/>
        <p:txBody>
          <a:bodyPr/>
          <a:lstStyle/>
          <a:p>
            <a:pPr algn="ctr"/>
            <a:r>
              <a:rPr lang="en-US" b="1" i="0" dirty="0">
                <a:solidFill>
                  <a:srgbClr val="FF0000"/>
                </a:solidFill>
                <a:effectLst/>
                <a:latin typeface="Söhne"/>
              </a:rPr>
              <a:t>Structured Light Sensors</a:t>
            </a:r>
            <a:endParaRPr lang="en-IN" b="1" dirty="0">
              <a:solidFill>
                <a:srgbClr val="FF0000"/>
              </a:solidFill>
            </a:endParaRPr>
          </a:p>
        </p:txBody>
      </p:sp>
      <p:sp>
        <p:nvSpPr>
          <p:cNvPr id="3" name="Content Placeholder 2">
            <a:extLst>
              <a:ext uri="{FF2B5EF4-FFF2-40B4-BE49-F238E27FC236}">
                <a16:creationId xmlns:a16="http://schemas.microsoft.com/office/drawing/2014/main" id="{33BB9155-3EB5-4EB0-AE93-399CAB053509}"/>
              </a:ext>
            </a:extLst>
          </p:cNvPr>
          <p:cNvSpPr>
            <a:spLocks noGrp="1"/>
          </p:cNvSpPr>
          <p:nvPr>
            <p:ph idx="1"/>
          </p:nvPr>
        </p:nvSpPr>
        <p:spPr/>
        <p:txBody>
          <a:bodyPr/>
          <a:lstStyle/>
          <a:p>
            <a:pPr algn="just"/>
            <a:r>
              <a:rPr lang="en-US" b="0" i="0" dirty="0">
                <a:solidFill>
                  <a:srgbClr val="374151"/>
                </a:solidFill>
                <a:effectLst/>
                <a:latin typeface="Söhne"/>
              </a:rPr>
              <a:t>These sensors project a structured pattern (such as grids or stripes) of light onto an object and use the deformation of the pattern on the object's surface to calculate distance. </a:t>
            </a:r>
            <a:endParaRPr lang="en-US" dirty="0">
              <a:solidFill>
                <a:srgbClr val="374151"/>
              </a:solidFill>
              <a:latin typeface="Söhne"/>
            </a:endParaRPr>
          </a:p>
          <a:p>
            <a:pPr algn="just"/>
            <a:r>
              <a:rPr lang="en-US" b="0" i="0" dirty="0">
                <a:solidFill>
                  <a:srgbClr val="374151"/>
                </a:solidFill>
                <a:effectLst/>
                <a:latin typeface="Söhne"/>
              </a:rPr>
              <a:t>They are commonly used in 3D scanning and industrial metrology.</a:t>
            </a:r>
            <a:endParaRPr lang="en-IN" dirty="0"/>
          </a:p>
        </p:txBody>
      </p:sp>
    </p:spTree>
    <p:extLst>
      <p:ext uri="{BB962C8B-B14F-4D97-AF65-F5344CB8AC3E}">
        <p14:creationId xmlns:p14="http://schemas.microsoft.com/office/powerpoint/2010/main" val="566708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88410" y="820142"/>
            <a:ext cx="4615180" cy="695960"/>
          </a:xfrm>
          <a:prstGeom prst="rect">
            <a:avLst/>
          </a:prstGeom>
        </p:spPr>
        <p:txBody>
          <a:bodyPr vert="horz" wrap="square" lIns="0" tIns="12700" rIns="0" bIns="0" rtlCol="0" anchor="ctr">
            <a:spAutoFit/>
          </a:bodyPr>
          <a:lstStyle/>
          <a:p>
            <a:pPr marL="12700">
              <a:lnSpc>
                <a:spcPct val="100000"/>
              </a:lnSpc>
              <a:spcBef>
                <a:spcPts val="100"/>
              </a:spcBef>
            </a:pPr>
            <a:r>
              <a:rPr b="1" spc="-5" dirty="0">
                <a:solidFill>
                  <a:srgbClr val="FF0000"/>
                </a:solidFill>
              </a:rPr>
              <a:t>Structured</a:t>
            </a:r>
            <a:r>
              <a:rPr b="1" spc="-65" dirty="0">
                <a:solidFill>
                  <a:srgbClr val="FF0000"/>
                </a:solidFill>
              </a:rPr>
              <a:t> </a:t>
            </a:r>
            <a:r>
              <a:rPr b="1" spc="-5" dirty="0">
                <a:solidFill>
                  <a:srgbClr val="FF0000"/>
                </a:solidFill>
              </a:rPr>
              <a:t>Light</a:t>
            </a:r>
            <a:endParaRPr b="1" dirty="0">
              <a:solidFill>
                <a:srgbClr val="FF0000"/>
              </a:solidFill>
            </a:endParaRPr>
          </a:p>
        </p:txBody>
      </p:sp>
      <p:sp>
        <p:nvSpPr>
          <p:cNvPr id="3" name="object 3"/>
          <p:cNvSpPr txBox="1"/>
          <p:nvPr/>
        </p:nvSpPr>
        <p:spPr>
          <a:xfrm>
            <a:off x="1755140" y="6501574"/>
            <a:ext cx="7995284" cy="197490"/>
          </a:xfrm>
          <a:prstGeom prst="rect">
            <a:avLst/>
          </a:prstGeom>
        </p:spPr>
        <p:txBody>
          <a:bodyPr vert="horz" wrap="square" lIns="0" tIns="12700" rIns="0" bIns="0" rtlCol="0">
            <a:spAutoFit/>
          </a:bodyPr>
          <a:lstStyle/>
          <a:p>
            <a:pPr marL="12700">
              <a:spcBef>
                <a:spcPts val="100"/>
              </a:spcBef>
            </a:pPr>
            <a:r>
              <a:rPr sz="1200" spc="-10" dirty="0">
                <a:latin typeface="Calibri"/>
                <a:cs typeface="Calibri"/>
              </a:rPr>
              <a:t>Yi-Chih</a:t>
            </a:r>
            <a:r>
              <a:rPr sz="1200" dirty="0">
                <a:latin typeface="Calibri"/>
                <a:cs typeface="Calibri"/>
              </a:rPr>
              <a:t> </a:t>
            </a:r>
            <a:r>
              <a:rPr sz="1200" spc="-5" dirty="0">
                <a:latin typeface="Calibri"/>
                <a:cs typeface="Calibri"/>
              </a:rPr>
              <a:t>Hsieh,</a:t>
            </a:r>
            <a:r>
              <a:rPr sz="1200" spc="10" dirty="0">
                <a:latin typeface="Calibri"/>
                <a:cs typeface="Calibri"/>
              </a:rPr>
              <a:t> </a:t>
            </a:r>
            <a:r>
              <a:rPr sz="1200" spc="-5" dirty="0">
                <a:latin typeface="Calibri"/>
                <a:cs typeface="Calibri"/>
              </a:rPr>
              <a:t>Decoding</a:t>
            </a:r>
            <a:r>
              <a:rPr sz="1200" spc="10" dirty="0">
                <a:latin typeface="Calibri"/>
                <a:cs typeface="Calibri"/>
              </a:rPr>
              <a:t> </a:t>
            </a:r>
            <a:r>
              <a:rPr sz="1200" spc="-10" dirty="0">
                <a:latin typeface="Calibri"/>
                <a:cs typeface="Calibri"/>
              </a:rPr>
              <a:t>structured</a:t>
            </a:r>
            <a:r>
              <a:rPr sz="1200" spc="5" dirty="0">
                <a:latin typeface="Calibri"/>
                <a:cs typeface="Calibri"/>
              </a:rPr>
              <a:t> </a:t>
            </a:r>
            <a:r>
              <a:rPr sz="1200" spc="-10" dirty="0">
                <a:latin typeface="Calibri"/>
                <a:cs typeface="Calibri"/>
              </a:rPr>
              <a:t>light</a:t>
            </a:r>
            <a:r>
              <a:rPr sz="1200" spc="10" dirty="0">
                <a:latin typeface="Calibri"/>
                <a:cs typeface="Calibri"/>
              </a:rPr>
              <a:t> </a:t>
            </a:r>
            <a:r>
              <a:rPr sz="1200" spc="-10" dirty="0">
                <a:latin typeface="Calibri"/>
                <a:cs typeface="Calibri"/>
              </a:rPr>
              <a:t>patterns</a:t>
            </a:r>
            <a:r>
              <a:rPr sz="1200" spc="15" dirty="0">
                <a:latin typeface="Calibri"/>
                <a:cs typeface="Calibri"/>
              </a:rPr>
              <a:t> </a:t>
            </a:r>
            <a:r>
              <a:rPr sz="1200" spc="-10" dirty="0">
                <a:latin typeface="Calibri"/>
                <a:cs typeface="Calibri"/>
              </a:rPr>
              <a:t>for</a:t>
            </a:r>
            <a:r>
              <a:rPr sz="1200" spc="5" dirty="0">
                <a:latin typeface="Calibri"/>
                <a:cs typeface="Calibri"/>
              </a:rPr>
              <a:t> </a:t>
            </a:r>
            <a:r>
              <a:rPr sz="1200" spc="-5" dirty="0">
                <a:latin typeface="Calibri"/>
                <a:cs typeface="Calibri"/>
              </a:rPr>
              <a:t>three-dimensional</a:t>
            </a:r>
            <a:r>
              <a:rPr sz="1200" spc="10" dirty="0">
                <a:latin typeface="Calibri"/>
                <a:cs typeface="Calibri"/>
              </a:rPr>
              <a:t> </a:t>
            </a:r>
            <a:r>
              <a:rPr sz="1200" spc="-5" dirty="0">
                <a:latin typeface="Calibri"/>
                <a:cs typeface="Calibri"/>
              </a:rPr>
              <a:t>imaging</a:t>
            </a:r>
            <a:r>
              <a:rPr sz="1200" spc="5" dirty="0">
                <a:latin typeface="Calibri"/>
                <a:cs typeface="Calibri"/>
              </a:rPr>
              <a:t> </a:t>
            </a:r>
            <a:r>
              <a:rPr sz="1200" spc="-10" dirty="0">
                <a:latin typeface="Calibri"/>
                <a:cs typeface="Calibri"/>
              </a:rPr>
              <a:t>systems,</a:t>
            </a:r>
            <a:r>
              <a:rPr sz="1200" spc="10" dirty="0">
                <a:latin typeface="Calibri"/>
                <a:cs typeface="Calibri"/>
              </a:rPr>
              <a:t> </a:t>
            </a:r>
            <a:r>
              <a:rPr sz="1200" spc="-15" dirty="0">
                <a:latin typeface="Calibri"/>
                <a:cs typeface="Calibri"/>
              </a:rPr>
              <a:t>Pattern</a:t>
            </a:r>
            <a:r>
              <a:rPr sz="1200" spc="5" dirty="0">
                <a:latin typeface="Calibri"/>
                <a:cs typeface="Calibri"/>
              </a:rPr>
              <a:t> </a:t>
            </a:r>
            <a:r>
              <a:rPr sz="1200" spc="-10" dirty="0">
                <a:latin typeface="Calibri"/>
                <a:cs typeface="Calibri"/>
              </a:rPr>
              <a:t>Recognition</a:t>
            </a:r>
            <a:r>
              <a:rPr sz="1200" spc="5" dirty="0">
                <a:latin typeface="Calibri"/>
                <a:cs typeface="Calibri"/>
              </a:rPr>
              <a:t> </a:t>
            </a:r>
            <a:r>
              <a:rPr sz="1200" dirty="0">
                <a:latin typeface="Calibri"/>
                <a:cs typeface="Calibri"/>
              </a:rPr>
              <a:t>34</a:t>
            </a:r>
            <a:r>
              <a:rPr sz="1200" spc="15" dirty="0">
                <a:latin typeface="Calibri"/>
                <a:cs typeface="Calibri"/>
              </a:rPr>
              <a:t> </a:t>
            </a:r>
            <a:r>
              <a:rPr sz="1200" spc="-5" dirty="0">
                <a:latin typeface="Calibri"/>
                <a:cs typeface="Calibri"/>
              </a:rPr>
              <a:t>(2001)</a:t>
            </a:r>
            <a:r>
              <a:rPr sz="1200" spc="10" dirty="0">
                <a:latin typeface="Calibri"/>
                <a:cs typeface="Calibri"/>
              </a:rPr>
              <a:t> </a:t>
            </a:r>
            <a:r>
              <a:rPr sz="1200" spc="-5" dirty="0">
                <a:latin typeface="Calibri"/>
                <a:cs typeface="Calibri"/>
              </a:rPr>
              <a:t>343-349</a:t>
            </a:r>
            <a:r>
              <a:rPr sz="1200" spc="15" dirty="0">
                <a:latin typeface="Calibri"/>
                <a:cs typeface="Calibri"/>
              </a:rPr>
              <a:t> </a:t>
            </a:r>
            <a:r>
              <a:rPr sz="1200" dirty="0">
                <a:latin typeface="Calibri"/>
                <a:cs typeface="Calibri"/>
              </a:rPr>
              <a:t>.</a:t>
            </a:r>
            <a:endParaRPr sz="1200">
              <a:latin typeface="Calibri"/>
              <a:cs typeface="Calibri"/>
            </a:endParaRPr>
          </a:p>
        </p:txBody>
      </p:sp>
      <p:grpSp>
        <p:nvGrpSpPr>
          <p:cNvPr id="4" name="object 4"/>
          <p:cNvGrpSpPr/>
          <p:nvPr/>
        </p:nvGrpSpPr>
        <p:grpSpPr>
          <a:xfrm>
            <a:off x="3127081" y="2287588"/>
            <a:ext cx="4096385" cy="3345179"/>
            <a:chOff x="1603080" y="2287587"/>
            <a:chExt cx="4096385" cy="3345179"/>
          </a:xfrm>
        </p:grpSpPr>
        <p:sp>
          <p:nvSpPr>
            <p:cNvPr id="5" name="object 5"/>
            <p:cNvSpPr/>
            <p:nvPr/>
          </p:nvSpPr>
          <p:spPr>
            <a:xfrm>
              <a:off x="2500541" y="2292350"/>
              <a:ext cx="2058035" cy="1933575"/>
            </a:xfrm>
            <a:custGeom>
              <a:avLst/>
              <a:gdLst/>
              <a:ahLst/>
              <a:cxnLst/>
              <a:rect l="l" t="t" r="r" b="b"/>
              <a:pathLst>
                <a:path w="2058035" h="1933575">
                  <a:moveTo>
                    <a:pt x="0" y="966652"/>
                  </a:moveTo>
                  <a:lnTo>
                    <a:pt x="1186" y="919816"/>
                  </a:lnTo>
                  <a:lnTo>
                    <a:pt x="4709" y="873556"/>
                  </a:lnTo>
                  <a:lnTo>
                    <a:pt x="10515" y="827923"/>
                  </a:lnTo>
                  <a:lnTo>
                    <a:pt x="18550" y="782965"/>
                  </a:lnTo>
                  <a:lnTo>
                    <a:pt x="28760" y="738735"/>
                  </a:lnTo>
                  <a:lnTo>
                    <a:pt x="41092" y="695283"/>
                  </a:lnTo>
                  <a:lnTo>
                    <a:pt x="55491" y="652659"/>
                  </a:lnTo>
                  <a:lnTo>
                    <a:pt x="71903" y="610914"/>
                  </a:lnTo>
                  <a:lnTo>
                    <a:pt x="90275" y="570099"/>
                  </a:lnTo>
                  <a:lnTo>
                    <a:pt x="110552" y="530264"/>
                  </a:lnTo>
                  <a:lnTo>
                    <a:pt x="132681" y="491460"/>
                  </a:lnTo>
                  <a:lnTo>
                    <a:pt x="156609" y="453738"/>
                  </a:lnTo>
                  <a:lnTo>
                    <a:pt x="182280" y="417149"/>
                  </a:lnTo>
                  <a:lnTo>
                    <a:pt x="209641" y="381742"/>
                  </a:lnTo>
                  <a:lnTo>
                    <a:pt x="238638" y="347569"/>
                  </a:lnTo>
                  <a:lnTo>
                    <a:pt x="269218" y="314680"/>
                  </a:lnTo>
                  <a:lnTo>
                    <a:pt x="301326" y="283125"/>
                  </a:lnTo>
                  <a:lnTo>
                    <a:pt x="334909" y="252957"/>
                  </a:lnTo>
                  <a:lnTo>
                    <a:pt x="369912" y="224224"/>
                  </a:lnTo>
                  <a:lnTo>
                    <a:pt x="406282" y="196978"/>
                  </a:lnTo>
                  <a:lnTo>
                    <a:pt x="443965" y="171269"/>
                  </a:lnTo>
                  <a:lnTo>
                    <a:pt x="482907" y="147149"/>
                  </a:lnTo>
                  <a:lnTo>
                    <a:pt x="523054" y="124667"/>
                  </a:lnTo>
                  <a:lnTo>
                    <a:pt x="564353" y="103874"/>
                  </a:lnTo>
                  <a:lnTo>
                    <a:pt x="606748" y="84822"/>
                  </a:lnTo>
                  <a:lnTo>
                    <a:pt x="650187" y="67560"/>
                  </a:lnTo>
                  <a:lnTo>
                    <a:pt x="694615" y="52139"/>
                  </a:lnTo>
                  <a:lnTo>
                    <a:pt x="739979" y="38610"/>
                  </a:lnTo>
                  <a:lnTo>
                    <a:pt x="786225" y="27023"/>
                  </a:lnTo>
                  <a:lnTo>
                    <a:pt x="833299" y="17430"/>
                  </a:lnTo>
                  <a:lnTo>
                    <a:pt x="881146" y="9880"/>
                  </a:lnTo>
                  <a:lnTo>
                    <a:pt x="929714" y="4425"/>
                  </a:lnTo>
                  <a:lnTo>
                    <a:pt x="978948" y="1114"/>
                  </a:lnTo>
                  <a:lnTo>
                    <a:pt x="1028794" y="0"/>
                  </a:lnTo>
                  <a:lnTo>
                    <a:pt x="1078639" y="1114"/>
                  </a:lnTo>
                  <a:lnTo>
                    <a:pt x="1127873" y="4425"/>
                  </a:lnTo>
                  <a:lnTo>
                    <a:pt x="1176441" y="9880"/>
                  </a:lnTo>
                  <a:lnTo>
                    <a:pt x="1224288" y="17430"/>
                  </a:lnTo>
                  <a:lnTo>
                    <a:pt x="1271362" y="27023"/>
                  </a:lnTo>
                  <a:lnTo>
                    <a:pt x="1317608" y="38610"/>
                  </a:lnTo>
                  <a:lnTo>
                    <a:pt x="1362972" y="52139"/>
                  </a:lnTo>
                  <a:lnTo>
                    <a:pt x="1407400" y="67560"/>
                  </a:lnTo>
                  <a:lnTo>
                    <a:pt x="1450839" y="84822"/>
                  </a:lnTo>
                  <a:lnTo>
                    <a:pt x="1493234" y="103874"/>
                  </a:lnTo>
                  <a:lnTo>
                    <a:pt x="1534533" y="124667"/>
                  </a:lnTo>
                  <a:lnTo>
                    <a:pt x="1574680" y="147149"/>
                  </a:lnTo>
                  <a:lnTo>
                    <a:pt x="1613621" y="171269"/>
                  </a:lnTo>
                  <a:lnTo>
                    <a:pt x="1651304" y="196978"/>
                  </a:lnTo>
                  <a:lnTo>
                    <a:pt x="1687675" y="224224"/>
                  </a:lnTo>
                  <a:lnTo>
                    <a:pt x="1722678" y="252957"/>
                  </a:lnTo>
                  <a:lnTo>
                    <a:pt x="1756261" y="283125"/>
                  </a:lnTo>
                  <a:lnTo>
                    <a:pt x="1788369" y="314680"/>
                  </a:lnTo>
                  <a:lnTo>
                    <a:pt x="1818949" y="347569"/>
                  </a:lnTo>
                  <a:lnTo>
                    <a:pt x="1847946" y="381742"/>
                  </a:lnTo>
                  <a:lnTo>
                    <a:pt x="1875307" y="417149"/>
                  </a:lnTo>
                  <a:lnTo>
                    <a:pt x="1900978" y="453738"/>
                  </a:lnTo>
                  <a:lnTo>
                    <a:pt x="1924906" y="491460"/>
                  </a:lnTo>
                  <a:lnTo>
                    <a:pt x="1947035" y="530264"/>
                  </a:lnTo>
                  <a:lnTo>
                    <a:pt x="1967312" y="570099"/>
                  </a:lnTo>
                  <a:lnTo>
                    <a:pt x="1985684" y="610914"/>
                  </a:lnTo>
                  <a:lnTo>
                    <a:pt x="2002096" y="652659"/>
                  </a:lnTo>
                  <a:lnTo>
                    <a:pt x="2016495" y="695283"/>
                  </a:lnTo>
                  <a:lnTo>
                    <a:pt x="2028827" y="738735"/>
                  </a:lnTo>
                  <a:lnTo>
                    <a:pt x="2039037" y="782965"/>
                  </a:lnTo>
                  <a:lnTo>
                    <a:pt x="2047072" y="827923"/>
                  </a:lnTo>
                  <a:lnTo>
                    <a:pt x="2052878" y="873556"/>
                  </a:lnTo>
                  <a:lnTo>
                    <a:pt x="2056401" y="919816"/>
                  </a:lnTo>
                  <a:lnTo>
                    <a:pt x="2057588" y="966652"/>
                  </a:lnTo>
                  <a:lnTo>
                    <a:pt x="2056401" y="1013487"/>
                  </a:lnTo>
                  <a:lnTo>
                    <a:pt x="2052878" y="1059747"/>
                  </a:lnTo>
                  <a:lnTo>
                    <a:pt x="2047072" y="1105380"/>
                  </a:lnTo>
                  <a:lnTo>
                    <a:pt x="2039037" y="1150338"/>
                  </a:lnTo>
                  <a:lnTo>
                    <a:pt x="2028827" y="1194568"/>
                  </a:lnTo>
                  <a:lnTo>
                    <a:pt x="2016495" y="1238020"/>
                  </a:lnTo>
                  <a:lnTo>
                    <a:pt x="2002096" y="1280644"/>
                  </a:lnTo>
                  <a:lnTo>
                    <a:pt x="1985684" y="1322389"/>
                  </a:lnTo>
                  <a:lnTo>
                    <a:pt x="1967312" y="1363204"/>
                  </a:lnTo>
                  <a:lnTo>
                    <a:pt x="1947035" y="1403039"/>
                  </a:lnTo>
                  <a:lnTo>
                    <a:pt x="1924906" y="1441843"/>
                  </a:lnTo>
                  <a:lnTo>
                    <a:pt x="1900978" y="1479565"/>
                  </a:lnTo>
                  <a:lnTo>
                    <a:pt x="1875307" y="1516154"/>
                  </a:lnTo>
                  <a:lnTo>
                    <a:pt x="1847946" y="1551561"/>
                  </a:lnTo>
                  <a:lnTo>
                    <a:pt x="1818949" y="1585734"/>
                  </a:lnTo>
                  <a:lnTo>
                    <a:pt x="1788369" y="1618623"/>
                  </a:lnTo>
                  <a:lnTo>
                    <a:pt x="1756261" y="1650178"/>
                  </a:lnTo>
                  <a:lnTo>
                    <a:pt x="1722678" y="1680346"/>
                  </a:lnTo>
                  <a:lnTo>
                    <a:pt x="1687675" y="1709079"/>
                  </a:lnTo>
                  <a:lnTo>
                    <a:pt x="1651304" y="1736325"/>
                  </a:lnTo>
                  <a:lnTo>
                    <a:pt x="1613621" y="1762034"/>
                  </a:lnTo>
                  <a:lnTo>
                    <a:pt x="1574680" y="1786154"/>
                  </a:lnTo>
                  <a:lnTo>
                    <a:pt x="1534533" y="1808636"/>
                  </a:lnTo>
                  <a:lnTo>
                    <a:pt x="1493234" y="1829429"/>
                  </a:lnTo>
                  <a:lnTo>
                    <a:pt x="1450839" y="1848481"/>
                  </a:lnTo>
                  <a:lnTo>
                    <a:pt x="1407400" y="1865743"/>
                  </a:lnTo>
                  <a:lnTo>
                    <a:pt x="1362972" y="1881164"/>
                  </a:lnTo>
                  <a:lnTo>
                    <a:pt x="1317608" y="1894693"/>
                  </a:lnTo>
                  <a:lnTo>
                    <a:pt x="1271362" y="1906280"/>
                  </a:lnTo>
                  <a:lnTo>
                    <a:pt x="1224288" y="1915873"/>
                  </a:lnTo>
                  <a:lnTo>
                    <a:pt x="1176441" y="1923423"/>
                  </a:lnTo>
                  <a:lnTo>
                    <a:pt x="1127873" y="1928878"/>
                  </a:lnTo>
                  <a:lnTo>
                    <a:pt x="1078639" y="1932189"/>
                  </a:lnTo>
                  <a:lnTo>
                    <a:pt x="1028794" y="1933304"/>
                  </a:lnTo>
                  <a:lnTo>
                    <a:pt x="978948" y="1932189"/>
                  </a:lnTo>
                  <a:lnTo>
                    <a:pt x="929714" y="1928878"/>
                  </a:lnTo>
                  <a:lnTo>
                    <a:pt x="881146" y="1923423"/>
                  </a:lnTo>
                  <a:lnTo>
                    <a:pt x="833299" y="1915873"/>
                  </a:lnTo>
                  <a:lnTo>
                    <a:pt x="786225" y="1906280"/>
                  </a:lnTo>
                  <a:lnTo>
                    <a:pt x="739979" y="1894693"/>
                  </a:lnTo>
                  <a:lnTo>
                    <a:pt x="694615" y="1881164"/>
                  </a:lnTo>
                  <a:lnTo>
                    <a:pt x="650187" y="1865743"/>
                  </a:lnTo>
                  <a:lnTo>
                    <a:pt x="606748" y="1848481"/>
                  </a:lnTo>
                  <a:lnTo>
                    <a:pt x="564353" y="1829429"/>
                  </a:lnTo>
                  <a:lnTo>
                    <a:pt x="523054" y="1808636"/>
                  </a:lnTo>
                  <a:lnTo>
                    <a:pt x="482907" y="1786154"/>
                  </a:lnTo>
                  <a:lnTo>
                    <a:pt x="443965" y="1762034"/>
                  </a:lnTo>
                  <a:lnTo>
                    <a:pt x="406282" y="1736325"/>
                  </a:lnTo>
                  <a:lnTo>
                    <a:pt x="369912" y="1709079"/>
                  </a:lnTo>
                  <a:lnTo>
                    <a:pt x="334909" y="1680346"/>
                  </a:lnTo>
                  <a:lnTo>
                    <a:pt x="301326" y="1650178"/>
                  </a:lnTo>
                  <a:lnTo>
                    <a:pt x="269218" y="1618623"/>
                  </a:lnTo>
                  <a:lnTo>
                    <a:pt x="238638" y="1585734"/>
                  </a:lnTo>
                  <a:lnTo>
                    <a:pt x="209641" y="1551561"/>
                  </a:lnTo>
                  <a:lnTo>
                    <a:pt x="182280" y="1516154"/>
                  </a:lnTo>
                  <a:lnTo>
                    <a:pt x="156609" y="1479565"/>
                  </a:lnTo>
                  <a:lnTo>
                    <a:pt x="132681" y="1441843"/>
                  </a:lnTo>
                  <a:lnTo>
                    <a:pt x="110552" y="1403039"/>
                  </a:lnTo>
                  <a:lnTo>
                    <a:pt x="90275" y="1363204"/>
                  </a:lnTo>
                  <a:lnTo>
                    <a:pt x="71903" y="1322389"/>
                  </a:lnTo>
                  <a:lnTo>
                    <a:pt x="55491" y="1280644"/>
                  </a:lnTo>
                  <a:lnTo>
                    <a:pt x="41092" y="1238020"/>
                  </a:lnTo>
                  <a:lnTo>
                    <a:pt x="28760" y="1194568"/>
                  </a:lnTo>
                  <a:lnTo>
                    <a:pt x="18550" y="1150338"/>
                  </a:lnTo>
                  <a:lnTo>
                    <a:pt x="10515" y="1105380"/>
                  </a:lnTo>
                  <a:lnTo>
                    <a:pt x="4709" y="1059747"/>
                  </a:lnTo>
                  <a:lnTo>
                    <a:pt x="1186" y="1013487"/>
                  </a:lnTo>
                  <a:lnTo>
                    <a:pt x="0" y="966652"/>
                  </a:lnTo>
                  <a:close/>
                </a:path>
              </a:pathLst>
            </a:custGeom>
            <a:ln w="9525">
              <a:solidFill>
                <a:srgbClr val="000000"/>
              </a:solidFill>
            </a:ln>
          </p:spPr>
          <p:txBody>
            <a:bodyPr wrap="square" lIns="0" tIns="0" rIns="0" bIns="0" rtlCol="0"/>
            <a:lstStyle/>
            <a:p>
              <a:endParaRPr/>
            </a:p>
          </p:txBody>
        </p:sp>
        <p:sp>
          <p:nvSpPr>
            <p:cNvPr id="6" name="object 6"/>
            <p:cNvSpPr/>
            <p:nvPr/>
          </p:nvSpPr>
          <p:spPr>
            <a:xfrm>
              <a:off x="1607842" y="4051860"/>
              <a:ext cx="1451610" cy="1462405"/>
            </a:xfrm>
            <a:custGeom>
              <a:avLst/>
              <a:gdLst/>
              <a:ahLst/>
              <a:cxnLst/>
              <a:rect l="l" t="t" r="r" b="b"/>
              <a:pathLst>
                <a:path w="1451610" h="1462404">
                  <a:moveTo>
                    <a:pt x="307410" y="0"/>
                  </a:moveTo>
                  <a:lnTo>
                    <a:pt x="1451364" y="303603"/>
                  </a:lnTo>
                  <a:lnTo>
                    <a:pt x="1143953" y="1461902"/>
                  </a:lnTo>
                  <a:lnTo>
                    <a:pt x="0" y="1158298"/>
                  </a:lnTo>
                  <a:lnTo>
                    <a:pt x="307410" y="0"/>
                  </a:lnTo>
                  <a:close/>
                </a:path>
              </a:pathLst>
            </a:custGeom>
            <a:ln w="9524">
              <a:solidFill>
                <a:srgbClr val="000000"/>
              </a:solidFill>
            </a:ln>
          </p:spPr>
          <p:txBody>
            <a:bodyPr wrap="square" lIns="0" tIns="0" rIns="0" bIns="0" rtlCol="0"/>
            <a:lstStyle/>
            <a:p>
              <a:endParaRPr/>
            </a:p>
          </p:txBody>
        </p:sp>
        <p:sp>
          <p:nvSpPr>
            <p:cNvPr id="7" name="object 7"/>
            <p:cNvSpPr/>
            <p:nvPr/>
          </p:nvSpPr>
          <p:spPr>
            <a:xfrm>
              <a:off x="4320498" y="3776353"/>
              <a:ext cx="1374140" cy="1851660"/>
            </a:xfrm>
            <a:custGeom>
              <a:avLst/>
              <a:gdLst/>
              <a:ahLst/>
              <a:cxnLst/>
              <a:rect l="l" t="t" r="r" b="b"/>
              <a:pathLst>
                <a:path w="1374139" h="1851660">
                  <a:moveTo>
                    <a:pt x="496615" y="1851397"/>
                  </a:moveTo>
                  <a:lnTo>
                    <a:pt x="0" y="648119"/>
                  </a:lnTo>
                  <a:lnTo>
                    <a:pt x="877046" y="0"/>
                  </a:lnTo>
                  <a:lnTo>
                    <a:pt x="1373662" y="1203277"/>
                  </a:lnTo>
                  <a:lnTo>
                    <a:pt x="496615" y="1851397"/>
                  </a:lnTo>
                  <a:close/>
                </a:path>
              </a:pathLst>
            </a:custGeom>
            <a:ln w="9524">
              <a:solidFill>
                <a:srgbClr val="000000"/>
              </a:solidFill>
            </a:ln>
          </p:spPr>
          <p:txBody>
            <a:bodyPr wrap="square" lIns="0" tIns="0" rIns="0" bIns="0" rtlCol="0"/>
            <a:lstStyle/>
            <a:p>
              <a:endParaRPr/>
            </a:p>
          </p:txBody>
        </p:sp>
        <p:sp>
          <p:nvSpPr>
            <p:cNvPr id="8" name="object 8"/>
            <p:cNvSpPr/>
            <p:nvPr/>
          </p:nvSpPr>
          <p:spPr>
            <a:xfrm>
              <a:off x="1814677" y="4756307"/>
              <a:ext cx="537845" cy="757555"/>
            </a:xfrm>
            <a:custGeom>
              <a:avLst/>
              <a:gdLst/>
              <a:ahLst/>
              <a:cxnLst/>
              <a:rect l="l" t="t" r="r" b="b"/>
              <a:pathLst>
                <a:path w="537844" h="757554">
                  <a:moveTo>
                    <a:pt x="529560" y="0"/>
                  </a:moveTo>
                  <a:lnTo>
                    <a:pt x="40093" y="692470"/>
                  </a:lnTo>
                  <a:lnTo>
                    <a:pt x="12871" y="673226"/>
                  </a:lnTo>
                  <a:lnTo>
                    <a:pt x="0" y="757443"/>
                  </a:lnTo>
                  <a:lnTo>
                    <a:pt x="75096" y="717209"/>
                  </a:lnTo>
                  <a:lnTo>
                    <a:pt x="47872" y="697967"/>
                  </a:lnTo>
                  <a:lnTo>
                    <a:pt x="537338" y="5497"/>
                  </a:lnTo>
                  <a:lnTo>
                    <a:pt x="529560" y="0"/>
                  </a:lnTo>
                  <a:close/>
                </a:path>
              </a:pathLst>
            </a:custGeom>
            <a:solidFill>
              <a:srgbClr val="F99C04"/>
            </a:solidFill>
          </p:spPr>
          <p:txBody>
            <a:bodyPr wrap="square" lIns="0" tIns="0" rIns="0" bIns="0" rtlCol="0"/>
            <a:lstStyle/>
            <a:p>
              <a:endParaRPr/>
            </a:p>
          </p:txBody>
        </p:sp>
        <p:sp>
          <p:nvSpPr>
            <p:cNvPr id="9" name="object 9"/>
            <p:cNvSpPr/>
            <p:nvPr/>
          </p:nvSpPr>
          <p:spPr>
            <a:xfrm>
              <a:off x="2720013" y="3615238"/>
              <a:ext cx="314960" cy="526415"/>
            </a:xfrm>
            <a:custGeom>
              <a:avLst/>
              <a:gdLst/>
              <a:ahLst/>
              <a:cxnLst/>
              <a:rect l="l" t="t" r="r" b="b"/>
              <a:pathLst>
                <a:path w="314960" h="526414">
                  <a:moveTo>
                    <a:pt x="0" y="526252"/>
                  </a:moveTo>
                  <a:lnTo>
                    <a:pt x="314667" y="0"/>
                  </a:lnTo>
                </a:path>
              </a:pathLst>
            </a:custGeom>
            <a:ln w="9525">
              <a:solidFill>
                <a:srgbClr val="F99C04"/>
              </a:solidFill>
            </a:ln>
          </p:spPr>
          <p:txBody>
            <a:bodyPr wrap="square" lIns="0" tIns="0" rIns="0" bIns="0" rtlCol="0"/>
            <a:lstStyle/>
            <a:p>
              <a:endParaRPr/>
            </a:p>
          </p:txBody>
        </p:sp>
        <p:sp>
          <p:nvSpPr>
            <p:cNvPr id="10" name="object 10"/>
            <p:cNvSpPr/>
            <p:nvPr/>
          </p:nvSpPr>
          <p:spPr>
            <a:xfrm>
              <a:off x="3034680" y="3599139"/>
              <a:ext cx="1525270" cy="631190"/>
            </a:xfrm>
            <a:custGeom>
              <a:avLst/>
              <a:gdLst/>
              <a:ahLst/>
              <a:cxnLst/>
              <a:rect l="l" t="t" r="r" b="b"/>
              <a:pathLst>
                <a:path w="1525270" h="631189">
                  <a:moveTo>
                    <a:pt x="84940" y="0"/>
                  </a:moveTo>
                  <a:lnTo>
                    <a:pt x="0" y="6568"/>
                  </a:lnTo>
                  <a:lnTo>
                    <a:pt x="56219" y="70580"/>
                  </a:lnTo>
                  <a:lnTo>
                    <a:pt x="68784" y="39701"/>
                  </a:lnTo>
                  <a:lnTo>
                    <a:pt x="1521653" y="630924"/>
                  </a:lnTo>
                  <a:lnTo>
                    <a:pt x="1525243" y="622101"/>
                  </a:lnTo>
                  <a:lnTo>
                    <a:pt x="72374" y="30878"/>
                  </a:lnTo>
                  <a:lnTo>
                    <a:pt x="84940" y="0"/>
                  </a:lnTo>
                  <a:close/>
                </a:path>
              </a:pathLst>
            </a:custGeom>
            <a:solidFill>
              <a:srgbClr val="F99C04"/>
            </a:solidFill>
          </p:spPr>
          <p:txBody>
            <a:bodyPr wrap="square" lIns="0" tIns="0" rIns="0" bIns="0" rtlCol="0"/>
            <a:lstStyle/>
            <a:p>
              <a:endParaRPr/>
            </a:p>
          </p:txBody>
        </p:sp>
      </p:grpSp>
      <p:sp>
        <p:nvSpPr>
          <p:cNvPr id="11" name="object 11"/>
          <p:cNvSpPr/>
          <p:nvPr/>
        </p:nvSpPr>
        <p:spPr>
          <a:xfrm>
            <a:off x="6359565" y="4412763"/>
            <a:ext cx="1579245" cy="692785"/>
          </a:xfrm>
          <a:custGeom>
            <a:avLst/>
            <a:gdLst/>
            <a:ahLst/>
            <a:cxnLst/>
            <a:rect l="l" t="t" r="r" b="b"/>
            <a:pathLst>
              <a:path w="1579245" h="692785">
                <a:moveTo>
                  <a:pt x="0" y="0"/>
                </a:moveTo>
                <a:lnTo>
                  <a:pt x="1578924" y="692586"/>
                </a:lnTo>
              </a:path>
            </a:pathLst>
          </a:custGeom>
          <a:ln w="9525">
            <a:solidFill>
              <a:srgbClr val="F99C04"/>
            </a:solidFill>
          </a:ln>
        </p:spPr>
        <p:txBody>
          <a:bodyPr wrap="square" lIns="0" tIns="0" rIns="0" bIns="0" rtlCol="0"/>
          <a:lstStyle/>
          <a:p>
            <a:endParaRPr/>
          </a:p>
        </p:txBody>
      </p:sp>
      <p:grpSp>
        <p:nvGrpSpPr>
          <p:cNvPr id="12" name="object 12"/>
          <p:cNvGrpSpPr/>
          <p:nvPr/>
        </p:nvGrpSpPr>
        <p:grpSpPr>
          <a:xfrm>
            <a:off x="8060296" y="5128548"/>
            <a:ext cx="360680" cy="391795"/>
            <a:chOff x="6536296" y="5128547"/>
            <a:chExt cx="360680" cy="391795"/>
          </a:xfrm>
        </p:grpSpPr>
        <p:sp>
          <p:nvSpPr>
            <p:cNvPr id="13" name="object 13"/>
            <p:cNvSpPr/>
            <p:nvPr/>
          </p:nvSpPr>
          <p:spPr>
            <a:xfrm>
              <a:off x="6541059" y="5133309"/>
              <a:ext cx="351155" cy="382270"/>
            </a:xfrm>
            <a:custGeom>
              <a:avLst/>
              <a:gdLst/>
              <a:ahLst/>
              <a:cxnLst/>
              <a:rect l="l" t="t" r="r" b="b"/>
              <a:pathLst>
                <a:path w="351154" h="382270">
                  <a:moveTo>
                    <a:pt x="195249" y="0"/>
                  </a:moveTo>
                  <a:lnTo>
                    <a:pt x="147544" y="2117"/>
                  </a:lnTo>
                  <a:lnTo>
                    <a:pt x="104152" y="11911"/>
                  </a:lnTo>
                  <a:lnTo>
                    <a:pt x="66429" y="29205"/>
                  </a:lnTo>
                  <a:lnTo>
                    <a:pt x="35732" y="53821"/>
                  </a:lnTo>
                  <a:lnTo>
                    <a:pt x="13416" y="85582"/>
                  </a:lnTo>
                  <a:lnTo>
                    <a:pt x="1338" y="122472"/>
                  </a:lnTo>
                  <a:lnTo>
                    <a:pt x="0" y="161797"/>
                  </a:lnTo>
                  <a:lnTo>
                    <a:pt x="8732" y="202366"/>
                  </a:lnTo>
                  <a:lnTo>
                    <a:pt x="26867" y="242985"/>
                  </a:lnTo>
                  <a:lnTo>
                    <a:pt x="53732" y="282463"/>
                  </a:lnTo>
                  <a:lnTo>
                    <a:pt x="88658" y="319607"/>
                  </a:lnTo>
                  <a:lnTo>
                    <a:pt x="130976" y="353224"/>
                  </a:lnTo>
                  <a:lnTo>
                    <a:pt x="180015" y="382122"/>
                  </a:lnTo>
                  <a:lnTo>
                    <a:pt x="222681" y="296962"/>
                  </a:lnTo>
                  <a:lnTo>
                    <a:pt x="172143" y="266211"/>
                  </a:lnTo>
                  <a:lnTo>
                    <a:pt x="132420" y="231185"/>
                  </a:lnTo>
                  <a:lnTo>
                    <a:pt x="105555" y="194663"/>
                  </a:lnTo>
                  <a:lnTo>
                    <a:pt x="93592" y="159425"/>
                  </a:lnTo>
                  <a:lnTo>
                    <a:pt x="98576" y="128248"/>
                  </a:lnTo>
                  <a:lnTo>
                    <a:pt x="120564" y="105590"/>
                  </a:lnTo>
                  <a:lnTo>
                    <a:pt x="155951" y="94074"/>
                  </a:lnTo>
                  <a:lnTo>
                    <a:pt x="201288" y="93727"/>
                  </a:lnTo>
                  <a:lnTo>
                    <a:pt x="253125" y="104574"/>
                  </a:lnTo>
                  <a:lnTo>
                    <a:pt x="308013" y="126643"/>
                  </a:lnTo>
                  <a:lnTo>
                    <a:pt x="350679" y="41483"/>
                  </a:lnTo>
                  <a:lnTo>
                    <a:pt x="298172" y="19505"/>
                  </a:lnTo>
                  <a:lnTo>
                    <a:pt x="245910" y="5736"/>
                  </a:lnTo>
                  <a:lnTo>
                    <a:pt x="195249" y="0"/>
                  </a:lnTo>
                  <a:close/>
                </a:path>
              </a:pathLst>
            </a:custGeom>
            <a:solidFill>
              <a:srgbClr val="F99C04"/>
            </a:solidFill>
          </p:spPr>
          <p:txBody>
            <a:bodyPr wrap="square" lIns="0" tIns="0" rIns="0" bIns="0" rtlCol="0"/>
            <a:lstStyle/>
            <a:p>
              <a:endParaRPr/>
            </a:p>
          </p:txBody>
        </p:sp>
        <p:sp>
          <p:nvSpPr>
            <p:cNvPr id="14" name="object 14"/>
            <p:cNvSpPr/>
            <p:nvPr/>
          </p:nvSpPr>
          <p:spPr>
            <a:xfrm>
              <a:off x="6541058" y="5133309"/>
              <a:ext cx="351155" cy="382270"/>
            </a:xfrm>
            <a:custGeom>
              <a:avLst/>
              <a:gdLst/>
              <a:ahLst/>
              <a:cxnLst/>
              <a:rect l="l" t="t" r="r" b="b"/>
              <a:pathLst>
                <a:path w="351154" h="382270">
                  <a:moveTo>
                    <a:pt x="180016" y="382122"/>
                  </a:moveTo>
                  <a:lnTo>
                    <a:pt x="130976" y="353224"/>
                  </a:lnTo>
                  <a:lnTo>
                    <a:pt x="88658" y="319607"/>
                  </a:lnTo>
                  <a:lnTo>
                    <a:pt x="53732" y="282463"/>
                  </a:lnTo>
                  <a:lnTo>
                    <a:pt x="26867" y="242985"/>
                  </a:lnTo>
                  <a:lnTo>
                    <a:pt x="8732" y="202366"/>
                  </a:lnTo>
                  <a:lnTo>
                    <a:pt x="0" y="161797"/>
                  </a:lnTo>
                  <a:lnTo>
                    <a:pt x="1338" y="122472"/>
                  </a:lnTo>
                  <a:lnTo>
                    <a:pt x="13417" y="85582"/>
                  </a:lnTo>
                  <a:lnTo>
                    <a:pt x="35732" y="53821"/>
                  </a:lnTo>
                  <a:lnTo>
                    <a:pt x="66430" y="29205"/>
                  </a:lnTo>
                  <a:lnTo>
                    <a:pt x="104152" y="11911"/>
                  </a:lnTo>
                  <a:lnTo>
                    <a:pt x="147544" y="2117"/>
                  </a:lnTo>
                  <a:lnTo>
                    <a:pt x="195249" y="0"/>
                  </a:lnTo>
                  <a:lnTo>
                    <a:pt x="245911" y="5736"/>
                  </a:lnTo>
                  <a:lnTo>
                    <a:pt x="298173" y="19505"/>
                  </a:lnTo>
                  <a:lnTo>
                    <a:pt x="350680" y="41483"/>
                  </a:lnTo>
                  <a:lnTo>
                    <a:pt x="308014" y="126642"/>
                  </a:lnTo>
                  <a:lnTo>
                    <a:pt x="253126" y="104574"/>
                  </a:lnTo>
                  <a:lnTo>
                    <a:pt x="201289" y="93727"/>
                  </a:lnTo>
                  <a:lnTo>
                    <a:pt x="155951" y="94074"/>
                  </a:lnTo>
                  <a:lnTo>
                    <a:pt x="120564" y="105590"/>
                  </a:lnTo>
                  <a:lnTo>
                    <a:pt x="98576" y="128248"/>
                  </a:lnTo>
                  <a:lnTo>
                    <a:pt x="93592" y="159425"/>
                  </a:lnTo>
                  <a:lnTo>
                    <a:pt x="105555" y="194663"/>
                  </a:lnTo>
                  <a:lnTo>
                    <a:pt x="132420" y="231185"/>
                  </a:lnTo>
                  <a:lnTo>
                    <a:pt x="172144" y="266211"/>
                  </a:lnTo>
                  <a:lnTo>
                    <a:pt x="222681" y="296962"/>
                  </a:lnTo>
                  <a:lnTo>
                    <a:pt x="180016" y="382122"/>
                  </a:lnTo>
                  <a:close/>
                </a:path>
              </a:pathLst>
            </a:custGeom>
            <a:ln w="9525">
              <a:solidFill>
                <a:srgbClr val="F99C04"/>
              </a:solidFill>
            </a:ln>
          </p:spPr>
          <p:txBody>
            <a:bodyPr wrap="square" lIns="0" tIns="0" rIns="0" bIns="0" rtlCol="0"/>
            <a:lstStyle/>
            <a:p>
              <a:endParaRPr/>
            </a:p>
          </p:txBody>
        </p:sp>
      </p:grpSp>
      <p:grpSp>
        <p:nvGrpSpPr>
          <p:cNvPr id="15" name="object 15"/>
          <p:cNvGrpSpPr/>
          <p:nvPr/>
        </p:nvGrpSpPr>
        <p:grpSpPr>
          <a:xfrm>
            <a:off x="2657373" y="5481394"/>
            <a:ext cx="803910" cy="737235"/>
            <a:chOff x="1133373" y="5481393"/>
            <a:chExt cx="803910" cy="737235"/>
          </a:xfrm>
        </p:grpSpPr>
        <p:sp>
          <p:nvSpPr>
            <p:cNvPr id="16" name="object 16"/>
            <p:cNvSpPr/>
            <p:nvPr/>
          </p:nvSpPr>
          <p:spPr>
            <a:xfrm>
              <a:off x="1138135" y="5609114"/>
              <a:ext cx="631825" cy="605155"/>
            </a:xfrm>
            <a:custGeom>
              <a:avLst/>
              <a:gdLst/>
              <a:ahLst/>
              <a:cxnLst/>
              <a:rect l="l" t="t" r="r" b="b"/>
              <a:pathLst>
                <a:path w="631825" h="605154">
                  <a:moveTo>
                    <a:pt x="218712" y="0"/>
                  </a:moveTo>
                  <a:lnTo>
                    <a:pt x="0" y="268714"/>
                  </a:lnTo>
                  <a:lnTo>
                    <a:pt x="412768" y="604675"/>
                  </a:lnTo>
                  <a:lnTo>
                    <a:pt x="631480" y="335960"/>
                  </a:lnTo>
                  <a:lnTo>
                    <a:pt x="218712" y="0"/>
                  </a:lnTo>
                  <a:close/>
                </a:path>
              </a:pathLst>
            </a:custGeom>
            <a:solidFill>
              <a:srgbClr val="7F7F7F"/>
            </a:solidFill>
          </p:spPr>
          <p:txBody>
            <a:bodyPr wrap="square" lIns="0" tIns="0" rIns="0" bIns="0" rtlCol="0"/>
            <a:lstStyle/>
            <a:p>
              <a:endParaRPr/>
            </a:p>
          </p:txBody>
        </p:sp>
        <p:sp>
          <p:nvSpPr>
            <p:cNvPr id="17" name="object 17"/>
            <p:cNvSpPr/>
            <p:nvPr/>
          </p:nvSpPr>
          <p:spPr>
            <a:xfrm>
              <a:off x="1550903" y="5928408"/>
              <a:ext cx="381635" cy="285750"/>
            </a:xfrm>
            <a:custGeom>
              <a:avLst/>
              <a:gdLst/>
              <a:ahLst/>
              <a:cxnLst/>
              <a:rect l="l" t="t" r="r" b="b"/>
              <a:pathLst>
                <a:path w="381635" h="285750">
                  <a:moveTo>
                    <a:pt x="381186" y="0"/>
                  </a:moveTo>
                  <a:lnTo>
                    <a:pt x="218711" y="16667"/>
                  </a:lnTo>
                  <a:lnTo>
                    <a:pt x="0" y="285381"/>
                  </a:lnTo>
                  <a:lnTo>
                    <a:pt x="162474" y="268714"/>
                  </a:lnTo>
                  <a:lnTo>
                    <a:pt x="381186" y="0"/>
                  </a:lnTo>
                  <a:close/>
                </a:path>
              </a:pathLst>
            </a:custGeom>
            <a:solidFill>
              <a:srgbClr val="666666"/>
            </a:solidFill>
          </p:spPr>
          <p:txBody>
            <a:bodyPr wrap="square" lIns="0" tIns="0" rIns="0" bIns="0" rtlCol="0"/>
            <a:lstStyle/>
            <a:p>
              <a:endParaRPr/>
            </a:p>
          </p:txBody>
        </p:sp>
        <p:sp>
          <p:nvSpPr>
            <p:cNvPr id="18" name="object 18"/>
            <p:cNvSpPr/>
            <p:nvPr/>
          </p:nvSpPr>
          <p:spPr>
            <a:xfrm>
              <a:off x="1356847" y="5592447"/>
              <a:ext cx="575310" cy="353060"/>
            </a:xfrm>
            <a:custGeom>
              <a:avLst/>
              <a:gdLst/>
              <a:ahLst/>
              <a:cxnLst/>
              <a:rect l="l" t="t" r="r" b="b"/>
              <a:pathLst>
                <a:path w="575310" h="353060">
                  <a:moveTo>
                    <a:pt x="162474" y="0"/>
                  </a:moveTo>
                  <a:lnTo>
                    <a:pt x="0" y="16667"/>
                  </a:lnTo>
                  <a:lnTo>
                    <a:pt x="412767" y="352628"/>
                  </a:lnTo>
                  <a:lnTo>
                    <a:pt x="575242" y="335960"/>
                  </a:lnTo>
                  <a:lnTo>
                    <a:pt x="162474" y="0"/>
                  </a:lnTo>
                  <a:close/>
                </a:path>
              </a:pathLst>
            </a:custGeom>
            <a:solidFill>
              <a:srgbClr val="989898"/>
            </a:solidFill>
          </p:spPr>
          <p:txBody>
            <a:bodyPr wrap="square" lIns="0" tIns="0" rIns="0" bIns="0" rtlCol="0"/>
            <a:lstStyle/>
            <a:p>
              <a:endParaRPr/>
            </a:p>
          </p:txBody>
        </p:sp>
        <p:sp>
          <p:nvSpPr>
            <p:cNvPr id="19" name="object 19"/>
            <p:cNvSpPr/>
            <p:nvPr/>
          </p:nvSpPr>
          <p:spPr>
            <a:xfrm>
              <a:off x="1138135" y="5592446"/>
              <a:ext cx="794385" cy="621665"/>
            </a:xfrm>
            <a:custGeom>
              <a:avLst/>
              <a:gdLst/>
              <a:ahLst/>
              <a:cxnLst/>
              <a:rect l="l" t="t" r="r" b="b"/>
              <a:pathLst>
                <a:path w="794385" h="621664">
                  <a:moveTo>
                    <a:pt x="218712" y="16667"/>
                  </a:moveTo>
                  <a:lnTo>
                    <a:pt x="381187" y="0"/>
                  </a:lnTo>
                  <a:lnTo>
                    <a:pt x="793955" y="335960"/>
                  </a:lnTo>
                  <a:lnTo>
                    <a:pt x="575243" y="604675"/>
                  </a:lnTo>
                  <a:lnTo>
                    <a:pt x="412768" y="621342"/>
                  </a:lnTo>
                  <a:lnTo>
                    <a:pt x="0" y="285381"/>
                  </a:lnTo>
                  <a:lnTo>
                    <a:pt x="218712" y="16667"/>
                  </a:lnTo>
                  <a:close/>
                </a:path>
                <a:path w="794385" h="621664">
                  <a:moveTo>
                    <a:pt x="218712" y="16667"/>
                  </a:moveTo>
                  <a:lnTo>
                    <a:pt x="631480" y="352628"/>
                  </a:lnTo>
                  <a:lnTo>
                    <a:pt x="793955" y="335960"/>
                  </a:lnTo>
                </a:path>
                <a:path w="794385" h="621664">
                  <a:moveTo>
                    <a:pt x="631480" y="352628"/>
                  </a:moveTo>
                  <a:lnTo>
                    <a:pt x="412768" y="621342"/>
                  </a:lnTo>
                </a:path>
              </a:pathLst>
            </a:custGeom>
            <a:ln w="9524">
              <a:solidFill>
                <a:srgbClr val="000000"/>
              </a:solidFill>
            </a:ln>
          </p:spPr>
          <p:txBody>
            <a:bodyPr wrap="square" lIns="0" tIns="0" rIns="0" bIns="0" rtlCol="0"/>
            <a:lstStyle/>
            <a:p>
              <a:endParaRPr/>
            </a:p>
          </p:txBody>
        </p:sp>
        <p:pic>
          <p:nvPicPr>
            <p:cNvPr id="20" name="object 20"/>
            <p:cNvPicPr/>
            <p:nvPr/>
          </p:nvPicPr>
          <p:blipFill>
            <a:blip r:embed="rId2" cstate="print"/>
            <a:stretch>
              <a:fillRect/>
            </a:stretch>
          </p:blipFill>
          <p:spPr>
            <a:xfrm>
              <a:off x="1513732" y="5490758"/>
              <a:ext cx="363435" cy="356248"/>
            </a:xfrm>
            <a:prstGeom prst="rect">
              <a:avLst/>
            </a:prstGeom>
          </p:spPr>
        </p:pic>
        <p:pic>
          <p:nvPicPr>
            <p:cNvPr id="21" name="object 21"/>
            <p:cNvPicPr/>
            <p:nvPr/>
          </p:nvPicPr>
          <p:blipFill>
            <a:blip r:embed="rId3" cstate="print"/>
            <a:stretch>
              <a:fillRect/>
            </a:stretch>
          </p:blipFill>
          <p:spPr>
            <a:xfrm>
              <a:off x="1648508" y="5486156"/>
              <a:ext cx="228659" cy="175226"/>
            </a:xfrm>
            <a:prstGeom prst="rect">
              <a:avLst/>
            </a:prstGeom>
          </p:spPr>
        </p:pic>
        <p:pic>
          <p:nvPicPr>
            <p:cNvPr id="22" name="object 22"/>
            <p:cNvPicPr/>
            <p:nvPr/>
          </p:nvPicPr>
          <p:blipFill>
            <a:blip r:embed="rId4" cstate="print"/>
            <a:stretch>
              <a:fillRect/>
            </a:stretch>
          </p:blipFill>
          <p:spPr>
            <a:xfrm>
              <a:off x="1643746" y="5481393"/>
              <a:ext cx="238184" cy="184751"/>
            </a:xfrm>
            <a:prstGeom prst="rect">
              <a:avLst/>
            </a:prstGeom>
          </p:spPr>
        </p:pic>
        <p:sp>
          <p:nvSpPr>
            <p:cNvPr id="23" name="object 23"/>
            <p:cNvSpPr/>
            <p:nvPr/>
          </p:nvSpPr>
          <p:spPr>
            <a:xfrm>
              <a:off x="1513732" y="5490758"/>
              <a:ext cx="363855" cy="356870"/>
            </a:xfrm>
            <a:custGeom>
              <a:avLst/>
              <a:gdLst/>
              <a:ahLst/>
              <a:cxnLst/>
              <a:rect l="l" t="t" r="r" b="b"/>
              <a:pathLst>
                <a:path w="363855" h="356870">
                  <a:moveTo>
                    <a:pt x="363435" y="166022"/>
                  </a:moveTo>
                  <a:lnTo>
                    <a:pt x="228659" y="351647"/>
                  </a:lnTo>
                  <a:lnTo>
                    <a:pt x="211597" y="356249"/>
                  </a:lnTo>
                  <a:lnTo>
                    <a:pt x="180498" y="347544"/>
                  </a:lnTo>
                  <a:lnTo>
                    <a:pt x="139710" y="327284"/>
                  </a:lnTo>
                  <a:lnTo>
                    <a:pt x="93577" y="297218"/>
                  </a:lnTo>
                  <a:lnTo>
                    <a:pt x="50705" y="262660"/>
                  </a:lnTo>
                  <a:lnTo>
                    <a:pt x="18812" y="230149"/>
                  </a:lnTo>
                  <a:lnTo>
                    <a:pt x="0" y="185624"/>
                  </a:lnTo>
                  <a:lnTo>
                    <a:pt x="134776" y="0"/>
                  </a:lnTo>
                </a:path>
              </a:pathLst>
            </a:custGeom>
            <a:ln w="9524">
              <a:solidFill>
                <a:srgbClr val="000000"/>
              </a:solidFill>
            </a:ln>
          </p:spPr>
          <p:txBody>
            <a:bodyPr wrap="square" lIns="0" tIns="0" rIns="0" bIns="0" rtlCol="0"/>
            <a:lstStyle/>
            <a:p>
              <a:endParaRPr/>
            </a:p>
          </p:txBody>
        </p:sp>
      </p:grpSp>
      <p:sp>
        <p:nvSpPr>
          <p:cNvPr id="24" name="object 24"/>
          <p:cNvSpPr txBox="1"/>
          <p:nvPr/>
        </p:nvSpPr>
        <p:spPr>
          <a:xfrm>
            <a:off x="3431540" y="4605020"/>
            <a:ext cx="403225" cy="228268"/>
          </a:xfrm>
          <a:prstGeom prst="rect">
            <a:avLst/>
          </a:prstGeom>
        </p:spPr>
        <p:txBody>
          <a:bodyPr vert="horz" wrap="square" lIns="0" tIns="12700" rIns="0" bIns="0" rtlCol="0">
            <a:spAutoFit/>
          </a:bodyPr>
          <a:lstStyle/>
          <a:p>
            <a:pPr marL="12700">
              <a:spcBef>
                <a:spcPts val="100"/>
              </a:spcBef>
            </a:pPr>
            <a:r>
              <a:rPr sz="1400" dirty="0">
                <a:latin typeface="Tahoma"/>
                <a:cs typeface="Tahoma"/>
              </a:rPr>
              <a:t>(</a:t>
            </a:r>
            <a:r>
              <a:rPr sz="1400" spc="-10" dirty="0">
                <a:latin typeface="Tahoma"/>
                <a:cs typeface="Tahoma"/>
              </a:rPr>
              <a:t>u</a:t>
            </a:r>
            <a:r>
              <a:rPr sz="1400" dirty="0">
                <a:latin typeface="Tahoma"/>
                <a:cs typeface="Tahoma"/>
              </a:rPr>
              <a:t>,v)</a:t>
            </a:r>
            <a:endParaRPr sz="1400">
              <a:latin typeface="Tahoma"/>
              <a:cs typeface="Tahoma"/>
            </a:endParaRPr>
          </a:p>
        </p:txBody>
      </p:sp>
      <p:sp>
        <p:nvSpPr>
          <p:cNvPr id="25" name="object 25"/>
          <p:cNvSpPr txBox="1"/>
          <p:nvPr/>
        </p:nvSpPr>
        <p:spPr>
          <a:xfrm>
            <a:off x="6380380" y="4174509"/>
            <a:ext cx="346075" cy="269240"/>
          </a:xfrm>
          <a:prstGeom prst="rect">
            <a:avLst/>
          </a:prstGeom>
        </p:spPr>
        <p:txBody>
          <a:bodyPr vert="horz" wrap="square" lIns="0" tIns="12700" rIns="0" bIns="0" rtlCol="0">
            <a:spAutoFit/>
          </a:bodyPr>
          <a:lstStyle/>
          <a:p>
            <a:pPr marL="12700">
              <a:spcBef>
                <a:spcPts val="100"/>
              </a:spcBef>
            </a:pPr>
            <a:r>
              <a:rPr sz="1600" dirty="0">
                <a:latin typeface="Tahoma"/>
                <a:cs typeface="Tahoma"/>
              </a:rPr>
              <a:t>(</a:t>
            </a:r>
            <a:r>
              <a:rPr sz="1600" spc="-5" dirty="0">
                <a:latin typeface="Tahoma"/>
                <a:cs typeface="Tahoma"/>
              </a:rPr>
              <a:t>i</a:t>
            </a:r>
            <a:r>
              <a:rPr sz="1600" dirty="0">
                <a:latin typeface="Tahoma"/>
                <a:cs typeface="Tahoma"/>
              </a:rPr>
              <a:t>,</a:t>
            </a:r>
            <a:r>
              <a:rPr sz="1600" spc="-5" dirty="0">
                <a:latin typeface="Tahoma"/>
                <a:cs typeface="Tahoma"/>
              </a:rPr>
              <a:t>j</a:t>
            </a:r>
            <a:r>
              <a:rPr sz="1600" dirty="0">
                <a:latin typeface="Tahoma"/>
                <a:cs typeface="Tahoma"/>
              </a:rPr>
              <a:t>)</a:t>
            </a:r>
            <a:endParaRPr sz="1600">
              <a:latin typeface="Tahoma"/>
              <a:cs typeface="Tahoma"/>
            </a:endParaRPr>
          </a:p>
        </p:txBody>
      </p:sp>
      <p:pic>
        <p:nvPicPr>
          <p:cNvPr id="26" name="object 26"/>
          <p:cNvPicPr/>
          <p:nvPr/>
        </p:nvPicPr>
        <p:blipFill>
          <a:blip r:embed="rId5" cstate="print"/>
          <a:stretch>
            <a:fillRect/>
          </a:stretch>
        </p:blipFill>
        <p:spPr>
          <a:xfrm>
            <a:off x="4516438" y="3524251"/>
            <a:ext cx="85725" cy="85725"/>
          </a:xfrm>
          <a:prstGeom prst="rect">
            <a:avLst/>
          </a:prstGeom>
        </p:spPr>
      </p:pic>
      <p:sp>
        <p:nvSpPr>
          <p:cNvPr id="27" name="object 27"/>
          <p:cNvSpPr txBox="1"/>
          <p:nvPr/>
        </p:nvSpPr>
        <p:spPr>
          <a:xfrm>
            <a:off x="4650740" y="3309620"/>
            <a:ext cx="626745" cy="269240"/>
          </a:xfrm>
          <a:prstGeom prst="rect">
            <a:avLst/>
          </a:prstGeom>
        </p:spPr>
        <p:txBody>
          <a:bodyPr vert="horz" wrap="square" lIns="0" tIns="12700" rIns="0" bIns="0" rtlCol="0">
            <a:spAutoFit/>
          </a:bodyPr>
          <a:lstStyle/>
          <a:p>
            <a:pPr marL="12700">
              <a:spcBef>
                <a:spcPts val="100"/>
              </a:spcBef>
            </a:pPr>
            <a:r>
              <a:rPr sz="1600" spc="-35" dirty="0">
                <a:latin typeface="Tahoma"/>
                <a:cs typeface="Tahoma"/>
              </a:rPr>
              <a:t>(X,Y,Z)</a:t>
            </a:r>
            <a:endParaRPr sz="1600">
              <a:latin typeface="Tahoma"/>
              <a:cs typeface="Tahoma"/>
            </a:endParaRPr>
          </a:p>
        </p:txBody>
      </p:sp>
      <p:sp>
        <p:nvSpPr>
          <p:cNvPr id="28" name="object 28"/>
          <p:cNvSpPr txBox="1"/>
          <p:nvPr/>
        </p:nvSpPr>
        <p:spPr>
          <a:xfrm>
            <a:off x="7881303" y="5648009"/>
            <a:ext cx="1663064" cy="875665"/>
          </a:xfrm>
          <a:prstGeom prst="rect">
            <a:avLst/>
          </a:prstGeom>
        </p:spPr>
        <p:txBody>
          <a:bodyPr vert="horz" wrap="square" lIns="0" tIns="29209" rIns="0" bIns="0" rtlCol="0">
            <a:spAutoFit/>
          </a:bodyPr>
          <a:lstStyle/>
          <a:p>
            <a:pPr marL="12700" marR="5080">
              <a:lnSpc>
                <a:spcPts val="3329"/>
              </a:lnSpc>
              <a:spcBef>
                <a:spcPts val="229"/>
              </a:spcBef>
            </a:pPr>
            <a:r>
              <a:rPr sz="2800" dirty="0">
                <a:latin typeface="Tahoma"/>
                <a:cs typeface="Tahoma"/>
              </a:rPr>
              <a:t>Stru</a:t>
            </a:r>
            <a:r>
              <a:rPr sz="2800" spc="-5" dirty="0">
                <a:latin typeface="Tahoma"/>
                <a:cs typeface="Tahoma"/>
              </a:rPr>
              <a:t>c</a:t>
            </a:r>
            <a:r>
              <a:rPr sz="2800" dirty="0">
                <a:latin typeface="Tahoma"/>
                <a:cs typeface="Tahoma"/>
              </a:rPr>
              <a:t>tu</a:t>
            </a:r>
            <a:r>
              <a:rPr sz="2800" spc="-10" dirty="0">
                <a:latin typeface="Tahoma"/>
                <a:cs typeface="Tahoma"/>
              </a:rPr>
              <a:t>r</a:t>
            </a:r>
            <a:r>
              <a:rPr sz="2800" dirty="0">
                <a:latin typeface="Tahoma"/>
                <a:cs typeface="Tahoma"/>
              </a:rPr>
              <a:t>ed  </a:t>
            </a:r>
            <a:r>
              <a:rPr sz="2800" spc="-5" dirty="0">
                <a:latin typeface="Tahoma"/>
                <a:cs typeface="Tahoma"/>
              </a:rPr>
              <a:t>light</a:t>
            </a:r>
            <a:endParaRPr sz="2800">
              <a:latin typeface="Tahoma"/>
              <a:cs typeface="Tahoma"/>
            </a:endParaRPr>
          </a:p>
        </p:txBody>
      </p:sp>
      <p:sp>
        <p:nvSpPr>
          <p:cNvPr id="29" name="object 29"/>
          <p:cNvSpPr txBox="1"/>
          <p:nvPr/>
        </p:nvSpPr>
        <p:spPr>
          <a:xfrm>
            <a:off x="3326765" y="5992495"/>
            <a:ext cx="1222375" cy="452120"/>
          </a:xfrm>
          <a:prstGeom prst="rect">
            <a:avLst/>
          </a:prstGeom>
        </p:spPr>
        <p:txBody>
          <a:bodyPr vert="horz" wrap="square" lIns="0" tIns="12700" rIns="0" bIns="0" rtlCol="0">
            <a:spAutoFit/>
          </a:bodyPr>
          <a:lstStyle/>
          <a:p>
            <a:pPr marL="12700">
              <a:spcBef>
                <a:spcPts val="100"/>
              </a:spcBef>
            </a:pPr>
            <a:r>
              <a:rPr sz="2800" spc="5" dirty="0">
                <a:latin typeface="Tahoma"/>
                <a:cs typeface="Tahoma"/>
              </a:rPr>
              <a:t>Ca</a:t>
            </a:r>
            <a:r>
              <a:rPr sz="2800" dirty="0">
                <a:latin typeface="Tahoma"/>
                <a:cs typeface="Tahoma"/>
              </a:rPr>
              <a:t>me</a:t>
            </a:r>
            <a:r>
              <a:rPr sz="2800" spc="-45" dirty="0">
                <a:latin typeface="Tahoma"/>
                <a:cs typeface="Tahoma"/>
              </a:rPr>
              <a:t>r</a:t>
            </a:r>
            <a:r>
              <a:rPr sz="2800" dirty="0">
                <a:latin typeface="Tahoma"/>
                <a:cs typeface="Tahoma"/>
              </a:rPr>
              <a:t>a</a:t>
            </a:r>
            <a:endParaRPr sz="2800">
              <a:latin typeface="Tahoma"/>
              <a:cs typeface="Tahoma"/>
            </a:endParaRPr>
          </a:p>
        </p:txBody>
      </p:sp>
      <p:grpSp>
        <p:nvGrpSpPr>
          <p:cNvPr id="30" name="object 30"/>
          <p:cNvGrpSpPr/>
          <p:nvPr/>
        </p:nvGrpSpPr>
        <p:grpSpPr>
          <a:xfrm>
            <a:off x="4419601" y="2570162"/>
            <a:ext cx="3521075" cy="2540000"/>
            <a:chOff x="2895600" y="2570162"/>
            <a:chExt cx="3521075" cy="2540000"/>
          </a:xfrm>
        </p:grpSpPr>
        <p:sp>
          <p:nvSpPr>
            <p:cNvPr id="31" name="object 31"/>
            <p:cNvSpPr/>
            <p:nvPr/>
          </p:nvSpPr>
          <p:spPr>
            <a:xfrm>
              <a:off x="2895600" y="2590799"/>
              <a:ext cx="3521075" cy="2519680"/>
            </a:xfrm>
            <a:custGeom>
              <a:avLst/>
              <a:gdLst/>
              <a:ahLst/>
              <a:cxnLst/>
              <a:rect l="l" t="t" r="r" b="b"/>
              <a:pathLst>
                <a:path w="3521075" h="2519679">
                  <a:moveTo>
                    <a:pt x="3520668" y="2510726"/>
                  </a:moveTo>
                  <a:lnTo>
                    <a:pt x="64757" y="40436"/>
                  </a:lnTo>
                  <a:lnTo>
                    <a:pt x="84137" y="13322"/>
                  </a:lnTo>
                  <a:lnTo>
                    <a:pt x="0" y="0"/>
                  </a:lnTo>
                  <a:lnTo>
                    <a:pt x="39827" y="75311"/>
                  </a:lnTo>
                  <a:lnTo>
                    <a:pt x="59220" y="48196"/>
                  </a:lnTo>
                  <a:lnTo>
                    <a:pt x="3491128" y="2501341"/>
                  </a:lnTo>
                  <a:lnTo>
                    <a:pt x="190080" y="1480070"/>
                  </a:lnTo>
                  <a:lnTo>
                    <a:pt x="199936" y="1448219"/>
                  </a:lnTo>
                  <a:lnTo>
                    <a:pt x="115887" y="1462087"/>
                  </a:lnTo>
                  <a:lnTo>
                    <a:pt x="177419" y="1521015"/>
                  </a:lnTo>
                  <a:lnTo>
                    <a:pt x="187274" y="1489163"/>
                  </a:lnTo>
                  <a:lnTo>
                    <a:pt x="3516490" y="2519159"/>
                  </a:lnTo>
                  <a:lnTo>
                    <a:pt x="3517887" y="2514612"/>
                  </a:lnTo>
                  <a:lnTo>
                    <a:pt x="3520668" y="2510726"/>
                  </a:lnTo>
                  <a:close/>
                </a:path>
              </a:pathLst>
            </a:custGeom>
            <a:solidFill>
              <a:srgbClr val="000000"/>
            </a:solidFill>
          </p:spPr>
          <p:txBody>
            <a:bodyPr wrap="square" lIns="0" tIns="0" rIns="0" bIns="0" rtlCol="0"/>
            <a:lstStyle/>
            <a:p>
              <a:endParaRPr/>
            </a:p>
          </p:txBody>
        </p:sp>
        <p:sp>
          <p:nvSpPr>
            <p:cNvPr id="32" name="object 32"/>
            <p:cNvSpPr/>
            <p:nvPr/>
          </p:nvSpPr>
          <p:spPr>
            <a:xfrm>
              <a:off x="2965450" y="2574925"/>
              <a:ext cx="69850" cy="1471930"/>
            </a:xfrm>
            <a:custGeom>
              <a:avLst/>
              <a:gdLst/>
              <a:ahLst/>
              <a:cxnLst/>
              <a:rect l="l" t="t" r="r" b="b"/>
              <a:pathLst>
                <a:path w="69850" h="1471929">
                  <a:moveTo>
                    <a:pt x="69850" y="0"/>
                  </a:moveTo>
                  <a:lnTo>
                    <a:pt x="0" y="0"/>
                  </a:lnTo>
                  <a:lnTo>
                    <a:pt x="0" y="1471612"/>
                  </a:lnTo>
                  <a:lnTo>
                    <a:pt x="69850" y="1471612"/>
                  </a:lnTo>
                  <a:lnTo>
                    <a:pt x="69850" y="0"/>
                  </a:lnTo>
                  <a:close/>
                </a:path>
              </a:pathLst>
            </a:custGeom>
            <a:solidFill>
              <a:srgbClr val="F99C04"/>
            </a:solidFill>
          </p:spPr>
          <p:txBody>
            <a:bodyPr wrap="square" lIns="0" tIns="0" rIns="0" bIns="0" rtlCol="0"/>
            <a:lstStyle/>
            <a:p>
              <a:endParaRPr/>
            </a:p>
          </p:txBody>
        </p:sp>
        <p:sp>
          <p:nvSpPr>
            <p:cNvPr id="33" name="object 33"/>
            <p:cNvSpPr/>
            <p:nvPr/>
          </p:nvSpPr>
          <p:spPr>
            <a:xfrm>
              <a:off x="2965450" y="2574925"/>
              <a:ext cx="69850" cy="1471930"/>
            </a:xfrm>
            <a:custGeom>
              <a:avLst/>
              <a:gdLst/>
              <a:ahLst/>
              <a:cxnLst/>
              <a:rect l="l" t="t" r="r" b="b"/>
              <a:pathLst>
                <a:path w="69850" h="1471929">
                  <a:moveTo>
                    <a:pt x="0" y="0"/>
                  </a:moveTo>
                  <a:lnTo>
                    <a:pt x="69850" y="0"/>
                  </a:lnTo>
                  <a:lnTo>
                    <a:pt x="69850" y="1471613"/>
                  </a:lnTo>
                  <a:lnTo>
                    <a:pt x="0" y="1471613"/>
                  </a:lnTo>
                  <a:lnTo>
                    <a:pt x="0" y="0"/>
                  </a:lnTo>
                  <a:close/>
                </a:path>
              </a:pathLst>
            </a:custGeom>
            <a:ln w="9525">
              <a:solidFill>
                <a:srgbClr val="000000"/>
              </a:solidFill>
            </a:ln>
          </p:spPr>
          <p:txBody>
            <a:bodyPr wrap="square" lIns="0" tIns="0" rIns="0" bIns="0" rtlCol="0"/>
            <a:lstStyle/>
            <a:p>
              <a:endParaRPr/>
            </a:p>
          </p:txBody>
        </p:sp>
      </p:grpSp>
      <p:grpSp>
        <p:nvGrpSpPr>
          <p:cNvPr id="34" name="object 34"/>
          <p:cNvGrpSpPr/>
          <p:nvPr/>
        </p:nvGrpSpPr>
        <p:grpSpPr>
          <a:xfrm>
            <a:off x="3905250" y="4116387"/>
            <a:ext cx="55880" cy="1054100"/>
            <a:chOff x="2381250" y="4116387"/>
            <a:chExt cx="55880" cy="1054100"/>
          </a:xfrm>
        </p:grpSpPr>
        <p:sp>
          <p:nvSpPr>
            <p:cNvPr id="35" name="object 35"/>
            <p:cNvSpPr/>
            <p:nvPr/>
          </p:nvSpPr>
          <p:spPr>
            <a:xfrm>
              <a:off x="2386012" y="4121150"/>
              <a:ext cx="46355" cy="1044575"/>
            </a:xfrm>
            <a:custGeom>
              <a:avLst/>
              <a:gdLst/>
              <a:ahLst/>
              <a:cxnLst/>
              <a:rect l="l" t="t" r="r" b="b"/>
              <a:pathLst>
                <a:path w="46355" h="1044575">
                  <a:moveTo>
                    <a:pt x="46037" y="0"/>
                  </a:moveTo>
                  <a:lnTo>
                    <a:pt x="0" y="0"/>
                  </a:lnTo>
                  <a:lnTo>
                    <a:pt x="0" y="1044575"/>
                  </a:lnTo>
                  <a:lnTo>
                    <a:pt x="46037" y="1044575"/>
                  </a:lnTo>
                  <a:lnTo>
                    <a:pt x="46037" y="0"/>
                  </a:lnTo>
                  <a:close/>
                </a:path>
              </a:pathLst>
            </a:custGeom>
            <a:solidFill>
              <a:srgbClr val="F99C04"/>
            </a:solidFill>
          </p:spPr>
          <p:txBody>
            <a:bodyPr wrap="square" lIns="0" tIns="0" rIns="0" bIns="0" rtlCol="0"/>
            <a:lstStyle/>
            <a:p>
              <a:endParaRPr/>
            </a:p>
          </p:txBody>
        </p:sp>
        <p:sp>
          <p:nvSpPr>
            <p:cNvPr id="36" name="object 36"/>
            <p:cNvSpPr/>
            <p:nvPr/>
          </p:nvSpPr>
          <p:spPr>
            <a:xfrm>
              <a:off x="2386012" y="4121150"/>
              <a:ext cx="46355" cy="1044575"/>
            </a:xfrm>
            <a:custGeom>
              <a:avLst/>
              <a:gdLst/>
              <a:ahLst/>
              <a:cxnLst/>
              <a:rect l="l" t="t" r="r" b="b"/>
              <a:pathLst>
                <a:path w="46355" h="1044575">
                  <a:moveTo>
                    <a:pt x="0" y="0"/>
                  </a:moveTo>
                  <a:lnTo>
                    <a:pt x="46037" y="0"/>
                  </a:lnTo>
                  <a:lnTo>
                    <a:pt x="46037" y="1044575"/>
                  </a:lnTo>
                  <a:lnTo>
                    <a:pt x="0" y="1044575"/>
                  </a:lnTo>
                  <a:lnTo>
                    <a:pt x="0" y="0"/>
                  </a:lnTo>
                  <a:close/>
                </a:path>
              </a:pathLst>
            </a:custGeom>
            <a:ln w="9525">
              <a:solidFill>
                <a:srgbClr val="000000"/>
              </a:solidFill>
            </a:ln>
          </p:spPr>
          <p:txBody>
            <a:bodyPr wrap="square" lIns="0" tIns="0" rIns="0" bIns="0" rtlCol="0"/>
            <a:lstStyle/>
            <a:p>
              <a:endParaRPr/>
            </a:p>
          </p:txBody>
        </p:sp>
      </p:grpSp>
      <p:sp>
        <p:nvSpPr>
          <p:cNvPr id="37" name="object 37"/>
          <p:cNvSpPr txBox="1"/>
          <p:nvPr/>
        </p:nvSpPr>
        <p:spPr>
          <a:xfrm>
            <a:off x="7227254" y="1845946"/>
            <a:ext cx="3142615" cy="2737485"/>
          </a:xfrm>
          <a:prstGeom prst="rect">
            <a:avLst/>
          </a:prstGeom>
        </p:spPr>
        <p:txBody>
          <a:bodyPr vert="horz" wrap="square" lIns="0" tIns="29845" rIns="0" bIns="0" rtlCol="0">
            <a:spAutoFit/>
          </a:bodyPr>
          <a:lstStyle/>
          <a:p>
            <a:pPr marL="12700" marR="508000">
              <a:lnSpc>
                <a:spcPts val="3329"/>
              </a:lnSpc>
              <a:spcBef>
                <a:spcPts val="235"/>
              </a:spcBef>
            </a:pPr>
            <a:r>
              <a:rPr sz="2800" spc="-5" dirty="0">
                <a:solidFill>
                  <a:srgbClr val="FF0000"/>
                </a:solidFill>
                <a:latin typeface="Tahoma"/>
                <a:cs typeface="Tahoma"/>
              </a:rPr>
              <a:t>Project</a:t>
            </a:r>
            <a:r>
              <a:rPr sz="2800" spc="-25" dirty="0">
                <a:solidFill>
                  <a:srgbClr val="FF0000"/>
                </a:solidFill>
                <a:latin typeface="Tahoma"/>
                <a:cs typeface="Tahoma"/>
              </a:rPr>
              <a:t> </a:t>
            </a:r>
            <a:r>
              <a:rPr sz="2800" dirty="0">
                <a:solidFill>
                  <a:srgbClr val="FF0000"/>
                </a:solidFill>
                <a:latin typeface="Tahoma"/>
                <a:cs typeface="Tahoma"/>
              </a:rPr>
              <a:t>a</a:t>
            </a:r>
            <a:r>
              <a:rPr sz="2800" spc="-20" dirty="0">
                <a:solidFill>
                  <a:srgbClr val="FF0000"/>
                </a:solidFill>
                <a:latin typeface="Tahoma"/>
                <a:cs typeface="Tahoma"/>
              </a:rPr>
              <a:t> </a:t>
            </a:r>
            <a:r>
              <a:rPr sz="2800" spc="-5" dirty="0">
                <a:solidFill>
                  <a:srgbClr val="FF0000"/>
                </a:solidFill>
                <a:latin typeface="Tahoma"/>
                <a:cs typeface="Tahoma"/>
              </a:rPr>
              <a:t>strip</a:t>
            </a:r>
            <a:r>
              <a:rPr sz="2800" spc="-20" dirty="0">
                <a:solidFill>
                  <a:srgbClr val="FF0000"/>
                </a:solidFill>
                <a:latin typeface="Tahoma"/>
                <a:cs typeface="Tahoma"/>
              </a:rPr>
              <a:t> </a:t>
            </a:r>
            <a:r>
              <a:rPr sz="2800" dirty="0">
                <a:solidFill>
                  <a:srgbClr val="FF0000"/>
                </a:solidFill>
                <a:latin typeface="Tahoma"/>
                <a:cs typeface="Tahoma"/>
              </a:rPr>
              <a:t>or </a:t>
            </a:r>
            <a:r>
              <a:rPr sz="2800" spc="-860" dirty="0">
                <a:solidFill>
                  <a:srgbClr val="FF0000"/>
                </a:solidFill>
                <a:latin typeface="Tahoma"/>
                <a:cs typeface="Tahoma"/>
              </a:rPr>
              <a:t> </a:t>
            </a:r>
            <a:r>
              <a:rPr sz="2800" spc="-5" dirty="0">
                <a:solidFill>
                  <a:srgbClr val="FF0000"/>
                </a:solidFill>
                <a:latin typeface="Tahoma"/>
                <a:cs typeface="Tahoma"/>
              </a:rPr>
              <a:t>pattern.</a:t>
            </a:r>
            <a:endParaRPr sz="2800">
              <a:latin typeface="Tahoma"/>
              <a:cs typeface="Tahoma"/>
            </a:endParaRPr>
          </a:p>
          <a:p>
            <a:pPr marL="215900" marR="5080">
              <a:lnSpc>
                <a:spcPct val="99900"/>
              </a:lnSpc>
              <a:spcBef>
                <a:spcPts val="1130"/>
              </a:spcBef>
            </a:pPr>
            <a:r>
              <a:rPr sz="2800" dirty="0">
                <a:latin typeface="Tahoma"/>
                <a:cs typeface="Tahoma"/>
              </a:rPr>
              <a:t>Get </a:t>
            </a:r>
            <a:r>
              <a:rPr sz="2800" spc="-5" dirty="0">
                <a:latin typeface="Tahoma"/>
                <a:cs typeface="Tahoma"/>
              </a:rPr>
              <a:t>3-D positions </a:t>
            </a:r>
            <a:r>
              <a:rPr sz="2800" dirty="0">
                <a:latin typeface="Tahoma"/>
                <a:cs typeface="Tahoma"/>
              </a:rPr>
              <a:t> of all the </a:t>
            </a:r>
            <a:r>
              <a:rPr sz="2800" spc="-5" dirty="0">
                <a:latin typeface="Tahoma"/>
                <a:cs typeface="Tahoma"/>
              </a:rPr>
              <a:t>scene </a:t>
            </a:r>
            <a:r>
              <a:rPr sz="2800" dirty="0">
                <a:latin typeface="Tahoma"/>
                <a:cs typeface="Tahoma"/>
              </a:rPr>
              <a:t> </a:t>
            </a:r>
            <a:r>
              <a:rPr sz="2800" spc="-5" dirty="0">
                <a:latin typeface="Tahoma"/>
                <a:cs typeface="Tahoma"/>
              </a:rPr>
              <a:t>points</a:t>
            </a:r>
            <a:r>
              <a:rPr sz="2800" spc="-20" dirty="0">
                <a:latin typeface="Tahoma"/>
                <a:cs typeface="Tahoma"/>
              </a:rPr>
              <a:t> </a:t>
            </a:r>
            <a:r>
              <a:rPr sz="2800" spc="-5" dirty="0">
                <a:latin typeface="Tahoma"/>
                <a:cs typeface="Tahoma"/>
              </a:rPr>
              <a:t>lying</a:t>
            </a:r>
            <a:r>
              <a:rPr sz="2800" spc="-20" dirty="0">
                <a:latin typeface="Tahoma"/>
                <a:cs typeface="Tahoma"/>
              </a:rPr>
              <a:t> </a:t>
            </a:r>
            <a:r>
              <a:rPr sz="2800" dirty="0">
                <a:latin typeface="Tahoma"/>
                <a:cs typeface="Tahoma"/>
              </a:rPr>
              <a:t>on</a:t>
            </a:r>
            <a:r>
              <a:rPr sz="2800" spc="-15" dirty="0">
                <a:latin typeface="Tahoma"/>
                <a:cs typeface="Tahoma"/>
              </a:rPr>
              <a:t> </a:t>
            </a:r>
            <a:r>
              <a:rPr sz="2800" dirty="0">
                <a:latin typeface="Tahoma"/>
                <a:cs typeface="Tahoma"/>
              </a:rPr>
              <a:t>the </a:t>
            </a:r>
            <a:r>
              <a:rPr sz="2800" spc="-860" dirty="0">
                <a:latin typeface="Tahoma"/>
                <a:cs typeface="Tahoma"/>
              </a:rPr>
              <a:t> </a:t>
            </a:r>
            <a:r>
              <a:rPr sz="2800" spc="-5" dirty="0">
                <a:latin typeface="Tahoma"/>
                <a:cs typeface="Tahoma"/>
              </a:rPr>
              <a:t>projected</a:t>
            </a:r>
            <a:r>
              <a:rPr sz="2800" spc="-20" dirty="0">
                <a:latin typeface="Tahoma"/>
                <a:cs typeface="Tahoma"/>
              </a:rPr>
              <a:t> </a:t>
            </a:r>
            <a:r>
              <a:rPr sz="2800" spc="-5" dirty="0">
                <a:latin typeface="Tahoma"/>
                <a:cs typeface="Tahoma"/>
              </a:rPr>
              <a:t>strip.</a:t>
            </a:r>
            <a:endParaRPr sz="2800">
              <a:latin typeface="Tahoma"/>
              <a:cs typeface="Tahoma"/>
            </a:endParaRPr>
          </a:p>
        </p:txBody>
      </p:sp>
      <p:sp>
        <p:nvSpPr>
          <p:cNvPr id="38" name="object 38"/>
          <p:cNvSpPr txBox="1"/>
          <p:nvPr/>
        </p:nvSpPr>
        <p:spPr>
          <a:xfrm>
            <a:off x="1602740" y="1938020"/>
            <a:ext cx="2745105" cy="1303020"/>
          </a:xfrm>
          <a:prstGeom prst="rect">
            <a:avLst/>
          </a:prstGeom>
        </p:spPr>
        <p:txBody>
          <a:bodyPr vert="horz" wrap="square" lIns="0" tIns="13970" rIns="0" bIns="0" rtlCol="0">
            <a:spAutoFit/>
          </a:bodyPr>
          <a:lstStyle/>
          <a:p>
            <a:pPr marL="12700" marR="5080">
              <a:lnSpc>
                <a:spcPct val="99700"/>
              </a:lnSpc>
              <a:spcBef>
                <a:spcPts val="110"/>
              </a:spcBef>
            </a:pPr>
            <a:r>
              <a:rPr sz="2800" spc="-5" dirty="0">
                <a:latin typeface="Tahoma"/>
                <a:cs typeface="Tahoma"/>
              </a:rPr>
              <a:t>Encoding</a:t>
            </a:r>
            <a:r>
              <a:rPr sz="2800" spc="-35" dirty="0">
                <a:latin typeface="Tahoma"/>
                <a:cs typeface="Tahoma"/>
              </a:rPr>
              <a:t> </a:t>
            </a:r>
            <a:r>
              <a:rPr sz="2800" dirty="0">
                <a:latin typeface="Tahoma"/>
                <a:cs typeface="Tahoma"/>
              </a:rPr>
              <a:t>the</a:t>
            </a:r>
            <a:r>
              <a:rPr sz="2800" spc="-35" dirty="0">
                <a:latin typeface="Tahoma"/>
                <a:cs typeface="Tahoma"/>
              </a:rPr>
              <a:t> </a:t>
            </a:r>
            <a:r>
              <a:rPr sz="2800" spc="-5" dirty="0">
                <a:latin typeface="Tahoma"/>
                <a:cs typeface="Tahoma"/>
              </a:rPr>
              <a:t>3-D </a:t>
            </a:r>
            <a:r>
              <a:rPr sz="2800" spc="-860" dirty="0">
                <a:latin typeface="Tahoma"/>
                <a:cs typeface="Tahoma"/>
              </a:rPr>
              <a:t> </a:t>
            </a:r>
            <a:r>
              <a:rPr sz="2800" spc="-5" dirty="0">
                <a:latin typeface="Tahoma"/>
                <a:cs typeface="Tahoma"/>
              </a:rPr>
              <a:t>position </a:t>
            </a:r>
            <a:r>
              <a:rPr sz="2800" dirty="0">
                <a:latin typeface="Tahoma"/>
                <a:cs typeface="Tahoma"/>
              </a:rPr>
              <a:t>of </a:t>
            </a:r>
            <a:r>
              <a:rPr sz="2800" spc="5" dirty="0">
                <a:latin typeface="Tahoma"/>
                <a:cs typeface="Tahoma"/>
              </a:rPr>
              <a:t> </a:t>
            </a:r>
            <a:r>
              <a:rPr sz="2800" spc="-5" dirty="0">
                <a:latin typeface="Tahoma"/>
                <a:cs typeface="Tahoma"/>
              </a:rPr>
              <a:t>projected</a:t>
            </a:r>
            <a:r>
              <a:rPr sz="2800" spc="-20" dirty="0">
                <a:latin typeface="Tahoma"/>
                <a:cs typeface="Tahoma"/>
              </a:rPr>
              <a:t> </a:t>
            </a:r>
            <a:r>
              <a:rPr sz="2800" spc="-75" dirty="0">
                <a:latin typeface="Tahoma"/>
                <a:cs typeface="Tahoma"/>
              </a:rPr>
              <a:t>ray.</a:t>
            </a:r>
            <a:endParaRPr sz="2800">
              <a:latin typeface="Tahoma"/>
              <a:cs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2BADB-3D26-40EC-AEE7-F79D7A79CAFB}"/>
              </a:ext>
            </a:extLst>
          </p:cNvPr>
          <p:cNvSpPr>
            <a:spLocks noGrp="1"/>
          </p:cNvSpPr>
          <p:nvPr>
            <p:ph type="title"/>
          </p:nvPr>
        </p:nvSpPr>
        <p:spPr/>
        <p:txBody>
          <a:bodyPr/>
          <a:lstStyle/>
          <a:p>
            <a:pPr algn="ctr"/>
            <a:r>
              <a:rPr lang="en-US" b="1" dirty="0">
                <a:solidFill>
                  <a:srgbClr val="FF0000"/>
                </a:solidFill>
              </a:rPr>
              <a:t>Range Data Segmentation</a:t>
            </a:r>
            <a:endParaRPr lang="en-IN" b="1" dirty="0">
              <a:solidFill>
                <a:srgbClr val="FF0000"/>
              </a:solidFill>
            </a:endParaRPr>
          </a:p>
        </p:txBody>
      </p:sp>
      <p:sp>
        <p:nvSpPr>
          <p:cNvPr id="3" name="Content Placeholder 2">
            <a:extLst>
              <a:ext uri="{FF2B5EF4-FFF2-40B4-BE49-F238E27FC236}">
                <a16:creationId xmlns:a16="http://schemas.microsoft.com/office/drawing/2014/main" id="{FA6CA404-2612-4437-B02D-ADBCD7F9FF07}"/>
              </a:ext>
            </a:extLst>
          </p:cNvPr>
          <p:cNvSpPr>
            <a:spLocks noGrp="1"/>
          </p:cNvSpPr>
          <p:nvPr>
            <p:ph idx="1"/>
          </p:nvPr>
        </p:nvSpPr>
        <p:spPr>
          <a:xfrm>
            <a:off x="838200" y="1495687"/>
            <a:ext cx="10515600" cy="4351338"/>
          </a:xfrm>
        </p:spPr>
        <p:txBody>
          <a:bodyPr/>
          <a:lstStyle/>
          <a:p>
            <a:pPr algn="just"/>
            <a:r>
              <a:rPr lang="en-US" dirty="0"/>
              <a:t>Range data segmentation is the task of segmenting (dividing) a range image, an image containing depth information for each pixel, into segments (regions), so that all the points of the same surface belong to the same region, there is no overlap between different regions and the union of these regions generates the entire image.</a:t>
            </a:r>
          </a:p>
          <a:p>
            <a:pPr algn="just"/>
            <a:r>
              <a:rPr lang="en-US" b="0" i="0" dirty="0">
                <a:solidFill>
                  <a:srgbClr val="374151"/>
                </a:solidFill>
                <a:effectLst/>
                <a:latin typeface="Söhne"/>
              </a:rPr>
              <a:t>The goal of range data segmentation is to identify and isolate objects, obstacles, or distinct regions within the sensor's field of view for further analysis and decision-making.</a:t>
            </a:r>
            <a:endParaRPr lang="en-IN" dirty="0"/>
          </a:p>
        </p:txBody>
      </p:sp>
    </p:spTree>
    <p:extLst>
      <p:ext uri="{BB962C8B-B14F-4D97-AF65-F5344CB8AC3E}">
        <p14:creationId xmlns:p14="http://schemas.microsoft.com/office/powerpoint/2010/main" val="4160919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F4448-A97D-409C-A9B4-D099D51D190F}"/>
              </a:ext>
            </a:extLst>
          </p:cNvPr>
          <p:cNvSpPr>
            <a:spLocks noGrp="1"/>
          </p:cNvSpPr>
          <p:nvPr>
            <p:ph type="title"/>
          </p:nvPr>
        </p:nvSpPr>
        <p:spPr/>
        <p:txBody>
          <a:bodyPr>
            <a:normAutofit/>
          </a:bodyPr>
          <a:lstStyle/>
          <a:p>
            <a:r>
              <a:rPr lang="en-US" sz="2400" b="1" dirty="0">
                <a:solidFill>
                  <a:srgbClr val="FF0000"/>
                </a:solidFill>
              </a:rPr>
              <a:t>There have been two main approaches to the range segmentation problem: </a:t>
            </a:r>
            <a:r>
              <a:rPr lang="en-US" sz="2400" b="1" dirty="0"/>
              <a:t>region-based range segmentation and edge-based range segmentation.</a:t>
            </a:r>
            <a:br>
              <a:rPr lang="en-US" sz="2400" b="1" dirty="0">
                <a:solidFill>
                  <a:srgbClr val="FF0000"/>
                </a:solidFill>
              </a:rPr>
            </a:br>
            <a:endParaRPr lang="en-IN" sz="2400" b="1" dirty="0">
              <a:solidFill>
                <a:srgbClr val="FF0000"/>
              </a:solidFill>
            </a:endParaRPr>
          </a:p>
        </p:txBody>
      </p:sp>
      <p:sp>
        <p:nvSpPr>
          <p:cNvPr id="3" name="Content Placeholder 2">
            <a:extLst>
              <a:ext uri="{FF2B5EF4-FFF2-40B4-BE49-F238E27FC236}">
                <a16:creationId xmlns:a16="http://schemas.microsoft.com/office/drawing/2014/main" id="{870AE9D2-085B-4448-B4E2-3F69940CC54B}"/>
              </a:ext>
            </a:extLst>
          </p:cNvPr>
          <p:cNvSpPr>
            <a:spLocks noGrp="1"/>
          </p:cNvSpPr>
          <p:nvPr>
            <p:ph idx="1"/>
          </p:nvPr>
        </p:nvSpPr>
        <p:spPr>
          <a:xfrm>
            <a:off x="979602" y="1476833"/>
            <a:ext cx="10515600" cy="4351338"/>
          </a:xfrm>
        </p:spPr>
        <p:txBody>
          <a:bodyPr>
            <a:noAutofit/>
          </a:bodyPr>
          <a:lstStyle/>
          <a:p>
            <a:pPr marL="0" indent="0" algn="just">
              <a:buNone/>
            </a:pPr>
            <a:r>
              <a:rPr lang="en-US" sz="2000" dirty="0">
                <a:solidFill>
                  <a:srgbClr val="FF0000"/>
                </a:solidFill>
                <a:latin typeface="Times New Roman" panose="02020603050405020304" pitchFamily="18" charset="0"/>
                <a:cs typeface="Times New Roman" panose="02020603050405020304" pitchFamily="18" charset="0"/>
              </a:rPr>
              <a:t>1. </a:t>
            </a:r>
            <a:r>
              <a:rPr lang="en-US" sz="2000" b="1" dirty="0">
                <a:solidFill>
                  <a:srgbClr val="FF0000"/>
                </a:solidFill>
                <a:latin typeface="Times New Roman" panose="02020603050405020304" pitchFamily="18" charset="0"/>
                <a:cs typeface="Times New Roman" panose="02020603050405020304" pitchFamily="18" charset="0"/>
              </a:rPr>
              <a:t>Region-based range segmentation</a:t>
            </a:r>
          </a:p>
          <a:p>
            <a:pPr algn="just"/>
            <a:r>
              <a:rPr lang="en-US" sz="2000" dirty="0">
                <a:latin typeface="Times New Roman" panose="02020603050405020304" pitchFamily="18" charset="0"/>
                <a:cs typeface="Times New Roman" panose="02020603050405020304" pitchFamily="18" charset="0"/>
              </a:rPr>
              <a:t>Region-based range segmentation algorithms can be further categorized into two major groups: parametric model-based range segmentation algorithms and region-growing algorithms.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Algorithms of the first group are based on assuming a parametric surface model and grouping data points so that all of them can be considered as points of a surface from the assumed parametric model (an instance of that model).</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Region-growing algorithms start by segmenting an image into initial regions. These regions are then merged or extended by employing a region growing strategy. The initial regions can be obtained using different methods, including iterative or random methods. A drawback of algorithms of this group is that in general they produce distorted boundaries because the segmentation usually is carried out at region level instead of pixel level.</a:t>
            </a: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2147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C179E-A51B-49FA-B24F-EC750560C41D}"/>
              </a:ext>
            </a:extLst>
          </p:cNvPr>
          <p:cNvSpPr>
            <a:spLocks noGrp="1"/>
          </p:cNvSpPr>
          <p:nvPr>
            <p:ph type="title"/>
          </p:nvPr>
        </p:nvSpPr>
        <p:spPr/>
        <p:txBody>
          <a:bodyPr/>
          <a:lstStyle/>
          <a:p>
            <a:pPr algn="ctr"/>
            <a:r>
              <a:rPr lang="en-US" b="1" dirty="0">
                <a:solidFill>
                  <a:srgbClr val="FF0000"/>
                </a:solidFill>
              </a:rPr>
              <a:t>Edge-based range segmentation</a:t>
            </a:r>
            <a:endParaRPr lang="en-IN" b="1" dirty="0">
              <a:solidFill>
                <a:srgbClr val="FF0000"/>
              </a:solidFill>
            </a:endParaRPr>
          </a:p>
        </p:txBody>
      </p:sp>
      <p:sp>
        <p:nvSpPr>
          <p:cNvPr id="3" name="Content Placeholder 2">
            <a:extLst>
              <a:ext uri="{FF2B5EF4-FFF2-40B4-BE49-F238E27FC236}">
                <a16:creationId xmlns:a16="http://schemas.microsoft.com/office/drawing/2014/main" id="{4F3A9493-0550-47D3-B8C3-81EBACE13042}"/>
              </a:ext>
            </a:extLst>
          </p:cNvPr>
          <p:cNvSpPr>
            <a:spLocks noGrp="1"/>
          </p:cNvSpPr>
          <p:nvPr>
            <p:ph idx="1"/>
          </p:nvPr>
        </p:nvSpPr>
        <p:spPr>
          <a:xfrm>
            <a:off x="838200" y="1618236"/>
            <a:ext cx="10515600" cy="4351338"/>
          </a:xfrm>
        </p:spPr>
        <p:txBody>
          <a:bodyPr>
            <a:normAutofit/>
          </a:bodyPr>
          <a:lstStyle/>
          <a:p>
            <a:pPr algn="just"/>
            <a:r>
              <a:rPr lang="en-US" dirty="0"/>
              <a:t>Edge-based range segmentation algorithms are based on edge detection and labeling edges using the jump boundaries (discontinuities). </a:t>
            </a:r>
          </a:p>
          <a:p>
            <a:pPr algn="just"/>
            <a:r>
              <a:rPr lang="en-US" dirty="0"/>
              <a:t>They apply an edge detector to extract edges from a range image. Once boundaries are extracted, edges with common properties are clustered together.</a:t>
            </a:r>
          </a:p>
          <a:p>
            <a:pPr algn="just"/>
            <a:r>
              <a:rPr lang="en-US" dirty="0"/>
              <a:t>The segmentation procedure starts by detecting discontinuities using zero-crossing and curvature values. </a:t>
            </a:r>
          </a:p>
          <a:p>
            <a:pPr algn="just"/>
            <a:r>
              <a:rPr lang="en-US" dirty="0"/>
              <a:t>The image is segmented at discontinuities to obtain an initial segmentation. </a:t>
            </a:r>
          </a:p>
        </p:txBody>
      </p:sp>
    </p:spTree>
    <p:extLst>
      <p:ext uri="{BB962C8B-B14F-4D97-AF65-F5344CB8AC3E}">
        <p14:creationId xmlns:p14="http://schemas.microsoft.com/office/powerpoint/2010/main" val="2531989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447D0A-CC3C-4881-A37B-55766A3222C9}"/>
              </a:ext>
            </a:extLst>
          </p:cNvPr>
          <p:cNvSpPr>
            <a:spLocks noGrp="1"/>
          </p:cNvSpPr>
          <p:nvPr>
            <p:ph idx="1"/>
          </p:nvPr>
        </p:nvSpPr>
        <p:spPr>
          <a:xfrm>
            <a:off x="932468" y="977213"/>
            <a:ext cx="10515600" cy="4351338"/>
          </a:xfrm>
        </p:spPr>
        <p:txBody>
          <a:bodyPr>
            <a:normAutofit fontScale="92500"/>
          </a:bodyPr>
          <a:lstStyle/>
          <a:p>
            <a:pPr algn="just"/>
            <a:r>
              <a:rPr lang="en-US" dirty="0"/>
              <a:t>At the next step, the initial segmentation is refined by fitting quadratics whose coefficients are calculated based on the Least squares method.</a:t>
            </a:r>
          </a:p>
          <a:p>
            <a:pPr algn="just"/>
            <a:r>
              <a:rPr lang="en-US" dirty="0"/>
              <a:t> In general, a drawback of edge-based range segmentation algorithms is that although they produce clean and well defined boundaries between different regions, they tend to produce gaps between boundaries. </a:t>
            </a:r>
          </a:p>
          <a:p>
            <a:pPr algn="just"/>
            <a:r>
              <a:rPr lang="en-US" dirty="0"/>
              <a:t>In addition, for curved surfaces, discontinuities are smooth and hard to locate and therefore these algorithms tend to under-segment the range image. Although the range image segmentation problem has been studied for a number of years, the task of segmenting range images of curved surfaces is yet to be satisfactorily resolved.</a:t>
            </a:r>
            <a:endParaRPr lang="en-IN" dirty="0"/>
          </a:p>
          <a:p>
            <a:endParaRPr lang="en-IN" dirty="0"/>
          </a:p>
        </p:txBody>
      </p:sp>
    </p:spTree>
    <p:extLst>
      <p:ext uri="{BB962C8B-B14F-4D97-AF65-F5344CB8AC3E}">
        <p14:creationId xmlns:p14="http://schemas.microsoft.com/office/powerpoint/2010/main" val="1632799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9E33-258F-4D8F-B09E-32BD22F3EC72}"/>
              </a:ext>
            </a:extLst>
          </p:cNvPr>
          <p:cNvSpPr>
            <a:spLocks noGrp="1"/>
          </p:cNvSpPr>
          <p:nvPr>
            <p:ph type="title"/>
          </p:nvPr>
        </p:nvSpPr>
        <p:spPr>
          <a:xfrm>
            <a:off x="838200" y="261430"/>
            <a:ext cx="10515600" cy="862667"/>
          </a:xfrm>
        </p:spPr>
        <p:txBody>
          <a:bodyPr/>
          <a:lstStyle/>
          <a:p>
            <a:r>
              <a:rPr lang="en-US" b="1" i="0" dirty="0">
                <a:solidFill>
                  <a:srgbClr val="FF0000"/>
                </a:solidFill>
                <a:effectLst/>
                <a:latin typeface="Söhne"/>
              </a:rPr>
              <a:t>Range Image Registration</a:t>
            </a:r>
            <a:endParaRPr lang="en-IN" dirty="0">
              <a:solidFill>
                <a:srgbClr val="FF0000"/>
              </a:solidFill>
            </a:endParaRPr>
          </a:p>
        </p:txBody>
      </p:sp>
      <p:sp>
        <p:nvSpPr>
          <p:cNvPr id="3" name="Content Placeholder 2">
            <a:extLst>
              <a:ext uri="{FF2B5EF4-FFF2-40B4-BE49-F238E27FC236}">
                <a16:creationId xmlns:a16="http://schemas.microsoft.com/office/drawing/2014/main" id="{F35C7FB6-5E51-4F6B-82DF-B622333B7A55}"/>
              </a:ext>
            </a:extLst>
          </p:cNvPr>
          <p:cNvSpPr>
            <a:spLocks noGrp="1"/>
          </p:cNvSpPr>
          <p:nvPr>
            <p:ph idx="1"/>
          </p:nvPr>
        </p:nvSpPr>
        <p:spPr>
          <a:xfrm>
            <a:off x="150827" y="1124097"/>
            <a:ext cx="11660957" cy="4351338"/>
          </a:xfrm>
        </p:spPr>
        <p:txBody>
          <a:bodyPr>
            <a:noAutofit/>
          </a:bodyPr>
          <a:lstStyle/>
          <a:p>
            <a:pPr marL="0" indent="0" algn="just">
              <a:buNone/>
            </a:pPr>
            <a:r>
              <a:rPr lang="en-US" sz="2400" b="0" i="0" dirty="0">
                <a:solidFill>
                  <a:srgbClr val="374151"/>
                </a:solidFill>
                <a:effectLst/>
                <a:latin typeface="Times New Roman" panose="02020603050405020304" pitchFamily="18" charset="0"/>
                <a:cs typeface="Times New Roman" panose="02020603050405020304" pitchFamily="18" charset="0"/>
              </a:rPr>
              <a:t>Range image registration is the process of aligning and combining multiple range images, which may be captured from different viewpoints or at different times, to create a single, coherent 3D model. The key steps involved in range image registration include:</a:t>
            </a:r>
          </a:p>
          <a:p>
            <a:pPr marL="742950" lvl="1" indent="-285750"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Feature Extraction</a:t>
            </a:r>
            <a:r>
              <a:rPr lang="en-US" b="0" i="0" dirty="0">
                <a:solidFill>
                  <a:srgbClr val="374151"/>
                </a:solidFill>
                <a:effectLst/>
                <a:latin typeface="Times New Roman" panose="02020603050405020304" pitchFamily="18" charset="0"/>
                <a:cs typeface="Times New Roman" panose="02020603050405020304" pitchFamily="18" charset="0"/>
              </a:rPr>
              <a:t>: Extract features or </a:t>
            </a:r>
            <a:r>
              <a:rPr lang="en-US" b="0" i="0" dirty="0" err="1">
                <a:solidFill>
                  <a:srgbClr val="374151"/>
                </a:solidFill>
                <a:effectLst/>
                <a:latin typeface="Times New Roman" panose="02020603050405020304" pitchFamily="18" charset="0"/>
                <a:cs typeface="Times New Roman" panose="02020603050405020304" pitchFamily="18" charset="0"/>
              </a:rPr>
              <a:t>keypoints</a:t>
            </a:r>
            <a:r>
              <a:rPr lang="en-US" b="0" i="0" dirty="0">
                <a:solidFill>
                  <a:srgbClr val="374151"/>
                </a:solidFill>
                <a:effectLst/>
                <a:latin typeface="Times New Roman" panose="02020603050405020304" pitchFamily="18" charset="0"/>
                <a:cs typeface="Times New Roman" panose="02020603050405020304" pitchFamily="18" charset="0"/>
              </a:rPr>
              <a:t> from the range images. These features serve as distinctive points that can be matched across different images.</a:t>
            </a:r>
          </a:p>
          <a:p>
            <a:pPr marL="742950" lvl="1" indent="-285750"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Feature Matching</a:t>
            </a:r>
            <a:r>
              <a:rPr lang="en-US" b="0" i="0" dirty="0">
                <a:solidFill>
                  <a:srgbClr val="374151"/>
                </a:solidFill>
                <a:effectLst/>
                <a:latin typeface="Times New Roman" panose="02020603050405020304" pitchFamily="18" charset="0"/>
                <a:cs typeface="Times New Roman" panose="02020603050405020304" pitchFamily="18" charset="0"/>
              </a:rPr>
              <a:t>: Match corresponding features in pairs of range images to establish their relative pose (position and orientation) with respect to each other.</a:t>
            </a:r>
          </a:p>
          <a:p>
            <a:pPr marL="742950" lvl="1" indent="-285750"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Pose Estimation</a:t>
            </a:r>
            <a:r>
              <a:rPr lang="en-US" b="0" i="0" dirty="0">
                <a:solidFill>
                  <a:srgbClr val="374151"/>
                </a:solidFill>
                <a:effectLst/>
                <a:latin typeface="Times New Roman" panose="02020603050405020304" pitchFamily="18" charset="0"/>
                <a:cs typeface="Times New Roman" panose="02020603050405020304" pitchFamily="18" charset="0"/>
              </a:rPr>
              <a:t>: Calculate the transformation (usually translation and rotation) that aligns the range images accurately. Common algorithms for this purpose include Iterative Closest Point (ICP) and its variants.</a:t>
            </a:r>
          </a:p>
          <a:p>
            <a:pPr marL="742950" lvl="1" indent="-285750"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Global Registration</a:t>
            </a:r>
            <a:r>
              <a:rPr lang="en-US" b="0" i="0" dirty="0">
                <a:solidFill>
                  <a:srgbClr val="374151"/>
                </a:solidFill>
                <a:effectLst/>
                <a:latin typeface="Times New Roman" panose="02020603050405020304" pitchFamily="18" charset="0"/>
                <a:cs typeface="Times New Roman" panose="02020603050405020304" pitchFamily="18" charset="0"/>
              </a:rPr>
              <a:t>: Combine the relative transformations to register all range images into a common global coordinate system.</a:t>
            </a:r>
          </a:p>
          <a:p>
            <a:pPr marL="742950" lvl="1" indent="-285750"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Refinement</a:t>
            </a:r>
            <a:r>
              <a:rPr lang="en-US" b="0" i="0" dirty="0">
                <a:solidFill>
                  <a:srgbClr val="374151"/>
                </a:solidFill>
                <a:effectLst/>
                <a:latin typeface="Times New Roman" panose="02020603050405020304" pitchFamily="18" charset="0"/>
                <a:cs typeface="Times New Roman" panose="02020603050405020304" pitchFamily="18" charset="0"/>
              </a:rPr>
              <a:t>: Fine-tune the alignment to minimize any residual errors or misalignments.</a:t>
            </a:r>
          </a:p>
          <a:p>
            <a:pPr marL="742950" lvl="1" indent="-285750"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Data Fusion</a:t>
            </a:r>
            <a:r>
              <a:rPr lang="en-US" b="0" i="0" dirty="0">
                <a:solidFill>
                  <a:srgbClr val="374151"/>
                </a:solidFill>
                <a:effectLst/>
                <a:latin typeface="Times New Roman" panose="02020603050405020304" pitchFamily="18" charset="0"/>
                <a:cs typeface="Times New Roman" panose="02020603050405020304" pitchFamily="18" charset="0"/>
              </a:rPr>
              <a:t>: Merge the registered range images into a single, unified 3D model.</a:t>
            </a: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0383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ECE86-3640-4EDF-8AAF-1713BEB0A0FF}"/>
              </a:ext>
            </a:extLst>
          </p:cNvPr>
          <p:cNvSpPr>
            <a:spLocks noGrp="1"/>
          </p:cNvSpPr>
          <p:nvPr>
            <p:ph type="title"/>
          </p:nvPr>
        </p:nvSpPr>
        <p:spPr>
          <a:xfrm>
            <a:off x="838200" y="365126"/>
            <a:ext cx="10515600" cy="935774"/>
          </a:xfrm>
        </p:spPr>
        <p:txBody>
          <a:bodyPr>
            <a:normAutofit/>
          </a:bodyPr>
          <a:lstStyle/>
          <a:p>
            <a:pPr algn="ctr"/>
            <a:r>
              <a:rPr lang="en-US" sz="2800" b="1" i="0" dirty="0">
                <a:solidFill>
                  <a:srgbClr val="FF0000"/>
                </a:solidFill>
                <a:effectLst/>
                <a:latin typeface="Times New Roman" panose="02020603050405020304" pitchFamily="18" charset="0"/>
                <a:cs typeface="Times New Roman" panose="02020603050405020304" pitchFamily="18" charset="0"/>
              </a:rPr>
              <a:t>Model Acquisition</a:t>
            </a:r>
            <a:r>
              <a:rPr lang="en-US" sz="2800" b="0" i="0" dirty="0">
                <a:solidFill>
                  <a:srgbClr val="FF0000"/>
                </a:solidFill>
                <a:effectLst/>
                <a:latin typeface="Times New Roman" panose="02020603050405020304" pitchFamily="18" charset="0"/>
                <a:cs typeface="Times New Roman" panose="02020603050405020304" pitchFamily="18" charset="0"/>
              </a:rPr>
              <a:t>:</a:t>
            </a:r>
            <a:endParaRPr lang="en-IN" sz="28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4150C49-E6FA-46D9-AA76-FA933D31D2EC}"/>
              </a:ext>
            </a:extLst>
          </p:cNvPr>
          <p:cNvSpPr>
            <a:spLocks noGrp="1"/>
          </p:cNvSpPr>
          <p:nvPr>
            <p:ph idx="1"/>
          </p:nvPr>
        </p:nvSpPr>
        <p:spPr>
          <a:xfrm>
            <a:off x="395925" y="1300900"/>
            <a:ext cx="11434713" cy="4351338"/>
          </a:xfrm>
        </p:spPr>
        <p:txBody>
          <a:bodyPr>
            <a:noAutofit/>
          </a:bodyPr>
          <a:lstStyle/>
          <a:p>
            <a:pPr marL="0" indent="0" algn="just">
              <a:buNone/>
            </a:pPr>
            <a:r>
              <a:rPr lang="en-US" sz="2000" b="0" i="0" dirty="0">
                <a:solidFill>
                  <a:srgbClr val="374151"/>
                </a:solidFill>
                <a:effectLst/>
                <a:latin typeface="Times New Roman" panose="02020603050405020304" pitchFamily="18" charset="0"/>
                <a:cs typeface="Times New Roman" panose="02020603050405020304" pitchFamily="18" charset="0"/>
              </a:rPr>
              <a:t>Model acquisition is the process of creating a 3D model from the registered range images. This representation can take the form of a point cloud, a mesh, or other 3D data structures. The typical steps in model acquisition include:</a:t>
            </a:r>
          </a:p>
          <a:p>
            <a:pPr algn="just">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Point Cloud Generation</a:t>
            </a:r>
            <a:r>
              <a:rPr lang="en-US" sz="2000" b="0" i="0" dirty="0">
                <a:solidFill>
                  <a:srgbClr val="374151"/>
                </a:solidFill>
                <a:effectLst/>
                <a:latin typeface="Times New Roman" panose="02020603050405020304" pitchFamily="18" charset="0"/>
                <a:cs typeface="Times New Roman" panose="02020603050405020304" pitchFamily="18" charset="0"/>
              </a:rPr>
              <a:t>: Convert the registered range images into a 3D point cloud, where each point corresponds to a 3D coordinate in space and includes depth information from the range data.</a:t>
            </a:r>
          </a:p>
          <a:p>
            <a:pPr algn="just">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Mesh Generation</a:t>
            </a:r>
            <a:r>
              <a:rPr lang="en-US" sz="2000" b="0" i="0" dirty="0">
                <a:solidFill>
                  <a:srgbClr val="374151"/>
                </a:solidFill>
                <a:effectLst/>
                <a:latin typeface="Times New Roman" panose="02020603050405020304" pitchFamily="18" charset="0"/>
                <a:cs typeface="Times New Roman" panose="02020603050405020304" pitchFamily="18" charset="0"/>
              </a:rPr>
              <a:t>: In some applications, a 3D mesh is generated from the point cloud, often consisting of interconnected triangles. This mesh can provide a more detailed and structured representation of the 3D model.</a:t>
            </a:r>
          </a:p>
          <a:p>
            <a:pPr algn="just">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Texture Mapping</a:t>
            </a:r>
            <a:r>
              <a:rPr lang="en-US" sz="2000" b="0" i="0" dirty="0">
                <a:solidFill>
                  <a:srgbClr val="374151"/>
                </a:solidFill>
                <a:effectLst/>
                <a:latin typeface="Times New Roman" panose="02020603050405020304" pitchFamily="18" charset="0"/>
                <a:cs typeface="Times New Roman" panose="02020603050405020304" pitchFamily="18" charset="0"/>
              </a:rPr>
              <a:t>: Apply color or texture information to the 3D model, typically using images or textures captured in conjunction with the range data.</a:t>
            </a:r>
          </a:p>
          <a:p>
            <a:pPr algn="just">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Mesh Simplification</a:t>
            </a:r>
            <a:r>
              <a:rPr lang="en-US" sz="2000" b="0" i="0" dirty="0">
                <a:solidFill>
                  <a:srgbClr val="374151"/>
                </a:solidFill>
                <a:effectLst/>
                <a:latin typeface="Times New Roman" panose="02020603050405020304" pitchFamily="18" charset="0"/>
                <a:cs typeface="Times New Roman" panose="02020603050405020304" pitchFamily="18" charset="0"/>
              </a:rPr>
              <a:t>: For real-time rendering and storage efficiency, reduce the complexity of the 3D model by simplifying the mesh while preserving important geometric features.</a:t>
            </a:r>
          </a:p>
          <a:p>
            <a:pPr algn="just">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Texture Projection</a:t>
            </a:r>
            <a:r>
              <a:rPr lang="en-US" sz="2000" b="0" i="0" dirty="0">
                <a:solidFill>
                  <a:srgbClr val="374151"/>
                </a:solidFill>
                <a:effectLst/>
                <a:latin typeface="Times New Roman" panose="02020603050405020304" pitchFamily="18" charset="0"/>
                <a:cs typeface="Times New Roman" panose="02020603050405020304" pitchFamily="18" charset="0"/>
              </a:rPr>
              <a:t>: Project textures from the original images onto the 3D model to enhance its appearance and realism.</a:t>
            </a:r>
          </a:p>
          <a:p>
            <a:pPr algn="just">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Post-Processing</a:t>
            </a:r>
            <a:r>
              <a:rPr lang="en-US" sz="2000" b="0" i="0" dirty="0">
                <a:solidFill>
                  <a:srgbClr val="374151"/>
                </a:solidFill>
                <a:effectLst/>
                <a:latin typeface="Times New Roman" panose="02020603050405020304" pitchFamily="18" charset="0"/>
                <a:cs typeface="Times New Roman" panose="02020603050405020304" pitchFamily="18" charset="0"/>
              </a:rPr>
              <a:t>: Perform various data cleaning, noise reduction, hole filling, and optimization tasks to ensure that the 3D model is suitable for its intended application.</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966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1568D-0EF5-4273-98DE-1A04427F4B72}"/>
              </a:ext>
            </a:extLst>
          </p:cNvPr>
          <p:cNvSpPr>
            <a:spLocks noGrp="1"/>
          </p:cNvSpPr>
          <p:nvPr>
            <p:ph type="title"/>
          </p:nvPr>
        </p:nvSpPr>
        <p:spPr>
          <a:xfrm>
            <a:off x="838200" y="365126"/>
            <a:ext cx="10515600" cy="907494"/>
          </a:xfrm>
        </p:spPr>
        <p:txBody>
          <a:bodyPr/>
          <a:lstStyle/>
          <a:p>
            <a:pPr algn="ctr"/>
            <a:r>
              <a:rPr lang="en-US" b="0" i="0" dirty="0">
                <a:solidFill>
                  <a:srgbClr val="FF0000"/>
                </a:solidFill>
                <a:effectLst/>
                <a:latin typeface="Roboto" panose="02000000000000000000" pitchFamily="2" charset="0"/>
              </a:rPr>
              <a:t>Object Recognition</a:t>
            </a:r>
            <a:endParaRPr lang="en-IN" dirty="0">
              <a:solidFill>
                <a:srgbClr val="FF0000"/>
              </a:solidFill>
            </a:endParaRPr>
          </a:p>
        </p:txBody>
      </p:sp>
      <p:sp>
        <p:nvSpPr>
          <p:cNvPr id="3" name="Content Placeholder 2">
            <a:extLst>
              <a:ext uri="{FF2B5EF4-FFF2-40B4-BE49-F238E27FC236}">
                <a16:creationId xmlns:a16="http://schemas.microsoft.com/office/drawing/2014/main" id="{6D1C1E8A-DD09-4DC9-A510-527E707CBA6F}"/>
              </a:ext>
            </a:extLst>
          </p:cNvPr>
          <p:cNvSpPr>
            <a:spLocks noGrp="1"/>
          </p:cNvSpPr>
          <p:nvPr>
            <p:ph idx="1"/>
          </p:nvPr>
        </p:nvSpPr>
        <p:spPr>
          <a:xfrm>
            <a:off x="941895" y="1272620"/>
            <a:ext cx="10515600" cy="4351338"/>
          </a:xfrm>
        </p:spPr>
        <p:txBody>
          <a:bodyPr/>
          <a:lstStyle/>
          <a:p>
            <a:pPr algn="just"/>
            <a:r>
              <a:rPr lang="en-US" b="0" i="0" dirty="0">
                <a:solidFill>
                  <a:srgbClr val="212121"/>
                </a:solidFill>
                <a:effectLst/>
                <a:latin typeface="Roboto" panose="02000000000000000000" pitchFamily="2" charset="0"/>
              </a:rPr>
              <a:t>Object recognition is a computer vision technique for identifying objects in images or videos. Object recognition is a key output of deep learning and machine learning algorithms. </a:t>
            </a:r>
          </a:p>
          <a:p>
            <a:pPr algn="just"/>
            <a:r>
              <a:rPr lang="en-US" b="0" i="0" dirty="0">
                <a:solidFill>
                  <a:srgbClr val="212121"/>
                </a:solidFill>
                <a:effectLst/>
                <a:latin typeface="Roboto" panose="02000000000000000000" pitchFamily="2" charset="0"/>
              </a:rPr>
              <a:t>When humans look at a photograph or watch a video, we can readily spot people, objects, scenes, and visual details. </a:t>
            </a:r>
          </a:p>
          <a:p>
            <a:pPr algn="just"/>
            <a:r>
              <a:rPr lang="en-US" b="0" i="0" dirty="0">
                <a:solidFill>
                  <a:srgbClr val="212121"/>
                </a:solidFill>
                <a:effectLst/>
                <a:latin typeface="Roboto" panose="02000000000000000000" pitchFamily="2" charset="0"/>
              </a:rPr>
              <a:t>The goal is to teach a computer to do what comes naturally to humans: to gain a level of understanding of what an image contains.</a:t>
            </a:r>
            <a:endParaRPr lang="en-IN" dirty="0"/>
          </a:p>
        </p:txBody>
      </p:sp>
    </p:spTree>
    <p:extLst>
      <p:ext uri="{BB962C8B-B14F-4D97-AF65-F5344CB8AC3E}">
        <p14:creationId xmlns:p14="http://schemas.microsoft.com/office/powerpoint/2010/main" val="4277131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FD090C-BB64-486B-87B1-0CE4E31692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889" y="469709"/>
            <a:ext cx="7316221" cy="4372585"/>
          </a:xfrm>
          <a:prstGeom prst="rect">
            <a:avLst/>
          </a:prstGeom>
        </p:spPr>
      </p:pic>
      <p:sp>
        <p:nvSpPr>
          <p:cNvPr id="6" name="TextBox 5">
            <a:extLst>
              <a:ext uri="{FF2B5EF4-FFF2-40B4-BE49-F238E27FC236}">
                <a16:creationId xmlns:a16="http://schemas.microsoft.com/office/drawing/2014/main" id="{CF89E6EF-A18F-464F-8125-0F210B99309A}"/>
              </a:ext>
            </a:extLst>
          </p:cNvPr>
          <p:cNvSpPr txBox="1"/>
          <p:nvPr/>
        </p:nvSpPr>
        <p:spPr>
          <a:xfrm>
            <a:off x="869623" y="4992833"/>
            <a:ext cx="10744199" cy="1015663"/>
          </a:xfrm>
          <a:prstGeom prst="rect">
            <a:avLst/>
          </a:prstGeom>
          <a:noFill/>
        </p:spPr>
        <p:txBody>
          <a:bodyPr wrap="square">
            <a:spAutoFit/>
          </a:bodyPr>
          <a:lstStyle/>
          <a:p>
            <a:pPr algn="just"/>
            <a:r>
              <a:rPr lang="en-US" sz="2000" b="0" i="0" dirty="0">
                <a:solidFill>
                  <a:srgbClr val="212121"/>
                </a:solidFill>
                <a:effectLst/>
                <a:latin typeface="Times New Roman" panose="02020603050405020304" pitchFamily="18" charset="0"/>
                <a:cs typeface="Times New Roman" panose="02020603050405020304" pitchFamily="18" charset="0"/>
              </a:rPr>
              <a:t>Object recognition is a key technology behind driverless cars, enabling them to recognize a stop sign or to distinguish a pedestrian from a lamppost. It is also useful in a variety of applications such as disease identification in bioimaging, industrial inspection, and robotic vision.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9860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31391" y="6449695"/>
            <a:ext cx="122555" cy="228268"/>
          </a:xfrm>
          <a:prstGeom prst="rect">
            <a:avLst/>
          </a:prstGeom>
        </p:spPr>
        <p:txBody>
          <a:bodyPr vert="horz" wrap="square" lIns="0" tIns="12700" rIns="0" bIns="0" rtlCol="0">
            <a:spAutoFit/>
          </a:bodyPr>
          <a:lstStyle/>
          <a:p>
            <a:pPr marL="12700">
              <a:spcBef>
                <a:spcPts val="100"/>
              </a:spcBef>
            </a:pPr>
            <a:r>
              <a:rPr sz="1400" dirty="0">
                <a:latin typeface="Tahoma"/>
                <a:cs typeface="Tahoma"/>
              </a:rPr>
              <a:t>2</a:t>
            </a:r>
            <a:endParaRPr sz="1400">
              <a:latin typeface="Tahoma"/>
              <a:cs typeface="Tahoma"/>
            </a:endParaRPr>
          </a:p>
        </p:txBody>
      </p:sp>
      <p:sp>
        <p:nvSpPr>
          <p:cNvPr id="3" name="object 3"/>
          <p:cNvSpPr txBox="1">
            <a:spLocks noGrp="1"/>
          </p:cNvSpPr>
          <p:nvPr>
            <p:ph type="title"/>
          </p:nvPr>
        </p:nvSpPr>
        <p:spPr>
          <a:xfrm>
            <a:off x="4243815" y="782910"/>
            <a:ext cx="3223260" cy="695960"/>
          </a:xfrm>
          <a:prstGeom prst="rect">
            <a:avLst/>
          </a:prstGeom>
        </p:spPr>
        <p:txBody>
          <a:bodyPr vert="horz" wrap="square" lIns="0" tIns="12700" rIns="0" bIns="0" rtlCol="0" anchor="ctr">
            <a:spAutoFit/>
          </a:bodyPr>
          <a:lstStyle/>
          <a:p>
            <a:pPr marL="12700">
              <a:lnSpc>
                <a:spcPct val="100000"/>
              </a:lnSpc>
              <a:spcBef>
                <a:spcPts val="100"/>
              </a:spcBef>
            </a:pPr>
            <a:r>
              <a:rPr b="1" dirty="0">
                <a:solidFill>
                  <a:srgbClr val="FF0000"/>
                </a:solidFill>
              </a:rPr>
              <a:t>Range</a:t>
            </a:r>
            <a:r>
              <a:rPr b="1" spc="-100" dirty="0">
                <a:solidFill>
                  <a:srgbClr val="FF0000"/>
                </a:solidFill>
              </a:rPr>
              <a:t> </a:t>
            </a:r>
            <a:r>
              <a:rPr b="1" spc="-5" dirty="0">
                <a:solidFill>
                  <a:srgbClr val="FF0000"/>
                </a:solidFill>
              </a:rPr>
              <a:t>data</a:t>
            </a:r>
            <a:endParaRPr b="1" dirty="0">
              <a:solidFill>
                <a:srgbClr val="FF0000"/>
              </a:solidFill>
            </a:endParaRPr>
          </a:p>
        </p:txBody>
      </p:sp>
      <p:sp>
        <p:nvSpPr>
          <p:cNvPr id="4" name="object 4"/>
          <p:cNvSpPr txBox="1"/>
          <p:nvPr/>
        </p:nvSpPr>
        <p:spPr>
          <a:xfrm>
            <a:off x="1694559" y="1831704"/>
            <a:ext cx="8802881" cy="2584450"/>
          </a:xfrm>
          <a:prstGeom prst="rect">
            <a:avLst/>
          </a:prstGeom>
        </p:spPr>
        <p:txBody>
          <a:bodyPr vert="horz" wrap="square" lIns="0" tIns="25400" rIns="0" bIns="0" rtlCol="0">
            <a:spAutoFit/>
          </a:bodyPr>
          <a:lstStyle/>
          <a:p>
            <a:pPr marL="355600" marR="452120" indent="-342900" algn="just">
              <a:lnSpc>
                <a:spcPts val="2870"/>
              </a:lnSpc>
              <a:spcBef>
                <a:spcPts val="200"/>
              </a:spcBef>
              <a:buFont typeface="Wingdings"/>
              <a:buChar char=""/>
              <a:tabLst>
                <a:tab pos="355600" algn="l"/>
              </a:tabLst>
            </a:pPr>
            <a:r>
              <a:rPr sz="2400" dirty="0">
                <a:latin typeface="Arial MT"/>
                <a:cs typeface="Arial MT"/>
              </a:rPr>
              <a:t>Range </a:t>
            </a:r>
            <a:r>
              <a:rPr sz="2400" spc="-5" dirty="0">
                <a:latin typeface="Arial MT"/>
                <a:cs typeface="Arial MT"/>
              </a:rPr>
              <a:t>data </a:t>
            </a:r>
            <a:r>
              <a:rPr sz="2400" dirty="0">
                <a:latin typeface="Arial MT"/>
                <a:cs typeface="Arial MT"/>
              </a:rPr>
              <a:t>is a </a:t>
            </a:r>
            <a:r>
              <a:rPr sz="2400" spc="-5" dirty="0">
                <a:latin typeface="Arial MT"/>
                <a:cs typeface="Arial MT"/>
              </a:rPr>
              <a:t>2-1/2 </a:t>
            </a:r>
            <a:r>
              <a:rPr sz="2400" dirty="0">
                <a:latin typeface="Arial MT"/>
                <a:cs typeface="Arial MT"/>
              </a:rPr>
              <a:t>D or 3-D </a:t>
            </a:r>
            <a:r>
              <a:rPr sz="2400" spc="-5" dirty="0">
                <a:latin typeface="Arial MT"/>
                <a:cs typeface="Arial MT"/>
              </a:rPr>
              <a:t>representation </a:t>
            </a:r>
            <a:r>
              <a:rPr sz="2400" dirty="0">
                <a:latin typeface="Arial MT"/>
                <a:cs typeface="Arial MT"/>
              </a:rPr>
              <a:t>of </a:t>
            </a:r>
            <a:r>
              <a:rPr sz="2400" spc="-5" dirty="0">
                <a:latin typeface="Arial MT"/>
                <a:cs typeface="Arial MT"/>
              </a:rPr>
              <a:t>the </a:t>
            </a:r>
            <a:r>
              <a:rPr sz="2400" spc="-655" dirty="0">
                <a:latin typeface="Arial MT"/>
                <a:cs typeface="Arial MT"/>
              </a:rPr>
              <a:t> </a:t>
            </a:r>
            <a:r>
              <a:rPr sz="2400" dirty="0">
                <a:latin typeface="Arial MT"/>
                <a:cs typeface="Arial MT"/>
              </a:rPr>
              <a:t>scene.</a:t>
            </a:r>
          </a:p>
          <a:p>
            <a:pPr marL="355600" marR="5080" indent="-342900" algn="just">
              <a:lnSpc>
                <a:spcPts val="2870"/>
              </a:lnSpc>
              <a:spcBef>
                <a:spcPts val="30"/>
              </a:spcBef>
              <a:buFont typeface="Wingdings"/>
              <a:buChar char=""/>
              <a:tabLst>
                <a:tab pos="355600" algn="l"/>
              </a:tabLst>
            </a:pPr>
            <a:r>
              <a:rPr sz="2400" spc="-5" dirty="0">
                <a:latin typeface="Tahoma"/>
                <a:cs typeface="Tahoma"/>
              </a:rPr>
              <a:t>An image </a:t>
            </a:r>
            <a:r>
              <a:rPr sz="2400" i="1" spc="-5" dirty="0">
                <a:latin typeface="Times New Roman"/>
                <a:cs typeface="Times New Roman"/>
              </a:rPr>
              <a:t>d</a:t>
            </a:r>
            <a:r>
              <a:rPr sz="2400" spc="-5" dirty="0">
                <a:latin typeface="Tahoma"/>
                <a:cs typeface="Tahoma"/>
              </a:rPr>
              <a:t>(</a:t>
            </a:r>
            <a:r>
              <a:rPr sz="2400" i="1" spc="-5" dirty="0">
                <a:latin typeface="Times New Roman"/>
                <a:cs typeface="Times New Roman"/>
              </a:rPr>
              <a:t>i, j</a:t>
            </a:r>
            <a:r>
              <a:rPr sz="2400" spc="-5" dirty="0">
                <a:latin typeface="Tahoma"/>
                <a:cs typeface="Tahoma"/>
              </a:rPr>
              <a:t>), </a:t>
            </a:r>
            <a:r>
              <a:rPr sz="2400" dirty="0">
                <a:latin typeface="Tahoma"/>
                <a:cs typeface="Tahoma"/>
              </a:rPr>
              <a:t>which</a:t>
            </a:r>
            <a:r>
              <a:rPr sz="2400" spc="-5" dirty="0">
                <a:latin typeface="Tahoma"/>
                <a:cs typeface="Tahoma"/>
              </a:rPr>
              <a:t> records</a:t>
            </a:r>
            <a:r>
              <a:rPr sz="2400" spc="5" dirty="0">
                <a:latin typeface="Tahoma"/>
                <a:cs typeface="Tahoma"/>
              </a:rPr>
              <a:t> </a:t>
            </a:r>
            <a:r>
              <a:rPr sz="2400" spc="-5" dirty="0">
                <a:latin typeface="Tahoma"/>
                <a:cs typeface="Tahoma"/>
              </a:rPr>
              <a:t>the distance</a:t>
            </a:r>
            <a:r>
              <a:rPr sz="2400" dirty="0">
                <a:latin typeface="Tahoma"/>
                <a:cs typeface="Tahoma"/>
              </a:rPr>
              <a:t> </a:t>
            </a:r>
            <a:r>
              <a:rPr sz="2450" spc="-30" dirty="0">
                <a:latin typeface="Tahoma"/>
                <a:cs typeface="Tahoma"/>
              </a:rPr>
              <a:t>d</a:t>
            </a:r>
            <a:r>
              <a:rPr sz="2450" spc="-20" dirty="0">
                <a:latin typeface="Tahoma"/>
                <a:cs typeface="Tahoma"/>
              </a:rPr>
              <a:t> </a:t>
            </a:r>
            <a:r>
              <a:rPr sz="2400" spc="-5" dirty="0">
                <a:latin typeface="Tahoma"/>
                <a:cs typeface="Tahoma"/>
              </a:rPr>
              <a:t>to</a:t>
            </a:r>
            <a:r>
              <a:rPr sz="2400" dirty="0">
                <a:latin typeface="Tahoma"/>
                <a:cs typeface="Tahoma"/>
              </a:rPr>
              <a:t> </a:t>
            </a:r>
            <a:r>
              <a:rPr sz="2400" spc="-5" dirty="0">
                <a:latin typeface="Tahoma"/>
                <a:cs typeface="Tahoma"/>
              </a:rPr>
              <a:t>the </a:t>
            </a:r>
            <a:r>
              <a:rPr sz="2400" dirty="0">
                <a:latin typeface="Tahoma"/>
                <a:cs typeface="Tahoma"/>
              </a:rPr>
              <a:t> </a:t>
            </a:r>
            <a:r>
              <a:rPr sz="2400" spc="-5" dirty="0">
                <a:latin typeface="Tahoma"/>
                <a:cs typeface="Tahoma"/>
              </a:rPr>
              <a:t>corresponding scene point (</a:t>
            </a:r>
            <a:r>
              <a:rPr sz="2400" i="1" spc="-5" dirty="0">
                <a:latin typeface="Times New Roman"/>
                <a:cs typeface="Times New Roman"/>
              </a:rPr>
              <a:t>X</a:t>
            </a:r>
            <a:r>
              <a:rPr sz="2400" spc="-5" dirty="0">
                <a:latin typeface="Times New Roman"/>
                <a:cs typeface="Times New Roman"/>
              </a:rPr>
              <a:t>, </a:t>
            </a:r>
            <a:r>
              <a:rPr sz="2400" i="1" spc="-5" dirty="0">
                <a:latin typeface="Times New Roman"/>
                <a:cs typeface="Times New Roman"/>
              </a:rPr>
              <a:t>Y</a:t>
            </a:r>
            <a:r>
              <a:rPr sz="2400" spc="-5" dirty="0">
                <a:latin typeface="Times New Roman"/>
                <a:cs typeface="Times New Roman"/>
              </a:rPr>
              <a:t>, </a:t>
            </a:r>
            <a:r>
              <a:rPr sz="2400" i="1" spc="-5" dirty="0">
                <a:latin typeface="Times New Roman"/>
                <a:cs typeface="Times New Roman"/>
              </a:rPr>
              <a:t>Z</a:t>
            </a:r>
            <a:r>
              <a:rPr sz="2400" spc="-5" dirty="0">
                <a:latin typeface="Tahoma"/>
                <a:cs typeface="Tahoma"/>
              </a:rPr>
              <a:t>)</a:t>
            </a:r>
            <a:r>
              <a:rPr sz="2400" spc="5" dirty="0">
                <a:latin typeface="Tahoma"/>
                <a:cs typeface="Tahoma"/>
              </a:rPr>
              <a:t> </a:t>
            </a:r>
            <a:r>
              <a:rPr sz="2400" spc="-5" dirty="0">
                <a:latin typeface="Tahoma"/>
                <a:cs typeface="Tahoma"/>
              </a:rPr>
              <a:t>for </a:t>
            </a:r>
            <a:r>
              <a:rPr sz="2400" dirty="0">
                <a:latin typeface="Tahoma"/>
                <a:cs typeface="Tahoma"/>
              </a:rPr>
              <a:t>each</a:t>
            </a:r>
            <a:r>
              <a:rPr sz="2400" spc="-5" dirty="0">
                <a:latin typeface="Tahoma"/>
                <a:cs typeface="Tahoma"/>
              </a:rPr>
              <a:t> image pixel</a:t>
            </a:r>
            <a:endParaRPr sz="2400" dirty="0">
              <a:latin typeface="Tahoma"/>
              <a:cs typeface="Tahoma"/>
            </a:endParaRPr>
          </a:p>
          <a:p>
            <a:pPr marL="355600" algn="just">
              <a:lnSpc>
                <a:spcPts val="2795"/>
              </a:lnSpc>
            </a:pPr>
            <a:r>
              <a:rPr sz="2400" spc="-5" dirty="0">
                <a:latin typeface="Tahoma"/>
                <a:cs typeface="Tahoma"/>
              </a:rPr>
              <a:t>(</a:t>
            </a:r>
            <a:r>
              <a:rPr sz="2400" i="1" spc="-5" dirty="0">
                <a:latin typeface="Times New Roman"/>
                <a:cs typeface="Times New Roman"/>
              </a:rPr>
              <a:t>i, j</a:t>
            </a:r>
            <a:r>
              <a:rPr sz="2400" spc="-5" dirty="0">
                <a:latin typeface="Tahoma"/>
                <a:cs typeface="Tahoma"/>
              </a:rPr>
              <a:t>).</a:t>
            </a:r>
            <a:endParaRPr sz="2400" dirty="0">
              <a:latin typeface="Tahoma"/>
              <a:cs typeface="Tahoma"/>
            </a:endParaRPr>
          </a:p>
          <a:p>
            <a:pPr marL="355600" marR="113030" indent="-342900" algn="just">
              <a:lnSpc>
                <a:spcPts val="2870"/>
              </a:lnSpc>
              <a:spcBef>
                <a:spcPts val="95"/>
              </a:spcBef>
              <a:buFont typeface="Wingdings"/>
              <a:buChar char=""/>
              <a:tabLst>
                <a:tab pos="355600" algn="l"/>
              </a:tabLst>
            </a:pPr>
            <a:r>
              <a:rPr sz="2400" spc="-5" dirty="0">
                <a:latin typeface="Arial MT"/>
                <a:cs typeface="Arial MT"/>
              </a:rPr>
              <a:t>It</a:t>
            </a:r>
            <a:r>
              <a:rPr sz="2400" spc="-20" dirty="0">
                <a:latin typeface="Arial MT"/>
                <a:cs typeface="Arial MT"/>
              </a:rPr>
              <a:t> </a:t>
            </a:r>
            <a:r>
              <a:rPr sz="2400" dirty="0">
                <a:latin typeface="Arial MT"/>
                <a:cs typeface="Arial MT"/>
              </a:rPr>
              <a:t>could</a:t>
            </a:r>
            <a:r>
              <a:rPr sz="2400" spc="-10" dirty="0">
                <a:latin typeface="Arial MT"/>
                <a:cs typeface="Arial MT"/>
              </a:rPr>
              <a:t> </a:t>
            </a:r>
            <a:r>
              <a:rPr sz="2400" dirty="0">
                <a:latin typeface="Arial MT"/>
                <a:cs typeface="Arial MT"/>
              </a:rPr>
              <a:t>be</a:t>
            </a:r>
            <a:r>
              <a:rPr sz="2400" spc="-10" dirty="0">
                <a:latin typeface="Arial MT"/>
                <a:cs typeface="Arial MT"/>
              </a:rPr>
              <a:t> </a:t>
            </a:r>
            <a:r>
              <a:rPr sz="2400" dirty="0">
                <a:latin typeface="Arial MT"/>
                <a:cs typeface="Arial MT"/>
              </a:rPr>
              <a:t>provided</a:t>
            </a:r>
            <a:r>
              <a:rPr sz="2400" spc="-15" dirty="0">
                <a:latin typeface="Arial MT"/>
                <a:cs typeface="Arial MT"/>
              </a:rPr>
              <a:t> </a:t>
            </a:r>
            <a:r>
              <a:rPr sz="2400" dirty="0">
                <a:latin typeface="Arial MT"/>
                <a:cs typeface="Arial MT"/>
              </a:rPr>
              <a:t>as</a:t>
            </a:r>
            <a:r>
              <a:rPr sz="2400" spc="-10" dirty="0">
                <a:latin typeface="Arial MT"/>
                <a:cs typeface="Arial MT"/>
              </a:rPr>
              <a:t> </a:t>
            </a:r>
            <a:r>
              <a:rPr sz="2400" dirty="0">
                <a:latin typeface="Arial MT"/>
                <a:cs typeface="Arial MT"/>
              </a:rPr>
              <a:t>a</a:t>
            </a:r>
            <a:r>
              <a:rPr sz="2400" spc="-10" dirty="0">
                <a:latin typeface="Arial MT"/>
                <a:cs typeface="Arial MT"/>
              </a:rPr>
              <a:t> </a:t>
            </a:r>
            <a:r>
              <a:rPr sz="2400" dirty="0">
                <a:latin typeface="Arial MT"/>
                <a:cs typeface="Arial MT"/>
              </a:rPr>
              <a:t>set</a:t>
            </a:r>
            <a:r>
              <a:rPr sz="2400" spc="-15" dirty="0">
                <a:latin typeface="Arial MT"/>
                <a:cs typeface="Arial MT"/>
              </a:rPr>
              <a:t> </a:t>
            </a:r>
            <a:r>
              <a:rPr sz="2400" dirty="0">
                <a:latin typeface="Arial MT"/>
                <a:cs typeface="Arial MT"/>
              </a:rPr>
              <a:t>of</a:t>
            </a:r>
            <a:r>
              <a:rPr sz="2400" spc="-20" dirty="0">
                <a:latin typeface="Arial MT"/>
                <a:cs typeface="Arial MT"/>
              </a:rPr>
              <a:t> </a:t>
            </a:r>
            <a:r>
              <a:rPr sz="2400" dirty="0">
                <a:latin typeface="Arial MT"/>
                <a:cs typeface="Arial MT"/>
              </a:rPr>
              <a:t>3-D</a:t>
            </a:r>
            <a:r>
              <a:rPr sz="2400" spc="-5" dirty="0">
                <a:latin typeface="Arial MT"/>
                <a:cs typeface="Arial MT"/>
              </a:rPr>
              <a:t> </a:t>
            </a:r>
            <a:r>
              <a:rPr sz="2400" dirty="0">
                <a:latin typeface="Arial MT"/>
                <a:cs typeface="Arial MT"/>
              </a:rPr>
              <a:t>scene</a:t>
            </a:r>
            <a:r>
              <a:rPr sz="2400" spc="-10" dirty="0">
                <a:latin typeface="Arial MT"/>
                <a:cs typeface="Arial MT"/>
              </a:rPr>
              <a:t> </a:t>
            </a:r>
            <a:r>
              <a:rPr sz="2400" spc="-5" dirty="0">
                <a:latin typeface="Arial MT"/>
                <a:cs typeface="Arial MT"/>
              </a:rPr>
              <a:t>points</a:t>
            </a:r>
            <a:r>
              <a:rPr sz="2400" spc="-10" dirty="0">
                <a:latin typeface="Arial MT"/>
                <a:cs typeface="Arial MT"/>
              </a:rPr>
              <a:t> </a:t>
            </a:r>
            <a:r>
              <a:rPr sz="2400" dirty="0">
                <a:latin typeface="Arial MT"/>
                <a:cs typeface="Arial MT"/>
              </a:rPr>
              <a:t>(point </a:t>
            </a:r>
            <a:r>
              <a:rPr sz="2400" spc="-655" dirty="0">
                <a:latin typeface="Arial MT"/>
                <a:cs typeface="Arial MT"/>
              </a:rPr>
              <a:t> </a:t>
            </a:r>
            <a:r>
              <a:rPr sz="2400" dirty="0">
                <a:latin typeface="Arial MT"/>
                <a:cs typeface="Arial MT"/>
              </a:rPr>
              <a:t>cloud).</a:t>
            </a:r>
          </a:p>
        </p:txBody>
      </p:sp>
      <p:grpSp>
        <p:nvGrpSpPr>
          <p:cNvPr id="5" name="object 5"/>
          <p:cNvGrpSpPr/>
          <p:nvPr/>
        </p:nvGrpSpPr>
        <p:grpSpPr>
          <a:xfrm>
            <a:off x="2655045" y="4496904"/>
            <a:ext cx="6400800" cy="2066925"/>
            <a:chOff x="1066800" y="4699000"/>
            <a:chExt cx="6400800" cy="2066925"/>
          </a:xfrm>
        </p:grpSpPr>
        <p:pic>
          <p:nvPicPr>
            <p:cNvPr id="6" name="object 6"/>
            <p:cNvPicPr/>
            <p:nvPr/>
          </p:nvPicPr>
          <p:blipFill>
            <a:blip r:embed="rId2" cstate="print"/>
            <a:stretch>
              <a:fillRect/>
            </a:stretch>
          </p:blipFill>
          <p:spPr>
            <a:xfrm>
              <a:off x="1066800" y="4699000"/>
              <a:ext cx="2743200" cy="2057400"/>
            </a:xfrm>
            <a:prstGeom prst="rect">
              <a:avLst/>
            </a:prstGeom>
          </p:spPr>
        </p:pic>
        <p:pic>
          <p:nvPicPr>
            <p:cNvPr id="7" name="object 7"/>
            <p:cNvPicPr/>
            <p:nvPr/>
          </p:nvPicPr>
          <p:blipFill>
            <a:blip r:embed="rId3" cstate="print"/>
            <a:stretch>
              <a:fillRect/>
            </a:stretch>
          </p:blipFill>
          <p:spPr>
            <a:xfrm>
              <a:off x="4724400" y="4708525"/>
              <a:ext cx="2743200" cy="2057400"/>
            </a:xfrm>
            <a:prstGeom prst="rect">
              <a:avLst/>
            </a:prstGeom>
          </p:spPr>
        </p:pic>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E5ED6B-C390-4F13-99E3-DAF38A72EC48}"/>
              </a:ext>
            </a:extLst>
          </p:cNvPr>
          <p:cNvSpPr txBox="1"/>
          <p:nvPr/>
        </p:nvSpPr>
        <p:spPr>
          <a:xfrm>
            <a:off x="652020" y="244678"/>
            <a:ext cx="10887959" cy="6001643"/>
          </a:xfrm>
          <a:prstGeom prst="rect">
            <a:avLst/>
          </a:prstGeom>
          <a:noFill/>
        </p:spPr>
        <p:txBody>
          <a:bodyPr wrap="square">
            <a:spAutoFit/>
          </a:bodyPr>
          <a:lstStyle/>
          <a:p>
            <a:pPr algn="ctr"/>
            <a:r>
              <a:rPr lang="en-US" sz="2400" b="1" i="0" dirty="0">
                <a:solidFill>
                  <a:srgbClr val="FF0000"/>
                </a:solidFill>
                <a:effectLst/>
                <a:latin typeface="Söhne"/>
              </a:rPr>
              <a:t>Object recognition typically consists of several key steps:</a:t>
            </a:r>
          </a:p>
          <a:p>
            <a:pPr algn="just">
              <a:buFont typeface="+mj-lt"/>
              <a:buAutoNum type="arabicPeriod"/>
            </a:pPr>
            <a:r>
              <a:rPr lang="en-US" sz="2000" b="1" i="0" dirty="0">
                <a:solidFill>
                  <a:srgbClr val="374151"/>
                </a:solidFill>
                <a:effectLst/>
                <a:latin typeface="Söhne"/>
              </a:rPr>
              <a:t>Object Detection</a:t>
            </a:r>
            <a:r>
              <a:rPr lang="en-US" sz="2000" b="0" i="0" dirty="0">
                <a:solidFill>
                  <a:srgbClr val="374151"/>
                </a:solidFill>
                <a:effectLst/>
                <a:latin typeface="Söhne"/>
              </a:rPr>
              <a:t>:</a:t>
            </a:r>
          </a:p>
          <a:p>
            <a:pPr marL="285750" indent="-285750" algn="just">
              <a:buFont typeface="Arial" panose="020B0604020202020204" pitchFamily="34" charset="0"/>
              <a:buChar char="•"/>
            </a:pPr>
            <a:r>
              <a:rPr lang="en-US" sz="2000" b="1" i="0" dirty="0">
                <a:solidFill>
                  <a:srgbClr val="374151"/>
                </a:solidFill>
                <a:effectLst/>
                <a:latin typeface="Söhne"/>
              </a:rPr>
              <a:t>Localization</a:t>
            </a:r>
            <a:r>
              <a:rPr lang="en-US" sz="2000" b="0" i="0" dirty="0">
                <a:solidFill>
                  <a:srgbClr val="374151"/>
                </a:solidFill>
                <a:effectLst/>
                <a:latin typeface="Söhne"/>
              </a:rPr>
              <a:t>: Determine the location and extent of objects within an image. This is often done by drawing bounding boxes around the objects.</a:t>
            </a:r>
          </a:p>
          <a:p>
            <a:pPr marL="285750" indent="-285750" algn="just">
              <a:buFont typeface="Arial" panose="020B0604020202020204" pitchFamily="34" charset="0"/>
              <a:buChar char="•"/>
            </a:pPr>
            <a:r>
              <a:rPr lang="en-US" sz="2000" b="1" i="0" dirty="0">
                <a:solidFill>
                  <a:srgbClr val="374151"/>
                </a:solidFill>
                <a:effectLst/>
                <a:latin typeface="Söhne"/>
              </a:rPr>
              <a:t>Class Labeling</a:t>
            </a:r>
            <a:r>
              <a:rPr lang="en-US" sz="2000" b="0" i="0" dirty="0">
                <a:solidFill>
                  <a:srgbClr val="374151"/>
                </a:solidFill>
                <a:effectLst/>
                <a:latin typeface="Söhne"/>
              </a:rPr>
              <a:t>: Assign a label or category to each detected object (e.g., "car," "person," "dog").</a:t>
            </a:r>
          </a:p>
          <a:p>
            <a:pPr algn="just"/>
            <a:r>
              <a:rPr lang="en-US" sz="2000" b="1" i="0" dirty="0">
                <a:solidFill>
                  <a:srgbClr val="374151"/>
                </a:solidFill>
                <a:effectLst/>
                <a:latin typeface="Söhne"/>
              </a:rPr>
              <a:t>2. Feature Extraction</a:t>
            </a:r>
            <a:r>
              <a:rPr lang="en-US" sz="2000" b="0" i="0" dirty="0">
                <a:solidFill>
                  <a:srgbClr val="374151"/>
                </a:solidFill>
                <a:effectLst/>
                <a:latin typeface="Söhne"/>
              </a:rPr>
              <a:t>: Extract distinctive features from the detected objects. Common features include color, texture, shape, and key points.</a:t>
            </a:r>
          </a:p>
          <a:p>
            <a:pPr algn="just"/>
            <a:r>
              <a:rPr lang="en-US" sz="2000" b="1" i="0" dirty="0">
                <a:solidFill>
                  <a:srgbClr val="374151"/>
                </a:solidFill>
                <a:effectLst/>
                <a:latin typeface="Söhne"/>
              </a:rPr>
              <a:t>3. Feature Representation</a:t>
            </a:r>
            <a:r>
              <a:rPr lang="en-US" sz="2000" b="0" i="0" dirty="0">
                <a:solidFill>
                  <a:srgbClr val="374151"/>
                </a:solidFill>
                <a:effectLst/>
                <a:latin typeface="Söhne"/>
              </a:rPr>
              <a:t>: Transform the extracted features into a suitable format for further analysis. This often involves creating feature vectors or descriptors that capture the essential characteristics of the object.</a:t>
            </a:r>
          </a:p>
          <a:p>
            <a:pPr algn="just"/>
            <a:r>
              <a:rPr lang="en-US" sz="2000" b="1" i="0" dirty="0">
                <a:solidFill>
                  <a:srgbClr val="374151"/>
                </a:solidFill>
                <a:effectLst/>
                <a:latin typeface="Söhne"/>
              </a:rPr>
              <a:t>4. Classification</a:t>
            </a:r>
            <a:r>
              <a:rPr lang="en-US" sz="2000" b="0" i="0" dirty="0">
                <a:solidFill>
                  <a:srgbClr val="374151"/>
                </a:solidFill>
                <a:effectLst/>
                <a:latin typeface="Söhne"/>
              </a:rPr>
              <a:t>: Use machine learning algorithms, such as deep neural networks (e.g., CNNs), support vector machines (SVMs), or decision trees, to classify objects based on their feature representations.</a:t>
            </a:r>
          </a:p>
          <a:p>
            <a:pPr algn="just"/>
            <a:r>
              <a:rPr lang="en-US" sz="2000" b="1" i="0" dirty="0">
                <a:solidFill>
                  <a:srgbClr val="374151"/>
                </a:solidFill>
                <a:effectLst/>
                <a:latin typeface="Söhne"/>
              </a:rPr>
              <a:t>5. Recognition and Decision-Making</a:t>
            </a:r>
            <a:r>
              <a:rPr lang="en-US" sz="2000" b="0" i="0" dirty="0">
                <a:solidFill>
                  <a:srgbClr val="374151"/>
                </a:solidFill>
                <a:effectLst/>
                <a:latin typeface="Söhne"/>
              </a:rPr>
              <a:t>: Determine the identity of recognized objects based on the classification results. This may involve associating objects with known object categories or labels.</a:t>
            </a:r>
          </a:p>
          <a:p>
            <a:pPr algn="just"/>
            <a:r>
              <a:rPr lang="en-US" sz="2000" b="1" i="0" dirty="0">
                <a:solidFill>
                  <a:srgbClr val="374151"/>
                </a:solidFill>
                <a:effectLst/>
                <a:latin typeface="Söhne"/>
              </a:rPr>
              <a:t>6. Post-Processing</a:t>
            </a:r>
            <a:r>
              <a:rPr lang="en-US" sz="2000" b="0" i="0" dirty="0">
                <a:solidFill>
                  <a:srgbClr val="374151"/>
                </a:solidFill>
                <a:effectLst/>
                <a:latin typeface="Söhne"/>
              </a:rPr>
              <a:t>: Enhance the recognition results by applying additional techniques, such as non-maximum suppression to remove redundant bounding boxes or smoothing techniques to improve object tracking.</a:t>
            </a:r>
          </a:p>
          <a:p>
            <a:pPr algn="just"/>
            <a:br>
              <a:rPr lang="en-US" sz="2000" dirty="0"/>
            </a:br>
            <a:endParaRPr lang="en-IN" sz="2000" dirty="0"/>
          </a:p>
        </p:txBody>
      </p:sp>
    </p:spTree>
    <p:extLst>
      <p:ext uri="{BB962C8B-B14F-4D97-AF65-F5344CB8AC3E}">
        <p14:creationId xmlns:p14="http://schemas.microsoft.com/office/powerpoint/2010/main" val="2458173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92AB6-A045-4A83-84B5-A67B073743B9}"/>
              </a:ext>
            </a:extLst>
          </p:cNvPr>
          <p:cNvSpPr>
            <a:spLocks noGrp="1"/>
          </p:cNvSpPr>
          <p:nvPr>
            <p:ph type="title"/>
          </p:nvPr>
        </p:nvSpPr>
        <p:spPr/>
        <p:txBody>
          <a:bodyPr/>
          <a:lstStyle/>
          <a:p>
            <a:pPr algn="ctr"/>
            <a:r>
              <a:rPr lang="en-IN" b="0" i="0" dirty="0">
                <a:solidFill>
                  <a:srgbClr val="FF0000"/>
                </a:solidFill>
                <a:effectLst/>
                <a:latin typeface="Roboto" panose="02000000000000000000" pitchFamily="2" charset="0"/>
              </a:rPr>
              <a:t>How Object Recognition Works</a:t>
            </a:r>
            <a:endParaRPr lang="en-IN" dirty="0">
              <a:solidFill>
                <a:srgbClr val="FF0000"/>
              </a:solidFill>
            </a:endParaRPr>
          </a:p>
        </p:txBody>
      </p:sp>
      <p:sp>
        <p:nvSpPr>
          <p:cNvPr id="3" name="Content Placeholder 2">
            <a:extLst>
              <a:ext uri="{FF2B5EF4-FFF2-40B4-BE49-F238E27FC236}">
                <a16:creationId xmlns:a16="http://schemas.microsoft.com/office/drawing/2014/main" id="{56A338E0-0A6C-4A6D-8C7D-66468BCBF2CC}"/>
              </a:ext>
            </a:extLst>
          </p:cNvPr>
          <p:cNvSpPr>
            <a:spLocks noGrp="1"/>
          </p:cNvSpPr>
          <p:nvPr>
            <p:ph idx="1"/>
          </p:nvPr>
        </p:nvSpPr>
        <p:spPr>
          <a:xfrm>
            <a:off x="932468" y="1429699"/>
            <a:ext cx="10515600" cy="4351338"/>
          </a:xfrm>
        </p:spPr>
        <p:txBody>
          <a:bodyPr/>
          <a:lstStyle/>
          <a:p>
            <a:pPr algn="just"/>
            <a:r>
              <a:rPr lang="en-US" b="0" i="0" dirty="0">
                <a:solidFill>
                  <a:srgbClr val="212121"/>
                </a:solidFill>
                <a:effectLst/>
                <a:latin typeface="Roboto" panose="02000000000000000000" pitchFamily="2" charset="0"/>
              </a:rPr>
              <a:t>You can use a variety of approaches for object recognition. Recently, techniques in </a:t>
            </a:r>
            <a:r>
              <a:rPr lang="en-US" b="0" i="0" u="none" strike="noStrike" dirty="0">
                <a:solidFill>
                  <a:srgbClr val="0076A8"/>
                </a:solidFill>
                <a:effectLst/>
                <a:latin typeface="Roboto" panose="02000000000000000000" pitchFamily="2" charset="0"/>
                <a:hlinkClick r:id="rId2"/>
              </a:rPr>
              <a:t>machine learning</a:t>
            </a:r>
            <a:r>
              <a:rPr lang="en-US" b="0" i="0" dirty="0">
                <a:solidFill>
                  <a:srgbClr val="212121"/>
                </a:solidFill>
                <a:effectLst/>
                <a:latin typeface="Roboto" panose="02000000000000000000" pitchFamily="2" charset="0"/>
              </a:rPr>
              <a:t> and </a:t>
            </a:r>
            <a:r>
              <a:rPr lang="en-US" b="0" i="0" u="none" strike="noStrike" dirty="0">
                <a:solidFill>
                  <a:srgbClr val="0076A8"/>
                </a:solidFill>
                <a:effectLst/>
                <a:latin typeface="Roboto" panose="02000000000000000000" pitchFamily="2" charset="0"/>
                <a:hlinkClick r:id="rId3"/>
              </a:rPr>
              <a:t>deep learning</a:t>
            </a:r>
            <a:r>
              <a:rPr lang="en-US" b="0" i="0" dirty="0">
                <a:solidFill>
                  <a:srgbClr val="212121"/>
                </a:solidFill>
                <a:effectLst/>
                <a:latin typeface="Roboto" panose="02000000000000000000" pitchFamily="2" charset="0"/>
              </a:rPr>
              <a:t> have become popular approaches to object recognition problems. Both techniques learn to identify objects in images, but they differ in their execution.</a:t>
            </a:r>
            <a:endParaRPr lang="en-IN" dirty="0"/>
          </a:p>
        </p:txBody>
      </p:sp>
    </p:spTree>
    <p:extLst>
      <p:ext uri="{BB962C8B-B14F-4D97-AF65-F5344CB8AC3E}">
        <p14:creationId xmlns:p14="http://schemas.microsoft.com/office/powerpoint/2010/main" val="3638931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D8CC1D-C900-4FC9-9DD8-67F1D3F35C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7442" y="537759"/>
            <a:ext cx="7097115" cy="5782482"/>
          </a:xfrm>
          <a:prstGeom prst="rect">
            <a:avLst/>
          </a:prstGeom>
        </p:spPr>
      </p:pic>
    </p:spTree>
    <p:extLst>
      <p:ext uri="{BB962C8B-B14F-4D97-AF65-F5344CB8AC3E}">
        <p14:creationId xmlns:p14="http://schemas.microsoft.com/office/powerpoint/2010/main" val="2013420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E2FAC-AF55-4D17-A8C5-36DB7FE61D80}"/>
              </a:ext>
            </a:extLst>
          </p:cNvPr>
          <p:cNvSpPr>
            <a:spLocks noGrp="1"/>
          </p:cNvSpPr>
          <p:nvPr>
            <p:ph type="title"/>
          </p:nvPr>
        </p:nvSpPr>
        <p:spPr/>
        <p:txBody>
          <a:bodyPr/>
          <a:lstStyle/>
          <a:p>
            <a:pPr algn="ctr"/>
            <a:r>
              <a:rPr lang="en-US" b="0" i="0" dirty="0">
                <a:solidFill>
                  <a:srgbClr val="FF0000"/>
                </a:solidFill>
                <a:effectLst/>
                <a:latin typeface="Roboto" panose="02000000000000000000" pitchFamily="2" charset="0"/>
              </a:rPr>
              <a:t>Object Recognition Using Deep Learning</a:t>
            </a:r>
            <a:endParaRPr lang="en-IN" dirty="0">
              <a:solidFill>
                <a:srgbClr val="FF0000"/>
              </a:solidFill>
            </a:endParaRPr>
          </a:p>
        </p:txBody>
      </p:sp>
      <p:sp>
        <p:nvSpPr>
          <p:cNvPr id="3" name="Content Placeholder 2">
            <a:extLst>
              <a:ext uri="{FF2B5EF4-FFF2-40B4-BE49-F238E27FC236}">
                <a16:creationId xmlns:a16="http://schemas.microsoft.com/office/drawing/2014/main" id="{A1A5C34E-EE93-482E-86AC-3425E1AE56C8}"/>
              </a:ext>
            </a:extLst>
          </p:cNvPr>
          <p:cNvSpPr>
            <a:spLocks noGrp="1"/>
          </p:cNvSpPr>
          <p:nvPr>
            <p:ph idx="1"/>
          </p:nvPr>
        </p:nvSpPr>
        <p:spPr/>
        <p:txBody>
          <a:bodyPr/>
          <a:lstStyle/>
          <a:p>
            <a:pPr algn="just"/>
            <a:r>
              <a:rPr lang="en-US" b="0" i="0" dirty="0">
                <a:solidFill>
                  <a:srgbClr val="212121"/>
                </a:solidFill>
                <a:effectLst/>
                <a:latin typeface="Roboto" panose="02000000000000000000" pitchFamily="2" charset="0"/>
              </a:rPr>
              <a:t>Deep learning techniques have become a popular method for doing object recognition. </a:t>
            </a:r>
            <a:r>
              <a:rPr lang="en-US" b="0" i="0" u="none" strike="noStrike" dirty="0">
                <a:solidFill>
                  <a:srgbClr val="0076A8"/>
                </a:solidFill>
                <a:effectLst/>
                <a:latin typeface="Roboto" panose="02000000000000000000" pitchFamily="2" charset="0"/>
                <a:hlinkClick r:id="rId2"/>
              </a:rPr>
              <a:t>Deep learning models</a:t>
            </a:r>
            <a:r>
              <a:rPr lang="en-US" b="0" i="0" dirty="0">
                <a:solidFill>
                  <a:srgbClr val="212121"/>
                </a:solidFill>
                <a:effectLst/>
                <a:latin typeface="Roboto" panose="02000000000000000000" pitchFamily="2" charset="0"/>
              </a:rPr>
              <a:t> such as convolutional neural networks, or </a:t>
            </a:r>
            <a:r>
              <a:rPr lang="en-US" b="0" i="0" u="none" strike="noStrike" dirty="0">
                <a:solidFill>
                  <a:srgbClr val="0076A8"/>
                </a:solidFill>
                <a:effectLst/>
                <a:latin typeface="Roboto" panose="02000000000000000000" pitchFamily="2" charset="0"/>
                <a:hlinkClick r:id="rId3"/>
              </a:rPr>
              <a:t>CNNs</a:t>
            </a:r>
            <a:r>
              <a:rPr lang="en-US" b="0" i="0" u="sng" dirty="0">
                <a:solidFill>
                  <a:srgbClr val="212121"/>
                </a:solidFill>
                <a:effectLst/>
                <a:latin typeface="Roboto" panose="02000000000000000000" pitchFamily="2" charset="0"/>
              </a:rPr>
              <a:t>,</a:t>
            </a:r>
            <a:r>
              <a:rPr lang="en-US" b="0" i="0" dirty="0">
                <a:solidFill>
                  <a:srgbClr val="212121"/>
                </a:solidFill>
                <a:effectLst/>
                <a:latin typeface="Roboto" panose="02000000000000000000" pitchFamily="2" charset="0"/>
              </a:rPr>
              <a:t> are used to automatically learn an object’s inherent features in order to identify that object. </a:t>
            </a:r>
          </a:p>
          <a:p>
            <a:pPr algn="just"/>
            <a:r>
              <a:rPr lang="en-US" b="0" i="0" dirty="0">
                <a:solidFill>
                  <a:srgbClr val="212121"/>
                </a:solidFill>
                <a:effectLst/>
                <a:latin typeface="Roboto" panose="02000000000000000000" pitchFamily="2" charset="0"/>
              </a:rPr>
              <a:t>For example, a CNN can learn to identify differences between cats and dogs by analyzing thousands of training images and learning the features that make cats and dogs different.</a:t>
            </a:r>
          </a:p>
          <a:p>
            <a:pPr algn="just"/>
            <a:endParaRPr lang="en-IN" dirty="0"/>
          </a:p>
        </p:txBody>
      </p:sp>
    </p:spTree>
    <p:extLst>
      <p:ext uri="{BB962C8B-B14F-4D97-AF65-F5344CB8AC3E}">
        <p14:creationId xmlns:p14="http://schemas.microsoft.com/office/powerpoint/2010/main" val="449542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5A71EF-289F-4A00-859B-6DB792CB8560}"/>
              </a:ext>
            </a:extLst>
          </p:cNvPr>
          <p:cNvSpPr txBox="1"/>
          <p:nvPr/>
        </p:nvSpPr>
        <p:spPr>
          <a:xfrm>
            <a:off x="659876" y="892200"/>
            <a:ext cx="10708850" cy="4339650"/>
          </a:xfrm>
          <a:prstGeom prst="rect">
            <a:avLst/>
          </a:prstGeom>
          <a:noFill/>
        </p:spPr>
        <p:txBody>
          <a:bodyPr wrap="square">
            <a:spAutoFit/>
          </a:bodyPr>
          <a:lstStyle/>
          <a:p>
            <a:pPr algn="just"/>
            <a:r>
              <a:rPr lang="en-US" sz="2800" b="0" i="0" dirty="0">
                <a:solidFill>
                  <a:srgbClr val="FF0000"/>
                </a:solidFill>
                <a:effectLst/>
                <a:latin typeface="Times New Roman" panose="02020603050405020304" pitchFamily="18" charset="0"/>
                <a:cs typeface="Times New Roman" panose="02020603050405020304" pitchFamily="18" charset="0"/>
              </a:rPr>
              <a:t>There are two approaches to performing object recognition using deep learning:</a:t>
            </a:r>
          </a:p>
          <a:p>
            <a:pPr marL="285750" indent="-285750" algn="just">
              <a:buFont typeface="Arial" panose="020B0604020202020204" pitchFamily="34" charset="0"/>
              <a:buChar char="•"/>
            </a:pPr>
            <a:r>
              <a:rPr lang="en-US" sz="2000" b="1" i="0" dirty="0">
                <a:solidFill>
                  <a:srgbClr val="212121"/>
                </a:solidFill>
                <a:effectLst/>
                <a:latin typeface="Times New Roman" panose="02020603050405020304" pitchFamily="18" charset="0"/>
                <a:cs typeface="Times New Roman" panose="02020603050405020304" pitchFamily="18" charset="0"/>
              </a:rPr>
              <a:t>Training a model from scratch</a:t>
            </a:r>
            <a:r>
              <a:rPr lang="en-US" sz="2000" b="0" i="0" dirty="0">
                <a:solidFill>
                  <a:srgbClr val="212121"/>
                </a:solidFill>
                <a:effectLst/>
                <a:latin typeface="Times New Roman" panose="02020603050405020304" pitchFamily="18" charset="0"/>
                <a:cs typeface="Times New Roman" panose="02020603050405020304" pitchFamily="18" charset="0"/>
              </a:rPr>
              <a:t>: To train a deep network from scratch, you gather a very large labeled dataset and design a network architecture that will learn the features and build the model. The results can be impressive, but this approach requires a large amount of training data, and you need to set up the layers and weights in the CNN.</a:t>
            </a:r>
          </a:p>
          <a:p>
            <a:pPr marL="285750" indent="-285750" algn="just">
              <a:buFont typeface="Arial" panose="020B0604020202020204" pitchFamily="34" charset="0"/>
              <a:buChar char="•"/>
            </a:pPr>
            <a:r>
              <a:rPr lang="en-US" sz="2000" b="1" i="0" dirty="0">
                <a:solidFill>
                  <a:srgbClr val="212121"/>
                </a:solidFill>
                <a:effectLst/>
                <a:latin typeface="Times New Roman" panose="02020603050405020304" pitchFamily="18" charset="0"/>
                <a:cs typeface="Times New Roman" panose="02020603050405020304" pitchFamily="18" charset="0"/>
              </a:rPr>
              <a:t>Using a pretrained deep learning model</a:t>
            </a:r>
            <a:r>
              <a:rPr lang="en-US" sz="2000" b="0" i="0" dirty="0">
                <a:solidFill>
                  <a:srgbClr val="212121"/>
                </a:solidFill>
                <a:effectLst/>
                <a:latin typeface="Times New Roman" panose="02020603050405020304" pitchFamily="18" charset="0"/>
                <a:cs typeface="Times New Roman" panose="02020603050405020304" pitchFamily="18" charset="0"/>
              </a:rPr>
              <a:t>: Most deep learning applications use the </a:t>
            </a:r>
            <a:r>
              <a:rPr lang="en-US" sz="2000" b="0" i="0" u="none" strike="noStrike" dirty="0">
                <a:solidFill>
                  <a:srgbClr val="0076A8"/>
                </a:solidFill>
                <a:effectLst/>
                <a:latin typeface="Times New Roman" panose="02020603050405020304" pitchFamily="18" charset="0"/>
                <a:cs typeface="Times New Roman" panose="02020603050405020304" pitchFamily="18" charset="0"/>
                <a:hlinkClick r:id="rId2"/>
              </a:rPr>
              <a:t>transfer learning</a:t>
            </a:r>
            <a:r>
              <a:rPr lang="en-US" sz="2000" b="0" i="0" dirty="0">
                <a:solidFill>
                  <a:srgbClr val="212121"/>
                </a:solidFill>
                <a:effectLst/>
                <a:latin typeface="Times New Roman" panose="02020603050405020304" pitchFamily="18" charset="0"/>
                <a:cs typeface="Times New Roman" panose="02020603050405020304" pitchFamily="18" charset="0"/>
              </a:rPr>
              <a:t> approach, a process that involves fine-tuning a pretrained model. You start with an existing network, such as </a:t>
            </a:r>
            <a:r>
              <a:rPr lang="en-US" sz="2000" b="0" i="0" dirty="0" err="1">
                <a:solidFill>
                  <a:srgbClr val="212121"/>
                </a:solidFill>
                <a:effectLst/>
                <a:latin typeface="Times New Roman" panose="02020603050405020304" pitchFamily="18" charset="0"/>
                <a:cs typeface="Times New Roman" panose="02020603050405020304" pitchFamily="18" charset="0"/>
              </a:rPr>
              <a:t>AlexNet</a:t>
            </a:r>
            <a:r>
              <a:rPr lang="en-US" sz="2000" b="0" i="0" dirty="0">
                <a:solidFill>
                  <a:srgbClr val="212121"/>
                </a:solidFill>
                <a:effectLst/>
                <a:latin typeface="Times New Roman" panose="02020603050405020304" pitchFamily="18" charset="0"/>
                <a:cs typeface="Times New Roman" panose="02020603050405020304" pitchFamily="18" charset="0"/>
              </a:rPr>
              <a:t> or </a:t>
            </a:r>
            <a:r>
              <a:rPr lang="en-US" sz="2000" b="0" i="0" dirty="0" err="1">
                <a:solidFill>
                  <a:srgbClr val="212121"/>
                </a:solidFill>
                <a:effectLst/>
                <a:latin typeface="Times New Roman" panose="02020603050405020304" pitchFamily="18" charset="0"/>
                <a:cs typeface="Times New Roman" panose="02020603050405020304" pitchFamily="18" charset="0"/>
              </a:rPr>
              <a:t>GoogLeNet</a:t>
            </a:r>
            <a:r>
              <a:rPr lang="en-US" sz="2000" b="0" i="0" dirty="0">
                <a:solidFill>
                  <a:srgbClr val="212121"/>
                </a:solidFill>
                <a:effectLst/>
                <a:latin typeface="Times New Roman" panose="02020603050405020304" pitchFamily="18" charset="0"/>
                <a:cs typeface="Times New Roman" panose="02020603050405020304" pitchFamily="18" charset="0"/>
              </a:rPr>
              <a:t>, and feed in new data containing previously unknown classes. This method is less time-consuming and can provide a faster outcome because the model has already been trained on thousands or millions of images.</a:t>
            </a:r>
          </a:p>
          <a:p>
            <a:pPr algn="just"/>
            <a:r>
              <a:rPr lang="en-US" sz="2000" b="0" i="0" dirty="0">
                <a:solidFill>
                  <a:srgbClr val="212121"/>
                </a:solidFill>
                <a:effectLst/>
                <a:latin typeface="Times New Roman" panose="02020603050405020304" pitchFamily="18" charset="0"/>
                <a:cs typeface="Times New Roman" panose="02020603050405020304" pitchFamily="18" charset="0"/>
              </a:rPr>
              <a:t>Deep learning offers a high level of accuracy but requires a large amount of data to make accurate predictions.</a:t>
            </a:r>
          </a:p>
        </p:txBody>
      </p:sp>
    </p:spTree>
    <p:extLst>
      <p:ext uri="{BB962C8B-B14F-4D97-AF65-F5344CB8AC3E}">
        <p14:creationId xmlns:p14="http://schemas.microsoft.com/office/powerpoint/2010/main" val="3722740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95386-AF35-4956-A284-6EA93D2D90A5}"/>
              </a:ext>
            </a:extLst>
          </p:cNvPr>
          <p:cNvSpPr>
            <a:spLocks noGrp="1"/>
          </p:cNvSpPr>
          <p:nvPr>
            <p:ph type="title"/>
          </p:nvPr>
        </p:nvSpPr>
        <p:spPr/>
        <p:txBody>
          <a:bodyPr/>
          <a:lstStyle/>
          <a:p>
            <a:pPr algn="ctr"/>
            <a:r>
              <a:rPr lang="en-US" b="0" i="0" dirty="0">
                <a:solidFill>
                  <a:srgbClr val="FF0000"/>
                </a:solidFill>
                <a:effectLst/>
                <a:latin typeface="Roboto" panose="02000000000000000000" pitchFamily="2" charset="0"/>
              </a:rPr>
              <a:t>Machine learning techniques for object recognition</a:t>
            </a:r>
            <a:endParaRPr lang="en-IN" dirty="0">
              <a:solidFill>
                <a:srgbClr val="FF0000"/>
              </a:solidFill>
            </a:endParaRPr>
          </a:p>
        </p:txBody>
      </p:sp>
      <p:sp>
        <p:nvSpPr>
          <p:cNvPr id="3" name="Content Placeholder 2">
            <a:extLst>
              <a:ext uri="{FF2B5EF4-FFF2-40B4-BE49-F238E27FC236}">
                <a16:creationId xmlns:a16="http://schemas.microsoft.com/office/drawing/2014/main" id="{8F538E3B-188A-4397-A5D3-87188DB857B5}"/>
              </a:ext>
            </a:extLst>
          </p:cNvPr>
          <p:cNvSpPr>
            <a:spLocks noGrp="1"/>
          </p:cNvSpPr>
          <p:nvPr>
            <p:ph idx="1"/>
          </p:nvPr>
        </p:nvSpPr>
        <p:spPr/>
        <p:txBody>
          <a:bodyPr/>
          <a:lstStyle/>
          <a:p>
            <a:pPr algn="just"/>
            <a:r>
              <a:rPr lang="en-US" b="0" i="0" dirty="0">
                <a:solidFill>
                  <a:srgbClr val="212121"/>
                </a:solidFill>
                <a:effectLst/>
                <a:latin typeface="Roboto" panose="02000000000000000000" pitchFamily="2" charset="0"/>
              </a:rPr>
              <a:t>Machine learning techniques are also popular for object recognition and offer different approaches than deep learning. Common examples of machine learning techniques are:</a:t>
            </a:r>
          </a:p>
          <a:p>
            <a:pPr algn="just">
              <a:buFont typeface="Arial" panose="020B0604020202020204" pitchFamily="34" charset="0"/>
              <a:buChar char="•"/>
            </a:pPr>
            <a:r>
              <a:rPr lang="en-US" b="0" i="0" dirty="0">
                <a:solidFill>
                  <a:srgbClr val="212121"/>
                </a:solidFill>
                <a:effectLst/>
                <a:latin typeface="Roboto" panose="02000000000000000000" pitchFamily="2" charset="0"/>
              </a:rPr>
              <a:t>HOG feature extraction with an SVM </a:t>
            </a:r>
            <a:r>
              <a:rPr lang="en-US" b="0" i="0" u="none" strike="noStrike" dirty="0">
                <a:solidFill>
                  <a:srgbClr val="0076A8"/>
                </a:solidFill>
                <a:effectLst/>
                <a:latin typeface="Roboto" panose="02000000000000000000" pitchFamily="2" charset="0"/>
                <a:hlinkClick r:id="rId2"/>
              </a:rPr>
              <a:t>machine learning</a:t>
            </a:r>
            <a:r>
              <a:rPr lang="en-US" b="0" i="0" dirty="0">
                <a:solidFill>
                  <a:srgbClr val="212121"/>
                </a:solidFill>
                <a:effectLst/>
                <a:latin typeface="Roboto" panose="02000000000000000000" pitchFamily="2" charset="0"/>
              </a:rPr>
              <a:t> model</a:t>
            </a:r>
          </a:p>
          <a:p>
            <a:pPr algn="just">
              <a:buFont typeface="Arial" panose="020B0604020202020204" pitchFamily="34" charset="0"/>
              <a:buChar char="•"/>
            </a:pPr>
            <a:r>
              <a:rPr lang="en-US" b="0" i="0" u="none" strike="noStrike" dirty="0">
                <a:solidFill>
                  <a:srgbClr val="0076A8"/>
                </a:solidFill>
                <a:effectLst/>
                <a:latin typeface="Roboto" panose="02000000000000000000" pitchFamily="2" charset="0"/>
                <a:hlinkClick r:id="rId3"/>
              </a:rPr>
              <a:t>Bag-of-words models</a:t>
            </a:r>
            <a:r>
              <a:rPr lang="en-US" b="0" i="0" dirty="0">
                <a:solidFill>
                  <a:srgbClr val="212121"/>
                </a:solidFill>
                <a:effectLst/>
                <a:latin typeface="Roboto" panose="02000000000000000000" pitchFamily="2" charset="0"/>
              </a:rPr>
              <a:t> with features such as SURF and MSER (Maximally Stable External Regions)</a:t>
            </a:r>
          </a:p>
          <a:p>
            <a:pPr algn="just">
              <a:buFont typeface="Arial" panose="020B0604020202020204" pitchFamily="34" charset="0"/>
              <a:buChar char="•"/>
            </a:pPr>
            <a:r>
              <a:rPr lang="en-US" b="0" i="0" dirty="0">
                <a:solidFill>
                  <a:srgbClr val="212121"/>
                </a:solidFill>
                <a:effectLst/>
                <a:latin typeface="Roboto" panose="02000000000000000000" pitchFamily="2" charset="0"/>
              </a:rPr>
              <a:t>The </a:t>
            </a:r>
            <a:r>
              <a:rPr lang="en-US" b="0" i="0" u="none" strike="noStrike" dirty="0">
                <a:solidFill>
                  <a:srgbClr val="0076A8"/>
                </a:solidFill>
                <a:effectLst/>
                <a:latin typeface="Roboto" panose="02000000000000000000" pitchFamily="2" charset="0"/>
                <a:hlinkClick r:id="rId4"/>
              </a:rPr>
              <a:t>Viola-Jones algorithm</a:t>
            </a:r>
            <a:r>
              <a:rPr lang="en-US" b="0" i="0" dirty="0">
                <a:solidFill>
                  <a:srgbClr val="212121"/>
                </a:solidFill>
                <a:effectLst/>
                <a:latin typeface="Roboto" panose="02000000000000000000" pitchFamily="2" charset="0"/>
              </a:rPr>
              <a:t>, which can be used to recognize a variety of objects, including faces and upper bodies</a:t>
            </a:r>
          </a:p>
          <a:p>
            <a:pPr algn="just"/>
            <a:endParaRPr lang="en-IN" dirty="0"/>
          </a:p>
        </p:txBody>
      </p:sp>
    </p:spTree>
    <p:extLst>
      <p:ext uri="{BB962C8B-B14F-4D97-AF65-F5344CB8AC3E}">
        <p14:creationId xmlns:p14="http://schemas.microsoft.com/office/powerpoint/2010/main" val="108239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19A71-E75F-4EDB-922F-B96A1E8A2582}"/>
              </a:ext>
            </a:extLst>
          </p:cNvPr>
          <p:cNvSpPr>
            <a:spLocks noGrp="1"/>
          </p:cNvSpPr>
          <p:nvPr>
            <p:ph type="title"/>
          </p:nvPr>
        </p:nvSpPr>
        <p:spPr/>
        <p:txBody>
          <a:bodyPr>
            <a:normAutofit/>
          </a:bodyPr>
          <a:lstStyle/>
          <a:p>
            <a:r>
              <a:rPr lang="en-US" b="0" i="0" dirty="0">
                <a:solidFill>
                  <a:srgbClr val="FF0000"/>
                </a:solidFill>
                <a:effectLst/>
                <a:latin typeface="Roboto" panose="02000000000000000000" pitchFamily="2" charset="0"/>
              </a:rPr>
              <a:t>Machine Learning vs. Deep Learning for Object Recognition</a:t>
            </a:r>
            <a:endParaRPr lang="en-IN" dirty="0">
              <a:solidFill>
                <a:srgbClr val="FF0000"/>
              </a:solidFill>
            </a:endParaRPr>
          </a:p>
        </p:txBody>
      </p:sp>
      <p:sp>
        <p:nvSpPr>
          <p:cNvPr id="3" name="Content Placeholder 2">
            <a:extLst>
              <a:ext uri="{FF2B5EF4-FFF2-40B4-BE49-F238E27FC236}">
                <a16:creationId xmlns:a16="http://schemas.microsoft.com/office/drawing/2014/main" id="{A4ED7F6C-8AB5-4667-A92C-C01A718D7051}"/>
              </a:ext>
            </a:extLst>
          </p:cNvPr>
          <p:cNvSpPr>
            <a:spLocks noGrp="1"/>
          </p:cNvSpPr>
          <p:nvPr>
            <p:ph idx="1"/>
          </p:nvPr>
        </p:nvSpPr>
        <p:spPr/>
        <p:txBody>
          <a:bodyPr/>
          <a:lstStyle/>
          <a:p>
            <a:pPr algn="just"/>
            <a:r>
              <a:rPr lang="en-US" b="0" i="0" dirty="0">
                <a:solidFill>
                  <a:srgbClr val="212121"/>
                </a:solidFill>
                <a:effectLst/>
                <a:latin typeface="Roboto" panose="02000000000000000000" pitchFamily="2" charset="0"/>
              </a:rPr>
              <a:t>The main consideration to keep in mind when choosing between machine learning and deep learning is whether you have a powerful GPU and lots of labeled training images. </a:t>
            </a:r>
          </a:p>
          <a:p>
            <a:pPr algn="just"/>
            <a:r>
              <a:rPr lang="en-US" b="0" i="0" dirty="0">
                <a:solidFill>
                  <a:srgbClr val="212121"/>
                </a:solidFill>
                <a:effectLst/>
                <a:latin typeface="Roboto" panose="02000000000000000000" pitchFamily="2" charset="0"/>
              </a:rPr>
              <a:t>If the answer to either of these questions is No, a machine learning approach might be the best choice. </a:t>
            </a:r>
          </a:p>
          <a:p>
            <a:pPr algn="just"/>
            <a:r>
              <a:rPr lang="en-US" b="0" i="0" dirty="0">
                <a:solidFill>
                  <a:srgbClr val="212121"/>
                </a:solidFill>
                <a:effectLst/>
                <a:latin typeface="Roboto" panose="02000000000000000000" pitchFamily="2" charset="0"/>
              </a:rPr>
              <a:t>Deep learning techniques tend to work better with more images, and a GPU helps to decrease the time needed to train the model.</a:t>
            </a:r>
            <a:endParaRPr lang="en-IN" dirty="0"/>
          </a:p>
        </p:txBody>
      </p:sp>
    </p:spTree>
    <p:extLst>
      <p:ext uri="{BB962C8B-B14F-4D97-AF65-F5344CB8AC3E}">
        <p14:creationId xmlns:p14="http://schemas.microsoft.com/office/powerpoint/2010/main" val="923560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151597-BA0B-4CA6-B611-8BBB50A13E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2785" y="966444"/>
            <a:ext cx="6306430" cy="4925112"/>
          </a:xfrm>
          <a:prstGeom prst="rect">
            <a:avLst/>
          </a:prstGeom>
        </p:spPr>
      </p:pic>
    </p:spTree>
    <p:extLst>
      <p:ext uri="{BB962C8B-B14F-4D97-AF65-F5344CB8AC3E}">
        <p14:creationId xmlns:p14="http://schemas.microsoft.com/office/powerpoint/2010/main" val="780352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AAAB20-6C43-4378-949A-4493DFBE11F5}"/>
              </a:ext>
            </a:extLst>
          </p:cNvPr>
          <p:cNvSpPr/>
          <p:nvPr/>
        </p:nvSpPr>
        <p:spPr>
          <a:xfrm>
            <a:off x="4399573" y="2854213"/>
            <a:ext cx="339285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426357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3679" y="1027303"/>
            <a:ext cx="5628005" cy="695960"/>
          </a:xfrm>
          <a:prstGeom prst="rect">
            <a:avLst/>
          </a:prstGeom>
        </p:spPr>
        <p:txBody>
          <a:bodyPr vert="horz" wrap="square" lIns="0" tIns="12700" rIns="0" bIns="0" rtlCol="0" anchor="ctr">
            <a:spAutoFit/>
          </a:bodyPr>
          <a:lstStyle/>
          <a:p>
            <a:pPr marL="12700">
              <a:lnSpc>
                <a:spcPct val="100000"/>
              </a:lnSpc>
              <a:spcBef>
                <a:spcPts val="100"/>
              </a:spcBef>
            </a:pPr>
            <a:r>
              <a:rPr b="1" spc="-5" dirty="0">
                <a:solidFill>
                  <a:srgbClr val="FF0000"/>
                </a:solidFill>
              </a:rPr>
              <a:t>Imaging</a:t>
            </a:r>
            <a:r>
              <a:rPr b="1" spc="-50" dirty="0">
                <a:solidFill>
                  <a:srgbClr val="FF0000"/>
                </a:solidFill>
              </a:rPr>
              <a:t> </a:t>
            </a:r>
            <a:r>
              <a:rPr lang="en-IN" b="1" spc="-5" dirty="0">
                <a:solidFill>
                  <a:srgbClr val="FF0000"/>
                </a:solidFill>
              </a:rPr>
              <a:t>T</a:t>
            </a:r>
            <a:r>
              <a:rPr b="1" spc="-5" dirty="0" err="1">
                <a:solidFill>
                  <a:srgbClr val="FF0000"/>
                </a:solidFill>
              </a:rPr>
              <a:t>echniques</a:t>
            </a:r>
            <a:endParaRPr b="1" dirty="0">
              <a:solidFill>
                <a:srgbClr val="FF0000"/>
              </a:solidFill>
            </a:endParaRPr>
          </a:p>
        </p:txBody>
      </p:sp>
      <p:sp>
        <p:nvSpPr>
          <p:cNvPr id="3" name="object 3"/>
          <p:cNvSpPr txBox="1"/>
          <p:nvPr/>
        </p:nvSpPr>
        <p:spPr>
          <a:xfrm>
            <a:off x="2785427" y="1945847"/>
            <a:ext cx="5179060" cy="2995930"/>
          </a:xfrm>
          <a:prstGeom prst="rect">
            <a:avLst/>
          </a:prstGeom>
        </p:spPr>
        <p:txBody>
          <a:bodyPr vert="horz" wrap="square" lIns="0" tIns="113030" rIns="0" bIns="0" rtlCol="0">
            <a:spAutoFit/>
          </a:bodyPr>
          <a:lstStyle/>
          <a:p>
            <a:pPr marL="355600" indent="-342900">
              <a:spcBef>
                <a:spcPts val="890"/>
              </a:spcBef>
              <a:buClr>
                <a:srgbClr val="3333CC"/>
              </a:buClr>
              <a:buSzPct val="59375"/>
              <a:buFont typeface="Wingdings"/>
              <a:buChar char=""/>
              <a:tabLst>
                <a:tab pos="354965" algn="l"/>
                <a:tab pos="355600" algn="l"/>
              </a:tabLst>
            </a:pPr>
            <a:r>
              <a:rPr sz="3200" spc="-5" dirty="0">
                <a:latin typeface="Tahoma"/>
                <a:cs typeface="Tahoma"/>
              </a:rPr>
              <a:t>Passive</a:t>
            </a:r>
            <a:r>
              <a:rPr sz="3200" spc="-30" dirty="0">
                <a:latin typeface="Tahoma"/>
                <a:cs typeface="Tahoma"/>
              </a:rPr>
              <a:t> </a:t>
            </a:r>
            <a:r>
              <a:rPr sz="3200" dirty="0">
                <a:latin typeface="Tahoma"/>
                <a:cs typeface="Tahoma"/>
              </a:rPr>
              <a:t>imaging.</a:t>
            </a:r>
            <a:endParaRPr sz="3200">
              <a:latin typeface="Tahoma"/>
              <a:cs typeface="Tahoma"/>
            </a:endParaRPr>
          </a:p>
          <a:p>
            <a:pPr marL="755650" lvl="1" indent="-286385">
              <a:spcBef>
                <a:spcPts val="695"/>
              </a:spcBef>
              <a:buClr>
                <a:srgbClr val="FF0000"/>
              </a:buClr>
              <a:buSzPct val="53571"/>
              <a:buFont typeface="Wingdings"/>
              <a:buChar char=""/>
              <a:tabLst>
                <a:tab pos="755015" algn="l"/>
                <a:tab pos="755650" algn="l"/>
              </a:tabLst>
            </a:pPr>
            <a:r>
              <a:rPr sz="2800" dirty="0">
                <a:latin typeface="Tahoma"/>
                <a:cs typeface="Tahoma"/>
              </a:rPr>
              <a:t>Stereo</a:t>
            </a:r>
            <a:r>
              <a:rPr sz="2800" spc="-40" dirty="0">
                <a:latin typeface="Tahoma"/>
                <a:cs typeface="Tahoma"/>
              </a:rPr>
              <a:t> </a:t>
            </a:r>
            <a:r>
              <a:rPr sz="2800" spc="-5" dirty="0">
                <a:latin typeface="Tahoma"/>
                <a:cs typeface="Tahoma"/>
              </a:rPr>
              <a:t>imaging</a:t>
            </a:r>
            <a:endParaRPr sz="2800">
              <a:latin typeface="Tahoma"/>
              <a:cs typeface="Tahoma"/>
            </a:endParaRPr>
          </a:p>
          <a:p>
            <a:pPr marL="355600" indent="-342900">
              <a:spcBef>
                <a:spcPts val="675"/>
              </a:spcBef>
              <a:buClr>
                <a:srgbClr val="3333CC"/>
              </a:buClr>
              <a:buSzPct val="59375"/>
              <a:buFont typeface="Wingdings"/>
              <a:buChar char=""/>
              <a:tabLst>
                <a:tab pos="354965" algn="l"/>
                <a:tab pos="355600" algn="l"/>
              </a:tabLst>
            </a:pPr>
            <a:r>
              <a:rPr sz="3200" dirty="0">
                <a:latin typeface="Tahoma"/>
                <a:cs typeface="Tahoma"/>
              </a:rPr>
              <a:t>Active</a:t>
            </a:r>
            <a:r>
              <a:rPr sz="3200" spc="-15" dirty="0">
                <a:latin typeface="Tahoma"/>
                <a:cs typeface="Tahoma"/>
              </a:rPr>
              <a:t> </a:t>
            </a:r>
            <a:r>
              <a:rPr sz="3200" spc="-5" dirty="0">
                <a:latin typeface="Tahoma"/>
                <a:cs typeface="Tahoma"/>
              </a:rPr>
              <a:t>range</a:t>
            </a:r>
            <a:r>
              <a:rPr sz="3200" spc="-10" dirty="0">
                <a:latin typeface="Tahoma"/>
                <a:cs typeface="Tahoma"/>
              </a:rPr>
              <a:t> </a:t>
            </a:r>
            <a:r>
              <a:rPr sz="3200" spc="-5" dirty="0">
                <a:latin typeface="Tahoma"/>
                <a:cs typeface="Tahoma"/>
              </a:rPr>
              <a:t>sensing</a:t>
            </a:r>
            <a:endParaRPr sz="3200">
              <a:latin typeface="Tahoma"/>
              <a:cs typeface="Tahoma"/>
            </a:endParaRPr>
          </a:p>
          <a:p>
            <a:pPr marL="844550" indent="-375285">
              <a:spcBef>
                <a:spcPts val="25"/>
              </a:spcBef>
              <a:buFont typeface="Courier New"/>
              <a:buChar char="o"/>
              <a:tabLst>
                <a:tab pos="844550" algn="l"/>
              </a:tabLst>
            </a:pPr>
            <a:r>
              <a:rPr sz="2800" spc="-5" dirty="0">
                <a:latin typeface="Tahoma"/>
                <a:cs typeface="Tahoma"/>
              </a:rPr>
              <a:t>Time-of-flight</a:t>
            </a:r>
            <a:r>
              <a:rPr sz="2800" spc="-35" dirty="0">
                <a:latin typeface="Tahoma"/>
                <a:cs typeface="Tahoma"/>
              </a:rPr>
              <a:t> </a:t>
            </a:r>
            <a:r>
              <a:rPr sz="2800" dirty="0">
                <a:latin typeface="Tahoma"/>
                <a:cs typeface="Tahoma"/>
              </a:rPr>
              <a:t>sensors</a:t>
            </a:r>
            <a:endParaRPr sz="2800">
              <a:latin typeface="Tahoma"/>
              <a:cs typeface="Tahoma"/>
            </a:endParaRPr>
          </a:p>
          <a:p>
            <a:pPr marL="755650" indent="-286385">
              <a:spcBef>
                <a:spcPts val="75"/>
              </a:spcBef>
              <a:buFont typeface="Courier New"/>
              <a:buChar char="o"/>
              <a:tabLst>
                <a:tab pos="755650" algn="l"/>
              </a:tabLst>
            </a:pPr>
            <a:r>
              <a:rPr sz="2800" spc="-5" dirty="0">
                <a:latin typeface="Tahoma"/>
                <a:cs typeface="Tahoma"/>
              </a:rPr>
              <a:t>Triangulation-based</a:t>
            </a:r>
            <a:r>
              <a:rPr sz="2800" spc="-10" dirty="0">
                <a:latin typeface="Tahoma"/>
                <a:cs typeface="Tahoma"/>
              </a:rPr>
              <a:t> </a:t>
            </a:r>
            <a:r>
              <a:rPr sz="2800" dirty="0">
                <a:latin typeface="Tahoma"/>
                <a:cs typeface="Tahoma"/>
              </a:rPr>
              <a:t>sensors</a:t>
            </a:r>
            <a:endParaRPr sz="2800">
              <a:latin typeface="Tahoma"/>
              <a:cs typeface="Tahoma"/>
            </a:endParaRPr>
          </a:p>
          <a:p>
            <a:pPr marL="866775" indent="-397510">
              <a:spcBef>
                <a:spcPts val="5"/>
              </a:spcBef>
              <a:buFont typeface="Courier New"/>
              <a:buChar char="o"/>
              <a:tabLst>
                <a:tab pos="866775" algn="l"/>
              </a:tabLst>
            </a:pPr>
            <a:r>
              <a:rPr sz="2800" dirty="0">
                <a:latin typeface="Tahoma"/>
                <a:cs typeface="Tahoma"/>
              </a:rPr>
              <a:t>Structured</a:t>
            </a:r>
            <a:r>
              <a:rPr sz="2800" spc="-45" dirty="0">
                <a:latin typeface="Tahoma"/>
                <a:cs typeface="Tahoma"/>
              </a:rPr>
              <a:t> </a:t>
            </a:r>
            <a:r>
              <a:rPr sz="2800" spc="-5" dirty="0">
                <a:latin typeface="Tahoma"/>
                <a:cs typeface="Tahoma"/>
              </a:rPr>
              <a:t>Light</a:t>
            </a:r>
            <a:endParaRPr sz="2800">
              <a:latin typeface="Tahoma"/>
              <a:cs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53F2A-7620-4F23-963F-0EE38FEA891C}"/>
              </a:ext>
            </a:extLst>
          </p:cNvPr>
          <p:cNvSpPr>
            <a:spLocks noGrp="1"/>
          </p:cNvSpPr>
          <p:nvPr>
            <p:ph type="title"/>
          </p:nvPr>
        </p:nvSpPr>
        <p:spPr/>
        <p:txBody>
          <a:bodyPr/>
          <a:lstStyle/>
          <a:p>
            <a:pPr algn="ctr"/>
            <a:r>
              <a:rPr lang="en-US" b="1" i="0" dirty="0">
                <a:solidFill>
                  <a:srgbClr val="FF0000"/>
                </a:solidFill>
                <a:effectLst/>
                <a:latin typeface="Söhne"/>
              </a:rPr>
              <a:t>Active range sensors</a:t>
            </a:r>
            <a:endParaRPr lang="en-IN" b="1" dirty="0">
              <a:solidFill>
                <a:srgbClr val="FF0000"/>
              </a:solidFill>
            </a:endParaRPr>
          </a:p>
        </p:txBody>
      </p:sp>
      <p:sp>
        <p:nvSpPr>
          <p:cNvPr id="3" name="Content Placeholder 2">
            <a:extLst>
              <a:ext uri="{FF2B5EF4-FFF2-40B4-BE49-F238E27FC236}">
                <a16:creationId xmlns:a16="http://schemas.microsoft.com/office/drawing/2014/main" id="{866F19F0-4B27-4277-8594-8CB5B4087486}"/>
              </a:ext>
            </a:extLst>
          </p:cNvPr>
          <p:cNvSpPr>
            <a:spLocks noGrp="1"/>
          </p:cNvSpPr>
          <p:nvPr>
            <p:ph idx="1"/>
          </p:nvPr>
        </p:nvSpPr>
        <p:spPr>
          <a:xfrm>
            <a:off x="838200" y="1542821"/>
            <a:ext cx="10515600" cy="4351338"/>
          </a:xfrm>
        </p:spPr>
        <p:txBody>
          <a:bodyPr/>
          <a:lstStyle/>
          <a:p>
            <a:pPr algn="just"/>
            <a:r>
              <a:rPr lang="en-US" b="0" i="0" dirty="0">
                <a:solidFill>
                  <a:srgbClr val="374151"/>
                </a:solidFill>
                <a:effectLst/>
                <a:latin typeface="Söhne"/>
              </a:rPr>
              <a:t>Active range sensors are devices that use emitted energy, such as light or sound, to measure the distance between the sensor and an object.</a:t>
            </a:r>
          </a:p>
          <a:p>
            <a:pPr algn="just"/>
            <a:r>
              <a:rPr lang="en-US" b="0" i="0" dirty="0">
                <a:solidFill>
                  <a:srgbClr val="374151"/>
                </a:solidFill>
                <a:effectLst/>
                <a:latin typeface="Söhne"/>
              </a:rPr>
              <a:t> These sensors are commonly used in various applications, including robotics, industrial automation, automotive systems, and more. </a:t>
            </a:r>
          </a:p>
          <a:p>
            <a:pPr algn="just"/>
            <a:r>
              <a:rPr lang="en-US" b="0" i="0" dirty="0">
                <a:solidFill>
                  <a:srgbClr val="374151"/>
                </a:solidFill>
                <a:effectLst/>
                <a:latin typeface="Söhne"/>
              </a:rPr>
              <a:t>They work by emitting a signal, measuring the time it takes for the signal to bounce off an object and return, and then using this information to calculate the distance. </a:t>
            </a:r>
            <a:endParaRPr lang="en-IN" dirty="0"/>
          </a:p>
        </p:txBody>
      </p:sp>
    </p:spTree>
    <p:extLst>
      <p:ext uri="{BB962C8B-B14F-4D97-AF65-F5344CB8AC3E}">
        <p14:creationId xmlns:p14="http://schemas.microsoft.com/office/powerpoint/2010/main" val="4274811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B00F3-2329-4A46-9714-9C82E2AF5B92}"/>
              </a:ext>
            </a:extLst>
          </p:cNvPr>
          <p:cNvSpPr>
            <a:spLocks noGrp="1"/>
          </p:cNvSpPr>
          <p:nvPr>
            <p:ph type="title"/>
          </p:nvPr>
        </p:nvSpPr>
        <p:spPr/>
        <p:txBody>
          <a:bodyPr/>
          <a:lstStyle/>
          <a:p>
            <a:pPr algn="ctr"/>
            <a:r>
              <a:rPr lang="en-US" b="1" i="0" dirty="0">
                <a:solidFill>
                  <a:srgbClr val="FF0000"/>
                </a:solidFill>
                <a:effectLst/>
                <a:latin typeface="Söhne"/>
              </a:rPr>
              <a:t>Time-of-Flight (</a:t>
            </a:r>
            <a:r>
              <a:rPr lang="en-US" b="1" i="0" dirty="0" err="1">
                <a:solidFill>
                  <a:srgbClr val="FF0000"/>
                </a:solidFill>
                <a:effectLst/>
                <a:latin typeface="Söhne"/>
              </a:rPr>
              <a:t>ToF</a:t>
            </a:r>
            <a:r>
              <a:rPr lang="en-US" b="1" i="0" dirty="0">
                <a:solidFill>
                  <a:srgbClr val="FF0000"/>
                </a:solidFill>
                <a:effectLst/>
                <a:latin typeface="Söhne"/>
              </a:rPr>
              <a:t>) Sensors</a:t>
            </a:r>
            <a:endParaRPr lang="en-IN" dirty="0">
              <a:solidFill>
                <a:srgbClr val="FF0000"/>
              </a:solidFill>
            </a:endParaRPr>
          </a:p>
        </p:txBody>
      </p:sp>
      <p:sp>
        <p:nvSpPr>
          <p:cNvPr id="3" name="Content Placeholder 2">
            <a:extLst>
              <a:ext uri="{FF2B5EF4-FFF2-40B4-BE49-F238E27FC236}">
                <a16:creationId xmlns:a16="http://schemas.microsoft.com/office/drawing/2014/main" id="{A856B95E-6B3C-40D9-BABA-F133B3142EF4}"/>
              </a:ext>
            </a:extLst>
          </p:cNvPr>
          <p:cNvSpPr>
            <a:spLocks noGrp="1"/>
          </p:cNvSpPr>
          <p:nvPr>
            <p:ph idx="1"/>
          </p:nvPr>
        </p:nvSpPr>
        <p:spPr/>
        <p:txBody>
          <a:bodyPr/>
          <a:lstStyle/>
          <a:p>
            <a:pPr algn="just"/>
            <a:r>
              <a:rPr lang="en-US" b="0" i="0" dirty="0">
                <a:solidFill>
                  <a:srgbClr val="374151"/>
                </a:solidFill>
                <a:effectLst/>
                <a:latin typeface="Söhne"/>
              </a:rPr>
              <a:t> </a:t>
            </a:r>
            <a:r>
              <a:rPr lang="en-US" b="0" i="0" dirty="0" err="1">
                <a:solidFill>
                  <a:srgbClr val="374151"/>
                </a:solidFill>
                <a:effectLst/>
                <a:latin typeface="Söhne"/>
              </a:rPr>
              <a:t>ToF</a:t>
            </a:r>
            <a:r>
              <a:rPr lang="en-US" b="0" i="0" dirty="0">
                <a:solidFill>
                  <a:srgbClr val="374151"/>
                </a:solidFill>
                <a:effectLst/>
                <a:latin typeface="Söhne"/>
              </a:rPr>
              <a:t> sensors use light, typically infrared, to measure the time it takes for a light pulse to bounce off an object and return. </a:t>
            </a:r>
          </a:p>
          <a:p>
            <a:pPr algn="just"/>
            <a:r>
              <a:rPr lang="en-US" b="0" i="0" dirty="0">
                <a:solidFill>
                  <a:srgbClr val="374151"/>
                </a:solidFill>
                <a:effectLst/>
                <a:latin typeface="Söhne"/>
              </a:rPr>
              <a:t>They provide accurate distance measurements and are used in applications like gesture recognition, augmented reality, and indoor navigation.</a:t>
            </a:r>
            <a:endParaRPr lang="en-IN" dirty="0"/>
          </a:p>
        </p:txBody>
      </p:sp>
    </p:spTree>
    <p:extLst>
      <p:ext uri="{BB962C8B-B14F-4D97-AF65-F5344CB8AC3E}">
        <p14:creationId xmlns:p14="http://schemas.microsoft.com/office/powerpoint/2010/main" val="232426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72889" y="726667"/>
            <a:ext cx="7587167" cy="686726"/>
          </a:xfrm>
          <a:prstGeom prst="rect">
            <a:avLst/>
          </a:prstGeom>
        </p:spPr>
        <p:txBody>
          <a:bodyPr vert="horz" wrap="square" lIns="0" tIns="9525" rIns="0" bIns="0" rtlCol="0" anchor="ctr">
            <a:spAutoFit/>
          </a:bodyPr>
          <a:lstStyle/>
          <a:p>
            <a:pPr marL="12700" marR="5080">
              <a:lnSpc>
                <a:spcPct val="100400"/>
              </a:lnSpc>
              <a:spcBef>
                <a:spcPts val="75"/>
              </a:spcBef>
            </a:pPr>
            <a:r>
              <a:rPr b="1" spc="-5" dirty="0">
                <a:solidFill>
                  <a:srgbClr val="FF0000"/>
                </a:solidFill>
              </a:rPr>
              <a:t>Time-of-Flight </a:t>
            </a:r>
            <a:r>
              <a:rPr b="1" dirty="0">
                <a:solidFill>
                  <a:srgbClr val="FF0000"/>
                </a:solidFill>
              </a:rPr>
              <a:t>Range </a:t>
            </a:r>
            <a:r>
              <a:rPr b="1" spc="-1280" dirty="0">
                <a:solidFill>
                  <a:srgbClr val="FF0000"/>
                </a:solidFill>
              </a:rPr>
              <a:t> </a:t>
            </a:r>
            <a:r>
              <a:rPr b="1" spc="-5" dirty="0">
                <a:solidFill>
                  <a:srgbClr val="FF0000"/>
                </a:solidFill>
              </a:rPr>
              <a:t>Sensors</a:t>
            </a:r>
            <a:endParaRPr b="1" dirty="0">
              <a:solidFill>
                <a:srgbClr val="FF0000"/>
              </a:solidFill>
            </a:endParaRPr>
          </a:p>
        </p:txBody>
      </p:sp>
      <p:sp>
        <p:nvSpPr>
          <p:cNvPr id="3" name="object 3"/>
          <p:cNvSpPr/>
          <p:nvPr/>
        </p:nvSpPr>
        <p:spPr>
          <a:xfrm>
            <a:off x="5500687" y="4968875"/>
            <a:ext cx="4572000" cy="1384300"/>
          </a:xfrm>
          <a:custGeom>
            <a:avLst/>
            <a:gdLst/>
            <a:ahLst/>
            <a:cxnLst/>
            <a:rect l="l" t="t" r="r" b="b"/>
            <a:pathLst>
              <a:path w="4572000" h="1384300">
                <a:moveTo>
                  <a:pt x="0" y="0"/>
                </a:moveTo>
                <a:lnTo>
                  <a:pt x="4572000" y="0"/>
                </a:lnTo>
                <a:lnTo>
                  <a:pt x="4572000" y="1384300"/>
                </a:lnTo>
                <a:lnTo>
                  <a:pt x="0" y="1384300"/>
                </a:lnTo>
                <a:lnTo>
                  <a:pt x="0" y="0"/>
                </a:lnTo>
                <a:close/>
              </a:path>
            </a:pathLst>
          </a:custGeom>
          <a:ln w="9525">
            <a:solidFill>
              <a:srgbClr val="7030A0"/>
            </a:solidFill>
          </a:ln>
        </p:spPr>
        <p:txBody>
          <a:bodyPr wrap="square" lIns="0" tIns="0" rIns="0" bIns="0" rtlCol="0"/>
          <a:lstStyle/>
          <a:p>
            <a:endParaRPr/>
          </a:p>
        </p:txBody>
      </p:sp>
      <p:sp>
        <p:nvSpPr>
          <p:cNvPr id="4" name="object 4"/>
          <p:cNvSpPr txBox="1"/>
          <p:nvPr/>
        </p:nvSpPr>
        <p:spPr>
          <a:xfrm>
            <a:off x="5579428" y="5001896"/>
            <a:ext cx="3959860" cy="1302385"/>
          </a:xfrm>
          <a:prstGeom prst="rect">
            <a:avLst/>
          </a:prstGeom>
        </p:spPr>
        <p:txBody>
          <a:bodyPr vert="horz" wrap="square" lIns="0" tIns="12700" rIns="0" bIns="0" rtlCol="0">
            <a:spAutoFit/>
          </a:bodyPr>
          <a:lstStyle/>
          <a:p>
            <a:pPr marL="12700">
              <a:lnSpc>
                <a:spcPts val="2510"/>
              </a:lnSpc>
              <a:spcBef>
                <a:spcPts val="100"/>
              </a:spcBef>
            </a:pPr>
            <a:r>
              <a:rPr sz="2100" spc="-5" dirty="0">
                <a:latin typeface="Tahoma"/>
                <a:cs typeface="Tahoma"/>
              </a:rPr>
              <a:t>Limitation:</a:t>
            </a:r>
            <a:endParaRPr sz="2100">
              <a:latin typeface="Tahoma"/>
              <a:cs typeface="Tahoma"/>
            </a:endParaRPr>
          </a:p>
          <a:p>
            <a:pPr marL="12700">
              <a:lnSpc>
                <a:spcPts val="2510"/>
              </a:lnSpc>
            </a:pPr>
            <a:r>
              <a:rPr sz="2100" dirty="0">
                <a:latin typeface="Courier New"/>
                <a:cs typeface="Courier New"/>
              </a:rPr>
              <a:t>o</a:t>
            </a:r>
            <a:r>
              <a:rPr sz="2100" spc="160" dirty="0">
                <a:latin typeface="Courier New"/>
                <a:cs typeface="Courier New"/>
              </a:rPr>
              <a:t> </a:t>
            </a:r>
            <a:r>
              <a:rPr sz="2100" spc="-5" dirty="0">
                <a:latin typeface="Tahoma"/>
                <a:cs typeface="Tahoma"/>
              </a:rPr>
              <a:t>the</a:t>
            </a:r>
            <a:r>
              <a:rPr sz="2100" spc="-10" dirty="0">
                <a:latin typeface="Tahoma"/>
                <a:cs typeface="Tahoma"/>
              </a:rPr>
              <a:t> </a:t>
            </a:r>
            <a:r>
              <a:rPr sz="2100" spc="-5" dirty="0">
                <a:latin typeface="Tahoma"/>
                <a:cs typeface="Tahoma"/>
              </a:rPr>
              <a:t>minimum</a:t>
            </a:r>
            <a:r>
              <a:rPr sz="2100" dirty="0">
                <a:latin typeface="Tahoma"/>
                <a:cs typeface="Tahoma"/>
              </a:rPr>
              <a:t> </a:t>
            </a:r>
            <a:r>
              <a:rPr sz="2100" spc="-10" dirty="0">
                <a:latin typeface="Tahoma"/>
                <a:cs typeface="Tahoma"/>
              </a:rPr>
              <a:t>observation</a:t>
            </a:r>
            <a:r>
              <a:rPr sz="2100" dirty="0">
                <a:latin typeface="Tahoma"/>
                <a:cs typeface="Tahoma"/>
              </a:rPr>
              <a:t> </a:t>
            </a:r>
            <a:r>
              <a:rPr sz="2100" spc="-10" dirty="0">
                <a:latin typeface="Tahoma"/>
                <a:cs typeface="Tahoma"/>
              </a:rPr>
              <a:t>time</a:t>
            </a:r>
            <a:endParaRPr sz="2100">
              <a:latin typeface="Tahoma"/>
              <a:cs typeface="Tahoma"/>
            </a:endParaRPr>
          </a:p>
          <a:p>
            <a:pPr marL="354965" marR="223520">
              <a:lnSpc>
                <a:spcPts val="2500"/>
              </a:lnSpc>
              <a:spcBef>
                <a:spcPts val="110"/>
              </a:spcBef>
            </a:pPr>
            <a:r>
              <a:rPr sz="2100" spc="-5" dirty="0">
                <a:latin typeface="Tahoma"/>
                <a:cs typeface="Tahoma"/>
              </a:rPr>
              <a:t>thus limited by the minimum </a:t>
            </a:r>
            <a:r>
              <a:rPr sz="2100" spc="-645" dirty="0">
                <a:latin typeface="Tahoma"/>
                <a:cs typeface="Tahoma"/>
              </a:rPr>
              <a:t> </a:t>
            </a:r>
            <a:r>
              <a:rPr sz="2100" spc="-5" dirty="0">
                <a:latin typeface="Tahoma"/>
                <a:cs typeface="Tahoma"/>
              </a:rPr>
              <a:t>distance </a:t>
            </a:r>
            <a:r>
              <a:rPr sz="2100" spc="-10" dirty="0">
                <a:latin typeface="Tahoma"/>
                <a:cs typeface="Tahoma"/>
              </a:rPr>
              <a:t>observable.</a:t>
            </a:r>
            <a:endParaRPr sz="2100">
              <a:latin typeface="Tahoma"/>
              <a:cs typeface="Tahoma"/>
            </a:endParaRPr>
          </a:p>
        </p:txBody>
      </p:sp>
      <p:grpSp>
        <p:nvGrpSpPr>
          <p:cNvPr id="5" name="object 5"/>
          <p:cNvGrpSpPr/>
          <p:nvPr/>
        </p:nvGrpSpPr>
        <p:grpSpPr>
          <a:xfrm>
            <a:off x="8744508" y="3480723"/>
            <a:ext cx="360680" cy="391795"/>
            <a:chOff x="7220508" y="3480722"/>
            <a:chExt cx="360680" cy="391795"/>
          </a:xfrm>
        </p:grpSpPr>
        <p:sp>
          <p:nvSpPr>
            <p:cNvPr id="6" name="object 6"/>
            <p:cNvSpPr/>
            <p:nvPr/>
          </p:nvSpPr>
          <p:spPr>
            <a:xfrm>
              <a:off x="7225272" y="3485485"/>
              <a:ext cx="351155" cy="382270"/>
            </a:xfrm>
            <a:custGeom>
              <a:avLst/>
              <a:gdLst/>
              <a:ahLst/>
              <a:cxnLst/>
              <a:rect l="l" t="t" r="r" b="b"/>
              <a:pathLst>
                <a:path w="351154" h="382270">
                  <a:moveTo>
                    <a:pt x="195249" y="0"/>
                  </a:moveTo>
                  <a:lnTo>
                    <a:pt x="147544" y="2117"/>
                  </a:lnTo>
                  <a:lnTo>
                    <a:pt x="104152" y="11911"/>
                  </a:lnTo>
                  <a:lnTo>
                    <a:pt x="66429" y="29205"/>
                  </a:lnTo>
                  <a:lnTo>
                    <a:pt x="35732" y="53821"/>
                  </a:lnTo>
                  <a:lnTo>
                    <a:pt x="13416" y="85582"/>
                  </a:lnTo>
                  <a:lnTo>
                    <a:pt x="1338" y="122472"/>
                  </a:lnTo>
                  <a:lnTo>
                    <a:pt x="0" y="161797"/>
                  </a:lnTo>
                  <a:lnTo>
                    <a:pt x="8732" y="202365"/>
                  </a:lnTo>
                  <a:lnTo>
                    <a:pt x="26867" y="242985"/>
                  </a:lnTo>
                  <a:lnTo>
                    <a:pt x="53732" y="282462"/>
                  </a:lnTo>
                  <a:lnTo>
                    <a:pt x="88658" y="319606"/>
                  </a:lnTo>
                  <a:lnTo>
                    <a:pt x="130976" y="353223"/>
                  </a:lnTo>
                  <a:lnTo>
                    <a:pt x="180015" y="382121"/>
                  </a:lnTo>
                  <a:lnTo>
                    <a:pt x="222681" y="296962"/>
                  </a:lnTo>
                  <a:lnTo>
                    <a:pt x="172143" y="266211"/>
                  </a:lnTo>
                  <a:lnTo>
                    <a:pt x="132420" y="231185"/>
                  </a:lnTo>
                  <a:lnTo>
                    <a:pt x="105554" y="194663"/>
                  </a:lnTo>
                  <a:lnTo>
                    <a:pt x="93591" y="159424"/>
                  </a:lnTo>
                  <a:lnTo>
                    <a:pt x="98575" y="128248"/>
                  </a:lnTo>
                  <a:lnTo>
                    <a:pt x="120563" y="105590"/>
                  </a:lnTo>
                  <a:lnTo>
                    <a:pt x="155951" y="94074"/>
                  </a:lnTo>
                  <a:lnTo>
                    <a:pt x="201288" y="93727"/>
                  </a:lnTo>
                  <a:lnTo>
                    <a:pt x="253125" y="104573"/>
                  </a:lnTo>
                  <a:lnTo>
                    <a:pt x="308013" y="126641"/>
                  </a:lnTo>
                  <a:lnTo>
                    <a:pt x="350679" y="41483"/>
                  </a:lnTo>
                  <a:lnTo>
                    <a:pt x="298172" y="19505"/>
                  </a:lnTo>
                  <a:lnTo>
                    <a:pt x="245910" y="5736"/>
                  </a:lnTo>
                  <a:lnTo>
                    <a:pt x="195249" y="0"/>
                  </a:lnTo>
                  <a:close/>
                </a:path>
              </a:pathLst>
            </a:custGeom>
            <a:solidFill>
              <a:srgbClr val="F99C04"/>
            </a:solidFill>
          </p:spPr>
          <p:txBody>
            <a:bodyPr wrap="square" lIns="0" tIns="0" rIns="0" bIns="0" rtlCol="0"/>
            <a:lstStyle/>
            <a:p>
              <a:endParaRPr/>
            </a:p>
          </p:txBody>
        </p:sp>
        <p:sp>
          <p:nvSpPr>
            <p:cNvPr id="7" name="object 7"/>
            <p:cNvSpPr/>
            <p:nvPr/>
          </p:nvSpPr>
          <p:spPr>
            <a:xfrm>
              <a:off x="7225271" y="3485485"/>
              <a:ext cx="351155" cy="382270"/>
            </a:xfrm>
            <a:custGeom>
              <a:avLst/>
              <a:gdLst/>
              <a:ahLst/>
              <a:cxnLst/>
              <a:rect l="l" t="t" r="r" b="b"/>
              <a:pathLst>
                <a:path w="351154" h="382270">
                  <a:moveTo>
                    <a:pt x="180015" y="382121"/>
                  </a:moveTo>
                  <a:lnTo>
                    <a:pt x="130976" y="353223"/>
                  </a:lnTo>
                  <a:lnTo>
                    <a:pt x="88658" y="319606"/>
                  </a:lnTo>
                  <a:lnTo>
                    <a:pt x="53732" y="282463"/>
                  </a:lnTo>
                  <a:lnTo>
                    <a:pt x="26867" y="242985"/>
                  </a:lnTo>
                  <a:lnTo>
                    <a:pt x="8732" y="202365"/>
                  </a:lnTo>
                  <a:lnTo>
                    <a:pt x="0" y="161797"/>
                  </a:lnTo>
                  <a:lnTo>
                    <a:pt x="1338" y="122471"/>
                  </a:lnTo>
                  <a:lnTo>
                    <a:pt x="13417" y="85582"/>
                  </a:lnTo>
                  <a:lnTo>
                    <a:pt x="35732" y="53821"/>
                  </a:lnTo>
                  <a:lnTo>
                    <a:pt x="66430" y="29205"/>
                  </a:lnTo>
                  <a:lnTo>
                    <a:pt x="104152" y="11911"/>
                  </a:lnTo>
                  <a:lnTo>
                    <a:pt x="147544" y="2117"/>
                  </a:lnTo>
                  <a:lnTo>
                    <a:pt x="195249" y="0"/>
                  </a:lnTo>
                  <a:lnTo>
                    <a:pt x="245911" y="5736"/>
                  </a:lnTo>
                  <a:lnTo>
                    <a:pt x="298173" y="19505"/>
                  </a:lnTo>
                  <a:lnTo>
                    <a:pt x="350679" y="41482"/>
                  </a:lnTo>
                  <a:lnTo>
                    <a:pt x="308013" y="126642"/>
                  </a:lnTo>
                  <a:lnTo>
                    <a:pt x="253126" y="104574"/>
                  </a:lnTo>
                  <a:lnTo>
                    <a:pt x="201288" y="93727"/>
                  </a:lnTo>
                  <a:lnTo>
                    <a:pt x="155951" y="94074"/>
                  </a:lnTo>
                  <a:lnTo>
                    <a:pt x="120564" y="105590"/>
                  </a:lnTo>
                  <a:lnTo>
                    <a:pt x="98576" y="128248"/>
                  </a:lnTo>
                  <a:lnTo>
                    <a:pt x="93592" y="159424"/>
                  </a:lnTo>
                  <a:lnTo>
                    <a:pt x="105555" y="194663"/>
                  </a:lnTo>
                  <a:lnTo>
                    <a:pt x="132420" y="231185"/>
                  </a:lnTo>
                  <a:lnTo>
                    <a:pt x="172144" y="266211"/>
                  </a:lnTo>
                  <a:lnTo>
                    <a:pt x="222681" y="296962"/>
                  </a:lnTo>
                  <a:lnTo>
                    <a:pt x="180015" y="382121"/>
                  </a:lnTo>
                  <a:close/>
                </a:path>
              </a:pathLst>
            </a:custGeom>
            <a:ln w="9525">
              <a:solidFill>
                <a:srgbClr val="F99C04"/>
              </a:solidFill>
            </a:ln>
          </p:spPr>
          <p:txBody>
            <a:bodyPr wrap="square" lIns="0" tIns="0" rIns="0" bIns="0" rtlCol="0"/>
            <a:lstStyle/>
            <a:p>
              <a:endParaRPr/>
            </a:p>
          </p:txBody>
        </p:sp>
      </p:grpSp>
      <p:sp>
        <p:nvSpPr>
          <p:cNvPr id="8" name="object 8"/>
          <p:cNvSpPr/>
          <p:nvPr/>
        </p:nvSpPr>
        <p:spPr>
          <a:xfrm>
            <a:off x="6383337" y="1955800"/>
            <a:ext cx="1143000" cy="914400"/>
          </a:xfrm>
          <a:custGeom>
            <a:avLst/>
            <a:gdLst/>
            <a:ahLst/>
            <a:cxnLst/>
            <a:rect l="l" t="t" r="r" b="b"/>
            <a:pathLst>
              <a:path w="1143000" h="914400">
                <a:moveTo>
                  <a:pt x="0" y="228589"/>
                </a:moveTo>
                <a:lnTo>
                  <a:pt x="228589" y="0"/>
                </a:lnTo>
                <a:lnTo>
                  <a:pt x="1142747" y="0"/>
                </a:lnTo>
                <a:lnTo>
                  <a:pt x="1142747" y="685769"/>
                </a:lnTo>
                <a:lnTo>
                  <a:pt x="914157" y="914359"/>
                </a:lnTo>
                <a:lnTo>
                  <a:pt x="0" y="914359"/>
                </a:lnTo>
                <a:lnTo>
                  <a:pt x="0" y="228589"/>
                </a:lnTo>
                <a:close/>
              </a:path>
              <a:path w="1143000" h="914400">
                <a:moveTo>
                  <a:pt x="0" y="228589"/>
                </a:moveTo>
                <a:lnTo>
                  <a:pt x="914157" y="228589"/>
                </a:lnTo>
                <a:lnTo>
                  <a:pt x="1142747" y="0"/>
                </a:lnTo>
              </a:path>
              <a:path w="1143000" h="914400">
                <a:moveTo>
                  <a:pt x="914157" y="228589"/>
                </a:moveTo>
                <a:lnTo>
                  <a:pt x="914157" y="914359"/>
                </a:lnTo>
              </a:path>
            </a:pathLst>
          </a:custGeom>
          <a:ln w="9525">
            <a:solidFill>
              <a:srgbClr val="000000"/>
            </a:solidFill>
          </a:ln>
        </p:spPr>
        <p:txBody>
          <a:bodyPr wrap="square" lIns="0" tIns="0" rIns="0" bIns="0" rtlCol="0"/>
          <a:lstStyle/>
          <a:p>
            <a:endParaRPr/>
          </a:p>
        </p:txBody>
      </p:sp>
      <p:grpSp>
        <p:nvGrpSpPr>
          <p:cNvPr id="9" name="object 9"/>
          <p:cNvGrpSpPr/>
          <p:nvPr/>
        </p:nvGrpSpPr>
        <p:grpSpPr>
          <a:xfrm>
            <a:off x="7373717" y="2701311"/>
            <a:ext cx="1534160" cy="798830"/>
            <a:chOff x="5849717" y="2701311"/>
            <a:chExt cx="1534160" cy="798830"/>
          </a:xfrm>
        </p:grpSpPr>
        <p:sp>
          <p:nvSpPr>
            <p:cNvPr id="10" name="object 10"/>
            <p:cNvSpPr/>
            <p:nvPr/>
          </p:nvSpPr>
          <p:spPr>
            <a:xfrm>
              <a:off x="5849717" y="2717765"/>
              <a:ext cx="1374140" cy="758190"/>
            </a:xfrm>
            <a:custGeom>
              <a:avLst/>
              <a:gdLst/>
              <a:ahLst/>
              <a:cxnLst/>
              <a:rect l="l" t="t" r="r" b="b"/>
              <a:pathLst>
                <a:path w="1374140" h="758189">
                  <a:moveTo>
                    <a:pt x="0" y="0"/>
                  </a:moveTo>
                  <a:lnTo>
                    <a:pt x="48423" y="70093"/>
                  </a:lnTo>
                  <a:lnTo>
                    <a:pt x="64482" y="40880"/>
                  </a:lnTo>
                  <a:lnTo>
                    <a:pt x="1369001" y="757946"/>
                  </a:lnTo>
                  <a:lnTo>
                    <a:pt x="1373590" y="749598"/>
                  </a:lnTo>
                  <a:lnTo>
                    <a:pt x="69071" y="32532"/>
                  </a:lnTo>
                  <a:lnTo>
                    <a:pt x="85129" y="3317"/>
                  </a:lnTo>
                  <a:lnTo>
                    <a:pt x="0" y="0"/>
                  </a:lnTo>
                  <a:close/>
                </a:path>
              </a:pathLst>
            </a:custGeom>
            <a:solidFill>
              <a:srgbClr val="F99C04"/>
            </a:solidFill>
          </p:spPr>
          <p:txBody>
            <a:bodyPr wrap="square" lIns="0" tIns="0" rIns="0" bIns="0" rtlCol="0"/>
            <a:lstStyle/>
            <a:p>
              <a:endParaRPr/>
            </a:p>
          </p:txBody>
        </p:sp>
        <p:sp>
          <p:nvSpPr>
            <p:cNvPr id="11" name="object 11"/>
            <p:cNvSpPr/>
            <p:nvPr/>
          </p:nvSpPr>
          <p:spPr>
            <a:xfrm>
              <a:off x="5923588" y="2701311"/>
              <a:ext cx="1221740" cy="681355"/>
            </a:xfrm>
            <a:custGeom>
              <a:avLst/>
              <a:gdLst/>
              <a:ahLst/>
              <a:cxnLst/>
              <a:rect l="l" t="t" r="r" b="b"/>
              <a:pathLst>
                <a:path w="1221740" h="681354">
                  <a:moveTo>
                    <a:pt x="4624" y="0"/>
                  </a:moveTo>
                  <a:lnTo>
                    <a:pt x="0" y="8327"/>
                  </a:lnTo>
                  <a:lnTo>
                    <a:pt x="1152309" y="648046"/>
                  </a:lnTo>
                  <a:lnTo>
                    <a:pt x="1136126" y="677194"/>
                  </a:lnTo>
                  <a:lnTo>
                    <a:pt x="1221242" y="680869"/>
                  </a:lnTo>
                  <a:lnTo>
                    <a:pt x="1173112" y="610572"/>
                  </a:lnTo>
                  <a:lnTo>
                    <a:pt x="1156931" y="639719"/>
                  </a:lnTo>
                  <a:lnTo>
                    <a:pt x="4624" y="0"/>
                  </a:lnTo>
                  <a:close/>
                </a:path>
              </a:pathLst>
            </a:custGeom>
            <a:solidFill>
              <a:srgbClr val="FFC000"/>
            </a:solidFill>
          </p:spPr>
          <p:txBody>
            <a:bodyPr wrap="square" lIns="0" tIns="0" rIns="0" bIns="0" rtlCol="0"/>
            <a:lstStyle/>
            <a:p>
              <a:endParaRPr/>
            </a:p>
          </p:txBody>
        </p:sp>
        <p:pic>
          <p:nvPicPr>
            <p:cNvPr id="12" name="object 12"/>
            <p:cNvPicPr/>
            <p:nvPr/>
          </p:nvPicPr>
          <p:blipFill>
            <a:blip r:embed="rId2" cstate="print"/>
            <a:stretch>
              <a:fillRect/>
            </a:stretch>
          </p:blipFill>
          <p:spPr>
            <a:xfrm>
              <a:off x="7164220" y="3358166"/>
              <a:ext cx="219629" cy="141467"/>
            </a:xfrm>
            <a:prstGeom prst="rect">
              <a:avLst/>
            </a:prstGeom>
          </p:spPr>
        </p:pic>
      </p:grpSp>
      <p:sp>
        <p:nvSpPr>
          <p:cNvPr id="13" name="object 13"/>
          <p:cNvSpPr txBox="1"/>
          <p:nvPr/>
        </p:nvSpPr>
        <p:spPr>
          <a:xfrm>
            <a:off x="2236152" y="1967675"/>
            <a:ext cx="3590290" cy="1183005"/>
          </a:xfrm>
          <a:prstGeom prst="rect">
            <a:avLst/>
          </a:prstGeom>
        </p:spPr>
        <p:txBody>
          <a:bodyPr vert="horz" wrap="square" lIns="0" tIns="12700" rIns="0" bIns="0" rtlCol="0">
            <a:spAutoFit/>
          </a:bodyPr>
          <a:lstStyle/>
          <a:p>
            <a:pPr marL="12700" marR="5080">
              <a:lnSpc>
                <a:spcPct val="99900"/>
              </a:lnSpc>
              <a:spcBef>
                <a:spcPts val="100"/>
              </a:spcBef>
            </a:pPr>
            <a:r>
              <a:rPr sz="2800" i="1" spc="-5" dirty="0">
                <a:latin typeface="Times New Roman"/>
                <a:cs typeface="Times New Roman"/>
              </a:rPr>
              <a:t>t</a:t>
            </a:r>
            <a:r>
              <a:rPr sz="2800" spc="-5" dirty="0">
                <a:latin typeface="Tahoma"/>
                <a:cs typeface="Tahoma"/>
              </a:rPr>
              <a:t>:</a:t>
            </a:r>
            <a:r>
              <a:rPr sz="2800" spc="-25" dirty="0">
                <a:latin typeface="Tahoma"/>
                <a:cs typeface="Tahoma"/>
              </a:rPr>
              <a:t> </a:t>
            </a:r>
            <a:r>
              <a:rPr sz="2400" spc="-5" dirty="0">
                <a:latin typeface="Tahoma"/>
                <a:cs typeface="Tahoma"/>
              </a:rPr>
              <a:t>Time</a:t>
            </a:r>
            <a:r>
              <a:rPr sz="2400" spc="-15" dirty="0">
                <a:latin typeface="Tahoma"/>
                <a:cs typeface="Tahoma"/>
              </a:rPr>
              <a:t> </a:t>
            </a:r>
            <a:r>
              <a:rPr sz="2400" spc="-5" dirty="0">
                <a:latin typeface="Tahoma"/>
                <a:cs typeface="Tahoma"/>
              </a:rPr>
              <a:t>taken</a:t>
            </a:r>
            <a:r>
              <a:rPr sz="2400" spc="-20" dirty="0">
                <a:latin typeface="Tahoma"/>
                <a:cs typeface="Tahoma"/>
              </a:rPr>
              <a:t> </a:t>
            </a:r>
            <a:r>
              <a:rPr sz="2400" spc="-5" dirty="0">
                <a:latin typeface="Tahoma"/>
                <a:cs typeface="Tahoma"/>
              </a:rPr>
              <a:t>to</a:t>
            </a:r>
            <a:r>
              <a:rPr sz="2400" spc="-20" dirty="0">
                <a:latin typeface="Tahoma"/>
                <a:cs typeface="Tahoma"/>
              </a:rPr>
              <a:t> </a:t>
            </a:r>
            <a:r>
              <a:rPr sz="2400" spc="-15" dirty="0">
                <a:latin typeface="Tahoma"/>
                <a:cs typeface="Tahoma"/>
              </a:rPr>
              <a:t>travel </a:t>
            </a:r>
            <a:r>
              <a:rPr sz="2400" spc="-5" dirty="0">
                <a:latin typeface="Tahoma"/>
                <a:cs typeface="Tahoma"/>
              </a:rPr>
              <a:t>the </a:t>
            </a:r>
            <a:r>
              <a:rPr sz="2400" spc="-735" dirty="0">
                <a:latin typeface="Tahoma"/>
                <a:cs typeface="Tahoma"/>
              </a:rPr>
              <a:t> </a:t>
            </a:r>
            <a:r>
              <a:rPr sz="2400" spc="-10" dirty="0">
                <a:latin typeface="Tahoma"/>
                <a:cs typeface="Tahoma"/>
              </a:rPr>
              <a:t>forward</a:t>
            </a:r>
            <a:r>
              <a:rPr sz="2400" spc="25" dirty="0">
                <a:latin typeface="Tahoma"/>
                <a:cs typeface="Tahoma"/>
              </a:rPr>
              <a:t> </a:t>
            </a:r>
            <a:r>
              <a:rPr sz="2400" spc="-5" dirty="0">
                <a:latin typeface="Tahoma"/>
                <a:cs typeface="Tahoma"/>
              </a:rPr>
              <a:t>and</a:t>
            </a:r>
            <a:r>
              <a:rPr sz="2400" spc="25" dirty="0">
                <a:latin typeface="Tahoma"/>
                <a:cs typeface="Tahoma"/>
              </a:rPr>
              <a:t> </a:t>
            </a:r>
            <a:r>
              <a:rPr sz="2400" spc="-10" dirty="0">
                <a:latin typeface="Tahoma"/>
                <a:cs typeface="Tahoma"/>
              </a:rPr>
              <a:t>return</a:t>
            </a:r>
            <a:r>
              <a:rPr sz="2400" spc="30" dirty="0">
                <a:latin typeface="Tahoma"/>
                <a:cs typeface="Tahoma"/>
              </a:rPr>
              <a:t> </a:t>
            </a:r>
            <a:r>
              <a:rPr sz="2400" spc="-5" dirty="0">
                <a:latin typeface="Tahoma"/>
                <a:cs typeface="Tahoma"/>
              </a:rPr>
              <a:t>path. </a:t>
            </a:r>
            <a:r>
              <a:rPr sz="2400" dirty="0">
                <a:latin typeface="Tahoma"/>
                <a:cs typeface="Tahoma"/>
              </a:rPr>
              <a:t> </a:t>
            </a:r>
            <a:r>
              <a:rPr sz="2400" i="1" spc="-5" dirty="0">
                <a:latin typeface="Times New Roman"/>
                <a:cs typeface="Times New Roman"/>
              </a:rPr>
              <a:t>v</a:t>
            </a:r>
            <a:r>
              <a:rPr sz="2400" spc="-5" dirty="0">
                <a:latin typeface="Tahoma"/>
                <a:cs typeface="Tahoma"/>
              </a:rPr>
              <a:t>:</a:t>
            </a:r>
            <a:r>
              <a:rPr sz="2400" spc="-10" dirty="0">
                <a:latin typeface="Tahoma"/>
                <a:cs typeface="Tahoma"/>
              </a:rPr>
              <a:t> </a:t>
            </a:r>
            <a:r>
              <a:rPr sz="2400" spc="-5" dirty="0">
                <a:latin typeface="Tahoma"/>
                <a:cs typeface="Tahoma"/>
              </a:rPr>
              <a:t>speed</a:t>
            </a:r>
            <a:r>
              <a:rPr sz="2400" spc="-10" dirty="0">
                <a:latin typeface="Tahoma"/>
                <a:cs typeface="Tahoma"/>
              </a:rPr>
              <a:t> </a:t>
            </a:r>
            <a:r>
              <a:rPr sz="2400" spc="-5" dirty="0">
                <a:latin typeface="Tahoma"/>
                <a:cs typeface="Tahoma"/>
              </a:rPr>
              <a:t>of</a:t>
            </a:r>
            <a:r>
              <a:rPr sz="2400" spc="-10" dirty="0">
                <a:latin typeface="Tahoma"/>
                <a:cs typeface="Tahoma"/>
              </a:rPr>
              <a:t> </a:t>
            </a:r>
            <a:r>
              <a:rPr sz="2400" spc="-5" dirty="0">
                <a:latin typeface="Tahoma"/>
                <a:cs typeface="Tahoma"/>
              </a:rPr>
              <a:t>light</a:t>
            </a:r>
            <a:r>
              <a:rPr sz="2400" spc="-10" dirty="0">
                <a:latin typeface="Tahoma"/>
                <a:cs typeface="Tahoma"/>
              </a:rPr>
              <a:t> </a:t>
            </a:r>
            <a:r>
              <a:rPr sz="2400" dirty="0">
                <a:latin typeface="Tahoma"/>
                <a:cs typeface="Tahoma"/>
              </a:rPr>
              <a:t>in</a:t>
            </a:r>
            <a:r>
              <a:rPr sz="2400" spc="-10" dirty="0">
                <a:latin typeface="Tahoma"/>
                <a:cs typeface="Tahoma"/>
              </a:rPr>
              <a:t> </a:t>
            </a:r>
            <a:r>
              <a:rPr sz="2400" spc="-5" dirty="0">
                <a:latin typeface="Tahoma"/>
                <a:cs typeface="Tahoma"/>
              </a:rPr>
              <a:t>the</a:t>
            </a:r>
            <a:endParaRPr sz="2400" dirty="0">
              <a:latin typeface="Tahoma"/>
              <a:cs typeface="Tahoma"/>
            </a:endParaRPr>
          </a:p>
        </p:txBody>
      </p:sp>
      <p:sp>
        <p:nvSpPr>
          <p:cNvPr id="14" name="object 14"/>
          <p:cNvSpPr txBox="1"/>
          <p:nvPr/>
        </p:nvSpPr>
        <p:spPr>
          <a:xfrm>
            <a:off x="2236153" y="3131798"/>
            <a:ext cx="2011045" cy="391160"/>
          </a:xfrm>
          <a:prstGeom prst="rect">
            <a:avLst/>
          </a:prstGeom>
        </p:spPr>
        <p:txBody>
          <a:bodyPr vert="horz" wrap="square" lIns="0" tIns="12700" rIns="0" bIns="0" rtlCol="0">
            <a:spAutoFit/>
          </a:bodyPr>
          <a:lstStyle/>
          <a:p>
            <a:pPr marL="12700">
              <a:spcBef>
                <a:spcPts val="100"/>
              </a:spcBef>
            </a:pPr>
            <a:r>
              <a:rPr sz="2400" spc="-5" dirty="0">
                <a:latin typeface="Tahoma"/>
                <a:cs typeface="Tahoma"/>
              </a:rPr>
              <a:t>given</a:t>
            </a:r>
            <a:r>
              <a:rPr sz="2400" spc="-85" dirty="0">
                <a:latin typeface="Tahoma"/>
                <a:cs typeface="Tahoma"/>
              </a:rPr>
              <a:t> </a:t>
            </a:r>
            <a:r>
              <a:rPr sz="2400" spc="-5" dirty="0">
                <a:latin typeface="Tahoma"/>
                <a:cs typeface="Tahoma"/>
              </a:rPr>
              <a:t>medium.</a:t>
            </a:r>
            <a:endParaRPr sz="2400">
              <a:latin typeface="Tahoma"/>
              <a:cs typeface="Tahoma"/>
            </a:endParaRPr>
          </a:p>
        </p:txBody>
      </p:sp>
      <p:sp>
        <p:nvSpPr>
          <p:cNvPr id="15" name="object 15"/>
          <p:cNvSpPr txBox="1"/>
          <p:nvPr/>
        </p:nvSpPr>
        <p:spPr>
          <a:xfrm>
            <a:off x="2074228" y="3864187"/>
            <a:ext cx="3042285" cy="2669540"/>
          </a:xfrm>
          <a:prstGeom prst="rect">
            <a:avLst/>
          </a:prstGeom>
        </p:spPr>
        <p:txBody>
          <a:bodyPr vert="horz" wrap="square" lIns="0" tIns="12700" rIns="0" bIns="0" rtlCol="0">
            <a:spAutoFit/>
          </a:bodyPr>
          <a:lstStyle/>
          <a:p>
            <a:pPr marL="174625">
              <a:lnSpc>
                <a:spcPts val="2840"/>
              </a:lnSpc>
              <a:spcBef>
                <a:spcPts val="100"/>
              </a:spcBef>
            </a:pPr>
            <a:r>
              <a:rPr sz="2400" spc="-5" dirty="0">
                <a:latin typeface="Tahoma"/>
                <a:cs typeface="Tahoma"/>
              </a:rPr>
              <a:t>Distance:</a:t>
            </a:r>
            <a:endParaRPr sz="2400">
              <a:latin typeface="Tahoma"/>
              <a:cs typeface="Tahoma"/>
            </a:endParaRPr>
          </a:p>
          <a:p>
            <a:pPr marL="174625">
              <a:lnSpc>
                <a:spcPts val="3320"/>
              </a:lnSpc>
            </a:pPr>
            <a:r>
              <a:rPr sz="2800" i="1" dirty="0">
                <a:latin typeface="Times New Roman"/>
                <a:cs typeface="Times New Roman"/>
              </a:rPr>
              <a:t>d</a:t>
            </a:r>
            <a:r>
              <a:rPr sz="2800" dirty="0">
                <a:latin typeface="Tahoma"/>
                <a:cs typeface="Tahoma"/>
              </a:rPr>
              <a:t>:</a:t>
            </a:r>
            <a:r>
              <a:rPr sz="2800" spc="-30" dirty="0">
                <a:latin typeface="Tahoma"/>
                <a:cs typeface="Tahoma"/>
              </a:rPr>
              <a:t> </a:t>
            </a:r>
            <a:r>
              <a:rPr sz="2800" dirty="0">
                <a:latin typeface="Tahoma"/>
                <a:cs typeface="Tahoma"/>
              </a:rPr>
              <a:t>(</a:t>
            </a:r>
            <a:r>
              <a:rPr sz="2800" i="1" dirty="0">
                <a:latin typeface="Times New Roman"/>
                <a:cs typeface="Times New Roman"/>
              </a:rPr>
              <a:t>v</a:t>
            </a:r>
            <a:r>
              <a:rPr sz="2800" i="1" spc="145" dirty="0">
                <a:latin typeface="Times New Roman"/>
                <a:cs typeface="Times New Roman"/>
              </a:rPr>
              <a:t> </a:t>
            </a:r>
            <a:r>
              <a:rPr sz="2800" dirty="0">
                <a:latin typeface="Tahoma"/>
                <a:cs typeface="Tahoma"/>
              </a:rPr>
              <a:t>x</a:t>
            </a:r>
            <a:r>
              <a:rPr sz="2800" spc="-25" dirty="0">
                <a:latin typeface="Tahoma"/>
                <a:cs typeface="Tahoma"/>
              </a:rPr>
              <a:t> </a:t>
            </a:r>
            <a:r>
              <a:rPr sz="2800" i="1" spc="-5" dirty="0">
                <a:latin typeface="Times New Roman"/>
                <a:cs typeface="Times New Roman"/>
              </a:rPr>
              <a:t>t)/2</a:t>
            </a:r>
            <a:endParaRPr sz="2800">
              <a:latin typeface="Times New Roman"/>
              <a:cs typeface="Times New Roman"/>
            </a:endParaRPr>
          </a:p>
          <a:p>
            <a:pPr marL="12700" marR="5080">
              <a:lnSpc>
                <a:spcPct val="99900"/>
              </a:lnSpc>
              <a:spcBef>
                <a:spcPts val="2075"/>
              </a:spcBef>
            </a:pPr>
            <a:r>
              <a:rPr sz="2100" spc="-5" dirty="0">
                <a:latin typeface="Tahoma"/>
                <a:cs typeface="Tahoma"/>
              </a:rPr>
              <a:t>Laser-based </a:t>
            </a:r>
            <a:r>
              <a:rPr sz="2100" spc="-15" dirty="0">
                <a:latin typeface="Tahoma"/>
                <a:cs typeface="Tahoma"/>
              </a:rPr>
              <a:t>time-of-flight </a:t>
            </a:r>
            <a:r>
              <a:rPr sz="2100" spc="-645" dirty="0">
                <a:latin typeface="Tahoma"/>
                <a:cs typeface="Tahoma"/>
              </a:rPr>
              <a:t> </a:t>
            </a:r>
            <a:r>
              <a:rPr sz="2100" spc="-10" dirty="0">
                <a:latin typeface="Tahoma"/>
                <a:cs typeface="Tahoma"/>
              </a:rPr>
              <a:t>range</a:t>
            </a:r>
            <a:r>
              <a:rPr sz="2100" spc="-5" dirty="0">
                <a:latin typeface="Tahoma"/>
                <a:cs typeface="Tahoma"/>
              </a:rPr>
              <a:t> sensors: </a:t>
            </a:r>
            <a:r>
              <a:rPr sz="2100" spc="-5" dirty="0">
                <a:solidFill>
                  <a:srgbClr val="FF0000"/>
                </a:solidFill>
                <a:latin typeface="Tahoma"/>
                <a:cs typeface="Tahoma"/>
              </a:rPr>
              <a:t>light </a:t>
            </a:r>
            <a:r>
              <a:rPr sz="2100" dirty="0">
                <a:solidFill>
                  <a:srgbClr val="FF0000"/>
                </a:solidFill>
                <a:latin typeface="Tahoma"/>
                <a:cs typeface="Tahoma"/>
              </a:rPr>
              <a:t> </a:t>
            </a:r>
            <a:r>
              <a:rPr sz="2100" spc="-5" dirty="0">
                <a:solidFill>
                  <a:srgbClr val="FF0000"/>
                </a:solidFill>
                <a:latin typeface="Tahoma"/>
                <a:cs typeface="Tahoma"/>
              </a:rPr>
              <a:t>detection</a:t>
            </a:r>
            <a:r>
              <a:rPr sz="2100" dirty="0">
                <a:solidFill>
                  <a:srgbClr val="FF0000"/>
                </a:solidFill>
                <a:latin typeface="Tahoma"/>
                <a:cs typeface="Tahoma"/>
              </a:rPr>
              <a:t> </a:t>
            </a:r>
            <a:r>
              <a:rPr sz="2100" spc="-5" dirty="0">
                <a:solidFill>
                  <a:srgbClr val="FF0000"/>
                </a:solidFill>
                <a:latin typeface="Tahoma"/>
                <a:cs typeface="Tahoma"/>
              </a:rPr>
              <a:t>and</a:t>
            </a:r>
            <a:r>
              <a:rPr sz="2100" dirty="0">
                <a:solidFill>
                  <a:srgbClr val="FF0000"/>
                </a:solidFill>
                <a:latin typeface="Tahoma"/>
                <a:cs typeface="Tahoma"/>
              </a:rPr>
              <a:t> </a:t>
            </a:r>
            <a:r>
              <a:rPr sz="2100" spc="-10" dirty="0">
                <a:solidFill>
                  <a:srgbClr val="FF0000"/>
                </a:solidFill>
                <a:latin typeface="Tahoma"/>
                <a:cs typeface="Tahoma"/>
              </a:rPr>
              <a:t>ranging </a:t>
            </a:r>
            <a:r>
              <a:rPr sz="2100" spc="-5" dirty="0">
                <a:solidFill>
                  <a:srgbClr val="FF0000"/>
                </a:solidFill>
                <a:latin typeface="Tahoma"/>
                <a:cs typeface="Tahoma"/>
              </a:rPr>
              <a:t> (LIDAR)</a:t>
            </a:r>
            <a:r>
              <a:rPr sz="2100" spc="-10" dirty="0">
                <a:solidFill>
                  <a:srgbClr val="FF0000"/>
                </a:solidFill>
                <a:latin typeface="Tahoma"/>
                <a:cs typeface="Tahoma"/>
              </a:rPr>
              <a:t> </a:t>
            </a:r>
            <a:r>
              <a:rPr sz="2100" spc="-5" dirty="0">
                <a:latin typeface="Tahoma"/>
                <a:cs typeface="Tahoma"/>
              </a:rPr>
              <a:t>or</a:t>
            </a:r>
            <a:r>
              <a:rPr sz="2100" spc="5" dirty="0">
                <a:latin typeface="Tahoma"/>
                <a:cs typeface="Tahoma"/>
              </a:rPr>
              <a:t> </a:t>
            </a:r>
            <a:r>
              <a:rPr sz="2100" spc="-5" dirty="0">
                <a:solidFill>
                  <a:srgbClr val="FF0000"/>
                </a:solidFill>
                <a:latin typeface="Tahoma"/>
                <a:cs typeface="Tahoma"/>
              </a:rPr>
              <a:t>laser</a:t>
            </a:r>
            <a:r>
              <a:rPr sz="2100" dirty="0">
                <a:solidFill>
                  <a:srgbClr val="FF0000"/>
                </a:solidFill>
                <a:latin typeface="Tahoma"/>
                <a:cs typeface="Tahoma"/>
              </a:rPr>
              <a:t> </a:t>
            </a:r>
            <a:r>
              <a:rPr sz="2100" spc="-10" dirty="0">
                <a:solidFill>
                  <a:srgbClr val="FF0000"/>
                </a:solidFill>
                <a:latin typeface="Tahoma"/>
                <a:cs typeface="Tahoma"/>
              </a:rPr>
              <a:t>radar </a:t>
            </a:r>
            <a:r>
              <a:rPr sz="2100" spc="-5" dirty="0">
                <a:solidFill>
                  <a:srgbClr val="FF0000"/>
                </a:solidFill>
                <a:latin typeface="Tahoma"/>
                <a:cs typeface="Tahoma"/>
              </a:rPr>
              <a:t> </a:t>
            </a:r>
            <a:r>
              <a:rPr sz="2100" spc="-10" dirty="0">
                <a:solidFill>
                  <a:srgbClr val="FF0000"/>
                </a:solidFill>
                <a:latin typeface="Tahoma"/>
                <a:cs typeface="Tahoma"/>
              </a:rPr>
              <a:t>(LADAR)</a:t>
            </a:r>
            <a:r>
              <a:rPr sz="2100" spc="-5" dirty="0">
                <a:solidFill>
                  <a:srgbClr val="FF0000"/>
                </a:solidFill>
                <a:latin typeface="Tahoma"/>
                <a:cs typeface="Tahoma"/>
              </a:rPr>
              <a:t> </a:t>
            </a:r>
            <a:r>
              <a:rPr sz="2100" spc="-5" dirty="0">
                <a:latin typeface="Tahoma"/>
                <a:cs typeface="Tahoma"/>
              </a:rPr>
              <a:t>sensors.</a:t>
            </a:r>
            <a:endParaRPr sz="2100">
              <a:latin typeface="Tahoma"/>
              <a:cs typeface="Tahoma"/>
            </a:endParaRPr>
          </a:p>
        </p:txBody>
      </p:sp>
      <p:sp>
        <p:nvSpPr>
          <p:cNvPr id="16" name="object 16"/>
          <p:cNvSpPr txBox="1"/>
          <p:nvPr/>
        </p:nvSpPr>
        <p:spPr>
          <a:xfrm>
            <a:off x="8460741" y="1764983"/>
            <a:ext cx="1534795" cy="1119505"/>
          </a:xfrm>
          <a:prstGeom prst="rect">
            <a:avLst/>
          </a:prstGeom>
        </p:spPr>
        <p:txBody>
          <a:bodyPr vert="horz" wrap="square" lIns="0" tIns="25400" rIns="0" bIns="0" rtlCol="0">
            <a:spAutoFit/>
          </a:bodyPr>
          <a:lstStyle/>
          <a:p>
            <a:pPr marL="12700" marR="5080">
              <a:lnSpc>
                <a:spcPts val="2870"/>
              </a:lnSpc>
              <a:spcBef>
                <a:spcPts val="200"/>
              </a:spcBef>
            </a:pPr>
            <a:r>
              <a:rPr sz="2400" spc="-5" dirty="0">
                <a:latin typeface="Tahoma"/>
                <a:cs typeface="Tahoma"/>
              </a:rPr>
              <a:t>Source</a:t>
            </a:r>
            <a:r>
              <a:rPr sz="2400" spc="-85" dirty="0">
                <a:latin typeface="Tahoma"/>
                <a:cs typeface="Tahoma"/>
              </a:rPr>
              <a:t> </a:t>
            </a:r>
            <a:r>
              <a:rPr sz="2400" spc="-5" dirty="0">
                <a:latin typeface="Tahoma"/>
                <a:cs typeface="Tahoma"/>
              </a:rPr>
              <a:t>and </a:t>
            </a:r>
            <a:r>
              <a:rPr sz="2400" spc="-735" dirty="0">
                <a:latin typeface="Tahoma"/>
                <a:cs typeface="Tahoma"/>
              </a:rPr>
              <a:t> </a:t>
            </a:r>
            <a:r>
              <a:rPr sz="2400" spc="-5" dirty="0">
                <a:latin typeface="Tahoma"/>
                <a:cs typeface="Tahoma"/>
              </a:rPr>
              <a:t>detector </a:t>
            </a:r>
            <a:r>
              <a:rPr sz="2400" dirty="0">
                <a:latin typeface="Tahoma"/>
                <a:cs typeface="Tahoma"/>
              </a:rPr>
              <a:t> </a:t>
            </a:r>
            <a:r>
              <a:rPr sz="2400" spc="-5" dirty="0">
                <a:latin typeface="Tahoma"/>
                <a:cs typeface="Tahoma"/>
              </a:rPr>
              <a:t>collocated.</a:t>
            </a:r>
            <a:endParaRPr sz="2400">
              <a:latin typeface="Tahoma"/>
              <a:cs typeface="Tahoma"/>
            </a:endParaRPr>
          </a:p>
        </p:txBody>
      </p:sp>
      <p:sp>
        <p:nvSpPr>
          <p:cNvPr id="17" name="object 17"/>
          <p:cNvSpPr txBox="1"/>
          <p:nvPr/>
        </p:nvSpPr>
        <p:spPr>
          <a:xfrm>
            <a:off x="7700329" y="3577908"/>
            <a:ext cx="751205" cy="635000"/>
          </a:xfrm>
          <a:prstGeom prst="rect">
            <a:avLst/>
          </a:prstGeom>
        </p:spPr>
        <p:txBody>
          <a:bodyPr vert="horz" wrap="square" lIns="0" tIns="12700" rIns="0" bIns="0" rtlCol="0">
            <a:spAutoFit/>
          </a:bodyPr>
          <a:lstStyle/>
          <a:p>
            <a:pPr marL="12700" marR="5080">
              <a:spcBef>
                <a:spcPts val="100"/>
              </a:spcBef>
            </a:pPr>
            <a:r>
              <a:rPr sz="2000" spc="-5" dirty="0">
                <a:solidFill>
                  <a:srgbClr val="FF0000"/>
                </a:solidFill>
                <a:latin typeface="Tahoma"/>
                <a:cs typeface="Tahoma"/>
              </a:rPr>
              <a:t>Pu</a:t>
            </a:r>
            <a:r>
              <a:rPr sz="2000" spc="5" dirty="0">
                <a:solidFill>
                  <a:srgbClr val="FF0000"/>
                </a:solidFill>
                <a:latin typeface="Tahoma"/>
                <a:cs typeface="Tahoma"/>
              </a:rPr>
              <a:t>l</a:t>
            </a:r>
            <a:r>
              <a:rPr sz="2000" spc="-5" dirty="0">
                <a:solidFill>
                  <a:srgbClr val="FF0000"/>
                </a:solidFill>
                <a:latin typeface="Tahoma"/>
                <a:cs typeface="Tahoma"/>
              </a:rPr>
              <a:t>sed  laser</a:t>
            </a:r>
            <a:endParaRPr sz="2000">
              <a:latin typeface="Tahoma"/>
              <a:cs typeface="Tahoma"/>
            </a:endParaRPr>
          </a:p>
        </p:txBody>
      </p:sp>
      <p:sp>
        <p:nvSpPr>
          <p:cNvPr id="18" name="object 18"/>
          <p:cNvSpPr/>
          <p:nvPr/>
        </p:nvSpPr>
        <p:spPr>
          <a:xfrm>
            <a:off x="8053402" y="3279775"/>
            <a:ext cx="272415" cy="372110"/>
          </a:xfrm>
          <a:custGeom>
            <a:avLst/>
            <a:gdLst/>
            <a:ahLst/>
            <a:cxnLst/>
            <a:rect l="l" t="t" r="r" b="b"/>
            <a:pathLst>
              <a:path w="272415" h="372110">
                <a:moveTo>
                  <a:pt x="247636" y="0"/>
                </a:moveTo>
                <a:lnTo>
                  <a:pt x="197040" y="68543"/>
                </a:lnTo>
                <a:lnTo>
                  <a:pt x="228211" y="73966"/>
                </a:lnTo>
                <a:lnTo>
                  <a:pt x="220818" y="97701"/>
                </a:lnTo>
                <a:lnTo>
                  <a:pt x="187956" y="148066"/>
                </a:lnTo>
                <a:lnTo>
                  <a:pt x="157989" y="172214"/>
                </a:lnTo>
                <a:lnTo>
                  <a:pt x="114377" y="182062"/>
                </a:lnTo>
                <a:lnTo>
                  <a:pt x="102275" y="185318"/>
                </a:lnTo>
                <a:lnTo>
                  <a:pt x="67772" y="206722"/>
                </a:lnTo>
                <a:lnTo>
                  <a:pt x="38933" y="240866"/>
                </a:lnTo>
                <a:lnTo>
                  <a:pt x="10543" y="302209"/>
                </a:lnTo>
                <a:lnTo>
                  <a:pt x="0" y="371101"/>
                </a:lnTo>
                <a:lnTo>
                  <a:pt x="9495" y="371849"/>
                </a:lnTo>
                <a:lnTo>
                  <a:pt x="12195" y="337554"/>
                </a:lnTo>
                <a:lnTo>
                  <a:pt x="19825" y="304341"/>
                </a:lnTo>
                <a:lnTo>
                  <a:pt x="46687" y="246407"/>
                </a:lnTo>
                <a:lnTo>
                  <a:pt x="74463" y="213500"/>
                </a:lnTo>
                <a:lnTo>
                  <a:pt x="115683" y="191505"/>
                </a:lnTo>
                <a:lnTo>
                  <a:pt x="138007" y="189414"/>
                </a:lnTo>
                <a:lnTo>
                  <a:pt x="150108" y="186157"/>
                </a:lnTo>
                <a:lnTo>
                  <a:pt x="184246" y="165078"/>
                </a:lnTo>
                <a:lnTo>
                  <a:pt x="213451" y="130609"/>
                </a:lnTo>
                <a:lnTo>
                  <a:pt x="237675" y="75611"/>
                </a:lnTo>
                <a:lnTo>
                  <a:pt x="272112" y="81602"/>
                </a:lnTo>
                <a:lnTo>
                  <a:pt x="247636" y="0"/>
                </a:lnTo>
                <a:close/>
              </a:path>
            </a:pathLst>
          </a:custGeom>
          <a:solidFill>
            <a:srgbClr val="000000"/>
          </a:solidFill>
        </p:spPr>
        <p:txBody>
          <a:bodyPr wrap="square" lIns="0" tIns="0" rIns="0" bIns="0" rtlCol="0"/>
          <a:lstStyle/>
          <a:p>
            <a:endParaRPr/>
          </a:p>
        </p:txBody>
      </p:sp>
      <p:sp>
        <p:nvSpPr>
          <p:cNvPr id="19" name="object 19"/>
          <p:cNvSpPr txBox="1"/>
          <p:nvPr/>
        </p:nvSpPr>
        <p:spPr>
          <a:xfrm>
            <a:off x="5600066" y="2965133"/>
            <a:ext cx="1598295" cy="939800"/>
          </a:xfrm>
          <a:prstGeom prst="rect">
            <a:avLst/>
          </a:prstGeom>
        </p:spPr>
        <p:txBody>
          <a:bodyPr vert="horz" wrap="square" lIns="0" tIns="12700" rIns="0" bIns="0" rtlCol="0">
            <a:spAutoFit/>
          </a:bodyPr>
          <a:lstStyle/>
          <a:p>
            <a:pPr marL="12700" marR="5080" algn="just">
              <a:spcBef>
                <a:spcPts val="100"/>
              </a:spcBef>
            </a:pPr>
            <a:r>
              <a:rPr sz="2000" spc="-5" dirty="0">
                <a:solidFill>
                  <a:srgbClr val="FF0000"/>
                </a:solidFill>
                <a:latin typeface="Tahoma"/>
                <a:cs typeface="Tahoma"/>
              </a:rPr>
              <a:t>Use </a:t>
            </a:r>
            <a:r>
              <a:rPr sz="2000" dirty="0">
                <a:solidFill>
                  <a:srgbClr val="FF0000"/>
                </a:solidFill>
                <a:latin typeface="Tahoma"/>
                <a:cs typeface="Tahoma"/>
              </a:rPr>
              <a:t>a </a:t>
            </a:r>
            <a:r>
              <a:rPr sz="2000" spc="-5" dirty="0">
                <a:solidFill>
                  <a:srgbClr val="FF0000"/>
                </a:solidFill>
                <a:latin typeface="Tahoma"/>
                <a:cs typeface="Tahoma"/>
              </a:rPr>
              <a:t>moving </a:t>
            </a:r>
            <a:r>
              <a:rPr sz="2000" spc="-610" dirty="0">
                <a:solidFill>
                  <a:srgbClr val="FF0000"/>
                </a:solidFill>
                <a:latin typeface="Tahoma"/>
                <a:cs typeface="Tahoma"/>
              </a:rPr>
              <a:t> </a:t>
            </a:r>
            <a:r>
              <a:rPr sz="2000" spc="-5" dirty="0">
                <a:solidFill>
                  <a:srgbClr val="FF0000"/>
                </a:solidFill>
                <a:latin typeface="Tahoma"/>
                <a:cs typeface="Tahoma"/>
              </a:rPr>
              <a:t>mirror</a:t>
            </a:r>
            <a:r>
              <a:rPr sz="2000" spc="-30" dirty="0">
                <a:solidFill>
                  <a:srgbClr val="FF0000"/>
                </a:solidFill>
                <a:latin typeface="Tahoma"/>
                <a:cs typeface="Tahoma"/>
              </a:rPr>
              <a:t> </a:t>
            </a:r>
            <a:r>
              <a:rPr sz="2000" dirty="0">
                <a:solidFill>
                  <a:srgbClr val="FF0000"/>
                </a:solidFill>
                <a:latin typeface="Tahoma"/>
                <a:cs typeface="Tahoma"/>
              </a:rPr>
              <a:t>to</a:t>
            </a:r>
            <a:r>
              <a:rPr sz="2000" spc="-30" dirty="0">
                <a:solidFill>
                  <a:srgbClr val="FF0000"/>
                </a:solidFill>
                <a:latin typeface="Tahoma"/>
                <a:cs typeface="Tahoma"/>
              </a:rPr>
              <a:t> </a:t>
            </a:r>
            <a:r>
              <a:rPr sz="2000" spc="-5" dirty="0">
                <a:solidFill>
                  <a:srgbClr val="FF0000"/>
                </a:solidFill>
                <a:latin typeface="Tahoma"/>
                <a:cs typeface="Tahoma"/>
              </a:rPr>
              <a:t>scan </a:t>
            </a:r>
            <a:r>
              <a:rPr sz="2000" spc="-615" dirty="0">
                <a:solidFill>
                  <a:srgbClr val="FF0000"/>
                </a:solidFill>
                <a:latin typeface="Tahoma"/>
                <a:cs typeface="Tahoma"/>
              </a:rPr>
              <a:t> </a:t>
            </a:r>
            <a:r>
              <a:rPr sz="2000" dirty="0">
                <a:solidFill>
                  <a:srgbClr val="FF0000"/>
                </a:solidFill>
                <a:latin typeface="Tahoma"/>
                <a:cs typeface="Tahoma"/>
              </a:rPr>
              <a:t>the</a:t>
            </a:r>
            <a:r>
              <a:rPr sz="2000" spc="-20" dirty="0">
                <a:solidFill>
                  <a:srgbClr val="FF0000"/>
                </a:solidFill>
                <a:latin typeface="Tahoma"/>
                <a:cs typeface="Tahoma"/>
              </a:rPr>
              <a:t> </a:t>
            </a:r>
            <a:r>
              <a:rPr sz="2000" spc="-5" dirty="0">
                <a:solidFill>
                  <a:srgbClr val="FF0000"/>
                </a:solidFill>
                <a:latin typeface="Tahoma"/>
                <a:cs typeface="Tahoma"/>
              </a:rPr>
              <a:t>beam.</a:t>
            </a:r>
            <a:endParaRPr sz="2000">
              <a:latin typeface="Tahoma"/>
              <a:cs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17980-7417-41FA-89EF-0C347C75659D}"/>
              </a:ext>
            </a:extLst>
          </p:cNvPr>
          <p:cNvSpPr>
            <a:spLocks noGrp="1"/>
          </p:cNvSpPr>
          <p:nvPr>
            <p:ph type="title"/>
          </p:nvPr>
        </p:nvSpPr>
        <p:spPr/>
        <p:txBody>
          <a:bodyPr/>
          <a:lstStyle/>
          <a:p>
            <a:pPr algn="ctr"/>
            <a:r>
              <a:rPr lang="en-US" b="0" i="0" dirty="0">
                <a:solidFill>
                  <a:srgbClr val="FF0000"/>
                </a:solidFill>
                <a:effectLst/>
                <a:latin typeface="Söhne"/>
              </a:rPr>
              <a:t>Triangulation-based Sensors</a:t>
            </a:r>
            <a:endParaRPr lang="en-IN" dirty="0">
              <a:solidFill>
                <a:srgbClr val="FF0000"/>
              </a:solidFill>
            </a:endParaRPr>
          </a:p>
        </p:txBody>
      </p:sp>
      <p:sp>
        <p:nvSpPr>
          <p:cNvPr id="3" name="Content Placeholder 2">
            <a:extLst>
              <a:ext uri="{FF2B5EF4-FFF2-40B4-BE49-F238E27FC236}">
                <a16:creationId xmlns:a16="http://schemas.microsoft.com/office/drawing/2014/main" id="{3BE68B74-17FB-442E-8023-4FAD16115DEA}"/>
              </a:ext>
            </a:extLst>
          </p:cNvPr>
          <p:cNvSpPr>
            <a:spLocks noGrp="1"/>
          </p:cNvSpPr>
          <p:nvPr>
            <p:ph idx="1"/>
          </p:nvPr>
        </p:nvSpPr>
        <p:spPr>
          <a:xfrm>
            <a:off x="923042" y="1523967"/>
            <a:ext cx="10515600" cy="4351338"/>
          </a:xfrm>
        </p:spPr>
        <p:txBody>
          <a:bodyPr/>
          <a:lstStyle/>
          <a:p>
            <a:pPr algn="just"/>
            <a:r>
              <a:rPr lang="en-US" b="0" i="0" dirty="0">
                <a:solidFill>
                  <a:srgbClr val="374151"/>
                </a:solidFill>
                <a:effectLst/>
                <a:latin typeface="Söhne"/>
              </a:rPr>
              <a:t>Triangulation-based active range sensors are a category of active sensors that determine the distance to an object by measuring the angle and position of the reflected signal. </a:t>
            </a:r>
          </a:p>
          <a:p>
            <a:pPr algn="just"/>
            <a:r>
              <a:rPr lang="en-US" b="0" i="0" dirty="0">
                <a:solidFill>
                  <a:srgbClr val="374151"/>
                </a:solidFill>
                <a:effectLst/>
                <a:latin typeface="Söhne"/>
              </a:rPr>
              <a:t>Triangulation is a geometric principle used to calculate distances by forming a triangle between the sensor, the object, and the point of reflection. </a:t>
            </a:r>
          </a:p>
          <a:p>
            <a:pPr algn="just"/>
            <a:r>
              <a:rPr lang="en-US" b="0" i="0" dirty="0">
                <a:solidFill>
                  <a:srgbClr val="374151"/>
                </a:solidFill>
                <a:effectLst/>
                <a:latin typeface="Söhne"/>
              </a:rPr>
              <a:t>These sensors are widely used in various applications, including industrial automation, 3D scanning, robotics, and more. </a:t>
            </a:r>
            <a:endParaRPr lang="en-IN" dirty="0"/>
          </a:p>
        </p:txBody>
      </p:sp>
    </p:spTree>
    <p:extLst>
      <p:ext uri="{BB962C8B-B14F-4D97-AF65-F5344CB8AC3E}">
        <p14:creationId xmlns:p14="http://schemas.microsoft.com/office/powerpoint/2010/main" val="2756653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4543"/>
            <a:ext cx="10515600" cy="686726"/>
          </a:xfrm>
          <a:prstGeom prst="rect">
            <a:avLst/>
          </a:prstGeom>
        </p:spPr>
        <p:txBody>
          <a:bodyPr vert="horz" wrap="square" lIns="0" tIns="9525" rIns="0" bIns="0" rtlCol="0" anchor="ctr">
            <a:spAutoFit/>
          </a:bodyPr>
          <a:lstStyle/>
          <a:p>
            <a:pPr marL="92075" marR="5080">
              <a:lnSpc>
                <a:spcPct val="100400"/>
              </a:lnSpc>
              <a:spcBef>
                <a:spcPts val="75"/>
              </a:spcBef>
            </a:pPr>
            <a:r>
              <a:rPr b="1" spc="-5" dirty="0">
                <a:solidFill>
                  <a:srgbClr val="FF0000"/>
                </a:solidFill>
              </a:rPr>
              <a:t>Triangulation</a:t>
            </a:r>
            <a:r>
              <a:rPr b="1" spc="-75" dirty="0">
                <a:solidFill>
                  <a:srgbClr val="FF0000"/>
                </a:solidFill>
              </a:rPr>
              <a:t> </a:t>
            </a:r>
            <a:r>
              <a:rPr b="1" spc="-5" dirty="0">
                <a:solidFill>
                  <a:srgbClr val="FF0000"/>
                </a:solidFill>
              </a:rPr>
              <a:t>based </a:t>
            </a:r>
            <a:r>
              <a:rPr b="1" spc="-1275" dirty="0">
                <a:solidFill>
                  <a:srgbClr val="FF0000"/>
                </a:solidFill>
              </a:rPr>
              <a:t> </a:t>
            </a:r>
            <a:r>
              <a:rPr b="1" spc="-5" dirty="0">
                <a:solidFill>
                  <a:srgbClr val="FF0000"/>
                </a:solidFill>
              </a:rPr>
              <a:t>Sensors</a:t>
            </a:r>
            <a:endParaRPr b="1" dirty="0">
              <a:solidFill>
                <a:srgbClr val="FF0000"/>
              </a:solidFill>
            </a:endParaRPr>
          </a:p>
        </p:txBody>
      </p:sp>
      <p:sp>
        <p:nvSpPr>
          <p:cNvPr id="3" name="object 3"/>
          <p:cNvSpPr txBox="1"/>
          <p:nvPr/>
        </p:nvSpPr>
        <p:spPr>
          <a:xfrm>
            <a:off x="1755140" y="6501574"/>
            <a:ext cx="7995284" cy="197490"/>
          </a:xfrm>
          <a:prstGeom prst="rect">
            <a:avLst/>
          </a:prstGeom>
        </p:spPr>
        <p:txBody>
          <a:bodyPr vert="horz" wrap="square" lIns="0" tIns="12700" rIns="0" bIns="0" rtlCol="0">
            <a:spAutoFit/>
          </a:bodyPr>
          <a:lstStyle/>
          <a:p>
            <a:pPr marL="12700">
              <a:spcBef>
                <a:spcPts val="100"/>
              </a:spcBef>
            </a:pPr>
            <a:r>
              <a:rPr sz="1200" spc="-10" dirty="0">
                <a:latin typeface="Calibri"/>
                <a:cs typeface="Calibri"/>
              </a:rPr>
              <a:t>Yi-Chih</a:t>
            </a:r>
            <a:r>
              <a:rPr sz="1200" dirty="0">
                <a:latin typeface="Calibri"/>
                <a:cs typeface="Calibri"/>
              </a:rPr>
              <a:t> </a:t>
            </a:r>
            <a:r>
              <a:rPr sz="1200" spc="-5" dirty="0">
                <a:latin typeface="Calibri"/>
                <a:cs typeface="Calibri"/>
              </a:rPr>
              <a:t>Hsieh,</a:t>
            </a:r>
            <a:r>
              <a:rPr sz="1200" spc="10" dirty="0">
                <a:latin typeface="Calibri"/>
                <a:cs typeface="Calibri"/>
              </a:rPr>
              <a:t> </a:t>
            </a:r>
            <a:r>
              <a:rPr sz="1200" spc="-5" dirty="0">
                <a:latin typeface="Calibri"/>
                <a:cs typeface="Calibri"/>
              </a:rPr>
              <a:t>Decoding</a:t>
            </a:r>
            <a:r>
              <a:rPr sz="1200" spc="10" dirty="0">
                <a:latin typeface="Calibri"/>
                <a:cs typeface="Calibri"/>
              </a:rPr>
              <a:t> </a:t>
            </a:r>
            <a:r>
              <a:rPr sz="1200" spc="-10" dirty="0">
                <a:latin typeface="Calibri"/>
                <a:cs typeface="Calibri"/>
              </a:rPr>
              <a:t>structured</a:t>
            </a:r>
            <a:r>
              <a:rPr sz="1200" spc="5" dirty="0">
                <a:latin typeface="Calibri"/>
                <a:cs typeface="Calibri"/>
              </a:rPr>
              <a:t> </a:t>
            </a:r>
            <a:r>
              <a:rPr sz="1200" spc="-10" dirty="0">
                <a:latin typeface="Calibri"/>
                <a:cs typeface="Calibri"/>
              </a:rPr>
              <a:t>light</a:t>
            </a:r>
            <a:r>
              <a:rPr sz="1200" spc="10" dirty="0">
                <a:latin typeface="Calibri"/>
                <a:cs typeface="Calibri"/>
              </a:rPr>
              <a:t> </a:t>
            </a:r>
            <a:r>
              <a:rPr sz="1200" spc="-10" dirty="0">
                <a:latin typeface="Calibri"/>
                <a:cs typeface="Calibri"/>
              </a:rPr>
              <a:t>patterns</a:t>
            </a:r>
            <a:r>
              <a:rPr sz="1200" spc="15" dirty="0">
                <a:latin typeface="Calibri"/>
                <a:cs typeface="Calibri"/>
              </a:rPr>
              <a:t> </a:t>
            </a:r>
            <a:r>
              <a:rPr sz="1200" spc="-10" dirty="0">
                <a:latin typeface="Calibri"/>
                <a:cs typeface="Calibri"/>
              </a:rPr>
              <a:t>for</a:t>
            </a:r>
            <a:r>
              <a:rPr sz="1200" spc="5" dirty="0">
                <a:latin typeface="Calibri"/>
                <a:cs typeface="Calibri"/>
              </a:rPr>
              <a:t> </a:t>
            </a:r>
            <a:r>
              <a:rPr sz="1200" spc="-5" dirty="0">
                <a:latin typeface="Calibri"/>
                <a:cs typeface="Calibri"/>
              </a:rPr>
              <a:t>three-dimensional</a:t>
            </a:r>
            <a:r>
              <a:rPr sz="1200" spc="10" dirty="0">
                <a:latin typeface="Calibri"/>
                <a:cs typeface="Calibri"/>
              </a:rPr>
              <a:t> </a:t>
            </a:r>
            <a:r>
              <a:rPr sz="1200" spc="-5" dirty="0">
                <a:latin typeface="Calibri"/>
                <a:cs typeface="Calibri"/>
              </a:rPr>
              <a:t>imaging</a:t>
            </a:r>
            <a:r>
              <a:rPr sz="1200" spc="5" dirty="0">
                <a:latin typeface="Calibri"/>
                <a:cs typeface="Calibri"/>
              </a:rPr>
              <a:t> </a:t>
            </a:r>
            <a:r>
              <a:rPr sz="1200" spc="-10" dirty="0">
                <a:latin typeface="Calibri"/>
                <a:cs typeface="Calibri"/>
              </a:rPr>
              <a:t>systems,</a:t>
            </a:r>
            <a:r>
              <a:rPr sz="1200" spc="10" dirty="0">
                <a:latin typeface="Calibri"/>
                <a:cs typeface="Calibri"/>
              </a:rPr>
              <a:t> </a:t>
            </a:r>
            <a:r>
              <a:rPr sz="1200" spc="-15" dirty="0">
                <a:latin typeface="Calibri"/>
                <a:cs typeface="Calibri"/>
              </a:rPr>
              <a:t>Pattern</a:t>
            </a:r>
            <a:r>
              <a:rPr sz="1200" spc="5" dirty="0">
                <a:latin typeface="Calibri"/>
                <a:cs typeface="Calibri"/>
              </a:rPr>
              <a:t> </a:t>
            </a:r>
            <a:r>
              <a:rPr sz="1200" spc="-10" dirty="0">
                <a:latin typeface="Calibri"/>
                <a:cs typeface="Calibri"/>
              </a:rPr>
              <a:t>Recognition</a:t>
            </a:r>
            <a:r>
              <a:rPr sz="1200" spc="5" dirty="0">
                <a:latin typeface="Calibri"/>
                <a:cs typeface="Calibri"/>
              </a:rPr>
              <a:t> </a:t>
            </a:r>
            <a:r>
              <a:rPr sz="1200" dirty="0">
                <a:latin typeface="Calibri"/>
                <a:cs typeface="Calibri"/>
              </a:rPr>
              <a:t>34</a:t>
            </a:r>
            <a:r>
              <a:rPr sz="1200" spc="15" dirty="0">
                <a:latin typeface="Calibri"/>
                <a:cs typeface="Calibri"/>
              </a:rPr>
              <a:t> </a:t>
            </a:r>
            <a:r>
              <a:rPr sz="1200" spc="-5" dirty="0">
                <a:latin typeface="Calibri"/>
                <a:cs typeface="Calibri"/>
              </a:rPr>
              <a:t>(2001)</a:t>
            </a:r>
            <a:r>
              <a:rPr sz="1200" spc="10" dirty="0">
                <a:latin typeface="Calibri"/>
                <a:cs typeface="Calibri"/>
              </a:rPr>
              <a:t> </a:t>
            </a:r>
            <a:r>
              <a:rPr sz="1200" spc="-5" dirty="0">
                <a:latin typeface="Calibri"/>
                <a:cs typeface="Calibri"/>
              </a:rPr>
              <a:t>343-349</a:t>
            </a:r>
            <a:r>
              <a:rPr sz="1200" spc="15" dirty="0">
                <a:latin typeface="Calibri"/>
                <a:cs typeface="Calibri"/>
              </a:rPr>
              <a:t> </a:t>
            </a:r>
            <a:r>
              <a:rPr sz="1200" dirty="0">
                <a:latin typeface="Calibri"/>
                <a:cs typeface="Calibri"/>
              </a:rPr>
              <a:t>.</a:t>
            </a:r>
            <a:endParaRPr sz="1200">
              <a:latin typeface="Calibri"/>
              <a:cs typeface="Calibri"/>
            </a:endParaRPr>
          </a:p>
        </p:txBody>
      </p:sp>
      <p:grpSp>
        <p:nvGrpSpPr>
          <p:cNvPr id="4" name="object 4"/>
          <p:cNvGrpSpPr/>
          <p:nvPr/>
        </p:nvGrpSpPr>
        <p:grpSpPr>
          <a:xfrm>
            <a:off x="3127081" y="2287588"/>
            <a:ext cx="4096385" cy="3345179"/>
            <a:chOff x="1603080" y="2287587"/>
            <a:chExt cx="4096385" cy="3345179"/>
          </a:xfrm>
        </p:grpSpPr>
        <p:sp>
          <p:nvSpPr>
            <p:cNvPr id="5" name="object 5"/>
            <p:cNvSpPr/>
            <p:nvPr/>
          </p:nvSpPr>
          <p:spPr>
            <a:xfrm>
              <a:off x="2500541" y="2292350"/>
              <a:ext cx="2058035" cy="1933575"/>
            </a:xfrm>
            <a:custGeom>
              <a:avLst/>
              <a:gdLst/>
              <a:ahLst/>
              <a:cxnLst/>
              <a:rect l="l" t="t" r="r" b="b"/>
              <a:pathLst>
                <a:path w="2058035" h="1933575">
                  <a:moveTo>
                    <a:pt x="0" y="966652"/>
                  </a:moveTo>
                  <a:lnTo>
                    <a:pt x="1186" y="919816"/>
                  </a:lnTo>
                  <a:lnTo>
                    <a:pt x="4709" y="873556"/>
                  </a:lnTo>
                  <a:lnTo>
                    <a:pt x="10515" y="827923"/>
                  </a:lnTo>
                  <a:lnTo>
                    <a:pt x="18550" y="782965"/>
                  </a:lnTo>
                  <a:lnTo>
                    <a:pt x="28760" y="738735"/>
                  </a:lnTo>
                  <a:lnTo>
                    <a:pt x="41092" y="695283"/>
                  </a:lnTo>
                  <a:lnTo>
                    <a:pt x="55491" y="652659"/>
                  </a:lnTo>
                  <a:lnTo>
                    <a:pt x="71903" y="610914"/>
                  </a:lnTo>
                  <a:lnTo>
                    <a:pt x="90275" y="570099"/>
                  </a:lnTo>
                  <a:lnTo>
                    <a:pt x="110552" y="530264"/>
                  </a:lnTo>
                  <a:lnTo>
                    <a:pt x="132681" y="491460"/>
                  </a:lnTo>
                  <a:lnTo>
                    <a:pt x="156609" y="453738"/>
                  </a:lnTo>
                  <a:lnTo>
                    <a:pt x="182280" y="417149"/>
                  </a:lnTo>
                  <a:lnTo>
                    <a:pt x="209641" y="381742"/>
                  </a:lnTo>
                  <a:lnTo>
                    <a:pt x="238638" y="347569"/>
                  </a:lnTo>
                  <a:lnTo>
                    <a:pt x="269218" y="314680"/>
                  </a:lnTo>
                  <a:lnTo>
                    <a:pt x="301326" y="283125"/>
                  </a:lnTo>
                  <a:lnTo>
                    <a:pt x="334909" y="252957"/>
                  </a:lnTo>
                  <a:lnTo>
                    <a:pt x="369912" y="224224"/>
                  </a:lnTo>
                  <a:lnTo>
                    <a:pt x="406282" y="196978"/>
                  </a:lnTo>
                  <a:lnTo>
                    <a:pt x="443965" y="171269"/>
                  </a:lnTo>
                  <a:lnTo>
                    <a:pt x="482907" y="147149"/>
                  </a:lnTo>
                  <a:lnTo>
                    <a:pt x="523054" y="124667"/>
                  </a:lnTo>
                  <a:lnTo>
                    <a:pt x="564353" y="103874"/>
                  </a:lnTo>
                  <a:lnTo>
                    <a:pt x="606748" y="84822"/>
                  </a:lnTo>
                  <a:lnTo>
                    <a:pt x="650187" y="67560"/>
                  </a:lnTo>
                  <a:lnTo>
                    <a:pt x="694615" y="52139"/>
                  </a:lnTo>
                  <a:lnTo>
                    <a:pt x="739979" y="38610"/>
                  </a:lnTo>
                  <a:lnTo>
                    <a:pt x="786225" y="27023"/>
                  </a:lnTo>
                  <a:lnTo>
                    <a:pt x="833299" y="17430"/>
                  </a:lnTo>
                  <a:lnTo>
                    <a:pt x="881146" y="9880"/>
                  </a:lnTo>
                  <a:lnTo>
                    <a:pt x="929714" y="4425"/>
                  </a:lnTo>
                  <a:lnTo>
                    <a:pt x="978948" y="1114"/>
                  </a:lnTo>
                  <a:lnTo>
                    <a:pt x="1028794" y="0"/>
                  </a:lnTo>
                  <a:lnTo>
                    <a:pt x="1078639" y="1114"/>
                  </a:lnTo>
                  <a:lnTo>
                    <a:pt x="1127873" y="4425"/>
                  </a:lnTo>
                  <a:lnTo>
                    <a:pt x="1176441" y="9880"/>
                  </a:lnTo>
                  <a:lnTo>
                    <a:pt x="1224288" y="17430"/>
                  </a:lnTo>
                  <a:lnTo>
                    <a:pt x="1271362" y="27023"/>
                  </a:lnTo>
                  <a:lnTo>
                    <a:pt x="1317608" y="38610"/>
                  </a:lnTo>
                  <a:lnTo>
                    <a:pt x="1362972" y="52139"/>
                  </a:lnTo>
                  <a:lnTo>
                    <a:pt x="1407400" y="67560"/>
                  </a:lnTo>
                  <a:lnTo>
                    <a:pt x="1450839" y="84822"/>
                  </a:lnTo>
                  <a:lnTo>
                    <a:pt x="1493234" y="103874"/>
                  </a:lnTo>
                  <a:lnTo>
                    <a:pt x="1534533" y="124667"/>
                  </a:lnTo>
                  <a:lnTo>
                    <a:pt x="1574680" y="147149"/>
                  </a:lnTo>
                  <a:lnTo>
                    <a:pt x="1613621" y="171269"/>
                  </a:lnTo>
                  <a:lnTo>
                    <a:pt x="1651304" y="196978"/>
                  </a:lnTo>
                  <a:lnTo>
                    <a:pt x="1687675" y="224224"/>
                  </a:lnTo>
                  <a:lnTo>
                    <a:pt x="1722678" y="252957"/>
                  </a:lnTo>
                  <a:lnTo>
                    <a:pt x="1756261" y="283125"/>
                  </a:lnTo>
                  <a:lnTo>
                    <a:pt x="1788369" y="314680"/>
                  </a:lnTo>
                  <a:lnTo>
                    <a:pt x="1818949" y="347569"/>
                  </a:lnTo>
                  <a:lnTo>
                    <a:pt x="1847946" y="381742"/>
                  </a:lnTo>
                  <a:lnTo>
                    <a:pt x="1875307" y="417149"/>
                  </a:lnTo>
                  <a:lnTo>
                    <a:pt x="1900978" y="453738"/>
                  </a:lnTo>
                  <a:lnTo>
                    <a:pt x="1924906" y="491460"/>
                  </a:lnTo>
                  <a:lnTo>
                    <a:pt x="1947035" y="530264"/>
                  </a:lnTo>
                  <a:lnTo>
                    <a:pt x="1967312" y="570099"/>
                  </a:lnTo>
                  <a:lnTo>
                    <a:pt x="1985684" y="610914"/>
                  </a:lnTo>
                  <a:lnTo>
                    <a:pt x="2002096" y="652659"/>
                  </a:lnTo>
                  <a:lnTo>
                    <a:pt x="2016495" y="695283"/>
                  </a:lnTo>
                  <a:lnTo>
                    <a:pt x="2028827" y="738735"/>
                  </a:lnTo>
                  <a:lnTo>
                    <a:pt x="2039037" y="782965"/>
                  </a:lnTo>
                  <a:lnTo>
                    <a:pt x="2047072" y="827923"/>
                  </a:lnTo>
                  <a:lnTo>
                    <a:pt x="2052878" y="873556"/>
                  </a:lnTo>
                  <a:lnTo>
                    <a:pt x="2056401" y="919816"/>
                  </a:lnTo>
                  <a:lnTo>
                    <a:pt x="2057588" y="966652"/>
                  </a:lnTo>
                  <a:lnTo>
                    <a:pt x="2056401" y="1013487"/>
                  </a:lnTo>
                  <a:lnTo>
                    <a:pt x="2052878" y="1059747"/>
                  </a:lnTo>
                  <a:lnTo>
                    <a:pt x="2047072" y="1105380"/>
                  </a:lnTo>
                  <a:lnTo>
                    <a:pt x="2039037" y="1150338"/>
                  </a:lnTo>
                  <a:lnTo>
                    <a:pt x="2028827" y="1194568"/>
                  </a:lnTo>
                  <a:lnTo>
                    <a:pt x="2016495" y="1238020"/>
                  </a:lnTo>
                  <a:lnTo>
                    <a:pt x="2002096" y="1280644"/>
                  </a:lnTo>
                  <a:lnTo>
                    <a:pt x="1985684" y="1322389"/>
                  </a:lnTo>
                  <a:lnTo>
                    <a:pt x="1967312" y="1363204"/>
                  </a:lnTo>
                  <a:lnTo>
                    <a:pt x="1947035" y="1403039"/>
                  </a:lnTo>
                  <a:lnTo>
                    <a:pt x="1924906" y="1441843"/>
                  </a:lnTo>
                  <a:lnTo>
                    <a:pt x="1900978" y="1479565"/>
                  </a:lnTo>
                  <a:lnTo>
                    <a:pt x="1875307" y="1516154"/>
                  </a:lnTo>
                  <a:lnTo>
                    <a:pt x="1847946" y="1551561"/>
                  </a:lnTo>
                  <a:lnTo>
                    <a:pt x="1818949" y="1585734"/>
                  </a:lnTo>
                  <a:lnTo>
                    <a:pt x="1788369" y="1618623"/>
                  </a:lnTo>
                  <a:lnTo>
                    <a:pt x="1756261" y="1650178"/>
                  </a:lnTo>
                  <a:lnTo>
                    <a:pt x="1722678" y="1680346"/>
                  </a:lnTo>
                  <a:lnTo>
                    <a:pt x="1687675" y="1709079"/>
                  </a:lnTo>
                  <a:lnTo>
                    <a:pt x="1651304" y="1736325"/>
                  </a:lnTo>
                  <a:lnTo>
                    <a:pt x="1613621" y="1762034"/>
                  </a:lnTo>
                  <a:lnTo>
                    <a:pt x="1574680" y="1786154"/>
                  </a:lnTo>
                  <a:lnTo>
                    <a:pt x="1534533" y="1808636"/>
                  </a:lnTo>
                  <a:lnTo>
                    <a:pt x="1493234" y="1829429"/>
                  </a:lnTo>
                  <a:lnTo>
                    <a:pt x="1450839" y="1848481"/>
                  </a:lnTo>
                  <a:lnTo>
                    <a:pt x="1407400" y="1865743"/>
                  </a:lnTo>
                  <a:lnTo>
                    <a:pt x="1362972" y="1881164"/>
                  </a:lnTo>
                  <a:lnTo>
                    <a:pt x="1317608" y="1894693"/>
                  </a:lnTo>
                  <a:lnTo>
                    <a:pt x="1271362" y="1906280"/>
                  </a:lnTo>
                  <a:lnTo>
                    <a:pt x="1224288" y="1915873"/>
                  </a:lnTo>
                  <a:lnTo>
                    <a:pt x="1176441" y="1923423"/>
                  </a:lnTo>
                  <a:lnTo>
                    <a:pt x="1127873" y="1928878"/>
                  </a:lnTo>
                  <a:lnTo>
                    <a:pt x="1078639" y="1932189"/>
                  </a:lnTo>
                  <a:lnTo>
                    <a:pt x="1028794" y="1933304"/>
                  </a:lnTo>
                  <a:lnTo>
                    <a:pt x="978948" y="1932189"/>
                  </a:lnTo>
                  <a:lnTo>
                    <a:pt x="929714" y="1928878"/>
                  </a:lnTo>
                  <a:lnTo>
                    <a:pt x="881146" y="1923423"/>
                  </a:lnTo>
                  <a:lnTo>
                    <a:pt x="833299" y="1915873"/>
                  </a:lnTo>
                  <a:lnTo>
                    <a:pt x="786225" y="1906280"/>
                  </a:lnTo>
                  <a:lnTo>
                    <a:pt x="739979" y="1894693"/>
                  </a:lnTo>
                  <a:lnTo>
                    <a:pt x="694615" y="1881164"/>
                  </a:lnTo>
                  <a:lnTo>
                    <a:pt x="650187" y="1865743"/>
                  </a:lnTo>
                  <a:lnTo>
                    <a:pt x="606748" y="1848481"/>
                  </a:lnTo>
                  <a:lnTo>
                    <a:pt x="564353" y="1829429"/>
                  </a:lnTo>
                  <a:lnTo>
                    <a:pt x="523054" y="1808636"/>
                  </a:lnTo>
                  <a:lnTo>
                    <a:pt x="482907" y="1786154"/>
                  </a:lnTo>
                  <a:lnTo>
                    <a:pt x="443965" y="1762034"/>
                  </a:lnTo>
                  <a:lnTo>
                    <a:pt x="406282" y="1736325"/>
                  </a:lnTo>
                  <a:lnTo>
                    <a:pt x="369912" y="1709079"/>
                  </a:lnTo>
                  <a:lnTo>
                    <a:pt x="334909" y="1680346"/>
                  </a:lnTo>
                  <a:lnTo>
                    <a:pt x="301326" y="1650178"/>
                  </a:lnTo>
                  <a:lnTo>
                    <a:pt x="269218" y="1618623"/>
                  </a:lnTo>
                  <a:lnTo>
                    <a:pt x="238638" y="1585734"/>
                  </a:lnTo>
                  <a:lnTo>
                    <a:pt x="209641" y="1551561"/>
                  </a:lnTo>
                  <a:lnTo>
                    <a:pt x="182280" y="1516154"/>
                  </a:lnTo>
                  <a:lnTo>
                    <a:pt x="156609" y="1479565"/>
                  </a:lnTo>
                  <a:lnTo>
                    <a:pt x="132681" y="1441843"/>
                  </a:lnTo>
                  <a:lnTo>
                    <a:pt x="110552" y="1403039"/>
                  </a:lnTo>
                  <a:lnTo>
                    <a:pt x="90275" y="1363204"/>
                  </a:lnTo>
                  <a:lnTo>
                    <a:pt x="71903" y="1322389"/>
                  </a:lnTo>
                  <a:lnTo>
                    <a:pt x="55491" y="1280644"/>
                  </a:lnTo>
                  <a:lnTo>
                    <a:pt x="41092" y="1238020"/>
                  </a:lnTo>
                  <a:lnTo>
                    <a:pt x="28760" y="1194568"/>
                  </a:lnTo>
                  <a:lnTo>
                    <a:pt x="18550" y="1150338"/>
                  </a:lnTo>
                  <a:lnTo>
                    <a:pt x="10515" y="1105380"/>
                  </a:lnTo>
                  <a:lnTo>
                    <a:pt x="4709" y="1059747"/>
                  </a:lnTo>
                  <a:lnTo>
                    <a:pt x="1186" y="1013487"/>
                  </a:lnTo>
                  <a:lnTo>
                    <a:pt x="0" y="966652"/>
                  </a:lnTo>
                  <a:close/>
                </a:path>
              </a:pathLst>
            </a:custGeom>
            <a:ln w="9525">
              <a:solidFill>
                <a:srgbClr val="000000"/>
              </a:solidFill>
            </a:ln>
          </p:spPr>
          <p:txBody>
            <a:bodyPr wrap="square" lIns="0" tIns="0" rIns="0" bIns="0" rtlCol="0"/>
            <a:lstStyle/>
            <a:p>
              <a:endParaRPr/>
            </a:p>
          </p:txBody>
        </p:sp>
        <p:sp>
          <p:nvSpPr>
            <p:cNvPr id="6" name="object 6"/>
            <p:cNvSpPr/>
            <p:nvPr/>
          </p:nvSpPr>
          <p:spPr>
            <a:xfrm>
              <a:off x="1607842" y="4051860"/>
              <a:ext cx="1451610" cy="1462405"/>
            </a:xfrm>
            <a:custGeom>
              <a:avLst/>
              <a:gdLst/>
              <a:ahLst/>
              <a:cxnLst/>
              <a:rect l="l" t="t" r="r" b="b"/>
              <a:pathLst>
                <a:path w="1451610" h="1462404">
                  <a:moveTo>
                    <a:pt x="307410" y="0"/>
                  </a:moveTo>
                  <a:lnTo>
                    <a:pt x="1451364" y="303603"/>
                  </a:lnTo>
                  <a:lnTo>
                    <a:pt x="1143953" y="1461902"/>
                  </a:lnTo>
                  <a:lnTo>
                    <a:pt x="0" y="1158298"/>
                  </a:lnTo>
                  <a:lnTo>
                    <a:pt x="307410" y="0"/>
                  </a:lnTo>
                  <a:close/>
                </a:path>
              </a:pathLst>
            </a:custGeom>
            <a:ln w="9524">
              <a:solidFill>
                <a:srgbClr val="000000"/>
              </a:solidFill>
            </a:ln>
          </p:spPr>
          <p:txBody>
            <a:bodyPr wrap="square" lIns="0" tIns="0" rIns="0" bIns="0" rtlCol="0"/>
            <a:lstStyle/>
            <a:p>
              <a:endParaRPr/>
            </a:p>
          </p:txBody>
        </p:sp>
        <p:sp>
          <p:nvSpPr>
            <p:cNvPr id="7" name="object 7"/>
            <p:cNvSpPr/>
            <p:nvPr/>
          </p:nvSpPr>
          <p:spPr>
            <a:xfrm>
              <a:off x="4320498" y="3776353"/>
              <a:ext cx="1374140" cy="1851660"/>
            </a:xfrm>
            <a:custGeom>
              <a:avLst/>
              <a:gdLst/>
              <a:ahLst/>
              <a:cxnLst/>
              <a:rect l="l" t="t" r="r" b="b"/>
              <a:pathLst>
                <a:path w="1374139" h="1851660">
                  <a:moveTo>
                    <a:pt x="496615" y="1851397"/>
                  </a:moveTo>
                  <a:lnTo>
                    <a:pt x="0" y="648119"/>
                  </a:lnTo>
                  <a:lnTo>
                    <a:pt x="877046" y="0"/>
                  </a:lnTo>
                  <a:lnTo>
                    <a:pt x="1373662" y="1203277"/>
                  </a:lnTo>
                  <a:lnTo>
                    <a:pt x="496615" y="1851397"/>
                  </a:lnTo>
                  <a:close/>
                </a:path>
              </a:pathLst>
            </a:custGeom>
            <a:ln w="9524">
              <a:solidFill>
                <a:srgbClr val="000000"/>
              </a:solidFill>
            </a:ln>
          </p:spPr>
          <p:txBody>
            <a:bodyPr wrap="square" lIns="0" tIns="0" rIns="0" bIns="0" rtlCol="0"/>
            <a:lstStyle/>
            <a:p>
              <a:endParaRPr/>
            </a:p>
          </p:txBody>
        </p:sp>
        <p:sp>
          <p:nvSpPr>
            <p:cNvPr id="8" name="object 8"/>
            <p:cNvSpPr/>
            <p:nvPr/>
          </p:nvSpPr>
          <p:spPr>
            <a:xfrm>
              <a:off x="1814677" y="4756307"/>
              <a:ext cx="537845" cy="757555"/>
            </a:xfrm>
            <a:custGeom>
              <a:avLst/>
              <a:gdLst/>
              <a:ahLst/>
              <a:cxnLst/>
              <a:rect l="l" t="t" r="r" b="b"/>
              <a:pathLst>
                <a:path w="537844" h="757554">
                  <a:moveTo>
                    <a:pt x="529560" y="0"/>
                  </a:moveTo>
                  <a:lnTo>
                    <a:pt x="40093" y="692470"/>
                  </a:lnTo>
                  <a:lnTo>
                    <a:pt x="12871" y="673226"/>
                  </a:lnTo>
                  <a:lnTo>
                    <a:pt x="0" y="757443"/>
                  </a:lnTo>
                  <a:lnTo>
                    <a:pt x="75096" y="717209"/>
                  </a:lnTo>
                  <a:lnTo>
                    <a:pt x="47872" y="697967"/>
                  </a:lnTo>
                  <a:lnTo>
                    <a:pt x="537338" y="5497"/>
                  </a:lnTo>
                  <a:lnTo>
                    <a:pt x="529560" y="0"/>
                  </a:lnTo>
                  <a:close/>
                </a:path>
              </a:pathLst>
            </a:custGeom>
            <a:solidFill>
              <a:srgbClr val="F99C04"/>
            </a:solidFill>
          </p:spPr>
          <p:txBody>
            <a:bodyPr wrap="square" lIns="0" tIns="0" rIns="0" bIns="0" rtlCol="0"/>
            <a:lstStyle/>
            <a:p>
              <a:endParaRPr/>
            </a:p>
          </p:txBody>
        </p:sp>
        <p:sp>
          <p:nvSpPr>
            <p:cNvPr id="9" name="object 9"/>
            <p:cNvSpPr/>
            <p:nvPr/>
          </p:nvSpPr>
          <p:spPr>
            <a:xfrm>
              <a:off x="2729162" y="3662424"/>
              <a:ext cx="457834" cy="563245"/>
            </a:xfrm>
            <a:custGeom>
              <a:avLst/>
              <a:gdLst/>
              <a:ahLst/>
              <a:cxnLst/>
              <a:rect l="l" t="t" r="r" b="b"/>
              <a:pathLst>
                <a:path w="457835" h="563245">
                  <a:moveTo>
                    <a:pt x="0" y="563230"/>
                  </a:moveTo>
                  <a:lnTo>
                    <a:pt x="457242" y="0"/>
                  </a:lnTo>
                </a:path>
              </a:pathLst>
            </a:custGeom>
            <a:ln w="9525">
              <a:solidFill>
                <a:srgbClr val="F99C04"/>
              </a:solidFill>
            </a:ln>
          </p:spPr>
          <p:txBody>
            <a:bodyPr wrap="square" lIns="0" tIns="0" rIns="0" bIns="0" rtlCol="0"/>
            <a:lstStyle/>
            <a:p>
              <a:endParaRPr/>
            </a:p>
          </p:txBody>
        </p:sp>
        <p:sp>
          <p:nvSpPr>
            <p:cNvPr id="10" name="object 10"/>
            <p:cNvSpPr/>
            <p:nvPr/>
          </p:nvSpPr>
          <p:spPr>
            <a:xfrm>
              <a:off x="3211861" y="3656685"/>
              <a:ext cx="1348105" cy="573405"/>
            </a:xfrm>
            <a:custGeom>
              <a:avLst/>
              <a:gdLst/>
              <a:ahLst/>
              <a:cxnLst/>
              <a:rect l="l" t="t" r="r" b="b"/>
              <a:pathLst>
                <a:path w="1348104" h="573404">
                  <a:moveTo>
                    <a:pt x="85001" y="0"/>
                  </a:moveTo>
                  <a:lnTo>
                    <a:pt x="0" y="5737"/>
                  </a:lnTo>
                  <a:lnTo>
                    <a:pt x="55591" y="70295"/>
                  </a:lnTo>
                  <a:lnTo>
                    <a:pt x="68458" y="39541"/>
                  </a:lnTo>
                  <a:lnTo>
                    <a:pt x="1344429" y="573361"/>
                  </a:lnTo>
                  <a:lnTo>
                    <a:pt x="1348105" y="564574"/>
                  </a:lnTo>
                  <a:lnTo>
                    <a:pt x="72134" y="30754"/>
                  </a:lnTo>
                  <a:lnTo>
                    <a:pt x="85001" y="0"/>
                  </a:lnTo>
                  <a:close/>
                </a:path>
              </a:pathLst>
            </a:custGeom>
            <a:solidFill>
              <a:srgbClr val="F99C04"/>
            </a:solidFill>
          </p:spPr>
          <p:txBody>
            <a:bodyPr wrap="square" lIns="0" tIns="0" rIns="0" bIns="0" rtlCol="0"/>
            <a:lstStyle/>
            <a:p>
              <a:endParaRPr/>
            </a:p>
          </p:txBody>
        </p:sp>
      </p:grpSp>
      <p:sp>
        <p:nvSpPr>
          <p:cNvPr id="11" name="object 11"/>
          <p:cNvSpPr/>
          <p:nvPr/>
        </p:nvSpPr>
        <p:spPr>
          <a:xfrm>
            <a:off x="6359565" y="4412763"/>
            <a:ext cx="1579245" cy="692785"/>
          </a:xfrm>
          <a:custGeom>
            <a:avLst/>
            <a:gdLst/>
            <a:ahLst/>
            <a:cxnLst/>
            <a:rect l="l" t="t" r="r" b="b"/>
            <a:pathLst>
              <a:path w="1579245" h="692785">
                <a:moveTo>
                  <a:pt x="0" y="0"/>
                </a:moveTo>
                <a:lnTo>
                  <a:pt x="1578924" y="692586"/>
                </a:lnTo>
              </a:path>
            </a:pathLst>
          </a:custGeom>
          <a:ln w="9525">
            <a:solidFill>
              <a:srgbClr val="F99C04"/>
            </a:solidFill>
          </a:ln>
        </p:spPr>
        <p:txBody>
          <a:bodyPr wrap="square" lIns="0" tIns="0" rIns="0" bIns="0" rtlCol="0"/>
          <a:lstStyle/>
          <a:p>
            <a:endParaRPr/>
          </a:p>
        </p:txBody>
      </p:sp>
      <p:grpSp>
        <p:nvGrpSpPr>
          <p:cNvPr id="12" name="object 12"/>
          <p:cNvGrpSpPr/>
          <p:nvPr/>
        </p:nvGrpSpPr>
        <p:grpSpPr>
          <a:xfrm>
            <a:off x="8060296" y="5128548"/>
            <a:ext cx="360680" cy="391795"/>
            <a:chOff x="6536296" y="5128547"/>
            <a:chExt cx="360680" cy="391795"/>
          </a:xfrm>
        </p:grpSpPr>
        <p:sp>
          <p:nvSpPr>
            <p:cNvPr id="13" name="object 13"/>
            <p:cNvSpPr/>
            <p:nvPr/>
          </p:nvSpPr>
          <p:spPr>
            <a:xfrm>
              <a:off x="6541059" y="5133309"/>
              <a:ext cx="351155" cy="382270"/>
            </a:xfrm>
            <a:custGeom>
              <a:avLst/>
              <a:gdLst/>
              <a:ahLst/>
              <a:cxnLst/>
              <a:rect l="l" t="t" r="r" b="b"/>
              <a:pathLst>
                <a:path w="351154" h="382270">
                  <a:moveTo>
                    <a:pt x="195249" y="0"/>
                  </a:moveTo>
                  <a:lnTo>
                    <a:pt x="147544" y="2117"/>
                  </a:lnTo>
                  <a:lnTo>
                    <a:pt x="104152" y="11911"/>
                  </a:lnTo>
                  <a:lnTo>
                    <a:pt x="66429" y="29205"/>
                  </a:lnTo>
                  <a:lnTo>
                    <a:pt x="35732" y="53821"/>
                  </a:lnTo>
                  <a:lnTo>
                    <a:pt x="13416" y="85582"/>
                  </a:lnTo>
                  <a:lnTo>
                    <a:pt x="1338" y="122472"/>
                  </a:lnTo>
                  <a:lnTo>
                    <a:pt x="0" y="161797"/>
                  </a:lnTo>
                  <a:lnTo>
                    <a:pt x="8732" y="202366"/>
                  </a:lnTo>
                  <a:lnTo>
                    <a:pt x="26867" y="242985"/>
                  </a:lnTo>
                  <a:lnTo>
                    <a:pt x="53732" y="282463"/>
                  </a:lnTo>
                  <a:lnTo>
                    <a:pt x="88658" y="319607"/>
                  </a:lnTo>
                  <a:lnTo>
                    <a:pt x="130976" y="353224"/>
                  </a:lnTo>
                  <a:lnTo>
                    <a:pt x="180015" y="382122"/>
                  </a:lnTo>
                  <a:lnTo>
                    <a:pt x="222681" y="296962"/>
                  </a:lnTo>
                  <a:lnTo>
                    <a:pt x="172143" y="266211"/>
                  </a:lnTo>
                  <a:lnTo>
                    <a:pt x="132420" y="231185"/>
                  </a:lnTo>
                  <a:lnTo>
                    <a:pt x="105555" y="194663"/>
                  </a:lnTo>
                  <a:lnTo>
                    <a:pt x="93592" y="159425"/>
                  </a:lnTo>
                  <a:lnTo>
                    <a:pt x="98576" y="128248"/>
                  </a:lnTo>
                  <a:lnTo>
                    <a:pt x="120564" y="105590"/>
                  </a:lnTo>
                  <a:lnTo>
                    <a:pt x="155951" y="94074"/>
                  </a:lnTo>
                  <a:lnTo>
                    <a:pt x="201288" y="93727"/>
                  </a:lnTo>
                  <a:lnTo>
                    <a:pt x="253125" y="104574"/>
                  </a:lnTo>
                  <a:lnTo>
                    <a:pt x="308013" y="126643"/>
                  </a:lnTo>
                  <a:lnTo>
                    <a:pt x="350679" y="41483"/>
                  </a:lnTo>
                  <a:lnTo>
                    <a:pt x="298172" y="19505"/>
                  </a:lnTo>
                  <a:lnTo>
                    <a:pt x="245910" y="5736"/>
                  </a:lnTo>
                  <a:lnTo>
                    <a:pt x="195249" y="0"/>
                  </a:lnTo>
                  <a:close/>
                </a:path>
              </a:pathLst>
            </a:custGeom>
            <a:solidFill>
              <a:srgbClr val="F99C04"/>
            </a:solidFill>
          </p:spPr>
          <p:txBody>
            <a:bodyPr wrap="square" lIns="0" tIns="0" rIns="0" bIns="0" rtlCol="0"/>
            <a:lstStyle/>
            <a:p>
              <a:endParaRPr/>
            </a:p>
          </p:txBody>
        </p:sp>
        <p:sp>
          <p:nvSpPr>
            <p:cNvPr id="14" name="object 14"/>
            <p:cNvSpPr/>
            <p:nvPr/>
          </p:nvSpPr>
          <p:spPr>
            <a:xfrm>
              <a:off x="6541058" y="5133309"/>
              <a:ext cx="351155" cy="382270"/>
            </a:xfrm>
            <a:custGeom>
              <a:avLst/>
              <a:gdLst/>
              <a:ahLst/>
              <a:cxnLst/>
              <a:rect l="l" t="t" r="r" b="b"/>
              <a:pathLst>
                <a:path w="351154" h="382270">
                  <a:moveTo>
                    <a:pt x="180016" y="382122"/>
                  </a:moveTo>
                  <a:lnTo>
                    <a:pt x="130976" y="353224"/>
                  </a:lnTo>
                  <a:lnTo>
                    <a:pt x="88658" y="319607"/>
                  </a:lnTo>
                  <a:lnTo>
                    <a:pt x="53732" y="282463"/>
                  </a:lnTo>
                  <a:lnTo>
                    <a:pt x="26867" y="242985"/>
                  </a:lnTo>
                  <a:lnTo>
                    <a:pt x="8732" y="202366"/>
                  </a:lnTo>
                  <a:lnTo>
                    <a:pt x="0" y="161797"/>
                  </a:lnTo>
                  <a:lnTo>
                    <a:pt x="1338" y="122472"/>
                  </a:lnTo>
                  <a:lnTo>
                    <a:pt x="13417" y="85582"/>
                  </a:lnTo>
                  <a:lnTo>
                    <a:pt x="35732" y="53821"/>
                  </a:lnTo>
                  <a:lnTo>
                    <a:pt x="66430" y="29205"/>
                  </a:lnTo>
                  <a:lnTo>
                    <a:pt x="104152" y="11911"/>
                  </a:lnTo>
                  <a:lnTo>
                    <a:pt x="147544" y="2117"/>
                  </a:lnTo>
                  <a:lnTo>
                    <a:pt x="195249" y="0"/>
                  </a:lnTo>
                  <a:lnTo>
                    <a:pt x="245911" y="5736"/>
                  </a:lnTo>
                  <a:lnTo>
                    <a:pt x="298173" y="19505"/>
                  </a:lnTo>
                  <a:lnTo>
                    <a:pt x="350680" y="41483"/>
                  </a:lnTo>
                  <a:lnTo>
                    <a:pt x="308014" y="126642"/>
                  </a:lnTo>
                  <a:lnTo>
                    <a:pt x="253126" y="104574"/>
                  </a:lnTo>
                  <a:lnTo>
                    <a:pt x="201289" y="93727"/>
                  </a:lnTo>
                  <a:lnTo>
                    <a:pt x="155951" y="94074"/>
                  </a:lnTo>
                  <a:lnTo>
                    <a:pt x="120564" y="105590"/>
                  </a:lnTo>
                  <a:lnTo>
                    <a:pt x="98576" y="128248"/>
                  </a:lnTo>
                  <a:lnTo>
                    <a:pt x="93592" y="159425"/>
                  </a:lnTo>
                  <a:lnTo>
                    <a:pt x="105555" y="194663"/>
                  </a:lnTo>
                  <a:lnTo>
                    <a:pt x="132420" y="231185"/>
                  </a:lnTo>
                  <a:lnTo>
                    <a:pt x="172144" y="266211"/>
                  </a:lnTo>
                  <a:lnTo>
                    <a:pt x="222681" y="296962"/>
                  </a:lnTo>
                  <a:lnTo>
                    <a:pt x="180016" y="382122"/>
                  </a:lnTo>
                  <a:close/>
                </a:path>
              </a:pathLst>
            </a:custGeom>
            <a:ln w="9525">
              <a:solidFill>
                <a:srgbClr val="F99C04"/>
              </a:solidFill>
            </a:ln>
          </p:spPr>
          <p:txBody>
            <a:bodyPr wrap="square" lIns="0" tIns="0" rIns="0" bIns="0" rtlCol="0"/>
            <a:lstStyle/>
            <a:p>
              <a:endParaRPr/>
            </a:p>
          </p:txBody>
        </p:sp>
      </p:grpSp>
      <p:grpSp>
        <p:nvGrpSpPr>
          <p:cNvPr id="15" name="object 15"/>
          <p:cNvGrpSpPr/>
          <p:nvPr/>
        </p:nvGrpSpPr>
        <p:grpSpPr>
          <a:xfrm>
            <a:off x="2657373" y="5481394"/>
            <a:ext cx="803910" cy="737235"/>
            <a:chOff x="1133373" y="5481393"/>
            <a:chExt cx="803910" cy="737235"/>
          </a:xfrm>
        </p:grpSpPr>
        <p:sp>
          <p:nvSpPr>
            <p:cNvPr id="16" name="object 16"/>
            <p:cNvSpPr/>
            <p:nvPr/>
          </p:nvSpPr>
          <p:spPr>
            <a:xfrm>
              <a:off x="1138135" y="5609114"/>
              <a:ext cx="631825" cy="605155"/>
            </a:xfrm>
            <a:custGeom>
              <a:avLst/>
              <a:gdLst/>
              <a:ahLst/>
              <a:cxnLst/>
              <a:rect l="l" t="t" r="r" b="b"/>
              <a:pathLst>
                <a:path w="631825" h="605154">
                  <a:moveTo>
                    <a:pt x="218712" y="0"/>
                  </a:moveTo>
                  <a:lnTo>
                    <a:pt x="0" y="268714"/>
                  </a:lnTo>
                  <a:lnTo>
                    <a:pt x="412768" y="604675"/>
                  </a:lnTo>
                  <a:lnTo>
                    <a:pt x="631480" y="335960"/>
                  </a:lnTo>
                  <a:lnTo>
                    <a:pt x="218712" y="0"/>
                  </a:lnTo>
                  <a:close/>
                </a:path>
              </a:pathLst>
            </a:custGeom>
            <a:solidFill>
              <a:srgbClr val="7F7F7F"/>
            </a:solidFill>
          </p:spPr>
          <p:txBody>
            <a:bodyPr wrap="square" lIns="0" tIns="0" rIns="0" bIns="0" rtlCol="0"/>
            <a:lstStyle/>
            <a:p>
              <a:endParaRPr/>
            </a:p>
          </p:txBody>
        </p:sp>
        <p:sp>
          <p:nvSpPr>
            <p:cNvPr id="17" name="object 17"/>
            <p:cNvSpPr/>
            <p:nvPr/>
          </p:nvSpPr>
          <p:spPr>
            <a:xfrm>
              <a:off x="1550903" y="5928408"/>
              <a:ext cx="381635" cy="285750"/>
            </a:xfrm>
            <a:custGeom>
              <a:avLst/>
              <a:gdLst/>
              <a:ahLst/>
              <a:cxnLst/>
              <a:rect l="l" t="t" r="r" b="b"/>
              <a:pathLst>
                <a:path w="381635" h="285750">
                  <a:moveTo>
                    <a:pt x="381186" y="0"/>
                  </a:moveTo>
                  <a:lnTo>
                    <a:pt x="218711" y="16667"/>
                  </a:lnTo>
                  <a:lnTo>
                    <a:pt x="0" y="285381"/>
                  </a:lnTo>
                  <a:lnTo>
                    <a:pt x="162474" y="268714"/>
                  </a:lnTo>
                  <a:lnTo>
                    <a:pt x="381186" y="0"/>
                  </a:lnTo>
                  <a:close/>
                </a:path>
              </a:pathLst>
            </a:custGeom>
            <a:solidFill>
              <a:srgbClr val="666666"/>
            </a:solidFill>
          </p:spPr>
          <p:txBody>
            <a:bodyPr wrap="square" lIns="0" tIns="0" rIns="0" bIns="0" rtlCol="0"/>
            <a:lstStyle/>
            <a:p>
              <a:endParaRPr/>
            </a:p>
          </p:txBody>
        </p:sp>
        <p:sp>
          <p:nvSpPr>
            <p:cNvPr id="18" name="object 18"/>
            <p:cNvSpPr/>
            <p:nvPr/>
          </p:nvSpPr>
          <p:spPr>
            <a:xfrm>
              <a:off x="1356847" y="5592447"/>
              <a:ext cx="575310" cy="353060"/>
            </a:xfrm>
            <a:custGeom>
              <a:avLst/>
              <a:gdLst/>
              <a:ahLst/>
              <a:cxnLst/>
              <a:rect l="l" t="t" r="r" b="b"/>
              <a:pathLst>
                <a:path w="575310" h="353060">
                  <a:moveTo>
                    <a:pt x="162474" y="0"/>
                  </a:moveTo>
                  <a:lnTo>
                    <a:pt x="0" y="16667"/>
                  </a:lnTo>
                  <a:lnTo>
                    <a:pt x="412767" y="352628"/>
                  </a:lnTo>
                  <a:lnTo>
                    <a:pt x="575242" y="335960"/>
                  </a:lnTo>
                  <a:lnTo>
                    <a:pt x="162474" y="0"/>
                  </a:lnTo>
                  <a:close/>
                </a:path>
              </a:pathLst>
            </a:custGeom>
            <a:solidFill>
              <a:srgbClr val="989898"/>
            </a:solidFill>
          </p:spPr>
          <p:txBody>
            <a:bodyPr wrap="square" lIns="0" tIns="0" rIns="0" bIns="0" rtlCol="0"/>
            <a:lstStyle/>
            <a:p>
              <a:endParaRPr/>
            </a:p>
          </p:txBody>
        </p:sp>
        <p:sp>
          <p:nvSpPr>
            <p:cNvPr id="19" name="object 19"/>
            <p:cNvSpPr/>
            <p:nvPr/>
          </p:nvSpPr>
          <p:spPr>
            <a:xfrm>
              <a:off x="1138135" y="5592446"/>
              <a:ext cx="794385" cy="621665"/>
            </a:xfrm>
            <a:custGeom>
              <a:avLst/>
              <a:gdLst/>
              <a:ahLst/>
              <a:cxnLst/>
              <a:rect l="l" t="t" r="r" b="b"/>
              <a:pathLst>
                <a:path w="794385" h="621664">
                  <a:moveTo>
                    <a:pt x="218712" y="16667"/>
                  </a:moveTo>
                  <a:lnTo>
                    <a:pt x="381187" y="0"/>
                  </a:lnTo>
                  <a:lnTo>
                    <a:pt x="793955" y="335960"/>
                  </a:lnTo>
                  <a:lnTo>
                    <a:pt x="575243" y="604675"/>
                  </a:lnTo>
                  <a:lnTo>
                    <a:pt x="412768" y="621342"/>
                  </a:lnTo>
                  <a:lnTo>
                    <a:pt x="0" y="285381"/>
                  </a:lnTo>
                  <a:lnTo>
                    <a:pt x="218712" y="16667"/>
                  </a:lnTo>
                  <a:close/>
                </a:path>
                <a:path w="794385" h="621664">
                  <a:moveTo>
                    <a:pt x="218712" y="16667"/>
                  </a:moveTo>
                  <a:lnTo>
                    <a:pt x="631480" y="352628"/>
                  </a:lnTo>
                  <a:lnTo>
                    <a:pt x="793955" y="335960"/>
                  </a:lnTo>
                </a:path>
                <a:path w="794385" h="621664">
                  <a:moveTo>
                    <a:pt x="631480" y="352628"/>
                  </a:moveTo>
                  <a:lnTo>
                    <a:pt x="412768" y="621342"/>
                  </a:lnTo>
                </a:path>
              </a:pathLst>
            </a:custGeom>
            <a:ln w="9524">
              <a:solidFill>
                <a:srgbClr val="000000"/>
              </a:solidFill>
            </a:ln>
          </p:spPr>
          <p:txBody>
            <a:bodyPr wrap="square" lIns="0" tIns="0" rIns="0" bIns="0" rtlCol="0"/>
            <a:lstStyle/>
            <a:p>
              <a:endParaRPr/>
            </a:p>
          </p:txBody>
        </p:sp>
        <p:pic>
          <p:nvPicPr>
            <p:cNvPr id="20" name="object 20"/>
            <p:cNvPicPr/>
            <p:nvPr/>
          </p:nvPicPr>
          <p:blipFill>
            <a:blip r:embed="rId2" cstate="print"/>
            <a:stretch>
              <a:fillRect/>
            </a:stretch>
          </p:blipFill>
          <p:spPr>
            <a:xfrm>
              <a:off x="1513732" y="5490758"/>
              <a:ext cx="363435" cy="356248"/>
            </a:xfrm>
            <a:prstGeom prst="rect">
              <a:avLst/>
            </a:prstGeom>
          </p:spPr>
        </p:pic>
        <p:pic>
          <p:nvPicPr>
            <p:cNvPr id="21" name="object 21"/>
            <p:cNvPicPr/>
            <p:nvPr/>
          </p:nvPicPr>
          <p:blipFill>
            <a:blip r:embed="rId3" cstate="print"/>
            <a:stretch>
              <a:fillRect/>
            </a:stretch>
          </p:blipFill>
          <p:spPr>
            <a:xfrm>
              <a:off x="1648508" y="5486156"/>
              <a:ext cx="228659" cy="175226"/>
            </a:xfrm>
            <a:prstGeom prst="rect">
              <a:avLst/>
            </a:prstGeom>
          </p:spPr>
        </p:pic>
        <p:pic>
          <p:nvPicPr>
            <p:cNvPr id="22" name="object 22"/>
            <p:cNvPicPr/>
            <p:nvPr/>
          </p:nvPicPr>
          <p:blipFill>
            <a:blip r:embed="rId4" cstate="print"/>
            <a:stretch>
              <a:fillRect/>
            </a:stretch>
          </p:blipFill>
          <p:spPr>
            <a:xfrm>
              <a:off x="1643746" y="5481393"/>
              <a:ext cx="238184" cy="184751"/>
            </a:xfrm>
            <a:prstGeom prst="rect">
              <a:avLst/>
            </a:prstGeom>
          </p:spPr>
        </p:pic>
        <p:sp>
          <p:nvSpPr>
            <p:cNvPr id="23" name="object 23"/>
            <p:cNvSpPr/>
            <p:nvPr/>
          </p:nvSpPr>
          <p:spPr>
            <a:xfrm>
              <a:off x="1513732" y="5490758"/>
              <a:ext cx="363855" cy="356870"/>
            </a:xfrm>
            <a:custGeom>
              <a:avLst/>
              <a:gdLst/>
              <a:ahLst/>
              <a:cxnLst/>
              <a:rect l="l" t="t" r="r" b="b"/>
              <a:pathLst>
                <a:path w="363855" h="356870">
                  <a:moveTo>
                    <a:pt x="363435" y="166022"/>
                  </a:moveTo>
                  <a:lnTo>
                    <a:pt x="228659" y="351647"/>
                  </a:lnTo>
                  <a:lnTo>
                    <a:pt x="211597" y="356249"/>
                  </a:lnTo>
                  <a:lnTo>
                    <a:pt x="180498" y="347544"/>
                  </a:lnTo>
                  <a:lnTo>
                    <a:pt x="139710" y="327284"/>
                  </a:lnTo>
                  <a:lnTo>
                    <a:pt x="93577" y="297218"/>
                  </a:lnTo>
                  <a:lnTo>
                    <a:pt x="50705" y="262660"/>
                  </a:lnTo>
                  <a:lnTo>
                    <a:pt x="18812" y="230149"/>
                  </a:lnTo>
                  <a:lnTo>
                    <a:pt x="0" y="185624"/>
                  </a:lnTo>
                  <a:lnTo>
                    <a:pt x="134776" y="0"/>
                  </a:lnTo>
                </a:path>
              </a:pathLst>
            </a:custGeom>
            <a:ln w="9524">
              <a:solidFill>
                <a:srgbClr val="000000"/>
              </a:solidFill>
            </a:ln>
          </p:spPr>
          <p:txBody>
            <a:bodyPr wrap="square" lIns="0" tIns="0" rIns="0" bIns="0" rtlCol="0"/>
            <a:lstStyle/>
            <a:p>
              <a:endParaRPr/>
            </a:p>
          </p:txBody>
        </p:sp>
      </p:grpSp>
      <p:sp>
        <p:nvSpPr>
          <p:cNvPr id="24" name="object 24"/>
          <p:cNvSpPr txBox="1"/>
          <p:nvPr/>
        </p:nvSpPr>
        <p:spPr>
          <a:xfrm>
            <a:off x="3534540" y="4571329"/>
            <a:ext cx="403225" cy="228268"/>
          </a:xfrm>
          <a:prstGeom prst="rect">
            <a:avLst/>
          </a:prstGeom>
        </p:spPr>
        <p:txBody>
          <a:bodyPr vert="horz" wrap="square" lIns="0" tIns="12700" rIns="0" bIns="0" rtlCol="0">
            <a:spAutoFit/>
          </a:bodyPr>
          <a:lstStyle/>
          <a:p>
            <a:pPr marL="12700">
              <a:spcBef>
                <a:spcPts val="100"/>
              </a:spcBef>
            </a:pPr>
            <a:r>
              <a:rPr sz="1400" dirty="0">
                <a:latin typeface="Tahoma"/>
                <a:cs typeface="Tahoma"/>
              </a:rPr>
              <a:t>(</a:t>
            </a:r>
            <a:r>
              <a:rPr sz="1400" spc="-10" dirty="0">
                <a:latin typeface="Tahoma"/>
                <a:cs typeface="Tahoma"/>
              </a:rPr>
              <a:t>u</a:t>
            </a:r>
            <a:r>
              <a:rPr sz="1400" dirty="0">
                <a:latin typeface="Tahoma"/>
                <a:cs typeface="Tahoma"/>
              </a:rPr>
              <a:t>,v)</a:t>
            </a:r>
            <a:endParaRPr sz="1400">
              <a:latin typeface="Tahoma"/>
              <a:cs typeface="Tahoma"/>
            </a:endParaRPr>
          </a:p>
        </p:txBody>
      </p:sp>
      <p:sp>
        <p:nvSpPr>
          <p:cNvPr id="25" name="object 25"/>
          <p:cNvSpPr txBox="1"/>
          <p:nvPr/>
        </p:nvSpPr>
        <p:spPr>
          <a:xfrm>
            <a:off x="6380380" y="4174509"/>
            <a:ext cx="346075" cy="269240"/>
          </a:xfrm>
          <a:prstGeom prst="rect">
            <a:avLst/>
          </a:prstGeom>
        </p:spPr>
        <p:txBody>
          <a:bodyPr vert="horz" wrap="square" lIns="0" tIns="12700" rIns="0" bIns="0" rtlCol="0">
            <a:spAutoFit/>
          </a:bodyPr>
          <a:lstStyle/>
          <a:p>
            <a:pPr marL="12700">
              <a:spcBef>
                <a:spcPts val="100"/>
              </a:spcBef>
            </a:pPr>
            <a:r>
              <a:rPr sz="1600" dirty="0">
                <a:latin typeface="Tahoma"/>
                <a:cs typeface="Tahoma"/>
              </a:rPr>
              <a:t>(</a:t>
            </a:r>
            <a:r>
              <a:rPr sz="1600" spc="-5" dirty="0">
                <a:latin typeface="Tahoma"/>
                <a:cs typeface="Tahoma"/>
              </a:rPr>
              <a:t>i</a:t>
            </a:r>
            <a:r>
              <a:rPr sz="1600" dirty="0">
                <a:latin typeface="Tahoma"/>
                <a:cs typeface="Tahoma"/>
              </a:rPr>
              <a:t>,</a:t>
            </a:r>
            <a:r>
              <a:rPr sz="1600" spc="-5" dirty="0">
                <a:latin typeface="Tahoma"/>
                <a:cs typeface="Tahoma"/>
              </a:rPr>
              <a:t>j</a:t>
            </a:r>
            <a:r>
              <a:rPr sz="1600" dirty="0">
                <a:latin typeface="Tahoma"/>
                <a:cs typeface="Tahoma"/>
              </a:rPr>
              <a:t>)</a:t>
            </a:r>
            <a:endParaRPr sz="1600">
              <a:latin typeface="Tahoma"/>
              <a:cs typeface="Tahoma"/>
            </a:endParaRPr>
          </a:p>
        </p:txBody>
      </p:sp>
      <p:pic>
        <p:nvPicPr>
          <p:cNvPr id="26" name="object 26"/>
          <p:cNvPicPr/>
          <p:nvPr/>
        </p:nvPicPr>
        <p:blipFill>
          <a:blip r:embed="rId5" cstate="print"/>
          <a:stretch>
            <a:fillRect/>
          </a:stretch>
        </p:blipFill>
        <p:spPr>
          <a:xfrm>
            <a:off x="4692651" y="3627438"/>
            <a:ext cx="85725" cy="85725"/>
          </a:xfrm>
          <a:prstGeom prst="rect">
            <a:avLst/>
          </a:prstGeom>
        </p:spPr>
      </p:pic>
      <p:sp>
        <p:nvSpPr>
          <p:cNvPr id="27" name="object 27"/>
          <p:cNvSpPr txBox="1"/>
          <p:nvPr/>
        </p:nvSpPr>
        <p:spPr>
          <a:xfrm>
            <a:off x="4418592" y="3303656"/>
            <a:ext cx="626745" cy="269240"/>
          </a:xfrm>
          <a:prstGeom prst="rect">
            <a:avLst/>
          </a:prstGeom>
        </p:spPr>
        <p:txBody>
          <a:bodyPr vert="horz" wrap="square" lIns="0" tIns="12700" rIns="0" bIns="0" rtlCol="0">
            <a:spAutoFit/>
          </a:bodyPr>
          <a:lstStyle/>
          <a:p>
            <a:pPr marL="12700">
              <a:spcBef>
                <a:spcPts val="100"/>
              </a:spcBef>
            </a:pPr>
            <a:r>
              <a:rPr sz="1600" spc="-35" dirty="0">
                <a:latin typeface="Tahoma"/>
                <a:cs typeface="Tahoma"/>
              </a:rPr>
              <a:t>(X,Y,Z)</a:t>
            </a:r>
            <a:endParaRPr sz="1600">
              <a:latin typeface="Tahoma"/>
              <a:cs typeface="Tahoma"/>
            </a:endParaRPr>
          </a:p>
        </p:txBody>
      </p:sp>
      <p:sp>
        <p:nvSpPr>
          <p:cNvPr id="28" name="object 28"/>
          <p:cNvSpPr txBox="1"/>
          <p:nvPr/>
        </p:nvSpPr>
        <p:spPr>
          <a:xfrm>
            <a:off x="7881304" y="5648009"/>
            <a:ext cx="1162685" cy="875665"/>
          </a:xfrm>
          <a:prstGeom prst="rect">
            <a:avLst/>
          </a:prstGeom>
        </p:spPr>
        <p:txBody>
          <a:bodyPr vert="horz" wrap="square" lIns="0" tIns="29209" rIns="0" bIns="0" rtlCol="0">
            <a:spAutoFit/>
          </a:bodyPr>
          <a:lstStyle/>
          <a:p>
            <a:pPr marL="12700" marR="5080">
              <a:lnSpc>
                <a:spcPts val="3329"/>
              </a:lnSpc>
              <a:spcBef>
                <a:spcPts val="229"/>
              </a:spcBef>
            </a:pPr>
            <a:r>
              <a:rPr sz="2800" dirty="0">
                <a:latin typeface="Tahoma"/>
                <a:cs typeface="Tahoma"/>
              </a:rPr>
              <a:t>A </a:t>
            </a:r>
            <a:r>
              <a:rPr sz="2800" spc="-5" dirty="0">
                <a:latin typeface="Tahoma"/>
                <a:cs typeface="Tahoma"/>
              </a:rPr>
              <a:t>light </a:t>
            </a:r>
            <a:r>
              <a:rPr sz="2800" dirty="0">
                <a:latin typeface="Tahoma"/>
                <a:cs typeface="Tahoma"/>
              </a:rPr>
              <a:t> sou</a:t>
            </a:r>
            <a:r>
              <a:rPr sz="2800" spc="-10" dirty="0">
                <a:latin typeface="Tahoma"/>
                <a:cs typeface="Tahoma"/>
              </a:rPr>
              <a:t>r</a:t>
            </a:r>
            <a:r>
              <a:rPr sz="2800" spc="-5" dirty="0">
                <a:latin typeface="Tahoma"/>
                <a:cs typeface="Tahoma"/>
              </a:rPr>
              <a:t>c</a:t>
            </a:r>
            <a:r>
              <a:rPr sz="2800" dirty="0">
                <a:latin typeface="Tahoma"/>
                <a:cs typeface="Tahoma"/>
              </a:rPr>
              <a:t>e.</a:t>
            </a:r>
            <a:endParaRPr sz="2800">
              <a:latin typeface="Tahoma"/>
              <a:cs typeface="Tahoma"/>
            </a:endParaRPr>
          </a:p>
        </p:txBody>
      </p:sp>
      <p:sp>
        <p:nvSpPr>
          <p:cNvPr id="29" name="object 29"/>
          <p:cNvSpPr txBox="1"/>
          <p:nvPr/>
        </p:nvSpPr>
        <p:spPr>
          <a:xfrm>
            <a:off x="1771016" y="2117407"/>
            <a:ext cx="1876425" cy="1731010"/>
          </a:xfrm>
          <a:prstGeom prst="rect">
            <a:avLst/>
          </a:prstGeom>
        </p:spPr>
        <p:txBody>
          <a:bodyPr vert="horz" wrap="square" lIns="0" tIns="12700" rIns="0" bIns="0" rtlCol="0">
            <a:spAutoFit/>
          </a:bodyPr>
          <a:lstStyle/>
          <a:p>
            <a:pPr marL="12700" marR="5080">
              <a:lnSpc>
                <a:spcPct val="99900"/>
              </a:lnSpc>
              <a:spcBef>
                <a:spcPts val="100"/>
              </a:spcBef>
            </a:pPr>
            <a:r>
              <a:rPr sz="2800" dirty="0">
                <a:latin typeface="Tahoma"/>
                <a:cs typeface="Tahoma"/>
              </a:rPr>
              <a:t>The</a:t>
            </a:r>
            <a:r>
              <a:rPr sz="2800" spc="-90" dirty="0">
                <a:latin typeface="Tahoma"/>
                <a:cs typeface="Tahoma"/>
              </a:rPr>
              <a:t> </a:t>
            </a:r>
            <a:r>
              <a:rPr sz="2800" spc="-10" dirty="0">
                <a:latin typeface="Tahoma"/>
                <a:cs typeface="Tahoma"/>
              </a:rPr>
              <a:t>camera </a:t>
            </a:r>
            <a:r>
              <a:rPr sz="2800" spc="-860" dirty="0">
                <a:latin typeface="Tahoma"/>
                <a:cs typeface="Tahoma"/>
              </a:rPr>
              <a:t> </a:t>
            </a:r>
            <a:r>
              <a:rPr sz="2800" dirty="0">
                <a:latin typeface="Tahoma"/>
                <a:cs typeface="Tahoma"/>
              </a:rPr>
              <a:t>and </a:t>
            </a:r>
            <a:r>
              <a:rPr sz="2800" spc="-5" dirty="0">
                <a:latin typeface="Tahoma"/>
                <a:cs typeface="Tahoma"/>
              </a:rPr>
              <a:t>light </a:t>
            </a:r>
            <a:r>
              <a:rPr sz="2800" dirty="0">
                <a:latin typeface="Tahoma"/>
                <a:cs typeface="Tahoma"/>
              </a:rPr>
              <a:t> </a:t>
            </a:r>
            <a:r>
              <a:rPr sz="2800" spc="-5" dirty="0">
                <a:latin typeface="Tahoma"/>
                <a:cs typeface="Tahoma"/>
              </a:rPr>
              <a:t>source are </a:t>
            </a:r>
            <a:r>
              <a:rPr sz="2800" dirty="0">
                <a:latin typeface="Tahoma"/>
                <a:cs typeface="Tahoma"/>
              </a:rPr>
              <a:t> </a:t>
            </a:r>
            <a:r>
              <a:rPr sz="2800" spc="-5" dirty="0">
                <a:latin typeface="Tahoma"/>
                <a:cs typeface="Tahoma"/>
              </a:rPr>
              <a:t>calibrated.</a:t>
            </a:r>
            <a:endParaRPr sz="2800">
              <a:latin typeface="Tahoma"/>
              <a:cs typeface="Tahoma"/>
            </a:endParaRPr>
          </a:p>
        </p:txBody>
      </p:sp>
      <p:sp>
        <p:nvSpPr>
          <p:cNvPr id="30" name="object 30"/>
          <p:cNvSpPr txBox="1"/>
          <p:nvPr/>
        </p:nvSpPr>
        <p:spPr>
          <a:xfrm>
            <a:off x="6166803" y="1766570"/>
            <a:ext cx="4334510" cy="452120"/>
          </a:xfrm>
          <a:prstGeom prst="rect">
            <a:avLst/>
          </a:prstGeom>
        </p:spPr>
        <p:txBody>
          <a:bodyPr vert="horz" wrap="square" lIns="0" tIns="12700" rIns="0" bIns="0" rtlCol="0">
            <a:spAutoFit/>
          </a:bodyPr>
          <a:lstStyle/>
          <a:p>
            <a:pPr marL="12700">
              <a:spcBef>
                <a:spcPts val="100"/>
              </a:spcBef>
            </a:pPr>
            <a:r>
              <a:rPr sz="2800" dirty="0">
                <a:latin typeface="Tahoma"/>
                <a:cs typeface="Tahoma"/>
              </a:rPr>
              <a:t>Known</a:t>
            </a:r>
            <a:r>
              <a:rPr sz="2800" spc="-20" dirty="0">
                <a:latin typeface="Tahoma"/>
                <a:cs typeface="Tahoma"/>
              </a:rPr>
              <a:t> </a:t>
            </a:r>
            <a:r>
              <a:rPr sz="2800" spc="-10" dirty="0">
                <a:latin typeface="Tahoma"/>
                <a:cs typeface="Tahoma"/>
              </a:rPr>
              <a:t>for</a:t>
            </a:r>
            <a:r>
              <a:rPr sz="2800" spc="-15" dirty="0">
                <a:latin typeface="Tahoma"/>
                <a:cs typeface="Tahoma"/>
              </a:rPr>
              <a:t> </a:t>
            </a:r>
            <a:r>
              <a:rPr sz="2800" dirty="0">
                <a:latin typeface="Tahoma"/>
                <a:cs typeface="Tahoma"/>
              </a:rPr>
              <a:t>a</a:t>
            </a:r>
            <a:r>
              <a:rPr sz="2800" spc="-15" dirty="0">
                <a:latin typeface="Tahoma"/>
                <a:cs typeface="Tahoma"/>
              </a:rPr>
              <a:t> </a:t>
            </a:r>
            <a:r>
              <a:rPr sz="2800" spc="-5" dirty="0">
                <a:latin typeface="Tahoma"/>
                <a:cs typeface="Tahoma"/>
              </a:rPr>
              <a:t>predetermined</a:t>
            </a:r>
            <a:endParaRPr sz="2800">
              <a:latin typeface="Tahoma"/>
              <a:cs typeface="Tahoma"/>
            </a:endParaRPr>
          </a:p>
        </p:txBody>
      </p:sp>
      <p:sp>
        <p:nvSpPr>
          <p:cNvPr id="31" name="object 31"/>
          <p:cNvSpPr txBox="1"/>
          <p:nvPr/>
        </p:nvSpPr>
        <p:spPr>
          <a:xfrm>
            <a:off x="6166804" y="2189947"/>
            <a:ext cx="4344035" cy="1598295"/>
          </a:xfrm>
          <a:prstGeom prst="rect">
            <a:avLst/>
          </a:prstGeom>
        </p:spPr>
        <p:txBody>
          <a:bodyPr vert="horz" wrap="square" lIns="0" tIns="12700" rIns="0" bIns="0" rtlCol="0">
            <a:spAutoFit/>
          </a:bodyPr>
          <a:lstStyle/>
          <a:p>
            <a:pPr marL="12700">
              <a:spcBef>
                <a:spcPts val="100"/>
              </a:spcBef>
            </a:pPr>
            <a:r>
              <a:rPr sz="2800" spc="-5" dirty="0">
                <a:latin typeface="Tahoma"/>
                <a:cs typeface="Tahoma"/>
              </a:rPr>
              <a:t>scanning</a:t>
            </a:r>
            <a:r>
              <a:rPr sz="2800" spc="-15" dirty="0">
                <a:latin typeface="Tahoma"/>
                <a:cs typeface="Tahoma"/>
              </a:rPr>
              <a:t> </a:t>
            </a:r>
            <a:r>
              <a:rPr sz="2800" dirty="0">
                <a:latin typeface="Tahoma"/>
                <a:cs typeface="Tahoma"/>
              </a:rPr>
              <a:t>path</a:t>
            </a:r>
            <a:r>
              <a:rPr sz="2800" spc="-15" dirty="0">
                <a:latin typeface="Tahoma"/>
                <a:cs typeface="Tahoma"/>
              </a:rPr>
              <a:t> </a:t>
            </a:r>
            <a:r>
              <a:rPr sz="2800" dirty="0">
                <a:latin typeface="Tahoma"/>
                <a:cs typeface="Tahoma"/>
              </a:rPr>
              <a:t>of</a:t>
            </a:r>
            <a:r>
              <a:rPr sz="2800" spc="-20" dirty="0">
                <a:latin typeface="Tahoma"/>
                <a:cs typeface="Tahoma"/>
              </a:rPr>
              <a:t> </a:t>
            </a:r>
            <a:r>
              <a:rPr sz="2800" dirty="0">
                <a:latin typeface="Tahoma"/>
                <a:cs typeface="Tahoma"/>
              </a:rPr>
              <a:t>the</a:t>
            </a:r>
            <a:r>
              <a:rPr sz="2800" spc="-15" dirty="0">
                <a:latin typeface="Tahoma"/>
                <a:cs typeface="Tahoma"/>
              </a:rPr>
              <a:t> </a:t>
            </a:r>
            <a:r>
              <a:rPr sz="2800" dirty="0">
                <a:latin typeface="Tahoma"/>
                <a:cs typeface="Tahoma"/>
              </a:rPr>
              <a:t>beam.</a:t>
            </a:r>
            <a:endParaRPr sz="2800">
              <a:latin typeface="Tahoma"/>
              <a:cs typeface="Tahoma"/>
            </a:endParaRPr>
          </a:p>
          <a:p>
            <a:pPr marL="1022350" marR="215900">
              <a:lnSpc>
                <a:spcPts val="3329"/>
              </a:lnSpc>
              <a:spcBef>
                <a:spcPts val="2465"/>
              </a:spcBef>
            </a:pPr>
            <a:r>
              <a:rPr sz="2800" spc="-5" dirty="0">
                <a:latin typeface="Tahoma"/>
                <a:cs typeface="Tahoma"/>
              </a:rPr>
              <a:t>Apply triangulation </a:t>
            </a:r>
            <a:r>
              <a:rPr sz="2800" dirty="0">
                <a:latin typeface="Tahoma"/>
                <a:cs typeface="Tahoma"/>
              </a:rPr>
              <a:t> to</a:t>
            </a:r>
            <a:r>
              <a:rPr sz="2800" spc="-20" dirty="0">
                <a:latin typeface="Tahoma"/>
                <a:cs typeface="Tahoma"/>
              </a:rPr>
              <a:t> </a:t>
            </a:r>
            <a:r>
              <a:rPr sz="2800" dirty="0">
                <a:latin typeface="Tahoma"/>
                <a:cs typeface="Tahoma"/>
              </a:rPr>
              <a:t>get</a:t>
            </a:r>
            <a:r>
              <a:rPr sz="2800" spc="-15" dirty="0">
                <a:latin typeface="Tahoma"/>
                <a:cs typeface="Tahoma"/>
              </a:rPr>
              <a:t> </a:t>
            </a:r>
            <a:r>
              <a:rPr sz="2800" dirty="0">
                <a:latin typeface="Tahoma"/>
                <a:cs typeface="Tahoma"/>
              </a:rPr>
              <a:t>the</a:t>
            </a:r>
            <a:r>
              <a:rPr sz="2800" spc="-20" dirty="0">
                <a:latin typeface="Tahoma"/>
                <a:cs typeface="Tahoma"/>
              </a:rPr>
              <a:t> </a:t>
            </a:r>
            <a:r>
              <a:rPr sz="2800" spc="-5" dirty="0">
                <a:latin typeface="Tahoma"/>
                <a:cs typeface="Tahoma"/>
              </a:rPr>
              <a:t>3D</a:t>
            </a:r>
            <a:r>
              <a:rPr sz="2800" spc="-15" dirty="0">
                <a:latin typeface="Tahoma"/>
                <a:cs typeface="Tahoma"/>
              </a:rPr>
              <a:t> </a:t>
            </a:r>
            <a:r>
              <a:rPr sz="2800" spc="-5" dirty="0">
                <a:latin typeface="Tahoma"/>
                <a:cs typeface="Tahoma"/>
              </a:rPr>
              <a:t>point.</a:t>
            </a:r>
            <a:endParaRPr sz="2800">
              <a:latin typeface="Tahoma"/>
              <a:cs typeface="Tahoma"/>
            </a:endParaRPr>
          </a:p>
        </p:txBody>
      </p:sp>
      <p:sp>
        <p:nvSpPr>
          <p:cNvPr id="32" name="object 32"/>
          <p:cNvSpPr/>
          <p:nvPr/>
        </p:nvSpPr>
        <p:spPr>
          <a:xfrm>
            <a:off x="6522620" y="2760395"/>
            <a:ext cx="116839" cy="1381760"/>
          </a:xfrm>
          <a:custGeom>
            <a:avLst/>
            <a:gdLst/>
            <a:ahLst/>
            <a:cxnLst/>
            <a:rect l="l" t="t" r="r" b="b"/>
            <a:pathLst>
              <a:path w="116839" h="1381760">
                <a:moveTo>
                  <a:pt x="106787" y="0"/>
                </a:moveTo>
                <a:lnTo>
                  <a:pt x="33285" y="1305044"/>
                </a:lnTo>
                <a:lnTo>
                  <a:pt x="0" y="1303169"/>
                </a:lnTo>
                <a:lnTo>
                  <a:pt x="33755" y="1381391"/>
                </a:lnTo>
                <a:lnTo>
                  <a:pt x="76080" y="1307454"/>
                </a:lnTo>
                <a:lnTo>
                  <a:pt x="42795" y="1305580"/>
                </a:lnTo>
                <a:lnTo>
                  <a:pt x="116297" y="534"/>
                </a:lnTo>
                <a:lnTo>
                  <a:pt x="106787" y="0"/>
                </a:lnTo>
                <a:close/>
              </a:path>
            </a:pathLst>
          </a:custGeom>
          <a:solidFill>
            <a:srgbClr val="000000"/>
          </a:solidFill>
        </p:spPr>
        <p:txBody>
          <a:bodyPr wrap="square" lIns="0" tIns="0" rIns="0" bIns="0" rtlCol="0"/>
          <a:lstStyle/>
          <a:p>
            <a:endParaRPr/>
          </a:p>
        </p:txBody>
      </p:sp>
      <p:sp>
        <p:nvSpPr>
          <p:cNvPr id="33" name="object 33"/>
          <p:cNvSpPr txBox="1"/>
          <p:nvPr/>
        </p:nvSpPr>
        <p:spPr>
          <a:xfrm>
            <a:off x="3326765" y="5082859"/>
            <a:ext cx="2732405" cy="1362075"/>
          </a:xfrm>
          <a:prstGeom prst="rect">
            <a:avLst/>
          </a:prstGeom>
        </p:spPr>
        <p:txBody>
          <a:bodyPr vert="horz" wrap="square" lIns="0" tIns="29845" rIns="0" bIns="0" rtlCol="0">
            <a:spAutoFit/>
          </a:bodyPr>
          <a:lstStyle/>
          <a:p>
            <a:pPr marL="1074420" marR="5080">
              <a:lnSpc>
                <a:spcPts val="3329"/>
              </a:lnSpc>
              <a:spcBef>
                <a:spcPts val="235"/>
              </a:spcBef>
            </a:pPr>
            <a:r>
              <a:rPr sz="2800" spc="-5" dirty="0">
                <a:latin typeface="Tahoma"/>
                <a:cs typeface="Tahoma"/>
              </a:rPr>
              <a:t>Observed </a:t>
            </a:r>
            <a:r>
              <a:rPr sz="2800" dirty="0">
                <a:latin typeface="Tahoma"/>
                <a:cs typeface="Tahoma"/>
              </a:rPr>
              <a:t> </a:t>
            </a:r>
            <a:r>
              <a:rPr sz="2800" spc="-5" dirty="0">
                <a:latin typeface="Tahoma"/>
                <a:cs typeface="Tahoma"/>
              </a:rPr>
              <a:t>in</a:t>
            </a:r>
            <a:r>
              <a:rPr sz="2800" spc="-70" dirty="0">
                <a:latin typeface="Tahoma"/>
                <a:cs typeface="Tahoma"/>
              </a:rPr>
              <a:t> </a:t>
            </a:r>
            <a:r>
              <a:rPr sz="2800" spc="-10" dirty="0">
                <a:latin typeface="Tahoma"/>
                <a:cs typeface="Tahoma"/>
              </a:rPr>
              <a:t>camera.</a:t>
            </a:r>
            <a:endParaRPr sz="2800">
              <a:latin typeface="Tahoma"/>
              <a:cs typeface="Tahoma"/>
            </a:endParaRPr>
          </a:p>
          <a:p>
            <a:pPr marL="12700">
              <a:spcBef>
                <a:spcPts val="365"/>
              </a:spcBef>
            </a:pPr>
            <a:r>
              <a:rPr sz="2800" spc="-10" dirty="0">
                <a:latin typeface="Tahoma"/>
                <a:cs typeface="Tahoma"/>
              </a:rPr>
              <a:t>Camera</a:t>
            </a:r>
            <a:endParaRPr sz="2800">
              <a:latin typeface="Tahoma"/>
              <a:cs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39" y="1000948"/>
            <a:ext cx="4994275" cy="695960"/>
          </a:xfrm>
          <a:prstGeom prst="rect">
            <a:avLst/>
          </a:prstGeom>
        </p:spPr>
        <p:txBody>
          <a:bodyPr vert="horz" wrap="square" lIns="0" tIns="12700" rIns="0" bIns="0" rtlCol="0" anchor="ctr">
            <a:spAutoFit/>
          </a:bodyPr>
          <a:lstStyle/>
          <a:p>
            <a:pPr marL="12700">
              <a:lnSpc>
                <a:spcPct val="100000"/>
              </a:lnSpc>
              <a:spcBef>
                <a:spcPts val="100"/>
              </a:spcBef>
            </a:pPr>
            <a:r>
              <a:rPr b="1" spc="-5" dirty="0">
                <a:solidFill>
                  <a:srgbClr val="FF0000"/>
                </a:solidFill>
              </a:rPr>
              <a:t>Imaging</a:t>
            </a:r>
            <a:r>
              <a:rPr b="1" spc="-40" dirty="0">
                <a:solidFill>
                  <a:srgbClr val="FF0000"/>
                </a:solidFill>
              </a:rPr>
              <a:t> </a:t>
            </a:r>
            <a:r>
              <a:rPr b="1" spc="-5" dirty="0">
                <a:solidFill>
                  <a:srgbClr val="FF0000"/>
                </a:solidFill>
              </a:rPr>
              <a:t>principle</a:t>
            </a:r>
            <a:endParaRPr b="1" dirty="0">
              <a:solidFill>
                <a:srgbClr val="FF0000"/>
              </a:solidFill>
            </a:endParaRPr>
          </a:p>
        </p:txBody>
      </p:sp>
      <p:sp>
        <p:nvSpPr>
          <p:cNvPr id="3" name="object 3"/>
          <p:cNvSpPr txBox="1"/>
          <p:nvPr/>
        </p:nvSpPr>
        <p:spPr>
          <a:xfrm>
            <a:off x="1755140" y="6501574"/>
            <a:ext cx="7995284" cy="197490"/>
          </a:xfrm>
          <a:prstGeom prst="rect">
            <a:avLst/>
          </a:prstGeom>
        </p:spPr>
        <p:txBody>
          <a:bodyPr vert="horz" wrap="square" lIns="0" tIns="12700" rIns="0" bIns="0" rtlCol="0">
            <a:spAutoFit/>
          </a:bodyPr>
          <a:lstStyle/>
          <a:p>
            <a:pPr marL="12700">
              <a:spcBef>
                <a:spcPts val="100"/>
              </a:spcBef>
            </a:pPr>
            <a:r>
              <a:rPr sz="1200" spc="-10" dirty="0">
                <a:latin typeface="Calibri"/>
                <a:cs typeface="Calibri"/>
              </a:rPr>
              <a:t>Yi-Chih</a:t>
            </a:r>
            <a:r>
              <a:rPr sz="1200" dirty="0">
                <a:latin typeface="Calibri"/>
                <a:cs typeface="Calibri"/>
              </a:rPr>
              <a:t> </a:t>
            </a:r>
            <a:r>
              <a:rPr sz="1200" spc="-5" dirty="0">
                <a:latin typeface="Calibri"/>
                <a:cs typeface="Calibri"/>
              </a:rPr>
              <a:t>Hsieh,</a:t>
            </a:r>
            <a:r>
              <a:rPr sz="1200" spc="10" dirty="0">
                <a:latin typeface="Calibri"/>
                <a:cs typeface="Calibri"/>
              </a:rPr>
              <a:t> </a:t>
            </a:r>
            <a:r>
              <a:rPr sz="1200" spc="-5" dirty="0">
                <a:latin typeface="Calibri"/>
                <a:cs typeface="Calibri"/>
              </a:rPr>
              <a:t>Decoding</a:t>
            </a:r>
            <a:r>
              <a:rPr sz="1200" spc="10" dirty="0">
                <a:latin typeface="Calibri"/>
                <a:cs typeface="Calibri"/>
              </a:rPr>
              <a:t> </a:t>
            </a:r>
            <a:r>
              <a:rPr sz="1200" spc="-10" dirty="0">
                <a:latin typeface="Calibri"/>
                <a:cs typeface="Calibri"/>
              </a:rPr>
              <a:t>structured</a:t>
            </a:r>
            <a:r>
              <a:rPr sz="1200" spc="5" dirty="0">
                <a:latin typeface="Calibri"/>
                <a:cs typeface="Calibri"/>
              </a:rPr>
              <a:t> </a:t>
            </a:r>
            <a:r>
              <a:rPr sz="1200" spc="-10" dirty="0">
                <a:latin typeface="Calibri"/>
                <a:cs typeface="Calibri"/>
              </a:rPr>
              <a:t>light</a:t>
            </a:r>
            <a:r>
              <a:rPr sz="1200" spc="10" dirty="0">
                <a:latin typeface="Calibri"/>
                <a:cs typeface="Calibri"/>
              </a:rPr>
              <a:t> </a:t>
            </a:r>
            <a:r>
              <a:rPr sz="1200" spc="-10" dirty="0">
                <a:latin typeface="Calibri"/>
                <a:cs typeface="Calibri"/>
              </a:rPr>
              <a:t>patterns</a:t>
            </a:r>
            <a:r>
              <a:rPr sz="1200" spc="15" dirty="0">
                <a:latin typeface="Calibri"/>
                <a:cs typeface="Calibri"/>
              </a:rPr>
              <a:t> </a:t>
            </a:r>
            <a:r>
              <a:rPr sz="1200" spc="-10" dirty="0">
                <a:latin typeface="Calibri"/>
                <a:cs typeface="Calibri"/>
              </a:rPr>
              <a:t>for</a:t>
            </a:r>
            <a:r>
              <a:rPr sz="1200" spc="5" dirty="0">
                <a:latin typeface="Calibri"/>
                <a:cs typeface="Calibri"/>
              </a:rPr>
              <a:t> </a:t>
            </a:r>
            <a:r>
              <a:rPr sz="1200" spc="-5" dirty="0">
                <a:latin typeface="Calibri"/>
                <a:cs typeface="Calibri"/>
              </a:rPr>
              <a:t>three-dimensional</a:t>
            </a:r>
            <a:r>
              <a:rPr sz="1200" spc="10" dirty="0">
                <a:latin typeface="Calibri"/>
                <a:cs typeface="Calibri"/>
              </a:rPr>
              <a:t> </a:t>
            </a:r>
            <a:r>
              <a:rPr sz="1200" spc="-5" dirty="0">
                <a:latin typeface="Calibri"/>
                <a:cs typeface="Calibri"/>
              </a:rPr>
              <a:t>imaging</a:t>
            </a:r>
            <a:r>
              <a:rPr sz="1200" spc="5" dirty="0">
                <a:latin typeface="Calibri"/>
                <a:cs typeface="Calibri"/>
              </a:rPr>
              <a:t> </a:t>
            </a:r>
            <a:r>
              <a:rPr sz="1200" spc="-10" dirty="0">
                <a:latin typeface="Calibri"/>
                <a:cs typeface="Calibri"/>
              </a:rPr>
              <a:t>systems,</a:t>
            </a:r>
            <a:r>
              <a:rPr sz="1200" spc="10" dirty="0">
                <a:latin typeface="Calibri"/>
                <a:cs typeface="Calibri"/>
              </a:rPr>
              <a:t> </a:t>
            </a:r>
            <a:r>
              <a:rPr sz="1200" spc="-15" dirty="0">
                <a:latin typeface="Calibri"/>
                <a:cs typeface="Calibri"/>
              </a:rPr>
              <a:t>Pattern</a:t>
            </a:r>
            <a:r>
              <a:rPr sz="1200" spc="5" dirty="0">
                <a:latin typeface="Calibri"/>
                <a:cs typeface="Calibri"/>
              </a:rPr>
              <a:t> </a:t>
            </a:r>
            <a:r>
              <a:rPr sz="1200" spc="-10" dirty="0">
                <a:latin typeface="Calibri"/>
                <a:cs typeface="Calibri"/>
              </a:rPr>
              <a:t>Recognition</a:t>
            </a:r>
            <a:r>
              <a:rPr sz="1200" spc="5" dirty="0">
                <a:latin typeface="Calibri"/>
                <a:cs typeface="Calibri"/>
              </a:rPr>
              <a:t> </a:t>
            </a:r>
            <a:r>
              <a:rPr sz="1200" dirty="0">
                <a:latin typeface="Calibri"/>
                <a:cs typeface="Calibri"/>
              </a:rPr>
              <a:t>34</a:t>
            </a:r>
            <a:r>
              <a:rPr sz="1200" spc="15" dirty="0">
                <a:latin typeface="Calibri"/>
                <a:cs typeface="Calibri"/>
              </a:rPr>
              <a:t> </a:t>
            </a:r>
            <a:r>
              <a:rPr sz="1200" spc="-5" dirty="0">
                <a:latin typeface="Calibri"/>
                <a:cs typeface="Calibri"/>
              </a:rPr>
              <a:t>(2001)</a:t>
            </a:r>
            <a:r>
              <a:rPr sz="1200" spc="10" dirty="0">
                <a:latin typeface="Calibri"/>
                <a:cs typeface="Calibri"/>
              </a:rPr>
              <a:t> </a:t>
            </a:r>
            <a:r>
              <a:rPr sz="1200" spc="-5" dirty="0">
                <a:latin typeface="Calibri"/>
                <a:cs typeface="Calibri"/>
              </a:rPr>
              <a:t>343-349</a:t>
            </a:r>
            <a:r>
              <a:rPr sz="1200" spc="15" dirty="0">
                <a:latin typeface="Calibri"/>
                <a:cs typeface="Calibri"/>
              </a:rPr>
              <a:t> </a:t>
            </a:r>
            <a:r>
              <a:rPr sz="1200" dirty="0">
                <a:latin typeface="Calibri"/>
                <a:cs typeface="Calibri"/>
              </a:rPr>
              <a:t>.</a:t>
            </a:r>
            <a:endParaRPr sz="1200">
              <a:latin typeface="Calibri"/>
              <a:cs typeface="Calibri"/>
            </a:endParaRPr>
          </a:p>
        </p:txBody>
      </p:sp>
      <p:grpSp>
        <p:nvGrpSpPr>
          <p:cNvPr id="4" name="object 4"/>
          <p:cNvGrpSpPr/>
          <p:nvPr/>
        </p:nvGrpSpPr>
        <p:grpSpPr>
          <a:xfrm>
            <a:off x="3127081" y="2287588"/>
            <a:ext cx="4096385" cy="3345179"/>
            <a:chOff x="1603080" y="2287587"/>
            <a:chExt cx="4096385" cy="3345179"/>
          </a:xfrm>
        </p:grpSpPr>
        <p:sp>
          <p:nvSpPr>
            <p:cNvPr id="5" name="object 5"/>
            <p:cNvSpPr/>
            <p:nvPr/>
          </p:nvSpPr>
          <p:spPr>
            <a:xfrm>
              <a:off x="2500541" y="2292350"/>
              <a:ext cx="2058035" cy="1933575"/>
            </a:xfrm>
            <a:custGeom>
              <a:avLst/>
              <a:gdLst/>
              <a:ahLst/>
              <a:cxnLst/>
              <a:rect l="l" t="t" r="r" b="b"/>
              <a:pathLst>
                <a:path w="2058035" h="1933575">
                  <a:moveTo>
                    <a:pt x="0" y="966652"/>
                  </a:moveTo>
                  <a:lnTo>
                    <a:pt x="1186" y="919816"/>
                  </a:lnTo>
                  <a:lnTo>
                    <a:pt x="4709" y="873556"/>
                  </a:lnTo>
                  <a:lnTo>
                    <a:pt x="10515" y="827923"/>
                  </a:lnTo>
                  <a:lnTo>
                    <a:pt x="18550" y="782965"/>
                  </a:lnTo>
                  <a:lnTo>
                    <a:pt x="28760" y="738735"/>
                  </a:lnTo>
                  <a:lnTo>
                    <a:pt x="41092" y="695283"/>
                  </a:lnTo>
                  <a:lnTo>
                    <a:pt x="55491" y="652659"/>
                  </a:lnTo>
                  <a:lnTo>
                    <a:pt x="71903" y="610914"/>
                  </a:lnTo>
                  <a:lnTo>
                    <a:pt x="90275" y="570099"/>
                  </a:lnTo>
                  <a:lnTo>
                    <a:pt x="110552" y="530264"/>
                  </a:lnTo>
                  <a:lnTo>
                    <a:pt x="132681" y="491460"/>
                  </a:lnTo>
                  <a:lnTo>
                    <a:pt x="156609" y="453738"/>
                  </a:lnTo>
                  <a:lnTo>
                    <a:pt x="182280" y="417149"/>
                  </a:lnTo>
                  <a:lnTo>
                    <a:pt x="209641" y="381742"/>
                  </a:lnTo>
                  <a:lnTo>
                    <a:pt x="238638" y="347569"/>
                  </a:lnTo>
                  <a:lnTo>
                    <a:pt x="269218" y="314680"/>
                  </a:lnTo>
                  <a:lnTo>
                    <a:pt x="301326" y="283125"/>
                  </a:lnTo>
                  <a:lnTo>
                    <a:pt x="334909" y="252957"/>
                  </a:lnTo>
                  <a:lnTo>
                    <a:pt x="369912" y="224224"/>
                  </a:lnTo>
                  <a:lnTo>
                    <a:pt x="406282" y="196978"/>
                  </a:lnTo>
                  <a:lnTo>
                    <a:pt x="443965" y="171269"/>
                  </a:lnTo>
                  <a:lnTo>
                    <a:pt x="482907" y="147149"/>
                  </a:lnTo>
                  <a:lnTo>
                    <a:pt x="523054" y="124667"/>
                  </a:lnTo>
                  <a:lnTo>
                    <a:pt x="564353" y="103874"/>
                  </a:lnTo>
                  <a:lnTo>
                    <a:pt x="606748" y="84822"/>
                  </a:lnTo>
                  <a:lnTo>
                    <a:pt x="650187" y="67560"/>
                  </a:lnTo>
                  <a:lnTo>
                    <a:pt x="694615" y="52139"/>
                  </a:lnTo>
                  <a:lnTo>
                    <a:pt x="739979" y="38610"/>
                  </a:lnTo>
                  <a:lnTo>
                    <a:pt x="786225" y="27023"/>
                  </a:lnTo>
                  <a:lnTo>
                    <a:pt x="833299" y="17430"/>
                  </a:lnTo>
                  <a:lnTo>
                    <a:pt x="881146" y="9880"/>
                  </a:lnTo>
                  <a:lnTo>
                    <a:pt x="929714" y="4425"/>
                  </a:lnTo>
                  <a:lnTo>
                    <a:pt x="978948" y="1114"/>
                  </a:lnTo>
                  <a:lnTo>
                    <a:pt x="1028794" y="0"/>
                  </a:lnTo>
                  <a:lnTo>
                    <a:pt x="1078639" y="1114"/>
                  </a:lnTo>
                  <a:lnTo>
                    <a:pt x="1127873" y="4425"/>
                  </a:lnTo>
                  <a:lnTo>
                    <a:pt x="1176441" y="9880"/>
                  </a:lnTo>
                  <a:lnTo>
                    <a:pt x="1224288" y="17430"/>
                  </a:lnTo>
                  <a:lnTo>
                    <a:pt x="1271362" y="27023"/>
                  </a:lnTo>
                  <a:lnTo>
                    <a:pt x="1317608" y="38610"/>
                  </a:lnTo>
                  <a:lnTo>
                    <a:pt x="1362972" y="52139"/>
                  </a:lnTo>
                  <a:lnTo>
                    <a:pt x="1407400" y="67560"/>
                  </a:lnTo>
                  <a:lnTo>
                    <a:pt x="1450839" y="84822"/>
                  </a:lnTo>
                  <a:lnTo>
                    <a:pt x="1493234" y="103874"/>
                  </a:lnTo>
                  <a:lnTo>
                    <a:pt x="1534533" y="124667"/>
                  </a:lnTo>
                  <a:lnTo>
                    <a:pt x="1574680" y="147149"/>
                  </a:lnTo>
                  <a:lnTo>
                    <a:pt x="1613621" y="171269"/>
                  </a:lnTo>
                  <a:lnTo>
                    <a:pt x="1651304" y="196978"/>
                  </a:lnTo>
                  <a:lnTo>
                    <a:pt x="1687675" y="224224"/>
                  </a:lnTo>
                  <a:lnTo>
                    <a:pt x="1722678" y="252957"/>
                  </a:lnTo>
                  <a:lnTo>
                    <a:pt x="1756261" y="283125"/>
                  </a:lnTo>
                  <a:lnTo>
                    <a:pt x="1788369" y="314680"/>
                  </a:lnTo>
                  <a:lnTo>
                    <a:pt x="1818949" y="347569"/>
                  </a:lnTo>
                  <a:lnTo>
                    <a:pt x="1847946" y="381742"/>
                  </a:lnTo>
                  <a:lnTo>
                    <a:pt x="1875307" y="417149"/>
                  </a:lnTo>
                  <a:lnTo>
                    <a:pt x="1900978" y="453738"/>
                  </a:lnTo>
                  <a:lnTo>
                    <a:pt x="1924906" y="491460"/>
                  </a:lnTo>
                  <a:lnTo>
                    <a:pt x="1947035" y="530264"/>
                  </a:lnTo>
                  <a:lnTo>
                    <a:pt x="1967312" y="570099"/>
                  </a:lnTo>
                  <a:lnTo>
                    <a:pt x="1985684" y="610914"/>
                  </a:lnTo>
                  <a:lnTo>
                    <a:pt x="2002096" y="652659"/>
                  </a:lnTo>
                  <a:lnTo>
                    <a:pt x="2016495" y="695283"/>
                  </a:lnTo>
                  <a:lnTo>
                    <a:pt x="2028827" y="738735"/>
                  </a:lnTo>
                  <a:lnTo>
                    <a:pt x="2039037" y="782965"/>
                  </a:lnTo>
                  <a:lnTo>
                    <a:pt x="2047072" y="827923"/>
                  </a:lnTo>
                  <a:lnTo>
                    <a:pt x="2052878" y="873556"/>
                  </a:lnTo>
                  <a:lnTo>
                    <a:pt x="2056401" y="919816"/>
                  </a:lnTo>
                  <a:lnTo>
                    <a:pt x="2057588" y="966652"/>
                  </a:lnTo>
                  <a:lnTo>
                    <a:pt x="2056401" y="1013487"/>
                  </a:lnTo>
                  <a:lnTo>
                    <a:pt x="2052878" y="1059747"/>
                  </a:lnTo>
                  <a:lnTo>
                    <a:pt x="2047072" y="1105380"/>
                  </a:lnTo>
                  <a:lnTo>
                    <a:pt x="2039037" y="1150338"/>
                  </a:lnTo>
                  <a:lnTo>
                    <a:pt x="2028827" y="1194568"/>
                  </a:lnTo>
                  <a:lnTo>
                    <a:pt x="2016495" y="1238020"/>
                  </a:lnTo>
                  <a:lnTo>
                    <a:pt x="2002096" y="1280644"/>
                  </a:lnTo>
                  <a:lnTo>
                    <a:pt x="1985684" y="1322389"/>
                  </a:lnTo>
                  <a:lnTo>
                    <a:pt x="1967312" y="1363204"/>
                  </a:lnTo>
                  <a:lnTo>
                    <a:pt x="1947035" y="1403039"/>
                  </a:lnTo>
                  <a:lnTo>
                    <a:pt x="1924906" y="1441843"/>
                  </a:lnTo>
                  <a:lnTo>
                    <a:pt x="1900978" y="1479565"/>
                  </a:lnTo>
                  <a:lnTo>
                    <a:pt x="1875307" y="1516154"/>
                  </a:lnTo>
                  <a:lnTo>
                    <a:pt x="1847946" y="1551561"/>
                  </a:lnTo>
                  <a:lnTo>
                    <a:pt x="1818949" y="1585734"/>
                  </a:lnTo>
                  <a:lnTo>
                    <a:pt x="1788369" y="1618623"/>
                  </a:lnTo>
                  <a:lnTo>
                    <a:pt x="1756261" y="1650178"/>
                  </a:lnTo>
                  <a:lnTo>
                    <a:pt x="1722678" y="1680346"/>
                  </a:lnTo>
                  <a:lnTo>
                    <a:pt x="1687675" y="1709079"/>
                  </a:lnTo>
                  <a:lnTo>
                    <a:pt x="1651304" y="1736325"/>
                  </a:lnTo>
                  <a:lnTo>
                    <a:pt x="1613621" y="1762034"/>
                  </a:lnTo>
                  <a:lnTo>
                    <a:pt x="1574680" y="1786154"/>
                  </a:lnTo>
                  <a:lnTo>
                    <a:pt x="1534533" y="1808636"/>
                  </a:lnTo>
                  <a:lnTo>
                    <a:pt x="1493234" y="1829429"/>
                  </a:lnTo>
                  <a:lnTo>
                    <a:pt x="1450839" y="1848481"/>
                  </a:lnTo>
                  <a:lnTo>
                    <a:pt x="1407400" y="1865743"/>
                  </a:lnTo>
                  <a:lnTo>
                    <a:pt x="1362972" y="1881164"/>
                  </a:lnTo>
                  <a:lnTo>
                    <a:pt x="1317608" y="1894693"/>
                  </a:lnTo>
                  <a:lnTo>
                    <a:pt x="1271362" y="1906280"/>
                  </a:lnTo>
                  <a:lnTo>
                    <a:pt x="1224288" y="1915873"/>
                  </a:lnTo>
                  <a:lnTo>
                    <a:pt x="1176441" y="1923423"/>
                  </a:lnTo>
                  <a:lnTo>
                    <a:pt x="1127873" y="1928878"/>
                  </a:lnTo>
                  <a:lnTo>
                    <a:pt x="1078639" y="1932189"/>
                  </a:lnTo>
                  <a:lnTo>
                    <a:pt x="1028794" y="1933304"/>
                  </a:lnTo>
                  <a:lnTo>
                    <a:pt x="978948" y="1932189"/>
                  </a:lnTo>
                  <a:lnTo>
                    <a:pt x="929714" y="1928878"/>
                  </a:lnTo>
                  <a:lnTo>
                    <a:pt x="881146" y="1923423"/>
                  </a:lnTo>
                  <a:lnTo>
                    <a:pt x="833299" y="1915873"/>
                  </a:lnTo>
                  <a:lnTo>
                    <a:pt x="786225" y="1906280"/>
                  </a:lnTo>
                  <a:lnTo>
                    <a:pt x="739979" y="1894693"/>
                  </a:lnTo>
                  <a:lnTo>
                    <a:pt x="694615" y="1881164"/>
                  </a:lnTo>
                  <a:lnTo>
                    <a:pt x="650187" y="1865743"/>
                  </a:lnTo>
                  <a:lnTo>
                    <a:pt x="606748" y="1848481"/>
                  </a:lnTo>
                  <a:lnTo>
                    <a:pt x="564353" y="1829429"/>
                  </a:lnTo>
                  <a:lnTo>
                    <a:pt x="523054" y="1808636"/>
                  </a:lnTo>
                  <a:lnTo>
                    <a:pt x="482907" y="1786154"/>
                  </a:lnTo>
                  <a:lnTo>
                    <a:pt x="443965" y="1762034"/>
                  </a:lnTo>
                  <a:lnTo>
                    <a:pt x="406282" y="1736325"/>
                  </a:lnTo>
                  <a:lnTo>
                    <a:pt x="369912" y="1709079"/>
                  </a:lnTo>
                  <a:lnTo>
                    <a:pt x="334909" y="1680346"/>
                  </a:lnTo>
                  <a:lnTo>
                    <a:pt x="301326" y="1650178"/>
                  </a:lnTo>
                  <a:lnTo>
                    <a:pt x="269218" y="1618623"/>
                  </a:lnTo>
                  <a:lnTo>
                    <a:pt x="238638" y="1585734"/>
                  </a:lnTo>
                  <a:lnTo>
                    <a:pt x="209641" y="1551561"/>
                  </a:lnTo>
                  <a:lnTo>
                    <a:pt x="182280" y="1516154"/>
                  </a:lnTo>
                  <a:lnTo>
                    <a:pt x="156609" y="1479565"/>
                  </a:lnTo>
                  <a:lnTo>
                    <a:pt x="132681" y="1441843"/>
                  </a:lnTo>
                  <a:lnTo>
                    <a:pt x="110552" y="1403039"/>
                  </a:lnTo>
                  <a:lnTo>
                    <a:pt x="90275" y="1363204"/>
                  </a:lnTo>
                  <a:lnTo>
                    <a:pt x="71903" y="1322389"/>
                  </a:lnTo>
                  <a:lnTo>
                    <a:pt x="55491" y="1280644"/>
                  </a:lnTo>
                  <a:lnTo>
                    <a:pt x="41092" y="1238020"/>
                  </a:lnTo>
                  <a:lnTo>
                    <a:pt x="28760" y="1194568"/>
                  </a:lnTo>
                  <a:lnTo>
                    <a:pt x="18550" y="1150338"/>
                  </a:lnTo>
                  <a:lnTo>
                    <a:pt x="10515" y="1105380"/>
                  </a:lnTo>
                  <a:lnTo>
                    <a:pt x="4709" y="1059747"/>
                  </a:lnTo>
                  <a:lnTo>
                    <a:pt x="1186" y="1013487"/>
                  </a:lnTo>
                  <a:lnTo>
                    <a:pt x="0" y="966652"/>
                  </a:lnTo>
                  <a:close/>
                </a:path>
              </a:pathLst>
            </a:custGeom>
            <a:ln w="9525">
              <a:solidFill>
                <a:srgbClr val="000000"/>
              </a:solidFill>
            </a:ln>
          </p:spPr>
          <p:txBody>
            <a:bodyPr wrap="square" lIns="0" tIns="0" rIns="0" bIns="0" rtlCol="0"/>
            <a:lstStyle/>
            <a:p>
              <a:endParaRPr/>
            </a:p>
          </p:txBody>
        </p:sp>
        <p:sp>
          <p:nvSpPr>
            <p:cNvPr id="6" name="object 6"/>
            <p:cNvSpPr/>
            <p:nvPr/>
          </p:nvSpPr>
          <p:spPr>
            <a:xfrm>
              <a:off x="1607842" y="4051860"/>
              <a:ext cx="1451610" cy="1462405"/>
            </a:xfrm>
            <a:custGeom>
              <a:avLst/>
              <a:gdLst/>
              <a:ahLst/>
              <a:cxnLst/>
              <a:rect l="l" t="t" r="r" b="b"/>
              <a:pathLst>
                <a:path w="1451610" h="1462404">
                  <a:moveTo>
                    <a:pt x="307410" y="0"/>
                  </a:moveTo>
                  <a:lnTo>
                    <a:pt x="1451364" y="303603"/>
                  </a:lnTo>
                  <a:lnTo>
                    <a:pt x="1143953" y="1461902"/>
                  </a:lnTo>
                  <a:lnTo>
                    <a:pt x="0" y="1158298"/>
                  </a:lnTo>
                  <a:lnTo>
                    <a:pt x="307410" y="0"/>
                  </a:lnTo>
                  <a:close/>
                </a:path>
              </a:pathLst>
            </a:custGeom>
            <a:ln w="9524">
              <a:solidFill>
                <a:srgbClr val="000000"/>
              </a:solidFill>
            </a:ln>
          </p:spPr>
          <p:txBody>
            <a:bodyPr wrap="square" lIns="0" tIns="0" rIns="0" bIns="0" rtlCol="0"/>
            <a:lstStyle/>
            <a:p>
              <a:endParaRPr/>
            </a:p>
          </p:txBody>
        </p:sp>
        <p:sp>
          <p:nvSpPr>
            <p:cNvPr id="7" name="object 7"/>
            <p:cNvSpPr/>
            <p:nvPr/>
          </p:nvSpPr>
          <p:spPr>
            <a:xfrm>
              <a:off x="4320498" y="3776353"/>
              <a:ext cx="1374140" cy="1851660"/>
            </a:xfrm>
            <a:custGeom>
              <a:avLst/>
              <a:gdLst/>
              <a:ahLst/>
              <a:cxnLst/>
              <a:rect l="l" t="t" r="r" b="b"/>
              <a:pathLst>
                <a:path w="1374139" h="1851660">
                  <a:moveTo>
                    <a:pt x="496615" y="1851397"/>
                  </a:moveTo>
                  <a:lnTo>
                    <a:pt x="0" y="648119"/>
                  </a:lnTo>
                  <a:lnTo>
                    <a:pt x="877046" y="0"/>
                  </a:lnTo>
                  <a:lnTo>
                    <a:pt x="1373662" y="1203277"/>
                  </a:lnTo>
                  <a:lnTo>
                    <a:pt x="496615" y="1851397"/>
                  </a:lnTo>
                  <a:close/>
                </a:path>
              </a:pathLst>
            </a:custGeom>
            <a:ln w="9524">
              <a:solidFill>
                <a:srgbClr val="000000"/>
              </a:solidFill>
            </a:ln>
          </p:spPr>
          <p:txBody>
            <a:bodyPr wrap="square" lIns="0" tIns="0" rIns="0" bIns="0" rtlCol="0"/>
            <a:lstStyle/>
            <a:p>
              <a:endParaRPr/>
            </a:p>
          </p:txBody>
        </p:sp>
        <p:sp>
          <p:nvSpPr>
            <p:cNvPr id="8" name="object 8"/>
            <p:cNvSpPr/>
            <p:nvPr/>
          </p:nvSpPr>
          <p:spPr>
            <a:xfrm>
              <a:off x="1814677" y="4756307"/>
              <a:ext cx="537845" cy="757555"/>
            </a:xfrm>
            <a:custGeom>
              <a:avLst/>
              <a:gdLst/>
              <a:ahLst/>
              <a:cxnLst/>
              <a:rect l="l" t="t" r="r" b="b"/>
              <a:pathLst>
                <a:path w="537844" h="757554">
                  <a:moveTo>
                    <a:pt x="529560" y="0"/>
                  </a:moveTo>
                  <a:lnTo>
                    <a:pt x="40093" y="692470"/>
                  </a:lnTo>
                  <a:lnTo>
                    <a:pt x="12871" y="673226"/>
                  </a:lnTo>
                  <a:lnTo>
                    <a:pt x="0" y="757443"/>
                  </a:lnTo>
                  <a:lnTo>
                    <a:pt x="75096" y="717209"/>
                  </a:lnTo>
                  <a:lnTo>
                    <a:pt x="47872" y="697967"/>
                  </a:lnTo>
                  <a:lnTo>
                    <a:pt x="537338" y="5497"/>
                  </a:lnTo>
                  <a:lnTo>
                    <a:pt x="529560" y="0"/>
                  </a:lnTo>
                  <a:close/>
                </a:path>
              </a:pathLst>
            </a:custGeom>
            <a:solidFill>
              <a:srgbClr val="F99C04"/>
            </a:solidFill>
          </p:spPr>
          <p:txBody>
            <a:bodyPr wrap="square" lIns="0" tIns="0" rIns="0" bIns="0" rtlCol="0"/>
            <a:lstStyle/>
            <a:p>
              <a:endParaRPr/>
            </a:p>
          </p:txBody>
        </p:sp>
        <p:sp>
          <p:nvSpPr>
            <p:cNvPr id="9" name="object 9"/>
            <p:cNvSpPr/>
            <p:nvPr/>
          </p:nvSpPr>
          <p:spPr>
            <a:xfrm>
              <a:off x="2729162" y="3662424"/>
              <a:ext cx="457834" cy="563245"/>
            </a:xfrm>
            <a:custGeom>
              <a:avLst/>
              <a:gdLst/>
              <a:ahLst/>
              <a:cxnLst/>
              <a:rect l="l" t="t" r="r" b="b"/>
              <a:pathLst>
                <a:path w="457835" h="563245">
                  <a:moveTo>
                    <a:pt x="0" y="563230"/>
                  </a:moveTo>
                  <a:lnTo>
                    <a:pt x="457242" y="0"/>
                  </a:lnTo>
                </a:path>
              </a:pathLst>
            </a:custGeom>
            <a:ln w="9525">
              <a:solidFill>
                <a:srgbClr val="F99C04"/>
              </a:solidFill>
            </a:ln>
          </p:spPr>
          <p:txBody>
            <a:bodyPr wrap="square" lIns="0" tIns="0" rIns="0" bIns="0" rtlCol="0"/>
            <a:lstStyle/>
            <a:p>
              <a:endParaRPr/>
            </a:p>
          </p:txBody>
        </p:sp>
        <p:sp>
          <p:nvSpPr>
            <p:cNvPr id="10" name="object 10"/>
            <p:cNvSpPr/>
            <p:nvPr/>
          </p:nvSpPr>
          <p:spPr>
            <a:xfrm>
              <a:off x="3211861" y="3656685"/>
              <a:ext cx="1348105" cy="573405"/>
            </a:xfrm>
            <a:custGeom>
              <a:avLst/>
              <a:gdLst/>
              <a:ahLst/>
              <a:cxnLst/>
              <a:rect l="l" t="t" r="r" b="b"/>
              <a:pathLst>
                <a:path w="1348104" h="573404">
                  <a:moveTo>
                    <a:pt x="85001" y="0"/>
                  </a:moveTo>
                  <a:lnTo>
                    <a:pt x="0" y="5737"/>
                  </a:lnTo>
                  <a:lnTo>
                    <a:pt x="55591" y="70295"/>
                  </a:lnTo>
                  <a:lnTo>
                    <a:pt x="68458" y="39541"/>
                  </a:lnTo>
                  <a:lnTo>
                    <a:pt x="1344429" y="573361"/>
                  </a:lnTo>
                  <a:lnTo>
                    <a:pt x="1348105" y="564574"/>
                  </a:lnTo>
                  <a:lnTo>
                    <a:pt x="72134" y="30754"/>
                  </a:lnTo>
                  <a:lnTo>
                    <a:pt x="85001" y="0"/>
                  </a:lnTo>
                  <a:close/>
                </a:path>
              </a:pathLst>
            </a:custGeom>
            <a:solidFill>
              <a:srgbClr val="F99C04"/>
            </a:solidFill>
          </p:spPr>
          <p:txBody>
            <a:bodyPr wrap="square" lIns="0" tIns="0" rIns="0" bIns="0" rtlCol="0"/>
            <a:lstStyle/>
            <a:p>
              <a:endParaRPr/>
            </a:p>
          </p:txBody>
        </p:sp>
      </p:grpSp>
      <p:sp>
        <p:nvSpPr>
          <p:cNvPr id="11" name="object 11"/>
          <p:cNvSpPr/>
          <p:nvPr/>
        </p:nvSpPr>
        <p:spPr>
          <a:xfrm>
            <a:off x="6359565" y="4412763"/>
            <a:ext cx="1579245" cy="692785"/>
          </a:xfrm>
          <a:custGeom>
            <a:avLst/>
            <a:gdLst/>
            <a:ahLst/>
            <a:cxnLst/>
            <a:rect l="l" t="t" r="r" b="b"/>
            <a:pathLst>
              <a:path w="1579245" h="692785">
                <a:moveTo>
                  <a:pt x="0" y="0"/>
                </a:moveTo>
                <a:lnTo>
                  <a:pt x="1578924" y="692586"/>
                </a:lnTo>
              </a:path>
            </a:pathLst>
          </a:custGeom>
          <a:ln w="9525">
            <a:solidFill>
              <a:srgbClr val="F99C04"/>
            </a:solidFill>
          </a:ln>
        </p:spPr>
        <p:txBody>
          <a:bodyPr wrap="square" lIns="0" tIns="0" rIns="0" bIns="0" rtlCol="0"/>
          <a:lstStyle/>
          <a:p>
            <a:endParaRPr/>
          </a:p>
        </p:txBody>
      </p:sp>
      <p:grpSp>
        <p:nvGrpSpPr>
          <p:cNvPr id="12" name="object 12"/>
          <p:cNvGrpSpPr/>
          <p:nvPr/>
        </p:nvGrpSpPr>
        <p:grpSpPr>
          <a:xfrm>
            <a:off x="8060296" y="5128548"/>
            <a:ext cx="360680" cy="391795"/>
            <a:chOff x="6536296" y="5128547"/>
            <a:chExt cx="360680" cy="391795"/>
          </a:xfrm>
        </p:grpSpPr>
        <p:sp>
          <p:nvSpPr>
            <p:cNvPr id="13" name="object 13"/>
            <p:cNvSpPr/>
            <p:nvPr/>
          </p:nvSpPr>
          <p:spPr>
            <a:xfrm>
              <a:off x="6541059" y="5133309"/>
              <a:ext cx="351155" cy="382270"/>
            </a:xfrm>
            <a:custGeom>
              <a:avLst/>
              <a:gdLst/>
              <a:ahLst/>
              <a:cxnLst/>
              <a:rect l="l" t="t" r="r" b="b"/>
              <a:pathLst>
                <a:path w="351154" h="382270">
                  <a:moveTo>
                    <a:pt x="195249" y="0"/>
                  </a:moveTo>
                  <a:lnTo>
                    <a:pt x="147544" y="2117"/>
                  </a:lnTo>
                  <a:lnTo>
                    <a:pt x="104152" y="11911"/>
                  </a:lnTo>
                  <a:lnTo>
                    <a:pt x="66429" y="29205"/>
                  </a:lnTo>
                  <a:lnTo>
                    <a:pt x="35732" y="53821"/>
                  </a:lnTo>
                  <a:lnTo>
                    <a:pt x="13416" y="85582"/>
                  </a:lnTo>
                  <a:lnTo>
                    <a:pt x="1338" y="122472"/>
                  </a:lnTo>
                  <a:lnTo>
                    <a:pt x="0" y="161797"/>
                  </a:lnTo>
                  <a:lnTo>
                    <a:pt x="8732" y="202366"/>
                  </a:lnTo>
                  <a:lnTo>
                    <a:pt x="26867" y="242985"/>
                  </a:lnTo>
                  <a:lnTo>
                    <a:pt x="53732" y="282463"/>
                  </a:lnTo>
                  <a:lnTo>
                    <a:pt x="88658" y="319607"/>
                  </a:lnTo>
                  <a:lnTo>
                    <a:pt x="130976" y="353224"/>
                  </a:lnTo>
                  <a:lnTo>
                    <a:pt x="180015" y="382122"/>
                  </a:lnTo>
                  <a:lnTo>
                    <a:pt x="222681" y="296962"/>
                  </a:lnTo>
                  <a:lnTo>
                    <a:pt x="172143" y="266211"/>
                  </a:lnTo>
                  <a:lnTo>
                    <a:pt x="132420" y="231185"/>
                  </a:lnTo>
                  <a:lnTo>
                    <a:pt x="105555" y="194663"/>
                  </a:lnTo>
                  <a:lnTo>
                    <a:pt x="93592" y="159425"/>
                  </a:lnTo>
                  <a:lnTo>
                    <a:pt x="98576" y="128248"/>
                  </a:lnTo>
                  <a:lnTo>
                    <a:pt x="120564" y="105590"/>
                  </a:lnTo>
                  <a:lnTo>
                    <a:pt x="155951" y="94074"/>
                  </a:lnTo>
                  <a:lnTo>
                    <a:pt x="201288" y="93727"/>
                  </a:lnTo>
                  <a:lnTo>
                    <a:pt x="253125" y="104574"/>
                  </a:lnTo>
                  <a:lnTo>
                    <a:pt x="308013" y="126643"/>
                  </a:lnTo>
                  <a:lnTo>
                    <a:pt x="350679" y="41483"/>
                  </a:lnTo>
                  <a:lnTo>
                    <a:pt x="298172" y="19505"/>
                  </a:lnTo>
                  <a:lnTo>
                    <a:pt x="245910" y="5736"/>
                  </a:lnTo>
                  <a:lnTo>
                    <a:pt x="195249" y="0"/>
                  </a:lnTo>
                  <a:close/>
                </a:path>
              </a:pathLst>
            </a:custGeom>
            <a:solidFill>
              <a:srgbClr val="F99C04"/>
            </a:solidFill>
          </p:spPr>
          <p:txBody>
            <a:bodyPr wrap="square" lIns="0" tIns="0" rIns="0" bIns="0" rtlCol="0"/>
            <a:lstStyle/>
            <a:p>
              <a:endParaRPr/>
            </a:p>
          </p:txBody>
        </p:sp>
        <p:sp>
          <p:nvSpPr>
            <p:cNvPr id="14" name="object 14"/>
            <p:cNvSpPr/>
            <p:nvPr/>
          </p:nvSpPr>
          <p:spPr>
            <a:xfrm>
              <a:off x="6541058" y="5133309"/>
              <a:ext cx="351155" cy="382270"/>
            </a:xfrm>
            <a:custGeom>
              <a:avLst/>
              <a:gdLst/>
              <a:ahLst/>
              <a:cxnLst/>
              <a:rect l="l" t="t" r="r" b="b"/>
              <a:pathLst>
                <a:path w="351154" h="382270">
                  <a:moveTo>
                    <a:pt x="180016" y="382122"/>
                  </a:moveTo>
                  <a:lnTo>
                    <a:pt x="130976" y="353224"/>
                  </a:lnTo>
                  <a:lnTo>
                    <a:pt x="88658" y="319607"/>
                  </a:lnTo>
                  <a:lnTo>
                    <a:pt x="53732" y="282463"/>
                  </a:lnTo>
                  <a:lnTo>
                    <a:pt x="26867" y="242985"/>
                  </a:lnTo>
                  <a:lnTo>
                    <a:pt x="8732" y="202366"/>
                  </a:lnTo>
                  <a:lnTo>
                    <a:pt x="0" y="161797"/>
                  </a:lnTo>
                  <a:lnTo>
                    <a:pt x="1338" y="122472"/>
                  </a:lnTo>
                  <a:lnTo>
                    <a:pt x="13417" y="85582"/>
                  </a:lnTo>
                  <a:lnTo>
                    <a:pt x="35732" y="53821"/>
                  </a:lnTo>
                  <a:lnTo>
                    <a:pt x="66430" y="29205"/>
                  </a:lnTo>
                  <a:lnTo>
                    <a:pt x="104152" y="11911"/>
                  </a:lnTo>
                  <a:lnTo>
                    <a:pt x="147544" y="2117"/>
                  </a:lnTo>
                  <a:lnTo>
                    <a:pt x="195249" y="0"/>
                  </a:lnTo>
                  <a:lnTo>
                    <a:pt x="245911" y="5736"/>
                  </a:lnTo>
                  <a:lnTo>
                    <a:pt x="298173" y="19505"/>
                  </a:lnTo>
                  <a:lnTo>
                    <a:pt x="350680" y="41483"/>
                  </a:lnTo>
                  <a:lnTo>
                    <a:pt x="308014" y="126642"/>
                  </a:lnTo>
                  <a:lnTo>
                    <a:pt x="253126" y="104574"/>
                  </a:lnTo>
                  <a:lnTo>
                    <a:pt x="201289" y="93727"/>
                  </a:lnTo>
                  <a:lnTo>
                    <a:pt x="155951" y="94074"/>
                  </a:lnTo>
                  <a:lnTo>
                    <a:pt x="120564" y="105590"/>
                  </a:lnTo>
                  <a:lnTo>
                    <a:pt x="98576" y="128248"/>
                  </a:lnTo>
                  <a:lnTo>
                    <a:pt x="93592" y="159425"/>
                  </a:lnTo>
                  <a:lnTo>
                    <a:pt x="105555" y="194663"/>
                  </a:lnTo>
                  <a:lnTo>
                    <a:pt x="132420" y="231185"/>
                  </a:lnTo>
                  <a:lnTo>
                    <a:pt x="172144" y="266211"/>
                  </a:lnTo>
                  <a:lnTo>
                    <a:pt x="222681" y="296962"/>
                  </a:lnTo>
                  <a:lnTo>
                    <a:pt x="180016" y="382122"/>
                  </a:lnTo>
                  <a:close/>
                </a:path>
              </a:pathLst>
            </a:custGeom>
            <a:ln w="9525">
              <a:solidFill>
                <a:srgbClr val="F99C04"/>
              </a:solidFill>
            </a:ln>
          </p:spPr>
          <p:txBody>
            <a:bodyPr wrap="square" lIns="0" tIns="0" rIns="0" bIns="0" rtlCol="0"/>
            <a:lstStyle/>
            <a:p>
              <a:endParaRPr/>
            </a:p>
          </p:txBody>
        </p:sp>
      </p:grpSp>
      <p:grpSp>
        <p:nvGrpSpPr>
          <p:cNvPr id="15" name="object 15"/>
          <p:cNvGrpSpPr/>
          <p:nvPr/>
        </p:nvGrpSpPr>
        <p:grpSpPr>
          <a:xfrm>
            <a:off x="2657373" y="5481394"/>
            <a:ext cx="803910" cy="737235"/>
            <a:chOff x="1133373" y="5481393"/>
            <a:chExt cx="803910" cy="737235"/>
          </a:xfrm>
        </p:grpSpPr>
        <p:sp>
          <p:nvSpPr>
            <p:cNvPr id="16" name="object 16"/>
            <p:cNvSpPr/>
            <p:nvPr/>
          </p:nvSpPr>
          <p:spPr>
            <a:xfrm>
              <a:off x="1138135" y="5609114"/>
              <a:ext cx="631825" cy="605155"/>
            </a:xfrm>
            <a:custGeom>
              <a:avLst/>
              <a:gdLst/>
              <a:ahLst/>
              <a:cxnLst/>
              <a:rect l="l" t="t" r="r" b="b"/>
              <a:pathLst>
                <a:path w="631825" h="605154">
                  <a:moveTo>
                    <a:pt x="218712" y="0"/>
                  </a:moveTo>
                  <a:lnTo>
                    <a:pt x="0" y="268714"/>
                  </a:lnTo>
                  <a:lnTo>
                    <a:pt x="412768" y="604675"/>
                  </a:lnTo>
                  <a:lnTo>
                    <a:pt x="631480" y="335960"/>
                  </a:lnTo>
                  <a:lnTo>
                    <a:pt x="218712" y="0"/>
                  </a:lnTo>
                  <a:close/>
                </a:path>
              </a:pathLst>
            </a:custGeom>
            <a:solidFill>
              <a:srgbClr val="7F7F7F"/>
            </a:solidFill>
          </p:spPr>
          <p:txBody>
            <a:bodyPr wrap="square" lIns="0" tIns="0" rIns="0" bIns="0" rtlCol="0"/>
            <a:lstStyle/>
            <a:p>
              <a:endParaRPr/>
            </a:p>
          </p:txBody>
        </p:sp>
        <p:sp>
          <p:nvSpPr>
            <p:cNvPr id="17" name="object 17"/>
            <p:cNvSpPr/>
            <p:nvPr/>
          </p:nvSpPr>
          <p:spPr>
            <a:xfrm>
              <a:off x="1550903" y="5928408"/>
              <a:ext cx="381635" cy="285750"/>
            </a:xfrm>
            <a:custGeom>
              <a:avLst/>
              <a:gdLst/>
              <a:ahLst/>
              <a:cxnLst/>
              <a:rect l="l" t="t" r="r" b="b"/>
              <a:pathLst>
                <a:path w="381635" h="285750">
                  <a:moveTo>
                    <a:pt x="381186" y="0"/>
                  </a:moveTo>
                  <a:lnTo>
                    <a:pt x="218711" y="16667"/>
                  </a:lnTo>
                  <a:lnTo>
                    <a:pt x="0" y="285381"/>
                  </a:lnTo>
                  <a:lnTo>
                    <a:pt x="162474" y="268714"/>
                  </a:lnTo>
                  <a:lnTo>
                    <a:pt x="381186" y="0"/>
                  </a:lnTo>
                  <a:close/>
                </a:path>
              </a:pathLst>
            </a:custGeom>
            <a:solidFill>
              <a:srgbClr val="666666"/>
            </a:solidFill>
          </p:spPr>
          <p:txBody>
            <a:bodyPr wrap="square" lIns="0" tIns="0" rIns="0" bIns="0" rtlCol="0"/>
            <a:lstStyle/>
            <a:p>
              <a:endParaRPr/>
            </a:p>
          </p:txBody>
        </p:sp>
        <p:sp>
          <p:nvSpPr>
            <p:cNvPr id="18" name="object 18"/>
            <p:cNvSpPr/>
            <p:nvPr/>
          </p:nvSpPr>
          <p:spPr>
            <a:xfrm>
              <a:off x="1356847" y="5592447"/>
              <a:ext cx="575310" cy="353060"/>
            </a:xfrm>
            <a:custGeom>
              <a:avLst/>
              <a:gdLst/>
              <a:ahLst/>
              <a:cxnLst/>
              <a:rect l="l" t="t" r="r" b="b"/>
              <a:pathLst>
                <a:path w="575310" h="353060">
                  <a:moveTo>
                    <a:pt x="162474" y="0"/>
                  </a:moveTo>
                  <a:lnTo>
                    <a:pt x="0" y="16667"/>
                  </a:lnTo>
                  <a:lnTo>
                    <a:pt x="412767" y="352628"/>
                  </a:lnTo>
                  <a:lnTo>
                    <a:pt x="575242" y="335960"/>
                  </a:lnTo>
                  <a:lnTo>
                    <a:pt x="162474" y="0"/>
                  </a:lnTo>
                  <a:close/>
                </a:path>
              </a:pathLst>
            </a:custGeom>
            <a:solidFill>
              <a:srgbClr val="989898"/>
            </a:solidFill>
          </p:spPr>
          <p:txBody>
            <a:bodyPr wrap="square" lIns="0" tIns="0" rIns="0" bIns="0" rtlCol="0"/>
            <a:lstStyle/>
            <a:p>
              <a:endParaRPr/>
            </a:p>
          </p:txBody>
        </p:sp>
        <p:sp>
          <p:nvSpPr>
            <p:cNvPr id="19" name="object 19"/>
            <p:cNvSpPr/>
            <p:nvPr/>
          </p:nvSpPr>
          <p:spPr>
            <a:xfrm>
              <a:off x="1138135" y="5592446"/>
              <a:ext cx="794385" cy="621665"/>
            </a:xfrm>
            <a:custGeom>
              <a:avLst/>
              <a:gdLst/>
              <a:ahLst/>
              <a:cxnLst/>
              <a:rect l="l" t="t" r="r" b="b"/>
              <a:pathLst>
                <a:path w="794385" h="621664">
                  <a:moveTo>
                    <a:pt x="218712" y="16667"/>
                  </a:moveTo>
                  <a:lnTo>
                    <a:pt x="381187" y="0"/>
                  </a:lnTo>
                  <a:lnTo>
                    <a:pt x="793955" y="335960"/>
                  </a:lnTo>
                  <a:lnTo>
                    <a:pt x="575243" y="604675"/>
                  </a:lnTo>
                  <a:lnTo>
                    <a:pt x="412768" y="621342"/>
                  </a:lnTo>
                  <a:lnTo>
                    <a:pt x="0" y="285381"/>
                  </a:lnTo>
                  <a:lnTo>
                    <a:pt x="218712" y="16667"/>
                  </a:lnTo>
                  <a:close/>
                </a:path>
                <a:path w="794385" h="621664">
                  <a:moveTo>
                    <a:pt x="218712" y="16667"/>
                  </a:moveTo>
                  <a:lnTo>
                    <a:pt x="631480" y="352628"/>
                  </a:lnTo>
                  <a:lnTo>
                    <a:pt x="793955" y="335960"/>
                  </a:lnTo>
                </a:path>
                <a:path w="794385" h="621664">
                  <a:moveTo>
                    <a:pt x="631480" y="352628"/>
                  </a:moveTo>
                  <a:lnTo>
                    <a:pt x="412768" y="621342"/>
                  </a:lnTo>
                </a:path>
              </a:pathLst>
            </a:custGeom>
            <a:ln w="9524">
              <a:solidFill>
                <a:srgbClr val="000000"/>
              </a:solidFill>
            </a:ln>
          </p:spPr>
          <p:txBody>
            <a:bodyPr wrap="square" lIns="0" tIns="0" rIns="0" bIns="0" rtlCol="0"/>
            <a:lstStyle/>
            <a:p>
              <a:endParaRPr/>
            </a:p>
          </p:txBody>
        </p:sp>
        <p:pic>
          <p:nvPicPr>
            <p:cNvPr id="20" name="object 20"/>
            <p:cNvPicPr/>
            <p:nvPr/>
          </p:nvPicPr>
          <p:blipFill>
            <a:blip r:embed="rId2" cstate="print"/>
            <a:stretch>
              <a:fillRect/>
            </a:stretch>
          </p:blipFill>
          <p:spPr>
            <a:xfrm>
              <a:off x="1513732" y="5490758"/>
              <a:ext cx="363435" cy="356248"/>
            </a:xfrm>
            <a:prstGeom prst="rect">
              <a:avLst/>
            </a:prstGeom>
          </p:spPr>
        </p:pic>
        <p:pic>
          <p:nvPicPr>
            <p:cNvPr id="21" name="object 21"/>
            <p:cNvPicPr/>
            <p:nvPr/>
          </p:nvPicPr>
          <p:blipFill>
            <a:blip r:embed="rId3" cstate="print"/>
            <a:stretch>
              <a:fillRect/>
            </a:stretch>
          </p:blipFill>
          <p:spPr>
            <a:xfrm>
              <a:off x="1648508" y="5486156"/>
              <a:ext cx="228659" cy="175226"/>
            </a:xfrm>
            <a:prstGeom prst="rect">
              <a:avLst/>
            </a:prstGeom>
          </p:spPr>
        </p:pic>
        <p:pic>
          <p:nvPicPr>
            <p:cNvPr id="22" name="object 22"/>
            <p:cNvPicPr/>
            <p:nvPr/>
          </p:nvPicPr>
          <p:blipFill>
            <a:blip r:embed="rId4" cstate="print"/>
            <a:stretch>
              <a:fillRect/>
            </a:stretch>
          </p:blipFill>
          <p:spPr>
            <a:xfrm>
              <a:off x="1643746" y="5481393"/>
              <a:ext cx="238184" cy="184751"/>
            </a:xfrm>
            <a:prstGeom prst="rect">
              <a:avLst/>
            </a:prstGeom>
          </p:spPr>
        </p:pic>
        <p:sp>
          <p:nvSpPr>
            <p:cNvPr id="23" name="object 23"/>
            <p:cNvSpPr/>
            <p:nvPr/>
          </p:nvSpPr>
          <p:spPr>
            <a:xfrm>
              <a:off x="1513732" y="5490758"/>
              <a:ext cx="363855" cy="356870"/>
            </a:xfrm>
            <a:custGeom>
              <a:avLst/>
              <a:gdLst/>
              <a:ahLst/>
              <a:cxnLst/>
              <a:rect l="l" t="t" r="r" b="b"/>
              <a:pathLst>
                <a:path w="363855" h="356870">
                  <a:moveTo>
                    <a:pt x="363435" y="166022"/>
                  </a:moveTo>
                  <a:lnTo>
                    <a:pt x="228659" y="351647"/>
                  </a:lnTo>
                  <a:lnTo>
                    <a:pt x="211597" y="356249"/>
                  </a:lnTo>
                  <a:lnTo>
                    <a:pt x="180498" y="347544"/>
                  </a:lnTo>
                  <a:lnTo>
                    <a:pt x="139710" y="327284"/>
                  </a:lnTo>
                  <a:lnTo>
                    <a:pt x="93577" y="297218"/>
                  </a:lnTo>
                  <a:lnTo>
                    <a:pt x="50705" y="262660"/>
                  </a:lnTo>
                  <a:lnTo>
                    <a:pt x="18812" y="230149"/>
                  </a:lnTo>
                  <a:lnTo>
                    <a:pt x="0" y="185624"/>
                  </a:lnTo>
                  <a:lnTo>
                    <a:pt x="134776" y="0"/>
                  </a:lnTo>
                </a:path>
              </a:pathLst>
            </a:custGeom>
            <a:ln w="9524">
              <a:solidFill>
                <a:srgbClr val="000000"/>
              </a:solidFill>
            </a:ln>
          </p:spPr>
          <p:txBody>
            <a:bodyPr wrap="square" lIns="0" tIns="0" rIns="0" bIns="0" rtlCol="0"/>
            <a:lstStyle/>
            <a:p>
              <a:endParaRPr/>
            </a:p>
          </p:txBody>
        </p:sp>
      </p:grpSp>
      <p:sp>
        <p:nvSpPr>
          <p:cNvPr id="24" name="object 24"/>
          <p:cNvSpPr txBox="1"/>
          <p:nvPr/>
        </p:nvSpPr>
        <p:spPr>
          <a:xfrm>
            <a:off x="3534540" y="4571329"/>
            <a:ext cx="403225" cy="228268"/>
          </a:xfrm>
          <a:prstGeom prst="rect">
            <a:avLst/>
          </a:prstGeom>
        </p:spPr>
        <p:txBody>
          <a:bodyPr vert="horz" wrap="square" lIns="0" tIns="12700" rIns="0" bIns="0" rtlCol="0">
            <a:spAutoFit/>
          </a:bodyPr>
          <a:lstStyle/>
          <a:p>
            <a:pPr marL="12700">
              <a:spcBef>
                <a:spcPts val="100"/>
              </a:spcBef>
            </a:pPr>
            <a:r>
              <a:rPr sz="1400" dirty="0">
                <a:latin typeface="Tahoma"/>
                <a:cs typeface="Tahoma"/>
              </a:rPr>
              <a:t>(</a:t>
            </a:r>
            <a:r>
              <a:rPr sz="1400" spc="-10" dirty="0">
                <a:latin typeface="Tahoma"/>
                <a:cs typeface="Tahoma"/>
              </a:rPr>
              <a:t>u</a:t>
            </a:r>
            <a:r>
              <a:rPr sz="1400" dirty="0">
                <a:latin typeface="Tahoma"/>
                <a:cs typeface="Tahoma"/>
              </a:rPr>
              <a:t>,v)</a:t>
            </a:r>
            <a:endParaRPr sz="1400">
              <a:latin typeface="Tahoma"/>
              <a:cs typeface="Tahoma"/>
            </a:endParaRPr>
          </a:p>
        </p:txBody>
      </p:sp>
      <p:sp>
        <p:nvSpPr>
          <p:cNvPr id="25" name="object 25"/>
          <p:cNvSpPr txBox="1"/>
          <p:nvPr/>
        </p:nvSpPr>
        <p:spPr>
          <a:xfrm>
            <a:off x="6380380" y="4174509"/>
            <a:ext cx="346075" cy="269240"/>
          </a:xfrm>
          <a:prstGeom prst="rect">
            <a:avLst/>
          </a:prstGeom>
        </p:spPr>
        <p:txBody>
          <a:bodyPr vert="horz" wrap="square" lIns="0" tIns="12700" rIns="0" bIns="0" rtlCol="0">
            <a:spAutoFit/>
          </a:bodyPr>
          <a:lstStyle/>
          <a:p>
            <a:pPr marL="12700">
              <a:spcBef>
                <a:spcPts val="100"/>
              </a:spcBef>
            </a:pPr>
            <a:r>
              <a:rPr sz="1600" dirty="0">
                <a:latin typeface="Tahoma"/>
                <a:cs typeface="Tahoma"/>
              </a:rPr>
              <a:t>(</a:t>
            </a:r>
            <a:r>
              <a:rPr sz="1600" spc="-5" dirty="0">
                <a:latin typeface="Tahoma"/>
                <a:cs typeface="Tahoma"/>
              </a:rPr>
              <a:t>i</a:t>
            </a:r>
            <a:r>
              <a:rPr sz="1600" dirty="0">
                <a:latin typeface="Tahoma"/>
                <a:cs typeface="Tahoma"/>
              </a:rPr>
              <a:t>,</a:t>
            </a:r>
            <a:r>
              <a:rPr sz="1600" spc="-5" dirty="0">
                <a:latin typeface="Tahoma"/>
                <a:cs typeface="Tahoma"/>
              </a:rPr>
              <a:t>j</a:t>
            </a:r>
            <a:r>
              <a:rPr sz="1600" dirty="0">
                <a:latin typeface="Tahoma"/>
                <a:cs typeface="Tahoma"/>
              </a:rPr>
              <a:t>)</a:t>
            </a:r>
            <a:endParaRPr sz="1600">
              <a:latin typeface="Tahoma"/>
              <a:cs typeface="Tahoma"/>
            </a:endParaRPr>
          </a:p>
        </p:txBody>
      </p:sp>
      <p:pic>
        <p:nvPicPr>
          <p:cNvPr id="26" name="object 26"/>
          <p:cNvPicPr/>
          <p:nvPr/>
        </p:nvPicPr>
        <p:blipFill>
          <a:blip r:embed="rId5" cstate="print"/>
          <a:stretch>
            <a:fillRect/>
          </a:stretch>
        </p:blipFill>
        <p:spPr>
          <a:xfrm>
            <a:off x="4692651" y="3627438"/>
            <a:ext cx="85725" cy="85725"/>
          </a:xfrm>
          <a:prstGeom prst="rect">
            <a:avLst/>
          </a:prstGeom>
        </p:spPr>
      </p:pic>
      <p:sp>
        <p:nvSpPr>
          <p:cNvPr id="27" name="object 27"/>
          <p:cNvSpPr txBox="1"/>
          <p:nvPr/>
        </p:nvSpPr>
        <p:spPr>
          <a:xfrm>
            <a:off x="4418592" y="3303656"/>
            <a:ext cx="626745" cy="269240"/>
          </a:xfrm>
          <a:prstGeom prst="rect">
            <a:avLst/>
          </a:prstGeom>
        </p:spPr>
        <p:txBody>
          <a:bodyPr vert="horz" wrap="square" lIns="0" tIns="12700" rIns="0" bIns="0" rtlCol="0">
            <a:spAutoFit/>
          </a:bodyPr>
          <a:lstStyle/>
          <a:p>
            <a:pPr marL="12700">
              <a:spcBef>
                <a:spcPts val="100"/>
              </a:spcBef>
            </a:pPr>
            <a:r>
              <a:rPr sz="1600" spc="-35" dirty="0">
                <a:latin typeface="Tahoma"/>
                <a:cs typeface="Tahoma"/>
              </a:rPr>
              <a:t>(X,Y,Z)</a:t>
            </a:r>
            <a:endParaRPr sz="1600">
              <a:latin typeface="Tahoma"/>
              <a:cs typeface="Tahoma"/>
            </a:endParaRPr>
          </a:p>
        </p:txBody>
      </p:sp>
      <p:sp>
        <p:nvSpPr>
          <p:cNvPr id="28" name="object 28"/>
          <p:cNvSpPr txBox="1"/>
          <p:nvPr/>
        </p:nvSpPr>
        <p:spPr>
          <a:xfrm>
            <a:off x="7881304" y="5648009"/>
            <a:ext cx="1162685" cy="875665"/>
          </a:xfrm>
          <a:prstGeom prst="rect">
            <a:avLst/>
          </a:prstGeom>
        </p:spPr>
        <p:txBody>
          <a:bodyPr vert="horz" wrap="square" lIns="0" tIns="29209" rIns="0" bIns="0" rtlCol="0">
            <a:spAutoFit/>
          </a:bodyPr>
          <a:lstStyle/>
          <a:p>
            <a:pPr marL="12700" marR="5080">
              <a:lnSpc>
                <a:spcPts val="3329"/>
              </a:lnSpc>
              <a:spcBef>
                <a:spcPts val="229"/>
              </a:spcBef>
            </a:pPr>
            <a:r>
              <a:rPr sz="2800" dirty="0">
                <a:latin typeface="Tahoma"/>
                <a:cs typeface="Tahoma"/>
              </a:rPr>
              <a:t>A </a:t>
            </a:r>
            <a:r>
              <a:rPr sz="2800" spc="-5" dirty="0">
                <a:latin typeface="Tahoma"/>
                <a:cs typeface="Tahoma"/>
              </a:rPr>
              <a:t>light </a:t>
            </a:r>
            <a:r>
              <a:rPr sz="2800" dirty="0">
                <a:latin typeface="Tahoma"/>
                <a:cs typeface="Tahoma"/>
              </a:rPr>
              <a:t> sou</a:t>
            </a:r>
            <a:r>
              <a:rPr sz="2800" spc="-10" dirty="0">
                <a:latin typeface="Tahoma"/>
                <a:cs typeface="Tahoma"/>
              </a:rPr>
              <a:t>r</a:t>
            </a:r>
            <a:r>
              <a:rPr sz="2800" spc="-5" dirty="0">
                <a:latin typeface="Tahoma"/>
                <a:cs typeface="Tahoma"/>
              </a:rPr>
              <a:t>c</a:t>
            </a:r>
            <a:r>
              <a:rPr sz="2800" dirty="0">
                <a:latin typeface="Tahoma"/>
                <a:cs typeface="Tahoma"/>
              </a:rPr>
              <a:t>e.</a:t>
            </a:r>
            <a:endParaRPr sz="2800">
              <a:latin typeface="Tahoma"/>
              <a:cs typeface="Tahoma"/>
            </a:endParaRPr>
          </a:p>
        </p:txBody>
      </p:sp>
      <p:sp>
        <p:nvSpPr>
          <p:cNvPr id="29" name="object 29"/>
          <p:cNvSpPr txBox="1"/>
          <p:nvPr/>
        </p:nvSpPr>
        <p:spPr>
          <a:xfrm>
            <a:off x="3326765" y="5992495"/>
            <a:ext cx="1222375" cy="452120"/>
          </a:xfrm>
          <a:prstGeom prst="rect">
            <a:avLst/>
          </a:prstGeom>
        </p:spPr>
        <p:txBody>
          <a:bodyPr vert="horz" wrap="square" lIns="0" tIns="12700" rIns="0" bIns="0" rtlCol="0">
            <a:spAutoFit/>
          </a:bodyPr>
          <a:lstStyle/>
          <a:p>
            <a:pPr marL="12700">
              <a:spcBef>
                <a:spcPts val="100"/>
              </a:spcBef>
            </a:pPr>
            <a:r>
              <a:rPr sz="2800" spc="5" dirty="0">
                <a:latin typeface="Tahoma"/>
                <a:cs typeface="Tahoma"/>
              </a:rPr>
              <a:t>Ca</a:t>
            </a:r>
            <a:r>
              <a:rPr sz="2800" dirty="0">
                <a:latin typeface="Tahoma"/>
                <a:cs typeface="Tahoma"/>
              </a:rPr>
              <a:t>me</a:t>
            </a:r>
            <a:r>
              <a:rPr sz="2800" spc="-45" dirty="0">
                <a:latin typeface="Tahoma"/>
                <a:cs typeface="Tahoma"/>
              </a:rPr>
              <a:t>r</a:t>
            </a:r>
            <a:r>
              <a:rPr sz="2800" dirty="0">
                <a:latin typeface="Tahoma"/>
                <a:cs typeface="Tahoma"/>
              </a:rPr>
              <a:t>a</a:t>
            </a:r>
            <a:endParaRPr sz="2800">
              <a:latin typeface="Tahoma"/>
              <a:cs typeface="Tahoma"/>
            </a:endParaRPr>
          </a:p>
        </p:txBody>
      </p:sp>
      <p:sp>
        <p:nvSpPr>
          <p:cNvPr id="30" name="object 30"/>
          <p:cNvSpPr/>
          <p:nvPr/>
        </p:nvSpPr>
        <p:spPr>
          <a:xfrm>
            <a:off x="7388227" y="4654568"/>
            <a:ext cx="350520" cy="557530"/>
          </a:xfrm>
          <a:custGeom>
            <a:avLst/>
            <a:gdLst/>
            <a:ahLst/>
            <a:cxnLst/>
            <a:rect l="l" t="t" r="r" b="b"/>
            <a:pathLst>
              <a:path w="350520" h="557529">
                <a:moveTo>
                  <a:pt x="161549" y="0"/>
                </a:moveTo>
                <a:lnTo>
                  <a:pt x="112674" y="12712"/>
                </a:lnTo>
                <a:lnTo>
                  <a:pt x="69917" y="48621"/>
                </a:lnTo>
                <a:lnTo>
                  <a:pt x="46332" y="82757"/>
                </a:lnTo>
                <a:lnTo>
                  <a:pt x="26916" y="124068"/>
                </a:lnTo>
                <a:lnTo>
                  <a:pt x="12359" y="171164"/>
                </a:lnTo>
                <a:lnTo>
                  <a:pt x="3192" y="222985"/>
                </a:lnTo>
                <a:lnTo>
                  <a:pt x="0" y="278724"/>
                </a:lnTo>
                <a:lnTo>
                  <a:pt x="822" y="306999"/>
                </a:lnTo>
                <a:lnTo>
                  <a:pt x="12499" y="386589"/>
                </a:lnTo>
                <a:lnTo>
                  <a:pt x="27085" y="433566"/>
                </a:lnTo>
                <a:lnTo>
                  <a:pt x="46527" y="474757"/>
                </a:lnTo>
                <a:lnTo>
                  <a:pt x="70232" y="508924"/>
                </a:lnTo>
                <a:lnTo>
                  <a:pt x="112059" y="544128"/>
                </a:lnTo>
                <a:lnTo>
                  <a:pt x="160709" y="557174"/>
                </a:lnTo>
                <a:lnTo>
                  <a:pt x="161549" y="547687"/>
                </a:lnTo>
                <a:lnTo>
                  <a:pt x="145972" y="546309"/>
                </a:lnTo>
                <a:lnTo>
                  <a:pt x="131218" y="542366"/>
                </a:lnTo>
                <a:lnTo>
                  <a:pt x="89665" y="515739"/>
                </a:lnTo>
                <a:lnTo>
                  <a:pt x="54592" y="469690"/>
                </a:lnTo>
                <a:lnTo>
                  <a:pt x="35845" y="429825"/>
                </a:lnTo>
                <a:lnTo>
                  <a:pt x="21597" y="383769"/>
                </a:lnTo>
                <a:lnTo>
                  <a:pt x="12626" y="332945"/>
                </a:lnTo>
                <a:lnTo>
                  <a:pt x="9521" y="278450"/>
                </a:lnTo>
                <a:lnTo>
                  <a:pt x="10328" y="250725"/>
                </a:lnTo>
                <a:lnTo>
                  <a:pt x="21738" y="172826"/>
                </a:lnTo>
                <a:lnTo>
                  <a:pt x="36014" y="126888"/>
                </a:lnTo>
                <a:lnTo>
                  <a:pt x="54786" y="87144"/>
                </a:lnTo>
                <a:lnTo>
                  <a:pt x="77486" y="54402"/>
                </a:lnTo>
                <a:lnTo>
                  <a:pt x="116899" y="21255"/>
                </a:lnTo>
                <a:lnTo>
                  <a:pt x="161128" y="9525"/>
                </a:lnTo>
                <a:lnTo>
                  <a:pt x="176286" y="10864"/>
                </a:lnTo>
                <a:lnTo>
                  <a:pt x="219425" y="30272"/>
                </a:lnTo>
                <a:lnTo>
                  <a:pt x="256809" y="70166"/>
                </a:lnTo>
                <a:lnTo>
                  <a:pt x="277563" y="106591"/>
                </a:lnTo>
                <a:lnTo>
                  <a:pt x="300554" y="173060"/>
                </a:lnTo>
                <a:lnTo>
                  <a:pt x="306152" y="210120"/>
                </a:lnTo>
                <a:lnTo>
                  <a:pt x="273894" y="212477"/>
                </a:lnTo>
                <a:lnTo>
                  <a:pt x="317445" y="285699"/>
                </a:lnTo>
                <a:lnTo>
                  <a:pt x="349892" y="206924"/>
                </a:lnTo>
                <a:lnTo>
                  <a:pt x="315680" y="209424"/>
                </a:lnTo>
                <a:lnTo>
                  <a:pt x="309919" y="171283"/>
                </a:lnTo>
                <a:lnTo>
                  <a:pt x="295172" y="123609"/>
                </a:lnTo>
                <a:lnTo>
                  <a:pt x="275730" y="82416"/>
                </a:lnTo>
                <a:lnTo>
                  <a:pt x="252026" y="48249"/>
                </a:lnTo>
                <a:lnTo>
                  <a:pt x="210198" y="13045"/>
                </a:lnTo>
                <a:lnTo>
                  <a:pt x="178347" y="1557"/>
                </a:lnTo>
                <a:lnTo>
                  <a:pt x="161549" y="0"/>
                </a:lnTo>
                <a:close/>
              </a:path>
            </a:pathLst>
          </a:custGeom>
          <a:solidFill>
            <a:srgbClr val="000000"/>
          </a:solidFill>
        </p:spPr>
        <p:txBody>
          <a:bodyPr wrap="square" lIns="0" tIns="0" rIns="0" bIns="0" rtlCol="0"/>
          <a:lstStyle/>
          <a:p>
            <a:endParaRPr/>
          </a:p>
        </p:txBody>
      </p:sp>
      <p:sp>
        <p:nvSpPr>
          <p:cNvPr id="31" name="object 31"/>
          <p:cNvSpPr txBox="1"/>
          <p:nvPr/>
        </p:nvSpPr>
        <p:spPr>
          <a:xfrm>
            <a:off x="6782754" y="2379345"/>
            <a:ext cx="2675255" cy="1303020"/>
          </a:xfrm>
          <a:prstGeom prst="rect">
            <a:avLst/>
          </a:prstGeom>
        </p:spPr>
        <p:txBody>
          <a:bodyPr vert="horz" wrap="square" lIns="0" tIns="13970" rIns="0" bIns="0" rtlCol="0">
            <a:spAutoFit/>
          </a:bodyPr>
          <a:lstStyle/>
          <a:p>
            <a:pPr marL="12700" marR="5080">
              <a:lnSpc>
                <a:spcPct val="99700"/>
              </a:lnSpc>
              <a:spcBef>
                <a:spcPts val="110"/>
              </a:spcBef>
            </a:pPr>
            <a:r>
              <a:rPr sz="2800" dirty="0">
                <a:solidFill>
                  <a:srgbClr val="FF0000"/>
                </a:solidFill>
                <a:latin typeface="Tahoma"/>
                <a:cs typeface="Tahoma"/>
              </a:rPr>
              <a:t>Scan</a:t>
            </a:r>
            <a:r>
              <a:rPr sz="2800" spc="-25" dirty="0">
                <a:solidFill>
                  <a:srgbClr val="FF0000"/>
                </a:solidFill>
                <a:latin typeface="Tahoma"/>
                <a:cs typeface="Tahoma"/>
              </a:rPr>
              <a:t> </a:t>
            </a:r>
            <a:r>
              <a:rPr sz="2800" dirty="0">
                <a:solidFill>
                  <a:srgbClr val="FF0000"/>
                </a:solidFill>
                <a:latin typeface="Tahoma"/>
                <a:cs typeface="Tahoma"/>
              </a:rPr>
              <a:t>the</a:t>
            </a:r>
            <a:r>
              <a:rPr sz="2800" spc="-20" dirty="0">
                <a:solidFill>
                  <a:srgbClr val="FF0000"/>
                </a:solidFill>
                <a:latin typeface="Tahoma"/>
                <a:cs typeface="Tahoma"/>
              </a:rPr>
              <a:t> ray </a:t>
            </a:r>
            <a:r>
              <a:rPr sz="2800" spc="-5" dirty="0">
                <a:solidFill>
                  <a:srgbClr val="FF0000"/>
                </a:solidFill>
                <a:latin typeface="Tahoma"/>
                <a:cs typeface="Tahoma"/>
              </a:rPr>
              <a:t>in</a:t>
            </a:r>
            <a:r>
              <a:rPr sz="2800" spc="-20" dirty="0">
                <a:solidFill>
                  <a:srgbClr val="FF0000"/>
                </a:solidFill>
                <a:latin typeface="Tahoma"/>
                <a:cs typeface="Tahoma"/>
              </a:rPr>
              <a:t> </a:t>
            </a:r>
            <a:r>
              <a:rPr sz="2800" dirty="0">
                <a:solidFill>
                  <a:srgbClr val="FF0000"/>
                </a:solidFill>
                <a:latin typeface="Tahoma"/>
                <a:cs typeface="Tahoma"/>
              </a:rPr>
              <a:t>a </a:t>
            </a:r>
            <a:r>
              <a:rPr sz="2800" spc="-860" dirty="0">
                <a:solidFill>
                  <a:srgbClr val="FF0000"/>
                </a:solidFill>
                <a:latin typeface="Tahoma"/>
                <a:cs typeface="Tahoma"/>
              </a:rPr>
              <a:t> </a:t>
            </a:r>
            <a:r>
              <a:rPr sz="2800" spc="-5" dirty="0">
                <a:solidFill>
                  <a:srgbClr val="FF0000"/>
                </a:solidFill>
                <a:latin typeface="Tahoma"/>
                <a:cs typeface="Tahoma"/>
              </a:rPr>
              <a:t>predetermined </a:t>
            </a:r>
            <a:r>
              <a:rPr sz="2800" dirty="0">
                <a:solidFill>
                  <a:srgbClr val="FF0000"/>
                </a:solidFill>
                <a:latin typeface="Tahoma"/>
                <a:cs typeface="Tahoma"/>
              </a:rPr>
              <a:t> </a:t>
            </a:r>
            <a:r>
              <a:rPr sz="2800" spc="-5" dirty="0">
                <a:solidFill>
                  <a:srgbClr val="FF0000"/>
                </a:solidFill>
                <a:latin typeface="Tahoma"/>
                <a:cs typeface="Tahoma"/>
              </a:rPr>
              <a:t>calibrated</a:t>
            </a:r>
            <a:r>
              <a:rPr sz="2800" spc="-35" dirty="0">
                <a:solidFill>
                  <a:srgbClr val="FF0000"/>
                </a:solidFill>
                <a:latin typeface="Tahoma"/>
                <a:cs typeface="Tahoma"/>
              </a:rPr>
              <a:t> </a:t>
            </a:r>
            <a:r>
              <a:rPr sz="2800" dirty="0">
                <a:solidFill>
                  <a:srgbClr val="FF0000"/>
                </a:solidFill>
                <a:latin typeface="Tahoma"/>
                <a:cs typeface="Tahoma"/>
              </a:rPr>
              <a:t>path.</a:t>
            </a:r>
            <a:endParaRPr sz="2800">
              <a:latin typeface="Tahoma"/>
              <a:cs typeface="Tahoma"/>
            </a:endParaRPr>
          </a:p>
        </p:txBody>
      </p:sp>
      <p:sp>
        <p:nvSpPr>
          <p:cNvPr id="32" name="object 32"/>
          <p:cNvSpPr txBox="1"/>
          <p:nvPr/>
        </p:nvSpPr>
        <p:spPr>
          <a:xfrm>
            <a:off x="1644015" y="2041207"/>
            <a:ext cx="2745105" cy="452120"/>
          </a:xfrm>
          <a:prstGeom prst="rect">
            <a:avLst/>
          </a:prstGeom>
        </p:spPr>
        <p:txBody>
          <a:bodyPr vert="horz" wrap="square" lIns="0" tIns="12700" rIns="0" bIns="0" rtlCol="0">
            <a:spAutoFit/>
          </a:bodyPr>
          <a:lstStyle/>
          <a:p>
            <a:pPr marL="12700">
              <a:spcBef>
                <a:spcPts val="100"/>
              </a:spcBef>
            </a:pPr>
            <a:r>
              <a:rPr sz="2800" spc="-5" dirty="0">
                <a:latin typeface="Tahoma"/>
                <a:cs typeface="Tahoma"/>
              </a:rPr>
              <a:t>Encoding</a:t>
            </a:r>
            <a:r>
              <a:rPr sz="2800" spc="-35" dirty="0">
                <a:latin typeface="Tahoma"/>
                <a:cs typeface="Tahoma"/>
              </a:rPr>
              <a:t> </a:t>
            </a:r>
            <a:r>
              <a:rPr sz="2800" dirty="0">
                <a:latin typeface="Tahoma"/>
                <a:cs typeface="Tahoma"/>
              </a:rPr>
              <a:t>the</a:t>
            </a:r>
            <a:r>
              <a:rPr sz="2800" spc="-35" dirty="0">
                <a:latin typeface="Tahoma"/>
                <a:cs typeface="Tahoma"/>
              </a:rPr>
              <a:t> </a:t>
            </a:r>
            <a:r>
              <a:rPr sz="2800" spc="-5" dirty="0">
                <a:latin typeface="Tahoma"/>
                <a:cs typeface="Tahoma"/>
              </a:rPr>
              <a:t>3-D</a:t>
            </a:r>
            <a:endParaRPr sz="2800">
              <a:latin typeface="Tahoma"/>
              <a:cs typeface="Tahoma"/>
            </a:endParaRPr>
          </a:p>
        </p:txBody>
      </p:sp>
      <p:sp>
        <p:nvSpPr>
          <p:cNvPr id="33" name="object 33"/>
          <p:cNvSpPr txBox="1"/>
          <p:nvPr/>
        </p:nvSpPr>
        <p:spPr>
          <a:xfrm>
            <a:off x="1644015" y="2464583"/>
            <a:ext cx="2169795" cy="880110"/>
          </a:xfrm>
          <a:prstGeom prst="rect">
            <a:avLst/>
          </a:prstGeom>
        </p:spPr>
        <p:txBody>
          <a:bodyPr vert="horz" wrap="square" lIns="0" tIns="12700" rIns="0" bIns="0" rtlCol="0">
            <a:spAutoFit/>
          </a:bodyPr>
          <a:lstStyle/>
          <a:p>
            <a:pPr marL="12700" marR="5080">
              <a:spcBef>
                <a:spcPts val="100"/>
              </a:spcBef>
            </a:pPr>
            <a:r>
              <a:rPr sz="2800" spc="-5" dirty="0">
                <a:latin typeface="Tahoma"/>
                <a:cs typeface="Tahoma"/>
              </a:rPr>
              <a:t>position </a:t>
            </a:r>
            <a:r>
              <a:rPr sz="2800" dirty="0">
                <a:latin typeface="Tahoma"/>
                <a:cs typeface="Tahoma"/>
              </a:rPr>
              <a:t>of </a:t>
            </a:r>
            <a:r>
              <a:rPr sz="2800" spc="5" dirty="0">
                <a:latin typeface="Tahoma"/>
                <a:cs typeface="Tahoma"/>
              </a:rPr>
              <a:t> </a:t>
            </a:r>
            <a:r>
              <a:rPr sz="2800" spc="-5" dirty="0">
                <a:latin typeface="Tahoma"/>
                <a:cs typeface="Tahoma"/>
              </a:rPr>
              <a:t>projected</a:t>
            </a:r>
            <a:r>
              <a:rPr sz="2800" spc="-90" dirty="0">
                <a:latin typeface="Tahoma"/>
                <a:cs typeface="Tahoma"/>
              </a:rPr>
              <a:t> </a:t>
            </a:r>
            <a:r>
              <a:rPr sz="2800" spc="-75" dirty="0">
                <a:latin typeface="Tahoma"/>
                <a:cs typeface="Tahoma"/>
              </a:rPr>
              <a:t>ray.</a:t>
            </a:r>
            <a:endParaRPr sz="2800">
              <a:latin typeface="Tahoma"/>
              <a:cs typeface="Tahom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2309</Words>
  <Application>Microsoft Office PowerPoint</Application>
  <PresentationFormat>Widescreen</PresentationFormat>
  <Paragraphs>140</Paragraphs>
  <Slides>28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Arial</vt:lpstr>
      <vt:lpstr>Arial MT</vt:lpstr>
      <vt:lpstr>Calibri</vt:lpstr>
      <vt:lpstr>Calibri Light</vt:lpstr>
      <vt:lpstr>Courier New</vt:lpstr>
      <vt:lpstr>Roboto</vt:lpstr>
      <vt:lpstr>Söhne</vt:lpstr>
      <vt:lpstr>Tahoma</vt:lpstr>
      <vt:lpstr>Times New Roman</vt:lpstr>
      <vt:lpstr>Verdana,Bold</vt:lpstr>
      <vt:lpstr>Wingdings</vt:lpstr>
      <vt:lpstr>Office Theme</vt:lpstr>
      <vt:lpstr>UNIT 5 (Part 2)- Range Image Processing</vt:lpstr>
      <vt:lpstr>Range data</vt:lpstr>
      <vt:lpstr>Imaging Techniques</vt:lpstr>
      <vt:lpstr>Active range sensors</vt:lpstr>
      <vt:lpstr>Time-of-Flight (ToF) Sensors</vt:lpstr>
      <vt:lpstr>Time-of-Flight Range  Sensors</vt:lpstr>
      <vt:lpstr>Triangulation-based Sensors</vt:lpstr>
      <vt:lpstr>Triangulation based  Sensors</vt:lpstr>
      <vt:lpstr>Imaging principle</vt:lpstr>
      <vt:lpstr>Structured Light Sensors</vt:lpstr>
      <vt:lpstr>Structured Light</vt:lpstr>
      <vt:lpstr>Range Data Segmentation</vt:lpstr>
      <vt:lpstr>There have been two main approaches to the range segmentation problem: region-based range segmentation and edge-based range segmentation. </vt:lpstr>
      <vt:lpstr>Edge-based range segmentation</vt:lpstr>
      <vt:lpstr>PowerPoint Presentation</vt:lpstr>
      <vt:lpstr>Range Image Registration</vt:lpstr>
      <vt:lpstr>Model Acquisition:</vt:lpstr>
      <vt:lpstr>Object Recognition</vt:lpstr>
      <vt:lpstr>PowerPoint Presentation</vt:lpstr>
      <vt:lpstr>PowerPoint Presentation</vt:lpstr>
      <vt:lpstr>How Object Recognition Works</vt:lpstr>
      <vt:lpstr>PowerPoint Presentation</vt:lpstr>
      <vt:lpstr>Object Recognition Using Deep Learning</vt:lpstr>
      <vt:lpstr>PowerPoint Presentation</vt:lpstr>
      <vt:lpstr>Machine learning techniques for object recognition</vt:lpstr>
      <vt:lpstr>Machine Learning vs. Deep Learning for Object Recognition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Range Image Processing</dc:title>
  <dc:creator>Ramanjot</dc:creator>
  <cp:lastModifiedBy>Ramanjot</cp:lastModifiedBy>
  <cp:revision>54</cp:revision>
  <dcterms:created xsi:type="dcterms:W3CDTF">2023-10-15T03:33:34Z</dcterms:created>
  <dcterms:modified xsi:type="dcterms:W3CDTF">2023-10-15T04:44:10Z</dcterms:modified>
</cp:coreProperties>
</file>