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851ECFA-CB80-4218-95F5-06091EFA28C7}" type="datetimeFigureOut">
              <a:rPr lang="en-IN" smtClean="0"/>
              <a:t>06-08-2023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954AC-8374-4DE4-A615-0F8EDDADC622}" type="slidenum">
              <a:rPr lang="en-IN" smtClean="0"/>
              <a:t>‹#›</a:t>
            </a:fld>
            <a:endParaRPr lang="en-IN"/>
          </a:p>
        </p:txBody>
      </p:sp>
    </p:spTree>
    <p:extLst>
      <p:ext uri="{BB962C8B-B14F-4D97-AF65-F5344CB8AC3E}">
        <p14:creationId xmlns:p14="http://schemas.microsoft.com/office/powerpoint/2010/main" val="416221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51ECFA-CB80-4218-95F5-06091EFA28C7}" type="datetimeFigureOut">
              <a:rPr lang="en-IN" smtClean="0"/>
              <a:t>06-08-2023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954AC-8374-4DE4-A615-0F8EDDADC622}" type="slidenum">
              <a:rPr lang="en-IN" smtClean="0"/>
              <a:t>‹#›</a:t>
            </a:fld>
            <a:endParaRPr lang="en-IN"/>
          </a:p>
        </p:txBody>
      </p:sp>
    </p:spTree>
    <p:extLst>
      <p:ext uri="{BB962C8B-B14F-4D97-AF65-F5344CB8AC3E}">
        <p14:creationId xmlns:p14="http://schemas.microsoft.com/office/powerpoint/2010/main" val="387969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51ECFA-CB80-4218-95F5-06091EFA28C7}" type="datetimeFigureOut">
              <a:rPr lang="en-IN" smtClean="0"/>
              <a:t>06-08-2023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954AC-8374-4DE4-A615-0F8EDDADC622}" type="slidenum">
              <a:rPr lang="en-IN" smtClean="0"/>
              <a:t>‹#›</a:t>
            </a:fld>
            <a:endParaRPr lang="en-IN"/>
          </a:p>
        </p:txBody>
      </p:sp>
    </p:spTree>
    <p:extLst>
      <p:ext uri="{BB962C8B-B14F-4D97-AF65-F5344CB8AC3E}">
        <p14:creationId xmlns:p14="http://schemas.microsoft.com/office/powerpoint/2010/main" val="3346308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51ECFA-CB80-4218-95F5-06091EFA28C7}" type="datetimeFigureOut">
              <a:rPr lang="en-IN" smtClean="0"/>
              <a:t>06-08-2023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954AC-8374-4DE4-A615-0F8EDDADC622}" type="slidenum">
              <a:rPr lang="en-IN" smtClean="0"/>
              <a:t>‹#›</a:t>
            </a:fld>
            <a:endParaRPr lang="en-IN"/>
          </a:p>
        </p:txBody>
      </p:sp>
    </p:spTree>
    <p:extLst>
      <p:ext uri="{BB962C8B-B14F-4D97-AF65-F5344CB8AC3E}">
        <p14:creationId xmlns:p14="http://schemas.microsoft.com/office/powerpoint/2010/main" val="52877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51ECFA-CB80-4218-95F5-06091EFA28C7}" type="datetimeFigureOut">
              <a:rPr lang="en-IN" smtClean="0"/>
              <a:t>06-08-2023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F954AC-8374-4DE4-A615-0F8EDDADC622}" type="slidenum">
              <a:rPr lang="en-IN" smtClean="0"/>
              <a:t>‹#›</a:t>
            </a:fld>
            <a:endParaRPr lang="en-IN"/>
          </a:p>
        </p:txBody>
      </p:sp>
    </p:spTree>
    <p:extLst>
      <p:ext uri="{BB962C8B-B14F-4D97-AF65-F5344CB8AC3E}">
        <p14:creationId xmlns:p14="http://schemas.microsoft.com/office/powerpoint/2010/main" val="234873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851ECFA-CB80-4218-95F5-06091EFA28C7}" type="datetimeFigureOut">
              <a:rPr lang="en-IN" smtClean="0"/>
              <a:t>06-08-2023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F954AC-8374-4DE4-A615-0F8EDDADC622}" type="slidenum">
              <a:rPr lang="en-IN" smtClean="0"/>
              <a:t>‹#›</a:t>
            </a:fld>
            <a:endParaRPr lang="en-IN"/>
          </a:p>
        </p:txBody>
      </p:sp>
    </p:spTree>
    <p:extLst>
      <p:ext uri="{BB962C8B-B14F-4D97-AF65-F5344CB8AC3E}">
        <p14:creationId xmlns:p14="http://schemas.microsoft.com/office/powerpoint/2010/main" val="1883545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851ECFA-CB80-4218-95F5-06091EFA28C7}" type="datetimeFigureOut">
              <a:rPr lang="en-IN" smtClean="0"/>
              <a:t>06-08-2023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F954AC-8374-4DE4-A615-0F8EDDADC622}" type="slidenum">
              <a:rPr lang="en-IN" smtClean="0"/>
              <a:t>‹#›</a:t>
            </a:fld>
            <a:endParaRPr lang="en-IN"/>
          </a:p>
        </p:txBody>
      </p:sp>
    </p:spTree>
    <p:extLst>
      <p:ext uri="{BB962C8B-B14F-4D97-AF65-F5344CB8AC3E}">
        <p14:creationId xmlns:p14="http://schemas.microsoft.com/office/powerpoint/2010/main" val="70579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851ECFA-CB80-4218-95F5-06091EFA28C7}" type="datetimeFigureOut">
              <a:rPr lang="en-IN" smtClean="0"/>
              <a:t>06-08-2023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F954AC-8374-4DE4-A615-0F8EDDADC622}" type="slidenum">
              <a:rPr lang="en-IN" smtClean="0"/>
              <a:t>‹#›</a:t>
            </a:fld>
            <a:endParaRPr lang="en-IN"/>
          </a:p>
        </p:txBody>
      </p:sp>
    </p:spTree>
    <p:extLst>
      <p:ext uri="{BB962C8B-B14F-4D97-AF65-F5344CB8AC3E}">
        <p14:creationId xmlns:p14="http://schemas.microsoft.com/office/powerpoint/2010/main" val="149722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1ECFA-CB80-4218-95F5-06091EFA28C7}" type="datetimeFigureOut">
              <a:rPr lang="en-IN" smtClean="0"/>
              <a:t>06-08-2023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F954AC-8374-4DE4-A615-0F8EDDADC622}" type="slidenum">
              <a:rPr lang="en-IN" smtClean="0"/>
              <a:t>‹#›</a:t>
            </a:fld>
            <a:endParaRPr lang="en-IN"/>
          </a:p>
        </p:txBody>
      </p:sp>
    </p:spTree>
    <p:extLst>
      <p:ext uri="{BB962C8B-B14F-4D97-AF65-F5344CB8AC3E}">
        <p14:creationId xmlns:p14="http://schemas.microsoft.com/office/powerpoint/2010/main" val="212771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51ECFA-CB80-4218-95F5-06091EFA28C7}" type="datetimeFigureOut">
              <a:rPr lang="en-IN" smtClean="0"/>
              <a:t>06-08-2023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F954AC-8374-4DE4-A615-0F8EDDADC622}" type="slidenum">
              <a:rPr lang="en-IN" smtClean="0"/>
              <a:t>‹#›</a:t>
            </a:fld>
            <a:endParaRPr lang="en-IN"/>
          </a:p>
        </p:txBody>
      </p:sp>
    </p:spTree>
    <p:extLst>
      <p:ext uri="{BB962C8B-B14F-4D97-AF65-F5344CB8AC3E}">
        <p14:creationId xmlns:p14="http://schemas.microsoft.com/office/powerpoint/2010/main" val="68269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51ECFA-CB80-4218-95F5-06091EFA28C7}" type="datetimeFigureOut">
              <a:rPr lang="en-IN" smtClean="0"/>
              <a:t>06-08-2023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F954AC-8374-4DE4-A615-0F8EDDADC622}" type="slidenum">
              <a:rPr lang="en-IN" smtClean="0"/>
              <a:t>‹#›</a:t>
            </a:fld>
            <a:endParaRPr lang="en-IN"/>
          </a:p>
        </p:txBody>
      </p:sp>
    </p:spTree>
    <p:extLst>
      <p:ext uri="{BB962C8B-B14F-4D97-AF65-F5344CB8AC3E}">
        <p14:creationId xmlns:p14="http://schemas.microsoft.com/office/powerpoint/2010/main" val="3078742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1ECFA-CB80-4218-95F5-06091EFA28C7}" type="datetimeFigureOut">
              <a:rPr lang="en-IN" smtClean="0"/>
              <a:t>06-08-2023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954AC-8374-4DE4-A615-0F8EDDADC622}" type="slidenum">
              <a:rPr lang="en-IN" smtClean="0"/>
              <a:t>‹#›</a:t>
            </a:fld>
            <a:endParaRPr lang="en-IN"/>
          </a:p>
        </p:txBody>
      </p:sp>
    </p:spTree>
    <p:extLst>
      <p:ext uri="{BB962C8B-B14F-4D97-AF65-F5344CB8AC3E}">
        <p14:creationId xmlns:p14="http://schemas.microsoft.com/office/powerpoint/2010/main" val="1986861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10.jpe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image" Target="../media/image1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Contrast Enhancement</a:t>
            </a:r>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47520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a:t>
            </a:r>
            <a:endParaRPr lang="en-IN" dirty="0"/>
          </a:p>
        </p:txBody>
      </p:sp>
      <p:sp>
        <p:nvSpPr>
          <p:cNvPr id="3" name="Content Placeholder 2"/>
          <p:cNvSpPr>
            <a:spLocks noGrp="1"/>
          </p:cNvSpPr>
          <p:nvPr>
            <p:ph idx="1"/>
          </p:nvPr>
        </p:nvSpPr>
        <p:spPr/>
        <p:txBody>
          <a:bodyPr/>
          <a:lstStyle/>
          <a:p>
            <a:r>
              <a:rPr lang="en-IN" dirty="0"/>
              <a:t>Calculate CDF =cumulative frequency of each intensity value = sum of all PDF value (&lt;=i)</a:t>
            </a:r>
          </a:p>
        </p:txBody>
      </p:sp>
    </p:spTree>
    <p:extLst>
      <p:ext uri="{BB962C8B-B14F-4D97-AF65-F5344CB8AC3E}">
        <p14:creationId xmlns:p14="http://schemas.microsoft.com/office/powerpoint/2010/main" val="368875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a:t>
            </a:r>
            <a:endParaRPr lang="en-IN" dirty="0"/>
          </a:p>
        </p:txBody>
      </p:sp>
      <p:sp>
        <p:nvSpPr>
          <p:cNvPr id="3" name="Content Placeholder 2"/>
          <p:cNvSpPr>
            <a:spLocks noGrp="1"/>
          </p:cNvSpPr>
          <p:nvPr>
            <p:ph idx="1"/>
          </p:nvPr>
        </p:nvSpPr>
        <p:spPr/>
        <p:txBody>
          <a:bodyPr/>
          <a:lstStyle/>
          <a:p>
            <a:r>
              <a:rPr lang="en-IN" dirty="0"/>
              <a:t>Multiply CDF with 7</a:t>
            </a:r>
            <a:r>
              <a:rPr lang="en-IN" dirty="0" smtClean="0"/>
              <a:t>.</a:t>
            </a:r>
          </a:p>
          <a:p>
            <a:r>
              <a:rPr lang="en-US" dirty="0" smtClean="0"/>
              <a:t>Why 7?</a:t>
            </a:r>
          </a:p>
          <a:p>
            <a:r>
              <a:rPr lang="en-US" dirty="0" smtClean="0"/>
              <a:t>Because we have 3 bit image.</a:t>
            </a:r>
          </a:p>
          <a:p>
            <a:r>
              <a:rPr lang="en-US" dirty="0" smtClean="0"/>
              <a:t>So, range of intensity values is 0 to 7.</a:t>
            </a:r>
          </a:p>
          <a:p>
            <a:r>
              <a:rPr lang="en-US" dirty="0" smtClean="0"/>
              <a:t>Multiplication factor is maximum value of intensity.</a:t>
            </a:r>
            <a:endParaRPr lang="en-IN" dirty="0"/>
          </a:p>
        </p:txBody>
      </p:sp>
    </p:spTree>
    <p:extLst>
      <p:ext uri="{BB962C8B-B14F-4D97-AF65-F5344CB8AC3E}">
        <p14:creationId xmlns:p14="http://schemas.microsoft.com/office/powerpoint/2010/main" val="393417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a:t>
            </a:r>
            <a:endParaRPr lang="en-IN" dirty="0"/>
          </a:p>
        </p:txBody>
      </p:sp>
      <p:sp>
        <p:nvSpPr>
          <p:cNvPr id="3" name="Content Placeholder 2"/>
          <p:cNvSpPr>
            <a:spLocks noGrp="1"/>
          </p:cNvSpPr>
          <p:nvPr>
            <p:ph idx="1"/>
          </p:nvPr>
        </p:nvSpPr>
        <p:spPr/>
        <p:txBody>
          <a:bodyPr/>
          <a:lstStyle/>
          <a:p>
            <a:r>
              <a:rPr lang="en-IN" dirty="0"/>
              <a:t>Round off the final value of intensity.</a:t>
            </a:r>
          </a:p>
        </p:txBody>
      </p:sp>
    </p:spTree>
    <p:extLst>
      <p:ext uri="{BB962C8B-B14F-4D97-AF65-F5344CB8AC3E}">
        <p14:creationId xmlns:p14="http://schemas.microsoft.com/office/powerpoint/2010/main" val="2403313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IN" dirty="0"/>
          </a:p>
        </p:txBody>
      </p:sp>
      <p:graphicFrame>
        <p:nvGraphicFramePr>
          <p:cNvPr id="4" name="Content Placeholder 3"/>
          <p:cNvGraphicFramePr>
            <a:graphicFrameLocks noGrp="1"/>
          </p:cNvGraphicFramePr>
          <p:nvPr>
            <p:ph idx="1"/>
          </p:nvPr>
        </p:nvGraphicFramePr>
        <p:xfrm>
          <a:off x="457200" y="2045811"/>
          <a:ext cx="8229600" cy="3634740"/>
        </p:xfrm>
        <a:graphic>
          <a:graphicData uri="http://schemas.openxmlformats.org/drawingml/2006/table">
            <a:tbl>
              <a:tblPr/>
              <a:tblGrid>
                <a:gridCol w="1371600"/>
                <a:gridCol w="1371600"/>
                <a:gridCol w="1371600"/>
                <a:gridCol w="1371600"/>
                <a:gridCol w="1371600"/>
                <a:gridCol w="1371600"/>
              </a:tblGrid>
              <a:tr h="0">
                <a:tc>
                  <a:txBody>
                    <a:bodyPr/>
                    <a:lstStyle/>
                    <a:p>
                      <a:pPr algn="l" fontAlgn="ctr"/>
                      <a:r>
                        <a:rPr lang="en-IN" sz="1250" b="1">
                          <a:effectLst/>
                        </a:rPr>
                        <a:t>Range</a:t>
                      </a:r>
                      <a:endParaRPr lang="en-IN" sz="1250" b="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1">
                          <a:effectLst/>
                        </a:rPr>
                        <a:t>Frequency</a:t>
                      </a:r>
                      <a:endParaRPr lang="en-IN" sz="1250" b="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1">
                          <a:effectLst/>
                        </a:rPr>
                        <a:t>PDF</a:t>
                      </a:r>
                      <a:endParaRPr lang="en-IN" sz="1250" b="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1">
                          <a:effectLst/>
                        </a:rPr>
                        <a:t>CDF</a:t>
                      </a:r>
                      <a:endParaRPr lang="en-IN" sz="1250" b="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1">
                          <a:effectLst/>
                        </a:rPr>
                        <a:t>7*CDF</a:t>
                      </a:r>
                      <a:endParaRPr lang="en-IN" sz="1250" b="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1">
                          <a:effectLst/>
                        </a:rPr>
                        <a:t>Round-off</a:t>
                      </a:r>
                      <a:endParaRPr lang="en-IN" sz="1250" b="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IN" sz="1250" b="0">
                          <a:effectLst/>
                        </a:rPr>
                        <a:t>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0.0500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0.0500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0.3500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 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IN"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 0.3000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0.3500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2.4500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0.1500            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0.5000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3.5000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IN" sz="1250" b="0">
                          <a:effectLst/>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0.1000           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0.6000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4.2000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IN" sz="125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0.1500            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0.7500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5.2500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IN" sz="1250" b="0">
                          <a:effectLst/>
                        </a:rPr>
                        <a:t>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0.1000           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0.8500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5.9500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IN" sz="1250" b="0">
                          <a:effectLst/>
                        </a:rPr>
                        <a:t>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  0.0500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0.9000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6.3000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0">
                <a:tc>
                  <a:txBody>
                    <a:bodyPr/>
                    <a:lstStyle/>
                    <a:p>
                      <a:pPr algn="l" fontAlgn="ctr"/>
                      <a:r>
                        <a:rPr lang="en-IN" sz="1250" b="0">
                          <a:effectLst/>
                        </a:rPr>
                        <a:t>7</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0.1000           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1.0000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7.0000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dirty="0">
                          <a:effectLst/>
                        </a:rPr>
                        <a:t> 7</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69167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6649735"/>
              </p:ext>
            </p:extLst>
          </p:nvPr>
        </p:nvGraphicFramePr>
        <p:xfrm>
          <a:off x="5940152" y="2492896"/>
          <a:ext cx="2098575" cy="2605788"/>
        </p:xfrm>
        <a:graphic>
          <a:graphicData uri="http://schemas.openxmlformats.org/drawingml/2006/table">
            <a:tbl>
              <a:tblPr/>
              <a:tblGrid>
                <a:gridCol w="419715"/>
                <a:gridCol w="419715"/>
                <a:gridCol w="419715"/>
                <a:gridCol w="419715"/>
                <a:gridCol w="419715"/>
              </a:tblGrid>
              <a:tr h="651447">
                <a:tc>
                  <a:txBody>
                    <a:bodyPr/>
                    <a:lstStyle/>
                    <a:p>
                      <a:pPr algn="l" fontAlgn="ctr"/>
                      <a:r>
                        <a:rPr lang="en-IN" sz="1250" b="0">
                          <a:effectLst/>
                        </a:rPr>
                        <a:t>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651447">
                <a:tc>
                  <a:txBody>
                    <a:bodyPr/>
                    <a:lstStyle/>
                    <a:p>
                      <a:pPr algn="l" fontAlgn="ctr"/>
                      <a:r>
                        <a:rPr lang="en-IN" sz="1250" b="0">
                          <a:effectLst/>
                        </a:rPr>
                        <a:t>7</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7</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651447">
                <a:tc>
                  <a:txBody>
                    <a:bodyPr/>
                    <a:lstStyle/>
                    <a:p>
                      <a:pPr algn="l" fontAlgn="ctr"/>
                      <a:r>
                        <a:rPr lang="en-IN" sz="1250" b="0">
                          <a:effectLst/>
                        </a:rPr>
                        <a:t>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651447">
                <a:tc>
                  <a:txBody>
                    <a:bodyPr/>
                    <a:lstStyle/>
                    <a:p>
                      <a:pPr algn="l" fontAlgn="ctr"/>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dirty="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0524886"/>
              </p:ext>
            </p:extLst>
          </p:nvPr>
        </p:nvGraphicFramePr>
        <p:xfrm>
          <a:off x="1331640" y="2492896"/>
          <a:ext cx="2520280" cy="2736304"/>
        </p:xfrm>
        <a:graphic>
          <a:graphicData uri="http://schemas.openxmlformats.org/drawingml/2006/table">
            <a:tbl>
              <a:tblPr/>
              <a:tblGrid>
                <a:gridCol w="504056"/>
                <a:gridCol w="504056"/>
                <a:gridCol w="504056"/>
                <a:gridCol w="504056"/>
                <a:gridCol w="504056"/>
              </a:tblGrid>
              <a:tr h="684076">
                <a:tc>
                  <a:txBody>
                    <a:bodyPr/>
                    <a:lstStyle/>
                    <a:p>
                      <a:pPr algn="l" fontAlgn="ctr"/>
                      <a:r>
                        <a:rPr lang="en-IN" sz="1250" b="0" dirty="0">
                          <a:effectLst/>
                        </a:rPr>
                        <a:t>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684076">
                <a:tc>
                  <a:txBody>
                    <a:bodyPr/>
                    <a:lstStyle/>
                    <a:p>
                      <a:pPr algn="l" fontAlgn="ctr"/>
                      <a:r>
                        <a:rPr lang="en-IN" sz="1250" b="0">
                          <a:effectLst/>
                        </a:rPr>
                        <a:t>7</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7</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684076">
                <a:tc>
                  <a:txBody>
                    <a:bodyPr/>
                    <a:lstStyle/>
                    <a:p>
                      <a:pPr algn="l" fontAlgn="ctr"/>
                      <a:r>
                        <a:rPr lang="en-IN" sz="1250" b="0">
                          <a:effectLst/>
                        </a:rPr>
                        <a:t>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dirty="0">
                          <a:effectLst/>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684076">
                <a:tc>
                  <a:txBody>
                    <a:bodyPr/>
                    <a:lstStyle/>
                    <a:p>
                      <a:pPr algn="l" fontAlgn="ctr"/>
                      <a:r>
                        <a:rPr lang="en-IN"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dirty="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bl>
          </a:graphicData>
        </a:graphic>
      </p:graphicFrame>
      <p:sp>
        <p:nvSpPr>
          <p:cNvPr id="7" name="TextBox 6"/>
          <p:cNvSpPr txBox="1"/>
          <p:nvPr/>
        </p:nvSpPr>
        <p:spPr>
          <a:xfrm>
            <a:off x="2051720" y="5445224"/>
            <a:ext cx="2736304" cy="523220"/>
          </a:xfrm>
          <a:prstGeom prst="rect">
            <a:avLst/>
          </a:prstGeom>
          <a:noFill/>
        </p:spPr>
        <p:txBody>
          <a:bodyPr wrap="square" rtlCol="0">
            <a:spAutoFit/>
          </a:bodyPr>
          <a:lstStyle/>
          <a:p>
            <a:r>
              <a:rPr lang="en-US" sz="2800" b="1" dirty="0" smtClean="0"/>
              <a:t>Old Image</a:t>
            </a:r>
            <a:endParaRPr lang="en-IN" sz="2800" b="1" dirty="0"/>
          </a:p>
        </p:txBody>
      </p:sp>
      <p:sp>
        <p:nvSpPr>
          <p:cNvPr id="8" name="TextBox 7"/>
          <p:cNvSpPr txBox="1"/>
          <p:nvPr/>
        </p:nvSpPr>
        <p:spPr>
          <a:xfrm>
            <a:off x="5940152" y="5373216"/>
            <a:ext cx="2736304" cy="523220"/>
          </a:xfrm>
          <a:prstGeom prst="rect">
            <a:avLst/>
          </a:prstGeom>
          <a:noFill/>
        </p:spPr>
        <p:txBody>
          <a:bodyPr wrap="square" rtlCol="0">
            <a:spAutoFit/>
          </a:bodyPr>
          <a:lstStyle/>
          <a:p>
            <a:r>
              <a:rPr lang="en-US" sz="2800" b="1" dirty="0" smtClean="0"/>
              <a:t>New Image</a:t>
            </a:r>
            <a:endParaRPr lang="en-IN" sz="2800" b="1" dirty="0"/>
          </a:p>
        </p:txBody>
      </p:sp>
    </p:spTree>
    <p:extLst>
      <p:ext uri="{BB962C8B-B14F-4D97-AF65-F5344CB8AC3E}">
        <p14:creationId xmlns:p14="http://schemas.microsoft.com/office/powerpoint/2010/main" val="3285665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Consider a 3 bit image:</a:t>
            </a:r>
          </a:p>
          <a:p>
            <a:r>
              <a:rPr lang="en-IN" dirty="0" smtClean="0"/>
              <a:t>[[</a:t>
            </a:r>
            <a:r>
              <a:rPr lang="en-IN" dirty="0"/>
              <a:t>3, 2, 6, 5, 0], </a:t>
            </a:r>
            <a:endParaRPr lang="en-IN" dirty="0" smtClean="0"/>
          </a:p>
          <a:p>
            <a:pPr marL="0" indent="0">
              <a:buNone/>
            </a:pPr>
            <a:r>
              <a:rPr lang="en-IN" dirty="0" smtClean="0"/>
              <a:t>[</a:t>
            </a:r>
            <a:r>
              <a:rPr lang="en-IN" dirty="0"/>
              <a:t>1, 4, 7, 3, 2], </a:t>
            </a:r>
            <a:endParaRPr lang="en-IN" dirty="0" smtClean="0"/>
          </a:p>
          <a:p>
            <a:pPr marL="0" indent="0">
              <a:buNone/>
            </a:pPr>
            <a:r>
              <a:rPr lang="en-IN" dirty="0" smtClean="0"/>
              <a:t>[</a:t>
            </a:r>
            <a:r>
              <a:rPr lang="en-IN" dirty="0"/>
              <a:t>0, 5, 1, 6, 4], </a:t>
            </a:r>
            <a:endParaRPr lang="en-IN" dirty="0" smtClean="0"/>
          </a:p>
          <a:p>
            <a:pPr marL="0" indent="0">
              <a:buNone/>
            </a:pPr>
            <a:r>
              <a:rPr lang="en-IN" dirty="0" smtClean="0"/>
              <a:t>[</a:t>
            </a:r>
            <a:r>
              <a:rPr lang="en-IN" dirty="0"/>
              <a:t>7, 3, 2, 1, 0</a:t>
            </a:r>
            <a:r>
              <a:rPr lang="en-IN" dirty="0" smtClean="0"/>
              <a:t>]]</a:t>
            </a:r>
          </a:p>
          <a:p>
            <a:pPr marL="0" indent="0">
              <a:buNone/>
            </a:pPr>
            <a:endParaRPr lang="en-US" dirty="0"/>
          </a:p>
          <a:p>
            <a:r>
              <a:rPr lang="en-US" dirty="0" smtClean="0"/>
              <a:t>Calculate histogram of the image. </a:t>
            </a:r>
          </a:p>
          <a:p>
            <a:r>
              <a:rPr lang="en-US" dirty="0" smtClean="0"/>
              <a:t>Analyze the histogram.</a:t>
            </a:r>
          </a:p>
          <a:p>
            <a:r>
              <a:rPr lang="en-US" dirty="0" smtClean="0"/>
              <a:t>Perform histogram equalization.</a:t>
            </a:r>
            <a:endParaRPr lang="en-IN" dirty="0"/>
          </a:p>
        </p:txBody>
      </p:sp>
    </p:spTree>
    <p:extLst>
      <p:ext uri="{BB962C8B-B14F-4D97-AF65-F5344CB8AC3E}">
        <p14:creationId xmlns:p14="http://schemas.microsoft.com/office/powerpoint/2010/main" val="145134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for histogram equalization</a:t>
            </a:r>
            <a:endParaRPr lang="en-IN" dirty="0"/>
          </a:p>
        </p:txBody>
      </p:sp>
      <p:sp>
        <p:nvSpPr>
          <p:cNvPr id="3" name="Content Placeholder 2"/>
          <p:cNvSpPr>
            <a:spLocks noGrp="1"/>
          </p:cNvSpPr>
          <p:nvPr>
            <p:ph idx="1"/>
          </p:nvPr>
        </p:nvSpPr>
        <p:spPr>
          <a:xfrm>
            <a:off x="457200" y="1196752"/>
            <a:ext cx="8229600" cy="5400600"/>
          </a:xfrm>
        </p:spPr>
        <p:txBody>
          <a:bodyPr>
            <a:normAutofit fontScale="47500" lnSpcReduction="20000"/>
          </a:bodyPr>
          <a:lstStyle/>
          <a:p>
            <a:pPr marL="0" indent="0" fontAlgn="base">
              <a:buNone/>
            </a:pPr>
            <a:r>
              <a:rPr lang="en-IN" dirty="0"/>
              <a:t># import </a:t>
            </a:r>
            <a:r>
              <a:rPr lang="en-IN" dirty="0" err="1"/>
              <a:t>Opencv</a:t>
            </a:r>
            <a:endParaRPr lang="en-IN" dirty="0"/>
          </a:p>
          <a:p>
            <a:pPr marL="0" indent="0" fontAlgn="base">
              <a:buNone/>
            </a:pPr>
            <a:r>
              <a:rPr lang="en-IN" dirty="0"/>
              <a:t>import cv2</a:t>
            </a:r>
          </a:p>
          <a:p>
            <a:pPr marL="0" indent="0" fontAlgn="base">
              <a:buNone/>
            </a:pPr>
            <a:r>
              <a:rPr lang="en-IN" dirty="0"/>
              <a:t>  </a:t>
            </a:r>
          </a:p>
          <a:p>
            <a:pPr marL="0" indent="0" fontAlgn="base">
              <a:buNone/>
            </a:pPr>
            <a:r>
              <a:rPr lang="en-IN" dirty="0"/>
              <a:t># import </a:t>
            </a:r>
            <a:r>
              <a:rPr lang="en-IN" dirty="0" err="1"/>
              <a:t>Numpy</a:t>
            </a:r>
            <a:endParaRPr lang="en-IN" dirty="0"/>
          </a:p>
          <a:p>
            <a:pPr marL="0" indent="0" fontAlgn="base">
              <a:buNone/>
            </a:pPr>
            <a:r>
              <a:rPr lang="en-IN" dirty="0"/>
              <a:t>import </a:t>
            </a:r>
            <a:r>
              <a:rPr lang="en-IN" dirty="0" err="1"/>
              <a:t>numpy</a:t>
            </a:r>
            <a:r>
              <a:rPr lang="en-IN" dirty="0"/>
              <a:t> as </a:t>
            </a:r>
            <a:r>
              <a:rPr lang="en-IN" dirty="0" err="1"/>
              <a:t>np</a:t>
            </a:r>
            <a:endParaRPr lang="en-IN" dirty="0"/>
          </a:p>
          <a:p>
            <a:pPr marL="0" indent="0" fontAlgn="base">
              <a:buNone/>
            </a:pPr>
            <a:r>
              <a:rPr lang="en-IN" dirty="0"/>
              <a:t>  </a:t>
            </a:r>
          </a:p>
          <a:p>
            <a:pPr marL="0" indent="0" fontAlgn="base">
              <a:buNone/>
            </a:pPr>
            <a:r>
              <a:rPr lang="en-IN" dirty="0"/>
              <a:t># read a image using </a:t>
            </a:r>
            <a:r>
              <a:rPr lang="en-IN" dirty="0" err="1"/>
              <a:t>imread</a:t>
            </a:r>
            <a:endParaRPr lang="en-IN" dirty="0"/>
          </a:p>
          <a:p>
            <a:pPr marL="0" indent="0" fontAlgn="base">
              <a:buNone/>
            </a:pPr>
            <a:r>
              <a:rPr lang="en-IN" dirty="0" err="1"/>
              <a:t>img</a:t>
            </a:r>
            <a:r>
              <a:rPr lang="en-IN" dirty="0"/>
              <a:t> = cv2.imread(\'F:\\do_nawab.png\', 0)</a:t>
            </a:r>
          </a:p>
          <a:p>
            <a:pPr marL="0" indent="0" fontAlgn="base">
              <a:buNone/>
            </a:pPr>
            <a:r>
              <a:rPr lang="en-IN" dirty="0"/>
              <a:t>  </a:t>
            </a:r>
          </a:p>
          <a:p>
            <a:pPr marL="0" indent="0" fontAlgn="base">
              <a:buNone/>
            </a:pPr>
            <a:r>
              <a:rPr lang="en-IN" dirty="0"/>
              <a:t># creating a Histograms Equalization</a:t>
            </a:r>
          </a:p>
          <a:p>
            <a:pPr marL="0" indent="0" fontAlgn="base">
              <a:buNone/>
            </a:pPr>
            <a:r>
              <a:rPr lang="en-IN" dirty="0"/>
              <a:t># of a image using cv2.equalizeHist()</a:t>
            </a:r>
          </a:p>
          <a:p>
            <a:pPr marL="0" indent="0" fontAlgn="base">
              <a:buNone/>
            </a:pPr>
            <a:r>
              <a:rPr lang="en-IN" dirty="0" err="1"/>
              <a:t>equ</a:t>
            </a:r>
            <a:r>
              <a:rPr lang="en-IN" dirty="0"/>
              <a:t> = cv2.equalizeHist(</a:t>
            </a:r>
            <a:r>
              <a:rPr lang="en-IN" dirty="0" err="1"/>
              <a:t>img</a:t>
            </a:r>
            <a:r>
              <a:rPr lang="en-IN" dirty="0"/>
              <a:t>)</a:t>
            </a:r>
          </a:p>
          <a:p>
            <a:pPr marL="0" indent="0" fontAlgn="base">
              <a:buNone/>
            </a:pPr>
            <a:r>
              <a:rPr lang="en-IN" dirty="0"/>
              <a:t>  </a:t>
            </a:r>
          </a:p>
          <a:p>
            <a:pPr marL="0" indent="0" fontAlgn="base">
              <a:buNone/>
            </a:pPr>
            <a:r>
              <a:rPr lang="en-IN" dirty="0"/>
              <a:t># stacking images side-by-side</a:t>
            </a:r>
          </a:p>
          <a:p>
            <a:pPr marL="0" indent="0" fontAlgn="base">
              <a:buNone/>
            </a:pPr>
            <a:r>
              <a:rPr lang="en-IN" dirty="0"/>
              <a:t>res = </a:t>
            </a:r>
            <a:r>
              <a:rPr lang="en-IN" dirty="0" err="1"/>
              <a:t>np.hstack</a:t>
            </a:r>
            <a:r>
              <a:rPr lang="en-IN" dirty="0"/>
              <a:t>((</a:t>
            </a:r>
            <a:r>
              <a:rPr lang="en-IN" dirty="0" err="1"/>
              <a:t>img</a:t>
            </a:r>
            <a:r>
              <a:rPr lang="en-IN" dirty="0"/>
              <a:t>, </a:t>
            </a:r>
            <a:r>
              <a:rPr lang="en-IN" dirty="0" err="1"/>
              <a:t>equ</a:t>
            </a:r>
            <a:r>
              <a:rPr lang="en-IN" dirty="0"/>
              <a:t>))</a:t>
            </a:r>
          </a:p>
          <a:p>
            <a:pPr marL="0" indent="0" fontAlgn="base">
              <a:buNone/>
            </a:pPr>
            <a:r>
              <a:rPr lang="en-IN" dirty="0"/>
              <a:t>  </a:t>
            </a:r>
          </a:p>
          <a:p>
            <a:pPr marL="0" indent="0" fontAlgn="base">
              <a:buNone/>
            </a:pPr>
            <a:r>
              <a:rPr lang="en-IN" dirty="0"/>
              <a:t># show image input </a:t>
            </a:r>
            <a:r>
              <a:rPr lang="en-IN" dirty="0" err="1"/>
              <a:t>vs</a:t>
            </a:r>
            <a:r>
              <a:rPr lang="en-IN" dirty="0"/>
              <a:t> output</a:t>
            </a:r>
          </a:p>
          <a:p>
            <a:pPr marL="0" indent="0" fontAlgn="base">
              <a:buNone/>
            </a:pPr>
            <a:r>
              <a:rPr lang="en-IN" dirty="0"/>
              <a:t>cv2.imshow(\'image\', res)</a:t>
            </a:r>
          </a:p>
          <a:p>
            <a:pPr marL="0" indent="0" fontAlgn="base">
              <a:buNone/>
            </a:pPr>
            <a:r>
              <a:rPr lang="en-IN" dirty="0"/>
              <a:t>  </a:t>
            </a:r>
          </a:p>
          <a:p>
            <a:pPr marL="0" indent="0" fontAlgn="base">
              <a:buNone/>
            </a:pPr>
            <a:r>
              <a:rPr lang="en-IN" dirty="0"/>
              <a:t>cv2.waitKey(0)</a:t>
            </a:r>
          </a:p>
          <a:p>
            <a:pPr marL="0" indent="0" fontAlgn="base">
              <a:buNone/>
            </a:pPr>
            <a:r>
              <a:rPr lang="en-IN" dirty="0"/>
              <a:t>cv2.destroyAllWindows()</a:t>
            </a:r>
          </a:p>
          <a:p>
            <a:pPr marL="0" indent="0">
              <a:buNone/>
            </a:pPr>
            <a:endParaRPr lang="en-IN" dirty="0"/>
          </a:p>
        </p:txBody>
      </p:sp>
    </p:spTree>
    <p:extLst>
      <p:ext uri="{BB962C8B-B14F-4D97-AF65-F5344CB8AC3E}">
        <p14:creationId xmlns:p14="http://schemas.microsoft.com/office/powerpoint/2010/main" val="4197843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Contrast Enhancement</a:t>
            </a:r>
            <a:endParaRPr lang="en-IN" dirty="0"/>
          </a:p>
        </p:txBody>
      </p:sp>
      <p:sp>
        <p:nvSpPr>
          <p:cNvPr id="3" name="Content Placeholder 2"/>
          <p:cNvSpPr>
            <a:spLocks noGrp="1"/>
          </p:cNvSpPr>
          <p:nvPr>
            <p:ph idx="1"/>
          </p:nvPr>
        </p:nvSpPr>
        <p:spPr>
          <a:xfrm>
            <a:off x="457200" y="1124744"/>
            <a:ext cx="8229600" cy="5400600"/>
          </a:xfrm>
        </p:spPr>
        <p:txBody>
          <a:bodyPr>
            <a:normAutofit fontScale="70000" lnSpcReduction="20000"/>
          </a:bodyPr>
          <a:lstStyle/>
          <a:p>
            <a:pPr algn="just"/>
            <a:r>
              <a:rPr lang="en-IN" dirty="0"/>
              <a:t>Adaptive contrast enhancement is a variation of contrast enhancement techniques that aims to improve the visibility and quality of an image by adjusting the contrast locally based on the characteristics of the image content. </a:t>
            </a:r>
            <a:endParaRPr lang="en-IN" dirty="0" smtClean="0"/>
          </a:p>
          <a:p>
            <a:pPr algn="just"/>
            <a:r>
              <a:rPr lang="en-IN" dirty="0" smtClean="0"/>
              <a:t>In </a:t>
            </a:r>
            <a:r>
              <a:rPr lang="en-IN" dirty="0"/>
              <a:t>this approach, the contrast enhancement is applied differently to different regions of the image, depending on factors such as local intensity variations, gradients, and other image properties</a:t>
            </a:r>
            <a:r>
              <a:rPr lang="en-IN" dirty="0" smtClean="0"/>
              <a:t>.</a:t>
            </a:r>
          </a:p>
          <a:p>
            <a:pPr algn="just"/>
            <a:r>
              <a:rPr lang="en-IN" dirty="0"/>
              <a:t>One common method for adaptive contrast enhancement is the adaptive histogram equalization, particularly the "Contrast Limited Adaptive Histogram Equalization" (CLAHE) algorithm. CLAHE prevents over-amplification of noise in flat regions by limiting the contrast amplification for each local region</a:t>
            </a:r>
            <a:r>
              <a:rPr lang="en-IN" dirty="0" smtClean="0"/>
              <a:t>.</a:t>
            </a:r>
          </a:p>
          <a:p>
            <a:pPr algn="just"/>
            <a:r>
              <a:rPr lang="en-IN" dirty="0"/>
              <a:t>The general steps for performing Adaptive Histogram Equalization (CLAHE) are as follows:</a:t>
            </a:r>
          </a:p>
          <a:p>
            <a:pPr lvl="1" algn="just"/>
            <a:r>
              <a:rPr lang="en-IN" dirty="0"/>
              <a:t>Divide the image into small overlapping tiles or regions.</a:t>
            </a:r>
          </a:p>
          <a:p>
            <a:pPr lvl="1" algn="just"/>
            <a:r>
              <a:rPr lang="en-IN" dirty="0"/>
              <a:t>Apply histogram equalization to each of these regions independently.</a:t>
            </a:r>
          </a:p>
          <a:p>
            <a:pPr lvl="1" algn="just"/>
            <a:r>
              <a:rPr lang="en-IN" dirty="0"/>
              <a:t>Limit the contrast amplification in each region to prevent excessive enhancement.</a:t>
            </a:r>
          </a:p>
          <a:p>
            <a:pPr algn="just"/>
            <a:endParaRPr lang="en-IN" dirty="0"/>
          </a:p>
        </p:txBody>
      </p:sp>
    </p:spTree>
    <p:extLst>
      <p:ext uri="{BB962C8B-B14F-4D97-AF65-F5344CB8AC3E}">
        <p14:creationId xmlns:p14="http://schemas.microsoft.com/office/powerpoint/2010/main" val="234798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264"/>
            <a:ext cx="8229600" cy="1143000"/>
          </a:xfrm>
        </p:spPr>
        <p:txBody>
          <a:bodyPr>
            <a:noAutofit/>
          </a:bodyPr>
          <a:lstStyle/>
          <a:p>
            <a:r>
              <a:rPr lang="en-US" sz="3200" dirty="0" smtClean="0"/>
              <a:t>Program for Adaptive histogram equalization</a:t>
            </a:r>
            <a:endParaRPr lang="en-IN" sz="3200" dirty="0"/>
          </a:p>
        </p:txBody>
      </p:sp>
      <p:sp>
        <p:nvSpPr>
          <p:cNvPr id="3" name="Content Placeholder 2"/>
          <p:cNvSpPr>
            <a:spLocks noGrp="1"/>
          </p:cNvSpPr>
          <p:nvPr>
            <p:ph idx="1"/>
          </p:nvPr>
        </p:nvSpPr>
        <p:spPr>
          <a:xfrm>
            <a:off x="457200" y="764704"/>
            <a:ext cx="8229600" cy="5688632"/>
          </a:xfrm>
        </p:spPr>
        <p:txBody>
          <a:bodyPr>
            <a:normAutofit fontScale="47500" lnSpcReduction="20000"/>
          </a:bodyPr>
          <a:lstStyle/>
          <a:p>
            <a:pPr marL="0" indent="0">
              <a:buNone/>
            </a:pPr>
            <a:r>
              <a:rPr lang="en-IN" dirty="0"/>
              <a:t>import cv2</a:t>
            </a:r>
          </a:p>
          <a:p>
            <a:pPr marL="0" indent="0">
              <a:buNone/>
            </a:pPr>
            <a:r>
              <a:rPr lang="en-IN" dirty="0"/>
              <a:t>import </a:t>
            </a:r>
            <a:r>
              <a:rPr lang="en-IN" dirty="0" err="1"/>
              <a:t>numpy</a:t>
            </a:r>
            <a:r>
              <a:rPr lang="en-IN" dirty="0"/>
              <a:t> as </a:t>
            </a:r>
            <a:r>
              <a:rPr lang="en-IN" dirty="0" err="1"/>
              <a:t>np</a:t>
            </a:r>
            <a:endParaRPr lang="en-IN" dirty="0"/>
          </a:p>
          <a:p>
            <a:pPr marL="0" indent="0">
              <a:buNone/>
            </a:pPr>
            <a:endParaRPr lang="en-IN" dirty="0"/>
          </a:p>
          <a:p>
            <a:pPr marL="0" indent="0">
              <a:buNone/>
            </a:pPr>
            <a:r>
              <a:rPr lang="en-IN" dirty="0"/>
              <a:t># Reading the image from the present directory</a:t>
            </a:r>
          </a:p>
          <a:p>
            <a:pPr marL="0" indent="0">
              <a:buNone/>
            </a:pPr>
            <a:r>
              <a:rPr lang="en-IN" dirty="0"/>
              <a:t>image = cv2.imread("image.jpg")</a:t>
            </a:r>
          </a:p>
          <a:p>
            <a:pPr marL="0" indent="0">
              <a:buNone/>
            </a:pPr>
            <a:r>
              <a:rPr lang="en-IN" dirty="0"/>
              <a:t># Resizing the image for compatibility</a:t>
            </a:r>
          </a:p>
          <a:p>
            <a:pPr marL="0" indent="0">
              <a:buNone/>
            </a:pPr>
            <a:r>
              <a:rPr lang="en-IN" dirty="0"/>
              <a:t>image = cv2.resize(image, (500, 600))</a:t>
            </a:r>
          </a:p>
          <a:p>
            <a:pPr marL="0" indent="0">
              <a:buNone/>
            </a:pPr>
            <a:endParaRPr lang="en-IN" dirty="0"/>
          </a:p>
          <a:p>
            <a:pPr marL="0" indent="0">
              <a:buNone/>
            </a:pPr>
            <a:r>
              <a:rPr lang="en-IN" dirty="0"/>
              <a:t># The initial processing of the image</a:t>
            </a:r>
          </a:p>
          <a:p>
            <a:pPr marL="0" indent="0">
              <a:buNone/>
            </a:pPr>
            <a:r>
              <a:rPr lang="en-IN" dirty="0"/>
              <a:t># image = cv2.medianBlur(image, 3)</a:t>
            </a:r>
          </a:p>
          <a:p>
            <a:pPr marL="0" indent="0">
              <a:buNone/>
            </a:pPr>
            <a:r>
              <a:rPr lang="en-IN" dirty="0" err="1"/>
              <a:t>image_bw</a:t>
            </a:r>
            <a:r>
              <a:rPr lang="en-IN" dirty="0"/>
              <a:t> = cv2.cvtColor(image, cv2.COLOR_BGR2GRAY)</a:t>
            </a:r>
          </a:p>
          <a:p>
            <a:pPr marL="0" indent="0">
              <a:buNone/>
            </a:pPr>
            <a:endParaRPr lang="en-IN" dirty="0"/>
          </a:p>
          <a:p>
            <a:pPr marL="0" indent="0">
              <a:buNone/>
            </a:pPr>
            <a:r>
              <a:rPr lang="en-IN" dirty="0"/>
              <a:t># The declaration of CLAHE</a:t>
            </a:r>
          </a:p>
          <a:p>
            <a:pPr marL="0" indent="0">
              <a:buNone/>
            </a:pPr>
            <a:r>
              <a:rPr lang="en-IN" dirty="0"/>
              <a:t># </a:t>
            </a:r>
            <a:r>
              <a:rPr lang="en-IN" dirty="0" err="1"/>
              <a:t>clipLimit</a:t>
            </a:r>
            <a:r>
              <a:rPr lang="en-IN" dirty="0"/>
              <a:t> -&gt; Threshold for contrast limiting</a:t>
            </a:r>
          </a:p>
          <a:p>
            <a:pPr marL="0" indent="0">
              <a:buNone/>
            </a:pPr>
            <a:r>
              <a:rPr lang="en-IN" dirty="0" err="1"/>
              <a:t>clahe</a:t>
            </a:r>
            <a:r>
              <a:rPr lang="en-IN" dirty="0"/>
              <a:t> = cv2.createCLAHE(</a:t>
            </a:r>
            <a:r>
              <a:rPr lang="en-IN" dirty="0" err="1"/>
              <a:t>clipLimit</a:t>
            </a:r>
            <a:r>
              <a:rPr lang="en-IN" dirty="0"/>
              <a:t>=5)</a:t>
            </a:r>
          </a:p>
          <a:p>
            <a:pPr marL="0" indent="0">
              <a:buNone/>
            </a:pPr>
            <a:r>
              <a:rPr lang="en-IN" dirty="0" err="1"/>
              <a:t>final_img</a:t>
            </a:r>
            <a:r>
              <a:rPr lang="en-IN" dirty="0"/>
              <a:t> = </a:t>
            </a:r>
            <a:r>
              <a:rPr lang="en-IN" dirty="0" err="1"/>
              <a:t>clahe.apply</a:t>
            </a:r>
            <a:r>
              <a:rPr lang="en-IN" dirty="0"/>
              <a:t>(</a:t>
            </a:r>
            <a:r>
              <a:rPr lang="en-IN" dirty="0" err="1"/>
              <a:t>image_bw</a:t>
            </a:r>
            <a:r>
              <a:rPr lang="en-IN" dirty="0"/>
              <a:t>) + 30</a:t>
            </a:r>
          </a:p>
          <a:p>
            <a:pPr marL="0" indent="0">
              <a:buNone/>
            </a:pPr>
            <a:endParaRPr lang="en-IN" dirty="0"/>
          </a:p>
          <a:p>
            <a:pPr marL="0" indent="0">
              <a:buNone/>
            </a:pPr>
            <a:r>
              <a:rPr lang="en-IN" dirty="0"/>
              <a:t># Ordinary </a:t>
            </a:r>
            <a:r>
              <a:rPr lang="en-IN" dirty="0" err="1"/>
              <a:t>thresholding</a:t>
            </a:r>
            <a:r>
              <a:rPr lang="en-IN" dirty="0"/>
              <a:t> the same image</a:t>
            </a:r>
          </a:p>
          <a:p>
            <a:pPr marL="0" indent="0">
              <a:buNone/>
            </a:pPr>
            <a:r>
              <a:rPr lang="en-IN" dirty="0"/>
              <a:t>_, </a:t>
            </a:r>
            <a:r>
              <a:rPr lang="en-IN" dirty="0" err="1"/>
              <a:t>ordinary_img</a:t>
            </a:r>
            <a:r>
              <a:rPr lang="en-IN" dirty="0"/>
              <a:t> = cv2.threshold(</a:t>
            </a:r>
            <a:r>
              <a:rPr lang="en-IN" dirty="0" err="1"/>
              <a:t>image_bw</a:t>
            </a:r>
            <a:r>
              <a:rPr lang="en-IN" dirty="0"/>
              <a:t>, 155, 255, cv2.THRESH_BINARY)</a:t>
            </a:r>
          </a:p>
          <a:p>
            <a:pPr marL="0" indent="0">
              <a:buNone/>
            </a:pPr>
            <a:endParaRPr lang="en-IN" dirty="0"/>
          </a:p>
          <a:p>
            <a:pPr marL="0" indent="0">
              <a:buNone/>
            </a:pPr>
            <a:r>
              <a:rPr lang="en-IN" dirty="0"/>
              <a:t># Showing the two images</a:t>
            </a:r>
          </a:p>
          <a:p>
            <a:pPr marL="0" indent="0">
              <a:buNone/>
            </a:pPr>
            <a:r>
              <a:rPr lang="en-IN" dirty="0"/>
              <a:t>cv2.imshow("ordinary threshold", </a:t>
            </a:r>
            <a:r>
              <a:rPr lang="en-IN" dirty="0" err="1"/>
              <a:t>ordinary_img</a:t>
            </a:r>
            <a:r>
              <a:rPr lang="en-IN" dirty="0"/>
              <a:t>)</a:t>
            </a:r>
          </a:p>
          <a:p>
            <a:pPr marL="0" indent="0">
              <a:buNone/>
            </a:pPr>
            <a:r>
              <a:rPr lang="en-IN" dirty="0"/>
              <a:t>cv2.imshow("CLAHE image", </a:t>
            </a:r>
            <a:r>
              <a:rPr lang="en-IN" dirty="0" err="1"/>
              <a:t>final_img</a:t>
            </a:r>
            <a:r>
              <a:rPr lang="en-IN" dirty="0"/>
              <a:t>)</a:t>
            </a:r>
          </a:p>
        </p:txBody>
      </p:sp>
    </p:spTree>
    <p:extLst>
      <p:ext uri="{BB962C8B-B14F-4D97-AF65-F5344CB8AC3E}">
        <p14:creationId xmlns:p14="http://schemas.microsoft.com/office/powerpoint/2010/main" val="224255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Specification (Matching)</a:t>
            </a:r>
            <a:endParaRPr lang="en-IN" dirty="0"/>
          </a:p>
        </p:txBody>
      </p:sp>
      <p:sp>
        <p:nvSpPr>
          <p:cNvPr id="3" name="Content Placeholder 2"/>
          <p:cNvSpPr>
            <a:spLocks noGrp="1"/>
          </p:cNvSpPr>
          <p:nvPr>
            <p:ph idx="1"/>
          </p:nvPr>
        </p:nvSpPr>
        <p:spPr/>
        <p:txBody>
          <a:bodyPr>
            <a:normAutofit/>
          </a:bodyPr>
          <a:lstStyle/>
          <a:p>
            <a:pPr algn="just"/>
            <a:r>
              <a:rPr lang="en-IN" sz="2400" dirty="0"/>
              <a:t>Histogram specification, also known as histogram matching or histogram equalization with a specified target, is a technique used to transform the intensity values of an image so that its histogram matches the specified target histogram</a:t>
            </a:r>
            <a:r>
              <a:rPr lang="en-IN" sz="2400" dirty="0" smtClean="0"/>
              <a:t>.</a:t>
            </a:r>
          </a:p>
          <a:p>
            <a:pPr algn="just"/>
            <a:r>
              <a:rPr lang="en-IN" sz="2400" dirty="0"/>
              <a:t>The main goal of histogram specification is to adjust the contrast and brightness of an image to match a desired histogram distribution.</a:t>
            </a:r>
          </a:p>
        </p:txBody>
      </p:sp>
    </p:spTree>
    <p:extLst>
      <p:ext uri="{BB962C8B-B14F-4D97-AF65-F5344CB8AC3E}">
        <p14:creationId xmlns:p14="http://schemas.microsoft.com/office/powerpoint/2010/main" val="385342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000" dirty="0"/>
              <a:t>Contrast enhancement is a digital image processing technique used to improve the visibility of details in an image by increasing the difference between the pixel intensities. The goal of contrast enhancement is to make the image visually more appealing and easier for human perception</a:t>
            </a:r>
            <a:r>
              <a:rPr lang="en-IN" sz="2000" dirty="0" smtClean="0"/>
              <a:t>.</a:t>
            </a:r>
          </a:p>
          <a:p>
            <a:pPr algn="just"/>
            <a:r>
              <a:rPr lang="en-IN" sz="2000" dirty="0"/>
              <a:t>In digital images, the pixel intensity represents the brightness or </a:t>
            </a:r>
            <a:r>
              <a:rPr lang="en-IN" sz="2000" dirty="0" err="1"/>
              <a:t>color</a:t>
            </a:r>
            <a:r>
              <a:rPr lang="en-IN" sz="2000" dirty="0"/>
              <a:t> of each pixel. </a:t>
            </a:r>
            <a:endParaRPr lang="en-IN" sz="2000" dirty="0" smtClean="0"/>
          </a:p>
          <a:p>
            <a:pPr algn="just"/>
            <a:r>
              <a:rPr lang="en-IN" sz="2000" dirty="0" smtClean="0"/>
              <a:t>Low </a:t>
            </a:r>
            <a:r>
              <a:rPr lang="en-IN" sz="2000" dirty="0"/>
              <a:t>contrast images have a limited range of intensity values, resulting in a flat and dull appearance. </a:t>
            </a:r>
            <a:endParaRPr lang="en-IN" sz="2000" dirty="0" smtClean="0"/>
          </a:p>
          <a:p>
            <a:pPr algn="just"/>
            <a:r>
              <a:rPr lang="en-IN" sz="2000" dirty="0" smtClean="0"/>
              <a:t>Conversely</a:t>
            </a:r>
            <a:r>
              <a:rPr lang="en-IN" sz="2000" dirty="0"/>
              <a:t>, high contrast images have a wide range of intensity values, leading to a more vibrant and distinct appearance.</a:t>
            </a:r>
          </a:p>
        </p:txBody>
      </p:sp>
    </p:spTree>
    <p:extLst>
      <p:ext uri="{BB962C8B-B14F-4D97-AF65-F5344CB8AC3E}">
        <p14:creationId xmlns:p14="http://schemas.microsoft.com/office/powerpoint/2010/main" val="3168974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Specification</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a:t>Calculate the cumulative distribution function (CDF) of the input image's histogram.</a:t>
            </a:r>
          </a:p>
          <a:p>
            <a:pPr algn="just"/>
            <a:r>
              <a:rPr lang="en-IN" dirty="0"/>
              <a:t>Calculate the cumulative distribution function (CDF) of the target histogram.</a:t>
            </a:r>
          </a:p>
          <a:p>
            <a:pPr algn="just"/>
            <a:r>
              <a:rPr lang="en-IN" dirty="0"/>
              <a:t>Create a mapping function that maps each intensity level of the input image to the corresponding intensity level in the target histogram. This mapping function can be obtained by matching the CDFs of the input and target histograms.</a:t>
            </a:r>
          </a:p>
          <a:p>
            <a:pPr algn="just"/>
            <a:r>
              <a:rPr lang="en-IN" dirty="0"/>
              <a:t>Apply the mapping function to the input image to obtain the final output image with the desired histogram.</a:t>
            </a:r>
          </a:p>
          <a:p>
            <a:pPr algn="just"/>
            <a:endParaRPr lang="en-IN" dirty="0"/>
          </a:p>
        </p:txBody>
      </p:sp>
    </p:spTree>
    <p:extLst>
      <p:ext uri="{BB962C8B-B14F-4D97-AF65-F5344CB8AC3E}">
        <p14:creationId xmlns:p14="http://schemas.microsoft.com/office/powerpoint/2010/main" val="3538013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1014413"/>
            <a:ext cx="7633756" cy="50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3687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704850"/>
            <a:ext cx="750570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6203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790575"/>
            <a:ext cx="752475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276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2656"/>
            <a:ext cx="7469939"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422" y="5229200"/>
            <a:ext cx="76485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4426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Histogram Specification</a:t>
            </a:r>
            <a:endParaRPr lang="en-IN" dirty="0"/>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56792"/>
            <a:ext cx="76676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852936"/>
            <a:ext cx="874395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755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3826768" cy="6153547"/>
          </a:xfrm>
        </p:spPr>
        <p:txBody>
          <a:bodyPr>
            <a:normAutofit lnSpcReduction="10000"/>
          </a:bodyPr>
          <a:lstStyle/>
          <a:p>
            <a:pPr marL="0" indent="0" fontAlgn="base">
              <a:buNone/>
            </a:pPr>
            <a:r>
              <a:rPr lang="en-IN" sz="1200" dirty="0"/>
              <a:t># import packages</a:t>
            </a:r>
          </a:p>
          <a:p>
            <a:pPr marL="0" indent="0" fontAlgn="base">
              <a:buNone/>
            </a:pPr>
            <a:r>
              <a:rPr lang="en-IN" sz="1200" dirty="0"/>
              <a:t>import </a:t>
            </a:r>
            <a:r>
              <a:rPr lang="en-IN" sz="1200" dirty="0" err="1"/>
              <a:t>matplotlib.pyplot</a:t>
            </a:r>
            <a:r>
              <a:rPr lang="en-IN" sz="1200" dirty="0"/>
              <a:t> as </a:t>
            </a:r>
            <a:r>
              <a:rPr lang="en-IN" sz="1200" dirty="0" err="1"/>
              <a:t>plt</a:t>
            </a:r>
            <a:endParaRPr lang="en-IN" sz="1200" dirty="0"/>
          </a:p>
          <a:p>
            <a:pPr marL="0" indent="0" fontAlgn="base">
              <a:buNone/>
            </a:pPr>
            <a:r>
              <a:rPr lang="en-IN" sz="1200" dirty="0"/>
              <a:t>from </a:t>
            </a:r>
            <a:r>
              <a:rPr lang="en-IN" sz="1200" dirty="0" err="1"/>
              <a:t>skimage</a:t>
            </a:r>
            <a:r>
              <a:rPr lang="en-IN" sz="1200" dirty="0"/>
              <a:t> import exposure</a:t>
            </a:r>
          </a:p>
          <a:p>
            <a:pPr marL="0" indent="0" fontAlgn="base">
              <a:buNone/>
            </a:pPr>
            <a:r>
              <a:rPr lang="en-IN" sz="1200" dirty="0"/>
              <a:t>from </a:t>
            </a:r>
            <a:r>
              <a:rPr lang="en-IN" sz="1200" dirty="0" err="1"/>
              <a:t>skimage.exposure</a:t>
            </a:r>
            <a:r>
              <a:rPr lang="en-IN" sz="1200" dirty="0"/>
              <a:t> import </a:t>
            </a:r>
            <a:r>
              <a:rPr lang="en-IN" sz="1200" dirty="0" err="1"/>
              <a:t>match_histograms</a:t>
            </a:r>
            <a:endParaRPr lang="en-IN" sz="1200" dirty="0"/>
          </a:p>
          <a:p>
            <a:pPr marL="0" indent="0" fontAlgn="base">
              <a:buNone/>
            </a:pPr>
            <a:r>
              <a:rPr lang="en-IN" sz="1200" dirty="0"/>
              <a:t>import cv2</a:t>
            </a:r>
          </a:p>
          <a:p>
            <a:pPr marL="0" indent="0" fontAlgn="base">
              <a:buNone/>
            </a:pPr>
            <a:r>
              <a:rPr lang="en-IN" sz="1200" dirty="0"/>
              <a:t>  </a:t>
            </a:r>
          </a:p>
          <a:p>
            <a:pPr marL="0" indent="0" fontAlgn="base">
              <a:buNone/>
            </a:pPr>
            <a:r>
              <a:rPr lang="en-IN" sz="1200" dirty="0"/>
              <a:t># reading main image</a:t>
            </a:r>
          </a:p>
          <a:p>
            <a:pPr marL="0" indent="0" fontAlgn="base">
              <a:buNone/>
            </a:pPr>
            <a:r>
              <a:rPr lang="en-IN" sz="1200" dirty="0"/>
              <a:t>img1 = cv2.imread("img.jpeg")</a:t>
            </a:r>
          </a:p>
          <a:p>
            <a:pPr marL="0" indent="0" fontAlgn="base">
              <a:buNone/>
            </a:pPr>
            <a:r>
              <a:rPr lang="en-IN" sz="1200" dirty="0"/>
              <a:t>  </a:t>
            </a:r>
          </a:p>
          <a:p>
            <a:pPr marL="0" indent="0" fontAlgn="base">
              <a:buNone/>
            </a:pPr>
            <a:r>
              <a:rPr lang="en-IN" sz="1200" dirty="0"/>
              <a:t># checking the number of channels</a:t>
            </a:r>
          </a:p>
          <a:p>
            <a:pPr marL="0" indent="0" fontAlgn="base">
              <a:buNone/>
            </a:pPr>
            <a:r>
              <a:rPr lang="en-IN" sz="1200" dirty="0"/>
              <a:t>print('No of Channel is: ' + </a:t>
            </a:r>
            <a:r>
              <a:rPr lang="en-IN" sz="1200" dirty="0" err="1"/>
              <a:t>str</a:t>
            </a:r>
            <a:r>
              <a:rPr lang="en-IN" sz="1200" dirty="0"/>
              <a:t>(img1.ndim))</a:t>
            </a:r>
          </a:p>
          <a:p>
            <a:pPr marL="0" indent="0" fontAlgn="base">
              <a:buNone/>
            </a:pPr>
            <a:r>
              <a:rPr lang="en-IN" sz="1200" dirty="0"/>
              <a:t>  </a:t>
            </a:r>
          </a:p>
          <a:p>
            <a:pPr marL="0" indent="0" fontAlgn="base">
              <a:buNone/>
            </a:pPr>
            <a:r>
              <a:rPr lang="en-IN" sz="1200" dirty="0"/>
              <a:t># reading reference image</a:t>
            </a:r>
          </a:p>
          <a:p>
            <a:pPr marL="0" indent="0" fontAlgn="base">
              <a:buNone/>
            </a:pPr>
            <a:r>
              <a:rPr lang="en-IN" sz="1200" dirty="0"/>
              <a:t>img2 = cv2.imread("2Fw13.jpeg")</a:t>
            </a:r>
          </a:p>
          <a:p>
            <a:pPr marL="0" indent="0" fontAlgn="base">
              <a:buNone/>
            </a:pPr>
            <a:r>
              <a:rPr lang="en-IN" sz="1200" dirty="0"/>
              <a:t>  </a:t>
            </a:r>
          </a:p>
          <a:p>
            <a:pPr marL="0" indent="0" fontAlgn="base">
              <a:buNone/>
            </a:pPr>
            <a:r>
              <a:rPr lang="en-IN" sz="1200" dirty="0"/>
              <a:t># checking the number of channels</a:t>
            </a:r>
          </a:p>
          <a:p>
            <a:pPr marL="0" indent="0" fontAlgn="base">
              <a:buNone/>
            </a:pPr>
            <a:r>
              <a:rPr lang="en-IN" sz="1200" dirty="0"/>
              <a:t>print('No of Channel is: ' + </a:t>
            </a:r>
            <a:r>
              <a:rPr lang="en-IN" sz="1200" dirty="0" err="1"/>
              <a:t>str</a:t>
            </a:r>
            <a:r>
              <a:rPr lang="en-IN" sz="1200" dirty="0"/>
              <a:t>(img2.ndim))</a:t>
            </a:r>
          </a:p>
          <a:p>
            <a:pPr marL="0" indent="0" fontAlgn="base">
              <a:buNone/>
            </a:pPr>
            <a:r>
              <a:rPr lang="en-IN" sz="1200" dirty="0"/>
              <a:t>  </a:t>
            </a:r>
          </a:p>
          <a:p>
            <a:pPr marL="0" indent="0" fontAlgn="base">
              <a:buNone/>
            </a:pPr>
            <a:r>
              <a:rPr lang="en-IN" sz="1200" dirty="0"/>
              <a:t>image = img1</a:t>
            </a:r>
          </a:p>
          <a:p>
            <a:pPr marL="0" indent="0" fontAlgn="base">
              <a:buNone/>
            </a:pPr>
            <a:r>
              <a:rPr lang="en-IN" sz="1200" dirty="0"/>
              <a:t>reference = img2</a:t>
            </a:r>
          </a:p>
          <a:p>
            <a:pPr marL="0" indent="0" fontAlgn="base">
              <a:buNone/>
            </a:pPr>
            <a:r>
              <a:rPr lang="en-IN" sz="1200" dirty="0"/>
              <a:t>  </a:t>
            </a:r>
          </a:p>
          <a:p>
            <a:pPr marL="0" indent="0" fontAlgn="base">
              <a:buNone/>
            </a:pPr>
            <a:r>
              <a:rPr lang="en-IN" sz="1200" dirty="0"/>
              <a:t>matched = </a:t>
            </a:r>
            <a:r>
              <a:rPr lang="en-IN" sz="1200" dirty="0" err="1"/>
              <a:t>match_histograms</a:t>
            </a:r>
            <a:r>
              <a:rPr lang="en-IN" sz="1200" dirty="0"/>
              <a:t>(image, reference ,</a:t>
            </a:r>
          </a:p>
          <a:p>
            <a:pPr marL="0" indent="0" fontAlgn="base">
              <a:buNone/>
            </a:pPr>
            <a:r>
              <a:rPr lang="en-IN" sz="1200" dirty="0"/>
              <a:t>                           multichannel=True)</a:t>
            </a:r>
          </a:p>
          <a:p>
            <a:pPr marL="0" indent="0" fontAlgn="base">
              <a:buNone/>
            </a:pPr>
            <a:r>
              <a:rPr lang="en-IN" sz="1200" dirty="0"/>
              <a:t>  </a:t>
            </a:r>
          </a:p>
          <a:p>
            <a:pPr marL="0" indent="0" fontAlgn="base">
              <a:buNone/>
            </a:pPr>
            <a:r>
              <a:rPr lang="en-IN" sz="1200" dirty="0"/>
              <a:t>  </a:t>
            </a:r>
          </a:p>
          <a:p>
            <a:pPr marL="0" indent="0" fontAlgn="base">
              <a:buNone/>
            </a:pPr>
            <a:r>
              <a:rPr lang="en-IN" sz="1200" dirty="0"/>
              <a:t>fig, (ax1, ax2, ax3) = </a:t>
            </a:r>
            <a:r>
              <a:rPr lang="en-IN" sz="1200" dirty="0" err="1"/>
              <a:t>plt.subplots</a:t>
            </a:r>
            <a:r>
              <a:rPr lang="en-IN" sz="1200" dirty="0"/>
              <a:t>(</a:t>
            </a:r>
            <a:r>
              <a:rPr lang="en-IN" sz="1200" dirty="0" err="1"/>
              <a:t>nrows</a:t>
            </a:r>
            <a:r>
              <a:rPr lang="en-IN" sz="1200" dirty="0"/>
              <a:t>=1, </a:t>
            </a:r>
            <a:r>
              <a:rPr lang="en-IN" sz="1200" dirty="0" err="1"/>
              <a:t>ncols</a:t>
            </a:r>
            <a:r>
              <a:rPr lang="en-IN" sz="1200" dirty="0"/>
              <a:t>=3, </a:t>
            </a:r>
          </a:p>
          <a:p>
            <a:pPr marL="0" indent="0" fontAlgn="base">
              <a:buNone/>
            </a:pPr>
            <a:r>
              <a:rPr lang="en-IN" sz="1200" dirty="0"/>
              <a:t>                                    </a:t>
            </a:r>
            <a:r>
              <a:rPr lang="en-IN" sz="1200" dirty="0" err="1"/>
              <a:t>figsize</a:t>
            </a:r>
            <a:r>
              <a:rPr lang="en-IN" sz="1200" dirty="0"/>
              <a:t>=(8, 3),</a:t>
            </a:r>
          </a:p>
          <a:p>
            <a:pPr marL="0" indent="0" fontAlgn="base">
              <a:buNone/>
            </a:pPr>
            <a:r>
              <a:rPr lang="en-IN" sz="1200" dirty="0"/>
              <a:t>                                    </a:t>
            </a:r>
            <a:r>
              <a:rPr lang="en-IN" sz="1200" dirty="0" err="1"/>
              <a:t>sharex</a:t>
            </a:r>
            <a:r>
              <a:rPr lang="en-IN" sz="1200" dirty="0"/>
              <a:t>=True, </a:t>
            </a:r>
            <a:r>
              <a:rPr lang="en-IN" sz="1200" dirty="0" err="1"/>
              <a:t>sharey</a:t>
            </a:r>
            <a:r>
              <a:rPr lang="en-IN" sz="1200" dirty="0"/>
              <a:t>=True)</a:t>
            </a:r>
          </a:p>
          <a:p>
            <a:pPr marL="0" indent="0">
              <a:buNone/>
            </a:pPr>
            <a:endParaRPr lang="en-IN" sz="1200" dirty="0"/>
          </a:p>
        </p:txBody>
      </p:sp>
      <p:sp>
        <p:nvSpPr>
          <p:cNvPr id="4" name="Content Placeholder 2"/>
          <p:cNvSpPr txBox="1">
            <a:spLocks/>
          </p:cNvSpPr>
          <p:nvPr/>
        </p:nvSpPr>
        <p:spPr>
          <a:xfrm>
            <a:off x="4644008" y="188640"/>
            <a:ext cx="3538736" cy="58655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IN" sz="1200" dirty="0"/>
          </a:p>
        </p:txBody>
      </p:sp>
      <p:sp>
        <p:nvSpPr>
          <p:cNvPr id="5" name="Content Placeholder 2"/>
          <p:cNvSpPr txBox="1">
            <a:spLocks/>
          </p:cNvSpPr>
          <p:nvPr/>
        </p:nvSpPr>
        <p:spPr>
          <a:xfrm>
            <a:off x="4788024" y="260648"/>
            <a:ext cx="4104456" cy="6153547"/>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r>
              <a:rPr lang="en-IN" sz="1200" dirty="0"/>
              <a:t>for </a:t>
            </a:r>
            <a:r>
              <a:rPr lang="en-IN" sz="1200" dirty="0" err="1"/>
              <a:t>aa</a:t>
            </a:r>
            <a:r>
              <a:rPr lang="en-IN" sz="1200" dirty="0"/>
              <a:t> in (ax1, ax2, ax3):</a:t>
            </a:r>
          </a:p>
          <a:p>
            <a:pPr marL="0" indent="0" fontAlgn="base">
              <a:buNone/>
            </a:pPr>
            <a:r>
              <a:rPr lang="en-IN" sz="1200" dirty="0"/>
              <a:t>    </a:t>
            </a:r>
            <a:r>
              <a:rPr lang="en-IN" sz="1200" dirty="0" err="1"/>
              <a:t>aa.set_axis_off</a:t>
            </a:r>
            <a:r>
              <a:rPr lang="en-IN" sz="1200" dirty="0"/>
              <a:t>()</a:t>
            </a:r>
          </a:p>
          <a:p>
            <a:pPr marL="0" indent="0" fontAlgn="base">
              <a:buNone/>
            </a:pPr>
            <a:r>
              <a:rPr lang="en-IN" sz="1200" dirty="0"/>
              <a:t>  </a:t>
            </a:r>
          </a:p>
          <a:p>
            <a:pPr marL="0" indent="0" fontAlgn="base">
              <a:buNone/>
            </a:pPr>
            <a:r>
              <a:rPr lang="en-IN" sz="1200" dirty="0"/>
              <a:t>ax1.imshow(image)</a:t>
            </a:r>
          </a:p>
          <a:p>
            <a:pPr marL="0" indent="0" fontAlgn="base">
              <a:buNone/>
            </a:pPr>
            <a:r>
              <a:rPr lang="en-IN" sz="1200" dirty="0"/>
              <a:t>ax1.set_title('Source')</a:t>
            </a:r>
          </a:p>
          <a:p>
            <a:pPr marL="0" indent="0" fontAlgn="base">
              <a:buNone/>
            </a:pPr>
            <a:r>
              <a:rPr lang="en-IN" sz="1200" dirty="0"/>
              <a:t>ax2.imshow(reference)</a:t>
            </a:r>
          </a:p>
          <a:p>
            <a:pPr marL="0" indent="0" fontAlgn="base">
              <a:buNone/>
            </a:pPr>
            <a:r>
              <a:rPr lang="en-IN" sz="1200" dirty="0"/>
              <a:t>ax2.set_title('Reference')</a:t>
            </a:r>
          </a:p>
          <a:p>
            <a:pPr marL="0" indent="0" fontAlgn="base">
              <a:buNone/>
            </a:pPr>
            <a:r>
              <a:rPr lang="en-IN" sz="1200" dirty="0"/>
              <a:t>ax3.imshow(matched)</a:t>
            </a:r>
          </a:p>
          <a:p>
            <a:pPr marL="0" indent="0" fontAlgn="base">
              <a:buNone/>
            </a:pPr>
            <a:r>
              <a:rPr lang="en-IN" sz="1200" dirty="0"/>
              <a:t>ax3.set_title('Matched')</a:t>
            </a:r>
          </a:p>
          <a:p>
            <a:pPr marL="0" indent="0" fontAlgn="base">
              <a:buNone/>
            </a:pPr>
            <a:r>
              <a:rPr lang="en-IN" sz="1200" dirty="0"/>
              <a:t>  </a:t>
            </a:r>
          </a:p>
          <a:p>
            <a:pPr marL="0" indent="0" fontAlgn="base">
              <a:buNone/>
            </a:pPr>
            <a:r>
              <a:rPr lang="en-IN" sz="1200" dirty="0" err="1"/>
              <a:t>plt.tight_layout</a:t>
            </a:r>
            <a:r>
              <a:rPr lang="en-IN" sz="1200" dirty="0"/>
              <a:t>()</a:t>
            </a:r>
          </a:p>
          <a:p>
            <a:pPr marL="0" indent="0" fontAlgn="base">
              <a:buNone/>
            </a:pPr>
            <a:r>
              <a:rPr lang="en-IN" sz="1200" dirty="0" err="1"/>
              <a:t>plt.show</a:t>
            </a:r>
            <a:r>
              <a:rPr lang="en-IN" sz="1200" dirty="0"/>
              <a:t>()</a:t>
            </a:r>
          </a:p>
          <a:p>
            <a:pPr marL="0" indent="0" fontAlgn="base">
              <a:buNone/>
            </a:pPr>
            <a:r>
              <a:rPr lang="en-IN" sz="1200" dirty="0"/>
              <a:t>  </a:t>
            </a:r>
          </a:p>
          <a:p>
            <a:pPr marL="0" indent="0" fontAlgn="base">
              <a:buNone/>
            </a:pPr>
            <a:r>
              <a:rPr lang="en-IN" sz="1200" dirty="0"/>
              <a:t>fig, axes = </a:t>
            </a:r>
            <a:r>
              <a:rPr lang="en-IN" sz="1200" dirty="0" err="1"/>
              <a:t>plt.subplots</a:t>
            </a:r>
            <a:r>
              <a:rPr lang="en-IN" sz="1200" dirty="0"/>
              <a:t>(</a:t>
            </a:r>
            <a:r>
              <a:rPr lang="en-IN" sz="1200" dirty="0" err="1"/>
              <a:t>nrows</a:t>
            </a:r>
            <a:r>
              <a:rPr lang="en-IN" sz="1200" dirty="0"/>
              <a:t>=3, </a:t>
            </a:r>
            <a:r>
              <a:rPr lang="en-IN" sz="1200" dirty="0" err="1"/>
              <a:t>ncols</a:t>
            </a:r>
            <a:r>
              <a:rPr lang="en-IN" sz="1200" dirty="0"/>
              <a:t>=3, </a:t>
            </a:r>
            <a:r>
              <a:rPr lang="en-IN" sz="1200" dirty="0" err="1"/>
              <a:t>figsize</a:t>
            </a:r>
            <a:r>
              <a:rPr lang="en-IN" sz="1200" dirty="0"/>
              <a:t>=(8, 8))</a:t>
            </a:r>
          </a:p>
          <a:p>
            <a:pPr marL="0" indent="0" fontAlgn="base">
              <a:buNone/>
            </a:pPr>
            <a:r>
              <a:rPr lang="en-IN" sz="1200" dirty="0"/>
              <a:t>  </a:t>
            </a:r>
          </a:p>
          <a:p>
            <a:pPr marL="0" indent="0" fontAlgn="base">
              <a:buNone/>
            </a:pPr>
            <a:r>
              <a:rPr lang="en-IN" sz="1200" dirty="0"/>
              <a:t>for i, </a:t>
            </a:r>
            <a:r>
              <a:rPr lang="en-IN" sz="1200" dirty="0" err="1"/>
              <a:t>img</a:t>
            </a:r>
            <a:r>
              <a:rPr lang="en-IN" sz="1200" dirty="0"/>
              <a:t> in enumerate((image, reference, matched)):</a:t>
            </a:r>
          </a:p>
          <a:p>
            <a:pPr marL="0" indent="0" fontAlgn="base">
              <a:buNone/>
            </a:pPr>
            <a:r>
              <a:rPr lang="en-IN" sz="1200" dirty="0"/>
              <a:t>    for c, </a:t>
            </a:r>
            <a:r>
              <a:rPr lang="en-IN" sz="1200" dirty="0" err="1"/>
              <a:t>c_color</a:t>
            </a:r>
            <a:r>
              <a:rPr lang="en-IN" sz="1200" dirty="0"/>
              <a:t> in enumerate(('red', 'green', 'blue')):</a:t>
            </a:r>
          </a:p>
          <a:p>
            <a:pPr marL="0" indent="0" fontAlgn="base">
              <a:buNone/>
            </a:pPr>
            <a:r>
              <a:rPr lang="en-IN" sz="1200" dirty="0"/>
              <a:t>        </a:t>
            </a:r>
            <a:r>
              <a:rPr lang="en-IN" sz="1200" dirty="0" err="1"/>
              <a:t>img_hist</a:t>
            </a:r>
            <a:r>
              <a:rPr lang="en-IN" sz="1200" dirty="0"/>
              <a:t>, bins = </a:t>
            </a:r>
            <a:r>
              <a:rPr lang="en-IN" sz="1200" dirty="0" err="1"/>
              <a:t>exposure.histogram</a:t>
            </a:r>
            <a:r>
              <a:rPr lang="en-IN" sz="1200" dirty="0"/>
              <a:t>(</a:t>
            </a:r>
            <a:r>
              <a:rPr lang="en-IN" sz="1200" dirty="0" err="1"/>
              <a:t>img</a:t>
            </a:r>
            <a:r>
              <a:rPr lang="en-IN" sz="1200" dirty="0"/>
              <a:t>[..., c], </a:t>
            </a:r>
          </a:p>
          <a:p>
            <a:pPr marL="0" indent="0" fontAlgn="base">
              <a:buNone/>
            </a:pPr>
            <a:r>
              <a:rPr lang="en-IN" sz="1200" dirty="0"/>
              <a:t>                                            </a:t>
            </a:r>
            <a:r>
              <a:rPr lang="en-IN" sz="1200" dirty="0" err="1"/>
              <a:t>source_range</a:t>
            </a:r>
            <a:r>
              <a:rPr lang="en-IN" sz="1200" dirty="0"/>
              <a:t>='</a:t>
            </a:r>
            <a:r>
              <a:rPr lang="en-IN" sz="1200" dirty="0" err="1"/>
              <a:t>dtype</a:t>
            </a:r>
            <a:r>
              <a:rPr lang="en-IN" sz="1200" dirty="0"/>
              <a:t>')</a:t>
            </a:r>
          </a:p>
          <a:p>
            <a:pPr marL="0" indent="0" fontAlgn="base">
              <a:buNone/>
            </a:pPr>
            <a:r>
              <a:rPr lang="en-IN" sz="1200" dirty="0"/>
              <a:t>        axes[c, i].plot(bins, </a:t>
            </a:r>
            <a:r>
              <a:rPr lang="en-IN" sz="1200" dirty="0" err="1"/>
              <a:t>img_hist</a:t>
            </a:r>
            <a:r>
              <a:rPr lang="en-IN" sz="1200" dirty="0"/>
              <a:t> / </a:t>
            </a:r>
            <a:r>
              <a:rPr lang="en-IN" sz="1200" dirty="0" err="1"/>
              <a:t>img_hist.max</a:t>
            </a:r>
            <a:r>
              <a:rPr lang="en-IN" sz="1200" dirty="0"/>
              <a:t>())</a:t>
            </a:r>
          </a:p>
          <a:p>
            <a:pPr marL="0" indent="0" fontAlgn="base">
              <a:buNone/>
            </a:pPr>
            <a:r>
              <a:rPr lang="en-IN" sz="1200" dirty="0"/>
              <a:t>        </a:t>
            </a:r>
            <a:r>
              <a:rPr lang="en-IN" sz="1200" dirty="0" err="1"/>
              <a:t>img_cdf</a:t>
            </a:r>
            <a:r>
              <a:rPr lang="en-IN" sz="1200" dirty="0"/>
              <a:t>, bins = </a:t>
            </a:r>
            <a:r>
              <a:rPr lang="en-IN" sz="1200" dirty="0" err="1"/>
              <a:t>exposure.cumulative_distribution</a:t>
            </a:r>
            <a:r>
              <a:rPr lang="en-IN" sz="1200" dirty="0"/>
              <a:t>(</a:t>
            </a:r>
            <a:r>
              <a:rPr lang="en-IN" sz="1200" dirty="0" err="1"/>
              <a:t>img</a:t>
            </a:r>
            <a:r>
              <a:rPr lang="en-IN" sz="1200" dirty="0"/>
              <a:t>[..., c])</a:t>
            </a:r>
          </a:p>
          <a:p>
            <a:pPr marL="0" indent="0" fontAlgn="base">
              <a:buNone/>
            </a:pPr>
            <a:r>
              <a:rPr lang="en-IN" sz="1200" dirty="0"/>
              <a:t>        axes[c, i].plot(bins, </a:t>
            </a:r>
            <a:r>
              <a:rPr lang="en-IN" sz="1200" dirty="0" err="1"/>
              <a:t>img_cdf</a:t>
            </a:r>
            <a:r>
              <a:rPr lang="en-IN" sz="1200" dirty="0"/>
              <a:t>)</a:t>
            </a:r>
          </a:p>
          <a:p>
            <a:pPr marL="0" indent="0" fontAlgn="base">
              <a:buNone/>
            </a:pPr>
            <a:r>
              <a:rPr lang="en-IN" sz="1200" dirty="0"/>
              <a:t>        axes[c, 0].</a:t>
            </a:r>
            <a:r>
              <a:rPr lang="en-IN" sz="1200" dirty="0" err="1"/>
              <a:t>set_ylabel</a:t>
            </a:r>
            <a:r>
              <a:rPr lang="en-IN" sz="1200" dirty="0"/>
              <a:t>(</a:t>
            </a:r>
            <a:r>
              <a:rPr lang="en-IN" sz="1200" dirty="0" err="1"/>
              <a:t>c_color</a:t>
            </a:r>
            <a:r>
              <a:rPr lang="en-IN" sz="1200" dirty="0"/>
              <a:t>)</a:t>
            </a:r>
          </a:p>
          <a:p>
            <a:pPr marL="0" indent="0" fontAlgn="base">
              <a:buNone/>
            </a:pPr>
            <a:r>
              <a:rPr lang="en-IN" sz="1200" dirty="0"/>
              <a:t>  </a:t>
            </a:r>
          </a:p>
          <a:p>
            <a:pPr marL="0" indent="0" fontAlgn="base">
              <a:buNone/>
            </a:pPr>
            <a:r>
              <a:rPr lang="en-IN" sz="1200" dirty="0"/>
              <a:t>axes[0, 0].</a:t>
            </a:r>
            <a:r>
              <a:rPr lang="en-IN" sz="1200" dirty="0" err="1"/>
              <a:t>set_title</a:t>
            </a:r>
            <a:r>
              <a:rPr lang="en-IN" sz="1200" dirty="0"/>
              <a:t>('Source')</a:t>
            </a:r>
          </a:p>
          <a:p>
            <a:pPr marL="0" indent="0" fontAlgn="base">
              <a:buNone/>
            </a:pPr>
            <a:r>
              <a:rPr lang="en-IN" sz="1200" dirty="0"/>
              <a:t>axes[0, 1].</a:t>
            </a:r>
            <a:r>
              <a:rPr lang="en-IN" sz="1200" dirty="0" err="1"/>
              <a:t>set_title</a:t>
            </a:r>
            <a:r>
              <a:rPr lang="en-IN" sz="1200" dirty="0"/>
              <a:t>('Reference')</a:t>
            </a:r>
          </a:p>
          <a:p>
            <a:pPr marL="0" indent="0" fontAlgn="base">
              <a:buNone/>
            </a:pPr>
            <a:r>
              <a:rPr lang="en-IN" sz="1200" dirty="0"/>
              <a:t>axes[0, 2].</a:t>
            </a:r>
            <a:r>
              <a:rPr lang="en-IN" sz="1200" dirty="0" err="1"/>
              <a:t>set_title</a:t>
            </a:r>
            <a:r>
              <a:rPr lang="en-IN" sz="1200" dirty="0"/>
              <a:t>('Matched')</a:t>
            </a:r>
          </a:p>
          <a:p>
            <a:pPr marL="0" indent="0" fontAlgn="base">
              <a:buNone/>
            </a:pPr>
            <a:r>
              <a:rPr lang="en-IN" sz="1200" dirty="0"/>
              <a:t>  </a:t>
            </a:r>
          </a:p>
          <a:p>
            <a:pPr marL="0" indent="0" fontAlgn="base">
              <a:buNone/>
            </a:pPr>
            <a:r>
              <a:rPr lang="en-IN" sz="1200" dirty="0" err="1"/>
              <a:t>plt.tight_layout</a:t>
            </a:r>
            <a:r>
              <a:rPr lang="en-IN" sz="1200" dirty="0"/>
              <a:t>()</a:t>
            </a:r>
          </a:p>
          <a:p>
            <a:pPr marL="0" indent="0" fontAlgn="base">
              <a:buNone/>
            </a:pPr>
            <a:r>
              <a:rPr lang="en-IN" sz="1200" dirty="0" err="1"/>
              <a:t>plt.show</a:t>
            </a:r>
            <a:r>
              <a:rPr lang="en-IN" sz="1200" dirty="0"/>
              <a:t>()</a:t>
            </a:r>
          </a:p>
          <a:p>
            <a:pPr marL="0" indent="0">
              <a:buNone/>
            </a:pPr>
            <a:endParaRPr lang="en-IN" sz="1200" dirty="0"/>
          </a:p>
        </p:txBody>
      </p:sp>
    </p:spTree>
    <p:extLst>
      <p:ext uri="{BB962C8B-B14F-4D97-AF65-F5344CB8AC3E}">
        <p14:creationId xmlns:p14="http://schemas.microsoft.com/office/powerpoint/2010/main" val="2338568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Stretching</a:t>
            </a:r>
            <a:endParaRPr lang="en-IN" dirty="0"/>
          </a:p>
        </p:txBody>
      </p:sp>
      <p:sp>
        <p:nvSpPr>
          <p:cNvPr id="3" name="Content Placeholder 2"/>
          <p:cNvSpPr>
            <a:spLocks noGrp="1"/>
          </p:cNvSpPr>
          <p:nvPr>
            <p:ph idx="1"/>
          </p:nvPr>
        </p:nvSpPr>
        <p:spPr>
          <a:xfrm>
            <a:off x="457200" y="1268760"/>
            <a:ext cx="8363272" cy="4857403"/>
          </a:xfrm>
        </p:spPr>
        <p:txBody>
          <a:bodyPr>
            <a:normAutofit fontScale="92500"/>
          </a:bodyPr>
          <a:lstStyle/>
          <a:p>
            <a:pPr algn="just"/>
            <a:r>
              <a:rPr lang="en-IN" dirty="0"/>
              <a:t>Contrast stretching is a technique used in image processing to improve the contrast of an image. </a:t>
            </a:r>
            <a:endParaRPr lang="en-IN" dirty="0" smtClean="0"/>
          </a:p>
          <a:p>
            <a:pPr algn="just"/>
            <a:r>
              <a:rPr lang="en-IN" dirty="0" smtClean="0"/>
              <a:t>The </a:t>
            </a:r>
            <a:r>
              <a:rPr lang="en-IN" dirty="0"/>
              <a:t>goal of contrast stretching is to enhance the visual appearance of an image by spreading out the intensity values over a broader range, thus increasing the difference between the darkest and brightest parts of the image. </a:t>
            </a:r>
            <a:endParaRPr lang="en-IN" dirty="0" smtClean="0"/>
          </a:p>
          <a:p>
            <a:pPr algn="just"/>
            <a:r>
              <a:rPr lang="en-IN" dirty="0" smtClean="0"/>
              <a:t>This </a:t>
            </a:r>
            <a:r>
              <a:rPr lang="en-IN" dirty="0"/>
              <a:t>process makes the image visually more appealing and easier to interpret.</a:t>
            </a:r>
            <a:endParaRPr lang="en-IN" dirty="0"/>
          </a:p>
        </p:txBody>
      </p:sp>
    </p:spTree>
    <p:extLst>
      <p:ext uri="{BB962C8B-B14F-4D97-AF65-F5344CB8AC3E}">
        <p14:creationId xmlns:p14="http://schemas.microsoft.com/office/powerpoint/2010/main" val="1387812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a:t>
            </a:r>
            <a:r>
              <a:rPr lang="en-US" dirty="0" err="1" smtClean="0"/>
              <a:t>Strecthing</a:t>
            </a:r>
            <a:endParaRPr lang="en-IN" dirty="0"/>
          </a:p>
        </p:txBody>
      </p:sp>
      <p:sp>
        <p:nvSpPr>
          <p:cNvPr id="3" name="Content Placeholder 2"/>
          <p:cNvSpPr>
            <a:spLocks noGrp="1"/>
          </p:cNvSpPr>
          <p:nvPr>
            <p:ph idx="1"/>
          </p:nvPr>
        </p:nvSpPr>
        <p:spPr/>
        <p:txBody>
          <a:bodyPr>
            <a:noAutofit/>
          </a:bodyPr>
          <a:lstStyle/>
          <a:p>
            <a:r>
              <a:rPr lang="en-IN" sz="2400" dirty="0"/>
              <a:t>The main idea behind contrast stretching is to map the original pixel values to a new range of values using a simple linear transformation. The process involves two main steps:</a:t>
            </a:r>
          </a:p>
          <a:p>
            <a:pPr lvl="1"/>
            <a:r>
              <a:rPr lang="en-IN" sz="2000" dirty="0"/>
              <a:t>Finding the minimum and maximum pixel values in the original image (</a:t>
            </a:r>
            <a:r>
              <a:rPr lang="en-IN" sz="2000" dirty="0" err="1"/>
              <a:t>min_val</a:t>
            </a:r>
            <a:r>
              <a:rPr lang="en-IN" sz="2000" dirty="0"/>
              <a:t> and </a:t>
            </a:r>
            <a:r>
              <a:rPr lang="en-IN" sz="2000" dirty="0" err="1"/>
              <a:t>max_val</a:t>
            </a:r>
            <a:r>
              <a:rPr lang="en-IN" sz="2000" dirty="0"/>
              <a:t>, respectively).</a:t>
            </a:r>
          </a:p>
          <a:p>
            <a:pPr lvl="1"/>
            <a:r>
              <a:rPr lang="en-IN" sz="2000" dirty="0"/>
              <a:t>Applying the linear transformation to map the pixel values to a new range (e.g., 0 to 255 for an 8-bit image).</a:t>
            </a:r>
          </a:p>
          <a:p>
            <a:endParaRPr lang="en-IN" sz="2400" dirty="0"/>
          </a:p>
        </p:txBody>
      </p:sp>
      <p:pic>
        <p:nvPicPr>
          <p:cNvPr id="5" name="Picture 30">
            <a:extLst>
              <a:ext uri="{FF2B5EF4-FFF2-40B4-BE49-F238E27FC236}">
                <a16:creationId xmlns:a16="http://schemas.microsoft.com/office/drawing/2014/main" xmlns="" id="{1429E4F5-BAA1-72E4-8BF1-94F045EE7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797152"/>
            <a:ext cx="1609725" cy="16033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1">
            <a:extLst>
              <a:ext uri="{FF2B5EF4-FFF2-40B4-BE49-F238E27FC236}">
                <a16:creationId xmlns:a16="http://schemas.microsoft.com/office/drawing/2014/main" xmlns="" id="{4AF1ADC0-15DB-9F4B-0E31-37E5CAA22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092" y="4797151"/>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7" name="Line 32">
            <a:extLst>
              <a:ext uri="{FF2B5EF4-FFF2-40B4-BE49-F238E27FC236}">
                <a16:creationId xmlns:a16="http://schemas.microsoft.com/office/drawing/2014/main" xmlns="" id="{6AEA8126-819D-F9A0-D6F1-4C0DAA318788}"/>
              </a:ext>
            </a:extLst>
          </p:cNvPr>
          <p:cNvSpPr>
            <a:spLocks noChangeShapeType="1"/>
          </p:cNvSpPr>
          <p:nvPr/>
        </p:nvSpPr>
        <p:spPr bwMode="auto">
          <a:xfrm>
            <a:off x="4169692" y="5635351"/>
            <a:ext cx="838200" cy="0"/>
          </a:xfrm>
          <a:prstGeom prst="line">
            <a:avLst/>
          </a:prstGeom>
          <a:noFill/>
          <a:ln w="28575">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 name="Object 34">
            <a:extLst>
              <a:ext uri="{FF2B5EF4-FFF2-40B4-BE49-F238E27FC236}">
                <a16:creationId xmlns:a16="http://schemas.microsoft.com/office/drawing/2014/main" xmlns="" id="{DC374CBC-1B2F-A3C8-9566-8BCB67BC3A7A}"/>
              </a:ext>
            </a:extLst>
          </p:cNvPr>
          <p:cNvGraphicFramePr>
            <a:graphicFrameLocks noChangeAspect="1"/>
          </p:cNvGraphicFramePr>
          <p:nvPr>
            <p:extLst>
              <p:ext uri="{D42A27DB-BD31-4B8C-83A1-F6EECF244321}">
                <p14:modId xmlns:p14="http://schemas.microsoft.com/office/powerpoint/2010/main" val="377346573"/>
              </p:ext>
            </p:extLst>
          </p:nvPr>
        </p:nvGraphicFramePr>
        <p:xfrm>
          <a:off x="3140992" y="4365351"/>
          <a:ext cx="266700" cy="355600"/>
        </p:xfrm>
        <a:graphic>
          <a:graphicData uri="http://schemas.openxmlformats.org/presentationml/2006/ole">
            <mc:AlternateContent xmlns:mc="http://schemas.openxmlformats.org/markup-compatibility/2006">
              <mc:Choice xmlns:v="urn:schemas-microsoft-com:vml" Requires="v">
                <p:oleObj spid="_x0000_s1028" name="Equation" r:id="rId5" imgW="3505200" imgH="4686300" progId="Equation.3">
                  <p:embed/>
                </p:oleObj>
              </mc:Choice>
              <mc:Fallback>
                <p:oleObj name="Equation" r:id="rId5" imgW="3505200" imgH="4686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0992" y="4365351"/>
                        <a:ext cx="2667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5">
            <a:extLst>
              <a:ext uri="{FF2B5EF4-FFF2-40B4-BE49-F238E27FC236}">
                <a16:creationId xmlns:a16="http://schemas.microsoft.com/office/drawing/2014/main" xmlns="" id="{7F50B35C-CA1E-F756-EC34-3CF6737B8B1E}"/>
              </a:ext>
            </a:extLst>
          </p:cNvPr>
          <p:cNvGraphicFramePr>
            <a:graphicFrameLocks noChangeAspect="1"/>
          </p:cNvGraphicFramePr>
          <p:nvPr>
            <p:extLst>
              <p:ext uri="{D42A27DB-BD31-4B8C-83A1-F6EECF244321}">
                <p14:modId xmlns:p14="http://schemas.microsoft.com/office/powerpoint/2010/main" val="4217272710"/>
              </p:ext>
            </p:extLst>
          </p:nvPr>
        </p:nvGraphicFramePr>
        <p:xfrm>
          <a:off x="5819106" y="4398690"/>
          <a:ext cx="244475" cy="288925"/>
        </p:xfrm>
        <a:graphic>
          <a:graphicData uri="http://schemas.openxmlformats.org/presentationml/2006/ole">
            <mc:AlternateContent xmlns:mc="http://schemas.openxmlformats.org/markup-compatibility/2006">
              <mc:Choice xmlns:v="urn:schemas-microsoft-com:vml" Requires="v">
                <p:oleObj spid="_x0000_s1029" name="Equation" r:id="rId7" imgW="3213100" imgH="3797300" progId="Equation.3">
                  <p:embed/>
                </p:oleObj>
              </mc:Choice>
              <mc:Fallback>
                <p:oleObj name="Equation" r:id="rId7" imgW="3213100" imgH="3797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9106" y="4398690"/>
                        <a:ext cx="244475"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49561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a:t>
            </a:r>
            <a:endParaRPr lang="en-IN" dirty="0"/>
          </a:p>
        </p:txBody>
      </p:sp>
      <p:sp>
        <p:nvSpPr>
          <p:cNvPr id="3" name="Content Placeholder 2"/>
          <p:cNvSpPr>
            <a:spLocks noGrp="1"/>
          </p:cNvSpPr>
          <p:nvPr>
            <p:ph idx="1"/>
          </p:nvPr>
        </p:nvSpPr>
        <p:spPr>
          <a:xfrm>
            <a:off x="457200" y="1600200"/>
            <a:ext cx="8579296" cy="4525963"/>
          </a:xfrm>
        </p:spPr>
        <p:txBody>
          <a:bodyPr>
            <a:normAutofit fontScale="92500" lnSpcReduction="10000"/>
          </a:bodyPr>
          <a:lstStyle/>
          <a:p>
            <a:pPr marL="0" indent="0">
              <a:buNone/>
            </a:pPr>
            <a:r>
              <a:rPr lang="en-US" sz="2000" dirty="0" smtClean="0"/>
              <a:t>Lets consider a 8 bit gray scale image representation:</a:t>
            </a:r>
          </a:p>
          <a:p>
            <a:pPr marL="0" indent="0">
              <a:buNone/>
            </a:pPr>
            <a:endParaRPr lang="en-US" sz="2000" dirty="0"/>
          </a:p>
          <a:p>
            <a:pPr marL="0" indent="0">
              <a:buNone/>
            </a:pPr>
            <a:endParaRPr lang="en-US" sz="2000" dirty="0" smtClean="0"/>
          </a:p>
          <a:p>
            <a:pPr marL="0" indent="0">
              <a:buNone/>
            </a:pPr>
            <a:endParaRPr lang="en-US" sz="2000" dirty="0"/>
          </a:p>
          <a:p>
            <a:r>
              <a:rPr lang="en-IN" sz="2000" dirty="0"/>
              <a:t>Step 1: Find the minimum and maximum pixel values in the original image.</a:t>
            </a:r>
          </a:p>
          <a:p>
            <a:pPr lvl="1"/>
            <a:r>
              <a:rPr lang="en-IN" sz="1600" dirty="0"/>
              <a:t>Minimum pixel value (</a:t>
            </a:r>
            <a:r>
              <a:rPr lang="en-IN" sz="1600" dirty="0" err="1"/>
              <a:t>min_val</a:t>
            </a:r>
            <a:r>
              <a:rPr lang="en-IN" sz="1600" dirty="0"/>
              <a:t>) = 30</a:t>
            </a:r>
          </a:p>
          <a:p>
            <a:pPr lvl="1"/>
            <a:r>
              <a:rPr lang="en-IN" sz="1600" dirty="0"/>
              <a:t>Maximum pixel value (</a:t>
            </a:r>
            <a:r>
              <a:rPr lang="en-IN" sz="1600" dirty="0" err="1"/>
              <a:t>max_val</a:t>
            </a:r>
            <a:r>
              <a:rPr lang="en-IN" sz="1600" dirty="0"/>
              <a:t>) = </a:t>
            </a:r>
            <a:r>
              <a:rPr lang="en-IN" sz="1600" dirty="0" smtClean="0"/>
              <a:t>220</a:t>
            </a:r>
          </a:p>
          <a:p>
            <a:r>
              <a:rPr lang="en-IN" sz="2000" dirty="0"/>
              <a:t>Step 2: Apply the linear transformation to stretch the pixel values to a new range (0 to 255</a:t>
            </a:r>
            <a:r>
              <a:rPr lang="en-IN" sz="2000" dirty="0" smtClean="0"/>
              <a:t>).</a:t>
            </a:r>
          </a:p>
          <a:p>
            <a:r>
              <a:rPr lang="en-IN" sz="2000" dirty="0"/>
              <a:t>Let's assume we want to set the </a:t>
            </a:r>
            <a:r>
              <a:rPr lang="en-IN" sz="2000" dirty="0" err="1"/>
              <a:t>new_min_val</a:t>
            </a:r>
            <a:r>
              <a:rPr lang="en-IN" sz="2000" dirty="0"/>
              <a:t> to 0 and </a:t>
            </a:r>
            <a:r>
              <a:rPr lang="en-IN" sz="2000" dirty="0" err="1"/>
              <a:t>new_max_val</a:t>
            </a:r>
            <a:r>
              <a:rPr lang="en-IN" sz="2000" dirty="0"/>
              <a:t> to 255</a:t>
            </a:r>
            <a:r>
              <a:rPr lang="en-IN" sz="2000" dirty="0" smtClean="0"/>
              <a:t>.</a:t>
            </a:r>
          </a:p>
          <a:p>
            <a:r>
              <a:rPr lang="nn-NO" sz="2000" dirty="0"/>
              <a:t>new_pixel_value = (old_pixel_value - min_val) * (new_max_val - new_min_val) / (max_val - min_val) + new_min_val</a:t>
            </a:r>
          </a:p>
          <a:p>
            <a:endParaRPr lang="en-IN" sz="2000" dirty="0"/>
          </a:p>
          <a:p>
            <a:pPr marL="0" indent="0">
              <a:buNone/>
            </a:pPr>
            <a:r>
              <a:rPr lang="en-US" sz="2000" dirty="0" smtClean="0"/>
              <a:t> </a:t>
            </a:r>
            <a:endParaRPr lang="en-IN" sz="2000" dirty="0" smtClean="0"/>
          </a:p>
          <a:p>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671965184"/>
              </p:ext>
            </p:extLst>
          </p:nvPr>
        </p:nvGraphicFramePr>
        <p:xfrm>
          <a:off x="539552" y="2132856"/>
          <a:ext cx="6096000" cy="7416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30</a:t>
                      </a:r>
                      <a:endParaRPr lang="en-IN" dirty="0"/>
                    </a:p>
                  </a:txBody>
                  <a:tcPr/>
                </a:tc>
                <a:tc>
                  <a:txBody>
                    <a:bodyPr/>
                    <a:lstStyle/>
                    <a:p>
                      <a:r>
                        <a:rPr lang="en-US" dirty="0" smtClean="0"/>
                        <a:t>50</a:t>
                      </a:r>
                      <a:endParaRPr lang="en-IN" dirty="0"/>
                    </a:p>
                  </a:txBody>
                  <a:tcPr/>
                </a:tc>
                <a:tc>
                  <a:txBody>
                    <a:bodyPr/>
                    <a:lstStyle/>
                    <a:p>
                      <a:r>
                        <a:rPr lang="en-US" dirty="0" smtClean="0"/>
                        <a:t>80</a:t>
                      </a:r>
                      <a:endParaRPr lang="en-IN" dirty="0"/>
                    </a:p>
                  </a:txBody>
                  <a:tcPr/>
                </a:tc>
                <a:tc>
                  <a:txBody>
                    <a:bodyPr/>
                    <a:lstStyle/>
                    <a:p>
                      <a:r>
                        <a:rPr lang="en-US" dirty="0" smtClean="0"/>
                        <a:t>100</a:t>
                      </a:r>
                      <a:endParaRPr lang="en-IN" dirty="0"/>
                    </a:p>
                  </a:txBody>
                  <a:tcPr/>
                </a:tc>
              </a:tr>
              <a:tr h="370840">
                <a:tc>
                  <a:txBody>
                    <a:bodyPr/>
                    <a:lstStyle/>
                    <a:p>
                      <a:r>
                        <a:rPr lang="en-US" dirty="0" smtClean="0"/>
                        <a:t>120</a:t>
                      </a:r>
                      <a:endParaRPr lang="en-IN" dirty="0"/>
                    </a:p>
                  </a:txBody>
                  <a:tcPr/>
                </a:tc>
                <a:tc>
                  <a:txBody>
                    <a:bodyPr/>
                    <a:lstStyle/>
                    <a:p>
                      <a:r>
                        <a:rPr lang="en-US" dirty="0" smtClean="0"/>
                        <a:t>150</a:t>
                      </a:r>
                      <a:endParaRPr lang="en-IN" dirty="0"/>
                    </a:p>
                  </a:txBody>
                  <a:tcPr/>
                </a:tc>
                <a:tc>
                  <a:txBody>
                    <a:bodyPr/>
                    <a:lstStyle/>
                    <a:p>
                      <a:r>
                        <a:rPr lang="en-US" dirty="0" smtClean="0"/>
                        <a:t>200</a:t>
                      </a:r>
                      <a:endParaRPr lang="en-IN" dirty="0"/>
                    </a:p>
                  </a:txBody>
                  <a:tcPr/>
                </a:tc>
                <a:tc>
                  <a:txBody>
                    <a:bodyPr/>
                    <a:lstStyle/>
                    <a:p>
                      <a:r>
                        <a:rPr lang="en-US" dirty="0" smtClean="0"/>
                        <a:t>220</a:t>
                      </a:r>
                      <a:endParaRPr lang="en-IN" dirty="0"/>
                    </a:p>
                  </a:txBody>
                  <a:tcPr/>
                </a:tc>
              </a:tr>
            </a:tbl>
          </a:graphicData>
        </a:graphic>
      </p:graphicFrame>
    </p:spTree>
    <p:extLst>
      <p:ext uri="{BB962C8B-B14F-4D97-AF65-F5344CB8AC3E}">
        <p14:creationId xmlns:p14="http://schemas.microsoft.com/office/powerpoint/2010/main" val="20316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various methods for contrast enhancement</a:t>
            </a:r>
          </a:p>
        </p:txBody>
      </p:sp>
      <p:sp>
        <p:nvSpPr>
          <p:cNvPr id="3" name="Content Placeholder 2"/>
          <p:cNvSpPr>
            <a:spLocks noGrp="1"/>
          </p:cNvSpPr>
          <p:nvPr>
            <p:ph idx="1"/>
          </p:nvPr>
        </p:nvSpPr>
        <p:spPr/>
        <p:txBody>
          <a:bodyPr/>
          <a:lstStyle/>
          <a:p>
            <a:r>
              <a:rPr lang="en-IN" b="1" dirty="0" smtClean="0"/>
              <a:t>Histogram Equalization</a:t>
            </a:r>
            <a:endParaRPr lang="en-IN" dirty="0" smtClean="0"/>
          </a:p>
          <a:p>
            <a:r>
              <a:rPr lang="en-IN" b="1" dirty="0"/>
              <a:t>Adaptive Contrast </a:t>
            </a:r>
            <a:r>
              <a:rPr lang="en-IN" b="1" dirty="0" smtClean="0"/>
              <a:t>Enhancement</a:t>
            </a:r>
            <a:endParaRPr lang="en-IN" dirty="0" smtClean="0"/>
          </a:p>
          <a:p>
            <a:r>
              <a:rPr lang="en-IN" b="1" dirty="0"/>
              <a:t>Histogram </a:t>
            </a:r>
            <a:r>
              <a:rPr lang="en-IN" b="1" dirty="0" smtClean="0"/>
              <a:t>Specification</a:t>
            </a:r>
            <a:endParaRPr lang="en-IN" dirty="0" smtClean="0"/>
          </a:p>
          <a:p>
            <a:r>
              <a:rPr lang="en-IN" b="1" dirty="0"/>
              <a:t>Enhancement using Image Processing Filters</a:t>
            </a:r>
            <a:r>
              <a:rPr lang="en-IN" dirty="0"/>
              <a:t>:</a:t>
            </a:r>
          </a:p>
        </p:txBody>
      </p:sp>
    </p:spTree>
    <p:extLst>
      <p:ext uri="{BB962C8B-B14F-4D97-AF65-F5344CB8AC3E}">
        <p14:creationId xmlns:p14="http://schemas.microsoft.com/office/powerpoint/2010/main" val="2188148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Applying the formula to each pixel value in the original image</a:t>
            </a:r>
            <a:r>
              <a:rPr lang="en-IN" sz="2400" dirty="0" smtClean="0"/>
              <a:t>:</a:t>
            </a:r>
          </a:p>
          <a:p>
            <a:r>
              <a:rPr lang="en-IN" sz="2400" dirty="0" err="1"/>
              <a:t>new_pixel_value</a:t>
            </a:r>
            <a:r>
              <a:rPr lang="en-IN" sz="2400" dirty="0"/>
              <a:t> = (30 - 30) * (255 - 0) / (220 - 30) + 0 = 0</a:t>
            </a:r>
          </a:p>
          <a:p>
            <a:r>
              <a:rPr lang="en-IN" sz="2400" dirty="0" err="1"/>
              <a:t>new_pixel_value</a:t>
            </a:r>
            <a:r>
              <a:rPr lang="en-IN" sz="2400" dirty="0"/>
              <a:t> = (50 - 30) * (255 - 0) / (220 - 30) + 0 = 9</a:t>
            </a:r>
          </a:p>
          <a:p>
            <a:r>
              <a:rPr lang="en-IN" sz="2400" dirty="0" err="1"/>
              <a:t>new_pixel_value</a:t>
            </a:r>
            <a:r>
              <a:rPr lang="en-IN" sz="2400" dirty="0"/>
              <a:t> = (80 - 30) * (255 - 0) / (220 - 30) + 0 = 72</a:t>
            </a:r>
          </a:p>
          <a:p>
            <a:r>
              <a:rPr lang="en-IN" sz="2400" dirty="0" err="1"/>
              <a:t>new_pixel_value</a:t>
            </a:r>
            <a:r>
              <a:rPr lang="en-IN" sz="2400" dirty="0"/>
              <a:t> = (100 - 30) * (255 - 0) / (220 - 30) + 0 = 111</a:t>
            </a:r>
          </a:p>
          <a:p>
            <a:r>
              <a:rPr lang="en-IN" sz="2400" dirty="0" err="1"/>
              <a:t>new_pixel_value</a:t>
            </a:r>
            <a:r>
              <a:rPr lang="en-IN" sz="2400" dirty="0"/>
              <a:t> = (120 - 30) * (255 - 0) / (220 - 30) + 0 = 150</a:t>
            </a:r>
          </a:p>
          <a:p>
            <a:r>
              <a:rPr lang="en-IN" sz="2400" dirty="0" err="1"/>
              <a:t>new_pixel_value</a:t>
            </a:r>
            <a:r>
              <a:rPr lang="en-IN" sz="2400" dirty="0"/>
              <a:t> = (150 - 30) * (255 - 0) / (220 - 30) + 0 = 208</a:t>
            </a:r>
          </a:p>
          <a:p>
            <a:r>
              <a:rPr lang="en-IN" sz="2400" dirty="0" err="1"/>
              <a:t>new_pixel_value</a:t>
            </a:r>
            <a:r>
              <a:rPr lang="en-IN" sz="2400" dirty="0"/>
              <a:t> = (200 - 30) * (255 - 0) / (220 - 30) + 0 = 252</a:t>
            </a:r>
          </a:p>
          <a:p>
            <a:r>
              <a:rPr lang="en-IN" sz="2400" dirty="0" err="1"/>
              <a:t>new_pixel_value</a:t>
            </a:r>
            <a:r>
              <a:rPr lang="en-IN" sz="2400" dirty="0"/>
              <a:t> = (220 - 30) * (255 - 0) / (220 - 30) + 0 = 255</a:t>
            </a:r>
          </a:p>
          <a:p>
            <a:pPr marL="0" indent="0">
              <a:buNone/>
            </a:pPr>
            <a:endParaRPr lang="en-IN" sz="2400" dirty="0"/>
          </a:p>
        </p:txBody>
      </p:sp>
    </p:spTree>
    <p:extLst>
      <p:ext uri="{BB962C8B-B14F-4D97-AF65-F5344CB8AC3E}">
        <p14:creationId xmlns:p14="http://schemas.microsoft.com/office/powerpoint/2010/main" val="2714637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New Image (After Contrast Stretching):</a:t>
            </a:r>
            <a:endParaRPr lang="en-IN" dirty="0"/>
          </a:p>
        </p:txBody>
      </p:sp>
      <p:sp>
        <p:nvSpPr>
          <p:cNvPr id="3" name="Content Placeholder 2"/>
          <p:cNvSpPr>
            <a:spLocks noGrp="1"/>
          </p:cNvSpPr>
          <p:nvPr>
            <p:ph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2413613247"/>
              </p:ext>
            </p:extLst>
          </p:nvPr>
        </p:nvGraphicFramePr>
        <p:xfrm>
          <a:off x="539552" y="2132856"/>
          <a:ext cx="6096000" cy="7416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0</a:t>
                      </a:r>
                      <a:endParaRPr lang="en-IN" dirty="0"/>
                    </a:p>
                  </a:txBody>
                  <a:tcPr/>
                </a:tc>
                <a:tc>
                  <a:txBody>
                    <a:bodyPr/>
                    <a:lstStyle/>
                    <a:p>
                      <a:r>
                        <a:rPr lang="en-US" dirty="0" smtClean="0"/>
                        <a:t>9</a:t>
                      </a:r>
                      <a:endParaRPr lang="en-IN" dirty="0"/>
                    </a:p>
                  </a:txBody>
                  <a:tcPr/>
                </a:tc>
                <a:tc>
                  <a:txBody>
                    <a:bodyPr/>
                    <a:lstStyle/>
                    <a:p>
                      <a:r>
                        <a:rPr lang="en-US" dirty="0" smtClean="0"/>
                        <a:t>72</a:t>
                      </a:r>
                      <a:endParaRPr lang="en-IN" dirty="0"/>
                    </a:p>
                  </a:txBody>
                  <a:tcPr/>
                </a:tc>
                <a:tc>
                  <a:txBody>
                    <a:bodyPr/>
                    <a:lstStyle/>
                    <a:p>
                      <a:r>
                        <a:rPr lang="en-US" dirty="0" smtClean="0"/>
                        <a:t>111</a:t>
                      </a:r>
                      <a:endParaRPr lang="en-IN" dirty="0"/>
                    </a:p>
                  </a:txBody>
                  <a:tcPr/>
                </a:tc>
              </a:tr>
              <a:tr h="370840">
                <a:tc>
                  <a:txBody>
                    <a:bodyPr/>
                    <a:lstStyle/>
                    <a:p>
                      <a:r>
                        <a:rPr lang="en-US" dirty="0" smtClean="0"/>
                        <a:t>150</a:t>
                      </a:r>
                      <a:endParaRPr lang="en-IN" dirty="0"/>
                    </a:p>
                  </a:txBody>
                  <a:tcPr/>
                </a:tc>
                <a:tc>
                  <a:txBody>
                    <a:bodyPr/>
                    <a:lstStyle/>
                    <a:p>
                      <a:r>
                        <a:rPr lang="en-US" dirty="0" smtClean="0"/>
                        <a:t>208</a:t>
                      </a:r>
                      <a:endParaRPr lang="en-IN" dirty="0"/>
                    </a:p>
                  </a:txBody>
                  <a:tcPr/>
                </a:tc>
                <a:tc>
                  <a:txBody>
                    <a:bodyPr/>
                    <a:lstStyle/>
                    <a:p>
                      <a:r>
                        <a:rPr lang="en-US" dirty="0" smtClean="0"/>
                        <a:t>252</a:t>
                      </a:r>
                      <a:endParaRPr lang="en-IN" dirty="0"/>
                    </a:p>
                  </a:txBody>
                  <a:tcPr/>
                </a:tc>
                <a:tc>
                  <a:txBody>
                    <a:bodyPr/>
                    <a:lstStyle/>
                    <a:p>
                      <a:r>
                        <a:rPr lang="en-US" dirty="0" smtClean="0"/>
                        <a:t>255</a:t>
                      </a:r>
                      <a:endParaRPr lang="en-IN" dirty="0"/>
                    </a:p>
                  </a:txBody>
                  <a:tcPr/>
                </a:tc>
              </a:tr>
            </a:tbl>
          </a:graphicData>
        </a:graphic>
      </p:graphicFrame>
    </p:spTree>
    <p:extLst>
      <p:ext uri="{BB962C8B-B14F-4D97-AF65-F5344CB8AC3E}">
        <p14:creationId xmlns:p14="http://schemas.microsoft.com/office/powerpoint/2010/main" val="1976217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US" dirty="0" smtClean="0"/>
              <a:t>Program: Contrast Stretching</a:t>
            </a:r>
            <a:endParaRPr lang="en-IN" dirty="0"/>
          </a:p>
        </p:txBody>
      </p:sp>
      <p:sp>
        <p:nvSpPr>
          <p:cNvPr id="3" name="Content Placeholder 2"/>
          <p:cNvSpPr>
            <a:spLocks noGrp="1"/>
          </p:cNvSpPr>
          <p:nvPr>
            <p:ph idx="1"/>
          </p:nvPr>
        </p:nvSpPr>
        <p:spPr>
          <a:xfrm>
            <a:off x="457200" y="908720"/>
            <a:ext cx="8229600" cy="5760640"/>
          </a:xfrm>
        </p:spPr>
        <p:txBody>
          <a:bodyPr>
            <a:normAutofit fontScale="92500" lnSpcReduction="10000"/>
          </a:bodyPr>
          <a:lstStyle/>
          <a:p>
            <a:pPr marL="0" indent="0">
              <a:buNone/>
            </a:pPr>
            <a:r>
              <a:rPr lang="en-IN" sz="1100" dirty="0"/>
              <a:t>import cv2</a:t>
            </a:r>
          </a:p>
          <a:p>
            <a:pPr marL="0" indent="0">
              <a:buNone/>
            </a:pPr>
            <a:r>
              <a:rPr lang="en-IN" sz="1100" dirty="0"/>
              <a:t>import </a:t>
            </a:r>
            <a:r>
              <a:rPr lang="en-IN" sz="1100" dirty="0" err="1"/>
              <a:t>numpy</a:t>
            </a:r>
            <a:r>
              <a:rPr lang="en-IN" sz="1100" dirty="0"/>
              <a:t> as </a:t>
            </a:r>
            <a:r>
              <a:rPr lang="en-IN" sz="1100" dirty="0" err="1"/>
              <a:t>np</a:t>
            </a:r>
            <a:endParaRPr lang="en-IN" sz="1100" dirty="0"/>
          </a:p>
          <a:p>
            <a:pPr marL="0" indent="0">
              <a:buNone/>
            </a:pPr>
            <a:endParaRPr lang="en-IN" sz="1100" dirty="0"/>
          </a:p>
          <a:p>
            <a:pPr marL="0" indent="0">
              <a:buNone/>
            </a:pPr>
            <a:r>
              <a:rPr lang="en-IN" sz="1100" dirty="0" err="1"/>
              <a:t>def</a:t>
            </a:r>
            <a:r>
              <a:rPr lang="en-IN" sz="1100" dirty="0"/>
              <a:t> </a:t>
            </a:r>
            <a:r>
              <a:rPr lang="en-IN" sz="1100" dirty="0" err="1"/>
              <a:t>contrast_stretching</a:t>
            </a:r>
            <a:r>
              <a:rPr lang="en-IN" sz="1100" dirty="0"/>
              <a:t>(image):</a:t>
            </a:r>
          </a:p>
          <a:p>
            <a:pPr marL="0" indent="0">
              <a:buNone/>
            </a:pPr>
            <a:r>
              <a:rPr lang="en-IN" sz="1100" dirty="0"/>
              <a:t>    # Finding the minimum and maximum pixel values in the image</a:t>
            </a:r>
          </a:p>
          <a:p>
            <a:pPr marL="0" indent="0">
              <a:buNone/>
            </a:pPr>
            <a:r>
              <a:rPr lang="en-IN" sz="1100" dirty="0"/>
              <a:t>    </a:t>
            </a:r>
            <a:r>
              <a:rPr lang="en-IN" sz="1100" dirty="0" err="1"/>
              <a:t>min_val</a:t>
            </a:r>
            <a:r>
              <a:rPr lang="en-IN" sz="1100" dirty="0"/>
              <a:t> = </a:t>
            </a:r>
            <a:r>
              <a:rPr lang="en-IN" sz="1100" dirty="0" err="1"/>
              <a:t>np.min</a:t>
            </a:r>
            <a:r>
              <a:rPr lang="en-IN" sz="1100" dirty="0"/>
              <a:t>(image)</a:t>
            </a:r>
          </a:p>
          <a:p>
            <a:pPr marL="0" indent="0">
              <a:buNone/>
            </a:pPr>
            <a:r>
              <a:rPr lang="en-IN" sz="1100" dirty="0"/>
              <a:t>    </a:t>
            </a:r>
            <a:r>
              <a:rPr lang="en-IN" sz="1100" dirty="0" err="1"/>
              <a:t>max_val</a:t>
            </a:r>
            <a:r>
              <a:rPr lang="en-IN" sz="1100" dirty="0"/>
              <a:t> = </a:t>
            </a:r>
            <a:r>
              <a:rPr lang="en-IN" sz="1100" dirty="0" err="1"/>
              <a:t>np.max</a:t>
            </a:r>
            <a:r>
              <a:rPr lang="en-IN" sz="1100" dirty="0"/>
              <a:t>(image)</a:t>
            </a:r>
          </a:p>
          <a:p>
            <a:pPr marL="0" indent="0">
              <a:buNone/>
            </a:pPr>
            <a:r>
              <a:rPr lang="en-IN" sz="1100" dirty="0"/>
              <a:t>    </a:t>
            </a:r>
          </a:p>
          <a:p>
            <a:pPr marL="0" indent="0">
              <a:buNone/>
            </a:pPr>
            <a:r>
              <a:rPr lang="en-IN" sz="1100" dirty="0"/>
              <a:t>    # Define the new range for pixel values (0 to 255)</a:t>
            </a:r>
          </a:p>
          <a:p>
            <a:pPr marL="0" indent="0">
              <a:buNone/>
            </a:pPr>
            <a:r>
              <a:rPr lang="en-IN" sz="1100" dirty="0"/>
              <a:t>    </a:t>
            </a:r>
            <a:r>
              <a:rPr lang="en-IN" sz="1100" dirty="0" err="1"/>
              <a:t>new_min_val</a:t>
            </a:r>
            <a:r>
              <a:rPr lang="en-IN" sz="1100" dirty="0"/>
              <a:t> = 0</a:t>
            </a:r>
          </a:p>
          <a:p>
            <a:pPr marL="0" indent="0">
              <a:buNone/>
            </a:pPr>
            <a:r>
              <a:rPr lang="en-IN" sz="1100" dirty="0"/>
              <a:t>    </a:t>
            </a:r>
            <a:r>
              <a:rPr lang="en-IN" sz="1100" dirty="0" err="1"/>
              <a:t>new_max_val</a:t>
            </a:r>
            <a:r>
              <a:rPr lang="en-IN" sz="1100" dirty="0"/>
              <a:t> = 255</a:t>
            </a:r>
          </a:p>
          <a:p>
            <a:pPr marL="0" indent="0">
              <a:buNone/>
            </a:pPr>
            <a:r>
              <a:rPr lang="en-IN" sz="1100" dirty="0"/>
              <a:t>    </a:t>
            </a:r>
          </a:p>
          <a:p>
            <a:pPr marL="0" indent="0">
              <a:buNone/>
            </a:pPr>
            <a:r>
              <a:rPr lang="en-IN" sz="1100" dirty="0"/>
              <a:t>    # Linear transformation to stretch the pixel values</a:t>
            </a:r>
          </a:p>
          <a:p>
            <a:pPr marL="0" indent="0">
              <a:buNone/>
            </a:pPr>
            <a:r>
              <a:rPr lang="en-IN" sz="1100" dirty="0"/>
              <a:t>    </a:t>
            </a:r>
            <a:r>
              <a:rPr lang="en-IN" sz="1100" dirty="0" err="1"/>
              <a:t>stretched_image</a:t>
            </a:r>
            <a:r>
              <a:rPr lang="en-IN" sz="1100" dirty="0"/>
              <a:t> = ((image - </a:t>
            </a:r>
            <a:r>
              <a:rPr lang="en-IN" sz="1100" dirty="0" err="1"/>
              <a:t>min_val</a:t>
            </a:r>
            <a:r>
              <a:rPr lang="en-IN" sz="1100" dirty="0"/>
              <a:t>) * (</a:t>
            </a:r>
            <a:r>
              <a:rPr lang="en-IN" sz="1100" dirty="0" err="1"/>
              <a:t>new_max_val</a:t>
            </a:r>
            <a:r>
              <a:rPr lang="en-IN" sz="1100" dirty="0"/>
              <a:t> - </a:t>
            </a:r>
            <a:r>
              <a:rPr lang="en-IN" sz="1100" dirty="0" err="1"/>
              <a:t>new_min_val</a:t>
            </a:r>
            <a:r>
              <a:rPr lang="en-IN" sz="1100" dirty="0"/>
              <a:t>) / (</a:t>
            </a:r>
            <a:r>
              <a:rPr lang="en-IN" sz="1100" dirty="0" err="1"/>
              <a:t>max_val</a:t>
            </a:r>
            <a:r>
              <a:rPr lang="en-IN" sz="1100" dirty="0"/>
              <a:t> - </a:t>
            </a:r>
            <a:r>
              <a:rPr lang="en-IN" sz="1100" dirty="0" err="1"/>
              <a:t>min_val</a:t>
            </a:r>
            <a:r>
              <a:rPr lang="en-IN" sz="1100" dirty="0"/>
              <a:t>)).</a:t>
            </a:r>
            <a:r>
              <a:rPr lang="en-IN" sz="1100" dirty="0" err="1"/>
              <a:t>astype</a:t>
            </a:r>
            <a:r>
              <a:rPr lang="en-IN" sz="1100" dirty="0"/>
              <a:t>(np.uint8)</a:t>
            </a:r>
          </a:p>
          <a:p>
            <a:pPr marL="0" indent="0">
              <a:buNone/>
            </a:pPr>
            <a:r>
              <a:rPr lang="en-IN" sz="1100" dirty="0"/>
              <a:t>    </a:t>
            </a:r>
          </a:p>
          <a:p>
            <a:pPr marL="0" indent="0">
              <a:buNone/>
            </a:pPr>
            <a:r>
              <a:rPr lang="en-IN" sz="1100" dirty="0"/>
              <a:t>    return </a:t>
            </a:r>
            <a:r>
              <a:rPr lang="en-IN" sz="1100" dirty="0" err="1"/>
              <a:t>stretched_image</a:t>
            </a:r>
            <a:endParaRPr lang="en-IN" sz="1100" dirty="0"/>
          </a:p>
          <a:p>
            <a:pPr marL="0" indent="0">
              <a:buNone/>
            </a:pPr>
            <a:endParaRPr lang="en-IN" sz="1100" dirty="0"/>
          </a:p>
          <a:p>
            <a:pPr marL="0" indent="0">
              <a:buNone/>
            </a:pPr>
            <a:r>
              <a:rPr lang="en-IN" sz="1100" dirty="0"/>
              <a:t># Replace '</a:t>
            </a:r>
            <a:r>
              <a:rPr lang="en-IN" sz="1100" dirty="0" err="1"/>
              <a:t>image_path</a:t>
            </a:r>
            <a:r>
              <a:rPr lang="en-IN" sz="1100" dirty="0"/>
              <a:t>' with the path to your image file</a:t>
            </a:r>
          </a:p>
          <a:p>
            <a:pPr marL="0" indent="0">
              <a:buNone/>
            </a:pPr>
            <a:r>
              <a:rPr lang="en-IN" sz="1100" dirty="0" err="1"/>
              <a:t>image_path</a:t>
            </a:r>
            <a:r>
              <a:rPr lang="en-IN" sz="1100" dirty="0"/>
              <a:t> = 'path/to/your/image.jpg'</a:t>
            </a:r>
          </a:p>
          <a:p>
            <a:pPr marL="0" indent="0">
              <a:buNone/>
            </a:pPr>
            <a:endParaRPr lang="en-IN" sz="1100" dirty="0"/>
          </a:p>
          <a:p>
            <a:pPr marL="0" indent="0">
              <a:buNone/>
            </a:pPr>
            <a:r>
              <a:rPr lang="en-IN" sz="1100" dirty="0"/>
              <a:t># Read the image using </a:t>
            </a:r>
            <a:r>
              <a:rPr lang="en-IN" sz="1100" dirty="0" err="1"/>
              <a:t>OpenCV</a:t>
            </a:r>
            <a:endParaRPr lang="en-IN" sz="1100" dirty="0"/>
          </a:p>
          <a:p>
            <a:pPr marL="0" indent="0">
              <a:buNone/>
            </a:pPr>
            <a:r>
              <a:rPr lang="en-IN" sz="1100" dirty="0" err="1"/>
              <a:t>original_image</a:t>
            </a:r>
            <a:r>
              <a:rPr lang="en-IN" sz="1100" dirty="0"/>
              <a:t> = cv2.imread(</a:t>
            </a:r>
            <a:r>
              <a:rPr lang="en-IN" sz="1100" dirty="0" err="1"/>
              <a:t>image_path</a:t>
            </a:r>
            <a:r>
              <a:rPr lang="en-IN" sz="1100" dirty="0"/>
              <a:t>, cv2.IMREAD_GRAYSCALE)</a:t>
            </a:r>
          </a:p>
          <a:p>
            <a:pPr marL="0" indent="0">
              <a:buNone/>
            </a:pPr>
            <a:endParaRPr lang="en-IN" sz="1100" dirty="0"/>
          </a:p>
          <a:p>
            <a:pPr marL="0" indent="0">
              <a:buNone/>
            </a:pPr>
            <a:r>
              <a:rPr lang="en-IN" sz="1100" dirty="0"/>
              <a:t># Apply contrast stretching</a:t>
            </a:r>
          </a:p>
          <a:p>
            <a:pPr marL="0" indent="0">
              <a:buNone/>
            </a:pPr>
            <a:r>
              <a:rPr lang="en-IN" sz="1100" dirty="0" err="1"/>
              <a:t>stretched_image</a:t>
            </a:r>
            <a:r>
              <a:rPr lang="en-IN" sz="1100" dirty="0"/>
              <a:t> = </a:t>
            </a:r>
            <a:r>
              <a:rPr lang="en-IN" sz="1100" dirty="0" err="1"/>
              <a:t>contrast_stretching</a:t>
            </a:r>
            <a:r>
              <a:rPr lang="en-IN" sz="1100" dirty="0"/>
              <a:t>(</a:t>
            </a:r>
            <a:r>
              <a:rPr lang="en-IN" sz="1100" dirty="0" err="1"/>
              <a:t>original_image</a:t>
            </a:r>
            <a:r>
              <a:rPr lang="en-IN" sz="1100" dirty="0"/>
              <a:t>)</a:t>
            </a:r>
          </a:p>
          <a:p>
            <a:pPr marL="0" indent="0">
              <a:buNone/>
            </a:pPr>
            <a:endParaRPr lang="en-IN" sz="1100" dirty="0"/>
          </a:p>
          <a:p>
            <a:pPr marL="0" indent="0">
              <a:buNone/>
            </a:pPr>
            <a:r>
              <a:rPr lang="en-IN" sz="1100" dirty="0"/>
              <a:t># Display the original and contrast-stretched images</a:t>
            </a:r>
          </a:p>
          <a:p>
            <a:pPr marL="0" indent="0">
              <a:buNone/>
            </a:pPr>
            <a:r>
              <a:rPr lang="en-IN" sz="1100" dirty="0"/>
              <a:t>cv2.imshow('Original Image', </a:t>
            </a:r>
            <a:r>
              <a:rPr lang="en-IN" sz="1100" dirty="0" err="1"/>
              <a:t>original_image</a:t>
            </a:r>
            <a:r>
              <a:rPr lang="en-IN" sz="1100" dirty="0"/>
              <a:t>)</a:t>
            </a:r>
          </a:p>
          <a:p>
            <a:pPr marL="0" indent="0">
              <a:buNone/>
            </a:pPr>
            <a:r>
              <a:rPr lang="en-IN" sz="1100" dirty="0"/>
              <a:t>cv2.imshow('Contrast Stretched Image', </a:t>
            </a:r>
            <a:r>
              <a:rPr lang="en-IN" sz="1100" dirty="0" err="1"/>
              <a:t>stretched_image</a:t>
            </a:r>
            <a:r>
              <a:rPr lang="en-IN" sz="1100" dirty="0"/>
              <a:t>)</a:t>
            </a:r>
          </a:p>
          <a:p>
            <a:pPr marL="0" indent="0">
              <a:buNone/>
            </a:pPr>
            <a:endParaRPr lang="en-IN" sz="1100" dirty="0"/>
          </a:p>
          <a:p>
            <a:pPr marL="0" indent="0">
              <a:buNone/>
            </a:pPr>
            <a:r>
              <a:rPr lang="en-IN" sz="1100" dirty="0"/>
              <a:t># Wait for a key press and then close all </a:t>
            </a:r>
            <a:r>
              <a:rPr lang="en-IN" sz="1100" dirty="0" err="1"/>
              <a:t>OpenCV</a:t>
            </a:r>
            <a:r>
              <a:rPr lang="en-IN" sz="1100" dirty="0"/>
              <a:t> windows</a:t>
            </a:r>
          </a:p>
          <a:p>
            <a:pPr marL="0" indent="0">
              <a:buNone/>
            </a:pPr>
            <a:r>
              <a:rPr lang="en-IN" sz="1100" dirty="0"/>
              <a:t>cv2.waitKey(0)</a:t>
            </a:r>
          </a:p>
          <a:p>
            <a:pPr marL="0" indent="0">
              <a:buNone/>
            </a:pPr>
            <a:r>
              <a:rPr lang="en-IN" sz="1100" dirty="0"/>
              <a:t>cv2.destroyAllWindows()</a:t>
            </a:r>
          </a:p>
        </p:txBody>
      </p:sp>
    </p:spTree>
    <p:extLst>
      <p:ext uri="{BB962C8B-B14F-4D97-AF65-F5344CB8AC3E}">
        <p14:creationId xmlns:p14="http://schemas.microsoft.com/office/powerpoint/2010/main" val="1013973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349230" y="2967335"/>
            <a:ext cx="2445541" cy="923330"/>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Thanks</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265074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Equalization	</a:t>
            </a:r>
            <a:endParaRPr lang="en-IN" dirty="0"/>
          </a:p>
        </p:txBody>
      </p:sp>
      <p:sp>
        <p:nvSpPr>
          <p:cNvPr id="3" name="Content Placeholder 2"/>
          <p:cNvSpPr>
            <a:spLocks noGrp="1"/>
          </p:cNvSpPr>
          <p:nvPr>
            <p:ph idx="1"/>
          </p:nvPr>
        </p:nvSpPr>
        <p:spPr/>
        <p:txBody>
          <a:bodyPr>
            <a:normAutofit lnSpcReduction="10000"/>
          </a:bodyPr>
          <a:lstStyle/>
          <a:p>
            <a:r>
              <a:rPr lang="en-IN" dirty="0"/>
              <a:t>Histogram equalization is a popular contrast enhancement technique used in digital image processing to improve the visibility of details in an image by spreading out the intensity values across a wider range. </a:t>
            </a:r>
            <a:endParaRPr lang="en-IN" dirty="0" smtClean="0"/>
          </a:p>
          <a:p>
            <a:r>
              <a:rPr lang="en-IN" dirty="0" smtClean="0"/>
              <a:t>The </a:t>
            </a:r>
            <a:r>
              <a:rPr lang="en-IN" dirty="0"/>
              <a:t>primary goal of histogram equalization is to obtain a uniform histogram, which results in a higher contrast image with enhanced brightness and detail.</a:t>
            </a:r>
          </a:p>
        </p:txBody>
      </p:sp>
    </p:spTree>
    <p:extLst>
      <p:ext uri="{BB962C8B-B14F-4D97-AF65-F5344CB8AC3E}">
        <p14:creationId xmlns:p14="http://schemas.microsoft.com/office/powerpoint/2010/main" val="131263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histogram </a:t>
            </a:r>
            <a:r>
              <a:rPr lang="en-IN" dirty="0" smtClean="0"/>
              <a:t>equalization </a:t>
            </a:r>
            <a:r>
              <a:rPr lang="en-IN" b="1" dirty="0" smtClean="0"/>
              <a:t>Algorithm</a:t>
            </a:r>
            <a:endParaRPr lang="en-IN" dirty="0"/>
          </a:p>
        </p:txBody>
      </p:sp>
      <p:sp>
        <p:nvSpPr>
          <p:cNvPr id="3" name="Content Placeholder 2"/>
          <p:cNvSpPr>
            <a:spLocks noGrp="1"/>
          </p:cNvSpPr>
          <p:nvPr>
            <p:ph idx="1"/>
          </p:nvPr>
        </p:nvSpPr>
        <p:spPr>
          <a:xfrm>
            <a:off x="457200" y="1196752"/>
            <a:ext cx="8229600" cy="5256584"/>
          </a:xfrm>
        </p:spPr>
        <p:txBody>
          <a:bodyPr>
            <a:normAutofit/>
          </a:bodyPr>
          <a:lstStyle/>
          <a:p>
            <a:pPr fontAlgn="base"/>
            <a:r>
              <a:rPr lang="en-IN" sz="1800" dirty="0"/>
              <a:t>Find the frequency of each value represented on the horizontal axis of the histogram i.e. intensity in the case of an image.</a:t>
            </a:r>
          </a:p>
          <a:p>
            <a:pPr fontAlgn="base"/>
            <a:r>
              <a:rPr lang="en-IN" sz="1800" dirty="0"/>
              <a:t>Calculate the probability density function for each intensity value.</a:t>
            </a:r>
          </a:p>
          <a:p>
            <a:pPr fontAlgn="base"/>
            <a:r>
              <a:rPr lang="en-IN" sz="1800" dirty="0"/>
              <a:t>After finding the PDF, calculate the cumulative density function for each intensity’s frequency.</a:t>
            </a:r>
          </a:p>
          <a:p>
            <a:pPr fontAlgn="base"/>
            <a:r>
              <a:rPr lang="en-IN" sz="1800" dirty="0"/>
              <a:t>The CDF value is in the range 0-1, so we multiply all CDF values by the largest value of intensity i.e. 255.</a:t>
            </a:r>
          </a:p>
          <a:p>
            <a:pPr fontAlgn="base"/>
            <a:r>
              <a:rPr lang="en-IN" sz="1800" dirty="0"/>
              <a:t>Round off the final values to integer values.</a:t>
            </a:r>
          </a:p>
          <a:p>
            <a:pPr algn="just"/>
            <a:endParaRPr lang="en-IN" sz="1800" dirty="0"/>
          </a:p>
        </p:txBody>
      </p:sp>
    </p:spTree>
    <p:extLst>
      <p:ext uri="{BB962C8B-B14F-4D97-AF65-F5344CB8AC3E}">
        <p14:creationId xmlns:p14="http://schemas.microsoft.com/office/powerpoint/2010/main" val="2450982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Example</a:t>
            </a:r>
            <a:endParaRPr lang="en-IN" dirty="0"/>
          </a:p>
        </p:txBody>
      </p:sp>
      <p:sp>
        <p:nvSpPr>
          <p:cNvPr id="3" name="Content Placeholder 2"/>
          <p:cNvSpPr>
            <a:spLocks noGrp="1"/>
          </p:cNvSpPr>
          <p:nvPr>
            <p:ph idx="1"/>
          </p:nvPr>
        </p:nvSpPr>
        <p:spPr/>
        <p:txBody>
          <a:bodyPr>
            <a:normAutofit/>
          </a:bodyPr>
          <a:lstStyle/>
          <a:p>
            <a:pPr marL="0" indent="0">
              <a:buNone/>
            </a:pPr>
            <a:endParaRPr lang="en-IN" sz="2000" dirty="0"/>
          </a:p>
          <a:p>
            <a:r>
              <a:rPr lang="en-US" sz="2000" dirty="0" smtClean="0"/>
              <a:t>Consider </a:t>
            </a:r>
            <a:r>
              <a:rPr lang="en-IN" sz="2000" dirty="0"/>
              <a:t>a</a:t>
            </a:r>
            <a:r>
              <a:rPr lang="en-IN" sz="2000" dirty="0" smtClean="0"/>
              <a:t> </a:t>
            </a:r>
            <a:r>
              <a:rPr lang="en-IN" sz="2000" dirty="0"/>
              <a:t>3-bit image of size 4×5 </a:t>
            </a:r>
            <a:r>
              <a:rPr lang="en-IN" sz="2000" dirty="0" smtClean="0"/>
              <a:t>as </a:t>
            </a:r>
            <a:r>
              <a:rPr lang="en-IN" sz="2000" dirty="0"/>
              <a:t>shown </a:t>
            </a:r>
            <a:r>
              <a:rPr lang="en-IN" sz="2000" dirty="0" smtClean="0"/>
              <a:t>below:</a:t>
            </a:r>
          </a:p>
          <a:p>
            <a:endParaRPr lang="en-US" sz="2000" dirty="0"/>
          </a:p>
          <a:p>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412037759"/>
              </p:ext>
            </p:extLst>
          </p:nvPr>
        </p:nvGraphicFramePr>
        <p:xfrm>
          <a:off x="1475656" y="2996952"/>
          <a:ext cx="6347050" cy="1813700"/>
        </p:xfrm>
        <a:graphic>
          <a:graphicData uri="http://schemas.openxmlformats.org/drawingml/2006/table">
            <a:tbl>
              <a:tblPr/>
              <a:tblGrid>
                <a:gridCol w="1269410"/>
                <a:gridCol w="1269410"/>
                <a:gridCol w="1269410"/>
                <a:gridCol w="1269410"/>
                <a:gridCol w="1269410"/>
              </a:tblGrid>
              <a:tr h="453425">
                <a:tc>
                  <a:txBody>
                    <a:bodyPr/>
                    <a:lstStyle/>
                    <a:p>
                      <a:pPr algn="l" fontAlgn="ctr"/>
                      <a:r>
                        <a:rPr lang="en-IN" sz="1250" b="0" dirty="0">
                          <a:effectLst/>
                        </a:rPr>
                        <a:t>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453425">
                <a:tc>
                  <a:txBody>
                    <a:bodyPr/>
                    <a:lstStyle/>
                    <a:p>
                      <a:pPr algn="l" fontAlgn="ctr"/>
                      <a:r>
                        <a:rPr lang="en-IN" sz="1250" b="0">
                          <a:effectLst/>
                        </a:rPr>
                        <a:t>7</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7</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453425">
                <a:tc>
                  <a:txBody>
                    <a:bodyPr/>
                    <a:lstStyle/>
                    <a:p>
                      <a:pPr algn="l" fontAlgn="ctr"/>
                      <a:r>
                        <a:rPr lang="en-IN" sz="1250" b="0">
                          <a:effectLst/>
                        </a:rPr>
                        <a:t>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dirty="0">
                          <a:effectLst/>
                        </a:rPr>
                        <a:t>3</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r h="453425">
                <a:tc>
                  <a:txBody>
                    <a:bodyPr/>
                    <a:lstStyle/>
                    <a:p>
                      <a:pPr algn="l" fontAlgn="ctr"/>
                      <a:r>
                        <a:rPr lang="en-IN" sz="1250" b="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a:effectLst/>
                        </a:rPr>
                        <a:t>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IN" sz="1250" b="0" dirty="0">
                          <a:effectLst/>
                        </a:rPr>
                        <a:t>1</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9097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Step 1</a:t>
            </a:r>
            <a:r>
              <a:rPr lang="en-IN" dirty="0" smtClean="0"/>
              <a:t>:</a:t>
            </a:r>
            <a:endParaRPr lang="en-IN" dirty="0"/>
          </a:p>
        </p:txBody>
      </p:sp>
      <p:sp>
        <p:nvSpPr>
          <p:cNvPr id="3" name="Content Placeholder 2"/>
          <p:cNvSpPr>
            <a:spLocks noGrp="1"/>
          </p:cNvSpPr>
          <p:nvPr>
            <p:ph idx="1"/>
          </p:nvPr>
        </p:nvSpPr>
        <p:spPr/>
        <p:txBody>
          <a:bodyPr>
            <a:normAutofit/>
          </a:bodyPr>
          <a:lstStyle/>
          <a:p>
            <a:r>
              <a:rPr lang="en-IN" dirty="0"/>
              <a:t>Find the range of intensity values.</a:t>
            </a:r>
            <a:endParaRPr lang="en-IN" dirty="0" smtClean="0"/>
          </a:p>
          <a:p>
            <a:r>
              <a:rPr lang="en-IN" dirty="0" smtClean="0"/>
              <a:t>[</a:t>
            </a:r>
            <a:r>
              <a:rPr lang="en-IN" dirty="0"/>
              <a:t>0, 1, 2, 3, 4, 5, 6, 7]</a:t>
            </a:r>
          </a:p>
        </p:txBody>
      </p:sp>
    </p:spTree>
    <p:extLst>
      <p:ext uri="{BB962C8B-B14F-4D97-AF65-F5344CB8AC3E}">
        <p14:creationId xmlns:p14="http://schemas.microsoft.com/office/powerpoint/2010/main" val="126977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IN" sz="2800" dirty="0"/>
              <a:t>Step 2</a:t>
            </a:r>
            <a:r>
              <a:rPr lang="en-IN" sz="2800" dirty="0" smtClean="0"/>
              <a:t>:</a:t>
            </a:r>
            <a:endParaRPr lang="en-IN" sz="2800" dirty="0"/>
          </a:p>
        </p:txBody>
      </p:sp>
      <p:sp>
        <p:nvSpPr>
          <p:cNvPr id="3" name="Content Placeholder 2"/>
          <p:cNvSpPr>
            <a:spLocks noGrp="1"/>
          </p:cNvSpPr>
          <p:nvPr>
            <p:ph idx="1"/>
          </p:nvPr>
        </p:nvSpPr>
        <p:spPr/>
        <p:txBody>
          <a:bodyPr>
            <a:normAutofit/>
          </a:bodyPr>
          <a:lstStyle/>
          <a:p>
            <a:r>
              <a:rPr lang="en-IN" dirty="0"/>
              <a:t>Find the frequency of each intensity value</a:t>
            </a:r>
            <a:r>
              <a:rPr lang="en-IN" dirty="0" smtClean="0"/>
              <a:t>.</a:t>
            </a:r>
            <a:endParaRPr lang="en-IN" dirty="0"/>
          </a:p>
          <a:p>
            <a:r>
              <a:rPr lang="en-IN" dirty="0" smtClean="0"/>
              <a:t>[</a:t>
            </a:r>
            <a:r>
              <a:rPr lang="en-IN" dirty="0"/>
              <a:t>1, 6, 3, 2, 3, 2, 1, 2] </a:t>
            </a:r>
          </a:p>
        </p:txBody>
      </p:sp>
    </p:spTree>
    <p:extLst>
      <p:ext uri="{BB962C8B-B14F-4D97-AF65-F5344CB8AC3E}">
        <p14:creationId xmlns:p14="http://schemas.microsoft.com/office/powerpoint/2010/main" val="146820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Step 3: </a:t>
            </a:r>
            <a:r>
              <a:rPr lang="en-IN" sz="2800" dirty="0"/>
              <a:t>Calculate the probability density function for each frequency.</a:t>
            </a:r>
            <a:br>
              <a:rPr lang="en-IN" sz="2800" dirty="0"/>
            </a:br>
            <a:endParaRPr lang="en-IN" sz="2800" dirty="0"/>
          </a:p>
        </p:txBody>
      </p:sp>
      <p:sp>
        <p:nvSpPr>
          <p:cNvPr id="3" name="Content Placeholder 2"/>
          <p:cNvSpPr>
            <a:spLocks noGrp="1"/>
          </p:cNvSpPr>
          <p:nvPr>
            <p:ph idx="1"/>
          </p:nvPr>
        </p:nvSpPr>
        <p:spPr/>
        <p:txBody>
          <a:bodyPr/>
          <a:lstStyle/>
          <a:p>
            <a:r>
              <a:rPr lang="en-IN" dirty="0"/>
              <a:t>total = 20 = 4*5 </a:t>
            </a:r>
            <a:endParaRPr lang="en-IN" dirty="0" smtClean="0"/>
          </a:p>
          <a:p>
            <a:r>
              <a:rPr lang="en-IN" sz="2400" dirty="0" smtClean="0"/>
              <a:t>Calculate </a:t>
            </a:r>
            <a:r>
              <a:rPr lang="en-IN" sz="2400" dirty="0"/>
              <a:t>PDF = frequency of each intensity/Total sum of all frequencies, for each i value of </a:t>
            </a:r>
            <a:r>
              <a:rPr lang="en-IN" sz="2400" dirty="0" smtClean="0"/>
              <a:t>intensity</a:t>
            </a:r>
          </a:p>
          <a:p>
            <a:r>
              <a:rPr lang="en-US" sz="2400" dirty="0" smtClean="0"/>
              <a:t>For intensity 0, frequency is 1.</a:t>
            </a:r>
          </a:p>
          <a:p>
            <a:r>
              <a:rPr lang="en-US" sz="2400" dirty="0" smtClean="0"/>
              <a:t>PDF=1/20=0.05</a:t>
            </a:r>
          </a:p>
          <a:p>
            <a:endParaRPr lang="en-US" sz="2400" dirty="0"/>
          </a:p>
          <a:p>
            <a:r>
              <a:rPr lang="en-US" sz="2400" dirty="0" smtClean="0"/>
              <a:t>For intensity 1, frequency is 6.</a:t>
            </a:r>
          </a:p>
          <a:p>
            <a:r>
              <a:rPr lang="en-US" sz="2400" dirty="0" smtClean="0"/>
              <a:t>PDF=6/20=0.3</a:t>
            </a:r>
            <a:endParaRPr lang="en-IN" sz="2400" dirty="0"/>
          </a:p>
        </p:txBody>
      </p:sp>
    </p:spTree>
    <p:extLst>
      <p:ext uri="{BB962C8B-B14F-4D97-AF65-F5344CB8AC3E}">
        <p14:creationId xmlns:p14="http://schemas.microsoft.com/office/powerpoint/2010/main" val="3176073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1748</Words>
  <Application>Microsoft Office PowerPoint</Application>
  <PresentationFormat>On-screen Show (4:3)</PresentationFormat>
  <Paragraphs>377</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Equation</vt:lpstr>
      <vt:lpstr>Contrast Enhancement</vt:lpstr>
      <vt:lpstr>PowerPoint Presentation</vt:lpstr>
      <vt:lpstr>various methods for contrast enhancement</vt:lpstr>
      <vt:lpstr>Histogram Equalization </vt:lpstr>
      <vt:lpstr>histogram equalization Algorithm</vt:lpstr>
      <vt:lpstr>Numerical Example</vt:lpstr>
      <vt:lpstr>Step 1:</vt:lpstr>
      <vt:lpstr>Step 2:</vt:lpstr>
      <vt:lpstr>Step 3: Calculate the probability density function for each frequency. </vt:lpstr>
      <vt:lpstr>Step 4</vt:lpstr>
      <vt:lpstr>Step 5</vt:lpstr>
      <vt:lpstr>Step 6</vt:lpstr>
      <vt:lpstr>Solution</vt:lpstr>
      <vt:lpstr>Output</vt:lpstr>
      <vt:lpstr>Example 2</vt:lpstr>
      <vt:lpstr>Program for histogram equalization</vt:lpstr>
      <vt:lpstr>Adaptive Contrast Enhancement</vt:lpstr>
      <vt:lpstr>Program for Adaptive histogram equalization</vt:lpstr>
      <vt:lpstr>Histogram Specification (Matching)</vt:lpstr>
      <vt:lpstr>Histogram Specification</vt:lpstr>
      <vt:lpstr>PowerPoint Presentation</vt:lpstr>
      <vt:lpstr>PowerPoint Presentation</vt:lpstr>
      <vt:lpstr>PowerPoint Presentation</vt:lpstr>
      <vt:lpstr>PowerPoint Presentation</vt:lpstr>
      <vt:lpstr>Program: Histogram Specification</vt:lpstr>
      <vt:lpstr>PowerPoint Presentation</vt:lpstr>
      <vt:lpstr>Contrast Stretching</vt:lpstr>
      <vt:lpstr>Contrast Strecthing</vt:lpstr>
      <vt:lpstr>Numerical</vt:lpstr>
      <vt:lpstr>PowerPoint Presentation</vt:lpstr>
      <vt:lpstr>New Image (After Contrast Stretching):</vt:lpstr>
      <vt:lpstr>Program: Contrast Stretching</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Contrast Enhancement</dc:title>
  <dc:creator>ismail - [2010]</dc:creator>
  <cp:lastModifiedBy>ismail - [2010]</cp:lastModifiedBy>
  <cp:revision>14</cp:revision>
  <dcterms:created xsi:type="dcterms:W3CDTF">2023-07-30T13:38:23Z</dcterms:created>
  <dcterms:modified xsi:type="dcterms:W3CDTF">2023-08-06T14:21:59Z</dcterms:modified>
</cp:coreProperties>
</file>