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59" r:id="rId6"/>
    <p:sldId id="260" r:id="rId7"/>
    <p:sldId id="275" r:id="rId8"/>
    <p:sldId id="276" r:id="rId9"/>
    <p:sldId id="277" r:id="rId10"/>
    <p:sldId id="278" r:id="rId11"/>
    <p:sldId id="279" r:id="rId12"/>
    <p:sldId id="280" r:id="rId13"/>
    <p:sldId id="262" r:id="rId14"/>
    <p:sldId id="269" r:id="rId15"/>
    <p:sldId id="271" r:id="rId16"/>
    <p:sldId id="272" r:id="rId17"/>
    <p:sldId id="273" r:id="rId18"/>
    <p:sldId id="264" r:id="rId19"/>
    <p:sldId id="265" r:id="rId20"/>
    <p:sldId id="268" r:id="rId21"/>
    <p:sldId id="266" r:id="rId22"/>
    <p:sldId id="274" r:id="rId23"/>
    <p:sldId id="267"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CD173-8D08-42C5-8735-8E1532AF7E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8DB474-5885-452B-A36F-D2A8D156F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5C4247-3893-4414-B2D5-F0EB7D7A7C26}"/>
              </a:ext>
            </a:extLst>
          </p:cNvPr>
          <p:cNvSpPr>
            <a:spLocks noGrp="1"/>
          </p:cNvSpPr>
          <p:nvPr>
            <p:ph type="dt" sz="half" idx="10"/>
          </p:nvPr>
        </p:nvSpPr>
        <p:spPr/>
        <p:txBody>
          <a:bodyPr/>
          <a:lstStyle/>
          <a:p>
            <a:fld id="{ED8FBF22-9020-4037-8BFB-0EC92B695AC4}" type="datetimeFigureOut">
              <a:rPr lang="en-IN" smtClean="0"/>
              <a:t>23-09-2023</a:t>
            </a:fld>
            <a:endParaRPr lang="en-IN"/>
          </a:p>
        </p:txBody>
      </p:sp>
      <p:sp>
        <p:nvSpPr>
          <p:cNvPr id="5" name="Footer Placeholder 4">
            <a:extLst>
              <a:ext uri="{FF2B5EF4-FFF2-40B4-BE49-F238E27FC236}">
                <a16:creationId xmlns:a16="http://schemas.microsoft.com/office/drawing/2014/main" id="{BF43B2CE-FB5E-47F2-AA7A-B104F1201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7C7B0D-DFCB-47A8-87E5-F08BC8FDED42}"/>
              </a:ext>
            </a:extLst>
          </p:cNvPr>
          <p:cNvSpPr>
            <a:spLocks noGrp="1"/>
          </p:cNvSpPr>
          <p:nvPr>
            <p:ph type="sldNum" sz="quarter" idx="12"/>
          </p:nvPr>
        </p:nvSpPr>
        <p:spPr/>
        <p:txBody>
          <a:bodyPr/>
          <a:lstStyle/>
          <a:p>
            <a:fld id="{02288559-7A88-449F-BE19-D6FADB725537}" type="slidenum">
              <a:rPr lang="en-IN" smtClean="0"/>
              <a:t>‹#›</a:t>
            </a:fld>
            <a:endParaRPr lang="en-IN"/>
          </a:p>
        </p:txBody>
      </p:sp>
    </p:spTree>
    <p:extLst>
      <p:ext uri="{BB962C8B-B14F-4D97-AF65-F5344CB8AC3E}">
        <p14:creationId xmlns:p14="http://schemas.microsoft.com/office/powerpoint/2010/main" val="227533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AB0D-F60E-47CB-8CB8-E1E431612B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00987D-41AC-4CE1-8D4F-AE83829F15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4A770B-8D84-4783-80AA-27FEA6684F4D}"/>
              </a:ext>
            </a:extLst>
          </p:cNvPr>
          <p:cNvSpPr>
            <a:spLocks noGrp="1"/>
          </p:cNvSpPr>
          <p:nvPr>
            <p:ph type="dt" sz="half" idx="10"/>
          </p:nvPr>
        </p:nvSpPr>
        <p:spPr/>
        <p:txBody>
          <a:bodyPr/>
          <a:lstStyle/>
          <a:p>
            <a:fld id="{ED8FBF22-9020-4037-8BFB-0EC92B695AC4}" type="datetimeFigureOut">
              <a:rPr lang="en-IN" smtClean="0"/>
              <a:t>23-09-2023</a:t>
            </a:fld>
            <a:endParaRPr lang="en-IN"/>
          </a:p>
        </p:txBody>
      </p:sp>
      <p:sp>
        <p:nvSpPr>
          <p:cNvPr id="5" name="Footer Placeholder 4">
            <a:extLst>
              <a:ext uri="{FF2B5EF4-FFF2-40B4-BE49-F238E27FC236}">
                <a16:creationId xmlns:a16="http://schemas.microsoft.com/office/drawing/2014/main" id="{01FEE9E3-FC62-42F2-A40A-08D611A2D0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A706E6-04C3-48F1-ACA9-27B3E1768939}"/>
              </a:ext>
            </a:extLst>
          </p:cNvPr>
          <p:cNvSpPr>
            <a:spLocks noGrp="1"/>
          </p:cNvSpPr>
          <p:nvPr>
            <p:ph type="sldNum" sz="quarter" idx="12"/>
          </p:nvPr>
        </p:nvSpPr>
        <p:spPr/>
        <p:txBody>
          <a:bodyPr/>
          <a:lstStyle/>
          <a:p>
            <a:fld id="{02288559-7A88-449F-BE19-D6FADB725537}" type="slidenum">
              <a:rPr lang="en-IN" smtClean="0"/>
              <a:t>‹#›</a:t>
            </a:fld>
            <a:endParaRPr lang="en-IN"/>
          </a:p>
        </p:txBody>
      </p:sp>
    </p:spTree>
    <p:extLst>
      <p:ext uri="{BB962C8B-B14F-4D97-AF65-F5344CB8AC3E}">
        <p14:creationId xmlns:p14="http://schemas.microsoft.com/office/powerpoint/2010/main" val="185240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CFDFF-92E8-4F01-8651-BF9CCAD97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8B24B9-B18F-427D-A59C-CF88C6DFF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1A72F9-8299-411E-8046-4CCC834D27B2}"/>
              </a:ext>
            </a:extLst>
          </p:cNvPr>
          <p:cNvSpPr>
            <a:spLocks noGrp="1"/>
          </p:cNvSpPr>
          <p:nvPr>
            <p:ph type="dt" sz="half" idx="10"/>
          </p:nvPr>
        </p:nvSpPr>
        <p:spPr/>
        <p:txBody>
          <a:bodyPr/>
          <a:lstStyle/>
          <a:p>
            <a:fld id="{ED8FBF22-9020-4037-8BFB-0EC92B695AC4}" type="datetimeFigureOut">
              <a:rPr lang="en-IN" smtClean="0"/>
              <a:t>23-09-2023</a:t>
            </a:fld>
            <a:endParaRPr lang="en-IN"/>
          </a:p>
        </p:txBody>
      </p:sp>
      <p:sp>
        <p:nvSpPr>
          <p:cNvPr id="5" name="Footer Placeholder 4">
            <a:extLst>
              <a:ext uri="{FF2B5EF4-FFF2-40B4-BE49-F238E27FC236}">
                <a16:creationId xmlns:a16="http://schemas.microsoft.com/office/drawing/2014/main" id="{6432DD2E-3FAD-42F5-AEF5-261EA48C74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5B608A-BFC0-4AC5-A61B-BB7A166C485C}"/>
              </a:ext>
            </a:extLst>
          </p:cNvPr>
          <p:cNvSpPr>
            <a:spLocks noGrp="1"/>
          </p:cNvSpPr>
          <p:nvPr>
            <p:ph type="sldNum" sz="quarter" idx="12"/>
          </p:nvPr>
        </p:nvSpPr>
        <p:spPr/>
        <p:txBody>
          <a:bodyPr/>
          <a:lstStyle/>
          <a:p>
            <a:fld id="{02288559-7A88-449F-BE19-D6FADB725537}" type="slidenum">
              <a:rPr lang="en-IN" smtClean="0"/>
              <a:t>‹#›</a:t>
            </a:fld>
            <a:endParaRPr lang="en-IN"/>
          </a:p>
        </p:txBody>
      </p:sp>
    </p:spTree>
    <p:extLst>
      <p:ext uri="{BB962C8B-B14F-4D97-AF65-F5344CB8AC3E}">
        <p14:creationId xmlns:p14="http://schemas.microsoft.com/office/powerpoint/2010/main" val="64041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FE58-B76A-4511-B2FC-F6B1915BAE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E761FE-FAAC-4F8B-AD84-DB5DBA78E3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3B8E35-3162-4535-B860-E34FC9FDDEF4}"/>
              </a:ext>
            </a:extLst>
          </p:cNvPr>
          <p:cNvSpPr>
            <a:spLocks noGrp="1"/>
          </p:cNvSpPr>
          <p:nvPr>
            <p:ph type="dt" sz="half" idx="10"/>
          </p:nvPr>
        </p:nvSpPr>
        <p:spPr/>
        <p:txBody>
          <a:bodyPr/>
          <a:lstStyle/>
          <a:p>
            <a:fld id="{ED8FBF22-9020-4037-8BFB-0EC92B695AC4}" type="datetimeFigureOut">
              <a:rPr lang="en-IN" smtClean="0"/>
              <a:t>23-09-2023</a:t>
            </a:fld>
            <a:endParaRPr lang="en-IN"/>
          </a:p>
        </p:txBody>
      </p:sp>
      <p:sp>
        <p:nvSpPr>
          <p:cNvPr id="5" name="Footer Placeholder 4">
            <a:extLst>
              <a:ext uri="{FF2B5EF4-FFF2-40B4-BE49-F238E27FC236}">
                <a16:creationId xmlns:a16="http://schemas.microsoft.com/office/drawing/2014/main" id="{956F4AA7-E82A-4E00-833C-20E0B4FC57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5BCB79-036A-4167-A255-451C5D257B03}"/>
              </a:ext>
            </a:extLst>
          </p:cNvPr>
          <p:cNvSpPr>
            <a:spLocks noGrp="1"/>
          </p:cNvSpPr>
          <p:nvPr>
            <p:ph type="sldNum" sz="quarter" idx="12"/>
          </p:nvPr>
        </p:nvSpPr>
        <p:spPr/>
        <p:txBody>
          <a:bodyPr/>
          <a:lstStyle/>
          <a:p>
            <a:fld id="{02288559-7A88-449F-BE19-D6FADB725537}" type="slidenum">
              <a:rPr lang="en-IN" smtClean="0"/>
              <a:t>‹#›</a:t>
            </a:fld>
            <a:endParaRPr lang="en-IN"/>
          </a:p>
        </p:txBody>
      </p:sp>
    </p:spTree>
    <p:extLst>
      <p:ext uri="{BB962C8B-B14F-4D97-AF65-F5344CB8AC3E}">
        <p14:creationId xmlns:p14="http://schemas.microsoft.com/office/powerpoint/2010/main" val="186235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427D1-8FC6-46A1-874E-FE3B1B226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017712-24F8-4DB2-99BD-7A99A63CB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B96556-4895-46B2-80BC-49C6D8681D29}"/>
              </a:ext>
            </a:extLst>
          </p:cNvPr>
          <p:cNvSpPr>
            <a:spLocks noGrp="1"/>
          </p:cNvSpPr>
          <p:nvPr>
            <p:ph type="dt" sz="half" idx="10"/>
          </p:nvPr>
        </p:nvSpPr>
        <p:spPr/>
        <p:txBody>
          <a:bodyPr/>
          <a:lstStyle/>
          <a:p>
            <a:fld id="{ED8FBF22-9020-4037-8BFB-0EC92B695AC4}" type="datetimeFigureOut">
              <a:rPr lang="en-IN" smtClean="0"/>
              <a:t>23-09-2023</a:t>
            </a:fld>
            <a:endParaRPr lang="en-IN"/>
          </a:p>
        </p:txBody>
      </p:sp>
      <p:sp>
        <p:nvSpPr>
          <p:cNvPr id="5" name="Footer Placeholder 4">
            <a:extLst>
              <a:ext uri="{FF2B5EF4-FFF2-40B4-BE49-F238E27FC236}">
                <a16:creationId xmlns:a16="http://schemas.microsoft.com/office/drawing/2014/main" id="{431DB160-F77B-48E8-B941-A40931E9BB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4F1EE5-A6C7-4961-BCB5-D13359820AE7}"/>
              </a:ext>
            </a:extLst>
          </p:cNvPr>
          <p:cNvSpPr>
            <a:spLocks noGrp="1"/>
          </p:cNvSpPr>
          <p:nvPr>
            <p:ph type="sldNum" sz="quarter" idx="12"/>
          </p:nvPr>
        </p:nvSpPr>
        <p:spPr/>
        <p:txBody>
          <a:bodyPr/>
          <a:lstStyle/>
          <a:p>
            <a:fld id="{02288559-7A88-449F-BE19-D6FADB725537}" type="slidenum">
              <a:rPr lang="en-IN" smtClean="0"/>
              <a:t>‹#›</a:t>
            </a:fld>
            <a:endParaRPr lang="en-IN"/>
          </a:p>
        </p:txBody>
      </p:sp>
    </p:spTree>
    <p:extLst>
      <p:ext uri="{BB962C8B-B14F-4D97-AF65-F5344CB8AC3E}">
        <p14:creationId xmlns:p14="http://schemas.microsoft.com/office/powerpoint/2010/main" val="63838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4962-E987-4E3E-976A-9A8E031524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139A61-A9D1-4C59-9F46-3515F43F02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470C73-4E27-4ED3-979B-325A184D63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1526B2-4B8E-42BB-B8C2-1F61C41C38CA}"/>
              </a:ext>
            </a:extLst>
          </p:cNvPr>
          <p:cNvSpPr>
            <a:spLocks noGrp="1"/>
          </p:cNvSpPr>
          <p:nvPr>
            <p:ph type="dt" sz="half" idx="10"/>
          </p:nvPr>
        </p:nvSpPr>
        <p:spPr/>
        <p:txBody>
          <a:bodyPr/>
          <a:lstStyle/>
          <a:p>
            <a:fld id="{ED8FBF22-9020-4037-8BFB-0EC92B695AC4}" type="datetimeFigureOut">
              <a:rPr lang="en-IN" smtClean="0"/>
              <a:t>23-09-2023</a:t>
            </a:fld>
            <a:endParaRPr lang="en-IN"/>
          </a:p>
        </p:txBody>
      </p:sp>
      <p:sp>
        <p:nvSpPr>
          <p:cNvPr id="6" name="Footer Placeholder 5">
            <a:extLst>
              <a:ext uri="{FF2B5EF4-FFF2-40B4-BE49-F238E27FC236}">
                <a16:creationId xmlns:a16="http://schemas.microsoft.com/office/drawing/2014/main" id="{74213614-7461-4A0A-8748-53DFEB18A6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BB23BA-868F-423A-BCED-F9E776218B81}"/>
              </a:ext>
            </a:extLst>
          </p:cNvPr>
          <p:cNvSpPr>
            <a:spLocks noGrp="1"/>
          </p:cNvSpPr>
          <p:nvPr>
            <p:ph type="sldNum" sz="quarter" idx="12"/>
          </p:nvPr>
        </p:nvSpPr>
        <p:spPr/>
        <p:txBody>
          <a:bodyPr/>
          <a:lstStyle/>
          <a:p>
            <a:fld id="{02288559-7A88-449F-BE19-D6FADB725537}" type="slidenum">
              <a:rPr lang="en-IN" smtClean="0"/>
              <a:t>‹#›</a:t>
            </a:fld>
            <a:endParaRPr lang="en-IN"/>
          </a:p>
        </p:txBody>
      </p:sp>
    </p:spTree>
    <p:extLst>
      <p:ext uri="{BB962C8B-B14F-4D97-AF65-F5344CB8AC3E}">
        <p14:creationId xmlns:p14="http://schemas.microsoft.com/office/powerpoint/2010/main" val="181759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251A-FDF5-4934-8756-B4C5809C42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11F00E-8D0B-4545-B126-11213641FC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EEA487-0FA5-465A-A3C4-51C1E19F4C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F3289F-344D-49BA-BF10-A54A6FFCA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30B16C-AD9C-4060-8F8F-F237783C3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640885-AD04-4ECC-8014-23F5170715F4}"/>
              </a:ext>
            </a:extLst>
          </p:cNvPr>
          <p:cNvSpPr>
            <a:spLocks noGrp="1"/>
          </p:cNvSpPr>
          <p:nvPr>
            <p:ph type="dt" sz="half" idx="10"/>
          </p:nvPr>
        </p:nvSpPr>
        <p:spPr/>
        <p:txBody>
          <a:bodyPr/>
          <a:lstStyle/>
          <a:p>
            <a:fld id="{ED8FBF22-9020-4037-8BFB-0EC92B695AC4}" type="datetimeFigureOut">
              <a:rPr lang="en-IN" smtClean="0"/>
              <a:t>23-09-2023</a:t>
            </a:fld>
            <a:endParaRPr lang="en-IN"/>
          </a:p>
        </p:txBody>
      </p:sp>
      <p:sp>
        <p:nvSpPr>
          <p:cNvPr id="8" name="Footer Placeholder 7">
            <a:extLst>
              <a:ext uri="{FF2B5EF4-FFF2-40B4-BE49-F238E27FC236}">
                <a16:creationId xmlns:a16="http://schemas.microsoft.com/office/drawing/2014/main" id="{6D85B21F-2C59-4AD1-9DE5-A6FB646D3F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1161FD-30A4-4B9D-B27D-44A0D10557D8}"/>
              </a:ext>
            </a:extLst>
          </p:cNvPr>
          <p:cNvSpPr>
            <a:spLocks noGrp="1"/>
          </p:cNvSpPr>
          <p:nvPr>
            <p:ph type="sldNum" sz="quarter" idx="12"/>
          </p:nvPr>
        </p:nvSpPr>
        <p:spPr/>
        <p:txBody>
          <a:bodyPr/>
          <a:lstStyle/>
          <a:p>
            <a:fld id="{02288559-7A88-449F-BE19-D6FADB725537}" type="slidenum">
              <a:rPr lang="en-IN" smtClean="0"/>
              <a:t>‹#›</a:t>
            </a:fld>
            <a:endParaRPr lang="en-IN"/>
          </a:p>
        </p:txBody>
      </p:sp>
    </p:spTree>
    <p:extLst>
      <p:ext uri="{BB962C8B-B14F-4D97-AF65-F5344CB8AC3E}">
        <p14:creationId xmlns:p14="http://schemas.microsoft.com/office/powerpoint/2010/main" val="337507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3C01-9816-4526-A611-907D3CDA0C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5A312E-8D1A-4DEE-A026-4DBC97160478}"/>
              </a:ext>
            </a:extLst>
          </p:cNvPr>
          <p:cNvSpPr>
            <a:spLocks noGrp="1"/>
          </p:cNvSpPr>
          <p:nvPr>
            <p:ph type="dt" sz="half" idx="10"/>
          </p:nvPr>
        </p:nvSpPr>
        <p:spPr/>
        <p:txBody>
          <a:bodyPr/>
          <a:lstStyle/>
          <a:p>
            <a:fld id="{ED8FBF22-9020-4037-8BFB-0EC92B695AC4}" type="datetimeFigureOut">
              <a:rPr lang="en-IN" smtClean="0"/>
              <a:t>23-09-2023</a:t>
            </a:fld>
            <a:endParaRPr lang="en-IN"/>
          </a:p>
        </p:txBody>
      </p:sp>
      <p:sp>
        <p:nvSpPr>
          <p:cNvPr id="4" name="Footer Placeholder 3">
            <a:extLst>
              <a:ext uri="{FF2B5EF4-FFF2-40B4-BE49-F238E27FC236}">
                <a16:creationId xmlns:a16="http://schemas.microsoft.com/office/drawing/2014/main" id="{ECEB8C14-9B81-482C-9A79-1112D09049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D24FEC-D940-4A39-AFE5-EF2F97C76926}"/>
              </a:ext>
            </a:extLst>
          </p:cNvPr>
          <p:cNvSpPr>
            <a:spLocks noGrp="1"/>
          </p:cNvSpPr>
          <p:nvPr>
            <p:ph type="sldNum" sz="quarter" idx="12"/>
          </p:nvPr>
        </p:nvSpPr>
        <p:spPr/>
        <p:txBody>
          <a:bodyPr/>
          <a:lstStyle/>
          <a:p>
            <a:fld id="{02288559-7A88-449F-BE19-D6FADB725537}" type="slidenum">
              <a:rPr lang="en-IN" smtClean="0"/>
              <a:t>‹#›</a:t>
            </a:fld>
            <a:endParaRPr lang="en-IN"/>
          </a:p>
        </p:txBody>
      </p:sp>
    </p:spTree>
    <p:extLst>
      <p:ext uri="{BB962C8B-B14F-4D97-AF65-F5344CB8AC3E}">
        <p14:creationId xmlns:p14="http://schemas.microsoft.com/office/powerpoint/2010/main" val="316009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8268E1-DBF7-43A8-8958-0F97E2E10E90}"/>
              </a:ext>
            </a:extLst>
          </p:cNvPr>
          <p:cNvSpPr>
            <a:spLocks noGrp="1"/>
          </p:cNvSpPr>
          <p:nvPr>
            <p:ph type="dt" sz="half" idx="10"/>
          </p:nvPr>
        </p:nvSpPr>
        <p:spPr/>
        <p:txBody>
          <a:bodyPr/>
          <a:lstStyle/>
          <a:p>
            <a:fld id="{ED8FBF22-9020-4037-8BFB-0EC92B695AC4}" type="datetimeFigureOut">
              <a:rPr lang="en-IN" smtClean="0"/>
              <a:t>23-09-2023</a:t>
            </a:fld>
            <a:endParaRPr lang="en-IN"/>
          </a:p>
        </p:txBody>
      </p:sp>
      <p:sp>
        <p:nvSpPr>
          <p:cNvPr id="3" name="Footer Placeholder 2">
            <a:extLst>
              <a:ext uri="{FF2B5EF4-FFF2-40B4-BE49-F238E27FC236}">
                <a16:creationId xmlns:a16="http://schemas.microsoft.com/office/drawing/2014/main" id="{A65ACA86-02A2-4E4E-BC3E-C3EF16C412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01E11F-14FC-4487-B28E-1F346B77FABD}"/>
              </a:ext>
            </a:extLst>
          </p:cNvPr>
          <p:cNvSpPr>
            <a:spLocks noGrp="1"/>
          </p:cNvSpPr>
          <p:nvPr>
            <p:ph type="sldNum" sz="quarter" idx="12"/>
          </p:nvPr>
        </p:nvSpPr>
        <p:spPr/>
        <p:txBody>
          <a:bodyPr/>
          <a:lstStyle/>
          <a:p>
            <a:fld id="{02288559-7A88-449F-BE19-D6FADB725537}" type="slidenum">
              <a:rPr lang="en-IN" smtClean="0"/>
              <a:t>‹#›</a:t>
            </a:fld>
            <a:endParaRPr lang="en-IN"/>
          </a:p>
        </p:txBody>
      </p:sp>
    </p:spTree>
    <p:extLst>
      <p:ext uri="{BB962C8B-B14F-4D97-AF65-F5344CB8AC3E}">
        <p14:creationId xmlns:p14="http://schemas.microsoft.com/office/powerpoint/2010/main" val="335974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6FAE-37E9-4D3D-8F4E-605AE4CF2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8ED70B-0291-4EAD-966C-A43909B2EF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82C8EC-FDAE-449E-A0B2-87B43321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D7C734-CDE3-4FA1-8889-5F23AB202B98}"/>
              </a:ext>
            </a:extLst>
          </p:cNvPr>
          <p:cNvSpPr>
            <a:spLocks noGrp="1"/>
          </p:cNvSpPr>
          <p:nvPr>
            <p:ph type="dt" sz="half" idx="10"/>
          </p:nvPr>
        </p:nvSpPr>
        <p:spPr/>
        <p:txBody>
          <a:bodyPr/>
          <a:lstStyle/>
          <a:p>
            <a:fld id="{ED8FBF22-9020-4037-8BFB-0EC92B695AC4}" type="datetimeFigureOut">
              <a:rPr lang="en-IN" smtClean="0"/>
              <a:t>23-09-2023</a:t>
            </a:fld>
            <a:endParaRPr lang="en-IN"/>
          </a:p>
        </p:txBody>
      </p:sp>
      <p:sp>
        <p:nvSpPr>
          <p:cNvPr id="6" name="Footer Placeholder 5">
            <a:extLst>
              <a:ext uri="{FF2B5EF4-FFF2-40B4-BE49-F238E27FC236}">
                <a16:creationId xmlns:a16="http://schemas.microsoft.com/office/drawing/2014/main" id="{C0333D36-B16F-415B-9EE5-A0BB628FFC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875766-BE20-462B-85CC-C1F750FC7AA7}"/>
              </a:ext>
            </a:extLst>
          </p:cNvPr>
          <p:cNvSpPr>
            <a:spLocks noGrp="1"/>
          </p:cNvSpPr>
          <p:nvPr>
            <p:ph type="sldNum" sz="quarter" idx="12"/>
          </p:nvPr>
        </p:nvSpPr>
        <p:spPr/>
        <p:txBody>
          <a:bodyPr/>
          <a:lstStyle/>
          <a:p>
            <a:fld id="{02288559-7A88-449F-BE19-D6FADB725537}" type="slidenum">
              <a:rPr lang="en-IN" smtClean="0"/>
              <a:t>‹#›</a:t>
            </a:fld>
            <a:endParaRPr lang="en-IN"/>
          </a:p>
        </p:txBody>
      </p:sp>
    </p:spTree>
    <p:extLst>
      <p:ext uri="{BB962C8B-B14F-4D97-AF65-F5344CB8AC3E}">
        <p14:creationId xmlns:p14="http://schemas.microsoft.com/office/powerpoint/2010/main" val="291350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33C3-72EB-423D-84A8-587D766FC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0DB425-29D0-4DD8-8635-06CEED4FFD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AE6BB9-6896-4608-BF26-70AD12171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B713E-B77E-44DA-93C6-9BDDFD9167AC}"/>
              </a:ext>
            </a:extLst>
          </p:cNvPr>
          <p:cNvSpPr>
            <a:spLocks noGrp="1"/>
          </p:cNvSpPr>
          <p:nvPr>
            <p:ph type="dt" sz="half" idx="10"/>
          </p:nvPr>
        </p:nvSpPr>
        <p:spPr/>
        <p:txBody>
          <a:bodyPr/>
          <a:lstStyle/>
          <a:p>
            <a:fld id="{ED8FBF22-9020-4037-8BFB-0EC92B695AC4}" type="datetimeFigureOut">
              <a:rPr lang="en-IN" smtClean="0"/>
              <a:t>23-09-2023</a:t>
            </a:fld>
            <a:endParaRPr lang="en-IN"/>
          </a:p>
        </p:txBody>
      </p:sp>
      <p:sp>
        <p:nvSpPr>
          <p:cNvPr id="6" name="Footer Placeholder 5">
            <a:extLst>
              <a:ext uri="{FF2B5EF4-FFF2-40B4-BE49-F238E27FC236}">
                <a16:creationId xmlns:a16="http://schemas.microsoft.com/office/drawing/2014/main" id="{08374104-4D37-46EF-B72A-EA84481430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DF0F35-338B-4807-89EF-1B60F4256F27}"/>
              </a:ext>
            </a:extLst>
          </p:cNvPr>
          <p:cNvSpPr>
            <a:spLocks noGrp="1"/>
          </p:cNvSpPr>
          <p:nvPr>
            <p:ph type="sldNum" sz="quarter" idx="12"/>
          </p:nvPr>
        </p:nvSpPr>
        <p:spPr/>
        <p:txBody>
          <a:bodyPr/>
          <a:lstStyle/>
          <a:p>
            <a:fld id="{02288559-7A88-449F-BE19-D6FADB725537}" type="slidenum">
              <a:rPr lang="en-IN" smtClean="0"/>
              <a:t>‹#›</a:t>
            </a:fld>
            <a:endParaRPr lang="en-IN"/>
          </a:p>
        </p:txBody>
      </p:sp>
    </p:spTree>
    <p:extLst>
      <p:ext uri="{BB962C8B-B14F-4D97-AF65-F5344CB8AC3E}">
        <p14:creationId xmlns:p14="http://schemas.microsoft.com/office/powerpoint/2010/main" val="1205585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8F638B-DA1A-48E6-AE5B-3868F09146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67CDBD-4CBD-481B-AB1D-5310326686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0960B-C6F7-44CD-8C41-2F73CDD09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FBF22-9020-4037-8BFB-0EC92B695AC4}" type="datetimeFigureOut">
              <a:rPr lang="en-IN" smtClean="0"/>
              <a:t>23-09-2023</a:t>
            </a:fld>
            <a:endParaRPr lang="en-IN"/>
          </a:p>
        </p:txBody>
      </p:sp>
      <p:sp>
        <p:nvSpPr>
          <p:cNvPr id="5" name="Footer Placeholder 4">
            <a:extLst>
              <a:ext uri="{FF2B5EF4-FFF2-40B4-BE49-F238E27FC236}">
                <a16:creationId xmlns:a16="http://schemas.microsoft.com/office/drawing/2014/main" id="{941BECE4-6E67-4652-8C03-3692F2595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A72377-BA81-4E4D-B633-6EA0CC04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88559-7A88-449F-BE19-D6FADB725537}" type="slidenum">
              <a:rPr lang="en-IN" smtClean="0"/>
              <a:t>‹#›</a:t>
            </a:fld>
            <a:endParaRPr lang="en-IN"/>
          </a:p>
        </p:txBody>
      </p:sp>
    </p:spTree>
    <p:extLst>
      <p:ext uri="{BB962C8B-B14F-4D97-AF65-F5344CB8AC3E}">
        <p14:creationId xmlns:p14="http://schemas.microsoft.com/office/powerpoint/2010/main" val="3739260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60BA-6A95-44F8-8658-B8E7E91DD6F7}"/>
              </a:ext>
            </a:extLst>
          </p:cNvPr>
          <p:cNvSpPr>
            <a:spLocks noGrp="1"/>
          </p:cNvSpPr>
          <p:nvPr>
            <p:ph type="ctrTitle"/>
          </p:nvPr>
        </p:nvSpPr>
        <p:spPr>
          <a:xfrm>
            <a:off x="1448586" y="1401712"/>
            <a:ext cx="9144000" cy="1655763"/>
          </a:xfrm>
        </p:spPr>
        <p:txBody>
          <a:bodyPr/>
          <a:lstStyle/>
          <a:p>
            <a:r>
              <a:rPr lang="en-IN" dirty="0">
                <a:latin typeface="Times New Roman" panose="02020603050405020304" pitchFamily="18" charset="0"/>
                <a:cs typeface="Times New Roman" panose="02020603050405020304" pitchFamily="18" charset="0"/>
              </a:rPr>
              <a:t>Lecture 1</a:t>
            </a:r>
          </a:p>
        </p:txBody>
      </p:sp>
      <p:sp>
        <p:nvSpPr>
          <p:cNvPr id="3" name="Subtitle 2">
            <a:extLst>
              <a:ext uri="{FF2B5EF4-FFF2-40B4-BE49-F238E27FC236}">
                <a16:creationId xmlns:a16="http://schemas.microsoft.com/office/drawing/2014/main" id="{2B2FEE9D-E586-4A1D-9F12-E4628934D451}"/>
              </a:ext>
            </a:extLst>
          </p:cNvPr>
          <p:cNvSpPr>
            <a:spLocks noGrp="1"/>
          </p:cNvSpPr>
          <p:nvPr>
            <p:ph type="subTitle" idx="1"/>
          </p:nvPr>
        </p:nvSpPr>
        <p:spPr>
          <a:xfrm>
            <a:off x="1524000" y="3356941"/>
            <a:ext cx="9144000" cy="1655762"/>
          </a:xfrm>
        </p:spPr>
        <p:txBody>
          <a:bodyPr>
            <a:normAutofit/>
          </a:bodyPr>
          <a:lstStyle/>
          <a:p>
            <a:r>
              <a:rPr lang="en-IN" sz="4400" dirty="0">
                <a:solidFill>
                  <a:schemeClr val="accent1"/>
                </a:solidFill>
                <a:latin typeface="Times New Roman" panose="02020603050405020304" pitchFamily="18" charset="0"/>
                <a:cs typeface="Times New Roman" panose="02020603050405020304" pitchFamily="18" charset="0"/>
              </a:rPr>
              <a:t>Fundamentals of Image Processing </a:t>
            </a:r>
            <a:r>
              <a:rPr lang="en-IN" sz="4400" dirty="0">
                <a:solidFill>
                  <a:schemeClr val="accent2"/>
                </a:solidFill>
                <a:latin typeface="Times New Roman" panose="02020603050405020304" pitchFamily="18" charset="0"/>
                <a:cs typeface="Times New Roman" panose="02020603050405020304" pitchFamily="18" charset="0"/>
              </a:rPr>
              <a:t>(image acquisition and representation)</a:t>
            </a:r>
          </a:p>
        </p:txBody>
      </p:sp>
    </p:spTree>
    <p:extLst>
      <p:ext uri="{BB962C8B-B14F-4D97-AF65-F5344CB8AC3E}">
        <p14:creationId xmlns:p14="http://schemas.microsoft.com/office/powerpoint/2010/main" val="2055239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 Projection</a:t>
            </a:r>
            <a:endParaRPr lang="en-IN" dirty="0"/>
          </a:p>
        </p:txBody>
      </p:sp>
      <p:sp>
        <p:nvSpPr>
          <p:cNvPr id="3" name="Content Placeholder 2"/>
          <p:cNvSpPr>
            <a:spLocks noGrp="1"/>
          </p:cNvSpPr>
          <p:nvPr>
            <p:ph idx="1"/>
          </p:nvPr>
        </p:nvSpPr>
        <p:spPr>
          <a:xfrm>
            <a:off x="838200" y="1825625"/>
            <a:ext cx="5284694" cy="4351338"/>
          </a:xfrm>
        </p:spPr>
        <p:txBody>
          <a:bodyPr>
            <a:normAutofit fontScale="92500" lnSpcReduction="10000"/>
          </a:bodyPr>
          <a:lstStyle/>
          <a:p>
            <a:r>
              <a:rPr lang="en-IN" dirty="0"/>
              <a:t>In perspective projection, the lines of projection are not parallel. Instead, they all converge at a single point called the </a:t>
            </a:r>
            <a:r>
              <a:rPr lang="en-IN" dirty="0" err="1"/>
              <a:t>center</a:t>
            </a:r>
            <a:r>
              <a:rPr lang="en-IN" dirty="0"/>
              <a:t> of projection or projection reference point</a:t>
            </a:r>
            <a:r>
              <a:rPr lang="en-IN" dirty="0" smtClean="0"/>
              <a:t>.</a:t>
            </a:r>
          </a:p>
          <a:p>
            <a:r>
              <a:rPr lang="en-IN" dirty="0"/>
              <a:t>The object positions are transformed to the view plane along these converged projection lines and the projected view of an object is determined by calculating the intersection of the converged projection lines with the view plane</a:t>
            </a:r>
          </a:p>
        </p:txBody>
      </p:sp>
      <p:pic>
        <p:nvPicPr>
          <p:cNvPr id="3074" name="Picture 2" descr="https://media.geeksforgeeks.org/wp-content/uploads/20230327153754/P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188" y="2105865"/>
            <a:ext cx="5439000" cy="3703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788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Projection</a:t>
            </a:r>
            <a:endParaRPr lang="en-IN" dirty="0"/>
          </a:p>
        </p:txBody>
      </p:sp>
      <p:sp>
        <p:nvSpPr>
          <p:cNvPr id="3" name="Content Placeholder 2"/>
          <p:cNvSpPr>
            <a:spLocks noGrp="1"/>
          </p:cNvSpPr>
          <p:nvPr>
            <p:ph idx="1"/>
          </p:nvPr>
        </p:nvSpPr>
        <p:spPr>
          <a:xfrm>
            <a:off x="238406" y="1825625"/>
            <a:ext cx="6799729" cy="4351338"/>
          </a:xfrm>
        </p:spPr>
        <p:txBody>
          <a:bodyPr>
            <a:normAutofit fontScale="85000" lnSpcReduction="20000"/>
          </a:bodyPr>
          <a:lstStyle/>
          <a:p>
            <a:r>
              <a:rPr lang="en-IN" dirty="0"/>
              <a:t>Parallel projection is another technique used in computer graphics, engineering drawings, and other applications to represent a three-dimensional (3D) scene on a two-dimensional (2D) surface without the foreshortening effect present in perspective projection</a:t>
            </a:r>
            <a:r>
              <a:rPr lang="en-IN" dirty="0" smtClean="0"/>
              <a:t>.</a:t>
            </a:r>
          </a:p>
          <a:p>
            <a:r>
              <a:rPr lang="en-IN" dirty="0"/>
              <a:t>Unlike perspective projection, parallel projection preserves the relative sizes and shapes of objects regardless of their distance from the viewer</a:t>
            </a:r>
            <a:r>
              <a:rPr lang="en-IN" dirty="0" smtClean="0"/>
              <a:t>.</a:t>
            </a:r>
          </a:p>
          <a:p>
            <a:r>
              <a:rPr lang="en-IN" dirty="0"/>
              <a:t>In parallel projection, parallel lines in the 3D scene remain parallel in the 2D representation. This creates an orthographic projection, where the projection rays from the scene to the 2D image plane are all parallel, resulting in a flat and non-perspective view.</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418" y="439271"/>
            <a:ext cx="500062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5218" y="3662083"/>
            <a:ext cx="225742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078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Image?</a:t>
            </a:r>
            <a:endParaRPr lang="en-IN" dirty="0"/>
          </a:p>
        </p:txBody>
      </p:sp>
      <p:sp>
        <p:nvSpPr>
          <p:cNvPr id="3" name="Content Placeholder 2"/>
          <p:cNvSpPr>
            <a:spLocks noGrp="1"/>
          </p:cNvSpPr>
          <p:nvPr>
            <p:ph idx="1"/>
          </p:nvPr>
        </p:nvSpPr>
        <p:spPr/>
        <p:txBody>
          <a:bodyPr/>
          <a:lstStyle/>
          <a:p>
            <a:r>
              <a:rPr lang="en-US" dirty="0" smtClean="0"/>
              <a:t>Impression of the real world.</a:t>
            </a:r>
          </a:p>
          <a:p>
            <a:r>
              <a:rPr lang="en-US" dirty="0" smtClean="0"/>
              <a:t>Spatial distribution of a measurable quantity, encoding the geometry, and material properties of object.</a:t>
            </a:r>
          </a:p>
          <a:p>
            <a:endParaRPr lang="en-IN" dirty="0"/>
          </a:p>
        </p:txBody>
      </p:sp>
    </p:spTree>
    <p:extLst>
      <p:ext uri="{BB962C8B-B14F-4D97-AF65-F5344CB8AC3E}">
        <p14:creationId xmlns:p14="http://schemas.microsoft.com/office/powerpoint/2010/main" val="29593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4ECE27-1BAC-4CE4-AA96-2CAADCC2D748}"/>
              </a:ext>
            </a:extLst>
          </p:cNvPr>
          <p:cNvSpPr txBox="1"/>
          <p:nvPr/>
        </p:nvSpPr>
        <p:spPr>
          <a:xfrm>
            <a:off x="468197" y="500730"/>
            <a:ext cx="11255605" cy="5139869"/>
          </a:xfrm>
          <a:prstGeom prst="rect">
            <a:avLst/>
          </a:prstGeom>
          <a:noFill/>
        </p:spPr>
        <p:txBody>
          <a:bodyPr wrap="square">
            <a:sp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Different imaging devices use various technologies:</a:t>
            </a:r>
          </a:p>
          <a:p>
            <a:pPr algn="ctr"/>
            <a:endParaRPr lang="en-IN" sz="2400" dirty="0">
              <a:solidFill>
                <a:srgbClr val="FF0000"/>
              </a:solidFill>
              <a:latin typeface="Times New Roman" panose="02020603050405020304" pitchFamily="18" charset="0"/>
              <a:cs typeface="Times New Roman" panose="02020603050405020304" pitchFamily="18" charset="0"/>
            </a:endParaRPr>
          </a:p>
          <a:p>
            <a:pPr algn="just"/>
            <a:r>
              <a:rPr lang="en-IN" sz="2000" dirty="0">
                <a:solidFill>
                  <a:schemeClr val="accent1"/>
                </a:solidFill>
                <a:latin typeface="Times New Roman" panose="02020603050405020304" pitchFamily="18" charset="0"/>
                <a:cs typeface="Times New Roman" panose="02020603050405020304" pitchFamily="18" charset="0"/>
              </a:rPr>
              <a:t>such as CCD (Charge-Coupled Device) or CMOS (Complementary Metal-Oxide-Semiconductor) sensors in digital cameras</a:t>
            </a:r>
          </a:p>
          <a:p>
            <a:pPr algn="just"/>
            <a:endParaRPr lang="en-IN" sz="2000" dirty="0">
              <a:solidFill>
                <a:schemeClr val="accent1"/>
              </a:solidFill>
              <a:latin typeface="Times New Roman" panose="02020603050405020304" pitchFamily="18" charset="0"/>
              <a:cs typeface="Times New Roman" panose="02020603050405020304" pitchFamily="18" charset="0"/>
            </a:endParaRPr>
          </a:p>
          <a:p>
            <a:pPr algn="just"/>
            <a:endParaRPr lang="en-IN" sz="2000" dirty="0">
              <a:solidFill>
                <a:schemeClr val="accent1"/>
              </a:solidFill>
              <a:latin typeface="Times New Roman" panose="02020603050405020304" pitchFamily="18" charset="0"/>
              <a:cs typeface="Times New Roman" panose="02020603050405020304" pitchFamily="18" charset="0"/>
            </a:endParaRPr>
          </a:p>
          <a:p>
            <a:pPr algn="just"/>
            <a:endParaRPr lang="en-IN" sz="2000" dirty="0">
              <a:solidFill>
                <a:schemeClr val="accent1"/>
              </a:solidFill>
              <a:latin typeface="Times New Roman" panose="02020603050405020304" pitchFamily="18" charset="0"/>
              <a:cs typeface="Times New Roman" panose="02020603050405020304" pitchFamily="18" charset="0"/>
            </a:endParaRPr>
          </a:p>
          <a:p>
            <a:pPr algn="just"/>
            <a:endParaRPr lang="en-IN" sz="2000" dirty="0">
              <a:solidFill>
                <a:schemeClr val="accent1"/>
              </a:solidFill>
              <a:latin typeface="Times New Roman" panose="02020603050405020304" pitchFamily="18" charset="0"/>
              <a:cs typeface="Times New Roman" panose="02020603050405020304" pitchFamily="18" charset="0"/>
            </a:endParaRPr>
          </a:p>
          <a:p>
            <a:pPr algn="just"/>
            <a:endParaRPr lang="en-IN" sz="2000" dirty="0">
              <a:solidFill>
                <a:schemeClr val="accent1"/>
              </a:solidFill>
              <a:latin typeface="Times New Roman" panose="02020603050405020304" pitchFamily="18" charset="0"/>
              <a:cs typeface="Times New Roman" panose="02020603050405020304" pitchFamily="18" charset="0"/>
            </a:endParaRPr>
          </a:p>
          <a:p>
            <a:pPr algn="just"/>
            <a:endParaRPr lang="en-IN" sz="2000" dirty="0">
              <a:solidFill>
                <a:schemeClr val="accent1"/>
              </a:solidFill>
              <a:latin typeface="Times New Roman" panose="02020603050405020304" pitchFamily="18" charset="0"/>
              <a:cs typeface="Times New Roman" panose="02020603050405020304" pitchFamily="18" charset="0"/>
            </a:endParaRPr>
          </a:p>
          <a:p>
            <a:pPr algn="just"/>
            <a:endParaRPr lang="en-IN" sz="2000" dirty="0">
              <a:solidFill>
                <a:schemeClr val="accent1"/>
              </a:solidFill>
              <a:latin typeface="Times New Roman" panose="02020603050405020304" pitchFamily="18" charset="0"/>
              <a:cs typeface="Times New Roman" panose="02020603050405020304" pitchFamily="18" charset="0"/>
            </a:endParaRPr>
          </a:p>
          <a:p>
            <a:pPr algn="just"/>
            <a:endParaRPr lang="en-IN" sz="2000" dirty="0">
              <a:solidFill>
                <a:schemeClr val="accent1"/>
              </a:solidFill>
              <a:latin typeface="Times New Roman" panose="02020603050405020304" pitchFamily="18" charset="0"/>
              <a:cs typeface="Times New Roman" panose="02020603050405020304" pitchFamily="18" charset="0"/>
            </a:endParaRPr>
          </a:p>
          <a:p>
            <a:pPr algn="just"/>
            <a:endParaRPr lang="en-IN" sz="2000" dirty="0">
              <a:solidFill>
                <a:schemeClr val="accent1"/>
              </a:solidFill>
              <a:latin typeface="Times New Roman" panose="02020603050405020304" pitchFamily="18" charset="0"/>
              <a:cs typeface="Times New Roman" panose="02020603050405020304" pitchFamily="18" charset="0"/>
            </a:endParaRPr>
          </a:p>
          <a:p>
            <a:pPr algn="just"/>
            <a:endParaRPr lang="en-IN" sz="2000" dirty="0">
              <a:solidFill>
                <a:schemeClr val="accent1"/>
              </a:solidFill>
              <a:latin typeface="Times New Roman" panose="02020603050405020304" pitchFamily="18" charset="0"/>
              <a:cs typeface="Times New Roman" panose="02020603050405020304" pitchFamily="18" charset="0"/>
            </a:endParaRPr>
          </a:p>
          <a:p>
            <a:pPr algn="just"/>
            <a:endParaRPr lang="en-IN" sz="2000" dirty="0">
              <a:solidFill>
                <a:schemeClr val="accent1"/>
              </a:solidFill>
              <a:latin typeface="Times New Roman" panose="02020603050405020304" pitchFamily="18" charset="0"/>
              <a:cs typeface="Times New Roman" panose="02020603050405020304" pitchFamily="18" charset="0"/>
            </a:endParaRPr>
          </a:p>
          <a:p>
            <a:pPr algn="just"/>
            <a:endParaRPr lang="en-IN" sz="2000" dirty="0">
              <a:solidFill>
                <a:schemeClr val="accent1"/>
              </a:solidFill>
              <a:latin typeface="Times New Roman" panose="02020603050405020304" pitchFamily="18" charset="0"/>
              <a:cs typeface="Times New Roman" panose="02020603050405020304" pitchFamily="18" charset="0"/>
            </a:endParaRPr>
          </a:p>
        </p:txBody>
      </p:sp>
      <p:pic>
        <p:nvPicPr>
          <p:cNvPr id="4098" name="Picture 2" descr="Exact] Comparison between CCD and CMOS Image Sensor - ETechnoG">
            <a:extLst>
              <a:ext uri="{FF2B5EF4-FFF2-40B4-BE49-F238E27FC236}">
                <a16:creationId xmlns:a16="http://schemas.microsoft.com/office/drawing/2014/main" id="{24506BB0-B17D-4C75-B68C-F74ED7F50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386" y="2128017"/>
            <a:ext cx="599122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179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8A8C91-995B-42C1-80C6-BE4B7D64CFAA}"/>
              </a:ext>
            </a:extLst>
          </p:cNvPr>
          <p:cNvSpPr txBox="1"/>
          <p:nvPr/>
        </p:nvSpPr>
        <p:spPr>
          <a:xfrm>
            <a:off x="277906" y="340660"/>
            <a:ext cx="11178988" cy="2616101"/>
          </a:xfrm>
          <a:prstGeom prst="rect">
            <a:avLst/>
          </a:prstGeom>
          <a:noFill/>
        </p:spPr>
        <p:txBody>
          <a:bodyPr wrap="square">
            <a:spAutoFit/>
          </a:bodyPr>
          <a:lstStyle/>
          <a:p>
            <a:pPr algn="ctr"/>
            <a:r>
              <a:rPr lang="en-IN" sz="3200" dirty="0">
                <a:solidFill>
                  <a:srgbClr val="FF0000"/>
                </a:solidFill>
              </a:rPr>
              <a:t>Photodiode </a:t>
            </a:r>
            <a:r>
              <a:rPr lang="en-IN" sz="3200" dirty="0">
                <a:solidFill>
                  <a:srgbClr val="FF0000"/>
                </a:solidFill>
                <a:latin typeface="Times New Roman" panose="02020603050405020304" pitchFamily="18" charset="0"/>
                <a:cs typeface="Times New Roman" panose="02020603050405020304" pitchFamily="18" charset="0"/>
              </a:rPr>
              <a:t>Sensor</a:t>
            </a:r>
          </a:p>
          <a:p>
            <a:pPr algn="ctr"/>
            <a:endParaRPr lang="en-IN" sz="3200" dirty="0">
              <a:solidFill>
                <a:srgbClr val="FF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t>Photodiode is the most common and basic sensor for image acquisition. It is constructed of silicon materials so that its output voltage is proportional to incoming light.</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Photodiodes in scanners, to capture light and convert it into electrical signals. These electrical signals are then digitized to create a digital representation of the image.</a:t>
            </a:r>
          </a:p>
          <a:p>
            <a:pPr marL="342900" indent="-342900" algn="just">
              <a:buFont typeface="Arial" panose="020B0604020202020204" pitchFamily="34" charset="0"/>
              <a:buChar char="•"/>
            </a:pPr>
            <a:endParaRPr lang="en-IN" sz="2000" dirty="0"/>
          </a:p>
        </p:txBody>
      </p:sp>
      <p:pic>
        <p:nvPicPr>
          <p:cNvPr id="6" name="Picture 5">
            <a:extLst>
              <a:ext uri="{FF2B5EF4-FFF2-40B4-BE49-F238E27FC236}">
                <a16:creationId xmlns:a16="http://schemas.microsoft.com/office/drawing/2014/main" id="{0C02B678-6EF0-4437-9793-891AF0DAD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132" y="3119038"/>
            <a:ext cx="2486372" cy="1695687"/>
          </a:xfrm>
          <a:prstGeom prst="rect">
            <a:avLst/>
          </a:prstGeom>
        </p:spPr>
      </p:pic>
      <p:sp>
        <p:nvSpPr>
          <p:cNvPr id="8" name="TextBox 7">
            <a:extLst>
              <a:ext uri="{FF2B5EF4-FFF2-40B4-BE49-F238E27FC236}">
                <a16:creationId xmlns:a16="http://schemas.microsoft.com/office/drawing/2014/main" id="{3BD73DDD-AE18-4AF5-9042-0E1D00D81793}"/>
              </a:ext>
            </a:extLst>
          </p:cNvPr>
          <p:cNvSpPr txBox="1"/>
          <p:nvPr/>
        </p:nvSpPr>
        <p:spPr>
          <a:xfrm>
            <a:off x="4285130" y="4814725"/>
            <a:ext cx="6096000" cy="369332"/>
          </a:xfrm>
          <a:prstGeom prst="rect">
            <a:avLst/>
          </a:prstGeom>
          <a:noFill/>
        </p:spPr>
        <p:txBody>
          <a:bodyPr wrap="square">
            <a:spAutoFit/>
          </a:bodyPr>
          <a:lstStyle/>
          <a:p>
            <a:r>
              <a:rPr lang="en-IN" dirty="0">
                <a:solidFill>
                  <a:schemeClr val="accent1"/>
                </a:solidFill>
              </a:rPr>
              <a:t>Electronic symbol of a photodiode</a:t>
            </a:r>
          </a:p>
        </p:txBody>
      </p:sp>
    </p:spTree>
    <p:extLst>
      <p:ext uri="{BB962C8B-B14F-4D97-AF65-F5344CB8AC3E}">
        <p14:creationId xmlns:p14="http://schemas.microsoft.com/office/powerpoint/2010/main" val="3344129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CE41-427F-43CA-8EDA-C661145836F5}"/>
              </a:ext>
            </a:extLst>
          </p:cNvPr>
          <p:cNvSpPr>
            <a:spLocks noGrp="1"/>
          </p:cNvSpPr>
          <p:nvPr>
            <p:ph type="title"/>
          </p:nvPr>
        </p:nvSpPr>
        <p:spPr/>
        <p:txBody>
          <a:bodyPr/>
          <a:lstStyle/>
          <a:p>
            <a:r>
              <a:rPr lang="en-IN" dirty="0">
                <a:solidFill>
                  <a:srgbClr val="FF0000"/>
                </a:solidFill>
              </a:rPr>
              <a:t>Quiz Time</a:t>
            </a:r>
          </a:p>
        </p:txBody>
      </p:sp>
      <p:sp>
        <p:nvSpPr>
          <p:cNvPr id="3" name="Content Placeholder 2">
            <a:extLst>
              <a:ext uri="{FF2B5EF4-FFF2-40B4-BE49-F238E27FC236}">
                <a16:creationId xmlns:a16="http://schemas.microsoft.com/office/drawing/2014/main" id="{9AE5FB36-C641-49D5-BEA5-6BD6588B3A3F}"/>
              </a:ext>
            </a:extLst>
          </p:cNvPr>
          <p:cNvSpPr>
            <a:spLocks noGrp="1"/>
          </p:cNvSpPr>
          <p:nvPr>
            <p:ph idx="1"/>
          </p:nvPr>
        </p:nvSpPr>
        <p:spPr>
          <a:xfrm>
            <a:off x="838200" y="1458072"/>
            <a:ext cx="10515600" cy="4351338"/>
          </a:xfrm>
        </p:spPr>
        <p:txBody>
          <a:bodyPr>
            <a:normAutofit fontScale="85000" lnSpcReduction="20000"/>
          </a:bodyPr>
          <a:lstStyle/>
          <a:p>
            <a:pPr marL="0" indent="0" algn="just">
              <a:buNone/>
            </a:pPr>
            <a:r>
              <a:rPr lang="en-US" dirty="0">
                <a:solidFill>
                  <a:schemeClr val="accent1"/>
                </a:solidFill>
              </a:rPr>
              <a:t>1. Which of the following is NOT a common image acquisition device?</a:t>
            </a:r>
          </a:p>
          <a:p>
            <a:pPr marL="0" indent="0" algn="just">
              <a:buNone/>
            </a:pPr>
            <a:r>
              <a:rPr lang="en-US" dirty="0"/>
              <a:t>a) Digital camera</a:t>
            </a:r>
          </a:p>
          <a:p>
            <a:pPr marL="0" indent="0" algn="just">
              <a:buNone/>
            </a:pPr>
            <a:r>
              <a:rPr lang="en-US" dirty="0"/>
              <a:t>b) Scanner</a:t>
            </a:r>
          </a:p>
          <a:p>
            <a:pPr marL="0" indent="0" algn="just">
              <a:buNone/>
            </a:pPr>
            <a:r>
              <a:rPr lang="en-US" dirty="0"/>
              <a:t>c) Microphone</a:t>
            </a:r>
          </a:p>
          <a:p>
            <a:pPr marL="0" indent="0" algn="just">
              <a:buNone/>
            </a:pPr>
            <a:r>
              <a:rPr lang="en-US" dirty="0"/>
              <a:t>d) Webcam</a:t>
            </a:r>
          </a:p>
          <a:p>
            <a:pPr marL="0" indent="0" algn="just">
              <a:buNone/>
            </a:pPr>
            <a:endParaRPr lang="en-US" dirty="0"/>
          </a:p>
          <a:p>
            <a:pPr marL="0" indent="0" algn="just">
              <a:buNone/>
            </a:pPr>
            <a:r>
              <a:rPr lang="en-US" dirty="0">
                <a:solidFill>
                  <a:schemeClr val="accent1"/>
                </a:solidFill>
              </a:rPr>
              <a:t>2. The most familiar single sensor used for Image Acquisition is</a:t>
            </a:r>
          </a:p>
          <a:p>
            <a:pPr marL="0" indent="0" algn="just">
              <a:buNone/>
            </a:pPr>
            <a:r>
              <a:rPr lang="en-US" dirty="0"/>
              <a:t>a) CCD</a:t>
            </a:r>
          </a:p>
          <a:p>
            <a:pPr marL="0" indent="0" algn="just">
              <a:buNone/>
            </a:pPr>
            <a:r>
              <a:rPr lang="en-US" dirty="0"/>
              <a:t>b) Photodiode</a:t>
            </a:r>
          </a:p>
          <a:p>
            <a:pPr marL="0" indent="0" algn="just">
              <a:buNone/>
            </a:pPr>
            <a:r>
              <a:rPr lang="en-US" dirty="0"/>
              <a:t>c) CMOS</a:t>
            </a:r>
          </a:p>
          <a:p>
            <a:pPr marL="0" indent="0" algn="just">
              <a:buNone/>
            </a:pPr>
            <a:r>
              <a:rPr lang="en-US" dirty="0"/>
              <a:t>d) None of the Mentioned</a:t>
            </a:r>
            <a:endParaRPr lang="en-IN" dirty="0"/>
          </a:p>
        </p:txBody>
      </p:sp>
    </p:spTree>
    <p:extLst>
      <p:ext uri="{BB962C8B-B14F-4D97-AF65-F5344CB8AC3E}">
        <p14:creationId xmlns:p14="http://schemas.microsoft.com/office/powerpoint/2010/main" val="641187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81A76D-1864-4280-B1B1-79E15C24BF44}"/>
              </a:ext>
            </a:extLst>
          </p:cNvPr>
          <p:cNvSpPr txBox="1"/>
          <p:nvPr/>
        </p:nvSpPr>
        <p:spPr>
          <a:xfrm>
            <a:off x="502023" y="636494"/>
            <a:ext cx="10255623" cy="1631216"/>
          </a:xfrm>
          <a:prstGeom prst="rect">
            <a:avLst/>
          </a:prstGeom>
          <a:noFill/>
        </p:spPr>
        <p:txBody>
          <a:bodyPr wrap="square">
            <a:spAutoFit/>
          </a:bodyPr>
          <a:lstStyle/>
          <a:p>
            <a:r>
              <a:rPr lang="en-IN" sz="2000" dirty="0">
                <a:solidFill>
                  <a:schemeClr val="accent1"/>
                </a:solidFill>
                <a:latin typeface="Times New Roman" panose="02020603050405020304" pitchFamily="18" charset="0"/>
                <a:cs typeface="Times New Roman" panose="02020603050405020304" pitchFamily="18" charset="0"/>
              </a:rPr>
              <a:t>3. The resolution of an image is primarily determined by:</a:t>
            </a:r>
          </a:p>
          <a:p>
            <a:r>
              <a:rPr lang="en-IN" sz="2000" dirty="0">
                <a:latin typeface="Times New Roman" panose="02020603050405020304" pitchFamily="18" charset="0"/>
                <a:cs typeface="Times New Roman" panose="02020603050405020304" pitchFamily="18" charset="0"/>
              </a:rPr>
              <a:t>a) The number of </a:t>
            </a:r>
            <a:r>
              <a:rPr lang="en-IN" sz="2000" dirty="0" err="1">
                <a:latin typeface="Times New Roman" panose="02020603050405020304" pitchFamily="18" charset="0"/>
                <a:cs typeface="Times New Roman" panose="02020603050405020304" pitchFamily="18" charset="0"/>
              </a:rPr>
              <a:t>colors</a:t>
            </a:r>
            <a:r>
              <a:rPr lang="en-IN" sz="2000" dirty="0">
                <a:latin typeface="Times New Roman" panose="02020603050405020304" pitchFamily="18" charset="0"/>
                <a:cs typeface="Times New Roman" panose="02020603050405020304" pitchFamily="18" charset="0"/>
              </a:rPr>
              <a:t> in the image</a:t>
            </a:r>
          </a:p>
          <a:p>
            <a:r>
              <a:rPr lang="en-IN" sz="2000" dirty="0">
                <a:latin typeface="Times New Roman" panose="02020603050405020304" pitchFamily="18" charset="0"/>
                <a:cs typeface="Times New Roman" panose="02020603050405020304" pitchFamily="18" charset="0"/>
              </a:rPr>
              <a:t>b) The file size of the image</a:t>
            </a:r>
          </a:p>
          <a:p>
            <a:r>
              <a:rPr lang="en-IN" sz="2000" dirty="0">
                <a:latin typeface="Times New Roman" panose="02020603050405020304" pitchFamily="18" charset="0"/>
                <a:cs typeface="Times New Roman" panose="02020603050405020304" pitchFamily="18" charset="0"/>
              </a:rPr>
              <a:t>c) The pixel dimensions of the image</a:t>
            </a:r>
          </a:p>
          <a:p>
            <a:r>
              <a:rPr lang="en-IN" sz="2000" dirty="0">
                <a:latin typeface="Times New Roman" panose="02020603050405020304" pitchFamily="18" charset="0"/>
                <a:cs typeface="Times New Roman" panose="02020603050405020304" pitchFamily="18" charset="0"/>
              </a:rPr>
              <a:t>d) The format in which the image is saved</a:t>
            </a:r>
          </a:p>
        </p:txBody>
      </p:sp>
    </p:spTree>
    <p:extLst>
      <p:ext uri="{BB962C8B-B14F-4D97-AF65-F5344CB8AC3E}">
        <p14:creationId xmlns:p14="http://schemas.microsoft.com/office/powerpoint/2010/main" val="106788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813634-E228-4467-957B-A315FA8A7767}"/>
              </a:ext>
            </a:extLst>
          </p:cNvPr>
          <p:cNvSpPr txBox="1"/>
          <p:nvPr/>
        </p:nvSpPr>
        <p:spPr>
          <a:xfrm>
            <a:off x="412377" y="627530"/>
            <a:ext cx="10524564" cy="6093976"/>
          </a:xfrm>
          <a:prstGeom prst="rect">
            <a:avLst/>
          </a:prstGeom>
          <a:noFill/>
        </p:spPr>
        <p:txBody>
          <a:bodyPr wrap="square">
            <a:spAutoFit/>
          </a:bodyPr>
          <a:lstStyle/>
          <a:p>
            <a:pPr marL="0" indent="0" algn="ctr">
              <a:buNone/>
            </a:pPr>
            <a:r>
              <a:rPr lang="en-US" sz="3200" dirty="0">
                <a:solidFill>
                  <a:srgbClr val="FF0000"/>
                </a:solidFill>
                <a:latin typeface="Times New Roman" panose="02020603050405020304" pitchFamily="18" charset="0"/>
                <a:cs typeface="Times New Roman" panose="02020603050405020304" pitchFamily="18" charset="0"/>
              </a:rPr>
              <a:t>Answers</a:t>
            </a:r>
          </a:p>
          <a:p>
            <a:pPr marL="0" indent="0" algn="just">
              <a:buNone/>
            </a:pPr>
            <a:r>
              <a:rPr lang="en-US" sz="2000" dirty="0">
                <a:solidFill>
                  <a:schemeClr val="accent1"/>
                </a:solidFill>
                <a:latin typeface="Times New Roman" panose="02020603050405020304" pitchFamily="18" charset="0"/>
                <a:cs typeface="Times New Roman" panose="02020603050405020304" pitchFamily="18" charset="0"/>
              </a:rPr>
              <a:t>1. Which of the following is NOT a common image acquisition device?</a:t>
            </a:r>
          </a:p>
          <a:p>
            <a:pPr marL="0" indent="0" algn="just">
              <a:buNone/>
            </a:pPr>
            <a:r>
              <a:rPr lang="en-US" sz="2000" dirty="0">
                <a:latin typeface="Times New Roman" panose="02020603050405020304" pitchFamily="18" charset="0"/>
                <a:cs typeface="Times New Roman" panose="02020603050405020304" pitchFamily="18" charset="0"/>
              </a:rPr>
              <a:t>a) Digital camera</a:t>
            </a:r>
          </a:p>
          <a:p>
            <a:pPr marL="0" indent="0" algn="just">
              <a:buNone/>
            </a:pPr>
            <a:r>
              <a:rPr lang="en-US" sz="2000" dirty="0">
                <a:latin typeface="Times New Roman" panose="02020603050405020304" pitchFamily="18" charset="0"/>
                <a:cs typeface="Times New Roman" panose="02020603050405020304" pitchFamily="18" charset="0"/>
              </a:rPr>
              <a:t>b) Scanner</a:t>
            </a:r>
          </a:p>
          <a:p>
            <a:pPr marL="0" indent="0" algn="just">
              <a:buNone/>
            </a:pPr>
            <a:r>
              <a:rPr lang="en-US" sz="2000" dirty="0">
                <a:solidFill>
                  <a:srgbClr val="FF0000"/>
                </a:solidFill>
                <a:latin typeface="Times New Roman" panose="02020603050405020304" pitchFamily="18" charset="0"/>
                <a:cs typeface="Times New Roman" panose="02020603050405020304" pitchFamily="18" charset="0"/>
              </a:rPr>
              <a:t>c) Microphone</a:t>
            </a:r>
          </a:p>
          <a:p>
            <a:pPr marL="0" indent="0" algn="just">
              <a:buNone/>
            </a:pPr>
            <a:r>
              <a:rPr lang="en-US" sz="2000" dirty="0">
                <a:latin typeface="Times New Roman" panose="02020603050405020304" pitchFamily="18" charset="0"/>
                <a:cs typeface="Times New Roman" panose="02020603050405020304" pitchFamily="18" charset="0"/>
              </a:rPr>
              <a:t>d) Webcam</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solidFill>
                  <a:schemeClr val="accent1"/>
                </a:solidFill>
                <a:latin typeface="Times New Roman" panose="02020603050405020304" pitchFamily="18" charset="0"/>
                <a:cs typeface="Times New Roman" panose="02020603050405020304" pitchFamily="18" charset="0"/>
              </a:rPr>
              <a:t>2. The most familiar single sensor used for Image Acquisition is</a:t>
            </a:r>
          </a:p>
          <a:p>
            <a:pPr marL="0" indent="0" algn="just">
              <a:buNone/>
            </a:pPr>
            <a:r>
              <a:rPr lang="en-US" sz="2000" dirty="0">
                <a:latin typeface="Times New Roman" panose="02020603050405020304" pitchFamily="18" charset="0"/>
                <a:cs typeface="Times New Roman" panose="02020603050405020304" pitchFamily="18" charset="0"/>
              </a:rPr>
              <a:t>a) CCD</a:t>
            </a:r>
          </a:p>
          <a:p>
            <a:pPr marL="0" indent="0" algn="just">
              <a:buNone/>
            </a:pPr>
            <a:r>
              <a:rPr lang="en-US" sz="2000" dirty="0">
                <a:solidFill>
                  <a:srgbClr val="FF0000"/>
                </a:solidFill>
                <a:latin typeface="Times New Roman" panose="02020603050405020304" pitchFamily="18" charset="0"/>
                <a:cs typeface="Times New Roman" panose="02020603050405020304" pitchFamily="18" charset="0"/>
              </a:rPr>
              <a:t>b) Photodiode</a:t>
            </a:r>
          </a:p>
          <a:p>
            <a:pPr marL="0" indent="0" algn="just">
              <a:buNone/>
            </a:pPr>
            <a:r>
              <a:rPr lang="en-US" sz="2000" dirty="0">
                <a:latin typeface="Times New Roman" panose="02020603050405020304" pitchFamily="18" charset="0"/>
                <a:cs typeface="Times New Roman" panose="02020603050405020304" pitchFamily="18" charset="0"/>
              </a:rPr>
              <a:t>c) CMOS</a:t>
            </a:r>
          </a:p>
          <a:p>
            <a:pPr marL="0" indent="0" algn="just">
              <a:buNone/>
            </a:pPr>
            <a:r>
              <a:rPr lang="en-US" sz="2000" dirty="0">
                <a:latin typeface="Times New Roman" panose="02020603050405020304" pitchFamily="18" charset="0"/>
                <a:cs typeface="Times New Roman" panose="02020603050405020304" pitchFamily="18" charset="0"/>
              </a:rPr>
              <a:t>d) None of the Mentioned</a:t>
            </a:r>
          </a:p>
          <a:p>
            <a:pPr marL="0" indent="0" algn="just">
              <a:buNone/>
            </a:pPr>
            <a:endParaRPr lang="en-US" sz="2000" dirty="0">
              <a:latin typeface="Times New Roman" panose="02020603050405020304" pitchFamily="18" charset="0"/>
              <a:cs typeface="Times New Roman" panose="02020603050405020304" pitchFamily="18" charset="0"/>
            </a:endParaRPr>
          </a:p>
          <a:p>
            <a:r>
              <a:rPr lang="en-IN" sz="2000" dirty="0">
                <a:solidFill>
                  <a:schemeClr val="accent1"/>
                </a:solidFill>
                <a:latin typeface="Times New Roman" panose="02020603050405020304" pitchFamily="18" charset="0"/>
                <a:cs typeface="Times New Roman" panose="02020603050405020304" pitchFamily="18" charset="0"/>
              </a:rPr>
              <a:t>3. The resolution of an image is primarily determined by:</a:t>
            </a:r>
          </a:p>
          <a:p>
            <a:r>
              <a:rPr lang="en-IN" sz="2000" dirty="0">
                <a:latin typeface="Times New Roman" panose="02020603050405020304" pitchFamily="18" charset="0"/>
                <a:cs typeface="Times New Roman" panose="02020603050405020304" pitchFamily="18" charset="0"/>
              </a:rPr>
              <a:t>a) The number of </a:t>
            </a:r>
            <a:r>
              <a:rPr lang="en-IN" sz="2000" dirty="0" err="1">
                <a:latin typeface="Times New Roman" panose="02020603050405020304" pitchFamily="18" charset="0"/>
                <a:cs typeface="Times New Roman" panose="02020603050405020304" pitchFamily="18" charset="0"/>
              </a:rPr>
              <a:t>colors</a:t>
            </a:r>
            <a:r>
              <a:rPr lang="en-IN" sz="2000" dirty="0">
                <a:latin typeface="Times New Roman" panose="02020603050405020304" pitchFamily="18" charset="0"/>
                <a:cs typeface="Times New Roman" panose="02020603050405020304" pitchFamily="18" charset="0"/>
              </a:rPr>
              <a:t> in the image</a:t>
            </a:r>
          </a:p>
          <a:p>
            <a:r>
              <a:rPr lang="en-IN" sz="2000" dirty="0">
                <a:latin typeface="Times New Roman" panose="02020603050405020304" pitchFamily="18" charset="0"/>
                <a:cs typeface="Times New Roman" panose="02020603050405020304" pitchFamily="18" charset="0"/>
              </a:rPr>
              <a:t>b) The file size of the image</a:t>
            </a:r>
          </a:p>
          <a:p>
            <a:r>
              <a:rPr lang="en-IN" sz="2000" dirty="0">
                <a:solidFill>
                  <a:srgbClr val="FF0000"/>
                </a:solidFill>
                <a:latin typeface="Times New Roman" panose="02020603050405020304" pitchFamily="18" charset="0"/>
                <a:cs typeface="Times New Roman" panose="02020603050405020304" pitchFamily="18" charset="0"/>
              </a:rPr>
              <a:t>c) The pixel dimensions of the image</a:t>
            </a:r>
          </a:p>
          <a:p>
            <a:r>
              <a:rPr lang="en-IN" sz="2000" dirty="0">
                <a:latin typeface="Times New Roman" panose="02020603050405020304" pitchFamily="18" charset="0"/>
                <a:cs typeface="Times New Roman" panose="02020603050405020304" pitchFamily="18" charset="0"/>
              </a:rPr>
              <a:t>d) The format in which the image is saved</a:t>
            </a:r>
          </a:p>
          <a:p>
            <a:pPr marL="0" indent="0" algn="just">
              <a:buNone/>
            </a:pPr>
            <a:endParaRPr lang="en-IN" dirty="0"/>
          </a:p>
        </p:txBody>
      </p:sp>
    </p:spTree>
    <p:extLst>
      <p:ext uri="{BB962C8B-B14F-4D97-AF65-F5344CB8AC3E}">
        <p14:creationId xmlns:p14="http://schemas.microsoft.com/office/powerpoint/2010/main" val="136108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6779-6F3F-437F-885A-F4CE252E91E0}"/>
              </a:ext>
            </a:extLst>
          </p:cNvPr>
          <p:cNvSpPr>
            <a:spLocks noGrp="1"/>
          </p:cNvSpPr>
          <p:nvPr>
            <p:ph type="title"/>
          </p:nvPr>
        </p:nvSpPr>
        <p:spPr/>
        <p:txBody>
          <a:bodyPr/>
          <a:lstStyle/>
          <a:p>
            <a:pPr algn="ctr"/>
            <a:r>
              <a:rPr lang="en-IN" b="1" dirty="0">
                <a:solidFill>
                  <a:schemeClr val="accent1"/>
                </a:solidFill>
                <a:latin typeface="Times New Roman" panose="02020603050405020304" pitchFamily="18" charset="0"/>
                <a:cs typeface="Times New Roman" panose="02020603050405020304" pitchFamily="18" charset="0"/>
              </a:rPr>
              <a:t>Image Representation</a:t>
            </a:r>
            <a:endParaRPr lang="en-IN" dirty="0"/>
          </a:p>
        </p:txBody>
      </p:sp>
      <p:sp>
        <p:nvSpPr>
          <p:cNvPr id="3" name="Content Placeholder 2">
            <a:extLst>
              <a:ext uri="{FF2B5EF4-FFF2-40B4-BE49-F238E27FC236}">
                <a16:creationId xmlns:a16="http://schemas.microsoft.com/office/drawing/2014/main" id="{392FACB4-07C5-4303-9B82-BE6590BF43EB}"/>
              </a:ext>
            </a:extLst>
          </p:cNvPr>
          <p:cNvSpPr>
            <a:spLocks noGrp="1"/>
          </p:cNvSpPr>
          <p:nvPr>
            <p:ph idx="1"/>
          </p:nvPr>
        </p:nvSpPr>
        <p:spPr>
          <a:xfrm>
            <a:off x="838200" y="1458072"/>
            <a:ext cx="10515600" cy="4351338"/>
          </a:xfrm>
        </p:spPr>
        <p:txBody>
          <a:bodyPr/>
          <a:lstStyle/>
          <a:p>
            <a:pPr marL="0" indent="0" algn="just">
              <a:buNone/>
            </a:pPr>
            <a:r>
              <a:rPr lang="en-IN" dirty="0">
                <a:latin typeface="Times New Roman" panose="02020603050405020304" pitchFamily="18" charset="0"/>
                <a:cs typeface="Times New Roman" panose="02020603050405020304" pitchFamily="18" charset="0"/>
              </a:rPr>
              <a:t>Once the image is acquired and converted into digital form, it needs to be represented in a way that can be processed and </a:t>
            </a:r>
            <a:r>
              <a:rPr lang="en-IN" dirty="0" err="1">
                <a:latin typeface="Times New Roman" panose="02020603050405020304" pitchFamily="18" charset="0"/>
                <a:cs typeface="Times New Roman" panose="02020603050405020304" pitchFamily="18" charset="0"/>
              </a:rPr>
              <a:t>analyzed</a:t>
            </a:r>
            <a:r>
              <a:rPr lang="en-IN" dirty="0">
                <a:latin typeface="Times New Roman" panose="02020603050405020304" pitchFamily="18" charset="0"/>
                <a:cs typeface="Times New Roman" panose="02020603050405020304" pitchFamily="18" charset="0"/>
              </a:rPr>
              <a:t> by computers. </a:t>
            </a: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There are two primary types of image representations:</a:t>
            </a:r>
          </a:p>
          <a:p>
            <a:pPr algn="just"/>
            <a:r>
              <a:rPr lang="en-IN" dirty="0">
                <a:latin typeface="Times New Roman" panose="02020603050405020304" pitchFamily="18" charset="0"/>
                <a:cs typeface="Times New Roman" panose="02020603050405020304" pitchFamily="18" charset="0"/>
              </a:rPr>
              <a:t>Raster (Pixel-based) Representation</a:t>
            </a:r>
          </a:p>
          <a:p>
            <a:pPr algn="just"/>
            <a:r>
              <a:rPr lang="en-IN" dirty="0">
                <a:latin typeface="Times New Roman" panose="02020603050405020304" pitchFamily="18" charset="0"/>
                <a:cs typeface="Times New Roman" panose="02020603050405020304" pitchFamily="18" charset="0"/>
              </a:rPr>
              <a:t>Vector Representation</a:t>
            </a:r>
          </a:p>
        </p:txBody>
      </p:sp>
    </p:spTree>
    <p:extLst>
      <p:ext uri="{BB962C8B-B14F-4D97-AF65-F5344CB8AC3E}">
        <p14:creationId xmlns:p14="http://schemas.microsoft.com/office/powerpoint/2010/main" val="1096157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E37E-8C45-4EAF-A16B-F082902FB6E0}"/>
              </a:ext>
            </a:extLst>
          </p:cNvPr>
          <p:cNvSpPr>
            <a:spLocks noGrp="1"/>
          </p:cNvSpPr>
          <p:nvPr>
            <p:ph type="title"/>
          </p:nvPr>
        </p:nvSpPr>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Raster (Pixel-based) Representation:</a:t>
            </a:r>
          </a:p>
        </p:txBody>
      </p:sp>
      <p:sp>
        <p:nvSpPr>
          <p:cNvPr id="3" name="Content Placeholder 2">
            <a:extLst>
              <a:ext uri="{FF2B5EF4-FFF2-40B4-BE49-F238E27FC236}">
                <a16:creationId xmlns:a16="http://schemas.microsoft.com/office/drawing/2014/main" id="{6EB37FAD-5364-4A16-B535-321DDC453B37}"/>
              </a:ext>
            </a:extLst>
          </p:cNvPr>
          <p:cNvSpPr>
            <a:spLocks noGrp="1"/>
          </p:cNvSpPr>
          <p:nvPr>
            <p:ph idx="1"/>
          </p:nvPr>
        </p:nvSpPr>
        <p:spPr>
          <a:xfrm>
            <a:off x="838200" y="1452282"/>
            <a:ext cx="10515600" cy="5172635"/>
          </a:xfrm>
        </p:spPr>
        <p:txBody>
          <a:bodyPr>
            <a:normAutofit fontScale="92500" lnSpcReduction="20000"/>
          </a:bodyPr>
          <a:lstStyle/>
          <a:p>
            <a:pPr algn="just"/>
            <a:r>
              <a:rPr lang="en-IN" sz="2200" dirty="0">
                <a:latin typeface="Times New Roman" panose="02020603050405020304" pitchFamily="18" charset="0"/>
                <a:cs typeface="Times New Roman" panose="02020603050405020304" pitchFamily="18" charset="0"/>
              </a:rPr>
              <a:t>In raster representation, the image is divided into a grid of pixels, where each pixel corresponds to a specific location in the image and holds information about the </a:t>
            </a:r>
            <a:r>
              <a:rPr lang="en-IN" sz="2200" dirty="0" err="1">
                <a:latin typeface="Times New Roman" panose="02020603050405020304" pitchFamily="18" charset="0"/>
                <a:cs typeface="Times New Roman" panose="02020603050405020304" pitchFamily="18" charset="0"/>
              </a:rPr>
              <a:t>color</a:t>
            </a:r>
            <a:r>
              <a:rPr lang="en-IN" sz="2200" dirty="0">
                <a:latin typeface="Times New Roman" panose="02020603050405020304" pitchFamily="18" charset="0"/>
                <a:cs typeface="Times New Roman" panose="02020603050405020304" pitchFamily="18" charset="0"/>
              </a:rPr>
              <a:t> and intensity at that location. </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solidFill>
                <a:schemeClr val="accent1"/>
              </a:solidFill>
              <a:latin typeface="Times New Roman" panose="02020603050405020304" pitchFamily="18" charset="0"/>
              <a:cs typeface="Times New Roman" panose="02020603050405020304" pitchFamily="18" charset="0"/>
            </a:endParaRPr>
          </a:p>
          <a:p>
            <a:pPr marL="0" indent="0" algn="just">
              <a:buNone/>
            </a:pPr>
            <a:endParaRPr lang="en-IN" dirty="0">
              <a:solidFill>
                <a:schemeClr val="accent1"/>
              </a:solidFill>
              <a:latin typeface="Times New Roman" panose="02020603050405020304" pitchFamily="18" charset="0"/>
              <a:cs typeface="Times New Roman" panose="02020603050405020304" pitchFamily="18" charset="0"/>
            </a:endParaRPr>
          </a:p>
          <a:p>
            <a:pPr marL="0" indent="0" algn="just">
              <a:buNone/>
            </a:pPr>
            <a:endParaRPr lang="en-IN" dirty="0">
              <a:solidFill>
                <a:schemeClr val="accent1"/>
              </a:solidFill>
              <a:latin typeface="Times New Roman" panose="02020603050405020304" pitchFamily="18" charset="0"/>
              <a:cs typeface="Times New Roman" panose="02020603050405020304" pitchFamily="18" charset="0"/>
            </a:endParaRPr>
          </a:p>
          <a:p>
            <a:pPr marL="0" indent="0" algn="just">
              <a:buNone/>
            </a:pPr>
            <a:endParaRPr lang="en-IN" dirty="0">
              <a:solidFill>
                <a:schemeClr val="accent1"/>
              </a:solidFill>
              <a:latin typeface="Times New Roman" panose="02020603050405020304" pitchFamily="18" charset="0"/>
              <a:cs typeface="Times New Roman" panose="02020603050405020304" pitchFamily="18" charset="0"/>
            </a:endParaRPr>
          </a:p>
          <a:p>
            <a:pPr marL="0" indent="0" algn="just">
              <a:buNone/>
            </a:pPr>
            <a:r>
              <a:rPr lang="en-IN" dirty="0">
                <a:solidFill>
                  <a:schemeClr val="accent1"/>
                </a:solidFill>
                <a:latin typeface="Times New Roman" panose="02020603050405020304" pitchFamily="18" charset="0"/>
                <a:cs typeface="Times New Roman" panose="02020603050405020304" pitchFamily="18" charset="0"/>
              </a:rPr>
              <a:t>Example: </a:t>
            </a:r>
            <a:r>
              <a:rPr lang="en-IN" dirty="0">
                <a:latin typeface="Times New Roman" panose="02020603050405020304" pitchFamily="18" charset="0"/>
                <a:cs typeface="Times New Roman" panose="02020603050405020304" pitchFamily="18" charset="0"/>
              </a:rPr>
              <a:t>The most common raster image formats include JPEG, PNG, and BMP.</a:t>
            </a:r>
          </a:p>
          <a:p>
            <a:pPr algn="just"/>
            <a:endParaRPr lang="en-IN" dirty="0"/>
          </a:p>
        </p:txBody>
      </p:sp>
      <p:pic>
        <p:nvPicPr>
          <p:cNvPr id="7" name="Picture 2" descr="Raster Data — QGIS Documentation documentation">
            <a:extLst>
              <a:ext uri="{FF2B5EF4-FFF2-40B4-BE49-F238E27FC236}">
                <a16:creationId xmlns:a16="http://schemas.microsoft.com/office/drawing/2014/main" id="{583B87F6-222E-498C-A2B8-57775EF35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259" y="2160492"/>
            <a:ext cx="4294094" cy="29314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9D40185-5ACB-4985-843E-4E50D3E8E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6412" y="2442883"/>
            <a:ext cx="5468471" cy="2239169"/>
          </a:xfrm>
          <a:prstGeom prst="rect">
            <a:avLst/>
          </a:prstGeom>
        </p:spPr>
      </p:pic>
    </p:spTree>
    <p:extLst>
      <p:ext uri="{BB962C8B-B14F-4D97-AF65-F5344CB8AC3E}">
        <p14:creationId xmlns:p14="http://schemas.microsoft.com/office/powerpoint/2010/main" val="366479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FE94-9152-467A-B164-634773EC105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Fundamentals of Image Processing</a:t>
            </a:r>
          </a:p>
        </p:txBody>
      </p:sp>
      <p:sp>
        <p:nvSpPr>
          <p:cNvPr id="3" name="Content Placeholder 2">
            <a:extLst>
              <a:ext uri="{FF2B5EF4-FFF2-40B4-BE49-F238E27FC236}">
                <a16:creationId xmlns:a16="http://schemas.microsoft.com/office/drawing/2014/main" id="{649A1452-E06C-4C33-BC13-1D2EDE03AFF1}"/>
              </a:ext>
            </a:extLst>
          </p:cNvPr>
          <p:cNvSpPr>
            <a:spLocks noGrp="1"/>
          </p:cNvSpPr>
          <p:nvPr>
            <p:ph idx="1"/>
          </p:nvPr>
        </p:nvSpPr>
        <p:spPr/>
        <p:txBody>
          <a:bodyPr/>
          <a:lstStyle/>
          <a:p>
            <a:pPr algn="just"/>
            <a:r>
              <a:rPr lang="en-IN" dirty="0">
                <a:solidFill>
                  <a:srgbClr val="FF0000"/>
                </a:solidFill>
                <a:latin typeface="Times New Roman" panose="02020603050405020304" pitchFamily="18" charset="0"/>
                <a:cs typeface="Times New Roman" panose="02020603050405020304" pitchFamily="18" charset="0"/>
              </a:rPr>
              <a:t>Image processing: </a:t>
            </a:r>
            <a:r>
              <a:rPr lang="en-US" dirty="0">
                <a:solidFill>
                  <a:schemeClr val="accent1"/>
                </a:solidFill>
                <a:latin typeface="Times New Roman" panose="02020603050405020304" pitchFamily="18" charset="0"/>
                <a:cs typeface="Times New Roman" panose="02020603050405020304" pitchFamily="18" charset="0"/>
              </a:rPr>
              <a:t>Image processing is the process of transforming an image into a digital form and performing certain operations to get some useful information from it. </a:t>
            </a:r>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56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134DDB-B7F6-4F21-BB36-816376B8D3E9}"/>
              </a:ext>
            </a:extLst>
          </p:cNvPr>
          <p:cNvSpPr txBox="1"/>
          <p:nvPr/>
        </p:nvSpPr>
        <p:spPr>
          <a:xfrm>
            <a:off x="564776" y="591669"/>
            <a:ext cx="10856258" cy="2492990"/>
          </a:xfrm>
          <a:prstGeom prst="rect">
            <a:avLst/>
          </a:prstGeom>
          <a:noFill/>
        </p:spPr>
        <p:txBody>
          <a:bodyPr wrap="square">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Important facts about Raster Representation:</a:t>
            </a:r>
          </a:p>
          <a:p>
            <a:pPr algn="ctr"/>
            <a:endParaRPr lang="en-IN" sz="2800"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Raster graphics are bitmaps.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bitmap is a grid of individual pixels that collectively compose an image.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Raster graphics render images as a collection of countless tiny squares.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Each square, or pixel, is coded in a specific hue or shade.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Individually, these pixels are worthless. Together, they’re worth a thousand words.</a:t>
            </a:r>
          </a:p>
        </p:txBody>
      </p:sp>
    </p:spTree>
    <p:extLst>
      <p:ext uri="{BB962C8B-B14F-4D97-AF65-F5344CB8AC3E}">
        <p14:creationId xmlns:p14="http://schemas.microsoft.com/office/powerpoint/2010/main" val="1730874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E37E-8C45-4EAF-A16B-F082902FB6E0}"/>
              </a:ext>
            </a:extLst>
          </p:cNvPr>
          <p:cNvSpPr>
            <a:spLocks noGrp="1"/>
          </p:cNvSpPr>
          <p:nvPr>
            <p:ph type="title"/>
          </p:nvPr>
        </p:nvSpPr>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Vector Representation:</a:t>
            </a:r>
          </a:p>
        </p:txBody>
      </p:sp>
      <p:sp>
        <p:nvSpPr>
          <p:cNvPr id="3" name="Content Placeholder 2">
            <a:extLst>
              <a:ext uri="{FF2B5EF4-FFF2-40B4-BE49-F238E27FC236}">
                <a16:creationId xmlns:a16="http://schemas.microsoft.com/office/drawing/2014/main" id="{6EB37FAD-5364-4A16-B535-321DDC453B37}"/>
              </a:ext>
            </a:extLst>
          </p:cNvPr>
          <p:cNvSpPr>
            <a:spLocks noGrp="1"/>
          </p:cNvSpPr>
          <p:nvPr>
            <p:ph idx="1"/>
          </p:nvPr>
        </p:nvSpPr>
        <p:spPr>
          <a:xfrm>
            <a:off x="918882" y="1449107"/>
            <a:ext cx="10515600" cy="5043767"/>
          </a:xfrm>
        </p:spPr>
        <p:txBody>
          <a:bodyPr>
            <a:normAutofit fontScale="92500" lnSpcReduction="10000"/>
          </a:bodyPr>
          <a:lstStyle/>
          <a:p>
            <a:pPr marL="0" indent="0" algn="just">
              <a:buNone/>
            </a:pPr>
            <a:r>
              <a:rPr lang="en-IN" dirty="0">
                <a:latin typeface="Times New Roman" panose="02020603050405020304" pitchFamily="18" charset="0"/>
                <a:cs typeface="Times New Roman" panose="02020603050405020304" pitchFamily="18" charset="0"/>
              </a:rPr>
              <a:t>In vector representation, an image is described using geometric primitives such as lines, curves, and shapes, along with attributes like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and position. Vector representations are resolution-independent and can be scaled without loss of quality.</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solidFill>
                <a:schemeClr val="accent1"/>
              </a:solidFill>
              <a:latin typeface="Times New Roman" panose="02020603050405020304" pitchFamily="18" charset="0"/>
              <a:cs typeface="Times New Roman" panose="02020603050405020304" pitchFamily="18" charset="0"/>
            </a:endParaRPr>
          </a:p>
          <a:p>
            <a:pPr marL="0" indent="0" algn="just">
              <a:buNone/>
            </a:pPr>
            <a:endParaRPr lang="en-IN" dirty="0">
              <a:solidFill>
                <a:schemeClr val="accent1"/>
              </a:solidFill>
              <a:latin typeface="Times New Roman" panose="02020603050405020304" pitchFamily="18" charset="0"/>
              <a:cs typeface="Times New Roman" panose="02020603050405020304" pitchFamily="18" charset="0"/>
            </a:endParaRPr>
          </a:p>
          <a:p>
            <a:pPr marL="0" indent="0" algn="just">
              <a:buNone/>
            </a:pPr>
            <a:endParaRPr lang="en-IN" dirty="0">
              <a:solidFill>
                <a:schemeClr val="accent1"/>
              </a:solidFill>
              <a:latin typeface="Times New Roman" panose="02020603050405020304" pitchFamily="18" charset="0"/>
              <a:cs typeface="Times New Roman" panose="02020603050405020304" pitchFamily="18" charset="0"/>
            </a:endParaRPr>
          </a:p>
          <a:p>
            <a:pPr marL="0" indent="0" algn="just">
              <a:buNone/>
            </a:pPr>
            <a:endParaRPr lang="en-IN" dirty="0">
              <a:solidFill>
                <a:schemeClr val="accent1"/>
              </a:solidFill>
              <a:latin typeface="Times New Roman" panose="02020603050405020304" pitchFamily="18" charset="0"/>
              <a:cs typeface="Times New Roman" panose="02020603050405020304" pitchFamily="18" charset="0"/>
            </a:endParaRPr>
          </a:p>
          <a:p>
            <a:pPr marL="0" indent="0" algn="just">
              <a:buNone/>
            </a:pPr>
            <a:endParaRPr lang="en-IN" dirty="0">
              <a:solidFill>
                <a:schemeClr val="accent1"/>
              </a:solidFill>
              <a:latin typeface="Times New Roman" panose="02020603050405020304" pitchFamily="18" charset="0"/>
              <a:cs typeface="Times New Roman" panose="02020603050405020304" pitchFamily="18" charset="0"/>
            </a:endParaRPr>
          </a:p>
          <a:p>
            <a:pPr marL="0" indent="0" algn="just">
              <a:buNone/>
            </a:pPr>
            <a:r>
              <a:rPr lang="en-IN" dirty="0">
                <a:solidFill>
                  <a:schemeClr val="accent1"/>
                </a:solidFill>
                <a:latin typeface="Times New Roman" panose="02020603050405020304" pitchFamily="18" charset="0"/>
                <a:cs typeface="Times New Roman" panose="02020603050405020304" pitchFamily="18" charset="0"/>
              </a:rPr>
              <a:t>Example: </a:t>
            </a:r>
            <a:r>
              <a:rPr lang="en-IN" dirty="0">
                <a:latin typeface="Times New Roman" panose="02020603050405020304" pitchFamily="18" charset="0"/>
                <a:cs typeface="Times New Roman" panose="02020603050405020304" pitchFamily="18" charset="0"/>
              </a:rPr>
              <a:t>They are commonly used in computer-aided design (CAD) and graphic design applications.</a:t>
            </a:r>
          </a:p>
          <a:p>
            <a:pPr algn="just"/>
            <a:endParaRPr lang="en-IN" dirty="0"/>
          </a:p>
        </p:txBody>
      </p:sp>
      <p:pic>
        <p:nvPicPr>
          <p:cNvPr id="6" name="Picture 5">
            <a:extLst>
              <a:ext uri="{FF2B5EF4-FFF2-40B4-BE49-F238E27FC236}">
                <a16:creationId xmlns:a16="http://schemas.microsoft.com/office/drawing/2014/main" id="{CC4D2FF4-E593-41AA-AFC5-222ED9023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353" y="2774671"/>
            <a:ext cx="5513294" cy="2634222"/>
          </a:xfrm>
          <a:prstGeom prst="rect">
            <a:avLst/>
          </a:prstGeom>
        </p:spPr>
      </p:pic>
    </p:spTree>
    <p:extLst>
      <p:ext uri="{BB962C8B-B14F-4D97-AF65-F5344CB8AC3E}">
        <p14:creationId xmlns:p14="http://schemas.microsoft.com/office/powerpoint/2010/main" val="2218146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16E3-1F90-47BC-A5D5-265976E835E1}"/>
              </a:ext>
            </a:extLst>
          </p:cNvPr>
          <p:cNvSpPr>
            <a:spLocks noGrp="1"/>
          </p:cNvSpPr>
          <p:nvPr>
            <p:ph type="title"/>
          </p:nvPr>
        </p:nvSpPr>
        <p:spPr>
          <a:xfrm>
            <a:off x="838200" y="365125"/>
            <a:ext cx="10515600" cy="728569"/>
          </a:xfrm>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Quiz Time</a:t>
            </a:r>
          </a:p>
        </p:txBody>
      </p:sp>
      <p:sp>
        <p:nvSpPr>
          <p:cNvPr id="3" name="Content Placeholder 2">
            <a:extLst>
              <a:ext uri="{FF2B5EF4-FFF2-40B4-BE49-F238E27FC236}">
                <a16:creationId xmlns:a16="http://schemas.microsoft.com/office/drawing/2014/main" id="{DE7BFCBB-8471-4B7E-B0F5-B752F7F59331}"/>
              </a:ext>
            </a:extLst>
          </p:cNvPr>
          <p:cNvSpPr>
            <a:spLocks noGrp="1"/>
          </p:cNvSpPr>
          <p:nvPr>
            <p:ph idx="1"/>
          </p:nvPr>
        </p:nvSpPr>
        <p:spPr>
          <a:xfrm>
            <a:off x="838200" y="1189131"/>
            <a:ext cx="10515600" cy="4351338"/>
          </a:xfrm>
        </p:spPr>
        <p:txBody>
          <a:bodyPr>
            <a:normAutofit/>
          </a:bodyPr>
          <a:lstStyle/>
          <a:p>
            <a:pPr marL="457200" indent="-457200">
              <a:buFont typeface="+mj-lt"/>
              <a:buAutoNum type="arabicPeriod"/>
            </a:pPr>
            <a:r>
              <a:rPr lang="en-IN" sz="2000" dirty="0">
                <a:solidFill>
                  <a:schemeClr val="accent1"/>
                </a:solidFill>
                <a:latin typeface="Times New Roman" panose="02020603050405020304" pitchFamily="18" charset="0"/>
                <a:cs typeface="Times New Roman" panose="02020603050405020304" pitchFamily="18" charset="0"/>
              </a:rPr>
              <a:t>Image is described using geometric primitives such as line, curves in:</a:t>
            </a:r>
          </a:p>
          <a:p>
            <a:pPr marL="514350" indent="-514350">
              <a:buAutoNum type="alphaLcParenR"/>
            </a:pPr>
            <a:r>
              <a:rPr lang="en-IN" sz="2000" dirty="0">
                <a:latin typeface="Times New Roman" panose="02020603050405020304" pitchFamily="18" charset="0"/>
                <a:cs typeface="Times New Roman" panose="02020603050405020304" pitchFamily="18" charset="0"/>
              </a:rPr>
              <a:t>Polar representation</a:t>
            </a:r>
          </a:p>
          <a:p>
            <a:pPr marL="514350" indent="-514350">
              <a:buAutoNum type="alphaLcParenR"/>
            </a:pPr>
            <a:r>
              <a:rPr lang="en-IN" sz="2000" dirty="0">
                <a:latin typeface="Times New Roman" panose="02020603050405020304" pitchFamily="18" charset="0"/>
                <a:cs typeface="Times New Roman" panose="02020603050405020304" pitchFamily="18" charset="0"/>
              </a:rPr>
              <a:t>Raster representation</a:t>
            </a:r>
          </a:p>
          <a:p>
            <a:pPr marL="514350" indent="-514350">
              <a:buAutoNum type="alphaLcParenR"/>
            </a:pPr>
            <a:r>
              <a:rPr lang="en-IN" sz="2000" dirty="0">
                <a:latin typeface="Times New Roman" panose="02020603050405020304" pitchFamily="18" charset="0"/>
                <a:cs typeface="Times New Roman" panose="02020603050405020304" pitchFamily="18" charset="0"/>
              </a:rPr>
              <a:t>Vertical representation</a:t>
            </a:r>
          </a:p>
          <a:p>
            <a:pPr marL="514350" indent="-514350">
              <a:buAutoNum type="alphaLcParenR"/>
            </a:pPr>
            <a:r>
              <a:rPr lang="en-IN" sz="2000" b="1" dirty="0">
                <a:latin typeface="Times New Roman" panose="02020603050405020304" pitchFamily="18" charset="0"/>
                <a:cs typeface="Times New Roman" panose="02020603050405020304" pitchFamily="18" charset="0"/>
              </a:rPr>
              <a:t>Vector representation</a:t>
            </a:r>
          </a:p>
          <a:p>
            <a:pPr marL="457200" indent="-457200">
              <a:buAutoNum type="arabicPeriod" startAt="2"/>
            </a:pPr>
            <a:r>
              <a:rPr lang="en-US" sz="2000" dirty="0">
                <a:solidFill>
                  <a:schemeClr val="accent1"/>
                </a:solidFill>
                <a:latin typeface="Times New Roman" panose="02020603050405020304" pitchFamily="18" charset="0"/>
                <a:cs typeface="Times New Roman" panose="02020603050405020304" pitchFamily="18" charset="0"/>
              </a:rPr>
              <a:t>Images are constructed through pixels in:</a:t>
            </a:r>
          </a:p>
          <a:p>
            <a:pPr marL="514350" indent="-514350">
              <a:buAutoNum type="alphaLcParenR"/>
            </a:pPr>
            <a:r>
              <a:rPr lang="en-IN" sz="2000" dirty="0">
                <a:latin typeface="Times New Roman" panose="02020603050405020304" pitchFamily="18" charset="0"/>
                <a:cs typeface="Times New Roman" panose="02020603050405020304" pitchFamily="18" charset="0"/>
              </a:rPr>
              <a:t>Polar representation</a:t>
            </a:r>
          </a:p>
          <a:p>
            <a:pPr marL="514350" indent="-514350">
              <a:buAutoNum type="alphaLcParenR"/>
            </a:pPr>
            <a:r>
              <a:rPr lang="en-IN" sz="2000" b="1" dirty="0">
                <a:latin typeface="Times New Roman" panose="02020603050405020304" pitchFamily="18" charset="0"/>
                <a:cs typeface="Times New Roman" panose="02020603050405020304" pitchFamily="18" charset="0"/>
              </a:rPr>
              <a:t>Raster representation</a:t>
            </a:r>
          </a:p>
          <a:p>
            <a:pPr marL="514350" indent="-514350">
              <a:buAutoNum type="alphaLcParenR"/>
            </a:pPr>
            <a:r>
              <a:rPr lang="en-IN" sz="2000" dirty="0">
                <a:latin typeface="Times New Roman" panose="02020603050405020304" pitchFamily="18" charset="0"/>
                <a:cs typeface="Times New Roman" panose="02020603050405020304" pitchFamily="18" charset="0"/>
              </a:rPr>
              <a:t>Vertical representation</a:t>
            </a:r>
          </a:p>
          <a:p>
            <a:pPr marL="514350" indent="-514350">
              <a:buAutoNum type="alphaLcParenR"/>
            </a:pPr>
            <a:r>
              <a:rPr lang="en-IN" sz="2000" dirty="0">
                <a:latin typeface="Times New Roman" panose="02020603050405020304" pitchFamily="18" charset="0"/>
                <a:cs typeface="Times New Roman" panose="02020603050405020304" pitchFamily="18" charset="0"/>
              </a:rPr>
              <a:t>Vector representation</a:t>
            </a:r>
          </a:p>
          <a:p>
            <a:pPr marL="0" indent="0">
              <a:buNone/>
            </a:pPr>
            <a:endParaRPr lang="en-IN" sz="2000" dirty="0">
              <a:solidFill>
                <a:schemeClr val="accent1"/>
              </a:solidFill>
            </a:endParaRPr>
          </a:p>
        </p:txBody>
      </p:sp>
    </p:spTree>
    <p:extLst>
      <p:ext uri="{BB962C8B-B14F-4D97-AF65-F5344CB8AC3E}">
        <p14:creationId xmlns:p14="http://schemas.microsoft.com/office/powerpoint/2010/main" val="1270153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61385-18AB-4088-B9BA-3CCA6128486D}"/>
              </a:ext>
            </a:extLst>
          </p:cNvPr>
          <p:cNvSpPr txBox="1"/>
          <p:nvPr/>
        </p:nvSpPr>
        <p:spPr>
          <a:xfrm>
            <a:off x="322729" y="340658"/>
            <a:ext cx="11017624" cy="2646878"/>
          </a:xfrm>
          <a:prstGeom prst="rect">
            <a:avLst/>
          </a:prstGeom>
          <a:noFill/>
        </p:spPr>
        <p:txBody>
          <a:bodyPr wrap="square">
            <a:spAutoFit/>
          </a:bodyPr>
          <a:lstStyle/>
          <a:p>
            <a:pPr algn="just"/>
            <a:endParaRPr lang="en-IN" dirty="0"/>
          </a:p>
          <a:p>
            <a:pPr algn="ctr"/>
            <a:r>
              <a:rPr lang="en-IN" sz="2400" b="1" dirty="0">
                <a:solidFill>
                  <a:srgbClr val="FF0000"/>
                </a:solidFill>
                <a:latin typeface="Times New Roman" panose="02020603050405020304" pitchFamily="18" charset="0"/>
                <a:cs typeface="Times New Roman" panose="02020603050405020304" pitchFamily="18" charset="0"/>
              </a:rPr>
              <a:t>Important thing to keep in Mind: </a:t>
            </a:r>
          </a:p>
          <a:p>
            <a:pPr algn="ctr"/>
            <a:endParaRPr lang="en-IN" sz="2400" b="1" dirty="0">
              <a:solidFill>
                <a:srgbClr val="FF0000"/>
              </a:solidFill>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Image representation is crucial because it affects the efficiency and accuracy of image processing algorithms. </a:t>
            </a:r>
          </a:p>
          <a:p>
            <a:pPr algn="just"/>
            <a:r>
              <a:rPr lang="en-IN" sz="2000" dirty="0">
                <a:latin typeface="Times New Roman" panose="02020603050405020304" pitchFamily="18" charset="0"/>
                <a:cs typeface="Times New Roman" panose="02020603050405020304" pitchFamily="18" charset="0"/>
              </a:rPr>
              <a:t>Depending on the task at hand, different image representations might be more suitable. </a:t>
            </a:r>
          </a:p>
          <a:p>
            <a:pPr algn="just"/>
            <a:r>
              <a:rPr lang="en-IN" sz="2000" b="1" dirty="0">
                <a:solidFill>
                  <a:schemeClr val="accent1"/>
                </a:solidFill>
                <a:latin typeface="Times New Roman" panose="02020603050405020304" pitchFamily="18" charset="0"/>
                <a:cs typeface="Times New Roman" panose="02020603050405020304" pitchFamily="18" charset="0"/>
              </a:rPr>
              <a:t>For example: </a:t>
            </a:r>
            <a:r>
              <a:rPr lang="en-IN" sz="2000" dirty="0">
                <a:latin typeface="Times New Roman" panose="02020603050405020304" pitchFamily="18" charset="0"/>
                <a:cs typeface="Times New Roman" panose="02020603050405020304" pitchFamily="18" charset="0"/>
              </a:rPr>
              <a:t>Raster representations are better for tasks like image filtering and manipulation, while vector representations are preferred for tasks like logo design or geometric transformations.</a:t>
            </a:r>
          </a:p>
        </p:txBody>
      </p:sp>
    </p:spTree>
    <p:extLst>
      <p:ext uri="{BB962C8B-B14F-4D97-AF65-F5344CB8AC3E}">
        <p14:creationId xmlns:p14="http://schemas.microsoft.com/office/powerpoint/2010/main" val="4243650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A42E40-C0F7-4BB4-9A90-731DFA15A47C}"/>
              </a:ext>
            </a:extLst>
          </p:cNvPr>
          <p:cNvSpPr/>
          <p:nvPr/>
        </p:nvSpPr>
        <p:spPr>
          <a:xfrm>
            <a:off x="3974534" y="2505670"/>
            <a:ext cx="4242932"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2711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8798-5B91-4036-A5A3-2CBB2DF94532}"/>
              </a:ext>
            </a:extLst>
          </p:cNvPr>
          <p:cNvSpPr>
            <a:spLocks noGrp="1"/>
          </p:cNvSpPr>
          <p:nvPr>
            <p:ph type="title"/>
          </p:nvPr>
        </p:nvSpPr>
        <p:spPr>
          <a:xfrm>
            <a:off x="838200" y="365126"/>
            <a:ext cx="10515600" cy="889934"/>
          </a:xfrm>
        </p:spPr>
        <p:txBody>
          <a:bodyPr/>
          <a:lstStyle/>
          <a:p>
            <a:r>
              <a:rPr lang="en-IN" dirty="0">
                <a:solidFill>
                  <a:schemeClr val="accent1"/>
                </a:solidFill>
                <a:latin typeface="Times New Roman" panose="02020603050405020304" pitchFamily="18" charset="0"/>
                <a:cs typeface="Times New Roman" panose="02020603050405020304" pitchFamily="18" charset="0"/>
              </a:rPr>
              <a:t>Various Fundamentals of image processing</a:t>
            </a:r>
            <a:endParaRPr lang="en-IN" dirty="0"/>
          </a:p>
        </p:txBody>
      </p:sp>
      <p:pic>
        <p:nvPicPr>
          <p:cNvPr id="4" name="Picture 3">
            <a:extLst>
              <a:ext uri="{FF2B5EF4-FFF2-40B4-BE49-F238E27FC236}">
                <a16:creationId xmlns:a16="http://schemas.microsoft.com/office/drawing/2014/main" id="{3835525F-E894-4E84-BD18-D2AA447F7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727" y="1255060"/>
            <a:ext cx="9561755" cy="5127362"/>
          </a:xfrm>
          <a:prstGeom prst="rect">
            <a:avLst/>
          </a:prstGeom>
        </p:spPr>
      </p:pic>
    </p:spTree>
    <p:extLst>
      <p:ext uri="{BB962C8B-B14F-4D97-AF65-F5344CB8AC3E}">
        <p14:creationId xmlns:p14="http://schemas.microsoft.com/office/powerpoint/2010/main" val="2403309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96A7DE-60AF-4FAA-8ED2-A5C15BD07DC1}"/>
              </a:ext>
            </a:extLst>
          </p:cNvPr>
          <p:cNvSpPr>
            <a:spLocks noGrp="1"/>
          </p:cNvSpPr>
          <p:nvPr>
            <p:ph idx="1"/>
          </p:nvPr>
        </p:nvSpPr>
        <p:spPr>
          <a:xfrm>
            <a:off x="553039" y="780299"/>
            <a:ext cx="11085921" cy="5022294"/>
          </a:xfrm>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Image Acquisition</a:t>
            </a:r>
          </a:p>
          <a:p>
            <a:pPr marL="0" indent="0" algn="just">
              <a:buNone/>
            </a:pPr>
            <a:r>
              <a:rPr lang="en-US" dirty="0">
                <a:solidFill>
                  <a:srgbClr val="FF0000"/>
                </a:solidFill>
                <a:latin typeface="Times New Roman" panose="02020603050405020304" pitchFamily="18" charset="0"/>
                <a:cs typeface="Times New Roman" panose="02020603050405020304" pitchFamily="18" charset="0"/>
              </a:rPr>
              <a:t>Image acquisition is the first step in image processing. This step is also known as preprocessing in image processing. It involves retrieving the image from a source, usually a hardware-based source.</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Image Enhancement</a:t>
            </a:r>
          </a:p>
          <a:p>
            <a:pPr marL="0" indent="0" algn="just">
              <a:buNone/>
            </a:pPr>
            <a:r>
              <a:rPr lang="en-US" dirty="0">
                <a:solidFill>
                  <a:srgbClr val="FF0000"/>
                </a:solidFill>
                <a:latin typeface="Times New Roman" panose="02020603050405020304" pitchFamily="18" charset="0"/>
                <a:cs typeface="Times New Roman" panose="02020603050405020304" pitchFamily="18" charset="0"/>
              </a:rPr>
              <a:t>Image enhancement is the process of bringing out and highlighting certain features of interest in an image. This can involve changing the brightness, contrast, etc.</a:t>
            </a:r>
          </a:p>
          <a:p>
            <a:pPr algn="just"/>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Image Restoration</a:t>
            </a:r>
          </a:p>
          <a:p>
            <a:pPr marL="0" indent="0" algn="just">
              <a:buNone/>
            </a:pPr>
            <a:r>
              <a:rPr lang="en-US" dirty="0">
                <a:solidFill>
                  <a:srgbClr val="FF0000"/>
                </a:solidFill>
                <a:latin typeface="Times New Roman" panose="02020603050405020304" pitchFamily="18" charset="0"/>
                <a:cs typeface="Times New Roman" panose="02020603050405020304" pitchFamily="18" charset="0"/>
              </a:rPr>
              <a:t>Image restoration is the process of improving the appearance of an image. However, unlike image enhancement, image restoration is done using certain mathematical or probabilistic models.</a:t>
            </a:r>
          </a:p>
          <a:p>
            <a:pPr algn="just"/>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Color Image Processing</a:t>
            </a:r>
          </a:p>
          <a:p>
            <a:pPr marL="0" indent="0" algn="just">
              <a:buNone/>
            </a:pPr>
            <a:r>
              <a:rPr lang="en-US" dirty="0">
                <a:solidFill>
                  <a:srgbClr val="FF0000"/>
                </a:solidFill>
                <a:latin typeface="Times New Roman" panose="02020603050405020304" pitchFamily="18" charset="0"/>
                <a:cs typeface="Times New Roman" panose="02020603050405020304" pitchFamily="18" charset="0"/>
              </a:rPr>
              <a:t>Color image processing includes a number of color modeling techniques in a digital domain. This step has gained prominence due to the significant use of digital images over the internet.</a:t>
            </a:r>
          </a:p>
          <a:p>
            <a:pPr algn="just"/>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45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762DE-DD15-497D-BC3B-917BA8BC91BD}"/>
              </a:ext>
            </a:extLst>
          </p:cNvPr>
          <p:cNvSpPr txBox="1"/>
          <p:nvPr/>
        </p:nvSpPr>
        <p:spPr>
          <a:xfrm>
            <a:off x="565608" y="581116"/>
            <a:ext cx="11151910" cy="440120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Wavelets and Multi-resolution Processing</a:t>
            </a:r>
          </a:p>
          <a:p>
            <a:pPr algn="just"/>
            <a:r>
              <a:rPr lang="en-US" sz="2000" dirty="0">
                <a:solidFill>
                  <a:srgbClr val="FF0000"/>
                </a:solidFill>
                <a:latin typeface="Times New Roman" panose="02020603050405020304" pitchFamily="18" charset="0"/>
                <a:cs typeface="Times New Roman" panose="02020603050405020304" pitchFamily="18" charset="0"/>
              </a:rPr>
              <a:t>Wavelets are used to represent images in various degrees of resolution. The images are subdivided into wavelets or smaller regions for data compression and for pyramidal representation.</a:t>
            </a:r>
          </a:p>
          <a:p>
            <a:pPr algn="just"/>
            <a:endParaRPr lang="en-US" sz="2000" dirty="0">
              <a:solidFill>
                <a:srgbClr val="FF0000"/>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Compression</a:t>
            </a:r>
          </a:p>
          <a:p>
            <a:pPr algn="just"/>
            <a:r>
              <a:rPr lang="en-US" sz="2000" dirty="0">
                <a:solidFill>
                  <a:srgbClr val="FF0000"/>
                </a:solidFill>
                <a:latin typeface="Times New Roman" panose="02020603050405020304" pitchFamily="18" charset="0"/>
                <a:cs typeface="Times New Roman" panose="02020603050405020304" pitchFamily="18" charset="0"/>
              </a:rPr>
              <a:t>Compression is a process used to reduce the storage required to save an image or the bandwidth required to transmit it. This is done particularly when the image is for use on the Internet.</a:t>
            </a:r>
          </a:p>
          <a:p>
            <a:pPr algn="just"/>
            <a:endParaRPr lang="en-US" sz="2000" dirty="0">
              <a:solidFill>
                <a:srgbClr val="FF0000"/>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Morphological Processing</a:t>
            </a:r>
          </a:p>
          <a:p>
            <a:pPr algn="just"/>
            <a:r>
              <a:rPr lang="en-US" sz="2000" dirty="0">
                <a:solidFill>
                  <a:srgbClr val="FF0000"/>
                </a:solidFill>
                <a:latin typeface="Times New Roman" panose="02020603050405020304" pitchFamily="18" charset="0"/>
                <a:cs typeface="Times New Roman" panose="02020603050405020304" pitchFamily="18" charset="0"/>
              </a:rPr>
              <a:t>Morphological processing is a set of processing operations for morphing images based on their shapes.</a:t>
            </a:r>
          </a:p>
          <a:p>
            <a:pPr algn="just"/>
            <a:endParaRPr lang="en-US" sz="2000" dirty="0">
              <a:solidFill>
                <a:srgbClr val="FF0000"/>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Segmentation</a:t>
            </a:r>
          </a:p>
          <a:p>
            <a:pPr algn="just"/>
            <a:r>
              <a:rPr lang="en-US" sz="2000" dirty="0">
                <a:solidFill>
                  <a:srgbClr val="FF0000"/>
                </a:solidFill>
                <a:latin typeface="Times New Roman" panose="02020603050405020304" pitchFamily="18" charset="0"/>
                <a:cs typeface="Times New Roman" panose="02020603050405020304" pitchFamily="18" charset="0"/>
              </a:rPr>
              <a:t>Segmentation is one of the most difficult steps of image processing. It involves partitioning an image into multiple parts or regions based on characteristics of the pixels in </a:t>
            </a:r>
            <a:r>
              <a:rPr lang="en-US" sz="2000">
                <a:solidFill>
                  <a:srgbClr val="FF0000"/>
                </a:solidFill>
                <a:latin typeface="Times New Roman" panose="02020603050405020304" pitchFamily="18" charset="0"/>
                <a:cs typeface="Times New Roman" panose="02020603050405020304" pitchFamily="18" charset="0"/>
              </a:rPr>
              <a:t>the image. </a:t>
            </a:r>
            <a:endParaRPr lang="en-IN"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12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598C2-FA99-49C1-BCC2-99DB9FA9E21F}"/>
              </a:ext>
            </a:extLst>
          </p:cNvPr>
          <p:cNvSpPr>
            <a:spLocks noGrp="1"/>
          </p:cNvSpPr>
          <p:nvPr>
            <p:ph type="title"/>
          </p:nvPr>
        </p:nvSpPr>
        <p:spPr>
          <a:xfrm>
            <a:off x="838200" y="365126"/>
            <a:ext cx="10515600" cy="586982"/>
          </a:xfrm>
        </p:spPr>
        <p:txBody>
          <a:bodyPr>
            <a:normAutofit/>
          </a:bodyPr>
          <a:lstStyle/>
          <a:p>
            <a:pPr algn="ctr"/>
            <a:r>
              <a:rPr lang="en-IN" sz="2800" u="sng" dirty="0">
                <a:solidFill>
                  <a:schemeClr val="accent1"/>
                </a:solidFill>
                <a:latin typeface="Times New Roman" panose="02020603050405020304" pitchFamily="18" charset="0"/>
                <a:cs typeface="Times New Roman" panose="02020603050405020304" pitchFamily="18" charset="0"/>
              </a:rPr>
              <a:t>I</a:t>
            </a:r>
            <a:r>
              <a:rPr lang="en-IN" sz="2800" i="0" u="sng" strike="noStrike" baseline="0" dirty="0">
                <a:solidFill>
                  <a:schemeClr val="accent1"/>
                </a:solidFill>
                <a:latin typeface="Times New Roman" panose="02020603050405020304" pitchFamily="18" charset="0"/>
                <a:cs typeface="Times New Roman" panose="02020603050405020304" pitchFamily="18" charset="0"/>
              </a:rPr>
              <a:t>mage </a:t>
            </a:r>
            <a:r>
              <a:rPr lang="en-IN" sz="2800" u="sng" dirty="0">
                <a:solidFill>
                  <a:schemeClr val="accent1"/>
                </a:solidFill>
                <a:latin typeface="Times New Roman" panose="02020603050405020304" pitchFamily="18" charset="0"/>
                <a:cs typeface="Times New Roman" panose="02020603050405020304" pitchFamily="18" charset="0"/>
              </a:rPr>
              <a:t>A</a:t>
            </a:r>
            <a:r>
              <a:rPr lang="en-IN" sz="2800" i="0" u="sng" strike="noStrike" baseline="0" dirty="0">
                <a:solidFill>
                  <a:schemeClr val="accent1"/>
                </a:solidFill>
                <a:latin typeface="Times New Roman" panose="02020603050405020304" pitchFamily="18" charset="0"/>
                <a:cs typeface="Times New Roman" panose="02020603050405020304" pitchFamily="18" charset="0"/>
              </a:rPr>
              <a:t>cquisition and representation</a:t>
            </a:r>
            <a:endParaRPr lang="en-IN" sz="2800"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79618F-8BEE-44C0-A209-A3BE1A0AC79F}"/>
              </a:ext>
            </a:extLst>
          </p:cNvPr>
          <p:cNvSpPr>
            <a:spLocks noGrp="1"/>
          </p:cNvSpPr>
          <p:nvPr>
            <p:ph idx="1"/>
          </p:nvPr>
        </p:nvSpPr>
        <p:spPr>
          <a:xfrm>
            <a:off x="1215272" y="1238643"/>
            <a:ext cx="10515600" cy="4351338"/>
          </a:xfrm>
        </p:spPr>
        <p:txBody>
          <a:bodyPr>
            <a:normAutofit/>
          </a:bodyPr>
          <a:lstStyle/>
          <a:p>
            <a:pPr marL="0" indent="0" algn="just">
              <a:buNone/>
            </a:pPr>
            <a:r>
              <a:rPr lang="en-IN" sz="3200" dirty="0">
                <a:solidFill>
                  <a:schemeClr val="accent2"/>
                </a:solidFill>
                <a:latin typeface="Times New Roman" panose="02020603050405020304" pitchFamily="18" charset="0"/>
                <a:cs typeface="Times New Roman" panose="02020603050405020304" pitchFamily="18" charset="0"/>
              </a:rPr>
              <a:t>I</a:t>
            </a:r>
            <a:r>
              <a:rPr lang="en-IN" sz="3200" b="0" i="0" strike="noStrike" baseline="0" dirty="0">
                <a:solidFill>
                  <a:schemeClr val="accent2"/>
                </a:solidFill>
                <a:latin typeface="Times New Roman" panose="02020603050405020304" pitchFamily="18" charset="0"/>
                <a:cs typeface="Times New Roman" panose="02020603050405020304" pitchFamily="18" charset="0"/>
              </a:rPr>
              <a:t>mage Acquisition:</a:t>
            </a:r>
            <a:endParaRPr lang="en-IN" b="0" i="0" strike="noStrike" baseline="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Image acquisition refers to the process of capturing visual data from the real world using imaging devices such as cameras, scanners, or sensors.</a:t>
            </a:r>
          </a:p>
          <a:p>
            <a:pPr algn="just"/>
            <a:r>
              <a:rPr lang="en-US" sz="2400" dirty="0">
                <a:latin typeface="Times New Roman" panose="02020603050405020304" pitchFamily="18" charset="0"/>
                <a:cs typeface="Times New Roman" panose="02020603050405020304" pitchFamily="18" charset="0"/>
              </a:rPr>
              <a:t>The goal is to convert the continuous variations in light intensity across a scene into digital data that can be processed by a computer.</a:t>
            </a:r>
          </a:p>
          <a:p>
            <a:pPr algn="just"/>
            <a:r>
              <a:rPr lang="en-US" sz="2400" dirty="0">
                <a:latin typeface="Times New Roman" panose="02020603050405020304" pitchFamily="18" charset="0"/>
                <a:cs typeface="Times New Roman" panose="02020603050405020304" pitchFamily="18" charset="0"/>
              </a:rPr>
              <a:t>The quality of image acquisition depends on several factors, including the type of imaging device, the resolution (number of pixels), the sensitivity to light, and the presence of noise.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0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Imaging Principles</a:t>
            </a:r>
            <a:endParaRPr lang="en-IN" dirty="0"/>
          </a:p>
        </p:txBody>
      </p:sp>
      <p:sp>
        <p:nvSpPr>
          <p:cNvPr id="3" name="Content Placeholder 2"/>
          <p:cNvSpPr>
            <a:spLocks noGrp="1"/>
          </p:cNvSpPr>
          <p:nvPr>
            <p:ph idx="1"/>
          </p:nvPr>
        </p:nvSpPr>
        <p:spPr/>
        <p:txBody>
          <a:bodyPr/>
          <a:lstStyle/>
          <a:p>
            <a:r>
              <a:rPr lang="en-US" dirty="0" smtClean="0"/>
              <a:t>Perspective Projection</a:t>
            </a:r>
          </a:p>
          <a:p>
            <a:r>
              <a:rPr lang="en-US" dirty="0" smtClean="0"/>
              <a:t>Parallel Projection</a:t>
            </a:r>
          </a:p>
          <a:p>
            <a:endParaRPr lang="en-IN" dirty="0"/>
          </a:p>
        </p:txBody>
      </p:sp>
    </p:spTree>
    <p:extLst>
      <p:ext uri="{BB962C8B-B14F-4D97-AF65-F5344CB8AC3E}">
        <p14:creationId xmlns:p14="http://schemas.microsoft.com/office/powerpoint/2010/main" val="315834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 Projection</a:t>
            </a:r>
            <a:endParaRPr lang="en-IN" dirty="0"/>
          </a:p>
        </p:txBody>
      </p:sp>
      <p:sp>
        <p:nvSpPr>
          <p:cNvPr id="3" name="Content Placeholder 2"/>
          <p:cNvSpPr>
            <a:spLocks noGrp="1"/>
          </p:cNvSpPr>
          <p:nvPr>
            <p:ph idx="1"/>
          </p:nvPr>
        </p:nvSpPr>
        <p:spPr>
          <a:xfrm>
            <a:off x="174812" y="1398494"/>
            <a:ext cx="7113494" cy="4807542"/>
          </a:xfrm>
        </p:spPr>
        <p:txBody>
          <a:bodyPr>
            <a:normAutofit fontScale="92500" lnSpcReduction="10000"/>
          </a:bodyPr>
          <a:lstStyle/>
          <a:p>
            <a:r>
              <a:rPr lang="en-IN" dirty="0"/>
              <a:t>The process of perspective projection mimics how the human eye perceives depth and distance, creating a realistic sense of spatial depth in the 2D representation.</a:t>
            </a:r>
            <a:endParaRPr lang="en-IN" dirty="0" smtClean="0"/>
          </a:p>
          <a:p>
            <a:r>
              <a:rPr lang="en-IN" dirty="0" smtClean="0"/>
              <a:t>In </a:t>
            </a:r>
            <a:r>
              <a:rPr lang="en-IN" dirty="0"/>
              <a:t>Perspective Projection the </a:t>
            </a:r>
            <a:r>
              <a:rPr lang="en-IN" dirty="0" err="1"/>
              <a:t>center</a:t>
            </a:r>
            <a:r>
              <a:rPr lang="en-IN" dirty="0"/>
              <a:t> of projection is at finite distance from projection plane. </a:t>
            </a:r>
            <a:endParaRPr lang="en-IN" dirty="0" smtClean="0"/>
          </a:p>
          <a:p>
            <a:r>
              <a:rPr lang="en-IN" dirty="0" smtClean="0"/>
              <a:t>This </a:t>
            </a:r>
            <a:r>
              <a:rPr lang="en-IN" dirty="0"/>
              <a:t>projection produces realistic views but does not preserve relative proportions of an object dimensions. </a:t>
            </a:r>
            <a:endParaRPr lang="en-IN" dirty="0" smtClean="0"/>
          </a:p>
          <a:p>
            <a:r>
              <a:rPr lang="en-IN" dirty="0" smtClean="0"/>
              <a:t>Projections </a:t>
            </a:r>
            <a:r>
              <a:rPr lang="en-IN" dirty="0"/>
              <a:t>of distant object are smaller than projections of objects of same size that are closer to projection plane</a:t>
            </a:r>
            <a:r>
              <a:rPr lang="en-IN" dirty="0" smtClean="0"/>
              <a:t>. </a:t>
            </a:r>
            <a:r>
              <a:rPr lang="en-IN" dirty="0"/>
              <a:t>This phenomenon is known as foreshortening.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297" y="1828302"/>
            <a:ext cx="4050927" cy="327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7517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 Projection</a:t>
            </a:r>
            <a:endParaRPr lang="en-IN" dirty="0"/>
          </a:p>
        </p:txBody>
      </p:sp>
      <p:sp>
        <p:nvSpPr>
          <p:cNvPr id="3" name="Content Placeholder 2"/>
          <p:cNvSpPr>
            <a:spLocks noGrp="1"/>
          </p:cNvSpPr>
          <p:nvPr>
            <p:ph idx="1"/>
          </p:nvPr>
        </p:nvSpPr>
        <p:spPr>
          <a:xfrm>
            <a:off x="282388" y="1870449"/>
            <a:ext cx="7086600" cy="4351338"/>
          </a:xfrm>
        </p:spPr>
        <p:txBody>
          <a:bodyPr>
            <a:normAutofit fontScale="92500" lnSpcReduction="10000"/>
          </a:bodyPr>
          <a:lstStyle/>
          <a:p>
            <a:r>
              <a:rPr lang="en-IN" dirty="0" err="1"/>
              <a:t>Center</a:t>
            </a:r>
            <a:r>
              <a:rPr lang="en-IN" dirty="0"/>
              <a:t> of Projection – It is a point where lines or projection that are not parallel to projection plane appear to meet.</a:t>
            </a:r>
          </a:p>
          <a:p>
            <a:r>
              <a:rPr lang="en-IN" dirty="0"/>
              <a:t>View Plane or Projection Plane – The view plane is determined by :</a:t>
            </a:r>
          </a:p>
          <a:p>
            <a:pPr lvl="1"/>
            <a:r>
              <a:rPr lang="en-IN" dirty="0"/>
              <a:t>View reference point R0(x0, y0, z0)</a:t>
            </a:r>
          </a:p>
          <a:p>
            <a:pPr lvl="1"/>
            <a:r>
              <a:rPr lang="en-IN" dirty="0"/>
              <a:t>View plane normal.</a:t>
            </a:r>
          </a:p>
          <a:p>
            <a:r>
              <a:rPr lang="en-IN" dirty="0"/>
              <a:t>Location of an Object – It is specified by a point P that is located in world coordinates at (x, y, z) location. The objective of perspective projection is to determine the image point P’ whose coordinates are (x’, y’, z’)</a:t>
            </a:r>
          </a:p>
        </p:txBody>
      </p:sp>
      <p:pic>
        <p:nvPicPr>
          <p:cNvPr id="2050" name="Picture 2" descr="https://media.geeksforgeeks.org/wp-content/uploads/20200720100832/Perspecti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4917" y="2017058"/>
            <a:ext cx="4613647" cy="378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029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1436</Words>
  <Application>Microsoft Office PowerPoint</Application>
  <PresentationFormat>Widescreen</PresentationFormat>
  <Paragraphs>160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Lecture 1</vt:lpstr>
      <vt:lpstr>Fundamentals of Image Processing</vt:lpstr>
      <vt:lpstr>Various Fundamentals of image processing</vt:lpstr>
      <vt:lpstr>PowerPoint Presentation</vt:lpstr>
      <vt:lpstr>PowerPoint Presentation</vt:lpstr>
      <vt:lpstr>Image Acquisition and representation</vt:lpstr>
      <vt:lpstr>Imaging Principles</vt:lpstr>
      <vt:lpstr>Perspective Projection</vt:lpstr>
      <vt:lpstr>Perspective Projection</vt:lpstr>
      <vt:lpstr>Perspective Projection</vt:lpstr>
      <vt:lpstr>Parallel Projection</vt:lpstr>
      <vt:lpstr>What is an Image?</vt:lpstr>
      <vt:lpstr>PowerPoint Presentation</vt:lpstr>
      <vt:lpstr>PowerPoint Presentation</vt:lpstr>
      <vt:lpstr>Quiz Time</vt:lpstr>
      <vt:lpstr>PowerPoint Presentation</vt:lpstr>
      <vt:lpstr>PowerPoint Presentation</vt:lpstr>
      <vt:lpstr>Image Representation</vt:lpstr>
      <vt:lpstr>Raster (Pixel-based) Representation:</vt:lpstr>
      <vt:lpstr>PowerPoint Presentation</vt:lpstr>
      <vt:lpstr>Vector Representation:</vt:lpstr>
      <vt:lpstr>Quiz Time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Ramanjot</dc:creator>
  <cp:lastModifiedBy>Dell</cp:lastModifiedBy>
  <cp:revision>91</cp:revision>
  <dcterms:created xsi:type="dcterms:W3CDTF">2023-07-29T07:05:34Z</dcterms:created>
  <dcterms:modified xsi:type="dcterms:W3CDTF">2023-09-23T06:09:59Z</dcterms:modified>
</cp:coreProperties>
</file>