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9" r:id="rId4"/>
    <p:sldId id="260" r:id="rId5"/>
    <p:sldId id="261" r:id="rId6"/>
    <p:sldId id="263"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0"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2696F-AD08-4E8B-AA84-C9AA758E29AC}" type="datetimeFigureOut">
              <a:rPr lang="en-IN" smtClean="0"/>
              <a:t>21-11-2023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EB831F-2BAE-4059-B38C-2CDF92A83475}" type="slidenum">
              <a:rPr lang="en-IN" smtClean="0"/>
              <a:t>‹#›</a:t>
            </a:fld>
            <a:endParaRPr lang="en-IN"/>
          </a:p>
        </p:txBody>
      </p:sp>
    </p:spTree>
    <p:extLst>
      <p:ext uri="{BB962C8B-B14F-4D97-AF65-F5344CB8AC3E}">
        <p14:creationId xmlns:p14="http://schemas.microsoft.com/office/powerpoint/2010/main" val="896945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DEB831F-2BAE-4059-B38C-2CDF92A83475}" type="slidenum">
              <a:rPr lang="en-IN" smtClean="0"/>
              <a:t>13</a:t>
            </a:fld>
            <a:endParaRPr lang="en-IN"/>
          </a:p>
        </p:txBody>
      </p:sp>
    </p:spTree>
    <p:extLst>
      <p:ext uri="{BB962C8B-B14F-4D97-AF65-F5344CB8AC3E}">
        <p14:creationId xmlns:p14="http://schemas.microsoft.com/office/powerpoint/2010/main" val="395933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DEB831F-2BAE-4059-B38C-2CDF92A83475}" type="slidenum">
              <a:rPr lang="en-IN" smtClean="0"/>
              <a:t>14</a:t>
            </a:fld>
            <a:endParaRPr lang="en-IN"/>
          </a:p>
        </p:txBody>
      </p:sp>
    </p:spTree>
    <p:extLst>
      <p:ext uri="{BB962C8B-B14F-4D97-AF65-F5344CB8AC3E}">
        <p14:creationId xmlns:p14="http://schemas.microsoft.com/office/powerpoint/2010/main" val="334500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7802560-DECA-4919-95C9-452CA79E3513}"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98964-0457-460D-9AEC-86BEFDE09BD4}" type="slidenum">
              <a:rPr lang="en-IN" smtClean="0"/>
              <a:t>‹#›</a:t>
            </a:fld>
            <a:endParaRPr lang="en-IN"/>
          </a:p>
        </p:txBody>
      </p:sp>
    </p:spTree>
    <p:extLst>
      <p:ext uri="{BB962C8B-B14F-4D97-AF65-F5344CB8AC3E}">
        <p14:creationId xmlns:p14="http://schemas.microsoft.com/office/powerpoint/2010/main" val="1189118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7802560-DECA-4919-95C9-452CA79E3513}"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98964-0457-460D-9AEC-86BEFDE09BD4}" type="slidenum">
              <a:rPr lang="en-IN" smtClean="0"/>
              <a:t>‹#›</a:t>
            </a:fld>
            <a:endParaRPr lang="en-IN"/>
          </a:p>
        </p:txBody>
      </p:sp>
    </p:spTree>
    <p:extLst>
      <p:ext uri="{BB962C8B-B14F-4D97-AF65-F5344CB8AC3E}">
        <p14:creationId xmlns:p14="http://schemas.microsoft.com/office/powerpoint/2010/main" val="29446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7802560-DECA-4919-95C9-452CA79E3513}"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98964-0457-460D-9AEC-86BEFDE09BD4}" type="slidenum">
              <a:rPr lang="en-IN" smtClean="0"/>
              <a:t>‹#›</a:t>
            </a:fld>
            <a:endParaRPr lang="en-IN"/>
          </a:p>
        </p:txBody>
      </p:sp>
    </p:spTree>
    <p:extLst>
      <p:ext uri="{BB962C8B-B14F-4D97-AF65-F5344CB8AC3E}">
        <p14:creationId xmlns:p14="http://schemas.microsoft.com/office/powerpoint/2010/main" val="2508122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7802560-DECA-4919-95C9-452CA79E3513}"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98964-0457-460D-9AEC-86BEFDE09BD4}" type="slidenum">
              <a:rPr lang="en-IN" smtClean="0"/>
              <a:t>‹#›</a:t>
            </a:fld>
            <a:endParaRPr lang="en-IN"/>
          </a:p>
        </p:txBody>
      </p:sp>
    </p:spTree>
    <p:extLst>
      <p:ext uri="{BB962C8B-B14F-4D97-AF65-F5344CB8AC3E}">
        <p14:creationId xmlns:p14="http://schemas.microsoft.com/office/powerpoint/2010/main" val="2494252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802560-DECA-4919-95C9-452CA79E3513}"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98964-0457-460D-9AEC-86BEFDE09BD4}" type="slidenum">
              <a:rPr lang="en-IN" smtClean="0"/>
              <a:t>‹#›</a:t>
            </a:fld>
            <a:endParaRPr lang="en-IN"/>
          </a:p>
        </p:txBody>
      </p:sp>
    </p:spTree>
    <p:extLst>
      <p:ext uri="{BB962C8B-B14F-4D97-AF65-F5344CB8AC3E}">
        <p14:creationId xmlns:p14="http://schemas.microsoft.com/office/powerpoint/2010/main" val="3184661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7802560-DECA-4919-95C9-452CA79E3513}" type="datetimeFigureOut">
              <a:rPr lang="en-IN" smtClean="0"/>
              <a:t>21-11-2023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E98964-0457-460D-9AEC-86BEFDE09BD4}" type="slidenum">
              <a:rPr lang="en-IN" smtClean="0"/>
              <a:t>‹#›</a:t>
            </a:fld>
            <a:endParaRPr lang="en-IN"/>
          </a:p>
        </p:txBody>
      </p:sp>
    </p:spTree>
    <p:extLst>
      <p:ext uri="{BB962C8B-B14F-4D97-AF65-F5344CB8AC3E}">
        <p14:creationId xmlns:p14="http://schemas.microsoft.com/office/powerpoint/2010/main" val="1429195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7802560-DECA-4919-95C9-452CA79E3513}" type="datetimeFigureOut">
              <a:rPr lang="en-IN" smtClean="0"/>
              <a:t>21-11-2023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E98964-0457-460D-9AEC-86BEFDE09BD4}" type="slidenum">
              <a:rPr lang="en-IN" smtClean="0"/>
              <a:t>‹#›</a:t>
            </a:fld>
            <a:endParaRPr lang="en-IN"/>
          </a:p>
        </p:txBody>
      </p:sp>
    </p:spTree>
    <p:extLst>
      <p:ext uri="{BB962C8B-B14F-4D97-AF65-F5344CB8AC3E}">
        <p14:creationId xmlns:p14="http://schemas.microsoft.com/office/powerpoint/2010/main" val="239717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7802560-DECA-4919-95C9-452CA79E3513}" type="datetimeFigureOut">
              <a:rPr lang="en-IN" smtClean="0"/>
              <a:t>21-11-2023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E98964-0457-460D-9AEC-86BEFDE09BD4}" type="slidenum">
              <a:rPr lang="en-IN" smtClean="0"/>
              <a:t>‹#›</a:t>
            </a:fld>
            <a:endParaRPr lang="en-IN"/>
          </a:p>
        </p:txBody>
      </p:sp>
    </p:spTree>
    <p:extLst>
      <p:ext uri="{BB962C8B-B14F-4D97-AF65-F5344CB8AC3E}">
        <p14:creationId xmlns:p14="http://schemas.microsoft.com/office/powerpoint/2010/main" val="94797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802560-DECA-4919-95C9-452CA79E3513}" type="datetimeFigureOut">
              <a:rPr lang="en-IN" smtClean="0"/>
              <a:t>21-11-2023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E98964-0457-460D-9AEC-86BEFDE09BD4}" type="slidenum">
              <a:rPr lang="en-IN" smtClean="0"/>
              <a:t>‹#›</a:t>
            </a:fld>
            <a:endParaRPr lang="en-IN"/>
          </a:p>
        </p:txBody>
      </p:sp>
    </p:spTree>
    <p:extLst>
      <p:ext uri="{BB962C8B-B14F-4D97-AF65-F5344CB8AC3E}">
        <p14:creationId xmlns:p14="http://schemas.microsoft.com/office/powerpoint/2010/main" val="803673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802560-DECA-4919-95C9-452CA79E3513}" type="datetimeFigureOut">
              <a:rPr lang="en-IN" smtClean="0"/>
              <a:t>21-11-2023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E98964-0457-460D-9AEC-86BEFDE09BD4}" type="slidenum">
              <a:rPr lang="en-IN" smtClean="0"/>
              <a:t>‹#›</a:t>
            </a:fld>
            <a:endParaRPr lang="en-IN"/>
          </a:p>
        </p:txBody>
      </p:sp>
    </p:spTree>
    <p:extLst>
      <p:ext uri="{BB962C8B-B14F-4D97-AF65-F5344CB8AC3E}">
        <p14:creationId xmlns:p14="http://schemas.microsoft.com/office/powerpoint/2010/main" val="184904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802560-DECA-4919-95C9-452CA79E3513}" type="datetimeFigureOut">
              <a:rPr lang="en-IN" smtClean="0"/>
              <a:t>21-11-2023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E98964-0457-460D-9AEC-86BEFDE09BD4}" type="slidenum">
              <a:rPr lang="en-IN" smtClean="0"/>
              <a:t>‹#›</a:t>
            </a:fld>
            <a:endParaRPr lang="en-IN"/>
          </a:p>
        </p:txBody>
      </p:sp>
    </p:spTree>
    <p:extLst>
      <p:ext uri="{BB962C8B-B14F-4D97-AF65-F5344CB8AC3E}">
        <p14:creationId xmlns:p14="http://schemas.microsoft.com/office/powerpoint/2010/main" val="1075018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802560-DECA-4919-95C9-452CA79E3513}" type="datetimeFigureOut">
              <a:rPr lang="en-IN" smtClean="0"/>
              <a:t>21-11-2023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E98964-0457-460D-9AEC-86BEFDE09BD4}" type="slidenum">
              <a:rPr lang="en-IN" smtClean="0"/>
              <a:t>‹#›</a:t>
            </a:fld>
            <a:endParaRPr lang="en-IN"/>
          </a:p>
        </p:txBody>
      </p:sp>
    </p:spTree>
    <p:extLst>
      <p:ext uri="{BB962C8B-B14F-4D97-AF65-F5344CB8AC3E}">
        <p14:creationId xmlns:p14="http://schemas.microsoft.com/office/powerpoint/2010/main" val="1192442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Image Processing Operations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80296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for Image Histogram</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sz="2000" dirty="0" smtClean="0"/>
              <a:t># importing required libraries of </a:t>
            </a:r>
            <a:r>
              <a:rPr lang="en-IN" sz="2000" dirty="0" err="1" smtClean="0"/>
              <a:t>opencv</a:t>
            </a:r>
            <a:endParaRPr lang="en-IN" sz="2000" dirty="0" smtClean="0"/>
          </a:p>
          <a:p>
            <a:pPr marL="0" indent="0">
              <a:buNone/>
            </a:pPr>
            <a:r>
              <a:rPr lang="en-IN" sz="2000" dirty="0" smtClean="0"/>
              <a:t>import cv2</a:t>
            </a:r>
          </a:p>
          <a:p>
            <a:pPr marL="0" indent="0">
              <a:buNone/>
            </a:pPr>
            <a:endParaRPr lang="en-IN" sz="2000" dirty="0" smtClean="0"/>
          </a:p>
          <a:p>
            <a:pPr marL="0" indent="0">
              <a:buNone/>
            </a:pPr>
            <a:r>
              <a:rPr lang="en-IN" sz="2000" dirty="0" smtClean="0"/>
              <a:t># importing library for plotting</a:t>
            </a:r>
          </a:p>
          <a:p>
            <a:pPr marL="0" indent="0">
              <a:buNone/>
            </a:pPr>
            <a:r>
              <a:rPr lang="en-IN" sz="2000" dirty="0" smtClean="0"/>
              <a:t>from </a:t>
            </a:r>
            <a:r>
              <a:rPr lang="en-IN" sz="2000" dirty="0" err="1" smtClean="0"/>
              <a:t>matplotlib</a:t>
            </a:r>
            <a:r>
              <a:rPr lang="en-IN" sz="2000" dirty="0" smtClean="0"/>
              <a:t> import </a:t>
            </a:r>
            <a:r>
              <a:rPr lang="en-IN" sz="2000" dirty="0" err="1" smtClean="0"/>
              <a:t>pyplot</a:t>
            </a:r>
            <a:r>
              <a:rPr lang="en-IN" sz="2000" dirty="0" smtClean="0"/>
              <a:t> as </a:t>
            </a:r>
            <a:r>
              <a:rPr lang="en-IN" sz="2000" dirty="0" err="1" smtClean="0"/>
              <a:t>plt</a:t>
            </a:r>
            <a:endParaRPr lang="en-IN" sz="2000" dirty="0" smtClean="0"/>
          </a:p>
          <a:p>
            <a:pPr marL="0" indent="0">
              <a:buNone/>
            </a:pPr>
            <a:endParaRPr lang="en-IN" sz="2000" dirty="0" smtClean="0"/>
          </a:p>
          <a:p>
            <a:pPr marL="0" indent="0">
              <a:buNone/>
            </a:pPr>
            <a:r>
              <a:rPr lang="en-IN" sz="2000" dirty="0" smtClean="0"/>
              <a:t># reads an input image</a:t>
            </a:r>
          </a:p>
          <a:p>
            <a:pPr marL="0" indent="0">
              <a:buNone/>
            </a:pPr>
            <a:r>
              <a:rPr lang="en-IN" sz="2000" dirty="0" err="1" smtClean="0"/>
              <a:t>img</a:t>
            </a:r>
            <a:r>
              <a:rPr lang="en-IN" sz="2000" dirty="0" smtClean="0"/>
              <a:t> = cv2.imread('ex.jpg',0)</a:t>
            </a:r>
          </a:p>
          <a:p>
            <a:pPr marL="0" indent="0">
              <a:buNone/>
            </a:pPr>
            <a:endParaRPr lang="en-IN" sz="2000" dirty="0" smtClean="0"/>
          </a:p>
          <a:p>
            <a:pPr marL="0" indent="0">
              <a:buNone/>
            </a:pPr>
            <a:r>
              <a:rPr lang="en-IN" sz="2000" dirty="0" smtClean="0"/>
              <a:t># find frequency of pixels in range 0-255</a:t>
            </a:r>
          </a:p>
          <a:p>
            <a:pPr marL="0" indent="0">
              <a:buNone/>
            </a:pPr>
            <a:r>
              <a:rPr lang="en-IN" sz="2000" dirty="0" err="1" smtClean="0"/>
              <a:t>histr</a:t>
            </a:r>
            <a:r>
              <a:rPr lang="en-IN" sz="2000" dirty="0" smtClean="0"/>
              <a:t> = cv2.calcHist([</a:t>
            </a:r>
            <a:r>
              <a:rPr lang="en-IN" sz="2000" dirty="0" err="1" smtClean="0"/>
              <a:t>img</a:t>
            </a:r>
            <a:r>
              <a:rPr lang="en-IN" sz="2000" dirty="0" smtClean="0"/>
              <a:t>],[0],None,[256],[0,256])</a:t>
            </a:r>
          </a:p>
          <a:p>
            <a:pPr marL="0" indent="0">
              <a:buNone/>
            </a:pPr>
            <a:endParaRPr lang="en-IN" sz="2000" dirty="0" smtClean="0"/>
          </a:p>
          <a:p>
            <a:pPr marL="0" indent="0">
              <a:buNone/>
            </a:pPr>
            <a:r>
              <a:rPr lang="en-IN" sz="2000" dirty="0" smtClean="0"/>
              <a:t># show the plotting graph of an image</a:t>
            </a:r>
          </a:p>
          <a:p>
            <a:pPr marL="0" indent="0">
              <a:buNone/>
            </a:pPr>
            <a:r>
              <a:rPr lang="en-IN" sz="2000" dirty="0" err="1" smtClean="0"/>
              <a:t>plt.plot</a:t>
            </a:r>
            <a:r>
              <a:rPr lang="en-IN" sz="2000" dirty="0" smtClean="0"/>
              <a:t>(</a:t>
            </a:r>
            <a:r>
              <a:rPr lang="en-IN" sz="2000" dirty="0" err="1" smtClean="0"/>
              <a:t>histr</a:t>
            </a:r>
            <a:r>
              <a:rPr lang="en-IN" sz="2000" dirty="0" smtClean="0"/>
              <a:t>)</a:t>
            </a:r>
          </a:p>
          <a:p>
            <a:pPr marL="0" indent="0">
              <a:buNone/>
            </a:pPr>
            <a:r>
              <a:rPr lang="en-IN" sz="2000" dirty="0" err="1" smtClean="0"/>
              <a:t>plt.show</a:t>
            </a:r>
            <a:r>
              <a:rPr lang="en-IN" sz="2000" dirty="0" smtClean="0"/>
              <a:t>()</a:t>
            </a:r>
          </a:p>
          <a:p>
            <a:pPr marL="0" indent="0">
              <a:buNone/>
            </a:pPr>
            <a:endParaRPr lang="en-IN" sz="2000" dirty="0"/>
          </a:p>
        </p:txBody>
      </p:sp>
    </p:spTree>
    <p:extLst>
      <p:ext uri="{BB962C8B-B14F-4D97-AF65-F5344CB8AC3E}">
        <p14:creationId xmlns:p14="http://schemas.microsoft.com/office/powerpoint/2010/main" val="639858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Binarization</a:t>
            </a:r>
            <a:r>
              <a:rPr lang="en-US" dirty="0" smtClean="0"/>
              <a:t> (</a:t>
            </a:r>
            <a:r>
              <a:rPr lang="en-US" dirty="0" err="1" smtClean="0"/>
              <a:t>Thresholding</a:t>
            </a:r>
            <a:r>
              <a:rPr lang="en-US" dirty="0" smtClean="0"/>
              <a:t>)</a:t>
            </a:r>
            <a:endParaRPr lang="en-IN" dirty="0"/>
          </a:p>
        </p:txBody>
      </p:sp>
      <p:sp>
        <p:nvSpPr>
          <p:cNvPr id="3" name="Content Placeholder 2"/>
          <p:cNvSpPr>
            <a:spLocks noGrp="1"/>
          </p:cNvSpPr>
          <p:nvPr>
            <p:ph idx="1"/>
          </p:nvPr>
        </p:nvSpPr>
        <p:spPr/>
        <p:txBody>
          <a:bodyPr>
            <a:normAutofit fontScale="85000" lnSpcReduction="20000"/>
          </a:bodyPr>
          <a:lstStyle/>
          <a:p>
            <a:r>
              <a:rPr lang="en-IN" dirty="0" err="1"/>
              <a:t>Thresholding</a:t>
            </a:r>
            <a:r>
              <a:rPr lang="en-IN" dirty="0"/>
              <a:t> is a fundamental technique in image processing used to separate objects or regions of interest from the background in a </a:t>
            </a:r>
            <a:r>
              <a:rPr lang="en-IN" dirty="0" err="1"/>
              <a:t>grayscale</a:t>
            </a:r>
            <a:r>
              <a:rPr lang="en-IN" dirty="0"/>
              <a:t> image</a:t>
            </a:r>
            <a:r>
              <a:rPr lang="en-IN" dirty="0" smtClean="0"/>
              <a:t>.</a:t>
            </a:r>
          </a:p>
          <a:p>
            <a:r>
              <a:rPr lang="en-IN" dirty="0" err="1"/>
              <a:t>Thresholding</a:t>
            </a:r>
            <a:r>
              <a:rPr lang="en-IN" dirty="0"/>
              <a:t> is a fundamental technique in image processing used to separate objects or regions of interest from the background in a </a:t>
            </a:r>
            <a:r>
              <a:rPr lang="en-IN" dirty="0" err="1"/>
              <a:t>grayscale</a:t>
            </a:r>
            <a:r>
              <a:rPr lang="en-IN" dirty="0"/>
              <a:t> image</a:t>
            </a:r>
            <a:r>
              <a:rPr lang="en-IN" dirty="0" smtClean="0"/>
              <a:t>.</a:t>
            </a:r>
          </a:p>
          <a:p>
            <a:r>
              <a:rPr lang="en-IN" dirty="0"/>
              <a:t>The threshold value is a user-defined parameter that determines the separation between the foreground (objects of interest) and the background in the image</a:t>
            </a:r>
            <a:r>
              <a:rPr lang="en-IN" dirty="0" smtClean="0"/>
              <a:t>.</a:t>
            </a:r>
          </a:p>
          <a:p>
            <a:r>
              <a:rPr lang="en-IN" dirty="0"/>
              <a:t>The process of </a:t>
            </a:r>
            <a:r>
              <a:rPr lang="en-IN" dirty="0" err="1"/>
              <a:t>thresholding</a:t>
            </a:r>
            <a:r>
              <a:rPr lang="en-IN" dirty="0"/>
              <a:t> is straightforward and is widely used for image segmentation, object detection, and feature extraction.</a:t>
            </a:r>
          </a:p>
        </p:txBody>
      </p:sp>
    </p:spTree>
    <p:extLst>
      <p:ext uri="{BB962C8B-B14F-4D97-AF65-F5344CB8AC3E}">
        <p14:creationId xmlns:p14="http://schemas.microsoft.com/office/powerpoint/2010/main" val="2980327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a:t>
            </a:r>
            <a:r>
              <a:rPr lang="en-US" dirty="0" err="1" smtClean="0"/>
              <a:t>Thresholding</a:t>
            </a:r>
            <a:r>
              <a:rPr lang="en-US" dirty="0" smtClean="0"/>
              <a:t> methods</a:t>
            </a:r>
            <a:endParaRPr lang="en-IN" dirty="0"/>
          </a:p>
        </p:txBody>
      </p:sp>
      <p:sp>
        <p:nvSpPr>
          <p:cNvPr id="3" name="Content Placeholder 2"/>
          <p:cNvSpPr>
            <a:spLocks noGrp="1"/>
          </p:cNvSpPr>
          <p:nvPr>
            <p:ph idx="1"/>
          </p:nvPr>
        </p:nvSpPr>
        <p:spPr/>
        <p:txBody>
          <a:bodyPr>
            <a:noAutofit/>
          </a:bodyPr>
          <a:lstStyle/>
          <a:p>
            <a:r>
              <a:rPr lang="en-IN" sz="1600" b="1" dirty="0"/>
              <a:t>Global </a:t>
            </a:r>
            <a:r>
              <a:rPr lang="en-IN" sz="1600" b="1" dirty="0" err="1"/>
              <a:t>Thresholding</a:t>
            </a:r>
            <a:r>
              <a:rPr lang="en-IN" sz="1600" dirty="0"/>
              <a:t>: In global </a:t>
            </a:r>
            <a:r>
              <a:rPr lang="en-IN" sz="1600" dirty="0" err="1"/>
              <a:t>thresholding</a:t>
            </a:r>
            <a:r>
              <a:rPr lang="en-IN" sz="1600" dirty="0"/>
              <a:t>, a single threshold value is applied to the entire image. All pixel intensities above the threshold are set to one value (usually 255, white), and all intensities below the threshold are set to another value (usually 0, black). The choice of the threshold value is crucial and can significantly impact the quality of the resulting binary image</a:t>
            </a:r>
            <a:r>
              <a:rPr lang="en-IN" sz="1600" dirty="0" smtClean="0"/>
              <a:t>.</a:t>
            </a:r>
          </a:p>
          <a:p>
            <a:r>
              <a:rPr lang="en-IN" sz="1600" b="1" dirty="0"/>
              <a:t>Adaptive </a:t>
            </a:r>
            <a:r>
              <a:rPr lang="en-IN" sz="1600" b="1" dirty="0" err="1"/>
              <a:t>Thresholding</a:t>
            </a:r>
            <a:r>
              <a:rPr lang="en-IN" sz="1600" dirty="0"/>
              <a:t>: Adaptive </a:t>
            </a:r>
            <a:r>
              <a:rPr lang="en-IN" sz="1600" dirty="0" err="1"/>
              <a:t>thresholding</a:t>
            </a:r>
            <a:r>
              <a:rPr lang="en-IN" sz="1600" dirty="0"/>
              <a:t> is used when the illumination conditions vary across the image. Instead of applying a single threshold to the entire image, adaptive </a:t>
            </a:r>
            <a:r>
              <a:rPr lang="en-IN" sz="1600" dirty="0" err="1"/>
              <a:t>thresholding</a:t>
            </a:r>
            <a:r>
              <a:rPr lang="en-IN" sz="1600" dirty="0"/>
              <a:t> uses a local threshold value for each pixel based on the </a:t>
            </a:r>
            <a:r>
              <a:rPr lang="en-IN" sz="1600" dirty="0" err="1"/>
              <a:t>neighborhood</a:t>
            </a:r>
            <a:r>
              <a:rPr lang="en-IN" sz="1600" dirty="0"/>
              <a:t> of that pixel. This approach is useful for handling uneven lighting conditions</a:t>
            </a:r>
            <a:r>
              <a:rPr lang="en-IN" sz="1600" dirty="0" smtClean="0"/>
              <a:t>.</a:t>
            </a:r>
            <a:r>
              <a:rPr lang="en-IN" sz="1600" b="1" dirty="0"/>
              <a:t> </a:t>
            </a:r>
            <a:endParaRPr lang="en-IN" sz="1600" b="1" dirty="0" smtClean="0"/>
          </a:p>
          <a:p>
            <a:r>
              <a:rPr lang="en-IN" sz="1600" b="1" dirty="0" smtClean="0"/>
              <a:t>Triangle </a:t>
            </a:r>
            <a:r>
              <a:rPr lang="en-IN" sz="1600" b="1" dirty="0" err="1"/>
              <a:t>Thresholding</a:t>
            </a:r>
            <a:r>
              <a:rPr lang="en-IN" sz="1600" dirty="0"/>
              <a:t>: Triangle </a:t>
            </a:r>
            <a:r>
              <a:rPr lang="en-IN" sz="1600" dirty="0" err="1"/>
              <a:t>thresholding</a:t>
            </a:r>
            <a:r>
              <a:rPr lang="en-IN" sz="1600" dirty="0"/>
              <a:t> calculates a threshold value that corresponds to the midpoint of the intensity distribution of the image.</a:t>
            </a:r>
            <a:endParaRPr lang="en-IN" sz="1600" dirty="0" smtClean="0"/>
          </a:p>
          <a:p>
            <a:r>
              <a:rPr lang="en-IN" sz="1600" b="1" dirty="0"/>
              <a:t>Otsu's </a:t>
            </a:r>
            <a:r>
              <a:rPr lang="en-IN" sz="1600" b="1" dirty="0" err="1"/>
              <a:t>Thresholding</a:t>
            </a:r>
            <a:r>
              <a:rPr lang="en-IN" sz="1600" dirty="0"/>
              <a:t>: Otsu's </a:t>
            </a:r>
            <a:r>
              <a:rPr lang="en-IN" sz="1600" dirty="0" err="1"/>
              <a:t>thresholding</a:t>
            </a:r>
            <a:r>
              <a:rPr lang="en-IN" sz="1600" dirty="0"/>
              <a:t> is an automatic </a:t>
            </a:r>
            <a:r>
              <a:rPr lang="en-IN" sz="1600" dirty="0" err="1"/>
              <a:t>thresholding</a:t>
            </a:r>
            <a:r>
              <a:rPr lang="en-IN" sz="1600" dirty="0"/>
              <a:t> technique that finds the optimal threshold value by maximizing the variance between the two classes of pixels (foreground and background). It is effective when the separation between the foreground and background pixel intensities is distinct</a:t>
            </a:r>
            <a:r>
              <a:rPr lang="en-IN" sz="1600" dirty="0" smtClean="0"/>
              <a:t>.</a:t>
            </a:r>
          </a:p>
          <a:p>
            <a:r>
              <a:rPr lang="en-IN" sz="1600" b="1" dirty="0"/>
              <a:t>Binary Inverse </a:t>
            </a:r>
            <a:r>
              <a:rPr lang="en-IN" sz="1600" b="1" dirty="0" err="1"/>
              <a:t>Thresholding</a:t>
            </a:r>
            <a:r>
              <a:rPr lang="en-IN" sz="1600" dirty="0"/>
              <a:t>: Binary inverse </a:t>
            </a:r>
            <a:r>
              <a:rPr lang="en-IN" sz="1600" dirty="0" err="1"/>
              <a:t>thresholding</a:t>
            </a:r>
            <a:r>
              <a:rPr lang="en-IN" sz="1600" dirty="0"/>
              <a:t> is similar to global </a:t>
            </a:r>
            <a:r>
              <a:rPr lang="en-IN" sz="1600" dirty="0" err="1"/>
              <a:t>thresholding</a:t>
            </a:r>
            <a:r>
              <a:rPr lang="en-IN" sz="1600" dirty="0"/>
              <a:t>, but the black and white regions are reversed. Pixels above the threshold are set to 0 (black), and pixels below the threshold are set to 255 (white</a:t>
            </a:r>
            <a:r>
              <a:rPr lang="en-IN" sz="1600" dirty="0" smtClean="0"/>
              <a:t>).</a:t>
            </a:r>
          </a:p>
          <a:p>
            <a:endParaRPr lang="en-IN" sz="1600" dirty="0"/>
          </a:p>
        </p:txBody>
      </p:sp>
    </p:spTree>
    <p:extLst>
      <p:ext uri="{BB962C8B-B14F-4D97-AF65-F5344CB8AC3E}">
        <p14:creationId xmlns:p14="http://schemas.microsoft.com/office/powerpoint/2010/main" val="2688658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1: Global </a:t>
            </a:r>
            <a:r>
              <a:rPr lang="en-US" dirty="0" err="1" smtClean="0"/>
              <a:t>Thresholding</a:t>
            </a:r>
            <a:endParaRPr lang="en-IN" dirty="0"/>
          </a:p>
        </p:txBody>
      </p:sp>
      <p:sp>
        <p:nvSpPr>
          <p:cNvPr id="3" name="Content Placeholder 2"/>
          <p:cNvSpPr>
            <a:spLocks noGrp="1"/>
          </p:cNvSpPr>
          <p:nvPr>
            <p:ph idx="1"/>
          </p:nvPr>
        </p:nvSpPr>
        <p:spPr/>
        <p:txBody>
          <a:bodyPr>
            <a:normAutofit fontScale="85000" lnSpcReduction="10000"/>
          </a:bodyPr>
          <a:lstStyle/>
          <a:p>
            <a:r>
              <a:rPr lang="en-IN" sz="1800" b="1" i="1" dirty="0"/>
              <a:t>Syntax:</a:t>
            </a:r>
            <a:r>
              <a:rPr lang="en-IN" sz="1800" i="1" dirty="0"/>
              <a:t> cv2.threshold(source, </a:t>
            </a:r>
            <a:r>
              <a:rPr lang="en-IN" sz="1800" i="1" dirty="0" err="1"/>
              <a:t>thresholdValue</a:t>
            </a:r>
            <a:r>
              <a:rPr lang="en-IN" sz="1800" i="1" dirty="0"/>
              <a:t>, </a:t>
            </a:r>
            <a:r>
              <a:rPr lang="en-IN" sz="1800" i="1" dirty="0" err="1"/>
              <a:t>maxVal</a:t>
            </a:r>
            <a:r>
              <a:rPr lang="en-IN" sz="1800" i="1" dirty="0"/>
              <a:t>, </a:t>
            </a:r>
            <a:r>
              <a:rPr lang="en-IN" sz="1800" i="1" dirty="0" err="1"/>
              <a:t>thresholdingTechnique</a:t>
            </a:r>
            <a:r>
              <a:rPr lang="en-IN" sz="1800" i="1" dirty="0" smtClean="0"/>
              <a:t>)</a:t>
            </a:r>
          </a:p>
          <a:p>
            <a:endParaRPr lang="en-IN" sz="1800" i="1" dirty="0"/>
          </a:p>
          <a:p>
            <a:r>
              <a:rPr lang="en-IN" sz="1800" b="1" i="1" dirty="0" smtClean="0"/>
              <a:t>source</a:t>
            </a:r>
            <a:r>
              <a:rPr lang="en-IN" sz="1800" i="1" dirty="0"/>
              <a:t>: Input Image array (must be in </a:t>
            </a:r>
            <a:r>
              <a:rPr lang="en-IN" sz="1800" i="1" dirty="0" err="1"/>
              <a:t>Grayscale</a:t>
            </a:r>
            <a:r>
              <a:rPr lang="en-IN" sz="1800" i="1" dirty="0"/>
              <a:t>). </a:t>
            </a:r>
            <a:endParaRPr lang="en-IN" sz="1800" dirty="0"/>
          </a:p>
          <a:p>
            <a:r>
              <a:rPr lang="en-IN" sz="1800" b="1" i="1" dirty="0" err="1" smtClean="0"/>
              <a:t>thresholdValue</a:t>
            </a:r>
            <a:r>
              <a:rPr lang="en-IN" sz="1800" i="1" dirty="0"/>
              <a:t>: Value of Threshold below and above which pixel values will change accordingly. </a:t>
            </a:r>
            <a:endParaRPr lang="en-IN" sz="1800" dirty="0"/>
          </a:p>
          <a:p>
            <a:r>
              <a:rPr lang="en-IN" sz="1800" b="1" i="1" dirty="0" err="1" smtClean="0"/>
              <a:t>maxVal</a:t>
            </a:r>
            <a:r>
              <a:rPr lang="en-IN" sz="1800" i="1" dirty="0"/>
              <a:t>: Maximum value that can be assigned to a pixel. </a:t>
            </a:r>
            <a:endParaRPr lang="en-IN" sz="1800" dirty="0"/>
          </a:p>
          <a:p>
            <a:r>
              <a:rPr lang="en-IN" sz="1800" b="1" i="1" dirty="0" err="1" smtClean="0"/>
              <a:t>thresholdingTechnique</a:t>
            </a:r>
            <a:r>
              <a:rPr lang="en-IN" sz="1800" i="1" dirty="0"/>
              <a:t>: The type of </a:t>
            </a:r>
            <a:r>
              <a:rPr lang="en-IN" sz="1800" i="1" dirty="0" err="1"/>
              <a:t>thresholding</a:t>
            </a:r>
            <a:r>
              <a:rPr lang="en-IN" sz="1800" i="1" dirty="0"/>
              <a:t> to be applied</a:t>
            </a:r>
            <a:r>
              <a:rPr lang="en-IN" sz="1800" i="1" dirty="0" smtClean="0"/>
              <a:t>.</a:t>
            </a:r>
          </a:p>
          <a:p>
            <a:endParaRPr lang="en-US" sz="1800" i="1" dirty="0" smtClean="0"/>
          </a:p>
          <a:p>
            <a:r>
              <a:rPr lang="en-US" sz="1800" i="1" dirty="0" err="1" smtClean="0"/>
              <a:t>Thresholding</a:t>
            </a:r>
            <a:r>
              <a:rPr lang="en-US" sz="1800" i="1" dirty="0" smtClean="0"/>
              <a:t> </a:t>
            </a:r>
            <a:r>
              <a:rPr lang="en-US" sz="1800" i="1" dirty="0" err="1" smtClean="0"/>
              <a:t>Tevhniques</a:t>
            </a:r>
            <a:endParaRPr lang="en-IN" sz="1800" i="1" dirty="0"/>
          </a:p>
          <a:p>
            <a:pPr fontAlgn="base"/>
            <a:r>
              <a:rPr lang="en-IN" sz="1800" b="1" dirty="0"/>
              <a:t>cv2.THRESH_BINARY</a:t>
            </a:r>
            <a:r>
              <a:rPr lang="en-IN" sz="1800" dirty="0"/>
              <a:t>: If pixel intensity is greater than the set threshold, value set to 255, else set to 0 (black).</a:t>
            </a:r>
          </a:p>
          <a:p>
            <a:pPr fontAlgn="base"/>
            <a:r>
              <a:rPr lang="en-IN" sz="1800" b="1" dirty="0"/>
              <a:t>cv2.THRESH_BINARY_INV</a:t>
            </a:r>
            <a:r>
              <a:rPr lang="en-IN" sz="1800" dirty="0"/>
              <a:t>: Inverted or Opposite case of cv2.THRESH_BINARY.</a:t>
            </a:r>
          </a:p>
          <a:p>
            <a:pPr fontAlgn="base"/>
            <a:r>
              <a:rPr lang="en-IN" sz="1800" b="1" dirty="0" err="1"/>
              <a:t>cv.THRESH_TRUNC</a:t>
            </a:r>
            <a:r>
              <a:rPr lang="en-IN" sz="1800" dirty="0"/>
              <a:t>: If pixel intensity value is greater than threshold, it is truncated to the threshold. The pixel values are set to be the same as the threshold. All other values remain the same.</a:t>
            </a:r>
          </a:p>
          <a:p>
            <a:pPr fontAlgn="base"/>
            <a:r>
              <a:rPr lang="en-IN" sz="1800" b="1" dirty="0" err="1"/>
              <a:t>cv.THRESH_TOZERO</a:t>
            </a:r>
            <a:r>
              <a:rPr lang="en-IN" sz="1800" dirty="0"/>
              <a:t>: Pixel intensity is set to 0, for all the pixels intensity, less than the threshold value.</a:t>
            </a:r>
          </a:p>
          <a:p>
            <a:pPr fontAlgn="base"/>
            <a:r>
              <a:rPr lang="en-IN" sz="1800" b="1" dirty="0" err="1"/>
              <a:t>cv.THRESH_TOZERO_INV</a:t>
            </a:r>
            <a:r>
              <a:rPr lang="en-IN" sz="1800" dirty="0"/>
              <a:t>: Inverted or Opposite case of cv2.THRESH_TOZERO.</a:t>
            </a:r>
          </a:p>
          <a:p>
            <a:pPr marL="0" indent="0">
              <a:buNone/>
            </a:pPr>
            <a:r>
              <a:rPr lang="en-IN" sz="1800" i="1" dirty="0"/>
              <a:t> </a:t>
            </a:r>
            <a:endParaRPr lang="en-IN" sz="1800" dirty="0"/>
          </a:p>
        </p:txBody>
      </p:sp>
    </p:spTree>
    <p:extLst>
      <p:ext uri="{BB962C8B-B14F-4D97-AF65-F5344CB8AC3E}">
        <p14:creationId xmlns:p14="http://schemas.microsoft.com/office/powerpoint/2010/main" val="3663415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a:t>
            </a:r>
            <a:endParaRPr lang="en-IN" dirty="0"/>
          </a:p>
        </p:txBody>
      </p:sp>
      <p:sp>
        <p:nvSpPr>
          <p:cNvPr id="3" name="Content Placeholder 2"/>
          <p:cNvSpPr>
            <a:spLocks noGrp="1"/>
          </p:cNvSpPr>
          <p:nvPr>
            <p:ph idx="1"/>
          </p:nvPr>
        </p:nvSpPr>
        <p:spPr/>
        <p:txBody>
          <a:bodyPr/>
          <a:lstStyle/>
          <a:p>
            <a:endParaRPr lang="en-IN"/>
          </a:p>
        </p:txBody>
      </p:sp>
      <p:sp>
        <p:nvSpPr>
          <p:cNvPr id="4" name="Rectangle 3"/>
          <p:cNvSpPr/>
          <p:nvPr/>
        </p:nvSpPr>
        <p:spPr>
          <a:xfrm>
            <a:off x="467544" y="1196752"/>
            <a:ext cx="8496944" cy="5632311"/>
          </a:xfrm>
          <a:prstGeom prst="rect">
            <a:avLst/>
          </a:prstGeom>
        </p:spPr>
        <p:txBody>
          <a:bodyPr wrap="square">
            <a:spAutoFit/>
          </a:bodyPr>
          <a:lstStyle/>
          <a:p>
            <a:r>
              <a:rPr lang="en-IN" dirty="0" smtClean="0"/>
              <a:t>import cv2</a:t>
            </a:r>
          </a:p>
          <a:p>
            <a:r>
              <a:rPr lang="en-IN" dirty="0" smtClean="0"/>
              <a:t>import </a:t>
            </a:r>
            <a:r>
              <a:rPr lang="en-IN" dirty="0" err="1" smtClean="0"/>
              <a:t>numpy</a:t>
            </a:r>
            <a:r>
              <a:rPr lang="en-IN" dirty="0" smtClean="0"/>
              <a:t> as </a:t>
            </a:r>
            <a:r>
              <a:rPr lang="en-IN" dirty="0" err="1" smtClean="0"/>
              <a:t>np</a:t>
            </a:r>
            <a:endParaRPr lang="en-IN" dirty="0" smtClean="0"/>
          </a:p>
          <a:p>
            <a:endParaRPr lang="en-IN" dirty="0" smtClean="0"/>
          </a:p>
          <a:p>
            <a:r>
              <a:rPr lang="en-IN" dirty="0" smtClean="0"/>
              <a:t>image1 = cv2.imread('input1.jpg')</a:t>
            </a:r>
          </a:p>
          <a:p>
            <a:r>
              <a:rPr lang="en-IN" dirty="0" err="1" smtClean="0"/>
              <a:t>img</a:t>
            </a:r>
            <a:r>
              <a:rPr lang="en-IN" dirty="0" smtClean="0"/>
              <a:t> = cv2.cvtColor(image1, cv2.COLOR_BGR2GRAY)</a:t>
            </a:r>
          </a:p>
          <a:p>
            <a:r>
              <a:rPr lang="en-IN" dirty="0" smtClean="0"/>
              <a:t>ret, thresh1 = cv2.threshold(</a:t>
            </a:r>
            <a:r>
              <a:rPr lang="en-IN" dirty="0" err="1" smtClean="0"/>
              <a:t>img</a:t>
            </a:r>
            <a:r>
              <a:rPr lang="en-IN" dirty="0" smtClean="0"/>
              <a:t>, 120, 255, cv2.THRESH_BINARY)</a:t>
            </a:r>
          </a:p>
          <a:p>
            <a:r>
              <a:rPr lang="en-IN" dirty="0" smtClean="0"/>
              <a:t>ret, thresh2 = cv2.threshold(</a:t>
            </a:r>
            <a:r>
              <a:rPr lang="en-IN" dirty="0" err="1" smtClean="0"/>
              <a:t>img</a:t>
            </a:r>
            <a:r>
              <a:rPr lang="en-IN" dirty="0" smtClean="0"/>
              <a:t>, 120, 255, cv2.THRESH_BINARY_INV)</a:t>
            </a:r>
          </a:p>
          <a:p>
            <a:r>
              <a:rPr lang="en-IN" dirty="0" smtClean="0"/>
              <a:t>ret, thresh3 = cv2.threshold(</a:t>
            </a:r>
            <a:r>
              <a:rPr lang="en-IN" dirty="0" err="1" smtClean="0"/>
              <a:t>img</a:t>
            </a:r>
            <a:r>
              <a:rPr lang="en-IN" dirty="0" smtClean="0"/>
              <a:t>, 120, 255, cv2.THRESH_TRUNC)</a:t>
            </a:r>
          </a:p>
          <a:p>
            <a:r>
              <a:rPr lang="en-IN" dirty="0" smtClean="0"/>
              <a:t>ret, thresh4 = cv2.threshold(</a:t>
            </a:r>
            <a:r>
              <a:rPr lang="en-IN" dirty="0" err="1" smtClean="0"/>
              <a:t>img</a:t>
            </a:r>
            <a:r>
              <a:rPr lang="en-IN" dirty="0" smtClean="0"/>
              <a:t>, 120, 255, cv2.THRESH_TOZERO)</a:t>
            </a:r>
          </a:p>
          <a:p>
            <a:r>
              <a:rPr lang="en-IN" dirty="0" smtClean="0"/>
              <a:t>ret, thresh5 = cv2.threshold(</a:t>
            </a:r>
            <a:r>
              <a:rPr lang="en-IN" dirty="0" err="1" smtClean="0"/>
              <a:t>img</a:t>
            </a:r>
            <a:r>
              <a:rPr lang="en-IN" dirty="0" smtClean="0"/>
              <a:t>, 120, 255, cv2.THRESH_TOZERO_INV)</a:t>
            </a:r>
          </a:p>
          <a:p>
            <a:endParaRPr lang="en-IN" dirty="0" smtClean="0"/>
          </a:p>
          <a:p>
            <a:r>
              <a:rPr lang="en-IN" dirty="0" smtClean="0"/>
              <a:t>cv2.imshow('Binary Threshold', thresh1)</a:t>
            </a:r>
          </a:p>
          <a:p>
            <a:r>
              <a:rPr lang="en-IN" dirty="0" smtClean="0"/>
              <a:t>cv2.imshow('Binary Threshold Inverted', thresh2)</a:t>
            </a:r>
          </a:p>
          <a:p>
            <a:r>
              <a:rPr lang="en-IN" dirty="0" smtClean="0"/>
              <a:t>cv2.imshow('Truncated Threshold', thresh3)</a:t>
            </a:r>
          </a:p>
          <a:p>
            <a:r>
              <a:rPr lang="en-IN" dirty="0" smtClean="0"/>
              <a:t>cv2.imshow('Set to 0', thresh4)</a:t>
            </a:r>
          </a:p>
          <a:p>
            <a:r>
              <a:rPr lang="en-IN" dirty="0" smtClean="0"/>
              <a:t>cv2.imshow('Set to 0 Inverted', thresh5)</a:t>
            </a:r>
          </a:p>
          <a:p>
            <a:r>
              <a:rPr lang="en-IN" dirty="0" smtClean="0"/>
              <a:t>	</a:t>
            </a:r>
          </a:p>
          <a:p>
            <a:r>
              <a:rPr lang="en-IN" dirty="0" smtClean="0"/>
              <a:t># De-allocate any associated memory usage</a:t>
            </a:r>
          </a:p>
          <a:p>
            <a:r>
              <a:rPr lang="en-IN" dirty="0" smtClean="0"/>
              <a:t>if cv2.waitKey(0) &amp; 0xff == 27:</a:t>
            </a:r>
          </a:p>
          <a:p>
            <a:r>
              <a:rPr lang="en-IN" dirty="0" smtClean="0"/>
              <a:t>	cv2.destroyAllWindows()</a:t>
            </a:r>
            <a:endParaRPr lang="en-IN" dirty="0"/>
          </a:p>
        </p:txBody>
      </p:sp>
    </p:spTree>
    <p:extLst>
      <p:ext uri="{BB962C8B-B14F-4D97-AF65-F5344CB8AC3E}">
        <p14:creationId xmlns:p14="http://schemas.microsoft.com/office/powerpoint/2010/main" val="1051708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a:t>
            </a:r>
            <a:r>
              <a:rPr lang="en-US" dirty="0" err="1" smtClean="0"/>
              <a:t>Thresholding</a:t>
            </a:r>
            <a:endParaRPr lang="en-IN" dirty="0"/>
          </a:p>
        </p:txBody>
      </p:sp>
      <p:sp>
        <p:nvSpPr>
          <p:cNvPr id="3" name="Content Placeholder 2"/>
          <p:cNvSpPr>
            <a:spLocks noGrp="1"/>
          </p:cNvSpPr>
          <p:nvPr>
            <p:ph idx="1"/>
          </p:nvPr>
        </p:nvSpPr>
        <p:spPr/>
        <p:txBody>
          <a:bodyPr>
            <a:normAutofit lnSpcReduction="10000"/>
          </a:bodyPr>
          <a:lstStyle/>
          <a:p>
            <a:r>
              <a:rPr lang="en-IN" sz="1800" b="1" i="1" dirty="0"/>
              <a:t>Syntax</a:t>
            </a:r>
            <a:r>
              <a:rPr lang="en-IN" sz="1800" i="1" dirty="0"/>
              <a:t>: cv2.adaptiveThreshold(source, </a:t>
            </a:r>
            <a:r>
              <a:rPr lang="en-IN" sz="1800" i="1" dirty="0" err="1"/>
              <a:t>maxVal</a:t>
            </a:r>
            <a:r>
              <a:rPr lang="en-IN" sz="1800" i="1" dirty="0"/>
              <a:t>, </a:t>
            </a:r>
            <a:r>
              <a:rPr lang="en-IN" sz="1800" i="1" dirty="0" err="1"/>
              <a:t>adaptiveMethod</a:t>
            </a:r>
            <a:r>
              <a:rPr lang="en-IN" sz="1800" i="1" dirty="0"/>
              <a:t>, </a:t>
            </a:r>
            <a:r>
              <a:rPr lang="en-IN" sz="1800" i="1" dirty="0" err="1"/>
              <a:t>thresholdType</a:t>
            </a:r>
            <a:r>
              <a:rPr lang="en-IN" sz="1800" i="1" dirty="0"/>
              <a:t>, </a:t>
            </a:r>
            <a:r>
              <a:rPr lang="en-IN" sz="1800" i="1" dirty="0" err="1"/>
              <a:t>blocksize</a:t>
            </a:r>
            <a:r>
              <a:rPr lang="en-IN" sz="1800" i="1" dirty="0"/>
              <a:t>, </a:t>
            </a:r>
            <a:r>
              <a:rPr lang="en-IN" sz="1800" i="1" dirty="0" smtClean="0"/>
              <a:t>constant)\</a:t>
            </a:r>
          </a:p>
          <a:p>
            <a:r>
              <a:rPr lang="en-IN" sz="1600" b="1" i="1" dirty="0" smtClean="0"/>
              <a:t>source</a:t>
            </a:r>
            <a:r>
              <a:rPr lang="en-IN" sz="1600" i="1" dirty="0"/>
              <a:t>: Input Image array(Single-channel, 8-bit or </a:t>
            </a:r>
            <a:r>
              <a:rPr lang="en-IN" sz="1600" i="1" dirty="0" smtClean="0"/>
              <a:t>floating-point)</a:t>
            </a:r>
            <a:endParaRPr lang="en-IN" sz="1600" dirty="0"/>
          </a:p>
          <a:p>
            <a:r>
              <a:rPr lang="en-IN" sz="1600" b="1" i="1" dirty="0" err="1" smtClean="0"/>
              <a:t>maxVal</a:t>
            </a:r>
            <a:r>
              <a:rPr lang="en-IN" sz="1600" i="1" dirty="0"/>
              <a:t>: Maximum value that can be assigned to a </a:t>
            </a:r>
            <a:r>
              <a:rPr lang="en-IN" sz="1600" i="1" dirty="0" smtClean="0"/>
              <a:t>pixel.</a:t>
            </a:r>
            <a:endParaRPr lang="en-IN" sz="1600" dirty="0"/>
          </a:p>
          <a:p>
            <a:r>
              <a:rPr lang="en-IN" sz="1600" b="1" i="1" dirty="0" err="1" smtClean="0"/>
              <a:t>adaptiveMethod</a:t>
            </a:r>
            <a:r>
              <a:rPr lang="en-IN" sz="1600" i="1" dirty="0"/>
              <a:t>: Adaptive method decides how threshold value is calculated</a:t>
            </a:r>
            <a:r>
              <a:rPr lang="en-IN" sz="1600" i="1" dirty="0" smtClean="0"/>
              <a:t>.</a:t>
            </a:r>
          </a:p>
          <a:p>
            <a:endParaRPr lang="en-US" sz="1600" i="1" dirty="0"/>
          </a:p>
          <a:p>
            <a:endParaRPr lang="en-US" sz="1600" i="1" dirty="0" smtClean="0"/>
          </a:p>
          <a:p>
            <a:pPr fontAlgn="base"/>
            <a:r>
              <a:rPr lang="en-IN" sz="1600" i="1" dirty="0"/>
              <a:t> </a:t>
            </a:r>
            <a:r>
              <a:rPr lang="en-IN" sz="1600" b="1" i="1" dirty="0"/>
              <a:t>cv2.ADAPTIVE_THRESH_MEAN_C</a:t>
            </a:r>
            <a:r>
              <a:rPr lang="en-IN" sz="1600" i="1" dirty="0"/>
              <a:t>: Threshold Value = (Mean of the neighbourhood area values – constant value). In other words, it is the mean of the </a:t>
            </a:r>
            <a:r>
              <a:rPr lang="en-IN" sz="1600" i="1" dirty="0" err="1"/>
              <a:t>blockSize×blockSize</a:t>
            </a:r>
            <a:r>
              <a:rPr lang="en-IN" sz="1600" i="1" dirty="0"/>
              <a:t> </a:t>
            </a:r>
            <a:r>
              <a:rPr lang="en-IN" sz="1600" i="1" dirty="0" err="1"/>
              <a:t>neighborhood</a:t>
            </a:r>
            <a:r>
              <a:rPr lang="en-IN" sz="1600" i="1" dirty="0"/>
              <a:t> of a point minus constant.</a:t>
            </a:r>
          </a:p>
          <a:p>
            <a:pPr fontAlgn="base"/>
            <a:r>
              <a:rPr lang="en-IN" sz="1600" b="1" i="1" dirty="0"/>
              <a:t>cv2.ADAPTIVE_THRESH_GAUSSIAN_C</a:t>
            </a:r>
            <a:r>
              <a:rPr lang="en-IN" sz="1600" i="1" dirty="0"/>
              <a:t>: Threshold Value = (Gaussian-weighted sum of the neighbourhood values – constant value). In other words, it is a weighted sum of the </a:t>
            </a:r>
            <a:r>
              <a:rPr lang="en-IN" sz="1600" i="1" dirty="0" err="1"/>
              <a:t>blockSize×blockSize</a:t>
            </a:r>
            <a:r>
              <a:rPr lang="en-IN" sz="1600" i="1" dirty="0"/>
              <a:t> </a:t>
            </a:r>
            <a:r>
              <a:rPr lang="en-IN" sz="1600" i="1" dirty="0" err="1"/>
              <a:t>neighborhood</a:t>
            </a:r>
            <a:r>
              <a:rPr lang="en-IN" sz="1600" i="1" dirty="0"/>
              <a:t> of a point minus constant.</a:t>
            </a:r>
          </a:p>
          <a:p>
            <a:pPr fontAlgn="base"/>
            <a:r>
              <a:rPr lang="en-IN" sz="1600" i="1" dirty="0"/>
              <a:t>-&gt; </a:t>
            </a:r>
            <a:r>
              <a:rPr lang="en-IN" sz="1600" b="1" i="1" dirty="0" err="1"/>
              <a:t>thresholdType</a:t>
            </a:r>
            <a:r>
              <a:rPr lang="en-IN" sz="1600" i="1" dirty="0"/>
              <a:t>: The type of </a:t>
            </a:r>
            <a:r>
              <a:rPr lang="en-IN" sz="1600" i="1" dirty="0" err="1"/>
              <a:t>thresholding</a:t>
            </a:r>
            <a:r>
              <a:rPr lang="en-IN" sz="1600" i="1" dirty="0"/>
              <a:t> to be applied.</a:t>
            </a:r>
            <a:br>
              <a:rPr lang="en-IN" sz="1600" i="1" dirty="0"/>
            </a:br>
            <a:r>
              <a:rPr lang="en-IN" sz="1600" i="1" dirty="0"/>
              <a:t>-&gt; </a:t>
            </a:r>
            <a:r>
              <a:rPr lang="en-IN" sz="1600" b="1" i="1" dirty="0" err="1"/>
              <a:t>blockSize</a:t>
            </a:r>
            <a:r>
              <a:rPr lang="en-IN" sz="1600" i="1" dirty="0"/>
              <a:t>: Size of a pixel </a:t>
            </a:r>
            <a:r>
              <a:rPr lang="en-IN" sz="1600" i="1" dirty="0" err="1"/>
              <a:t>neighborhood</a:t>
            </a:r>
            <a:r>
              <a:rPr lang="en-IN" sz="1600" i="1" dirty="0"/>
              <a:t> that is used to calculate a threshold value.</a:t>
            </a:r>
            <a:br>
              <a:rPr lang="en-IN" sz="1600" i="1" dirty="0"/>
            </a:br>
            <a:r>
              <a:rPr lang="en-IN" sz="1600" i="1" dirty="0"/>
              <a:t>-&gt; </a:t>
            </a:r>
            <a:r>
              <a:rPr lang="en-IN" sz="1600" b="1" i="1" dirty="0"/>
              <a:t>constant</a:t>
            </a:r>
            <a:r>
              <a:rPr lang="en-IN" sz="1600" i="1" dirty="0"/>
              <a:t>: A constant value that is subtracted from the mean or weighted sum of the neighbourhood pixels.</a:t>
            </a:r>
          </a:p>
          <a:p>
            <a:endParaRPr lang="en-IN" sz="1600" dirty="0"/>
          </a:p>
        </p:txBody>
      </p:sp>
    </p:spTree>
    <p:extLst>
      <p:ext uri="{BB962C8B-B14F-4D97-AF65-F5344CB8AC3E}">
        <p14:creationId xmlns:p14="http://schemas.microsoft.com/office/powerpoint/2010/main" val="1185462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a:t>
            </a:r>
            <a:r>
              <a:rPr lang="en-US" dirty="0"/>
              <a:t>m</a:t>
            </a:r>
            <a:endParaRPr lang="en-IN" dirty="0"/>
          </a:p>
        </p:txBody>
      </p:sp>
      <p:sp>
        <p:nvSpPr>
          <p:cNvPr id="3" name="Content Placeholder 2"/>
          <p:cNvSpPr>
            <a:spLocks noGrp="1"/>
          </p:cNvSpPr>
          <p:nvPr>
            <p:ph idx="1"/>
          </p:nvPr>
        </p:nvSpPr>
        <p:spPr/>
        <p:txBody>
          <a:bodyPr/>
          <a:lstStyle/>
          <a:p>
            <a:endParaRPr lang="en-IN"/>
          </a:p>
        </p:txBody>
      </p:sp>
      <p:sp>
        <p:nvSpPr>
          <p:cNvPr id="4" name="Rectangle 3"/>
          <p:cNvSpPr/>
          <p:nvPr/>
        </p:nvSpPr>
        <p:spPr>
          <a:xfrm>
            <a:off x="107504" y="1556792"/>
            <a:ext cx="9088238" cy="4524315"/>
          </a:xfrm>
          <a:prstGeom prst="rect">
            <a:avLst/>
          </a:prstGeom>
        </p:spPr>
        <p:txBody>
          <a:bodyPr wrap="square">
            <a:spAutoFit/>
          </a:bodyPr>
          <a:lstStyle/>
          <a:p>
            <a:r>
              <a:rPr lang="en-IN" sz="1600" dirty="0" smtClean="0"/>
              <a:t>import cv2</a:t>
            </a:r>
          </a:p>
          <a:p>
            <a:r>
              <a:rPr lang="en-IN" sz="1600" dirty="0" smtClean="0"/>
              <a:t>import </a:t>
            </a:r>
            <a:r>
              <a:rPr lang="en-IN" sz="1600" dirty="0" err="1" smtClean="0"/>
              <a:t>numpy</a:t>
            </a:r>
            <a:r>
              <a:rPr lang="en-IN" sz="1600" dirty="0" smtClean="0"/>
              <a:t> as </a:t>
            </a:r>
            <a:r>
              <a:rPr lang="en-IN" sz="1600" dirty="0" err="1" smtClean="0"/>
              <a:t>np</a:t>
            </a:r>
            <a:endParaRPr lang="en-IN" sz="1600" dirty="0" smtClean="0"/>
          </a:p>
          <a:p>
            <a:endParaRPr lang="en-IN" sz="1600" dirty="0" smtClean="0"/>
          </a:p>
          <a:p>
            <a:r>
              <a:rPr lang="en-IN" sz="1600" dirty="0" smtClean="0"/>
              <a:t>image1 = cv2.imread('input1.jpg')</a:t>
            </a:r>
          </a:p>
          <a:p>
            <a:endParaRPr lang="en-IN" sz="1600" dirty="0" smtClean="0"/>
          </a:p>
          <a:p>
            <a:r>
              <a:rPr lang="en-IN" sz="1600" dirty="0" err="1" smtClean="0"/>
              <a:t>img</a:t>
            </a:r>
            <a:r>
              <a:rPr lang="en-IN" sz="1600" dirty="0" smtClean="0"/>
              <a:t> = cv2.cvtColor(image1, cv2.COLOR_BGR2GRAY)</a:t>
            </a:r>
          </a:p>
          <a:p>
            <a:endParaRPr lang="en-IN" sz="1600" dirty="0" smtClean="0"/>
          </a:p>
          <a:p>
            <a:r>
              <a:rPr lang="en-IN" sz="1600" dirty="0" smtClean="0"/>
              <a:t>thresh1 = cv2.adaptiveThreshold(</a:t>
            </a:r>
            <a:r>
              <a:rPr lang="en-IN" sz="1600" dirty="0" err="1" smtClean="0"/>
              <a:t>img</a:t>
            </a:r>
            <a:r>
              <a:rPr lang="en-IN" sz="1600" dirty="0" smtClean="0"/>
              <a:t>, 255, cv2.ADAPTIVE_THRESH_MEAN_C,v2.THRESH_BINARY, 199, 5)</a:t>
            </a:r>
          </a:p>
          <a:p>
            <a:endParaRPr lang="en-IN" sz="1600" dirty="0" smtClean="0"/>
          </a:p>
          <a:p>
            <a:r>
              <a:rPr lang="en-IN" sz="1600" dirty="0" smtClean="0"/>
              <a:t>thresh2 = cv2.adaptiveThreshold(</a:t>
            </a:r>
            <a:r>
              <a:rPr lang="en-IN" sz="1600" dirty="0" err="1" smtClean="0"/>
              <a:t>img</a:t>
            </a:r>
            <a:r>
              <a:rPr lang="en-IN" sz="1600" dirty="0" smtClean="0"/>
              <a:t>, 255, cv2.ADAPTIVE_THRESH_GAUSSIAN_C,cv2.THRESH_BINARY, 199, 5)</a:t>
            </a:r>
          </a:p>
          <a:p>
            <a:endParaRPr lang="en-IN" sz="1600" dirty="0" smtClean="0"/>
          </a:p>
          <a:p>
            <a:r>
              <a:rPr lang="en-IN" sz="1600" dirty="0" smtClean="0"/>
              <a:t>cv2.imshow('Adaptive Mean', thresh1)</a:t>
            </a:r>
          </a:p>
          <a:p>
            <a:r>
              <a:rPr lang="en-IN" sz="1600" dirty="0" smtClean="0"/>
              <a:t>cv2.imshow('Adaptive Gaussian', thresh2)</a:t>
            </a:r>
          </a:p>
          <a:p>
            <a:endParaRPr lang="en-IN" sz="1600" dirty="0" smtClean="0"/>
          </a:p>
          <a:p>
            <a:r>
              <a:rPr lang="en-IN" sz="1600" dirty="0" smtClean="0"/>
              <a:t>	</a:t>
            </a:r>
          </a:p>
          <a:p>
            <a:r>
              <a:rPr lang="en-IN" sz="1600" dirty="0" smtClean="0"/>
              <a:t>if cv2.waitKey(0) &amp; 0xff == 27:</a:t>
            </a:r>
          </a:p>
          <a:p>
            <a:r>
              <a:rPr lang="en-IN" sz="1600" dirty="0" smtClean="0"/>
              <a:t>	cv2.destroyAllWindows()</a:t>
            </a:r>
            <a:endParaRPr lang="en-IN" sz="1600" dirty="0"/>
          </a:p>
        </p:txBody>
      </p:sp>
    </p:spTree>
    <p:extLst>
      <p:ext uri="{BB962C8B-B14F-4D97-AF65-F5344CB8AC3E}">
        <p14:creationId xmlns:p14="http://schemas.microsoft.com/office/powerpoint/2010/main" val="1465770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Otsu </a:t>
            </a:r>
            <a:r>
              <a:rPr lang="en-US" dirty="0" err="1" smtClean="0"/>
              <a:t>Thresholding</a:t>
            </a:r>
            <a:endParaRPr lang="en-IN" dirty="0"/>
          </a:p>
        </p:txBody>
      </p:sp>
      <p:sp>
        <p:nvSpPr>
          <p:cNvPr id="3" name="Content Placeholder 2"/>
          <p:cNvSpPr>
            <a:spLocks noGrp="1"/>
          </p:cNvSpPr>
          <p:nvPr>
            <p:ph idx="1"/>
          </p:nvPr>
        </p:nvSpPr>
        <p:spPr/>
        <p:txBody>
          <a:bodyPr>
            <a:normAutofit/>
          </a:bodyPr>
          <a:lstStyle/>
          <a:p>
            <a:r>
              <a:rPr lang="en-IN" sz="2000" i="1" dirty="0"/>
              <a:t>cv2.threshold(source, </a:t>
            </a:r>
            <a:r>
              <a:rPr lang="en-IN" sz="2000" i="1" dirty="0" err="1"/>
              <a:t>thresholdValue</a:t>
            </a:r>
            <a:r>
              <a:rPr lang="en-IN" sz="2000" i="1" dirty="0"/>
              <a:t>, </a:t>
            </a:r>
            <a:r>
              <a:rPr lang="en-IN" sz="2000" i="1" dirty="0" err="1"/>
              <a:t>maxVal</a:t>
            </a:r>
            <a:r>
              <a:rPr lang="en-IN" sz="2000" i="1" dirty="0"/>
              <a:t>, </a:t>
            </a:r>
            <a:r>
              <a:rPr lang="en-IN" sz="2000" i="1" dirty="0" err="1"/>
              <a:t>thresholdingTechnique</a:t>
            </a:r>
            <a:r>
              <a:rPr lang="en-IN" sz="2000" i="1" dirty="0" smtClean="0"/>
              <a:t>)</a:t>
            </a:r>
          </a:p>
          <a:p>
            <a:endParaRPr lang="en-US" sz="2000" i="1" dirty="0"/>
          </a:p>
          <a:p>
            <a:r>
              <a:rPr lang="en-IN" sz="2000" i="1" dirty="0"/>
              <a:t>-&gt; </a:t>
            </a:r>
            <a:r>
              <a:rPr lang="en-IN" sz="2000" b="1" i="1" dirty="0"/>
              <a:t>source</a:t>
            </a:r>
            <a:r>
              <a:rPr lang="en-IN" sz="2000" i="1" dirty="0"/>
              <a:t>: Input Image array (must be in </a:t>
            </a:r>
            <a:r>
              <a:rPr lang="en-IN" sz="2000" i="1" dirty="0" err="1"/>
              <a:t>Grayscale</a:t>
            </a:r>
            <a:r>
              <a:rPr lang="en-IN" sz="2000" i="1" dirty="0"/>
              <a:t>).</a:t>
            </a:r>
            <a:r>
              <a:rPr lang="en-IN" sz="2000" dirty="0" smtClean="0"/>
              <a:t/>
            </a:r>
            <a:br>
              <a:rPr lang="en-IN" sz="2000" dirty="0" smtClean="0"/>
            </a:br>
            <a:r>
              <a:rPr lang="en-IN" sz="2000" i="1" dirty="0"/>
              <a:t>-&gt; </a:t>
            </a:r>
            <a:r>
              <a:rPr lang="en-IN" sz="2000" b="1" i="1" dirty="0" err="1"/>
              <a:t>thresholdValue</a:t>
            </a:r>
            <a:r>
              <a:rPr lang="en-IN" sz="2000" i="1" dirty="0"/>
              <a:t>: Value of Threshold below and above which pixel values will change accordingly.</a:t>
            </a:r>
            <a:r>
              <a:rPr lang="en-IN" sz="2000" dirty="0" smtClean="0"/>
              <a:t/>
            </a:r>
            <a:br>
              <a:rPr lang="en-IN" sz="2000" dirty="0" smtClean="0"/>
            </a:br>
            <a:r>
              <a:rPr lang="en-IN" sz="2000" i="1" dirty="0"/>
              <a:t>-&gt; </a:t>
            </a:r>
            <a:r>
              <a:rPr lang="en-IN" sz="2000" b="1" i="1" dirty="0" err="1"/>
              <a:t>maxVal</a:t>
            </a:r>
            <a:r>
              <a:rPr lang="en-IN" sz="2000" i="1" dirty="0"/>
              <a:t>: Maximum value that can be assigned to a pixel.</a:t>
            </a:r>
            <a:r>
              <a:rPr lang="en-IN" sz="2000" dirty="0" smtClean="0"/>
              <a:t/>
            </a:r>
            <a:br>
              <a:rPr lang="en-IN" sz="2000" dirty="0" smtClean="0"/>
            </a:br>
            <a:r>
              <a:rPr lang="en-IN" sz="2000" i="1" dirty="0"/>
              <a:t>-&gt; </a:t>
            </a:r>
            <a:r>
              <a:rPr lang="en-IN" sz="2000" b="1" i="1" dirty="0" err="1"/>
              <a:t>thresholdingTechnique</a:t>
            </a:r>
            <a:r>
              <a:rPr lang="en-IN" sz="2000" i="1" dirty="0"/>
              <a:t>: The type of </a:t>
            </a:r>
            <a:r>
              <a:rPr lang="en-IN" sz="2000" i="1" dirty="0" err="1"/>
              <a:t>thresholding</a:t>
            </a:r>
            <a:r>
              <a:rPr lang="en-IN" sz="2000" i="1" dirty="0"/>
              <a:t> to be applied</a:t>
            </a:r>
            <a:r>
              <a:rPr lang="en-IN" sz="2000" i="1" dirty="0" smtClean="0"/>
              <a:t>.</a:t>
            </a:r>
          </a:p>
          <a:p>
            <a:endParaRPr lang="en-US" sz="2000" i="1" dirty="0"/>
          </a:p>
          <a:p>
            <a:endParaRPr lang="en-IN" sz="2000" dirty="0"/>
          </a:p>
        </p:txBody>
      </p:sp>
    </p:spTree>
    <p:extLst>
      <p:ext uri="{BB962C8B-B14F-4D97-AF65-F5344CB8AC3E}">
        <p14:creationId xmlns:p14="http://schemas.microsoft.com/office/powerpoint/2010/main" val="1365384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a:t>
            </a:r>
            <a:endParaRPr lang="en-IN" dirty="0"/>
          </a:p>
        </p:txBody>
      </p:sp>
      <p:sp>
        <p:nvSpPr>
          <p:cNvPr id="3" name="Content Placeholder 2"/>
          <p:cNvSpPr>
            <a:spLocks noGrp="1"/>
          </p:cNvSpPr>
          <p:nvPr>
            <p:ph idx="1"/>
          </p:nvPr>
        </p:nvSpPr>
        <p:spPr/>
        <p:txBody>
          <a:bodyPr/>
          <a:lstStyle/>
          <a:p>
            <a:endParaRPr lang="en-IN"/>
          </a:p>
        </p:txBody>
      </p:sp>
      <p:sp>
        <p:nvSpPr>
          <p:cNvPr id="4" name="Rectangle 3"/>
          <p:cNvSpPr/>
          <p:nvPr/>
        </p:nvSpPr>
        <p:spPr>
          <a:xfrm>
            <a:off x="611560" y="1124744"/>
            <a:ext cx="8712968" cy="4708981"/>
          </a:xfrm>
          <a:prstGeom prst="rect">
            <a:avLst/>
          </a:prstGeom>
        </p:spPr>
        <p:txBody>
          <a:bodyPr wrap="square">
            <a:spAutoFit/>
          </a:bodyPr>
          <a:lstStyle/>
          <a:p>
            <a:r>
              <a:rPr lang="en-IN" sz="2000" dirty="0" smtClean="0"/>
              <a:t>import cv2		</a:t>
            </a:r>
          </a:p>
          <a:p>
            <a:r>
              <a:rPr lang="en-IN" sz="2000" dirty="0" smtClean="0"/>
              <a:t>import </a:t>
            </a:r>
            <a:r>
              <a:rPr lang="en-IN" sz="2000" dirty="0" err="1" smtClean="0"/>
              <a:t>numpy</a:t>
            </a:r>
            <a:r>
              <a:rPr lang="en-IN" sz="2000" dirty="0" smtClean="0"/>
              <a:t> as </a:t>
            </a:r>
            <a:r>
              <a:rPr lang="en-IN" sz="2000" dirty="0" err="1" smtClean="0"/>
              <a:t>np</a:t>
            </a:r>
            <a:r>
              <a:rPr lang="en-IN" sz="2000" dirty="0" smtClean="0"/>
              <a:t>	</a:t>
            </a:r>
          </a:p>
          <a:p>
            <a:r>
              <a:rPr lang="en-IN" sz="2000" dirty="0" smtClean="0"/>
              <a:t>image1 = cv2.imread('input1.jpg')</a:t>
            </a:r>
          </a:p>
          <a:p>
            <a:endParaRPr lang="en-IN" sz="2000" dirty="0" smtClean="0"/>
          </a:p>
          <a:p>
            <a:r>
              <a:rPr lang="en-IN" sz="2000" dirty="0" err="1" smtClean="0"/>
              <a:t>img</a:t>
            </a:r>
            <a:r>
              <a:rPr lang="en-IN" sz="2000" dirty="0" smtClean="0"/>
              <a:t> = cv2.cvtColor(image1, cv2.COLOR_BGR2GRAY)</a:t>
            </a:r>
          </a:p>
          <a:p>
            <a:r>
              <a:rPr lang="en-IN" sz="2000" dirty="0" smtClean="0"/>
              <a:t>	</a:t>
            </a:r>
          </a:p>
          <a:p>
            <a:r>
              <a:rPr lang="en-IN" sz="2000" dirty="0" smtClean="0"/>
              <a:t>ret, thresh1 = cv2.threshold(</a:t>
            </a:r>
            <a:r>
              <a:rPr lang="en-IN" sz="2000" dirty="0" err="1" smtClean="0"/>
              <a:t>img</a:t>
            </a:r>
            <a:r>
              <a:rPr lang="en-IN" sz="2000" dirty="0" smtClean="0"/>
              <a:t>, 120, 255, cv2.THRESH_BINARY +							cv2.THRESH_OTSU)	</a:t>
            </a:r>
          </a:p>
          <a:p>
            <a:endParaRPr lang="en-IN" sz="2000" dirty="0" smtClean="0"/>
          </a:p>
          <a:p>
            <a:r>
              <a:rPr lang="en-IN" sz="2000" dirty="0" smtClean="0"/>
              <a:t>	</a:t>
            </a:r>
          </a:p>
          <a:p>
            <a:r>
              <a:rPr lang="en-IN" sz="2000" dirty="0" smtClean="0"/>
              <a:t>cv2.imshow('Otsu Threshold', thresh1)		</a:t>
            </a:r>
          </a:p>
          <a:p>
            <a:r>
              <a:rPr lang="en-IN" sz="2000" dirty="0" smtClean="0"/>
              <a:t>	</a:t>
            </a:r>
          </a:p>
          <a:p>
            <a:r>
              <a:rPr lang="en-IN" sz="2000" dirty="0" smtClean="0"/>
              <a:t># De-allocate any associated memory usage		</a:t>
            </a:r>
          </a:p>
          <a:p>
            <a:r>
              <a:rPr lang="en-IN" sz="2000" dirty="0" smtClean="0"/>
              <a:t>if cv2.waitKey(0) &amp; 0xff == 27:</a:t>
            </a:r>
          </a:p>
          <a:p>
            <a:r>
              <a:rPr lang="en-IN" sz="2000" dirty="0" smtClean="0"/>
              <a:t>	cv2.destroyAllWindows()	</a:t>
            </a:r>
            <a:endParaRPr lang="en-IN" sz="2000" dirty="0"/>
          </a:p>
        </p:txBody>
      </p:sp>
    </p:spTree>
    <p:extLst>
      <p:ext uri="{BB962C8B-B14F-4D97-AF65-F5344CB8AC3E}">
        <p14:creationId xmlns:p14="http://schemas.microsoft.com/office/powerpoint/2010/main" val="1304596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Bayesian Classification of Foreground and Background Pixels</a:t>
            </a:r>
            <a:endParaRPr lang="en-IN" dirty="0"/>
          </a:p>
        </p:txBody>
      </p:sp>
      <p:sp>
        <p:nvSpPr>
          <p:cNvPr id="3" name="Content Placeholder 2"/>
          <p:cNvSpPr>
            <a:spLocks noGrp="1"/>
          </p:cNvSpPr>
          <p:nvPr>
            <p:ph idx="1"/>
          </p:nvPr>
        </p:nvSpPr>
        <p:spPr>
          <a:xfrm>
            <a:off x="513259" y="5445224"/>
            <a:ext cx="8229600" cy="4525963"/>
          </a:xfrm>
        </p:spPr>
        <p:txBody>
          <a:bodyPr>
            <a:normAutofit/>
          </a:bodyPr>
          <a:lstStyle/>
          <a:p>
            <a:r>
              <a:rPr lang="en-IN" sz="1800" dirty="0"/>
              <a:t>Bimodal histograms are histograms that exhibit two distinct peaks, indicating the presence of two dominant regions or groups of pixel intensities in an image.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12776"/>
            <a:ext cx="7800975"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077072"/>
            <a:ext cx="7728967" cy="1057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7970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Histogram</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Histogram </a:t>
            </a:r>
            <a:r>
              <a:rPr lang="en-IN" dirty="0"/>
              <a:t>of an image provides a global description of the appearance of an image</a:t>
            </a:r>
            <a:r>
              <a:rPr lang="en-IN" dirty="0" smtClean="0"/>
              <a:t>.</a:t>
            </a:r>
          </a:p>
          <a:p>
            <a:r>
              <a:rPr lang="en-IN" dirty="0"/>
              <a:t>It provides a useful visualization of the frequency of occurrence of different pixel intensities in the image. </a:t>
            </a:r>
            <a:endParaRPr lang="en-IN" dirty="0" smtClean="0"/>
          </a:p>
          <a:p>
            <a:r>
              <a:rPr lang="en-IN" dirty="0" smtClean="0"/>
              <a:t>The </a:t>
            </a:r>
            <a:r>
              <a:rPr lang="en-IN" dirty="0"/>
              <a:t>x-axis of the histogram represents the pixel intensity values, while the y-axis shows the number of pixels with each intensity value</a:t>
            </a:r>
            <a:r>
              <a:rPr lang="en-IN" dirty="0" smtClean="0"/>
              <a:t>.</a:t>
            </a:r>
          </a:p>
          <a:p>
            <a:r>
              <a:rPr lang="en-IN" dirty="0"/>
              <a:t>Image histograms are widely used in image processing and computer vision for various purposes, including image enhancement, contrast adjustment, </a:t>
            </a:r>
            <a:r>
              <a:rPr lang="en-IN" dirty="0" err="1"/>
              <a:t>thresholding</a:t>
            </a:r>
            <a:r>
              <a:rPr lang="en-IN" dirty="0"/>
              <a:t>, and image analysis</a:t>
            </a:r>
            <a:r>
              <a:rPr lang="en-IN" dirty="0" smtClean="0"/>
              <a:t>.</a:t>
            </a:r>
          </a:p>
          <a:p>
            <a:r>
              <a:rPr lang="en-IN" dirty="0"/>
              <a:t>By </a:t>
            </a:r>
            <a:r>
              <a:rPr lang="en-IN" dirty="0" err="1"/>
              <a:t>analyzing</a:t>
            </a:r>
            <a:r>
              <a:rPr lang="en-IN" dirty="0"/>
              <a:t> the histogram, one can gain insights into the overall brightness, contrast, and tonal range of an image.</a:t>
            </a:r>
            <a:endParaRPr lang="en-IN" dirty="0" smtClean="0"/>
          </a:p>
          <a:p>
            <a:endParaRPr lang="en-IN" dirty="0"/>
          </a:p>
          <a:p>
            <a:endParaRPr lang="en-IN" dirty="0"/>
          </a:p>
        </p:txBody>
      </p:sp>
    </p:spTree>
    <p:extLst>
      <p:ext uri="{BB962C8B-B14F-4D97-AF65-F5344CB8AC3E}">
        <p14:creationId xmlns:p14="http://schemas.microsoft.com/office/powerpoint/2010/main" val="4103586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Expectation Maximization Algorithm</a:t>
            </a:r>
            <a:endParaRPr lang="en-IN" dirty="0"/>
          </a:p>
        </p:txBody>
      </p:sp>
      <p:sp>
        <p:nvSpPr>
          <p:cNvPr id="3" name="Content Placeholder 2"/>
          <p:cNvSpPr>
            <a:spLocks noGrp="1"/>
          </p:cNvSpPr>
          <p:nvPr>
            <p:ph idx="1"/>
          </p:nvPr>
        </p:nvSpPr>
        <p:spPr/>
        <p:txBody>
          <a:bodyPr/>
          <a:lstStyle/>
          <a:p>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1412776"/>
            <a:ext cx="7943850"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1581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32656"/>
            <a:ext cx="8280920" cy="5812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8565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Rectangle 3"/>
          <p:cNvSpPr/>
          <p:nvPr/>
        </p:nvSpPr>
        <p:spPr>
          <a:xfrm>
            <a:off x="3464645" y="2967335"/>
            <a:ext cx="2214710" cy="923330"/>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Thanks</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1258047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Histogram</a:t>
            </a:r>
            <a:endParaRPr lang="en-IN" dirty="0"/>
          </a:p>
        </p:txBody>
      </p:sp>
      <p:sp>
        <p:nvSpPr>
          <p:cNvPr id="3" name="Content Placeholder 2"/>
          <p:cNvSpPr>
            <a:spLocks noGrp="1"/>
          </p:cNvSpPr>
          <p:nvPr>
            <p:ph idx="1"/>
          </p:nvPr>
        </p:nvSpPr>
        <p:spPr/>
        <p:txBody>
          <a:bodyPr>
            <a:normAutofit fontScale="62500" lnSpcReduction="20000"/>
          </a:bodyPr>
          <a:lstStyle/>
          <a:p>
            <a:r>
              <a:rPr lang="en-IN" b="1" dirty="0"/>
              <a:t>Intensity Range</a:t>
            </a:r>
            <a:r>
              <a:rPr lang="en-IN" dirty="0"/>
              <a:t>: The range of pixel intensity values typically spans from 0 to 255 in an 8-bit </a:t>
            </a:r>
            <a:r>
              <a:rPr lang="en-IN" dirty="0" err="1"/>
              <a:t>grayscale</a:t>
            </a:r>
            <a:r>
              <a:rPr lang="en-IN" dirty="0"/>
              <a:t> image. In </a:t>
            </a:r>
            <a:r>
              <a:rPr lang="en-IN" dirty="0" err="1"/>
              <a:t>color</a:t>
            </a:r>
            <a:r>
              <a:rPr lang="en-IN" dirty="0"/>
              <a:t> images, histograms are often computed for each </a:t>
            </a:r>
            <a:r>
              <a:rPr lang="en-IN" dirty="0" err="1"/>
              <a:t>color</a:t>
            </a:r>
            <a:r>
              <a:rPr lang="en-IN" dirty="0"/>
              <a:t> channel (Red, Green, Blue) separately</a:t>
            </a:r>
            <a:r>
              <a:rPr lang="en-IN" dirty="0" smtClean="0"/>
              <a:t>.</a:t>
            </a:r>
          </a:p>
          <a:p>
            <a:r>
              <a:rPr lang="en-IN" b="1" dirty="0"/>
              <a:t>Brightness and Contrast</a:t>
            </a:r>
            <a:r>
              <a:rPr lang="en-IN" dirty="0"/>
              <a:t>: The shape of the histogram indicates the overall brightness and contrast of the image. A peak in the </a:t>
            </a:r>
            <a:r>
              <a:rPr lang="en-IN" dirty="0" err="1"/>
              <a:t>center</a:t>
            </a:r>
            <a:r>
              <a:rPr lang="en-IN" dirty="0"/>
              <a:t> of the histogram suggests a balanced distribution of pixel intensities, resulting in a well-exposed image with good contrast. An image with low contrast may have a narrow histogram, while an image with high contrast may have a broad histogram</a:t>
            </a:r>
            <a:r>
              <a:rPr lang="en-IN" dirty="0" smtClean="0"/>
              <a:t>.</a:t>
            </a:r>
          </a:p>
          <a:p>
            <a:r>
              <a:rPr lang="en-IN" b="1" dirty="0" smtClean="0"/>
              <a:t>Bimodal </a:t>
            </a:r>
            <a:r>
              <a:rPr lang="en-IN" b="1" dirty="0"/>
              <a:t>Histograms</a:t>
            </a:r>
            <a:r>
              <a:rPr lang="en-IN" dirty="0"/>
              <a:t>: Bimodal histograms have two distinct peaks, indicating the presence of two dominant regions in the image. Such histograms are often encountered in images with distinct foreground and background </a:t>
            </a:r>
            <a:r>
              <a:rPr lang="en-IN" dirty="0" smtClean="0"/>
              <a:t>regions..</a:t>
            </a:r>
          </a:p>
          <a:p>
            <a:r>
              <a:rPr lang="en-IN" b="1" dirty="0"/>
              <a:t>Skewed Histograms</a:t>
            </a:r>
            <a:r>
              <a:rPr lang="en-IN" dirty="0"/>
              <a:t>: Skewed histograms have a bias towards high or low pixel intensities. Skewed histograms may indicate overexposure or underexposure in certain areas of the image.</a:t>
            </a:r>
          </a:p>
        </p:txBody>
      </p:sp>
    </p:spTree>
    <p:extLst>
      <p:ext uri="{BB962C8B-B14F-4D97-AF65-F5344CB8AC3E}">
        <p14:creationId xmlns:p14="http://schemas.microsoft.com/office/powerpoint/2010/main" val="2070189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 Plot: Method 1</a:t>
            </a:r>
            <a:endParaRPr lang="en-IN" dirty="0"/>
          </a:p>
        </p:txBody>
      </p:sp>
      <p:sp>
        <p:nvSpPr>
          <p:cNvPr id="3" name="Content Placeholder 2"/>
          <p:cNvSpPr>
            <a:spLocks noGrp="1"/>
          </p:cNvSpPr>
          <p:nvPr>
            <p:ph idx="1"/>
          </p:nvPr>
        </p:nvSpPr>
        <p:spPr>
          <a:xfrm>
            <a:off x="0" y="1772816"/>
            <a:ext cx="6411441" cy="4525963"/>
          </a:xfrm>
        </p:spPr>
        <p:txBody>
          <a:bodyPr>
            <a:normAutofit/>
          </a:bodyPr>
          <a:lstStyle/>
          <a:p>
            <a:pPr algn="just"/>
            <a:r>
              <a:rPr lang="en-IN" sz="2800" dirty="0"/>
              <a:t>In this method, the x-axis has grey levels/ Intensity values and the y-axis has the number of pixels in each grey level. The Histogram value representation of the above image is: </a:t>
            </a:r>
          </a:p>
        </p:txBody>
      </p:sp>
      <p:pic>
        <p:nvPicPr>
          <p:cNvPr id="2050" name="Picture 2" descr="Sample-Image-Matri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272" y="1916832"/>
            <a:ext cx="1824912" cy="17281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istogram-of-an-image-Method-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922" y="3789040"/>
            <a:ext cx="2907868"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653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 Plot: Method 2</a:t>
            </a:r>
            <a:endParaRPr lang="en-IN" dirty="0"/>
          </a:p>
        </p:txBody>
      </p:sp>
      <p:sp>
        <p:nvSpPr>
          <p:cNvPr id="3" name="Content Placeholder 2"/>
          <p:cNvSpPr>
            <a:spLocks noGrp="1"/>
          </p:cNvSpPr>
          <p:nvPr>
            <p:ph idx="1"/>
          </p:nvPr>
        </p:nvSpPr>
        <p:spPr>
          <a:xfrm>
            <a:off x="457200" y="1600200"/>
            <a:ext cx="3826768" cy="4525963"/>
          </a:xfrm>
        </p:spPr>
        <p:txBody>
          <a:bodyPr>
            <a:normAutofit/>
          </a:bodyPr>
          <a:lstStyle/>
          <a:p>
            <a:pPr algn="just"/>
            <a:r>
              <a:rPr lang="en-IN" sz="2800" dirty="0"/>
              <a:t>In this method, the x-axis represents the grey level, while the y-axis represents the probability of occurrence of that grey level. </a:t>
            </a:r>
          </a:p>
        </p:txBody>
      </p:sp>
      <p:pic>
        <p:nvPicPr>
          <p:cNvPr id="4098" name="Picture 2" descr="Lightb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5661248"/>
            <a:ext cx="2160240" cy="79280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robability-of-each-intensity-leve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008" y="1327820"/>
            <a:ext cx="3778845" cy="259228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istogram-graph-for-the-each-pixel-and-corresponding-occurence-probabilit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2019" y="3861048"/>
            <a:ext cx="3562821" cy="2825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157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an Image (</a:t>
            </a:r>
            <a:r>
              <a:rPr lang="en-US" dirty="0" err="1" smtClean="0"/>
              <a:t>OpenCV</a:t>
            </a:r>
            <a:r>
              <a:rPr lang="en-US" dirty="0" smtClean="0"/>
              <a:t>)</a:t>
            </a:r>
            <a:endParaRPr lang="en-IN" dirty="0"/>
          </a:p>
        </p:txBody>
      </p:sp>
      <p:sp>
        <p:nvSpPr>
          <p:cNvPr id="3" name="Content Placeholder 2"/>
          <p:cNvSpPr>
            <a:spLocks noGrp="1"/>
          </p:cNvSpPr>
          <p:nvPr>
            <p:ph idx="1"/>
          </p:nvPr>
        </p:nvSpPr>
        <p:spPr/>
        <p:txBody>
          <a:bodyPr>
            <a:noAutofit/>
          </a:bodyPr>
          <a:lstStyle/>
          <a:p>
            <a:r>
              <a:rPr lang="en-IN" sz="2000" dirty="0" smtClean="0"/>
              <a:t>Syntax: cv2.imread(path, flag)</a:t>
            </a:r>
          </a:p>
          <a:p>
            <a:r>
              <a:rPr lang="en-IN" sz="2000" dirty="0" smtClean="0"/>
              <a:t>Parameters:</a:t>
            </a:r>
          </a:p>
          <a:p>
            <a:pPr lvl="1"/>
            <a:r>
              <a:rPr lang="en-IN" sz="2000" dirty="0" smtClean="0"/>
              <a:t>path: A string representing the path of the image to be read.</a:t>
            </a:r>
          </a:p>
          <a:p>
            <a:pPr lvl="1"/>
            <a:r>
              <a:rPr lang="en-IN" sz="2000" dirty="0" smtClean="0"/>
              <a:t>flag: It specifies the way in which image should be read. It’s default value is cv2.IMREAD_COLOR</a:t>
            </a:r>
          </a:p>
          <a:p>
            <a:pPr marL="457200" lvl="1" indent="0">
              <a:buNone/>
            </a:pPr>
            <a:endParaRPr lang="en-IN" sz="2000" dirty="0" smtClean="0"/>
          </a:p>
          <a:p>
            <a:r>
              <a:rPr lang="en-IN" sz="2000" dirty="0" smtClean="0"/>
              <a:t>cv2.IMREAD_COLOR: It specifies to load a </a:t>
            </a:r>
            <a:r>
              <a:rPr lang="en-IN" sz="2000" dirty="0" err="1" smtClean="0"/>
              <a:t>color</a:t>
            </a:r>
            <a:r>
              <a:rPr lang="en-IN" sz="2000" dirty="0" smtClean="0"/>
              <a:t> image. Any transparency of image will be neglected. It is the default flag. Alternatively, we can pass integer value 1 for this flag.</a:t>
            </a:r>
          </a:p>
          <a:p>
            <a:r>
              <a:rPr lang="en-IN" sz="2000" dirty="0" smtClean="0"/>
              <a:t>cv2.IMREAD_GRAYSCALE: It specifies to load an image in </a:t>
            </a:r>
            <a:r>
              <a:rPr lang="en-IN" sz="2000" dirty="0" err="1" smtClean="0"/>
              <a:t>grayscale</a:t>
            </a:r>
            <a:r>
              <a:rPr lang="en-IN" sz="2000" dirty="0" smtClean="0"/>
              <a:t> mode. Alternatively, we can pass integer value 0 for this flag.</a:t>
            </a:r>
          </a:p>
          <a:p>
            <a:r>
              <a:rPr lang="en-IN" sz="2000" dirty="0" smtClean="0"/>
              <a:t>cv2.IMREAD_UNCHANGED: It specifies to load an image as such including alpha channel. Alternatively, we can pass integer value -1 for this flag.</a:t>
            </a:r>
          </a:p>
        </p:txBody>
      </p:sp>
    </p:spTree>
    <p:extLst>
      <p:ext uri="{BB962C8B-B14F-4D97-AF65-F5344CB8AC3E}">
        <p14:creationId xmlns:p14="http://schemas.microsoft.com/office/powerpoint/2010/main" val="3701962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an Image (</a:t>
            </a:r>
            <a:r>
              <a:rPr lang="en-US" dirty="0" err="1" smtClean="0"/>
              <a:t>OpenCV</a:t>
            </a:r>
            <a:r>
              <a:rPr lang="en-US" dirty="0" smtClean="0"/>
              <a:t>)</a:t>
            </a:r>
            <a:endParaRPr lang="en-IN" dirty="0"/>
          </a:p>
        </p:txBody>
      </p:sp>
      <p:sp>
        <p:nvSpPr>
          <p:cNvPr id="3" name="Content Placeholder 2"/>
          <p:cNvSpPr>
            <a:spLocks noGrp="1"/>
          </p:cNvSpPr>
          <p:nvPr>
            <p:ph idx="1"/>
          </p:nvPr>
        </p:nvSpPr>
        <p:spPr/>
        <p:txBody>
          <a:bodyPr>
            <a:noAutofit/>
          </a:bodyPr>
          <a:lstStyle/>
          <a:p>
            <a:r>
              <a:rPr lang="en-IN" sz="2400" dirty="0" smtClean="0"/>
              <a:t>import cv2</a:t>
            </a:r>
          </a:p>
          <a:p>
            <a:endParaRPr lang="en-IN" sz="2400" dirty="0" smtClean="0"/>
          </a:p>
          <a:p>
            <a:r>
              <a:rPr lang="en-IN" sz="2400" dirty="0" err="1" smtClean="0"/>
              <a:t>img</a:t>
            </a:r>
            <a:r>
              <a:rPr lang="en-IN" sz="2400" dirty="0" smtClean="0"/>
              <a:t> = cv2.imread("geeksforgeeks.png", cv2.IMREAD_COLOR)</a:t>
            </a:r>
          </a:p>
          <a:p>
            <a:endParaRPr lang="en-IN" sz="2400" dirty="0" smtClean="0"/>
          </a:p>
          <a:p>
            <a:r>
              <a:rPr lang="en-IN" sz="2400" dirty="0" smtClean="0"/>
              <a:t>cv2.imshow("image", </a:t>
            </a:r>
            <a:r>
              <a:rPr lang="en-IN" sz="2400" dirty="0" err="1" smtClean="0"/>
              <a:t>img</a:t>
            </a:r>
            <a:r>
              <a:rPr lang="en-IN" sz="2400" dirty="0" smtClean="0"/>
              <a:t>)</a:t>
            </a:r>
          </a:p>
          <a:p>
            <a:endParaRPr lang="en-IN" sz="2400" dirty="0" smtClean="0"/>
          </a:p>
          <a:p>
            <a:r>
              <a:rPr lang="en-IN" sz="2400" dirty="0" smtClean="0"/>
              <a:t>cv2.waitKey(0)</a:t>
            </a:r>
          </a:p>
          <a:p>
            <a:endParaRPr lang="en-IN" sz="2400" dirty="0" smtClean="0"/>
          </a:p>
          <a:p>
            <a:r>
              <a:rPr lang="en-IN" sz="2400" dirty="0" smtClean="0"/>
              <a:t>cv2.destroyAllWindows()</a:t>
            </a:r>
          </a:p>
          <a:p>
            <a:endParaRPr lang="en-IN" sz="2400" dirty="0"/>
          </a:p>
        </p:txBody>
      </p:sp>
    </p:spTree>
    <p:extLst>
      <p:ext uri="{BB962C8B-B14F-4D97-AF65-F5344CB8AC3E}">
        <p14:creationId xmlns:p14="http://schemas.microsoft.com/office/powerpoint/2010/main" val="2326855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an Image (</a:t>
            </a:r>
            <a:r>
              <a:rPr lang="en-US" dirty="0" err="1" smtClean="0"/>
              <a:t>OpenCV</a:t>
            </a:r>
            <a:r>
              <a:rPr lang="en-US" dirty="0" smtClean="0"/>
              <a:t>)</a:t>
            </a:r>
            <a:endParaRPr lang="en-IN" dirty="0"/>
          </a:p>
        </p:txBody>
      </p:sp>
      <p:sp>
        <p:nvSpPr>
          <p:cNvPr id="3" name="Content Placeholder 2"/>
          <p:cNvSpPr>
            <a:spLocks noGrp="1"/>
          </p:cNvSpPr>
          <p:nvPr>
            <p:ph idx="1"/>
          </p:nvPr>
        </p:nvSpPr>
        <p:spPr/>
        <p:txBody>
          <a:bodyPr>
            <a:noAutofit/>
          </a:bodyPr>
          <a:lstStyle/>
          <a:p>
            <a:r>
              <a:rPr lang="en-IN" sz="2400" dirty="0" smtClean="0"/>
              <a:t>import cv2</a:t>
            </a:r>
          </a:p>
          <a:p>
            <a:pPr fontAlgn="base"/>
            <a:r>
              <a:rPr lang="en-IN" sz="2400" dirty="0"/>
              <a:t>import </a:t>
            </a:r>
            <a:r>
              <a:rPr lang="en-IN" sz="2400" dirty="0" err="1"/>
              <a:t>numpy</a:t>
            </a:r>
            <a:r>
              <a:rPr lang="en-IN" sz="2400" dirty="0"/>
              <a:t> as </a:t>
            </a:r>
            <a:r>
              <a:rPr lang="en-IN" sz="2400" dirty="0" err="1"/>
              <a:t>np</a:t>
            </a:r>
            <a:endParaRPr lang="en-IN" sz="2400" dirty="0"/>
          </a:p>
          <a:p>
            <a:pPr fontAlgn="base"/>
            <a:r>
              <a:rPr lang="en-IN" sz="2400" dirty="0"/>
              <a:t>import </a:t>
            </a:r>
            <a:r>
              <a:rPr lang="en-IN" sz="2400" dirty="0" err="1"/>
              <a:t>matplotlib.pyplot</a:t>
            </a:r>
            <a:r>
              <a:rPr lang="en-IN" sz="2400" dirty="0"/>
              <a:t> as </a:t>
            </a:r>
            <a:r>
              <a:rPr lang="en-IN" sz="2400" dirty="0" err="1"/>
              <a:t>plt</a:t>
            </a:r>
            <a:endParaRPr lang="en-IN" sz="2400" dirty="0"/>
          </a:p>
          <a:p>
            <a:endParaRPr lang="en-IN" sz="2400" dirty="0" smtClean="0"/>
          </a:p>
          <a:p>
            <a:r>
              <a:rPr lang="en-IN" sz="2400" dirty="0" err="1" smtClean="0"/>
              <a:t>img</a:t>
            </a:r>
            <a:r>
              <a:rPr lang="en-IN" sz="2400" dirty="0" smtClean="0"/>
              <a:t> = cv2.imread("geeksforgeeks.png", cv2.IMREAD_COLOR)</a:t>
            </a:r>
          </a:p>
          <a:p>
            <a:endParaRPr lang="en-IN" sz="2400" dirty="0" smtClean="0"/>
          </a:p>
          <a:p>
            <a:r>
              <a:rPr lang="en-IN" sz="2400" dirty="0" err="1" smtClean="0"/>
              <a:t>plt.imshow</a:t>
            </a:r>
            <a:r>
              <a:rPr lang="en-IN" sz="2400" dirty="0" smtClean="0"/>
              <a:t>(</a:t>
            </a:r>
            <a:r>
              <a:rPr lang="en-IN" sz="2400" dirty="0" err="1" smtClean="0"/>
              <a:t>img</a:t>
            </a:r>
            <a:r>
              <a:rPr lang="en-IN" sz="2400" dirty="0" smtClean="0"/>
              <a:t>)</a:t>
            </a:r>
          </a:p>
          <a:p>
            <a:endParaRPr lang="en-IN" sz="2400" dirty="0" smtClean="0"/>
          </a:p>
          <a:p>
            <a:r>
              <a:rPr lang="en-IN" sz="2400" dirty="0" smtClean="0"/>
              <a:t>cv2.waitKey(0)</a:t>
            </a:r>
          </a:p>
          <a:p>
            <a:endParaRPr lang="en-IN" sz="2400" dirty="0" smtClean="0"/>
          </a:p>
          <a:p>
            <a:r>
              <a:rPr lang="en-IN" sz="2400" dirty="0" smtClean="0"/>
              <a:t>cv2.destroyAllWindows()</a:t>
            </a:r>
          </a:p>
          <a:p>
            <a:endParaRPr lang="en-IN" sz="2400" dirty="0"/>
          </a:p>
        </p:txBody>
      </p:sp>
    </p:spTree>
    <p:extLst>
      <p:ext uri="{BB962C8B-B14F-4D97-AF65-F5344CB8AC3E}">
        <p14:creationId xmlns:p14="http://schemas.microsoft.com/office/powerpoint/2010/main" val="1955793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 Calculation (</a:t>
            </a:r>
            <a:r>
              <a:rPr lang="en-US" dirty="0" err="1" smtClean="0"/>
              <a:t>OpenCV</a:t>
            </a:r>
            <a:r>
              <a:rPr lang="en-US" dirty="0" smtClean="0"/>
              <a:t>)</a:t>
            </a:r>
            <a:endParaRPr lang="en-IN" dirty="0"/>
          </a:p>
        </p:txBody>
      </p:sp>
      <p:sp>
        <p:nvSpPr>
          <p:cNvPr id="3" name="Content Placeholder 2"/>
          <p:cNvSpPr>
            <a:spLocks noGrp="1"/>
          </p:cNvSpPr>
          <p:nvPr>
            <p:ph idx="1"/>
          </p:nvPr>
        </p:nvSpPr>
        <p:spPr/>
        <p:txBody>
          <a:bodyPr>
            <a:normAutofit/>
          </a:bodyPr>
          <a:lstStyle/>
          <a:p>
            <a:r>
              <a:rPr lang="en-IN" sz="2000" dirty="0" smtClean="0"/>
              <a:t>cv2.calcHist(images, channels, mask, </a:t>
            </a:r>
            <a:r>
              <a:rPr lang="en-IN" sz="2000" dirty="0" err="1" smtClean="0"/>
              <a:t>histSize</a:t>
            </a:r>
            <a:r>
              <a:rPr lang="en-IN" sz="2000" dirty="0" smtClean="0"/>
              <a:t>, ranges[, </a:t>
            </a:r>
            <a:r>
              <a:rPr lang="en-IN" sz="2000" dirty="0" err="1" smtClean="0"/>
              <a:t>hist</a:t>
            </a:r>
            <a:r>
              <a:rPr lang="en-IN" sz="2000" dirty="0" smtClean="0"/>
              <a:t>[, accumulate]])</a:t>
            </a:r>
          </a:p>
          <a:p>
            <a:pPr marL="0" indent="0">
              <a:buNone/>
            </a:pPr>
            <a:endParaRPr lang="en-US" sz="2000" dirty="0"/>
          </a:p>
          <a:p>
            <a:pPr marL="0" indent="0">
              <a:buNone/>
            </a:pPr>
            <a:r>
              <a:rPr lang="en-IN" sz="2000" b="1" dirty="0"/>
              <a:t>images :</a:t>
            </a:r>
            <a:r>
              <a:rPr lang="en-IN" sz="2000" dirty="0"/>
              <a:t> it is the source image of type uint8 or float32 represented as “[</a:t>
            </a:r>
            <a:r>
              <a:rPr lang="en-IN" sz="2000" dirty="0" err="1"/>
              <a:t>img</a:t>
            </a:r>
            <a:r>
              <a:rPr lang="en-IN" sz="2000" dirty="0"/>
              <a:t>]”.</a:t>
            </a:r>
            <a:r>
              <a:rPr lang="en-IN" sz="2000" dirty="0" smtClean="0"/>
              <a:t/>
            </a:r>
            <a:br>
              <a:rPr lang="en-IN" sz="2000" dirty="0" smtClean="0"/>
            </a:br>
            <a:r>
              <a:rPr lang="en-IN" sz="2000" b="1" dirty="0"/>
              <a:t>channels : </a:t>
            </a:r>
            <a:r>
              <a:rPr lang="en-IN" sz="2000" dirty="0"/>
              <a:t>it is the index of channel for which we calculate histogram. For </a:t>
            </a:r>
            <a:r>
              <a:rPr lang="en-IN" sz="2000" dirty="0" err="1"/>
              <a:t>grayscale</a:t>
            </a:r>
            <a:r>
              <a:rPr lang="en-IN" sz="2000" dirty="0"/>
              <a:t> image, its value is [0] and</a:t>
            </a:r>
            <a:r>
              <a:rPr lang="en-IN" sz="2000" dirty="0" smtClean="0"/>
              <a:t/>
            </a:r>
            <a:br>
              <a:rPr lang="en-IN" sz="2000" dirty="0" smtClean="0"/>
            </a:br>
            <a:r>
              <a:rPr lang="en-IN" sz="2000" dirty="0" err="1"/>
              <a:t>color</a:t>
            </a:r>
            <a:r>
              <a:rPr lang="en-IN" sz="2000" dirty="0"/>
              <a:t> image, you can pass [0], [1] or [2] to calculate histogram of blue, green or red channel respectively.</a:t>
            </a:r>
            <a:r>
              <a:rPr lang="en-IN" sz="2000" dirty="0" smtClean="0"/>
              <a:t/>
            </a:r>
            <a:br>
              <a:rPr lang="en-IN" sz="2000" dirty="0" smtClean="0"/>
            </a:br>
            <a:r>
              <a:rPr lang="en-IN" sz="2000" b="1" dirty="0"/>
              <a:t>mask :</a:t>
            </a:r>
            <a:r>
              <a:rPr lang="en-IN" sz="2000" dirty="0"/>
              <a:t> mask image. To find histogram of full image, it is given as “None”.</a:t>
            </a:r>
            <a:r>
              <a:rPr lang="en-IN" sz="2000" dirty="0" smtClean="0"/>
              <a:t/>
            </a:r>
            <a:br>
              <a:rPr lang="en-IN" sz="2000" dirty="0" smtClean="0"/>
            </a:br>
            <a:r>
              <a:rPr lang="en-IN" sz="2000" b="1" dirty="0" err="1"/>
              <a:t>histSize</a:t>
            </a:r>
            <a:r>
              <a:rPr lang="en-IN" sz="2000" b="1" dirty="0"/>
              <a:t> :</a:t>
            </a:r>
            <a:r>
              <a:rPr lang="en-IN" sz="2000" dirty="0"/>
              <a:t> this represents our BIN count. For full scale, we pass [256].</a:t>
            </a:r>
            <a:r>
              <a:rPr lang="en-IN" sz="2000" dirty="0" smtClean="0"/>
              <a:t/>
            </a:r>
            <a:br>
              <a:rPr lang="en-IN" sz="2000" dirty="0" smtClean="0"/>
            </a:br>
            <a:r>
              <a:rPr lang="en-IN" sz="2000" b="1" dirty="0"/>
              <a:t>ranges </a:t>
            </a:r>
            <a:r>
              <a:rPr lang="en-IN" sz="2000" dirty="0"/>
              <a:t>: this is our RANGE. Normally, it is [0,256</a:t>
            </a:r>
            <a:r>
              <a:rPr lang="en-IN" sz="2000" dirty="0" smtClean="0"/>
              <a:t>].</a:t>
            </a:r>
          </a:p>
          <a:p>
            <a:pPr marL="0" indent="0">
              <a:buNone/>
            </a:pPr>
            <a:endParaRPr lang="en-IN" sz="2000" dirty="0"/>
          </a:p>
        </p:txBody>
      </p:sp>
    </p:spTree>
    <p:extLst>
      <p:ext uri="{BB962C8B-B14F-4D97-AF65-F5344CB8AC3E}">
        <p14:creationId xmlns:p14="http://schemas.microsoft.com/office/powerpoint/2010/main" val="2182022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1842</Words>
  <Application>Microsoft Office PowerPoint</Application>
  <PresentationFormat>On-screen Show (4:3)</PresentationFormat>
  <Paragraphs>167</Paragraphs>
  <Slides>22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Image Processing Operations</vt:lpstr>
      <vt:lpstr>Image Histogram</vt:lpstr>
      <vt:lpstr>Image Histogram</vt:lpstr>
      <vt:lpstr>Histogram Plot: Method 1</vt:lpstr>
      <vt:lpstr>Histogram Plot: Method 2</vt:lpstr>
      <vt:lpstr>Reading an Image (OpenCV)</vt:lpstr>
      <vt:lpstr>Reading an Image (OpenCV)</vt:lpstr>
      <vt:lpstr>Reading an Image (OpenCV)</vt:lpstr>
      <vt:lpstr>Histogram Calculation (OpenCV)</vt:lpstr>
      <vt:lpstr>Program for Image Histogram</vt:lpstr>
      <vt:lpstr>Binarization (Thresholding)</vt:lpstr>
      <vt:lpstr>Different Thresholding methods</vt:lpstr>
      <vt:lpstr>Program 1: Global Thresholding</vt:lpstr>
      <vt:lpstr>Program</vt:lpstr>
      <vt:lpstr>Adaptive Thresholding</vt:lpstr>
      <vt:lpstr>Program</vt:lpstr>
      <vt:lpstr>Otsu Thresholding</vt:lpstr>
      <vt:lpstr>Program</vt:lpstr>
      <vt:lpstr>Bayesian Classification of Foreground and Background Pixels</vt:lpstr>
      <vt:lpstr>Expectation Maximization Algorithm</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Operations</dc:title>
  <dc:creator>ismail - [2010]</dc:creator>
  <cp:lastModifiedBy>Dell</cp:lastModifiedBy>
  <cp:revision>9</cp:revision>
  <dcterms:created xsi:type="dcterms:W3CDTF">2023-07-30T12:25:31Z</dcterms:created>
  <dcterms:modified xsi:type="dcterms:W3CDTF">2023-11-21T09:05:59Z</dcterms:modified>
</cp:coreProperties>
</file>