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2" r:id="rId13"/>
    <p:sldId id="283" r:id="rId14"/>
    <p:sldId id="284" r:id="rId15"/>
    <p:sldId id="267" r:id="rId16"/>
    <p:sldId id="268" r:id="rId17"/>
    <p:sldId id="269" r:id="rId18"/>
    <p:sldId id="270" r:id="rId19"/>
    <p:sldId id="271" r:id="rId20"/>
    <p:sldId id="272" r:id="rId21"/>
    <p:sldId id="285" r:id="rId22"/>
    <p:sldId id="273" r:id="rId23"/>
    <p:sldId id="286" r:id="rId24"/>
    <p:sldId id="274" r:id="rId25"/>
    <p:sldId id="287" r:id="rId26"/>
    <p:sldId id="275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76" r:id="rId35"/>
    <p:sldId id="277" r:id="rId36"/>
    <p:sldId id="278" r:id="rId37"/>
    <p:sldId id="279" r:id="rId38"/>
    <p:sldId id="280" r:id="rId39"/>
    <p:sldId id="281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CC9B-7D3E-49A1-B08F-3DDF3CD53A16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631B-5BD4-4B9E-A335-00D40F2CC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6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CC9B-7D3E-49A1-B08F-3DDF3CD53A16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631B-5BD4-4B9E-A335-00D40F2CC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04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CC9B-7D3E-49A1-B08F-3DDF3CD53A16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631B-5BD4-4B9E-A335-00D40F2CC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50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CC9B-7D3E-49A1-B08F-3DDF3CD53A16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631B-5BD4-4B9E-A335-00D40F2CC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66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CC9B-7D3E-49A1-B08F-3DDF3CD53A16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631B-5BD4-4B9E-A335-00D40F2CC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33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CC9B-7D3E-49A1-B08F-3DDF3CD53A16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631B-5BD4-4B9E-A335-00D40F2CC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0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CC9B-7D3E-49A1-B08F-3DDF3CD53A16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631B-5BD4-4B9E-A335-00D40F2CC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49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CC9B-7D3E-49A1-B08F-3DDF3CD53A16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631B-5BD4-4B9E-A335-00D40F2CC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00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CC9B-7D3E-49A1-B08F-3DDF3CD53A16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631B-5BD4-4B9E-A335-00D40F2CC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6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CC9B-7D3E-49A1-B08F-3DDF3CD53A16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631B-5BD4-4B9E-A335-00D40F2CC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7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CC9B-7D3E-49A1-B08F-3DDF3CD53A16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631B-5BD4-4B9E-A335-00D40F2CC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20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FCC9B-7D3E-49A1-B08F-3DDF3CD53A16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8631B-5BD4-4B9E-A335-00D40F2CC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3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Spatial Filtering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89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8352928" cy="516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130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424936" cy="489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429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Correlation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Image: 	[100, 120, 100, 150, 160]</a:t>
            </a:r>
          </a:p>
          <a:p>
            <a:r>
              <a:rPr lang="en-US" dirty="0" smtClean="0"/>
              <a:t>Mask:	[1,0,-1]</a:t>
            </a:r>
          </a:p>
          <a:p>
            <a:endParaRPr lang="en-US" dirty="0"/>
          </a:p>
          <a:p>
            <a:r>
              <a:rPr lang="en-US" dirty="0" smtClean="0"/>
              <a:t>Padded Image: [0, 100, 120, 100, 150, 160, 0]</a:t>
            </a:r>
          </a:p>
          <a:p>
            <a:endParaRPr lang="en-US" dirty="0"/>
          </a:p>
          <a:p>
            <a:r>
              <a:rPr lang="en-US" dirty="0" smtClean="0"/>
              <a:t>Resultant Image: [-120, 0, -30, -60, 150]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51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Convolution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Image: 	[100, 120, 100, 150, 160]</a:t>
            </a:r>
          </a:p>
          <a:p>
            <a:r>
              <a:rPr lang="en-US" dirty="0" smtClean="0"/>
              <a:t>Mask:	[1,0,-1]</a:t>
            </a:r>
          </a:p>
          <a:p>
            <a:endParaRPr lang="en-US" dirty="0"/>
          </a:p>
          <a:p>
            <a:r>
              <a:rPr lang="en-US" dirty="0" smtClean="0"/>
              <a:t>Padded Image: [0, 100, 120, 100, 150, 160, 0]</a:t>
            </a:r>
          </a:p>
          <a:p>
            <a:r>
              <a:rPr lang="en-US" dirty="0" smtClean="0"/>
              <a:t>Flipped Mask:		[-1, 0, 1]</a:t>
            </a:r>
            <a:endParaRPr lang="en-US" dirty="0"/>
          </a:p>
          <a:p>
            <a:r>
              <a:rPr lang="en-US" dirty="0" smtClean="0"/>
              <a:t>Resultant Image: [120, 0, 30, 60, -150]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72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p.convolve</a:t>
            </a:r>
            <a:r>
              <a:rPr lang="en-US" dirty="0" smtClean="0"/>
              <a:t>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p.correlate</a:t>
            </a:r>
            <a:r>
              <a:rPr lang="en-US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240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3"/>
            <a:ext cx="8424936" cy="581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85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8784976" cy="584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642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0648"/>
            <a:ext cx="7128792" cy="6013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071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8496944" cy="572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08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8064896" cy="545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22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1"/>
            <a:ext cx="8496944" cy="466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375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5"/>
            <a:ext cx="8352928" cy="616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252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of Average Filter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26256" y="2060848"/>
            <a:ext cx="757413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import cv2</a:t>
            </a:r>
          </a:p>
          <a:p>
            <a:endParaRPr lang="en-IN" sz="1600" dirty="0"/>
          </a:p>
          <a:p>
            <a:r>
              <a:rPr lang="en-IN" sz="1600" dirty="0"/>
              <a:t># Load an image</a:t>
            </a:r>
          </a:p>
          <a:p>
            <a:r>
              <a:rPr lang="en-IN" sz="1600" dirty="0"/>
              <a:t>image = cv2.imread('image.jpg', cv2.IMREAD_GRAYSCALE)</a:t>
            </a:r>
          </a:p>
          <a:p>
            <a:endParaRPr lang="en-IN" sz="1600" dirty="0"/>
          </a:p>
          <a:p>
            <a:r>
              <a:rPr lang="en-IN" sz="1600" dirty="0"/>
              <a:t># Apply the average filter</a:t>
            </a:r>
          </a:p>
          <a:p>
            <a:r>
              <a:rPr lang="en-IN" sz="1600" dirty="0" err="1"/>
              <a:t>kernel_size</a:t>
            </a:r>
            <a:r>
              <a:rPr lang="en-IN" sz="1600" dirty="0"/>
              <a:t> = 5</a:t>
            </a:r>
          </a:p>
          <a:p>
            <a:r>
              <a:rPr lang="en-IN" sz="1600" dirty="0" err="1"/>
              <a:t>filtered_image</a:t>
            </a:r>
            <a:r>
              <a:rPr lang="en-IN" sz="1600" dirty="0"/>
              <a:t> = cv2.blur(image, (</a:t>
            </a:r>
            <a:r>
              <a:rPr lang="en-IN" sz="1600" dirty="0" err="1"/>
              <a:t>kernel_size</a:t>
            </a:r>
            <a:r>
              <a:rPr lang="en-IN" sz="1600" dirty="0"/>
              <a:t>, </a:t>
            </a:r>
            <a:r>
              <a:rPr lang="en-IN" sz="1600" dirty="0" err="1"/>
              <a:t>kernel_size</a:t>
            </a:r>
            <a:r>
              <a:rPr lang="en-IN" sz="1600" dirty="0"/>
              <a:t>))</a:t>
            </a:r>
          </a:p>
          <a:p>
            <a:endParaRPr lang="en-IN" sz="1600" dirty="0"/>
          </a:p>
          <a:p>
            <a:r>
              <a:rPr lang="en-IN" sz="1600" dirty="0"/>
              <a:t># Display the original and filtered images using </a:t>
            </a:r>
            <a:r>
              <a:rPr lang="en-IN" sz="1600" dirty="0" err="1"/>
              <a:t>matplotlib</a:t>
            </a:r>
            <a:endParaRPr lang="en-IN" sz="1600" dirty="0"/>
          </a:p>
          <a:p>
            <a:r>
              <a:rPr lang="en-IN" sz="1600" dirty="0" err="1"/>
              <a:t>plt.figure</a:t>
            </a:r>
            <a:r>
              <a:rPr lang="en-IN" sz="1600" dirty="0"/>
              <a:t>(</a:t>
            </a:r>
            <a:r>
              <a:rPr lang="en-IN" sz="1600" dirty="0" err="1"/>
              <a:t>figsize</a:t>
            </a:r>
            <a:r>
              <a:rPr lang="en-IN" sz="1600" dirty="0"/>
              <a:t>=(10, 6))</a:t>
            </a:r>
          </a:p>
          <a:p>
            <a:endParaRPr lang="en-IN" sz="1600" dirty="0"/>
          </a:p>
          <a:p>
            <a:r>
              <a:rPr lang="en-IN" sz="1600" dirty="0" smtClean="0"/>
              <a:t>cv2.imshow(</a:t>
            </a:r>
            <a:r>
              <a:rPr lang="en-IN" sz="1600" dirty="0" err="1" smtClean="0"/>
              <a:t>filtered_image</a:t>
            </a:r>
            <a:r>
              <a:rPr lang="en-IN" sz="1600" dirty="0" smtClean="0"/>
              <a:t>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94193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79"/>
            <a:ext cx="8064896" cy="5483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827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Median Blur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7544" y="1916832"/>
            <a:ext cx="64807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import cv2</a:t>
            </a:r>
          </a:p>
          <a:p>
            <a:endParaRPr lang="en-IN" sz="2000" dirty="0"/>
          </a:p>
          <a:p>
            <a:r>
              <a:rPr lang="en-IN" sz="2000" dirty="0"/>
              <a:t># Load an image</a:t>
            </a:r>
          </a:p>
          <a:p>
            <a:r>
              <a:rPr lang="en-IN" sz="2000" dirty="0"/>
              <a:t>image = cv2.imread('image.jpg', cv2.IMREAD_GRAYSCALE)</a:t>
            </a:r>
          </a:p>
          <a:p>
            <a:endParaRPr lang="en-IN" sz="2000" dirty="0"/>
          </a:p>
          <a:p>
            <a:r>
              <a:rPr lang="en-IN" sz="2000" dirty="0"/>
              <a:t># Apply median blur</a:t>
            </a:r>
          </a:p>
          <a:p>
            <a:r>
              <a:rPr lang="en-IN" sz="2000" dirty="0" err="1"/>
              <a:t>kernel_size</a:t>
            </a:r>
            <a:r>
              <a:rPr lang="en-IN" sz="2000" dirty="0"/>
              <a:t> = 5</a:t>
            </a:r>
          </a:p>
          <a:p>
            <a:r>
              <a:rPr lang="en-IN" sz="2000" dirty="0" err="1"/>
              <a:t>blurred_image</a:t>
            </a:r>
            <a:r>
              <a:rPr lang="en-IN" sz="2000" dirty="0"/>
              <a:t> = cv2.medianBlur(image, </a:t>
            </a:r>
            <a:r>
              <a:rPr lang="en-IN" sz="2000" dirty="0" err="1"/>
              <a:t>kernel_size</a:t>
            </a:r>
            <a:r>
              <a:rPr lang="en-IN" sz="2000" dirty="0"/>
              <a:t>)</a:t>
            </a:r>
          </a:p>
          <a:p>
            <a:endParaRPr lang="en-IN" sz="2000" dirty="0"/>
          </a:p>
          <a:p>
            <a:r>
              <a:rPr lang="en-IN" sz="2000" dirty="0" smtClean="0"/>
              <a:t>cv2.imshow(</a:t>
            </a:r>
            <a:r>
              <a:rPr lang="en-IN" sz="2000" dirty="0" err="1" smtClean="0"/>
              <a:t>blurred_image</a:t>
            </a:r>
            <a:r>
              <a:rPr lang="en-IN" sz="2000" dirty="0"/>
              <a:t>, </a:t>
            </a:r>
            <a:r>
              <a:rPr lang="en-IN" sz="2000" dirty="0" err="1"/>
              <a:t>cmap</a:t>
            </a:r>
            <a:r>
              <a:rPr lang="en-IN" sz="2000" dirty="0"/>
              <a:t>='</a:t>
            </a:r>
            <a:r>
              <a:rPr lang="en-IN" sz="2000" dirty="0" err="1"/>
              <a:t>gray</a:t>
            </a:r>
            <a:r>
              <a:rPr lang="en-IN" sz="2000" dirty="0" smtClean="0"/>
              <a:t>')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33501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7"/>
            <a:ext cx="8208912" cy="5743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147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043608" y="170080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import cv2</a:t>
            </a:r>
          </a:p>
          <a:p>
            <a:endParaRPr lang="en-IN" dirty="0"/>
          </a:p>
          <a:p>
            <a:r>
              <a:rPr lang="en-IN" dirty="0"/>
              <a:t># Load an image</a:t>
            </a:r>
          </a:p>
          <a:p>
            <a:r>
              <a:rPr lang="en-IN" dirty="0"/>
              <a:t>image = cv2.imread('image.jpg', cv2.IMREAD_GRAYSCALE)</a:t>
            </a:r>
          </a:p>
          <a:p>
            <a:endParaRPr lang="en-IN" dirty="0"/>
          </a:p>
          <a:p>
            <a:r>
              <a:rPr lang="en-IN" dirty="0"/>
              <a:t># Apply max filter</a:t>
            </a:r>
          </a:p>
          <a:p>
            <a:r>
              <a:rPr lang="en-IN" dirty="0" err="1"/>
              <a:t>kernel_size</a:t>
            </a:r>
            <a:r>
              <a:rPr lang="en-IN" dirty="0"/>
              <a:t> = 5</a:t>
            </a:r>
          </a:p>
          <a:p>
            <a:r>
              <a:rPr lang="en-IN" dirty="0"/>
              <a:t>kernel = </a:t>
            </a:r>
            <a:r>
              <a:rPr lang="en-IN" dirty="0" err="1"/>
              <a:t>np.ones</a:t>
            </a:r>
            <a:r>
              <a:rPr lang="en-IN" dirty="0"/>
              <a:t>((</a:t>
            </a:r>
            <a:r>
              <a:rPr lang="en-IN" dirty="0" err="1"/>
              <a:t>kernel_size</a:t>
            </a:r>
            <a:r>
              <a:rPr lang="en-IN" dirty="0"/>
              <a:t>, </a:t>
            </a:r>
            <a:r>
              <a:rPr lang="en-IN" dirty="0" err="1"/>
              <a:t>kernel_size</a:t>
            </a:r>
            <a:r>
              <a:rPr lang="en-IN" dirty="0"/>
              <a:t>), np.uint8)</a:t>
            </a:r>
          </a:p>
          <a:p>
            <a:r>
              <a:rPr lang="en-IN" dirty="0" err="1"/>
              <a:t>max_filtered_image</a:t>
            </a:r>
            <a:r>
              <a:rPr lang="en-IN" dirty="0"/>
              <a:t> = cv2.dilate(image, kernel)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cv2.imshow(</a:t>
            </a:r>
            <a:r>
              <a:rPr lang="en-IN" dirty="0" err="1" smtClean="0"/>
              <a:t>max_filtered_image</a:t>
            </a:r>
            <a:r>
              <a:rPr lang="en-IN" dirty="0"/>
              <a:t>, </a:t>
            </a:r>
            <a:r>
              <a:rPr lang="en-IN" dirty="0" err="1"/>
              <a:t>cmap</a:t>
            </a:r>
            <a:r>
              <a:rPr lang="en-IN" dirty="0"/>
              <a:t>='</a:t>
            </a:r>
            <a:r>
              <a:rPr lang="en-IN" dirty="0" err="1"/>
              <a:t>gray</a:t>
            </a:r>
            <a:r>
              <a:rPr lang="en-IN" dirty="0" smtClean="0"/>
              <a:t>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899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714941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10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Min Filter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27584" y="1700808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/>
              <a:t>import cv2</a:t>
            </a:r>
          </a:p>
          <a:p>
            <a:endParaRPr lang="en-IN" sz="2000" dirty="0"/>
          </a:p>
          <a:p>
            <a:r>
              <a:rPr lang="en-IN" sz="2000" dirty="0"/>
              <a:t># Load an image</a:t>
            </a:r>
          </a:p>
          <a:p>
            <a:r>
              <a:rPr lang="en-IN" sz="2000" dirty="0"/>
              <a:t>image = cv2.imread('image.jpg', cv2.IMREAD_GRAYSCALE)</a:t>
            </a:r>
          </a:p>
          <a:p>
            <a:endParaRPr lang="en-IN" sz="2000" dirty="0"/>
          </a:p>
          <a:p>
            <a:r>
              <a:rPr lang="en-IN" sz="2000" dirty="0"/>
              <a:t># Apply min filter</a:t>
            </a:r>
          </a:p>
          <a:p>
            <a:r>
              <a:rPr lang="en-IN" sz="2000" dirty="0" err="1"/>
              <a:t>kernel_size</a:t>
            </a:r>
            <a:r>
              <a:rPr lang="en-IN" sz="2000" dirty="0"/>
              <a:t> = 5</a:t>
            </a:r>
          </a:p>
          <a:p>
            <a:r>
              <a:rPr lang="en-IN" sz="2000" dirty="0"/>
              <a:t>kernel = </a:t>
            </a:r>
            <a:r>
              <a:rPr lang="en-IN" sz="2000" dirty="0" err="1"/>
              <a:t>np.ones</a:t>
            </a:r>
            <a:r>
              <a:rPr lang="en-IN" sz="2000" dirty="0"/>
              <a:t>((</a:t>
            </a:r>
            <a:r>
              <a:rPr lang="en-IN" sz="2000" dirty="0" err="1"/>
              <a:t>kernel_size</a:t>
            </a:r>
            <a:r>
              <a:rPr lang="en-IN" sz="2000" dirty="0"/>
              <a:t>, </a:t>
            </a:r>
            <a:r>
              <a:rPr lang="en-IN" sz="2000" dirty="0" err="1"/>
              <a:t>kernel_size</a:t>
            </a:r>
            <a:r>
              <a:rPr lang="en-IN" sz="2000" dirty="0"/>
              <a:t>), np.uint8)</a:t>
            </a:r>
          </a:p>
          <a:p>
            <a:r>
              <a:rPr lang="en-IN" sz="2000" dirty="0" err="1"/>
              <a:t>min_filtered_image</a:t>
            </a:r>
            <a:r>
              <a:rPr lang="en-IN" sz="2000" dirty="0"/>
              <a:t> = cv2.erode(image, kernel)</a:t>
            </a:r>
          </a:p>
          <a:p>
            <a:endParaRPr lang="en-IN" sz="2000" dirty="0"/>
          </a:p>
          <a:p>
            <a:r>
              <a:rPr lang="en-IN" sz="2000" dirty="0" err="1" smtClean="0"/>
              <a:t>plt.imshow</a:t>
            </a:r>
            <a:r>
              <a:rPr lang="en-IN" sz="2000" dirty="0" smtClean="0"/>
              <a:t>(</a:t>
            </a:r>
            <a:r>
              <a:rPr lang="en-IN" sz="2000" dirty="0" err="1" smtClean="0"/>
              <a:t>min_filtered_image</a:t>
            </a:r>
            <a:r>
              <a:rPr lang="en-IN" sz="2000" dirty="0"/>
              <a:t>, </a:t>
            </a:r>
            <a:r>
              <a:rPr lang="en-IN" sz="2000" dirty="0" err="1"/>
              <a:t>cmap</a:t>
            </a:r>
            <a:r>
              <a:rPr lang="en-IN" sz="2000" dirty="0"/>
              <a:t>='</a:t>
            </a:r>
            <a:r>
              <a:rPr lang="en-IN" sz="2000" dirty="0" err="1"/>
              <a:t>gray</a:t>
            </a:r>
            <a:r>
              <a:rPr lang="en-IN" sz="2000" dirty="0" smtClean="0"/>
              <a:t>')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40249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Average </a:t>
            </a:r>
            <a:r>
              <a:rPr lang="en-IN" b="1" dirty="0" smtClean="0"/>
              <a:t>Blur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Principle</a:t>
            </a:r>
            <a:r>
              <a:rPr lang="en-IN" b="1" dirty="0"/>
              <a:t>:</a:t>
            </a:r>
            <a:r>
              <a:rPr lang="en-IN" dirty="0"/>
              <a:t> Average blur replaces each pixel's value with the average of its </a:t>
            </a:r>
            <a:r>
              <a:rPr lang="en-IN" dirty="0" err="1"/>
              <a:t>neighboring</a:t>
            </a:r>
            <a:r>
              <a:rPr lang="en-IN" dirty="0"/>
              <a:t> pixel values. It uses a simple convolution operation with a kernel of equal weights.</a:t>
            </a:r>
          </a:p>
          <a:p>
            <a:r>
              <a:rPr lang="en-IN" b="1" dirty="0"/>
              <a:t>Effect:</a:t>
            </a:r>
            <a:r>
              <a:rPr lang="en-IN" dirty="0"/>
              <a:t> Average blur is effective at reducing high-frequency noise but can lead to blurring of edges and textures.</a:t>
            </a:r>
          </a:p>
          <a:p>
            <a:r>
              <a:rPr lang="en-IN" b="1" dirty="0"/>
              <a:t>Edge Preservation:</a:t>
            </a:r>
            <a:r>
              <a:rPr lang="en-IN" dirty="0"/>
              <a:t> It does not preserve edges well, especially if the kernel size is large.</a:t>
            </a:r>
          </a:p>
          <a:p>
            <a:r>
              <a:rPr lang="en-IN" b="1" dirty="0"/>
              <a:t>Use Cases:</a:t>
            </a:r>
            <a:r>
              <a:rPr lang="en-IN" dirty="0"/>
              <a:t> Basic noise reduction, where edge preservation is not a critical concern.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137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Median </a:t>
            </a:r>
            <a:r>
              <a:rPr lang="en-IN" b="1" dirty="0" smtClean="0"/>
              <a:t>Blur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Principle</a:t>
            </a:r>
            <a:r>
              <a:rPr lang="en-IN" b="1" dirty="0"/>
              <a:t>:</a:t>
            </a:r>
            <a:r>
              <a:rPr lang="en-IN" dirty="0"/>
              <a:t> Median blur replaces each pixel's value with the median value of its </a:t>
            </a:r>
            <a:r>
              <a:rPr lang="en-IN" dirty="0" err="1"/>
              <a:t>neighboring</a:t>
            </a:r>
            <a:r>
              <a:rPr lang="en-IN" dirty="0"/>
              <a:t> pixel values. It is a non-linear filter.</a:t>
            </a:r>
          </a:p>
          <a:p>
            <a:r>
              <a:rPr lang="en-IN" b="1" dirty="0"/>
              <a:t>Effect:</a:t>
            </a:r>
            <a:r>
              <a:rPr lang="en-IN" dirty="0"/>
              <a:t> Median blur effectively reduces salt-and-pepper noise while preserving edges and fine details.</a:t>
            </a:r>
          </a:p>
          <a:p>
            <a:r>
              <a:rPr lang="en-IN" b="1" dirty="0"/>
              <a:t>Edge Preservation:</a:t>
            </a:r>
            <a:r>
              <a:rPr lang="en-IN" dirty="0"/>
              <a:t> It preserves edges well, making it suitable for images with impulsive noise.</a:t>
            </a:r>
          </a:p>
          <a:p>
            <a:r>
              <a:rPr lang="en-IN" b="1" dirty="0"/>
              <a:t>Use Cases:</a:t>
            </a:r>
            <a:r>
              <a:rPr lang="en-IN" dirty="0"/>
              <a:t> Removing salt-and-pepper noise without significantly affecting image structure.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99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7920880" cy="601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083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Gaussian </a:t>
            </a:r>
            <a:r>
              <a:rPr lang="en-IN" b="1" dirty="0" smtClean="0"/>
              <a:t>Blur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/>
              <a:t>Principle</a:t>
            </a:r>
            <a:r>
              <a:rPr lang="en-IN" b="1" dirty="0"/>
              <a:t>:</a:t>
            </a:r>
            <a:r>
              <a:rPr lang="en-IN" dirty="0"/>
              <a:t> Gaussian blur applies convolution with a Gaussian kernel. The Gaussian kernel is a weighted matrix with a bell-shaped distribution.</a:t>
            </a:r>
          </a:p>
          <a:p>
            <a:r>
              <a:rPr lang="en-IN" b="1" dirty="0"/>
              <a:t>Effect:</a:t>
            </a:r>
            <a:r>
              <a:rPr lang="en-IN" dirty="0"/>
              <a:t> Gaussian blur effectively reduces noise while maintaining relatively smooth edges. It's suitable for general-purpose noise reduction.</a:t>
            </a:r>
          </a:p>
          <a:p>
            <a:r>
              <a:rPr lang="en-IN" b="1" dirty="0"/>
              <a:t>Edge Preservation:</a:t>
            </a:r>
            <a:r>
              <a:rPr lang="en-IN" dirty="0"/>
              <a:t> It blurs edges to some extent, but less compared to average blur.</a:t>
            </a:r>
          </a:p>
          <a:p>
            <a:r>
              <a:rPr lang="en-IN" b="1" dirty="0"/>
              <a:t>Use Cases:</a:t>
            </a:r>
            <a:r>
              <a:rPr lang="en-IN" dirty="0"/>
              <a:t> Noise reduction in images without strong edges.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562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Bilateral </a:t>
            </a:r>
            <a:r>
              <a:rPr lang="en-IN" b="1" dirty="0" smtClean="0"/>
              <a:t>Blur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Principle</a:t>
            </a:r>
            <a:r>
              <a:rPr lang="en-IN" b="1" dirty="0"/>
              <a:t>:</a:t>
            </a:r>
            <a:r>
              <a:rPr lang="en-IN" dirty="0"/>
              <a:t> Bilateral blur combines spatial and </a:t>
            </a:r>
            <a:r>
              <a:rPr lang="en-IN" dirty="0" err="1"/>
              <a:t>color</a:t>
            </a:r>
            <a:r>
              <a:rPr lang="en-IN" dirty="0"/>
              <a:t> information. It considers both the spatial distance and </a:t>
            </a:r>
            <a:r>
              <a:rPr lang="en-IN" dirty="0" err="1"/>
              <a:t>color</a:t>
            </a:r>
            <a:r>
              <a:rPr lang="en-IN" dirty="0"/>
              <a:t> similarity between pixels when applying the blur.</a:t>
            </a:r>
          </a:p>
          <a:p>
            <a:r>
              <a:rPr lang="en-IN" b="1" dirty="0"/>
              <a:t>Effect:</a:t>
            </a:r>
            <a:r>
              <a:rPr lang="en-IN" dirty="0"/>
              <a:t> Bilateral blur effectively reduces noise while preserving edges and fine textures.</a:t>
            </a:r>
          </a:p>
          <a:p>
            <a:r>
              <a:rPr lang="en-IN" b="1" dirty="0"/>
              <a:t>Edge Preservation:</a:t>
            </a:r>
            <a:r>
              <a:rPr lang="en-IN" dirty="0"/>
              <a:t> It preserves edges very well, making it suitable for noise reduction without sacrificing image structure.</a:t>
            </a:r>
          </a:p>
          <a:p>
            <a:r>
              <a:rPr lang="en-IN" b="1" dirty="0"/>
              <a:t>Use Cases:</a:t>
            </a:r>
            <a:r>
              <a:rPr lang="en-IN" dirty="0"/>
              <a:t> Noise reduction while preserving fine details, textures, and edges.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593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Blur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9552" y="1700808"/>
            <a:ext cx="81369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import cv2</a:t>
            </a:r>
          </a:p>
          <a:p>
            <a:endParaRPr lang="en-IN" dirty="0"/>
          </a:p>
          <a:p>
            <a:r>
              <a:rPr lang="en-IN" dirty="0"/>
              <a:t># Load an image</a:t>
            </a:r>
          </a:p>
          <a:p>
            <a:r>
              <a:rPr lang="en-IN" dirty="0"/>
              <a:t>image = cv2.imread('image.jpg')</a:t>
            </a:r>
          </a:p>
          <a:p>
            <a:endParaRPr lang="en-IN" dirty="0"/>
          </a:p>
          <a:p>
            <a:r>
              <a:rPr lang="en-IN" dirty="0"/>
              <a:t># Apply Gaussian blur</a:t>
            </a:r>
          </a:p>
          <a:p>
            <a:r>
              <a:rPr lang="en-IN" dirty="0" err="1"/>
              <a:t>kernel_size</a:t>
            </a:r>
            <a:r>
              <a:rPr lang="en-IN" dirty="0"/>
              <a:t> = (5, 5)  # Specify kernel size (width, height)</a:t>
            </a:r>
          </a:p>
          <a:p>
            <a:r>
              <a:rPr lang="en-IN" dirty="0" err="1"/>
              <a:t>sigma_x</a:t>
            </a:r>
            <a:r>
              <a:rPr lang="en-IN" dirty="0"/>
              <a:t> = 0          # Standard deviation in X direction (if 0, it's computed from kernel size)</a:t>
            </a:r>
          </a:p>
          <a:p>
            <a:r>
              <a:rPr lang="en-IN" dirty="0" err="1"/>
              <a:t>gaussian_blurred_image</a:t>
            </a:r>
            <a:r>
              <a:rPr lang="en-IN" dirty="0"/>
              <a:t> = cv2.GaussianBlur(image, </a:t>
            </a:r>
            <a:r>
              <a:rPr lang="en-IN" dirty="0" err="1"/>
              <a:t>kernel_size</a:t>
            </a:r>
            <a:r>
              <a:rPr lang="en-IN" dirty="0"/>
              <a:t>, </a:t>
            </a:r>
            <a:r>
              <a:rPr lang="en-IN" dirty="0" err="1"/>
              <a:t>sigmaX</a:t>
            </a:r>
            <a:r>
              <a:rPr lang="en-IN" dirty="0"/>
              <a:t>=</a:t>
            </a:r>
            <a:r>
              <a:rPr lang="en-IN" dirty="0" err="1"/>
              <a:t>sigma_x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# Display the original and Gaussian-blurred images using </a:t>
            </a:r>
            <a:r>
              <a:rPr lang="en-IN" dirty="0" err="1"/>
              <a:t>matplotlib</a:t>
            </a:r>
            <a:endParaRPr lang="en-IN" dirty="0"/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endParaRPr lang="en-IN" dirty="0"/>
          </a:p>
          <a:p>
            <a:r>
              <a:rPr lang="en-IN" dirty="0" smtClean="0"/>
              <a:t>cv2.imshow(</a:t>
            </a:r>
            <a:r>
              <a:rPr lang="en-IN" dirty="0" err="1" smtClean="0"/>
              <a:t>gaussian_blurred_image</a:t>
            </a:r>
            <a:r>
              <a:rPr lang="en-IN" dirty="0" smtClean="0"/>
              <a:t>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646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Bilateral Filter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5536" y="1700808"/>
            <a:ext cx="84249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import cv2</a:t>
            </a:r>
          </a:p>
          <a:p>
            <a:endParaRPr lang="en-IN" dirty="0"/>
          </a:p>
          <a:p>
            <a:r>
              <a:rPr lang="en-IN" dirty="0"/>
              <a:t># Load an image</a:t>
            </a:r>
          </a:p>
          <a:p>
            <a:r>
              <a:rPr lang="en-IN" dirty="0"/>
              <a:t>image = cv2.imread('image.jpg')</a:t>
            </a:r>
          </a:p>
          <a:p>
            <a:endParaRPr lang="en-IN" dirty="0"/>
          </a:p>
          <a:p>
            <a:r>
              <a:rPr lang="en-IN" dirty="0"/>
              <a:t># Apply bilateral filter</a:t>
            </a:r>
          </a:p>
          <a:p>
            <a:r>
              <a:rPr lang="en-IN" dirty="0"/>
              <a:t>diameter = 9       # Diameter of pixel </a:t>
            </a:r>
            <a:r>
              <a:rPr lang="en-IN" dirty="0" err="1"/>
              <a:t>neighborhood</a:t>
            </a:r>
            <a:endParaRPr lang="en-IN" dirty="0"/>
          </a:p>
          <a:p>
            <a:r>
              <a:rPr lang="en-IN" dirty="0" err="1"/>
              <a:t>sigma_color</a:t>
            </a:r>
            <a:r>
              <a:rPr lang="en-IN" dirty="0"/>
              <a:t> = 75   # </a:t>
            </a:r>
            <a:r>
              <a:rPr lang="en-IN" dirty="0" err="1"/>
              <a:t>Color</a:t>
            </a:r>
            <a:r>
              <a:rPr lang="en-IN" dirty="0"/>
              <a:t> standard deviation</a:t>
            </a:r>
          </a:p>
          <a:p>
            <a:r>
              <a:rPr lang="en-IN" dirty="0" err="1"/>
              <a:t>sigma_space</a:t>
            </a:r>
            <a:r>
              <a:rPr lang="en-IN" dirty="0"/>
              <a:t> = 75   # Space standard deviation</a:t>
            </a:r>
          </a:p>
          <a:p>
            <a:r>
              <a:rPr lang="en-IN" dirty="0" err="1"/>
              <a:t>bilateral_filtered_image</a:t>
            </a:r>
            <a:r>
              <a:rPr lang="en-IN" dirty="0"/>
              <a:t> = cv2.bilateralFilter(image, diameter, </a:t>
            </a:r>
            <a:r>
              <a:rPr lang="en-IN" dirty="0" err="1"/>
              <a:t>sigma_color</a:t>
            </a:r>
            <a:r>
              <a:rPr lang="en-IN" dirty="0"/>
              <a:t>, </a:t>
            </a:r>
            <a:r>
              <a:rPr lang="en-IN" dirty="0" err="1"/>
              <a:t>sigma_space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# Display the original and bilateral-filtered images using </a:t>
            </a:r>
            <a:r>
              <a:rPr lang="en-IN" dirty="0" err="1"/>
              <a:t>matplotlib</a:t>
            </a:r>
            <a:endParaRPr lang="en-IN" dirty="0"/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endParaRPr lang="en-IN" dirty="0"/>
          </a:p>
          <a:p>
            <a:r>
              <a:rPr lang="en-IN" dirty="0" smtClean="0"/>
              <a:t>cv2.imshow(</a:t>
            </a:r>
            <a:r>
              <a:rPr lang="en-IN" dirty="0" err="1" smtClean="0"/>
              <a:t>bilateral_filtered_image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416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692696"/>
            <a:ext cx="8531581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352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208912" cy="5580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977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424936" cy="57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320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568952" cy="544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930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4" y="548680"/>
            <a:ext cx="8496944" cy="598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065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496944" cy="6344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141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928992" cy="476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039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laplacian</a:t>
            </a:r>
            <a:r>
              <a:rPr lang="en-IN" sz="2000" dirty="0"/>
              <a:t> </a:t>
            </a:r>
            <a:r>
              <a:rPr lang="en-IN" sz="2000"/>
              <a:t>= </a:t>
            </a:r>
            <a:r>
              <a:rPr lang="en-IN" sz="2000" smtClean="0"/>
              <a:t>cv2.Laplacian(image</a:t>
            </a:r>
            <a:r>
              <a:rPr lang="en-IN" sz="2000" dirty="0" smtClean="0"/>
              <a:t>) 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175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7920880" cy="552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32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920880" cy="53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56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7"/>
            <a:ext cx="8568952" cy="5930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29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66774"/>
            <a:ext cx="6840760" cy="566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00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496944" cy="444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43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646</Words>
  <Application>Microsoft Office PowerPoint</Application>
  <PresentationFormat>On-screen Show (4:3)</PresentationFormat>
  <Paragraphs>118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Spatial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Numerical Correlation</vt:lpstr>
      <vt:lpstr>Numerical Convolution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of Average Filter </vt:lpstr>
      <vt:lpstr>PowerPoint Presentation</vt:lpstr>
      <vt:lpstr>Program Median Blur</vt:lpstr>
      <vt:lpstr>PowerPoint Presentation</vt:lpstr>
      <vt:lpstr>PowerPoint Presentation</vt:lpstr>
      <vt:lpstr>PowerPoint Presentation</vt:lpstr>
      <vt:lpstr>Program Min Filter</vt:lpstr>
      <vt:lpstr>Average Blur</vt:lpstr>
      <vt:lpstr>Median Blur</vt:lpstr>
      <vt:lpstr>Gaussian Blur</vt:lpstr>
      <vt:lpstr>Bilateral Blur</vt:lpstr>
      <vt:lpstr>Gaussian Blur</vt:lpstr>
      <vt:lpstr>Bilateral Filter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Filtering</dc:title>
  <dc:creator>ismail - [2010]</dc:creator>
  <cp:lastModifiedBy>ismail - [2010]</cp:lastModifiedBy>
  <cp:revision>15</cp:revision>
  <dcterms:created xsi:type="dcterms:W3CDTF">2023-08-09T05:29:35Z</dcterms:created>
  <dcterms:modified xsi:type="dcterms:W3CDTF">2023-08-15T15:30:39Z</dcterms:modified>
</cp:coreProperties>
</file>