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AE9439D-285D-430C-9D95-812A62E48B2D}"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39BF4-A2AB-4724-B6AF-A1D800DCC002}" type="slidenum">
              <a:rPr lang="en-IN" smtClean="0"/>
              <a:t>‹#›</a:t>
            </a:fld>
            <a:endParaRPr lang="en-IN"/>
          </a:p>
        </p:txBody>
      </p:sp>
    </p:spTree>
    <p:extLst>
      <p:ext uri="{BB962C8B-B14F-4D97-AF65-F5344CB8AC3E}">
        <p14:creationId xmlns:p14="http://schemas.microsoft.com/office/powerpoint/2010/main" val="52811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E9439D-285D-430C-9D95-812A62E48B2D}"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39BF4-A2AB-4724-B6AF-A1D800DCC002}" type="slidenum">
              <a:rPr lang="en-IN" smtClean="0"/>
              <a:t>‹#›</a:t>
            </a:fld>
            <a:endParaRPr lang="en-IN"/>
          </a:p>
        </p:txBody>
      </p:sp>
    </p:spTree>
    <p:extLst>
      <p:ext uri="{BB962C8B-B14F-4D97-AF65-F5344CB8AC3E}">
        <p14:creationId xmlns:p14="http://schemas.microsoft.com/office/powerpoint/2010/main" val="186337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E9439D-285D-430C-9D95-812A62E48B2D}"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39BF4-A2AB-4724-B6AF-A1D800DCC002}" type="slidenum">
              <a:rPr lang="en-IN" smtClean="0"/>
              <a:t>‹#›</a:t>
            </a:fld>
            <a:endParaRPr lang="en-IN"/>
          </a:p>
        </p:txBody>
      </p:sp>
    </p:spTree>
    <p:extLst>
      <p:ext uri="{BB962C8B-B14F-4D97-AF65-F5344CB8AC3E}">
        <p14:creationId xmlns:p14="http://schemas.microsoft.com/office/powerpoint/2010/main" val="264637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E9439D-285D-430C-9D95-812A62E48B2D}"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39BF4-A2AB-4724-B6AF-A1D800DCC002}" type="slidenum">
              <a:rPr lang="en-IN" smtClean="0"/>
              <a:t>‹#›</a:t>
            </a:fld>
            <a:endParaRPr lang="en-IN"/>
          </a:p>
        </p:txBody>
      </p:sp>
    </p:spTree>
    <p:extLst>
      <p:ext uri="{BB962C8B-B14F-4D97-AF65-F5344CB8AC3E}">
        <p14:creationId xmlns:p14="http://schemas.microsoft.com/office/powerpoint/2010/main" val="33358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9439D-285D-430C-9D95-812A62E48B2D}"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39BF4-A2AB-4724-B6AF-A1D800DCC002}" type="slidenum">
              <a:rPr lang="en-IN" smtClean="0"/>
              <a:t>‹#›</a:t>
            </a:fld>
            <a:endParaRPr lang="en-IN"/>
          </a:p>
        </p:txBody>
      </p:sp>
    </p:spTree>
    <p:extLst>
      <p:ext uri="{BB962C8B-B14F-4D97-AF65-F5344CB8AC3E}">
        <p14:creationId xmlns:p14="http://schemas.microsoft.com/office/powerpoint/2010/main" val="2102608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AE9439D-285D-430C-9D95-812A62E48B2D}"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39BF4-A2AB-4724-B6AF-A1D800DCC002}" type="slidenum">
              <a:rPr lang="en-IN" smtClean="0"/>
              <a:t>‹#›</a:t>
            </a:fld>
            <a:endParaRPr lang="en-IN"/>
          </a:p>
        </p:txBody>
      </p:sp>
    </p:spTree>
    <p:extLst>
      <p:ext uri="{BB962C8B-B14F-4D97-AF65-F5344CB8AC3E}">
        <p14:creationId xmlns:p14="http://schemas.microsoft.com/office/powerpoint/2010/main" val="2292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AE9439D-285D-430C-9D95-812A62E48B2D}" type="datetimeFigureOut">
              <a:rPr lang="en-IN" smtClean="0"/>
              <a:t>13-09-2023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A39BF4-A2AB-4724-B6AF-A1D800DCC002}" type="slidenum">
              <a:rPr lang="en-IN" smtClean="0"/>
              <a:t>‹#›</a:t>
            </a:fld>
            <a:endParaRPr lang="en-IN"/>
          </a:p>
        </p:txBody>
      </p:sp>
    </p:spTree>
    <p:extLst>
      <p:ext uri="{BB962C8B-B14F-4D97-AF65-F5344CB8AC3E}">
        <p14:creationId xmlns:p14="http://schemas.microsoft.com/office/powerpoint/2010/main" val="5700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AE9439D-285D-430C-9D95-812A62E48B2D}" type="datetimeFigureOut">
              <a:rPr lang="en-IN" smtClean="0"/>
              <a:t>13-09-2023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A39BF4-A2AB-4724-B6AF-A1D800DCC002}" type="slidenum">
              <a:rPr lang="en-IN" smtClean="0"/>
              <a:t>‹#›</a:t>
            </a:fld>
            <a:endParaRPr lang="en-IN"/>
          </a:p>
        </p:txBody>
      </p:sp>
    </p:spTree>
    <p:extLst>
      <p:ext uri="{BB962C8B-B14F-4D97-AF65-F5344CB8AC3E}">
        <p14:creationId xmlns:p14="http://schemas.microsoft.com/office/powerpoint/2010/main" val="80041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9439D-285D-430C-9D95-812A62E48B2D}" type="datetimeFigureOut">
              <a:rPr lang="en-IN" smtClean="0"/>
              <a:t>13-09-2023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A39BF4-A2AB-4724-B6AF-A1D800DCC002}" type="slidenum">
              <a:rPr lang="en-IN" smtClean="0"/>
              <a:t>‹#›</a:t>
            </a:fld>
            <a:endParaRPr lang="en-IN"/>
          </a:p>
        </p:txBody>
      </p:sp>
    </p:spTree>
    <p:extLst>
      <p:ext uri="{BB962C8B-B14F-4D97-AF65-F5344CB8AC3E}">
        <p14:creationId xmlns:p14="http://schemas.microsoft.com/office/powerpoint/2010/main" val="3660739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9439D-285D-430C-9D95-812A62E48B2D}"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39BF4-A2AB-4724-B6AF-A1D800DCC002}" type="slidenum">
              <a:rPr lang="en-IN" smtClean="0"/>
              <a:t>‹#›</a:t>
            </a:fld>
            <a:endParaRPr lang="en-IN"/>
          </a:p>
        </p:txBody>
      </p:sp>
    </p:spTree>
    <p:extLst>
      <p:ext uri="{BB962C8B-B14F-4D97-AF65-F5344CB8AC3E}">
        <p14:creationId xmlns:p14="http://schemas.microsoft.com/office/powerpoint/2010/main" val="15871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9439D-285D-430C-9D95-812A62E48B2D}"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39BF4-A2AB-4724-B6AF-A1D800DCC002}" type="slidenum">
              <a:rPr lang="en-IN" smtClean="0"/>
              <a:t>‹#›</a:t>
            </a:fld>
            <a:endParaRPr lang="en-IN"/>
          </a:p>
        </p:txBody>
      </p:sp>
    </p:spTree>
    <p:extLst>
      <p:ext uri="{BB962C8B-B14F-4D97-AF65-F5344CB8AC3E}">
        <p14:creationId xmlns:p14="http://schemas.microsoft.com/office/powerpoint/2010/main" val="42423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9439D-285D-430C-9D95-812A62E48B2D}" type="datetimeFigureOut">
              <a:rPr lang="en-IN" smtClean="0"/>
              <a:t>13-09-2023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39BF4-A2AB-4724-B6AF-A1D800DCC002}" type="slidenum">
              <a:rPr lang="en-IN" smtClean="0"/>
              <a:t>‹#›</a:t>
            </a:fld>
            <a:endParaRPr lang="en-IN"/>
          </a:p>
        </p:txBody>
      </p:sp>
    </p:spTree>
    <p:extLst>
      <p:ext uri="{BB962C8B-B14F-4D97-AF65-F5344CB8AC3E}">
        <p14:creationId xmlns:p14="http://schemas.microsoft.com/office/powerpoint/2010/main" val="289284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506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8-point algorithm</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a:t>The Normalized Eight-Point Algorithm is a fundamental technique in computer vision and photogrammetry for estimating the essential matrix or fundamental matrix that describes the relationship between corresponding points in two images taken by a camera with an unknown focal length and skew. </a:t>
            </a:r>
            <a:endParaRPr lang="en-IN" dirty="0" smtClean="0"/>
          </a:p>
          <a:p>
            <a:pPr algn="just"/>
            <a:r>
              <a:rPr lang="en-IN" dirty="0"/>
              <a:t>It is called "normalized" because it operates on normalized coordinates, which means that the image points are </a:t>
            </a:r>
            <a:r>
              <a:rPr lang="en-IN" dirty="0" err="1"/>
              <a:t>preprocessed</a:t>
            </a:r>
            <a:r>
              <a:rPr lang="en-IN" dirty="0"/>
              <a:t> to eliminate the effects of unknown camera parameters.</a:t>
            </a:r>
          </a:p>
        </p:txBody>
      </p:sp>
    </p:spTree>
    <p:extLst>
      <p:ext uri="{BB962C8B-B14F-4D97-AF65-F5344CB8AC3E}">
        <p14:creationId xmlns:p14="http://schemas.microsoft.com/office/powerpoint/2010/main" val="275920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US" dirty="0" smtClean="0"/>
              <a:t>Algorithm</a:t>
            </a:r>
            <a:endParaRPr lang="en-IN" dirty="0"/>
          </a:p>
        </p:txBody>
      </p:sp>
      <p:sp>
        <p:nvSpPr>
          <p:cNvPr id="3" name="Content Placeholder 2"/>
          <p:cNvSpPr>
            <a:spLocks noGrp="1"/>
          </p:cNvSpPr>
          <p:nvPr>
            <p:ph idx="1"/>
          </p:nvPr>
        </p:nvSpPr>
        <p:spPr>
          <a:xfrm>
            <a:off x="395536" y="692696"/>
            <a:ext cx="8229600" cy="5832648"/>
          </a:xfrm>
        </p:spPr>
        <p:txBody>
          <a:bodyPr>
            <a:normAutofit/>
          </a:bodyPr>
          <a:lstStyle/>
          <a:p>
            <a:pPr algn="just"/>
            <a:r>
              <a:rPr lang="en-IN" sz="2000" b="1" dirty="0"/>
              <a:t>Input Corresponding Points</a:t>
            </a:r>
            <a:r>
              <a:rPr lang="en-IN" sz="2000" dirty="0"/>
              <a:t>: Given a set of corresponding points in two images, collect at least eight pairs of points. Each pair consists of a point in the first image (u, v) and the corresponding point in the second image (u', v</a:t>
            </a:r>
            <a:r>
              <a:rPr lang="en-IN" sz="2000" dirty="0" smtClean="0"/>
              <a:t>').</a:t>
            </a:r>
          </a:p>
          <a:p>
            <a:pPr algn="just"/>
            <a:r>
              <a:rPr lang="en-IN" sz="2000" b="1" dirty="0"/>
              <a:t>Normalization</a:t>
            </a:r>
            <a:r>
              <a:rPr lang="en-IN" sz="2000" dirty="0"/>
              <a:t>: Normalize the coordinates of the points to remove the effects of the unknown camera parameters (focal length, skew, etc.). The normalization process involves the following steps</a:t>
            </a:r>
            <a:r>
              <a:rPr lang="en-IN" sz="2000" dirty="0" smtClean="0"/>
              <a:t>:</a:t>
            </a:r>
          </a:p>
          <a:p>
            <a:pPr lvl="1" algn="just"/>
            <a:r>
              <a:rPr lang="en-IN" sz="1600" dirty="0"/>
              <a:t>Calculate the centroids of the points in both images</a:t>
            </a:r>
            <a:r>
              <a:rPr lang="en-IN" sz="1600" dirty="0" smtClean="0"/>
              <a:t>:</a:t>
            </a:r>
          </a:p>
          <a:p>
            <a:pPr marL="457200" lvl="1" indent="0" algn="just">
              <a:buNone/>
            </a:pPr>
            <a:r>
              <a:rPr lang="pt-BR" sz="1600" dirty="0" smtClean="0"/>
              <a:t>(u_c, v_c) = (sum(u) / n, sum(v) / n)</a:t>
            </a:r>
          </a:p>
          <a:p>
            <a:pPr marL="457200" lvl="1" indent="0" algn="just">
              <a:buNone/>
            </a:pPr>
            <a:r>
              <a:rPr lang="pt-BR" sz="1600" dirty="0" smtClean="0"/>
              <a:t>(u'_c, v'_c) = (sum(u') / n, sum(v') / n)</a:t>
            </a:r>
          </a:p>
          <a:p>
            <a:pPr lvl="1" algn="just"/>
            <a:r>
              <a:rPr lang="en-IN" sz="1600" dirty="0"/>
              <a:t>Calculate the average distance of points from the centroids in both images</a:t>
            </a:r>
            <a:r>
              <a:rPr lang="en-IN" sz="1600" dirty="0" smtClean="0"/>
              <a:t>:</a:t>
            </a:r>
          </a:p>
          <a:p>
            <a:pPr marL="457200" lvl="1" indent="0" algn="just">
              <a:buNone/>
            </a:pPr>
            <a:r>
              <a:rPr lang="pl-PL" sz="1600" dirty="0" smtClean="0"/>
              <a:t>d = sqrt((u - u_c)^2 + (v - v_c)^2)</a:t>
            </a:r>
          </a:p>
          <a:p>
            <a:pPr marL="457200" lvl="1" indent="0" algn="just">
              <a:buNone/>
            </a:pPr>
            <a:r>
              <a:rPr lang="pl-PL" sz="1600" dirty="0" smtClean="0"/>
              <a:t>d' = sqrt((u' - u'_c)^2 + (v' - v'_c)^2)</a:t>
            </a:r>
          </a:p>
          <a:p>
            <a:pPr lvl="1" algn="just"/>
            <a:r>
              <a:rPr lang="en-IN" sz="1600" dirty="0"/>
              <a:t>Scale the points so that the average distance is </a:t>
            </a:r>
            <a:r>
              <a:rPr lang="en-IN" sz="1600" dirty="0" err="1"/>
              <a:t>sqrt</a:t>
            </a:r>
            <a:r>
              <a:rPr lang="en-IN" sz="1600" dirty="0"/>
              <a:t>(2) (to make them invariant to scaling</a:t>
            </a:r>
            <a:r>
              <a:rPr lang="en-IN" sz="1600" dirty="0" smtClean="0"/>
              <a:t>):</a:t>
            </a:r>
          </a:p>
          <a:p>
            <a:pPr marL="457200" lvl="1" indent="0" algn="just">
              <a:buNone/>
            </a:pPr>
            <a:r>
              <a:rPr lang="pt-BR" sz="1600" dirty="0" smtClean="0"/>
              <a:t>u_normalized = (u - u_c) / d * sqrt(2)</a:t>
            </a:r>
          </a:p>
          <a:p>
            <a:pPr marL="457200" lvl="1" indent="0" algn="just">
              <a:buNone/>
            </a:pPr>
            <a:r>
              <a:rPr lang="pt-BR" sz="1600" dirty="0" smtClean="0"/>
              <a:t>v_normalized = (v - v_c) / d * sqrt(2)</a:t>
            </a:r>
          </a:p>
          <a:p>
            <a:pPr marL="457200" lvl="1" indent="0" algn="just">
              <a:buNone/>
            </a:pPr>
            <a:r>
              <a:rPr lang="pt-BR" sz="1600" dirty="0" smtClean="0"/>
              <a:t>u'_normalized = (u' - u'_c) / d' * sqrt(2)</a:t>
            </a:r>
          </a:p>
          <a:p>
            <a:pPr marL="457200" lvl="1" indent="0" algn="just">
              <a:buNone/>
            </a:pPr>
            <a:r>
              <a:rPr lang="pt-BR" sz="1600" dirty="0" smtClean="0"/>
              <a:t>v'_normalized = (v' - v'_c) / d' * sqrt(2)</a:t>
            </a:r>
          </a:p>
          <a:p>
            <a:pPr marL="457200" lvl="1" indent="0" algn="just">
              <a:buNone/>
            </a:pPr>
            <a:endParaRPr lang="pt-BR" sz="1600" dirty="0" smtClean="0"/>
          </a:p>
          <a:p>
            <a:pPr lvl="1" algn="just"/>
            <a:endParaRPr lang="en-IN" sz="1600" dirty="0"/>
          </a:p>
        </p:txBody>
      </p:sp>
    </p:spTree>
    <p:extLst>
      <p:ext uri="{BB962C8B-B14F-4D97-AF65-F5344CB8AC3E}">
        <p14:creationId xmlns:p14="http://schemas.microsoft.com/office/powerpoint/2010/main" val="3363766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rmAutofit/>
          </a:bodyPr>
          <a:lstStyle/>
          <a:p>
            <a:r>
              <a:rPr lang="en-IN" sz="2000" b="1" dirty="0"/>
              <a:t>Construct the Normalized A Matrix</a:t>
            </a:r>
            <a:r>
              <a:rPr lang="en-IN" sz="2000" dirty="0"/>
              <a:t>: Build the A matrix, which is used to find the essential matrix, from the normalized coordinates</a:t>
            </a:r>
            <a:r>
              <a:rPr lang="en-IN" sz="2000" dirty="0" smtClean="0"/>
              <a:t>:</a:t>
            </a:r>
          </a:p>
          <a:p>
            <a:pPr marL="457200" lvl="1" indent="0">
              <a:buNone/>
            </a:pPr>
            <a:r>
              <a:rPr lang="en-IN" sz="1600" dirty="0" smtClean="0"/>
              <a:t>A = [</a:t>
            </a:r>
            <a:r>
              <a:rPr lang="en-IN" sz="1600" dirty="0" err="1" smtClean="0"/>
              <a:t>u_normalized</a:t>
            </a:r>
            <a:r>
              <a:rPr lang="en-IN" sz="1600" dirty="0" smtClean="0"/>
              <a:t> * </a:t>
            </a:r>
            <a:r>
              <a:rPr lang="en-IN" sz="1600" dirty="0" err="1" smtClean="0"/>
              <a:t>u'_normalized</a:t>
            </a:r>
            <a:r>
              <a:rPr lang="en-IN" sz="1600" dirty="0" smtClean="0"/>
              <a:t>, </a:t>
            </a:r>
            <a:r>
              <a:rPr lang="en-IN" sz="1600" dirty="0" err="1" smtClean="0"/>
              <a:t>u_normalized</a:t>
            </a:r>
            <a:r>
              <a:rPr lang="en-IN" sz="1600" dirty="0" smtClean="0"/>
              <a:t> * </a:t>
            </a:r>
            <a:r>
              <a:rPr lang="en-IN" sz="1600" dirty="0" err="1" smtClean="0"/>
              <a:t>v'_normalized</a:t>
            </a:r>
            <a:r>
              <a:rPr lang="en-IN" sz="1600" dirty="0" smtClean="0"/>
              <a:t>, </a:t>
            </a:r>
            <a:r>
              <a:rPr lang="en-IN" sz="1600" dirty="0" err="1" smtClean="0"/>
              <a:t>u_normalized</a:t>
            </a:r>
            <a:r>
              <a:rPr lang="en-IN" sz="1600" dirty="0" smtClean="0"/>
              <a:t>, </a:t>
            </a:r>
            <a:r>
              <a:rPr lang="en-IN" sz="1600" dirty="0" err="1" smtClean="0"/>
              <a:t>v_normalized</a:t>
            </a:r>
            <a:r>
              <a:rPr lang="en-IN" sz="1600" dirty="0" smtClean="0"/>
              <a:t> * </a:t>
            </a:r>
            <a:r>
              <a:rPr lang="en-IN" sz="1600" dirty="0" err="1" smtClean="0"/>
              <a:t>u'_normalized</a:t>
            </a:r>
            <a:r>
              <a:rPr lang="en-IN" sz="1600" dirty="0" smtClean="0"/>
              <a:t>, </a:t>
            </a:r>
            <a:r>
              <a:rPr lang="en-IN" sz="1600" dirty="0" err="1" smtClean="0"/>
              <a:t>v_normalized</a:t>
            </a:r>
            <a:r>
              <a:rPr lang="en-IN" sz="1600" dirty="0" smtClean="0"/>
              <a:t> * </a:t>
            </a:r>
            <a:r>
              <a:rPr lang="en-IN" sz="1600" dirty="0" err="1" smtClean="0"/>
              <a:t>v'_normalized</a:t>
            </a:r>
            <a:r>
              <a:rPr lang="en-IN" sz="1600" dirty="0" smtClean="0"/>
              <a:t>, </a:t>
            </a:r>
            <a:r>
              <a:rPr lang="en-IN" sz="1600" dirty="0" err="1" smtClean="0"/>
              <a:t>v_normalized</a:t>
            </a:r>
            <a:r>
              <a:rPr lang="en-IN" sz="1600" dirty="0" smtClean="0"/>
              <a:t>, </a:t>
            </a:r>
            <a:r>
              <a:rPr lang="en-IN" sz="1600" dirty="0" err="1" smtClean="0"/>
              <a:t>u'_normalized</a:t>
            </a:r>
            <a:r>
              <a:rPr lang="en-IN" sz="1600" dirty="0" smtClean="0"/>
              <a:t>, </a:t>
            </a:r>
            <a:r>
              <a:rPr lang="en-IN" sz="1600" dirty="0" err="1" smtClean="0"/>
              <a:t>v'_normalized</a:t>
            </a:r>
            <a:r>
              <a:rPr lang="en-IN" sz="1600" dirty="0" smtClean="0"/>
              <a:t>, 1]</a:t>
            </a:r>
          </a:p>
          <a:p>
            <a:r>
              <a:rPr lang="en-IN" sz="2000" b="1" dirty="0"/>
              <a:t>Solve for the Fundamental Matrix</a:t>
            </a:r>
            <a:r>
              <a:rPr lang="en-IN" sz="2000" dirty="0"/>
              <a:t>: Compute the singular value decomposition (SVD) of the A matrix and extract the right singular vector corresponding to the smallest singular value. This vector represents the elements of the fundamental matrix F</a:t>
            </a:r>
            <a:r>
              <a:rPr lang="en-IN" sz="2000" dirty="0" smtClean="0"/>
              <a:t>.</a:t>
            </a:r>
          </a:p>
          <a:p>
            <a:r>
              <a:rPr lang="en-IN" sz="2000" b="1" dirty="0"/>
              <a:t>Enforce Rank-2 Constraint</a:t>
            </a:r>
            <a:r>
              <a:rPr lang="en-IN" sz="2000" dirty="0"/>
              <a:t>: Set the smallest singular value to zero to ensure that the matrix is rank-2. This step corrects for any noise or numerical inaccuracies</a:t>
            </a:r>
            <a:r>
              <a:rPr lang="en-IN" sz="2000" dirty="0" smtClean="0"/>
              <a:t>.</a:t>
            </a:r>
          </a:p>
          <a:p>
            <a:r>
              <a:rPr lang="en-IN" sz="2000" b="1" dirty="0" err="1"/>
              <a:t>Denormalization</a:t>
            </a:r>
            <a:r>
              <a:rPr lang="en-IN" sz="2000" dirty="0"/>
              <a:t>: Transform the estimated fundamental matrix F back to the original image coordinate system. This involves reversing the normalization process applied to the coordinates in step 2</a:t>
            </a:r>
            <a:r>
              <a:rPr lang="en-IN" sz="2000" dirty="0" smtClean="0"/>
              <a:t>.</a:t>
            </a:r>
          </a:p>
          <a:p>
            <a:r>
              <a:rPr lang="en-IN" sz="2000" b="1" dirty="0"/>
              <a:t>Optional Refinement</a:t>
            </a:r>
            <a:r>
              <a:rPr lang="en-IN" sz="2000" dirty="0"/>
              <a:t>: If desired, you can further refine the estimated fundamental matrix using techniques like RANSAC (Random Sample Consensus) to handle outliers or improve accuracy.</a:t>
            </a:r>
          </a:p>
        </p:txBody>
      </p:sp>
    </p:spTree>
    <p:extLst>
      <p:ext uri="{BB962C8B-B14F-4D97-AF65-F5344CB8AC3E}">
        <p14:creationId xmlns:p14="http://schemas.microsoft.com/office/powerpoint/2010/main" val="375471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1400"/>
            <a:ext cx="8229600" cy="1143000"/>
          </a:xfrm>
        </p:spPr>
        <p:txBody>
          <a:bodyPr>
            <a:noAutofit/>
          </a:bodyPr>
          <a:lstStyle/>
          <a:p>
            <a:r>
              <a:rPr lang="en-IN" sz="3200" b="1" dirty="0" smtClean="0"/>
              <a:t>Program to estimate essential and Fundamental matrix</a:t>
            </a:r>
            <a:endParaRPr lang="en-IN" sz="3200" dirty="0"/>
          </a:p>
        </p:txBody>
      </p:sp>
      <p:sp>
        <p:nvSpPr>
          <p:cNvPr id="3" name="Content Placeholder 2"/>
          <p:cNvSpPr>
            <a:spLocks noGrp="1"/>
          </p:cNvSpPr>
          <p:nvPr>
            <p:ph idx="1"/>
          </p:nvPr>
        </p:nvSpPr>
        <p:spPr>
          <a:xfrm>
            <a:off x="179512" y="692696"/>
            <a:ext cx="3024336" cy="6192688"/>
          </a:xfrm>
        </p:spPr>
        <p:txBody>
          <a:bodyPr>
            <a:normAutofit fontScale="77500" lnSpcReduction="20000"/>
          </a:bodyPr>
          <a:lstStyle/>
          <a:p>
            <a:pPr marL="0" indent="0">
              <a:buNone/>
            </a:pPr>
            <a:r>
              <a:rPr lang="en-IN" sz="1800" dirty="0" smtClean="0"/>
              <a:t>import cv2</a:t>
            </a:r>
          </a:p>
          <a:p>
            <a:pPr marL="0" indent="0">
              <a:buNone/>
            </a:pPr>
            <a:r>
              <a:rPr lang="en-IN" sz="1800" dirty="0" smtClean="0"/>
              <a:t>import </a:t>
            </a:r>
            <a:r>
              <a:rPr lang="en-IN" sz="1800" dirty="0" err="1" smtClean="0"/>
              <a:t>numpy</a:t>
            </a:r>
            <a:r>
              <a:rPr lang="en-IN" sz="1800" dirty="0" smtClean="0"/>
              <a:t> as </a:t>
            </a:r>
            <a:r>
              <a:rPr lang="en-IN" sz="1800" dirty="0" err="1" smtClean="0"/>
              <a:t>np</a:t>
            </a:r>
            <a:endParaRPr lang="en-IN" sz="1800" dirty="0" smtClean="0"/>
          </a:p>
          <a:p>
            <a:pPr marL="0" indent="0">
              <a:buNone/>
            </a:pPr>
            <a:r>
              <a:rPr lang="en-IN" sz="1800" dirty="0" smtClean="0"/>
              <a:t># Load the two images</a:t>
            </a:r>
          </a:p>
          <a:p>
            <a:pPr marL="0" indent="0">
              <a:buNone/>
            </a:pPr>
            <a:r>
              <a:rPr lang="en-IN" sz="1800" dirty="0" smtClean="0"/>
              <a:t>img1 = cv2.imread('image1.jpg', 0)</a:t>
            </a:r>
          </a:p>
          <a:p>
            <a:pPr marL="0" indent="0">
              <a:buNone/>
            </a:pPr>
            <a:r>
              <a:rPr lang="en-IN" sz="1800" dirty="0" smtClean="0"/>
              <a:t>img2 = cv2.imread('image2.jpg', 0)</a:t>
            </a:r>
          </a:p>
          <a:p>
            <a:pPr marL="0" indent="0">
              <a:buNone/>
            </a:pPr>
            <a:endParaRPr lang="en-IN" sz="1800" dirty="0" smtClean="0"/>
          </a:p>
          <a:p>
            <a:pPr marL="0" indent="0">
              <a:buNone/>
            </a:pPr>
            <a:r>
              <a:rPr lang="en-IN" sz="1800" dirty="0" smtClean="0"/>
              <a:t># Define corresponding points)</a:t>
            </a:r>
          </a:p>
          <a:p>
            <a:pPr marL="0" indent="0">
              <a:buNone/>
            </a:pPr>
            <a:r>
              <a:rPr lang="en-IN" sz="1800" dirty="0" smtClean="0"/>
              <a:t>pts1 = </a:t>
            </a:r>
            <a:r>
              <a:rPr lang="en-IN" sz="1800" dirty="0" err="1" smtClean="0"/>
              <a:t>np.array</a:t>
            </a:r>
            <a:r>
              <a:rPr lang="en-IN" sz="1800" dirty="0" smtClean="0"/>
              <a:t>([</a:t>
            </a:r>
          </a:p>
          <a:p>
            <a:pPr marL="0" indent="0">
              <a:buNone/>
            </a:pPr>
            <a:r>
              <a:rPr lang="en-IN" sz="1800" dirty="0" smtClean="0"/>
              <a:t>    [100, 200],</a:t>
            </a:r>
          </a:p>
          <a:p>
            <a:pPr marL="0" indent="0">
              <a:buNone/>
            </a:pPr>
            <a:r>
              <a:rPr lang="en-IN" sz="1800" dirty="0" smtClean="0"/>
              <a:t>    [150, 180],</a:t>
            </a:r>
          </a:p>
          <a:p>
            <a:pPr marL="0" indent="0">
              <a:buNone/>
            </a:pPr>
            <a:r>
              <a:rPr lang="en-IN" sz="1800" dirty="0" smtClean="0"/>
              <a:t>    [200, 160],</a:t>
            </a:r>
          </a:p>
          <a:p>
            <a:pPr marL="0" indent="0">
              <a:buNone/>
            </a:pPr>
            <a:r>
              <a:rPr lang="en-IN" sz="1800" dirty="0" smtClean="0"/>
              <a:t>    [250, 140],</a:t>
            </a:r>
          </a:p>
          <a:p>
            <a:pPr marL="0" indent="0">
              <a:buNone/>
            </a:pPr>
            <a:r>
              <a:rPr lang="en-IN" sz="1800" dirty="0" smtClean="0"/>
              <a:t>    [300, 120],</a:t>
            </a:r>
          </a:p>
          <a:p>
            <a:pPr marL="0" indent="0">
              <a:buNone/>
            </a:pPr>
            <a:r>
              <a:rPr lang="en-IN" sz="1800" dirty="0" smtClean="0"/>
              <a:t>    [350, 100],</a:t>
            </a:r>
          </a:p>
          <a:p>
            <a:pPr marL="0" indent="0">
              <a:buNone/>
            </a:pPr>
            <a:r>
              <a:rPr lang="en-IN" sz="1800" dirty="0" smtClean="0"/>
              <a:t>    [400, 80],</a:t>
            </a:r>
          </a:p>
          <a:p>
            <a:pPr marL="0" indent="0">
              <a:buNone/>
            </a:pPr>
            <a:r>
              <a:rPr lang="en-IN" sz="1800" dirty="0" smtClean="0"/>
              <a:t>    [450, 60]</a:t>
            </a:r>
          </a:p>
          <a:p>
            <a:pPr marL="0" indent="0">
              <a:buNone/>
            </a:pPr>
            <a:r>
              <a:rPr lang="en-IN" sz="1800" dirty="0" smtClean="0"/>
              <a:t>], </a:t>
            </a:r>
            <a:r>
              <a:rPr lang="en-IN" sz="1800" dirty="0" err="1" smtClean="0"/>
              <a:t>dtype</a:t>
            </a:r>
            <a:r>
              <a:rPr lang="en-IN" sz="1800" dirty="0" smtClean="0"/>
              <a:t>=np.float32)</a:t>
            </a:r>
          </a:p>
          <a:p>
            <a:pPr marL="0" indent="0">
              <a:buNone/>
            </a:pPr>
            <a:endParaRPr lang="en-IN" sz="1800" dirty="0" smtClean="0"/>
          </a:p>
          <a:p>
            <a:pPr marL="0" indent="0">
              <a:buNone/>
            </a:pPr>
            <a:r>
              <a:rPr lang="en-IN" sz="1800" dirty="0" smtClean="0"/>
              <a:t>pts2 = </a:t>
            </a:r>
            <a:r>
              <a:rPr lang="en-IN" sz="1800" dirty="0" err="1" smtClean="0"/>
              <a:t>np.array</a:t>
            </a:r>
            <a:r>
              <a:rPr lang="en-IN" sz="1800" dirty="0" smtClean="0"/>
              <a:t>([</a:t>
            </a:r>
          </a:p>
          <a:p>
            <a:pPr marL="0" indent="0">
              <a:buNone/>
            </a:pPr>
            <a:r>
              <a:rPr lang="en-IN" sz="1800" dirty="0" smtClean="0"/>
              <a:t>    [300, 50],</a:t>
            </a:r>
          </a:p>
          <a:p>
            <a:pPr marL="0" indent="0">
              <a:buNone/>
            </a:pPr>
            <a:r>
              <a:rPr lang="en-IN" sz="1800" dirty="0" smtClean="0"/>
              <a:t>    [350, 70],</a:t>
            </a:r>
          </a:p>
          <a:p>
            <a:pPr marL="0" indent="0">
              <a:buNone/>
            </a:pPr>
            <a:r>
              <a:rPr lang="en-IN" sz="1800" dirty="0" smtClean="0"/>
              <a:t>    [400, 90],</a:t>
            </a:r>
          </a:p>
          <a:p>
            <a:pPr marL="0" indent="0">
              <a:buNone/>
            </a:pPr>
            <a:r>
              <a:rPr lang="en-IN" sz="1800" dirty="0" smtClean="0"/>
              <a:t>    [450, 110],</a:t>
            </a:r>
          </a:p>
          <a:p>
            <a:pPr marL="0" indent="0">
              <a:buNone/>
            </a:pPr>
            <a:r>
              <a:rPr lang="en-IN" sz="1800" dirty="0" smtClean="0"/>
              <a:t>    [500, 130],</a:t>
            </a:r>
          </a:p>
          <a:p>
            <a:pPr marL="0" indent="0">
              <a:buNone/>
            </a:pPr>
            <a:r>
              <a:rPr lang="en-IN" sz="1800" dirty="0" smtClean="0"/>
              <a:t>    [550, 150],</a:t>
            </a:r>
          </a:p>
          <a:p>
            <a:pPr marL="0" indent="0">
              <a:buNone/>
            </a:pPr>
            <a:r>
              <a:rPr lang="en-IN" sz="1800" dirty="0" smtClean="0"/>
              <a:t>    [600, 170],</a:t>
            </a:r>
          </a:p>
          <a:p>
            <a:pPr marL="0" indent="0">
              <a:buNone/>
            </a:pPr>
            <a:r>
              <a:rPr lang="en-IN" sz="1800" dirty="0" smtClean="0"/>
              <a:t>    [650, 190]</a:t>
            </a:r>
          </a:p>
          <a:p>
            <a:pPr marL="0" indent="0">
              <a:buNone/>
            </a:pPr>
            <a:r>
              <a:rPr lang="en-IN" sz="1800" dirty="0" smtClean="0"/>
              <a:t>], </a:t>
            </a:r>
            <a:r>
              <a:rPr lang="en-IN" sz="1800" dirty="0" err="1" smtClean="0"/>
              <a:t>dtype</a:t>
            </a:r>
            <a:r>
              <a:rPr lang="en-IN" sz="1800" dirty="0" smtClean="0"/>
              <a:t>=np.float32)</a:t>
            </a:r>
          </a:p>
          <a:p>
            <a:pPr marL="0" indent="0">
              <a:buNone/>
            </a:pPr>
            <a:endParaRPr lang="en-IN" sz="1800" dirty="0"/>
          </a:p>
        </p:txBody>
      </p:sp>
      <p:sp>
        <p:nvSpPr>
          <p:cNvPr id="4" name="Rectangle 3"/>
          <p:cNvSpPr/>
          <p:nvPr/>
        </p:nvSpPr>
        <p:spPr>
          <a:xfrm>
            <a:off x="3419872" y="980728"/>
            <a:ext cx="5472608" cy="1815882"/>
          </a:xfrm>
          <a:prstGeom prst="rect">
            <a:avLst/>
          </a:prstGeom>
        </p:spPr>
        <p:txBody>
          <a:bodyPr wrap="square">
            <a:spAutoFit/>
          </a:bodyPr>
          <a:lstStyle/>
          <a:p>
            <a:r>
              <a:rPr lang="en-IN" sz="1400" dirty="0"/>
              <a:t># Normalize the points</a:t>
            </a:r>
          </a:p>
          <a:p>
            <a:r>
              <a:rPr lang="en-IN" sz="1400" dirty="0"/>
              <a:t>pts1_normalized = cv2.normalize(pts1, None, 0, 1, cv2.NORM_MINMAX)</a:t>
            </a:r>
          </a:p>
          <a:p>
            <a:r>
              <a:rPr lang="en-IN" sz="1400" dirty="0"/>
              <a:t>pts2_normalized = cv2.normalize(pts2, None, 0, 1, cv2.NORM_MINMAX)</a:t>
            </a:r>
          </a:p>
          <a:p>
            <a:r>
              <a:rPr lang="en-IN" sz="1400" dirty="0"/>
              <a:t># Estimate the essential matrix using the normalized points</a:t>
            </a:r>
          </a:p>
          <a:p>
            <a:r>
              <a:rPr lang="en-IN" sz="1400" dirty="0"/>
              <a:t>F, _ = cv2.findEssentialMat(pts1_normalized, pts2_normalized)</a:t>
            </a:r>
          </a:p>
          <a:p>
            <a:r>
              <a:rPr lang="en-IN" sz="1400" dirty="0"/>
              <a:t># Print the estimated essential matrix</a:t>
            </a:r>
          </a:p>
          <a:p>
            <a:r>
              <a:rPr lang="en-IN" sz="1400" dirty="0"/>
              <a:t>print("Estimated Essential Matrix:")</a:t>
            </a:r>
          </a:p>
          <a:p>
            <a:r>
              <a:rPr lang="en-IN" sz="1400" dirty="0"/>
              <a:t>print(F)</a:t>
            </a:r>
          </a:p>
        </p:txBody>
      </p:sp>
      <p:sp>
        <p:nvSpPr>
          <p:cNvPr id="5" name="Rectangle 4"/>
          <p:cNvSpPr/>
          <p:nvPr/>
        </p:nvSpPr>
        <p:spPr>
          <a:xfrm>
            <a:off x="3419872" y="2833172"/>
            <a:ext cx="5616624" cy="1384995"/>
          </a:xfrm>
          <a:prstGeom prst="rect">
            <a:avLst/>
          </a:prstGeom>
        </p:spPr>
        <p:txBody>
          <a:bodyPr wrap="square">
            <a:spAutoFit/>
          </a:bodyPr>
          <a:lstStyle/>
          <a:p>
            <a:r>
              <a:rPr lang="en-IN" sz="1400" dirty="0" smtClean="0"/>
              <a:t># Estimate the fundamental matrix using the normalized F, _ = cv2.findFundamentalMat(pts1_normalized, pts2_normalized,)</a:t>
            </a:r>
          </a:p>
          <a:p>
            <a:r>
              <a:rPr lang="en-IN" sz="1400" dirty="0" smtClean="0"/>
              <a:t># Print the estimated fundamental matrix</a:t>
            </a:r>
          </a:p>
          <a:p>
            <a:r>
              <a:rPr lang="en-IN" sz="1400" dirty="0" smtClean="0"/>
              <a:t>print("Estimated Fundamental Matrix:")</a:t>
            </a:r>
          </a:p>
          <a:p>
            <a:r>
              <a:rPr lang="en-IN" sz="1400" dirty="0" smtClean="0"/>
              <a:t>print(F)</a:t>
            </a:r>
          </a:p>
          <a:p>
            <a:endParaRPr lang="en-IN" sz="1400" dirty="0"/>
          </a:p>
        </p:txBody>
      </p:sp>
    </p:spTree>
    <p:extLst>
      <p:ext uri="{BB962C8B-B14F-4D97-AF65-F5344CB8AC3E}">
        <p14:creationId xmlns:p14="http://schemas.microsoft.com/office/powerpoint/2010/main" val="947379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524000"/>
            <a:ext cx="85153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6948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Estimation</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a:t>Depth estimation in computer vision is the process of determining the distance or depth of objects in a scene from one or more images or sensor data. </a:t>
            </a:r>
            <a:endParaRPr lang="en-IN" dirty="0" smtClean="0"/>
          </a:p>
          <a:p>
            <a:pPr algn="just"/>
            <a:r>
              <a:rPr lang="en-IN" dirty="0" smtClean="0"/>
              <a:t>Accurate </a:t>
            </a:r>
            <a:r>
              <a:rPr lang="en-IN" dirty="0"/>
              <a:t>depth estimation is crucial for various applications, including autonomous navigation, 3D reconstruction, augmented reality, and object recognition</a:t>
            </a:r>
            <a:r>
              <a:rPr lang="en-IN" dirty="0" smtClean="0"/>
              <a:t>.</a:t>
            </a:r>
          </a:p>
          <a:p>
            <a:pPr algn="just"/>
            <a:r>
              <a:rPr lang="en-IN" dirty="0"/>
              <a:t>Estimating depth in stereo vision involves calculating the disparity between corresponding points in the left and right images captured by a stereo camera setup. </a:t>
            </a:r>
          </a:p>
        </p:txBody>
      </p:sp>
    </p:spTree>
    <p:extLst>
      <p:ext uri="{BB962C8B-B14F-4D97-AF65-F5344CB8AC3E}">
        <p14:creationId xmlns:p14="http://schemas.microsoft.com/office/powerpoint/2010/main" val="4051441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Disparity</a:t>
            </a:r>
            <a:endParaRPr lang="en-IN" dirty="0"/>
          </a:p>
        </p:txBody>
      </p:sp>
      <p:sp>
        <p:nvSpPr>
          <p:cNvPr id="3" name="Content Placeholder 2"/>
          <p:cNvSpPr>
            <a:spLocks noGrp="1"/>
          </p:cNvSpPr>
          <p:nvPr>
            <p:ph idx="1"/>
          </p:nvPr>
        </p:nvSpPr>
        <p:spPr>
          <a:xfrm>
            <a:off x="457200" y="1124744"/>
            <a:ext cx="8229600" cy="5112568"/>
          </a:xfrm>
        </p:spPr>
        <p:txBody>
          <a:bodyPr>
            <a:normAutofit fontScale="92500"/>
          </a:bodyPr>
          <a:lstStyle/>
          <a:p>
            <a:r>
              <a:rPr lang="en-IN" sz="2400" dirty="0"/>
              <a:t>Disparity refers to the difference or gap between two things. </a:t>
            </a:r>
            <a:endParaRPr lang="en-IN" sz="2400" dirty="0" smtClean="0"/>
          </a:p>
          <a:p>
            <a:r>
              <a:rPr lang="en-IN" sz="2400" dirty="0"/>
              <a:t>In the context of computer vision, "disparity" specifically refers to the perceived difference in the horizontal position of an object or feature in the visual field when viewed by each eye in a stereo vision system</a:t>
            </a:r>
            <a:r>
              <a:rPr lang="en-IN" sz="2400" dirty="0" smtClean="0"/>
              <a:t>.</a:t>
            </a:r>
          </a:p>
          <a:p>
            <a:r>
              <a:rPr lang="en-IN" sz="2400" dirty="0"/>
              <a:t>This term is closely related to stereo vision, which is the process of estimating depth and three-dimensional (3D) information from the disparity between the views of two or more cameras or images</a:t>
            </a:r>
            <a:r>
              <a:rPr lang="en-IN" sz="2400" dirty="0" smtClean="0"/>
              <a:t>.</a:t>
            </a:r>
          </a:p>
          <a:p>
            <a:r>
              <a:rPr lang="en-IN" sz="2400" dirty="0"/>
              <a:t>When you have multiple images of the same scene taken from slightly different </a:t>
            </a:r>
            <a:r>
              <a:rPr lang="en-IN" sz="2400" dirty="0" smtClean="0"/>
              <a:t>viewpoints, </a:t>
            </a:r>
            <a:r>
              <a:rPr lang="en-IN" sz="2400" dirty="0"/>
              <a:t>the differences in the positions of corresponding points in these images are used to calculate disparity</a:t>
            </a:r>
            <a:r>
              <a:rPr lang="en-IN" sz="2400" dirty="0" smtClean="0"/>
              <a:t>.</a:t>
            </a:r>
          </a:p>
          <a:p>
            <a:r>
              <a:rPr lang="en-IN" sz="2400" dirty="0"/>
              <a:t>The greater the disparity for a point, the closer it is to the camera(s)</a:t>
            </a:r>
          </a:p>
        </p:txBody>
      </p:sp>
    </p:spTree>
    <p:extLst>
      <p:ext uri="{BB962C8B-B14F-4D97-AF65-F5344CB8AC3E}">
        <p14:creationId xmlns:p14="http://schemas.microsoft.com/office/powerpoint/2010/main" val="1565332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b="1" dirty="0"/>
              <a:t>Disparity Map:</a:t>
            </a:r>
            <a:r>
              <a:rPr lang="en-IN" dirty="0"/>
              <a:t> A disparity map is a visual representation of the disparities between corresponding points in stereo images. Brighter regions in the map correspond to objects that are closer to the cameras, while darker regions correspond to objects that are farther away</a:t>
            </a:r>
            <a:r>
              <a:rPr lang="en-IN" dirty="0" smtClean="0"/>
              <a:t>.</a:t>
            </a:r>
          </a:p>
          <a:p>
            <a:r>
              <a:rPr lang="en-IN" b="1" dirty="0"/>
              <a:t>Stereo Vision:</a:t>
            </a:r>
            <a:r>
              <a:rPr lang="en-IN" dirty="0"/>
              <a:t> Stereo vision systems utilize the concept of disparity to estimate depth information and construct 3D representations of scenes. These systems use pairs of images from stereo cameras or multiple viewpoints to calculate disparities and infer depth</a:t>
            </a:r>
            <a:r>
              <a:rPr lang="en-IN" dirty="0" smtClean="0"/>
              <a:t>.</a:t>
            </a:r>
          </a:p>
          <a:p>
            <a:r>
              <a:rPr lang="en-IN" b="1" dirty="0"/>
              <a:t>Depth Estimation:</a:t>
            </a:r>
            <a:r>
              <a:rPr lang="en-IN" dirty="0"/>
              <a:t> Disparity information is used to estimate the relative depth of objects within a scene. By triangulating the disparities, you can calculate the distances of objects from the cameras, allowing for 3D reconstruction.</a:t>
            </a:r>
          </a:p>
        </p:txBody>
      </p:sp>
    </p:spTree>
    <p:extLst>
      <p:ext uri="{BB962C8B-B14F-4D97-AF65-F5344CB8AC3E}">
        <p14:creationId xmlns:p14="http://schemas.microsoft.com/office/powerpoint/2010/main" val="361490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Calculation</a:t>
            </a:r>
            <a:endParaRPr lang="en-IN" dirty="0"/>
          </a:p>
        </p:txBody>
      </p:sp>
      <p:sp>
        <p:nvSpPr>
          <p:cNvPr id="3" name="Content Placeholder 2"/>
          <p:cNvSpPr>
            <a:spLocks noGrp="1"/>
          </p:cNvSpPr>
          <p:nvPr>
            <p:ph idx="1"/>
          </p:nvPr>
        </p:nvSpPr>
        <p:spPr/>
        <p:txBody>
          <a:bodyPr>
            <a:normAutofit/>
          </a:bodyPr>
          <a:lstStyle/>
          <a:p>
            <a:pPr algn="just"/>
            <a:r>
              <a:rPr lang="en-IN" sz="2800" dirty="0"/>
              <a:t>Using the disparity map and calibration parameters, you can calculate depth for each pixel. The basic formula for depth (Z) calculation is</a:t>
            </a:r>
            <a:r>
              <a:rPr lang="en-IN" sz="2800" dirty="0" smtClean="0"/>
              <a:t>:</a:t>
            </a:r>
          </a:p>
          <a:p>
            <a:pPr marL="0" indent="0" algn="ctr">
              <a:buNone/>
            </a:pPr>
            <a:r>
              <a:rPr lang="en-IN" sz="2800" dirty="0" smtClean="0"/>
              <a:t>Z = (baseline * </a:t>
            </a:r>
            <a:r>
              <a:rPr lang="en-IN" sz="2800" dirty="0" err="1" smtClean="0"/>
              <a:t>focal_length</a:t>
            </a:r>
            <a:r>
              <a:rPr lang="en-IN" sz="2800" dirty="0" smtClean="0"/>
              <a:t>) / disparity</a:t>
            </a:r>
          </a:p>
          <a:p>
            <a:pPr algn="just"/>
            <a:endParaRPr lang="en-IN" sz="2800" dirty="0"/>
          </a:p>
        </p:txBody>
      </p:sp>
    </p:spTree>
    <p:extLst>
      <p:ext uri="{BB962C8B-B14F-4D97-AF65-F5344CB8AC3E}">
        <p14:creationId xmlns:p14="http://schemas.microsoft.com/office/powerpoint/2010/main" val="15774602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1</a:t>
            </a:r>
            <a:endParaRPr lang="en-IN" dirty="0"/>
          </a:p>
        </p:txBody>
      </p:sp>
      <p:sp>
        <p:nvSpPr>
          <p:cNvPr id="3" name="Content Placeholder 2"/>
          <p:cNvSpPr>
            <a:spLocks noGrp="1"/>
          </p:cNvSpPr>
          <p:nvPr>
            <p:ph idx="1"/>
          </p:nvPr>
        </p:nvSpPr>
        <p:spPr/>
        <p:txBody>
          <a:bodyPr>
            <a:normAutofit/>
          </a:bodyPr>
          <a:lstStyle/>
          <a:p>
            <a:pPr algn="just"/>
            <a:r>
              <a:rPr lang="en-IN" sz="2000" dirty="0" smtClean="0"/>
              <a:t>Suppose </a:t>
            </a:r>
            <a:r>
              <a:rPr lang="en-IN" sz="2000" dirty="0"/>
              <a:t>you have a stereo camera setup with the following parameters:</a:t>
            </a:r>
          </a:p>
          <a:p>
            <a:pPr algn="just"/>
            <a:r>
              <a:rPr lang="en-IN" sz="2000" b="1" dirty="0"/>
              <a:t>Baseline (B):</a:t>
            </a:r>
            <a:r>
              <a:rPr lang="en-IN" sz="2000" dirty="0"/>
              <a:t> 0.1 meters (10 </a:t>
            </a:r>
            <a:r>
              <a:rPr lang="en-IN" sz="2000" dirty="0" err="1"/>
              <a:t>centimeters</a:t>
            </a:r>
            <a:r>
              <a:rPr lang="en-IN" sz="2000" dirty="0"/>
              <a:t>) - This is the distance between the two camera </a:t>
            </a:r>
            <a:r>
              <a:rPr lang="en-IN" sz="2000" dirty="0" err="1"/>
              <a:t>centers</a:t>
            </a:r>
            <a:r>
              <a:rPr lang="en-IN" sz="2000" dirty="0"/>
              <a:t>.</a:t>
            </a:r>
          </a:p>
          <a:p>
            <a:pPr algn="just"/>
            <a:r>
              <a:rPr lang="en-IN" sz="2000" b="1" dirty="0"/>
              <a:t>Focal Length (f):</a:t>
            </a:r>
            <a:r>
              <a:rPr lang="en-IN" sz="2000" dirty="0"/>
              <a:t> 0.01 meters (10 </a:t>
            </a:r>
            <a:r>
              <a:rPr lang="en-IN" sz="2000" dirty="0" err="1"/>
              <a:t>millimeters</a:t>
            </a:r>
            <a:r>
              <a:rPr lang="en-IN" sz="2000" dirty="0"/>
              <a:t>) - The focal length of both cameras.</a:t>
            </a:r>
          </a:p>
          <a:p>
            <a:pPr algn="just"/>
            <a:r>
              <a:rPr lang="en-IN" sz="2000" b="1" dirty="0"/>
              <a:t>Disparity (d):</a:t>
            </a:r>
            <a:r>
              <a:rPr lang="en-IN" sz="2000" dirty="0"/>
              <a:t> 20 pixels - The disparity value for a specific point in the left and right images</a:t>
            </a:r>
            <a:r>
              <a:rPr lang="en-IN" sz="2000" dirty="0" smtClean="0"/>
              <a:t>.</a:t>
            </a:r>
          </a:p>
          <a:p>
            <a:pPr algn="just"/>
            <a:endParaRPr lang="en-US" sz="2000" dirty="0"/>
          </a:p>
          <a:p>
            <a:pPr algn="just"/>
            <a:r>
              <a:rPr lang="de-DE" sz="2000" dirty="0" smtClean="0"/>
              <a:t>Z = (0.1 meters * 0.01 meters) / 20 pixels</a:t>
            </a:r>
          </a:p>
          <a:p>
            <a:pPr algn="just"/>
            <a:r>
              <a:rPr lang="de-DE" sz="2000" dirty="0" smtClean="0"/>
              <a:t>Z = (0.001 square meters) / 20 pixels</a:t>
            </a:r>
          </a:p>
          <a:p>
            <a:pPr algn="just"/>
            <a:r>
              <a:rPr lang="de-DE" sz="2000" dirty="0" smtClean="0"/>
              <a:t>Z = 0.00005 meters</a:t>
            </a:r>
          </a:p>
          <a:p>
            <a:pPr algn="just"/>
            <a:endParaRPr lang="en-IN" sz="2000" dirty="0"/>
          </a:p>
          <a:p>
            <a:pPr algn="just"/>
            <a:endParaRPr lang="en-IN" sz="2000" dirty="0"/>
          </a:p>
        </p:txBody>
      </p:sp>
    </p:spTree>
    <p:extLst>
      <p:ext uri="{BB962C8B-B14F-4D97-AF65-F5344CB8AC3E}">
        <p14:creationId xmlns:p14="http://schemas.microsoft.com/office/powerpoint/2010/main" val="3209402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Matrix</a:t>
            </a:r>
            <a:endParaRPr lang="en-IN" dirty="0"/>
          </a:p>
        </p:txBody>
      </p:sp>
      <p:sp>
        <p:nvSpPr>
          <p:cNvPr id="3" name="Content Placeholder 2"/>
          <p:cNvSpPr>
            <a:spLocks noGrp="1"/>
          </p:cNvSpPr>
          <p:nvPr>
            <p:ph idx="1"/>
          </p:nvPr>
        </p:nvSpPr>
        <p:spPr>
          <a:xfrm>
            <a:off x="457200" y="1196752"/>
            <a:ext cx="8229600" cy="5328592"/>
          </a:xfrm>
        </p:spPr>
        <p:txBody>
          <a:bodyPr>
            <a:normAutofit fontScale="77500" lnSpcReduction="20000"/>
          </a:bodyPr>
          <a:lstStyle/>
          <a:p>
            <a:pPr algn="just"/>
            <a:r>
              <a:rPr lang="en-IN" dirty="0" smtClean="0"/>
              <a:t>The </a:t>
            </a:r>
            <a:r>
              <a:rPr lang="en-IN" dirty="0"/>
              <a:t>essential matrix, denoted as E, relates two camera views. </a:t>
            </a:r>
            <a:endParaRPr lang="en-IN" dirty="0" smtClean="0"/>
          </a:p>
          <a:p>
            <a:pPr algn="just"/>
            <a:r>
              <a:rPr lang="en-IN" dirty="0" smtClean="0"/>
              <a:t>Given </a:t>
            </a:r>
            <a:r>
              <a:rPr lang="en-IN" dirty="0"/>
              <a:t>a point in one view, P, and the corresponding point in another view, P', the essential matrix satisfies the equation</a:t>
            </a:r>
            <a:r>
              <a:rPr lang="en-IN" dirty="0" smtClean="0"/>
              <a:t>:</a:t>
            </a:r>
          </a:p>
          <a:p>
            <a:pPr marL="0" indent="0" algn="ctr">
              <a:buNone/>
            </a:pPr>
            <a:r>
              <a:rPr lang="en-IN" dirty="0" smtClean="0"/>
              <a:t>P‘</a:t>
            </a:r>
            <a:r>
              <a:rPr lang="en-IN" baseline="30000" dirty="0" smtClean="0"/>
              <a:t>T</a:t>
            </a:r>
            <a:r>
              <a:rPr lang="en-IN" dirty="0" smtClean="0"/>
              <a:t> * E * P = 0</a:t>
            </a:r>
          </a:p>
          <a:p>
            <a:pPr algn="just"/>
            <a:r>
              <a:rPr lang="en-IN" dirty="0"/>
              <a:t>The essential matrix has a rank of 2.</a:t>
            </a:r>
          </a:p>
          <a:p>
            <a:pPr algn="just"/>
            <a:r>
              <a:rPr lang="en-IN" dirty="0"/>
              <a:t>It is unique up to scale.</a:t>
            </a:r>
          </a:p>
          <a:p>
            <a:pPr algn="just"/>
            <a:r>
              <a:rPr lang="en-IN" dirty="0"/>
              <a:t>It is a 3x3 matrix.</a:t>
            </a:r>
          </a:p>
          <a:p>
            <a:pPr algn="just"/>
            <a:r>
              <a:rPr lang="en-IN" b="1" dirty="0"/>
              <a:t>Camera </a:t>
            </a:r>
            <a:r>
              <a:rPr lang="en-IN" b="1" dirty="0" err="1"/>
              <a:t>Calibration</a:t>
            </a:r>
            <a:r>
              <a:rPr lang="en-IN" dirty="0" err="1"/>
              <a:t>:</a:t>
            </a:r>
            <a:r>
              <a:rPr lang="en-IN" dirty="0" err="1" smtClean="0"/>
              <a:t>To</a:t>
            </a:r>
            <a:r>
              <a:rPr lang="en-IN" dirty="0" smtClean="0"/>
              <a:t> </a:t>
            </a:r>
            <a:r>
              <a:rPr lang="en-IN" dirty="0"/>
              <a:t>estimate the essential matrix, it is often necessary to first calibrate the cameras (i.e., determine their intrinsic parameters) or use normalized coordinates. This ensures that the essential matrix can be estimated solely from the geometric relationships between corresponding points.</a:t>
            </a:r>
            <a:endParaRPr lang="en-IN" dirty="0" smtClean="0"/>
          </a:p>
          <a:p>
            <a:pPr marL="0" indent="0" algn="just">
              <a:buNone/>
            </a:pPr>
            <a:endParaRPr lang="en-IN" dirty="0"/>
          </a:p>
        </p:txBody>
      </p:sp>
    </p:spTree>
    <p:extLst>
      <p:ext uri="{BB962C8B-B14F-4D97-AF65-F5344CB8AC3E}">
        <p14:creationId xmlns:p14="http://schemas.microsoft.com/office/powerpoint/2010/main" val="2906137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2</a:t>
            </a:r>
            <a:endParaRPr lang="en-IN" dirty="0"/>
          </a:p>
        </p:txBody>
      </p:sp>
      <p:sp>
        <p:nvSpPr>
          <p:cNvPr id="3" name="Content Placeholder 2"/>
          <p:cNvSpPr>
            <a:spLocks noGrp="1"/>
          </p:cNvSpPr>
          <p:nvPr>
            <p:ph idx="1"/>
          </p:nvPr>
        </p:nvSpPr>
        <p:spPr/>
        <p:txBody>
          <a:bodyPr>
            <a:normAutofit/>
          </a:bodyPr>
          <a:lstStyle/>
          <a:p>
            <a:r>
              <a:rPr lang="en-IN" sz="2000" dirty="0"/>
              <a:t>We have a stereo camera setup with known parameters.</a:t>
            </a:r>
          </a:p>
          <a:p>
            <a:r>
              <a:rPr lang="en-IN" sz="2000" dirty="0"/>
              <a:t>The baseline between the two cameras is 10 </a:t>
            </a:r>
            <a:r>
              <a:rPr lang="en-IN" sz="2000" dirty="0" err="1"/>
              <a:t>centimeters</a:t>
            </a:r>
            <a:r>
              <a:rPr lang="en-IN" sz="2000" dirty="0"/>
              <a:t>.</a:t>
            </a:r>
          </a:p>
          <a:p>
            <a:r>
              <a:rPr lang="en-IN" sz="2000" dirty="0"/>
              <a:t>The focal length of both cameras is 500 pixels.</a:t>
            </a:r>
          </a:p>
          <a:p>
            <a:r>
              <a:rPr lang="en-IN" sz="2000" dirty="0"/>
              <a:t>We've matched a feature in the left and right images, and we've calculated a disparity of 20 pixels for that feature.</a:t>
            </a:r>
          </a:p>
          <a:p>
            <a:endParaRPr lang="en-US" sz="2000" dirty="0" smtClean="0"/>
          </a:p>
          <a:p>
            <a:r>
              <a:rPr lang="pl-PL" sz="2000" dirty="0" smtClean="0"/>
              <a:t>Z = (0.1 meters * 500) / 20</a:t>
            </a:r>
          </a:p>
          <a:p>
            <a:r>
              <a:rPr lang="pl-PL" sz="2000" dirty="0" smtClean="0"/>
              <a:t>Z = 5 meters</a:t>
            </a:r>
          </a:p>
          <a:p>
            <a:endParaRPr lang="en-IN" sz="2000" dirty="0"/>
          </a:p>
        </p:txBody>
      </p:sp>
    </p:spTree>
    <p:extLst>
      <p:ext uri="{BB962C8B-B14F-4D97-AF65-F5344CB8AC3E}">
        <p14:creationId xmlns:p14="http://schemas.microsoft.com/office/powerpoint/2010/main" val="2048382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Triangulation Method</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sz="2400" dirty="0"/>
              <a:t>Linear triangulation is a method used in computer vision and 3D computer graphics to estimate the 3D coordinates of a point in space using two or more 2D projections of that point from different viewpoints (cameras</a:t>
            </a:r>
            <a:r>
              <a:rPr lang="en-IN" sz="2400" dirty="0" smtClean="0"/>
              <a:t>).</a:t>
            </a:r>
          </a:p>
          <a:p>
            <a:pPr algn="just"/>
            <a:r>
              <a:rPr lang="en-IN" sz="2400" dirty="0"/>
              <a:t>This technique assumes that you have calibrated cameras with known parameters and that you can find corresponding points in the camera images</a:t>
            </a:r>
            <a:r>
              <a:rPr lang="en-IN" sz="2400" dirty="0" smtClean="0"/>
              <a:t>.</a:t>
            </a:r>
          </a:p>
          <a:p>
            <a:pPr algn="just"/>
            <a:r>
              <a:rPr lang="en-IN" sz="2400" b="1" dirty="0"/>
              <a:t>Assumptions and Prerequisites</a:t>
            </a:r>
            <a:r>
              <a:rPr lang="en-IN" sz="2400" b="1" dirty="0" smtClean="0"/>
              <a:t>:</a:t>
            </a:r>
          </a:p>
          <a:p>
            <a:r>
              <a:rPr lang="en-IN" sz="2400" b="1" dirty="0"/>
              <a:t>Calibrated Cameras:</a:t>
            </a:r>
            <a:r>
              <a:rPr lang="en-IN" sz="2400" dirty="0"/>
              <a:t> The intrinsic parameters (focal length, principal point, etc.) of the cameras are known, and they are properly calibrated.</a:t>
            </a:r>
          </a:p>
          <a:p>
            <a:r>
              <a:rPr lang="en-IN" sz="2400" b="1" dirty="0"/>
              <a:t>Corresponding Points:</a:t>
            </a:r>
            <a:r>
              <a:rPr lang="en-IN" sz="2400" dirty="0"/>
              <a:t> You have identified corresponding points in two or more images taken from different camera viewpoints. These points correspond to the same 3D point in the scene.</a:t>
            </a:r>
          </a:p>
          <a:p>
            <a:pPr algn="just"/>
            <a:endParaRPr lang="en-IN" sz="2400" dirty="0"/>
          </a:p>
        </p:txBody>
      </p:sp>
    </p:spTree>
    <p:extLst>
      <p:ext uri="{BB962C8B-B14F-4D97-AF65-F5344CB8AC3E}">
        <p14:creationId xmlns:p14="http://schemas.microsoft.com/office/powerpoint/2010/main" val="3989211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Linear Triangulation</a:t>
            </a:r>
            <a:endParaRPr lang="en-IN" dirty="0"/>
          </a:p>
        </p:txBody>
      </p:sp>
      <p:sp>
        <p:nvSpPr>
          <p:cNvPr id="3" name="Content Placeholder 2"/>
          <p:cNvSpPr>
            <a:spLocks noGrp="1"/>
          </p:cNvSpPr>
          <p:nvPr>
            <p:ph idx="1"/>
          </p:nvPr>
        </p:nvSpPr>
        <p:spPr>
          <a:xfrm>
            <a:off x="467544" y="1196752"/>
            <a:ext cx="8229600" cy="5256584"/>
          </a:xfrm>
        </p:spPr>
        <p:txBody>
          <a:bodyPr>
            <a:normAutofit/>
          </a:bodyPr>
          <a:lstStyle/>
          <a:p>
            <a:pPr algn="just"/>
            <a:r>
              <a:rPr lang="en-IN" sz="2000" b="1" dirty="0"/>
              <a:t>Image Projection:</a:t>
            </a:r>
            <a:endParaRPr lang="en-IN" sz="2000" dirty="0"/>
          </a:p>
          <a:p>
            <a:pPr algn="just"/>
            <a:r>
              <a:rPr lang="en-IN" sz="2000" dirty="0"/>
              <a:t>For each camera, you need to project the 3D point onto the image plane to get 2D image coordinates.</a:t>
            </a:r>
          </a:p>
          <a:p>
            <a:pPr algn="just"/>
            <a:r>
              <a:rPr lang="en-IN" sz="2000" dirty="0"/>
              <a:t>Use the camera's intrinsic matrix (K) and extrinsic matrix (R and t) for this projection. The intrinsic matrix describes the internal camera parameters, while the extrinsic matrix describes the camera's position and orientation in the world</a:t>
            </a:r>
            <a:r>
              <a:rPr lang="en-IN" sz="2000" dirty="0" smtClean="0"/>
              <a:t>.</a:t>
            </a:r>
          </a:p>
          <a:p>
            <a:pPr algn="just"/>
            <a:r>
              <a:rPr lang="fr-FR" sz="2000" dirty="0" smtClean="0"/>
              <a:t>P1 = K1 * [R1 | t1]  # Projection matrix for camera 1</a:t>
            </a:r>
          </a:p>
          <a:p>
            <a:pPr algn="just"/>
            <a:r>
              <a:rPr lang="fr-FR" sz="2000" dirty="0" smtClean="0"/>
              <a:t>P2 = K2 * [R2 | t2]  # Projection matrix for camera 2</a:t>
            </a:r>
          </a:p>
          <a:p>
            <a:pPr algn="just"/>
            <a:r>
              <a:rPr lang="en-IN" sz="2000" b="1" dirty="0"/>
              <a:t>Homogeneous Coordinates:</a:t>
            </a:r>
            <a:r>
              <a:rPr lang="en-IN" sz="2000" dirty="0"/>
              <a:t> Convert the 2D image coordinates and projection matrices into homogeneous coordinates. Homogeneous coordinates include an extra dimension (usually 1) that allows for more convenient matrix operations</a:t>
            </a:r>
            <a:r>
              <a:rPr lang="en-IN" sz="2000" dirty="0" smtClean="0"/>
              <a:t>.</a:t>
            </a:r>
          </a:p>
          <a:p>
            <a:pPr algn="just"/>
            <a:r>
              <a:rPr lang="es-ES" sz="2000" dirty="0" smtClean="0"/>
              <a:t>X1 = [x1, y1, 1]</a:t>
            </a:r>
          </a:p>
          <a:p>
            <a:pPr algn="just"/>
            <a:r>
              <a:rPr lang="es-ES" sz="2000" dirty="0" smtClean="0"/>
              <a:t>X2 = [x2, y2, 1]</a:t>
            </a:r>
          </a:p>
          <a:p>
            <a:pPr algn="just"/>
            <a:endParaRPr lang="en-IN" sz="2000" dirty="0"/>
          </a:p>
          <a:p>
            <a:pPr algn="just"/>
            <a:endParaRPr lang="en-IN" sz="2000" dirty="0"/>
          </a:p>
        </p:txBody>
      </p:sp>
    </p:spTree>
    <p:extLst>
      <p:ext uri="{BB962C8B-B14F-4D97-AF65-F5344CB8AC3E}">
        <p14:creationId xmlns:p14="http://schemas.microsoft.com/office/powerpoint/2010/main" val="4272897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algn="just"/>
            <a:r>
              <a:rPr lang="en-IN" sz="2000" b="1" dirty="0"/>
              <a:t>Linear Equation:</a:t>
            </a:r>
            <a:r>
              <a:rPr lang="en-IN" sz="2000" dirty="0"/>
              <a:t> Set up a linear equation system based on the relationship between 3D coordinates and their projections</a:t>
            </a:r>
            <a:r>
              <a:rPr lang="en-IN" sz="2000" dirty="0" smtClean="0"/>
              <a:t>:</a:t>
            </a:r>
          </a:p>
          <a:p>
            <a:pPr algn="just"/>
            <a:r>
              <a:rPr lang="en-IN" sz="2000" dirty="0" smtClean="0"/>
              <a:t>X1 = P1 * X  # Projection equation for camera 1</a:t>
            </a:r>
          </a:p>
          <a:p>
            <a:pPr algn="just"/>
            <a:r>
              <a:rPr lang="en-IN" sz="2000" dirty="0" smtClean="0"/>
              <a:t>X2 = P2 * X  # Projection equation for camera 2</a:t>
            </a:r>
          </a:p>
          <a:p>
            <a:pPr algn="just"/>
            <a:r>
              <a:rPr lang="en-IN" sz="2000" dirty="0"/>
              <a:t>Here, X represents the 3D coordinates of the point you want to triangulate</a:t>
            </a:r>
            <a:r>
              <a:rPr lang="en-IN" sz="2000" dirty="0" smtClean="0"/>
              <a:t>.</a:t>
            </a:r>
          </a:p>
          <a:p>
            <a:r>
              <a:rPr lang="en-IN" sz="2000" b="1" dirty="0"/>
              <a:t>Solve Linear Equation:</a:t>
            </a:r>
            <a:endParaRPr lang="en-IN" sz="2000" dirty="0"/>
          </a:p>
          <a:p>
            <a:r>
              <a:rPr lang="en-IN" sz="2000" dirty="0"/>
              <a:t>Formulate the linear equation system for the 3D point X.</a:t>
            </a:r>
          </a:p>
          <a:p>
            <a:r>
              <a:rPr lang="en-IN" sz="2000" dirty="0"/>
              <a:t>Typically, you would set up an </a:t>
            </a:r>
            <a:r>
              <a:rPr lang="en-IN" sz="2000" dirty="0" err="1"/>
              <a:t>overdetermined</a:t>
            </a:r>
            <a:r>
              <a:rPr lang="en-IN" sz="2000" dirty="0"/>
              <a:t> system with more equations than unknowns, and then use techniques like least squares or singular value decomposition (SVD) to find the best 3D point that satisfies all equations.</a:t>
            </a:r>
          </a:p>
          <a:p>
            <a:pPr algn="just"/>
            <a:r>
              <a:rPr lang="en-IN" sz="2000" b="1" dirty="0"/>
              <a:t>Triangulated Point:</a:t>
            </a:r>
            <a:r>
              <a:rPr lang="en-IN" sz="2000" dirty="0"/>
              <a:t> Once you've solved the linear equations, you obtain the 3D coordinates of the point X in the world coordinate system. These are the estimated coordinates of the point you are triangulating.</a:t>
            </a:r>
          </a:p>
        </p:txBody>
      </p:sp>
    </p:spTree>
    <p:extLst>
      <p:ext uri="{BB962C8B-B14F-4D97-AF65-F5344CB8AC3E}">
        <p14:creationId xmlns:p14="http://schemas.microsoft.com/office/powerpoint/2010/main" val="2560507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a:xfrm>
            <a:off x="395536" y="1268760"/>
            <a:ext cx="8229600" cy="5328592"/>
          </a:xfrm>
        </p:spPr>
        <p:txBody>
          <a:bodyPr>
            <a:normAutofit fontScale="92500" lnSpcReduction="10000"/>
          </a:bodyPr>
          <a:lstStyle/>
          <a:p>
            <a:pPr marL="0" indent="0">
              <a:buNone/>
            </a:pPr>
            <a:r>
              <a:rPr lang="en-IN" sz="2000" b="1" dirty="0"/>
              <a:t>Camera 1 Parameters</a:t>
            </a:r>
            <a:r>
              <a:rPr lang="en-IN" sz="2000" b="1" dirty="0" smtClean="0"/>
              <a:t>:</a:t>
            </a:r>
          </a:p>
          <a:p>
            <a:pPr marL="0" indent="0">
              <a:buNone/>
            </a:pPr>
            <a:r>
              <a:rPr lang="en-IN" sz="2000" dirty="0"/>
              <a:t>Intrinsic Matrix (K1</a:t>
            </a:r>
            <a:r>
              <a:rPr lang="en-IN" sz="2000" dirty="0" smtClean="0"/>
              <a:t>):</a:t>
            </a:r>
          </a:p>
          <a:p>
            <a:pPr marL="0" indent="0">
              <a:buNone/>
            </a:pPr>
            <a:r>
              <a:rPr lang="en-IN" sz="2000" dirty="0" smtClean="0"/>
              <a:t>| 500   0   320 |</a:t>
            </a:r>
          </a:p>
          <a:p>
            <a:pPr marL="0" indent="0">
              <a:buNone/>
            </a:pPr>
            <a:r>
              <a:rPr lang="en-IN" sz="2000" dirty="0" smtClean="0"/>
              <a:t>| 0   500   240 |</a:t>
            </a:r>
          </a:p>
          <a:p>
            <a:pPr marL="0" indent="0">
              <a:buNone/>
            </a:pPr>
            <a:r>
              <a:rPr lang="en-IN" sz="2000" dirty="0" smtClean="0"/>
              <a:t>| 0     0     1  |</a:t>
            </a:r>
          </a:p>
          <a:p>
            <a:pPr marL="0" indent="0">
              <a:buNone/>
            </a:pPr>
            <a:r>
              <a:rPr lang="en-IN" sz="2000" dirty="0"/>
              <a:t>Extrinsic Matrix (R1, t1</a:t>
            </a:r>
            <a:r>
              <a:rPr lang="en-IN" sz="2000" dirty="0" smtClean="0"/>
              <a:t>):</a:t>
            </a:r>
          </a:p>
          <a:p>
            <a:pPr marL="0" indent="0">
              <a:buNone/>
            </a:pPr>
            <a:r>
              <a:rPr lang="en-IN" sz="2000" dirty="0" smtClean="0"/>
              <a:t>R1 = Identity matrix (no rotation)</a:t>
            </a:r>
          </a:p>
          <a:p>
            <a:pPr marL="0" indent="0">
              <a:buNone/>
            </a:pPr>
            <a:r>
              <a:rPr lang="en-IN" sz="2000" dirty="0" smtClean="0"/>
              <a:t>t1 = [0, 0, 0] (camera at the origin)</a:t>
            </a:r>
          </a:p>
          <a:p>
            <a:pPr marL="0" indent="0">
              <a:buNone/>
            </a:pPr>
            <a:r>
              <a:rPr lang="en-IN" sz="2000" b="1" dirty="0"/>
              <a:t>Camera 2 Parameters</a:t>
            </a:r>
            <a:r>
              <a:rPr lang="en-IN" sz="2000" b="1" dirty="0" smtClean="0"/>
              <a:t>:</a:t>
            </a:r>
          </a:p>
          <a:p>
            <a:pPr marL="0" indent="0">
              <a:buNone/>
            </a:pPr>
            <a:r>
              <a:rPr lang="en-IN" sz="2000" dirty="0"/>
              <a:t>Intrinsic Matrix (K2</a:t>
            </a:r>
            <a:r>
              <a:rPr lang="en-IN" sz="2000" dirty="0" smtClean="0"/>
              <a:t>): same as camera 1</a:t>
            </a:r>
          </a:p>
          <a:p>
            <a:pPr marL="0" indent="0">
              <a:buNone/>
            </a:pPr>
            <a:r>
              <a:rPr lang="en-IN" sz="2000" dirty="0"/>
              <a:t>Extrinsic Matrix (R2, t2</a:t>
            </a:r>
            <a:r>
              <a:rPr lang="en-IN" sz="2000" dirty="0" smtClean="0"/>
              <a:t>):</a:t>
            </a:r>
          </a:p>
          <a:p>
            <a:pPr marL="0" indent="0">
              <a:buNone/>
            </a:pPr>
            <a:r>
              <a:rPr lang="en-IN" sz="2000" dirty="0" smtClean="0"/>
              <a:t>R2 = Rotation matrix (e.g., 45 degrees around the z-axis)</a:t>
            </a:r>
          </a:p>
          <a:p>
            <a:pPr marL="0" indent="0">
              <a:buNone/>
            </a:pPr>
            <a:r>
              <a:rPr lang="en-IN" sz="2000" dirty="0" smtClean="0"/>
              <a:t>t2 = [1, 0, 0] (camera shifted 1 meter along the x-axis)</a:t>
            </a:r>
          </a:p>
          <a:p>
            <a:pPr marL="0" indent="0">
              <a:buNone/>
            </a:pPr>
            <a:r>
              <a:rPr lang="es-ES" sz="2000" b="1" dirty="0"/>
              <a:t>2D </a:t>
            </a:r>
            <a:r>
              <a:rPr lang="es-ES" sz="2000" b="1" dirty="0" err="1"/>
              <a:t>Image</a:t>
            </a:r>
            <a:r>
              <a:rPr lang="es-ES" sz="2000" b="1" dirty="0"/>
              <a:t> </a:t>
            </a:r>
            <a:r>
              <a:rPr lang="es-ES" sz="2000" b="1" dirty="0" err="1"/>
              <a:t>Coordinates</a:t>
            </a:r>
            <a:r>
              <a:rPr lang="es-ES" sz="2000" b="1" dirty="0"/>
              <a:t> (in </a:t>
            </a:r>
            <a:r>
              <a:rPr lang="es-ES" sz="2000" b="1" dirty="0" err="1"/>
              <a:t>pixels</a:t>
            </a:r>
            <a:r>
              <a:rPr lang="es-ES" sz="2000" b="1" dirty="0"/>
              <a:t>):</a:t>
            </a:r>
            <a:endParaRPr lang="es-ES" sz="2000" dirty="0"/>
          </a:p>
          <a:p>
            <a:pPr marL="0" indent="0">
              <a:buNone/>
            </a:pPr>
            <a:r>
              <a:rPr lang="es-ES" sz="2000" dirty="0"/>
              <a:t>Camera 1 (x1, y1) = (300, 200)</a:t>
            </a:r>
          </a:p>
          <a:p>
            <a:pPr marL="0" indent="0">
              <a:buNone/>
            </a:pPr>
            <a:r>
              <a:rPr lang="es-ES" sz="2000" dirty="0"/>
              <a:t>Camera 2 (x2, y2) = (250, 250)</a:t>
            </a:r>
          </a:p>
          <a:p>
            <a:pPr marL="0" indent="0">
              <a:buNone/>
            </a:pPr>
            <a:endParaRPr lang="en-IN" sz="2000" dirty="0" smtClean="0"/>
          </a:p>
          <a:p>
            <a:pPr marL="0" indent="0">
              <a:buNone/>
            </a:pPr>
            <a:endParaRPr lang="en-IN" sz="2000" dirty="0"/>
          </a:p>
        </p:txBody>
      </p:sp>
    </p:spTree>
    <p:extLst>
      <p:ext uri="{BB962C8B-B14F-4D97-AF65-F5344CB8AC3E}">
        <p14:creationId xmlns:p14="http://schemas.microsoft.com/office/powerpoint/2010/main" val="2926464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408712"/>
          </a:xfrm>
        </p:spPr>
        <p:txBody>
          <a:bodyPr>
            <a:normAutofit lnSpcReduction="10000"/>
          </a:bodyPr>
          <a:lstStyle/>
          <a:p>
            <a:r>
              <a:rPr lang="en-IN" sz="2000" b="1" dirty="0"/>
              <a:t>Projection:</a:t>
            </a:r>
            <a:endParaRPr lang="en-IN" sz="2000" dirty="0"/>
          </a:p>
          <a:p>
            <a:r>
              <a:rPr lang="en-IN" sz="2000" dirty="0"/>
              <a:t>Calculate the projection matrices for both cameras:</a:t>
            </a:r>
          </a:p>
          <a:p>
            <a:r>
              <a:rPr lang="en-IN" sz="2000" dirty="0" smtClean="0"/>
              <a:t>P1 = K1 * [R1 | t1]</a:t>
            </a:r>
          </a:p>
          <a:p>
            <a:r>
              <a:rPr lang="en-IN" sz="2000" dirty="0" smtClean="0"/>
              <a:t>P2 = K2 * [R2 | t2]</a:t>
            </a:r>
          </a:p>
          <a:p>
            <a:r>
              <a:rPr lang="en-IN" sz="2000" b="1" dirty="0"/>
              <a:t>Homogeneous Coordinates:</a:t>
            </a:r>
            <a:endParaRPr lang="en-IN" sz="2000" dirty="0"/>
          </a:p>
          <a:p>
            <a:r>
              <a:rPr lang="en-IN" sz="2000" dirty="0"/>
              <a:t>Convert the 2D image coordinates into homogeneous coordinates:</a:t>
            </a:r>
          </a:p>
          <a:p>
            <a:r>
              <a:rPr lang="es-ES" sz="2000" dirty="0" smtClean="0"/>
              <a:t>X1 = [x1, y1, 1]</a:t>
            </a:r>
          </a:p>
          <a:p>
            <a:r>
              <a:rPr lang="es-ES" sz="2000" dirty="0" smtClean="0"/>
              <a:t>X2 = [x2, y2, 1]</a:t>
            </a:r>
          </a:p>
          <a:p>
            <a:r>
              <a:rPr lang="en-IN" sz="2000" b="1" dirty="0"/>
              <a:t>Linear Equation:</a:t>
            </a:r>
            <a:endParaRPr lang="en-IN" sz="2000" dirty="0"/>
          </a:p>
          <a:p>
            <a:r>
              <a:rPr lang="en-IN" sz="2000" dirty="0"/>
              <a:t>Set up the linear equation system using the projection equations:</a:t>
            </a:r>
          </a:p>
          <a:p>
            <a:r>
              <a:rPr lang="en-IN" sz="2000" dirty="0" smtClean="0"/>
              <a:t>X1 = P1 * X</a:t>
            </a:r>
          </a:p>
          <a:p>
            <a:r>
              <a:rPr lang="en-IN" sz="2000" dirty="0" smtClean="0"/>
              <a:t>X2 = P2 * X</a:t>
            </a:r>
          </a:p>
          <a:p>
            <a:r>
              <a:rPr lang="en-IN" sz="2000" dirty="0"/>
              <a:t>In matrix form</a:t>
            </a:r>
            <a:r>
              <a:rPr lang="en-IN" sz="2000" dirty="0" smtClean="0"/>
              <a:t>:</a:t>
            </a:r>
          </a:p>
          <a:p>
            <a:r>
              <a:rPr lang="es-ES" sz="2000" dirty="0" smtClean="0"/>
              <a:t>[x1]   [ P1(1,:) ]   [X]</a:t>
            </a:r>
          </a:p>
          <a:p>
            <a:r>
              <a:rPr lang="es-ES" sz="2000" dirty="0" smtClean="0"/>
              <a:t>[y1] = [ P1(2,:) ] * [Y]</a:t>
            </a:r>
          </a:p>
          <a:p>
            <a:r>
              <a:rPr lang="es-ES" sz="2000" dirty="0" smtClean="0"/>
              <a:t>[1 ]   [ P1(3,:) ]   [Z]</a:t>
            </a:r>
          </a:p>
          <a:p>
            <a:r>
              <a:rPr lang="en-IN" sz="2000" dirty="0"/>
              <a:t>Similarly for Camera 2</a:t>
            </a:r>
            <a:r>
              <a:rPr lang="en-IN" sz="2000" dirty="0" smtClean="0"/>
              <a:t>.</a:t>
            </a:r>
          </a:p>
          <a:p>
            <a:r>
              <a:rPr lang="en-IN" sz="2000" b="1" dirty="0"/>
              <a:t>Solve Linear </a:t>
            </a:r>
            <a:r>
              <a:rPr lang="en-IN" sz="2000" b="1" dirty="0" smtClean="0"/>
              <a:t>Equation</a:t>
            </a:r>
            <a:endParaRPr lang="en-IN" sz="2000" dirty="0"/>
          </a:p>
        </p:txBody>
      </p:sp>
    </p:spTree>
    <p:extLst>
      <p:ext uri="{BB962C8B-B14F-4D97-AF65-F5344CB8AC3E}">
        <p14:creationId xmlns:p14="http://schemas.microsoft.com/office/powerpoint/2010/main" val="3977841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4"/>
            <a:ext cx="8229600" cy="418058"/>
          </a:xfrm>
        </p:spPr>
        <p:txBody>
          <a:bodyPr>
            <a:normAutofit fontScale="90000"/>
          </a:bodyPr>
          <a:lstStyle/>
          <a:p>
            <a:r>
              <a:rPr lang="en-US" dirty="0" smtClean="0"/>
              <a:t>Program</a:t>
            </a:r>
            <a:endParaRPr lang="en-IN" dirty="0"/>
          </a:p>
        </p:txBody>
      </p:sp>
      <p:sp>
        <p:nvSpPr>
          <p:cNvPr id="4" name="Rectangle 3"/>
          <p:cNvSpPr/>
          <p:nvPr/>
        </p:nvSpPr>
        <p:spPr>
          <a:xfrm>
            <a:off x="136476" y="404664"/>
            <a:ext cx="8784976" cy="7848302"/>
          </a:xfrm>
          <a:prstGeom prst="rect">
            <a:avLst/>
          </a:prstGeom>
        </p:spPr>
        <p:txBody>
          <a:bodyPr wrap="square">
            <a:spAutoFit/>
          </a:bodyPr>
          <a:lstStyle/>
          <a:p>
            <a:r>
              <a:rPr lang="en-IN" dirty="0" smtClean="0"/>
              <a:t>import cv2</a:t>
            </a:r>
          </a:p>
          <a:p>
            <a:r>
              <a:rPr lang="en-IN" dirty="0" smtClean="0"/>
              <a:t>import </a:t>
            </a:r>
            <a:r>
              <a:rPr lang="en-IN" dirty="0" err="1" smtClean="0"/>
              <a:t>numpy</a:t>
            </a:r>
            <a:r>
              <a:rPr lang="en-IN" dirty="0" smtClean="0"/>
              <a:t> as </a:t>
            </a:r>
            <a:r>
              <a:rPr lang="en-IN" dirty="0" err="1" smtClean="0"/>
              <a:t>np</a:t>
            </a:r>
            <a:endParaRPr lang="en-IN" dirty="0" smtClean="0"/>
          </a:p>
          <a:p>
            <a:endParaRPr lang="en-IN" dirty="0" smtClean="0"/>
          </a:p>
          <a:p>
            <a:r>
              <a:rPr lang="en-IN" dirty="0" smtClean="0"/>
              <a:t># Load calibration matrices (K and distortion coefficients) for both cameras</a:t>
            </a:r>
          </a:p>
          <a:p>
            <a:r>
              <a:rPr lang="en-IN" dirty="0" smtClean="0"/>
              <a:t>K1 = </a:t>
            </a:r>
            <a:r>
              <a:rPr lang="en-IN" dirty="0" err="1" smtClean="0"/>
              <a:t>np.array</a:t>
            </a:r>
            <a:r>
              <a:rPr lang="en-IN" dirty="0" smtClean="0"/>
              <a:t>([[500, 0, 320], [0, 500, 240], [0, 0, 1]])  # Intrinsic matrix for camera 1</a:t>
            </a:r>
          </a:p>
          <a:p>
            <a:r>
              <a:rPr lang="en-IN" dirty="0" smtClean="0"/>
              <a:t>K2 = </a:t>
            </a:r>
            <a:r>
              <a:rPr lang="en-IN" dirty="0" err="1" smtClean="0"/>
              <a:t>np.array</a:t>
            </a:r>
            <a:r>
              <a:rPr lang="en-IN" dirty="0" smtClean="0"/>
              <a:t>([[500, 0, 320], [0, 500, 240], [0, 0, 1]])  # Intrinsic matrix for camera 2</a:t>
            </a:r>
          </a:p>
          <a:p>
            <a:endParaRPr lang="en-IN" dirty="0" smtClean="0"/>
          </a:p>
          <a:p>
            <a:r>
              <a:rPr lang="en-IN" dirty="0" smtClean="0"/>
              <a:t># Define the projection matrices for both cameras (including rotation and translation)</a:t>
            </a:r>
          </a:p>
          <a:p>
            <a:r>
              <a:rPr lang="en-IN" dirty="0" smtClean="0"/>
              <a:t>P1 = </a:t>
            </a:r>
            <a:r>
              <a:rPr lang="en-IN" dirty="0" err="1" smtClean="0"/>
              <a:t>np.hstack</a:t>
            </a:r>
            <a:r>
              <a:rPr lang="en-IN" dirty="0" smtClean="0"/>
              <a:t>((K1, </a:t>
            </a:r>
            <a:r>
              <a:rPr lang="en-IN" dirty="0" err="1" smtClean="0"/>
              <a:t>np.zeros</a:t>
            </a:r>
            <a:r>
              <a:rPr lang="en-IN" dirty="0" smtClean="0"/>
              <a:t>((3, 1))))  # Projection matrix for camera 1</a:t>
            </a:r>
          </a:p>
          <a:p>
            <a:r>
              <a:rPr lang="en-IN" dirty="0" smtClean="0"/>
              <a:t>R2 = </a:t>
            </a:r>
            <a:r>
              <a:rPr lang="en-IN" dirty="0" err="1" smtClean="0"/>
              <a:t>np.array</a:t>
            </a:r>
            <a:r>
              <a:rPr lang="en-IN" dirty="0" smtClean="0"/>
              <a:t>([[1, 0, 0], [0, 1, 0], [0, 0, 1]])  # Identity rotation matrix (no rotation)</a:t>
            </a:r>
          </a:p>
          <a:p>
            <a:r>
              <a:rPr lang="en-IN" dirty="0" smtClean="0"/>
              <a:t>t2 = </a:t>
            </a:r>
            <a:r>
              <a:rPr lang="en-IN" dirty="0" err="1" smtClean="0"/>
              <a:t>np.array</a:t>
            </a:r>
            <a:r>
              <a:rPr lang="en-IN" dirty="0" smtClean="0"/>
              <a:t>([[1], [0], [0]])  # Translation for camera 2 (1 meter along the x-axis)</a:t>
            </a:r>
          </a:p>
          <a:p>
            <a:r>
              <a:rPr lang="en-IN" dirty="0" smtClean="0"/>
              <a:t>P2 = </a:t>
            </a:r>
            <a:r>
              <a:rPr lang="en-IN" dirty="0" err="1" smtClean="0"/>
              <a:t>np.hstack</a:t>
            </a:r>
            <a:r>
              <a:rPr lang="en-IN" dirty="0" smtClean="0"/>
              <a:t>((K2, t2))  # Projection matrix for camera 2</a:t>
            </a:r>
          </a:p>
          <a:p>
            <a:endParaRPr lang="en-IN" dirty="0" smtClean="0"/>
          </a:p>
          <a:p>
            <a:r>
              <a:rPr lang="en-IN" dirty="0" smtClean="0"/>
              <a:t># 2D image coordinates for the point in both images</a:t>
            </a:r>
          </a:p>
          <a:p>
            <a:r>
              <a:rPr lang="en-IN" dirty="0" smtClean="0"/>
              <a:t>x1 = </a:t>
            </a:r>
            <a:r>
              <a:rPr lang="en-IN" dirty="0" err="1" smtClean="0"/>
              <a:t>np.array</a:t>
            </a:r>
            <a:r>
              <a:rPr lang="en-IN" dirty="0" smtClean="0"/>
              <a:t>([300, 200])  # Image coordinates in camera 1</a:t>
            </a:r>
          </a:p>
          <a:p>
            <a:r>
              <a:rPr lang="en-IN" dirty="0" smtClean="0"/>
              <a:t>x2 = </a:t>
            </a:r>
            <a:r>
              <a:rPr lang="en-IN" dirty="0" err="1" smtClean="0"/>
              <a:t>np.array</a:t>
            </a:r>
            <a:r>
              <a:rPr lang="en-IN" dirty="0" smtClean="0"/>
              <a:t>([250, 250])  # Image coordinates in camera 2</a:t>
            </a:r>
          </a:p>
          <a:p>
            <a:endParaRPr lang="en-IN" dirty="0" smtClean="0"/>
          </a:p>
          <a:p>
            <a:r>
              <a:rPr lang="en-IN" dirty="0" smtClean="0"/>
              <a:t># Linear triangulation</a:t>
            </a:r>
          </a:p>
          <a:p>
            <a:r>
              <a:rPr lang="en-IN" dirty="0" err="1" smtClean="0"/>
              <a:t>X_homogeneous</a:t>
            </a:r>
            <a:r>
              <a:rPr lang="en-IN" dirty="0" smtClean="0"/>
              <a:t> = cv2.triangulatePoints(P1, P2, x1, x2)</a:t>
            </a:r>
          </a:p>
          <a:p>
            <a:endParaRPr lang="en-IN" dirty="0" smtClean="0"/>
          </a:p>
          <a:p>
            <a:r>
              <a:rPr lang="en-IN" dirty="0" smtClean="0"/>
              <a:t># Convert homogeneous coordinates to 3D coordinates</a:t>
            </a:r>
          </a:p>
          <a:p>
            <a:r>
              <a:rPr lang="en-IN" dirty="0" err="1" smtClean="0"/>
              <a:t>X_cartesian</a:t>
            </a:r>
            <a:r>
              <a:rPr lang="en-IN" dirty="0" smtClean="0"/>
              <a:t> = </a:t>
            </a:r>
            <a:r>
              <a:rPr lang="en-IN" dirty="0" err="1" smtClean="0"/>
              <a:t>X_homogeneous</a:t>
            </a:r>
            <a:r>
              <a:rPr lang="en-IN" dirty="0" smtClean="0"/>
              <a:t>[:3] / </a:t>
            </a:r>
            <a:r>
              <a:rPr lang="en-IN" dirty="0" err="1" smtClean="0"/>
              <a:t>X_homogeneous</a:t>
            </a:r>
            <a:r>
              <a:rPr lang="en-IN" dirty="0" smtClean="0"/>
              <a:t>[3]</a:t>
            </a:r>
          </a:p>
          <a:p>
            <a:endParaRPr lang="en-IN" dirty="0" smtClean="0"/>
          </a:p>
          <a:p>
            <a:r>
              <a:rPr lang="en-IN" dirty="0" smtClean="0"/>
              <a:t># Print the estimated 3D coordinates</a:t>
            </a:r>
          </a:p>
          <a:p>
            <a:r>
              <a:rPr lang="en-IN" dirty="0" smtClean="0"/>
              <a:t>print("Estimated 3D Coordinates (X, Y, Z):", </a:t>
            </a:r>
            <a:r>
              <a:rPr lang="en-IN" dirty="0" err="1" smtClean="0"/>
              <a:t>X_cartesian</a:t>
            </a:r>
            <a:r>
              <a:rPr lang="en-IN" dirty="0" smtClean="0"/>
              <a:t>)</a:t>
            </a:r>
          </a:p>
          <a:p>
            <a:endParaRPr lang="en-IN" dirty="0" smtClean="0"/>
          </a:p>
          <a:p>
            <a:r>
              <a:rPr lang="en-IN" dirty="0" smtClean="0"/>
              <a:t># Display the estimated 3D point</a:t>
            </a:r>
          </a:p>
          <a:p>
            <a:r>
              <a:rPr lang="en-IN" dirty="0" smtClean="0"/>
              <a:t>print("Estimated 3D Point:", </a:t>
            </a:r>
            <a:r>
              <a:rPr lang="en-IN" dirty="0" err="1" smtClean="0"/>
              <a:t>X_cartesian.ravel</a:t>
            </a:r>
            <a:r>
              <a:rPr lang="en-IN" dirty="0" smtClean="0"/>
              <a:t>())</a:t>
            </a:r>
          </a:p>
        </p:txBody>
      </p:sp>
    </p:spTree>
    <p:extLst>
      <p:ext uri="{BB962C8B-B14F-4D97-AF65-F5344CB8AC3E}">
        <p14:creationId xmlns:p14="http://schemas.microsoft.com/office/powerpoint/2010/main" val="17621319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Error Cost Function</a:t>
            </a:r>
            <a:endParaRPr lang="en-IN" dirty="0"/>
          </a:p>
        </p:txBody>
      </p:sp>
      <p:sp>
        <p:nvSpPr>
          <p:cNvPr id="3" name="Content Placeholder 2"/>
          <p:cNvSpPr>
            <a:spLocks noGrp="1"/>
          </p:cNvSpPr>
          <p:nvPr>
            <p:ph idx="1"/>
          </p:nvPr>
        </p:nvSpPr>
        <p:spPr>
          <a:xfrm>
            <a:off x="457200" y="1600200"/>
            <a:ext cx="8229600" cy="4853136"/>
          </a:xfrm>
        </p:spPr>
        <p:txBody>
          <a:bodyPr>
            <a:normAutofit fontScale="92500" lnSpcReduction="20000"/>
          </a:bodyPr>
          <a:lstStyle/>
          <a:p>
            <a:pPr algn="just"/>
            <a:r>
              <a:rPr lang="en-IN" sz="2000" dirty="0" smtClean="0"/>
              <a:t>A </a:t>
            </a:r>
            <a:r>
              <a:rPr lang="en-IN" sz="2000" dirty="0"/>
              <a:t>geometric error cost function is used to quantify the difference between observed (measured) geometric relationships and the relationships predicted by a model or estimated parameters. </a:t>
            </a:r>
            <a:endParaRPr lang="en-IN" sz="2000" dirty="0" smtClean="0"/>
          </a:p>
          <a:p>
            <a:pPr algn="just"/>
            <a:r>
              <a:rPr lang="en-IN" sz="2000" dirty="0" smtClean="0"/>
              <a:t>The </a:t>
            </a:r>
            <a:r>
              <a:rPr lang="en-IN" sz="2000" dirty="0"/>
              <a:t>goal is to minimize this cost function to improve the accuracy of geometric reconstructions</a:t>
            </a:r>
            <a:r>
              <a:rPr lang="en-IN" sz="2000" dirty="0" smtClean="0"/>
              <a:t>.</a:t>
            </a:r>
          </a:p>
          <a:p>
            <a:pPr algn="just"/>
            <a:r>
              <a:rPr lang="en-IN" sz="2000" dirty="0"/>
              <a:t>In geometric computer vision, a typical geometric error cost function can be defined as follows</a:t>
            </a:r>
            <a:r>
              <a:rPr lang="en-IN" sz="2000" dirty="0" smtClean="0"/>
              <a:t>:</a:t>
            </a:r>
          </a:p>
          <a:p>
            <a:pPr marL="0" indent="0" algn="ctr">
              <a:buNone/>
            </a:pPr>
            <a:r>
              <a:rPr lang="en-IN" sz="2000" dirty="0" smtClean="0"/>
              <a:t>E(parameters) = Σ(w * f(observed, predicted, parameters)^2)</a:t>
            </a:r>
          </a:p>
          <a:p>
            <a:r>
              <a:rPr lang="en-IN" sz="2000" dirty="0"/>
              <a:t>E(parameters): The error cost function that depends on a set of parameters to be optimized.</a:t>
            </a:r>
          </a:p>
          <a:p>
            <a:r>
              <a:rPr lang="en-IN" sz="2000" dirty="0"/>
              <a:t>w: Weighting factor or vector, which assigns different importance to individual geometric constraints or observations. It is used to emphasize or de-emphasize specific constraints based on their reliability or importance.</a:t>
            </a:r>
          </a:p>
          <a:p>
            <a:r>
              <a:rPr lang="en-IN" sz="2000" dirty="0"/>
              <a:t>f(observed, predicted, parameters): The geometric constraint or observation function that computes the difference between the observed (measured) values and the values predicted by the model or the current estimate of parameters.</a:t>
            </a:r>
          </a:p>
          <a:p>
            <a:pPr algn="just"/>
            <a:endParaRPr lang="en-IN" sz="2000" dirty="0"/>
          </a:p>
        </p:txBody>
      </p:sp>
    </p:spTree>
    <p:extLst>
      <p:ext uri="{BB962C8B-B14F-4D97-AF65-F5344CB8AC3E}">
        <p14:creationId xmlns:p14="http://schemas.microsoft.com/office/powerpoint/2010/main" val="29837149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8229600" cy="1143000"/>
          </a:xfrm>
        </p:spPr>
        <p:txBody>
          <a:bodyPr>
            <a:noAutofit/>
          </a:bodyPr>
          <a:lstStyle/>
          <a:p>
            <a:r>
              <a:rPr lang="en-IN" sz="3200" b="1" dirty="0"/>
              <a:t>Examples of Geometric Error Cost Functions</a:t>
            </a:r>
            <a:endParaRPr lang="en-IN" sz="3200" dirty="0"/>
          </a:p>
        </p:txBody>
      </p:sp>
      <p:sp>
        <p:nvSpPr>
          <p:cNvPr id="3" name="Content Placeholder 2"/>
          <p:cNvSpPr>
            <a:spLocks noGrp="1"/>
          </p:cNvSpPr>
          <p:nvPr>
            <p:ph idx="1"/>
          </p:nvPr>
        </p:nvSpPr>
        <p:spPr>
          <a:xfrm>
            <a:off x="457200" y="620688"/>
            <a:ext cx="8229600" cy="5832648"/>
          </a:xfrm>
        </p:spPr>
        <p:txBody>
          <a:bodyPr>
            <a:normAutofit lnSpcReduction="10000"/>
          </a:bodyPr>
          <a:lstStyle/>
          <a:p>
            <a:pPr algn="just"/>
            <a:r>
              <a:rPr lang="en-IN" sz="2000" b="1" dirty="0" err="1"/>
              <a:t>Reprojection</a:t>
            </a:r>
            <a:r>
              <a:rPr lang="en-IN" sz="2000" b="1" dirty="0"/>
              <a:t> Error:</a:t>
            </a:r>
            <a:r>
              <a:rPr lang="en-IN" sz="2000" dirty="0"/>
              <a:t> In structure-from-motion (</a:t>
            </a:r>
            <a:r>
              <a:rPr lang="en-IN" sz="2000" dirty="0" err="1"/>
              <a:t>SfM</a:t>
            </a:r>
            <a:r>
              <a:rPr lang="en-IN" sz="2000" dirty="0"/>
              <a:t>) or camera pose estimation, one common geometric error is the </a:t>
            </a:r>
            <a:r>
              <a:rPr lang="en-IN" sz="2000" dirty="0" err="1"/>
              <a:t>reprojection</a:t>
            </a:r>
            <a:r>
              <a:rPr lang="en-IN" sz="2000" dirty="0"/>
              <a:t> error. Given 3D points, camera parameters, and their corresponding 2D image observations, the cost function can be the squared Euclidean distance between the projected 3D point in the image plane and the observed 2D point</a:t>
            </a:r>
            <a:r>
              <a:rPr lang="en-IN" sz="2000" dirty="0" smtClean="0"/>
              <a:t>.</a:t>
            </a:r>
          </a:p>
          <a:p>
            <a:pPr algn="just"/>
            <a:r>
              <a:rPr lang="en-IN" sz="2000" b="1" dirty="0" err="1"/>
              <a:t>Epipolar</a:t>
            </a:r>
            <a:r>
              <a:rPr lang="en-IN" sz="2000" b="1" dirty="0"/>
              <a:t> Constraint Error:</a:t>
            </a:r>
            <a:r>
              <a:rPr lang="en-IN" sz="2000" dirty="0"/>
              <a:t> In stereo vision or multi-view geometry, the </a:t>
            </a:r>
            <a:r>
              <a:rPr lang="en-IN" sz="2000" dirty="0" err="1"/>
              <a:t>epipolar</a:t>
            </a:r>
            <a:r>
              <a:rPr lang="en-IN" sz="2000" dirty="0"/>
              <a:t> constraint error measures the consistency of </a:t>
            </a:r>
            <a:r>
              <a:rPr lang="en-IN" sz="2000" dirty="0" err="1"/>
              <a:t>epipolar</a:t>
            </a:r>
            <a:r>
              <a:rPr lang="en-IN" sz="2000" dirty="0"/>
              <a:t> lines between two views. It ensures that a point in one image lies on the </a:t>
            </a:r>
            <a:r>
              <a:rPr lang="en-IN" sz="2000" dirty="0" err="1"/>
              <a:t>epipolar</a:t>
            </a:r>
            <a:r>
              <a:rPr lang="en-IN" sz="2000" dirty="0"/>
              <a:t> line of its corresponding point in the other image. The cost function may involve the distance between the observed point and the </a:t>
            </a:r>
            <a:r>
              <a:rPr lang="en-IN" sz="2000" dirty="0" err="1"/>
              <a:t>epipolar</a:t>
            </a:r>
            <a:r>
              <a:rPr lang="en-IN" sz="2000" dirty="0"/>
              <a:t> line</a:t>
            </a:r>
            <a:r>
              <a:rPr lang="en-IN" sz="2000" dirty="0" smtClean="0"/>
              <a:t>.</a:t>
            </a:r>
          </a:p>
          <a:p>
            <a:pPr algn="just"/>
            <a:r>
              <a:rPr lang="en-IN" sz="2000" b="1" dirty="0"/>
              <a:t>Fundamental Matrix Error:</a:t>
            </a:r>
            <a:r>
              <a:rPr lang="en-IN" sz="2000" dirty="0"/>
              <a:t> In the context of fundamental matrix estimation, the cost function measures how well the estimated fundamental matrix satisfies the </a:t>
            </a:r>
            <a:r>
              <a:rPr lang="en-IN" sz="2000" dirty="0" err="1"/>
              <a:t>epipolar</a:t>
            </a:r>
            <a:r>
              <a:rPr lang="en-IN" sz="2000" dirty="0"/>
              <a:t> constraint for a set of point correspondences between two images</a:t>
            </a:r>
            <a:r>
              <a:rPr lang="en-IN" sz="2000" dirty="0" smtClean="0"/>
              <a:t>.</a:t>
            </a:r>
          </a:p>
          <a:p>
            <a:pPr algn="just"/>
            <a:r>
              <a:rPr lang="en-IN" sz="2000" b="1" dirty="0" err="1"/>
              <a:t>Homography</a:t>
            </a:r>
            <a:r>
              <a:rPr lang="en-IN" sz="2000" b="1" dirty="0"/>
              <a:t> Error:</a:t>
            </a:r>
            <a:r>
              <a:rPr lang="en-IN" sz="2000" dirty="0"/>
              <a:t> For planar scenes or when estimating the transformation between images, the </a:t>
            </a:r>
            <a:r>
              <a:rPr lang="en-IN" sz="2000" dirty="0" err="1"/>
              <a:t>homography</a:t>
            </a:r>
            <a:r>
              <a:rPr lang="en-IN" sz="2000" dirty="0"/>
              <a:t> error measures the difference between the observed and predicted positions of points transformed by the estimated </a:t>
            </a:r>
            <a:r>
              <a:rPr lang="en-IN" sz="2000" dirty="0" err="1"/>
              <a:t>homography</a:t>
            </a:r>
            <a:r>
              <a:rPr lang="en-IN" sz="2000" dirty="0"/>
              <a:t> matrix.</a:t>
            </a:r>
          </a:p>
        </p:txBody>
      </p:sp>
    </p:spTree>
    <p:extLst>
      <p:ext uri="{BB962C8B-B14F-4D97-AF65-F5344CB8AC3E}">
        <p14:creationId xmlns:p14="http://schemas.microsoft.com/office/powerpoint/2010/main" val="2332921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8229600" cy="1143000"/>
          </a:xfrm>
        </p:spPr>
        <p:txBody>
          <a:bodyPr/>
          <a:lstStyle/>
          <a:p>
            <a:r>
              <a:rPr lang="en-US" dirty="0" smtClean="0"/>
              <a:t>Algebraic Minimization Algorithm</a:t>
            </a:r>
            <a:endParaRPr lang="en-IN" dirty="0"/>
          </a:p>
        </p:txBody>
      </p:sp>
      <p:sp>
        <p:nvSpPr>
          <p:cNvPr id="3" name="Content Placeholder 2"/>
          <p:cNvSpPr>
            <a:spLocks noGrp="1"/>
          </p:cNvSpPr>
          <p:nvPr>
            <p:ph idx="1"/>
          </p:nvPr>
        </p:nvSpPr>
        <p:spPr>
          <a:xfrm>
            <a:off x="457200" y="620688"/>
            <a:ext cx="8229600" cy="5505475"/>
          </a:xfrm>
        </p:spPr>
        <p:txBody>
          <a:bodyPr>
            <a:normAutofit fontScale="92500" lnSpcReduction="10000"/>
          </a:bodyPr>
          <a:lstStyle/>
          <a:p>
            <a:pPr algn="just"/>
            <a:r>
              <a:rPr lang="en-IN" sz="2400" dirty="0"/>
              <a:t>Algebraic minimization algorithms, often referred to as algebraic solvers or direct linear methods, are used in computer vision and photogrammetry to estimate the parameters of a geometric or photometric model by directly solving a system of algebraic equations. </a:t>
            </a:r>
            <a:endParaRPr lang="en-IN" sz="2400" dirty="0" smtClean="0"/>
          </a:p>
          <a:p>
            <a:pPr algn="just"/>
            <a:r>
              <a:rPr lang="en-IN" sz="2400" dirty="0" smtClean="0"/>
              <a:t>These </a:t>
            </a:r>
            <a:r>
              <a:rPr lang="en-IN" sz="2400" dirty="0"/>
              <a:t>methods are suitable for problems with known or well-structured models and have the advantage of being relatively fast and deterministic</a:t>
            </a:r>
            <a:r>
              <a:rPr lang="en-IN" sz="2400" dirty="0" smtClean="0"/>
              <a:t>.</a:t>
            </a:r>
          </a:p>
          <a:p>
            <a:pPr marL="0" indent="0">
              <a:buNone/>
            </a:pPr>
            <a:r>
              <a:rPr lang="en-IN" sz="2400" b="1" dirty="0" err="1"/>
              <a:t>Homography</a:t>
            </a:r>
            <a:r>
              <a:rPr lang="en-IN" sz="2400" b="1" dirty="0"/>
              <a:t> Estimation:</a:t>
            </a:r>
            <a:endParaRPr lang="en-IN" sz="2400" dirty="0"/>
          </a:p>
          <a:p>
            <a:r>
              <a:rPr lang="en-IN" sz="2400" dirty="0" err="1"/>
              <a:t>Homography</a:t>
            </a:r>
            <a:r>
              <a:rPr lang="en-IN" sz="2400" dirty="0"/>
              <a:t> estimation is used for planar object recognition and image stitching.</a:t>
            </a:r>
          </a:p>
          <a:p>
            <a:r>
              <a:rPr lang="en-IN" sz="2400" dirty="0"/>
              <a:t>It involves finding a </a:t>
            </a:r>
            <a:r>
              <a:rPr lang="en-IN" sz="2400" dirty="0" err="1"/>
              <a:t>homography</a:t>
            </a:r>
            <a:r>
              <a:rPr lang="en-IN" sz="2400" dirty="0"/>
              <a:t> matrix that maps points from one image to another (e.g., transformation between two planar images).</a:t>
            </a:r>
          </a:p>
          <a:p>
            <a:r>
              <a:rPr lang="en-IN" sz="2400" dirty="0"/>
              <a:t>The Direct Linear Transform (DLT) method is often used to estimate the </a:t>
            </a:r>
            <a:r>
              <a:rPr lang="en-IN" sz="2400" dirty="0" err="1"/>
              <a:t>homography</a:t>
            </a:r>
            <a:r>
              <a:rPr lang="en-IN" sz="2400" dirty="0"/>
              <a:t> matrix.</a:t>
            </a:r>
          </a:p>
          <a:p>
            <a:pPr algn="just"/>
            <a:endParaRPr lang="en-IN" sz="2400" dirty="0"/>
          </a:p>
        </p:txBody>
      </p:sp>
    </p:spTree>
    <p:extLst>
      <p:ext uri="{BB962C8B-B14F-4D97-AF65-F5344CB8AC3E}">
        <p14:creationId xmlns:p14="http://schemas.microsoft.com/office/powerpoint/2010/main" val="1133969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Epipolar</a:t>
            </a:r>
            <a:r>
              <a:rPr lang="en-US" dirty="0" smtClean="0"/>
              <a:t> Constraint</a:t>
            </a:r>
            <a:endParaRPr lang="en-IN" dirty="0"/>
          </a:p>
        </p:txBody>
      </p:sp>
      <p:sp>
        <p:nvSpPr>
          <p:cNvPr id="3" name="Content Placeholder 2"/>
          <p:cNvSpPr>
            <a:spLocks noGrp="1"/>
          </p:cNvSpPr>
          <p:nvPr>
            <p:ph idx="1"/>
          </p:nvPr>
        </p:nvSpPr>
        <p:spPr/>
        <p:txBody>
          <a:bodyPr>
            <a:normAutofit/>
          </a:bodyPr>
          <a:lstStyle/>
          <a:p>
            <a:r>
              <a:rPr lang="en-IN" sz="2800" dirty="0" smtClean="0"/>
              <a:t>The </a:t>
            </a:r>
            <a:r>
              <a:rPr lang="en-IN" sz="2800" dirty="0"/>
              <a:t>essential matrix enforces the </a:t>
            </a:r>
            <a:r>
              <a:rPr lang="en-IN" sz="2800" dirty="0" err="1"/>
              <a:t>epipolar</a:t>
            </a:r>
            <a:r>
              <a:rPr lang="en-IN" sz="2800" dirty="0"/>
              <a:t> constraint. </a:t>
            </a:r>
            <a:endParaRPr lang="en-IN" sz="2800" dirty="0" smtClean="0"/>
          </a:p>
          <a:p>
            <a:r>
              <a:rPr lang="en-IN" sz="2800" dirty="0" smtClean="0"/>
              <a:t>This </a:t>
            </a:r>
            <a:r>
              <a:rPr lang="en-IN" sz="2800" dirty="0"/>
              <a:t>constraint states that, for any point P in one image, the corresponding point P' in the other image must lie on a line called the </a:t>
            </a:r>
            <a:r>
              <a:rPr lang="en-IN" sz="2800" dirty="0" err="1"/>
              <a:t>epipolar</a:t>
            </a:r>
            <a:r>
              <a:rPr lang="en-IN" sz="2800" dirty="0"/>
              <a:t> line. </a:t>
            </a:r>
            <a:endParaRPr lang="en-IN" sz="2800" dirty="0" smtClean="0"/>
          </a:p>
          <a:p>
            <a:endParaRPr lang="en-IN" sz="2800" dirty="0"/>
          </a:p>
        </p:txBody>
      </p:sp>
    </p:spTree>
    <p:extLst>
      <p:ext uri="{BB962C8B-B14F-4D97-AF65-F5344CB8AC3E}">
        <p14:creationId xmlns:p14="http://schemas.microsoft.com/office/powerpoint/2010/main" val="1359800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marL="0" indent="0">
              <a:buNone/>
            </a:pPr>
            <a:r>
              <a:rPr lang="en-IN" sz="2400" b="1" dirty="0"/>
              <a:t>Essential Matrix Estimation:</a:t>
            </a:r>
            <a:endParaRPr lang="en-IN" sz="2400" dirty="0"/>
          </a:p>
          <a:p>
            <a:r>
              <a:rPr lang="en-IN" sz="2400" dirty="0"/>
              <a:t>The essential matrix is a fundamental matrix in stereo vision, used to relate corresponding points between two views.</a:t>
            </a:r>
          </a:p>
          <a:p>
            <a:r>
              <a:rPr lang="en-IN" sz="2400" dirty="0"/>
              <a:t>Algebraic solvers can be used to estimate the essential matrix from a set of point correspondences.</a:t>
            </a:r>
          </a:p>
          <a:p>
            <a:pPr marL="0" indent="0">
              <a:buNone/>
            </a:pPr>
            <a:r>
              <a:rPr lang="en-IN" sz="2400" b="1" dirty="0"/>
              <a:t>Fundamental Matrix Estimation:</a:t>
            </a:r>
            <a:endParaRPr lang="en-IN" sz="2400" dirty="0"/>
          </a:p>
          <a:p>
            <a:r>
              <a:rPr lang="en-IN" sz="2400" dirty="0"/>
              <a:t>The fundamental matrix describes the </a:t>
            </a:r>
            <a:r>
              <a:rPr lang="en-IN" sz="2400" dirty="0" err="1"/>
              <a:t>epipolar</a:t>
            </a:r>
            <a:r>
              <a:rPr lang="en-IN" sz="2400" dirty="0"/>
              <a:t> geometry between two views and is used in stereo vision and structure-from-motion.</a:t>
            </a:r>
          </a:p>
          <a:p>
            <a:r>
              <a:rPr lang="en-IN" sz="2400" dirty="0"/>
              <a:t>Algebraic methods are used to estimate the fundamental matrix from point correspondences.</a:t>
            </a:r>
          </a:p>
          <a:p>
            <a:endParaRPr lang="en-IN" sz="2400" dirty="0"/>
          </a:p>
        </p:txBody>
      </p:sp>
    </p:spTree>
    <p:extLst>
      <p:ext uri="{BB962C8B-B14F-4D97-AF65-F5344CB8AC3E}">
        <p14:creationId xmlns:p14="http://schemas.microsoft.com/office/powerpoint/2010/main" val="2250798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164" y="338328"/>
            <a:ext cx="5622290" cy="2237740"/>
          </a:xfrm>
          <a:prstGeom prst="rect">
            <a:avLst/>
          </a:prstGeom>
        </p:spPr>
        <p:txBody>
          <a:bodyPr vert="horz" wrap="square" lIns="0" tIns="9525" rIns="0" bIns="0" rtlCol="0">
            <a:spAutoFit/>
          </a:bodyPr>
          <a:lstStyle/>
          <a:p>
            <a:pPr marL="12700" marR="1976755">
              <a:lnSpc>
                <a:spcPct val="100400"/>
              </a:lnSpc>
              <a:spcBef>
                <a:spcPts val="75"/>
              </a:spcBef>
            </a:pPr>
            <a:r>
              <a:rPr dirty="0"/>
              <a:t>The</a:t>
            </a:r>
            <a:r>
              <a:rPr spc="-70" dirty="0"/>
              <a:t> </a:t>
            </a:r>
            <a:r>
              <a:rPr spc="-10" dirty="0"/>
              <a:t>singularity </a:t>
            </a:r>
            <a:r>
              <a:rPr spc="-1360" dirty="0"/>
              <a:t> </a:t>
            </a:r>
            <a:r>
              <a:rPr spc="-15" dirty="0"/>
              <a:t>constraint</a:t>
            </a:r>
          </a:p>
          <a:p>
            <a:pPr marL="760730" algn="ctr">
              <a:lnSpc>
                <a:spcPct val="100000"/>
              </a:lnSpc>
              <a:spcBef>
                <a:spcPts val="420"/>
              </a:spcBef>
              <a:tabLst>
                <a:tab pos="3176270" algn="l"/>
              </a:tabLst>
            </a:pPr>
            <a:r>
              <a:rPr sz="5350" spc="-195" dirty="0">
                <a:solidFill>
                  <a:srgbClr val="000000"/>
                </a:solidFill>
                <a:latin typeface="Times New Roman"/>
                <a:cs typeface="Times New Roman"/>
              </a:rPr>
              <a:t>d</a:t>
            </a:r>
            <a:r>
              <a:rPr sz="5350" spc="-200" dirty="0">
                <a:solidFill>
                  <a:srgbClr val="000000"/>
                </a:solidFill>
                <a:latin typeface="Times New Roman"/>
                <a:cs typeface="Times New Roman"/>
              </a:rPr>
              <a:t>e</a:t>
            </a:r>
            <a:r>
              <a:rPr sz="5350" spc="-235" dirty="0">
                <a:solidFill>
                  <a:srgbClr val="000000"/>
                </a:solidFill>
                <a:latin typeface="Times New Roman"/>
                <a:cs typeface="Times New Roman"/>
              </a:rPr>
              <a:t>t</a:t>
            </a:r>
            <a:r>
              <a:rPr sz="5350" spc="-50" dirty="0">
                <a:solidFill>
                  <a:srgbClr val="000000"/>
                </a:solidFill>
                <a:latin typeface="Times New Roman"/>
                <a:cs typeface="Times New Roman"/>
              </a:rPr>
              <a:t>F</a:t>
            </a:r>
            <a:r>
              <a:rPr sz="5350" spc="-350" dirty="0">
                <a:solidFill>
                  <a:srgbClr val="000000"/>
                </a:solidFill>
                <a:latin typeface="Times New Roman"/>
                <a:cs typeface="Times New Roman"/>
              </a:rPr>
              <a:t> </a:t>
            </a:r>
            <a:r>
              <a:rPr sz="5350" spc="-50" dirty="0">
                <a:solidFill>
                  <a:srgbClr val="000000"/>
                </a:solidFill>
                <a:latin typeface="Symbol"/>
                <a:cs typeface="Symbol"/>
              </a:rPr>
              <a:t></a:t>
            </a:r>
            <a:r>
              <a:rPr sz="5350" spc="-440" dirty="0">
                <a:solidFill>
                  <a:srgbClr val="000000"/>
                </a:solidFill>
                <a:latin typeface="Times New Roman"/>
                <a:cs typeface="Times New Roman"/>
              </a:rPr>
              <a:t> </a:t>
            </a:r>
            <a:r>
              <a:rPr sz="5350" spc="-45" dirty="0">
                <a:solidFill>
                  <a:srgbClr val="000000"/>
                </a:solidFill>
                <a:latin typeface="Times New Roman"/>
                <a:cs typeface="Times New Roman"/>
              </a:rPr>
              <a:t>0</a:t>
            </a:r>
            <a:r>
              <a:rPr sz="5350" dirty="0">
                <a:solidFill>
                  <a:srgbClr val="000000"/>
                </a:solidFill>
                <a:latin typeface="Times New Roman"/>
                <a:cs typeface="Times New Roman"/>
              </a:rPr>
              <a:t>	</a:t>
            </a:r>
            <a:r>
              <a:rPr sz="5050" spc="-210" dirty="0">
                <a:solidFill>
                  <a:srgbClr val="000000"/>
                </a:solidFill>
                <a:latin typeface="Times New Roman"/>
                <a:cs typeface="Times New Roman"/>
              </a:rPr>
              <a:t>r</a:t>
            </a:r>
            <a:r>
              <a:rPr sz="5050" spc="-200" dirty="0">
                <a:solidFill>
                  <a:srgbClr val="000000"/>
                </a:solidFill>
                <a:latin typeface="Times New Roman"/>
                <a:cs typeface="Times New Roman"/>
              </a:rPr>
              <a:t>a</a:t>
            </a:r>
            <a:r>
              <a:rPr sz="5050" spc="-475" dirty="0">
                <a:solidFill>
                  <a:srgbClr val="000000"/>
                </a:solidFill>
                <a:latin typeface="Times New Roman"/>
                <a:cs typeface="Times New Roman"/>
              </a:rPr>
              <a:t>n</a:t>
            </a:r>
            <a:r>
              <a:rPr sz="5050" spc="-40" dirty="0">
                <a:solidFill>
                  <a:srgbClr val="000000"/>
                </a:solidFill>
                <a:latin typeface="Times New Roman"/>
                <a:cs typeface="Times New Roman"/>
              </a:rPr>
              <a:t>k</a:t>
            </a:r>
            <a:r>
              <a:rPr sz="5050" spc="15" dirty="0">
                <a:solidFill>
                  <a:srgbClr val="000000"/>
                </a:solidFill>
                <a:latin typeface="Times New Roman"/>
                <a:cs typeface="Times New Roman"/>
              </a:rPr>
              <a:t> </a:t>
            </a:r>
            <a:r>
              <a:rPr sz="5050" spc="-45" dirty="0">
                <a:solidFill>
                  <a:srgbClr val="000000"/>
                </a:solidFill>
                <a:latin typeface="Times New Roman"/>
                <a:cs typeface="Times New Roman"/>
              </a:rPr>
              <a:t>F</a:t>
            </a:r>
            <a:r>
              <a:rPr sz="5050" spc="-455" dirty="0">
                <a:solidFill>
                  <a:srgbClr val="000000"/>
                </a:solidFill>
                <a:latin typeface="Times New Roman"/>
                <a:cs typeface="Times New Roman"/>
              </a:rPr>
              <a:t> </a:t>
            </a:r>
            <a:r>
              <a:rPr sz="5050" spc="-45" dirty="0">
                <a:solidFill>
                  <a:srgbClr val="000000"/>
                </a:solidFill>
                <a:latin typeface="Symbol"/>
                <a:cs typeface="Symbol"/>
              </a:rPr>
              <a:t></a:t>
            </a:r>
            <a:r>
              <a:rPr sz="5050" spc="-345" dirty="0">
                <a:solidFill>
                  <a:srgbClr val="000000"/>
                </a:solidFill>
                <a:latin typeface="Times New Roman"/>
                <a:cs typeface="Times New Roman"/>
              </a:rPr>
              <a:t> </a:t>
            </a:r>
            <a:r>
              <a:rPr sz="5050" spc="-40" dirty="0">
                <a:solidFill>
                  <a:srgbClr val="000000"/>
                </a:solidFill>
                <a:latin typeface="Times New Roman"/>
                <a:cs typeface="Times New Roman"/>
              </a:rPr>
              <a:t>2</a:t>
            </a:r>
            <a:endParaRPr sz="5050" dirty="0">
              <a:latin typeface="Times New Roman"/>
              <a:cs typeface="Times New Roman"/>
            </a:endParaRPr>
          </a:p>
        </p:txBody>
      </p:sp>
      <p:sp>
        <p:nvSpPr>
          <p:cNvPr id="3" name="object 3"/>
          <p:cNvSpPr txBox="1"/>
          <p:nvPr/>
        </p:nvSpPr>
        <p:spPr>
          <a:xfrm>
            <a:off x="4555718" y="3697269"/>
            <a:ext cx="3041015" cy="239395"/>
          </a:xfrm>
          <a:prstGeom prst="rect">
            <a:avLst/>
          </a:prstGeom>
        </p:spPr>
        <p:txBody>
          <a:bodyPr vert="horz" wrap="square" lIns="0" tIns="12700" rIns="0" bIns="0" rtlCol="0">
            <a:spAutoFit/>
          </a:bodyPr>
          <a:lstStyle/>
          <a:p>
            <a:pPr marL="12700">
              <a:lnSpc>
                <a:spcPct val="100000"/>
              </a:lnSpc>
              <a:spcBef>
                <a:spcPts val="100"/>
              </a:spcBef>
              <a:tabLst>
                <a:tab pos="248285" algn="l"/>
                <a:tab pos="507365" algn="l"/>
                <a:tab pos="1189355" algn="l"/>
                <a:tab pos="1457325" algn="l"/>
                <a:tab pos="1747520" algn="l"/>
                <a:tab pos="2405380" algn="l"/>
                <a:tab pos="2663190" algn="l"/>
                <a:tab pos="2942590" algn="l"/>
              </a:tabLst>
            </a:pPr>
            <a:r>
              <a:rPr sz="1400" spc="-30" dirty="0">
                <a:latin typeface="Times New Roman"/>
                <a:cs typeface="Times New Roman"/>
              </a:rPr>
              <a:t>1	1	1	2	2	2	3	3	3</a:t>
            </a:r>
            <a:endParaRPr sz="1400">
              <a:latin typeface="Times New Roman"/>
              <a:cs typeface="Times New Roman"/>
            </a:endParaRPr>
          </a:p>
        </p:txBody>
      </p:sp>
      <p:sp>
        <p:nvSpPr>
          <p:cNvPr id="4" name="object 4"/>
          <p:cNvSpPr txBox="1"/>
          <p:nvPr/>
        </p:nvSpPr>
        <p:spPr>
          <a:xfrm>
            <a:off x="3912527" y="3483866"/>
            <a:ext cx="1319530" cy="239395"/>
          </a:xfrm>
          <a:prstGeom prst="rect">
            <a:avLst/>
          </a:prstGeom>
        </p:spPr>
        <p:txBody>
          <a:bodyPr vert="horz" wrap="square" lIns="0" tIns="12700" rIns="0" bIns="0" rtlCol="0">
            <a:spAutoFit/>
          </a:bodyPr>
          <a:lstStyle/>
          <a:p>
            <a:pPr marL="12700">
              <a:lnSpc>
                <a:spcPct val="100000"/>
              </a:lnSpc>
              <a:spcBef>
                <a:spcPts val="100"/>
              </a:spcBef>
              <a:tabLst>
                <a:tab pos="1202055" algn="l"/>
              </a:tabLst>
            </a:pPr>
            <a:r>
              <a:rPr sz="1400" spc="-40" dirty="0">
                <a:latin typeface="Times New Roman"/>
                <a:cs typeface="Times New Roman"/>
              </a:rPr>
              <a:t>T	T</a:t>
            </a:r>
            <a:endParaRPr sz="1400">
              <a:latin typeface="Times New Roman"/>
              <a:cs typeface="Times New Roman"/>
            </a:endParaRPr>
          </a:p>
        </p:txBody>
      </p:sp>
      <p:sp>
        <p:nvSpPr>
          <p:cNvPr id="5" name="object 5"/>
          <p:cNvSpPr txBox="1"/>
          <p:nvPr/>
        </p:nvSpPr>
        <p:spPr>
          <a:xfrm>
            <a:off x="2894181" y="3697269"/>
            <a:ext cx="111125" cy="239395"/>
          </a:xfrm>
          <a:prstGeom prst="rect">
            <a:avLst/>
          </a:prstGeom>
        </p:spPr>
        <p:txBody>
          <a:bodyPr vert="horz" wrap="square" lIns="0" tIns="12700" rIns="0" bIns="0" rtlCol="0">
            <a:spAutoFit/>
          </a:bodyPr>
          <a:lstStyle/>
          <a:p>
            <a:pPr marL="12700">
              <a:lnSpc>
                <a:spcPct val="100000"/>
              </a:lnSpc>
              <a:spcBef>
                <a:spcPts val="100"/>
              </a:spcBef>
            </a:pPr>
            <a:r>
              <a:rPr sz="1400" spc="-30" dirty="0">
                <a:latin typeface="Times New Roman"/>
                <a:cs typeface="Times New Roman"/>
              </a:rPr>
              <a:t>2</a:t>
            </a:r>
            <a:endParaRPr sz="1400">
              <a:latin typeface="Times New Roman"/>
              <a:cs typeface="Times New Roman"/>
            </a:endParaRPr>
          </a:p>
        </p:txBody>
      </p:sp>
      <p:sp>
        <p:nvSpPr>
          <p:cNvPr id="6" name="object 6"/>
          <p:cNvSpPr txBox="1"/>
          <p:nvPr/>
        </p:nvSpPr>
        <p:spPr>
          <a:xfrm>
            <a:off x="3662235" y="3493799"/>
            <a:ext cx="4029710" cy="392430"/>
          </a:xfrm>
          <a:prstGeom prst="rect">
            <a:avLst/>
          </a:prstGeom>
        </p:spPr>
        <p:txBody>
          <a:bodyPr vert="horz" wrap="square" lIns="0" tIns="13335" rIns="0" bIns="0" rtlCol="0">
            <a:spAutoFit/>
          </a:bodyPr>
          <a:lstStyle/>
          <a:p>
            <a:pPr marL="38100">
              <a:lnSpc>
                <a:spcPct val="100000"/>
              </a:lnSpc>
              <a:spcBef>
                <a:spcPts val="105"/>
              </a:spcBef>
              <a:tabLst>
                <a:tab pos="466725" algn="l"/>
                <a:tab pos="1638300" algn="l"/>
              </a:tabLst>
            </a:pPr>
            <a:r>
              <a:rPr sz="2400" spc="-75" dirty="0">
                <a:latin typeface="Times New Roman"/>
                <a:cs typeface="Times New Roman"/>
              </a:rPr>
              <a:t>V	</a:t>
            </a:r>
            <a:r>
              <a:rPr sz="2400" spc="-55" dirty="0">
                <a:latin typeface="Symbol"/>
                <a:cs typeface="Symbol"/>
              </a:rPr>
              <a:t></a:t>
            </a:r>
            <a:r>
              <a:rPr sz="2400" spc="-55" dirty="0">
                <a:latin typeface="Times New Roman"/>
                <a:cs typeface="Times New Roman"/>
              </a:rPr>
              <a:t> </a:t>
            </a:r>
            <a:r>
              <a:rPr sz="2400" spc="-75" dirty="0">
                <a:latin typeface="Times New Roman"/>
                <a:cs typeface="Times New Roman"/>
              </a:rPr>
              <a:t>U</a:t>
            </a:r>
            <a:r>
              <a:rPr sz="2400" spc="20" dirty="0">
                <a:latin typeface="Times New Roman"/>
                <a:cs typeface="Times New Roman"/>
              </a:rPr>
              <a:t> </a:t>
            </a:r>
            <a:r>
              <a:rPr sz="2400" spc="-55" dirty="0">
                <a:latin typeface="Times New Roman"/>
                <a:cs typeface="Times New Roman"/>
              </a:rPr>
              <a:t>σ</a:t>
            </a:r>
            <a:r>
              <a:rPr sz="2400" spc="55" dirty="0">
                <a:latin typeface="Times New Roman"/>
                <a:cs typeface="Times New Roman"/>
              </a:rPr>
              <a:t> </a:t>
            </a:r>
            <a:r>
              <a:rPr sz="2400" spc="-75" dirty="0">
                <a:latin typeface="Times New Roman"/>
                <a:cs typeface="Times New Roman"/>
              </a:rPr>
              <a:t>V</a:t>
            </a:r>
            <a:r>
              <a:rPr sz="2400" dirty="0">
                <a:latin typeface="Times New Roman"/>
                <a:cs typeface="Times New Roman"/>
              </a:rPr>
              <a:t>	</a:t>
            </a:r>
            <a:r>
              <a:rPr sz="2400" spc="-55" dirty="0">
                <a:latin typeface="Symbol"/>
                <a:cs typeface="Symbol"/>
              </a:rPr>
              <a:t></a:t>
            </a:r>
            <a:r>
              <a:rPr sz="2400" spc="-160" dirty="0">
                <a:latin typeface="Times New Roman"/>
                <a:cs typeface="Times New Roman"/>
              </a:rPr>
              <a:t> </a:t>
            </a:r>
            <a:r>
              <a:rPr sz="2400" spc="-75" dirty="0">
                <a:latin typeface="Times New Roman"/>
                <a:cs typeface="Times New Roman"/>
              </a:rPr>
              <a:t>U</a:t>
            </a:r>
            <a:r>
              <a:rPr sz="2400" spc="270" dirty="0">
                <a:latin typeface="Times New Roman"/>
                <a:cs typeface="Times New Roman"/>
              </a:rPr>
              <a:t> </a:t>
            </a:r>
            <a:r>
              <a:rPr sz="2400" spc="-55" dirty="0">
                <a:latin typeface="Times New Roman"/>
                <a:cs typeface="Times New Roman"/>
              </a:rPr>
              <a:t>σ</a:t>
            </a:r>
            <a:r>
              <a:rPr sz="2400" dirty="0">
                <a:latin typeface="Times New Roman"/>
                <a:cs typeface="Times New Roman"/>
              </a:rPr>
              <a:t> </a:t>
            </a:r>
            <a:r>
              <a:rPr sz="2400" spc="-295" dirty="0">
                <a:latin typeface="Times New Roman"/>
                <a:cs typeface="Times New Roman"/>
              </a:rPr>
              <a:t> </a:t>
            </a:r>
            <a:r>
              <a:rPr sz="2400" spc="30" dirty="0">
                <a:latin typeface="Times New Roman"/>
                <a:cs typeface="Times New Roman"/>
              </a:rPr>
              <a:t>V</a:t>
            </a:r>
            <a:r>
              <a:rPr sz="2100" spc="-60" baseline="43650" dirty="0">
                <a:latin typeface="Times New Roman"/>
                <a:cs typeface="Times New Roman"/>
              </a:rPr>
              <a:t>T</a:t>
            </a:r>
            <a:r>
              <a:rPr sz="2100" baseline="43650" dirty="0">
                <a:latin typeface="Times New Roman"/>
                <a:cs typeface="Times New Roman"/>
              </a:rPr>
              <a:t> </a:t>
            </a:r>
            <a:r>
              <a:rPr sz="2100" spc="-89" baseline="43650" dirty="0">
                <a:latin typeface="Times New Roman"/>
                <a:cs typeface="Times New Roman"/>
              </a:rPr>
              <a:t> </a:t>
            </a:r>
            <a:r>
              <a:rPr sz="2400" spc="-55" dirty="0">
                <a:latin typeface="Symbol"/>
                <a:cs typeface="Symbol"/>
              </a:rPr>
              <a:t></a:t>
            </a:r>
            <a:r>
              <a:rPr sz="2400" spc="-160" dirty="0">
                <a:latin typeface="Times New Roman"/>
                <a:cs typeface="Times New Roman"/>
              </a:rPr>
              <a:t> </a:t>
            </a:r>
            <a:r>
              <a:rPr sz="2400" spc="-75" dirty="0">
                <a:latin typeface="Times New Roman"/>
                <a:cs typeface="Times New Roman"/>
              </a:rPr>
              <a:t>U</a:t>
            </a:r>
            <a:r>
              <a:rPr sz="2400" spc="190" dirty="0">
                <a:latin typeface="Times New Roman"/>
                <a:cs typeface="Times New Roman"/>
              </a:rPr>
              <a:t> </a:t>
            </a:r>
            <a:r>
              <a:rPr sz="2400" spc="-55" dirty="0">
                <a:latin typeface="Times New Roman"/>
                <a:cs typeface="Times New Roman"/>
              </a:rPr>
              <a:t>σ</a:t>
            </a:r>
            <a:r>
              <a:rPr sz="2400" spc="215" dirty="0">
                <a:latin typeface="Times New Roman"/>
                <a:cs typeface="Times New Roman"/>
              </a:rPr>
              <a:t> </a:t>
            </a:r>
            <a:r>
              <a:rPr sz="2400" spc="30" dirty="0">
                <a:latin typeface="Times New Roman"/>
                <a:cs typeface="Times New Roman"/>
              </a:rPr>
              <a:t>V</a:t>
            </a:r>
            <a:r>
              <a:rPr sz="2100" spc="-60" baseline="43650" dirty="0">
                <a:latin typeface="Times New Roman"/>
                <a:cs typeface="Times New Roman"/>
              </a:rPr>
              <a:t>T</a:t>
            </a:r>
            <a:endParaRPr sz="2100" baseline="43650">
              <a:latin typeface="Times New Roman"/>
              <a:cs typeface="Times New Roman"/>
            </a:endParaRPr>
          </a:p>
        </p:txBody>
      </p:sp>
      <p:sp>
        <p:nvSpPr>
          <p:cNvPr id="7" name="object 7"/>
          <p:cNvSpPr txBox="1"/>
          <p:nvPr/>
        </p:nvSpPr>
        <p:spPr>
          <a:xfrm>
            <a:off x="3251853" y="3743395"/>
            <a:ext cx="472440" cy="392430"/>
          </a:xfrm>
          <a:prstGeom prst="rect">
            <a:avLst/>
          </a:prstGeom>
        </p:spPr>
        <p:txBody>
          <a:bodyPr vert="horz" wrap="square" lIns="0" tIns="13335" rIns="0" bIns="0" rtlCol="0">
            <a:spAutoFit/>
          </a:bodyPr>
          <a:lstStyle/>
          <a:p>
            <a:pPr marL="38100">
              <a:lnSpc>
                <a:spcPct val="100000"/>
              </a:lnSpc>
              <a:spcBef>
                <a:spcPts val="105"/>
              </a:spcBef>
            </a:pPr>
            <a:r>
              <a:rPr sz="3600" spc="-82" baseline="-19675" dirty="0">
                <a:latin typeface="Times New Roman"/>
                <a:cs typeface="Times New Roman"/>
              </a:rPr>
              <a:t>σ</a:t>
            </a:r>
            <a:r>
              <a:rPr sz="3600" spc="480" baseline="-19675" dirty="0">
                <a:latin typeface="Times New Roman"/>
                <a:cs typeface="Times New Roman"/>
              </a:rPr>
              <a:t> </a:t>
            </a:r>
            <a:r>
              <a:rPr sz="2400" spc="-40" dirty="0">
                <a:latin typeface="Symbol"/>
                <a:cs typeface="Symbol"/>
              </a:rPr>
              <a:t></a:t>
            </a:r>
            <a:endParaRPr sz="2400">
              <a:latin typeface="Symbol"/>
              <a:cs typeface="Symbol"/>
            </a:endParaRPr>
          </a:p>
        </p:txBody>
      </p:sp>
      <p:sp>
        <p:nvSpPr>
          <p:cNvPr id="8" name="object 8"/>
          <p:cNvSpPr txBox="1"/>
          <p:nvPr/>
        </p:nvSpPr>
        <p:spPr>
          <a:xfrm>
            <a:off x="3445292" y="3934235"/>
            <a:ext cx="254000" cy="392430"/>
          </a:xfrm>
          <a:prstGeom prst="rect">
            <a:avLst/>
          </a:prstGeom>
        </p:spPr>
        <p:txBody>
          <a:bodyPr vert="horz" wrap="square" lIns="0" tIns="13335" rIns="0" bIns="0" rtlCol="0">
            <a:spAutoFit/>
          </a:bodyPr>
          <a:lstStyle/>
          <a:p>
            <a:pPr marL="12700">
              <a:lnSpc>
                <a:spcPct val="100000"/>
              </a:lnSpc>
              <a:spcBef>
                <a:spcPts val="105"/>
              </a:spcBef>
            </a:pPr>
            <a:r>
              <a:rPr sz="2100" spc="-44" baseline="1984" dirty="0">
                <a:latin typeface="Times New Roman"/>
                <a:cs typeface="Times New Roman"/>
              </a:rPr>
              <a:t>3</a:t>
            </a:r>
            <a:r>
              <a:rPr sz="2100" spc="-165" baseline="1984" dirty="0">
                <a:latin typeface="Times New Roman"/>
                <a:cs typeface="Times New Roman"/>
              </a:rPr>
              <a:t> </a:t>
            </a:r>
            <a:r>
              <a:rPr sz="2400" spc="-40" dirty="0">
                <a:latin typeface="Symbol"/>
                <a:cs typeface="Symbol"/>
              </a:rPr>
              <a:t></a:t>
            </a:r>
            <a:endParaRPr sz="2400">
              <a:latin typeface="Symbol"/>
              <a:cs typeface="Symbol"/>
            </a:endParaRPr>
          </a:p>
        </p:txBody>
      </p:sp>
      <p:sp>
        <p:nvSpPr>
          <p:cNvPr id="9" name="object 9"/>
          <p:cNvSpPr txBox="1"/>
          <p:nvPr/>
        </p:nvSpPr>
        <p:spPr>
          <a:xfrm>
            <a:off x="3561336" y="3157715"/>
            <a:ext cx="137795" cy="685165"/>
          </a:xfrm>
          <a:prstGeom prst="rect">
            <a:avLst/>
          </a:prstGeom>
        </p:spPr>
        <p:txBody>
          <a:bodyPr vert="horz" wrap="square" lIns="0" tIns="13335" rIns="0" bIns="0" rtlCol="0">
            <a:spAutoFit/>
          </a:bodyPr>
          <a:lstStyle/>
          <a:p>
            <a:pPr marL="12700">
              <a:lnSpc>
                <a:spcPts val="2595"/>
              </a:lnSpc>
              <a:spcBef>
                <a:spcPts val="105"/>
              </a:spcBef>
            </a:pPr>
            <a:r>
              <a:rPr sz="2400" spc="-40" dirty="0">
                <a:latin typeface="Symbol"/>
                <a:cs typeface="Symbol"/>
              </a:rPr>
              <a:t></a:t>
            </a:r>
            <a:endParaRPr sz="2400">
              <a:latin typeface="Symbol"/>
              <a:cs typeface="Symbol"/>
            </a:endParaRPr>
          </a:p>
          <a:p>
            <a:pPr marL="12700">
              <a:lnSpc>
                <a:spcPts val="2595"/>
              </a:lnSpc>
            </a:pPr>
            <a:r>
              <a:rPr sz="2400" spc="-40" dirty="0">
                <a:latin typeface="Symbol"/>
                <a:cs typeface="Symbol"/>
              </a:rPr>
              <a:t></a:t>
            </a:r>
            <a:endParaRPr sz="2400">
              <a:latin typeface="Symbol"/>
              <a:cs typeface="Symbol"/>
            </a:endParaRPr>
          </a:p>
        </p:txBody>
      </p:sp>
      <p:sp>
        <p:nvSpPr>
          <p:cNvPr id="10" name="object 10"/>
          <p:cNvSpPr txBox="1"/>
          <p:nvPr/>
        </p:nvSpPr>
        <p:spPr>
          <a:xfrm>
            <a:off x="2082718" y="3743395"/>
            <a:ext cx="137795" cy="392430"/>
          </a:xfrm>
          <a:prstGeom prst="rect">
            <a:avLst/>
          </a:prstGeom>
        </p:spPr>
        <p:txBody>
          <a:bodyPr vert="horz" wrap="square" lIns="0" tIns="13335" rIns="0" bIns="0" rtlCol="0">
            <a:spAutoFit/>
          </a:bodyPr>
          <a:lstStyle/>
          <a:p>
            <a:pPr marL="12700">
              <a:lnSpc>
                <a:spcPct val="100000"/>
              </a:lnSpc>
              <a:spcBef>
                <a:spcPts val="105"/>
              </a:spcBef>
            </a:pPr>
            <a:r>
              <a:rPr sz="2400" spc="-40" dirty="0">
                <a:latin typeface="Symbol"/>
                <a:cs typeface="Symbol"/>
              </a:rPr>
              <a:t></a:t>
            </a:r>
            <a:endParaRPr sz="2400">
              <a:latin typeface="Symbol"/>
              <a:cs typeface="Symbol"/>
            </a:endParaRPr>
          </a:p>
        </p:txBody>
      </p:sp>
      <p:sp>
        <p:nvSpPr>
          <p:cNvPr id="11" name="object 11"/>
          <p:cNvSpPr txBox="1"/>
          <p:nvPr/>
        </p:nvSpPr>
        <p:spPr>
          <a:xfrm>
            <a:off x="2057318" y="3135622"/>
            <a:ext cx="429259" cy="392430"/>
          </a:xfrm>
          <a:prstGeom prst="rect">
            <a:avLst/>
          </a:prstGeom>
        </p:spPr>
        <p:txBody>
          <a:bodyPr vert="horz" wrap="square" lIns="0" tIns="13335" rIns="0" bIns="0" rtlCol="0">
            <a:spAutoFit/>
          </a:bodyPr>
          <a:lstStyle/>
          <a:p>
            <a:pPr marL="38100">
              <a:lnSpc>
                <a:spcPct val="100000"/>
              </a:lnSpc>
              <a:spcBef>
                <a:spcPts val="105"/>
              </a:spcBef>
            </a:pPr>
            <a:r>
              <a:rPr sz="3600" spc="-75" baseline="-3472" dirty="0">
                <a:latin typeface="Symbol"/>
                <a:cs typeface="Symbol"/>
              </a:rPr>
              <a:t></a:t>
            </a:r>
            <a:r>
              <a:rPr sz="2400" spc="-50" dirty="0">
                <a:latin typeface="Times New Roman"/>
                <a:cs typeface="Times New Roman"/>
              </a:rPr>
              <a:t>σ</a:t>
            </a:r>
            <a:r>
              <a:rPr sz="2100" spc="-75" baseline="-23809" dirty="0">
                <a:latin typeface="Times New Roman"/>
                <a:cs typeface="Times New Roman"/>
              </a:rPr>
              <a:t>1</a:t>
            </a:r>
            <a:endParaRPr sz="2100" baseline="-23809">
              <a:latin typeface="Times New Roman"/>
              <a:cs typeface="Times New Roman"/>
            </a:endParaRPr>
          </a:p>
        </p:txBody>
      </p:sp>
      <p:sp>
        <p:nvSpPr>
          <p:cNvPr id="12" name="object 12"/>
          <p:cNvSpPr txBox="1"/>
          <p:nvPr/>
        </p:nvSpPr>
        <p:spPr>
          <a:xfrm>
            <a:off x="1367582" y="3493799"/>
            <a:ext cx="1561465" cy="392430"/>
          </a:xfrm>
          <a:prstGeom prst="rect">
            <a:avLst/>
          </a:prstGeom>
        </p:spPr>
        <p:txBody>
          <a:bodyPr vert="horz" wrap="square" lIns="0" tIns="13335" rIns="0" bIns="0" rtlCol="0">
            <a:spAutoFit/>
          </a:bodyPr>
          <a:lstStyle/>
          <a:p>
            <a:pPr marL="50800">
              <a:lnSpc>
                <a:spcPct val="100000"/>
              </a:lnSpc>
              <a:spcBef>
                <a:spcPts val="105"/>
              </a:spcBef>
              <a:tabLst>
                <a:tab pos="1365250" algn="l"/>
              </a:tabLst>
            </a:pPr>
            <a:r>
              <a:rPr sz="2400" spc="-60" dirty="0">
                <a:latin typeface="Times New Roman"/>
                <a:cs typeface="Times New Roman"/>
              </a:rPr>
              <a:t>F</a:t>
            </a:r>
            <a:r>
              <a:rPr sz="2400" spc="-140" dirty="0">
                <a:latin typeface="Times New Roman"/>
                <a:cs typeface="Times New Roman"/>
              </a:rPr>
              <a:t> </a:t>
            </a:r>
            <a:r>
              <a:rPr sz="2400" spc="-55" dirty="0">
                <a:latin typeface="Symbol"/>
                <a:cs typeface="Symbol"/>
              </a:rPr>
              <a:t></a:t>
            </a:r>
            <a:r>
              <a:rPr sz="2400" spc="-55" dirty="0">
                <a:latin typeface="Times New Roman"/>
                <a:cs typeface="Times New Roman"/>
              </a:rPr>
              <a:t> </a:t>
            </a:r>
            <a:r>
              <a:rPr sz="2400" dirty="0">
                <a:latin typeface="Times New Roman"/>
                <a:cs typeface="Times New Roman"/>
              </a:rPr>
              <a:t>U</a:t>
            </a:r>
            <a:r>
              <a:rPr sz="3600" baseline="8101" dirty="0">
                <a:latin typeface="Symbol"/>
                <a:cs typeface="Symbol"/>
              </a:rPr>
              <a:t></a:t>
            </a:r>
            <a:r>
              <a:rPr sz="3600" baseline="8101" dirty="0">
                <a:latin typeface="Times New Roman"/>
                <a:cs typeface="Times New Roman"/>
              </a:rPr>
              <a:t>	</a:t>
            </a:r>
            <a:r>
              <a:rPr sz="2400" spc="-55" dirty="0">
                <a:latin typeface="Times New Roman"/>
                <a:cs typeface="Times New Roman"/>
              </a:rPr>
              <a:t>σ</a:t>
            </a:r>
            <a:endParaRPr sz="2400">
              <a:latin typeface="Times New Roman"/>
              <a:cs typeface="Times New Roman"/>
            </a:endParaRPr>
          </a:p>
        </p:txBody>
      </p:sp>
      <p:sp>
        <p:nvSpPr>
          <p:cNvPr id="13" name="object 13"/>
          <p:cNvSpPr txBox="1"/>
          <p:nvPr/>
        </p:nvSpPr>
        <p:spPr>
          <a:xfrm>
            <a:off x="1342389" y="2636520"/>
            <a:ext cx="7192645"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333399"/>
                </a:solidFill>
                <a:latin typeface="Tahoma"/>
                <a:cs typeface="Tahoma"/>
              </a:rPr>
              <a:t>SVD </a:t>
            </a:r>
            <a:r>
              <a:rPr sz="2800" spc="-10" dirty="0">
                <a:solidFill>
                  <a:srgbClr val="333399"/>
                </a:solidFill>
                <a:latin typeface="Tahoma"/>
                <a:cs typeface="Tahoma"/>
              </a:rPr>
              <a:t>from</a:t>
            </a:r>
            <a:r>
              <a:rPr sz="2800" spc="-5" dirty="0">
                <a:solidFill>
                  <a:srgbClr val="333399"/>
                </a:solidFill>
                <a:latin typeface="Tahoma"/>
                <a:cs typeface="Tahoma"/>
              </a:rPr>
              <a:t> linearly</a:t>
            </a:r>
            <a:r>
              <a:rPr sz="2800" spc="10" dirty="0">
                <a:solidFill>
                  <a:srgbClr val="333399"/>
                </a:solidFill>
                <a:latin typeface="Tahoma"/>
                <a:cs typeface="Tahoma"/>
              </a:rPr>
              <a:t> </a:t>
            </a:r>
            <a:r>
              <a:rPr sz="2800" spc="-5" dirty="0">
                <a:solidFill>
                  <a:srgbClr val="333399"/>
                </a:solidFill>
                <a:latin typeface="Tahoma"/>
                <a:cs typeface="Tahoma"/>
              </a:rPr>
              <a:t>computed</a:t>
            </a:r>
            <a:r>
              <a:rPr sz="2800" dirty="0">
                <a:solidFill>
                  <a:srgbClr val="333399"/>
                </a:solidFill>
                <a:latin typeface="Tahoma"/>
                <a:cs typeface="Tahoma"/>
              </a:rPr>
              <a:t> F</a:t>
            </a:r>
            <a:r>
              <a:rPr sz="2800" spc="5" dirty="0">
                <a:solidFill>
                  <a:srgbClr val="333399"/>
                </a:solidFill>
                <a:latin typeface="Tahoma"/>
                <a:cs typeface="Tahoma"/>
              </a:rPr>
              <a:t> </a:t>
            </a:r>
            <a:r>
              <a:rPr sz="2800" spc="-5" dirty="0">
                <a:solidFill>
                  <a:srgbClr val="333399"/>
                </a:solidFill>
                <a:latin typeface="Tahoma"/>
                <a:cs typeface="Tahoma"/>
              </a:rPr>
              <a:t>matrix</a:t>
            </a:r>
            <a:r>
              <a:rPr sz="2800" dirty="0">
                <a:solidFill>
                  <a:srgbClr val="333399"/>
                </a:solidFill>
                <a:latin typeface="Tahoma"/>
                <a:cs typeface="Tahoma"/>
              </a:rPr>
              <a:t> </a:t>
            </a:r>
            <a:r>
              <a:rPr sz="2800" spc="-10" dirty="0">
                <a:solidFill>
                  <a:srgbClr val="333399"/>
                </a:solidFill>
                <a:latin typeface="Tahoma"/>
                <a:cs typeface="Tahoma"/>
              </a:rPr>
              <a:t>(rank</a:t>
            </a:r>
            <a:r>
              <a:rPr sz="2800" spc="5" dirty="0">
                <a:solidFill>
                  <a:srgbClr val="333399"/>
                </a:solidFill>
                <a:latin typeface="Tahoma"/>
                <a:cs typeface="Tahoma"/>
              </a:rPr>
              <a:t> </a:t>
            </a:r>
            <a:r>
              <a:rPr sz="2800" spc="-5" dirty="0">
                <a:solidFill>
                  <a:srgbClr val="333399"/>
                </a:solidFill>
                <a:latin typeface="Tahoma"/>
                <a:cs typeface="Tahoma"/>
              </a:rPr>
              <a:t>3)</a:t>
            </a:r>
            <a:endParaRPr sz="2800">
              <a:latin typeface="Tahoma"/>
              <a:cs typeface="Tahoma"/>
            </a:endParaRPr>
          </a:p>
        </p:txBody>
      </p:sp>
      <p:sp>
        <p:nvSpPr>
          <p:cNvPr id="14" name="object 14"/>
          <p:cNvSpPr txBox="1"/>
          <p:nvPr/>
        </p:nvSpPr>
        <p:spPr>
          <a:xfrm>
            <a:off x="5610513" y="5917427"/>
            <a:ext cx="1932939" cy="249554"/>
          </a:xfrm>
          <a:prstGeom prst="rect">
            <a:avLst/>
          </a:prstGeom>
        </p:spPr>
        <p:txBody>
          <a:bodyPr vert="horz" wrap="square" lIns="0" tIns="14604" rIns="0" bIns="0" rtlCol="0">
            <a:spAutoFit/>
          </a:bodyPr>
          <a:lstStyle/>
          <a:p>
            <a:pPr marL="12700">
              <a:lnSpc>
                <a:spcPct val="100000"/>
              </a:lnSpc>
              <a:spcBef>
                <a:spcPts val="114"/>
              </a:spcBef>
              <a:tabLst>
                <a:tab pos="259715" algn="l"/>
                <a:tab pos="530860" algn="l"/>
                <a:tab pos="1245870" algn="l"/>
                <a:tab pos="1525905" algn="l"/>
                <a:tab pos="1830070" algn="l"/>
              </a:tabLst>
            </a:pPr>
            <a:r>
              <a:rPr sz="1450" spc="-25" dirty="0">
                <a:latin typeface="Times New Roman"/>
                <a:cs typeface="Times New Roman"/>
              </a:rPr>
              <a:t>1	1	1	2	2	2</a:t>
            </a:r>
            <a:endParaRPr sz="1450">
              <a:latin typeface="Times New Roman"/>
              <a:cs typeface="Times New Roman"/>
            </a:endParaRPr>
          </a:p>
        </p:txBody>
      </p:sp>
      <p:sp>
        <p:nvSpPr>
          <p:cNvPr id="15" name="object 15"/>
          <p:cNvSpPr txBox="1"/>
          <p:nvPr/>
        </p:nvSpPr>
        <p:spPr>
          <a:xfrm>
            <a:off x="4937012" y="5693890"/>
            <a:ext cx="1381760" cy="249554"/>
          </a:xfrm>
          <a:prstGeom prst="rect">
            <a:avLst/>
          </a:prstGeom>
        </p:spPr>
        <p:txBody>
          <a:bodyPr vert="horz" wrap="square" lIns="0" tIns="14604" rIns="0" bIns="0" rtlCol="0">
            <a:spAutoFit/>
          </a:bodyPr>
          <a:lstStyle/>
          <a:p>
            <a:pPr marL="12700">
              <a:lnSpc>
                <a:spcPct val="100000"/>
              </a:lnSpc>
              <a:spcBef>
                <a:spcPts val="114"/>
              </a:spcBef>
              <a:tabLst>
                <a:tab pos="1259205" algn="l"/>
              </a:tabLst>
            </a:pPr>
            <a:r>
              <a:rPr sz="1450" spc="-30" dirty="0">
                <a:latin typeface="Times New Roman"/>
                <a:cs typeface="Times New Roman"/>
              </a:rPr>
              <a:t>T	T</a:t>
            </a:r>
            <a:endParaRPr sz="1450">
              <a:latin typeface="Times New Roman"/>
              <a:cs typeface="Times New Roman"/>
            </a:endParaRPr>
          </a:p>
        </p:txBody>
      </p:sp>
      <p:sp>
        <p:nvSpPr>
          <p:cNvPr id="16" name="object 16"/>
          <p:cNvSpPr txBox="1"/>
          <p:nvPr/>
        </p:nvSpPr>
        <p:spPr>
          <a:xfrm>
            <a:off x="4675660" y="5704294"/>
            <a:ext cx="2960370" cy="409575"/>
          </a:xfrm>
          <a:prstGeom prst="rect">
            <a:avLst/>
          </a:prstGeom>
        </p:spPr>
        <p:txBody>
          <a:bodyPr vert="horz" wrap="square" lIns="0" tIns="14604" rIns="0" bIns="0" rtlCol="0">
            <a:spAutoFit/>
          </a:bodyPr>
          <a:lstStyle/>
          <a:p>
            <a:pPr marL="38100">
              <a:lnSpc>
                <a:spcPct val="100000"/>
              </a:lnSpc>
              <a:spcBef>
                <a:spcPts val="114"/>
              </a:spcBef>
              <a:tabLst>
                <a:tab pos="487045" algn="l"/>
                <a:tab pos="1714500" algn="l"/>
              </a:tabLst>
            </a:pPr>
            <a:r>
              <a:rPr sz="2500" spc="-65" dirty="0">
                <a:latin typeface="Times New Roman"/>
                <a:cs typeface="Times New Roman"/>
              </a:rPr>
              <a:t>V	</a:t>
            </a:r>
            <a:r>
              <a:rPr sz="2500" spc="-50" dirty="0">
                <a:latin typeface="Symbol"/>
                <a:cs typeface="Symbol"/>
              </a:rPr>
              <a:t></a:t>
            </a:r>
            <a:r>
              <a:rPr sz="2500" spc="-50" dirty="0">
                <a:latin typeface="Times New Roman"/>
                <a:cs typeface="Times New Roman"/>
              </a:rPr>
              <a:t> </a:t>
            </a:r>
            <a:r>
              <a:rPr sz="2500" spc="-65" dirty="0">
                <a:latin typeface="Times New Roman"/>
                <a:cs typeface="Times New Roman"/>
              </a:rPr>
              <a:t>U</a:t>
            </a:r>
            <a:r>
              <a:rPr sz="2500" spc="20" dirty="0">
                <a:latin typeface="Times New Roman"/>
                <a:cs typeface="Times New Roman"/>
              </a:rPr>
              <a:t> </a:t>
            </a:r>
            <a:r>
              <a:rPr sz="2500" spc="-50" dirty="0">
                <a:latin typeface="Times New Roman"/>
                <a:cs typeface="Times New Roman"/>
              </a:rPr>
              <a:t>σ</a:t>
            </a:r>
            <a:r>
              <a:rPr sz="2500" spc="60" dirty="0">
                <a:latin typeface="Times New Roman"/>
                <a:cs typeface="Times New Roman"/>
              </a:rPr>
              <a:t> </a:t>
            </a:r>
            <a:r>
              <a:rPr sz="2500" spc="-65" dirty="0">
                <a:latin typeface="Times New Roman"/>
                <a:cs typeface="Times New Roman"/>
              </a:rPr>
              <a:t>V</a:t>
            </a:r>
            <a:r>
              <a:rPr sz="2500" dirty="0">
                <a:latin typeface="Times New Roman"/>
                <a:cs typeface="Times New Roman"/>
              </a:rPr>
              <a:t>	</a:t>
            </a:r>
            <a:r>
              <a:rPr sz="2500" spc="-50" dirty="0">
                <a:latin typeface="Symbol"/>
                <a:cs typeface="Symbol"/>
              </a:rPr>
              <a:t></a:t>
            </a:r>
            <a:r>
              <a:rPr sz="2500" spc="-165" dirty="0">
                <a:latin typeface="Times New Roman"/>
                <a:cs typeface="Times New Roman"/>
              </a:rPr>
              <a:t> </a:t>
            </a:r>
            <a:r>
              <a:rPr sz="2500" spc="-65" dirty="0">
                <a:latin typeface="Times New Roman"/>
                <a:cs typeface="Times New Roman"/>
              </a:rPr>
              <a:t>U</a:t>
            </a:r>
            <a:r>
              <a:rPr sz="2500" spc="285" dirty="0">
                <a:latin typeface="Times New Roman"/>
                <a:cs typeface="Times New Roman"/>
              </a:rPr>
              <a:t> </a:t>
            </a:r>
            <a:r>
              <a:rPr sz="2500" spc="-50" dirty="0">
                <a:latin typeface="Times New Roman"/>
                <a:cs typeface="Times New Roman"/>
              </a:rPr>
              <a:t>σ</a:t>
            </a:r>
            <a:r>
              <a:rPr sz="2500" dirty="0">
                <a:latin typeface="Times New Roman"/>
                <a:cs typeface="Times New Roman"/>
              </a:rPr>
              <a:t> </a:t>
            </a:r>
            <a:r>
              <a:rPr sz="2500" spc="-305" dirty="0">
                <a:latin typeface="Times New Roman"/>
                <a:cs typeface="Times New Roman"/>
              </a:rPr>
              <a:t> </a:t>
            </a:r>
            <a:r>
              <a:rPr sz="2500" spc="45" dirty="0">
                <a:latin typeface="Times New Roman"/>
                <a:cs typeface="Times New Roman"/>
              </a:rPr>
              <a:t>V</a:t>
            </a:r>
            <a:r>
              <a:rPr sz="2175" spc="-44" baseline="44061" dirty="0">
                <a:latin typeface="Times New Roman"/>
                <a:cs typeface="Times New Roman"/>
              </a:rPr>
              <a:t>T</a:t>
            </a:r>
            <a:endParaRPr sz="2175" baseline="44061">
              <a:latin typeface="Times New Roman"/>
              <a:cs typeface="Times New Roman"/>
            </a:endParaRPr>
          </a:p>
        </p:txBody>
      </p:sp>
      <p:sp>
        <p:nvSpPr>
          <p:cNvPr id="17" name="object 17"/>
          <p:cNvSpPr txBox="1"/>
          <p:nvPr/>
        </p:nvSpPr>
        <p:spPr>
          <a:xfrm>
            <a:off x="4011571" y="5917427"/>
            <a:ext cx="114935" cy="249554"/>
          </a:xfrm>
          <a:prstGeom prst="rect">
            <a:avLst/>
          </a:prstGeom>
        </p:spPr>
        <p:txBody>
          <a:bodyPr vert="horz" wrap="square" lIns="0" tIns="14604" rIns="0" bIns="0" rtlCol="0">
            <a:spAutoFit/>
          </a:bodyPr>
          <a:lstStyle/>
          <a:p>
            <a:pPr marL="12700">
              <a:lnSpc>
                <a:spcPct val="100000"/>
              </a:lnSpc>
              <a:spcBef>
                <a:spcPts val="114"/>
              </a:spcBef>
            </a:pPr>
            <a:r>
              <a:rPr sz="1450" spc="-25" dirty="0">
                <a:latin typeface="Times New Roman"/>
                <a:cs typeface="Times New Roman"/>
              </a:rPr>
              <a:t>2</a:t>
            </a:r>
            <a:endParaRPr sz="1450">
              <a:latin typeface="Times New Roman"/>
              <a:cs typeface="Times New Roman"/>
            </a:endParaRPr>
          </a:p>
        </p:txBody>
      </p:sp>
      <p:sp>
        <p:nvSpPr>
          <p:cNvPr id="18" name="object 18"/>
          <p:cNvSpPr txBox="1"/>
          <p:nvPr/>
        </p:nvSpPr>
        <p:spPr>
          <a:xfrm>
            <a:off x="4387610" y="5965745"/>
            <a:ext cx="349885" cy="409575"/>
          </a:xfrm>
          <a:prstGeom prst="rect">
            <a:avLst/>
          </a:prstGeom>
        </p:spPr>
        <p:txBody>
          <a:bodyPr vert="horz" wrap="square" lIns="0" tIns="14604" rIns="0" bIns="0" rtlCol="0">
            <a:spAutoFit/>
          </a:bodyPr>
          <a:lstStyle/>
          <a:p>
            <a:pPr marL="38100">
              <a:lnSpc>
                <a:spcPct val="100000"/>
              </a:lnSpc>
              <a:spcBef>
                <a:spcPts val="114"/>
              </a:spcBef>
            </a:pPr>
            <a:r>
              <a:rPr sz="3750" spc="-52" baseline="-20000" dirty="0">
                <a:latin typeface="Times New Roman"/>
                <a:cs typeface="Times New Roman"/>
              </a:rPr>
              <a:t>0</a:t>
            </a:r>
            <a:r>
              <a:rPr sz="2500" spc="-35" dirty="0">
                <a:latin typeface="Symbol"/>
                <a:cs typeface="Symbol"/>
              </a:rPr>
              <a:t></a:t>
            </a:r>
            <a:endParaRPr sz="2500">
              <a:latin typeface="Symbol"/>
              <a:cs typeface="Symbol"/>
            </a:endParaRPr>
          </a:p>
        </p:txBody>
      </p:sp>
      <p:sp>
        <p:nvSpPr>
          <p:cNvPr id="19" name="object 19"/>
          <p:cNvSpPr txBox="1"/>
          <p:nvPr/>
        </p:nvSpPr>
        <p:spPr>
          <a:xfrm>
            <a:off x="4568550" y="6165648"/>
            <a:ext cx="143510" cy="409575"/>
          </a:xfrm>
          <a:prstGeom prst="rect">
            <a:avLst/>
          </a:prstGeom>
        </p:spPr>
        <p:txBody>
          <a:bodyPr vert="horz" wrap="square" lIns="0" tIns="14604" rIns="0" bIns="0" rtlCol="0">
            <a:spAutoFit/>
          </a:bodyPr>
          <a:lstStyle/>
          <a:p>
            <a:pPr marL="12700">
              <a:lnSpc>
                <a:spcPct val="100000"/>
              </a:lnSpc>
              <a:spcBef>
                <a:spcPts val="114"/>
              </a:spcBef>
            </a:pPr>
            <a:r>
              <a:rPr sz="2500" spc="-35" dirty="0">
                <a:latin typeface="Symbol"/>
                <a:cs typeface="Symbol"/>
              </a:rPr>
              <a:t></a:t>
            </a:r>
            <a:endParaRPr sz="2500">
              <a:latin typeface="Symbol"/>
              <a:cs typeface="Symbol"/>
            </a:endParaRPr>
          </a:p>
        </p:txBody>
      </p:sp>
      <p:sp>
        <p:nvSpPr>
          <p:cNvPr id="20" name="object 20"/>
          <p:cNvSpPr txBox="1"/>
          <p:nvPr/>
        </p:nvSpPr>
        <p:spPr>
          <a:xfrm>
            <a:off x="4568550" y="5352248"/>
            <a:ext cx="143510" cy="716280"/>
          </a:xfrm>
          <a:prstGeom prst="rect">
            <a:avLst/>
          </a:prstGeom>
        </p:spPr>
        <p:txBody>
          <a:bodyPr vert="horz" wrap="square" lIns="0" tIns="14604" rIns="0" bIns="0" rtlCol="0">
            <a:spAutoFit/>
          </a:bodyPr>
          <a:lstStyle/>
          <a:p>
            <a:pPr marL="12700">
              <a:lnSpc>
                <a:spcPts val="2710"/>
              </a:lnSpc>
              <a:spcBef>
                <a:spcPts val="114"/>
              </a:spcBef>
            </a:pPr>
            <a:r>
              <a:rPr sz="2500" spc="-35" dirty="0">
                <a:latin typeface="Symbol"/>
                <a:cs typeface="Symbol"/>
              </a:rPr>
              <a:t></a:t>
            </a:r>
            <a:endParaRPr sz="2500">
              <a:latin typeface="Symbol"/>
              <a:cs typeface="Symbol"/>
            </a:endParaRPr>
          </a:p>
          <a:p>
            <a:pPr marL="12700">
              <a:lnSpc>
                <a:spcPts val="2710"/>
              </a:lnSpc>
            </a:pPr>
            <a:r>
              <a:rPr sz="2500" spc="-35" dirty="0">
                <a:latin typeface="Symbol"/>
                <a:cs typeface="Symbol"/>
              </a:rPr>
              <a:t></a:t>
            </a:r>
            <a:endParaRPr sz="2500">
              <a:latin typeface="Symbol"/>
              <a:cs typeface="Symbol"/>
            </a:endParaRPr>
          </a:p>
        </p:txBody>
      </p:sp>
      <p:sp>
        <p:nvSpPr>
          <p:cNvPr id="21" name="object 21"/>
          <p:cNvSpPr txBox="1"/>
          <p:nvPr/>
        </p:nvSpPr>
        <p:spPr>
          <a:xfrm>
            <a:off x="3161616" y="5965745"/>
            <a:ext cx="143510" cy="409575"/>
          </a:xfrm>
          <a:prstGeom prst="rect">
            <a:avLst/>
          </a:prstGeom>
        </p:spPr>
        <p:txBody>
          <a:bodyPr vert="horz" wrap="square" lIns="0" tIns="14604" rIns="0" bIns="0" rtlCol="0">
            <a:spAutoFit/>
          </a:bodyPr>
          <a:lstStyle/>
          <a:p>
            <a:pPr marL="12700">
              <a:lnSpc>
                <a:spcPct val="100000"/>
              </a:lnSpc>
              <a:spcBef>
                <a:spcPts val="114"/>
              </a:spcBef>
            </a:pPr>
            <a:r>
              <a:rPr sz="2500" spc="-35" dirty="0">
                <a:latin typeface="Symbol"/>
                <a:cs typeface="Symbol"/>
              </a:rPr>
              <a:t></a:t>
            </a:r>
            <a:endParaRPr sz="2500">
              <a:latin typeface="Symbol"/>
              <a:cs typeface="Symbol"/>
            </a:endParaRPr>
          </a:p>
        </p:txBody>
      </p:sp>
      <p:sp>
        <p:nvSpPr>
          <p:cNvPr id="22" name="object 22"/>
          <p:cNvSpPr txBox="1"/>
          <p:nvPr/>
        </p:nvSpPr>
        <p:spPr>
          <a:xfrm>
            <a:off x="3161616" y="6165648"/>
            <a:ext cx="143510" cy="409575"/>
          </a:xfrm>
          <a:prstGeom prst="rect">
            <a:avLst/>
          </a:prstGeom>
        </p:spPr>
        <p:txBody>
          <a:bodyPr vert="horz" wrap="square" lIns="0" tIns="14604" rIns="0" bIns="0" rtlCol="0">
            <a:spAutoFit/>
          </a:bodyPr>
          <a:lstStyle/>
          <a:p>
            <a:pPr marL="12700">
              <a:lnSpc>
                <a:spcPct val="100000"/>
              </a:lnSpc>
              <a:spcBef>
                <a:spcPts val="114"/>
              </a:spcBef>
            </a:pPr>
            <a:r>
              <a:rPr sz="2500" spc="-35" dirty="0">
                <a:latin typeface="Symbol"/>
                <a:cs typeface="Symbol"/>
              </a:rPr>
              <a:t></a:t>
            </a:r>
            <a:endParaRPr sz="2500">
              <a:latin typeface="Symbol"/>
              <a:cs typeface="Symbol"/>
            </a:endParaRPr>
          </a:p>
        </p:txBody>
      </p:sp>
      <p:sp>
        <p:nvSpPr>
          <p:cNvPr id="23" name="object 23"/>
          <p:cNvSpPr txBox="1"/>
          <p:nvPr/>
        </p:nvSpPr>
        <p:spPr>
          <a:xfrm>
            <a:off x="3136216" y="5329106"/>
            <a:ext cx="445770" cy="409575"/>
          </a:xfrm>
          <a:prstGeom prst="rect">
            <a:avLst/>
          </a:prstGeom>
        </p:spPr>
        <p:txBody>
          <a:bodyPr vert="horz" wrap="square" lIns="0" tIns="14604" rIns="0" bIns="0" rtlCol="0">
            <a:spAutoFit/>
          </a:bodyPr>
          <a:lstStyle/>
          <a:p>
            <a:pPr marL="38100">
              <a:lnSpc>
                <a:spcPct val="100000"/>
              </a:lnSpc>
              <a:spcBef>
                <a:spcPts val="114"/>
              </a:spcBef>
            </a:pPr>
            <a:r>
              <a:rPr sz="3750" spc="-67" baseline="-4444" dirty="0">
                <a:latin typeface="Symbol"/>
                <a:cs typeface="Symbol"/>
              </a:rPr>
              <a:t></a:t>
            </a:r>
            <a:r>
              <a:rPr sz="2500" spc="-45" dirty="0">
                <a:latin typeface="Times New Roman"/>
                <a:cs typeface="Times New Roman"/>
              </a:rPr>
              <a:t>σ</a:t>
            </a:r>
            <a:r>
              <a:rPr sz="2175" spc="-67" baseline="-24904" dirty="0">
                <a:latin typeface="Times New Roman"/>
                <a:cs typeface="Times New Roman"/>
              </a:rPr>
              <a:t>1</a:t>
            </a:r>
            <a:endParaRPr sz="2175" baseline="-24904">
              <a:latin typeface="Times New Roman"/>
              <a:cs typeface="Times New Roman"/>
            </a:endParaRPr>
          </a:p>
        </p:txBody>
      </p:sp>
      <p:sp>
        <p:nvSpPr>
          <p:cNvPr id="24" name="object 24"/>
          <p:cNvSpPr txBox="1"/>
          <p:nvPr/>
        </p:nvSpPr>
        <p:spPr>
          <a:xfrm>
            <a:off x="2395252" y="5704294"/>
            <a:ext cx="1650364" cy="409575"/>
          </a:xfrm>
          <a:prstGeom prst="rect">
            <a:avLst/>
          </a:prstGeom>
        </p:spPr>
        <p:txBody>
          <a:bodyPr vert="horz" wrap="square" lIns="0" tIns="14604" rIns="0" bIns="0" rtlCol="0">
            <a:spAutoFit/>
          </a:bodyPr>
          <a:lstStyle/>
          <a:p>
            <a:pPr marL="50800">
              <a:lnSpc>
                <a:spcPct val="100000"/>
              </a:lnSpc>
              <a:spcBef>
                <a:spcPts val="114"/>
              </a:spcBef>
              <a:tabLst>
                <a:tab pos="1446530" algn="l"/>
              </a:tabLst>
            </a:pPr>
            <a:r>
              <a:rPr sz="2500" spc="20" dirty="0">
                <a:latin typeface="Times New Roman"/>
                <a:cs typeface="Times New Roman"/>
              </a:rPr>
              <a:t>F'</a:t>
            </a:r>
            <a:r>
              <a:rPr sz="2500" spc="20" dirty="0">
                <a:latin typeface="Symbol"/>
                <a:cs typeface="Symbol"/>
              </a:rPr>
              <a:t></a:t>
            </a:r>
            <a:r>
              <a:rPr sz="2500" spc="-55" dirty="0">
                <a:latin typeface="Times New Roman"/>
                <a:cs typeface="Times New Roman"/>
              </a:rPr>
              <a:t> </a:t>
            </a:r>
            <a:r>
              <a:rPr sz="2500" spc="10" dirty="0">
                <a:latin typeface="Times New Roman"/>
                <a:cs typeface="Times New Roman"/>
              </a:rPr>
              <a:t>U</a:t>
            </a:r>
            <a:r>
              <a:rPr sz="3750" spc="15" baseline="7777" dirty="0">
                <a:latin typeface="Symbol"/>
                <a:cs typeface="Symbol"/>
              </a:rPr>
              <a:t></a:t>
            </a:r>
            <a:r>
              <a:rPr sz="3750" spc="15" baseline="7777" dirty="0">
                <a:latin typeface="Times New Roman"/>
                <a:cs typeface="Times New Roman"/>
              </a:rPr>
              <a:t>	</a:t>
            </a:r>
            <a:r>
              <a:rPr sz="2500" spc="-50" dirty="0">
                <a:latin typeface="Times New Roman"/>
                <a:cs typeface="Times New Roman"/>
              </a:rPr>
              <a:t>σ</a:t>
            </a:r>
            <a:endParaRPr sz="2500">
              <a:latin typeface="Times New Roman"/>
              <a:cs typeface="Times New Roman"/>
            </a:endParaRPr>
          </a:p>
        </p:txBody>
      </p:sp>
      <p:sp>
        <p:nvSpPr>
          <p:cNvPr id="25" name="object 25"/>
          <p:cNvSpPr/>
          <p:nvPr/>
        </p:nvSpPr>
        <p:spPr>
          <a:xfrm>
            <a:off x="2404039" y="4407023"/>
            <a:ext cx="57150" cy="519430"/>
          </a:xfrm>
          <a:custGeom>
            <a:avLst/>
            <a:gdLst/>
            <a:ahLst/>
            <a:cxnLst/>
            <a:rect l="l" t="t" r="r" b="b"/>
            <a:pathLst>
              <a:path w="57150" h="519429">
                <a:moveTo>
                  <a:pt x="57084" y="0"/>
                </a:moveTo>
                <a:lnTo>
                  <a:pt x="57084" y="518918"/>
                </a:lnTo>
              </a:path>
              <a:path w="57150" h="519429">
                <a:moveTo>
                  <a:pt x="0" y="0"/>
                </a:moveTo>
                <a:lnTo>
                  <a:pt x="0" y="518918"/>
                </a:lnTo>
              </a:path>
            </a:pathLst>
          </a:custGeom>
          <a:ln w="17155">
            <a:solidFill>
              <a:srgbClr val="000000"/>
            </a:solidFill>
          </a:ln>
        </p:spPr>
        <p:txBody>
          <a:bodyPr wrap="square" lIns="0" tIns="0" rIns="0" bIns="0" rtlCol="0"/>
          <a:lstStyle/>
          <a:p>
            <a:endParaRPr/>
          </a:p>
        </p:txBody>
      </p:sp>
      <p:sp>
        <p:nvSpPr>
          <p:cNvPr id="26" name="object 26"/>
          <p:cNvSpPr/>
          <p:nvPr/>
        </p:nvSpPr>
        <p:spPr>
          <a:xfrm>
            <a:off x="3275319" y="4407023"/>
            <a:ext cx="56515" cy="519430"/>
          </a:xfrm>
          <a:custGeom>
            <a:avLst/>
            <a:gdLst/>
            <a:ahLst/>
            <a:cxnLst/>
            <a:rect l="l" t="t" r="r" b="b"/>
            <a:pathLst>
              <a:path w="56514" h="519429">
                <a:moveTo>
                  <a:pt x="56456" y="0"/>
                </a:moveTo>
                <a:lnTo>
                  <a:pt x="56456" y="518918"/>
                </a:lnTo>
              </a:path>
              <a:path w="56514" h="519429">
                <a:moveTo>
                  <a:pt x="0" y="0"/>
                </a:moveTo>
                <a:lnTo>
                  <a:pt x="0" y="518918"/>
                </a:lnTo>
              </a:path>
            </a:pathLst>
          </a:custGeom>
          <a:ln w="17155">
            <a:solidFill>
              <a:srgbClr val="000000"/>
            </a:solidFill>
          </a:ln>
        </p:spPr>
        <p:txBody>
          <a:bodyPr wrap="square" lIns="0" tIns="0" rIns="0" bIns="0" rtlCol="0"/>
          <a:lstStyle/>
          <a:p>
            <a:endParaRPr/>
          </a:p>
        </p:txBody>
      </p:sp>
      <p:sp>
        <p:nvSpPr>
          <p:cNvPr id="27" name="object 27"/>
          <p:cNvSpPr txBox="1"/>
          <p:nvPr/>
        </p:nvSpPr>
        <p:spPr>
          <a:xfrm>
            <a:off x="3368629" y="4680946"/>
            <a:ext cx="176530" cy="328930"/>
          </a:xfrm>
          <a:prstGeom prst="rect">
            <a:avLst/>
          </a:prstGeom>
        </p:spPr>
        <p:txBody>
          <a:bodyPr vert="horz" wrap="square" lIns="0" tIns="11430" rIns="0" bIns="0" rtlCol="0">
            <a:spAutoFit/>
          </a:bodyPr>
          <a:lstStyle/>
          <a:p>
            <a:pPr marL="12700">
              <a:lnSpc>
                <a:spcPct val="100000"/>
              </a:lnSpc>
              <a:spcBef>
                <a:spcPts val="90"/>
              </a:spcBef>
            </a:pPr>
            <a:r>
              <a:rPr sz="2000" i="1" spc="-40" dirty="0">
                <a:latin typeface="Times New Roman"/>
                <a:cs typeface="Times New Roman"/>
              </a:rPr>
              <a:t>F</a:t>
            </a:r>
            <a:endParaRPr sz="2000">
              <a:latin typeface="Times New Roman"/>
              <a:cs typeface="Times New Roman"/>
            </a:endParaRPr>
          </a:p>
        </p:txBody>
      </p:sp>
      <p:sp>
        <p:nvSpPr>
          <p:cNvPr id="28" name="object 28"/>
          <p:cNvSpPr txBox="1"/>
          <p:nvPr/>
        </p:nvSpPr>
        <p:spPr>
          <a:xfrm>
            <a:off x="1725172" y="3914374"/>
            <a:ext cx="1555750" cy="960119"/>
          </a:xfrm>
          <a:prstGeom prst="rect">
            <a:avLst/>
          </a:prstGeom>
        </p:spPr>
        <p:txBody>
          <a:bodyPr vert="horz" wrap="square" lIns="0" tIns="33020" rIns="0" bIns="0" rtlCol="0">
            <a:spAutoFit/>
          </a:bodyPr>
          <a:lstStyle/>
          <a:p>
            <a:pPr marL="370205">
              <a:lnSpc>
                <a:spcPct val="100000"/>
              </a:lnSpc>
              <a:spcBef>
                <a:spcPts val="260"/>
              </a:spcBef>
            </a:pPr>
            <a:r>
              <a:rPr sz="2400" spc="-40" dirty="0">
                <a:latin typeface="Symbol"/>
                <a:cs typeface="Symbol"/>
              </a:rPr>
              <a:t></a:t>
            </a:r>
            <a:endParaRPr sz="2400">
              <a:latin typeface="Symbol"/>
              <a:cs typeface="Symbol"/>
            </a:endParaRPr>
          </a:p>
          <a:p>
            <a:pPr marL="12700">
              <a:lnSpc>
                <a:spcPct val="100000"/>
              </a:lnSpc>
              <a:spcBef>
                <a:spcPts val="229"/>
              </a:spcBef>
              <a:tabLst>
                <a:tab pos="769620" algn="l"/>
              </a:tabLst>
            </a:pPr>
            <a:r>
              <a:rPr sz="3400" spc="-445" dirty="0">
                <a:latin typeface="Times New Roman"/>
                <a:cs typeface="Times New Roman"/>
              </a:rPr>
              <a:t>m</a:t>
            </a:r>
            <a:r>
              <a:rPr sz="3400" spc="-355" dirty="0">
                <a:latin typeface="Times New Roman"/>
                <a:cs typeface="Times New Roman"/>
              </a:rPr>
              <a:t>i</a:t>
            </a:r>
            <a:r>
              <a:rPr sz="3400" spc="-40" dirty="0">
                <a:latin typeface="Times New Roman"/>
                <a:cs typeface="Times New Roman"/>
              </a:rPr>
              <a:t>n</a:t>
            </a:r>
            <a:r>
              <a:rPr sz="3400" dirty="0">
                <a:latin typeface="Times New Roman"/>
                <a:cs typeface="Times New Roman"/>
              </a:rPr>
              <a:t>	</a:t>
            </a:r>
            <a:r>
              <a:rPr sz="3400" spc="290" dirty="0">
                <a:latin typeface="Times New Roman"/>
                <a:cs typeface="Times New Roman"/>
              </a:rPr>
              <a:t>F</a:t>
            </a:r>
            <a:r>
              <a:rPr sz="3400" spc="-30" dirty="0">
                <a:latin typeface="Times New Roman"/>
                <a:cs typeface="Times New Roman"/>
              </a:rPr>
              <a:t>-</a:t>
            </a:r>
            <a:r>
              <a:rPr sz="3400" spc="-415" dirty="0">
                <a:latin typeface="Times New Roman"/>
                <a:cs typeface="Times New Roman"/>
              </a:rPr>
              <a:t> </a:t>
            </a:r>
            <a:r>
              <a:rPr sz="3400" spc="-80" dirty="0">
                <a:latin typeface="Times New Roman"/>
                <a:cs typeface="Times New Roman"/>
              </a:rPr>
              <a:t>F'</a:t>
            </a:r>
            <a:endParaRPr sz="3400">
              <a:latin typeface="Times New Roman"/>
              <a:cs typeface="Times New Roman"/>
            </a:endParaRPr>
          </a:p>
        </p:txBody>
      </p:sp>
      <p:sp>
        <p:nvSpPr>
          <p:cNvPr id="29" name="object 29"/>
          <p:cNvSpPr txBox="1"/>
          <p:nvPr/>
        </p:nvSpPr>
        <p:spPr>
          <a:xfrm>
            <a:off x="1109028" y="4884420"/>
            <a:ext cx="605536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333399"/>
                </a:solidFill>
                <a:latin typeface="Tahoma"/>
                <a:cs typeface="Tahoma"/>
              </a:rPr>
              <a:t>Compute</a:t>
            </a:r>
            <a:r>
              <a:rPr sz="2800" spc="-15" dirty="0">
                <a:solidFill>
                  <a:srgbClr val="333399"/>
                </a:solidFill>
                <a:latin typeface="Tahoma"/>
                <a:cs typeface="Tahoma"/>
              </a:rPr>
              <a:t> </a:t>
            </a:r>
            <a:r>
              <a:rPr sz="2800" spc="-5" dirty="0">
                <a:solidFill>
                  <a:srgbClr val="333399"/>
                </a:solidFill>
                <a:latin typeface="Tahoma"/>
                <a:cs typeface="Tahoma"/>
              </a:rPr>
              <a:t>closest</a:t>
            </a:r>
            <a:r>
              <a:rPr sz="2800" spc="-10" dirty="0">
                <a:solidFill>
                  <a:srgbClr val="333399"/>
                </a:solidFill>
                <a:latin typeface="Tahoma"/>
                <a:cs typeface="Tahoma"/>
              </a:rPr>
              <a:t> </a:t>
            </a:r>
            <a:r>
              <a:rPr sz="2800" spc="-30" dirty="0">
                <a:solidFill>
                  <a:srgbClr val="333399"/>
                </a:solidFill>
                <a:latin typeface="Tahoma"/>
                <a:cs typeface="Tahoma"/>
              </a:rPr>
              <a:t>rank-2</a:t>
            </a:r>
            <a:r>
              <a:rPr sz="2800" spc="-15" dirty="0">
                <a:solidFill>
                  <a:srgbClr val="333399"/>
                </a:solidFill>
                <a:latin typeface="Tahoma"/>
                <a:cs typeface="Tahoma"/>
              </a:rPr>
              <a:t> </a:t>
            </a:r>
            <a:r>
              <a:rPr sz="2800" spc="-5" dirty="0">
                <a:solidFill>
                  <a:srgbClr val="333399"/>
                </a:solidFill>
                <a:latin typeface="Tahoma"/>
                <a:cs typeface="Tahoma"/>
              </a:rPr>
              <a:t>approximation</a:t>
            </a:r>
            <a:endParaRPr sz="2800">
              <a:latin typeface="Tahoma"/>
              <a:cs typeface="Tahoma"/>
            </a:endParaRPr>
          </a:p>
        </p:txBody>
      </p:sp>
      <p:pic>
        <p:nvPicPr>
          <p:cNvPr id="30" name="Picture 29">
            <a:extLst>
              <a:ext uri="{FF2B5EF4-FFF2-40B4-BE49-F238E27FC236}">
                <a16:creationId xmlns="" xmlns:a16="http://schemas.microsoft.com/office/drawing/2014/main" id="{B50B5E38-26EB-C3B7-123C-86172A4201E7}"/>
              </a:ext>
            </a:extLst>
          </p:cNvPr>
          <p:cNvPicPr>
            <a:picLocks noChangeAspect="1"/>
          </p:cNvPicPr>
          <p:nvPr/>
        </p:nvPicPr>
        <p:blipFill>
          <a:blip r:embed="rId2"/>
          <a:stretch>
            <a:fillRect/>
          </a:stretch>
        </p:blipFill>
        <p:spPr>
          <a:xfrm>
            <a:off x="4675660" y="4288710"/>
            <a:ext cx="3886200" cy="660400"/>
          </a:xfrm>
          <a:prstGeom prst="rect">
            <a:avLst/>
          </a:prstGeom>
        </p:spPr>
      </p:pic>
      <p:cxnSp>
        <p:nvCxnSpPr>
          <p:cNvPr id="32" name="Straight Arrow Connector 31">
            <a:extLst>
              <a:ext uri="{FF2B5EF4-FFF2-40B4-BE49-F238E27FC236}">
                <a16:creationId xmlns="" xmlns:a16="http://schemas.microsoft.com/office/drawing/2014/main" id="{EF77FAD6-5CFC-6716-65E8-351362F9C27E}"/>
              </a:ext>
            </a:extLst>
          </p:cNvPr>
          <p:cNvCxnSpPr/>
          <p:nvPr/>
        </p:nvCxnSpPr>
        <p:spPr>
          <a:xfrm>
            <a:off x="3756200" y="4666738"/>
            <a:ext cx="696399" cy="0"/>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837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3FC406F-0A6D-D230-FE2E-6420D30A8862}"/>
              </a:ext>
            </a:extLst>
          </p:cNvPr>
          <p:cNvPicPr>
            <a:picLocks noChangeAspect="1"/>
          </p:cNvPicPr>
          <p:nvPr/>
        </p:nvPicPr>
        <p:blipFill rotWithShape="1">
          <a:blip r:embed="rId2"/>
          <a:srcRect b="1613"/>
          <a:stretch/>
        </p:blipFill>
        <p:spPr>
          <a:xfrm>
            <a:off x="0" y="685800"/>
            <a:ext cx="9104234" cy="4648200"/>
          </a:xfrm>
          <a:prstGeom prst="rect">
            <a:avLst/>
          </a:prstGeom>
        </p:spPr>
      </p:pic>
    </p:spTree>
    <p:extLst>
      <p:ext uri="{BB962C8B-B14F-4D97-AF65-F5344CB8AC3E}">
        <p14:creationId xmlns:p14="http://schemas.microsoft.com/office/powerpoint/2010/main" val="25216872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79975" y="2286000"/>
            <a:ext cx="2463800" cy="2463800"/>
          </a:xfrm>
          <a:prstGeom prst="rect">
            <a:avLst/>
          </a:prstGeom>
        </p:spPr>
      </p:pic>
      <p:pic>
        <p:nvPicPr>
          <p:cNvPr id="3" name="object 3"/>
          <p:cNvPicPr/>
          <p:nvPr/>
        </p:nvPicPr>
        <p:blipFill>
          <a:blip r:embed="rId3" cstate="print"/>
          <a:stretch>
            <a:fillRect/>
          </a:stretch>
        </p:blipFill>
        <p:spPr>
          <a:xfrm>
            <a:off x="2220912" y="2286000"/>
            <a:ext cx="2463800" cy="2463800"/>
          </a:xfrm>
          <a:prstGeom prst="rect">
            <a:avLst/>
          </a:prstGeom>
        </p:spPr>
      </p:pic>
      <p:sp>
        <p:nvSpPr>
          <p:cNvPr id="4" name="object 4"/>
          <p:cNvSpPr txBox="1"/>
          <p:nvPr/>
        </p:nvSpPr>
        <p:spPr>
          <a:xfrm>
            <a:off x="612140" y="5306695"/>
            <a:ext cx="8372475" cy="1511300"/>
          </a:xfrm>
          <a:prstGeom prst="rect">
            <a:avLst/>
          </a:prstGeom>
        </p:spPr>
        <p:txBody>
          <a:bodyPr vert="horz" wrap="square" lIns="0" tIns="12700" rIns="0" bIns="0" rtlCol="0">
            <a:spAutoFit/>
          </a:bodyPr>
          <a:lstStyle/>
          <a:p>
            <a:pPr marL="169545">
              <a:lnSpc>
                <a:spcPct val="100000"/>
              </a:lnSpc>
              <a:spcBef>
                <a:spcPts val="100"/>
              </a:spcBef>
            </a:pPr>
            <a:r>
              <a:rPr sz="2800" spc="-5" dirty="0">
                <a:latin typeface="Tahoma"/>
                <a:cs typeface="Tahoma"/>
              </a:rPr>
              <a:t>Non-singular</a:t>
            </a:r>
            <a:r>
              <a:rPr sz="2800" spc="5" dirty="0">
                <a:latin typeface="Tahoma"/>
                <a:cs typeface="Tahoma"/>
              </a:rPr>
              <a:t> </a:t>
            </a:r>
            <a:r>
              <a:rPr sz="2800" dirty="0">
                <a:latin typeface="Tahoma"/>
                <a:cs typeface="Tahoma"/>
              </a:rPr>
              <a:t>F</a:t>
            </a:r>
            <a:r>
              <a:rPr sz="2800" spc="10" dirty="0">
                <a:latin typeface="Tahoma"/>
                <a:cs typeface="Tahoma"/>
              </a:rPr>
              <a:t> </a:t>
            </a:r>
            <a:r>
              <a:rPr sz="2800" dirty="0">
                <a:latin typeface="Tahoma"/>
                <a:cs typeface="Tahoma"/>
              </a:rPr>
              <a:t>causes</a:t>
            </a:r>
            <a:r>
              <a:rPr sz="2800" spc="10" dirty="0">
                <a:latin typeface="Tahoma"/>
                <a:cs typeface="Tahoma"/>
              </a:rPr>
              <a:t> </a:t>
            </a:r>
            <a:r>
              <a:rPr sz="2800" spc="-5" dirty="0">
                <a:latin typeface="Tahoma"/>
                <a:cs typeface="Tahoma"/>
              </a:rPr>
              <a:t>epipolar</a:t>
            </a:r>
            <a:r>
              <a:rPr sz="2800" spc="10" dirty="0">
                <a:latin typeface="Tahoma"/>
                <a:cs typeface="Tahoma"/>
              </a:rPr>
              <a:t> </a:t>
            </a:r>
            <a:r>
              <a:rPr sz="2800" spc="-5" dirty="0">
                <a:latin typeface="Tahoma"/>
                <a:cs typeface="Tahoma"/>
              </a:rPr>
              <a:t>lines</a:t>
            </a:r>
            <a:r>
              <a:rPr sz="2800" spc="10" dirty="0">
                <a:latin typeface="Tahoma"/>
                <a:cs typeface="Tahoma"/>
              </a:rPr>
              <a:t> </a:t>
            </a:r>
            <a:r>
              <a:rPr sz="2800" dirty="0">
                <a:latin typeface="Tahoma"/>
                <a:cs typeface="Tahoma"/>
              </a:rPr>
              <a:t>not</a:t>
            </a:r>
            <a:r>
              <a:rPr sz="2800" spc="10" dirty="0">
                <a:latin typeface="Tahoma"/>
                <a:cs typeface="Tahoma"/>
              </a:rPr>
              <a:t> </a:t>
            </a:r>
            <a:r>
              <a:rPr sz="2800" spc="-10" dirty="0">
                <a:latin typeface="Tahoma"/>
                <a:cs typeface="Tahoma"/>
              </a:rPr>
              <a:t>converging.</a:t>
            </a:r>
            <a:endParaRPr sz="2800">
              <a:latin typeface="Tahoma"/>
              <a:cs typeface="Tahoma"/>
            </a:endParaRPr>
          </a:p>
          <a:p>
            <a:pPr>
              <a:lnSpc>
                <a:spcPct val="100000"/>
              </a:lnSpc>
              <a:spcBef>
                <a:spcPts val="35"/>
              </a:spcBef>
            </a:pPr>
            <a:endParaRPr sz="2900">
              <a:latin typeface="Tahoma"/>
              <a:cs typeface="Tahoma"/>
            </a:endParaRPr>
          </a:p>
          <a:p>
            <a:pPr marL="12700" marR="909319">
              <a:lnSpc>
                <a:spcPct val="100000"/>
              </a:lnSpc>
              <a:spcBef>
                <a:spcPts val="5"/>
              </a:spcBef>
            </a:pPr>
            <a:r>
              <a:rPr sz="2000" spc="-5" dirty="0">
                <a:latin typeface="Tahoma"/>
                <a:cs typeface="Tahoma"/>
              </a:rPr>
              <a:t>From Hartley</a:t>
            </a:r>
            <a:r>
              <a:rPr sz="2000" spc="5" dirty="0">
                <a:latin typeface="Tahoma"/>
                <a:cs typeface="Tahoma"/>
              </a:rPr>
              <a:t> </a:t>
            </a:r>
            <a:r>
              <a:rPr sz="2000" spc="-5" dirty="0">
                <a:latin typeface="Tahoma"/>
                <a:cs typeface="Tahoma"/>
              </a:rPr>
              <a:t>and Zisserman, “Multiple</a:t>
            </a:r>
            <a:r>
              <a:rPr sz="2000" dirty="0">
                <a:latin typeface="Tahoma"/>
                <a:cs typeface="Tahoma"/>
              </a:rPr>
              <a:t> view</a:t>
            </a:r>
            <a:r>
              <a:rPr sz="2000" spc="5" dirty="0">
                <a:latin typeface="Tahoma"/>
                <a:cs typeface="Tahoma"/>
              </a:rPr>
              <a:t> </a:t>
            </a:r>
            <a:r>
              <a:rPr sz="2000" spc="-5" dirty="0">
                <a:latin typeface="Tahoma"/>
                <a:cs typeface="Tahoma"/>
              </a:rPr>
              <a:t>geometry</a:t>
            </a:r>
            <a:r>
              <a:rPr sz="2000" spc="5" dirty="0">
                <a:latin typeface="Tahoma"/>
                <a:cs typeface="Tahoma"/>
              </a:rPr>
              <a:t> </a:t>
            </a:r>
            <a:r>
              <a:rPr sz="2000" dirty="0">
                <a:latin typeface="Tahoma"/>
                <a:cs typeface="Tahoma"/>
              </a:rPr>
              <a:t>in </a:t>
            </a:r>
            <a:r>
              <a:rPr sz="2000" spc="-5" dirty="0">
                <a:latin typeface="Tahoma"/>
                <a:cs typeface="Tahoma"/>
              </a:rPr>
              <a:t>computer </a:t>
            </a:r>
            <a:r>
              <a:rPr sz="2000" spc="-610" dirty="0">
                <a:latin typeface="Tahoma"/>
                <a:cs typeface="Tahoma"/>
              </a:rPr>
              <a:t> </a:t>
            </a:r>
            <a:r>
              <a:rPr sz="2000" spc="-30" dirty="0">
                <a:latin typeface="Tahoma"/>
                <a:cs typeface="Tahoma"/>
              </a:rPr>
              <a:t>vision”,</a:t>
            </a:r>
            <a:r>
              <a:rPr sz="2000" spc="-15" dirty="0">
                <a:latin typeface="Tahoma"/>
                <a:cs typeface="Tahoma"/>
              </a:rPr>
              <a:t> </a:t>
            </a:r>
            <a:r>
              <a:rPr sz="2000" spc="-5" dirty="0">
                <a:latin typeface="Tahoma"/>
                <a:cs typeface="Tahoma"/>
              </a:rPr>
              <a:t>Cambridge </a:t>
            </a:r>
            <a:r>
              <a:rPr sz="2000" spc="-35" dirty="0">
                <a:latin typeface="Tahoma"/>
                <a:cs typeface="Tahoma"/>
              </a:rPr>
              <a:t>Univ.</a:t>
            </a:r>
            <a:r>
              <a:rPr sz="2000" spc="-10" dirty="0">
                <a:latin typeface="Tahoma"/>
                <a:cs typeface="Tahoma"/>
              </a:rPr>
              <a:t> </a:t>
            </a:r>
            <a:r>
              <a:rPr sz="2000" spc="-5" dirty="0">
                <a:latin typeface="Tahoma"/>
                <a:cs typeface="Tahoma"/>
              </a:rPr>
              <a:t>Press</a:t>
            </a:r>
            <a:r>
              <a:rPr sz="2000" spc="-10" dirty="0">
                <a:latin typeface="Tahoma"/>
                <a:cs typeface="Tahoma"/>
              </a:rPr>
              <a:t> </a:t>
            </a:r>
            <a:r>
              <a:rPr sz="2000" spc="-5" dirty="0">
                <a:latin typeface="Tahoma"/>
                <a:cs typeface="Tahoma"/>
              </a:rPr>
              <a:t>(2000)</a:t>
            </a:r>
            <a:endParaRPr sz="2000">
              <a:latin typeface="Tahoma"/>
              <a:cs typeface="Tahoma"/>
            </a:endParaRPr>
          </a:p>
        </p:txBody>
      </p:sp>
      <p:sp>
        <p:nvSpPr>
          <p:cNvPr id="5" name="object 5"/>
          <p:cNvSpPr txBox="1">
            <a:spLocks noGrp="1"/>
          </p:cNvSpPr>
          <p:nvPr>
            <p:ph type="title"/>
          </p:nvPr>
        </p:nvSpPr>
        <p:spPr>
          <a:xfrm>
            <a:off x="1320164" y="338328"/>
            <a:ext cx="3650615" cy="1369695"/>
          </a:xfrm>
          <a:prstGeom prst="rect">
            <a:avLst/>
          </a:prstGeom>
        </p:spPr>
        <p:txBody>
          <a:bodyPr vert="horz" wrap="square" lIns="0" tIns="9525" rIns="0" bIns="0" rtlCol="0">
            <a:spAutoFit/>
          </a:bodyPr>
          <a:lstStyle/>
          <a:p>
            <a:pPr marL="12700" marR="5080">
              <a:lnSpc>
                <a:spcPct val="100400"/>
              </a:lnSpc>
              <a:spcBef>
                <a:spcPts val="75"/>
              </a:spcBef>
            </a:pPr>
            <a:r>
              <a:rPr dirty="0"/>
              <a:t>The</a:t>
            </a:r>
            <a:r>
              <a:rPr spc="-70" dirty="0"/>
              <a:t> </a:t>
            </a:r>
            <a:r>
              <a:rPr spc="-10" dirty="0"/>
              <a:t>singularity </a:t>
            </a:r>
            <a:r>
              <a:rPr spc="-1360" dirty="0"/>
              <a:t> </a:t>
            </a:r>
            <a:r>
              <a:rPr spc="-15" dirty="0"/>
              <a:t>constraint</a:t>
            </a:r>
          </a:p>
        </p:txBody>
      </p:sp>
      <p:sp>
        <p:nvSpPr>
          <p:cNvPr id="6" name="object 6"/>
          <p:cNvSpPr txBox="1"/>
          <p:nvPr/>
        </p:nvSpPr>
        <p:spPr>
          <a:xfrm>
            <a:off x="269875" y="3068320"/>
            <a:ext cx="1885950" cy="875665"/>
          </a:xfrm>
          <a:prstGeom prst="rect">
            <a:avLst/>
          </a:prstGeom>
        </p:spPr>
        <p:txBody>
          <a:bodyPr vert="horz" wrap="square" lIns="0" tIns="29209" rIns="0" bIns="0" rtlCol="0">
            <a:spAutoFit/>
          </a:bodyPr>
          <a:lstStyle/>
          <a:p>
            <a:pPr marL="849630" marR="5080" indent="-837565">
              <a:lnSpc>
                <a:spcPts val="3329"/>
              </a:lnSpc>
              <a:spcBef>
                <a:spcPts val="229"/>
              </a:spcBef>
            </a:pPr>
            <a:r>
              <a:rPr sz="2800" spc="5" dirty="0">
                <a:latin typeface="Tahoma"/>
                <a:cs typeface="Tahoma"/>
              </a:rPr>
              <a:t>N</a:t>
            </a:r>
            <a:r>
              <a:rPr sz="2800" dirty="0">
                <a:latin typeface="Tahoma"/>
                <a:cs typeface="Tahoma"/>
              </a:rPr>
              <a:t>ons</a:t>
            </a:r>
            <a:r>
              <a:rPr sz="2800" spc="-5" dirty="0">
                <a:latin typeface="Tahoma"/>
                <a:cs typeface="Tahoma"/>
              </a:rPr>
              <a:t>i</a:t>
            </a:r>
            <a:r>
              <a:rPr sz="2800" dirty="0">
                <a:latin typeface="Tahoma"/>
                <a:cs typeface="Tahoma"/>
              </a:rPr>
              <a:t>ngu</a:t>
            </a:r>
            <a:r>
              <a:rPr sz="2800" spc="-5" dirty="0">
                <a:latin typeface="Tahoma"/>
                <a:cs typeface="Tahoma"/>
              </a:rPr>
              <a:t>l</a:t>
            </a:r>
            <a:r>
              <a:rPr sz="2800" spc="5" dirty="0">
                <a:latin typeface="Tahoma"/>
                <a:cs typeface="Tahoma"/>
              </a:rPr>
              <a:t>a</a:t>
            </a:r>
            <a:r>
              <a:rPr sz="2800" dirty="0">
                <a:latin typeface="Tahoma"/>
                <a:cs typeface="Tahoma"/>
              </a:rPr>
              <a:t>r  F</a:t>
            </a:r>
            <a:endParaRPr sz="2800">
              <a:latin typeface="Tahoma"/>
              <a:cs typeface="Tahoma"/>
            </a:endParaRPr>
          </a:p>
        </p:txBody>
      </p:sp>
      <p:sp>
        <p:nvSpPr>
          <p:cNvPr id="7" name="object 7"/>
          <p:cNvSpPr txBox="1"/>
          <p:nvPr/>
        </p:nvSpPr>
        <p:spPr>
          <a:xfrm>
            <a:off x="7514431" y="2795270"/>
            <a:ext cx="1295400" cy="875665"/>
          </a:xfrm>
          <a:prstGeom prst="rect">
            <a:avLst/>
          </a:prstGeom>
        </p:spPr>
        <p:txBody>
          <a:bodyPr vert="horz" wrap="square" lIns="0" tIns="29209" rIns="0" bIns="0" rtlCol="0">
            <a:spAutoFit/>
          </a:bodyPr>
          <a:lstStyle/>
          <a:p>
            <a:pPr marL="554355" marR="5080" indent="-542290">
              <a:lnSpc>
                <a:spcPts val="3329"/>
              </a:lnSpc>
              <a:spcBef>
                <a:spcPts val="229"/>
              </a:spcBef>
            </a:pPr>
            <a:r>
              <a:rPr sz="2800" dirty="0">
                <a:latin typeface="Tahoma"/>
                <a:cs typeface="Tahoma"/>
              </a:rPr>
              <a:t>S</a:t>
            </a:r>
            <a:r>
              <a:rPr sz="2800" spc="-5" dirty="0">
                <a:latin typeface="Tahoma"/>
                <a:cs typeface="Tahoma"/>
              </a:rPr>
              <a:t>i</a:t>
            </a:r>
            <a:r>
              <a:rPr sz="2800" dirty="0">
                <a:latin typeface="Tahoma"/>
                <a:cs typeface="Tahoma"/>
              </a:rPr>
              <a:t>ngu</a:t>
            </a:r>
            <a:r>
              <a:rPr sz="2800" spc="-5" dirty="0">
                <a:latin typeface="Tahoma"/>
                <a:cs typeface="Tahoma"/>
              </a:rPr>
              <a:t>l</a:t>
            </a:r>
            <a:r>
              <a:rPr sz="2800" spc="5" dirty="0">
                <a:latin typeface="Tahoma"/>
                <a:cs typeface="Tahoma"/>
              </a:rPr>
              <a:t>a</a:t>
            </a:r>
            <a:r>
              <a:rPr sz="2800" dirty="0">
                <a:latin typeface="Tahoma"/>
                <a:cs typeface="Tahoma"/>
              </a:rPr>
              <a:t>r  F</a:t>
            </a:r>
            <a:endParaRPr sz="2800">
              <a:latin typeface="Tahoma"/>
              <a:cs typeface="Tahoma"/>
            </a:endParaRPr>
          </a:p>
        </p:txBody>
      </p:sp>
    </p:spTree>
    <p:extLst>
      <p:ext uri="{BB962C8B-B14F-4D97-AF65-F5344CB8AC3E}">
        <p14:creationId xmlns:p14="http://schemas.microsoft.com/office/powerpoint/2010/main" val="1446165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AD5B0-E276-8253-76B0-6B624B97F9BD}"/>
              </a:ext>
            </a:extLst>
          </p:cNvPr>
          <p:cNvSpPr>
            <a:spLocks noGrp="1"/>
          </p:cNvSpPr>
          <p:nvPr>
            <p:ph type="title"/>
          </p:nvPr>
        </p:nvSpPr>
        <p:spPr>
          <a:xfrm>
            <a:off x="1371600" y="914400"/>
            <a:ext cx="7462520" cy="677108"/>
          </a:xfrm>
        </p:spPr>
        <p:txBody>
          <a:bodyPr>
            <a:normAutofit fontScale="90000"/>
          </a:bodyPr>
          <a:lstStyle/>
          <a:p>
            <a:r>
              <a:rPr lang="en-US" dirty="0"/>
              <a:t>Geometric distance </a:t>
            </a:r>
          </a:p>
        </p:txBody>
      </p:sp>
      <p:sp>
        <p:nvSpPr>
          <p:cNvPr id="3" name="Text Placeholder 2">
            <a:extLst>
              <a:ext uri="{FF2B5EF4-FFF2-40B4-BE49-F238E27FC236}">
                <a16:creationId xmlns="" xmlns:a16="http://schemas.microsoft.com/office/drawing/2014/main" id="{EE718299-A8BA-C896-A81F-31F8C49BA1F3}"/>
              </a:ext>
            </a:extLst>
          </p:cNvPr>
          <p:cNvSpPr>
            <a:spLocks noGrp="1"/>
          </p:cNvSpPr>
          <p:nvPr>
            <p:ph type="body" idx="1"/>
          </p:nvPr>
        </p:nvSpPr>
        <p:spPr>
          <a:xfrm>
            <a:off x="228600" y="2133600"/>
            <a:ext cx="8686800" cy="4038600"/>
          </a:xfrm>
        </p:spPr>
        <p:txBody>
          <a:bodyPr/>
          <a:lstStyle/>
          <a:p>
            <a:r>
              <a:rPr lang="en-IN" sz="2800" dirty="0"/>
              <a:t>This section describe ways minimize a geometric image distance.</a:t>
            </a:r>
          </a:p>
          <a:p>
            <a:endParaRPr lang="en-IN" sz="2800" dirty="0"/>
          </a:p>
          <a:p>
            <a:pPr marL="514350" indent="-514350">
              <a:buAutoNum type="arabicPeriod"/>
            </a:pPr>
            <a:r>
              <a:rPr lang="en-IN" sz="2800" dirty="0"/>
              <a:t>Parametrization of rank-2 matrices: </a:t>
            </a:r>
          </a:p>
          <a:p>
            <a:endParaRPr lang="en-IN" sz="2400" dirty="0"/>
          </a:p>
          <a:p>
            <a:r>
              <a:rPr lang="en-IN" sz="2400" dirty="0"/>
              <a:t>The non-linear minimization of the geometric distance cost functions requires a parametrization of the fundamental matrix which enforces the rank 2 property of the matrix.</a:t>
            </a:r>
            <a:endParaRPr lang="en-US" sz="2400" dirty="0"/>
          </a:p>
        </p:txBody>
      </p:sp>
    </p:spTree>
    <p:extLst>
      <p:ext uri="{BB962C8B-B14F-4D97-AF65-F5344CB8AC3E}">
        <p14:creationId xmlns:p14="http://schemas.microsoft.com/office/powerpoint/2010/main" val="18669209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B56CA711-89B7-A5CC-BAF3-7F31B5D29D2E}"/>
              </a:ext>
            </a:extLst>
          </p:cNvPr>
          <p:cNvSpPr>
            <a:spLocks noGrp="1"/>
          </p:cNvSpPr>
          <p:nvPr>
            <p:ph type="body" idx="1"/>
          </p:nvPr>
        </p:nvSpPr>
        <p:spPr>
          <a:xfrm>
            <a:off x="228600" y="1945726"/>
            <a:ext cx="8444545" cy="5539978"/>
          </a:xfrm>
        </p:spPr>
        <p:txBody>
          <a:bodyPr/>
          <a:lstStyle/>
          <a:p>
            <a:pPr algn="l"/>
            <a:r>
              <a:rPr lang="en-IN" sz="2000" b="0" i="0" dirty="0">
                <a:effectLst/>
                <a:latin typeface="Times New Roman" pitchFamily="18" charset="0"/>
                <a:cs typeface="Times New Roman" pitchFamily="18" charset="0"/>
              </a:rPr>
              <a:t>There are a number of ways to parametrize the fundamental matrix. </a:t>
            </a:r>
          </a:p>
          <a:p>
            <a:pPr algn="l"/>
            <a:endParaRPr lang="en-IN" sz="2000" dirty="0">
              <a:latin typeface="Times New Roman" pitchFamily="18" charset="0"/>
              <a:cs typeface="Times New Roman" pitchFamily="18" charset="0"/>
            </a:endParaRPr>
          </a:p>
          <a:p>
            <a:pPr algn="l"/>
            <a:r>
              <a:rPr lang="en-IN" sz="2000" b="0" i="0" dirty="0">
                <a:effectLst/>
                <a:latin typeface="Times New Roman" pitchFamily="18" charset="0"/>
                <a:cs typeface="Times New Roman" pitchFamily="18" charset="0"/>
              </a:rPr>
              <a:t>One way is to over-parameterize it, which means that we use more parameters than are strictly necessary. This is often done by writing the fundamental matrix as the product of a non-singular matrix and a skew-symmetric matrix.</a:t>
            </a:r>
          </a:p>
          <a:p>
            <a:pPr algn="l"/>
            <a:endParaRPr lang="en-IN" sz="2000" b="0" i="0" dirty="0">
              <a:effectLst/>
              <a:latin typeface="Times New Roman" pitchFamily="18" charset="0"/>
              <a:cs typeface="Times New Roman" pitchFamily="18" charset="0"/>
            </a:endParaRPr>
          </a:p>
          <a:p>
            <a:pPr algn="l"/>
            <a:r>
              <a:rPr lang="en-IN" sz="2000" b="0" i="0" dirty="0">
                <a:effectLst/>
                <a:latin typeface="Times New Roman" pitchFamily="18" charset="0"/>
                <a:cs typeface="Times New Roman" pitchFamily="18" charset="0"/>
              </a:rPr>
              <a:t>Another way to parametrize the fundamental matrix is to use the </a:t>
            </a:r>
            <a:r>
              <a:rPr lang="en-IN" sz="2000" b="0" i="0" dirty="0" err="1">
                <a:effectLst/>
                <a:latin typeface="Times New Roman" pitchFamily="18" charset="0"/>
                <a:cs typeface="Times New Roman" pitchFamily="18" charset="0"/>
              </a:rPr>
              <a:t>epipolar</a:t>
            </a:r>
            <a:r>
              <a:rPr lang="en-IN" sz="2000" b="0" i="0" dirty="0">
                <a:effectLst/>
                <a:latin typeface="Times New Roman" pitchFamily="18" charset="0"/>
                <a:cs typeface="Times New Roman" pitchFamily="18" charset="0"/>
              </a:rPr>
              <a:t> parametrization. This parametrization specifies the first two columns of the fundamental matrix, along with two multipliers </a:t>
            </a:r>
            <a:r>
              <a:rPr lang="el-GR" sz="2000" b="0" i="0" dirty="0">
                <a:effectLst/>
                <a:latin typeface="Times New Roman" pitchFamily="18" charset="0"/>
                <a:cs typeface="Times New Roman" pitchFamily="18" charset="0"/>
              </a:rPr>
              <a:t>α </a:t>
            </a:r>
            <a:r>
              <a:rPr lang="en-IN" sz="2000" b="0" i="0" dirty="0">
                <a:effectLst/>
                <a:latin typeface="Times New Roman" pitchFamily="18" charset="0"/>
                <a:cs typeface="Times New Roman" pitchFamily="18" charset="0"/>
              </a:rPr>
              <a:t>and </a:t>
            </a:r>
            <a:r>
              <a:rPr lang="el-GR" sz="2000" b="0" i="0" dirty="0">
                <a:effectLst/>
                <a:latin typeface="Times New Roman" pitchFamily="18" charset="0"/>
                <a:cs typeface="Times New Roman" pitchFamily="18" charset="0"/>
              </a:rPr>
              <a:t>β </a:t>
            </a:r>
            <a:r>
              <a:rPr lang="en-IN" sz="2000" b="0" i="0" dirty="0">
                <a:effectLst/>
                <a:latin typeface="Times New Roman" pitchFamily="18" charset="0"/>
                <a:cs typeface="Times New Roman" pitchFamily="18" charset="0"/>
              </a:rPr>
              <a:t>such that the third column can be written as a linear combination of the first two columns.</a:t>
            </a:r>
          </a:p>
          <a:p>
            <a:pPr algn="l"/>
            <a:endParaRPr lang="en-IN"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6921335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8AA968AB-8C82-7AE3-0065-57549496D0C1}"/>
              </a:ext>
            </a:extLst>
          </p:cNvPr>
          <p:cNvSpPr>
            <a:spLocks noGrp="1"/>
          </p:cNvSpPr>
          <p:nvPr>
            <p:ph type="body" idx="1"/>
          </p:nvPr>
        </p:nvSpPr>
        <p:spPr>
          <a:xfrm>
            <a:off x="228600" y="1945726"/>
            <a:ext cx="8686800" cy="4431983"/>
          </a:xfrm>
        </p:spPr>
        <p:txBody>
          <a:bodyPr/>
          <a:lstStyle/>
          <a:p>
            <a:pPr algn="l"/>
            <a:endParaRPr lang="en-IN" sz="3200" b="0" i="0" dirty="0">
              <a:effectLst/>
              <a:latin typeface="Times New Roman" pitchFamily="18" charset="0"/>
              <a:cs typeface="Times New Roman" pitchFamily="18" charset="0"/>
            </a:endParaRPr>
          </a:p>
          <a:p>
            <a:pPr algn="l"/>
            <a:r>
              <a:rPr lang="en-IN" sz="3200" b="0" i="0" dirty="0">
                <a:effectLst/>
                <a:latin typeface="Times New Roman" pitchFamily="18" charset="0"/>
                <a:cs typeface="Times New Roman" pitchFamily="18" charset="0"/>
              </a:rPr>
              <a:t>Finally, the both </a:t>
            </a:r>
            <a:r>
              <a:rPr lang="en-IN" sz="3200" b="0" i="0" dirty="0" err="1">
                <a:effectLst/>
                <a:latin typeface="Times New Roman" pitchFamily="18" charset="0"/>
                <a:cs typeface="Times New Roman" pitchFamily="18" charset="0"/>
              </a:rPr>
              <a:t>epipoles</a:t>
            </a:r>
            <a:r>
              <a:rPr lang="en-IN" sz="3200" b="0" i="0" dirty="0">
                <a:effectLst/>
                <a:latin typeface="Times New Roman" pitchFamily="18" charset="0"/>
                <a:cs typeface="Times New Roman" pitchFamily="18" charset="0"/>
              </a:rPr>
              <a:t> as parameters parametrization specifies both </a:t>
            </a:r>
            <a:r>
              <a:rPr lang="en-IN" sz="3200" b="0" i="0" dirty="0" err="1">
                <a:effectLst/>
                <a:latin typeface="Times New Roman" pitchFamily="18" charset="0"/>
                <a:cs typeface="Times New Roman" pitchFamily="18" charset="0"/>
              </a:rPr>
              <a:t>epipoles</a:t>
            </a:r>
            <a:r>
              <a:rPr lang="en-IN" sz="3200" b="0" i="0" dirty="0">
                <a:effectLst/>
                <a:latin typeface="Times New Roman" pitchFamily="18" charset="0"/>
                <a:cs typeface="Times New Roman" pitchFamily="18" charset="0"/>
              </a:rPr>
              <a:t> as parameters. This parametrization is more general than the </a:t>
            </a:r>
            <a:r>
              <a:rPr lang="en-IN" sz="3200" b="0" i="0" dirty="0" err="1">
                <a:effectLst/>
                <a:latin typeface="Times New Roman" pitchFamily="18" charset="0"/>
                <a:cs typeface="Times New Roman" pitchFamily="18" charset="0"/>
              </a:rPr>
              <a:t>epipolar</a:t>
            </a:r>
            <a:r>
              <a:rPr lang="en-IN" sz="3200" b="0" i="0" dirty="0">
                <a:effectLst/>
                <a:latin typeface="Times New Roman" pitchFamily="18" charset="0"/>
                <a:cs typeface="Times New Roman" pitchFamily="18" charset="0"/>
              </a:rPr>
              <a:t> parametrization, but it is also more complex.</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72456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739" y="272605"/>
            <a:ext cx="4711700" cy="1369695"/>
          </a:xfrm>
          <a:prstGeom prst="rect">
            <a:avLst/>
          </a:prstGeom>
        </p:spPr>
        <p:txBody>
          <a:bodyPr vert="horz" wrap="square" lIns="0" tIns="9525" rIns="0" bIns="0" rtlCol="0">
            <a:spAutoFit/>
          </a:bodyPr>
          <a:lstStyle/>
          <a:p>
            <a:pPr marL="12700" marR="5080">
              <a:lnSpc>
                <a:spcPct val="100400"/>
              </a:lnSpc>
              <a:spcBef>
                <a:spcPts val="75"/>
              </a:spcBef>
            </a:pPr>
            <a:r>
              <a:rPr spc="-5" dirty="0"/>
              <a:t>Parametric </a:t>
            </a:r>
            <a:r>
              <a:rPr dirty="0"/>
              <a:t> </a:t>
            </a:r>
            <a:r>
              <a:rPr spc="-5" dirty="0"/>
              <a:t>representation</a:t>
            </a:r>
            <a:r>
              <a:rPr spc="-35" dirty="0"/>
              <a:t> </a:t>
            </a:r>
            <a:r>
              <a:rPr spc="-5" dirty="0"/>
              <a:t>of</a:t>
            </a:r>
            <a:r>
              <a:rPr spc="-35" dirty="0"/>
              <a:t> </a:t>
            </a:r>
            <a:r>
              <a:rPr dirty="0"/>
              <a:t>F</a:t>
            </a:r>
          </a:p>
        </p:txBody>
      </p:sp>
      <p:grpSp>
        <p:nvGrpSpPr>
          <p:cNvPr id="3" name="object 3"/>
          <p:cNvGrpSpPr/>
          <p:nvPr/>
        </p:nvGrpSpPr>
        <p:grpSpPr>
          <a:xfrm>
            <a:off x="6667500" y="69850"/>
            <a:ext cx="2199005" cy="1563370"/>
            <a:chOff x="6667500" y="69850"/>
            <a:chExt cx="2199005" cy="1563370"/>
          </a:xfrm>
        </p:grpSpPr>
        <p:sp>
          <p:nvSpPr>
            <p:cNvPr id="4" name="object 4"/>
            <p:cNvSpPr/>
            <p:nvPr/>
          </p:nvSpPr>
          <p:spPr>
            <a:xfrm>
              <a:off x="7134225" y="73025"/>
              <a:ext cx="1727200" cy="584200"/>
            </a:xfrm>
            <a:custGeom>
              <a:avLst/>
              <a:gdLst/>
              <a:ahLst/>
              <a:cxnLst/>
              <a:rect l="l" t="t" r="r" b="b"/>
              <a:pathLst>
                <a:path w="1727200" h="584200">
                  <a:moveTo>
                    <a:pt x="0" y="584200"/>
                  </a:moveTo>
                  <a:lnTo>
                    <a:pt x="146050" y="0"/>
                  </a:lnTo>
                  <a:lnTo>
                    <a:pt x="1727200" y="0"/>
                  </a:lnTo>
                  <a:lnTo>
                    <a:pt x="1581151" y="584200"/>
                  </a:lnTo>
                  <a:lnTo>
                    <a:pt x="0" y="584200"/>
                  </a:lnTo>
                  <a:close/>
                </a:path>
              </a:pathLst>
            </a:custGeom>
            <a:ln w="6350">
              <a:solidFill>
                <a:srgbClr val="000000"/>
              </a:solidFill>
            </a:ln>
          </p:spPr>
          <p:txBody>
            <a:bodyPr wrap="square" lIns="0" tIns="0" rIns="0" bIns="0" rtlCol="0"/>
            <a:lstStyle/>
            <a:p>
              <a:endParaRPr/>
            </a:p>
          </p:txBody>
        </p:sp>
        <p:sp>
          <p:nvSpPr>
            <p:cNvPr id="5" name="object 5"/>
            <p:cNvSpPr/>
            <p:nvPr/>
          </p:nvSpPr>
          <p:spPr>
            <a:xfrm>
              <a:off x="6670675" y="835025"/>
              <a:ext cx="1120775" cy="499109"/>
            </a:xfrm>
            <a:custGeom>
              <a:avLst/>
              <a:gdLst/>
              <a:ahLst/>
              <a:cxnLst/>
              <a:rect l="l" t="t" r="r" b="b"/>
              <a:pathLst>
                <a:path w="1120775" h="499109">
                  <a:moveTo>
                    <a:pt x="0" y="0"/>
                  </a:moveTo>
                  <a:lnTo>
                    <a:pt x="0" y="498704"/>
                  </a:lnTo>
                </a:path>
                <a:path w="1120775" h="499109">
                  <a:moveTo>
                    <a:pt x="0" y="0"/>
                  </a:moveTo>
                  <a:lnTo>
                    <a:pt x="1120633" y="234684"/>
                  </a:lnTo>
                </a:path>
              </a:pathLst>
            </a:custGeom>
            <a:ln w="6350">
              <a:solidFill>
                <a:srgbClr val="000000"/>
              </a:solidFill>
            </a:ln>
          </p:spPr>
          <p:txBody>
            <a:bodyPr wrap="square" lIns="0" tIns="0" rIns="0" bIns="0" rtlCol="0"/>
            <a:lstStyle/>
            <a:p>
              <a:endParaRPr/>
            </a:p>
          </p:txBody>
        </p:sp>
        <p:sp>
          <p:nvSpPr>
            <p:cNvPr id="6" name="object 6"/>
            <p:cNvSpPr/>
            <p:nvPr/>
          </p:nvSpPr>
          <p:spPr>
            <a:xfrm>
              <a:off x="7788275" y="1069975"/>
              <a:ext cx="0" cy="557530"/>
            </a:xfrm>
            <a:custGeom>
              <a:avLst/>
              <a:gdLst/>
              <a:ahLst/>
              <a:cxnLst/>
              <a:rect l="l" t="t" r="r" b="b"/>
              <a:pathLst>
                <a:path h="557530">
                  <a:moveTo>
                    <a:pt x="0" y="0"/>
                  </a:moveTo>
                  <a:lnTo>
                    <a:pt x="0" y="557375"/>
                  </a:lnTo>
                </a:path>
              </a:pathLst>
            </a:custGeom>
            <a:ln w="6350">
              <a:solidFill>
                <a:srgbClr val="000000"/>
              </a:solidFill>
            </a:ln>
          </p:spPr>
          <p:txBody>
            <a:bodyPr wrap="square" lIns="0" tIns="0" rIns="0" bIns="0" rtlCol="0"/>
            <a:lstStyle/>
            <a:p>
              <a:endParaRPr/>
            </a:p>
          </p:txBody>
        </p:sp>
        <p:sp>
          <p:nvSpPr>
            <p:cNvPr id="7" name="object 7"/>
            <p:cNvSpPr/>
            <p:nvPr/>
          </p:nvSpPr>
          <p:spPr>
            <a:xfrm>
              <a:off x="6670675" y="1336675"/>
              <a:ext cx="1120775" cy="293370"/>
            </a:xfrm>
            <a:custGeom>
              <a:avLst/>
              <a:gdLst/>
              <a:ahLst/>
              <a:cxnLst/>
              <a:rect l="l" t="t" r="r" b="b"/>
              <a:pathLst>
                <a:path w="1120775" h="293369">
                  <a:moveTo>
                    <a:pt x="0" y="0"/>
                  </a:moveTo>
                  <a:lnTo>
                    <a:pt x="1120633" y="293355"/>
                  </a:lnTo>
                </a:path>
              </a:pathLst>
            </a:custGeom>
            <a:ln w="6350">
              <a:solidFill>
                <a:srgbClr val="000000"/>
              </a:solidFill>
            </a:ln>
          </p:spPr>
          <p:txBody>
            <a:bodyPr wrap="square" lIns="0" tIns="0" rIns="0" bIns="0" rtlCol="0"/>
            <a:lstStyle/>
            <a:p>
              <a:endParaRPr/>
            </a:p>
          </p:txBody>
        </p:sp>
        <p:sp>
          <p:nvSpPr>
            <p:cNvPr id="8" name="object 8"/>
            <p:cNvSpPr/>
            <p:nvPr/>
          </p:nvSpPr>
          <p:spPr>
            <a:xfrm>
              <a:off x="7362825" y="396875"/>
              <a:ext cx="503555" cy="528320"/>
            </a:xfrm>
            <a:custGeom>
              <a:avLst/>
              <a:gdLst/>
              <a:ahLst/>
              <a:cxnLst/>
              <a:rect l="l" t="t" r="r" b="b"/>
              <a:pathLst>
                <a:path w="503554" h="528319">
                  <a:moveTo>
                    <a:pt x="503228" y="0"/>
                  </a:moveTo>
                  <a:lnTo>
                    <a:pt x="0" y="528040"/>
                  </a:lnTo>
                </a:path>
              </a:pathLst>
            </a:custGeom>
            <a:ln w="6350">
              <a:solidFill>
                <a:srgbClr val="000000"/>
              </a:solidFill>
            </a:ln>
          </p:spPr>
          <p:txBody>
            <a:bodyPr wrap="square" lIns="0" tIns="0" rIns="0" bIns="0" rtlCol="0"/>
            <a:lstStyle/>
            <a:p>
              <a:endParaRPr/>
            </a:p>
          </p:txBody>
        </p:sp>
        <p:sp>
          <p:nvSpPr>
            <p:cNvPr id="9" name="object 9"/>
            <p:cNvSpPr/>
            <p:nvPr/>
          </p:nvSpPr>
          <p:spPr>
            <a:xfrm>
              <a:off x="6835775" y="1158875"/>
              <a:ext cx="369570" cy="410845"/>
            </a:xfrm>
            <a:custGeom>
              <a:avLst/>
              <a:gdLst/>
              <a:ahLst/>
              <a:cxnLst/>
              <a:rect l="l" t="t" r="r" b="b"/>
              <a:pathLst>
                <a:path w="369570" h="410844">
                  <a:moveTo>
                    <a:pt x="369230" y="0"/>
                  </a:moveTo>
                  <a:lnTo>
                    <a:pt x="0" y="410698"/>
                  </a:lnTo>
                </a:path>
              </a:pathLst>
            </a:custGeom>
            <a:ln w="6350">
              <a:solidFill>
                <a:srgbClr val="000000"/>
              </a:solidFill>
            </a:ln>
          </p:spPr>
          <p:txBody>
            <a:bodyPr wrap="square" lIns="0" tIns="0" rIns="0" bIns="0" rtlCol="0"/>
            <a:lstStyle/>
            <a:p>
              <a:endParaRPr/>
            </a:p>
          </p:txBody>
        </p:sp>
        <p:sp>
          <p:nvSpPr>
            <p:cNvPr id="10" name="object 10"/>
            <p:cNvSpPr/>
            <p:nvPr/>
          </p:nvSpPr>
          <p:spPr>
            <a:xfrm>
              <a:off x="8112125" y="1127125"/>
              <a:ext cx="0" cy="499109"/>
            </a:xfrm>
            <a:custGeom>
              <a:avLst/>
              <a:gdLst/>
              <a:ahLst/>
              <a:cxnLst/>
              <a:rect l="l" t="t" r="r" b="b"/>
              <a:pathLst>
                <a:path h="499110">
                  <a:moveTo>
                    <a:pt x="0" y="0"/>
                  </a:moveTo>
                  <a:lnTo>
                    <a:pt x="0" y="498704"/>
                  </a:lnTo>
                </a:path>
              </a:pathLst>
            </a:custGeom>
            <a:ln w="6350">
              <a:solidFill>
                <a:srgbClr val="000000"/>
              </a:solidFill>
            </a:ln>
          </p:spPr>
          <p:txBody>
            <a:bodyPr wrap="square" lIns="0" tIns="0" rIns="0" bIns="0" rtlCol="0"/>
            <a:lstStyle/>
            <a:p>
              <a:endParaRPr/>
            </a:p>
          </p:txBody>
        </p:sp>
        <p:sp>
          <p:nvSpPr>
            <p:cNvPr id="11" name="object 11"/>
            <p:cNvSpPr/>
            <p:nvPr/>
          </p:nvSpPr>
          <p:spPr>
            <a:xfrm>
              <a:off x="8093075" y="835024"/>
              <a:ext cx="770255" cy="308610"/>
            </a:xfrm>
            <a:custGeom>
              <a:avLst/>
              <a:gdLst/>
              <a:ahLst/>
              <a:cxnLst/>
              <a:rect l="l" t="t" r="r" b="b"/>
              <a:pathLst>
                <a:path w="770254" h="308609">
                  <a:moveTo>
                    <a:pt x="0" y="308023"/>
                  </a:moveTo>
                  <a:lnTo>
                    <a:pt x="769913" y="0"/>
                  </a:lnTo>
                </a:path>
              </a:pathLst>
            </a:custGeom>
            <a:ln w="6350">
              <a:solidFill>
                <a:srgbClr val="000000"/>
              </a:solidFill>
            </a:ln>
          </p:spPr>
          <p:txBody>
            <a:bodyPr wrap="square" lIns="0" tIns="0" rIns="0" bIns="0" rtlCol="0"/>
            <a:lstStyle/>
            <a:p>
              <a:endParaRPr/>
            </a:p>
          </p:txBody>
        </p:sp>
        <p:sp>
          <p:nvSpPr>
            <p:cNvPr id="12" name="object 12"/>
            <p:cNvSpPr/>
            <p:nvPr/>
          </p:nvSpPr>
          <p:spPr>
            <a:xfrm>
              <a:off x="8861425" y="835025"/>
              <a:ext cx="0" cy="499109"/>
            </a:xfrm>
            <a:custGeom>
              <a:avLst/>
              <a:gdLst/>
              <a:ahLst/>
              <a:cxnLst/>
              <a:rect l="l" t="t" r="r" b="b"/>
              <a:pathLst>
                <a:path h="499109">
                  <a:moveTo>
                    <a:pt x="0" y="0"/>
                  </a:moveTo>
                  <a:lnTo>
                    <a:pt x="0" y="498704"/>
                  </a:lnTo>
                </a:path>
              </a:pathLst>
            </a:custGeom>
            <a:ln w="6350">
              <a:solidFill>
                <a:srgbClr val="000000"/>
              </a:solidFill>
            </a:ln>
          </p:spPr>
          <p:txBody>
            <a:bodyPr wrap="square" lIns="0" tIns="0" rIns="0" bIns="0" rtlCol="0"/>
            <a:lstStyle/>
            <a:p>
              <a:endParaRPr/>
            </a:p>
          </p:txBody>
        </p:sp>
        <p:sp>
          <p:nvSpPr>
            <p:cNvPr id="13" name="object 13"/>
            <p:cNvSpPr/>
            <p:nvPr/>
          </p:nvSpPr>
          <p:spPr>
            <a:xfrm>
              <a:off x="8093075" y="1336675"/>
              <a:ext cx="770255" cy="293370"/>
            </a:xfrm>
            <a:custGeom>
              <a:avLst/>
              <a:gdLst/>
              <a:ahLst/>
              <a:cxnLst/>
              <a:rect l="l" t="t" r="r" b="b"/>
              <a:pathLst>
                <a:path w="770254" h="293369">
                  <a:moveTo>
                    <a:pt x="0" y="293355"/>
                  </a:moveTo>
                  <a:lnTo>
                    <a:pt x="769913" y="0"/>
                  </a:lnTo>
                </a:path>
              </a:pathLst>
            </a:custGeom>
            <a:ln w="6350">
              <a:solidFill>
                <a:srgbClr val="000000"/>
              </a:solidFill>
            </a:ln>
          </p:spPr>
          <p:txBody>
            <a:bodyPr wrap="square" lIns="0" tIns="0" rIns="0" bIns="0" rtlCol="0"/>
            <a:lstStyle/>
            <a:p>
              <a:endParaRPr/>
            </a:p>
          </p:txBody>
        </p:sp>
        <p:sp>
          <p:nvSpPr>
            <p:cNvPr id="14" name="object 14"/>
            <p:cNvSpPr/>
            <p:nvPr/>
          </p:nvSpPr>
          <p:spPr>
            <a:xfrm>
              <a:off x="7864475" y="396875"/>
              <a:ext cx="503555" cy="616585"/>
            </a:xfrm>
            <a:custGeom>
              <a:avLst/>
              <a:gdLst/>
              <a:ahLst/>
              <a:cxnLst/>
              <a:rect l="l" t="t" r="r" b="b"/>
              <a:pathLst>
                <a:path w="503554" h="616585">
                  <a:moveTo>
                    <a:pt x="0" y="0"/>
                  </a:moveTo>
                  <a:lnTo>
                    <a:pt x="503228" y="616047"/>
                  </a:lnTo>
                </a:path>
              </a:pathLst>
            </a:custGeom>
            <a:ln w="6350">
              <a:solidFill>
                <a:srgbClr val="000000"/>
              </a:solidFill>
            </a:ln>
          </p:spPr>
          <p:txBody>
            <a:bodyPr wrap="square" lIns="0" tIns="0" rIns="0" bIns="0" rtlCol="0"/>
            <a:lstStyle/>
            <a:p>
              <a:endParaRPr/>
            </a:p>
          </p:txBody>
        </p:sp>
        <p:sp>
          <p:nvSpPr>
            <p:cNvPr id="15" name="object 15"/>
            <p:cNvSpPr/>
            <p:nvPr/>
          </p:nvSpPr>
          <p:spPr>
            <a:xfrm>
              <a:off x="8461375" y="1158875"/>
              <a:ext cx="283210" cy="352425"/>
            </a:xfrm>
            <a:custGeom>
              <a:avLst/>
              <a:gdLst/>
              <a:ahLst/>
              <a:cxnLst/>
              <a:rect l="l" t="t" r="r" b="b"/>
              <a:pathLst>
                <a:path w="283209" h="352425">
                  <a:moveTo>
                    <a:pt x="0" y="0"/>
                  </a:moveTo>
                  <a:lnTo>
                    <a:pt x="283066" y="352027"/>
                  </a:lnTo>
                </a:path>
              </a:pathLst>
            </a:custGeom>
            <a:ln w="6350">
              <a:solidFill>
                <a:srgbClr val="000000"/>
              </a:solidFill>
            </a:ln>
          </p:spPr>
          <p:txBody>
            <a:bodyPr wrap="square" lIns="0" tIns="0" rIns="0" bIns="0" rtlCol="0"/>
            <a:lstStyle/>
            <a:p>
              <a:endParaRPr/>
            </a:p>
          </p:txBody>
        </p:sp>
        <p:sp>
          <p:nvSpPr>
            <p:cNvPr id="16" name="object 16"/>
            <p:cNvSpPr/>
            <p:nvPr/>
          </p:nvSpPr>
          <p:spPr>
            <a:xfrm>
              <a:off x="6835775" y="1577975"/>
              <a:ext cx="872490" cy="7620"/>
            </a:xfrm>
            <a:custGeom>
              <a:avLst/>
              <a:gdLst/>
              <a:ahLst/>
              <a:cxnLst/>
              <a:rect l="l" t="t" r="r" b="b"/>
              <a:pathLst>
                <a:path w="872490" h="7619">
                  <a:moveTo>
                    <a:pt x="0" y="0"/>
                  </a:moveTo>
                  <a:lnTo>
                    <a:pt x="872459" y="7334"/>
                  </a:lnTo>
                </a:path>
              </a:pathLst>
            </a:custGeom>
            <a:ln w="6350">
              <a:solidFill>
                <a:srgbClr val="000000"/>
              </a:solidFill>
            </a:ln>
          </p:spPr>
          <p:txBody>
            <a:bodyPr wrap="square" lIns="0" tIns="0" rIns="0" bIns="0" rtlCol="0"/>
            <a:lstStyle/>
            <a:p>
              <a:endParaRPr/>
            </a:p>
          </p:txBody>
        </p:sp>
        <p:sp>
          <p:nvSpPr>
            <p:cNvPr id="17" name="object 17"/>
            <p:cNvSpPr/>
            <p:nvPr/>
          </p:nvSpPr>
          <p:spPr>
            <a:xfrm>
              <a:off x="7788275" y="1565274"/>
              <a:ext cx="323215" cy="3175"/>
            </a:xfrm>
            <a:custGeom>
              <a:avLst/>
              <a:gdLst/>
              <a:ahLst/>
              <a:cxnLst/>
              <a:rect l="l" t="t" r="r" b="b"/>
              <a:pathLst>
                <a:path w="323215" h="3175">
                  <a:moveTo>
                    <a:pt x="0" y="3056"/>
                  </a:moveTo>
                  <a:lnTo>
                    <a:pt x="322653" y="0"/>
                  </a:lnTo>
                </a:path>
              </a:pathLst>
            </a:custGeom>
            <a:ln w="6350">
              <a:solidFill>
                <a:srgbClr val="000000"/>
              </a:solidFill>
            </a:ln>
          </p:spPr>
          <p:txBody>
            <a:bodyPr wrap="square" lIns="0" tIns="0" rIns="0" bIns="0" rtlCol="0"/>
            <a:lstStyle/>
            <a:p>
              <a:endParaRPr/>
            </a:p>
          </p:txBody>
        </p:sp>
        <p:sp>
          <p:nvSpPr>
            <p:cNvPr id="18" name="object 18"/>
            <p:cNvSpPr/>
            <p:nvPr/>
          </p:nvSpPr>
          <p:spPr>
            <a:xfrm>
              <a:off x="8181975" y="1508124"/>
              <a:ext cx="566420" cy="55880"/>
            </a:xfrm>
            <a:custGeom>
              <a:avLst/>
              <a:gdLst/>
              <a:ahLst/>
              <a:cxnLst/>
              <a:rect l="l" t="t" r="r" b="b"/>
              <a:pathLst>
                <a:path w="566420" h="55880">
                  <a:moveTo>
                    <a:pt x="0" y="55615"/>
                  </a:moveTo>
                  <a:lnTo>
                    <a:pt x="566132" y="0"/>
                  </a:lnTo>
                </a:path>
              </a:pathLst>
            </a:custGeom>
            <a:ln w="6350">
              <a:solidFill>
                <a:srgbClr val="000000"/>
              </a:solidFill>
            </a:ln>
          </p:spPr>
          <p:txBody>
            <a:bodyPr wrap="square" lIns="0" tIns="0" rIns="0" bIns="0" rtlCol="0"/>
            <a:lstStyle/>
            <a:p>
              <a:endParaRPr/>
            </a:p>
          </p:txBody>
        </p:sp>
      </p:grpSp>
      <p:sp>
        <p:nvSpPr>
          <p:cNvPr id="19" name="object 19"/>
          <p:cNvSpPr txBox="1"/>
          <p:nvPr/>
        </p:nvSpPr>
        <p:spPr>
          <a:xfrm>
            <a:off x="7982479" y="288846"/>
            <a:ext cx="12890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X</a:t>
            </a:r>
            <a:endParaRPr sz="1400">
              <a:latin typeface="Tahoma"/>
              <a:cs typeface="Tahoma"/>
            </a:endParaRPr>
          </a:p>
        </p:txBody>
      </p:sp>
      <p:sp>
        <p:nvSpPr>
          <p:cNvPr id="20" name="object 20"/>
          <p:cNvSpPr txBox="1"/>
          <p:nvPr/>
        </p:nvSpPr>
        <p:spPr>
          <a:xfrm>
            <a:off x="7027815" y="993781"/>
            <a:ext cx="104775" cy="238760"/>
          </a:xfrm>
          <a:prstGeom prst="rect">
            <a:avLst/>
          </a:prstGeom>
        </p:spPr>
        <p:txBody>
          <a:bodyPr vert="horz" wrap="square" lIns="0" tIns="12700" rIns="0" bIns="0" rtlCol="0">
            <a:spAutoFit/>
          </a:bodyPr>
          <a:lstStyle/>
          <a:p>
            <a:pPr marL="12700">
              <a:lnSpc>
                <a:spcPct val="100000"/>
              </a:lnSpc>
              <a:spcBef>
                <a:spcPts val="100"/>
              </a:spcBef>
            </a:pPr>
            <a:r>
              <a:rPr sz="1400" i="1" dirty="0">
                <a:latin typeface="Times New Roman"/>
                <a:cs typeface="Times New Roman"/>
              </a:rPr>
              <a:t>x</a:t>
            </a:r>
            <a:endParaRPr sz="1400">
              <a:latin typeface="Times New Roman"/>
              <a:cs typeface="Times New Roman"/>
            </a:endParaRPr>
          </a:p>
        </p:txBody>
      </p:sp>
      <p:sp>
        <p:nvSpPr>
          <p:cNvPr id="21" name="object 21"/>
          <p:cNvSpPr txBox="1"/>
          <p:nvPr/>
        </p:nvSpPr>
        <p:spPr>
          <a:xfrm>
            <a:off x="8542556" y="1010942"/>
            <a:ext cx="158115" cy="238760"/>
          </a:xfrm>
          <a:prstGeom prst="rect">
            <a:avLst/>
          </a:prstGeom>
        </p:spPr>
        <p:txBody>
          <a:bodyPr vert="horz" wrap="square" lIns="0" tIns="12700" rIns="0" bIns="0" rtlCol="0">
            <a:spAutoFit/>
          </a:bodyPr>
          <a:lstStyle/>
          <a:p>
            <a:pPr marL="12700">
              <a:lnSpc>
                <a:spcPct val="100000"/>
              </a:lnSpc>
              <a:spcBef>
                <a:spcPts val="100"/>
              </a:spcBef>
            </a:pPr>
            <a:r>
              <a:rPr sz="1400" i="1" spc="-25" dirty="0">
                <a:latin typeface="Times New Roman"/>
                <a:cs typeface="Times New Roman"/>
              </a:rPr>
              <a:t>x’</a:t>
            </a:r>
            <a:endParaRPr sz="1400">
              <a:latin typeface="Times New Roman"/>
              <a:cs typeface="Times New Roman"/>
            </a:endParaRPr>
          </a:p>
        </p:txBody>
      </p:sp>
      <p:sp>
        <p:nvSpPr>
          <p:cNvPr id="22" name="object 22"/>
          <p:cNvSpPr txBox="1"/>
          <p:nvPr/>
        </p:nvSpPr>
        <p:spPr>
          <a:xfrm>
            <a:off x="7628683" y="1564393"/>
            <a:ext cx="104775" cy="238760"/>
          </a:xfrm>
          <a:prstGeom prst="rect">
            <a:avLst/>
          </a:prstGeom>
        </p:spPr>
        <p:txBody>
          <a:bodyPr vert="horz" wrap="square" lIns="0" tIns="12700" rIns="0" bIns="0" rtlCol="0">
            <a:spAutoFit/>
          </a:bodyPr>
          <a:lstStyle/>
          <a:p>
            <a:pPr marL="12700">
              <a:lnSpc>
                <a:spcPct val="100000"/>
              </a:lnSpc>
              <a:spcBef>
                <a:spcPts val="100"/>
              </a:spcBef>
            </a:pPr>
            <a:r>
              <a:rPr sz="1400" i="1" dirty="0">
                <a:latin typeface="Times New Roman"/>
                <a:cs typeface="Times New Roman"/>
              </a:rPr>
              <a:t>e</a:t>
            </a:r>
            <a:endParaRPr sz="1400">
              <a:latin typeface="Times New Roman"/>
              <a:cs typeface="Times New Roman"/>
            </a:endParaRPr>
          </a:p>
        </p:txBody>
      </p:sp>
      <p:grpSp>
        <p:nvGrpSpPr>
          <p:cNvPr id="23" name="object 23"/>
          <p:cNvGrpSpPr/>
          <p:nvPr/>
        </p:nvGrpSpPr>
        <p:grpSpPr>
          <a:xfrm>
            <a:off x="7207250" y="1155700"/>
            <a:ext cx="1261110" cy="434340"/>
            <a:chOff x="7207250" y="1155700"/>
            <a:chExt cx="1261110" cy="434340"/>
          </a:xfrm>
        </p:grpSpPr>
        <p:sp>
          <p:nvSpPr>
            <p:cNvPr id="24" name="object 24"/>
            <p:cNvSpPr/>
            <p:nvPr/>
          </p:nvSpPr>
          <p:spPr>
            <a:xfrm>
              <a:off x="7210425" y="1171575"/>
              <a:ext cx="499109" cy="415290"/>
            </a:xfrm>
            <a:custGeom>
              <a:avLst/>
              <a:gdLst/>
              <a:ahLst/>
              <a:cxnLst/>
              <a:rect l="l" t="t" r="r" b="b"/>
              <a:pathLst>
                <a:path w="499109" h="415290">
                  <a:moveTo>
                    <a:pt x="0" y="0"/>
                  </a:moveTo>
                  <a:lnTo>
                    <a:pt x="498852" y="415014"/>
                  </a:lnTo>
                </a:path>
              </a:pathLst>
            </a:custGeom>
            <a:ln w="6350">
              <a:solidFill>
                <a:srgbClr val="000000"/>
              </a:solidFill>
            </a:ln>
          </p:spPr>
          <p:txBody>
            <a:bodyPr wrap="square" lIns="0" tIns="0" rIns="0" bIns="0" rtlCol="0"/>
            <a:lstStyle/>
            <a:p>
              <a:endParaRPr/>
            </a:p>
          </p:txBody>
        </p:sp>
        <p:sp>
          <p:nvSpPr>
            <p:cNvPr id="25" name="object 25"/>
            <p:cNvSpPr/>
            <p:nvPr/>
          </p:nvSpPr>
          <p:spPr>
            <a:xfrm>
              <a:off x="8181974" y="1158875"/>
              <a:ext cx="283210" cy="410845"/>
            </a:xfrm>
            <a:custGeom>
              <a:avLst/>
              <a:gdLst/>
              <a:ahLst/>
              <a:cxnLst/>
              <a:rect l="l" t="t" r="r" b="b"/>
              <a:pathLst>
                <a:path w="283209" h="410844">
                  <a:moveTo>
                    <a:pt x="283066" y="0"/>
                  </a:moveTo>
                  <a:lnTo>
                    <a:pt x="0" y="410698"/>
                  </a:lnTo>
                </a:path>
              </a:pathLst>
            </a:custGeom>
            <a:ln w="6350">
              <a:solidFill>
                <a:srgbClr val="000000"/>
              </a:solidFill>
            </a:ln>
          </p:spPr>
          <p:txBody>
            <a:bodyPr wrap="square" lIns="0" tIns="0" rIns="0" bIns="0" rtlCol="0"/>
            <a:lstStyle/>
            <a:p>
              <a:endParaRPr/>
            </a:p>
          </p:txBody>
        </p:sp>
      </p:grpSp>
      <p:sp>
        <p:nvSpPr>
          <p:cNvPr id="26" name="object 26"/>
          <p:cNvSpPr txBox="1"/>
          <p:nvPr/>
        </p:nvSpPr>
        <p:spPr>
          <a:xfrm>
            <a:off x="7483961" y="1141558"/>
            <a:ext cx="74930" cy="238760"/>
          </a:xfrm>
          <a:prstGeom prst="rect">
            <a:avLst/>
          </a:prstGeom>
        </p:spPr>
        <p:txBody>
          <a:bodyPr vert="horz" wrap="square" lIns="0" tIns="12700" rIns="0" bIns="0" rtlCol="0">
            <a:spAutoFit/>
          </a:bodyPr>
          <a:lstStyle/>
          <a:p>
            <a:pPr marL="12700">
              <a:lnSpc>
                <a:spcPct val="100000"/>
              </a:lnSpc>
              <a:spcBef>
                <a:spcPts val="100"/>
              </a:spcBef>
            </a:pPr>
            <a:r>
              <a:rPr sz="1400" i="1" dirty="0">
                <a:latin typeface="Times New Roman"/>
                <a:cs typeface="Times New Roman"/>
              </a:rPr>
              <a:t>l</a:t>
            </a:r>
            <a:endParaRPr sz="1400">
              <a:latin typeface="Times New Roman"/>
              <a:cs typeface="Times New Roman"/>
            </a:endParaRPr>
          </a:p>
        </p:txBody>
      </p:sp>
      <p:sp>
        <p:nvSpPr>
          <p:cNvPr id="27" name="object 27"/>
          <p:cNvSpPr txBox="1"/>
          <p:nvPr/>
        </p:nvSpPr>
        <p:spPr>
          <a:xfrm>
            <a:off x="8221921" y="1129741"/>
            <a:ext cx="137160" cy="238760"/>
          </a:xfrm>
          <a:prstGeom prst="rect">
            <a:avLst/>
          </a:prstGeom>
        </p:spPr>
        <p:txBody>
          <a:bodyPr vert="horz" wrap="square" lIns="0" tIns="12700" rIns="0" bIns="0" rtlCol="0">
            <a:spAutoFit/>
          </a:bodyPr>
          <a:lstStyle/>
          <a:p>
            <a:pPr marL="12700">
              <a:lnSpc>
                <a:spcPct val="100000"/>
              </a:lnSpc>
              <a:spcBef>
                <a:spcPts val="100"/>
              </a:spcBef>
            </a:pPr>
            <a:r>
              <a:rPr sz="1400" i="1" spc="10" dirty="0">
                <a:latin typeface="Times New Roman"/>
                <a:cs typeface="Times New Roman"/>
              </a:rPr>
              <a:t>l’</a:t>
            </a:r>
            <a:endParaRPr sz="1400">
              <a:latin typeface="Times New Roman"/>
              <a:cs typeface="Times New Roman"/>
            </a:endParaRPr>
          </a:p>
        </p:txBody>
      </p:sp>
      <p:sp>
        <p:nvSpPr>
          <p:cNvPr id="28" name="object 28"/>
          <p:cNvSpPr txBox="1"/>
          <p:nvPr/>
        </p:nvSpPr>
        <p:spPr>
          <a:xfrm>
            <a:off x="6695440" y="1527730"/>
            <a:ext cx="1647825" cy="594360"/>
          </a:xfrm>
          <a:prstGeom prst="rect">
            <a:avLst/>
          </a:prstGeom>
        </p:spPr>
        <p:txBody>
          <a:bodyPr vert="horz" wrap="square" lIns="0" tIns="12700" rIns="0" bIns="0" rtlCol="0">
            <a:spAutoFit/>
          </a:bodyPr>
          <a:lstStyle/>
          <a:p>
            <a:pPr marL="33020">
              <a:lnSpc>
                <a:spcPts val="1400"/>
              </a:lnSpc>
              <a:spcBef>
                <a:spcPts val="100"/>
              </a:spcBef>
              <a:tabLst>
                <a:tab pos="1498600" algn="l"/>
              </a:tabLst>
            </a:pPr>
            <a:r>
              <a:rPr sz="2100" baseline="3968" dirty="0">
                <a:latin typeface="Tahoma"/>
                <a:cs typeface="Tahoma"/>
              </a:rPr>
              <a:t>C	</a:t>
            </a:r>
            <a:r>
              <a:rPr sz="1400" i="1" spc="-25" dirty="0">
                <a:latin typeface="Times New Roman"/>
                <a:cs typeface="Times New Roman"/>
              </a:rPr>
              <a:t>e</a:t>
            </a:r>
            <a:r>
              <a:rPr sz="1400" i="1" dirty="0">
                <a:latin typeface="Times New Roman"/>
                <a:cs typeface="Times New Roman"/>
              </a:rPr>
              <a:t>’</a:t>
            </a:r>
            <a:endParaRPr sz="1400">
              <a:latin typeface="Times New Roman"/>
              <a:cs typeface="Times New Roman"/>
            </a:endParaRPr>
          </a:p>
          <a:p>
            <a:pPr marL="12700">
              <a:lnSpc>
                <a:spcPts val="3080"/>
              </a:lnSpc>
            </a:pPr>
            <a:r>
              <a:rPr sz="2800" i="1" dirty="0">
                <a:latin typeface="Times New Roman"/>
                <a:cs typeface="Times New Roman"/>
              </a:rPr>
              <a:t>P</a:t>
            </a:r>
            <a:endParaRPr sz="2800">
              <a:latin typeface="Times New Roman"/>
              <a:cs typeface="Times New Roman"/>
            </a:endParaRPr>
          </a:p>
        </p:txBody>
      </p:sp>
      <p:sp>
        <p:nvSpPr>
          <p:cNvPr id="29" name="object 29"/>
          <p:cNvSpPr txBox="1"/>
          <p:nvPr/>
        </p:nvSpPr>
        <p:spPr>
          <a:xfrm>
            <a:off x="8448040" y="1449663"/>
            <a:ext cx="500380" cy="656590"/>
          </a:xfrm>
          <a:prstGeom prst="rect">
            <a:avLst/>
          </a:prstGeom>
        </p:spPr>
        <p:txBody>
          <a:bodyPr vert="horz" wrap="square" lIns="0" tIns="12700" rIns="0" bIns="0" rtlCol="0">
            <a:spAutoFit/>
          </a:bodyPr>
          <a:lstStyle/>
          <a:p>
            <a:pPr marR="5080" algn="r">
              <a:lnSpc>
                <a:spcPts val="1645"/>
              </a:lnSpc>
              <a:spcBef>
                <a:spcPts val="100"/>
              </a:spcBef>
            </a:pPr>
            <a:r>
              <a:rPr sz="1400" spc="5" dirty="0">
                <a:latin typeface="Tahoma"/>
                <a:cs typeface="Tahoma"/>
              </a:rPr>
              <a:t>C’</a:t>
            </a:r>
            <a:endParaRPr sz="1400">
              <a:latin typeface="Tahoma"/>
              <a:cs typeface="Tahoma"/>
            </a:endParaRPr>
          </a:p>
          <a:p>
            <a:pPr marL="12700">
              <a:lnSpc>
                <a:spcPts val="3325"/>
              </a:lnSpc>
            </a:pPr>
            <a:r>
              <a:rPr sz="2800" i="1" dirty="0">
                <a:latin typeface="Times New Roman"/>
                <a:cs typeface="Times New Roman"/>
              </a:rPr>
              <a:t>P’</a:t>
            </a:r>
            <a:endParaRPr sz="2800">
              <a:latin typeface="Times New Roman"/>
              <a:cs typeface="Times New Roman"/>
            </a:endParaRPr>
          </a:p>
        </p:txBody>
      </p:sp>
      <p:pic>
        <p:nvPicPr>
          <p:cNvPr id="30" name="object 30"/>
          <p:cNvPicPr/>
          <p:nvPr/>
        </p:nvPicPr>
        <p:blipFill>
          <a:blip r:embed="rId2" cstate="print"/>
          <a:stretch>
            <a:fillRect/>
          </a:stretch>
        </p:blipFill>
        <p:spPr>
          <a:xfrm>
            <a:off x="409936" y="3234808"/>
            <a:ext cx="3517757" cy="1264256"/>
          </a:xfrm>
          <a:prstGeom prst="rect">
            <a:avLst/>
          </a:prstGeom>
        </p:spPr>
      </p:pic>
      <p:pic>
        <p:nvPicPr>
          <p:cNvPr id="31" name="object 31"/>
          <p:cNvPicPr/>
          <p:nvPr/>
        </p:nvPicPr>
        <p:blipFill>
          <a:blip r:embed="rId3" cstate="print"/>
          <a:stretch>
            <a:fillRect/>
          </a:stretch>
        </p:blipFill>
        <p:spPr>
          <a:xfrm>
            <a:off x="5066644" y="3112323"/>
            <a:ext cx="2981520" cy="430886"/>
          </a:xfrm>
          <a:prstGeom prst="rect">
            <a:avLst/>
          </a:prstGeom>
        </p:spPr>
      </p:pic>
      <p:grpSp>
        <p:nvGrpSpPr>
          <p:cNvPr id="32" name="object 32"/>
          <p:cNvGrpSpPr/>
          <p:nvPr/>
        </p:nvGrpSpPr>
        <p:grpSpPr>
          <a:xfrm>
            <a:off x="0" y="4576152"/>
            <a:ext cx="9069070" cy="1841500"/>
            <a:chOff x="0" y="4576152"/>
            <a:chExt cx="9069070" cy="1841500"/>
          </a:xfrm>
        </p:grpSpPr>
        <p:pic>
          <p:nvPicPr>
            <p:cNvPr id="33" name="object 33"/>
            <p:cNvPicPr/>
            <p:nvPr/>
          </p:nvPicPr>
          <p:blipFill>
            <a:blip r:embed="rId4" cstate="print"/>
            <a:stretch>
              <a:fillRect/>
            </a:stretch>
          </p:blipFill>
          <p:spPr>
            <a:xfrm>
              <a:off x="0" y="5047901"/>
              <a:ext cx="9068765" cy="1369476"/>
            </a:xfrm>
            <a:prstGeom prst="rect">
              <a:avLst/>
            </a:prstGeom>
          </p:spPr>
        </p:pic>
        <p:pic>
          <p:nvPicPr>
            <p:cNvPr id="34" name="object 34"/>
            <p:cNvPicPr/>
            <p:nvPr/>
          </p:nvPicPr>
          <p:blipFill>
            <a:blip r:embed="rId5" cstate="print"/>
            <a:stretch>
              <a:fillRect/>
            </a:stretch>
          </p:blipFill>
          <p:spPr>
            <a:xfrm>
              <a:off x="5066644" y="4576152"/>
              <a:ext cx="3318088" cy="430886"/>
            </a:xfrm>
            <a:prstGeom prst="rect">
              <a:avLst/>
            </a:prstGeom>
          </p:spPr>
        </p:pic>
      </p:grpSp>
      <p:pic>
        <p:nvPicPr>
          <p:cNvPr id="35" name="object 35"/>
          <p:cNvPicPr/>
          <p:nvPr/>
        </p:nvPicPr>
        <p:blipFill>
          <a:blip r:embed="rId6" cstate="print"/>
          <a:stretch>
            <a:fillRect/>
          </a:stretch>
        </p:blipFill>
        <p:spPr>
          <a:xfrm>
            <a:off x="5917539" y="3789857"/>
            <a:ext cx="2839110" cy="430886"/>
          </a:xfrm>
          <a:prstGeom prst="rect">
            <a:avLst/>
          </a:prstGeom>
        </p:spPr>
      </p:pic>
      <p:sp>
        <p:nvSpPr>
          <p:cNvPr id="36" name="object 36"/>
          <p:cNvSpPr txBox="1"/>
          <p:nvPr/>
        </p:nvSpPr>
        <p:spPr>
          <a:xfrm>
            <a:off x="27940" y="2047810"/>
            <a:ext cx="8944610" cy="3004820"/>
          </a:xfrm>
          <a:prstGeom prst="rect">
            <a:avLst/>
          </a:prstGeom>
        </p:spPr>
        <p:txBody>
          <a:bodyPr vert="horz" wrap="square" lIns="0" tIns="12700" rIns="0" bIns="0" rtlCol="0">
            <a:spAutoFit/>
          </a:bodyPr>
          <a:lstStyle/>
          <a:p>
            <a:pPr marL="69850" marR="55880" indent="-6350">
              <a:lnSpc>
                <a:spcPct val="134800"/>
              </a:lnSpc>
              <a:spcBef>
                <a:spcPts val="100"/>
              </a:spcBef>
              <a:tabLst>
                <a:tab pos="3881120" algn="l"/>
              </a:tabLst>
            </a:pPr>
            <a:r>
              <a:rPr sz="4200" spc="-15" baseline="-3968" dirty="0">
                <a:latin typeface="Tahoma"/>
                <a:cs typeface="Tahoma"/>
              </a:rPr>
              <a:t>Over</a:t>
            </a:r>
            <a:r>
              <a:rPr sz="4200" spc="30" baseline="-3968" dirty="0">
                <a:latin typeface="Tahoma"/>
                <a:cs typeface="Tahoma"/>
              </a:rPr>
              <a:t> </a:t>
            </a:r>
            <a:r>
              <a:rPr sz="4200" spc="-7" baseline="-3968" dirty="0">
                <a:latin typeface="Tahoma"/>
                <a:cs typeface="Tahoma"/>
              </a:rPr>
              <a:t>parameterization:	</a:t>
            </a:r>
            <a:r>
              <a:rPr sz="2800" i="1" spc="-5" dirty="0">
                <a:latin typeface="Times New Roman"/>
                <a:cs typeface="Times New Roman"/>
              </a:rPr>
              <a:t>F=</a:t>
            </a:r>
            <a:r>
              <a:rPr sz="2800" spc="-5" dirty="0">
                <a:latin typeface="Tahoma"/>
                <a:cs typeface="Tahoma"/>
              </a:rPr>
              <a:t>[</a:t>
            </a:r>
            <a:r>
              <a:rPr sz="2800" i="1" spc="-5" dirty="0">
                <a:latin typeface="Times New Roman"/>
                <a:cs typeface="Times New Roman"/>
              </a:rPr>
              <a:t>t</a:t>
            </a:r>
            <a:r>
              <a:rPr sz="2800" spc="-5" dirty="0">
                <a:latin typeface="Tahoma"/>
                <a:cs typeface="Tahoma"/>
              </a:rPr>
              <a:t>]</a:t>
            </a:r>
            <a:r>
              <a:rPr sz="2775" spc="-7" baseline="-19519" dirty="0">
                <a:latin typeface="Tahoma"/>
                <a:cs typeface="Tahoma"/>
              </a:rPr>
              <a:t>x</a:t>
            </a:r>
            <a:r>
              <a:rPr sz="2800" i="1" spc="-5" dirty="0">
                <a:latin typeface="Times New Roman"/>
                <a:cs typeface="Times New Roman"/>
              </a:rPr>
              <a:t>M</a:t>
            </a:r>
            <a:r>
              <a:rPr sz="2800" i="1" spc="170" dirty="0">
                <a:latin typeface="Times New Roman"/>
                <a:cs typeface="Times New Roman"/>
              </a:rPr>
              <a:t> </a:t>
            </a:r>
            <a:r>
              <a:rPr sz="2800" dirty="0">
                <a:latin typeface="Wingdings"/>
                <a:cs typeface="Wingdings"/>
              </a:rPr>
              <a:t></a:t>
            </a:r>
            <a:r>
              <a:rPr sz="2800" spc="160" dirty="0">
                <a:latin typeface="Times New Roman"/>
                <a:cs typeface="Times New Roman"/>
              </a:rPr>
              <a:t> </a:t>
            </a:r>
            <a:r>
              <a:rPr sz="2800" dirty="0">
                <a:latin typeface="Tahoma"/>
                <a:cs typeface="Tahoma"/>
              </a:rPr>
              <a:t>{</a:t>
            </a:r>
            <a:r>
              <a:rPr sz="2800" i="1" dirty="0">
                <a:latin typeface="Times New Roman"/>
                <a:cs typeface="Times New Roman"/>
              </a:rPr>
              <a:t>t,M</a:t>
            </a:r>
            <a:r>
              <a:rPr sz="2800" dirty="0">
                <a:latin typeface="Tahoma"/>
                <a:cs typeface="Tahoma"/>
              </a:rPr>
              <a:t>}</a:t>
            </a:r>
            <a:r>
              <a:rPr sz="2800" spc="-5" dirty="0">
                <a:latin typeface="Tahoma"/>
                <a:cs typeface="Tahoma"/>
              </a:rPr>
              <a:t> </a:t>
            </a:r>
            <a:r>
              <a:rPr sz="2800" dirty="0">
                <a:latin typeface="Wingdings"/>
                <a:cs typeface="Wingdings"/>
              </a:rPr>
              <a:t></a:t>
            </a:r>
            <a:r>
              <a:rPr sz="2800" spc="155" dirty="0">
                <a:latin typeface="Times New Roman"/>
                <a:cs typeface="Times New Roman"/>
              </a:rPr>
              <a:t> </a:t>
            </a:r>
            <a:r>
              <a:rPr sz="2800" spc="-5" dirty="0">
                <a:latin typeface="Tahoma"/>
                <a:cs typeface="Tahoma"/>
              </a:rPr>
              <a:t>12</a:t>
            </a:r>
            <a:r>
              <a:rPr sz="2800" spc="-15" dirty="0">
                <a:latin typeface="Tahoma"/>
                <a:cs typeface="Tahoma"/>
              </a:rPr>
              <a:t> </a:t>
            </a:r>
            <a:r>
              <a:rPr sz="2800" spc="-10" dirty="0">
                <a:latin typeface="Tahoma"/>
                <a:cs typeface="Tahoma"/>
              </a:rPr>
              <a:t>params. </a:t>
            </a:r>
            <a:r>
              <a:rPr sz="2800" spc="-860" dirty="0">
                <a:latin typeface="Tahoma"/>
                <a:cs typeface="Tahoma"/>
              </a:rPr>
              <a:t> </a:t>
            </a:r>
            <a:r>
              <a:rPr sz="2800" spc="-5" dirty="0">
                <a:latin typeface="Tahoma"/>
                <a:cs typeface="Tahoma"/>
              </a:rPr>
              <a:t>Epipolar parameterization:</a:t>
            </a:r>
            <a:endParaRPr sz="2800">
              <a:latin typeface="Tahoma"/>
              <a:cs typeface="Tahoma"/>
            </a:endParaRPr>
          </a:p>
          <a:p>
            <a:pPr>
              <a:lnSpc>
                <a:spcPct val="100000"/>
              </a:lnSpc>
              <a:spcBef>
                <a:spcPts val="50"/>
              </a:spcBef>
            </a:pPr>
            <a:endParaRPr sz="4050">
              <a:latin typeface="Tahoma"/>
              <a:cs typeface="Tahoma"/>
            </a:endParaRPr>
          </a:p>
          <a:p>
            <a:pPr marL="1132840" algn="ctr">
              <a:lnSpc>
                <a:spcPct val="100000"/>
              </a:lnSpc>
            </a:pPr>
            <a:r>
              <a:rPr sz="2400" spc="-5" dirty="0">
                <a:latin typeface="Tahoma"/>
                <a:cs typeface="Tahoma"/>
              </a:rPr>
              <a:t>Left</a:t>
            </a:r>
            <a:r>
              <a:rPr sz="2400" spc="-40" dirty="0">
                <a:latin typeface="Tahoma"/>
                <a:cs typeface="Tahoma"/>
              </a:rPr>
              <a:t> </a:t>
            </a:r>
            <a:r>
              <a:rPr sz="2400" spc="-5" dirty="0">
                <a:latin typeface="Tahoma"/>
                <a:cs typeface="Tahoma"/>
              </a:rPr>
              <a:t>epipole</a:t>
            </a:r>
            <a:endParaRPr sz="2400">
              <a:latin typeface="Tahoma"/>
              <a:cs typeface="Tahoma"/>
            </a:endParaRPr>
          </a:p>
          <a:p>
            <a:pPr>
              <a:lnSpc>
                <a:spcPct val="100000"/>
              </a:lnSpc>
              <a:spcBef>
                <a:spcPts val="20"/>
              </a:spcBef>
            </a:pPr>
            <a:endParaRPr sz="2650">
              <a:latin typeface="Tahoma"/>
              <a:cs typeface="Tahoma"/>
            </a:endParaRPr>
          </a:p>
          <a:p>
            <a:pPr marL="63500">
              <a:lnSpc>
                <a:spcPct val="100000"/>
              </a:lnSpc>
            </a:pPr>
            <a:r>
              <a:rPr sz="2800" dirty="0">
                <a:latin typeface="Tahoma"/>
                <a:cs typeface="Tahoma"/>
              </a:rPr>
              <a:t>Both</a:t>
            </a:r>
            <a:r>
              <a:rPr sz="2800" spc="-15" dirty="0">
                <a:latin typeface="Tahoma"/>
                <a:cs typeface="Tahoma"/>
              </a:rPr>
              <a:t> </a:t>
            </a:r>
            <a:r>
              <a:rPr sz="2800" spc="-5" dirty="0">
                <a:latin typeface="Tahoma"/>
                <a:cs typeface="Tahoma"/>
              </a:rPr>
              <a:t>epipoles</a:t>
            </a:r>
            <a:r>
              <a:rPr sz="2800" spc="-10" dirty="0">
                <a:latin typeface="Tahoma"/>
                <a:cs typeface="Tahoma"/>
              </a:rPr>
              <a:t> </a:t>
            </a:r>
            <a:r>
              <a:rPr sz="2800" dirty="0">
                <a:latin typeface="Tahoma"/>
                <a:cs typeface="Tahoma"/>
              </a:rPr>
              <a:t>as</a:t>
            </a:r>
            <a:r>
              <a:rPr sz="2800" spc="-10" dirty="0">
                <a:latin typeface="Tahoma"/>
                <a:cs typeface="Tahoma"/>
              </a:rPr>
              <a:t> </a:t>
            </a:r>
            <a:r>
              <a:rPr sz="2800" spc="-5" dirty="0">
                <a:latin typeface="Tahoma"/>
                <a:cs typeface="Tahoma"/>
              </a:rPr>
              <a:t>parameters</a:t>
            </a:r>
            <a:endParaRPr sz="2800">
              <a:latin typeface="Tahoma"/>
              <a:cs typeface="Tahoma"/>
            </a:endParaRPr>
          </a:p>
        </p:txBody>
      </p:sp>
      <p:grpSp>
        <p:nvGrpSpPr>
          <p:cNvPr id="37" name="object 37"/>
          <p:cNvGrpSpPr/>
          <p:nvPr/>
        </p:nvGrpSpPr>
        <p:grpSpPr>
          <a:xfrm>
            <a:off x="2343150" y="6433698"/>
            <a:ext cx="6437630" cy="424815"/>
            <a:chOff x="2343150" y="6433698"/>
            <a:chExt cx="6437630" cy="424815"/>
          </a:xfrm>
        </p:grpSpPr>
        <p:pic>
          <p:nvPicPr>
            <p:cNvPr id="38" name="object 38"/>
            <p:cNvPicPr/>
            <p:nvPr/>
          </p:nvPicPr>
          <p:blipFill>
            <a:blip r:embed="rId7" cstate="print"/>
            <a:stretch>
              <a:fillRect/>
            </a:stretch>
          </p:blipFill>
          <p:spPr>
            <a:xfrm>
              <a:off x="2343150" y="6458240"/>
              <a:ext cx="2839110" cy="399760"/>
            </a:xfrm>
            <a:prstGeom prst="rect">
              <a:avLst/>
            </a:prstGeom>
          </p:spPr>
        </p:pic>
        <p:pic>
          <p:nvPicPr>
            <p:cNvPr id="39" name="object 39"/>
            <p:cNvPicPr/>
            <p:nvPr/>
          </p:nvPicPr>
          <p:blipFill>
            <a:blip r:embed="rId8" cstate="print"/>
            <a:stretch>
              <a:fillRect/>
            </a:stretch>
          </p:blipFill>
          <p:spPr>
            <a:xfrm>
              <a:off x="5692189" y="6433698"/>
              <a:ext cx="3088344" cy="424301"/>
            </a:xfrm>
            <a:prstGeom prst="rect">
              <a:avLst/>
            </a:prstGeom>
          </p:spPr>
        </p:pic>
      </p:grpSp>
      <p:sp>
        <p:nvSpPr>
          <p:cNvPr id="40" name="object 40"/>
          <p:cNvSpPr txBox="1"/>
          <p:nvPr/>
        </p:nvSpPr>
        <p:spPr>
          <a:xfrm>
            <a:off x="835978" y="6494145"/>
            <a:ext cx="11347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ahoma"/>
                <a:cs typeface="Tahoma"/>
              </a:rPr>
              <a:t>E</a:t>
            </a:r>
            <a:r>
              <a:rPr sz="2400" spc="-5" dirty="0">
                <a:latin typeface="Tahoma"/>
                <a:cs typeface="Tahoma"/>
              </a:rPr>
              <a:t>p</a:t>
            </a:r>
            <a:r>
              <a:rPr sz="2400" dirty="0">
                <a:latin typeface="Tahoma"/>
                <a:cs typeface="Tahoma"/>
              </a:rPr>
              <a:t>i</a:t>
            </a:r>
            <a:r>
              <a:rPr sz="2400" spc="-5" dirty="0">
                <a:latin typeface="Tahoma"/>
                <a:cs typeface="Tahoma"/>
              </a:rPr>
              <a:t>po</a:t>
            </a:r>
            <a:r>
              <a:rPr sz="2400" dirty="0">
                <a:latin typeface="Tahoma"/>
                <a:cs typeface="Tahoma"/>
              </a:rPr>
              <a:t>l</a:t>
            </a:r>
            <a:r>
              <a:rPr sz="2400" spc="-5" dirty="0">
                <a:latin typeface="Tahoma"/>
                <a:cs typeface="Tahoma"/>
              </a:rPr>
              <a:t>es</a:t>
            </a:r>
            <a:endParaRPr sz="2400">
              <a:latin typeface="Tahoma"/>
              <a:cs typeface="Tahoma"/>
            </a:endParaRPr>
          </a:p>
        </p:txBody>
      </p:sp>
    </p:spTree>
    <p:extLst>
      <p:ext uri="{BB962C8B-B14F-4D97-AF65-F5344CB8AC3E}">
        <p14:creationId xmlns:p14="http://schemas.microsoft.com/office/powerpoint/2010/main" val="13270086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B1160-DD73-FD2C-E26D-E78DD7A1704E}"/>
              </a:ext>
            </a:extLst>
          </p:cNvPr>
          <p:cNvSpPr>
            <a:spLocks noGrp="1"/>
          </p:cNvSpPr>
          <p:nvPr>
            <p:ph type="title"/>
          </p:nvPr>
        </p:nvSpPr>
        <p:spPr/>
        <p:txBody>
          <a:bodyPr>
            <a:normAutofit fontScale="90000"/>
          </a:bodyPr>
          <a:lstStyle/>
          <a:p>
            <a:r>
              <a:rPr lang="en-IN" dirty="0"/>
              <a:t>Experimental evaluation of the algorithms</a:t>
            </a:r>
            <a:endParaRPr lang="en-US" dirty="0"/>
          </a:p>
        </p:txBody>
      </p:sp>
      <p:sp>
        <p:nvSpPr>
          <p:cNvPr id="3" name="Text Placeholder 2">
            <a:extLst>
              <a:ext uri="{FF2B5EF4-FFF2-40B4-BE49-F238E27FC236}">
                <a16:creationId xmlns="" xmlns:a16="http://schemas.microsoft.com/office/drawing/2014/main" id="{EEBC6839-AE09-8FE9-D492-A7682EEC0784}"/>
              </a:ext>
            </a:extLst>
          </p:cNvPr>
          <p:cNvSpPr>
            <a:spLocks noGrp="1"/>
          </p:cNvSpPr>
          <p:nvPr>
            <p:ph type="body" idx="1"/>
          </p:nvPr>
        </p:nvSpPr>
        <p:spPr>
          <a:xfrm>
            <a:off x="190499" y="2438400"/>
            <a:ext cx="8763000" cy="3693319"/>
          </a:xfrm>
        </p:spPr>
        <p:txBody>
          <a:bodyPr>
            <a:normAutofit lnSpcReduction="10000"/>
          </a:bodyPr>
          <a:lstStyle/>
          <a:p>
            <a:r>
              <a:rPr lang="en-US" sz="2400" dirty="0"/>
              <a:t>Algorithms Being Compared:</a:t>
            </a:r>
          </a:p>
          <a:p>
            <a:endParaRPr lang="en-US" sz="2400" dirty="0"/>
          </a:p>
          <a:p>
            <a:pPr lvl="1"/>
            <a:r>
              <a:rPr lang="en-US" sz="2800" dirty="0"/>
              <a:t>Algorithm 1: The normalized 8-point algorithm</a:t>
            </a:r>
          </a:p>
          <a:p>
            <a:pPr lvl="1"/>
            <a:endParaRPr lang="en-US" sz="2800" dirty="0"/>
          </a:p>
          <a:p>
            <a:pPr lvl="1"/>
            <a:r>
              <a:rPr lang="en-US" sz="2800" dirty="0"/>
              <a:t>Algorithm 2: Minimization of algebraic error with the singularity constraint.</a:t>
            </a:r>
          </a:p>
          <a:p>
            <a:pPr lvl="1"/>
            <a:endParaRPr lang="en-US" sz="2800" dirty="0"/>
          </a:p>
          <a:p>
            <a:pPr lvl="1"/>
            <a:r>
              <a:rPr lang="en-US" sz="2800" dirty="0"/>
              <a:t>Algorithm 3: Geometric distance algorithm</a:t>
            </a:r>
          </a:p>
          <a:p>
            <a:endParaRPr lang="en-US" sz="2400" dirty="0"/>
          </a:p>
        </p:txBody>
      </p:sp>
    </p:spTree>
    <p:extLst>
      <p:ext uri="{BB962C8B-B14F-4D97-AF65-F5344CB8AC3E}">
        <p14:creationId xmlns:p14="http://schemas.microsoft.com/office/powerpoint/2010/main" val="3218275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72C0FD88-7C9A-D7B0-1B62-7740876E8F18}"/>
              </a:ext>
            </a:extLst>
          </p:cNvPr>
          <p:cNvSpPr>
            <a:spLocks noGrp="1"/>
          </p:cNvSpPr>
          <p:nvPr>
            <p:ph type="body" idx="1"/>
          </p:nvPr>
        </p:nvSpPr>
        <p:spPr>
          <a:xfrm>
            <a:off x="228600" y="2057400"/>
            <a:ext cx="8444545" cy="4924425"/>
          </a:xfrm>
        </p:spPr>
        <p:txBody>
          <a:bodyPr/>
          <a:lstStyle/>
          <a:p>
            <a:r>
              <a:rPr lang="en-US" sz="1800" dirty="0"/>
              <a:t>Experimental Setup:</a:t>
            </a:r>
          </a:p>
          <a:p>
            <a:pPr lvl="1"/>
            <a:r>
              <a:rPr lang="en-US" sz="1800" dirty="0"/>
              <a:t>For each pair of images, you randomly select a number of matched points. Let's call this number "n.”</a:t>
            </a:r>
          </a:p>
          <a:p>
            <a:pPr lvl="1"/>
            <a:endParaRPr lang="en-US" sz="1800" dirty="0"/>
          </a:p>
          <a:p>
            <a:r>
              <a:rPr lang="en-US" sz="1800" dirty="0"/>
              <a:t>Fundamental Matrix Estimation:</a:t>
            </a:r>
          </a:p>
          <a:p>
            <a:pPr lvl="1"/>
            <a:r>
              <a:rPr lang="en-US" sz="1800" dirty="0"/>
              <a:t>Using the selected "n" matched points, you estimate the fundamental matrix for each algorithm.</a:t>
            </a:r>
          </a:p>
          <a:p>
            <a:pPr lvl="1"/>
            <a:endParaRPr lang="en-US" sz="1800" dirty="0"/>
          </a:p>
          <a:p>
            <a:r>
              <a:rPr lang="en-US" sz="1800" dirty="0"/>
              <a:t>Residual Error Calculation:</a:t>
            </a:r>
          </a:p>
          <a:p>
            <a:pPr lvl="1"/>
            <a:r>
              <a:rPr lang="en-US" sz="1800" dirty="0"/>
              <a:t>After estimating the fundamental matrix, you calculate a residual error. This error likely represents how well the estimated fundamental matrix aligns with the actual point correspondences in the image pair.</a:t>
            </a:r>
          </a:p>
          <a:p>
            <a:endParaRPr lang="en-US" sz="1800" dirty="0"/>
          </a:p>
        </p:txBody>
      </p:sp>
    </p:spTree>
    <p:extLst>
      <p:ext uri="{BB962C8B-B14F-4D97-AF65-F5344CB8AC3E}">
        <p14:creationId xmlns:p14="http://schemas.microsoft.com/office/powerpoint/2010/main" val="2316257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400" b="1" dirty="0"/>
              <a:t>Decomposition</a:t>
            </a:r>
            <a:r>
              <a:rPr lang="en-IN" sz="2400" dirty="0"/>
              <a:t>: Once the essential matrix E is known, it can be decomposed into its constituent parts: rotation matrix R and translation vector T. This decomposition is known as the Essential Matrix Decomposition. It provides information about how the second camera is positioned and oriented relative to the first camera</a:t>
            </a:r>
            <a:r>
              <a:rPr lang="en-IN" sz="2400" dirty="0" smtClean="0"/>
              <a:t>.</a:t>
            </a:r>
          </a:p>
          <a:p>
            <a:pPr algn="just"/>
            <a:endParaRPr lang="en-IN" sz="2400" dirty="0"/>
          </a:p>
        </p:txBody>
      </p:sp>
    </p:spTree>
    <p:extLst>
      <p:ext uri="{BB962C8B-B14F-4D97-AF65-F5344CB8AC3E}">
        <p14:creationId xmlns:p14="http://schemas.microsoft.com/office/powerpoint/2010/main" val="1946549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820C08E7-2B39-36F4-4254-E97D3AF0C270}"/>
              </a:ext>
            </a:extLst>
          </p:cNvPr>
          <p:cNvSpPr>
            <a:spLocks noGrp="1"/>
          </p:cNvSpPr>
          <p:nvPr>
            <p:ph type="body" idx="1"/>
          </p:nvPr>
        </p:nvSpPr>
        <p:spPr>
          <a:xfrm>
            <a:off x="152400" y="1945726"/>
            <a:ext cx="8839200" cy="4924425"/>
          </a:xfrm>
        </p:spPr>
        <p:txBody>
          <a:bodyPr/>
          <a:lstStyle/>
          <a:p>
            <a:r>
              <a:rPr lang="en-US" sz="1800" dirty="0"/>
              <a:t>Repetition:</a:t>
            </a:r>
          </a:p>
          <a:p>
            <a:pPr lvl="1"/>
            <a:r>
              <a:rPr lang="en-US" sz="1800" dirty="0"/>
              <a:t>This entire process is repeated 100 times for each value of "n" and for each pair of images. So, you're conducting 100 trials for different combinations of "n" and image pairs.</a:t>
            </a:r>
          </a:p>
          <a:p>
            <a:pPr lvl="1"/>
            <a:endParaRPr lang="en-US" sz="1800" dirty="0"/>
          </a:p>
          <a:p>
            <a:r>
              <a:rPr lang="en-US" sz="1800" dirty="0"/>
              <a:t>Data Collection:</a:t>
            </a:r>
          </a:p>
          <a:p>
            <a:pPr lvl="1"/>
            <a:r>
              <a:rPr lang="en-US" sz="1800" dirty="0"/>
              <a:t>For each combination of "n" and image pair, you collect the average residual error. This will give you a dataset of average residual errors for each algorithm at various values of "n.”</a:t>
            </a:r>
          </a:p>
          <a:p>
            <a:pPr lvl="1"/>
            <a:endParaRPr lang="en-US" sz="1800" dirty="0"/>
          </a:p>
          <a:p>
            <a:r>
              <a:rPr lang="en-US" sz="1800" dirty="0"/>
              <a:t>Plotting:</a:t>
            </a:r>
          </a:p>
          <a:p>
            <a:pPr lvl="1"/>
            <a:r>
              <a:rPr lang="en-US" sz="1800" dirty="0"/>
              <a:t>Finally, you plot the average residual error against the number of matched points "n." This helps you visualize how the different algorithms perform as the number of points increases. It can show which algorithm is more robust or accurate as the data becomes more abundant.</a:t>
            </a:r>
          </a:p>
          <a:p>
            <a:endParaRPr lang="en-US" sz="1800" dirty="0"/>
          </a:p>
        </p:txBody>
      </p:sp>
    </p:spTree>
    <p:extLst>
      <p:ext uri="{BB962C8B-B14F-4D97-AF65-F5344CB8AC3E}">
        <p14:creationId xmlns:p14="http://schemas.microsoft.com/office/powerpoint/2010/main" val="23450975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A227FE5-D2C9-EF5E-4F26-557C906E693C}"/>
              </a:ext>
            </a:extLst>
          </p:cNvPr>
          <p:cNvSpPr>
            <a:spLocks noGrp="1"/>
          </p:cNvSpPr>
          <p:nvPr>
            <p:ph type="body" idx="1"/>
          </p:nvPr>
        </p:nvSpPr>
        <p:spPr>
          <a:xfrm>
            <a:off x="190499" y="1905000"/>
            <a:ext cx="8763000" cy="5257800"/>
          </a:xfrm>
        </p:spPr>
        <p:txBody>
          <a:bodyPr/>
          <a:lstStyle/>
          <a:p>
            <a:r>
              <a:rPr lang="en-US" sz="1800" dirty="0"/>
              <a:t>Range of Points "n":</a:t>
            </a:r>
          </a:p>
          <a:p>
            <a:pPr lvl="1"/>
            <a:r>
              <a:rPr lang="en-US" sz="1800" dirty="0"/>
              <a:t>The number of points "n" used ranges from 8 (the minimum) up to three-quarters of the total number of matched points. This means you're evaluating the algorithms at different levels of data complexity, from a small subset of points to a substantial portion of the available points.</a:t>
            </a:r>
          </a:p>
          <a:p>
            <a:pPr lvl="1"/>
            <a:endParaRPr lang="en-US" sz="1800" dirty="0"/>
          </a:p>
          <a:p>
            <a:pPr marL="342900" indent="-342900">
              <a:buFont typeface="Arial" panose="020B0604020202020204" pitchFamily="34" charset="0"/>
              <a:buChar char="•"/>
            </a:pPr>
            <a:r>
              <a:rPr lang="en-US" sz="1800" dirty="0"/>
              <a:t>Overall, this experimental procedure allows you to compare the performance of the three algorithms under different conditions, providing insights into how they behave as the quantity of input data (number of matched points) varies. </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This type of analysis is valuable for selecting the most suitable algorithm for a particular computer vision task based on the available data and the desired level of accuracy.</a:t>
            </a:r>
          </a:p>
          <a:p>
            <a:endParaRPr lang="en-US" sz="1800" dirty="0"/>
          </a:p>
        </p:txBody>
      </p:sp>
    </p:spTree>
    <p:extLst>
      <p:ext uri="{BB962C8B-B14F-4D97-AF65-F5344CB8AC3E}">
        <p14:creationId xmlns:p14="http://schemas.microsoft.com/office/powerpoint/2010/main" val="1600264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Relationship between Essential Matrix and Fundamental Matrix</a:t>
            </a:r>
            <a:endParaRPr lang="en-IN" sz="2800" b="1" dirty="0"/>
          </a:p>
        </p:txBody>
      </p:sp>
      <p:sp>
        <p:nvSpPr>
          <p:cNvPr id="3" name="Content Placeholder 2"/>
          <p:cNvSpPr>
            <a:spLocks noGrp="1"/>
          </p:cNvSpPr>
          <p:nvPr>
            <p:ph idx="1"/>
          </p:nvPr>
        </p:nvSpPr>
        <p:spPr/>
        <p:txBody>
          <a:bodyPr>
            <a:normAutofit fontScale="85000" lnSpcReduction="20000"/>
          </a:bodyPr>
          <a:lstStyle/>
          <a:p>
            <a:pPr algn="just"/>
            <a:r>
              <a:rPr lang="en-IN" b="1" dirty="0"/>
              <a:t>Essential Matrix (E)</a:t>
            </a:r>
            <a:r>
              <a:rPr lang="en-IN" dirty="0"/>
              <a:t>: The essential matrix is a 3x3 matrix that relates the poses (rotations and translations) of two calibrated cameras, also known as the "camera motion." It is essential for tasks like stereo vision, camera motion estimation, and 3D reconstruction.</a:t>
            </a:r>
          </a:p>
          <a:p>
            <a:pPr algn="just"/>
            <a:r>
              <a:rPr lang="en-IN" b="1" dirty="0"/>
              <a:t>Fundamental Matrix (F)</a:t>
            </a:r>
            <a:r>
              <a:rPr lang="en-IN" dirty="0"/>
              <a:t>: The fundamental matrix is also a 3x3 matrix that describes the </a:t>
            </a:r>
            <a:r>
              <a:rPr lang="en-IN" dirty="0" err="1"/>
              <a:t>epipolar</a:t>
            </a:r>
            <a:r>
              <a:rPr lang="en-IN" dirty="0"/>
              <a:t> geometry between two images. It encodes the relative positions and orientations of the two cameras and the </a:t>
            </a:r>
            <a:r>
              <a:rPr lang="en-IN" dirty="0" err="1"/>
              <a:t>epipolar</a:t>
            </a:r>
            <a:r>
              <a:rPr lang="en-IN" dirty="0"/>
              <a:t> constraints that relate corresponding points in the two images.</a:t>
            </a:r>
          </a:p>
          <a:p>
            <a:pPr algn="just"/>
            <a:endParaRPr lang="en-IN" dirty="0"/>
          </a:p>
        </p:txBody>
      </p:sp>
    </p:spTree>
    <p:extLst>
      <p:ext uri="{BB962C8B-B14F-4D97-AF65-F5344CB8AC3E}">
        <p14:creationId xmlns:p14="http://schemas.microsoft.com/office/powerpoint/2010/main" val="139943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marL="0" indent="0" algn="just">
              <a:buNone/>
            </a:pPr>
            <a:r>
              <a:rPr lang="en-IN" b="1" dirty="0"/>
              <a:t>Calibration</a:t>
            </a:r>
            <a:r>
              <a:rPr lang="en-IN" dirty="0"/>
              <a:t>:</a:t>
            </a:r>
          </a:p>
          <a:p>
            <a:pPr algn="just"/>
            <a:r>
              <a:rPr lang="en-IN" b="1" dirty="0"/>
              <a:t>Essential Matrix (E)</a:t>
            </a:r>
            <a:r>
              <a:rPr lang="en-IN" dirty="0"/>
              <a:t>: The essential matrix is typically derived from calibrated cameras, where the intrinsic parameters (focal length, principal point) are known. This allows for metric reconstruction of 3D points.</a:t>
            </a:r>
          </a:p>
          <a:p>
            <a:pPr algn="just"/>
            <a:r>
              <a:rPr lang="en-IN" b="1" dirty="0"/>
              <a:t>Fundamental Matrix (F)</a:t>
            </a:r>
            <a:r>
              <a:rPr lang="en-IN" dirty="0"/>
              <a:t>: The fundamental matrix does not require camera calibration and can be computed from </a:t>
            </a:r>
            <a:r>
              <a:rPr lang="en-IN" dirty="0" err="1"/>
              <a:t>uncalibrated</a:t>
            </a:r>
            <a:r>
              <a:rPr lang="en-IN" dirty="0"/>
              <a:t> cameras. It only relates the relative geometry of the two cameras and the observed correspondences between points.</a:t>
            </a:r>
          </a:p>
          <a:p>
            <a:pPr algn="just"/>
            <a:endParaRPr lang="en-IN" dirty="0"/>
          </a:p>
        </p:txBody>
      </p:sp>
    </p:spTree>
    <p:extLst>
      <p:ext uri="{BB962C8B-B14F-4D97-AF65-F5344CB8AC3E}">
        <p14:creationId xmlns:p14="http://schemas.microsoft.com/office/powerpoint/2010/main" val="223792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lgn="just">
              <a:buNone/>
            </a:pPr>
            <a:r>
              <a:rPr lang="en-IN" b="1" dirty="0" err="1"/>
              <a:t>Epipolar</a:t>
            </a:r>
            <a:r>
              <a:rPr lang="en-IN" b="1" dirty="0"/>
              <a:t> Constraint</a:t>
            </a:r>
            <a:r>
              <a:rPr lang="en-IN" dirty="0"/>
              <a:t>:</a:t>
            </a:r>
          </a:p>
          <a:p>
            <a:pPr algn="just"/>
            <a:r>
              <a:rPr lang="en-IN" dirty="0"/>
              <a:t>Both E and F satisfy the </a:t>
            </a:r>
            <a:r>
              <a:rPr lang="en-IN" dirty="0" err="1"/>
              <a:t>epipolar</a:t>
            </a:r>
            <a:r>
              <a:rPr lang="en-IN" dirty="0"/>
              <a:t> constraint: For a point P in one image, the corresponding point P' in the other image must lie on the </a:t>
            </a:r>
            <a:r>
              <a:rPr lang="en-IN" dirty="0" err="1"/>
              <a:t>epipolar</a:t>
            </a:r>
            <a:r>
              <a:rPr lang="en-IN" dirty="0"/>
              <a:t> line defined by the equation P'^T * E * P = 0 (or P'^T * F * P = 0 for the fundamental matrix).</a:t>
            </a:r>
          </a:p>
          <a:p>
            <a:pPr algn="just"/>
            <a:r>
              <a:rPr lang="en-IN" dirty="0"/>
              <a:t>The key difference is that E describes the </a:t>
            </a:r>
            <a:r>
              <a:rPr lang="en-IN" dirty="0" err="1"/>
              <a:t>epipolar</a:t>
            </a:r>
            <a:r>
              <a:rPr lang="en-IN" dirty="0"/>
              <a:t> geometry in metric units (e.g., meters), while F describes it in pixel units. This means that F is scale-independent, making it suitable for </a:t>
            </a:r>
            <a:r>
              <a:rPr lang="en-IN" dirty="0" err="1"/>
              <a:t>uncalibrated</a:t>
            </a:r>
            <a:r>
              <a:rPr lang="en-IN" dirty="0"/>
              <a:t> cameras.</a:t>
            </a:r>
          </a:p>
          <a:p>
            <a:pPr algn="just"/>
            <a:endParaRPr lang="en-IN" dirty="0"/>
          </a:p>
        </p:txBody>
      </p:sp>
    </p:spTree>
    <p:extLst>
      <p:ext uri="{BB962C8B-B14F-4D97-AF65-F5344CB8AC3E}">
        <p14:creationId xmlns:p14="http://schemas.microsoft.com/office/powerpoint/2010/main" val="329463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IN" b="1" dirty="0"/>
              <a:t>Decomposition</a:t>
            </a:r>
            <a:r>
              <a:rPr lang="en-IN" dirty="0"/>
              <a:t>:</a:t>
            </a:r>
          </a:p>
          <a:p>
            <a:pPr algn="just"/>
            <a:r>
              <a:rPr lang="en-IN" dirty="0"/>
              <a:t>The essential matrix (E) can be decomposed into its constituent parts: a rotation matrix (R) and a translation vector (T), often referred to as the "camera motion."</a:t>
            </a:r>
          </a:p>
          <a:p>
            <a:pPr algn="just"/>
            <a:r>
              <a:rPr lang="en-IN" dirty="0"/>
              <a:t>The fundamental matrix (F) does not directly provide information about camera motion or the 3D world scale. It describes only the relative geometry between the two images.</a:t>
            </a:r>
          </a:p>
          <a:p>
            <a:pPr algn="just"/>
            <a:endParaRPr lang="en-IN" dirty="0"/>
          </a:p>
        </p:txBody>
      </p:sp>
    </p:spTree>
    <p:extLst>
      <p:ext uri="{BB962C8B-B14F-4D97-AF65-F5344CB8AC3E}">
        <p14:creationId xmlns:p14="http://schemas.microsoft.com/office/powerpoint/2010/main" val="81004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b="1" dirty="0"/>
              <a:t>Use Cases</a:t>
            </a:r>
            <a:r>
              <a:rPr lang="en-IN" dirty="0"/>
              <a:t>:</a:t>
            </a:r>
          </a:p>
          <a:p>
            <a:pPr algn="just"/>
            <a:r>
              <a:rPr lang="en-IN" dirty="0"/>
              <a:t>The essential matrix is primarily used when the goal is 3D reconstruction, camera motion estimation, or calibrated stereo vision.</a:t>
            </a:r>
          </a:p>
          <a:p>
            <a:pPr algn="just"/>
            <a:r>
              <a:rPr lang="en-IN" dirty="0"/>
              <a:t>The fundamental matrix is used when the goal is to establish correspondence between points in two images, particularly when camera calibration is not available.</a:t>
            </a:r>
          </a:p>
          <a:p>
            <a:pPr algn="just"/>
            <a:endParaRPr lang="en-IN" dirty="0"/>
          </a:p>
        </p:txBody>
      </p:sp>
    </p:spTree>
    <p:extLst>
      <p:ext uri="{BB962C8B-B14F-4D97-AF65-F5344CB8AC3E}">
        <p14:creationId xmlns:p14="http://schemas.microsoft.com/office/powerpoint/2010/main" val="2598658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TotalTime>
  <Words>4155</Words>
  <Application>Microsoft Office PowerPoint</Application>
  <PresentationFormat>On-screen Show (4:3)</PresentationFormat>
  <Paragraphs>334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Essential Matrix</vt:lpstr>
      <vt:lpstr>Epipolar Constraint</vt:lpstr>
      <vt:lpstr>PowerPoint Presentation</vt:lpstr>
      <vt:lpstr>Relationship between Essential Matrix and Fundamental Matrix</vt:lpstr>
      <vt:lpstr>PowerPoint Presentation</vt:lpstr>
      <vt:lpstr>PowerPoint Presentation</vt:lpstr>
      <vt:lpstr>PowerPoint Presentation</vt:lpstr>
      <vt:lpstr>PowerPoint Presentation</vt:lpstr>
      <vt:lpstr>Normalized 8-point algorithm</vt:lpstr>
      <vt:lpstr>Algorithm</vt:lpstr>
      <vt:lpstr>PowerPoint Presentation</vt:lpstr>
      <vt:lpstr>Program to estimate essential and Fundamental matrix</vt:lpstr>
      <vt:lpstr>PowerPoint Presentation</vt:lpstr>
      <vt:lpstr>Depth Estimation</vt:lpstr>
      <vt:lpstr>Disparity</vt:lpstr>
      <vt:lpstr>PowerPoint Presentation</vt:lpstr>
      <vt:lpstr>Depth Calculation</vt:lpstr>
      <vt:lpstr>Numerical 1</vt:lpstr>
      <vt:lpstr>Numerical 2</vt:lpstr>
      <vt:lpstr>Linear Triangulation Method</vt:lpstr>
      <vt:lpstr>Steps for Linear Triangulation</vt:lpstr>
      <vt:lpstr>PowerPoint Presentation</vt:lpstr>
      <vt:lpstr>Example</vt:lpstr>
      <vt:lpstr>PowerPoint Presentation</vt:lpstr>
      <vt:lpstr>Program</vt:lpstr>
      <vt:lpstr>Geometric Error Cost Function</vt:lpstr>
      <vt:lpstr>Examples of Geometric Error Cost Functions</vt:lpstr>
      <vt:lpstr>Algebraic Minimization Algorithm</vt:lpstr>
      <vt:lpstr>PowerPoint Presentation</vt:lpstr>
      <vt:lpstr>The singularity  constraint detF  0 rank F  2</vt:lpstr>
      <vt:lpstr>PowerPoint Presentation</vt:lpstr>
      <vt:lpstr>The singularity  constraint</vt:lpstr>
      <vt:lpstr>Geometric distance </vt:lpstr>
      <vt:lpstr>PowerPoint Presentation</vt:lpstr>
      <vt:lpstr>PowerPoint Presentation</vt:lpstr>
      <vt:lpstr>Parametric  representation of F</vt:lpstr>
      <vt:lpstr>Experimental evaluation of the algorithms</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10</cp:revision>
  <dcterms:created xsi:type="dcterms:W3CDTF">2023-09-11T15:29:53Z</dcterms:created>
  <dcterms:modified xsi:type="dcterms:W3CDTF">2023-09-13T09:59:23Z</dcterms:modified>
</cp:coreProperties>
</file>