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3"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B700333-4066-4A49-BF15-21BAB688A4D1}"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98BFC9-A2AB-44F1-ABC7-E6E6372C4F73}" type="slidenum">
              <a:rPr lang="en-IN" smtClean="0"/>
              <a:t>‹#›</a:t>
            </a:fld>
            <a:endParaRPr lang="en-IN"/>
          </a:p>
        </p:txBody>
      </p:sp>
    </p:spTree>
    <p:extLst>
      <p:ext uri="{BB962C8B-B14F-4D97-AF65-F5344CB8AC3E}">
        <p14:creationId xmlns:p14="http://schemas.microsoft.com/office/powerpoint/2010/main" val="1103525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B700333-4066-4A49-BF15-21BAB688A4D1}"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98BFC9-A2AB-44F1-ABC7-E6E6372C4F73}" type="slidenum">
              <a:rPr lang="en-IN" smtClean="0"/>
              <a:t>‹#›</a:t>
            </a:fld>
            <a:endParaRPr lang="en-IN"/>
          </a:p>
        </p:txBody>
      </p:sp>
    </p:spTree>
    <p:extLst>
      <p:ext uri="{BB962C8B-B14F-4D97-AF65-F5344CB8AC3E}">
        <p14:creationId xmlns:p14="http://schemas.microsoft.com/office/powerpoint/2010/main" val="397992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B700333-4066-4A49-BF15-21BAB688A4D1}"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98BFC9-A2AB-44F1-ABC7-E6E6372C4F73}" type="slidenum">
              <a:rPr lang="en-IN" smtClean="0"/>
              <a:t>‹#›</a:t>
            </a:fld>
            <a:endParaRPr lang="en-IN"/>
          </a:p>
        </p:txBody>
      </p:sp>
    </p:spTree>
    <p:extLst>
      <p:ext uri="{BB962C8B-B14F-4D97-AF65-F5344CB8AC3E}">
        <p14:creationId xmlns:p14="http://schemas.microsoft.com/office/powerpoint/2010/main" val="1881797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B700333-4066-4A49-BF15-21BAB688A4D1}"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98BFC9-A2AB-44F1-ABC7-E6E6372C4F73}" type="slidenum">
              <a:rPr lang="en-IN" smtClean="0"/>
              <a:t>‹#›</a:t>
            </a:fld>
            <a:endParaRPr lang="en-IN"/>
          </a:p>
        </p:txBody>
      </p:sp>
    </p:spTree>
    <p:extLst>
      <p:ext uri="{BB962C8B-B14F-4D97-AF65-F5344CB8AC3E}">
        <p14:creationId xmlns:p14="http://schemas.microsoft.com/office/powerpoint/2010/main" val="257897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700333-4066-4A49-BF15-21BAB688A4D1}" type="datetimeFigureOut">
              <a:rPr lang="en-IN" smtClean="0"/>
              <a:t>10-09-2023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98BFC9-A2AB-44F1-ABC7-E6E6372C4F73}" type="slidenum">
              <a:rPr lang="en-IN" smtClean="0"/>
              <a:t>‹#›</a:t>
            </a:fld>
            <a:endParaRPr lang="en-IN"/>
          </a:p>
        </p:txBody>
      </p:sp>
    </p:spTree>
    <p:extLst>
      <p:ext uri="{BB962C8B-B14F-4D97-AF65-F5344CB8AC3E}">
        <p14:creationId xmlns:p14="http://schemas.microsoft.com/office/powerpoint/2010/main" val="1291424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B700333-4066-4A49-BF15-21BAB688A4D1}"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98BFC9-A2AB-44F1-ABC7-E6E6372C4F73}" type="slidenum">
              <a:rPr lang="en-IN" smtClean="0"/>
              <a:t>‹#›</a:t>
            </a:fld>
            <a:endParaRPr lang="en-IN"/>
          </a:p>
        </p:txBody>
      </p:sp>
    </p:spTree>
    <p:extLst>
      <p:ext uri="{BB962C8B-B14F-4D97-AF65-F5344CB8AC3E}">
        <p14:creationId xmlns:p14="http://schemas.microsoft.com/office/powerpoint/2010/main" val="4264983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B700333-4066-4A49-BF15-21BAB688A4D1}" type="datetimeFigureOut">
              <a:rPr lang="en-IN" smtClean="0"/>
              <a:t>10-09-2023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98BFC9-A2AB-44F1-ABC7-E6E6372C4F73}" type="slidenum">
              <a:rPr lang="en-IN" smtClean="0"/>
              <a:t>‹#›</a:t>
            </a:fld>
            <a:endParaRPr lang="en-IN"/>
          </a:p>
        </p:txBody>
      </p:sp>
    </p:spTree>
    <p:extLst>
      <p:ext uri="{BB962C8B-B14F-4D97-AF65-F5344CB8AC3E}">
        <p14:creationId xmlns:p14="http://schemas.microsoft.com/office/powerpoint/2010/main" val="2822214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B700333-4066-4A49-BF15-21BAB688A4D1}" type="datetimeFigureOut">
              <a:rPr lang="en-IN" smtClean="0"/>
              <a:t>10-09-2023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98BFC9-A2AB-44F1-ABC7-E6E6372C4F73}" type="slidenum">
              <a:rPr lang="en-IN" smtClean="0"/>
              <a:t>‹#›</a:t>
            </a:fld>
            <a:endParaRPr lang="en-IN"/>
          </a:p>
        </p:txBody>
      </p:sp>
    </p:spTree>
    <p:extLst>
      <p:ext uri="{BB962C8B-B14F-4D97-AF65-F5344CB8AC3E}">
        <p14:creationId xmlns:p14="http://schemas.microsoft.com/office/powerpoint/2010/main" val="2573657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700333-4066-4A49-BF15-21BAB688A4D1}" type="datetimeFigureOut">
              <a:rPr lang="en-IN" smtClean="0"/>
              <a:t>10-09-2023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98BFC9-A2AB-44F1-ABC7-E6E6372C4F73}" type="slidenum">
              <a:rPr lang="en-IN" smtClean="0"/>
              <a:t>‹#›</a:t>
            </a:fld>
            <a:endParaRPr lang="en-IN"/>
          </a:p>
        </p:txBody>
      </p:sp>
    </p:spTree>
    <p:extLst>
      <p:ext uri="{BB962C8B-B14F-4D97-AF65-F5344CB8AC3E}">
        <p14:creationId xmlns:p14="http://schemas.microsoft.com/office/powerpoint/2010/main" val="3912538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700333-4066-4A49-BF15-21BAB688A4D1}"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98BFC9-A2AB-44F1-ABC7-E6E6372C4F73}" type="slidenum">
              <a:rPr lang="en-IN" smtClean="0"/>
              <a:t>‹#›</a:t>
            </a:fld>
            <a:endParaRPr lang="en-IN"/>
          </a:p>
        </p:txBody>
      </p:sp>
    </p:spTree>
    <p:extLst>
      <p:ext uri="{BB962C8B-B14F-4D97-AF65-F5344CB8AC3E}">
        <p14:creationId xmlns:p14="http://schemas.microsoft.com/office/powerpoint/2010/main" val="769030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700333-4066-4A49-BF15-21BAB688A4D1}" type="datetimeFigureOut">
              <a:rPr lang="en-IN" smtClean="0"/>
              <a:t>10-09-2023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98BFC9-A2AB-44F1-ABC7-E6E6372C4F73}" type="slidenum">
              <a:rPr lang="en-IN" smtClean="0"/>
              <a:t>‹#›</a:t>
            </a:fld>
            <a:endParaRPr lang="en-IN"/>
          </a:p>
        </p:txBody>
      </p:sp>
    </p:spTree>
    <p:extLst>
      <p:ext uri="{BB962C8B-B14F-4D97-AF65-F5344CB8AC3E}">
        <p14:creationId xmlns:p14="http://schemas.microsoft.com/office/powerpoint/2010/main" val="2912206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700333-4066-4A49-BF15-21BAB688A4D1}" type="datetimeFigureOut">
              <a:rPr lang="en-IN" smtClean="0"/>
              <a:t>10-09-2023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98BFC9-A2AB-44F1-ABC7-E6E6372C4F73}" type="slidenum">
              <a:rPr lang="en-IN" smtClean="0"/>
              <a:t>‹#›</a:t>
            </a:fld>
            <a:endParaRPr lang="en-IN"/>
          </a:p>
        </p:txBody>
      </p:sp>
    </p:spTree>
    <p:extLst>
      <p:ext uri="{BB962C8B-B14F-4D97-AF65-F5344CB8AC3E}">
        <p14:creationId xmlns:p14="http://schemas.microsoft.com/office/powerpoint/2010/main" val="445780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08070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Normalized 8-point algorithm</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IN" dirty="0"/>
              <a:t>The Normalized Eight-Point Algorithm is a fundamental technique in computer vision and photogrammetry for estimating the essential matrix or fundamental matrix that describes the relationship between corresponding points in two images taken by a camera with an unknown focal length and skew. </a:t>
            </a:r>
            <a:endParaRPr lang="en-IN" dirty="0" smtClean="0"/>
          </a:p>
          <a:p>
            <a:pPr algn="just"/>
            <a:r>
              <a:rPr lang="en-IN" dirty="0"/>
              <a:t>It is called "normalized" because it operates on normalized coordinates, which means that the image points are </a:t>
            </a:r>
            <a:r>
              <a:rPr lang="en-IN" dirty="0" err="1"/>
              <a:t>preprocessed</a:t>
            </a:r>
            <a:r>
              <a:rPr lang="en-IN" dirty="0"/>
              <a:t> to eliminate the effects of unknown camera parameters.</a:t>
            </a:r>
          </a:p>
        </p:txBody>
      </p:sp>
    </p:spTree>
    <p:extLst>
      <p:ext uri="{BB962C8B-B14F-4D97-AF65-F5344CB8AC3E}">
        <p14:creationId xmlns:p14="http://schemas.microsoft.com/office/powerpoint/2010/main" val="727712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r>
              <a:rPr lang="en-US" dirty="0" smtClean="0"/>
              <a:t>Algorithm</a:t>
            </a:r>
            <a:endParaRPr lang="en-IN" dirty="0"/>
          </a:p>
        </p:txBody>
      </p:sp>
      <p:sp>
        <p:nvSpPr>
          <p:cNvPr id="3" name="Content Placeholder 2"/>
          <p:cNvSpPr>
            <a:spLocks noGrp="1"/>
          </p:cNvSpPr>
          <p:nvPr>
            <p:ph idx="1"/>
          </p:nvPr>
        </p:nvSpPr>
        <p:spPr>
          <a:xfrm>
            <a:off x="395536" y="692696"/>
            <a:ext cx="8229600" cy="5832648"/>
          </a:xfrm>
        </p:spPr>
        <p:txBody>
          <a:bodyPr>
            <a:normAutofit/>
          </a:bodyPr>
          <a:lstStyle/>
          <a:p>
            <a:pPr algn="just"/>
            <a:r>
              <a:rPr lang="en-IN" sz="2000" b="1" dirty="0"/>
              <a:t>Input Corresponding Points</a:t>
            </a:r>
            <a:r>
              <a:rPr lang="en-IN" sz="2000" dirty="0"/>
              <a:t>: Given a set of corresponding points in two images, collect at least eight pairs of points. Each pair consists of a point in the first image (u, v) and the corresponding point in the second image (u', v</a:t>
            </a:r>
            <a:r>
              <a:rPr lang="en-IN" sz="2000" dirty="0" smtClean="0"/>
              <a:t>').</a:t>
            </a:r>
          </a:p>
          <a:p>
            <a:pPr algn="just"/>
            <a:r>
              <a:rPr lang="en-IN" sz="2000" b="1" dirty="0"/>
              <a:t>Normalization</a:t>
            </a:r>
            <a:r>
              <a:rPr lang="en-IN" sz="2000" dirty="0"/>
              <a:t>: Normalize the coordinates of the points to remove the effects of the unknown camera parameters (focal length, skew, etc.). The normalization process involves the following steps</a:t>
            </a:r>
            <a:r>
              <a:rPr lang="en-IN" sz="2000" dirty="0" smtClean="0"/>
              <a:t>:</a:t>
            </a:r>
          </a:p>
          <a:p>
            <a:pPr lvl="1" algn="just"/>
            <a:r>
              <a:rPr lang="en-IN" sz="1600" dirty="0"/>
              <a:t>Calculate the centroids of the points in both images</a:t>
            </a:r>
            <a:r>
              <a:rPr lang="en-IN" sz="1600" dirty="0" smtClean="0"/>
              <a:t>:</a:t>
            </a:r>
          </a:p>
          <a:p>
            <a:pPr marL="457200" lvl="1" indent="0" algn="just">
              <a:buNone/>
            </a:pPr>
            <a:r>
              <a:rPr lang="pt-BR" sz="1600" dirty="0" smtClean="0"/>
              <a:t>(u_c, v_c) = (sum(u) / n, sum(v) / n)</a:t>
            </a:r>
          </a:p>
          <a:p>
            <a:pPr marL="457200" lvl="1" indent="0" algn="just">
              <a:buNone/>
            </a:pPr>
            <a:r>
              <a:rPr lang="pt-BR" sz="1600" dirty="0" smtClean="0"/>
              <a:t>(u'_c, v'_c) = (sum(u') / n, sum(v') / n)</a:t>
            </a:r>
          </a:p>
          <a:p>
            <a:pPr lvl="1" algn="just"/>
            <a:r>
              <a:rPr lang="en-IN" sz="1600" dirty="0"/>
              <a:t>Calculate the average distance of points from the centroids in both images</a:t>
            </a:r>
            <a:r>
              <a:rPr lang="en-IN" sz="1600" dirty="0" smtClean="0"/>
              <a:t>:</a:t>
            </a:r>
          </a:p>
          <a:p>
            <a:pPr marL="457200" lvl="1" indent="0" algn="just">
              <a:buNone/>
            </a:pPr>
            <a:r>
              <a:rPr lang="pl-PL" sz="1600" dirty="0" smtClean="0"/>
              <a:t>d = sqrt((u - u_c)^2 + (v - v_c)^2)</a:t>
            </a:r>
          </a:p>
          <a:p>
            <a:pPr marL="457200" lvl="1" indent="0" algn="just">
              <a:buNone/>
            </a:pPr>
            <a:r>
              <a:rPr lang="pl-PL" sz="1600" dirty="0" smtClean="0"/>
              <a:t>d' = sqrt((u' - u'_c)^2 + (v' - v'_c)^2)</a:t>
            </a:r>
          </a:p>
          <a:p>
            <a:pPr lvl="1" algn="just"/>
            <a:r>
              <a:rPr lang="en-IN" sz="1600" dirty="0"/>
              <a:t>Scale the points so that the average distance is </a:t>
            </a:r>
            <a:r>
              <a:rPr lang="en-IN" sz="1600" dirty="0" err="1"/>
              <a:t>sqrt</a:t>
            </a:r>
            <a:r>
              <a:rPr lang="en-IN" sz="1600" dirty="0"/>
              <a:t>(2) (to make them invariant to scaling</a:t>
            </a:r>
            <a:r>
              <a:rPr lang="en-IN" sz="1600" dirty="0" smtClean="0"/>
              <a:t>):</a:t>
            </a:r>
          </a:p>
          <a:p>
            <a:pPr marL="457200" lvl="1" indent="0" algn="just">
              <a:buNone/>
            </a:pPr>
            <a:r>
              <a:rPr lang="pt-BR" sz="1600" dirty="0" smtClean="0"/>
              <a:t>u_normalized = (u - u_c) / d * sqrt(2)</a:t>
            </a:r>
          </a:p>
          <a:p>
            <a:pPr marL="457200" lvl="1" indent="0" algn="just">
              <a:buNone/>
            </a:pPr>
            <a:r>
              <a:rPr lang="pt-BR" sz="1600" dirty="0" smtClean="0"/>
              <a:t>v_normalized = (v - v_c) / d * sqrt(2)</a:t>
            </a:r>
          </a:p>
          <a:p>
            <a:pPr marL="457200" lvl="1" indent="0" algn="just">
              <a:buNone/>
            </a:pPr>
            <a:r>
              <a:rPr lang="pt-BR" sz="1600" dirty="0" smtClean="0"/>
              <a:t>u'_normalized = (u' - u'_c) / d' * sqrt(2)</a:t>
            </a:r>
          </a:p>
          <a:p>
            <a:pPr marL="457200" lvl="1" indent="0" algn="just">
              <a:buNone/>
            </a:pPr>
            <a:r>
              <a:rPr lang="pt-BR" sz="1600" dirty="0" smtClean="0"/>
              <a:t>v'_normalized = (v' - v'_c) / d' * sqrt(2)</a:t>
            </a:r>
          </a:p>
          <a:p>
            <a:pPr marL="457200" lvl="1" indent="0" algn="just">
              <a:buNone/>
            </a:pPr>
            <a:endParaRPr lang="pt-BR" sz="1600" dirty="0" smtClean="0"/>
          </a:p>
          <a:p>
            <a:pPr lvl="1" algn="just"/>
            <a:endParaRPr lang="en-IN" sz="1600" dirty="0"/>
          </a:p>
        </p:txBody>
      </p:sp>
    </p:spTree>
    <p:extLst>
      <p:ext uri="{BB962C8B-B14F-4D97-AF65-F5344CB8AC3E}">
        <p14:creationId xmlns:p14="http://schemas.microsoft.com/office/powerpoint/2010/main" val="3864637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048672"/>
          </a:xfrm>
        </p:spPr>
        <p:txBody>
          <a:bodyPr>
            <a:normAutofit/>
          </a:bodyPr>
          <a:lstStyle/>
          <a:p>
            <a:r>
              <a:rPr lang="en-IN" sz="2000" b="1" dirty="0"/>
              <a:t>Construct the Normalized A Matrix</a:t>
            </a:r>
            <a:r>
              <a:rPr lang="en-IN" sz="2000" dirty="0"/>
              <a:t>: Build the A matrix, which is used to find the essential matrix, from the normalized coordinates</a:t>
            </a:r>
            <a:r>
              <a:rPr lang="en-IN" sz="2000" dirty="0" smtClean="0"/>
              <a:t>:</a:t>
            </a:r>
          </a:p>
          <a:p>
            <a:pPr marL="457200" lvl="1" indent="0">
              <a:buNone/>
            </a:pPr>
            <a:r>
              <a:rPr lang="en-IN" sz="1600" dirty="0" smtClean="0"/>
              <a:t>A = [</a:t>
            </a:r>
            <a:r>
              <a:rPr lang="en-IN" sz="1600" dirty="0" err="1" smtClean="0"/>
              <a:t>u_normalized</a:t>
            </a:r>
            <a:r>
              <a:rPr lang="en-IN" sz="1600" dirty="0" smtClean="0"/>
              <a:t> * </a:t>
            </a:r>
            <a:r>
              <a:rPr lang="en-IN" sz="1600" dirty="0" err="1" smtClean="0"/>
              <a:t>u'_normalized</a:t>
            </a:r>
            <a:r>
              <a:rPr lang="en-IN" sz="1600" dirty="0" smtClean="0"/>
              <a:t>, </a:t>
            </a:r>
            <a:r>
              <a:rPr lang="en-IN" sz="1600" dirty="0" err="1" smtClean="0"/>
              <a:t>u_normalized</a:t>
            </a:r>
            <a:r>
              <a:rPr lang="en-IN" sz="1600" dirty="0" smtClean="0"/>
              <a:t> * </a:t>
            </a:r>
            <a:r>
              <a:rPr lang="en-IN" sz="1600" dirty="0" err="1" smtClean="0"/>
              <a:t>v'_normalized</a:t>
            </a:r>
            <a:r>
              <a:rPr lang="en-IN" sz="1600" dirty="0" smtClean="0"/>
              <a:t>, </a:t>
            </a:r>
            <a:r>
              <a:rPr lang="en-IN" sz="1600" dirty="0" err="1" smtClean="0"/>
              <a:t>u_normalized</a:t>
            </a:r>
            <a:r>
              <a:rPr lang="en-IN" sz="1600" dirty="0" smtClean="0"/>
              <a:t>, </a:t>
            </a:r>
            <a:r>
              <a:rPr lang="en-IN" sz="1600" dirty="0" err="1" smtClean="0"/>
              <a:t>v_normalized</a:t>
            </a:r>
            <a:r>
              <a:rPr lang="en-IN" sz="1600" dirty="0" smtClean="0"/>
              <a:t> * </a:t>
            </a:r>
            <a:r>
              <a:rPr lang="en-IN" sz="1600" dirty="0" err="1" smtClean="0"/>
              <a:t>u'_normalized</a:t>
            </a:r>
            <a:r>
              <a:rPr lang="en-IN" sz="1600" dirty="0" smtClean="0"/>
              <a:t>, </a:t>
            </a:r>
            <a:r>
              <a:rPr lang="en-IN" sz="1600" dirty="0" err="1" smtClean="0"/>
              <a:t>v_normalized</a:t>
            </a:r>
            <a:r>
              <a:rPr lang="en-IN" sz="1600" dirty="0" smtClean="0"/>
              <a:t> * </a:t>
            </a:r>
            <a:r>
              <a:rPr lang="en-IN" sz="1600" dirty="0" err="1" smtClean="0"/>
              <a:t>v'_normalized</a:t>
            </a:r>
            <a:r>
              <a:rPr lang="en-IN" sz="1600" dirty="0" smtClean="0"/>
              <a:t>, </a:t>
            </a:r>
            <a:r>
              <a:rPr lang="en-IN" sz="1600" dirty="0" err="1" smtClean="0"/>
              <a:t>v_normalized</a:t>
            </a:r>
            <a:r>
              <a:rPr lang="en-IN" sz="1600" dirty="0" smtClean="0"/>
              <a:t>, </a:t>
            </a:r>
            <a:r>
              <a:rPr lang="en-IN" sz="1600" dirty="0" err="1" smtClean="0"/>
              <a:t>u'_normalized</a:t>
            </a:r>
            <a:r>
              <a:rPr lang="en-IN" sz="1600" dirty="0" smtClean="0"/>
              <a:t>, </a:t>
            </a:r>
            <a:r>
              <a:rPr lang="en-IN" sz="1600" dirty="0" err="1" smtClean="0"/>
              <a:t>v'_normalized</a:t>
            </a:r>
            <a:r>
              <a:rPr lang="en-IN" sz="1600" dirty="0" smtClean="0"/>
              <a:t>, 1]</a:t>
            </a:r>
          </a:p>
          <a:p>
            <a:r>
              <a:rPr lang="en-IN" sz="2000" b="1" dirty="0"/>
              <a:t>Solve for the Fundamental Matrix</a:t>
            </a:r>
            <a:r>
              <a:rPr lang="en-IN" sz="2000" dirty="0"/>
              <a:t>: Compute the singular value decomposition (SVD) of the A matrix and extract the right singular vector corresponding to the smallest singular value. This vector represents the elements of the fundamental matrix F</a:t>
            </a:r>
            <a:r>
              <a:rPr lang="en-IN" sz="2000" dirty="0" smtClean="0"/>
              <a:t>.</a:t>
            </a:r>
          </a:p>
          <a:p>
            <a:r>
              <a:rPr lang="en-IN" sz="2000" b="1" dirty="0"/>
              <a:t>Enforce Rank-2 Constraint</a:t>
            </a:r>
            <a:r>
              <a:rPr lang="en-IN" sz="2000" dirty="0"/>
              <a:t>: Set the smallest singular value to zero to ensure that the matrix is rank-2. This step corrects for any noise or numerical inaccuracies</a:t>
            </a:r>
            <a:r>
              <a:rPr lang="en-IN" sz="2000" dirty="0" smtClean="0"/>
              <a:t>.</a:t>
            </a:r>
          </a:p>
          <a:p>
            <a:r>
              <a:rPr lang="en-IN" sz="2000" b="1" dirty="0" err="1"/>
              <a:t>Denormalization</a:t>
            </a:r>
            <a:r>
              <a:rPr lang="en-IN" sz="2000" dirty="0"/>
              <a:t>: Transform the estimated fundamental matrix F back to the original image coordinate system. This involves reversing the normalization process applied to the coordinates in step 2</a:t>
            </a:r>
            <a:r>
              <a:rPr lang="en-IN" sz="2000" dirty="0" smtClean="0"/>
              <a:t>.</a:t>
            </a:r>
          </a:p>
          <a:p>
            <a:r>
              <a:rPr lang="en-IN" sz="2000" b="1" dirty="0"/>
              <a:t>Optional Refinement</a:t>
            </a:r>
            <a:r>
              <a:rPr lang="en-IN" sz="2000" dirty="0"/>
              <a:t>: If desired, you can further refine the estimated fundamental matrix using techniques like RANSAC (Random Sample Consensus) to handle outliers or improve accuracy.</a:t>
            </a:r>
          </a:p>
        </p:txBody>
      </p:sp>
    </p:spTree>
    <p:extLst>
      <p:ext uri="{BB962C8B-B14F-4D97-AF65-F5344CB8AC3E}">
        <p14:creationId xmlns:p14="http://schemas.microsoft.com/office/powerpoint/2010/main" val="3142730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71400"/>
            <a:ext cx="8229600" cy="1143000"/>
          </a:xfrm>
        </p:spPr>
        <p:txBody>
          <a:bodyPr>
            <a:noAutofit/>
          </a:bodyPr>
          <a:lstStyle/>
          <a:p>
            <a:r>
              <a:rPr lang="en-IN" sz="3200" b="1" dirty="0" smtClean="0"/>
              <a:t>Program to estimate essential and Fundamental matrix</a:t>
            </a:r>
            <a:endParaRPr lang="en-IN" sz="3200" dirty="0"/>
          </a:p>
        </p:txBody>
      </p:sp>
      <p:sp>
        <p:nvSpPr>
          <p:cNvPr id="3" name="Content Placeholder 2"/>
          <p:cNvSpPr>
            <a:spLocks noGrp="1"/>
          </p:cNvSpPr>
          <p:nvPr>
            <p:ph idx="1"/>
          </p:nvPr>
        </p:nvSpPr>
        <p:spPr>
          <a:xfrm>
            <a:off x="179512" y="692696"/>
            <a:ext cx="3024336" cy="6192688"/>
          </a:xfrm>
        </p:spPr>
        <p:txBody>
          <a:bodyPr>
            <a:normAutofit fontScale="77500" lnSpcReduction="20000"/>
          </a:bodyPr>
          <a:lstStyle/>
          <a:p>
            <a:pPr marL="0" indent="0">
              <a:buNone/>
            </a:pPr>
            <a:r>
              <a:rPr lang="en-IN" sz="1800" dirty="0" smtClean="0"/>
              <a:t>import cv2</a:t>
            </a:r>
          </a:p>
          <a:p>
            <a:pPr marL="0" indent="0">
              <a:buNone/>
            </a:pPr>
            <a:r>
              <a:rPr lang="en-IN" sz="1800" dirty="0" smtClean="0"/>
              <a:t>import </a:t>
            </a:r>
            <a:r>
              <a:rPr lang="en-IN" sz="1800" dirty="0" err="1" smtClean="0"/>
              <a:t>numpy</a:t>
            </a:r>
            <a:r>
              <a:rPr lang="en-IN" sz="1800" dirty="0" smtClean="0"/>
              <a:t> as </a:t>
            </a:r>
            <a:r>
              <a:rPr lang="en-IN" sz="1800" dirty="0" err="1" smtClean="0"/>
              <a:t>np</a:t>
            </a:r>
            <a:endParaRPr lang="en-IN" sz="1800" dirty="0" smtClean="0"/>
          </a:p>
          <a:p>
            <a:pPr marL="0" indent="0">
              <a:buNone/>
            </a:pPr>
            <a:r>
              <a:rPr lang="en-IN" sz="1800" dirty="0" smtClean="0"/>
              <a:t># Load the two images</a:t>
            </a:r>
          </a:p>
          <a:p>
            <a:pPr marL="0" indent="0">
              <a:buNone/>
            </a:pPr>
            <a:r>
              <a:rPr lang="en-IN" sz="1800" dirty="0" smtClean="0"/>
              <a:t>img1 = cv2.imread('image1.jpg', 0)</a:t>
            </a:r>
          </a:p>
          <a:p>
            <a:pPr marL="0" indent="0">
              <a:buNone/>
            </a:pPr>
            <a:r>
              <a:rPr lang="en-IN" sz="1800" dirty="0" smtClean="0"/>
              <a:t>img2 = cv2.imread('image2.jpg', 0)</a:t>
            </a:r>
          </a:p>
          <a:p>
            <a:pPr marL="0" indent="0">
              <a:buNone/>
            </a:pPr>
            <a:endParaRPr lang="en-IN" sz="1800" dirty="0" smtClean="0"/>
          </a:p>
          <a:p>
            <a:pPr marL="0" indent="0">
              <a:buNone/>
            </a:pPr>
            <a:r>
              <a:rPr lang="en-IN" sz="1800" dirty="0" smtClean="0"/>
              <a:t># Define corresponding points)</a:t>
            </a:r>
          </a:p>
          <a:p>
            <a:pPr marL="0" indent="0">
              <a:buNone/>
            </a:pPr>
            <a:r>
              <a:rPr lang="en-IN" sz="1800" dirty="0" smtClean="0"/>
              <a:t>pts1 = </a:t>
            </a:r>
            <a:r>
              <a:rPr lang="en-IN" sz="1800" dirty="0" err="1" smtClean="0"/>
              <a:t>np.array</a:t>
            </a:r>
            <a:r>
              <a:rPr lang="en-IN" sz="1800" dirty="0" smtClean="0"/>
              <a:t>([</a:t>
            </a:r>
          </a:p>
          <a:p>
            <a:pPr marL="0" indent="0">
              <a:buNone/>
            </a:pPr>
            <a:r>
              <a:rPr lang="en-IN" sz="1800" dirty="0" smtClean="0"/>
              <a:t>    [100, 200],</a:t>
            </a:r>
          </a:p>
          <a:p>
            <a:pPr marL="0" indent="0">
              <a:buNone/>
            </a:pPr>
            <a:r>
              <a:rPr lang="en-IN" sz="1800" dirty="0" smtClean="0"/>
              <a:t>    [150, 180],</a:t>
            </a:r>
          </a:p>
          <a:p>
            <a:pPr marL="0" indent="0">
              <a:buNone/>
            </a:pPr>
            <a:r>
              <a:rPr lang="en-IN" sz="1800" dirty="0" smtClean="0"/>
              <a:t>    [200, 160],</a:t>
            </a:r>
          </a:p>
          <a:p>
            <a:pPr marL="0" indent="0">
              <a:buNone/>
            </a:pPr>
            <a:r>
              <a:rPr lang="en-IN" sz="1800" dirty="0" smtClean="0"/>
              <a:t>    [250, 140],</a:t>
            </a:r>
          </a:p>
          <a:p>
            <a:pPr marL="0" indent="0">
              <a:buNone/>
            </a:pPr>
            <a:r>
              <a:rPr lang="en-IN" sz="1800" dirty="0" smtClean="0"/>
              <a:t>    [300, 120],</a:t>
            </a:r>
          </a:p>
          <a:p>
            <a:pPr marL="0" indent="0">
              <a:buNone/>
            </a:pPr>
            <a:r>
              <a:rPr lang="en-IN" sz="1800" dirty="0" smtClean="0"/>
              <a:t>    [350, 100],</a:t>
            </a:r>
          </a:p>
          <a:p>
            <a:pPr marL="0" indent="0">
              <a:buNone/>
            </a:pPr>
            <a:r>
              <a:rPr lang="en-IN" sz="1800" dirty="0" smtClean="0"/>
              <a:t>    [400, 80],</a:t>
            </a:r>
          </a:p>
          <a:p>
            <a:pPr marL="0" indent="0">
              <a:buNone/>
            </a:pPr>
            <a:r>
              <a:rPr lang="en-IN" sz="1800" dirty="0" smtClean="0"/>
              <a:t>    [450, 60]</a:t>
            </a:r>
          </a:p>
          <a:p>
            <a:pPr marL="0" indent="0">
              <a:buNone/>
            </a:pPr>
            <a:r>
              <a:rPr lang="en-IN" sz="1800" dirty="0" smtClean="0"/>
              <a:t>], </a:t>
            </a:r>
            <a:r>
              <a:rPr lang="en-IN" sz="1800" dirty="0" err="1" smtClean="0"/>
              <a:t>dtype</a:t>
            </a:r>
            <a:r>
              <a:rPr lang="en-IN" sz="1800" dirty="0" smtClean="0"/>
              <a:t>=np.float32)</a:t>
            </a:r>
          </a:p>
          <a:p>
            <a:pPr marL="0" indent="0">
              <a:buNone/>
            </a:pPr>
            <a:endParaRPr lang="en-IN" sz="1800" dirty="0" smtClean="0"/>
          </a:p>
          <a:p>
            <a:pPr marL="0" indent="0">
              <a:buNone/>
            </a:pPr>
            <a:r>
              <a:rPr lang="en-IN" sz="1800" dirty="0" smtClean="0"/>
              <a:t>pts2 = </a:t>
            </a:r>
            <a:r>
              <a:rPr lang="en-IN" sz="1800" dirty="0" err="1" smtClean="0"/>
              <a:t>np.array</a:t>
            </a:r>
            <a:r>
              <a:rPr lang="en-IN" sz="1800" dirty="0" smtClean="0"/>
              <a:t>([</a:t>
            </a:r>
          </a:p>
          <a:p>
            <a:pPr marL="0" indent="0">
              <a:buNone/>
            </a:pPr>
            <a:r>
              <a:rPr lang="en-IN" sz="1800" dirty="0" smtClean="0"/>
              <a:t>    [300, 50],</a:t>
            </a:r>
          </a:p>
          <a:p>
            <a:pPr marL="0" indent="0">
              <a:buNone/>
            </a:pPr>
            <a:r>
              <a:rPr lang="en-IN" sz="1800" dirty="0" smtClean="0"/>
              <a:t>    [350, 70],</a:t>
            </a:r>
          </a:p>
          <a:p>
            <a:pPr marL="0" indent="0">
              <a:buNone/>
            </a:pPr>
            <a:r>
              <a:rPr lang="en-IN" sz="1800" dirty="0" smtClean="0"/>
              <a:t>    [400, 90],</a:t>
            </a:r>
          </a:p>
          <a:p>
            <a:pPr marL="0" indent="0">
              <a:buNone/>
            </a:pPr>
            <a:r>
              <a:rPr lang="en-IN" sz="1800" dirty="0" smtClean="0"/>
              <a:t>    [450, 110],</a:t>
            </a:r>
          </a:p>
          <a:p>
            <a:pPr marL="0" indent="0">
              <a:buNone/>
            </a:pPr>
            <a:r>
              <a:rPr lang="en-IN" sz="1800" dirty="0" smtClean="0"/>
              <a:t>    [500, 130],</a:t>
            </a:r>
          </a:p>
          <a:p>
            <a:pPr marL="0" indent="0">
              <a:buNone/>
            </a:pPr>
            <a:r>
              <a:rPr lang="en-IN" sz="1800" dirty="0" smtClean="0"/>
              <a:t>    [550, 150],</a:t>
            </a:r>
          </a:p>
          <a:p>
            <a:pPr marL="0" indent="0">
              <a:buNone/>
            </a:pPr>
            <a:r>
              <a:rPr lang="en-IN" sz="1800" dirty="0" smtClean="0"/>
              <a:t>    [600, 170],</a:t>
            </a:r>
          </a:p>
          <a:p>
            <a:pPr marL="0" indent="0">
              <a:buNone/>
            </a:pPr>
            <a:r>
              <a:rPr lang="en-IN" sz="1800" dirty="0" smtClean="0"/>
              <a:t>    [650, 190]</a:t>
            </a:r>
          </a:p>
          <a:p>
            <a:pPr marL="0" indent="0">
              <a:buNone/>
            </a:pPr>
            <a:r>
              <a:rPr lang="en-IN" sz="1800" dirty="0" smtClean="0"/>
              <a:t>], </a:t>
            </a:r>
            <a:r>
              <a:rPr lang="en-IN" sz="1800" dirty="0" err="1" smtClean="0"/>
              <a:t>dtype</a:t>
            </a:r>
            <a:r>
              <a:rPr lang="en-IN" sz="1800" dirty="0" smtClean="0"/>
              <a:t>=np.float32)</a:t>
            </a:r>
          </a:p>
          <a:p>
            <a:pPr marL="0" indent="0">
              <a:buNone/>
            </a:pPr>
            <a:endParaRPr lang="en-IN" sz="1800" dirty="0"/>
          </a:p>
        </p:txBody>
      </p:sp>
      <p:sp>
        <p:nvSpPr>
          <p:cNvPr id="4" name="Rectangle 3"/>
          <p:cNvSpPr/>
          <p:nvPr/>
        </p:nvSpPr>
        <p:spPr>
          <a:xfrm>
            <a:off x="3419872" y="980728"/>
            <a:ext cx="5472608" cy="1815882"/>
          </a:xfrm>
          <a:prstGeom prst="rect">
            <a:avLst/>
          </a:prstGeom>
        </p:spPr>
        <p:txBody>
          <a:bodyPr wrap="square">
            <a:spAutoFit/>
          </a:bodyPr>
          <a:lstStyle/>
          <a:p>
            <a:r>
              <a:rPr lang="en-IN" sz="1400" dirty="0"/>
              <a:t># Normalize the points</a:t>
            </a:r>
          </a:p>
          <a:p>
            <a:r>
              <a:rPr lang="en-IN" sz="1400" dirty="0"/>
              <a:t>pts1_normalized = cv2.normalize(pts1, None, 0, 1, cv2.NORM_MINMAX)</a:t>
            </a:r>
          </a:p>
          <a:p>
            <a:r>
              <a:rPr lang="en-IN" sz="1400" dirty="0"/>
              <a:t>pts2_normalized = cv2.normalize(pts2, None, 0, 1, cv2.NORM_MINMAX)</a:t>
            </a:r>
          </a:p>
          <a:p>
            <a:r>
              <a:rPr lang="en-IN" sz="1400" dirty="0"/>
              <a:t># Estimate the essential matrix using the normalized points</a:t>
            </a:r>
          </a:p>
          <a:p>
            <a:r>
              <a:rPr lang="en-IN" sz="1400" dirty="0"/>
              <a:t>F, _ = cv2.findEssentialMat(pts1_normalized, pts2_normalized)</a:t>
            </a:r>
          </a:p>
          <a:p>
            <a:r>
              <a:rPr lang="en-IN" sz="1400" dirty="0"/>
              <a:t># Print the estimated essential matrix</a:t>
            </a:r>
          </a:p>
          <a:p>
            <a:r>
              <a:rPr lang="en-IN" sz="1400" dirty="0"/>
              <a:t>print("Estimated Essential Matrix:")</a:t>
            </a:r>
          </a:p>
          <a:p>
            <a:r>
              <a:rPr lang="en-IN" sz="1400" dirty="0"/>
              <a:t>print(F)</a:t>
            </a:r>
          </a:p>
        </p:txBody>
      </p:sp>
      <p:sp>
        <p:nvSpPr>
          <p:cNvPr id="5" name="Rectangle 4"/>
          <p:cNvSpPr/>
          <p:nvPr/>
        </p:nvSpPr>
        <p:spPr>
          <a:xfrm>
            <a:off x="3419872" y="2833172"/>
            <a:ext cx="5616624" cy="1384995"/>
          </a:xfrm>
          <a:prstGeom prst="rect">
            <a:avLst/>
          </a:prstGeom>
        </p:spPr>
        <p:txBody>
          <a:bodyPr wrap="square">
            <a:spAutoFit/>
          </a:bodyPr>
          <a:lstStyle/>
          <a:p>
            <a:r>
              <a:rPr lang="en-IN" sz="1400" dirty="0" smtClean="0"/>
              <a:t># Estimate the fundamental matrix using the normalized F, _ = cv2.findFundamentalMat(pts1_normalized, pts2_normalized,)</a:t>
            </a:r>
          </a:p>
          <a:p>
            <a:r>
              <a:rPr lang="en-IN" sz="1400" dirty="0" smtClean="0"/>
              <a:t># Print the estimated fundamental matrix</a:t>
            </a:r>
          </a:p>
          <a:p>
            <a:r>
              <a:rPr lang="en-IN" sz="1400" dirty="0" smtClean="0"/>
              <a:t>print("Estimated Fundamental Matrix:")</a:t>
            </a:r>
          </a:p>
          <a:p>
            <a:r>
              <a:rPr lang="en-IN" sz="1400" dirty="0" smtClean="0"/>
              <a:t>print(F)</a:t>
            </a:r>
          </a:p>
          <a:p>
            <a:endParaRPr lang="en-IN" sz="1400" dirty="0"/>
          </a:p>
        </p:txBody>
      </p:sp>
    </p:spTree>
    <p:extLst>
      <p:ext uri="{BB962C8B-B14F-4D97-AF65-F5344CB8AC3E}">
        <p14:creationId xmlns:p14="http://schemas.microsoft.com/office/powerpoint/2010/main" val="3483323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 y="1524000"/>
            <a:ext cx="851535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9704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77751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Matrix</a:t>
            </a:r>
            <a:endParaRPr lang="en-IN" dirty="0"/>
          </a:p>
        </p:txBody>
      </p:sp>
      <p:sp>
        <p:nvSpPr>
          <p:cNvPr id="3" name="Content Placeholder 2"/>
          <p:cNvSpPr>
            <a:spLocks noGrp="1"/>
          </p:cNvSpPr>
          <p:nvPr>
            <p:ph idx="1"/>
          </p:nvPr>
        </p:nvSpPr>
        <p:spPr>
          <a:xfrm>
            <a:off x="457200" y="1196752"/>
            <a:ext cx="8229600" cy="5328592"/>
          </a:xfrm>
        </p:spPr>
        <p:txBody>
          <a:bodyPr>
            <a:normAutofit fontScale="77500" lnSpcReduction="20000"/>
          </a:bodyPr>
          <a:lstStyle/>
          <a:p>
            <a:pPr algn="just"/>
            <a:r>
              <a:rPr lang="en-IN" dirty="0" smtClean="0"/>
              <a:t>The </a:t>
            </a:r>
            <a:r>
              <a:rPr lang="en-IN" dirty="0"/>
              <a:t>essential matrix, denoted as E, relates two camera views. </a:t>
            </a:r>
            <a:endParaRPr lang="en-IN" dirty="0" smtClean="0"/>
          </a:p>
          <a:p>
            <a:pPr algn="just"/>
            <a:r>
              <a:rPr lang="en-IN" dirty="0" smtClean="0"/>
              <a:t>Given </a:t>
            </a:r>
            <a:r>
              <a:rPr lang="en-IN" dirty="0"/>
              <a:t>a point in one view, P, and the corresponding point in another view, P', the essential matrix satisfies the equation</a:t>
            </a:r>
            <a:r>
              <a:rPr lang="en-IN" dirty="0" smtClean="0"/>
              <a:t>:</a:t>
            </a:r>
          </a:p>
          <a:p>
            <a:pPr marL="0" indent="0" algn="ctr">
              <a:buNone/>
            </a:pPr>
            <a:r>
              <a:rPr lang="en-IN" dirty="0" smtClean="0"/>
              <a:t>P‘</a:t>
            </a:r>
            <a:r>
              <a:rPr lang="en-IN" baseline="30000" dirty="0" smtClean="0"/>
              <a:t>T</a:t>
            </a:r>
            <a:r>
              <a:rPr lang="en-IN" dirty="0" smtClean="0"/>
              <a:t> * E * P = 0</a:t>
            </a:r>
          </a:p>
          <a:p>
            <a:pPr algn="just"/>
            <a:r>
              <a:rPr lang="en-IN" dirty="0"/>
              <a:t>The essential matrix has a rank of 2.</a:t>
            </a:r>
          </a:p>
          <a:p>
            <a:pPr algn="just"/>
            <a:r>
              <a:rPr lang="en-IN" dirty="0"/>
              <a:t>It is unique up to scale.</a:t>
            </a:r>
          </a:p>
          <a:p>
            <a:pPr algn="just"/>
            <a:r>
              <a:rPr lang="en-IN" dirty="0"/>
              <a:t>It is a 3x3 matrix.</a:t>
            </a:r>
          </a:p>
          <a:p>
            <a:pPr algn="just"/>
            <a:r>
              <a:rPr lang="en-IN" b="1" dirty="0"/>
              <a:t>Camera </a:t>
            </a:r>
            <a:r>
              <a:rPr lang="en-IN" b="1" dirty="0" err="1"/>
              <a:t>Calibration</a:t>
            </a:r>
            <a:r>
              <a:rPr lang="en-IN" dirty="0" err="1"/>
              <a:t>:</a:t>
            </a:r>
            <a:r>
              <a:rPr lang="en-IN" dirty="0" err="1" smtClean="0"/>
              <a:t>To</a:t>
            </a:r>
            <a:r>
              <a:rPr lang="en-IN" dirty="0" smtClean="0"/>
              <a:t> </a:t>
            </a:r>
            <a:r>
              <a:rPr lang="en-IN" dirty="0"/>
              <a:t>estimate the essential matrix, it is often necessary to first calibrate the cameras (i.e., determine their intrinsic parameters) or use normalized coordinates. This ensures that the essential matrix can be estimated solely from the geometric relationships between corresponding points.</a:t>
            </a:r>
            <a:endParaRPr lang="en-IN" dirty="0" smtClean="0"/>
          </a:p>
          <a:p>
            <a:pPr marL="0" indent="0" algn="just">
              <a:buNone/>
            </a:pPr>
            <a:endParaRPr lang="en-IN" dirty="0"/>
          </a:p>
        </p:txBody>
      </p:sp>
    </p:spTree>
    <p:extLst>
      <p:ext uri="{BB962C8B-B14F-4D97-AF65-F5344CB8AC3E}">
        <p14:creationId xmlns:p14="http://schemas.microsoft.com/office/powerpoint/2010/main" val="2274700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Epipolar</a:t>
            </a:r>
            <a:r>
              <a:rPr lang="en-US" dirty="0" smtClean="0"/>
              <a:t> Constraint</a:t>
            </a:r>
            <a:endParaRPr lang="en-IN" dirty="0"/>
          </a:p>
        </p:txBody>
      </p:sp>
      <p:sp>
        <p:nvSpPr>
          <p:cNvPr id="3" name="Content Placeholder 2"/>
          <p:cNvSpPr>
            <a:spLocks noGrp="1"/>
          </p:cNvSpPr>
          <p:nvPr>
            <p:ph idx="1"/>
          </p:nvPr>
        </p:nvSpPr>
        <p:spPr/>
        <p:txBody>
          <a:bodyPr>
            <a:normAutofit/>
          </a:bodyPr>
          <a:lstStyle/>
          <a:p>
            <a:r>
              <a:rPr lang="en-IN" sz="2800" dirty="0" smtClean="0"/>
              <a:t>The </a:t>
            </a:r>
            <a:r>
              <a:rPr lang="en-IN" sz="2800" dirty="0"/>
              <a:t>essential matrix enforces the </a:t>
            </a:r>
            <a:r>
              <a:rPr lang="en-IN" sz="2800" dirty="0" err="1"/>
              <a:t>epipolar</a:t>
            </a:r>
            <a:r>
              <a:rPr lang="en-IN" sz="2800" dirty="0"/>
              <a:t> constraint. </a:t>
            </a:r>
            <a:endParaRPr lang="en-IN" sz="2800" dirty="0" smtClean="0"/>
          </a:p>
          <a:p>
            <a:r>
              <a:rPr lang="en-IN" sz="2800" dirty="0" smtClean="0"/>
              <a:t>This </a:t>
            </a:r>
            <a:r>
              <a:rPr lang="en-IN" sz="2800" dirty="0"/>
              <a:t>constraint states that, for any point P in one image, the corresponding point P' in the other image must lie on a line called the </a:t>
            </a:r>
            <a:r>
              <a:rPr lang="en-IN" sz="2800" dirty="0" err="1"/>
              <a:t>epipolar</a:t>
            </a:r>
            <a:r>
              <a:rPr lang="en-IN" sz="2800" dirty="0"/>
              <a:t> line. </a:t>
            </a:r>
            <a:endParaRPr lang="en-IN" sz="2800" dirty="0" smtClean="0"/>
          </a:p>
          <a:p>
            <a:endParaRPr lang="en-IN" sz="2800" dirty="0"/>
          </a:p>
        </p:txBody>
      </p:sp>
    </p:spTree>
    <p:extLst>
      <p:ext uri="{BB962C8B-B14F-4D97-AF65-F5344CB8AC3E}">
        <p14:creationId xmlns:p14="http://schemas.microsoft.com/office/powerpoint/2010/main" val="2677831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sz="2400" b="1" dirty="0"/>
              <a:t>Decomposition</a:t>
            </a:r>
            <a:r>
              <a:rPr lang="en-IN" sz="2400" dirty="0"/>
              <a:t>: Once the essential matrix E is known, it can be decomposed into its constituent parts: rotation matrix R and translation vector T. This decomposition is known as the Essential Matrix Decomposition. It provides information about how the second camera is positioned and oriented relative to the first camera</a:t>
            </a:r>
            <a:r>
              <a:rPr lang="en-IN" sz="2400" dirty="0" smtClean="0"/>
              <a:t>.</a:t>
            </a:r>
          </a:p>
          <a:p>
            <a:pPr algn="just"/>
            <a:endParaRPr lang="en-IN" sz="2400" dirty="0"/>
          </a:p>
        </p:txBody>
      </p:sp>
    </p:spTree>
    <p:extLst>
      <p:ext uri="{BB962C8B-B14F-4D97-AF65-F5344CB8AC3E}">
        <p14:creationId xmlns:p14="http://schemas.microsoft.com/office/powerpoint/2010/main" val="1792653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Relationship between Essential Matrix and Fundamental Matrix</a:t>
            </a:r>
            <a:endParaRPr lang="en-IN" sz="2800" b="1" dirty="0"/>
          </a:p>
        </p:txBody>
      </p:sp>
      <p:sp>
        <p:nvSpPr>
          <p:cNvPr id="3" name="Content Placeholder 2"/>
          <p:cNvSpPr>
            <a:spLocks noGrp="1"/>
          </p:cNvSpPr>
          <p:nvPr>
            <p:ph idx="1"/>
          </p:nvPr>
        </p:nvSpPr>
        <p:spPr/>
        <p:txBody>
          <a:bodyPr>
            <a:normAutofit fontScale="85000" lnSpcReduction="20000"/>
          </a:bodyPr>
          <a:lstStyle/>
          <a:p>
            <a:pPr algn="just"/>
            <a:r>
              <a:rPr lang="en-IN" b="1" dirty="0"/>
              <a:t>Essential Matrix (E)</a:t>
            </a:r>
            <a:r>
              <a:rPr lang="en-IN" dirty="0"/>
              <a:t>: The essential matrix is a 3x3 matrix that relates the poses (rotations and translations) of two calibrated cameras, also known as the "camera motion." It is essential for tasks like stereo vision, camera motion estimation, and 3D reconstruction.</a:t>
            </a:r>
          </a:p>
          <a:p>
            <a:pPr algn="just"/>
            <a:r>
              <a:rPr lang="en-IN" b="1" dirty="0"/>
              <a:t>Fundamental Matrix (F)</a:t>
            </a:r>
            <a:r>
              <a:rPr lang="en-IN" dirty="0"/>
              <a:t>: The fundamental matrix is also a 3x3 matrix that describes the </a:t>
            </a:r>
            <a:r>
              <a:rPr lang="en-IN" dirty="0" err="1"/>
              <a:t>epipolar</a:t>
            </a:r>
            <a:r>
              <a:rPr lang="en-IN" dirty="0"/>
              <a:t> geometry between two images. It encodes the relative positions and orientations of the two cameras and the </a:t>
            </a:r>
            <a:r>
              <a:rPr lang="en-IN" dirty="0" err="1"/>
              <a:t>epipolar</a:t>
            </a:r>
            <a:r>
              <a:rPr lang="en-IN" dirty="0"/>
              <a:t> constraints that relate corresponding points in the two images.</a:t>
            </a:r>
          </a:p>
          <a:p>
            <a:pPr algn="just"/>
            <a:endParaRPr lang="en-IN" dirty="0"/>
          </a:p>
        </p:txBody>
      </p:sp>
    </p:spTree>
    <p:extLst>
      <p:ext uri="{BB962C8B-B14F-4D97-AF65-F5344CB8AC3E}">
        <p14:creationId xmlns:p14="http://schemas.microsoft.com/office/powerpoint/2010/main" val="26241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pPr marL="0" indent="0" algn="just">
              <a:buNone/>
            </a:pPr>
            <a:r>
              <a:rPr lang="en-IN" b="1" dirty="0"/>
              <a:t>Calibration</a:t>
            </a:r>
            <a:r>
              <a:rPr lang="en-IN" dirty="0"/>
              <a:t>:</a:t>
            </a:r>
          </a:p>
          <a:p>
            <a:pPr algn="just"/>
            <a:r>
              <a:rPr lang="en-IN" b="1" dirty="0"/>
              <a:t>Essential Matrix (E)</a:t>
            </a:r>
            <a:r>
              <a:rPr lang="en-IN" dirty="0"/>
              <a:t>: The essential matrix is typically derived from calibrated cameras, where the intrinsic parameters (focal length, principal point) are known. This allows for metric reconstruction of 3D points.</a:t>
            </a:r>
          </a:p>
          <a:p>
            <a:pPr algn="just"/>
            <a:r>
              <a:rPr lang="en-IN" b="1" dirty="0"/>
              <a:t>Fundamental Matrix (F)</a:t>
            </a:r>
            <a:r>
              <a:rPr lang="en-IN" dirty="0"/>
              <a:t>: The fundamental matrix does not require camera calibration and can be computed from </a:t>
            </a:r>
            <a:r>
              <a:rPr lang="en-IN" dirty="0" err="1"/>
              <a:t>uncalibrated</a:t>
            </a:r>
            <a:r>
              <a:rPr lang="en-IN" dirty="0"/>
              <a:t> cameras. It only relates the relative geometry of the two cameras and the observed correspondences between points.</a:t>
            </a:r>
          </a:p>
          <a:p>
            <a:pPr algn="just"/>
            <a:endParaRPr lang="en-IN" dirty="0"/>
          </a:p>
        </p:txBody>
      </p:sp>
    </p:spTree>
    <p:extLst>
      <p:ext uri="{BB962C8B-B14F-4D97-AF65-F5344CB8AC3E}">
        <p14:creationId xmlns:p14="http://schemas.microsoft.com/office/powerpoint/2010/main" val="3748424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lgn="just">
              <a:buNone/>
            </a:pPr>
            <a:r>
              <a:rPr lang="en-IN" b="1" dirty="0" err="1"/>
              <a:t>Epipolar</a:t>
            </a:r>
            <a:r>
              <a:rPr lang="en-IN" b="1" dirty="0"/>
              <a:t> Constraint</a:t>
            </a:r>
            <a:r>
              <a:rPr lang="en-IN" dirty="0"/>
              <a:t>:</a:t>
            </a:r>
          </a:p>
          <a:p>
            <a:pPr algn="just"/>
            <a:r>
              <a:rPr lang="en-IN" dirty="0"/>
              <a:t>Both E and F satisfy the </a:t>
            </a:r>
            <a:r>
              <a:rPr lang="en-IN" dirty="0" err="1"/>
              <a:t>epipolar</a:t>
            </a:r>
            <a:r>
              <a:rPr lang="en-IN" dirty="0"/>
              <a:t> constraint: For a point P in one image, the corresponding point P' in the other image must lie on the </a:t>
            </a:r>
            <a:r>
              <a:rPr lang="en-IN" dirty="0" err="1"/>
              <a:t>epipolar</a:t>
            </a:r>
            <a:r>
              <a:rPr lang="en-IN" dirty="0"/>
              <a:t> line defined by the equation P'^T * E * P = 0 (or P'^T * F * P = 0 for the fundamental matrix).</a:t>
            </a:r>
          </a:p>
          <a:p>
            <a:pPr algn="just"/>
            <a:r>
              <a:rPr lang="en-IN" dirty="0"/>
              <a:t>The key difference is that E describes the </a:t>
            </a:r>
            <a:r>
              <a:rPr lang="en-IN" dirty="0" err="1"/>
              <a:t>epipolar</a:t>
            </a:r>
            <a:r>
              <a:rPr lang="en-IN" dirty="0"/>
              <a:t> geometry in metric units (e.g., meters), while F describes it in pixel units. This means that F is scale-independent, making it suitable for </a:t>
            </a:r>
            <a:r>
              <a:rPr lang="en-IN" dirty="0" err="1"/>
              <a:t>uncalibrated</a:t>
            </a:r>
            <a:r>
              <a:rPr lang="en-IN" dirty="0"/>
              <a:t> cameras.</a:t>
            </a:r>
          </a:p>
          <a:p>
            <a:pPr algn="just"/>
            <a:endParaRPr lang="en-IN" dirty="0"/>
          </a:p>
        </p:txBody>
      </p:sp>
    </p:spTree>
    <p:extLst>
      <p:ext uri="{BB962C8B-B14F-4D97-AF65-F5344CB8AC3E}">
        <p14:creationId xmlns:p14="http://schemas.microsoft.com/office/powerpoint/2010/main" val="1436988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IN" b="1" dirty="0"/>
              <a:t>Decomposition</a:t>
            </a:r>
            <a:r>
              <a:rPr lang="en-IN" dirty="0"/>
              <a:t>:</a:t>
            </a:r>
          </a:p>
          <a:p>
            <a:pPr algn="just"/>
            <a:r>
              <a:rPr lang="en-IN" dirty="0"/>
              <a:t>The essential matrix (E) can be decomposed into its constituent parts: a rotation matrix (R) and a translation vector (T), often referred to as the "camera motion."</a:t>
            </a:r>
          </a:p>
          <a:p>
            <a:pPr algn="just"/>
            <a:r>
              <a:rPr lang="en-IN" dirty="0"/>
              <a:t>The fundamental matrix (F) does not directly provide information about camera motion or the 3D world scale. It describes only the relative geometry between the two images.</a:t>
            </a:r>
          </a:p>
          <a:p>
            <a:pPr algn="just"/>
            <a:endParaRPr lang="en-IN" dirty="0"/>
          </a:p>
        </p:txBody>
      </p:sp>
    </p:spTree>
    <p:extLst>
      <p:ext uri="{BB962C8B-B14F-4D97-AF65-F5344CB8AC3E}">
        <p14:creationId xmlns:p14="http://schemas.microsoft.com/office/powerpoint/2010/main" val="4206929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b="1" dirty="0"/>
              <a:t>Use Cases</a:t>
            </a:r>
            <a:r>
              <a:rPr lang="en-IN" dirty="0"/>
              <a:t>:</a:t>
            </a:r>
          </a:p>
          <a:p>
            <a:pPr algn="just"/>
            <a:r>
              <a:rPr lang="en-IN" dirty="0"/>
              <a:t>The essential matrix is primarily used when the goal is 3D reconstruction, camera motion estimation, or calibrated stereo vision.</a:t>
            </a:r>
          </a:p>
          <a:p>
            <a:pPr algn="just"/>
            <a:r>
              <a:rPr lang="en-IN" dirty="0"/>
              <a:t>The fundamental matrix is used when the goal is to establish correspondence between points in two images, particularly when camera calibration is not available.</a:t>
            </a:r>
          </a:p>
          <a:p>
            <a:pPr algn="just"/>
            <a:endParaRPr lang="en-IN" dirty="0"/>
          </a:p>
        </p:txBody>
      </p:sp>
    </p:spTree>
    <p:extLst>
      <p:ext uri="{BB962C8B-B14F-4D97-AF65-F5344CB8AC3E}">
        <p14:creationId xmlns:p14="http://schemas.microsoft.com/office/powerpoint/2010/main" val="3702313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1396</Words>
  <Application>Microsoft Office PowerPoint</Application>
  <PresentationFormat>On-screen Show (4:3)</PresentationFormat>
  <Paragraphs>91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Essential Matrix</vt:lpstr>
      <vt:lpstr>Epipolar Constraint</vt:lpstr>
      <vt:lpstr>PowerPoint Presentation</vt:lpstr>
      <vt:lpstr>Relationship between Essential Matrix and Fundamental Matrix</vt:lpstr>
      <vt:lpstr>PowerPoint Presentation</vt:lpstr>
      <vt:lpstr>PowerPoint Presentation</vt:lpstr>
      <vt:lpstr>PowerPoint Presentation</vt:lpstr>
      <vt:lpstr>PowerPoint Presentation</vt:lpstr>
      <vt:lpstr>Normalized 8-point algorithm</vt:lpstr>
      <vt:lpstr>Algorithm</vt:lpstr>
      <vt:lpstr>PowerPoint Presentation</vt:lpstr>
      <vt:lpstr>Program to estimate essential and Fundamental matrix</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6</cp:revision>
  <dcterms:created xsi:type="dcterms:W3CDTF">2023-09-10T14:53:37Z</dcterms:created>
  <dcterms:modified xsi:type="dcterms:W3CDTF">2023-09-10T15:42:50Z</dcterms:modified>
</cp:coreProperties>
</file>