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7" r:id="rId4"/>
    <p:sldId id="298" r:id="rId5"/>
    <p:sldId id="259" r:id="rId6"/>
    <p:sldId id="299" r:id="rId7"/>
    <p:sldId id="300" r:id="rId8"/>
    <p:sldId id="260" r:id="rId9"/>
    <p:sldId id="261" r:id="rId10"/>
    <p:sldId id="258" r:id="rId11"/>
    <p:sldId id="262" r:id="rId12"/>
    <p:sldId id="263" r:id="rId13"/>
    <p:sldId id="264" r:id="rId14"/>
    <p:sldId id="265" r:id="rId15"/>
    <p:sldId id="267" r:id="rId16"/>
    <p:sldId id="268" r:id="rId17"/>
    <p:sldId id="269" r:id="rId18"/>
    <p:sldId id="270" r:id="rId19"/>
    <p:sldId id="266" r:id="rId20"/>
    <p:sldId id="272" r:id="rId21"/>
    <p:sldId id="271" r:id="rId22"/>
    <p:sldId id="273" r:id="rId23"/>
    <p:sldId id="285" r:id="rId24"/>
    <p:sldId id="284" r:id="rId25"/>
    <p:sldId id="277" r:id="rId26"/>
    <p:sldId id="286" r:id="rId27"/>
    <p:sldId id="288" r:id="rId28"/>
    <p:sldId id="287" r:id="rId29"/>
    <p:sldId id="289" r:id="rId30"/>
    <p:sldId id="291" r:id="rId31"/>
    <p:sldId id="290" r:id="rId32"/>
    <p:sldId id="292" r:id="rId33"/>
    <p:sldId id="293" r:id="rId34"/>
    <p:sldId id="294" r:id="rId35"/>
    <p:sldId id="295" r:id="rId36"/>
    <p:sldId id="281" r:id="rId37"/>
    <p:sldId id="283" r:id="rId38"/>
    <p:sldId id="296" r:id="rId39"/>
    <p:sldId id="27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06" y="-1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A1AAAA-5A93-43FB-A015-02EC19D8C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A16A122C-A626-4FA6-9662-5D2A013535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29193C1-64B9-4FC9-A7AB-87367DD5BF78}"/>
              </a:ext>
            </a:extLst>
          </p:cNvPr>
          <p:cNvSpPr>
            <a:spLocks noGrp="1"/>
          </p:cNvSpPr>
          <p:nvPr>
            <p:ph type="dt" sz="half" idx="10"/>
          </p:nvPr>
        </p:nvSpPr>
        <p:spPr/>
        <p:txBody>
          <a:bodyPr/>
          <a:lstStyle/>
          <a:p>
            <a:fld id="{F0FCD66C-C118-4B25-AA12-4C1C53F21CF7}" type="datetimeFigureOut">
              <a:rPr lang="en-IN" smtClean="0"/>
              <a:t>04-09-2023</a:t>
            </a:fld>
            <a:endParaRPr lang="en-IN"/>
          </a:p>
        </p:txBody>
      </p:sp>
      <p:sp>
        <p:nvSpPr>
          <p:cNvPr id="5" name="Footer Placeholder 4">
            <a:extLst>
              <a:ext uri="{FF2B5EF4-FFF2-40B4-BE49-F238E27FC236}">
                <a16:creationId xmlns="" xmlns:a16="http://schemas.microsoft.com/office/drawing/2014/main" id="{58B1317E-2D1C-4B83-9DFE-7817B0681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DD97E95-EEC3-4E7A-A844-AD67F5EF0385}"/>
              </a:ext>
            </a:extLst>
          </p:cNvPr>
          <p:cNvSpPr>
            <a:spLocks noGrp="1"/>
          </p:cNvSpPr>
          <p:nvPr>
            <p:ph type="sldNum" sz="quarter" idx="12"/>
          </p:nvPr>
        </p:nvSpPr>
        <p:spPr/>
        <p:txBody>
          <a:bodyPr/>
          <a:lstStyle/>
          <a:p>
            <a:fld id="{E1BBAE4A-D184-4333-8021-D2C2EACEAD03}" type="slidenum">
              <a:rPr lang="en-IN" smtClean="0"/>
              <a:t>‹#›</a:t>
            </a:fld>
            <a:endParaRPr lang="en-IN"/>
          </a:p>
        </p:txBody>
      </p:sp>
    </p:spTree>
    <p:extLst>
      <p:ext uri="{BB962C8B-B14F-4D97-AF65-F5344CB8AC3E}">
        <p14:creationId xmlns:p14="http://schemas.microsoft.com/office/powerpoint/2010/main" val="860941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65EE7B-1BE3-456D-BF60-AA74EAC2CC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B4E9454-B517-41CE-A555-E34C64DE25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3DCD7F3-AA7F-49BD-B1C8-615EE1BE4BD9}"/>
              </a:ext>
            </a:extLst>
          </p:cNvPr>
          <p:cNvSpPr>
            <a:spLocks noGrp="1"/>
          </p:cNvSpPr>
          <p:nvPr>
            <p:ph type="dt" sz="half" idx="10"/>
          </p:nvPr>
        </p:nvSpPr>
        <p:spPr/>
        <p:txBody>
          <a:bodyPr/>
          <a:lstStyle/>
          <a:p>
            <a:fld id="{F0FCD66C-C118-4B25-AA12-4C1C53F21CF7}" type="datetimeFigureOut">
              <a:rPr lang="en-IN" smtClean="0"/>
              <a:t>04-09-2023</a:t>
            </a:fld>
            <a:endParaRPr lang="en-IN"/>
          </a:p>
        </p:txBody>
      </p:sp>
      <p:sp>
        <p:nvSpPr>
          <p:cNvPr id="5" name="Footer Placeholder 4">
            <a:extLst>
              <a:ext uri="{FF2B5EF4-FFF2-40B4-BE49-F238E27FC236}">
                <a16:creationId xmlns="" xmlns:a16="http://schemas.microsoft.com/office/drawing/2014/main" id="{808A8088-4D4A-4105-A9C2-ABCBE6D0DD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B47EBE2-2538-41A4-A6E4-FA621854AFAD}"/>
              </a:ext>
            </a:extLst>
          </p:cNvPr>
          <p:cNvSpPr>
            <a:spLocks noGrp="1"/>
          </p:cNvSpPr>
          <p:nvPr>
            <p:ph type="sldNum" sz="quarter" idx="12"/>
          </p:nvPr>
        </p:nvSpPr>
        <p:spPr/>
        <p:txBody>
          <a:bodyPr/>
          <a:lstStyle/>
          <a:p>
            <a:fld id="{E1BBAE4A-D184-4333-8021-D2C2EACEAD03}" type="slidenum">
              <a:rPr lang="en-IN" smtClean="0"/>
              <a:t>‹#›</a:t>
            </a:fld>
            <a:endParaRPr lang="en-IN"/>
          </a:p>
        </p:txBody>
      </p:sp>
    </p:spTree>
    <p:extLst>
      <p:ext uri="{BB962C8B-B14F-4D97-AF65-F5344CB8AC3E}">
        <p14:creationId xmlns:p14="http://schemas.microsoft.com/office/powerpoint/2010/main" val="271932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C726C6C-2E4B-40A5-B11D-83D60C24F4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C0DD5F3-555A-4ECB-9800-CFE5CE39AF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F74386A-25D1-4D1C-8B7C-BE1CECA02AE5}"/>
              </a:ext>
            </a:extLst>
          </p:cNvPr>
          <p:cNvSpPr>
            <a:spLocks noGrp="1"/>
          </p:cNvSpPr>
          <p:nvPr>
            <p:ph type="dt" sz="half" idx="10"/>
          </p:nvPr>
        </p:nvSpPr>
        <p:spPr/>
        <p:txBody>
          <a:bodyPr/>
          <a:lstStyle/>
          <a:p>
            <a:fld id="{F0FCD66C-C118-4B25-AA12-4C1C53F21CF7}" type="datetimeFigureOut">
              <a:rPr lang="en-IN" smtClean="0"/>
              <a:t>04-09-2023</a:t>
            </a:fld>
            <a:endParaRPr lang="en-IN"/>
          </a:p>
        </p:txBody>
      </p:sp>
      <p:sp>
        <p:nvSpPr>
          <p:cNvPr id="5" name="Footer Placeholder 4">
            <a:extLst>
              <a:ext uri="{FF2B5EF4-FFF2-40B4-BE49-F238E27FC236}">
                <a16:creationId xmlns="" xmlns:a16="http://schemas.microsoft.com/office/drawing/2014/main" id="{905E46E4-0FD5-4A8A-B227-495B40DAA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67E912B-BA84-4136-B2F1-D4D049BF459E}"/>
              </a:ext>
            </a:extLst>
          </p:cNvPr>
          <p:cNvSpPr>
            <a:spLocks noGrp="1"/>
          </p:cNvSpPr>
          <p:nvPr>
            <p:ph type="sldNum" sz="quarter" idx="12"/>
          </p:nvPr>
        </p:nvSpPr>
        <p:spPr/>
        <p:txBody>
          <a:bodyPr/>
          <a:lstStyle/>
          <a:p>
            <a:fld id="{E1BBAE4A-D184-4333-8021-D2C2EACEAD03}" type="slidenum">
              <a:rPr lang="en-IN" smtClean="0"/>
              <a:t>‹#›</a:t>
            </a:fld>
            <a:endParaRPr lang="en-IN"/>
          </a:p>
        </p:txBody>
      </p:sp>
    </p:spTree>
    <p:extLst>
      <p:ext uri="{BB962C8B-B14F-4D97-AF65-F5344CB8AC3E}">
        <p14:creationId xmlns:p14="http://schemas.microsoft.com/office/powerpoint/2010/main" val="1708394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1766BB-099A-4224-B456-CF6C0F7FF1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ED241A4-0888-458C-8EA6-8B9ADF116A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B6A3A34-4E0B-403C-88B3-07F0A013A92E}"/>
              </a:ext>
            </a:extLst>
          </p:cNvPr>
          <p:cNvSpPr>
            <a:spLocks noGrp="1"/>
          </p:cNvSpPr>
          <p:nvPr>
            <p:ph type="dt" sz="half" idx="10"/>
          </p:nvPr>
        </p:nvSpPr>
        <p:spPr/>
        <p:txBody>
          <a:bodyPr/>
          <a:lstStyle/>
          <a:p>
            <a:fld id="{F0FCD66C-C118-4B25-AA12-4C1C53F21CF7}" type="datetimeFigureOut">
              <a:rPr lang="en-IN" smtClean="0"/>
              <a:t>04-09-2023</a:t>
            </a:fld>
            <a:endParaRPr lang="en-IN"/>
          </a:p>
        </p:txBody>
      </p:sp>
      <p:sp>
        <p:nvSpPr>
          <p:cNvPr id="5" name="Footer Placeholder 4">
            <a:extLst>
              <a:ext uri="{FF2B5EF4-FFF2-40B4-BE49-F238E27FC236}">
                <a16:creationId xmlns="" xmlns:a16="http://schemas.microsoft.com/office/drawing/2014/main" id="{C4115A47-AA1E-475F-AEAD-3A624AC238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CAF54B0-C608-40C1-82D5-28AB92D3DB6E}"/>
              </a:ext>
            </a:extLst>
          </p:cNvPr>
          <p:cNvSpPr>
            <a:spLocks noGrp="1"/>
          </p:cNvSpPr>
          <p:nvPr>
            <p:ph type="sldNum" sz="quarter" idx="12"/>
          </p:nvPr>
        </p:nvSpPr>
        <p:spPr/>
        <p:txBody>
          <a:bodyPr/>
          <a:lstStyle/>
          <a:p>
            <a:fld id="{E1BBAE4A-D184-4333-8021-D2C2EACEAD03}" type="slidenum">
              <a:rPr lang="en-IN" smtClean="0"/>
              <a:t>‹#›</a:t>
            </a:fld>
            <a:endParaRPr lang="en-IN"/>
          </a:p>
        </p:txBody>
      </p:sp>
    </p:spTree>
    <p:extLst>
      <p:ext uri="{BB962C8B-B14F-4D97-AF65-F5344CB8AC3E}">
        <p14:creationId xmlns:p14="http://schemas.microsoft.com/office/powerpoint/2010/main" val="1951848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D67790-1C66-4BD2-AEE9-0596DAD8B8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1A04564-D399-4E96-A727-006D6D9099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E62D0C1-649E-485E-A0E2-05EC08D38672}"/>
              </a:ext>
            </a:extLst>
          </p:cNvPr>
          <p:cNvSpPr>
            <a:spLocks noGrp="1"/>
          </p:cNvSpPr>
          <p:nvPr>
            <p:ph type="dt" sz="half" idx="10"/>
          </p:nvPr>
        </p:nvSpPr>
        <p:spPr/>
        <p:txBody>
          <a:bodyPr/>
          <a:lstStyle/>
          <a:p>
            <a:fld id="{F0FCD66C-C118-4B25-AA12-4C1C53F21CF7}" type="datetimeFigureOut">
              <a:rPr lang="en-IN" smtClean="0"/>
              <a:t>04-09-2023</a:t>
            </a:fld>
            <a:endParaRPr lang="en-IN"/>
          </a:p>
        </p:txBody>
      </p:sp>
      <p:sp>
        <p:nvSpPr>
          <p:cNvPr id="5" name="Footer Placeholder 4">
            <a:extLst>
              <a:ext uri="{FF2B5EF4-FFF2-40B4-BE49-F238E27FC236}">
                <a16:creationId xmlns="" xmlns:a16="http://schemas.microsoft.com/office/drawing/2014/main" id="{A08CF575-3DC3-4124-8473-E4D4770440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6EEB5AB-209B-4A3E-9D39-5045D1EEBF3A}"/>
              </a:ext>
            </a:extLst>
          </p:cNvPr>
          <p:cNvSpPr>
            <a:spLocks noGrp="1"/>
          </p:cNvSpPr>
          <p:nvPr>
            <p:ph type="sldNum" sz="quarter" idx="12"/>
          </p:nvPr>
        </p:nvSpPr>
        <p:spPr/>
        <p:txBody>
          <a:bodyPr/>
          <a:lstStyle/>
          <a:p>
            <a:fld id="{E1BBAE4A-D184-4333-8021-D2C2EACEAD03}" type="slidenum">
              <a:rPr lang="en-IN" smtClean="0"/>
              <a:t>‹#›</a:t>
            </a:fld>
            <a:endParaRPr lang="en-IN"/>
          </a:p>
        </p:txBody>
      </p:sp>
    </p:spTree>
    <p:extLst>
      <p:ext uri="{BB962C8B-B14F-4D97-AF65-F5344CB8AC3E}">
        <p14:creationId xmlns:p14="http://schemas.microsoft.com/office/powerpoint/2010/main" val="252079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F4E93F-4585-4A0D-A938-F7CFDFD448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0089C27-8BEF-4268-89CA-9034283801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D300DBE-E73B-41CA-827A-8A3C8C4331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59E8BC1-CB16-4914-86C4-68D8D560A9FC}"/>
              </a:ext>
            </a:extLst>
          </p:cNvPr>
          <p:cNvSpPr>
            <a:spLocks noGrp="1"/>
          </p:cNvSpPr>
          <p:nvPr>
            <p:ph type="dt" sz="half" idx="10"/>
          </p:nvPr>
        </p:nvSpPr>
        <p:spPr/>
        <p:txBody>
          <a:bodyPr/>
          <a:lstStyle/>
          <a:p>
            <a:fld id="{F0FCD66C-C118-4B25-AA12-4C1C53F21CF7}" type="datetimeFigureOut">
              <a:rPr lang="en-IN" smtClean="0"/>
              <a:t>04-09-2023</a:t>
            </a:fld>
            <a:endParaRPr lang="en-IN"/>
          </a:p>
        </p:txBody>
      </p:sp>
      <p:sp>
        <p:nvSpPr>
          <p:cNvPr id="6" name="Footer Placeholder 5">
            <a:extLst>
              <a:ext uri="{FF2B5EF4-FFF2-40B4-BE49-F238E27FC236}">
                <a16:creationId xmlns="" xmlns:a16="http://schemas.microsoft.com/office/drawing/2014/main" id="{BF73BFBB-9A72-441D-BF28-F6702564B5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6938F0D-6F27-4166-BE7B-868054F90DC8}"/>
              </a:ext>
            </a:extLst>
          </p:cNvPr>
          <p:cNvSpPr>
            <a:spLocks noGrp="1"/>
          </p:cNvSpPr>
          <p:nvPr>
            <p:ph type="sldNum" sz="quarter" idx="12"/>
          </p:nvPr>
        </p:nvSpPr>
        <p:spPr/>
        <p:txBody>
          <a:bodyPr/>
          <a:lstStyle/>
          <a:p>
            <a:fld id="{E1BBAE4A-D184-4333-8021-D2C2EACEAD03}" type="slidenum">
              <a:rPr lang="en-IN" smtClean="0"/>
              <a:t>‹#›</a:t>
            </a:fld>
            <a:endParaRPr lang="en-IN"/>
          </a:p>
        </p:txBody>
      </p:sp>
    </p:spTree>
    <p:extLst>
      <p:ext uri="{BB962C8B-B14F-4D97-AF65-F5344CB8AC3E}">
        <p14:creationId xmlns:p14="http://schemas.microsoft.com/office/powerpoint/2010/main" val="148883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506145-B0DD-42BB-80F3-BE541502C5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431A931B-4BBD-4461-8EAA-D89D8355E0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110AA6C-09B1-43F2-A184-126C1F7972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4CC5426-A82F-4F5F-94D2-B086D08F9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CE08F2D-630D-49E5-8219-153880DC7E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2E0EA4E4-1CD8-4DF3-805C-325C3C951A2D}"/>
              </a:ext>
            </a:extLst>
          </p:cNvPr>
          <p:cNvSpPr>
            <a:spLocks noGrp="1"/>
          </p:cNvSpPr>
          <p:nvPr>
            <p:ph type="dt" sz="half" idx="10"/>
          </p:nvPr>
        </p:nvSpPr>
        <p:spPr/>
        <p:txBody>
          <a:bodyPr/>
          <a:lstStyle/>
          <a:p>
            <a:fld id="{F0FCD66C-C118-4B25-AA12-4C1C53F21CF7}" type="datetimeFigureOut">
              <a:rPr lang="en-IN" smtClean="0"/>
              <a:t>04-09-2023</a:t>
            </a:fld>
            <a:endParaRPr lang="en-IN"/>
          </a:p>
        </p:txBody>
      </p:sp>
      <p:sp>
        <p:nvSpPr>
          <p:cNvPr id="8" name="Footer Placeholder 7">
            <a:extLst>
              <a:ext uri="{FF2B5EF4-FFF2-40B4-BE49-F238E27FC236}">
                <a16:creationId xmlns="" xmlns:a16="http://schemas.microsoft.com/office/drawing/2014/main" id="{F1F18510-8E40-4C73-A862-1B9F318F4E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33CCFB7-D7A2-48C6-9BE7-242FDCC6159B}"/>
              </a:ext>
            </a:extLst>
          </p:cNvPr>
          <p:cNvSpPr>
            <a:spLocks noGrp="1"/>
          </p:cNvSpPr>
          <p:nvPr>
            <p:ph type="sldNum" sz="quarter" idx="12"/>
          </p:nvPr>
        </p:nvSpPr>
        <p:spPr/>
        <p:txBody>
          <a:bodyPr/>
          <a:lstStyle/>
          <a:p>
            <a:fld id="{E1BBAE4A-D184-4333-8021-D2C2EACEAD03}" type="slidenum">
              <a:rPr lang="en-IN" smtClean="0"/>
              <a:t>‹#›</a:t>
            </a:fld>
            <a:endParaRPr lang="en-IN"/>
          </a:p>
        </p:txBody>
      </p:sp>
    </p:spTree>
    <p:extLst>
      <p:ext uri="{BB962C8B-B14F-4D97-AF65-F5344CB8AC3E}">
        <p14:creationId xmlns:p14="http://schemas.microsoft.com/office/powerpoint/2010/main" val="4273732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D75505-48CA-4B1D-A8A5-8080E9B58F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D98796C-8FD4-4163-A491-CC18F060E70A}"/>
              </a:ext>
            </a:extLst>
          </p:cNvPr>
          <p:cNvSpPr>
            <a:spLocks noGrp="1"/>
          </p:cNvSpPr>
          <p:nvPr>
            <p:ph type="dt" sz="half" idx="10"/>
          </p:nvPr>
        </p:nvSpPr>
        <p:spPr/>
        <p:txBody>
          <a:bodyPr/>
          <a:lstStyle/>
          <a:p>
            <a:fld id="{F0FCD66C-C118-4B25-AA12-4C1C53F21CF7}" type="datetimeFigureOut">
              <a:rPr lang="en-IN" smtClean="0"/>
              <a:t>04-09-2023</a:t>
            </a:fld>
            <a:endParaRPr lang="en-IN"/>
          </a:p>
        </p:txBody>
      </p:sp>
      <p:sp>
        <p:nvSpPr>
          <p:cNvPr id="4" name="Footer Placeholder 3">
            <a:extLst>
              <a:ext uri="{FF2B5EF4-FFF2-40B4-BE49-F238E27FC236}">
                <a16:creationId xmlns="" xmlns:a16="http://schemas.microsoft.com/office/drawing/2014/main" id="{90D63366-CD88-405E-8EA6-6A0121EEBA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AA521F7B-BBF7-4C34-8365-927BF50B888C}"/>
              </a:ext>
            </a:extLst>
          </p:cNvPr>
          <p:cNvSpPr>
            <a:spLocks noGrp="1"/>
          </p:cNvSpPr>
          <p:nvPr>
            <p:ph type="sldNum" sz="quarter" idx="12"/>
          </p:nvPr>
        </p:nvSpPr>
        <p:spPr/>
        <p:txBody>
          <a:bodyPr/>
          <a:lstStyle/>
          <a:p>
            <a:fld id="{E1BBAE4A-D184-4333-8021-D2C2EACEAD03}" type="slidenum">
              <a:rPr lang="en-IN" smtClean="0"/>
              <a:t>‹#›</a:t>
            </a:fld>
            <a:endParaRPr lang="en-IN"/>
          </a:p>
        </p:txBody>
      </p:sp>
    </p:spTree>
    <p:extLst>
      <p:ext uri="{BB962C8B-B14F-4D97-AF65-F5344CB8AC3E}">
        <p14:creationId xmlns:p14="http://schemas.microsoft.com/office/powerpoint/2010/main" val="20535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C9994D5-BA0D-4B87-9C2B-BB397D0404E1}"/>
              </a:ext>
            </a:extLst>
          </p:cNvPr>
          <p:cNvSpPr>
            <a:spLocks noGrp="1"/>
          </p:cNvSpPr>
          <p:nvPr>
            <p:ph type="dt" sz="half" idx="10"/>
          </p:nvPr>
        </p:nvSpPr>
        <p:spPr/>
        <p:txBody>
          <a:bodyPr/>
          <a:lstStyle/>
          <a:p>
            <a:fld id="{F0FCD66C-C118-4B25-AA12-4C1C53F21CF7}" type="datetimeFigureOut">
              <a:rPr lang="en-IN" smtClean="0"/>
              <a:t>04-09-2023</a:t>
            </a:fld>
            <a:endParaRPr lang="en-IN"/>
          </a:p>
        </p:txBody>
      </p:sp>
      <p:sp>
        <p:nvSpPr>
          <p:cNvPr id="3" name="Footer Placeholder 2">
            <a:extLst>
              <a:ext uri="{FF2B5EF4-FFF2-40B4-BE49-F238E27FC236}">
                <a16:creationId xmlns="" xmlns:a16="http://schemas.microsoft.com/office/drawing/2014/main" id="{C5755FD3-37FC-40AC-89F8-C86CB85D94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631906B-FF8E-4FEC-B707-E9DBFBBFFA6E}"/>
              </a:ext>
            </a:extLst>
          </p:cNvPr>
          <p:cNvSpPr>
            <a:spLocks noGrp="1"/>
          </p:cNvSpPr>
          <p:nvPr>
            <p:ph type="sldNum" sz="quarter" idx="12"/>
          </p:nvPr>
        </p:nvSpPr>
        <p:spPr/>
        <p:txBody>
          <a:bodyPr/>
          <a:lstStyle/>
          <a:p>
            <a:fld id="{E1BBAE4A-D184-4333-8021-D2C2EACEAD03}" type="slidenum">
              <a:rPr lang="en-IN" smtClean="0"/>
              <a:t>‹#›</a:t>
            </a:fld>
            <a:endParaRPr lang="en-IN"/>
          </a:p>
        </p:txBody>
      </p:sp>
    </p:spTree>
    <p:extLst>
      <p:ext uri="{BB962C8B-B14F-4D97-AF65-F5344CB8AC3E}">
        <p14:creationId xmlns:p14="http://schemas.microsoft.com/office/powerpoint/2010/main" val="358562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C2A7B0-FE9D-4CEA-8D3A-73CB16D00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FCF1F0C-34D9-4B42-A01B-7C252ACED0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3F4B675-3232-467D-ADB9-792798473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F80EDCF-FB6C-4E27-92BD-BBD0842A1F40}"/>
              </a:ext>
            </a:extLst>
          </p:cNvPr>
          <p:cNvSpPr>
            <a:spLocks noGrp="1"/>
          </p:cNvSpPr>
          <p:nvPr>
            <p:ph type="dt" sz="half" idx="10"/>
          </p:nvPr>
        </p:nvSpPr>
        <p:spPr/>
        <p:txBody>
          <a:bodyPr/>
          <a:lstStyle/>
          <a:p>
            <a:fld id="{F0FCD66C-C118-4B25-AA12-4C1C53F21CF7}" type="datetimeFigureOut">
              <a:rPr lang="en-IN" smtClean="0"/>
              <a:t>04-09-2023</a:t>
            </a:fld>
            <a:endParaRPr lang="en-IN"/>
          </a:p>
        </p:txBody>
      </p:sp>
      <p:sp>
        <p:nvSpPr>
          <p:cNvPr id="6" name="Footer Placeholder 5">
            <a:extLst>
              <a:ext uri="{FF2B5EF4-FFF2-40B4-BE49-F238E27FC236}">
                <a16:creationId xmlns="" xmlns:a16="http://schemas.microsoft.com/office/drawing/2014/main" id="{6B2C3A99-88AF-4A57-8D08-C419C058C2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93010CA-2096-464F-87E8-05CB702B8F48}"/>
              </a:ext>
            </a:extLst>
          </p:cNvPr>
          <p:cNvSpPr>
            <a:spLocks noGrp="1"/>
          </p:cNvSpPr>
          <p:nvPr>
            <p:ph type="sldNum" sz="quarter" idx="12"/>
          </p:nvPr>
        </p:nvSpPr>
        <p:spPr/>
        <p:txBody>
          <a:bodyPr/>
          <a:lstStyle/>
          <a:p>
            <a:fld id="{E1BBAE4A-D184-4333-8021-D2C2EACEAD03}" type="slidenum">
              <a:rPr lang="en-IN" smtClean="0"/>
              <a:t>‹#›</a:t>
            </a:fld>
            <a:endParaRPr lang="en-IN"/>
          </a:p>
        </p:txBody>
      </p:sp>
    </p:spTree>
    <p:extLst>
      <p:ext uri="{BB962C8B-B14F-4D97-AF65-F5344CB8AC3E}">
        <p14:creationId xmlns:p14="http://schemas.microsoft.com/office/powerpoint/2010/main" val="530839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8B962-077B-4830-9E9B-B6B08DF2E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655D443C-E1F7-400E-8620-6B61F4559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FF509CC8-0313-4B3A-8360-1E1E826F4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0C37125-0A43-44B4-9E5C-AFB5A83484A5}"/>
              </a:ext>
            </a:extLst>
          </p:cNvPr>
          <p:cNvSpPr>
            <a:spLocks noGrp="1"/>
          </p:cNvSpPr>
          <p:nvPr>
            <p:ph type="dt" sz="half" idx="10"/>
          </p:nvPr>
        </p:nvSpPr>
        <p:spPr/>
        <p:txBody>
          <a:bodyPr/>
          <a:lstStyle/>
          <a:p>
            <a:fld id="{F0FCD66C-C118-4B25-AA12-4C1C53F21CF7}" type="datetimeFigureOut">
              <a:rPr lang="en-IN" smtClean="0"/>
              <a:t>04-09-2023</a:t>
            </a:fld>
            <a:endParaRPr lang="en-IN"/>
          </a:p>
        </p:txBody>
      </p:sp>
      <p:sp>
        <p:nvSpPr>
          <p:cNvPr id="6" name="Footer Placeholder 5">
            <a:extLst>
              <a:ext uri="{FF2B5EF4-FFF2-40B4-BE49-F238E27FC236}">
                <a16:creationId xmlns="" xmlns:a16="http://schemas.microsoft.com/office/drawing/2014/main" id="{803CD648-1A7A-400E-8EE4-3362255573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8C74519-9061-4DDD-98DD-80712F26600C}"/>
              </a:ext>
            </a:extLst>
          </p:cNvPr>
          <p:cNvSpPr>
            <a:spLocks noGrp="1"/>
          </p:cNvSpPr>
          <p:nvPr>
            <p:ph type="sldNum" sz="quarter" idx="12"/>
          </p:nvPr>
        </p:nvSpPr>
        <p:spPr/>
        <p:txBody>
          <a:bodyPr/>
          <a:lstStyle/>
          <a:p>
            <a:fld id="{E1BBAE4A-D184-4333-8021-D2C2EACEAD03}" type="slidenum">
              <a:rPr lang="en-IN" smtClean="0"/>
              <a:t>‹#›</a:t>
            </a:fld>
            <a:endParaRPr lang="en-IN"/>
          </a:p>
        </p:txBody>
      </p:sp>
    </p:spTree>
    <p:extLst>
      <p:ext uri="{BB962C8B-B14F-4D97-AF65-F5344CB8AC3E}">
        <p14:creationId xmlns:p14="http://schemas.microsoft.com/office/powerpoint/2010/main" val="183634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71D86B2-D868-4931-91CE-2BFFFC5E0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CF353A8-2F5F-443D-A255-45E4A1A41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3E171A5-C6C4-427A-B4DC-881458DEA0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CD66C-C118-4B25-AA12-4C1C53F21CF7}" type="datetimeFigureOut">
              <a:rPr lang="en-IN" smtClean="0"/>
              <a:t>04-09-2023</a:t>
            </a:fld>
            <a:endParaRPr lang="en-IN"/>
          </a:p>
        </p:txBody>
      </p:sp>
      <p:sp>
        <p:nvSpPr>
          <p:cNvPr id="5" name="Footer Placeholder 4">
            <a:extLst>
              <a:ext uri="{FF2B5EF4-FFF2-40B4-BE49-F238E27FC236}">
                <a16:creationId xmlns="" xmlns:a16="http://schemas.microsoft.com/office/drawing/2014/main" id="{2C1C64F5-1E8E-43CE-B754-723FE3518F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8AE1CC60-64C8-4770-87EC-54ED9F51EB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BAE4A-D184-4333-8021-D2C2EACEAD03}" type="slidenum">
              <a:rPr lang="en-IN" smtClean="0"/>
              <a:t>‹#›</a:t>
            </a:fld>
            <a:endParaRPr lang="en-IN"/>
          </a:p>
        </p:txBody>
      </p:sp>
    </p:spTree>
    <p:extLst>
      <p:ext uri="{BB962C8B-B14F-4D97-AF65-F5344CB8AC3E}">
        <p14:creationId xmlns:p14="http://schemas.microsoft.com/office/powerpoint/2010/main" val="3340315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Essential_matrix" TargetMode="External"/><Relationship Id="rId2" Type="http://schemas.openxmlformats.org/officeDocument/2006/relationships/hyperlink" Target="https://en.wikipedia.org/wiki/Computer_vision" TargetMode="External"/><Relationship Id="rId1" Type="http://schemas.openxmlformats.org/officeDocument/2006/relationships/slideLayout" Target="../slideLayouts/slideLayout2.xml"/><Relationship Id="rId4" Type="http://schemas.openxmlformats.org/officeDocument/2006/relationships/hyperlink" Target="https://en.wikipedia.org/wiki/Fundamental_matrix_(computer_visio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28EE4A-CE22-45BB-A7C2-A8B59667049A}"/>
              </a:ext>
            </a:extLst>
          </p:cNvPr>
          <p:cNvSpPr>
            <a:spLocks noGrp="1"/>
          </p:cNvSpPr>
          <p:nvPr>
            <p:ph type="ctrTitle"/>
          </p:nvPr>
        </p:nvSpPr>
        <p:spPr>
          <a:xfrm>
            <a:off x="1524000" y="2290713"/>
            <a:ext cx="9144000" cy="1219250"/>
          </a:xfrm>
        </p:spPr>
        <p:txBody>
          <a:bodyPr/>
          <a:lstStyle/>
          <a:p>
            <a:r>
              <a:rPr lang="en-US" dirty="0"/>
              <a:t>Stereo geometry</a:t>
            </a:r>
            <a:endParaRPr lang="en-IN" dirty="0"/>
          </a:p>
        </p:txBody>
      </p:sp>
    </p:spTree>
    <p:extLst>
      <p:ext uri="{BB962C8B-B14F-4D97-AF65-F5344CB8AC3E}">
        <p14:creationId xmlns:p14="http://schemas.microsoft.com/office/powerpoint/2010/main" val="3966063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E592E5-A120-4A64-B293-08E7887010B5}"/>
              </a:ext>
            </a:extLst>
          </p:cNvPr>
          <p:cNvSpPr>
            <a:spLocks noGrp="1"/>
          </p:cNvSpPr>
          <p:nvPr>
            <p:ph type="title"/>
          </p:nvPr>
        </p:nvSpPr>
        <p:spPr/>
        <p:txBody>
          <a:bodyPr/>
          <a:lstStyle/>
          <a:p>
            <a:pPr algn="ctr"/>
            <a:r>
              <a:rPr lang="en-US" dirty="0" err="1">
                <a:solidFill>
                  <a:srgbClr val="FF0000"/>
                </a:solidFill>
                <a:latin typeface="Times New Roman" panose="02020603050405020304" pitchFamily="18" charset="0"/>
                <a:cs typeface="Times New Roman" panose="02020603050405020304" pitchFamily="18" charset="0"/>
              </a:rPr>
              <a:t>Epipolar</a:t>
            </a:r>
            <a:r>
              <a:rPr lang="en-US" dirty="0">
                <a:solidFill>
                  <a:srgbClr val="FF0000"/>
                </a:solidFill>
                <a:latin typeface="Times New Roman" panose="02020603050405020304" pitchFamily="18" charset="0"/>
                <a:cs typeface="Times New Roman" panose="02020603050405020304" pitchFamily="18" charset="0"/>
              </a:rPr>
              <a:t> geometry</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292A70D1-C768-4A83-AFBE-C780C1067EB0}"/>
              </a:ext>
            </a:extLst>
          </p:cNvPr>
          <p:cNvSpPr>
            <a:spLocks noGrp="1"/>
          </p:cNvSpPr>
          <p:nvPr>
            <p:ph idx="1"/>
          </p:nvPr>
        </p:nvSpPr>
        <p:spPr/>
        <p:txBody>
          <a:bodyPr/>
          <a:lstStyle/>
          <a:p>
            <a:pPr algn="just"/>
            <a:r>
              <a:rPr lang="en-US" dirty="0" err="1"/>
              <a:t>Epipolar</a:t>
            </a:r>
            <a:r>
              <a:rPr lang="en-US" dirty="0"/>
              <a:t> geometry is a fundamental concept in computer vision and stereo vision that deals with the geometric relationship between two cameras observing the same </a:t>
            </a:r>
            <a:r>
              <a:rPr lang="en-US" dirty="0" smtClean="0"/>
              <a:t>scene </a:t>
            </a:r>
            <a:r>
              <a:rPr lang="en-IN" dirty="0"/>
              <a:t>from different viewpoints.</a:t>
            </a:r>
            <a:r>
              <a:rPr lang="en-US" dirty="0" smtClean="0"/>
              <a:t>. </a:t>
            </a:r>
            <a:endParaRPr lang="en-US" dirty="0"/>
          </a:p>
          <a:p>
            <a:pPr algn="just"/>
            <a:r>
              <a:rPr lang="en-US" dirty="0"/>
              <a:t>It plays a crucial role in tasks like stereo reconstruction, 3D scene reconstruction, and camera calibration. </a:t>
            </a:r>
            <a:endParaRPr lang="en-US" dirty="0" smtClean="0"/>
          </a:p>
          <a:p>
            <a:pPr algn="just"/>
            <a:r>
              <a:rPr lang="en-IN" b="1" dirty="0" err="1"/>
              <a:t>Epipolar</a:t>
            </a:r>
            <a:r>
              <a:rPr lang="en-IN" b="1" dirty="0"/>
              <a:t> Constraint:</a:t>
            </a:r>
            <a:r>
              <a:rPr lang="en-IN" dirty="0"/>
              <a:t> The </a:t>
            </a:r>
            <a:r>
              <a:rPr lang="en-IN" dirty="0" err="1"/>
              <a:t>epipolar</a:t>
            </a:r>
            <a:r>
              <a:rPr lang="en-IN" dirty="0"/>
              <a:t> constraint states that the corresponding points of a 3D point in one image must lie along the </a:t>
            </a:r>
            <a:r>
              <a:rPr lang="en-IN" dirty="0" err="1"/>
              <a:t>epipolar</a:t>
            </a:r>
            <a:r>
              <a:rPr lang="en-IN" dirty="0"/>
              <a:t> line in the other image. This constraint significantly reduces the search space for matching points, making stereo correspondence more efficient.</a:t>
            </a:r>
          </a:p>
        </p:txBody>
      </p:sp>
    </p:spTree>
    <p:extLst>
      <p:ext uri="{BB962C8B-B14F-4D97-AF65-F5344CB8AC3E}">
        <p14:creationId xmlns:p14="http://schemas.microsoft.com/office/powerpoint/2010/main" val="4072199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678" y="1027303"/>
            <a:ext cx="4522470" cy="695960"/>
          </a:xfrm>
          <a:prstGeom prst="rect">
            <a:avLst/>
          </a:prstGeom>
        </p:spPr>
        <p:txBody>
          <a:bodyPr vert="horz" wrap="square" lIns="0" tIns="12700" rIns="0" bIns="0" rtlCol="0" anchor="ctr">
            <a:spAutoFit/>
          </a:bodyPr>
          <a:lstStyle/>
          <a:p>
            <a:pPr marL="12700">
              <a:lnSpc>
                <a:spcPct val="100000"/>
              </a:lnSpc>
              <a:spcBef>
                <a:spcPts val="100"/>
              </a:spcBef>
            </a:pPr>
            <a:r>
              <a:rPr spc="-5" dirty="0"/>
              <a:t>Epipolar</a:t>
            </a:r>
            <a:r>
              <a:rPr spc="-45" dirty="0"/>
              <a:t> </a:t>
            </a:r>
            <a:r>
              <a:rPr spc="-5" dirty="0"/>
              <a:t>geometry</a:t>
            </a:r>
          </a:p>
        </p:txBody>
      </p:sp>
      <p:pic>
        <p:nvPicPr>
          <p:cNvPr id="3" name="object 3"/>
          <p:cNvPicPr/>
          <p:nvPr/>
        </p:nvPicPr>
        <p:blipFill>
          <a:blip r:embed="rId2" cstate="print"/>
          <a:stretch>
            <a:fillRect/>
          </a:stretch>
        </p:blipFill>
        <p:spPr>
          <a:xfrm>
            <a:off x="5386388" y="2057400"/>
            <a:ext cx="4772025" cy="4057650"/>
          </a:xfrm>
          <a:prstGeom prst="rect">
            <a:avLst/>
          </a:prstGeom>
        </p:spPr>
      </p:pic>
      <p:sp>
        <p:nvSpPr>
          <p:cNvPr id="4" name="object 4"/>
          <p:cNvSpPr txBox="1"/>
          <p:nvPr/>
        </p:nvSpPr>
        <p:spPr>
          <a:xfrm>
            <a:off x="2212340" y="2090420"/>
            <a:ext cx="3197860" cy="1303020"/>
          </a:xfrm>
          <a:prstGeom prst="rect">
            <a:avLst/>
          </a:prstGeom>
        </p:spPr>
        <p:txBody>
          <a:bodyPr vert="horz" wrap="square" lIns="0" tIns="13970" rIns="0" bIns="0" rtlCol="0">
            <a:spAutoFit/>
          </a:bodyPr>
          <a:lstStyle/>
          <a:p>
            <a:pPr marL="12700" marR="5080">
              <a:lnSpc>
                <a:spcPct val="99700"/>
              </a:lnSpc>
              <a:spcBef>
                <a:spcPts val="110"/>
              </a:spcBef>
            </a:pPr>
            <a:r>
              <a:rPr sz="2800" spc="-5" dirty="0">
                <a:latin typeface="Tahoma"/>
                <a:cs typeface="Tahoma"/>
              </a:rPr>
              <a:t>Corresponding point </a:t>
            </a:r>
            <a:r>
              <a:rPr sz="2800" spc="-860" dirty="0">
                <a:latin typeface="Tahoma"/>
                <a:cs typeface="Tahoma"/>
              </a:rPr>
              <a:t> </a:t>
            </a:r>
            <a:r>
              <a:rPr sz="2800" dirty="0">
                <a:latin typeface="Tahoma"/>
                <a:cs typeface="Tahoma"/>
              </a:rPr>
              <a:t>of x </a:t>
            </a:r>
            <a:r>
              <a:rPr sz="2800" spc="-5" dirty="0">
                <a:latin typeface="Tahoma"/>
                <a:cs typeface="Tahoma"/>
              </a:rPr>
              <a:t>in </a:t>
            </a:r>
            <a:r>
              <a:rPr sz="2800" dirty="0">
                <a:latin typeface="Tahoma"/>
                <a:cs typeface="Tahoma"/>
              </a:rPr>
              <a:t>the </a:t>
            </a:r>
            <a:r>
              <a:rPr sz="2800" spc="-5" dirty="0">
                <a:latin typeface="Tahoma"/>
                <a:cs typeface="Tahoma"/>
              </a:rPr>
              <a:t>right </a:t>
            </a:r>
            <a:r>
              <a:rPr sz="2800" dirty="0">
                <a:latin typeface="Tahoma"/>
                <a:cs typeface="Tahoma"/>
              </a:rPr>
              <a:t> </a:t>
            </a:r>
            <a:r>
              <a:rPr sz="2800" spc="-5" dirty="0">
                <a:latin typeface="Tahoma"/>
                <a:cs typeface="Tahoma"/>
              </a:rPr>
              <a:t>image</a:t>
            </a:r>
            <a:r>
              <a:rPr sz="2800" spc="-10" dirty="0">
                <a:latin typeface="Tahoma"/>
                <a:cs typeface="Tahoma"/>
              </a:rPr>
              <a:t> </a:t>
            </a:r>
            <a:r>
              <a:rPr sz="2800" spc="-5" dirty="0">
                <a:latin typeface="Tahoma"/>
                <a:cs typeface="Tahoma"/>
              </a:rPr>
              <a:t>lies </a:t>
            </a:r>
            <a:r>
              <a:rPr sz="2800" dirty="0">
                <a:latin typeface="Tahoma"/>
                <a:cs typeface="Tahoma"/>
              </a:rPr>
              <a:t>on</a:t>
            </a:r>
            <a:r>
              <a:rPr sz="2800" spc="-10" dirty="0">
                <a:latin typeface="Tahoma"/>
                <a:cs typeface="Tahoma"/>
              </a:rPr>
              <a:t> </a:t>
            </a:r>
            <a:r>
              <a:rPr sz="2800" spc="-95" dirty="0">
                <a:latin typeface="Tahoma"/>
                <a:cs typeface="Tahoma"/>
              </a:rPr>
              <a:t>l’.</a:t>
            </a:r>
            <a:endParaRPr sz="2800">
              <a:latin typeface="Tahoma"/>
              <a:cs typeface="Tahoma"/>
            </a:endParaRPr>
          </a:p>
        </p:txBody>
      </p:sp>
      <p:sp>
        <p:nvSpPr>
          <p:cNvPr id="5" name="object 5"/>
          <p:cNvSpPr/>
          <p:nvPr/>
        </p:nvSpPr>
        <p:spPr>
          <a:xfrm>
            <a:off x="6248369" y="4595813"/>
            <a:ext cx="2743835" cy="347345"/>
          </a:xfrm>
          <a:custGeom>
            <a:avLst/>
            <a:gdLst/>
            <a:ahLst/>
            <a:cxnLst/>
            <a:rect l="l" t="t" r="r" b="b"/>
            <a:pathLst>
              <a:path w="2743834" h="347345">
                <a:moveTo>
                  <a:pt x="64" y="0"/>
                </a:moveTo>
                <a:lnTo>
                  <a:pt x="0" y="9525"/>
                </a:lnTo>
                <a:lnTo>
                  <a:pt x="128419" y="10398"/>
                </a:lnTo>
                <a:lnTo>
                  <a:pt x="255771" y="12947"/>
                </a:lnTo>
                <a:lnTo>
                  <a:pt x="381118" y="17057"/>
                </a:lnTo>
                <a:lnTo>
                  <a:pt x="503449" y="22617"/>
                </a:lnTo>
                <a:lnTo>
                  <a:pt x="621762" y="29516"/>
                </a:lnTo>
                <a:lnTo>
                  <a:pt x="735050" y="37641"/>
                </a:lnTo>
                <a:lnTo>
                  <a:pt x="789478" y="42128"/>
                </a:lnTo>
                <a:lnTo>
                  <a:pt x="842288" y="46880"/>
                </a:lnTo>
                <a:lnTo>
                  <a:pt x="893338" y="51883"/>
                </a:lnTo>
                <a:lnTo>
                  <a:pt x="942502" y="57123"/>
                </a:lnTo>
                <a:lnTo>
                  <a:pt x="989653" y="62585"/>
                </a:lnTo>
                <a:lnTo>
                  <a:pt x="1034666" y="68256"/>
                </a:lnTo>
                <a:lnTo>
                  <a:pt x="1077413" y="74121"/>
                </a:lnTo>
                <a:lnTo>
                  <a:pt x="1117770" y="80166"/>
                </a:lnTo>
                <a:lnTo>
                  <a:pt x="1155606" y="86376"/>
                </a:lnTo>
                <a:lnTo>
                  <a:pt x="1223209" y="99233"/>
                </a:lnTo>
                <a:lnTo>
                  <a:pt x="1279189" y="112570"/>
                </a:lnTo>
                <a:lnTo>
                  <a:pt x="1322472" y="126239"/>
                </a:lnTo>
                <a:lnTo>
                  <a:pt x="1360464" y="146380"/>
                </a:lnTo>
                <a:lnTo>
                  <a:pt x="1369522" y="166820"/>
                </a:lnTo>
                <a:lnTo>
                  <a:pt x="1375827" y="174462"/>
                </a:lnTo>
                <a:lnTo>
                  <a:pt x="1417413" y="196987"/>
                </a:lnTo>
                <a:lnTo>
                  <a:pt x="1461568" y="210943"/>
                </a:lnTo>
                <a:lnTo>
                  <a:pt x="1518076" y="224407"/>
                </a:lnTo>
                <a:lnTo>
                  <a:pt x="1586038" y="237335"/>
                </a:lnTo>
                <a:lnTo>
                  <a:pt x="1624017" y="243568"/>
                </a:lnTo>
                <a:lnTo>
                  <a:pt x="1664496" y="249632"/>
                </a:lnTo>
                <a:lnTo>
                  <a:pt x="1707354" y="255512"/>
                </a:lnTo>
                <a:lnTo>
                  <a:pt x="1752466" y="261195"/>
                </a:lnTo>
                <a:lnTo>
                  <a:pt x="1799708" y="266668"/>
                </a:lnTo>
                <a:lnTo>
                  <a:pt x="1848956" y="271917"/>
                </a:lnTo>
                <a:lnTo>
                  <a:pt x="1900083" y="276927"/>
                </a:lnTo>
                <a:lnTo>
                  <a:pt x="1952966" y="281687"/>
                </a:lnTo>
                <a:lnTo>
                  <a:pt x="2007480" y="286180"/>
                </a:lnTo>
                <a:lnTo>
                  <a:pt x="2120882" y="294313"/>
                </a:lnTo>
                <a:lnTo>
                  <a:pt x="2239319" y="301219"/>
                </a:lnTo>
                <a:lnTo>
                  <a:pt x="2361773" y="306786"/>
                </a:lnTo>
                <a:lnTo>
                  <a:pt x="2487240" y="310899"/>
                </a:lnTo>
                <a:lnTo>
                  <a:pt x="2614716" y="313449"/>
                </a:lnTo>
                <a:lnTo>
                  <a:pt x="2667001" y="313805"/>
                </a:lnTo>
                <a:lnTo>
                  <a:pt x="2666773" y="347143"/>
                </a:lnTo>
                <a:lnTo>
                  <a:pt x="2743231" y="309562"/>
                </a:lnTo>
                <a:lnTo>
                  <a:pt x="2667293" y="270944"/>
                </a:lnTo>
                <a:lnTo>
                  <a:pt x="2667066" y="304281"/>
                </a:lnTo>
                <a:lnTo>
                  <a:pt x="2614907" y="303926"/>
                </a:lnTo>
                <a:lnTo>
                  <a:pt x="2487552" y="301379"/>
                </a:lnTo>
                <a:lnTo>
                  <a:pt x="2362206" y="297270"/>
                </a:lnTo>
                <a:lnTo>
                  <a:pt x="2239874" y="291711"/>
                </a:lnTo>
                <a:lnTo>
                  <a:pt x="2121564" y="284814"/>
                </a:lnTo>
                <a:lnTo>
                  <a:pt x="2008263" y="276687"/>
                </a:lnTo>
                <a:lnTo>
                  <a:pt x="1953821" y="272200"/>
                </a:lnTo>
                <a:lnTo>
                  <a:pt x="1901012" y="267448"/>
                </a:lnTo>
                <a:lnTo>
                  <a:pt x="1849965" y="262445"/>
                </a:lnTo>
                <a:lnTo>
                  <a:pt x="1800804" y="257206"/>
                </a:lnTo>
                <a:lnTo>
                  <a:pt x="1753656" y="251745"/>
                </a:lnTo>
                <a:lnTo>
                  <a:pt x="1708649" y="246075"/>
                </a:lnTo>
                <a:lnTo>
                  <a:pt x="1665907" y="240212"/>
                </a:lnTo>
                <a:lnTo>
                  <a:pt x="1625559" y="234168"/>
                </a:lnTo>
                <a:lnTo>
                  <a:pt x="1587733" y="227962"/>
                </a:lnTo>
                <a:lnTo>
                  <a:pt x="1520159" y="215113"/>
                </a:lnTo>
                <a:lnTo>
                  <a:pt x="1464237" y="201799"/>
                </a:lnTo>
                <a:lnTo>
                  <a:pt x="1421076" y="188194"/>
                </a:lnTo>
                <a:lnTo>
                  <a:pt x="1382798" y="167944"/>
                </a:lnTo>
                <a:lnTo>
                  <a:pt x="1373741" y="147504"/>
                </a:lnTo>
                <a:lnTo>
                  <a:pt x="1367435" y="139862"/>
                </a:lnTo>
                <a:lnTo>
                  <a:pt x="1325565" y="117229"/>
                </a:lnTo>
                <a:lnTo>
                  <a:pt x="1281531" y="103337"/>
                </a:lnTo>
                <a:lnTo>
                  <a:pt x="1225081" y="89894"/>
                </a:lnTo>
                <a:lnTo>
                  <a:pt x="1157149" y="76977"/>
                </a:lnTo>
                <a:lnTo>
                  <a:pt x="1119181" y="70745"/>
                </a:lnTo>
                <a:lnTo>
                  <a:pt x="1078708" y="64684"/>
                </a:lnTo>
                <a:lnTo>
                  <a:pt x="1035856" y="58806"/>
                </a:lnTo>
                <a:lnTo>
                  <a:pt x="990749" y="53124"/>
                </a:lnTo>
                <a:lnTo>
                  <a:pt x="943510" y="47651"/>
                </a:lnTo>
                <a:lnTo>
                  <a:pt x="894266" y="42404"/>
                </a:lnTo>
                <a:lnTo>
                  <a:pt x="843141" y="37393"/>
                </a:lnTo>
                <a:lnTo>
                  <a:pt x="790261" y="32635"/>
                </a:lnTo>
                <a:lnTo>
                  <a:pt x="735732" y="28140"/>
                </a:lnTo>
                <a:lnTo>
                  <a:pt x="622317" y="20006"/>
                </a:lnTo>
                <a:lnTo>
                  <a:pt x="503882" y="13101"/>
                </a:lnTo>
                <a:lnTo>
                  <a:pt x="381429" y="7537"/>
                </a:lnTo>
                <a:lnTo>
                  <a:pt x="255962" y="3423"/>
                </a:lnTo>
                <a:lnTo>
                  <a:pt x="128484" y="875"/>
                </a:lnTo>
                <a:lnTo>
                  <a:pt x="64" y="0"/>
                </a:lnTo>
                <a:close/>
              </a:path>
            </a:pathLst>
          </a:custGeom>
          <a:solidFill>
            <a:srgbClr val="000000"/>
          </a:solidFill>
        </p:spPr>
        <p:txBody>
          <a:bodyPr wrap="square" lIns="0" tIns="0" rIns="0" bIns="0" rtlCol="0"/>
          <a:lstStyle/>
          <a:p>
            <a:endParaRPr/>
          </a:p>
        </p:txBody>
      </p:sp>
      <p:sp>
        <p:nvSpPr>
          <p:cNvPr id="6" name="object 6"/>
          <p:cNvSpPr txBox="1"/>
          <p:nvPr/>
        </p:nvSpPr>
        <p:spPr>
          <a:xfrm>
            <a:off x="1755141" y="6157595"/>
            <a:ext cx="6329045" cy="635000"/>
          </a:xfrm>
          <a:prstGeom prst="rect">
            <a:avLst/>
          </a:prstGeom>
        </p:spPr>
        <p:txBody>
          <a:bodyPr vert="horz" wrap="square" lIns="0" tIns="12700" rIns="0" bIns="0" rtlCol="0">
            <a:spAutoFit/>
          </a:bodyPr>
          <a:lstStyle/>
          <a:p>
            <a:pPr marL="12700" marR="5080">
              <a:spcBef>
                <a:spcPts val="100"/>
              </a:spcBef>
            </a:pPr>
            <a:r>
              <a:rPr sz="2000" spc="-5" dirty="0">
                <a:latin typeface="Tahoma"/>
                <a:cs typeface="Tahoma"/>
              </a:rPr>
              <a:t>From Hartley</a:t>
            </a:r>
            <a:r>
              <a:rPr sz="2000" spc="5" dirty="0">
                <a:latin typeface="Tahoma"/>
                <a:cs typeface="Tahoma"/>
              </a:rPr>
              <a:t> </a:t>
            </a:r>
            <a:r>
              <a:rPr sz="2000" spc="-5" dirty="0">
                <a:latin typeface="Tahoma"/>
                <a:cs typeface="Tahoma"/>
              </a:rPr>
              <a:t>and</a:t>
            </a:r>
            <a:r>
              <a:rPr sz="2000" spc="-10" dirty="0">
                <a:latin typeface="Tahoma"/>
                <a:cs typeface="Tahoma"/>
              </a:rPr>
              <a:t> </a:t>
            </a:r>
            <a:r>
              <a:rPr sz="2000" spc="-5" dirty="0">
                <a:latin typeface="Tahoma"/>
                <a:cs typeface="Tahoma"/>
              </a:rPr>
              <a:t>Zisserman, “Multiple </a:t>
            </a:r>
            <a:r>
              <a:rPr sz="2000" dirty="0">
                <a:latin typeface="Tahoma"/>
                <a:cs typeface="Tahoma"/>
              </a:rPr>
              <a:t>view</a:t>
            </a:r>
            <a:r>
              <a:rPr sz="2000" spc="5" dirty="0">
                <a:latin typeface="Tahoma"/>
                <a:cs typeface="Tahoma"/>
              </a:rPr>
              <a:t> </a:t>
            </a:r>
            <a:r>
              <a:rPr sz="2000" spc="-5" dirty="0">
                <a:latin typeface="Tahoma"/>
                <a:cs typeface="Tahoma"/>
              </a:rPr>
              <a:t>geometry</a:t>
            </a:r>
            <a:r>
              <a:rPr sz="2000" dirty="0">
                <a:latin typeface="Tahoma"/>
                <a:cs typeface="Tahoma"/>
              </a:rPr>
              <a:t> in </a:t>
            </a:r>
            <a:r>
              <a:rPr sz="2000" spc="-610" dirty="0">
                <a:latin typeface="Tahoma"/>
                <a:cs typeface="Tahoma"/>
              </a:rPr>
              <a:t> </a:t>
            </a:r>
            <a:r>
              <a:rPr sz="2000" spc="-5" dirty="0">
                <a:latin typeface="Tahoma"/>
                <a:cs typeface="Tahoma"/>
              </a:rPr>
              <a:t>computer </a:t>
            </a:r>
            <a:r>
              <a:rPr sz="2000" spc="-30" dirty="0">
                <a:latin typeface="Tahoma"/>
                <a:cs typeface="Tahoma"/>
              </a:rPr>
              <a:t>vision”,</a:t>
            </a:r>
            <a:r>
              <a:rPr sz="2000" spc="-10" dirty="0">
                <a:latin typeface="Tahoma"/>
                <a:cs typeface="Tahoma"/>
              </a:rPr>
              <a:t> </a:t>
            </a:r>
            <a:r>
              <a:rPr sz="2000" spc="-5" dirty="0">
                <a:latin typeface="Tahoma"/>
                <a:cs typeface="Tahoma"/>
              </a:rPr>
              <a:t>Cambridge </a:t>
            </a:r>
            <a:r>
              <a:rPr sz="2000" spc="-35" dirty="0">
                <a:latin typeface="Tahoma"/>
                <a:cs typeface="Tahoma"/>
              </a:rPr>
              <a:t>Univ.</a:t>
            </a:r>
            <a:r>
              <a:rPr sz="2000" spc="-10" dirty="0">
                <a:latin typeface="Tahoma"/>
                <a:cs typeface="Tahoma"/>
              </a:rPr>
              <a:t> </a:t>
            </a:r>
            <a:r>
              <a:rPr sz="2000" spc="-5" dirty="0">
                <a:latin typeface="Tahoma"/>
                <a:cs typeface="Tahoma"/>
              </a:rPr>
              <a:t>Press</a:t>
            </a:r>
            <a:r>
              <a:rPr sz="2000" spc="-15" dirty="0">
                <a:latin typeface="Tahoma"/>
                <a:cs typeface="Tahoma"/>
              </a:rPr>
              <a:t> </a:t>
            </a:r>
            <a:r>
              <a:rPr sz="2000" spc="-5" dirty="0">
                <a:latin typeface="Tahoma"/>
                <a:cs typeface="Tahoma"/>
              </a:rPr>
              <a:t>(2000)</a:t>
            </a:r>
            <a:endParaRPr sz="2000">
              <a:latin typeface="Tahoma"/>
              <a:cs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06D27A5-B06C-4958-BD20-15DF03BC6C9D}"/>
              </a:ext>
            </a:extLst>
          </p:cNvPr>
          <p:cNvSpPr txBox="1"/>
          <p:nvPr/>
        </p:nvSpPr>
        <p:spPr>
          <a:xfrm>
            <a:off x="1743959" y="1282045"/>
            <a:ext cx="8983744" cy="1477328"/>
          </a:xfrm>
          <a:prstGeom prst="rect">
            <a:avLst/>
          </a:prstGeom>
          <a:noFill/>
        </p:spPr>
        <p:txBody>
          <a:bodyPr wrap="square">
            <a:spAutoFit/>
          </a:bodyPr>
          <a:lstStyle/>
          <a:p>
            <a:pPr marL="285750" indent="-285750" algn="just">
              <a:buFont typeface="Arial" panose="020B0604020202020204" pitchFamily="34" charset="0"/>
              <a:buChar char="•"/>
            </a:pPr>
            <a:r>
              <a:rPr lang="en-IN" dirty="0"/>
              <a:t>So, if we consider the projection ray formed by the first camera and the image point, then any point lying on that ray is a possible candidate of a same point from which whose image is this X and if we take the image of the scene point by the second camera. So, this image would lie on the </a:t>
            </a:r>
            <a:r>
              <a:rPr lang="en-IN" dirty="0" err="1"/>
              <a:t>epipolar</a:t>
            </a:r>
            <a:r>
              <a:rPr lang="en-IN" dirty="0"/>
              <a:t> line. So, that is a geometric interpretation. </a:t>
            </a:r>
          </a:p>
          <a:p>
            <a:pPr marL="285750" indent="-285750" algn="just">
              <a:buFont typeface="Arial" panose="020B0604020202020204" pitchFamily="34" charset="0"/>
              <a:buChar char="•"/>
            </a:pPr>
            <a:r>
              <a:rPr lang="en-US" dirty="0"/>
              <a:t>So, this is a constraint that is imposed by this particular configuration.</a:t>
            </a:r>
            <a:endParaRPr lang="en-IN" dirty="0"/>
          </a:p>
        </p:txBody>
      </p:sp>
    </p:spTree>
    <p:extLst>
      <p:ext uri="{BB962C8B-B14F-4D97-AF65-F5344CB8AC3E}">
        <p14:creationId xmlns:p14="http://schemas.microsoft.com/office/powerpoint/2010/main" val="2580730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14801" y="1997075"/>
            <a:ext cx="5113337" cy="3468682"/>
          </a:xfrm>
          <a:prstGeom prst="rect">
            <a:avLst/>
          </a:prstGeom>
        </p:spPr>
      </p:pic>
      <p:sp>
        <p:nvSpPr>
          <p:cNvPr id="3" name="object 3"/>
          <p:cNvSpPr txBox="1">
            <a:spLocks noGrp="1"/>
          </p:cNvSpPr>
          <p:nvPr>
            <p:ph type="title"/>
          </p:nvPr>
        </p:nvSpPr>
        <p:spPr>
          <a:xfrm>
            <a:off x="2539364" y="790765"/>
            <a:ext cx="4523740" cy="695960"/>
          </a:xfrm>
          <a:prstGeom prst="rect">
            <a:avLst/>
          </a:prstGeom>
        </p:spPr>
        <p:txBody>
          <a:bodyPr vert="horz" wrap="square" lIns="0" tIns="12700" rIns="0" bIns="0" rtlCol="0" anchor="ctr">
            <a:spAutoFit/>
          </a:bodyPr>
          <a:lstStyle/>
          <a:p>
            <a:pPr marL="12700">
              <a:lnSpc>
                <a:spcPct val="100000"/>
              </a:lnSpc>
              <a:spcBef>
                <a:spcPts val="100"/>
              </a:spcBef>
            </a:pPr>
            <a:r>
              <a:rPr spc="-5" dirty="0"/>
              <a:t>Epipolar</a:t>
            </a:r>
            <a:r>
              <a:rPr spc="-65" dirty="0"/>
              <a:t> </a:t>
            </a:r>
            <a:r>
              <a:rPr dirty="0"/>
              <a:t>geometry</a:t>
            </a:r>
          </a:p>
        </p:txBody>
      </p:sp>
      <p:sp>
        <p:nvSpPr>
          <p:cNvPr id="4" name="object 4"/>
          <p:cNvSpPr txBox="1"/>
          <p:nvPr/>
        </p:nvSpPr>
        <p:spPr>
          <a:xfrm>
            <a:off x="2136141" y="5538471"/>
            <a:ext cx="7490459" cy="443711"/>
          </a:xfrm>
          <a:prstGeom prst="rect">
            <a:avLst/>
          </a:prstGeom>
        </p:spPr>
        <p:txBody>
          <a:bodyPr vert="horz" wrap="square" lIns="0" tIns="12700" rIns="0" bIns="0" rtlCol="0">
            <a:spAutoFit/>
          </a:bodyPr>
          <a:lstStyle/>
          <a:p>
            <a:pPr marL="2374900">
              <a:spcBef>
                <a:spcPts val="100"/>
              </a:spcBef>
            </a:pPr>
            <a:r>
              <a:rPr sz="2800" spc="-5" dirty="0">
                <a:latin typeface="Times New Roman" pitchFamily="18" charset="0"/>
                <a:cs typeface="Times New Roman" pitchFamily="18" charset="0"/>
              </a:rPr>
              <a:t>All</a:t>
            </a:r>
            <a:r>
              <a:rPr sz="2800" spc="-10" dirty="0">
                <a:latin typeface="Times New Roman" pitchFamily="18" charset="0"/>
                <a:cs typeface="Times New Roman" pitchFamily="18" charset="0"/>
              </a:rPr>
              <a:t> </a:t>
            </a:r>
            <a:r>
              <a:rPr sz="2800" dirty="0">
                <a:latin typeface="Times New Roman" pitchFamily="18" charset="0"/>
                <a:cs typeface="Times New Roman" pitchFamily="18" charset="0"/>
              </a:rPr>
              <a:t>points</a:t>
            </a:r>
            <a:r>
              <a:rPr sz="2800" spc="-10" dirty="0">
                <a:latin typeface="Times New Roman" pitchFamily="18" charset="0"/>
                <a:cs typeface="Times New Roman" pitchFamily="18" charset="0"/>
              </a:rPr>
              <a:t> </a:t>
            </a:r>
            <a:r>
              <a:rPr sz="2800" dirty="0">
                <a:latin typeface="Times New Roman" pitchFamily="18" charset="0"/>
                <a:cs typeface="Times New Roman" pitchFamily="18" charset="0"/>
              </a:rPr>
              <a:t>on</a:t>
            </a:r>
            <a:r>
              <a:rPr sz="2800" spc="-5" dirty="0">
                <a:latin typeface="Times New Roman" pitchFamily="18" charset="0"/>
                <a:cs typeface="Times New Roman" pitchFamily="18" charset="0"/>
              </a:rPr>
              <a:t> </a:t>
            </a:r>
            <a:r>
              <a:rPr sz="2800" dirty="0">
                <a:latin typeface="Times New Roman" pitchFamily="18" charset="0"/>
                <a:cs typeface="Times New Roman" pitchFamily="18" charset="0"/>
              </a:rPr>
              <a:t></a:t>
            </a:r>
            <a:r>
              <a:rPr sz="2800" spc="70" dirty="0">
                <a:latin typeface="Times New Roman" pitchFamily="18" charset="0"/>
                <a:cs typeface="Times New Roman" pitchFamily="18" charset="0"/>
              </a:rPr>
              <a:t> </a:t>
            </a:r>
            <a:r>
              <a:rPr sz="2800" dirty="0">
                <a:latin typeface="Times New Roman" pitchFamily="18" charset="0"/>
                <a:cs typeface="Times New Roman" pitchFamily="18" charset="0"/>
              </a:rPr>
              <a:t>project</a:t>
            </a:r>
            <a:r>
              <a:rPr sz="2800" spc="-20" dirty="0">
                <a:latin typeface="Times New Roman" pitchFamily="18" charset="0"/>
                <a:cs typeface="Times New Roman" pitchFamily="18" charset="0"/>
              </a:rPr>
              <a:t> </a:t>
            </a:r>
            <a:r>
              <a:rPr sz="2800" dirty="0">
                <a:latin typeface="Times New Roman" pitchFamily="18" charset="0"/>
                <a:cs typeface="Times New Roman" pitchFamily="18" charset="0"/>
              </a:rPr>
              <a:t>on</a:t>
            </a:r>
            <a:r>
              <a:rPr sz="2800" spc="-5" dirty="0">
                <a:latin typeface="Times New Roman" pitchFamily="18" charset="0"/>
                <a:cs typeface="Times New Roman" pitchFamily="18" charset="0"/>
              </a:rPr>
              <a:t> </a:t>
            </a:r>
            <a:r>
              <a:rPr sz="2800" dirty="0">
                <a:latin typeface="Times New Roman" pitchFamily="18" charset="0"/>
                <a:cs typeface="Times New Roman" pitchFamily="18" charset="0"/>
              </a:rPr>
              <a:t>l</a:t>
            </a:r>
            <a:r>
              <a:rPr sz="2800" spc="65" dirty="0">
                <a:latin typeface="Times New Roman" pitchFamily="18" charset="0"/>
                <a:cs typeface="Times New Roman" pitchFamily="18" charset="0"/>
              </a:rPr>
              <a:t> </a:t>
            </a:r>
            <a:r>
              <a:rPr sz="2800" dirty="0">
                <a:latin typeface="Times New Roman" pitchFamily="18" charset="0"/>
                <a:cs typeface="Times New Roman" pitchFamily="18" charset="0"/>
              </a:rPr>
              <a:t>and</a:t>
            </a:r>
            <a:r>
              <a:rPr sz="2800" spc="-5" dirty="0">
                <a:latin typeface="Times New Roman" pitchFamily="18" charset="0"/>
                <a:cs typeface="Times New Roman" pitchFamily="18" charset="0"/>
              </a:rPr>
              <a:t> l’</a:t>
            </a:r>
            <a:endParaRPr sz="2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E6DD900-EB27-4DCA-8425-6336DEC89D64}"/>
              </a:ext>
            </a:extLst>
          </p:cNvPr>
          <p:cNvSpPr txBox="1"/>
          <p:nvPr/>
        </p:nvSpPr>
        <p:spPr>
          <a:xfrm>
            <a:off x="1838227" y="1357460"/>
            <a:ext cx="8738647" cy="3477875"/>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So, first camera we will call left camera because from the diagram’s representation the diagram. </a:t>
            </a:r>
          </a:p>
          <a:p>
            <a:pPr algn="just"/>
            <a:r>
              <a:rPr lang="en-IN" sz="2000" dirty="0">
                <a:latin typeface="Times New Roman" panose="02020603050405020304" pitchFamily="18" charset="0"/>
                <a:cs typeface="Times New Roman" panose="02020603050405020304" pitchFamily="18" charset="0"/>
              </a:rPr>
              <a:t>So, you will also sometimes refer it as left camera and the second camera, we will refer it as right camera. </a:t>
            </a:r>
          </a:p>
          <a:p>
            <a:pPr algn="just"/>
            <a:r>
              <a:rPr lang="en-IN" sz="2000" dirty="0">
                <a:latin typeface="Times New Roman" panose="02020603050405020304" pitchFamily="18" charset="0"/>
                <a:cs typeface="Times New Roman" panose="02020603050405020304" pitchFamily="18" charset="0"/>
              </a:rPr>
              <a:t>Similarly, the </a:t>
            </a:r>
            <a:r>
              <a:rPr lang="en-IN" sz="2000" dirty="0" err="1">
                <a:latin typeface="Times New Roman" panose="02020603050405020304" pitchFamily="18" charset="0"/>
                <a:cs typeface="Times New Roman" panose="02020603050405020304" pitchFamily="18" charset="0"/>
              </a:rPr>
              <a:t>epipoles</a:t>
            </a:r>
            <a:r>
              <a:rPr lang="en-IN" sz="2000" dirty="0">
                <a:latin typeface="Times New Roman" panose="02020603050405020304" pitchFamily="18" charset="0"/>
                <a:cs typeface="Times New Roman" panose="02020603050405020304" pitchFamily="18" charset="0"/>
              </a:rPr>
              <a:t> out of this first </a:t>
            </a:r>
            <a:r>
              <a:rPr lang="en-IN" sz="2000" dirty="0" err="1">
                <a:latin typeface="Times New Roman" panose="02020603050405020304" pitchFamily="18" charset="0"/>
                <a:cs typeface="Times New Roman" panose="02020603050405020304" pitchFamily="18" charset="0"/>
              </a:rPr>
              <a:t>epipole</a:t>
            </a:r>
            <a:r>
              <a:rPr lang="en-IN" sz="2000" dirty="0">
                <a:latin typeface="Times New Roman" panose="02020603050405020304" pitchFamily="18" charset="0"/>
                <a:cs typeface="Times New Roman" panose="02020603050405020304" pitchFamily="18" charset="0"/>
              </a:rPr>
              <a:t> e is considered the left </a:t>
            </a:r>
            <a:r>
              <a:rPr lang="en-IN" sz="2000" dirty="0" err="1">
                <a:latin typeface="Times New Roman" panose="02020603050405020304" pitchFamily="18" charset="0"/>
                <a:cs typeface="Times New Roman" panose="02020603050405020304" pitchFamily="18" charset="0"/>
              </a:rPr>
              <a:t>epipole</a:t>
            </a:r>
            <a:r>
              <a:rPr lang="en-IN" sz="2000" dirty="0">
                <a:latin typeface="Times New Roman" panose="02020603050405020304" pitchFamily="18" charset="0"/>
                <a:cs typeface="Times New Roman" panose="02020603050405020304" pitchFamily="18" charset="0"/>
              </a:rPr>
              <a:t>, that is just the </a:t>
            </a:r>
            <a:r>
              <a:rPr lang="en-IN" sz="2000" dirty="0" err="1">
                <a:latin typeface="Times New Roman" panose="02020603050405020304" pitchFamily="18" charset="0"/>
                <a:cs typeface="Times New Roman" panose="02020603050405020304" pitchFamily="18" charset="0"/>
              </a:rPr>
              <a:t>epipole</a:t>
            </a:r>
            <a:r>
              <a:rPr lang="en-IN" sz="2000" dirty="0">
                <a:latin typeface="Times New Roman" panose="02020603050405020304" pitchFamily="18" charset="0"/>
                <a:cs typeface="Times New Roman" panose="02020603050405020304" pitchFamily="18" charset="0"/>
              </a:rPr>
              <a:t> on the reference image plane or first image plan. </a:t>
            </a:r>
          </a:p>
          <a:p>
            <a:pPr algn="just"/>
            <a:r>
              <a:rPr lang="en-IN" sz="2000" dirty="0">
                <a:latin typeface="Times New Roman" panose="02020603050405020304" pitchFamily="18" charset="0"/>
                <a:cs typeface="Times New Roman" panose="02020603050405020304" pitchFamily="18" charset="0"/>
              </a:rPr>
              <a:t>So, first camera is considered as a reference camera of the stereo setup and second </a:t>
            </a:r>
            <a:r>
              <a:rPr lang="en-IN" sz="2000" dirty="0" err="1">
                <a:latin typeface="Times New Roman" panose="02020603050405020304" pitchFamily="18" charset="0"/>
                <a:cs typeface="Times New Roman" panose="02020603050405020304" pitchFamily="18" charset="0"/>
              </a:rPr>
              <a:t>epipole</a:t>
            </a:r>
            <a:r>
              <a:rPr lang="en-IN" sz="2000" dirty="0">
                <a:latin typeface="Times New Roman" panose="02020603050405020304" pitchFamily="18" charset="0"/>
                <a:cs typeface="Times New Roman" panose="02020603050405020304" pitchFamily="18" charset="0"/>
              </a:rPr>
              <a:t>, it sometimes it is also referred as right </a:t>
            </a:r>
            <a:r>
              <a:rPr lang="en-IN" sz="2000" dirty="0" err="1">
                <a:latin typeface="Times New Roman" panose="02020603050405020304" pitchFamily="18" charset="0"/>
                <a:cs typeface="Times New Roman" panose="02020603050405020304" pitchFamily="18" charset="0"/>
              </a:rPr>
              <a:t>epipole</a:t>
            </a:r>
            <a:r>
              <a:rPr lang="en-IN" sz="2000" dirty="0">
                <a:latin typeface="Times New Roman" panose="02020603050405020304" pitchFamily="18" charset="0"/>
                <a:cs typeface="Times New Roman" panose="02020603050405020304" pitchFamily="18" charset="0"/>
              </a:rPr>
              <a:t> that is on the corresponding </a:t>
            </a:r>
            <a:r>
              <a:rPr lang="en-IN" sz="2000" dirty="0" err="1">
                <a:latin typeface="Times New Roman" panose="02020603050405020304" pitchFamily="18" charset="0"/>
                <a:cs typeface="Times New Roman" panose="02020603050405020304" pitchFamily="18" charset="0"/>
              </a:rPr>
              <a:t>epipole</a:t>
            </a:r>
            <a:r>
              <a:rPr lang="en-IN" sz="2000" dirty="0">
                <a:latin typeface="Times New Roman" panose="02020603050405020304" pitchFamily="18" charset="0"/>
                <a:cs typeface="Times New Roman" panose="02020603050405020304" pitchFamily="18" charset="0"/>
              </a:rPr>
              <a:t> on the second camera.</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866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85F803D-854D-4A36-89E1-C44C861E196E}"/>
              </a:ext>
            </a:extLst>
          </p:cNvPr>
          <p:cNvSpPr txBox="1"/>
          <p:nvPr/>
        </p:nvSpPr>
        <p:spPr>
          <a:xfrm>
            <a:off x="2052917" y="1004048"/>
            <a:ext cx="8525435" cy="3046988"/>
          </a:xfrm>
          <a:prstGeom prst="rect">
            <a:avLst/>
          </a:prstGeom>
          <a:noFill/>
        </p:spPr>
        <p:txBody>
          <a:bodyPr wrap="square">
            <a:spAutoFit/>
          </a:bodyPr>
          <a:lstStyle/>
          <a:p>
            <a:pPr algn="just"/>
            <a:r>
              <a:rPr lang="en-IN" sz="2400" dirty="0"/>
              <a:t>You can also interpret </a:t>
            </a:r>
            <a:r>
              <a:rPr lang="en-IN" sz="2400" dirty="0" err="1"/>
              <a:t>epipoles</a:t>
            </a:r>
            <a:r>
              <a:rPr lang="en-IN" sz="2400" dirty="0"/>
              <a:t> as a vanishing point of camera motion direction. </a:t>
            </a:r>
          </a:p>
          <a:p>
            <a:pPr algn="just"/>
            <a:r>
              <a:rPr lang="en-IN" sz="2400" dirty="0">
                <a:solidFill>
                  <a:srgbClr val="FF0000"/>
                </a:solidFill>
              </a:rPr>
              <a:t>what is a camera motion direction? </a:t>
            </a:r>
          </a:p>
          <a:p>
            <a:pPr algn="just"/>
            <a:r>
              <a:rPr lang="en-IN" sz="2400" dirty="0"/>
              <a:t>It is a direction of translation of the camera </a:t>
            </a:r>
            <a:r>
              <a:rPr lang="en-IN" sz="2400" dirty="0" err="1"/>
              <a:t>center</a:t>
            </a:r>
            <a:r>
              <a:rPr lang="en-IN" sz="2400" dirty="0"/>
              <a:t>. So, which is again given by the baseline. So, in that direction as you can see that it is the intersection of that ray with respecting image plane will give you that intercepting point will be always the vanishing point along that direction. </a:t>
            </a:r>
          </a:p>
        </p:txBody>
      </p:sp>
    </p:spTree>
    <p:extLst>
      <p:ext uri="{BB962C8B-B14F-4D97-AF65-F5344CB8AC3E}">
        <p14:creationId xmlns:p14="http://schemas.microsoft.com/office/powerpoint/2010/main" val="952994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10218" y="2426494"/>
            <a:ext cx="2686783" cy="2521743"/>
          </a:xfrm>
          <a:prstGeom prst="rect">
            <a:avLst/>
          </a:prstGeom>
        </p:spPr>
      </p:pic>
      <p:pic>
        <p:nvPicPr>
          <p:cNvPr id="3" name="object 3"/>
          <p:cNvPicPr/>
          <p:nvPr/>
        </p:nvPicPr>
        <p:blipFill>
          <a:blip r:embed="rId3" cstate="print"/>
          <a:stretch>
            <a:fillRect/>
          </a:stretch>
        </p:blipFill>
        <p:spPr>
          <a:xfrm>
            <a:off x="2049463" y="2362200"/>
            <a:ext cx="2906711" cy="2728912"/>
          </a:xfrm>
          <a:prstGeom prst="rect">
            <a:avLst/>
          </a:prstGeom>
        </p:spPr>
      </p:pic>
      <p:pic>
        <p:nvPicPr>
          <p:cNvPr id="4" name="object 4"/>
          <p:cNvPicPr/>
          <p:nvPr/>
        </p:nvPicPr>
        <p:blipFill>
          <a:blip r:embed="rId4" cstate="print"/>
          <a:stretch>
            <a:fillRect/>
          </a:stretch>
        </p:blipFill>
        <p:spPr>
          <a:xfrm>
            <a:off x="7825580" y="2890044"/>
            <a:ext cx="2770983" cy="1678781"/>
          </a:xfrm>
          <a:prstGeom prst="rect">
            <a:avLst/>
          </a:prstGeom>
        </p:spPr>
      </p:pic>
      <p:sp>
        <p:nvSpPr>
          <p:cNvPr id="5" name="object 5"/>
          <p:cNvSpPr txBox="1">
            <a:spLocks noGrp="1"/>
          </p:cNvSpPr>
          <p:nvPr>
            <p:ph type="title"/>
          </p:nvPr>
        </p:nvSpPr>
        <p:spPr>
          <a:xfrm>
            <a:off x="2513964" y="598850"/>
            <a:ext cx="6630036" cy="686726"/>
          </a:xfrm>
          <a:prstGeom prst="rect">
            <a:avLst/>
          </a:prstGeom>
        </p:spPr>
        <p:txBody>
          <a:bodyPr vert="horz" wrap="square" lIns="0" tIns="9525" rIns="0" bIns="0" rtlCol="0" anchor="ctr">
            <a:spAutoFit/>
          </a:bodyPr>
          <a:lstStyle/>
          <a:p>
            <a:pPr marL="12700" marR="5080">
              <a:lnSpc>
                <a:spcPct val="100400"/>
              </a:lnSpc>
              <a:spcBef>
                <a:spcPts val="75"/>
              </a:spcBef>
            </a:pPr>
            <a:r>
              <a:rPr spc="-5" dirty="0">
                <a:solidFill>
                  <a:srgbClr val="FF0000"/>
                </a:solidFill>
              </a:rPr>
              <a:t>Example:</a:t>
            </a:r>
            <a:r>
              <a:rPr spc="-65" dirty="0">
                <a:solidFill>
                  <a:srgbClr val="FF0000"/>
                </a:solidFill>
              </a:rPr>
              <a:t> </a:t>
            </a:r>
            <a:r>
              <a:rPr spc="-15" dirty="0">
                <a:solidFill>
                  <a:srgbClr val="FF0000"/>
                </a:solidFill>
              </a:rPr>
              <a:t>converging </a:t>
            </a:r>
            <a:r>
              <a:rPr spc="-1360" dirty="0">
                <a:solidFill>
                  <a:srgbClr val="FF0000"/>
                </a:solidFill>
              </a:rPr>
              <a:t> </a:t>
            </a:r>
            <a:r>
              <a:rPr spc="-15" dirty="0">
                <a:solidFill>
                  <a:srgbClr val="FF0000"/>
                </a:solidFill>
              </a:rPr>
              <a:t>cameras</a:t>
            </a:r>
          </a:p>
        </p:txBody>
      </p:sp>
      <p:sp>
        <p:nvSpPr>
          <p:cNvPr id="6" name="object 6"/>
          <p:cNvSpPr txBox="1"/>
          <p:nvPr/>
        </p:nvSpPr>
        <p:spPr>
          <a:xfrm>
            <a:off x="2136140" y="6182995"/>
            <a:ext cx="7468234" cy="635000"/>
          </a:xfrm>
          <a:prstGeom prst="rect">
            <a:avLst/>
          </a:prstGeom>
        </p:spPr>
        <p:txBody>
          <a:bodyPr vert="horz" wrap="square" lIns="0" tIns="12700" rIns="0" bIns="0" rtlCol="0">
            <a:spAutoFit/>
          </a:bodyPr>
          <a:lstStyle/>
          <a:p>
            <a:pPr marL="12700" marR="5080">
              <a:spcBef>
                <a:spcPts val="100"/>
              </a:spcBef>
            </a:pPr>
            <a:r>
              <a:rPr sz="2000" spc="-5" dirty="0">
                <a:latin typeface="Tahoma"/>
                <a:cs typeface="Tahoma"/>
              </a:rPr>
              <a:t>From Hartley</a:t>
            </a:r>
            <a:r>
              <a:rPr sz="2000" spc="5" dirty="0">
                <a:latin typeface="Tahoma"/>
                <a:cs typeface="Tahoma"/>
              </a:rPr>
              <a:t> </a:t>
            </a:r>
            <a:r>
              <a:rPr sz="2000" spc="-5" dirty="0">
                <a:latin typeface="Tahoma"/>
                <a:cs typeface="Tahoma"/>
              </a:rPr>
              <a:t>and Zisserman, “Multiple</a:t>
            </a:r>
            <a:r>
              <a:rPr sz="2000" dirty="0">
                <a:latin typeface="Tahoma"/>
                <a:cs typeface="Tahoma"/>
              </a:rPr>
              <a:t> view</a:t>
            </a:r>
            <a:r>
              <a:rPr sz="2000" spc="5" dirty="0">
                <a:latin typeface="Tahoma"/>
                <a:cs typeface="Tahoma"/>
              </a:rPr>
              <a:t> </a:t>
            </a:r>
            <a:r>
              <a:rPr sz="2000" spc="-5" dirty="0">
                <a:latin typeface="Tahoma"/>
                <a:cs typeface="Tahoma"/>
              </a:rPr>
              <a:t>geometry</a:t>
            </a:r>
            <a:r>
              <a:rPr sz="2000" spc="5" dirty="0">
                <a:latin typeface="Tahoma"/>
                <a:cs typeface="Tahoma"/>
              </a:rPr>
              <a:t> </a:t>
            </a:r>
            <a:r>
              <a:rPr sz="2000" dirty="0">
                <a:latin typeface="Tahoma"/>
                <a:cs typeface="Tahoma"/>
              </a:rPr>
              <a:t>in </a:t>
            </a:r>
            <a:r>
              <a:rPr sz="2000" spc="-5" dirty="0">
                <a:latin typeface="Tahoma"/>
                <a:cs typeface="Tahoma"/>
              </a:rPr>
              <a:t>computer </a:t>
            </a:r>
            <a:r>
              <a:rPr sz="2000" spc="-610" dirty="0">
                <a:latin typeface="Tahoma"/>
                <a:cs typeface="Tahoma"/>
              </a:rPr>
              <a:t> </a:t>
            </a:r>
            <a:r>
              <a:rPr sz="2000" spc="-30" dirty="0">
                <a:latin typeface="Tahoma"/>
                <a:cs typeface="Tahoma"/>
              </a:rPr>
              <a:t>vision”,</a:t>
            </a:r>
            <a:r>
              <a:rPr sz="2000" spc="-15" dirty="0">
                <a:latin typeface="Tahoma"/>
                <a:cs typeface="Tahoma"/>
              </a:rPr>
              <a:t> </a:t>
            </a:r>
            <a:r>
              <a:rPr sz="2000" spc="-5" dirty="0">
                <a:latin typeface="Tahoma"/>
                <a:cs typeface="Tahoma"/>
              </a:rPr>
              <a:t>Cambridge </a:t>
            </a:r>
            <a:r>
              <a:rPr sz="2000" spc="-35" dirty="0">
                <a:latin typeface="Tahoma"/>
                <a:cs typeface="Tahoma"/>
              </a:rPr>
              <a:t>Univ.</a:t>
            </a:r>
            <a:r>
              <a:rPr sz="2000" spc="-10" dirty="0">
                <a:latin typeface="Tahoma"/>
                <a:cs typeface="Tahoma"/>
              </a:rPr>
              <a:t> </a:t>
            </a:r>
            <a:r>
              <a:rPr sz="2000" spc="-5" dirty="0">
                <a:latin typeface="Tahoma"/>
                <a:cs typeface="Tahoma"/>
              </a:rPr>
              <a:t>Press</a:t>
            </a:r>
            <a:r>
              <a:rPr sz="2000" spc="-10" dirty="0">
                <a:latin typeface="Tahoma"/>
                <a:cs typeface="Tahoma"/>
              </a:rPr>
              <a:t> </a:t>
            </a:r>
            <a:endParaRPr sz="2000" dirty="0">
              <a:latin typeface="Tahoma"/>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27C1897-0081-4EA7-A16E-FEF1FD433257}"/>
              </a:ext>
            </a:extLst>
          </p:cNvPr>
          <p:cNvSpPr txBox="1"/>
          <p:nvPr/>
        </p:nvSpPr>
        <p:spPr>
          <a:xfrm>
            <a:off x="1425387" y="858414"/>
            <a:ext cx="8803341" cy="4401205"/>
          </a:xfrm>
          <a:prstGeom prst="rect">
            <a:avLst/>
          </a:prstGeom>
          <a:noFill/>
        </p:spPr>
        <p:txBody>
          <a:bodyPr wrap="square">
            <a:spAutoFit/>
          </a:bodyPr>
          <a:lstStyle/>
          <a:p>
            <a:pPr marL="457200" indent="-457200" algn="just">
              <a:buFont typeface="Arial" panose="020B0604020202020204" pitchFamily="34" charset="0"/>
              <a:buChar char="•"/>
            </a:pPr>
            <a:r>
              <a:rPr lang="en-IN" sz="2800" dirty="0"/>
              <a:t>Also you take a situation, when you know you have simply translation of camera </a:t>
            </a:r>
            <a:r>
              <a:rPr lang="en-IN" sz="2800" dirty="0" err="1"/>
              <a:t>center</a:t>
            </a:r>
            <a:r>
              <a:rPr lang="en-IN" sz="2800" dirty="0"/>
              <a:t>. There is no rotation of axis. </a:t>
            </a:r>
          </a:p>
          <a:p>
            <a:pPr marL="457200" indent="-457200" algn="just">
              <a:buFont typeface="Arial" panose="020B0604020202020204" pitchFamily="34" charset="0"/>
              <a:buChar char="•"/>
            </a:pPr>
            <a:r>
              <a:rPr lang="en-IN" sz="2800" dirty="0"/>
              <a:t>So, which means your </a:t>
            </a:r>
            <a:r>
              <a:rPr lang="en-IN" sz="2800" dirty="0" err="1"/>
              <a:t>epipolar</a:t>
            </a:r>
            <a:r>
              <a:rPr lang="en-IN" sz="2800" dirty="0"/>
              <a:t> lines they become parallel so, all </a:t>
            </a:r>
            <a:r>
              <a:rPr lang="en-IN" sz="2800" dirty="0" err="1"/>
              <a:t>epipolar</a:t>
            </a:r>
            <a:r>
              <a:rPr lang="en-IN" sz="2800" dirty="0"/>
              <a:t> lines they become parallel; parallel to the direction of motion of the image planes or the camera.</a:t>
            </a:r>
          </a:p>
          <a:p>
            <a:pPr marL="457200" indent="-457200" algn="just">
              <a:buFont typeface="Arial" panose="020B0604020202020204" pitchFamily="34" charset="0"/>
              <a:buChar char="•"/>
            </a:pPr>
            <a:r>
              <a:rPr lang="en-IN" sz="2800" dirty="0"/>
              <a:t> So, since know </a:t>
            </a:r>
            <a:r>
              <a:rPr lang="en-IN" sz="2800" dirty="0" err="1"/>
              <a:t>epipolar</a:t>
            </a:r>
            <a:r>
              <a:rPr lang="en-IN" sz="2800" dirty="0"/>
              <a:t> parallel lines the meet at infinity. So, this </a:t>
            </a:r>
            <a:r>
              <a:rPr lang="en-IN" sz="2800" dirty="0" err="1"/>
              <a:t>epipoles</a:t>
            </a:r>
            <a:r>
              <a:rPr lang="en-IN" sz="2800" dirty="0"/>
              <a:t> also in the image plane, they are the points which are lying at line at infinity.</a:t>
            </a:r>
          </a:p>
        </p:txBody>
      </p:sp>
    </p:spTree>
    <p:extLst>
      <p:ext uri="{BB962C8B-B14F-4D97-AF65-F5344CB8AC3E}">
        <p14:creationId xmlns:p14="http://schemas.microsoft.com/office/powerpoint/2010/main" val="371470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5739" y="28766"/>
            <a:ext cx="7341234" cy="1369695"/>
          </a:xfrm>
          <a:prstGeom prst="rect">
            <a:avLst/>
          </a:prstGeom>
        </p:spPr>
        <p:txBody>
          <a:bodyPr vert="horz" wrap="square" lIns="0" tIns="9525" rIns="0" bIns="0" rtlCol="0" anchor="ctr">
            <a:spAutoFit/>
          </a:bodyPr>
          <a:lstStyle/>
          <a:p>
            <a:pPr marL="12700" marR="5080">
              <a:lnSpc>
                <a:spcPct val="100400"/>
              </a:lnSpc>
              <a:spcBef>
                <a:spcPts val="75"/>
              </a:spcBef>
            </a:pPr>
            <a:r>
              <a:rPr spc="-5" dirty="0"/>
              <a:t>Example: motion </a:t>
            </a:r>
            <a:r>
              <a:rPr spc="-10" dirty="0"/>
              <a:t>parallel </a:t>
            </a:r>
            <a:r>
              <a:rPr dirty="0"/>
              <a:t>with </a:t>
            </a:r>
            <a:r>
              <a:rPr spc="-1360" dirty="0"/>
              <a:t> </a:t>
            </a:r>
            <a:r>
              <a:rPr dirty="0"/>
              <a:t>image</a:t>
            </a:r>
            <a:r>
              <a:rPr spc="-15" dirty="0"/>
              <a:t> </a:t>
            </a:r>
            <a:r>
              <a:rPr spc="-5" dirty="0"/>
              <a:t>plane</a:t>
            </a:r>
          </a:p>
        </p:txBody>
      </p:sp>
      <p:pic>
        <p:nvPicPr>
          <p:cNvPr id="3" name="object 3"/>
          <p:cNvPicPr/>
          <p:nvPr/>
        </p:nvPicPr>
        <p:blipFill>
          <a:blip r:embed="rId2" cstate="print"/>
          <a:stretch>
            <a:fillRect/>
          </a:stretch>
        </p:blipFill>
        <p:spPr>
          <a:xfrm>
            <a:off x="6259513" y="3854451"/>
            <a:ext cx="4027487" cy="2162175"/>
          </a:xfrm>
          <a:prstGeom prst="rect">
            <a:avLst/>
          </a:prstGeom>
        </p:spPr>
      </p:pic>
      <p:pic>
        <p:nvPicPr>
          <p:cNvPr id="4" name="object 4"/>
          <p:cNvPicPr/>
          <p:nvPr/>
        </p:nvPicPr>
        <p:blipFill>
          <a:blip r:embed="rId3" cstate="print"/>
          <a:stretch>
            <a:fillRect/>
          </a:stretch>
        </p:blipFill>
        <p:spPr>
          <a:xfrm>
            <a:off x="2900297" y="1811338"/>
            <a:ext cx="7328096" cy="1781175"/>
          </a:xfrm>
          <a:prstGeom prst="rect">
            <a:avLst/>
          </a:prstGeom>
        </p:spPr>
      </p:pic>
      <p:pic>
        <p:nvPicPr>
          <p:cNvPr id="5" name="object 5"/>
          <p:cNvPicPr/>
          <p:nvPr/>
        </p:nvPicPr>
        <p:blipFill>
          <a:blip r:embed="rId4" cstate="print"/>
          <a:stretch>
            <a:fillRect/>
          </a:stretch>
        </p:blipFill>
        <p:spPr>
          <a:xfrm>
            <a:off x="2057400" y="3854450"/>
            <a:ext cx="4127500" cy="2214562"/>
          </a:xfrm>
          <a:prstGeom prst="rect">
            <a:avLst/>
          </a:prstGeom>
        </p:spPr>
      </p:pic>
      <p:sp>
        <p:nvSpPr>
          <p:cNvPr id="6" name="object 6"/>
          <p:cNvSpPr txBox="1"/>
          <p:nvPr/>
        </p:nvSpPr>
        <p:spPr>
          <a:xfrm>
            <a:off x="2136140" y="6182995"/>
            <a:ext cx="7468234" cy="635000"/>
          </a:xfrm>
          <a:prstGeom prst="rect">
            <a:avLst/>
          </a:prstGeom>
        </p:spPr>
        <p:txBody>
          <a:bodyPr vert="horz" wrap="square" lIns="0" tIns="12700" rIns="0" bIns="0" rtlCol="0">
            <a:spAutoFit/>
          </a:bodyPr>
          <a:lstStyle/>
          <a:p>
            <a:pPr marL="12700" marR="5080">
              <a:spcBef>
                <a:spcPts val="100"/>
              </a:spcBef>
            </a:pPr>
            <a:r>
              <a:rPr sz="2000" spc="-5" dirty="0">
                <a:latin typeface="Tahoma"/>
                <a:cs typeface="Tahoma"/>
              </a:rPr>
              <a:t>From Hartley</a:t>
            </a:r>
            <a:r>
              <a:rPr sz="2000" spc="5" dirty="0">
                <a:latin typeface="Tahoma"/>
                <a:cs typeface="Tahoma"/>
              </a:rPr>
              <a:t> </a:t>
            </a:r>
            <a:r>
              <a:rPr sz="2000" spc="-5" dirty="0">
                <a:latin typeface="Tahoma"/>
                <a:cs typeface="Tahoma"/>
              </a:rPr>
              <a:t>and Zisserman, “Multiple</a:t>
            </a:r>
            <a:r>
              <a:rPr sz="2000" dirty="0">
                <a:latin typeface="Tahoma"/>
                <a:cs typeface="Tahoma"/>
              </a:rPr>
              <a:t> view</a:t>
            </a:r>
            <a:r>
              <a:rPr sz="2000" spc="5" dirty="0">
                <a:latin typeface="Tahoma"/>
                <a:cs typeface="Tahoma"/>
              </a:rPr>
              <a:t> </a:t>
            </a:r>
            <a:r>
              <a:rPr sz="2000" spc="-5" dirty="0">
                <a:latin typeface="Tahoma"/>
                <a:cs typeface="Tahoma"/>
              </a:rPr>
              <a:t>geometry</a:t>
            </a:r>
            <a:r>
              <a:rPr sz="2000" spc="5" dirty="0">
                <a:latin typeface="Tahoma"/>
                <a:cs typeface="Tahoma"/>
              </a:rPr>
              <a:t> </a:t>
            </a:r>
            <a:r>
              <a:rPr sz="2000" dirty="0">
                <a:latin typeface="Tahoma"/>
                <a:cs typeface="Tahoma"/>
              </a:rPr>
              <a:t>in </a:t>
            </a:r>
            <a:r>
              <a:rPr sz="2000" spc="-5" dirty="0">
                <a:latin typeface="Tahoma"/>
                <a:cs typeface="Tahoma"/>
              </a:rPr>
              <a:t>computer </a:t>
            </a:r>
            <a:r>
              <a:rPr sz="2000" spc="-610" dirty="0">
                <a:latin typeface="Tahoma"/>
                <a:cs typeface="Tahoma"/>
              </a:rPr>
              <a:t> </a:t>
            </a:r>
            <a:r>
              <a:rPr sz="2000" spc="-30" dirty="0">
                <a:latin typeface="Tahoma"/>
                <a:cs typeface="Tahoma"/>
              </a:rPr>
              <a:t>vision”,</a:t>
            </a:r>
            <a:r>
              <a:rPr sz="2000" spc="-15" dirty="0">
                <a:latin typeface="Tahoma"/>
                <a:cs typeface="Tahoma"/>
              </a:rPr>
              <a:t> </a:t>
            </a:r>
            <a:r>
              <a:rPr sz="2000" spc="-5" dirty="0">
                <a:latin typeface="Tahoma"/>
                <a:cs typeface="Tahoma"/>
              </a:rPr>
              <a:t>Cambridge </a:t>
            </a:r>
            <a:r>
              <a:rPr sz="2000" spc="-35" dirty="0">
                <a:latin typeface="Tahoma"/>
                <a:cs typeface="Tahoma"/>
              </a:rPr>
              <a:t>Univ.</a:t>
            </a:r>
            <a:r>
              <a:rPr sz="2000" spc="-10" dirty="0">
                <a:latin typeface="Tahoma"/>
                <a:cs typeface="Tahoma"/>
              </a:rPr>
              <a:t> </a:t>
            </a:r>
            <a:r>
              <a:rPr sz="2000" spc="-5" dirty="0">
                <a:latin typeface="Tahoma"/>
                <a:cs typeface="Tahoma"/>
              </a:rPr>
              <a:t>Press</a:t>
            </a:r>
            <a:r>
              <a:rPr sz="2000" spc="-10" dirty="0">
                <a:latin typeface="Tahoma"/>
                <a:cs typeface="Tahoma"/>
              </a:rPr>
              <a:t> </a:t>
            </a:r>
            <a:endParaRPr sz="2000" dirty="0">
              <a:latin typeface="Tahoma"/>
              <a:cs typeface="Tahom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96200" y="179387"/>
            <a:ext cx="2324100" cy="1576098"/>
          </a:xfrm>
          <a:prstGeom prst="rect">
            <a:avLst/>
          </a:prstGeom>
        </p:spPr>
      </p:pic>
      <p:sp>
        <p:nvSpPr>
          <p:cNvPr id="3" name="object 3"/>
          <p:cNvSpPr txBox="1">
            <a:spLocks noGrp="1"/>
          </p:cNvSpPr>
          <p:nvPr>
            <p:ph type="title"/>
          </p:nvPr>
        </p:nvSpPr>
        <p:spPr>
          <a:xfrm>
            <a:off x="2136140" y="330390"/>
            <a:ext cx="4523740" cy="695960"/>
          </a:xfrm>
          <a:prstGeom prst="rect">
            <a:avLst/>
          </a:prstGeom>
        </p:spPr>
        <p:txBody>
          <a:bodyPr vert="horz" wrap="square" lIns="0" tIns="12700" rIns="0" bIns="0" rtlCol="0" anchor="ctr">
            <a:spAutoFit/>
          </a:bodyPr>
          <a:lstStyle/>
          <a:p>
            <a:pPr marL="12700">
              <a:lnSpc>
                <a:spcPct val="100000"/>
              </a:lnSpc>
              <a:spcBef>
                <a:spcPts val="100"/>
              </a:spcBef>
            </a:pPr>
            <a:r>
              <a:rPr spc="-5" dirty="0"/>
              <a:t>Epipolar</a:t>
            </a:r>
            <a:r>
              <a:rPr spc="-65" dirty="0"/>
              <a:t> </a:t>
            </a:r>
            <a:r>
              <a:rPr dirty="0"/>
              <a:t>geometry</a:t>
            </a:r>
          </a:p>
        </p:txBody>
      </p:sp>
      <p:sp>
        <p:nvSpPr>
          <p:cNvPr id="4" name="object 4"/>
          <p:cNvSpPr txBox="1"/>
          <p:nvPr/>
        </p:nvSpPr>
        <p:spPr>
          <a:xfrm>
            <a:off x="2136141" y="2004187"/>
            <a:ext cx="7968615" cy="3849772"/>
          </a:xfrm>
          <a:prstGeom prst="rect">
            <a:avLst/>
          </a:prstGeom>
        </p:spPr>
        <p:txBody>
          <a:bodyPr vert="horz" wrap="square" lIns="0" tIns="12700" rIns="0" bIns="0" rtlCol="0">
            <a:spAutoFit/>
          </a:bodyPr>
          <a:lstStyle/>
          <a:p>
            <a:pPr marL="415925">
              <a:lnSpc>
                <a:spcPts val="3345"/>
              </a:lnSpc>
              <a:spcBef>
                <a:spcPts val="100"/>
              </a:spcBef>
            </a:pPr>
            <a:r>
              <a:rPr sz="2800" dirty="0">
                <a:latin typeface="Times New Roman" pitchFamily="18" charset="0"/>
                <a:cs typeface="Times New Roman" pitchFamily="18" charset="0"/>
              </a:rPr>
              <a:t>Epipoles</a:t>
            </a:r>
            <a:r>
              <a:rPr sz="2800" spc="-45" dirty="0">
                <a:latin typeface="Times New Roman" pitchFamily="18" charset="0"/>
                <a:cs typeface="Times New Roman" pitchFamily="18" charset="0"/>
              </a:rPr>
              <a:t> </a:t>
            </a:r>
            <a:r>
              <a:rPr sz="2800" dirty="0">
                <a:latin typeface="Times New Roman" pitchFamily="18" charset="0"/>
                <a:cs typeface="Times New Roman" pitchFamily="18" charset="0"/>
              </a:rPr>
              <a:t>e,e’</a:t>
            </a:r>
          </a:p>
          <a:p>
            <a:pPr marL="415925">
              <a:lnSpc>
                <a:spcPts val="3345"/>
              </a:lnSpc>
            </a:pPr>
            <a:r>
              <a:rPr sz="2800" dirty="0">
                <a:latin typeface="Times New Roman" pitchFamily="18" charset="0"/>
                <a:cs typeface="Times New Roman" pitchFamily="18" charset="0"/>
              </a:rPr>
              <a:t>=</a:t>
            </a:r>
            <a:r>
              <a:rPr sz="2800" spc="-10" dirty="0">
                <a:latin typeface="Times New Roman" pitchFamily="18" charset="0"/>
                <a:cs typeface="Times New Roman" pitchFamily="18" charset="0"/>
              </a:rPr>
              <a:t> </a:t>
            </a:r>
            <a:r>
              <a:rPr sz="2800" dirty="0">
                <a:latin typeface="Times New Roman" pitchFamily="18" charset="0"/>
                <a:cs typeface="Times New Roman" pitchFamily="18" charset="0"/>
              </a:rPr>
              <a:t>intersection of</a:t>
            </a:r>
            <a:r>
              <a:rPr sz="2800" spc="-15" dirty="0">
                <a:latin typeface="Times New Roman" pitchFamily="18" charset="0"/>
                <a:cs typeface="Times New Roman" pitchFamily="18" charset="0"/>
              </a:rPr>
              <a:t> </a:t>
            </a:r>
            <a:r>
              <a:rPr sz="2800" dirty="0">
                <a:latin typeface="Times New Roman" pitchFamily="18" charset="0"/>
                <a:cs typeface="Times New Roman" pitchFamily="18" charset="0"/>
              </a:rPr>
              <a:t>baseline </a:t>
            </a:r>
            <a:r>
              <a:rPr sz="2800" spc="-5" dirty="0">
                <a:latin typeface="Times New Roman" pitchFamily="18" charset="0"/>
                <a:cs typeface="Times New Roman" pitchFamily="18" charset="0"/>
              </a:rPr>
              <a:t>with </a:t>
            </a:r>
            <a:r>
              <a:rPr sz="2800" dirty="0">
                <a:latin typeface="Times New Roman" pitchFamily="18" charset="0"/>
                <a:cs typeface="Times New Roman" pitchFamily="18" charset="0"/>
              </a:rPr>
              <a:t>image plane</a:t>
            </a:r>
          </a:p>
          <a:p>
            <a:pPr marL="415925">
              <a:spcBef>
                <a:spcPts val="5"/>
              </a:spcBef>
            </a:pPr>
            <a:r>
              <a:rPr sz="2800" dirty="0">
                <a:latin typeface="Times New Roman" pitchFamily="18" charset="0"/>
                <a:cs typeface="Times New Roman" pitchFamily="18" charset="0"/>
              </a:rPr>
              <a:t>=</a:t>
            </a:r>
            <a:r>
              <a:rPr sz="2800" spc="-10" dirty="0">
                <a:latin typeface="Times New Roman" pitchFamily="18" charset="0"/>
                <a:cs typeface="Times New Roman" pitchFamily="18" charset="0"/>
              </a:rPr>
              <a:t> </a:t>
            </a:r>
            <a:r>
              <a:rPr sz="2800" dirty="0">
                <a:latin typeface="Times New Roman" pitchFamily="18" charset="0"/>
                <a:cs typeface="Times New Roman" pitchFamily="18" charset="0"/>
              </a:rPr>
              <a:t>projection of</a:t>
            </a:r>
            <a:r>
              <a:rPr sz="2800" spc="-15" dirty="0">
                <a:latin typeface="Times New Roman" pitchFamily="18" charset="0"/>
                <a:cs typeface="Times New Roman" pitchFamily="18" charset="0"/>
              </a:rPr>
              <a:t> </a:t>
            </a:r>
            <a:r>
              <a:rPr sz="2800" dirty="0">
                <a:latin typeface="Times New Roman" pitchFamily="18" charset="0"/>
                <a:cs typeface="Times New Roman" pitchFamily="18" charset="0"/>
              </a:rPr>
              <a:t>projection center</a:t>
            </a:r>
            <a:r>
              <a:rPr sz="2800" spc="-5" dirty="0">
                <a:latin typeface="Times New Roman" pitchFamily="18" charset="0"/>
                <a:cs typeface="Times New Roman" pitchFamily="18" charset="0"/>
              </a:rPr>
              <a:t> </a:t>
            </a:r>
            <a:r>
              <a:rPr sz="2800" dirty="0">
                <a:latin typeface="Times New Roman" pitchFamily="18" charset="0"/>
                <a:cs typeface="Times New Roman" pitchFamily="18" charset="0"/>
              </a:rPr>
              <a:t>in other</a:t>
            </a:r>
            <a:r>
              <a:rPr sz="2800" spc="-5" dirty="0">
                <a:latin typeface="Times New Roman" pitchFamily="18" charset="0"/>
                <a:cs typeface="Times New Roman" pitchFamily="18" charset="0"/>
              </a:rPr>
              <a:t> </a:t>
            </a:r>
            <a:r>
              <a:rPr sz="2800" dirty="0">
                <a:latin typeface="Times New Roman" pitchFamily="18" charset="0"/>
                <a:cs typeface="Times New Roman" pitchFamily="18" charset="0"/>
              </a:rPr>
              <a:t>image</a:t>
            </a:r>
          </a:p>
          <a:p>
            <a:pPr marL="415925">
              <a:spcBef>
                <a:spcPts val="5"/>
              </a:spcBef>
            </a:pPr>
            <a:r>
              <a:rPr sz="2800" dirty="0">
                <a:latin typeface="Times New Roman" pitchFamily="18" charset="0"/>
                <a:cs typeface="Times New Roman" pitchFamily="18" charset="0"/>
              </a:rPr>
              <a:t>=</a:t>
            </a:r>
            <a:r>
              <a:rPr sz="2800" spc="-10" dirty="0">
                <a:latin typeface="Times New Roman" pitchFamily="18" charset="0"/>
                <a:cs typeface="Times New Roman" pitchFamily="18" charset="0"/>
              </a:rPr>
              <a:t> </a:t>
            </a:r>
            <a:r>
              <a:rPr sz="2800" dirty="0">
                <a:latin typeface="Times New Roman" pitchFamily="18" charset="0"/>
                <a:cs typeface="Times New Roman" pitchFamily="18" charset="0"/>
              </a:rPr>
              <a:t>vanishing point</a:t>
            </a:r>
            <a:r>
              <a:rPr sz="2800" spc="-15" dirty="0">
                <a:latin typeface="Times New Roman" pitchFamily="18" charset="0"/>
                <a:cs typeface="Times New Roman" pitchFamily="18" charset="0"/>
              </a:rPr>
              <a:t> </a:t>
            </a:r>
            <a:r>
              <a:rPr sz="2800" dirty="0">
                <a:latin typeface="Times New Roman" pitchFamily="18" charset="0"/>
                <a:cs typeface="Times New Roman" pitchFamily="18" charset="0"/>
              </a:rPr>
              <a:t>of</a:t>
            </a:r>
            <a:r>
              <a:rPr sz="2800" spc="-10" dirty="0">
                <a:latin typeface="Times New Roman" pitchFamily="18" charset="0"/>
                <a:cs typeface="Times New Roman" pitchFamily="18" charset="0"/>
              </a:rPr>
              <a:t> </a:t>
            </a:r>
            <a:r>
              <a:rPr sz="2800" dirty="0">
                <a:latin typeface="Times New Roman" pitchFamily="18" charset="0"/>
                <a:cs typeface="Times New Roman" pitchFamily="18" charset="0"/>
              </a:rPr>
              <a:t>camera</a:t>
            </a:r>
            <a:r>
              <a:rPr sz="2800" spc="-5" dirty="0">
                <a:latin typeface="Times New Roman" pitchFamily="18" charset="0"/>
                <a:cs typeface="Times New Roman" pitchFamily="18" charset="0"/>
              </a:rPr>
              <a:t> </a:t>
            </a:r>
            <a:r>
              <a:rPr sz="2800" dirty="0">
                <a:latin typeface="Times New Roman" pitchFamily="18" charset="0"/>
                <a:cs typeface="Times New Roman" pitchFamily="18" charset="0"/>
              </a:rPr>
              <a:t>motion direction</a:t>
            </a:r>
          </a:p>
          <a:p>
            <a:pPr marL="553720" marR="113664" indent="-495300">
              <a:lnSpc>
                <a:spcPts val="3329"/>
              </a:lnSpc>
              <a:spcBef>
                <a:spcPts val="1660"/>
              </a:spcBef>
            </a:pPr>
            <a:r>
              <a:rPr sz="2800" spc="-5" dirty="0">
                <a:latin typeface="Times New Roman" pitchFamily="18" charset="0"/>
                <a:cs typeface="Times New Roman" pitchFamily="18" charset="0"/>
              </a:rPr>
              <a:t>An</a:t>
            </a:r>
            <a:r>
              <a:rPr sz="2800" dirty="0">
                <a:latin typeface="Times New Roman" pitchFamily="18" charset="0"/>
                <a:cs typeface="Times New Roman" pitchFamily="18" charset="0"/>
              </a:rPr>
              <a:t> epipolar</a:t>
            </a:r>
            <a:r>
              <a:rPr sz="2800" spc="5" dirty="0">
                <a:latin typeface="Times New Roman" pitchFamily="18" charset="0"/>
                <a:cs typeface="Times New Roman" pitchFamily="18" charset="0"/>
              </a:rPr>
              <a:t> </a:t>
            </a:r>
            <a:r>
              <a:rPr sz="2800" dirty="0">
                <a:latin typeface="Times New Roman" pitchFamily="18" charset="0"/>
                <a:cs typeface="Times New Roman" pitchFamily="18" charset="0"/>
              </a:rPr>
              <a:t>plane:</a:t>
            </a:r>
            <a:r>
              <a:rPr sz="2800" spc="-10" dirty="0">
                <a:latin typeface="Times New Roman" pitchFamily="18" charset="0"/>
                <a:cs typeface="Times New Roman" pitchFamily="18" charset="0"/>
              </a:rPr>
              <a:t> </a:t>
            </a:r>
            <a:r>
              <a:rPr sz="2800" dirty="0">
                <a:latin typeface="Times New Roman" pitchFamily="18" charset="0"/>
                <a:cs typeface="Times New Roman" pitchFamily="18" charset="0"/>
              </a:rPr>
              <a:t>plane</a:t>
            </a:r>
            <a:r>
              <a:rPr sz="2800" spc="5" dirty="0">
                <a:latin typeface="Times New Roman" pitchFamily="18" charset="0"/>
                <a:cs typeface="Times New Roman" pitchFamily="18" charset="0"/>
              </a:rPr>
              <a:t> </a:t>
            </a:r>
            <a:r>
              <a:rPr sz="2800" dirty="0">
                <a:latin typeface="Times New Roman" pitchFamily="18" charset="0"/>
                <a:cs typeface="Times New Roman" pitchFamily="18" charset="0"/>
              </a:rPr>
              <a:t>containing</a:t>
            </a:r>
            <a:r>
              <a:rPr sz="2800" spc="5" dirty="0">
                <a:latin typeface="Times New Roman" pitchFamily="18" charset="0"/>
                <a:cs typeface="Times New Roman" pitchFamily="18" charset="0"/>
              </a:rPr>
              <a:t> </a:t>
            </a:r>
            <a:r>
              <a:rPr sz="2800" dirty="0">
                <a:latin typeface="Times New Roman" pitchFamily="18" charset="0"/>
                <a:cs typeface="Times New Roman" pitchFamily="18" charset="0"/>
              </a:rPr>
              <a:t>baseline (1-D </a:t>
            </a:r>
            <a:r>
              <a:rPr sz="2800" spc="-760" dirty="0">
                <a:latin typeface="Times New Roman" pitchFamily="18" charset="0"/>
                <a:cs typeface="Times New Roman" pitchFamily="18" charset="0"/>
              </a:rPr>
              <a:t> </a:t>
            </a:r>
            <a:r>
              <a:rPr sz="2800" dirty="0">
                <a:latin typeface="Times New Roman" pitchFamily="18" charset="0"/>
                <a:cs typeface="Times New Roman" pitchFamily="18" charset="0"/>
              </a:rPr>
              <a:t>family)</a:t>
            </a:r>
          </a:p>
          <a:p>
            <a:pPr marL="508000" marR="5080" indent="-495300">
              <a:lnSpc>
                <a:spcPts val="3329"/>
              </a:lnSpc>
              <a:spcBef>
                <a:spcPts val="1689"/>
              </a:spcBef>
            </a:pPr>
            <a:r>
              <a:rPr sz="2800" spc="-5" dirty="0">
                <a:latin typeface="Times New Roman" pitchFamily="18" charset="0"/>
                <a:cs typeface="Times New Roman" pitchFamily="18" charset="0"/>
              </a:rPr>
              <a:t>An </a:t>
            </a:r>
            <a:r>
              <a:rPr sz="2800" dirty="0">
                <a:latin typeface="Times New Roman" pitchFamily="18" charset="0"/>
                <a:cs typeface="Times New Roman" pitchFamily="18" charset="0"/>
              </a:rPr>
              <a:t>epipolar line: intersection of epipolar plane </a:t>
            </a:r>
            <a:r>
              <a:rPr sz="2800" spc="-5" dirty="0">
                <a:latin typeface="Times New Roman" pitchFamily="18" charset="0"/>
                <a:cs typeface="Times New Roman" pitchFamily="18" charset="0"/>
              </a:rPr>
              <a:t>with </a:t>
            </a:r>
            <a:r>
              <a:rPr sz="2800" spc="-765" dirty="0">
                <a:latin typeface="Times New Roman" pitchFamily="18" charset="0"/>
                <a:cs typeface="Times New Roman" pitchFamily="18" charset="0"/>
              </a:rPr>
              <a:t> </a:t>
            </a:r>
            <a:r>
              <a:rPr sz="2800" dirty="0">
                <a:latin typeface="Times New Roman" pitchFamily="18" charset="0"/>
                <a:cs typeface="Times New Roman" pitchFamily="18" charset="0"/>
              </a:rPr>
              <a:t>image (always</a:t>
            </a:r>
            <a:r>
              <a:rPr sz="2800" spc="-5" dirty="0">
                <a:latin typeface="Times New Roman" pitchFamily="18" charset="0"/>
                <a:cs typeface="Times New Roman" pitchFamily="18" charset="0"/>
              </a:rPr>
              <a:t> </a:t>
            </a:r>
            <a:r>
              <a:rPr sz="2800" dirty="0">
                <a:latin typeface="Times New Roman" pitchFamily="18" charset="0"/>
                <a:cs typeface="Times New Roman" pitchFamily="18" charset="0"/>
              </a:rPr>
              <a:t>come in corresponding pairs)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39E86B-051E-4BFC-BFDA-D43DDFF29374}"/>
              </a:ext>
            </a:extLst>
          </p:cNvPr>
          <p:cNvSpPr>
            <a:spLocks noGrp="1"/>
          </p:cNvSpPr>
          <p:nvPr>
            <p:ph type="title"/>
          </p:nvPr>
        </p:nvSpPr>
        <p:spPr>
          <a:xfrm>
            <a:off x="838200" y="357621"/>
            <a:ext cx="10515600" cy="1128640"/>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Stereo geometry</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56CF924E-33D9-4A0F-9448-6CD3AF0EDE74}"/>
              </a:ext>
            </a:extLst>
          </p:cNvPr>
          <p:cNvSpPr>
            <a:spLocks noGrp="1"/>
          </p:cNvSpPr>
          <p:nvPr>
            <p:ph idx="1"/>
          </p:nvPr>
        </p:nvSpPr>
        <p:spPr>
          <a:xfrm>
            <a:off x="838200" y="1486260"/>
            <a:ext cx="10515600" cy="4351338"/>
          </a:xfrm>
        </p:spPr>
        <p:txBody>
          <a:bodyPr>
            <a:normAutofit/>
          </a:bodyPr>
          <a:lstStyle/>
          <a:p>
            <a:pPr algn="just"/>
            <a:r>
              <a:rPr lang="en-US" dirty="0"/>
              <a:t>Stereo geometry, also known as stereo vision or stereo correspondence, is a fundamental concept in computer vision, in which we have two cameras.</a:t>
            </a:r>
          </a:p>
          <a:p>
            <a:pPr algn="just"/>
            <a:r>
              <a:rPr lang="en-US"/>
              <a:t>In </a:t>
            </a:r>
            <a:r>
              <a:rPr lang="en-US" dirty="0"/>
              <a:t>stereo geometry, the two images are referred to as the left image and the right image, and the goal is to find correspondences between the points in these images. </a:t>
            </a:r>
          </a:p>
          <a:p>
            <a:pPr algn="just"/>
            <a:r>
              <a:rPr lang="en-US" dirty="0"/>
              <a:t>Correspondences are pairs of points that represent the same 3D point in the scene, but they appear in different positions in the left and right images due to the different viewpoints.</a:t>
            </a:r>
            <a:endParaRPr lang="en-IN" dirty="0"/>
          </a:p>
        </p:txBody>
      </p:sp>
    </p:spTree>
    <p:extLst>
      <p:ext uri="{BB962C8B-B14F-4D97-AF65-F5344CB8AC3E}">
        <p14:creationId xmlns:p14="http://schemas.microsoft.com/office/powerpoint/2010/main" val="3709996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E357F9-7240-47EC-B826-E551FF5AAB94}"/>
              </a:ext>
            </a:extLst>
          </p:cNvPr>
          <p:cNvSpPr>
            <a:spLocks noGrp="1"/>
          </p:cNvSpPr>
          <p:nvPr>
            <p:ph type="title"/>
          </p:nvPr>
        </p:nvSpPr>
        <p:spPr/>
        <p:txBody>
          <a:bodyPr/>
          <a:lstStyle/>
          <a:p>
            <a:pPr algn="ctr"/>
            <a:r>
              <a:rPr lang="en-US" dirty="0">
                <a:solidFill>
                  <a:srgbClr val="FF0000"/>
                </a:solidFill>
              </a:rPr>
              <a:t>F</a:t>
            </a:r>
            <a:r>
              <a:rPr lang="en-US" dirty="0" smtClean="0">
                <a:solidFill>
                  <a:srgbClr val="FF0000"/>
                </a:solidFill>
              </a:rPr>
              <a:t>undamental </a:t>
            </a:r>
            <a:r>
              <a:rPr lang="en-US" dirty="0">
                <a:solidFill>
                  <a:srgbClr val="FF0000"/>
                </a:solidFill>
              </a:rPr>
              <a:t>matrix</a:t>
            </a:r>
            <a:endParaRPr lang="en-IN" dirty="0">
              <a:solidFill>
                <a:srgbClr val="FF0000"/>
              </a:solidFill>
            </a:endParaRPr>
          </a:p>
        </p:txBody>
      </p:sp>
      <p:sp>
        <p:nvSpPr>
          <p:cNvPr id="3" name="Content Placeholder 2">
            <a:extLst>
              <a:ext uri="{FF2B5EF4-FFF2-40B4-BE49-F238E27FC236}">
                <a16:creationId xmlns="" xmlns:a16="http://schemas.microsoft.com/office/drawing/2014/main" id="{E81FECD4-56A8-4434-873F-FBA3B1C68E4E}"/>
              </a:ext>
            </a:extLst>
          </p:cNvPr>
          <p:cNvSpPr>
            <a:spLocks noGrp="1"/>
          </p:cNvSpPr>
          <p:nvPr>
            <p:ph idx="1"/>
          </p:nvPr>
        </p:nvSpPr>
        <p:spPr/>
        <p:txBody>
          <a:bodyPr/>
          <a:lstStyle/>
          <a:p>
            <a:pPr algn="just"/>
            <a:r>
              <a:rPr lang="en-US" dirty="0"/>
              <a:t>fundamental matrix- its task is that it converts an image point to a line which is an </a:t>
            </a:r>
            <a:r>
              <a:rPr lang="en-US" dirty="0" err="1"/>
              <a:t>epipolar</a:t>
            </a:r>
            <a:r>
              <a:rPr lang="en-US" dirty="0"/>
              <a:t> line and sometimes they are called also, this relationship is also called co-relation. This transformation is called co-relation. D.O.F for fundamental matrix is 7</a:t>
            </a:r>
            <a:r>
              <a:rPr lang="en-US" dirty="0" smtClean="0"/>
              <a:t>.</a:t>
            </a:r>
          </a:p>
          <a:p>
            <a:pPr algn="just"/>
            <a:r>
              <a:rPr lang="en-IN" dirty="0"/>
              <a:t>The fundamental matrix is a 3x3 matrix that encapsulates the </a:t>
            </a:r>
            <a:r>
              <a:rPr lang="en-IN" dirty="0" err="1"/>
              <a:t>epipolar</a:t>
            </a:r>
            <a:r>
              <a:rPr lang="en-IN" dirty="0"/>
              <a:t> geometry between two cameras. It relates corresponding points in two images through the </a:t>
            </a:r>
            <a:r>
              <a:rPr lang="en-IN" dirty="0" err="1"/>
              <a:t>epipolar</a:t>
            </a:r>
            <a:r>
              <a:rPr lang="en-IN" dirty="0"/>
              <a:t> constraint. The matrix can be computed using a set of corresponding points and is a key component in stereo vision algorithms.</a:t>
            </a:r>
          </a:p>
        </p:txBody>
      </p:sp>
    </p:spTree>
    <p:extLst>
      <p:ext uri="{BB962C8B-B14F-4D97-AF65-F5344CB8AC3E}">
        <p14:creationId xmlns:p14="http://schemas.microsoft.com/office/powerpoint/2010/main" val="1610464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678" y="356744"/>
            <a:ext cx="2426970" cy="1369695"/>
          </a:xfrm>
          <a:prstGeom prst="rect">
            <a:avLst/>
          </a:prstGeom>
        </p:spPr>
        <p:txBody>
          <a:bodyPr vert="horz" wrap="square" lIns="0" tIns="9525" rIns="0" bIns="0" rtlCol="0" anchor="ctr">
            <a:spAutoFit/>
          </a:bodyPr>
          <a:lstStyle/>
          <a:p>
            <a:pPr marL="12700" marR="5080">
              <a:lnSpc>
                <a:spcPct val="100400"/>
              </a:lnSpc>
              <a:spcBef>
                <a:spcPts val="75"/>
              </a:spcBef>
            </a:pPr>
            <a:r>
              <a:rPr spc="-5" dirty="0"/>
              <a:t>Epipolar </a:t>
            </a:r>
            <a:r>
              <a:rPr dirty="0"/>
              <a:t> G</a:t>
            </a:r>
            <a:r>
              <a:rPr spc="-5" dirty="0"/>
              <a:t>eo</a:t>
            </a:r>
            <a:r>
              <a:rPr dirty="0"/>
              <a:t>m</a:t>
            </a:r>
            <a:r>
              <a:rPr spc="-5" dirty="0"/>
              <a:t>e</a:t>
            </a:r>
            <a:r>
              <a:rPr spc="5" dirty="0"/>
              <a:t>t</a:t>
            </a:r>
            <a:r>
              <a:rPr dirty="0"/>
              <a:t>ry</a:t>
            </a:r>
          </a:p>
        </p:txBody>
      </p:sp>
      <p:sp>
        <p:nvSpPr>
          <p:cNvPr id="3" name="object 3"/>
          <p:cNvSpPr txBox="1"/>
          <p:nvPr/>
        </p:nvSpPr>
        <p:spPr>
          <a:xfrm>
            <a:off x="3736340" y="4999479"/>
            <a:ext cx="239395" cy="452120"/>
          </a:xfrm>
          <a:prstGeom prst="rect">
            <a:avLst/>
          </a:prstGeom>
        </p:spPr>
        <p:txBody>
          <a:bodyPr vert="horz" wrap="square" lIns="0" tIns="12700" rIns="0" bIns="0" rtlCol="0">
            <a:spAutoFit/>
          </a:bodyPr>
          <a:lstStyle/>
          <a:p>
            <a:pPr marL="12700">
              <a:spcBef>
                <a:spcPts val="100"/>
              </a:spcBef>
            </a:pPr>
            <a:r>
              <a:rPr sz="2800" dirty="0">
                <a:latin typeface="Tahoma"/>
                <a:cs typeface="Tahoma"/>
              </a:rPr>
              <a:t>C</a:t>
            </a:r>
            <a:endParaRPr sz="2800">
              <a:latin typeface="Tahoma"/>
              <a:cs typeface="Tahoma"/>
            </a:endParaRPr>
          </a:p>
        </p:txBody>
      </p:sp>
      <p:grpSp>
        <p:nvGrpSpPr>
          <p:cNvPr id="4" name="object 4"/>
          <p:cNvGrpSpPr/>
          <p:nvPr/>
        </p:nvGrpSpPr>
        <p:grpSpPr>
          <a:xfrm>
            <a:off x="3652840" y="2205037"/>
            <a:ext cx="5007610" cy="3101340"/>
            <a:chOff x="2128840" y="2205037"/>
            <a:chExt cx="5007610" cy="3101340"/>
          </a:xfrm>
        </p:grpSpPr>
        <p:sp>
          <p:nvSpPr>
            <p:cNvPr id="5" name="object 5"/>
            <p:cNvSpPr/>
            <p:nvPr/>
          </p:nvSpPr>
          <p:spPr>
            <a:xfrm>
              <a:off x="3189864" y="2209800"/>
              <a:ext cx="3941445" cy="1167130"/>
            </a:xfrm>
            <a:custGeom>
              <a:avLst/>
              <a:gdLst/>
              <a:ahLst/>
              <a:cxnLst/>
              <a:rect l="l" t="t" r="r" b="b"/>
              <a:pathLst>
                <a:path w="3941445" h="1167129">
                  <a:moveTo>
                    <a:pt x="0" y="1166714"/>
                  </a:moveTo>
                  <a:lnTo>
                    <a:pt x="291737" y="0"/>
                  </a:lnTo>
                  <a:lnTo>
                    <a:pt x="3941388" y="0"/>
                  </a:lnTo>
                  <a:lnTo>
                    <a:pt x="3649650" y="1166714"/>
                  </a:lnTo>
                  <a:lnTo>
                    <a:pt x="0" y="1166714"/>
                  </a:lnTo>
                  <a:close/>
                </a:path>
              </a:pathLst>
            </a:custGeom>
            <a:ln w="9525">
              <a:solidFill>
                <a:srgbClr val="000000"/>
              </a:solidFill>
            </a:ln>
          </p:spPr>
          <p:txBody>
            <a:bodyPr wrap="square" lIns="0" tIns="0" rIns="0" bIns="0" rtlCol="0"/>
            <a:lstStyle/>
            <a:p>
              <a:endParaRPr/>
            </a:p>
          </p:txBody>
        </p:sp>
        <p:sp>
          <p:nvSpPr>
            <p:cNvPr id="6" name="object 6"/>
            <p:cNvSpPr/>
            <p:nvPr/>
          </p:nvSpPr>
          <p:spPr>
            <a:xfrm>
              <a:off x="2133602" y="3726527"/>
              <a:ext cx="2553335" cy="991869"/>
            </a:xfrm>
            <a:custGeom>
              <a:avLst/>
              <a:gdLst/>
              <a:ahLst/>
              <a:cxnLst/>
              <a:rect l="l" t="t" r="r" b="b"/>
              <a:pathLst>
                <a:path w="2553335" h="991870">
                  <a:moveTo>
                    <a:pt x="0" y="0"/>
                  </a:moveTo>
                  <a:lnTo>
                    <a:pt x="1" y="991707"/>
                  </a:lnTo>
                </a:path>
                <a:path w="2553335" h="991870">
                  <a:moveTo>
                    <a:pt x="0" y="0"/>
                  </a:moveTo>
                  <a:lnTo>
                    <a:pt x="2553317" y="466686"/>
                  </a:lnTo>
                </a:path>
              </a:pathLst>
            </a:custGeom>
            <a:ln w="9525">
              <a:solidFill>
                <a:srgbClr val="000000"/>
              </a:solidFill>
            </a:ln>
          </p:spPr>
          <p:txBody>
            <a:bodyPr wrap="square" lIns="0" tIns="0" rIns="0" bIns="0" rtlCol="0"/>
            <a:lstStyle/>
            <a:p>
              <a:endParaRPr/>
            </a:p>
          </p:txBody>
        </p:sp>
        <p:sp>
          <p:nvSpPr>
            <p:cNvPr id="7" name="object 7"/>
            <p:cNvSpPr/>
            <p:nvPr/>
          </p:nvSpPr>
          <p:spPr>
            <a:xfrm>
              <a:off x="4686919" y="4193213"/>
              <a:ext cx="0" cy="1108710"/>
            </a:xfrm>
            <a:custGeom>
              <a:avLst/>
              <a:gdLst/>
              <a:ahLst/>
              <a:cxnLst/>
              <a:rect l="l" t="t" r="r" b="b"/>
              <a:pathLst>
                <a:path h="1108710">
                  <a:moveTo>
                    <a:pt x="0" y="0"/>
                  </a:moveTo>
                  <a:lnTo>
                    <a:pt x="1" y="1108378"/>
                  </a:lnTo>
                </a:path>
              </a:pathLst>
            </a:custGeom>
            <a:ln w="9525">
              <a:solidFill>
                <a:srgbClr val="000000"/>
              </a:solidFill>
            </a:ln>
          </p:spPr>
          <p:txBody>
            <a:bodyPr wrap="square" lIns="0" tIns="0" rIns="0" bIns="0" rtlCol="0"/>
            <a:lstStyle/>
            <a:p>
              <a:endParaRPr/>
            </a:p>
          </p:txBody>
        </p:sp>
        <p:sp>
          <p:nvSpPr>
            <p:cNvPr id="8" name="object 8"/>
            <p:cNvSpPr/>
            <p:nvPr/>
          </p:nvSpPr>
          <p:spPr>
            <a:xfrm>
              <a:off x="2133602" y="4718235"/>
              <a:ext cx="2553335" cy="583565"/>
            </a:xfrm>
            <a:custGeom>
              <a:avLst/>
              <a:gdLst/>
              <a:ahLst/>
              <a:cxnLst/>
              <a:rect l="l" t="t" r="r" b="b"/>
              <a:pathLst>
                <a:path w="2553335" h="583564">
                  <a:moveTo>
                    <a:pt x="0" y="0"/>
                  </a:moveTo>
                  <a:lnTo>
                    <a:pt x="2553317" y="583357"/>
                  </a:lnTo>
                </a:path>
              </a:pathLst>
            </a:custGeom>
            <a:ln w="9525">
              <a:solidFill>
                <a:srgbClr val="000000"/>
              </a:solidFill>
            </a:ln>
          </p:spPr>
          <p:txBody>
            <a:bodyPr wrap="square" lIns="0" tIns="0" rIns="0" bIns="0" rtlCol="0"/>
            <a:lstStyle/>
            <a:p>
              <a:endParaRPr/>
            </a:p>
          </p:txBody>
        </p:sp>
        <p:sp>
          <p:nvSpPr>
            <p:cNvPr id="9" name="object 9"/>
            <p:cNvSpPr/>
            <p:nvPr/>
          </p:nvSpPr>
          <p:spPr>
            <a:xfrm>
              <a:off x="3710156" y="2851492"/>
              <a:ext cx="1146810" cy="1050290"/>
            </a:xfrm>
            <a:custGeom>
              <a:avLst/>
              <a:gdLst/>
              <a:ahLst/>
              <a:cxnLst/>
              <a:rect l="l" t="t" r="r" b="b"/>
              <a:pathLst>
                <a:path w="1146810" h="1050289">
                  <a:moveTo>
                    <a:pt x="1146586" y="0"/>
                  </a:moveTo>
                  <a:lnTo>
                    <a:pt x="0" y="1050042"/>
                  </a:lnTo>
                </a:path>
              </a:pathLst>
            </a:custGeom>
            <a:ln w="9525">
              <a:solidFill>
                <a:srgbClr val="000000"/>
              </a:solidFill>
            </a:ln>
          </p:spPr>
          <p:txBody>
            <a:bodyPr wrap="square" lIns="0" tIns="0" rIns="0" bIns="0" rtlCol="0"/>
            <a:lstStyle/>
            <a:p>
              <a:endParaRPr/>
            </a:p>
          </p:txBody>
        </p:sp>
        <p:sp>
          <p:nvSpPr>
            <p:cNvPr id="10" name="object 10"/>
            <p:cNvSpPr/>
            <p:nvPr/>
          </p:nvSpPr>
          <p:spPr>
            <a:xfrm>
              <a:off x="2510572" y="4368220"/>
              <a:ext cx="841375" cy="817244"/>
            </a:xfrm>
            <a:custGeom>
              <a:avLst/>
              <a:gdLst/>
              <a:ahLst/>
              <a:cxnLst/>
              <a:rect l="l" t="t" r="r" b="b"/>
              <a:pathLst>
                <a:path w="841375" h="817245">
                  <a:moveTo>
                    <a:pt x="841276" y="0"/>
                  </a:moveTo>
                  <a:lnTo>
                    <a:pt x="0" y="816700"/>
                  </a:lnTo>
                </a:path>
              </a:pathLst>
            </a:custGeom>
            <a:ln w="9525">
              <a:solidFill>
                <a:srgbClr val="000000"/>
              </a:solidFill>
            </a:ln>
          </p:spPr>
          <p:txBody>
            <a:bodyPr wrap="square" lIns="0" tIns="0" rIns="0" bIns="0" rtlCol="0"/>
            <a:lstStyle/>
            <a:p>
              <a:endParaRPr/>
            </a:p>
          </p:txBody>
        </p:sp>
        <p:sp>
          <p:nvSpPr>
            <p:cNvPr id="11" name="object 11"/>
            <p:cNvSpPr/>
            <p:nvPr/>
          </p:nvSpPr>
          <p:spPr>
            <a:xfrm>
              <a:off x="5422073" y="4309884"/>
              <a:ext cx="0" cy="991869"/>
            </a:xfrm>
            <a:custGeom>
              <a:avLst/>
              <a:gdLst/>
              <a:ahLst/>
              <a:cxnLst/>
              <a:rect l="l" t="t" r="r" b="b"/>
              <a:pathLst>
                <a:path h="991870">
                  <a:moveTo>
                    <a:pt x="0" y="0"/>
                  </a:moveTo>
                  <a:lnTo>
                    <a:pt x="1" y="991707"/>
                  </a:lnTo>
                </a:path>
              </a:pathLst>
            </a:custGeom>
            <a:ln w="9525">
              <a:solidFill>
                <a:srgbClr val="000000"/>
              </a:solidFill>
            </a:ln>
          </p:spPr>
          <p:txBody>
            <a:bodyPr wrap="square" lIns="0" tIns="0" rIns="0" bIns="0" rtlCol="0"/>
            <a:lstStyle/>
            <a:p>
              <a:endParaRPr/>
            </a:p>
          </p:txBody>
        </p:sp>
        <p:sp>
          <p:nvSpPr>
            <p:cNvPr id="12" name="object 12"/>
            <p:cNvSpPr/>
            <p:nvPr/>
          </p:nvSpPr>
          <p:spPr>
            <a:xfrm>
              <a:off x="5377036" y="3726527"/>
              <a:ext cx="1754505" cy="612775"/>
            </a:xfrm>
            <a:custGeom>
              <a:avLst/>
              <a:gdLst/>
              <a:ahLst/>
              <a:cxnLst/>
              <a:rect l="l" t="t" r="r" b="b"/>
              <a:pathLst>
                <a:path w="1754504" h="612775">
                  <a:moveTo>
                    <a:pt x="0" y="612525"/>
                  </a:moveTo>
                  <a:lnTo>
                    <a:pt x="1754216" y="0"/>
                  </a:lnTo>
                </a:path>
              </a:pathLst>
            </a:custGeom>
            <a:ln w="9525">
              <a:solidFill>
                <a:srgbClr val="000000"/>
              </a:solidFill>
            </a:ln>
          </p:spPr>
          <p:txBody>
            <a:bodyPr wrap="square" lIns="0" tIns="0" rIns="0" bIns="0" rtlCol="0"/>
            <a:lstStyle/>
            <a:p>
              <a:endParaRPr/>
            </a:p>
          </p:txBody>
        </p:sp>
        <p:sp>
          <p:nvSpPr>
            <p:cNvPr id="13" name="object 13"/>
            <p:cNvSpPr/>
            <p:nvPr/>
          </p:nvSpPr>
          <p:spPr>
            <a:xfrm>
              <a:off x="7131251" y="3726527"/>
              <a:ext cx="0" cy="991869"/>
            </a:xfrm>
            <a:custGeom>
              <a:avLst/>
              <a:gdLst/>
              <a:ahLst/>
              <a:cxnLst/>
              <a:rect l="l" t="t" r="r" b="b"/>
              <a:pathLst>
                <a:path h="991870">
                  <a:moveTo>
                    <a:pt x="0" y="0"/>
                  </a:moveTo>
                  <a:lnTo>
                    <a:pt x="1" y="991707"/>
                  </a:lnTo>
                </a:path>
              </a:pathLst>
            </a:custGeom>
            <a:ln w="9525">
              <a:solidFill>
                <a:srgbClr val="000000"/>
              </a:solidFill>
            </a:ln>
          </p:spPr>
          <p:txBody>
            <a:bodyPr wrap="square" lIns="0" tIns="0" rIns="0" bIns="0" rtlCol="0"/>
            <a:lstStyle/>
            <a:p>
              <a:endParaRPr/>
            </a:p>
          </p:txBody>
        </p:sp>
        <p:sp>
          <p:nvSpPr>
            <p:cNvPr id="14" name="object 14"/>
            <p:cNvSpPr/>
            <p:nvPr/>
          </p:nvSpPr>
          <p:spPr>
            <a:xfrm>
              <a:off x="5377036" y="4718235"/>
              <a:ext cx="1754505" cy="583565"/>
            </a:xfrm>
            <a:custGeom>
              <a:avLst/>
              <a:gdLst/>
              <a:ahLst/>
              <a:cxnLst/>
              <a:rect l="l" t="t" r="r" b="b"/>
              <a:pathLst>
                <a:path w="1754504" h="583564">
                  <a:moveTo>
                    <a:pt x="0" y="583357"/>
                  </a:moveTo>
                  <a:lnTo>
                    <a:pt x="1754216" y="0"/>
                  </a:lnTo>
                </a:path>
              </a:pathLst>
            </a:custGeom>
            <a:ln w="9525">
              <a:solidFill>
                <a:srgbClr val="000000"/>
              </a:solidFill>
            </a:ln>
          </p:spPr>
          <p:txBody>
            <a:bodyPr wrap="square" lIns="0" tIns="0" rIns="0" bIns="0" rtlCol="0"/>
            <a:lstStyle/>
            <a:p>
              <a:endParaRPr/>
            </a:p>
          </p:txBody>
        </p:sp>
        <p:sp>
          <p:nvSpPr>
            <p:cNvPr id="15" name="object 15"/>
            <p:cNvSpPr/>
            <p:nvPr/>
          </p:nvSpPr>
          <p:spPr>
            <a:xfrm>
              <a:off x="4856742" y="2851492"/>
              <a:ext cx="1146810" cy="1225550"/>
            </a:xfrm>
            <a:custGeom>
              <a:avLst/>
              <a:gdLst/>
              <a:ahLst/>
              <a:cxnLst/>
              <a:rect l="l" t="t" r="r" b="b"/>
              <a:pathLst>
                <a:path w="1146810" h="1225550">
                  <a:moveTo>
                    <a:pt x="0" y="0"/>
                  </a:moveTo>
                  <a:lnTo>
                    <a:pt x="1146586" y="1225049"/>
                  </a:lnTo>
                </a:path>
              </a:pathLst>
            </a:custGeom>
            <a:ln w="9525">
              <a:solidFill>
                <a:srgbClr val="000000"/>
              </a:solidFill>
            </a:ln>
          </p:spPr>
          <p:txBody>
            <a:bodyPr wrap="square" lIns="0" tIns="0" rIns="0" bIns="0" rtlCol="0"/>
            <a:lstStyle/>
            <a:p>
              <a:endParaRPr/>
            </a:p>
          </p:txBody>
        </p:sp>
        <p:sp>
          <p:nvSpPr>
            <p:cNvPr id="16" name="object 16"/>
            <p:cNvSpPr/>
            <p:nvPr/>
          </p:nvSpPr>
          <p:spPr>
            <a:xfrm>
              <a:off x="6218313" y="4368220"/>
              <a:ext cx="645160" cy="700405"/>
            </a:xfrm>
            <a:custGeom>
              <a:avLst/>
              <a:gdLst/>
              <a:ahLst/>
              <a:cxnLst/>
              <a:rect l="l" t="t" r="r" b="b"/>
              <a:pathLst>
                <a:path w="645159" h="700404">
                  <a:moveTo>
                    <a:pt x="0" y="0"/>
                  </a:moveTo>
                  <a:lnTo>
                    <a:pt x="644954" y="700028"/>
                  </a:lnTo>
                </a:path>
              </a:pathLst>
            </a:custGeom>
            <a:ln w="9525">
              <a:solidFill>
                <a:srgbClr val="000000"/>
              </a:solidFill>
            </a:ln>
          </p:spPr>
          <p:txBody>
            <a:bodyPr wrap="square" lIns="0" tIns="0" rIns="0" bIns="0" rtlCol="0"/>
            <a:lstStyle/>
            <a:p>
              <a:endParaRPr/>
            </a:p>
          </p:txBody>
        </p:sp>
        <p:sp>
          <p:nvSpPr>
            <p:cNvPr id="17" name="object 17"/>
            <p:cNvSpPr/>
            <p:nvPr/>
          </p:nvSpPr>
          <p:spPr>
            <a:xfrm>
              <a:off x="2510572" y="5199503"/>
              <a:ext cx="1988185" cy="14604"/>
            </a:xfrm>
            <a:custGeom>
              <a:avLst/>
              <a:gdLst/>
              <a:ahLst/>
              <a:cxnLst/>
              <a:rect l="l" t="t" r="r" b="b"/>
              <a:pathLst>
                <a:path w="1988185" h="14604">
                  <a:moveTo>
                    <a:pt x="0" y="0"/>
                  </a:moveTo>
                  <a:lnTo>
                    <a:pt x="1987862" y="14584"/>
                  </a:lnTo>
                </a:path>
              </a:pathLst>
            </a:custGeom>
            <a:ln w="9525">
              <a:solidFill>
                <a:srgbClr val="000000"/>
              </a:solidFill>
            </a:ln>
          </p:spPr>
          <p:txBody>
            <a:bodyPr wrap="square" lIns="0" tIns="0" rIns="0" bIns="0" rtlCol="0"/>
            <a:lstStyle/>
            <a:p>
              <a:endParaRPr/>
            </a:p>
          </p:txBody>
        </p:sp>
        <p:sp>
          <p:nvSpPr>
            <p:cNvPr id="18" name="object 18"/>
            <p:cNvSpPr/>
            <p:nvPr/>
          </p:nvSpPr>
          <p:spPr>
            <a:xfrm>
              <a:off x="4686918" y="5178842"/>
              <a:ext cx="735330" cy="6350"/>
            </a:xfrm>
            <a:custGeom>
              <a:avLst/>
              <a:gdLst/>
              <a:ahLst/>
              <a:cxnLst/>
              <a:rect l="l" t="t" r="r" b="b"/>
              <a:pathLst>
                <a:path w="735329" h="6350">
                  <a:moveTo>
                    <a:pt x="0" y="6077"/>
                  </a:moveTo>
                  <a:lnTo>
                    <a:pt x="735152" y="0"/>
                  </a:lnTo>
                </a:path>
              </a:pathLst>
            </a:custGeom>
            <a:ln w="9525">
              <a:solidFill>
                <a:srgbClr val="000000"/>
              </a:solidFill>
            </a:ln>
          </p:spPr>
          <p:txBody>
            <a:bodyPr wrap="square" lIns="0" tIns="0" rIns="0" bIns="0" rtlCol="0"/>
            <a:lstStyle/>
            <a:p>
              <a:endParaRPr/>
            </a:p>
          </p:txBody>
        </p:sp>
        <p:sp>
          <p:nvSpPr>
            <p:cNvPr id="19" name="object 19"/>
            <p:cNvSpPr/>
            <p:nvPr/>
          </p:nvSpPr>
          <p:spPr>
            <a:xfrm>
              <a:off x="5573359" y="5068248"/>
              <a:ext cx="1290320" cy="111125"/>
            </a:xfrm>
            <a:custGeom>
              <a:avLst/>
              <a:gdLst/>
              <a:ahLst/>
              <a:cxnLst/>
              <a:rect l="l" t="t" r="r" b="b"/>
              <a:pathLst>
                <a:path w="1290320" h="111125">
                  <a:moveTo>
                    <a:pt x="0" y="110594"/>
                  </a:moveTo>
                  <a:lnTo>
                    <a:pt x="1289909" y="0"/>
                  </a:lnTo>
                </a:path>
              </a:pathLst>
            </a:custGeom>
            <a:ln w="9525">
              <a:solidFill>
                <a:srgbClr val="000000"/>
              </a:solidFill>
            </a:ln>
          </p:spPr>
          <p:txBody>
            <a:bodyPr wrap="square" lIns="0" tIns="0" rIns="0" bIns="0" rtlCol="0"/>
            <a:lstStyle/>
            <a:p>
              <a:endParaRPr/>
            </a:p>
          </p:txBody>
        </p:sp>
      </p:grpSp>
      <p:sp>
        <p:nvSpPr>
          <p:cNvPr id="20" name="object 20"/>
          <p:cNvSpPr txBox="1"/>
          <p:nvPr/>
        </p:nvSpPr>
        <p:spPr>
          <a:xfrm>
            <a:off x="6657234" y="2658104"/>
            <a:ext cx="232410" cy="452120"/>
          </a:xfrm>
          <a:prstGeom prst="rect">
            <a:avLst/>
          </a:prstGeom>
        </p:spPr>
        <p:txBody>
          <a:bodyPr vert="horz" wrap="square" lIns="0" tIns="12700" rIns="0" bIns="0" rtlCol="0">
            <a:spAutoFit/>
          </a:bodyPr>
          <a:lstStyle/>
          <a:p>
            <a:pPr marL="12700">
              <a:spcBef>
                <a:spcPts val="100"/>
              </a:spcBef>
            </a:pPr>
            <a:r>
              <a:rPr sz="2800" dirty="0">
                <a:latin typeface="Tahoma"/>
                <a:cs typeface="Tahoma"/>
              </a:rPr>
              <a:t>X</a:t>
            </a:r>
            <a:endParaRPr sz="2800">
              <a:latin typeface="Tahoma"/>
              <a:cs typeface="Tahoma"/>
            </a:endParaRPr>
          </a:p>
        </p:txBody>
      </p:sp>
      <p:sp>
        <p:nvSpPr>
          <p:cNvPr id="21" name="object 21"/>
          <p:cNvSpPr txBox="1"/>
          <p:nvPr/>
        </p:nvSpPr>
        <p:spPr>
          <a:xfrm>
            <a:off x="4634736" y="4133166"/>
            <a:ext cx="183515" cy="452120"/>
          </a:xfrm>
          <a:prstGeom prst="rect">
            <a:avLst/>
          </a:prstGeom>
        </p:spPr>
        <p:txBody>
          <a:bodyPr vert="horz" wrap="square" lIns="0" tIns="12700" rIns="0" bIns="0" rtlCol="0">
            <a:spAutoFit/>
          </a:bodyPr>
          <a:lstStyle/>
          <a:p>
            <a:pPr marL="12700">
              <a:spcBef>
                <a:spcPts val="100"/>
              </a:spcBef>
            </a:pPr>
            <a:r>
              <a:rPr sz="2800" i="1" dirty="0">
                <a:latin typeface="Times New Roman"/>
                <a:cs typeface="Times New Roman"/>
              </a:rPr>
              <a:t>x</a:t>
            </a:r>
            <a:endParaRPr sz="2800">
              <a:latin typeface="Times New Roman"/>
              <a:cs typeface="Times New Roman"/>
            </a:endParaRPr>
          </a:p>
        </p:txBody>
      </p:sp>
      <p:sp>
        <p:nvSpPr>
          <p:cNvPr id="22" name="object 22"/>
          <p:cNvSpPr txBox="1"/>
          <p:nvPr/>
        </p:nvSpPr>
        <p:spPr>
          <a:xfrm>
            <a:off x="7933690" y="4087156"/>
            <a:ext cx="257810" cy="465455"/>
          </a:xfrm>
          <a:prstGeom prst="rect">
            <a:avLst/>
          </a:prstGeom>
        </p:spPr>
        <p:txBody>
          <a:bodyPr vert="horz" wrap="square" lIns="0" tIns="17145" rIns="0" bIns="0" rtlCol="0">
            <a:spAutoFit/>
          </a:bodyPr>
          <a:lstStyle/>
          <a:p>
            <a:pPr marL="12700">
              <a:spcBef>
                <a:spcPts val="135"/>
              </a:spcBef>
            </a:pPr>
            <a:r>
              <a:rPr sz="2800" i="1" spc="-10" dirty="0">
                <a:latin typeface="Times New Roman"/>
                <a:cs typeface="Times New Roman"/>
              </a:rPr>
              <a:t>x</a:t>
            </a:r>
            <a:r>
              <a:rPr sz="2850" spc="-15" dirty="0">
                <a:latin typeface="Tahoma"/>
                <a:cs typeface="Tahoma"/>
              </a:rPr>
              <a:t>’</a:t>
            </a:r>
            <a:endParaRPr sz="2850">
              <a:latin typeface="Tahoma"/>
              <a:cs typeface="Tahoma"/>
            </a:endParaRPr>
          </a:p>
        </p:txBody>
      </p:sp>
      <p:sp>
        <p:nvSpPr>
          <p:cNvPr id="23" name="object 23"/>
          <p:cNvSpPr txBox="1"/>
          <p:nvPr/>
        </p:nvSpPr>
        <p:spPr>
          <a:xfrm>
            <a:off x="5940278" y="4757035"/>
            <a:ext cx="183515" cy="452120"/>
          </a:xfrm>
          <a:prstGeom prst="rect">
            <a:avLst/>
          </a:prstGeom>
        </p:spPr>
        <p:txBody>
          <a:bodyPr vert="horz" wrap="square" lIns="0" tIns="12700" rIns="0" bIns="0" rtlCol="0">
            <a:spAutoFit/>
          </a:bodyPr>
          <a:lstStyle/>
          <a:p>
            <a:pPr marL="12700">
              <a:spcBef>
                <a:spcPts val="100"/>
              </a:spcBef>
            </a:pPr>
            <a:r>
              <a:rPr sz="2800" i="1" dirty="0">
                <a:latin typeface="Times New Roman"/>
                <a:cs typeface="Times New Roman"/>
              </a:rPr>
              <a:t>e</a:t>
            </a:r>
            <a:endParaRPr sz="2800">
              <a:latin typeface="Times New Roman"/>
              <a:cs typeface="Times New Roman"/>
            </a:endParaRPr>
          </a:p>
        </p:txBody>
      </p:sp>
      <p:sp>
        <p:nvSpPr>
          <p:cNvPr id="24" name="object 24"/>
          <p:cNvSpPr txBox="1"/>
          <p:nvPr/>
        </p:nvSpPr>
        <p:spPr>
          <a:xfrm>
            <a:off x="7049262" y="4753138"/>
            <a:ext cx="300355" cy="452120"/>
          </a:xfrm>
          <a:prstGeom prst="rect">
            <a:avLst/>
          </a:prstGeom>
        </p:spPr>
        <p:txBody>
          <a:bodyPr vert="horz" wrap="square" lIns="0" tIns="12700" rIns="0" bIns="0" rtlCol="0">
            <a:spAutoFit/>
          </a:bodyPr>
          <a:lstStyle/>
          <a:p>
            <a:pPr marL="12700">
              <a:spcBef>
                <a:spcPts val="100"/>
              </a:spcBef>
            </a:pPr>
            <a:r>
              <a:rPr sz="2800" i="1" spc="-10" dirty="0">
                <a:latin typeface="Times New Roman"/>
                <a:cs typeface="Times New Roman"/>
              </a:rPr>
              <a:t>e’</a:t>
            </a:r>
            <a:endParaRPr sz="2800">
              <a:latin typeface="Times New Roman"/>
              <a:cs typeface="Times New Roman"/>
            </a:endParaRPr>
          </a:p>
        </p:txBody>
      </p:sp>
      <p:grpSp>
        <p:nvGrpSpPr>
          <p:cNvPr id="25" name="object 25"/>
          <p:cNvGrpSpPr/>
          <p:nvPr/>
        </p:nvGrpSpPr>
        <p:grpSpPr>
          <a:xfrm>
            <a:off x="4881057" y="4363459"/>
            <a:ext cx="2866390" cy="864869"/>
            <a:chOff x="3357057" y="4363458"/>
            <a:chExt cx="2866390" cy="864869"/>
          </a:xfrm>
        </p:grpSpPr>
        <p:sp>
          <p:nvSpPr>
            <p:cNvPr id="26" name="object 26"/>
            <p:cNvSpPr/>
            <p:nvPr/>
          </p:nvSpPr>
          <p:spPr>
            <a:xfrm>
              <a:off x="3361819" y="4398044"/>
              <a:ext cx="1136650" cy="825500"/>
            </a:xfrm>
            <a:custGeom>
              <a:avLst/>
              <a:gdLst/>
              <a:ahLst/>
              <a:cxnLst/>
              <a:rect l="l" t="t" r="r" b="b"/>
              <a:pathLst>
                <a:path w="1136650" h="825500">
                  <a:moveTo>
                    <a:pt x="0" y="0"/>
                  </a:moveTo>
                  <a:lnTo>
                    <a:pt x="1136615" y="825284"/>
                  </a:lnTo>
                </a:path>
              </a:pathLst>
            </a:custGeom>
            <a:ln w="9525">
              <a:solidFill>
                <a:srgbClr val="000000"/>
              </a:solidFill>
            </a:ln>
          </p:spPr>
          <p:txBody>
            <a:bodyPr wrap="square" lIns="0" tIns="0" rIns="0" bIns="0" rtlCol="0"/>
            <a:lstStyle/>
            <a:p>
              <a:endParaRPr/>
            </a:p>
          </p:txBody>
        </p:sp>
        <p:sp>
          <p:nvSpPr>
            <p:cNvPr id="27" name="object 27"/>
            <p:cNvSpPr/>
            <p:nvPr/>
          </p:nvSpPr>
          <p:spPr>
            <a:xfrm>
              <a:off x="5573358" y="4368220"/>
              <a:ext cx="645160" cy="817244"/>
            </a:xfrm>
            <a:custGeom>
              <a:avLst/>
              <a:gdLst/>
              <a:ahLst/>
              <a:cxnLst/>
              <a:rect l="l" t="t" r="r" b="b"/>
              <a:pathLst>
                <a:path w="645160" h="817245">
                  <a:moveTo>
                    <a:pt x="644954" y="0"/>
                  </a:moveTo>
                  <a:lnTo>
                    <a:pt x="0" y="816700"/>
                  </a:lnTo>
                </a:path>
              </a:pathLst>
            </a:custGeom>
            <a:ln w="9525">
              <a:solidFill>
                <a:srgbClr val="000000"/>
              </a:solidFill>
            </a:ln>
          </p:spPr>
          <p:txBody>
            <a:bodyPr wrap="square" lIns="0" tIns="0" rIns="0" bIns="0" rtlCol="0"/>
            <a:lstStyle/>
            <a:p>
              <a:endParaRPr/>
            </a:p>
          </p:txBody>
        </p:sp>
      </p:grpSp>
      <p:sp>
        <p:nvSpPr>
          <p:cNvPr id="28" name="object 28"/>
          <p:cNvSpPr txBox="1"/>
          <p:nvPr/>
        </p:nvSpPr>
        <p:spPr>
          <a:xfrm>
            <a:off x="5640130" y="3592305"/>
            <a:ext cx="1458595" cy="299720"/>
          </a:xfrm>
          <a:prstGeom prst="rect">
            <a:avLst/>
          </a:prstGeom>
        </p:spPr>
        <p:txBody>
          <a:bodyPr vert="horz" wrap="square" lIns="0" tIns="12700" rIns="0" bIns="0" rtlCol="0">
            <a:spAutoFit/>
          </a:bodyPr>
          <a:lstStyle/>
          <a:p>
            <a:pPr marL="12700">
              <a:spcBef>
                <a:spcPts val="100"/>
              </a:spcBef>
            </a:pPr>
            <a:r>
              <a:rPr dirty="0">
                <a:latin typeface="Tahoma"/>
                <a:cs typeface="Tahoma"/>
              </a:rPr>
              <a:t>Epipolar</a:t>
            </a:r>
            <a:r>
              <a:rPr spc="-85" dirty="0">
                <a:latin typeface="Tahoma"/>
                <a:cs typeface="Tahoma"/>
              </a:rPr>
              <a:t> </a:t>
            </a:r>
            <a:r>
              <a:rPr dirty="0">
                <a:latin typeface="Tahoma"/>
                <a:cs typeface="Tahoma"/>
              </a:rPr>
              <a:t>plane</a:t>
            </a:r>
            <a:endParaRPr>
              <a:latin typeface="Tahoma"/>
              <a:cs typeface="Tahoma"/>
            </a:endParaRPr>
          </a:p>
        </p:txBody>
      </p:sp>
      <p:sp>
        <p:nvSpPr>
          <p:cNvPr id="29" name="object 29"/>
          <p:cNvSpPr txBox="1"/>
          <p:nvPr/>
        </p:nvSpPr>
        <p:spPr>
          <a:xfrm>
            <a:off x="5249222" y="4337998"/>
            <a:ext cx="124460" cy="452120"/>
          </a:xfrm>
          <a:prstGeom prst="rect">
            <a:avLst/>
          </a:prstGeom>
        </p:spPr>
        <p:txBody>
          <a:bodyPr vert="horz" wrap="square" lIns="0" tIns="12700" rIns="0" bIns="0" rtlCol="0">
            <a:spAutoFit/>
          </a:bodyPr>
          <a:lstStyle/>
          <a:p>
            <a:pPr marL="12700">
              <a:spcBef>
                <a:spcPts val="100"/>
              </a:spcBef>
            </a:pPr>
            <a:r>
              <a:rPr sz="2800" i="1" dirty="0">
                <a:latin typeface="Times New Roman"/>
                <a:cs typeface="Times New Roman"/>
              </a:rPr>
              <a:t>l</a:t>
            </a:r>
            <a:endParaRPr sz="2800">
              <a:latin typeface="Times New Roman"/>
              <a:cs typeface="Times New Roman"/>
            </a:endParaRPr>
          </a:p>
        </p:txBody>
      </p:sp>
      <p:sp>
        <p:nvSpPr>
          <p:cNvPr id="30" name="object 30"/>
          <p:cNvSpPr txBox="1"/>
          <p:nvPr/>
        </p:nvSpPr>
        <p:spPr>
          <a:xfrm>
            <a:off x="7590873" y="4555273"/>
            <a:ext cx="199390" cy="452120"/>
          </a:xfrm>
          <a:prstGeom prst="rect">
            <a:avLst/>
          </a:prstGeom>
        </p:spPr>
        <p:txBody>
          <a:bodyPr vert="horz" wrap="square" lIns="0" tIns="12700" rIns="0" bIns="0" rtlCol="0">
            <a:spAutoFit/>
          </a:bodyPr>
          <a:lstStyle/>
          <a:p>
            <a:pPr marL="12700">
              <a:spcBef>
                <a:spcPts val="100"/>
              </a:spcBef>
            </a:pPr>
            <a:r>
              <a:rPr sz="2800" i="1" spc="-5" dirty="0">
                <a:latin typeface="Times New Roman"/>
                <a:cs typeface="Times New Roman"/>
              </a:rPr>
              <a:t>l</a:t>
            </a:r>
            <a:r>
              <a:rPr sz="2800" dirty="0">
                <a:latin typeface="Tahoma"/>
                <a:cs typeface="Tahoma"/>
              </a:rPr>
              <a:t>’</a:t>
            </a:r>
            <a:endParaRPr sz="2800">
              <a:latin typeface="Tahoma"/>
              <a:cs typeface="Tahoma"/>
            </a:endParaRPr>
          </a:p>
        </p:txBody>
      </p:sp>
      <p:grpSp>
        <p:nvGrpSpPr>
          <p:cNvPr id="31" name="object 31"/>
          <p:cNvGrpSpPr/>
          <p:nvPr/>
        </p:nvGrpSpPr>
        <p:grpSpPr>
          <a:xfrm>
            <a:off x="4899022" y="2333101"/>
            <a:ext cx="2797175" cy="2048510"/>
            <a:chOff x="3375021" y="2333101"/>
            <a:chExt cx="2797175" cy="2048510"/>
          </a:xfrm>
        </p:grpSpPr>
        <p:sp>
          <p:nvSpPr>
            <p:cNvPr id="32" name="object 32"/>
            <p:cNvSpPr/>
            <p:nvPr/>
          </p:nvSpPr>
          <p:spPr>
            <a:xfrm>
              <a:off x="3375021" y="4305353"/>
              <a:ext cx="2797175" cy="76200"/>
            </a:xfrm>
            <a:custGeom>
              <a:avLst/>
              <a:gdLst/>
              <a:ahLst/>
              <a:cxnLst/>
              <a:rect l="l" t="t" r="r" b="b"/>
              <a:pathLst>
                <a:path w="2797175" h="76200">
                  <a:moveTo>
                    <a:pt x="2720952" y="0"/>
                  </a:moveTo>
                  <a:lnTo>
                    <a:pt x="2720975" y="33337"/>
                  </a:lnTo>
                  <a:lnTo>
                    <a:pt x="2536294" y="33641"/>
                  </a:lnTo>
                  <a:lnTo>
                    <a:pt x="2283607" y="34648"/>
                  </a:lnTo>
                  <a:lnTo>
                    <a:pt x="1885769" y="37698"/>
                  </a:lnTo>
                  <a:lnTo>
                    <a:pt x="1656648" y="40648"/>
                  </a:lnTo>
                  <a:lnTo>
                    <a:pt x="1518659" y="43331"/>
                  </a:lnTo>
                  <a:lnTo>
                    <a:pt x="1446938" y="45472"/>
                  </a:lnTo>
                  <a:lnTo>
                    <a:pt x="1406030" y="47707"/>
                  </a:lnTo>
                  <a:lnTo>
                    <a:pt x="1395434" y="50006"/>
                  </a:lnTo>
                  <a:lnTo>
                    <a:pt x="1390210" y="50657"/>
                  </a:lnTo>
                  <a:lnTo>
                    <a:pt x="1305401" y="54286"/>
                  </a:lnTo>
                  <a:lnTo>
                    <a:pt x="1179022" y="57021"/>
                  </a:lnTo>
                  <a:lnTo>
                    <a:pt x="961480" y="60073"/>
                  </a:lnTo>
                  <a:lnTo>
                    <a:pt x="749797" y="62104"/>
                  </a:lnTo>
                  <a:lnTo>
                    <a:pt x="513525" y="63670"/>
                  </a:lnTo>
                  <a:lnTo>
                    <a:pt x="260863" y="64677"/>
                  </a:lnTo>
                  <a:lnTo>
                    <a:pt x="0" y="65034"/>
                  </a:lnTo>
                  <a:lnTo>
                    <a:pt x="7" y="74559"/>
                  </a:lnTo>
                  <a:lnTo>
                    <a:pt x="260883" y="74202"/>
                  </a:lnTo>
                  <a:lnTo>
                    <a:pt x="513570" y="73195"/>
                  </a:lnTo>
                  <a:lnTo>
                    <a:pt x="911407" y="70143"/>
                  </a:lnTo>
                  <a:lnTo>
                    <a:pt x="1140526" y="67194"/>
                  </a:lnTo>
                  <a:lnTo>
                    <a:pt x="1278508" y="64510"/>
                  </a:lnTo>
                  <a:lnTo>
                    <a:pt x="1350208" y="62370"/>
                  </a:lnTo>
                  <a:lnTo>
                    <a:pt x="1390924" y="60156"/>
                  </a:lnTo>
                  <a:lnTo>
                    <a:pt x="1401745" y="57835"/>
                  </a:lnTo>
                  <a:lnTo>
                    <a:pt x="1407200" y="57160"/>
                  </a:lnTo>
                  <a:lnTo>
                    <a:pt x="1491800" y="53555"/>
                  </a:lnTo>
                  <a:lnTo>
                    <a:pt x="1618169" y="50820"/>
                  </a:lnTo>
                  <a:lnTo>
                    <a:pt x="1835706" y="47769"/>
                  </a:lnTo>
                  <a:lnTo>
                    <a:pt x="2047389" y="45739"/>
                  </a:lnTo>
                  <a:lnTo>
                    <a:pt x="2283663" y="44173"/>
                  </a:lnTo>
                  <a:lnTo>
                    <a:pt x="2536325" y="43166"/>
                  </a:lnTo>
                  <a:lnTo>
                    <a:pt x="2720982" y="42862"/>
                  </a:lnTo>
                  <a:lnTo>
                    <a:pt x="2721005" y="76200"/>
                  </a:lnTo>
                  <a:lnTo>
                    <a:pt x="2797178" y="38046"/>
                  </a:lnTo>
                  <a:lnTo>
                    <a:pt x="2720952" y="0"/>
                  </a:lnTo>
                  <a:close/>
                </a:path>
              </a:pathLst>
            </a:custGeom>
            <a:solidFill>
              <a:srgbClr val="000000"/>
            </a:solidFill>
          </p:spPr>
          <p:txBody>
            <a:bodyPr wrap="square" lIns="0" tIns="0" rIns="0" bIns="0" rtlCol="0"/>
            <a:lstStyle/>
            <a:p>
              <a:endParaRPr/>
            </a:p>
          </p:txBody>
        </p:sp>
        <p:pic>
          <p:nvPicPr>
            <p:cNvPr id="33" name="object 33"/>
            <p:cNvPicPr/>
            <p:nvPr/>
          </p:nvPicPr>
          <p:blipFill>
            <a:blip r:embed="rId2" cstate="print"/>
            <a:stretch>
              <a:fillRect/>
            </a:stretch>
          </p:blipFill>
          <p:spPr>
            <a:xfrm>
              <a:off x="3596855" y="2333101"/>
              <a:ext cx="333104" cy="430886"/>
            </a:xfrm>
            <a:prstGeom prst="rect">
              <a:avLst/>
            </a:prstGeom>
          </p:spPr>
        </p:pic>
        <p:pic>
          <p:nvPicPr>
            <p:cNvPr id="34" name="object 34"/>
            <p:cNvPicPr/>
            <p:nvPr/>
          </p:nvPicPr>
          <p:blipFill>
            <a:blip r:embed="rId3" cstate="print"/>
            <a:stretch>
              <a:fillRect/>
            </a:stretch>
          </p:blipFill>
          <p:spPr>
            <a:xfrm>
              <a:off x="4465090" y="3915742"/>
              <a:ext cx="967516" cy="430886"/>
            </a:xfrm>
            <a:prstGeom prst="rect">
              <a:avLst/>
            </a:prstGeom>
          </p:spPr>
        </p:pic>
      </p:grpSp>
      <p:sp>
        <p:nvSpPr>
          <p:cNvPr id="35" name="object 35"/>
          <p:cNvSpPr txBox="1"/>
          <p:nvPr/>
        </p:nvSpPr>
        <p:spPr>
          <a:xfrm>
            <a:off x="3790315" y="5457508"/>
            <a:ext cx="1569085" cy="452120"/>
          </a:xfrm>
          <a:prstGeom prst="rect">
            <a:avLst/>
          </a:prstGeom>
        </p:spPr>
        <p:txBody>
          <a:bodyPr vert="horz" wrap="square" lIns="0" tIns="12700" rIns="0" bIns="0" rtlCol="0">
            <a:spAutoFit/>
          </a:bodyPr>
          <a:lstStyle/>
          <a:p>
            <a:pPr marL="12700">
              <a:spcBef>
                <a:spcPts val="100"/>
              </a:spcBef>
            </a:pPr>
            <a:r>
              <a:rPr sz="2800" i="1" spc="-5" dirty="0">
                <a:latin typeface="Times New Roman"/>
                <a:cs typeface="Times New Roman"/>
              </a:rPr>
              <a:t>P=K[I</a:t>
            </a:r>
            <a:r>
              <a:rPr sz="2800" i="1" spc="-40" dirty="0">
                <a:latin typeface="Times New Roman"/>
                <a:cs typeface="Times New Roman"/>
              </a:rPr>
              <a:t> </a:t>
            </a:r>
            <a:r>
              <a:rPr sz="2800" i="1" dirty="0">
                <a:latin typeface="Times New Roman"/>
                <a:cs typeface="Times New Roman"/>
              </a:rPr>
              <a:t>|</a:t>
            </a:r>
            <a:r>
              <a:rPr sz="2800" i="1" spc="-35" dirty="0">
                <a:latin typeface="Times New Roman"/>
                <a:cs typeface="Times New Roman"/>
              </a:rPr>
              <a:t> </a:t>
            </a:r>
            <a:r>
              <a:rPr sz="2800" i="1" dirty="0">
                <a:latin typeface="Times New Roman"/>
                <a:cs typeface="Times New Roman"/>
              </a:rPr>
              <a:t>0]</a:t>
            </a:r>
            <a:endParaRPr sz="2800">
              <a:latin typeface="Times New Roman"/>
              <a:cs typeface="Times New Roman"/>
            </a:endParaRPr>
          </a:p>
        </p:txBody>
      </p:sp>
      <p:sp>
        <p:nvSpPr>
          <p:cNvPr id="36" name="object 36"/>
          <p:cNvSpPr txBox="1"/>
          <p:nvPr/>
        </p:nvSpPr>
        <p:spPr>
          <a:xfrm>
            <a:off x="8362315" y="4924412"/>
            <a:ext cx="1737360" cy="977900"/>
          </a:xfrm>
          <a:prstGeom prst="rect">
            <a:avLst/>
          </a:prstGeom>
        </p:spPr>
        <p:txBody>
          <a:bodyPr vert="horz" wrap="square" lIns="0" tIns="54610" rIns="0" bIns="0" rtlCol="0">
            <a:spAutoFit/>
          </a:bodyPr>
          <a:lstStyle/>
          <a:p>
            <a:pPr marL="116205">
              <a:spcBef>
                <a:spcPts val="430"/>
              </a:spcBef>
            </a:pPr>
            <a:r>
              <a:rPr sz="2800" spc="5" dirty="0">
                <a:latin typeface="Tahoma"/>
                <a:cs typeface="Tahoma"/>
              </a:rPr>
              <a:t>C’</a:t>
            </a:r>
            <a:endParaRPr sz="2800">
              <a:latin typeface="Tahoma"/>
              <a:cs typeface="Tahoma"/>
            </a:endParaRPr>
          </a:p>
          <a:p>
            <a:pPr marL="12700">
              <a:spcBef>
                <a:spcPts val="375"/>
              </a:spcBef>
            </a:pPr>
            <a:r>
              <a:rPr sz="2800" i="1" spc="-10" dirty="0">
                <a:latin typeface="Times New Roman"/>
                <a:cs typeface="Times New Roman"/>
              </a:rPr>
              <a:t>P</a:t>
            </a:r>
            <a:r>
              <a:rPr sz="2850" spc="-10" dirty="0">
                <a:latin typeface="Tahoma"/>
                <a:cs typeface="Tahoma"/>
              </a:rPr>
              <a:t>’</a:t>
            </a:r>
            <a:r>
              <a:rPr sz="2800" i="1" spc="-10" dirty="0">
                <a:latin typeface="Times New Roman"/>
                <a:cs typeface="Times New Roman"/>
              </a:rPr>
              <a:t>=K</a:t>
            </a:r>
            <a:r>
              <a:rPr sz="2850" spc="-10" dirty="0">
                <a:latin typeface="Tahoma"/>
                <a:cs typeface="Tahoma"/>
              </a:rPr>
              <a:t>’</a:t>
            </a:r>
            <a:r>
              <a:rPr sz="2800" i="1" spc="-10" dirty="0">
                <a:latin typeface="Times New Roman"/>
                <a:cs typeface="Times New Roman"/>
              </a:rPr>
              <a:t>[R</a:t>
            </a:r>
            <a:r>
              <a:rPr sz="2800" i="1" spc="-35" dirty="0">
                <a:latin typeface="Times New Roman"/>
                <a:cs typeface="Times New Roman"/>
              </a:rPr>
              <a:t> </a:t>
            </a:r>
            <a:r>
              <a:rPr sz="2800" i="1" dirty="0">
                <a:latin typeface="Times New Roman"/>
                <a:cs typeface="Times New Roman"/>
              </a:rPr>
              <a:t>|</a:t>
            </a:r>
            <a:r>
              <a:rPr sz="2800" i="1" spc="-30" dirty="0">
                <a:latin typeface="Times New Roman"/>
                <a:cs typeface="Times New Roman"/>
              </a:rPr>
              <a:t> </a:t>
            </a:r>
            <a:r>
              <a:rPr sz="2800" i="1" spc="-5" dirty="0">
                <a:latin typeface="Times New Roman"/>
                <a:cs typeface="Times New Roman"/>
              </a:rPr>
              <a:t>t]</a:t>
            </a:r>
            <a:endParaRPr sz="2800">
              <a:latin typeface="Times New Roman"/>
              <a:cs typeface="Times New Roman"/>
            </a:endParaRPr>
          </a:p>
        </p:txBody>
      </p:sp>
      <p:sp>
        <p:nvSpPr>
          <p:cNvPr id="37" name="object 37"/>
          <p:cNvSpPr txBox="1"/>
          <p:nvPr/>
        </p:nvSpPr>
        <p:spPr>
          <a:xfrm>
            <a:off x="4792028" y="6160431"/>
            <a:ext cx="4879340" cy="465455"/>
          </a:xfrm>
          <a:prstGeom prst="rect">
            <a:avLst/>
          </a:prstGeom>
        </p:spPr>
        <p:txBody>
          <a:bodyPr vert="horz" wrap="square" lIns="0" tIns="17145" rIns="0" bIns="0" rtlCol="0">
            <a:spAutoFit/>
          </a:bodyPr>
          <a:lstStyle/>
          <a:p>
            <a:pPr marL="12700">
              <a:spcBef>
                <a:spcPts val="135"/>
              </a:spcBef>
            </a:pPr>
            <a:r>
              <a:rPr sz="2800" dirty="0">
                <a:latin typeface="Tahoma"/>
                <a:cs typeface="Tahoma"/>
              </a:rPr>
              <a:t>Coplanar:</a:t>
            </a:r>
            <a:r>
              <a:rPr sz="2800" spc="-15" dirty="0">
                <a:latin typeface="Tahoma"/>
                <a:cs typeface="Tahoma"/>
              </a:rPr>
              <a:t> </a:t>
            </a:r>
            <a:r>
              <a:rPr sz="2800" spc="-5" dirty="0">
                <a:latin typeface="Tahoma"/>
                <a:cs typeface="Tahoma"/>
              </a:rPr>
              <a:t>X</a:t>
            </a:r>
            <a:r>
              <a:rPr sz="2800" i="1" spc="-5" dirty="0">
                <a:latin typeface="Times New Roman"/>
                <a:cs typeface="Times New Roman"/>
              </a:rPr>
              <a:t>, x, </a:t>
            </a:r>
            <a:r>
              <a:rPr sz="2800" i="1" spc="-10" dirty="0">
                <a:latin typeface="Times New Roman"/>
                <a:cs typeface="Times New Roman"/>
              </a:rPr>
              <a:t>x</a:t>
            </a:r>
            <a:r>
              <a:rPr sz="2850" spc="-10" dirty="0">
                <a:latin typeface="Tahoma"/>
                <a:cs typeface="Tahoma"/>
              </a:rPr>
              <a:t>’</a:t>
            </a:r>
            <a:r>
              <a:rPr sz="2800" i="1" spc="-10" dirty="0">
                <a:latin typeface="Times New Roman"/>
                <a:cs typeface="Times New Roman"/>
              </a:rPr>
              <a:t>,</a:t>
            </a:r>
            <a:r>
              <a:rPr sz="2800" i="1" spc="-5" dirty="0">
                <a:latin typeface="Times New Roman"/>
                <a:cs typeface="Times New Roman"/>
              </a:rPr>
              <a:t> </a:t>
            </a:r>
            <a:r>
              <a:rPr sz="2800" dirty="0">
                <a:latin typeface="Tahoma"/>
                <a:cs typeface="Tahoma"/>
              </a:rPr>
              <a:t>C,</a:t>
            </a:r>
            <a:r>
              <a:rPr sz="2800" spc="-5" dirty="0">
                <a:latin typeface="Tahoma"/>
                <a:cs typeface="Tahoma"/>
              </a:rPr>
              <a:t> </a:t>
            </a:r>
            <a:r>
              <a:rPr sz="2800" spc="-95" dirty="0">
                <a:latin typeface="Tahoma"/>
                <a:cs typeface="Tahoma"/>
              </a:rPr>
              <a:t>C’,</a:t>
            </a:r>
            <a:r>
              <a:rPr sz="2800" spc="-5" dirty="0">
                <a:latin typeface="Tahoma"/>
                <a:cs typeface="Tahoma"/>
              </a:rPr>
              <a:t> </a:t>
            </a:r>
            <a:r>
              <a:rPr sz="2800" i="1" spc="-5" dirty="0">
                <a:latin typeface="Times New Roman"/>
                <a:cs typeface="Times New Roman"/>
              </a:rPr>
              <a:t>e,</a:t>
            </a:r>
            <a:r>
              <a:rPr sz="2800" i="1" spc="-10" dirty="0">
                <a:latin typeface="Times New Roman"/>
                <a:cs typeface="Times New Roman"/>
              </a:rPr>
              <a:t> e</a:t>
            </a:r>
            <a:r>
              <a:rPr sz="2850" spc="-10" dirty="0">
                <a:latin typeface="Tahoma"/>
                <a:cs typeface="Tahoma"/>
              </a:rPr>
              <a:t>’</a:t>
            </a:r>
            <a:r>
              <a:rPr sz="2800" i="1" spc="-10" dirty="0">
                <a:latin typeface="Times New Roman"/>
                <a:cs typeface="Times New Roman"/>
              </a:rPr>
              <a:t>,</a:t>
            </a:r>
            <a:r>
              <a:rPr sz="2800" i="1" spc="-5" dirty="0">
                <a:latin typeface="Times New Roman"/>
                <a:cs typeface="Times New Roman"/>
              </a:rPr>
              <a:t> l, </a:t>
            </a:r>
            <a:r>
              <a:rPr sz="2800" i="1" spc="-10" dirty="0">
                <a:latin typeface="Times New Roman"/>
                <a:cs typeface="Times New Roman"/>
              </a:rPr>
              <a:t>l</a:t>
            </a:r>
            <a:r>
              <a:rPr sz="2850" spc="-10" dirty="0">
                <a:latin typeface="Tahoma"/>
                <a:cs typeface="Tahoma"/>
              </a:rPr>
              <a:t>’</a:t>
            </a:r>
            <a:endParaRPr sz="2850">
              <a:latin typeface="Tahoma"/>
              <a:cs typeface="Tahoma"/>
            </a:endParaRPr>
          </a:p>
        </p:txBody>
      </p:sp>
      <p:grpSp>
        <p:nvGrpSpPr>
          <p:cNvPr id="38" name="object 38"/>
          <p:cNvGrpSpPr/>
          <p:nvPr/>
        </p:nvGrpSpPr>
        <p:grpSpPr>
          <a:xfrm>
            <a:off x="1527512" y="2078362"/>
            <a:ext cx="3222625" cy="3938904"/>
            <a:chOff x="3511" y="2078362"/>
            <a:chExt cx="3222625" cy="3938904"/>
          </a:xfrm>
        </p:grpSpPr>
        <p:pic>
          <p:nvPicPr>
            <p:cNvPr id="39" name="object 39"/>
            <p:cNvPicPr/>
            <p:nvPr/>
          </p:nvPicPr>
          <p:blipFill>
            <a:blip r:embed="rId4" cstate="print"/>
            <a:stretch>
              <a:fillRect/>
            </a:stretch>
          </p:blipFill>
          <p:spPr>
            <a:xfrm>
              <a:off x="3511" y="3862444"/>
              <a:ext cx="2268838" cy="2154435"/>
            </a:xfrm>
            <a:prstGeom prst="rect">
              <a:avLst/>
            </a:prstGeom>
          </p:spPr>
        </p:pic>
        <p:pic>
          <p:nvPicPr>
            <p:cNvPr id="40" name="object 40"/>
            <p:cNvPicPr/>
            <p:nvPr/>
          </p:nvPicPr>
          <p:blipFill>
            <a:blip r:embed="rId5" cstate="print"/>
            <a:stretch>
              <a:fillRect/>
            </a:stretch>
          </p:blipFill>
          <p:spPr>
            <a:xfrm>
              <a:off x="349707" y="2078362"/>
              <a:ext cx="2875978" cy="1031628"/>
            </a:xfrm>
            <a:prstGeom prst="rect">
              <a:avLst/>
            </a:prstGeom>
          </p:spPr>
        </p:pic>
      </p:grpSp>
      <p:pic>
        <p:nvPicPr>
          <p:cNvPr id="41" name="object 41"/>
          <p:cNvPicPr/>
          <p:nvPr/>
        </p:nvPicPr>
        <p:blipFill>
          <a:blip r:embed="rId6" cstate="print"/>
          <a:stretch>
            <a:fillRect/>
          </a:stretch>
        </p:blipFill>
        <p:spPr>
          <a:xfrm>
            <a:off x="6190020" y="219699"/>
            <a:ext cx="4146454" cy="1369476"/>
          </a:xfrm>
          <a:prstGeom prst="rect">
            <a:avLst/>
          </a:prstGeom>
        </p:spPr>
      </p:pic>
      <p:pic>
        <p:nvPicPr>
          <p:cNvPr id="42" name="object 42"/>
          <p:cNvPicPr/>
          <p:nvPr/>
        </p:nvPicPr>
        <p:blipFill>
          <a:blip r:embed="rId7" cstate="print"/>
          <a:stretch>
            <a:fillRect/>
          </a:stretch>
        </p:blipFill>
        <p:spPr>
          <a:xfrm>
            <a:off x="9005054" y="1913978"/>
            <a:ext cx="1476814" cy="861772"/>
          </a:xfrm>
          <a:prstGeom prst="rect">
            <a:avLst/>
          </a:prstGeom>
        </p:spPr>
      </p:pic>
      <p:grpSp>
        <p:nvGrpSpPr>
          <p:cNvPr id="43" name="object 43"/>
          <p:cNvGrpSpPr/>
          <p:nvPr/>
        </p:nvGrpSpPr>
        <p:grpSpPr>
          <a:xfrm>
            <a:off x="8931701" y="2869547"/>
            <a:ext cx="1623695" cy="993140"/>
            <a:chOff x="7407700" y="2869547"/>
            <a:chExt cx="1623695" cy="993140"/>
          </a:xfrm>
        </p:grpSpPr>
        <p:pic>
          <p:nvPicPr>
            <p:cNvPr id="44" name="object 44"/>
            <p:cNvPicPr/>
            <p:nvPr/>
          </p:nvPicPr>
          <p:blipFill>
            <a:blip r:embed="rId8" cstate="print"/>
            <a:stretch>
              <a:fillRect/>
            </a:stretch>
          </p:blipFill>
          <p:spPr>
            <a:xfrm>
              <a:off x="7407700" y="2869547"/>
              <a:ext cx="1623521" cy="801629"/>
            </a:xfrm>
            <a:prstGeom prst="rect">
              <a:avLst/>
            </a:prstGeom>
          </p:spPr>
        </p:pic>
        <p:sp>
          <p:nvSpPr>
            <p:cNvPr id="45" name="object 45"/>
            <p:cNvSpPr/>
            <p:nvPr/>
          </p:nvSpPr>
          <p:spPr>
            <a:xfrm>
              <a:off x="7745043" y="3549649"/>
              <a:ext cx="281940" cy="313055"/>
            </a:xfrm>
            <a:custGeom>
              <a:avLst/>
              <a:gdLst/>
              <a:ahLst/>
              <a:cxnLst/>
              <a:rect l="l" t="t" r="r" b="b"/>
              <a:pathLst>
                <a:path w="281940" h="313054">
                  <a:moveTo>
                    <a:pt x="281357" y="0"/>
                  </a:moveTo>
                  <a:lnTo>
                    <a:pt x="202106" y="31263"/>
                  </a:lnTo>
                  <a:lnTo>
                    <a:pt x="226918" y="53530"/>
                  </a:lnTo>
                  <a:lnTo>
                    <a:pt x="0" y="306382"/>
                  </a:lnTo>
                  <a:lnTo>
                    <a:pt x="7089" y="312743"/>
                  </a:lnTo>
                  <a:lnTo>
                    <a:pt x="234006" y="59891"/>
                  </a:lnTo>
                  <a:lnTo>
                    <a:pt x="258818" y="82158"/>
                  </a:lnTo>
                  <a:lnTo>
                    <a:pt x="281357" y="0"/>
                  </a:lnTo>
                  <a:close/>
                </a:path>
              </a:pathLst>
            </a:custGeom>
            <a:solidFill>
              <a:srgbClr val="000000"/>
            </a:solidFill>
          </p:spPr>
          <p:txBody>
            <a:bodyPr wrap="square" lIns="0" tIns="0" rIns="0" bIns="0" rtlCol="0"/>
            <a:lstStyle/>
            <a:p>
              <a:endParaRPr/>
            </a:p>
          </p:txBody>
        </p:sp>
      </p:grpSp>
      <p:sp>
        <p:nvSpPr>
          <p:cNvPr id="46" name="object 46"/>
          <p:cNvSpPr txBox="1"/>
          <p:nvPr/>
        </p:nvSpPr>
        <p:spPr>
          <a:xfrm>
            <a:off x="2186940" y="6099937"/>
            <a:ext cx="2129790" cy="452120"/>
          </a:xfrm>
          <a:prstGeom prst="rect">
            <a:avLst/>
          </a:prstGeom>
        </p:spPr>
        <p:txBody>
          <a:bodyPr vert="horz" wrap="square" lIns="0" tIns="12700" rIns="0" bIns="0" rtlCol="0">
            <a:spAutoFit/>
          </a:bodyPr>
          <a:lstStyle/>
          <a:p>
            <a:pPr marL="38100">
              <a:spcBef>
                <a:spcPts val="100"/>
              </a:spcBef>
            </a:pPr>
            <a:r>
              <a:rPr sz="2800" spc="-5" dirty="0">
                <a:latin typeface="Times New Roman"/>
                <a:cs typeface="Times New Roman"/>
              </a:rPr>
              <a:t>F</a:t>
            </a:r>
            <a:r>
              <a:rPr sz="2800" spc="-5" dirty="0">
                <a:latin typeface="Tahoma"/>
                <a:cs typeface="Tahoma"/>
              </a:rPr>
              <a:t>=[</a:t>
            </a:r>
            <a:r>
              <a:rPr sz="2800" i="1" spc="-5" dirty="0">
                <a:latin typeface="Times New Roman"/>
                <a:cs typeface="Times New Roman"/>
              </a:rPr>
              <a:t>e</a:t>
            </a:r>
            <a:r>
              <a:rPr sz="2800" spc="-5" dirty="0">
                <a:latin typeface="Tahoma"/>
                <a:cs typeface="Tahoma"/>
              </a:rPr>
              <a:t>’]</a:t>
            </a:r>
            <a:r>
              <a:rPr sz="2775" spc="-7" baseline="-19519" dirty="0">
                <a:latin typeface="Tahoma"/>
                <a:cs typeface="Tahoma"/>
              </a:rPr>
              <a:t>x</a:t>
            </a:r>
            <a:r>
              <a:rPr sz="2800" i="1" spc="-5" dirty="0">
                <a:latin typeface="Times New Roman"/>
                <a:cs typeface="Times New Roman"/>
              </a:rPr>
              <a:t>K</a:t>
            </a:r>
            <a:r>
              <a:rPr sz="2800" spc="-5" dirty="0">
                <a:latin typeface="Tahoma"/>
                <a:cs typeface="Tahoma"/>
              </a:rPr>
              <a:t>’</a:t>
            </a:r>
            <a:r>
              <a:rPr sz="2800" i="1" spc="-5" dirty="0">
                <a:latin typeface="Times New Roman"/>
                <a:cs typeface="Times New Roman"/>
              </a:rPr>
              <a:t>RK</a:t>
            </a:r>
            <a:r>
              <a:rPr sz="2775" i="1" spc="-7" baseline="25525" dirty="0">
                <a:latin typeface="Times New Roman"/>
                <a:cs typeface="Times New Roman"/>
              </a:rPr>
              <a:t>-</a:t>
            </a:r>
            <a:r>
              <a:rPr sz="2775" spc="-7" baseline="25525" dirty="0">
                <a:latin typeface="Tahoma"/>
                <a:cs typeface="Tahoma"/>
              </a:rPr>
              <a:t>1</a:t>
            </a:r>
            <a:endParaRPr sz="2775" baseline="25525">
              <a:latin typeface="Tahoma"/>
              <a:cs typeface="Tahoma"/>
            </a:endParaRPr>
          </a:p>
        </p:txBody>
      </p:sp>
      <p:sp>
        <p:nvSpPr>
          <p:cNvPr id="47" name="object 47"/>
          <p:cNvSpPr txBox="1"/>
          <p:nvPr/>
        </p:nvSpPr>
        <p:spPr>
          <a:xfrm>
            <a:off x="8884604" y="3884295"/>
            <a:ext cx="1666239" cy="635000"/>
          </a:xfrm>
          <a:prstGeom prst="rect">
            <a:avLst/>
          </a:prstGeom>
        </p:spPr>
        <p:txBody>
          <a:bodyPr vert="horz" wrap="square" lIns="0" tIns="12700" rIns="0" bIns="0" rtlCol="0">
            <a:spAutoFit/>
          </a:bodyPr>
          <a:lstStyle/>
          <a:p>
            <a:pPr marL="12700" marR="5080">
              <a:spcBef>
                <a:spcPts val="100"/>
              </a:spcBef>
            </a:pPr>
            <a:r>
              <a:rPr sz="2000" spc="-20" dirty="0">
                <a:latin typeface="Tahoma"/>
                <a:cs typeface="Tahoma"/>
              </a:rPr>
              <a:t>For</a:t>
            </a:r>
            <a:r>
              <a:rPr sz="2000" spc="-10" dirty="0">
                <a:latin typeface="Tahoma"/>
                <a:cs typeface="Tahoma"/>
              </a:rPr>
              <a:t> </a:t>
            </a:r>
            <a:r>
              <a:rPr sz="2000" spc="-5" dirty="0">
                <a:latin typeface="Tahoma"/>
                <a:cs typeface="Tahoma"/>
              </a:rPr>
              <a:t>scene </a:t>
            </a:r>
            <a:r>
              <a:rPr sz="2000" dirty="0">
                <a:latin typeface="Tahoma"/>
                <a:cs typeface="Tahoma"/>
              </a:rPr>
              <a:t> </a:t>
            </a:r>
            <a:r>
              <a:rPr sz="2000" spc="-5" dirty="0">
                <a:latin typeface="Tahoma"/>
                <a:cs typeface="Tahoma"/>
              </a:rPr>
              <a:t>points</a:t>
            </a:r>
            <a:r>
              <a:rPr sz="2000" spc="-40" dirty="0">
                <a:latin typeface="Tahoma"/>
                <a:cs typeface="Tahoma"/>
              </a:rPr>
              <a:t> </a:t>
            </a:r>
            <a:r>
              <a:rPr sz="2000" dirty="0">
                <a:latin typeface="Tahoma"/>
                <a:cs typeface="Tahoma"/>
              </a:rPr>
              <a:t>lying</a:t>
            </a:r>
            <a:r>
              <a:rPr sz="2000" spc="-40" dirty="0">
                <a:latin typeface="Tahoma"/>
                <a:cs typeface="Tahoma"/>
              </a:rPr>
              <a:t> </a:t>
            </a:r>
            <a:r>
              <a:rPr sz="2000" dirty="0">
                <a:latin typeface="Tahoma"/>
                <a:cs typeface="Tahoma"/>
              </a:rPr>
              <a:t>on</a:t>
            </a:r>
            <a:endParaRPr sz="2000">
              <a:latin typeface="Tahoma"/>
              <a:cs typeface="Tahoma"/>
            </a:endParaRPr>
          </a:p>
        </p:txBody>
      </p:sp>
      <p:sp>
        <p:nvSpPr>
          <p:cNvPr id="48" name="object 48"/>
          <p:cNvSpPr txBox="1"/>
          <p:nvPr/>
        </p:nvSpPr>
        <p:spPr>
          <a:xfrm>
            <a:off x="8884603" y="4493895"/>
            <a:ext cx="1815464" cy="330200"/>
          </a:xfrm>
          <a:prstGeom prst="rect">
            <a:avLst/>
          </a:prstGeom>
        </p:spPr>
        <p:txBody>
          <a:bodyPr vert="horz" wrap="square" lIns="0" tIns="12700" rIns="0" bIns="0" rtlCol="0">
            <a:spAutoFit/>
          </a:bodyPr>
          <a:lstStyle/>
          <a:p>
            <a:pPr marL="12700">
              <a:spcBef>
                <a:spcPts val="100"/>
              </a:spcBef>
            </a:pPr>
            <a:r>
              <a:rPr sz="2000" spc="-5" dirty="0">
                <a:latin typeface="Tahoma"/>
                <a:cs typeface="Tahoma"/>
              </a:rPr>
              <a:t>plane</a:t>
            </a:r>
            <a:r>
              <a:rPr sz="2000" spc="-30" dirty="0">
                <a:latin typeface="Tahoma"/>
                <a:cs typeface="Tahoma"/>
              </a:rPr>
              <a:t> </a:t>
            </a:r>
            <a:r>
              <a:rPr sz="2000" dirty="0">
                <a:latin typeface="Tahoma"/>
                <a:cs typeface="Tahoma"/>
              </a:rPr>
              <a:t>at</a:t>
            </a:r>
            <a:r>
              <a:rPr sz="2000" spc="-15" dirty="0">
                <a:latin typeface="Tahoma"/>
                <a:cs typeface="Tahoma"/>
              </a:rPr>
              <a:t> </a:t>
            </a:r>
            <a:r>
              <a:rPr sz="2000" spc="-25" dirty="0">
                <a:latin typeface="Tahoma"/>
                <a:cs typeface="Tahoma"/>
              </a:rPr>
              <a:t>infinity.</a:t>
            </a:r>
            <a:endParaRPr sz="2000">
              <a:latin typeface="Tahoma"/>
              <a:cs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0979" y="1043178"/>
            <a:ext cx="4586605" cy="695960"/>
          </a:xfrm>
          <a:prstGeom prst="rect">
            <a:avLst/>
          </a:prstGeom>
        </p:spPr>
        <p:txBody>
          <a:bodyPr vert="horz" wrap="square" lIns="0" tIns="12700" rIns="0" bIns="0" rtlCol="0" anchor="ctr">
            <a:spAutoFit/>
          </a:bodyPr>
          <a:lstStyle/>
          <a:p>
            <a:pPr marL="12700">
              <a:lnSpc>
                <a:spcPct val="100000"/>
              </a:lnSpc>
              <a:spcBef>
                <a:spcPts val="100"/>
              </a:spcBef>
            </a:pPr>
            <a:r>
              <a:rPr spc="-5" dirty="0"/>
              <a:t>Epipolar</a:t>
            </a:r>
            <a:r>
              <a:rPr spc="-45" dirty="0"/>
              <a:t> </a:t>
            </a:r>
            <a:r>
              <a:rPr spc="-5" dirty="0"/>
              <a:t>Geometry</a:t>
            </a:r>
          </a:p>
        </p:txBody>
      </p:sp>
      <p:grpSp>
        <p:nvGrpSpPr>
          <p:cNvPr id="3" name="object 3"/>
          <p:cNvGrpSpPr/>
          <p:nvPr/>
        </p:nvGrpSpPr>
        <p:grpSpPr>
          <a:xfrm>
            <a:off x="3195637" y="2052638"/>
            <a:ext cx="4396740" cy="3119755"/>
            <a:chOff x="1671637" y="2052637"/>
            <a:chExt cx="4396740" cy="3119755"/>
          </a:xfrm>
        </p:grpSpPr>
        <p:sp>
          <p:nvSpPr>
            <p:cNvPr id="4" name="object 4"/>
            <p:cNvSpPr/>
            <p:nvPr/>
          </p:nvSpPr>
          <p:spPr>
            <a:xfrm>
              <a:off x="2603572" y="2057400"/>
              <a:ext cx="3460115" cy="1174115"/>
            </a:xfrm>
            <a:custGeom>
              <a:avLst/>
              <a:gdLst/>
              <a:ahLst/>
              <a:cxnLst/>
              <a:rect l="l" t="t" r="r" b="b"/>
              <a:pathLst>
                <a:path w="3460115" h="1174114">
                  <a:moveTo>
                    <a:pt x="0" y="1173595"/>
                  </a:moveTo>
                  <a:lnTo>
                    <a:pt x="293480" y="0"/>
                  </a:lnTo>
                  <a:lnTo>
                    <a:pt x="3459696" y="0"/>
                  </a:lnTo>
                  <a:lnTo>
                    <a:pt x="3166216" y="1173595"/>
                  </a:lnTo>
                  <a:lnTo>
                    <a:pt x="0" y="1173595"/>
                  </a:lnTo>
                  <a:close/>
                </a:path>
              </a:pathLst>
            </a:custGeom>
            <a:ln w="9525">
              <a:solidFill>
                <a:srgbClr val="000000"/>
              </a:solidFill>
            </a:ln>
          </p:spPr>
          <p:txBody>
            <a:bodyPr wrap="square" lIns="0" tIns="0" rIns="0" bIns="0" rtlCol="0"/>
            <a:lstStyle/>
            <a:p>
              <a:endParaRPr/>
            </a:p>
          </p:txBody>
        </p:sp>
        <p:sp>
          <p:nvSpPr>
            <p:cNvPr id="5" name="object 5"/>
            <p:cNvSpPr/>
            <p:nvPr/>
          </p:nvSpPr>
          <p:spPr>
            <a:xfrm>
              <a:off x="1676400" y="3583072"/>
              <a:ext cx="2241550" cy="997585"/>
            </a:xfrm>
            <a:custGeom>
              <a:avLst/>
              <a:gdLst/>
              <a:ahLst/>
              <a:cxnLst/>
              <a:rect l="l" t="t" r="r" b="b"/>
              <a:pathLst>
                <a:path w="2241550" h="997585">
                  <a:moveTo>
                    <a:pt x="0" y="0"/>
                  </a:moveTo>
                  <a:lnTo>
                    <a:pt x="1" y="997555"/>
                  </a:lnTo>
                </a:path>
                <a:path w="2241550" h="997585">
                  <a:moveTo>
                    <a:pt x="0" y="0"/>
                  </a:moveTo>
                  <a:lnTo>
                    <a:pt x="2241266" y="469438"/>
                  </a:lnTo>
                </a:path>
              </a:pathLst>
            </a:custGeom>
            <a:ln w="9525">
              <a:solidFill>
                <a:srgbClr val="000000"/>
              </a:solidFill>
            </a:ln>
          </p:spPr>
          <p:txBody>
            <a:bodyPr wrap="square" lIns="0" tIns="0" rIns="0" bIns="0" rtlCol="0"/>
            <a:lstStyle/>
            <a:p>
              <a:endParaRPr/>
            </a:p>
          </p:txBody>
        </p:sp>
        <p:sp>
          <p:nvSpPr>
            <p:cNvPr id="6" name="object 6"/>
            <p:cNvSpPr/>
            <p:nvPr/>
          </p:nvSpPr>
          <p:spPr>
            <a:xfrm>
              <a:off x="3917666" y="4052511"/>
              <a:ext cx="0" cy="1115060"/>
            </a:xfrm>
            <a:custGeom>
              <a:avLst/>
              <a:gdLst/>
              <a:ahLst/>
              <a:cxnLst/>
              <a:rect l="l" t="t" r="r" b="b"/>
              <a:pathLst>
                <a:path h="1115060">
                  <a:moveTo>
                    <a:pt x="0" y="0"/>
                  </a:moveTo>
                  <a:lnTo>
                    <a:pt x="1" y="1114914"/>
                  </a:lnTo>
                </a:path>
              </a:pathLst>
            </a:custGeom>
            <a:ln w="9525">
              <a:solidFill>
                <a:srgbClr val="000000"/>
              </a:solidFill>
            </a:ln>
          </p:spPr>
          <p:txBody>
            <a:bodyPr wrap="square" lIns="0" tIns="0" rIns="0" bIns="0" rtlCol="0"/>
            <a:lstStyle/>
            <a:p>
              <a:endParaRPr/>
            </a:p>
          </p:txBody>
        </p:sp>
        <p:sp>
          <p:nvSpPr>
            <p:cNvPr id="7" name="object 7"/>
            <p:cNvSpPr/>
            <p:nvPr/>
          </p:nvSpPr>
          <p:spPr>
            <a:xfrm>
              <a:off x="1676400" y="4580628"/>
              <a:ext cx="2241550" cy="587375"/>
            </a:xfrm>
            <a:custGeom>
              <a:avLst/>
              <a:gdLst/>
              <a:ahLst/>
              <a:cxnLst/>
              <a:rect l="l" t="t" r="r" b="b"/>
              <a:pathLst>
                <a:path w="2241550" h="587375">
                  <a:moveTo>
                    <a:pt x="0" y="0"/>
                  </a:moveTo>
                  <a:lnTo>
                    <a:pt x="2241266" y="586797"/>
                  </a:lnTo>
                </a:path>
              </a:pathLst>
            </a:custGeom>
            <a:ln w="9525">
              <a:solidFill>
                <a:srgbClr val="000000"/>
              </a:solidFill>
            </a:ln>
          </p:spPr>
          <p:txBody>
            <a:bodyPr wrap="square" lIns="0" tIns="0" rIns="0" bIns="0" rtlCol="0"/>
            <a:lstStyle/>
            <a:p>
              <a:endParaRPr/>
            </a:p>
          </p:txBody>
        </p:sp>
        <p:sp>
          <p:nvSpPr>
            <p:cNvPr id="8" name="object 8"/>
            <p:cNvSpPr/>
            <p:nvPr/>
          </p:nvSpPr>
          <p:spPr>
            <a:xfrm>
              <a:off x="3060278" y="2702877"/>
              <a:ext cx="1006475" cy="1056640"/>
            </a:xfrm>
            <a:custGeom>
              <a:avLst/>
              <a:gdLst/>
              <a:ahLst/>
              <a:cxnLst/>
              <a:rect l="l" t="t" r="r" b="b"/>
              <a:pathLst>
                <a:path w="1006475" h="1056639">
                  <a:moveTo>
                    <a:pt x="1006457" y="0"/>
                  </a:moveTo>
                  <a:lnTo>
                    <a:pt x="0" y="1056235"/>
                  </a:lnTo>
                </a:path>
              </a:pathLst>
            </a:custGeom>
            <a:ln w="9525">
              <a:solidFill>
                <a:srgbClr val="000000"/>
              </a:solidFill>
            </a:ln>
          </p:spPr>
          <p:txBody>
            <a:bodyPr wrap="square" lIns="0" tIns="0" rIns="0" bIns="0" rtlCol="0"/>
            <a:lstStyle/>
            <a:p>
              <a:endParaRPr/>
            </a:p>
          </p:txBody>
        </p:sp>
        <p:sp>
          <p:nvSpPr>
            <p:cNvPr id="9" name="object 9"/>
            <p:cNvSpPr/>
            <p:nvPr/>
          </p:nvSpPr>
          <p:spPr>
            <a:xfrm>
              <a:off x="2007300" y="4228550"/>
              <a:ext cx="738505" cy="821690"/>
            </a:xfrm>
            <a:custGeom>
              <a:avLst/>
              <a:gdLst/>
              <a:ahLst/>
              <a:cxnLst/>
              <a:rect l="l" t="t" r="r" b="b"/>
              <a:pathLst>
                <a:path w="738505" h="821689">
                  <a:moveTo>
                    <a:pt x="738461" y="0"/>
                  </a:moveTo>
                  <a:lnTo>
                    <a:pt x="0" y="821516"/>
                  </a:lnTo>
                </a:path>
              </a:pathLst>
            </a:custGeom>
            <a:ln w="9525">
              <a:solidFill>
                <a:srgbClr val="000000"/>
              </a:solidFill>
            </a:ln>
          </p:spPr>
          <p:txBody>
            <a:bodyPr wrap="square" lIns="0" tIns="0" rIns="0" bIns="0" rtlCol="0"/>
            <a:lstStyle/>
            <a:p>
              <a:endParaRPr/>
            </a:p>
          </p:txBody>
        </p:sp>
        <p:sp>
          <p:nvSpPr>
            <p:cNvPr id="10" name="object 10"/>
            <p:cNvSpPr/>
            <p:nvPr/>
          </p:nvSpPr>
          <p:spPr>
            <a:xfrm>
              <a:off x="4562974" y="4169871"/>
              <a:ext cx="0" cy="997585"/>
            </a:xfrm>
            <a:custGeom>
              <a:avLst/>
              <a:gdLst/>
              <a:ahLst/>
              <a:cxnLst/>
              <a:rect l="l" t="t" r="r" b="b"/>
              <a:pathLst>
                <a:path h="997585">
                  <a:moveTo>
                    <a:pt x="0" y="0"/>
                  </a:moveTo>
                  <a:lnTo>
                    <a:pt x="1" y="997555"/>
                  </a:lnTo>
                </a:path>
              </a:pathLst>
            </a:custGeom>
            <a:ln w="9525">
              <a:solidFill>
                <a:srgbClr val="000000"/>
              </a:solidFill>
            </a:ln>
          </p:spPr>
          <p:txBody>
            <a:bodyPr wrap="square" lIns="0" tIns="0" rIns="0" bIns="0" rtlCol="0"/>
            <a:lstStyle/>
            <a:p>
              <a:endParaRPr/>
            </a:p>
          </p:txBody>
        </p:sp>
        <p:sp>
          <p:nvSpPr>
            <p:cNvPr id="11" name="object 11"/>
            <p:cNvSpPr/>
            <p:nvPr/>
          </p:nvSpPr>
          <p:spPr>
            <a:xfrm>
              <a:off x="4523442" y="3583073"/>
              <a:ext cx="1539875" cy="616585"/>
            </a:xfrm>
            <a:custGeom>
              <a:avLst/>
              <a:gdLst/>
              <a:ahLst/>
              <a:cxnLst/>
              <a:rect l="l" t="t" r="r" b="b"/>
              <a:pathLst>
                <a:path w="1539875" h="616585">
                  <a:moveTo>
                    <a:pt x="0" y="616137"/>
                  </a:moveTo>
                  <a:lnTo>
                    <a:pt x="1539826" y="0"/>
                  </a:lnTo>
                </a:path>
              </a:pathLst>
            </a:custGeom>
            <a:ln w="9525">
              <a:solidFill>
                <a:srgbClr val="000000"/>
              </a:solidFill>
            </a:ln>
          </p:spPr>
          <p:txBody>
            <a:bodyPr wrap="square" lIns="0" tIns="0" rIns="0" bIns="0" rtlCol="0"/>
            <a:lstStyle/>
            <a:p>
              <a:endParaRPr/>
            </a:p>
          </p:txBody>
        </p:sp>
        <p:sp>
          <p:nvSpPr>
            <p:cNvPr id="12" name="object 12"/>
            <p:cNvSpPr/>
            <p:nvPr/>
          </p:nvSpPr>
          <p:spPr>
            <a:xfrm>
              <a:off x="6063268" y="3583072"/>
              <a:ext cx="0" cy="997585"/>
            </a:xfrm>
            <a:custGeom>
              <a:avLst/>
              <a:gdLst/>
              <a:ahLst/>
              <a:cxnLst/>
              <a:rect l="l" t="t" r="r" b="b"/>
              <a:pathLst>
                <a:path h="997585">
                  <a:moveTo>
                    <a:pt x="0" y="0"/>
                  </a:moveTo>
                  <a:lnTo>
                    <a:pt x="1" y="997555"/>
                  </a:lnTo>
                </a:path>
              </a:pathLst>
            </a:custGeom>
            <a:ln w="9525">
              <a:solidFill>
                <a:srgbClr val="000000"/>
              </a:solidFill>
            </a:ln>
          </p:spPr>
          <p:txBody>
            <a:bodyPr wrap="square" lIns="0" tIns="0" rIns="0" bIns="0" rtlCol="0"/>
            <a:lstStyle/>
            <a:p>
              <a:endParaRPr/>
            </a:p>
          </p:txBody>
        </p:sp>
        <p:sp>
          <p:nvSpPr>
            <p:cNvPr id="13" name="object 13"/>
            <p:cNvSpPr/>
            <p:nvPr/>
          </p:nvSpPr>
          <p:spPr>
            <a:xfrm>
              <a:off x="4523442" y="4580628"/>
              <a:ext cx="1539875" cy="587375"/>
            </a:xfrm>
            <a:custGeom>
              <a:avLst/>
              <a:gdLst/>
              <a:ahLst/>
              <a:cxnLst/>
              <a:rect l="l" t="t" r="r" b="b"/>
              <a:pathLst>
                <a:path w="1539875" h="587375">
                  <a:moveTo>
                    <a:pt x="0" y="586797"/>
                  </a:moveTo>
                  <a:lnTo>
                    <a:pt x="1539826" y="0"/>
                  </a:lnTo>
                </a:path>
              </a:pathLst>
            </a:custGeom>
            <a:ln w="9525">
              <a:solidFill>
                <a:srgbClr val="000000"/>
              </a:solidFill>
            </a:ln>
          </p:spPr>
          <p:txBody>
            <a:bodyPr wrap="square" lIns="0" tIns="0" rIns="0" bIns="0" rtlCol="0"/>
            <a:lstStyle/>
            <a:p>
              <a:endParaRPr/>
            </a:p>
          </p:txBody>
        </p:sp>
        <p:sp>
          <p:nvSpPr>
            <p:cNvPr id="14" name="object 14"/>
            <p:cNvSpPr/>
            <p:nvPr/>
          </p:nvSpPr>
          <p:spPr>
            <a:xfrm>
              <a:off x="4066735" y="2702877"/>
              <a:ext cx="1006475" cy="1232535"/>
            </a:xfrm>
            <a:custGeom>
              <a:avLst/>
              <a:gdLst/>
              <a:ahLst/>
              <a:cxnLst/>
              <a:rect l="l" t="t" r="r" b="b"/>
              <a:pathLst>
                <a:path w="1006475" h="1232535">
                  <a:moveTo>
                    <a:pt x="0" y="0"/>
                  </a:moveTo>
                  <a:lnTo>
                    <a:pt x="1006457" y="1232275"/>
                  </a:lnTo>
                </a:path>
              </a:pathLst>
            </a:custGeom>
            <a:ln w="9525">
              <a:solidFill>
                <a:srgbClr val="000000"/>
              </a:solidFill>
            </a:ln>
          </p:spPr>
          <p:txBody>
            <a:bodyPr wrap="square" lIns="0" tIns="0" rIns="0" bIns="0" rtlCol="0"/>
            <a:lstStyle/>
            <a:p>
              <a:endParaRPr/>
            </a:p>
          </p:txBody>
        </p:sp>
        <p:sp>
          <p:nvSpPr>
            <p:cNvPr id="15" name="object 15"/>
            <p:cNvSpPr/>
            <p:nvPr/>
          </p:nvSpPr>
          <p:spPr>
            <a:xfrm>
              <a:off x="5261903" y="4228550"/>
              <a:ext cx="566420" cy="704215"/>
            </a:xfrm>
            <a:custGeom>
              <a:avLst/>
              <a:gdLst/>
              <a:ahLst/>
              <a:cxnLst/>
              <a:rect l="l" t="t" r="r" b="b"/>
              <a:pathLst>
                <a:path w="566420" h="704214">
                  <a:moveTo>
                    <a:pt x="0" y="0"/>
                  </a:moveTo>
                  <a:lnTo>
                    <a:pt x="566132" y="704157"/>
                  </a:lnTo>
                </a:path>
              </a:pathLst>
            </a:custGeom>
            <a:ln w="9525">
              <a:solidFill>
                <a:srgbClr val="000000"/>
              </a:solidFill>
            </a:ln>
          </p:spPr>
          <p:txBody>
            <a:bodyPr wrap="square" lIns="0" tIns="0" rIns="0" bIns="0" rtlCol="0"/>
            <a:lstStyle/>
            <a:p>
              <a:endParaRPr/>
            </a:p>
          </p:txBody>
        </p:sp>
        <p:sp>
          <p:nvSpPr>
            <p:cNvPr id="16" name="object 16"/>
            <p:cNvSpPr/>
            <p:nvPr/>
          </p:nvSpPr>
          <p:spPr>
            <a:xfrm>
              <a:off x="2007299" y="5064735"/>
              <a:ext cx="1744980" cy="15240"/>
            </a:xfrm>
            <a:custGeom>
              <a:avLst/>
              <a:gdLst/>
              <a:ahLst/>
              <a:cxnLst/>
              <a:rect l="l" t="t" r="r" b="b"/>
              <a:pathLst>
                <a:path w="1744979" h="15239">
                  <a:moveTo>
                    <a:pt x="0" y="0"/>
                  </a:moveTo>
                  <a:lnTo>
                    <a:pt x="1744918" y="14670"/>
                  </a:lnTo>
                </a:path>
              </a:pathLst>
            </a:custGeom>
            <a:ln w="9525">
              <a:solidFill>
                <a:srgbClr val="000000"/>
              </a:solidFill>
            </a:ln>
          </p:spPr>
          <p:txBody>
            <a:bodyPr wrap="square" lIns="0" tIns="0" rIns="0" bIns="0" rtlCol="0"/>
            <a:lstStyle/>
            <a:p>
              <a:endParaRPr/>
            </a:p>
          </p:txBody>
        </p:sp>
        <p:sp>
          <p:nvSpPr>
            <p:cNvPr id="17" name="object 17"/>
            <p:cNvSpPr/>
            <p:nvPr/>
          </p:nvSpPr>
          <p:spPr>
            <a:xfrm>
              <a:off x="3917665" y="5043954"/>
              <a:ext cx="645795" cy="6350"/>
            </a:xfrm>
            <a:custGeom>
              <a:avLst/>
              <a:gdLst/>
              <a:ahLst/>
              <a:cxnLst/>
              <a:rect l="l" t="t" r="r" b="b"/>
              <a:pathLst>
                <a:path w="645795" h="6350">
                  <a:moveTo>
                    <a:pt x="0" y="6113"/>
                  </a:moveTo>
                  <a:lnTo>
                    <a:pt x="645306" y="0"/>
                  </a:lnTo>
                </a:path>
              </a:pathLst>
            </a:custGeom>
            <a:ln w="9525">
              <a:solidFill>
                <a:srgbClr val="000000"/>
              </a:solidFill>
            </a:ln>
          </p:spPr>
          <p:txBody>
            <a:bodyPr wrap="square" lIns="0" tIns="0" rIns="0" bIns="0" rtlCol="0"/>
            <a:lstStyle/>
            <a:p>
              <a:endParaRPr/>
            </a:p>
          </p:txBody>
        </p:sp>
        <p:sp>
          <p:nvSpPr>
            <p:cNvPr id="18" name="object 18"/>
            <p:cNvSpPr/>
            <p:nvPr/>
          </p:nvSpPr>
          <p:spPr>
            <a:xfrm>
              <a:off x="4695771" y="4932707"/>
              <a:ext cx="1132840" cy="111760"/>
            </a:xfrm>
            <a:custGeom>
              <a:avLst/>
              <a:gdLst/>
              <a:ahLst/>
              <a:cxnLst/>
              <a:rect l="l" t="t" r="r" b="b"/>
              <a:pathLst>
                <a:path w="1132839" h="111760">
                  <a:moveTo>
                    <a:pt x="0" y="111246"/>
                  </a:moveTo>
                  <a:lnTo>
                    <a:pt x="1132264" y="0"/>
                  </a:lnTo>
                </a:path>
              </a:pathLst>
            </a:custGeom>
            <a:ln w="9525">
              <a:solidFill>
                <a:srgbClr val="000000"/>
              </a:solidFill>
            </a:ln>
          </p:spPr>
          <p:txBody>
            <a:bodyPr wrap="square" lIns="0" tIns="0" rIns="0" bIns="0" rtlCol="0"/>
            <a:lstStyle/>
            <a:p>
              <a:endParaRPr/>
            </a:p>
          </p:txBody>
        </p:sp>
      </p:grpSp>
      <p:sp>
        <p:nvSpPr>
          <p:cNvPr id="19" name="object 19"/>
          <p:cNvSpPr txBox="1"/>
          <p:nvPr/>
        </p:nvSpPr>
        <p:spPr>
          <a:xfrm>
            <a:off x="7430776" y="4821682"/>
            <a:ext cx="337185" cy="452120"/>
          </a:xfrm>
          <a:prstGeom prst="rect">
            <a:avLst/>
          </a:prstGeom>
        </p:spPr>
        <p:txBody>
          <a:bodyPr vert="horz" wrap="square" lIns="0" tIns="12700" rIns="0" bIns="0" rtlCol="0">
            <a:spAutoFit/>
          </a:bodyPr>
          <a:lstStyle/>
          <a:p>
            <a:pPr marL="12700">
              <a:spcBef>
                <a:spcPts val="100"/>
              </a:spcBef>
            </a:pPr>
            <a:r>
              <a:rPr sz="2800" i="1" spc="-10" dirty="0">
                <a:latin typeface="Times New Roman"/>
                <a:cs typeface="Times New Roman"/>
              </a:rPr>
              <a:t>C</a:t>
            </a:r>
            <a:r>
              <a:rPr sz="2800" dirty="0">
                <a:latin typeface="Tahoma"/>
                <a:cs typeface="Tahoma"/>
              </a:rPr>
              <a:t>’</a:t>
            </a:r>
            <a:endParaRPr sz="2800">
              <a:latin typeface="Tahoma"/>
              <a:cs typeface="Tahoma"/>
            </a:endParaRPr>
          </a:p>
        </p:txBody>
      </p:sp>
      <p:sp>
        <p:nvSpPr>
          <p:cNvPr id="20" name="object 20"/>
          <p:cNvSpPr txBox="1"/>
          <p:nvPr/>
        </p:nvSpPr>
        <p:spPr>
          <a:xfrm>
            <a:off x="5843059" y="2508154"/>
            <a:ext cx="232410" cy="452120"/>
          </a:xfrm>
          <a:prstGeom prst="rect">
            <a:avLst/>
          </a:prstGeom>
        </p:spPr>
        <p:txBody>
          <a:bodyPr vert="horz" wrap="square" lIns="0" tIns="12700" rIns="0" bIns="0" rtlCol="0">
            <a:spAutoFit/>
          </a:bodyPr>
          <a:lstStyle/>
          <a:p>
            <a:pPr marL="12700">
              <a:spcBef>
                <a:spcPts val="100"/>
              </a:spcBef>
            </a:pPr>
            <a:r>
              <a:rPr sz="2800" dirty="0">
                <a:latin typeface="Tahoma"/>
                <a:cs typeface="Tahoma"/>
              </a:rPr>
              <a:t>X</a:t>
            </a:r>
            <a:endParaRPr sz="2800">
              <a:latin typeface="Tahoma"/>
              <a:cs typeface="Tahoma"/>
            </a:endParaRPr>
          </a:p>
        </p:txBody>
      </p:sp>
      <p:sp>
        <p:nvSpPr>
          <p:cNvPr id="21" name="object 21"/>
          <p:cNvSpPr txBox="1"/>
          <p:nvPr/>
        </p:nvSpPr>
        <p:spPr>
          <a:xfrm>
            <a:off x="3933730" y="3918230"/>
            <a:ext cx="183515" cy="452120"/>
          </a:xfrm>
          <a:prstGeom prst="rect">
            <a:avLst/>
          </a:prstGeom>
        </p:spPr>
        <p:txBody>
          <a:bodyPr vert="horz" wrap="square" lIns="0" tIns="12700" rIns="0" bIns="0" rtlCol="0">
            <a:spAutoFit/>
          </a:bodyPr>
          <a:lstStyle/>
          <a:p>
            <a:pPr marL="12700">
              <a:spcBef>
                <a:spcPts val="100"/>
              </a:spcBef>
            </a:pPr>
            <a:r>
              <a:rPr sz="2800" i="1" dirty="0">
                <a:latin typeface="Times New Roman"/>
                <a:cs typeface="Times New Roman"/>
              </a:rPr>
              <a:t>x</a:t>
            </a:r>
            <a:endParaRPr sz="2800">
              <a:latin typeface="Times New Roman"/>
              <a:cs typeface="Times New Roman"/>
            </a:endParaRPr>
          </a:p>
        </p:txBody>
      </p:sp>
      <p:sp>
        <p:nvSpPr>
          <p:cNvPr id="22" name="object 22"/>
          <p:cNvSpPr txBox="1"/>
          <p:nvPr/>
        </p:nvSpPr>
        <p:spPr>
          <a:xfrm>
            <a:off x="6963728" y="3945870"/>
            <a:ext cx="257810" cy="465455"/>
          </a:xfrm>
          <a:prstGeom prst="rect">
            <a:avLst/>
          </a:prstGeom>
        </p:spPr>
        <p:txBody>
          <a:bodyPr vert="horz" wrap="square" lIns="0" tIns="17145" rIns="0" bIns="0" rtlCol="0">
            <a:spAutoFit/>
          </a:bodyPr>
          <a:lstStyle/>
          <a:p>
            <a:pPr marL="12700">
              <a:spcBef>
                <a:spcPts val="135"/>
              </a:spcBef>
            </a:pPr>
            <a:r>
              <a:rPr sz="2800" i="1" spc="-10" dirty="0">
                <a:latin typeface="Times New Roman"/>
                <a:cs typeface="Times New Roman"/>
              </a:rPr>
              <a:t>x</a:t>
            </a:r>
            <a:r>
              <a:rPr sz="2850" spc="-15" dirty="0">
                <a:latin typeface="Tahoma"/>
                <a:cs typeface="Tahoma"/>
              </a:rPr>
              <a:t>’</a:t>
            </a:r>
            <a:endParaRPr sz="2850">
              <a:latin typeface="Tahoma"/>
              <a:cs typeface="Tahoma"/>
            </a:endParaRPr>
          </a:p>
        </p:txBody>
      </p:sp>
      <p:sp>
        <p:nvSpPr>
          <p:cNvPr id="23" name="object 23"/>
          <p:cNvSpPr txBox="1"/>
          <p:nvPr/>
        </p:nvSpPr>
        <p:spPr>
          <a:xfrm>
            <a:off x="5135468" y="5059622"/>
            <a:ext cx="183515" cy="452120"/>
          </a:xfrm>
          <a:prstGeom prst="rect">
            <a:avLst/>
          </a:prstGeom>
        </p:spPr>
        <p:txBody>
          <a:bodyPr vert="horz" wrap="square" lIns="0" tIns="12700" rIns="0" bIns="0" rtlCol="0">
            <a:spAutoFit/>
          </a:bodyPr>
          <a:lstStyle/>
          <a:p>
            <a:pPr marL="12700">
              <a:spcBef>
                <a:spcPts val="100"/>
              </a:spcBef>
            </a:pPr>
            <a:r>
              <a:rPr sz="2800" i="1" dirty="0">
                <a:latin typeface="Times New Roman"/>
                <a:cs typeface="Times New Roman"/>
              </a:rPr>
              <a:t>e</a:t>
            </a:r>
            <a:endParaRPr sz="2800">
              <a:latin typeface="Times New Roman"/>
              <a:cs typeface="Times New Roman"/>
            </a:endParaRPr>
          </a:p>
        </p:txBody>
      </p:sp>
      <p:grpSp>
        <p:nvGrpSpPr>
          <p:cNvPr id="24" name="object 24"/>
          <p:cNvGrpSpPr/>
          <p:nvPr/>
        </p:nvGrpSpPr>
        <p:grpSpPr>
          <a:xfrm>
            <a:off x="4273750" y="4223787"/>
            <a:ext cx="2517140" cy="869950"/>
            <a:chOff x="2749750" y="4223787"/>
            <a:chExt cx="2517140" cy="869950"/>
          </a:xfrm>
        </p:grpSpPr>
        <p:sp>
          <p:nvSpPr>
            <p:cNvPr id="25" name="object 25"/>
            <p:cNvSpPr/>
            <p:nvPr/>
          </p:nvSpPr>
          <p:spPr>
            <a:xfrm>
              <a:off x="2754513" y="4258549"/>
              <a:ext cx="998219" cy="830580"/>
            </a:xfrm>
            <a:custGeom>
              <a:avLst/>
              <a:gdLst/>
              <a:ahLst/>
              <a:cxnLst/>
              <a:rect l="l" t="t" r="r" b="b"/>
              <a:pathLst>
                <a:path w="998220" h="830579">
                  <a:moveTo>
                    <a:pt x="0" y="0"/>
                  </a:moveTo>
                  <a:lnTo>
                    <a:pt x="997705" y="830151"/>
                  </a:lnTo>
                </a:path>
              </a:pathLst>
            </a:custGeom>
            <a:ln w="9525">
              <a:solidFill>
                <a:srgbClr val="000000"/>
              </a:solidFill>
            </a:ln>
          </p:spPr>
          <p:txBody>
            <a:bodyPr wrap="square" lIns="0" tIns="0" rIns="0" bIns="0" rtlCol="0"/>
            <a:lstStyle/>
            <a:p>
              <a:endParaRPr/>
            </a:p>
          </p:txBody>
        </p:sp>
        <p:sp>
          <p:nvSpPr>
            <p:cNvPr id="26" name="object 26"/>
            <p:cNvSpPr/>
            <p:nvPr/>
          </p:nvSpPr>
          <p:spPr>
            <a:xfrm>
              <a:off x="4695771" y="4228550"/>
              <a:ext cx="566420" cy="821690"/>
            </a:xfrm>
            <a:custGeom>
              <a:avLst/>
              <a:gdLst/>
              <a:ahLst/>
              <a:cxnLst/>
              <a:rect l="l" t="t" r="r" b="b"/>
              <a:pathLst>
                <a:path w="566420" h="821689">
                  <a:moveTo>
                    <a:pt x="566132" y="0"/>
                  </a:moveTo>
                  <a:lnTo>
                    <a:pt x="0" y="821516"/>
                  </a:lnTo>
                </a:path>
              </a:pathLst>
            </a:custGeom>
            <a:ln w="9525">
              <a:solidFill>
                <a:srgbClr val="000000"/>
              </a:solidFill>
            </a:ln>
          </p:spPr>
          <p:txBody>
            <a:bodyPr wrap="square" lIns="0" tIns="0" rIns="0" bIns="0" rtlCol="0"/>
            <a:lstStyle/>
            <a:p>
              <a:endParaRPr/>
            </a:p>
          </p:txBody>
        </p:sp>
      </p:grpSp>
      <p:sp>
        <p:nvSpPr>
          <p:cNvPr id="27" name="object 27"/>
          <p:cNvSpPr txBox="1"/>
          <p:nvPr/>
        </p:nvSpPr>
        <p:spPr>
          <a:xfrm>
            <a:off x="4846022" y="4213830"/>
            <a:ext cx="124460" cy="452120"/>
          </a:xfrm>
          <a:prstGeom prst="rect">
            <a:avLst/>
          </a:prstGeom>
        </p:spPr>
        <p:txBody>
          <a:bodyPr vert="horz" wrap="square" lIns="0" tIns="12700" rIns="0" bIns="0" rtlCol="0">
            <a:spAutoFit/>
          </a:bodyPr>
          <a:lstStyle/>
          <a:p>
            <a:pPr marL="12700">
              <a:spcBef>
                <a:spcPts val="100"/>
              </a:spcBef>
            </a:pPr>
            <a:r>
              <a:rPr sz="2800" i="1" dirty="0">
                <a:latin typeface="Times New Roman"/>
                <a:cs typeface="Times New Roman"/>
              </a:rPr>
              <a:t>l</a:t>
            </a:r>
            <a:endParaRPr sz="2800">
              <a:latin typeface="Times New Roman"/>
              <a:cs typeface="Times New Roman"/>
            </a:endParaRPr>
          </a:p>
        </p:txBody>
      </p:sp>
      <p:sp>
        <p:nvSpPr>
          <p:cNvPr id="28" name="object 28"/>
          <p:cNvSpPr txBox="1"/>
          <p:nvPr/>
        </p:nvSpPr>
        <p:spPr>
          <a:xfrm>
            <a:off x="6241416" y="4183994"/>
            <a:ext cx="280035" cy="1261110"/>
          </a:xfrm>
          <a:prstGeom prst="rect">
            <a:avLst/>
          </a:prstGeom>
        </p:spPr>
        <p:txBody>
          <a:bodyPr vert="horz" wrap="square" lIns="0" tIns="17145" rIns="0" bIns="0" rtlCol="0">
            <a:spAutoFit/>
          </a:bodyPr>
          <a:lstStyle/>
          <a:p>
            <a:pPr marL="93345">
              <a:spcBef>
                <a:spcPts val="135"/>
              </a:spcBef>
            </a:pPr>
            <a:r>
              <a:rPr sz="2800" i="1" spc="-5" dirty="0">
                <a:latin typeface="Times New Roman"/>
                <a:cs typeface="Times New Roman"/>
              </a:rPr>
              <a:t>l</a:t>
            </a:r>
            <a:r>
              <a:rPr sz="2850" spc="-15" dirty="0">
                <a:latin typeface="Tahoma"/>
                <a:cs typeface="Tahoma"/>
              </a:rPr>
              <a:t>’</a:t>
            </a:r>
            <a:endParaRPr sz="2850">
              <a:latin typeface="Tahoma"/>
              <a:cs typeface="Tahoma"/>
            </a:endParaRPr>
          </a:p>
          <a:p>
            <a:pPr marL="12700">
              <a:spcBef>
                <a:spcPts val="2840"/>
              </a:spcBef>
            </a:pPr>
            <a:r>
              <a:rPr sz="2800" i="1" spc="-15" dirty="0">
                <a:latin typeface="Times New Roman"/>
                <a:cs typeface="Times New Roman"/>
              </a:rPr>
              <a:t>e</a:t>
            </a:r>
            <a:r>
              <a:rPr sz="2850" spc="-15" dirty="0">
                <a:latin typeface="Tahoma"/>
                <a:cs typeface="Tahoma"/>
              </a:rPr>
              <a:t>’</a:t>
            </a:r>
            <a:endParaRPr sz="2850">
              <a:latin typeface="Tahoma"/>
              <a:cs typeface="Tahoma"/>
            </a:endParaRPr>
          </a:p>
        </p:txBody>
      </p:sp>
      <p:sp>
        <p:nvSpPr>
          <p:cNvPr id="29" name="object 29"/>
          <p:cNvSpPr txBox="1"/>
          <p:nvPr/>
        </p:nvSpPr>
        <p:spPr>
          <a:xfrm>
            <a:off x="3309991" y="4882500"/>
            <a:ext cx="1661795" cy="1017905"/>
          </a:xfrm>
          <a:prstGeom prst="rect">
            <a:avLst/>
          </a:prstGeom>
        </p:spPr>
        <p:txBody>
          <a:bodyPr vert="horz" wrap="square" lIns="0" tIns="81915" rIns="0" bIns="0" rtlCol="0">
            <a:spAutoFit/>
          </a:bodyPr>
          <a:lstStyle/>
          <a:p>
            <a:pPr marL="12700">
              <a:spcBef>
                <a:spcPts val="645"/>
              </a:spcBef>
            </a:pPr>
            <a:r>
              <a:rPr sz="2800" i="1" dirty="0">
                <a:latin typeface="Times New Roman"/>
                <a:cs typeface="Times New Roman"/>
              </a:rPr>
              <a:t>C</a:t>
            </a:r>
            <a:endParaRPr sz="2800">
              <a:latin typeface="Times New Roman"/>
              <a:cs typeface="Times New Roman"/>
            </a:endParaRPr>
          </a:p>
          <a:p>
            <a:pPr marL="16510">
              <a:spcBef>
                <a:spcPts val="545"/>
              </a:spcBef>
            </a:pPr>
            <a:r>
              <a:rPr sz="2800" i="1" spc="-5" dirty="0">
                <a:latin typeface="Times New Roman"/>
                <a:cs typeface="Times New Roman"/>
              </a:rPr>
              <a:t>P=K[</a:t>
            </a:r>
            <a:r>
              <a:rPr sz="2800" i="1" spc="-35" dirty="0">
                <a:latin typeface="Times New Roman"/>
                <a:cs typeface="Times New Roman"/>
              </a:rPr>
              <a:t> </a:t>
            </a:r>
            <a:r>
              <a:rPr sz="2800" i="1" dirty="0">
                <a:latin typeface="Times New Roman"/>
                <a:cs typeface="Times New Roman"/>
              </a:rPr>
              <a:t>I</a:t>
            </a:r>
            <a:r>
              <a:rPr sz="2800" i="1" spc="-25" dirty="0">
                <a:latin typeface="Times New Roman"/>
                <a:cs typeface="Times New Roman"/>
              </a:rPr>
              <a:t> </a:t>
            </a:r>
            <a:r>
              <a:rPr sz="2800" i="1" dirty="0">
                <a:latin typeface="Times New Roman"/>
                <a:cs typeface="Times New Roman"/>
              </a:rPr>
              <a:t>|</a:t>
            </a:r>
            <a:r>
              <a:rPr sz="2800" i="1" spc="-25" dirty="0">
                <a:latin typeface="Times New Roman"/>
                <a:cs typeface="Times New Roman"/>
              </a:rPr>
              <a:t> </a:t>
            </a:r>
            <a:r>
              <a:rPr sz="2800" i="1" dirty="0">
                <a:latin typeface="Times New Roman"/>
                <a:cs typeface="Times New Roman"/>
              </a:rPr>
              <a:t>0]</a:t>
            </a:r>
            <a:endParaRPr sz="2800">
              <a:latin typeface="Times New Roman"/>
              <a:cs typeface="Times New Roman"/>
            </a:endParaRPr>
          </a:p>
        </p:txBody>
      </p:sp>
      <p:pic>
        <p:nvPicPr>
          <p:cNvPr id="30" name="object 30"/>
          <p:cNvPicPr/>
          <p:nvPr/>
        </p:nvPicPr>
        <p:blipFill>
          <a:blip r:embed="rId2" cstate="print"/>
          <a:stretch>
            <a:fillRect/>
          </a:stretch>
        </p:blipFill>
        <p:spPr>
          <a:xfrm>
            <a:off x="8496732" y="2057401"/>
            <a:ext cx="1454565" cy="861773"/>
          </a:xfrm>
          <a:prstGeom prst="rect">
            <a:avLst/>
          </a:prstGeom>
        </p:spPr>
      </p:pic>
      <p:sp>
        <p:nvSpPr>
          <p:cNvPr id="31" name="object 31"/>
          <p:cNvSpPr txBox="1"/>
          <p:nvPr/>
        </p:nvSpPr>
        <p:spPr>
          <a:xfrm>
            <a:off x="6216015" y="5430181"/>
            <a:ext cx="1826260" cy="465455"/>
          </a:xfrm>
          <a:prstGeom prst="rect">
            <a:avLst/>
          </a:prstGeom>
        </p:spPr>
        <p:txBody>
          <a:bodyPr vert="horz" wrap="square" lIns="0" tIns="17145" rIns="0" bIns="0" rtlCol="0">
            <a:spAutoFit/>
          </a:bodyPr>
          <a:lstStyle/>
          <a:p>
            <a:pPr marL="12700">
              <a:spcBef>
                <a:spcPts val="135"/>
              </a:spcBef>
            </a:pPr>
            <a:r>
              <a:rPr sz="2800" i="1" spc="-10" dirty="0">
                <a:latin typeface="Times New Roman"/>
                <a:cs typeface="Times New Roman"/>
              </a:rPr>
              <a:t>P</a:t>
            </a:r>
            <a:r>
              <a:rPr sz="2850" spc="-10" dirty="0">
                <a:latin typeface="Tahoma"/>
                <a:cs typeface="Tahoma"/>
              </a:rPr>
              <a:t>’</a:t>
            </a:r>
            <a:r>
              <a:rPr sz="2800" i="1" spc="-10" dirty="0">
                <a:latin typeface="Times New Roman"/>
                <a:cs typeface="Times New Roman"/>
              </a:rPr>
              <a:t>=K</a:t>
            </a:r>
            <a:r>
              <a:rPr sz="2850" spc="-10" dirty="0">
                <a:latin typeface="Tahoma"/>
                <a:cs typeface="Tahoma"/>
              </a:rPr>
              <a:t>’</a:t>
            </a:r>
            <a:r>
              <a:rPr sz="2800" i="1" spc="-10" dirty="0">
                <a:latin typeface="Times New Roman"/>
                <a:cs typeface="Times New Roman"/>
              </a:rPr>
              <a:t>[</a:t>
            </a:r>
            <a:r>
              <a:rPr sz="2800" i="1" spc="-35" dirty="0">
                <a:latin typeface="Times New Roman"/>
                <a:cs typeface="Times New Roman"/>
              </a:rPr>
              <a:t> </a:t>
            </a:r>
            <a:r>
              <a:rPr sz="2800" i="1" dirty="0">
                <a:latin typeface="Times New Roman"/>
                <a:cs typeface="Times New Roman"/>
              </a:rPr>
              <a:t>R</a:t>
            </a:r>
            <a:r>
              <a:rPr sz="2800" i="1" spc="-25" dirty="0">
                <a:latin typeface="Times New Roman"/>
                <a:cs typeface="Times New Roman"/>
              </a:rPr>
              <a:t> </a:t>
            </a:r>
            <a:r>
              <a:rPr sz="2800" i="1" dirty="0">
                <a:latin typeface="Times New Roman"/>
                <a:cs typeface="Times New Roman"/>
              </a:rPr>
              <a:t>|</a:t>
            </a:r>
            <a:r>
              <a:rPr sz="2800" i="1" spc="-20" dirty="0">
                <a:latin typeface="Times New Roman"/>
                <a:cs typeface="Times New Roman"/>
              </a:rPr>
              <a:t> </a:t>
            </a:r>
            <a:r>
              <a:rPr sz="2800" i="1" spc="-5" dirty="0">
                <a:latin typeface="Times New Roman"/>
                <a:cs typeface="Times New Roman"/>
              </a:rPr>
              <a:t>t]</a:t>
            </a:r>
            <a:endParaRPr sz="2800">
              <a:latin typeface="Times New Roman"/>
              <a:cs typeface="Times New Roman"/>
            </a:endParaRPr>
          </a:p>
        </p:txBody>
      </p:sp>
      <p:pic>
        <p:nvPicPr>
          <p:cNvPr id="32" name="object 32"/>
          <p:cNvPicPr/>
          <p:nvPr/>
        </p:nvPicPr>
        <p:blipFill>
          <a:blip r:embed="rId3" cstate="print"/>
          <a:stretch>
            <a:fillRect/>
          </a:stretch>
        </p:blipFill>
        <p:spPr>
          <a:xfrm>
            <a:off x="1546687" y="5227149"/>
            <a:ext cx="1301958" cy="1495987"/>
          </a:xfrm>
          <a:prstGeom prst="rect">
            <a:avLst/>
          </a:prstGeom>
        </p:spPr>
      </p:pic>
      <p:pic>
        <p:nvPicPr>
          <p:cNvPr id="33" name="object 33"/>
          <p:cNvPicPr/>
          <p:nvPr/>
        </p:nvPicPr>
        <p:blipFill>
          <a:blip r:embed="rId4" cstate="print"/>
          <a:stretch>
            <a:fillRect/>
          </a:stretch>
        </p:blipFill>
        <p:spPr>
          <a:xfrm>
            <a:off x="6047442" y="5961806"/>
            <a:ext cx="2025810" cy="771044"/>
          </a:xfrm>
          <a:prstGeom prst="rect">
            <a:avLst/>
          </a:prstGeom>
        </p:spPr>
      </p:pic>
      <p:pic>
        <p:nvPicPr>
          <p:cNvPr id="34" name="object 34"/>
          <p:cNvPicPr/>
          <p:nvPr/>
        </p:nvPicPr>
        <p:blipFill>
          <a:blip r:embed="rId5" cstate="print"/>
          <a:stretch>
            <a:fillRect/>
          </a:stretch>
        </p:blipFill>
        <p:spPr>
          <a:xfrm>
            <a:off x="7536977" y="3023190"/>
            <a:ext cx="3131022" cy="430886"/>
          </a:xfrm>
          <a:prstGeom prst="rect">
            <a:avLst/>
          </a:prstGeom>
        </p:spPr>
      </p:pic>
      <p:pic>
        <p:nvPicPr>
          <p:cNvPr id="35" name="object 35"/>
          <p:cNvPicPr/>
          <p:nvPr/>
        </p:nvPicPr>
        <p:blipFill>
          <a:blip r:embed="rId6" cstate="print"/>
          <a:stretch>
            <a:fillRect/>
          </a:stretch>
        </p:blipFill>
        <p:spPr>
          <a:xfrm>
            <a:off x="8639296" y="3582849"/>
            <a:ext cx="1411091" cy="430886"/>
          </a:xfrm>
          <a:prstGeom prst="rect">
            <a:avLst/>
          </a:prstGeom>
        </p:spPr>
      </p:pic>
      <p:pic>
        <p:nvPicPr>
          <p:cNvPr id="36" name="object 36"/>
          <p:cNvPicPr/>
          <p:nvPr/>
        </p:nvPicPr>
        <p:blipFill>
          <a:blip r:embed="rId7" cstate="print"/>
          <a:stretch>
            <a:fillRect/>
          </a:stretch>
        </p:blipFill>
        <p:spPr>
          <a:xfrm>
            <a:off x="8174029" y="4393272"/>
            <a:ext cx="2493971" cy="1814407"/>
          </a:xfrm>
          <a:prstGeom prst="rect">
            <a:avLst/>
          </a:prstGeom>
        </p:spPr>
      </p:pic>
      <p:pic>
        <p:nvPicPr>
          <p:cNvPr id="37" name="object 37"/>
          <p:cNvPicPr/>
          <p:nvPr/>
        </p:nvPicPr>
        <p:blipFill>
          <a:blip r:embed="rId8" cstate="print"/>
          <a:stretch>
            <a:fillRect/>
          </a:stretch>
        </p:blipFill>
        <p:spPr>
          <a:xfrm>
            <a:off x="8144282" y="219181"/>
            <a:ext cx="2358122" cy="138499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3340" y="285306"/>
            <a:ext cx="4566285" cy="1369695"/>
          </a:xfrm>
          <a:prstGeom prst="rect">
            <a:avLst/>
          </a:prstGeom>
        </p:spPr>
        <p:txBody>
          <a:bodyPr vert="horz" wrap="square" lIns="0" tIns="9525" rIns="0" bIns="0" rtlCol="0">
            <a:spAutoFit/>
          </a:bodyPr>
          <a:lstStyle/>
          <a:p>
            <a:pPr marL="12700" marR="5080">
              <a:lnSpc>
                <a:spcPct val="100400"/>
              </a:lnSpc>
              <a:spcBef>
                <a:spcPts val="75"/>
              </a:spcBef>
              <a:tabLst>
                <a:tab pos="2512695" algn="l"/>
              </a:tabLst>
            </a:pPr>
            <a:r>
              <a:rPr sz="4400" spc="-5" dirty="0">
                <a:solidFill>
                  <a:srgbClr val="333399"/>
                </a:solidFill>
                <a:latin typeface="Tahoma"/>
                <a:cs typeface="Tahoma"/>
              </a:rPr>
              <a:t>Fundamental and </a:t>
            </a:r>
            <a:r>
              <a:rPr sz="4400" dirty="0">
                <a:solidFill>
                  <a:srgbClr val="333399"/>
                </a:solidFill>
                <a:latin typeface="Tahoma"/>
                <a:cs typeface="Tahoma"/>
              </a:rPr>
              <a:t> </a:t>
            </a:r>
            <a:r>
              <a:rPr sz="4400" spc="-10" dirty="0">
                <a:solidFill>
                  <a:srgbClr val="333399"/>
                </a:solidFill>
                <a:latin typeface="Tahoma"/>
                <a:cs typeface="Tahoma"/>
              </a:rPr>
              <a:t>E</a:t>
            </a:r>
            <a:r>
              <a:rPr sz="4400" spc="-5" dirty="0">
                <a:solidFill>
                  <a:srgbClr val="333399"/>
                </a:solidFill>
                <a:latin typeface="Tahoma"/>
                <a:cs typeface="Tahoma"/>
              </a:rPr>
              <a:t>ssen</a:t>
            </a:r>
            <a:r>
              <a:rPr sz="4400" dirty="0">
                <a:solidFill>
                  <a:srgbClr val="333399"/>
                </a:solidFill>
                <a:latin typeface="Tahoma"/>
                <a:cs typeface="Tahoma"/>
              </a:rPr>
              <a:t>t</a:t>
            </a:r>
            <a:r>
              <a:rPr sz="4400" spc="-10" dirty="0">
                <a:solidFill>
                  <a:srgbClr val="333399"/>
                </a:solidFill>
                <a:latin typeface="Tahoma"/>
                <a:cs typeface="Tahoma"/>
              </a:rPr>
              <a:t>i</a:t>
            </a:r>
            <a:r>
              <a:rPr sz="4400" dirty="0">
                <a:solidFill>
                  <a:srgbClr val="333399"/>
                </a:solidFill>
                <a:latin typeface="Tahoma"/>
                <a:cs typeface="Tahoma"/>
              </a:rPr>
              <a:t>al	</a:t>
            </a:r>
            <a:r>
              <a:rPr sz="4400" spc="-5" dirty="0">
                <a:solidFill>
                  <a:srgbClr val="333399"/>
                </a:solidFill>
                <a:latin typeface="Tahoma"/>
                <a:cs typeface="Tahoma"/>
              </a:rPr>
              <a:t>M</a:t>
            </a:r>
            <a:r>
              <a:rPr sz="4400" dirty="0">
                <a:solidFill>
                  <a:srgbClr val="333399"/>
                </a:solidFill>
                <a:latin typeface="Tahoma"/>
                <a:cs typeface="Tahoma"/>
              </a:rPr>
              <a:t>atr</a:t>
            </a:r>
            <a:r>
              <a:rPr sz="4400" spc="-10" dirty="0">
                <a:solidFill>
                  <a:srgbClr val="333399"/>
                </a:solidFill>
                <a:latin typeface="Tahoma"/>
                <a:cs typeface="Tahoma"/>
              </a:rPr>
              <a:t>ic</a:t>
            </a:r>
            <a:r>
              <a:rPr sz="4400" spc="-5" dirty="0">
                <a:solidFill>
                  <a:srgbClr val="333399"/>
                </a:solidFill>
                <a:latin typeface="Tahoma"/>
                <a:cs typeface="Tahoma"/>
              </a:rPr>
              <a:t>e</a:t>
            </a:r>
            <a:r>
              <a:rPr sz="4400" dirty="0">
                <a:solidFill>
                  <a:srgbClr val="333399"/>
                </a:solidFill>
                <a:latin typeface="Tahoma"/>
                <a:cs typeface="Tahoma"/>
              </a:rPr>
              <a:t>s</a:t>
            </a:r>
            <a:endParaRPr sz="4400">
              <a:latin typeface="Tahoma"/>
              <a:cs typeface="Tahoma"/>
            </a:endParaRPr>
          </a:p>
        </p:txBody>
      </p:sp>
      <p:sp>
        <p:nvSpPr>
          <p:cNvPr id="3" name="object 3"/>
          <p:cNvSpPr txBox="1">
            <a:spLocks noGrp="1"/>
          </p:cNvSpPr>
          <p:nvPr>
            <p:ph type="title"/>
          </p:nvPr>
        </p:nvSpPr>
        <p:spPr>
          <a:xfrm>
            <a:off x="8384541" y="26389"/>
            <a:ext cx="1875789" cy="1102289"/>
          </a:xfrm>
          <a:prstGeom prst="rect">
            <a:avLst/>
          </a:prstGeom>
        </p:spPr>
        <p:txBody>
          <a:bodyPr vert="horz" wrap="square" lIns="0" tIns="3810" rIns="0" bIns="0" rtlCol="0" anchor="ctr">
            <a:spAutoFit/>
          </a:bodyPr>
          <a:lstStyle/>
          <a:p>
            <a:pPr marL="12700" marR="5080" indent="104775">
              <a:lnSpc>
                <a:spcPct val="132300"/>
              </a:lnSpc>
              <a:spcBef>
                <a:spcPts val="30"/>
              </a:spcBef>
            </a:pPr>
            <a:r>
              <a:rPr sz="2800" i="1" dirty="0">
                <a:solidFill>
                  <a:srgbClr val="000000"/>
                </a:solidFill>
                <a:latin typeface="Times New Roman"/>
                <a:cs typeface="Times New Roman"/>
              </a:rPr>
              <a:t>P= K</a:t>
            </a:r>
            <a:r>
              <a:rPr sz="2800" dirty="0">
                <a:solidFill>
                  <a:srgbClr val="000000"/>
                </a:solidFill>
                <a:latin typeface="Times New Roman"/>
                <a:cs typeface="Times New Roman"/>
              </a:rPr>
              <a:t>[</a:t>
            </a:r>
            <a:r>
              <a:rPr sz="2800" i="1" dirty="0">
                <a:solidFill>
                  <a:srgbClr val="000000"/>
                </a:solidFill>
                <a:latin typeface="Times New Roman"/>
                <a:cs typeface="Times New Roman"/>
              </a:rPr>
              <a:t>I | 0</a:t>
            </a:r>
            <a:r>
              <a:rPr sz="2800" dirty="0">
                <a:solidFill>
                  <a:srgbClr val="000000"/>
                </a:solidFill>
                <a:latin typeface="Times New Roman"/>
                <a:cs typeface="Times New Roman"/>
              </a:rPr>
              <a:t>] </a:t>
            </a:r>
            <a:r>
              <a:rPr sz="2800" spc="5" dirty="0">
                <a:solidFill>
                  <a:srgbClr val="000000"/>
                </a:solidFill>
                <a:latin typeface="Times New Roman"/>
                <a:cs typeface="Times New Roman"/>
              </a:rPr>
              <a:t> </a:t>
            </a:r>
            <a:r>
              <a:rPr sz="2800" i="1" dirty="0">
                <a:solidFill>
                  <a:srgbClr val="000000"/>
                </a:solidFill>
                <a:latin typeface="Times New Roman"/>
                <a:cs typeface="Times New Roman"/>
              </a:rPr>
              <a:t>P</a:t>
            </a:r>
            <a:r>
              <a:rPr sz="2850" spc="-20" dirty="0">
                <a:solidFill>
                  <a:srgbClr val="000000"/>
                </a:solidFill>
              </a:rPr>
              <a:t>’</a:t>
            </a:r>
            <a:r>
              <a:rPr sz="2800" i="1" dirty="0">
                <a:solidFill>
                  <a:srgbClr val="000000"/>
                </a:solidFill>
                <a:latin typeface="Times New Roman"/>
                <a:cs typeface="Times New Roman"/>
              </a:rPr>
              <a:t>=</a:t>
            </a:r>
            <a:r>
              <a:rPr sz="2800" i="1" spc="-5" dirty="0">
                <a:solidFill>
                  <a:srgbClr val="000000"/>
                </a:solidFill>
                <a:latin typeface="Times New Roman"/>
                <a:cs typeface="Times New Roman"/>
              </a:rPr>
              <a:t> </a:t>
            </a:r>
            <a:r>
              <a:rPr sz="2800" i="1" spc="-10" dirty="0">
                <a:solidFill>
                  <a:srgbClr val="000000"/>
                </a:solidFill>
                <a:latin typeface="Times New Roman"/>
                <a:cs typeface="Times New Roman"/>
              </a:rPr>
              <a:t>K</a:t>
            </a:r>
            <a:r>
              <a:rPr sz="2850" spc="-15" dirty="0">
                <a:solidFill>
                  <a:srgbClr val="000000"/>
                </a:solidFill>
              </a:rPr>
              <a:t>’</a:t>
            </a:r>
            <a:r>
              <a:rPr sz="2850" spc="-195" dirty="0">
                <a:solidFill>
                  <a:srgbClr val="000000"/>
                </a:solidFill>
              </a:rPr>
              <a:t> </a:t>
            </a:r>
            <a:r>
              <a:rPr sz="2800" spc="5" dirty="0">
                <a:solidFill>
                  <a:srgbClr val="000000"/>
                </a:solidFill>
                <a:latin typeface="Times New Roman"/>
                <a:cs typeface="Times New Roman"/>
              </a:rPr>
              <a:t>[</a:t>
            </a:r>
            <a:r>
              <a:rPr sz="2800" i="1" dirty="0">
                <a:solidFill>
                  <a:srgbClr val="000000"/>
                </a:solidFill>
                <a:latin typeface="Times New Roman"/>
                <a:cs typeface="Times New Roman"/>
              </a:rPr>
              <a:t>R |</a:t>
            </a:r>
            <a:r>
              <a:rPr sz="2800" i="1" spc="5" dirty="0">
                <a:solidFill>
                  <a:srgbClr val="000000"/>
                </a:solidFill>
                <a:latin typeface="Times New Roman"/>
                <a:cs typeface="Times New Roman"/>
              </a:rPr>
              <a:t> </a:t>
            </a:r>
            <a:r>
              <a:rPr sz="2800" i="1" spc="-5" dirty="0">
                <a:solidFill>
                  <a:srgbClr val="000000"/>
                </a:solidFill>
                <a:latin typeface="Times New Roman"/>
                <a:cs typeface="Times New Roman"/>
              </a:rPr>
              <a:t>t</a:t>
            </a:r>
            <a:r>
              <a:rPr sz="2800" dirty="0">
                <a:solidFill>
                  <a:srgbClr val="000000"/>
                </a:solidFill>
                <a:latin typeface="Times New Roman"/>
                <a:cs typeface="Times New Roman"/>
              </a:rPr>
              <a:t>]</a:t>
            </a:r>
            <a:endParaRPr sz="2800">
              <a:latin typeface="Times New Roman"/>
              <a:cs typeface="Times New Roman"/>
            </a:endParaRPr>
          </a:p>
        </p:txBody>
      </p:sp>
      <p:pic>
        <p:nvPicPr>
          <p:cNvPr id="4" name="object 4"/>
          <p:cNvPicPr/>
          <p:nvPr/>
        </p:nvPicPr>
        <p:blipFill>
          <a:blip r:embed="rId2" cstate="print"/>
          <a:stretch>
            <a:fillRect/>
          </a:stretch>
        </p:blipFill>
        <p:spPr>
          <a:xfrm>
            <a:off x="7058890" y="2626550"/>
            <a:ext cx="2703368" cy="861773"/>
          </a:xfrm>
          <a:prstGeom prst="rect">
            <a:avLst/>
          </a:prstGeom>
        </p:spPr>
      </p:pic>
      <p:sp>
        <p:nvSpPr>
          <p:cNvPr id="5" name="object 5"/>
          <p:cNvSpPr txBox="1"/>
          <p:nvPr/>
        </p:nvSpPr>
        <p:spPr>
          <a:xfrm>
            <a:off x="2593340" y="3503051"/>
            <a:ext cx="5746115" cy="1256030"/>
          </a:xfrm>
          <a:prstGeom prst="rect">
            <a:avLst/>
          </a:prstGeom>
        </p:spPr>
        <p:txBody>
          <a:bodyPr vert="horz" wrap="square" lIns="0" tIns="191770" rIns="0" bIns="0" rtlCol="0">
            <a:spAutoFit/>
          </a:bodyPr>
          <a:lstStyle/>
          <a:p>
            <a:pPr marL="12700">
              <a:spcBef>
                <a:spcPts val="1510"/>
              </a:spcBef>
            </a:pPr>
            <a:r>
              <a:rPr sz="2800" spc="-65" dirty="0">
                <a:latin typeface="Tahoma"/>
                <a:cs typeface="Tahoma"/>
              </a:rPr>
              <a:t>Say,</a:t>
            </a:r>
            <a:r>
              <a:rPr sz="2800" spc="-15" dirty="0">
                <a:latin typeface="Tahoma"/>
                <a:cs typeface="Tahoma"/>
              </a:rPr>
              <a:t> </a:t>
            </a:r>
            <a:r>
              <a:rPr sz="2800" i="1" dirty="0">
                <a:latin typeface="Times New Roman"/>
                <a:cs typeface="Times New Roman"/>
              </a:rPr>
              <a:t>P=</a:t>
            </a:r>
            <a:r>
              <a:rPr sz="2800" dirty="0">
                <a:latin typeface="Times New Roman"/>
                <a:cs typeface="Times New Roman"/>
              </a:rPr>
              <a:t>[</a:t>
            </a:r>
            <a:r>
              <a:rPr sz="2800" i="1" dirty="0">
                <a:latin typeface="Times New Roman"/>
                <a:cs typeface="Times New Roman"/>
              </a:rPr>
              <a:t>I</a:t>
            </a:r>
            <a:r>
              <a:rPr sz="2800" i="1" spc="-5" dirty="0">
                <a:latin typeface="Times New Roman"/>
                <a:cs typeface="Times New Roman"/>
              </a:rPr>
              <a:t> </a:t>
            </a:r>
            <a:r>
              <a:rPr sz="2800" i="1" dirty="0">
                <a:latin typeface="Times New Roman"/>
                <a:cs typeface="Times New Roman"/>
              </a:rPr>
              <a:t>|</a:t>
            </a:r>
            <a:r>
              <a:rPr sz="2800" i="1" spc="-5" dirty="0">
                <a:latin typeface="Times New Roman"/>
                <a:cs typeface="Times New Roman"/>
              </a:rPr>
              <a:t> </a:t>
            </a:r>
            <a:r>
              <a:rPr sz="2800" i="1" dirty="0">
                <a:latin typeface="Times New Roman"/>
                <a:cs typeface="Times New Roman"/>
              </a:rPr>
              <a:t>0</a:t>
            </a:r>
            <a:r>
              <a:rPr sz="2800" dirty="0">
                <a:latin typeface="Times New Roman"/>
                <a:cs typeface="Times New Roman"/>
              </a:rPr>
              <a:t>]</a:t>
            </a:r>
            <a:r>
              <a:rPr sz="2800" i="1" dirty="0">
                <a:latin typeface="Times New Roman"/>
                <a:cs typeface="Times New Roman"/>
              </a:rPr>
              <a:t>,</a:t>
            </a:r>
            <a:r>
              <a:rPr sz="2800" i="1" spc="-10" dirty="0">
                <a:latin typeface="Times New Roman"/>
                <a:cs typeface="Times New Roman"/>
              </a:rPr>
              <a:t> </a:t>
            </a:r>
            <a:r>
              <a:rPr sz="2800" spc="-5" dirty="0">
                <a:latin typeface="Tahoma"/>
                <a:cs typeface="Tahoma"/>
              </a:rPr>
              <a:t>i.e.</a:t>
            </a:r>
            <a:r>
              <a:rPr sz="2800" spc="-15" dirty="0">
                <a:latin typeface="Tahoma"/>
                <a:cs typeface="Tahoma"/>
              </a:rPr>
              <a:t> </a:t>
            </a:r>
            <a:r>
              <a:rPr sz="2800" i="1" spc="-5" dirty="0">
                <a:latin typeface="Times New Roman"/>
                <a:cs typeface="Times New Roman"/>
              </a:rPr>
              <a:t>K=I</a:t>
            </a:r>
            <a:endParaRPr sz="2800">
              <a:latin typeface="Times New Roman"/>
              <a:cs typeface="Times New Roman"/>
            </a:endParaRPr>
          </a:p>
          <a:p>
            <a:pPr marL="726440">
              <a:spcBef>
                <a:spcPts val="1490"/>
              </a:spcBef>
            </a:pPr>
            <a:r>
              <a:rPr sz="2800" i="1" spc="-10" dirty="0">
                <a:latin typeface="Times New Roman"/>
                <a:cs typeface="Times New Roman"/>
              </a:rPr>
              <a:t>P</a:t>
            </a:r>
            <a:r>
              <a:rPr sz="2850" spc="-10" dirty="0">
                <a:latin typeface="Tahoma"/>
                <a:cs typeface="Tahoma"/>
              </a:rPr>
              <a:t>’</a:t>
            </a:r>
            <a:r>
              <a:rPr sz="2800" i="1" spc="-10" dirty="0">
                <a:latin typeface="Times New Roman"/>
                <a:cs typeface="Times New Roman"/>
              </a:rPr>
              <a:t>=K</a:t>
            </a:r>
            <a:r>
              <a:rPr sz="2850" spc="-10" dirty="0">
                <a:latin typeface="Tahoma"/>
                <a:cs typeface="Tahoma"/>
              </a:rPr>
              <a:t>’</a:t>
            </a:r>
            <a:r>
              <a:rPr sz="2850" spc="-30" dirty="0">
                <a:latin typeface="Tahoma"/>
                <a:cs typeface="Tahoma"/>
              </a:rPr>
              <a:t> </a:t>
            </a:r>
            <a:r>
              <a:rPr sz="2800" dirty="0">
                <a:latin typeface="Times New Roman"/>
                <a:cs typeface="Times New Roman"/>
              </a:rPr>
              <a:t>[</a:t>
            </a:r>
            <a:r>
              <a:rPr sz="2800" i="1" dirty="0">
                <a:latin typeface="Times New Roman"/>
                <a:cs typeface="Times New Roman"/>
              </a:rPr>
              <a:t>R</a:t>
            </a:r>
            <a:r>
              <a:rPr sz="2800" i="1" spc="-10" dirty="0">
                <a:latin typeface="Times New Roman"/>
                <a:cs typeface="Times New Roman"/>
              </a:rPr>
              <a:t> </a:t>
            </a:r>
            <a:r>
              <a:rPr sz="2800" i="1" dirty="0">
                <a:latin typeface="Times New Roman"/>
                <a:cs typeface="Times New Roman"/>
              </a:rPr>
              <a:t>| </a:t>
            </a:r>
            <a:r>
              <a:rPr sz="2800" i="1" spc="-5" dirty="0">
                <a:latin typeface="Times New Roman"/>
                <a:cs typeface="Times New Roman"/>
              </a:rPr>
              <a:t>t</a:t>
            </a:r>
            <a:r>
              <a:rPr sz="2800" spc="-5" dirty="0">
                <a:latin typeface="Times New Roman"/>
                <a:cs typeface="Times New Roman"/>
              </a:rPr>
              <a:t>]</a:t>
            </a:r>
            <a:r>
              <a:rPr sz="2800" i="1" spc="-5" dirty="0">
                <a:latin typeface="Times New Roman"/>
                <a:cs typeface="Times New Roman"/>
              </a:rPr>
              <a:t>=</a:t>
            </a:r>
            <a:r>
              <a:rPr sz="2800" spc="-5" dirty="0">
                <a:latin typeface="Times New Roman"/>
                <a:cs typeface="Times New Roman"/>
              </a:rPr>
              <a:t>[</a:t>
            </a:r>
            <a:r>
              <a:rPr sz="2800" i="1" spc="-5" dirty="0">
                <a:latin typeface="Times New Roman"/>
                <a:cs typeface="Times New Roman"/>
              </a:rPr>
              <a:t>K</a:t>
            </a:r>
            <a:r>
              <a:rPr sz="2850" spc="-5" dirty="0">
                <a:latin typeface="Tahoma"/>
                <a:cs typeface="Tahoma"/>
              </a:rPr>
              <a:t>’</a:t>
            </a:r>
            <a:r>
              <a:rPr sz="2850" spc="-30" dirty="0">
                <a:latin typeface="Tahoma"/>
                <a:cs typeface="Tahoma"/>
              </a:rPr>
              <a:t> </a:t>
            </a:r>
            <a:r>
              <a:rPr sz="2800" i="1" dirty="0">
                <a:latin typeface="Times New Roman"/>
                <a:cs typeface="Times New Roman"/>
              </a:rPr>
              <a:t>R</a:t>
            </a:r>
            <a:r>
              <a:rPr sz="2800" i="1" spc="-5" dirty="0">
                <a:latin typeface="Times New Roman"/>
                <a:cs typeface="Times New Roman"/>
              </a:rPr>
              <a:t> </a:t>
            </a:r>
            <a:r>
              <a:rPr sz="2800" i="1" dirty="0">
                <a:latin typeface="Times New Roman"/>
                <a:cs typeface="Times New Roman"/>
              </a:rPr>
              <a:t>| </a:t>
            </a:r>
            <a:r>
              <a:rPr sz="2800" i="1" spc="-15" dirty="0">
                <a:latin typeface="Times New Roman"/>
                <a:cs typeface="Times New Roman"/>
              </a:rPr>
              <a:t>K</a:t>
            </a:r>
            <a:r>
              <a:rPr sz="2850" spc="-15" dirty="0">
                <a:latin typeface="Tahoma"/>
                <a:cs typeface="Tahoma"/>
              </a:rPr>
              <a:t>’</a:t>
            </a:r>
            <a:r>
              <a:rPr sz="2850" spc="-30" dirty="0">
                <a:latin typeface="Tahoma"/>
                <a:cs typeface="Tahoma"/>
              </a:rPr>
              <a:t> </a:t>
            </a:r>
            <a:r>
              <a:rPr sz="2800" i="1" dirty="0">
                <a:latin typeface="Times New Roman"/>
                <a:cs typeface="Times New Roman"/>
              </a:rPr>
              <a:t>t</a:t>
            </a:r>
            <a:r>
              <a:rPr sz="2800" dirty="0">
                <a:latin typeface="Times New Roman"/>
                <a:cs typeface="Times New Roman"/>
              </a:rPr>
              <a:t>]</a:t>
            </a:r>
            <a:r>
              <a:rPr sz="2800" i="1" dirty="0">
                <a:latin typeface="Times New Roman"/>
                <a:cs typeface="Times New Roman"/>
              </a:rPr>
              <a:t>=</a:t>
            </a:r>
            <a:r>
              <a:rPr sz="2800" dirty="0">
                <a:latin typeface="Times New Roman"/>
                <a:cs typeface="Times New Roman"/>
              </a:rPr>
              <a:t>[</a:t>
            </a:r>
            <a:r>
              <a:rPr sz="2800" i="1" dirty="0">
                <a:latin typeface="Times New Roman"/>
                <a:cs typeface="Times New Roman"/>
              </a:rPr>
              <a:t>M |</a:t>
            </a:r>
            <a:r>
              <a:rPr sz="2800" i="1" spc="-5" dirty="0">
                <a:latin typeface="Times New Roman"/>
                <a:cs typeface="Times New Roman"/>
              </a:rPr>
              <a:t> </a:t>
            </a:r>
            <a:r>
              <a:rPr sz="2800" i="1" dirty="0">
                <a:latin typeface="Times New Roman"/>
                <a:cs typeface="Times New Roman"/>
              </a:rPr>
              <a:t>m</a:t>
            </a:r>
            <a:r>
              <a:rPr sz="2800" dirty="0">
                <a:latin typeface="Times New Roman"/>
                <a:cs typeface="Times New Roman"/>
              </a:rPr>
              <a:t>]</a:t>
            </a:r>
            <a:endParaRPr sz="2800">
              <a:latin typeface="Times New Roman"/>
              <a:cs typeface="Times New Roman"/>
            </a:endParaRPr>
          </a:p>
        </p:txBody>
      </p:sp>
      <p:grpSp>
        <p:nvGrpSpPr>
          <p:cNvPr id="6" name="object 6"/>
          <p:cNvGrpSpPr/>
          <p:nvPr/>
        </p:nvGrpSpPr>
        <p:grpSpPr>
          <a:xfrm>
            <a:off x="7508660" y="3413218"/>
            <a:ext cx="2768600" cy="992505"/>
            <a:chOff x="5984660" y="3413217"/>
            <a:chExt cx="2768600" cy="992505"/>
          </a:xfrm>
        </p:grpSpPr>
        <p:sp>
          <p:nvSpPr>
            <p:cNvPr id="7" name="object 7"/>
            <p:cNvSpPr/>
            <p:nvPr/>
          </p:nvSpPr>
          <p:spPr>
            <a:xfrm>
              <a:off x="6211920" y="3487738"/>
              <a:ext cx="193675" cy="867410"/>
            </a:xfrm>
            <a:custGeom>
              <a:avLst/>
              <a:gdLst/>
              <a:ahLst/>
              <a:cxnLst/>
              <a:rect l="l" t="t" r="r" b="b"/>
              <a:pathLst>
                <a:path w="193675" h="867410">
                  <a:moveTo>
                    <a:pt x="36479" y="0"/>
                  </a:moveTo>
                  <a:lnTo>
                    <a:pt x="0" y="76988"/>
                  </a:lnTo>
                  <a:lnTo>
                    <a:pt x="33333" y="76283"/>
                  </a:lnTo>
                  <a:lnTo>
                    <a:pt x="33436" y="81130"/>
                  </a:lnTo>
                  <a:lnTo>
                    <a:pt x="38285" y="159571"/>
                  </a:lnTo>
                  <a:lnTo>
                    <a:pt x="45824" y="232996"/>
                  </a:lnTo>
                  <a:lnTo>
                    <a:pt x="55613" y="298847"/>
                  </a:lnTo>
                  <a:lnTo>
                    <a:pt x="67229" y="354648"/>
                  </a:lnTo>
                  <a:lnTo>
                    <a:pt x="80323" y="398024"/>
                  </a:lnTo>
                  <a:lnTo>
                    <a:pt x="102651" y="434755"/>
                  </a:lnTo>
                  <a:lnTo>
                    <a:pt x="117187" y="440002"/>
                  </a:lnTo>
                  <a:lnTo>
                    <a:pt x="123094" y="446050"/>
                  </a:lnTo>
                  <a:lnTo>
                    <a:pt x="142640" y="491510"/>
                  </a:lnTo>
                  <a:lnTo>
                    <a:pt x="154816" y="540565"/>
                  </a:lnTo>
                  <a:lnTo>
                    <a:pt x="165473" y="601153"/>
                  </a:lnTo>
                  <a:lnTo>
                    <a:pt x="174137" y="670674"/>
                  </a:lnTo>
                  <a:lnTo>
                    <a:pt x="182406" y="786038"/>
                  </a:lnTo>
                  <a:lnTo>
                    <a:pt x="184116" y="866875"/>
                  </a:lnTo>
                  <a:lnTo>
                    <a:pt x="193640" y="866673"/>
                  </a:lnTo>
                  <a:lnTo>
                    <a:pt x="191928" y="785836"/>
                  </a:lnTo>
                  <a:lnTo>
                    <a:pt x="187083" y="707346"/>
                  </a:lnTo>
                  <a:lnTo>
                    <a:pt x="179546" y="633884"/>
                  </a:lnTo>
                  <a:lnTo>
                    <a:pt x="169768" y="568060"/>
                  </a:lnTo>
                  <a:lnTo>
                    <a:pt x="158177" y="512324"/>
                  </a:lnTo>
                  <a:lnTo>
                    <a:pt x="145173" y="469118"/>
                  </a:lnTo>
                  <a:lnTo>
                    <a:pt x="122706" y="432019"/>
                  </a:lnTo>
                  <a:lnTo>
                    <a:pt x="108168" y="426772"/>
                  </a:lnTo>
                  <a:lnTo>
                    <a:pt x="102268" y="420729"/>
                  </a:lnTo>
                  <a:lnTo>
                    <a:pt x="82638" y="375003"/>
                  </a:lnTo>
                  <a:lnTo>
                    <a:pt x="70507" y="326050"/>
                  </a:lnTo>
                  <a:lnTo>
                    <a:pt x="59867" y="265503"/>
                  </a:lnTo>
                  <a:lnTo>
                    <a:pt x="51210" y="196000"/>
                  </a:lnTo>
                  <a:lnTo>
                    <a:pt x="42943" y="80543"/>
                  </a:lnTo>
                  <a:lnTo>
                    <a:pt x="42851" y="76081"/>
                  </a:lnTo>
                  <a:lnTo>
                    <a:pt x="76183" y="75375"/>
                  </a:lnTo>
                  <a:lnTo>
                    <a:pt x="36479"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6863483" y="3796098"/>
              <a:ext cx="1889492" cy="430886"/>
            </a:xfrm>
            <a:prstGeom prst="rect">
              <a:avLst/>
            </a:prstGeom>
          </p:spPr>
        </p:pic>
        <p:sp>
          <p:nvSpPr>
            <p:cNvPr id="9" name="object 9"/>
            <p:cNvSpPr/>
            <p:nvPr/>
          </p:nvSpPr>
          <p:spPr>
            <a:xfrm>
              <a:off x="5984660" y="3413217"/>
              <a:ext cx="1296035" cy="992505"/>
            </a:xfrm>
            <a:custGeom>
              <a:avLst/>
              <a:gdLst/>
              <a:ahLst/>
              <a:cxnLst/>
              <a:rect l="l" t="t" r="r" b="b"/>
              <a:pathLst>
                <a:path w="1296034" h="992504">
                  <a:moveTo>
                    <a:pt x="1217174" y="0"/>
                  </a:moveTo>
                  <a:lnTo>
                    <a:pt x="1219309" y="33953"/>
                  </a:lnTo>
                  <a:lnTo>
                    <a:pt x="1173792" y="39306"/>
                  </a:lnTo>
                  <a:lnTo>
                    <a:pt x="1114210" y="52269"/>
                  </a:lnTo>
                  <a:lnTo>
                    <a:pt x="1056069" y="69799"/>
                  </a:lnTo>
                  <a:lnTo>
                    <a:pt x="999843" y="91544"/>
                  </a:lnTo>
                  <a:lnTo>
                    <a:pt x="946000" y="117157"/>
                  </a:lnTo>
                  <a:lnTo>
                    <a:pt x="895009" y="146292"/>
                  </a:lnTo>
                  <a:lnTo>
                    <a:pt x="847343" y="178603"/>
                  </a:lnTo>
                  <a:lnTo>
                    <a:pt x="803475" y="213749"/>
                  </a:lnTo>
                  <a:lnTo>
                    <a:pt x="763879" y="251391"/>
                  </a:lnTo>
                  <a:lnTo>
                    <a:pt x="729030" y="291189"/>
                  </a:lnTo>
                  <a:lnTo>
                    <a:pt x="699413" y="332811"/>
                  </a:lnTo>
                  <a:lnTo>
                    <a:pt x="675576" y="375775"/>
                  </a:lnTo>
                  <a:lnTo>
                    <a:pt x="657881" y="420006"/>
                  </a:lnTo>
                  <a:lnTo>
                    <a:pt x="646904" y="465035"/>
                  </a:lnTo>
                  <a:lnTo>
                    <a:pt x="642249" y="532053"/>
                  </a:lnTo>
                  <a:lnTo>
                    <a:pt x="639532" y="553996"/>
                  </a:lnTo>
                  <a:lnTo>
                    <a:pt x="628888" y="597646"/>
                  </a:lnTo>
                  <a:lnTo>
                    <a:pt x="611729" y="640572"/>
                  </a:lnTo>
                  <a:lnTo>
                    <a:pt x="588374" y="682689"/>
                  </a:lnTo>
                  <a:lnTo>
                    <a:pt x="559338" y="723484"/>
                  </a:lnTo>
                  <a:lnTo>
                    <a:pt x="525087" y="762594"/>
                  </a:lnTo>
                  <a:lnTo>
                    <a:pt x="486096" y="799656"/>
                  </a:lnTo>
                  <a:lnTo>
                    <a:pt x="442837" y="834313"/>
                  </a:lnTo>
                  <a:lnTo>
                    <a:pt x="395786" y="866207"/>
                  </a:lnTo>
                  <a:lnTo>
                    <a:pt x="345423" y="894982"/>
                  </a:lnTo>
                  <a:lnTo>
                    <a:pt x="292224" y="920290"/>
                  </a:lnTo>
                  <a:lnTo>
                    <a:pt x="236668" y="941776"/>
                  </a:lnTo>
                  <a:lnTo>
                    <a:pt x="179233" y="959093"/>
                  </a:lnTo>
                  <a:lnTo>
                    <a:pt x="120399" y="971896"/>
                  </a:lnTo>
                  <a:lnTo>
                    <a:pt x="60642" y="979838"/>
                  </a:lnTo>
                  <a:lnTo>
                    <a:pt x="0" y="982574"/>
                  </a:lnTo>
                  <a:lnTo>
                    <a:pt x="429" y="992089"/>
                  </a:lnTo>
                  <a:lnTo>
                    <a:pt x="61071" y="989352"/>
                  </a:lnTo>
                  <a:lnTo>
                    <a:pt x="121652" y="981339"/>
                  </a:lnTo>
                  <a:lnTo>
                    <a:pt x="181256" y="968401"/>
                  </a:lnTo>
                  <a:lnTo>
                    <a:pt x="239415" y="950895"/>
                  </a:lnTo>
                  <a:lnTo>
                    <a:pt x="295657" y="929173"/>
                  </a:lnTo>
                  <a:lnTo>
                    <a:pt x="349512" y="903585"/>
                  </a:lnTo>
                  <a:lnTo>
                    <a:pt x="400509" y="874478"/>
                  </a:lnTo>
                  <a:lnTo>
                    <a:pt x="448179" y="842199"/>
                  </a:lnTo>
                  <a:lnTo>
                    <a:pt x="492050" y="807092"/>
                  </a:lnTo>
                  <a:lnTo>
                    <a:pt x="531648" y="769500"/>
                  </a:lnTo>
                  <a:lnTo>
                    <a:pt x="566501" y="729762"/>
                  </a:lnTo>
                  <a:lnTo>
                    <a:pt x="596131" y="688216"/>
                  </a:lnTo>
                  <a:lnTo>
                    <a:pt x="620057" y="645196"/>
                  </a:lnTo>
                  <a:lnTo>
                    <a:pt x="637844" y="600889"/>
                  </a:lnTo>
                  <a:lnTo>
                    <a:pt x="648864" y="555909"/>
                  </a:lnTo>
                  <a:lnTo>
                    <a:pt x="653611" y="488133"/>
                  </a:lnTo>
                  <a:lnTo>
                    <a:pt x="656356" y="466211"/>
                  </a:lnTo>
                  <a:lnTo>
                    <a:pt x="667043" y="422610"/>
                  </a:lnTo>
                  <a:lnTo>
                    <a:pt x="684296" y="379608"/>
                  </a:lnTo>
                  <a:lnTo>
                    <a:pt x="707739" y="337436"/>
                  </a:lnTo>
                  <a:lnTo>
                    <a:pt x="736787" y="296716"/>
                  </a:lnTo>
                  <a:lnTo>
                    <a:pt x="771042" y="257669"/>
                  </a:lnTo>
                  <a:lnTo>
                    <a:pt x="810036" y="220656"/>
                  </a:lnTo>
                  <a:lnTo>
                    <a:pt x="853297" y="186038"/>
                  </a:lnTo>
                  <a:lnTo>
                    <a:pt x="900352" y="154177"/>
                  </a:lnTo>
                  <a:lnTo>
                    <a:pt x="950723" y="125429"/>
                  </a:lnTo>
                  <a:lnTo>
                    <a:pt x="1003933" y="100147"/>
                  </a:lnTo>
                  <a:lnTo>
                    <a:pt x="1059503" y="78682"/>
                  </a:lnTo>
                  <a:lnTo>
                    <a:pt x="1116957" y="61389"/>
                  </a:lnTo>
                  <a:lnTo>
                    <a:pt x="1175814" y="48614"/>
                  </a:lnTo>
                  <a:lnTo>
                    <a:pt x="1219906" y="43464"/>
                  </a:lnTo>
                  <a:lnTo>
                    <a:pt x="1221954" y="76050"/>
                  </a:lnTo>
                  <a:lnTo>
                    <a:pt x="1295614" y="33244"/>
                  </a:lnTo>
                  <a:lnTo>
                    <a:pt x="1217174" y="0"/>
                  </a:lnTo>
                  <a:close/>
                </a:path>
              </a:pathLst>
            </a:custGeom>
            <a:solidFill>
              <a:srgbClr val="000000"/>
            </a:solidFill>
          </p:spPr>
          <p:txBody>
            <a:bodyPr wrap="square" lIns="0" tIns="0" rIns="0" bIns="0" rtlCol="0"/>
            <a:lstStyle/>
            <a:p>
              <a:endParaRPr/>
            </a:p>
          </p:txBody>
        </p:sp>
      </p:grpSp>
      <p:grpSp>
        <p:nvGrpSpPr>
          <p:cNvPr id="10" name="object 10"/>
          <p:cNvGrpSpPr/>
          <p:nvPr/>
        </p:nvGrpSpPr>
        <p:grpSpPr>
          <a:xfrm>
            <a:off x="2361763" y="5380189"/>
            <a:ext cx="6139180" cy="709930"/>
            <a:chOff x="837763" y="5380189"/>
            <a:chExt cx="6139180" cy="709930"/>
          </a:xfrm>
        </p:grpSpPr>
        <p:pic>
          <p:nvPicPr>
            <p:cNvPr id="11" name="object 11"/>
            <p:cNvPicPr/>
            <p:nvPr/>
          </p:nvPicPr>
          <p:blipFill>
            <a:blip r:embed="rId4" cstate="print"/>
            <a:stretch>
              <a:fillRect/>
            </a:stretch>
          </p:blipFill>
          <p:spPr>
            <a:xfrm>
              <a:off x="837763" y="5380189"/>
              <a:ext cx="6138668" cy="430886"/>
            </a:xfrm>
            <a:prstGeom prst="rect">
              <a:avLst/>
            </a:prstGeom>
          </p:spPr>
        </p:pic>
        <p:sp>
          <p:nvSpPr>
            <p:cNvPr id="12" name="object 12"/>
            <p:cNvSpPr/>
            <p:nvPr/>
          </p:nvSpPr>
          <p:spPr>
            <a:xfrm>
              <a:off x="5315409" y="5811837"/>
              <a:ext cx="225425" cy="278765"/>
            </a:xfrm>
            <a:custGeom>
              <a:avLst/>
              <a:gdLst/>
              <a:ahLst/>
              <a:cxnLst/>
              <a:rect l="l" t="t" r="r" b="b"/>
              <a:pathLst>
                <a:path w="225425" h="278764">
                  <a:moveTo>
                    <a:pt x="18590" y="0"/>
                  </a:moveTo>
                  <a:lnTo>
                    <a:pt x="0" y="83141"/>
                  </a:lnTo>
                  <a:lnTo>
                    <a:pt x="32435" y="75077"/>
                  </a:lnTo>
                  <a:lnTo>
                    <a:pt x="33136" y="76962"/>
                  </a:lnTo>
                  <a:lnTo>
                    <a:pt x="62365" y="116978"/>
                  </a:lnTo>
                  <a:lnTo>
                    <a:pt x="99447" y="140408"/>
                  </a:lnTo>
                  <a:lnTo>
                    <a:pt x="128056" y="144416"/>
                  </a:lnTo>
                  <a:lnTo>
                    <a:pt x="136571" y="146528"/>
                  </a:lnTo>
                  <a:lnTo>
                    <a:pt x="170115" y="167979"/>
                  </a:lnTo>
                  <a:lnTo>
                    <a:pt x="197351" y="205526"/>
                  </a:lnTo>
                  <a:lnTo>
                    <a:pt x="213229" y="252703"/>
                  </a:lnTo>
                  <a:lnTo>
                    <a:pt x="215459" y="278226"/>
                  </a:lnTo>
                  <a:lnTo>
                    <a:pt x="224948" y="277397"/>
                  </a:lnTo>
                  <a:lnTo>
                    <a:pt x="215925" y="224949"/>
                  </a:lnTo>
                  <a:lnTo>
                    <a:pt x="192314" y="179211"/>
                  </a:lnTo>
                  <a:lnTo>
                    <a:pt x="158487" y="146556"/>
                  </a:lnTo>
                  <a:lnTo>
                    <a:pt x="110737" y="133395"/>
                  </a:lnTo>
                  <a:lnTo>
                    <a:pt x="102223" y="131283"/>
                  </a:lnTo>
                  <a:lnTo>
                    <a:pt x="84945" y="122918"/>
                  </a:lnTo>
                  <a:lnTo>
                    <a:pt x="68679" y="109832"/>
                  </a:lnTo>
                  <a:lnTo>
                    <a:pt x="53953" y="92683"/>
                  </a:lnTo>
                  <a:lnTo>
                    <a:pt x="41737" y="72765"/>
                  </a:lnTo>
                  <a:lnTo>
                    <a:pt x="73949" y="64756"/>
                  </a:lnTo>
                  <a:lnTo>
                    <a:pt x="18590" y="0"/>
                  </a:lnTo>
                  <a:close/>
                </a:path>
              </a:pathLst>
            </a:custGeom>
            <a:solidFill>
              <a:srgbClr val="000000"/>
            </a:solidFill>
          </p:spPr>
          <p:txBody>
            <a:bodyPr wrap="square" lIns="0" tIns="0" rIns="0" bIns="0" rtlCol="0"/>
            <a:lstStyle/>
            <a:p>
              <a:endParaRPr/>
            </a:p>
          </p:txBody>
        </p:sp>
      </p:grpSp>
      <p:sp>
        <p:nvSpPr>
          <p:cNvPr id="13" name="object 13"/>
          <p:cNvSpPr txBox="1"/>
          <p:nvPr/>
        </p:nvSpPr>
        <p:spPr>
          <a:xfrm>
            <a:off x="6708141" y="6114224"/>
            <a:ext cx="3076575" cy="452120"/>
          </a:xfrm>
          <a:prstGeom prst="rect">
            <a:avLst/>
          </a:prstGeom>
        </p:spPr>
        <p:txBody>
          <a:bodyPr vert="horz" wrap="square" lIns="0" tIns="12700" rIns="0" bIns="0" rtlCol="0">
            <a:spAutoFit/>
          </a:bodyPr>
          <a:lstStyle/>
          <a:p>
            <a:pPr marL="12700">
              <a:spcBef>
                <a:spcPts val="100"/>
              </a:spcBef>
            </a:pPr>
            <a:r>
              <a:rPr sz="2800" dirty="0">
                <a:latin typeface="Tahoma"/>
                <a:cs typeface="Tahoma"/>
              </a:rPr>
              <a:t>Essential</a:t>
            </a:r>
            <a:r>
              <a:rPr sz="2800" spc="-50" dirty="0">
                <a:latin typeface="Tahoma"/>
                <a:cs typeface="Tahoma"/>
              </a:rPr>
              <a:t> </a:t>
            </a:r>
            <a:r>
              <a:rPr sz="2800" dirty="0">
                <a:latin typeface="Tahoma"/>
                <a:cs typeface="Tahoma"/>
              </a:rPr>
              <a:t>Matrix</a:t>
            </a:r>
            <a:r>
              <a:rPr sz="2800" spc="-45" dirty="0">
                <a:latin typeface="Tahoma"/>
                <a:cs typeface="Tahoma"/>
              </a:rPr>
              <a:t> </a:t>
            </a:r>
            <a:r>
              <a:rPr sz="2800" dirty="0">
                <a:latin typeface="Tahoma"/>
                <a:cs typeface="Tahoma"/>
              </a:rPr>
              <a:t>(</a:t>
            </a:r>
            <a:r>
              <a:rPr sz="2800" i="1" dirty="0">
                <a:latin typeface="Times New Roman"/>
                <a:cs typeface="Times New Roman"/>
              </a:rPr>
              <a:t>E</a:t>
            </a:r>
            <a:r>
              <a:rPr sz="2800" dirty="0">
                <a:latin typeface="Tahoma"/>
                <a:cs typeface="Tahoma"/>
              </a:rPr>
              <a:t>)</a:t>
            </a:r>
            <a:endParaRPr sz="2800">
              <a:latin typeface="Tahoma"/>
              <a:cs typeface="Tahom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9F8B9C-2C68-4DCA-86F0-1C01B881F0B3}"/>
              </a:ext>
            </a:extLst>
          </p:cNvPr>
          <p:cNvSpPr>
            <a:spLocks noGrp="1"/>
          </p:cNvSpPr>
          <p:nvPr>
            <p:ph type="title"/>
          </p:nvPr>
        </p:nvSpPr>
        <p:spPr/>
        <p:txBody>
          <a:bodyPr/>
          <a:lstStyle/>
          <a:p>
            <a:r>
              <a:rPr lang="en-IN" dirty="0">
                <a:solidFill>
                  <a:srgbClr val="FF0000"/>
                </a:solidFill>
              </a:rPr>
              <a:t>Essential Matrix:</a:t>
            </a:r>
          </a:p>
        </p:txBody>
      </p:sp>
      <p:sp>
        <p:nvSpPr>
          <p:cNvPr id="3" name="Content Placeholder 2">
            <a:extLst>
              <a:ext uri="{FF2B5EF4-FFF2-40B4-BE49-F238E27FC236}">
                <a16:creationId xmlns="" xmlns:a16="http://schemas.microsoft.com/office/drawing/2014/main" id="{E0D90BEF-1190-4B32-BDFF-F825B871E955}"/>
              </a:ext>
            </a:extLst>
          </p:cNvPr>
          <p:cNvSpPr>
            <a:spLocks noGrp="1"/>
          </p:cNvSpPr>
          <p:nvPr>
            <p:ph idx="1"/>
          </p:nvPr>
        </p:nvSpPr>
        <p:spPr/>
        <p:txBody>
          <a:bodyPr/>
          <a:lstStyle/>
          <a:p>
            <a:pPr marL="0" indent="0">
              <a:buNone/>
            </a:pPr>
            <a:r>
              <a:rPr lang="en-IN" dirty="0"/>
              <a:t>It is used for calibrated camera.</a:t>
            </a:r>
          </a:p>
          <a:p>
            <a:pPr marL="0" indent="0">
              <a:buNone/>
            </a:pPr>
            <a:r>
              <a:rPr lang="en-IN" dirty="0"/>
              <a:t>Homogeneous matrix, 3x3 matrix</a:t>
            </a:r>
          </a:p>
        </p:txBody>
      </p:sp>
    </p:spTree>
    <p:extLst>
      <p:ext uri="{BB962C8B-B14F-4D97-AF65-F5344CB8AC3E}">
        <p14:creationId xmlns:p14="http://schemas.microsoft.com/office/powerpoint/2010/main" val="2519874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53679" y="1027303"/>
            <a:ext cx="3867785" cy="695960"/>
          </a:xfrm>
          <a:prstGeom prst="rect">
            <a:avLst/>
          </a:prstGeom>
        </p:spPr>
        <p:txBody>
          <a:bodyPr vert="horz" wrap="square" lIns="0" tIns="12700" rIns="0" bIns="0" rtlCol="0">
            <a:spAutoFit/>
          </a:bodyPr>
          <a:lstStyle/>
          <a:p>
            <a:pPr marL="12700">
              <a:spcBef>
                <a:spcPts val="100"/>
              </a:spcBef>
            </a:pPr>
            <a:r>
              <a:rPr sz="4400" spc="-5" dirty="0">
                <a:solidFill>
                  <a:srgbClr val="333399"/>
                </a:solidFill>
                <a:latin typeface="Tahoma"/>
                <a:cs typeface="Tahoma"/>
              </a:rPr>
              <a:t>Essential</a:t>
            </a:r>
            <a:r>
              <a:rPr sz="4400" spc="-85" dirty="0">
                <a:solidFill>
                  <a:srgbClr val="333399"/>
                </a:solidFill>
                <a:latin typeface="Tahoma"/>
                <a:cs typeface="Tahoma"/>
              </a:rPr>
              <a:t> </a:t>
            </a:r>
            <a:r>
              <a:rPr sz="4400" spc="-5" dirty="0">
                <a:solidFill>
                  <a:srgbClr val="333399"/>
                </a:solidFill>
                <a:latin typeface="Tahoma"/>
                <a:cs typeface="Tahoma"/>
              </a:rPr>
              <a:t>Matrix</a:t>
            </a:r>
            <a:endParaRPr sz="4400" dirty="0">
              <a:latin typeface="Tahoma"/>
              <a:cs typeface="Tahoma"/>
            </a:endParaRPr>
          </a:p>
        </p:txBody>
      </p:sp>
      <p:sp>
        <p:nvSpPr>
          <p:cNvPr id="3" name="object 3"/>
          <p:cNvSpPr txBox="1"/>
          <p:nvPr/>
        </p:nvSpPr>
        <p:spPr>
          <a:xfrm>
            <a:off x="2082165" y="2158682"/>
            <a:ext cx="6341110" cy="452120"/>
          </a:xfrm>
          <a:prstGeom prst="rect">
            <a:avLst/>
          </a:prstGeom>
        </p:spPr>
        <p:txBody>
          <a:bodyPr vert="horz" wrap="square" lIns="0" tIns="12700" rIns="0" bIns="0" rtlCol="0">
            <a:spAutoFit/>
          </a:bodyPr>
          <a:lstStyle/>
          <a:p>
            <a:pPr marL="12700">
              <a:spcBef>
                <a:spcPts val="100"/>
              </a:spcBef>
            </a:pPr>
            <a:r>
              <a:rPr sz="2800" spc="-5" dirty="0">
                <a:latin typeface="Tahoma"/>
                <a:cs typeface="Tahoma"/>
              </a:rPr>
              <a:t>Stereo</a:t>
            </a:r>
            <a:r>
              <a:rPr sz="2800" spc="-15" dirty="0">
                <a:latin typeface="Tahoma"/>
                <a:cs typeface="Tahoma"/>
              </a:rPr>
              <a:t> </a:t>
            </a:r>
            <a:r>
              <a:rPr sz="2800" dirty="0">
                <a:latin typeface="Tahoma"/>
                <a:cs typeface="Tahoma"/>
              </a:rPr>
              <a:t>geometry</a:t>
            </a:r>
            <a:r>
              <a:rPr sz="2800" spc="-10" dirty="0">
                <a:latin typeface="Tahoma"/>
                <a:cs typeface="Tahoma"/>
              </a:rPr>
              <a:t> for </a:t>
            </a:r>
            <a:r>
              <a:rPr sz="2800" spc="-5" dirty="0">
                <a:latin typeface="Tahoma"/>
                <a:cs typeface="Tahoma"/>
              </a:rPr>
              <a:t>calibrated</a:t>
            </a:r>
            <a:r>
              <a:rPr sz="2800" spc="-15" dirty="0">
                <a:latin typeface="Tahoma"/>
                <a:cs typeface="Tahoma"/>
              </a:rPr>
              <a:t> </a:t>
            </a:r>
            <a:r>
              <a:rPr sz="2800" spc="-10" dirty="0">
                <a:latin typeface="Tahoma"/>
                <a:cs typeface="Tahoma"/>
              </a:rPr>
              <a:t>cameras.</a:t>
            </a:r>
            <a:endParaRPr sz="2800">
              <a:latin typeface="Tahoma"/>
              <a:cs typeface="Tahoma"/>
            </a:endParaRPr>
          </a:p>
        </p:txBody>
      </p:sp>
      <p:sp>
        <p:nvSpPr>
          <p:cNvPr id="4" name="object 4"/>
          <p:cNvSpPr txBox="1"/>
          <p:nvPr/>
        </p:nvSpPr>
        <p:spPr>
          <a:xfrm>
            <a:off x="5119054" y="4501812"/>
            <a:ext cx="142875" cy="309880"/>
          </a:xfrm>
          <a:prstGeom prst="rect">
            <a:avLst/>
          </a:prstGeom>
        </p:spPr>
        <p:txBody>
          <a:bodyPr vert="horz" wrap="square" lIns="0" tIns="14604" rIns="0" bIns="0" rtlCol="0">
            <a:spAutoFit/>
          </a:bodyPr>
          <a:lstStyle/>
          <a:p>
            <a:pPr marL="12700">
              <a:spcBef>
                <a:spcPts val="114"/>
              </a:spcBef>
            </a:pPr>
            <a:r>
              <a:rPr sz="1850" spc="5" dirty="0">
                <a:latin typeface="Tahoma"/>
                <a:cs typeface="Tahoma"/>
              </a:rPr>
              <a:t>x</a:t>
            </a:r>
            <a:endParaRPr sz="1850">
              <a:latin typeface="Tahoma"/>
              <a:cs typeface="Tahoma"/>
            </a:endParaRPr>
          </a:p>
        </p:txBody>
      </p:sp>
      <p:sp>
        <p:nvSpPr>
          <p:cNvPr id="5" name="object 5"/>
          <p:cNvSpPr txBox="1"/>
          <p:nvPr/>
        </p:nvSpPr>
        <p:spPr>
          <a:xfrm>
            <a:off x="4325303" y="4298633"/>
            <a:ext cx="1154430" cy="452120"/>
          </a:xfrm>
          <a:prstGeom prst="rect">
            <a:avLst/>
          </a:prstGeom>
        </p:spPr>
        <p:txBody>
          <a:bodyPr vert="horz" wrap="square" lIns="0" tIns="12700" rIns="0" bIns="0" rtlCol="0">
            <a:spAutoFit/>
          </a:bodyPr>
          <a:lstStyle/>
          <a:p>
            <a:pPr marL="12700">
              <a:spcBef>
                <a:spcPts val="100"/>
              </a:spcBef>
            </a:pPr>
            <a:r>
              <a:rPr sz="2800" i="1" spc="-5" dirty="0">
                <a:latin typeface="Times New Roman"/>
                <a:cs typeface="Times New Roman"/>
              </a:rPr>
              <a:t>E=</a:t>
            </a:r>
            <a:r>
              <a:rPr sz="2800" spc="-5" dirty="0">
                <a:latin typeface="Times New Roman"/>
                <a:cs typeface="Times New Roman"/>
              </a:rPr>
              <a:t>[</a:t>
            </a:r>
            <a:r>
              <a:rPr sz="2800" i="1" spc="-5" dirty="0">
                <a:latin typeface="Times New Roman"/>
                <a:cs typeface="Times New Roman"/>
              </a:rPr>
              <a:t>t</a:t>
            </a:r>
            <a:r>
              <a:rPr sz="2800" spc="-5" dirty="0">
                <a:latin typeface="Times New Roman"/>
                <a:cs typeface="Times New Roman"/>
              </a:rPr>
              <a:t>]</a:t>
            </a:r>
            <a:r>
              <a:rPr sz="2800" spc="155" dirty="0">
                <a:latin typeface="Times New Roman"/>
                <a:cs typeface="Times New Roman"/>
              </a:rPr>
              <a:t> </a:t>
            </a:r>
            <a:r>
              <a:rPr sz="2800" i="1" dirty="0">
                <a:latin typeface="Times New Roman"/>
                <a:cs typeface="Times New Roman"/>
              </a:rPr>
              <a:t>R</a:t>
            </a:r>
            <a:endParaRPr sz="2800">
              <a:latin typeface="Times New Roman"/>
              <a:cs typeface="Times New Roman"/>
            </a:endParaRPr>
          </a:p>
        </p:txBody>
      </p:sp>
      <p:sp>
        <p:nvSpPr>
          <p:cNvPr id="6" name="object 6"/>
          <p:cNvSpPr txBox="1"/>
          <p:nvPr/>
        </p:nvSpPr>
        <p:spPr>
          <a:xfrm>
            <a:off x="7315088" y="1562955"/>
            <a:ext cx="127000" cy="216726"/>
          </a:xfrm>
          <a:prstGeom prst="rect">
            <a:avLst/>
          </a:prstGeom>
        </p:spPr>
        <p:txBody>
          <a:bodyPr vert="horz" wrap="square" lIns="0" tIns="16510" rIns="0" bIns="0" rtlCol="0">
            <a:spAutoFit/>
          </a:bodyPr>
          <a:lstStyle/>
          <a:p>
            <a:pPr marL="12700">
              <a:spcBef>
                <a:spcPts val="130"/>
              </a:spcBef>
            </a:pPr>
            <a:r>
              <a:rPr sz="1300" spc="15" dirty="0">
                <a:latin typeface="Tahoma"/>
                <a:cs typeface="Tahoma"/>
              </a:rPr>
              <a:t>C</a:t>
            </a:r>
            <a:endParaRPr sz="1300">
              <a:latin typeface="Tahoma"/>
              <a:cs typeface="Tahoma"/>
            </a:endParaRPr>
          </a:p>
        </p:txBody>
      </p:sp>
      <p:grpSp>
        <p:nvGrpSpPr>
          <p:cNvPr id="7" name="object 7"/>
          <p:cNvGrpSpPr/>
          <p:nvPr/>
        </p:nvGrpSpPr>
        <p:grpSpPr>
          <a:xfrm>
            <a:off x="7269592" y="188753"/>
            <a:ext cx="2087245" cy="1485900"/>
            <a:chOff x="5745591" y="188753"/>
            <a:chExt cx="2087245" cy="1485900"/>
          </a:xfrm>
        </p:grpSpPr>
        <p:sp>
          <p:nvSpPr>
            <p:cNvPr id="8" name="object 8"/>
            <p:cNvSpPr/>
            <p:nvPr/>
          </p:nvSpPr>
          <p:spPr>
            <a:xfrm>
              <a:off x="6188731" y="191928"/>
              <a:ext cx="1639570" cy="554990"/>
            </a:xfrm>
            <a:custGeom>
              <a:avLst/>
              <a:gdLst/>
              <a:ahLst/>
              <a:cxnLst/>
              <a:rect l="l" t="t" r="r" b="b"/>
              <a:pathLst>
                <a:path w="1639570" h="554990">
                  <a:moveTo>
                    <a:pt x="0" y="554989"/>
                  </a:moveTo>
                  <a:lnTo>
                    <a:pt x="138619" y="0"/>
                  </a:lnTo>
                  <a:lnTo>
                    <a:pt x="1639320" y="0"/>
                  </a:lnTo>
                  <a:lnTo>
                    <a:pt x="1500702" y="554989"/>
                  </a:lnTo>
                  <a:lnTo>
                    <a:pt x="0" y="554989"/>
                  </a:lnTo>
                  <a:close/>
                </a:path>
              </a:pathLst>
            </a:custGeom>
            <a:ln w="6031">
              <a:solidFill>
                <a:srgbClr val="000000"/>
              </a:solidFill>
            </a:ln>
          </p:spPr>
          <p:txBody>
            <a:bodyPr wrap="square" lIns="0" tIns="0" rIns="0" bIns="0" rtlCol="0"/>
            <a:lstStyle/>
            <a:p>
              <a:endParaRPr/>
            </a:p>
          </p:txBody>
        </p:sp>
        <p:sp>
          <p:nvSpPr>
            <p:cNvPr id="9" name="object 9"/>
            <p:cNvSpPr/>
            <p:nvPr/>
          </p:nvSpPr>
          <p:spPr>
            <a:xfrm>
              <a:off x="5748766" y="915828"/>
              <a:ext cx="1063625" cy="474345"/>
            </a:xfrm>
            <a:custGeom>
              <a:avLst/>
              <a:gdLst/>
              <a:ahLst/>
              <a:cxnLst/>
              <a:rect l="l" t="t" r="r" b="b"/>
              <a:pathLst>
                <a:path w="1063625" h="474344">
                  <a:moveTo>
                    <a:pt x="0" y="0"/>
                  </a:moveTo>
                  <a:lnTo>
                    <a:pt x="0" y="473769"/>
                  </a:lnTo>
                </a:path>
                <a:path w="1063625" h="474344">
                  <a:moveTo>
                    <a:pt x="0" y="0"/>
                  </a:moveTo>
                  <a:lnTo>
                    <a:pt x="1063615" y="222950"/>
                  </a:lnTo>
                </a:path>
              </a:pathLst>
            </a:custGeom>
            <a:ln w="6029">
              <a:solidFill>
                <a:srgbClr val="000000"/>
              </a:solidFill>
            </a:ln>
          </p:spPr>
          <p:txBody>
            <a:bodyPr wrap="square" lIns="0" tIns="0" rIns="0" bIns="0" rtlCol="0"/>
            <a:lstStyle/>
            <a:p>
              <a:endParaRPr/>
            </a:p>
          </p:txBody>
        </p:sp>
        <p:sp>
          <p:nvSpPr>
            <p:cNvPr id="10" name="object 10"/>
            <p:cNvSpPr/>
            <p:nvPr/>
          </p:nvSpPr>
          <p:spPr>
            <a:xfrm>
              <a:off x="6809503" y="1139031"/>
              <a:ext cx="0" cy="529590"/>
            </a:xfrm>
            <a:custGeom>
              <a:avLst/>
              <a:gdLst/>
              <a:ahLst/>
              <a:cxnLst/>
              <a:rect l="l" t="t" r="r" b="b"/>
              <a:pathLst>
                <a:path h="529589">
                  <a:moveTo>
                    <a:pt x="0" y="0"/>
                  </a:moveTo>
                  <a:lnTo>
                    <a:pt x="0" y="529506"/>
                  </a:lnTo>
                </a:path>
              </a:pathLst>
            </a:custGeom>
            <a:ln w="6026">
              <a:solidFill>
                <a:srgbClr val="000000"/>
              </a:solidFill>
            </a:ln>
          </p:spPr>
          <p:txBody>
            <a:bodyPr wrap="square" lIns="0" tIns="0" rIns="0" bIns="0" rtlCol="0"/>
            <a:lstStyle/>
            <a:p>
              <a:endParaRPr/>
            </a:p>
          </p:txBody>
        </p:sp>
        <p:sp>
          <p:nvSpPr>
            <p:cNvPr id="11" name="object 11"/>
            <p:cNvSpPr/>
            <p:nvPr/>
          </p:nvSpPr>
          <p:spPr>
            <a:xfrm>
              <a:off x="5748766" y="1392396"/>
              <a:ext cx="1063625" cy="278765"/>
            </a:xfrm>
            <a:custGeom>
              <a:avLst/>
              <a:gdLst/>
              <a:ahLst/>
              <a:cxnLst/>
              <a:rect l="l" t="t" r="r" b="b"/>
              <a:pathLst>
                <a:path w="1063625" h="278764">
                  <a:moveTo>
                    <a:pt x="0" y="0"/>
                  </a:moveTo>
                  <a:lnTo>
                    <a:pt x="1063615" y="278687"/>
                  </a:lnTo>
                </a:path>
              </a:pathLst>
            </a:custGeom>
            <a:ln w="6032">
              <a:solidFill>
                <a:srgbClr val="000000"/>
              </a:solidFill>
            </a:ln>
          </p:spPr>
          <p:txBody>
            <a:bodyPr wrap="square" lIns="0" tIns="0" rIns="0" bIns="0" rtlCol="0"/>
            <a:lstStyle/>
            <a:p>
              <a:endParaRPr/>
            </a:p>
          </p:txBody>
        </p:sp>
        <p:sp>
          <p:nvSpPr>
            <p:cNvPr id="12" name="object 12"/>
            <p:cNvSpPr/>
            <p:nvPr/>
          </p:nvSpPr>
          <p:spPr>
            <a:xfrm>
              <a:off x="6405700" y="499586"/>
              <a:ext cx="478155" cy="501650"/>
            </a:xfrm>
            <a:custGeom>
              <a:avLst/>
              <a:gdLst/>
              <a:ahLst/>
              <a:cxnLst/>
              <a:rect l="l" t="t" r="r" b="b"/>
              <a:pathLst>
                <a:path w="478154" h="501650">
                  <a:moveTo>
                    <a:pt x="477624" y="0"/>
                  </a:moveTo>
                  <a:lnTo>
                    <a:pt x="0" y="501637"/>
                  </a:lnTo>
                </a:path>
              </a:pathLst>
            </a:custGeom>
            <a:ln w="6029">
              <a:solidFill>
                <a:srgbClr val="000000"/>
              </a:solidFill>
            </a:ln>
          </p:spPr>
          <p:txBody>
            <a:bodyPr wrap="square" lIns="0" tIns="0" rIns="0" bIns="0" rtlCol="0"/>
            <a:lstStyle/>
            <a:p>
              <a:endParaRPr/>
            </a:p>
          </p:txBody>
        </p:sp>
        <p:sp>
          <p:nvSpPr>
            <p:cNvPr id="13" name="object 13"/>
            <p:cNvSpPr/>
            <p:nvPr/>
          </p:nvSpPr>
          <p:spPr>
            <a:xfrm>
              <a:off x="5905466" y="1223486"/>
              <a:ext cx="350520" cy="390525"/>
            </a:xfrm>
            <a:custGeom>
              <a:avLst/>
              <a:gdLst/>
              <a:ahLst/>
              <a:cxnLst/>
              <a:rect l="l" t="t" r="r" b="b"/>
              <a:pathLst>
                <a:path w="350520" h="390525">
                  <a:moveTo>
                    <a:pt x="350444" y="0"/>
                  </a:moveTo>
                  <a:lnTo>
                    <a:pt x="0" y="390163"/>
                  </a:lnTo>
                </a:path>
              </a:pathLst>
            </a:custGeom>
            <a:ln w="6029">
              <a:solidFill>
                <a:srgbClr val="000000"/>
              </a:solidFill>
            </a:ln>
          </p:spPr>
          <p:txBody>
            <a:bodyPr wrap="square" lIns="0" tIns="0" rIns="0" bIns="0" rtlCol="0"/>
            <a:lstStyle/>
            <a:p>
              <a:endParaRPr/>
            </a:p>
          </p:txBody>
        </p:sp>
        <p:sp>
          <p:nvSpPr>
            <p:cNvPr id="14" name="object 14"/>
            <p:cNvSpPr/>
            <p:nvPr/>
          </p:nvSpPr>
          <p:spPr>
            <a:xfrm>
              <a:off x="7116876" y="1193323"/>
              <a:ext cx="0" cy="474345"/>
            </a:xfrm>
            <a:custGeom>
              <a:avLst/>
              <a:gdLst/>
              <a:ahLst/>
              <a:cxnLst/>
              <a:rect l="l" t="t" r="r" b="b"/>
              <a:pathLst>
                <a:path h="474344">
                  <a:moveTo>
                    <a:pt x="0" y="0"/>
                  </a:moveTo>
                  <a:lnTo>
                    <a:pt x="0" y="473769"/>
                  </a:lnTo>
                </a:path>
              </a:pathLst>
            </a:custGeom>
            <a:ln w="6026">
              <a:solidFill>
                <a:srgbClr val="000000"/>
              </a:solidFill>
            </a:ln>
          </p:spPr>
          <p:txBody>
            <a:bodyPr wrap="square" lIns="0" tIns="0" rIns="0" bIns="0" rtlCol="0"/>
            <a:lstStyle/>
            <a:p>
              <a:endParaRPr/>
            </a:p>
          </p:txBody>
        </p:sp>
        <p:sp>
          <p:nvSpPr>
            <p:cNvPr id="15" name="object 15"/>
            <p:cNvSpPr/>
            <p:nvPr/>
          </p:nvSpPr>
          <p:spPr>
            <a:xfrm>
              <a:off x="7098795" y="915828"/>
              <a:ext cx="730885" cy="292735"/>
            </a:xfrm>
            <a:custGeom>
              <a:avLst/>
              <a:gdLst/>
              <a:ahLst/>
              <a:cxnLst/>
              <a:rect l="l" t="t" r="r" b="b"/>
              <a:pathLst>
                <a:path w="730884" h="292734">
                  <a:moveTo>
                    <a:pt x="0" y="292622"/>
                  </a:moveTo>
                  <a:lnTo>
                    <a:pt x="730740" y="0"/>
                  </a:lnTo>
                </a:path>
              </a:pathLst>
            </a:custGeom>
            <a:ln w="6031">
              <a:solidFill>
                <a:srgbClr val="000000"/>
              </a:solidFill>
            </a:ln>
          </p:spPr>
          <p:txBody>
            <a:bodyPr wrap="square" lIns="0" tIns="0" rIns="0" bIns="0" rtlCol="0"/>
            <a:lstStyle/>
            <a:p>
              <a:endParaRPr/>
            </a:p>
          </p:txBody>
        </p:sp>
        <p:sp>
          <p:nvSpPr>
            <p:cNvPr id="16" name="object 16"/>
            <p:cNvSpPr/>
            <p:nvPr/>
          </p:nvSpPr>
          <p:spPr>
            <a:xfrm>
              <a:off x="7828052" y="915828"/>
              <a:ext cx="0" cy="474345"/>
            </a:xfrm>
            <a:custGeom>
              <a:avLst/>
              <a:gdLst/>
              <a:ahLst/>
              <a:cxnLst/>
              <a:rect l="l" t="t" r="r" b="b"/>
              <a:pathLst>
                <a:path h="474344">
                  <a:moveTo>
                    <a:pt x="0" y="0"/>
                  </a:moveTo>
                  <a:lnTo>
                    <a:pt x="0" y="473769"/>
                  </a:lnTo>
                </a:path>
              </a:pathLst>
            </a:custGeom>
            <a:ln w="6026">
              <a:solidFill>
                <a:srgbClr val="000000"/>
              </a:solidFill>
            </a:ln>
          </p:spPr>
          <p:txBody>
            <a:bodyPr wrap="square" lIns="0" tIns="0" rIns="0" bIns="0" rtlCol="0"/>
            <a:lstStyle/>
            <a:p>
              <a:endParaRPr/>
            </a:p>
          </p:txBody>
        </p:sp>
        <p:sp>
          <p:nvSpPr>
            <p:cNvPr id="17" name="object 17"/>
            <p:cNvSpPr/>
            <p:nvPr/>
          </p:nvSpPr>
          <p:spPr>
            <a:xfrm>
              <a:off x="7098795" y="1392397"/>
              <a:ext cx="730885" cy="278765"/>
            </a:xfrm>
            <a:custGeom>
              <a:avLst/>
              <a:gdLst/>
              <a:ahLst/>
              <a:cxnLst/>
              <a:rect l="l" t="t" r="r" b="b"/>
              <a:pathLst>
                <a:path w="730884" h="278764">
                  <a:moveTo>
                    <a:pt x="0" y="278687"/>
                  </a:moveTo>
                  <a:lnTo>
                    <a:pt x="730740" y="0"/>
                  </a:lnTo>
                </a:path>
              </a:pathLst>
            </a:custGeom>
            <a:ln w="6031">
              <a:solidFill>
                <a:srgbClr val="000000"/>
              </a:solidFill>
            </a:ln>
          </p:spPr>
          <p:txBody>
            <a:bodyPr wrap="square" lIns="0" tIns="0" rIns="0" bIns="0" rtlCol="0"/>
            <a:lstStyle/>
            <a:p>
              <a:endParaRPr/>
            </a:p>
          </p:txBody>
        </p:sp>
        <p:sp>
          <p:nvSpPr>
            <p:cNvPr id="18" name="object 18"/>
            <p:cNvSpPr/>
            <p:nvPr/>
          </p:nvSpPr>
          <p:spPr>
            <a:xfrm>
              <a:off x="6881826" y="499586"/>
              <a:ext cx="478155" cy="585470"/>
            </a:xfrm>
            <a:custGeom>
              <a:avLst/>
              <a:gdLst/>
              <a:ahLst/>
              <a:cxnLst/>
              <a:rect l="l" t="t" r="r" b="b"/>
              <a:pathLst>
                <a:path w="478154" h="585469">
                  <a:moveTo>
                    <a:pt x="0" y="0"/>
                  </a:moveTo>
                  <a:lnTo>
                    <a:pt x="477624" y="585244"/>
                  </a:lnTo>
                </a:path>
              </a:pathLst>
            </a:custGeom>
            <a:ln w="6029">
              <a:solidFill>
                <a:srgbClr val="000000"/>
              </a:solidFill>
            </a:ln>
          </p:spPr>
          <p:txBody>
            <a:bodyPr wrap="square" lIns="0" tIns="0" rIns="0" bIns="0" rtlCol="0"/>
            <a:lstStyle/>
            <a:p>
              <a:endParaRPr/>
            </a:p>
          </p:txBody>
        </p:sp>
        <p:sp>
          <p:nvSpPr>
            <p:cNvPr id="19" name="object 19"/>
            <p:cNvSpPr/>
            <p:nvPr/>
          </p:nvSpPr>
          <p:spPr>
            <a:xfrm>
              <a:off x="7448357" y="1223486"/>
              <a:ext cx="269240" cy="334645"/>
            </a:xfrm>
            <a:custGeom>
              <a:avLst/>
              <a:gdLst/>
              <a:ahLst/>
              <a:cxnLst/>
              <a:rect l="l" t="t" r="r" b="b"/>
              <a:pathLst>
                <a:path w="269240" h="334644">
                  <a:moveTo>
                    <a:pt x="0" y="0"/>
                  </a:moveTo>
                  <a:lnTo>
                    <a:pt x="268663" y="334425"/>
                  </a:lnTo>
                </a:path>
              </a:pathLst>
            </a:custGeom>
            <a:ln w="6029">
              <a:solidFill>
                <a:srgbClr val="000000"/>
              </a:solidFill>
            </a:ln>
          </p:spPr>
          <p:txBody>
            <a:bodyPr wrap="square" lIns="0" tIns="0" rIns="0" bIns="0" rtlCol="0"/>
            <a:lstStyle/>
            <a:p>
              <a:endParaRPr/>
            </a:p>
          </p:txBody>
        </p:sp>
        <p:sp>
          <p:nvSpPr>
            <p:cNvPr id="20" name="object 20"/>
            <p:cNvSpPr/>
            <p:nvPr/>
          </p:nvSpPr>
          <p:spPr>
            <a:xfrm>
              <a:off x="5905467" y="1621631"/>
              <a:ext cx="828675" cy="6985"/>
            </a:xfrm>
            <a:custGeom>
              <a:avLst/>
              <a:gdLst/>
              <a:ahLst/>
              <a:cxnLst/>
              <a:rect l="l" t="t" r="r" b="b"/>
              <a:pathLst>
                <a:path w="828675" h="6985">
                  <a:moveTo>
                    <a:pt x="0" y="0"/>
                  </a:moveTo>
                  <a:lnTo>
                    <a:pt x="828068" y="6967"/>
                  </a:lnTo>
                </a:path>
              </a:pathLst>
            </a:custGeom>
            <a:ln w="6032">
              <a:solidFill>
                <a:srgbClr val="000000"/>
              </a:solidFill>
            </a:ln>
          </p:spPr>
          <p:txBody>
            <a:bodyPr wrap="square" lIns="0" tIns="0" rIns="0" bIns="0" rtlCol="0"/>
            <a:lstStyle/>
            <a:p>
              <a:endParaRPr/>
            </a:p>
          </p:txBody>
        </p:sp>
        <p:sp>
          <p:nvSpPr>
            <p:cNvPr id="21" name="object 21"/>
            <p:cNvSpPr/>
            <p:nvPr/>
          </p:nvSpPr>
          <p:spPr>
            <a:xfrm>
              <a:off x="6809503" y="1609566"/>
              <a:ext cx="306705" cy="3175"/>
            </a:xfrm>
            <a:custGeom>
              <a:avLst/>
              <a:gdLst/>
              <a:ahLst/>
              <a:cxnLst/>
              <a:rect l="l" t="t" r="r" b="b"/>
              <a:pathLst>
                <a:path w="306704" h="3175">
                  <a:moveTo>
                    <a:pt x="0" y="2903"/>
                  </a:moveTo>
                  <a:lnTo>
                    <a:pt x="306236" y="0"/>
                  </a:lnTo>
                </a:path>
              </a:pathLst>
            </a:custGeom>
            <a:ln w="6032">
              <a:solidFill>
                <a:srgbClr val="000000"/>
              </a:solidFill>
            </a:ln>
          </p:spPr>
          <p:txBody>
            <a:bodyPr wrap="square" lIns="0" tIns="0" rIns="0" bIns="0" rtlCol="0"/>
            <a:lstStyle/>
            <a:p>
              <a:endParaRPr/>
            </a:p>
          </p:txBody>
        </p:sp>
        <p:sp>
          <p:nvSpPr>
            <p:cNvPr id="22" name="object 22"/>
            <p:cNvSpPr/>
            <p:nvPr/>
          </p:nvSpPr>
          <p:spPr>
            <a:xfrm>
              <a:off x="7183172" y="1555274"/>
              <a:ext cx="537845" cy="53340"/>
            </a:xfrm>
            <a:custGeom>
              <a:avLst/>
              <a:gdLst/>
              <a:ahLst/>
              <a:cxnLst/>
              <a:rect l="l" t="t" r="r" b="b"/>
              <a:pathLst>
                <a:path w="537845" h="53340">
                  <a:moveTo>
                    <a:pt x="0" y="52834"/>
                  </a:moveTo>
                  <a:lnTo>
                    <a:pt x="537327" y="0"/>
                  </a:lnTo>
                </a:path>
              </a:pathLst>
            </a:custGeom>
            <a:ln w="6032">
              <a:solidFill>
                <a:srgbClr val="000000"/>
              </a:solidFill>
            </a:ln>
          </p:spPr>
          <p:txBody>
            <a:bodyPr wrap="square" lIns="0" tIns="0" rIns="0" bIns="0" rtlCol="0"/>
            <a:lstStyle/>
            <a:p>
              <a:endParaRPr/>
            </a:p>
          </p:txBody>
        </p:sp>
      </p:grpSp>
      <p:sp>
        <p:nvSpPr>
          <p:cNvPr id="23" name="object 23"/>
          <p:cNvSpPr txBox="1"/>
          <p:nvPr/>
        </p:nvSpPr>
        <p:spPr>
          <a:xfrm>
            <a:off x="9270648" y="1499100"/>
            <a:ext cx="165100" cy="216726"/>
          </a:xfrm>
          <a:prstGeom prst="rect">
            <a:avLst/>
          </a:prstGeom>
        </p:spPr>
        <p:txBody>
          <a:bodyPr vert="horz" wrap="square" lIns="0" tIns="16510" rIns="0" bIns="0" rtlCol="0">
            <a:spAutoFit/>
          </a:bodyPr>
          <a:lstStyle/>
          <a:p>
            <a:pPr marL="12700">
              <a:spcBef>
                <a:spcPts val="130"/>
              </a:spcBef>
            </a:pPr>
            <a:r>
              <a:rPr sz="1300" spc="15" dirty="0">
                <a:latin typeface="Tahoma"/>
                <a:cs typeface="Tahoma"/>
              </a:rPr>
              <a:t>C’</a:t>
            </a:r>
            <a:endParaRPr sz="1300">
              <a:latin typeface="Tahoma"/>
              <a:cs typeface="Tahoma"/>
            </a:endParaRPr>
          </a:p>
        </p:txBody>
      </p:sp>
      <p:sp>
        <p:nvSpPr>
          <p:cNvPr id="24" name="object 24"/>
          <p:cNvSpPr txBox="1"/>
          <p:nvPr/>
        </p:nvSpPr>
        <p:spPr>
          <a:xfrm>
            <a:off x="8517182" y="396323"/>
            <a:ext cx="123825" cy="216726"/>
          </a:xfrm>
          <a:prstGeom prst="rect">
            <a:avLst/>
          </a:prstGeom>
        </p:spPr>
        <p:txBody>
          <a:bodyPr vert="horz" wrap="square" lIns="0" tIns="16510" rIns="0" bIns="0" rtlCol="0">
            <a:spAutoFit/>
          </a:bodyPr>
          <a:lstStyle/>
          <a:p>
            <a:pPr marL="12700">
              <a:spcBef>
                <a:spcPts val="130"/>
              </a:spcBef>
            </a:pPr>
            <a:r>
              <a:rPr sz="1300" spc="15" dirty="0">
                <a:latin typeface="Tahoma"/>
                <a:cs typeface="Tahoma"/>
              </a:rPr>
              <a:t>X</a:t>
            </a:r>
            <a:endParaRPr sz="1300">
              <a:latin typeface="Tahoma"/>
              <a:cs typeface="Tahoma"/>
            </a:endParaRPr>
          </a:p>
        </p:txBody>
      </p:sp>
      <p:sp>
        <p:nvSpPr>
          <p:cNvPr id="25" name="object 25"/>
          <p:cNvSpPr txBox="1"/>
          <p:nvPr/>
        </p:nvSpPr>
        <p:spPr>
          <a:xfrm>
            <a:off x="7611089" y="1066012"/>
            <a:ext cx="100330" cy="216726"/>
          </a:xfrm>
          <a:prstGeom prst="rect">
            <a:avLst/>
          </a:prstGeom>
        </p:spPr>
        <p:txBody>
          <a:bodyPr vert="horz" wrap="square" lIns="0" tIns="16510" rIns="0" bIns="0" rtlCol="0">
            <a:spAutoFit/>
          </a:bodyPr>
          <a:lstStyle/>
          <a:p>
            <a:pPr marL="12700">
              <a:spcBef>
                <a:spcPts val="130"/>
              </a:spcBef>
            </a:pPr>
            <a:r>
              <a:rPr sz="1300" i="1" spc="10" dirty="0">
                <a:latin typeface="Times New Roman"/>
                <a:cs typeface="Times New Roman"/>
              </a:rPr>
              <a:t>x</a:t>
            </a:r>
            <a:endParaRPr sz="1300">
              <a:latin typeface="Times New Roman"/>
              <a:cs typeface="Times New Roman"/>
            </a:endParaRPr>
          </a:p>
        </p:txBody>
      </p:sp>
      <p:sp>
        <p:nvSpPr>
          <p:cNvPr id="26" name="object 26"/>
          <p:cNvSpPr txBox="1"/>
          <p:nvPr/>
        </p:nvSpPr>
        <p:spPr>
          <a:xfrm>
            <a:off x="9048762" y="1082315"/>
            <a:ext cx="151765" cy="216726"/>
          </a:xfrm>
          <a:prstGeom prst="rect">
            <a:avLst/>
          </a:prstGeom>
        </p:spPr>
        <p:txBody>
          <a:bodyPr vert="horz" wrap="square" lIns="0" tIns="16510" rIns="0" bIns="0" rtlCol="0">
            <a:spAutoFit/>
          </a:bodyPr>
          <a:lstStyle/>
          <a:p>
            <a:pPr marL="12700">
              <a:spcBef>
                <a:spcPts val="130"/>
              </a:spcBef>
            </a:pPr>
            <a:r>
              <a:rPr sz="1300" i="1" spc="-15" dirty="0">
                <a:latin typeface="Times New Roman"/>
                <a:cs typeface="Times New Roman"/>
              </a:rPr>
              <a:t>x’</a:t>
            </a:r>
            <a:endParaRPr sz="1300">
              <a:latin typeface="Times New Roman"/>
              <a:cs typeface="Times New Roman"/>
            </a:endParaRPr>
          </a:p>
        </p:txBody>
      </p:sp>
      <p:sp>
        <p:nvSpPr>
          <p:cNvPr id="27" name="object 27"/>
          <p:cNvSpPr txBox="1"/>
          <p:nvPr/>
        </p:nvSpPr>
        <p:spPr>
          <a:xfrm>
            <a:off x="8181385" y="1608094"/>
            <a:ext cx="100330" cy="216726"/>
          </a:xfrm>
          <a:prstGeom prst="rect">
            <a:avLst/>
          </a:prstGeom>
        </p:spPr>
        <p:txBody>
          <a:bodyPr vert="horz" wrap="square" lIns="0" tIns="16510" rIns="0" bIns="0" rtlCol="0">
            <a:spAutoFit/>
          </a:bodyPr>
          <a:lstStyle/>
          <a:p>
            <a:pPr marL="12700">
              <a:spcBef>
                <a:spcPts val="130"/>
              </a:spcBef>
            </a:pPr>
            <a:r>
              <a:rPr sz="1300" i="1" spc="10" dirty="0">
                <a:latin typeface="Times New Roman"/>
                <a:cs typeface="Times New Roman"/>
              </a:rPr>
              <a:t>e</a:t>
            </a:r>
            <a:endParaRPr sz="1300">
              <a:latin typeface="Times New Roman"/>
              <a:cs typeface="Times New Roman"/>
            </a:endParaRPr>
          </a:p>
        </p:txBody>
      </p:sp>
      <p:sp>
        <p:nvSpPr>
          <p:cNvPr id="28" name="object 28"/>
          <p:cNvSpPr txBox="1"/>
          <p:nvPr/>
        </p:nvSpPr>
        <p:spPr>
          <a:xfrm>
            <a:off x="8706533" y="1573263"/>
            <a:ext cx="154305" cy="216726"/>
          </a:xfrm>
          <a:prstGeom prst="rect">
            <a:avLst/>
          </a:prstGeom>
        </p:spPr>
        <p:txBody>
          <a:bodyPr vert="horz" wrap="square" lIns="0" tIns="16510" rIns="0" bIns="0" rtlCol="0">
            <a:spAutoFit/>
          </a:bodyPr>
          <a:lstStyle/>
          <a:p>
            <a:pPr marL="12700">
              <a:spcBef>
                <a:spcPts val="130"/>
              </a:spcBef>
            </a:pPr>
            <a:r>
              <a:rPr sz="1300" i="1" spc="-15" dirty="0">
                <a:latin typeface="Times New Roman"/>
                <a:cs typeface="Times New Roman"/>
              </a:rPr>
              <a:t>e</a:t>
            </a:r>
            <a:r>
              <a:rPr sz="1300" i="1" spc="5" dirty="0">
                <a:latin typeface="Times New Roman"/>
                <a:cs typeface="Times New Roman"/>
              </a:rPr>
              <a:t>’</a:t>
            </a:r>
            <a:endParaRPr sz="1300">
              <a:latin typeface="Times New Roman"/>
              <a:cs typeface="Times New Roman"/>
            </a:endParaRPr>
          </a:p>
        </p:txBody>
      </p:sp>
      <p:grpSp>
        <p:nvGrpSpPr>
          <p:cNvPr id="29" name="object 29"/>
          <p:cNvGrpSpPr/>
          <p:nvPr/>
        </p:nvGrpSpPr>
        <p:grpSpPr>
          <a:xfrm>
            <a:off x="7782040" y="1220471"/>
            <a:ext cx="1196975" cy="412750"/>
            <a:chOff x="6258039" y="1220471"/>
            <a:chExt cx="1196975" cy="412750"/>
          </a:xfrm>
        </p:grpSpPr>
        <p:sp>
          <p:nvSpPr>
            <p:cNvPr id="30" name="object 30"/>
            <p:cNvSpPr/>
            <p:nvPr/>
          </p:nvSpPr>
          <p:spPr>
            <a:xfrm>
              <a:off x="6261054" y="1235551"/>
              <a:ext cx="473709" cy="394335"/>
            </a:xfrm>
            <a:custGeom>
              <a:avLst/>
              <a:gdLst/>
              <a:ahLst/>
              <a:cxnLst/>
              <a:rect l="l" t="t" r="r" b="b"/>
              <a:pathLst>
                <a:path w="473709" h="394335">
                  <a:moveTo>
                    <a:pt x="0" y="0"/>
                  </a:moveTo>
                  <a:lnTo>
                    <a:pt x="473471" y="394263"/>
                  </a:lnTo>
                </a:path>
              </a:pathLst>
            </a:custGeom>
            <a:ln w="6030">
              <a:solidFill>
                <a:srgbClr val="000000"/>
              </a:solidFill>
            </a:ln>
          </p:spPr>
          <p:txBody>
            <a:bodyPr wrap="square" lIns="0" tIns="0" rIns="0" bIns="0" rtlCol="0"/>
            <a:lstStyle/>
            <a:p>
              <a:endParaRPr/>
            </a:p>
          </p:txBody>
        </p:sp>
        <p:sp>
          <p:nvSpPr>
            <p:cNvPr id="31" name="object 31"/>
            <p:cNvSpPr/>
            <p:nvPr/>
          </p:nvSpPr>
          <p:spPr>
            <a:xfrm>
              <a:off x="7183171" y="1223486"/>
              <a:ext cx="269240" cy="390525"/>
            </a:xfrm>
            <a:custGeom>
              <a:avLst/>
              <a:gdLst/>
              <a:ahLst/>
              <a:cxnLst/>
              <a:rect l="l" t="t" r="r" b="b"/>
              <a:pathLst>
                <a:path w="269240" h="390525">
                  <a:moveTo>
                    <a:pt x="268663" y="0"/>
                  </a:moveTo>
                  <a:lnTo>
                    <a:pt x="0" y="390163"/>
                  </a:lnTo>
                </a:path>
              </a:pathLst>
            </a:custGeom>
            <a:ln w="6028">
              <a:solidFill>
                <a:srgbClr val="000000"/>
              </a:solidFill>
            </a:ln>
          </p:spPr>
          <p:txBody>
            <a:bodyPr wrap="square" lIns="0" tIns="0" rIns="0" bIns="0" rtlCol="0"/>
            <a:lstStyle/>
            <a:p>
              <a:endParaRPr/>
            </a:p>
          </p:txBody>
        </p:sp>
      </p:grpSp>
      <p:sp>
        <p:nvSpPr>
          <p:cNvPr id="32" name="object 32"/>
          <p:cNvSpPr txBox="1"/>
          <p:nvPr/>
        </p:nvSpPr>
        <p:spPr>
          <a:xfrm>
            <a:off x="8044027" y="1206400"/>
            <a:ext cx="72390" cy="216726"/>
          </a:xfrm>
          <a:prstGeom prst="rect">
            <a:avLst/>
          </a:prstGeom>
        </p:spPr>
        <p:txBody>
          <a:bodyPr vert="horz" wrap="square" lIns="0" tIns="16510" rIns="0" bIns="0" rtlCol="0">
            <a:spAutoFit/>
          </a:bodyPr>
          <a:lstStyle/>
          <a:p>
            <a:pPr marL="12700">
              <a:spcBef>
                <a:spcPts val="130"/>
              </a:spcBef>
            </a:pPr>
            <a:r>
              <a:rPr sz="1300" i="1" spc="5" dirty="0">
                <a:latin typeface="Times New Roman"/>
                <a:cs typeface="Times New Roman"/>
              </a:rPr>
              <a:t>l</a:t>
            </a:r>
            <a:endParaRPr sz="1300">
              <a:latin typeface="Times New Roman"/>
              <a:cs typeface="Times New Roman"/>
            </a:endParaRPr>
          </a:p>
        </p:txBody>
      </p:sp>
      <p:sp>
        <p:nvSpPr>
          <p:cNvPr id="33" name="object 33"/>
          <p:cNvSpPr txBox="1"/>
          <p:nvPr/>
        </p:nvSpPr>
        <p:spPr>
          <a:xfrm>
            <a:off x="8744442" y="1195174"/>
            <a:ext cx="131445" cy="216726"/>
          </a:xfrm>
          <a:prstGeom prst="rect">
            <a:avLst/>
          </a:prstGeom>
        </p:spPr>
        <p:txBody>
          <a:bodyPr vert="horz" wrap="square" lIns="0" tIns="16510" rIns="0" bIns="0" rtlCol="0">
            <a:spAutoFit/>
          </a:bodyPr>
          <a:lstStyle/>
          <a:p>
            <a:pPr marL="12700">
              <a:spcBef>
                <a:spcPts val="130"/>
              </a:spcBef>
            </a:pPr>
            <a:r>
              <a:rPr sz="1300" i="1" spc="15" dirty="0">
                <a:latin typeface="Times New Roman"/>
                <a:cs typeface="Times New Roman"/>
              </a:rPr>
              <a:t>l’</a:t>
            </a:r>
            <a:endParaRPr sz="1300">
              <a:latin typeface="Times New Roman"/>
              <a:cs typeface="Times New Roman"/>
            </a:endParaRPr>
          </a:p>
        </p:txBody>
      </p:sp>
      <p:sp>
        <p:nvSpPr>
          <p:cNvPr id="34" name="object 34"/>
          <p:cNvSpPr txBox="1"/>
          <p:nvPr/>
        </p:nvSpPr>
        <p:spPr>
          <a:xfrm>
            <a:off x="6546216" y="562737"/>
            <a:ext cx="1099185" cy="330200"/>
          </a:xfrm>
          <a:prstGeom prst="rect">
            <a:avLst/>
          </a:prstGeom>
        </p:spPr>
        <p:txBody>
          <a:bodyPr vert="horz" wrap="square" lIns="0" tIns="12700" rIns="0" bIns="0" rtlCol="0">
            <a:spAutoFit/>
          </a:bodyPr>
          <a:lstStyle/>
          <a:p>
            <a:pPr marL="12700">
              <a:spcBef>
                <a:spcPts val="100"/>
              </a:spcBef>
            </a:pPr>
            <a:r>
              <a:rPr sz="2000" i="1" spc="-5" dirty="0">
                <a:latin typeface="Times New Roman"/>
                <a:cs typeface="Times New Roman"/>
              </a:rPr>
              <a:t>P=K</a:t>
            </a:r>
            <a:r>
              <a:rPr sz="2000" spc="-5" dirty="0">
                <a:latin typeface="Times New Roman"/>
                <a:cs typeface="Times New Roman"/>
              </a:rPr>
              <a:t>[</a:t>
            </a:r>
            <a:r>
              <a:rPr sz="2000" i="1" spc="-5" dirty="0">
                <a:latin typeface="Times New Roman"/>
                <a:cs typeface="Times New Roman"/>
              </a:rPr>
              <a:t>I</a:t>
            </a:r>
            <a:r>
              <a:rPr sz="2000" i="1" spc="-40" dirty="0">
                <a:latin typeface="Times New Roman"/>
                <a:cs typeface="Times New Roman"/>
              </a:rPr>
              <a:t> </a:t>
            </a:r>
            <a:r>
              <a:rPr sz="2000" i="1" dirty="0">
                <a:latin typeface="Times New Roman"/>
                <a:cs typeface="Times New Roman"/>
              </a:rPr>
              <a:t>|</a:t>
            </a:r>
            <a:r>
              <a:rPr sz="2000" i="1" spc="-35" dirty="0">
                <a:latin typeface="Times New Roman"/>
                <a:cs typeface="Times New Roman"/>
              </a:rPr>
              <a:t> </a:t>
            </a:r>
            <a:r>
              <a:rPr sz="2000" i="1" spc="-5" dirty="0">
                <a:latin typeface="Times New Roman"/>
                <a:cs typeface="Times New Roman"/>
              </a:rPr>
              <a:t>0</a:t>
            </a:r>
            <a:r>
              <a:rPr sz="2000" spc="-5" dirty="0">
                <a:latin typeface="Times New Roman"/>
                <a:cs typeface="Times New Roman"/>
              </a:rPr>
              <a:t>]</a:t>
            </a:r>
            <a:endParaRPr sz="2000">
              <a:latin typeface="Times New Roman"/>
              <a:cs typeface="Times New Roman"/>
            </a:endParaRPr>
          </a:p>
        </p:txBody>
      </p:sp>
      <p:sp>
        <p:nvSpPr>
          <p:cNvPr id="35" name="object 35"/>
          <p:cNvSpPr txBox="1"/>
          <p:nvPr/>
        </p:nvSpPr>
        <p:spPr>
          <a:xfrm>
            <a:off x="9208454" y="634295"/>
            <a:ext cx="1301115" cy="339725"/>
          </a:xfrm>
          <a:prstGeom prst="rect">
            <a:avLst/>
          </a:prstGeom>
        </p:spPr>
        <p:txBody>
          <a:bodyPr vert="horz" wrap="square" lIns="0" tIns="13970" rIns="0" bIns="0" rtlCol="0">
            <a:spAutoFit/>
          </a:bodyPr>
          <a:lstStyle/>
          <a:p>
            <a:pPr marL="12700">
              <a:spcBef>
                <a:spcPts val="110"/>
              </a:spcBef>
            </a:pPr>
            <a:r>
              <a:rPr sz="2000" i="1" spc="-5" dirty="0">
                <a:latin typeface="Times New Roman"/>
                <a:cs typeface="Times New Roman"/>
              </a:rPr>
              <a:t>P</a:t>
            </a:r>
            <a:r>
              <a:rPr sz="2050" spc="-5" dirty="0">
                <a:latin typeface="Tahoma"/>
                <a:cs typeface="Tahoma"/>
              </a:rPr>
              <a:t>’</a:t>
            </a:r>
            <a:r>
              <a:rPr sz="2000" i="1" spc="-5" dirty="0">
                <a:latin typeface="Times New Roman"/>
                <a:cs typeface="Times New Roman"/>
              </a:rPr>
              <a:t>=K</a:t>
            </a:r>
            <a:r>
              <a:rPr sz="2050" spc="-5" dirty="0">
                <a:latin typeface="Tahoma"/>
                <a:cs typeface="Tahoma"/>
              </a:rPr>
              <a:t>’</a:t>
            </a:r>
            <a:r>
              <a:rPr sz="2050" spc="-50" dirty="0">
                <a:latin typeface="Tahoma"/>
                <a:cs typeface="Tahoma"/>
              </a:rPr>
              <a:t> </a:t>
            </a:r>
            <a:r>
              <a:rPr sz="2000" spc="-5" dirty="0">
                <a:latin typeface="Times New Roman"/>
                <a:cs typeface="Times New Roman"/>
              </a:rPr>
              <a:t>[</a:t>
            </a:r>
            <a:r>
              <a:rPr sz="2000" i="1" spc="-5" dirty="0">
                <a:latin typeface="Times New Roman"/>
                <a:cs typeface="Times New Roman"/>
              </a:rPr>
              <a:t>R</a:t>
            </a:r>
            <a:r>
              <a:rPr sz="2000" i="1" spc="-25" dirty="0">
                <a:latin typeface="Times New Roman"/>
                <a:cs typeface="Times New Roman"/>
              </a:rPr>
              <a:t> </a:t>
            </a:r>
            <a:r>
              <a:rPr sz="2000" i="1" dirty="0">
                <a:latin typeface="Times New Roman"/>
                <a:cs typeface="Times New Roman"/>
              </a:rPr>
              <a:t>|</a:t>
            </a:r>
            <a:r>
              <a:rPr sz="2000" i="1" spc="-25" dirty="0">
                <a:latin typeface="Times New Roman"/>
                <a:cs typeface="Times New Roman"/>
              </a:rPr>
              <a:t> </a:t>
            </a:r>
            <a:r>
              <a:rPr sz="2000" i="1" spc="-5" dirty="0">
                <a:latin typeface="Times New Roman"/>
                <a:cs typeface="Times New Roman"/>
              </a:rPr>
              <a:t>t</a:t>
            </a:r>
            <a:r>
              <a:rPr sz="2000" spc="-5" dirty="0">
                <a:latin typeface="Times New Roman"/>
                <a:cs typeface="Times New Roman"/>
              </a:rPr>
              <a:t>]</a:t>
            </a:r>
            <a:endParaRPr sz="2000">
              <a:latin typeface="Times New Roman"/>
              <a:cs typeface="Times New Roman"/>
            </a:endParaRPr>
          </a:p>
        </p:txBody>
      </p:sp>
      <p:sp>
        <p:nvSpPr>
          <p:cNvPr id="36" name="object 36"/>
          <p:cNvSpPr txBox="1"/>
          <p:nvPr/>
        </p:nvSpPr>
        <p:spPr>
          <a:xfrm>
            <a:off x="2882264" y="2873037"/>
            <a:ext cx="130810" cy="309880"/>
          </a:xfrm>
          <a:prstGeom prst="rect">
            <a:avLst/>
          </a:prstGeom>
        </p:spPr>
        <p:txBody>
          <a:bodyPr vert="horz" wrap="square" lIns="0" tIns="14604" rIns="0" bIns="0" rtlCol="0">
            <a:spAutoFit/>
          </a:bodyPr>
          <a:lstStyle/>
          <a:p>
            <a:pPr marL="12700">
              <a:spcBef>
                <a:spcPts val="114"/>
              </a:spcBef>
            </a:pPr>
            <a:r>
              <a:rPr sz="1850" i="1" spc="5" dirty="0">
                <a:latin typeface="Times New Roman"/>
                <a:cs typeface="Times New Roman"/>
              </a:rPr>
              <a:t>c</a:t>
            </a:r>
            <a:endParaRPr sz="1850">
              <a:latin typeface="Times New Roman"/>
              <a:cs typeface="Times New Roman"/>
            </a:endParaRPr>
          </a:p>
        </p:txBody>
      </p:sp>
      <p:sp>
        <p:nvSpPr>
          <p:cNvPr id="37" name="object 37"/>
          <p:cNvSpPr txBox="1"/>
          <p:nvPr/>
        </p:nvSpPr>
        <p:spPr>
          <a:xfrm>
            <a:off x="2699703" y="2669858"/>
            <a:ext cx="1259840" cy="452120"/>
          </a:xfrm>
          <a:prstGeom prst="rect">
            <a:avLst/>
          </a:prstGeom>
        </p:spPr>
        <p:txBody>
          <a:bodyPr vert="horz" wrap="square" lIns="0" tIns="12700" rIns="0" bIns="0" rtlCol="0">
            <a:spAutoFit/>
          </a:bodyPr>
          <a:lstStyle/>
          <a:p>
            <a:pPr marL="38100">
              <a:spcBef>
                <a:spcPts val="100"/>
              </a:spcBef>
            </a:pPr>
            <a:r>
              <a:rPr sz="2800" i="1" dirty="0">
                <a:latin typeface="Times New Roman"/>
                <a:cs typeface="Times New Roman"/>
              </a:rPr>
              <a:t>x</a:t>
            </a:r>
            <a:r>
              <a:rPr sz="2800" i="1" spc="70" dirty="0">
                <a:latin typeface="Times New Roman"/>
                <a:cs typeface="Times New Roman"/>
              </a:rPr>
              <a:t> </a:t>
            </a:r>
            <a:r>
              <a:rPr sz="2800" i="1" dirty="0">
                <a:latin typeface="Times New Roman"/>
                <a:cs typeface="Times New Roman"/>
              </a:rPr>
              <a:t>=</a:t>
            </a:r>
            <a:r>
              <a:rPr sz="2800" i="1" spc="-40" dirty="0">
                <a:latin typeface="Times New Roman"/>
                <a:cs typeface="Times New Roman"/>
              </a:rPr>
              <a:t> </a:t>
            </a:r>
            <a:r>
              <a:rPr sz="2800" i="1" dirty="0">
                <a:latin typeface="Times New Roman"/>
                <a:cs typeface="Times New Roman"/>
              </a:rPr>
              <a:t>K</a:t>
            </a:r>
            <a:r>
              <a:rPr sz="2775" i="1" baseline="25525" dirty="0">
                <a:latin typeface="Times New Roman"/>
                <a:cs typeface="Times New Roman"/>
              </a:rPr>
              <a:t>-</a:t>
            </a:r>
            <a:r>
              <a:rPr sz="2775" baseline="25525" dirty="0">
                <a:latin typeface="Times New Roman"/>
                <a:cs typeface="Times New Roman"/>
              </a:rPr>
              <a:t>1</a:t>
            </a:r>
            <a:r>
              <a:rPr sz="2800" i="1" dirty="0">
                <a:latin typeface="Times New Roman"/>
                <a:cs typeface="Times New Roman"/>
              </a:rPr>
              <a:t>x</a:t>
            </a:r>
            <a:endParaRPr sz="2800">
              <a:latin typeface="Times New Roman"/>
              <a:cs typeface="Times New Roman"/>
            </a:endParaRPr>
          </a:p>
        </p:txBody>
      </p:sp>
      <p:sp>
        <p:nvSpPr>
          <p:cNvPr id="38" name="object 38"/>
          <p:cNvSpPr txBox="1"/>
          <p:nvPr/>
        </p:nvSpPr>
        <p:spPr>
          <a:xfrm>
            <a:off x="7460615" y="2512356"/>
            <a:ext cx="1483360" cy="465455"/>
          </a:xfrm>
          <a:prstGeom prst="rect">
            <a:avLst/>
          </a:prstGeom>
        </p:spPr>
        <p:txBody>
          <a:bodyPr vert="horz" wrap="square" lIns="0" tIns="17145" rIns="0" bIns="0" rtlCol="0">
            <a:spAutoFit/>
          </a:bodyPr>
          <a:lstStyle/>
          <a:p>
            <a:pPr marL="38100">
              <a:spcBef>
                <a:spcPts val="135"/>
              </a:spcBef>
            </a:pPr>
            <a:r>
              <a:rPr sz="2800" i="1" dirty="0">
                <a:latin typeface="Times New Roman"/>
                <a:cs typeface="Times New Roman"/>
              </a:rPr>
              <a:t>x</a:t>
            </a:r>
            <a:r>
              <a:rPr sz="2800" i="1" spc="-55" dirty="0">
                <a:latin typeface="Times New Roman"/>
                <a:cs typeface="Times New Roman"/>
              </a:rPr>
              <a:t> </a:t>
            </a:r>
            <a:r>
              <a:rPr sz="2850" spc="-10" dirty="0">
                <a:latin typeface="Tahoma"/>
                <a:cs typeface="Tahoma"/>
              </a:rPr>
              <a:t>’</a:t>
            </a:r>
            <a:r>
              <a:rPr sz="2775" i="1" spc="-15" baseline="-19519" dirty="0">
                <a:latin typeface="Times New Roman"/>
                <a:cs typeface="Times New Roman"/>
              </a:rPr>
              <a:t>c</a:t>
            </a:r>
            <a:r>
              <a:rPr sz="2800" i="1" spc="-10" dirty="0">
                <a:latin typeface="Times New Roman"/>
                <a:cs typeface="Times New Roman"/>
              </a:rPr>
              <a:t>=K</a:t>
            </a:r>
            <a:r>
              <a:rPr sz="2850" spc="-10" dirty="0">
                <a:latin typeface="Tahoma"/>
                <a:cs typeface="Tahoma"/>
              </a:rPr>
              <a:t>’</a:t>
            </a:r>
            <a:r>
              <a:rPr sz="2775" i="1" spc="-15" baseline="25525" dirty="0">
                <a:latin typeface="Times New Roman"/>
                <a:cs typeface="Times New Roman"/>
              </a:rPr>
              <a:t>-</a:t>
            </a:r>
            <a:r>
              <a:rPr sz="2775" spc="-15" baseline="25525" dirty="0">
                <a:latin typeface="Times New Roman"/>
                <a:cs typeface="Times New Roman"/>
              </a:rPr>
              <a:t>1</a:t>
            </a:r>
            <a:r>
              <a:rPr sz="2800" i="1" spc="-10" dirty="0">
                <a:latin typeface="Times New Roman"/>
                <a:cs typeface="Times New Roman"/>
              </a:rPr>
              <a:t>x</a:t>
            </a:r>
            <a:r>
              <a:rPr sz="2850" spc="-10" dirty="0">
                <a:latin typeface="Tahoma"/>
                <a:cs typeface="Tahoma"/>
              </a:rPr>
              <a:t>’</a:t>
            </a:r>
            <a:endParaRPr sz="2850">
              <a:latin typeface="Tahoma"/>
              <a:cs typeface="Tahoma"/>
            </a:endParaRPr>
          </a:p>
        </p:txBody>
      </p:sp>
      <p:sp>
        <p:nvSpPr>
          <p:cNvPr id="39" name="object 39"/>
          <p:cNvSpPr txBox="1"/>
          <p:nvPr/>
        </p:nvSpPr>
        <p:spPr>
          <a:xfrm>
            <a:off x="3431539" y="3455670"/>
            <a:ext cx="3348354" cy="391160"/>
          </a:xfrm>
          <a:prstGeom prst="rect">
            <a:avLst/>
          </a:prstGeom>
        </p:spPr>
        <p:txBody>
          <a:bodyPr vert="horz" wrap="square" lIns="0" tIns="12700" rIns="0" bIns="0" rtlCol="0">
            <a:spAutoFit/>
          </a:bodyPr>
          <a:lstStyle/>
          <a:p>
            <a:pPr marL="12700">
              <a:spcBef>
                <a:spcPts val="100"/>
              </a:spcBef>
            </a:pPr>
            <a:r>
              <a:rPr sz="2400" spc="-5" dirty="0">
                <a:latin typeface="Tahoma"/>
                <a:cs typeface="Tahoma"/>
              </a:rPr>
              <a:t>Coordinates</a:t>
            </a:r>
            <a:r>
              <a:rPr sz="2400" spc="-25" dirty="0">
                <a:latin typeface="Tahoma"/>
                <a:cs typeface="Tahoma"/>
              </a:rPr>
              <a:t> </a:t>
            </a:r>
            <a:r>
              <a:rPr sz="2400" dirty="0">
                <a:latin typeface="Tahoma"/>
                <a:cs typeface="Tahoma"/>
              </a:rPr>
              <a:t>in</a:t>
            </a:r>
            <a:r>
              <a:rPr sz="2400" spc="-30" dirty="0">
                <a:latin typeface="Tahoma"/>
                <a:cs typeface="Tahoma"/>
              </a:rPr>
              <a:t> </a:t>
            </a:r>
            <a:r>
              <a:rPr sz="2400" spc="-10" dirty="0">
                <a:latin typeface="Tahoma"/>
                <a:cs typeface="Tahoma"/>
              </a:rPr>
              <a:t>calibrated</a:t>
            </a:r>
            <a:endParaRPr sz="2400">
              <a:latin typeface="Tahoma"/>
              <a:cs typeface="Tahoma"/>
            </a:endParaRPr>
          </a:p>
        </p:txBody>
      </p:sp>
      <p:sp>
        <p:nvSpPr>
          <p:cNvPr id="40" name="object 40"/>
          <p:cNvSpPr txBox="1"/>
          <p:nvPr/>
        </p:nvSpPr>
        <p:spPr>
          <a:xfrm>
            <a:off x="3431540" y="3819737"/>
            <a:ext cx="1892935" cy="391160"/>
          </a:xfrm>
          <a:prstGeom prst="rect">
            <a:avLst/>
          </a:prstGeom>
        </p:spPr>
        <p:txBody>
          <a:bodyPr vert="horz" wrap="square" lIns="0" tIns="12700" rIns="0" bIns="0" rtlCol="0">
            <a:spAutoFit/>
          </a:bodyPr>
          <a:lstStyle/>
          <a:p>
            <a:pPr marL="12700">
              <a:spcBef>
                <a:spcPts val="100"/>
              </a:spcBef>
            </a:pPr>
            <a:r>
              <a:rPr sz="2400" spc="-5" dirty="0">
                <a:latin typeface="Tahoma"/>
                <a:cs typeface="Tahoma"/>
              </a:rPr>
              <a:t>image</a:t>
            </a:r>
            <a:r>
              <a:rPr sz="2400" spc="-60" dirty="0">
                <a:latin typeface="Tahoma"/>
                <a:cs typeface="Tahoma"/>
              </a:rPr>
              <a:t> </a:t>
            </a:r>
            <a:r>
              <a:rPr sz="2400" spc="-5" dirty="0">
                <a:latin typeface="Tahoma"/>
                <a:cs typeface="Tahoma"/>
              </a:rPr>
              <a:t>planes.</a:t>
            </a:r>
            <a:endParaRPr sz="2400">
              <a:latin typeface="Tahoma"/>
              <a:cs typeface="Tahoma"/>
            </a:endParaRPr>
          </a:p>
        </p:txBody>
      </p:sp>
      <p:sp>
        <p:nvSpPr>
          <p:cNvPr id="41" name="object 41"/>
          <p:cNvSpPr/>
          <p:nvPr/>
        </p:nvSpPr>
        <p:spPr>
          <a:xfrm>
            <a:off x="2937009" y="3143251"/>
            <a:ext cx="416559" cy="700405"/>
          </a:xfrm>
          <a:custGeom>
            <a:avLst/>
            <a:gdLst/>
            <a:ahLst/>
            <a:cxnLst/>
            <a:rect l="l" t="t" r="r" b="b"/>
            <a:pathLst>
              <a:path w="416560" h="700404">
                <a:moveTo>
                  <a:pt x="34791" y="0"/>
                </a:moveTo>
                <a:lnTo>
                  <a:pt x="0" y="77765"/>
                </a:lnTo>
                <a:lnTo>
                  <a:pt x="33873" y="76310"/>
                </a:lnTo>
                <a:lnTo>
                  <a:pt x="38647" y="130454"/>
                </a:lnTo>
                <a:lnTo>
                  <a:pt x="48980" y="194310"/>
                </a:lnTo>
                <a:lnTo>
                  <a:pt x="62956" y="256630"/>
                </a:lnTo>
                <a:lnTo>
                  <a:pt x="80298" y="316911"/>
                </a:lnTo>
                <a:lnTo>
                  <a:pt x="100730" y="374648"/>
                </a:lnTo>
                <a:lnTo>
                  <a:pt x="123974" y="429337"/>
                </a:lnTo>
                <a:lnTo>
                  <a:pt x="149762" y="480472"/>
                </a:lnTo>
                <a:lnTo>
                  <a:pt x="177822" y="527552"/>
                </a:lnTo>
                <a:lnTo>
                  <a:pt x="207893" y="570071"/>
                </a:lnTo>
                <a:lnTo>
                  <a:pt x="239717" y="607519"/>
                </a:lnTo>
                <a:lnTo>
                  <a:pt x="272920" y="639291"/>
                </a:lnTo>
                <a:lnTo>
                  <a:pt x="307468" y="665049"/>
                </a:lnTo>
                <a:lnTo>
                  <a:pt x="343027" y="684156"/>
                </a:lnTo>
                <a:lnTo>
                  <a:pt x="379333" y="696032"/>
                </a:lnTo>
                <a:lnTo>
                  <a:pt x="415523" y="700079"/>
                </a:lnTo>
                <a:lnTo>
                  <a:pt x="416059" y="690570"/>
                </a:lnTo>
                <a:lnTo>
                  <a:pt x="398205" y="689561"/>
                </a:lnTo>
                <a:lnTo>
                  <a:pt x="380904" y="686638"/>
                </a:lnTo>
                <a:lnTo>
                  <a:pt x="329305" y="666904"/>
                </a:lnTo>
                <a:lnTo>
                  <a:pt x="295487" y="645144"/>
                </a:lnTo>
                <a:lnTo>
                  <a:pt x="246305" y="600641"/>
                </a:lnTo>
                <a:lnTo>
                  <a:pt x="215155" y="563906"/>
                </a:lnTo>
                <a:lnTo>
                  <a:pt x="185601" y="522055"/>
                </a:lnTo>
                <a:lnTo>
                  <a:pt x="157946" y="475598"/>
                </a:lnTo>
                <a:lnTo>
                  <a:pt x="132480" y="425049"/>
                </a:lnTo>
                <a:lnTo>
                  <a:pt x="109495" y="370923"/>
                </a:lnTo>
                <a:lnTo>
                  <a:pt x="89278" y="313735"/>
                </a:lnTo>
                <a:lnTo>
                  <a:pt x="72110" y="253998"/>
                </a:lnTo>
                <a:lnTo>
                  <a:pt x="58275" y="192227"/>
                </a:lnTo>
                <a:lnTo>
                  <a:pt x="48050" y="128934"/>
                </a:lnTo>
                <a:lnTo>
                  <a:pt x="43394" y="75900"/>
                </a:lnTo>
                <a:lnTo>
                  <a:pt x="76130" y="74493"/>
                </a:lnTo>
                <a:lnTo>
                  <a:pt x="34791" y="0"/>
                </a:lnTo>
                <a:close/>
              </a:path>
            </a:pathLst>
          </a:custGeom>
          <a:solidFill>
            <a:srgbClr val="000000"/>
          </a:solidFill>
        </p:spPr>
        <p:txBody>
          <a:bodyPr wrap="square" lIns="0" tIns="0" rIns="0" bIns="0" rtlCol="0"/>
          <a:lstStyle/>
          <a:p>
            <a:endParaRPr/>
          </a:p>
        </p:txBody>
      </p:sp>
      <p:sp>
        <p:nvSpPr>
          <p:cNvPr id="42" name="object 42"/>
          <p:cNvSpPr/>
          <p:nvPr/>
        </p:nvSpPr>
        <p:spPr>
          <a:xfrm>
            <a:off x="6828792" y="2722239"/>
            <a:ext cx="492759" cy="1089660"/>
          </a:xfrm>
          <a:custGeom>
            <a:avLst/>
            <a:gdLst/>
            <a:ahLst/>
            <a:cxnLst/>
            <a:rect l="l" t="t" r="r" b="b"/>
            <a:pathLst>
              <a:path w="492760" h="1089660">
                <a:moveTo>
                  <a:pt x="407826" y="0"/>
                </a:moveTo>
                <a:lnTo>
                  <a:pt x="421441" y="33576"/>
                </a:lnTo>
                <a:lnTo>
                  <a:pt x="398814" y="49864"/>
                </a:lnTo>
                <a:lnTo>
                  <a:pt x="377282" y="74648"/>
                </a:lnTo>
                <a:lnTo>
                  <a:pt x="337317" y="136729"/>
                </a:lnTo>
                <a:lnTo>
                  <a:pt x="319199" y="173253"/>
                </a:lnTo>
                <a:lnTo>
                  <a:pt x="302550" y="212915"/>
                </a:lnTo>
                <a:lnTo>
                  <a:pt x="287543" y="255330"/>
                </a:lnTo>
                <a:lnTo>
                  <a:pt x="274354" y="300107"/>
                </a:lnTo>
                <a:lnTo>
                  <a:pt x="263160" y="346857"/>
                </a:lnTo>
                <a:lnTo>
                  <a:pt x="254140" y="395188"/>
                </a:lnTo>
                <a:lnTo>
                  <a:pt x="247476" y="444710"/>
                </a:lnTo>
                <a:lnTo>
                  <a:pt x="243347" y="495034"/>
                </a:lnTo>
                <a:lnTo>
                  <a:pt x="240537" y="595699"/>
                </a:lnTo>
                <a:lnTo>
                  <a:pt x="236449" y="645520"/>
                </a:lnTo>
                <a:lnTo>
                  <a:pt x="229849" y="694560"/>
                </a:lnTo>
                <a:lnTo>
                  <a:pt x="220919" y="742417"/>
                </a:lnTo>
                <a:lnTo>
                  <a:pt x="209838" y="788694"/>
                </a:lnTo>
                <a:lnTo>
                  <a:pt x="196790" y="832991"/>
                </a:lnTo>
                <a:lnTo>
                  <a:pt x="181960" y="874908"/>
                </a:lnTo>
                <a:lnTo>
                  <a:pt x="165535" y="914044"/>
                </a:lnTo>
                <a:lnTo>
                  <a:pt x="147706" y="949995"/>
                </a:lnTo>
                <a:lnTo>
                  <a:pt x="108628" y="1010734"/>
                </a:lnTo>
                <a:lnTo>
                  <a:pt x="66128" y="1054143"/>
                </a:lnTo>
                <a:lnTo>
                  <a:pt x="22463" y="1076849"/>
                </a:lnTo>
                <a:lnTo>
                  <a:pt x="0" y="1079864"/>
                </a:lnTo>
                <a:lnTo>
                  <a:pt x="1267" y="1089305"/>
                </a:lnTo>
                <a:lnTo>
                  <a:pt x="49114" y="1076479"/>
                </a:lnTo>
                <a:lnTo>
                  <a:pt x="94162" y="1041815"/>
                </a:lnTo>
                <a:lnTo>
                  <a:pt x="136443" y="987859"/>
                </a:lnTo>
                <a:lnTo>
                  <a:pt x="155914" y="954827"/>
                </a:lnTo>
                <a:lnTo>
                  <a:pt x="174067" y="918278"/>
                </a:lnTo>
                <a:lnTo>
                  <a:pt x="190742" y="878597"/>
                </a:lnTo>
                <a:lnTo>
                  <a:pt x="205770" y="836170"/>
                </a:lnTo>
                <a:lnTo>
                  <a:pt x="218974" y="791387"/>
                </a:lnTo>
                <a:lnTo>
                  <a:pt x="230181" y="744636"/>
                </a:lnTo>
                <a:lnTo>
                  <a:pt x="239213" y="696307"/>
                </a:lnTo>
                <a:lnTo>
                  <a:pt x="245889" y="646793"/>
                </a:lnTo>
                <a:lnTo>
                  <a:pt x="250031" y="596480"/>
                </a:lnTo>
                <a:lnTo>
                  <a:pt x="252868" y="495301"/>
                </a:lnTo>
                <a:lnTo>
                  <a:pt x="256969" y="445491"/>
                </a:lnTo>
                <a:lnTo>
                  <a:pt x="263580" y="396459"/>
                </a:lnTo>
                <a:lnTo>
                  <a:pt x="272524" y="348604"/>
                </a:lnTo>
                <a:lnTo>
                  <a:pt x="283617" y="302327"/>
                </a:lnTo>
                <a:lnTo>
                  <a:pt x="296680" y="258023"/>
                </a:lnTo>
                <a:lnTo>
                  <a:pt x="311529" y="216094"/>
                </a:lnTo>
                <a:lnTo>
                  <a:pt x="327981" y="176941"/>
                </a:lnTo>
                <a:lnTo>
                  <a:pt x="345848" y="140963"/>
                </a:lnTo>
                <a:lnTo>
                  <a:pt x="385060" y="80148"/>
                </a:lnTo>
                <a:lnTo>
                  <a:pt x="425121" y="42650"/>
                </a:lnTo>
                <a:lnTo>
                  <a:pt x="436460" y="70615"/>
                </a:lnTo>
                <a:lnTo>
                  <a:pt x="492758" y="6672"/>
                </a:lnTo>
                <a:lnTo>
                  <a:pt x="407826" y="0"/>
                </a:lnTo>
                <a:close/>
              </a:path>
            </a:pathLst>
          </a:custGeom>
          <a:solidFill>
            <a:srgbClr val="000000"/>
          </a:solidFill>
        </p:spPr>
        <p:txBody>
          <a:bodyPr wrap="square" lIns="0" tIns="0" rIns="0" bIns="0" rtlCol="0"/>
          <a:lstStyle/>
          <a:p>
            <a:endParaRPr/>
          </a:p>
        </p:txBody>
      </p:sp>
      <p:sp>
        <p:nvSpPr>
          <p:cNvPr id="43" name="object 43"/>
          <p:cNvSpPr txBox="1"/>
          <p:nvPr/>
        </p:nvSpPr>
        <p:spPr>
          <a:xfrm>
            <a:off x="7079615" y="3547406"/>
            <a:ext cx="1231900" cy="465455"/>
          </a:xfrm>
          <a:prstGeom prst="rect">
            <a:avLst/>
          </a:prstGeom>
        </p:spPr>
        <p:txBody>
          <a:bodyPr vert="horz" wrap="square" lIns="0" tIns="17145" rIns="0" bIns="0" rtlCol="0">
            <a:spAutoFit/>
          </a:bodyPr>
          <a:lstStyle/>
          <a:p>
            <a:pPr marL="38100">
              <a:spcBef>
                <a:spcPts val="135"/>
              </a:spcBef>
            </a:pPr>
            <a:r>
              <a:rPr sz="2800" i="1" spc="-10" dirty="0">
                <a:latin typeface="Times New Roman"/>
                <a:cs typeface="Times New Roman"/>
              </a:rPr>
              <a:t>x</a:t>
            </a:r>
            <a:r>
              <a:rPr sz="2850" spc="-10" dirty="0">
                <a:latin typeface="Tahoma"/>
                <a:cs typeface="Tahoma"/>
              </a:rPr>
              <a:t>’</a:t>
            </a:r>
            <a:r>
              <a:rPr sz="2775" i="1" spc="-15" baseline="25525" dirty="0">
                <a:latin typeface="Times New Roman"/>
                <a:cs typeface="Times New Roman"/>
              </a:rPr>
              <a:t>T</a:t>
            </a:r>
            <a:r>
              <a:rPr sz="2800" i="1" spc="-10" dirty="0">
                <a:latin typeface="Times New Roman"/>
                <a:cs typeface="Times New Roman"/>
              </a:rPr>
              <a:t>Fx=</a:t>
            </a:r>
            <a:r>
              <a:rPr sz="2800" spc="-10" dirty="0">
                <a:latin typeface="Times New Roman"/>
                <a:cs typeface="Times New Roman"/>
              </a:rPr>
              <a:t>0</a:t>
            </a:r>
            <a:endParaRPr sz="2800">
              <a:latin typeface="Times New Roman"/>
              <a:cs typeface="Times New Roman"/>
            </a:endParaRPr>
          </a:p>
        </p:txBody>
      </p:sp>
      <p:sp>
        <p:nvSpPr>
          <p:cNvPr id="44" name="object 44"/>
          <p:cNvSpPr txBox="1"/>
          <p:nvPr/>
        </p:nvSpPr>
        <p:spPr>
          <a:xfrm>
            <a:off x="6635115" y="3970719"/>
            <a:ext cx="2813050" cy="465455"/>
          </a:xfrm>
          <a:prstGeom prst="rect">
            <a:avLst/>
          </a:prstGeom>
        </p:spPr>
        <p:txBody>
          <a:bodyPr vert="horz" wrap="square" lIns="0" tIns="17145" rIns="0" bIns="0" rtlCol="0">
            <a:spAutoFit/>
          </a:bodyPr>
          <a:lstStyle/>
          <a:p>
            <a:pPr marL="38100">
              <a:spcBef>
                <a:spcPts val="135"/>
              </a:spcBef>
            </a:pPr>
            <a:r>
              <a:rPr sz="2800" spc="-10" dirty="0">
                <a:latin typeface="Wingdings"/>
                <a:cs typeface="Wingdings"/>
              </a:rPr>
              <a:t></a:t>
            </a:r>
            <a:r>
              <a:rPr sz="2800" spc="-10" dirty="0">
                <a:latin typeface="Times New Roman"/>
                <a:cs typeface="Times New Roman"/>
              </a:rPr>
              <a:t>(</a:t>
            </a:r>
            <a:r>
              <a:rPr sz="2800" i="1" spc="-10" dirty="0">
                <a:latin typeface="Times New Roman"/>
                <a:cs typeface="Times New Roman"/>
              </a:rPr>
              <a:t>K</a:t>
            </a:r>
            <a:r>
              <a:rPr sz="2850" spc="-10" dirty="0">
                <a:latin typeface="Tahoma"/>
                <a:cs typeface="Tahoma"/>
              </a:rPr>
              <a:t>’</a:t>
            </a:r>
            <a:r>
              <a:rPr sz="2800" i="1" spc="-10" dirty="0">
                <a:latin typeface="Times New Roman"/>
                <a:cs typeface="Times New Roman"/>
              </a:rPr>
              <a:t>x</a:t>
            </a:r>
            <a:r>
              <a:rPr sz="2800" i="1" spc="90" dirty="0">
                <a:latin typeface="Times New Roman"/>
                <a:cs typeface="Times New Roman"/>
              </a:rPr>
              <a:t> </a:t>
            </a:r>
            <a:r>
              <a:rPr sz="2850" spc="-5" dirty="0">
                <a:latin typeface="Tahoma"/>
                <a:cs typeface="Tahoma"/>
              </a:rPr>
              <a:t>’</a:t>
            </a:r>
            <a:r>
              <a:rPr sz="2800" spc="-5" dirty="0">
                <a:latin typeface="Times New Roman"/>
                <a:cs typeface="Times New Roman"/>
              </a:rPr>
              <a:t>)</a:t>
            </a:r>
            <a:r>
              <a:rPr sz="2775" i="1" spc="-7" baseline="25525" dirty="0">
                <a:latin typeface="Times New Roman"/>
                <a:cs typeface="Times New Roman"/>
              </a:rPr>
              <a:t>T</a:t>
            </a:r>
            <a:r>
              <a:rPr sz="2800" i="1" spc="-5" dirty="0">
                <a:latin typeface="Times New Roman"/>
                <a:cs typeface="Times New Roman"/>
              </a:rPr>
              <a:t>F</a:t>
            </a:r>
            <a:r>
              <a:rPr sz="2800" spc="-5" dirty="0">
                <a:latin typeface="Times New Roman"/>
                <a:cs typeface="Times New Roman"/>
              </a:rPr>
              <a:t>(</a:t>
            </a:r>
            <a:r>
              <a:rPr sz="2800" i="1" spc="-5" dirty="0">
                <a:latin typeface="Times New Roman"/>
                <a:cs typeface="Times New Roman"/>
              </a:rPr>
              <a:t>Kx</a:t>
            </a:r>
            <a:r>
              <a:rPr sz="2800" i="1" spc="95" dirty="0">
                <a:latin typeface="Times New Roman"/>
                <a:cs typeface="Times New Roman"/>
              </a:rPr>
              <a:t> </a:t>
            </a:r>
            <a:r>
              <a:rPr sz="2800" dirty="0">
                <a:latin typeface="Times New Roman"/>
                <a:cs typeface="Times New Roman"/>
              </a:rPr>
              <a:t>)</a:t>
            </a:r>
            <a:r>
              <a:rPr sz="2800" i="1" dirty="0">
                <a:latin typeface="Times New Roman"/>
                <a:cs typeface="Times New Roman"/>
              </a:rPr>
              <a:t>=</a:t>
            </a:r>
            <a:r>
              <a:rPr sz="2800" dirty="0">
                <a:latin typeface="Times New Roman"/>
                <a:cs typeface="Times New Roman"/>
              </a:rPr>
              <a:t>0</a:t>
            </a:r>
            <a:endParaRPr sz="2800">
              <a:latin typeface="Times New Roman"/>
              <a:cs typeface="Times New Roman"/>
            </a:endParaRPr>
          </a:p>
        </p:txBody>
      </p:sp>
      <p:sp>
        <p:nvSpPr>
          <p:cNvPr id="45" name="object 45"/>
          <p:cNvSpPr txBox="1"/>
          <p:nvPr/>
        </p:nvSpPr>
        <p:spPr>
          <a:xfrm>
            <a:off x="7344728" y="4184841"/>
            <a:ext cx="1542415" cy="547370"/>
          </a:xfrm>
          <a:prstGeom prst="rect">
            <a:avLst/>
          </a:prstGeom>
        </p:spPr>
        <p:txBody>
          <a:bodyPr vert="horz" wrap="square" lIns="0" tIns="14604" rIns="0" bIns="0" rtlCol="0">
            <a:spAutoFit/>
          </a:bodyPr>
          <a:lstStyle/>
          <a:p>
            <a:pPr marL="263525">
              <a:lnSpc>
                <a:spcPts val="2045"/>
              </a:lnSpc>
              <a:spcBef>
                <a:spcPts val="114"/>
              </a:spcBef>
              <a:tabLst>
                <a:tab pos="1423670" algn="l"/>
              </a:tabLst>
            </a:pPr>
            <a:r>
              <a:rPr sz="1850" i="1" spc="5" dirty="0">
                <a:latin typeface="Times New Roman"/>
                <a:cs typeface="Times New Roman"/>
              </a:rPr>
              <a:t>c	c</a:t>
            </a:r>
            <a:endParaRPr sz="1850">
              <a:latin typeface="Times New Roman"/>
              <a:cs typeface="Times New Roman"/>
            </a:endParaRPr>
          </a:p>
          <a:p>
            <a:pPr marL="12700">
              <a:lnSpc>
                <a:spcPts val="2045"/>
              </a:lnSpc>
              <a:tabLst>
                <a:tab pos="455295" algn="l"/>
              </a:tabLst>
            </a:pPr>
            <a:r>
              <a:rPr sz="1850" i="1" spc="5" dirty="0">
                <a:latin typeface="Times New Roman"/>
                <a:cs typeface="Times New Roman"/>
              </a:rPr>
              <a:t>T	T</a:t>
            </a:r>
            <a:endParaRPr sz="1850">
              <a:latin typeface="Times New Roman"/>
              <a:cs typeface="Times New Roman"/>
            </a:endParaRPr>
          </a:p>
        </p:txBody>
      </p:sp>
      <p:sp>
        <p:nvSpPr>
          <p:cNvPr id="46" name="object 46"/>
          <p:cNvSpPr txBox="1"/>
          <p:nvPr/>
        </p:nvSpPr>
        <p:spPr>
          <a:xfrm>
            <a:off x="6635116" y="4398284"/>
            <a:ext cx="2428875" cy="465455"/>
          </a:xfrm>
          <a:prstGeom prst="rect">
            <a:avLst/>
          </a:prstGeom>
        </p:spPr>
        <p:txBody>
          <a:bodyPr vert="horz" wrap="square" lIns="0" tIns="17145" rIns="0" bIns="0" rtlCol="0">
            <a:spAutoFit/>
          </a:bodyPr>
          <a:lstStyle/>
          <a:p>
            <a:pPr marL="38100">
              <a:spcBef>
                <a:spcPts val="135"/>
              </a:spcBef>
              <a:tabLst>
                <a:tab pos="853440" algn="l"/>
              </a:tabLst>
            </a:pPr>
            <a:r>
              <a:rPr sz="2800" spc="-10" dirty="0">
                <a:latin typeface="Wingdings"/>
                <a:cs typeface="Wingdings"/>
              </a:rPr>
              <a:t></a:t>
            </a:r>
            <a:r>
              <a:rPr sz="2800" i="1" spc="-10" dirty="0">
                <a:latin typeface="Times New Roman"/>
                <a:cs typeface="Times New Roman"/>
              </a:rPr>
              <a:t>x</a:t>
            </a:r>
            <a:r>
              <a:rPr sz="2850" spc="-10" dirty="0">
                <a:latin typeface="Tahoma"/>
                <a:cs typeface="Tahoma"/>
              </a:rPr>
              <a:t>’</a:t>
            </a:r>
            <a:r>
              <a:rPr sz="2775" i="1" spc="-15" baseline="-19519" dirty="0">
                <a:latin typeface="Times New Roman"/>
                <a:cs typeface="Times New Roman"/>
              </a:rPr>
              <a:t>c	</a:t>
            </a:r>
            <a:r>
              <a:rPr sz="2800" i="1" spc="-15" dirty="0">
                <a:latin typeface="Times New Roman"/>
                <a:cs typeface="Times New Roman"/>
              </a:rPr>
              <a:t>K</a:t>
            </a:r>
            <a:r>
              <a:rPr sz="2850" spc="-15" dirty="0">
                <a:latin typeface="Tahoma"/>
                <a:cs typeface="Tahoma"/>
              </a:rPr>
              <a:t>’</a:t>
            </a:r>
            <a:r>
              <a:rPr sz="2850" spc="75" dirty="0">
                <a:latin typeface="Tahoma"/>
                <a:cs typeface="Tahoma"/>
              </a:rPr>
              <a:t> </a:t>
            </a:r>
            <a:r>
              <a:rPr sz="2800" i="1" spc="-5" dirty="0">
                <a:latin typeface="Times New Roman"/>
                <a:cs typeface="Times New Roman"/>
              </a:rPr>
              <a:t>FKx</a:t>
            </a:r>
            <a:r>
              <a:rPr sz="2775" i="1" spc="-7" baseline="-19519" dirty="0">
                <a:latin typeface="Times New Roman"/>
                <a:cs typeface="Times New Roman"/>
              </a:rPr>
              <a:t>c</a:t>
            </a:r>
            <a:r>
              <a:rPr sz="2800" spc="-5" dirty="0">
                <a:latin typeface="Times New Roman"/>
                <a:cs typeface="Times New Roman"/>
              </a:rPr>
              <a:t>=0</a:t>
            </a:r>
            <a:endParaRPr sz="2800">
              <a:latin typeface="Times New Roman"/>
              <a:cs typeface="Times New Roman"/>
            </a:endParaRPr>
          </a:p>
        </p:txBody>
      </p:sp>
      <p:sp>
        <p:nvSpPr>
          <p:cNvPr id="47" name="object 47"/>
          <p:cNvSpPr txBox="1"/>
          <p:nvPr/>
        </p:nvSpPr>
        <p:spPr>
          <a:xfrm>
            <a:off x="7239952" y="5039995"/>
            <a:ext cx="130810" cy="309880"/>
          </a:xfrm>
          <a:prstGeom prst="rect">
            <a:avLst/>
          </a:prstGeom>
        </p:spPr>
        <p:txBody>
          <a:bodyPr vert="horz" wrap="square" lIns="0" tIns="14604" rIns="0" bIns="0" rtlCol="0">
            <a:spAutoFit/>
          </a:bodyPr>
          <a:lstStyle/>
          <a:p>
            <a:pPr marL="12700">
              <a:spcBef>
                <a:spcPts val="114"/>
              </a:spcBef>
            </a:pPr>
            <a:r>
              <a:rPr sz="1850" i="1" spc="5" dirty="0">
                <a:latin typeface="Times New Roman"/>
                <a:cs typeface="Times New Roman"/>
              </a:rPr>
              <a:t>c</a:t>
            </a:r>
            <a:endParaRPr sz="1850">
              <a:latin typeface="Times New Roman"/>
              <a:cs typeface="Times New Roman"/>
            </a:endParaRPr>
          </a:p>
        </p:txBody>
      </p:sp>
      <p:sp>
        <p:nvSpPr>
          <p:cNvPr id="48" name="object 48"/>
          <p:cNvSpPr txBox="1"/>
          <p:nvPr/>
        </p:nvSpPr>
        <p:spPr>
          <a:xfrm>
            <a:off x="6635115" y="4825873"/>
            <a:ext cx="2667000" cy="465455"/>
          </a:xfrm>
          <a:prstGeom prst="rect">
            <a:avLst/>
          </a:prstGeom>
        </p:spPr>
        <p:txBody>
          <a:bodyPr vert="horz" wrap="square" lIns="0" tIns="17145" rIns="0" bIns="0" rtlCol="0">
            <a:spAutoFit/>
          </a:bodyPr>
          <a:lstStyle/>
          <a:p>
            <a:pPr marL="38100">
              <a:spcBef>
                <a:spcPts val="135"/>
              </a:spcBef>
            </a:pPr>
            <a:r>
              <a:rPr sz="2800" spc="-15" dirty="0">
                <a:latin typeface="Wingdings"/>
                <a:cs typeface="Wingdings"/>
              </a:rPr>
              <a:t></a:t>
            </a:r>
            <a:r>
              <a:rPr sz="2800" i="1" spc="-15" dirty="0">
                <a:latin typeface="Times New Roman"/>
                <a:cs typeface="Times New Roman"/>
              </a:rPr>
              <a:t>x</a:t>
            </a:r>
            <a:r>
              <a:rPr sz="2850" spc="-15" dirty="0">
                <a:latin typeface="Tahoma"/>
                <a:cs typeface="Tahoma"/>
              </a:rPr>
              <a:t>’</a:t>
            </a:r>
            <a:r>
              <a:rPr sz="2850" spc="-95" dirty="0">
                <a:latin typeface="Tahoma"/>
                <a:cs typeface="Tahoma"/>
              </a:rPr>
              <a:t> </a:t>
            </a:r>
            <a:r>
              <a:rPr sz="2775" i="1" spc="-7" baseline="25525" dirty="0">
                <a:latin typeface="Times New Roman"/>
                <a:cs typeface="Times New Roman"/>
              </a:rPr>
              <a:t>T</a:t>
            </a:r>
            <a:r>
              <a:rPr sz="2800" spc="-5" dirty="0">
                <a:latin typeface="Times New Roman"/>
                <a:cs typeface="Times New Roman"/>
              </a:rPr>
              <a:t>(</a:t>
            </a:r>
            <a:r>
              <a:rPr sz="2800" i="1" spc="-5" dirty="0">
                <a:latin typeface="Times New Roman"/>
                <a:cs typeface="Times New Roman"/>
              </a:rPr>
              <a:t>K</a:t>
            </a:r>
            <a:r>
              <a:rPr sz="2850" spc="-5" dirty="0">
                <a:latin typeface="Tahoma"/>
                <a:cs typeface="Tahoma"/>
              </a:rPr>
              <a:t>’</a:t>
            </a:r>
            <a:r>
              <a:rPr sz="2775" i="1" spc="-7" baseline="25525" dirty="0">
                <a:latin typeface="Times New Roman"/>
                <a:cs typeface="Times New Roman"/>
              </a:rPr>
              <a:t>T</a:t>
            </a:r>
            <a:r>
              <a:rPr sz="2800" i="1" spc="-5" dirty="0">
                <a:latin typeface="Times New Roman"/>
                <a:cs typeface="Times New Roman"/>
              </a:rPr>
              <a:t>FK</a:t>
            </a:r>
            <a:r>
              <a:rPr sz="2800" spc="-5" dirty="0">
                <a:latin typeface="Times New Roman"/>
                <a:cs typeface="Times New Roman"/>
              </a:rPr>
              <a:t>)</a:t>
            </a:r>
            <a:r>
              <a:rPr sz="2800" i="1" spc="-5" dirty="0">
                <a:latin typeface="Times New Roman"/>
                <a:cs typeface="Times New Roman"/>
              </a:rPr>
              <a:t>x</a:t>
            </a:r>
            <a:r>
              <a:rPr sz="2800" i="1" spc="90" dirty="0">
                <a:latin typeface="Times New Roman"/>
                <a:cs typeface="Times New Roman"/>
              </a:rPr>
              <a:t> </a:t>
            </a:r>
            <a:r>
              <a:rPr sz="2800" spc="-5" dirty="0">
                <a:latin typeface="Times New Roman"/>
                <a:cs typeface="Times New Roman"/>
              </a:rPr>
              <a:t>=0</a:t>
            </a:r>
            <a:endParaRPr sz="2800">
              <a:latin typeface="Times New Roman"/>
              <a:cs typeface="Times New Roman"/>
            </a:endParaRPr>
          </a:p>
        </p:txBody>
      </p:sp>
      <p:sp>
        <p:nvSpPr>
          <p:cNvPr id="49" name="object 49"/>
          <p:cNvSpPr txBox="1"/>
          <p:nvPr/>
        </p:nvSpPr>
        <p:spPr>
          <a:xfrm>
            <a:off x="4561840" y="2725080"/>
            <a:ext cx="1426845" cy="524510"/>
          </a:xfrm>
          <a:prstGeom prst="rect">
            <a:avLst/>
          </a:prstGeom>
        </p:spPr>
        <p:txBody>
          <a:bodyPr vert="horz" wrap="square" lIns="0" tIns="17145" rIns="0" bIns="0" rtlCol="0">
            <a:spAutoFit/>
          </a:bodyPr>
          <a:lstStyle/>
          <a:p>
            <a:pPr marL="50800">
              <a:lnSpc>
                <a:spcPts val="2545"/>
              </a:lnSpc>
              <a:spcBef>
                <a:spcPts val="135"/>
              </a:spcBef>
            </a:pPr>
            <a:r>
              <a:rPr sz="2800" i="1" spc="-15" dirty="0">
                <a:latin typeface="Times New Roman"/>
                <a:cs typeface="Times New Roman"/>
              </a:rPr>
              <a:t>x</a:t>
            </a:r>
            <a:r>
              <a:rPr sz="2850" spc="-15" dirty="0">
                <a:latin typeface="Tahoma"/>
                <a:cs typeface="Tahoma"/>
              </a:rPr>
              <a:t>’</a:t>
            </a:r>
            <a:r>
              <a:rPr sz="2850" spc="-105" dirty="0">
                <a:latin typeface="Tahoma"/>
                <a:cs typeface="Tahoma"/>
              </a:rPr>
              <a:t> </a:t>
            </a:r>
            <a:r>
              <a:rPr sz="2775" i="1" baseline="25525" dirty="0">
                <a:latin typeface="Times New Roman"/>
                <a:cs typeface="Times New Roman"/>
              </a:rPr>
              <a:t>T</a:t>
            </a:r>
            <a:r>
              <a:rPr sz="2800" i="1" dirty="0">
                <a:latin typeface="Times New Roman"/>
                <a:cs typeface="Times New Roman"/>
              </a:rPr>
              <a:t>Ex</a:t>
            </a:r>
            <a:r>
              <a:rPr sz="2800" i="1" spc="80" dirty="0">
                <a:latin typeface="Times New Roman"/>
                <a:cs typeface="Times New Roman"/>
              </a:rPr>
              <a:t> </a:t>
            </a:r>
            <a:r>
              <a:rPr sz="2800" spc="-5" dirty="0">
                <a:latin typeface="Times New Roman"/>
                <a:cs typeface="Times New Roman"/>
              </a:rPr>
              <a:t>=0</a:t>
            </a:r>
            <a:endParaRPr sz="2800">
              <a:latin typeface="Times New Roman"/>
              <a:cs typeface="Times New Roman"/>
            </a:endParaRPr>
          </a:p>
          <a:p>
            <a:pPr marL="282575">
              <a:lnSpc>
                <a:spcPts val="1345"/>
              </a:lnSpc>
              <a:tabLst>
                <a:tab pos="893444" algn="l"/>
              </a:tabLst>
            </a:pPr>
            <a:r>
              <a:rPr sz="1850" i="1" spc="5" dirty="0">
                <a:latin typeface="Times New Roman"/>
                <a:cs typeface="Times New Roman"/>
              </a:rPr>
              <a:t>c	c</a:t>
            </a:r>
            <a:endParaRPr sz="1850">
              <a:latin typeface="Times New Roman"/>
              <a:cs typeface="Times New Roman"/>
            </a:endParaRPr>
          </a:p>
        </p:txBody>
      </p:sp>
      <p:sp>
        <p:nvSpPr>
          <p:cNvPr id="50" name="object 50"/>
          <p:cNvSpPr txBox="1"/>
          <p:nvPr/>
        </p:nvSpPr>
        <p:spPr>
          <a:xfrm>
            <a:off x="6843078" y="5619433"/>
            <a:ext cx="243204" cy="452120"/>
          </a:xfrm>
          <a:prstGeom prst="rect">
            <a:avLst/>
          </a:prstGeom>
        </p:spPr>
        <p:txBody>
          <a:bodyPr vert="horz" wrap="square" lIns="0" tIns="12700" rIns="0" bIns="0" rtlCol="0">
            <a:spAutoFit/>
          </a:bodyPr>
          <a:lstStyle/>
          <a:p>
            <a:pPr marL="12700">
              <a:spcBef>
                <a:spcPts val="100"/>
              </a:spcBef>
            </a:pPr>
            <a:r>
              <a:rPr sz="2800" i="1" dirty="0">
                <a:latin typeface="Times New Roman"/>
                <a:cs typeface="Times New Roman"/>
              </a:rPr>
              <a:t>E</a:t>
            </a:r>
            <a:endParaRPr sz="2800">
              <a:latin typeface="Times New Roman"/>
              <a:cs typeface="Times New Roman"/>
            </a:endParaRPr>
          </a:p>
        </p:txBody>
      </p:sp>
      <p:sp>
        <p:nvSpPr>
          <p:cNvPr id="51" name="object 51"/>
          <p:cNvSpPr/>
          <p:nvPr/>
        </p:nvSpPr>
        <p:spPr>
          <a:xfrm>
            <a:off x="7100693" y="5318759"/>
            <a:ext cx="748030" cy="535940"/>
          </a:xfrm>
          <a:custGeom>
            <a:avLst/>
            <a:gdLst/>
            <a:ahLst/>
            <a:cxnLst/>
            <a:rect l="l" t="t" r="r" b="b"/>
            <a:pathLst>
              <a:path w="748029" h="535939">
                <a:moveTo>
                  <a:pt x="668597" y="0"/>
                </a:moveTo>
                <a:lnTo>
                  <a:pt x="671668" y="34119"/>
                </a:lnTo>
                <a:lnTo>
                  <a:pt x="642735" y="38882"/>
                </a:lnTo>
                <a:lnTo>
                  <a:pt x="609053" y="48108"/>
                </a:lnTo>
                <a:lnTo>
                  <a:pt x="545278" y="73035"/>
                </a:lnTo>
                <a:lnTo>
                  <a:pt x="488080" y="105397"/>
                </a:lnTo>
                <a:lnTo>
                  <a:pt x="439627" y="143789"/>
                </a:lnTo>
                <a:lnTo>
                  <a:pt x="402116" y="186852"/>
                </a:lnTo>
                <a:lnTo>
                  <a:pt x="377849" y="233272"/>
                </a:lnTo>
                <a:lnTo>
                  <a:pt x="367200" y="303713"/>
                </a:lnTo>
                <a:lnTo>
                  <a:pt x="361148" y="326197"/>
                </a:lnTo>
                <a:lnTo>
                  <a:pt x="338175" y="370014"/>
                </a:lnTo>
                <a:lnTo>
                  <a:pt x="301937" y="411590"/>
                </a:lnTo>
                <a:lnTo>
                  <a:pt x="254725" y="448986"/>
                </a:lnTo>
                <a:lnTo>
                  <a:pt x="198743" y="480657"/>
                </a:lnTo>
                <a:lnTo>
                  <a:pt x="136213" y="505097"/>
                </a:lnTo>
                <a:lnTo>
                  <a:pt x="69358" y="520833"/>
                </a:lnTo>
                <a:lnTo>
                  <a:pt x="0" y="526419"/>
                </a:lnTo>
                <a:lnTo>
                  <a:pt x="389" y="535936"/>
                </a:lnTo>
                <a:lnTo>
                  <a:pt x="70496" y="530290"/>
                </a:lnTo>
                <a:lnTo>
                  <a:pt x="138727" y="514284"/>
                </a:lnTo>
                <a:lnTo>
                  <a:pt x="202519" y="489401"/>
                </a:lnTo>
                <a:lnTo>
                  <a:pt x="259716" y="457099"/>
                </a:lnTo>
                <a:lnTo>
                  <a:pt x="308159" y="418802"/>
                </a:lnTo>
                <a:lnTo>
                  <a:pt x="345669" y="375894"/>
                </a:lnTo>
                <a:lnTo>
                  <a:pt x="370251" y="329021"/>
                </a:lnTo>
                <a:lnTo>
                  <a:pt x="380900" y="258579"/>
                </a:lnTo>
                <a:lnTo>
                  <a:pt x="386952" y="236099"/>
                </a:lnTo>
                <a:lnTo>
                  <a:pt x="410241" y="191823"/>
                </a:lnTo>
                <a:lnTo>
                  <a:pt x="446479" y="150403"/>
                </a:lnTo>
                <a:lnTo>
                  <a:pt x="493682" y="113101"/>
                </a:lnTo>
                <a:lnTo>
                  <a:pt x="549662" y="81490"/>
                </a:lnTo>
                <a:lnTo>
                  <a:pt x="612208" y="57095"/>
                </a:lnTo>
                <a:lnTo>
                  <a:pt x="672523" y="43615"/>
                </a:lnTo>
                <a:lnTo>
                  <a:pt x="675429" y="75892"/>
                </a:lnTo>
                <a:lnTo>
                  <a:pt x="747906" y="31114"/>
                </a:lnTo>
                <a:lnTo>
                  <a:pt x="668597" y="0"/>
                </a:lnTo>
                <a:close/>
              </a:path>
            </a:pathLst>
          </a:custGeom>
          <a:solidFill>
            <a:srgbClr val="000000"/>
          </a:solidFill>
        </p:spPr>
        <p:txBody>
          <a:bodyPr wrap="square" lIns="0" tIns="0" rIns="0" bIns="0" rtlCol="0"/>
          <a:lstStyle/>
          <a:p>
            <a:endParaRPr/>
          </a:p>
        </p:txBody>
      </p:sp>
      <p:sp>
        <p:nvSpPr>
          <p:cNvPr id="52" name="object 52"/>
          <p:cNvSpPr txBox="1"/>
          <p:nvPr/>
        </p:nvSpPr>
        <p:spPr>
          <a:xfrm>
            <a:off x="8081328" y="4976763"/>
            <a:ext cx="1783714" cy="1773555"/>
          </a:xfrm>
          <a:prstGeom prst="rect">
            <a:avLst/>
          </a:prstGeom>
        </p:spPr>
        <p:txBody>
          <a:bodyPr vert="horz" wrap="square" lIns="0" tIns="78105" rIns="0" bIns="0" rtlCol="0">
            <a:spAutoFit/>
          </a:bodyPr>
          <a:lstStyle/>
          <a:p>
            <a:pPr marR="269875" algn="ctr">
              <a:spcBef>
                <a:spcPts val="615"/>
              </a:spcBef>
            </a:pPr>
            <a:r>
              <a:rPr sz="1850" i="1" spc="5" dirty="0">
                <a:latin typeface="Times New Roman"/>
                <a:cs typeface="Times New Roman"/>
              </a:rPr>
              <a:t>c</a:t>
            </a:r>
            <a:endParaRPr sz="1850">
              <a:latin typeface="Times New Roman"/>
              <a:cs typeface="Times New Roman"/>
            </a:endParaRPr>
          </a:p>
          <a:p>
            <a:pPr marL="92075" marR="30480" indent="-53975">
              <a:lnSpc>
                <a:spcPct val="101099"/>
              </a:lnSpc>
              <a:spcBef>
                <a:spcPts val="770"/>
              </a:spcBef>
            </a:pPr>
            <a:r>
              <a:rPr sz="2800" i="1" dirty="0">
                <a:latin typeface="Times New Roman"/>
                <a:cs typeface="Times New Roman"/>
              </a:rPr>
              <a:t>E</a:t>
            </a:r>
            <a:r>
              <a:rPr sz="2800" i="1" spc="-10" dirty="0">
                <a:latin typeface="Times New Roman"/>
                <a:cs typeface="Times New Roman"/>
              </a:rPr>
              <a:t>e</a:t>
            </a:r>
            <a:r>
              <a:rPr sz="2775" i="1" baseline="-19519" dirty="0">
                <a:latin typeface="Times New Roman"/>
                <a:cs typeface="Times New Roman"/>
              </a:rPr>
              <a:t>c</a:t>
            </a:r>
            <a:r>
              <a:rPr sz="2800" i="1" spc="-5" dirty="0">
                <a:latin typeface="Times New Roman"/>
                <a:cs typeface="Times New Roman"/>
              </a:rPr>
              <a:t>=</a:t>
            </a:r>
            <a:r>
              <a:rPr sz="2800" i="1" spc="-10" dirty="0">
                <a:latin typeface="Times New Roman"/>
                <a:cs typeface="Times New Roman"/>
              </a:rPr>
              <a:t>e</a:t>
            </a:r>
            <a:r>
              <a:rPr sz="2850" spc="-20" dirty="0">
                <a:latin typeface="Tahoma"/>
                <a:cs typeface="Tahoma"/>
              </a:rPr>
              <a:t>’</a:t>
            </a:r>
            <a:r>
              <a:rPr sz="2775" i="1" baseline="-19519" dirty="0">
                <a:latin typeface="Times New Roman"/>
                <a:cs typeface="Times New Roman"/>
              </a:rPr>
              <a:t>c</a:t>
            </a:r>
            <a:r>
              <a:rPr sz="2800" i="1" dirty="0">
                <a:latin typeface="Times New Roman"/>
                <a:cs typeface="Times New Roman"/>
              </a:rPr>
              <a:t>E</a:t>
            </a:r>
            <a:r>
              <a:rPr sz="2800" i="1" spc="-5" dirty="0">
                <a:latin typeface="Times New Roman"/>
                <a:cs typeface="Times New Roman"/>
              </a:rPr>
              <a:t>=</a:t>
            </a:r>
            <a:r>
              <a:rPr sz="2800" dirty="0">
                <a:latin typeface="Tahoma"/>
                <a:cs typeface="Tahoma"/>
              </a:rPr>
              <a:t>0  </a:t>
            </a:r>
            <a:r>
              <a:rPr sz="2800" spc="-5" dirty="0">
                <a:latin typeface="Tahoma"/>
                <a:cs typeface="Tahoma"/>
              </a:rPr>
              <a:t>Rank: </a:t>
            </a:r>
            <a:r>
              <a:rPr sz="2800" dirty="0">
                <a:latin typeface="Tahoma"/>
                <a:cs typeface="Tahoma"/>
              </a:rPr>
              <a:t>2 </a:t>
            </a:r>
            <a:r>
              <a:rPr sz="2800" spc="5" dirty="0">
                <a:latin typeface="Tahoma"/>
                <a:cs typeface="Tahoma"/>
              </a:rPr>
              <a:t> </a:t>
            </a:r>
            <a:r>
              <a:rPr sz="2800" dirty="0">
                <a:latin typeface="Tahoma"/>
                <a:cs typeface="Tahoma"/>
              </a:rPr>
              <a:t>det(</a:t>
            </a:r>
            <a:r>
              <a:rPr sz="2800" i="1" dirty="0">
                <a:latin typeface="Times New Roman"/>
                <a:cs typeface="Times New Roman"/>
              </a:rPr>
              <a:t>E</a:t>
            </a:r>
            <a:r>
              <a:rPr sz="2800" dirty="0">
                <a:latin typeface="Tahoma"/>
                <a:cs typeface="Tahoma"/>
              </a:rPr>
              <a:t>)=0</a:t>
            </a:r>
            <a:endParaRPr sz="2800">
              <a:latin typeface="Tahoma"/>
              <a:cs typeface="Tahoma"/>
            </a:endParaRPr>
          </a:p>
        </p:txBody>
      </p:sp>
      <p:sp>
        <p:nvSpPr>
          <p:cNvPr id="53" name="object 53"/>
          <p:cNvSpPr txBox="1"/>
          <p:nvPr/>
        </p:nvSpPr>
        <p:spPr>
          <a:xfrm>
            <a:off x="1809115" y="4291945"/>
            <a:ext cx="1708150" cy="916305"/>
          </a:xfrm>
          <a:prstGeom prst="rect">
            <a:avLst/>
          </a:prstGeom>
        </p:spPr>
        <p:txBody>
          <a:bodyPr vert="horz" wrap="square" lIns="0" tIns="635" rIns="0" bIns="0" rtlCol="0">
            <a:spAutoFit/>
          </a:bodyPr>
          <a:lstStyle/>
          <a:p>
            <a:pPr marL="38100" marR="30480">
              <a:lnSpc>
                <a:spcPct val="103800"/>
              </a:lnSpc>
              <a:spcBef>
                <a:spcPts val="5"/>
              </a:spcBef>
            </a:pPr>
            <a:r>
              <a:rPr sz="2800" i="1" spc="-5" dirty="0">
                <a:latin typeface="Times New Roman"/>
                <a:cs typeface="Times New Roman"/>
              </a:rPr>
              <a:t>E=K</a:t>
            </a:r>
            <a:r>
              <a:rPr sz="2850" spc="-5" dirty="0">
                <a:latin typeface="Tahoma"/>
                <a:cs typeface="Tahoma"/>
              </a:rPr>
              <a:t>’</a:t>
            </a:r>
            <a:r>
              <a:rPr sz="2775" i="1" spc="-7" baseline="25525" dirty="0">
                <a:latin typeface="Times New Roman"/>
                <a:cs typeface="Times New Roman"/>
              </a:rPr>
              <a:t>T</a:t>
            </a:r>
            <a:r>
              <a:rPr sz="2800" i="1" spc="-5" dirty="0">
                <a:latin typeface="Times New Roman"/>
                <a:cs typeface="Times New Roman"/>
              </a:rPr>
              <a:t>FK </a:t>
            </a:r>
            <a:r>
              <a:rPr sz="2800" i="1" dirty="0">
                <a:latin typeface="Times New Roman"/>
                <a:cs typeface="Times New Roman"/>
              </a:rPr>
              <a:t> F</a:t>
            </a:r>
            <a:r>
              <a:rPr sz="2800" i="1" spc="-5" dirty="0">
                <a:latin typeface="Times New Roman"/>
                <a:cs typeface="Times New Roman"/>
              </a:rPr>
              <a:t>=K</a:t>
            </a:r>
            <a:r>
              <a:rPr sz="2850" spc="-20" dirty="0">
                <a:latin typeface="Tahoma"/>
                <a:cs typeface="Tahoma"/>
              </a:rPr>
              <a:t>’</a:t>
            </a:r>
            <a:r>
              <a:rPr sz="2775" i="1" spc="7" baseline="25525" dirty="0">
                <a:latin typeface="Times New Roman"/>
                <a:cs typeface="Times New Roman"/>
              </a:rPr>
              <a:t>-</a:t>
            </a:r>
            <a:r>
              <a:rPr sz="2775" i="1" baseline="25525" dirty="0">
                <a:latin typeface="Times New Roman"/>
                <a:cs typeface="Times New Roman"/>
              </a:rPr>
              <a:t>T</a:t>
            </a:r>
            <a:r>
              <a:rPr sz="2800" i="1" dirty="0">
                <a:latin typeface="Times New Roman"/>
                <a:cs typeface="Times New Roman"/>
              </a:rPr>
              <a:t>E</a:t>
            </a:r>
            <a:r>
              <a:rPr sz="2800" i="1" spc="-10" dirty="0">
                <a:latin typeface="Times New Roman"/>
                <a:cs typeface="Times New Roman"/>
              </a:rPr>
              <a:t>K</a:t>
            </a:r>
            <a:r>
              <a:rPr sz="2775" i="1" spc="7" baseline="25525" dirty="0">
                <a:latin typeface="Times New Roman"/>
                <a:cs typeface="Times New Roman"/>
              </a:rPr>
              <a:t>-</a:t>
            </a:r>
            <a:r>
              <a:rPr sz="2775" spc="7" baseline="25525" dirty="0">
                <a:latin typeface="Times New Roman"/>
                <a:cs typeface="Times New Roman"/>
              </a:rPr>
              <a:t>1</a:t>
            </a:r>
            <a:endParaRPr sz="2775" baseline="25525">
              <a:latin typeface="Times New Roman"/>
              <a:cs typeface="Times New Roman"/>
            </a:endParaRPr>
          </a:p>
        </p:txBody>
      </p:sp>
      <p:sp>
        <p:nvSpPr>
          <p:cNvPr id="54" name="object 54"/>
          <p:cNvSpPr txBox="1"/>
          <p:nvPr/>
        </p:nvSpPr>
        <p:spPr>
          <a:xfrm>
            <a:off x="3252661" y="5380228"/>
            <a:ext cx="142875" cy="309880"/>
          </a:xfrm>
          <a:prstGeom prst="rect">
            <a:avLst/>
          </a:prstGeom>
        </p:spPr>
        <p:txBody>
          <a:bodyPr vert="horz" wrap="square" lIns="0" tIns="14604" rIns="0" bIns="0" rtlCol="0">
            <a:spAutoFit/>
          </a:bodyPr>
          <a:lstStyle/>
          <a:p>
            <a:pPr marL="12700">
              <a:spcBef>
                <a:spcPts val="114"/>
              </a:spcBef>
            </a:pPr>
            <a:r>
              <a:rPr sz="1850" spc="5" dirty="0">
                <a:latin typeface="Tahoma"/>
                <a:cs typeface="Tahoma"/>
              </a:rPr>
              <a:t>x</a:t>
            </a:r>
            <a:endParaRPr sz="1850">
              <a:latin typeface="Tahoma"/>
              <a:cs typeface="Tahoma"/>
            </a:endParaRPr>
          </a:p>
        </p:txBody>
      </p:sp>
      <p:sp>
        <p:nvSpPr>
          <p:cNvPr id="55" name="object 55"/>
          <p:cNvSpPr txBox="1"/>
          <p:nvPr/>
        </p:nvSpPr>
        <p:spPr>
          <a:xfrm>
            <a:off x="2044066" y="5166106"/>
            <a:ext cx="2117725" cy="465455"/>
          </a:xfrm>
          <a:prstGeom prst="rect">
            <a:avLst/>
          </a:prstGeom>
        </p:spPr>
        <p:txBody>
          <a:bodyPr vert="horz" wrap="square" lIns="0" tIns="17145" rIns="0" bIns="0" rtlCol="0">
            <a:spAutoFit/>
          </a:bodyPr>
          <a:lstStyle/>
          <a:p>
            <a:pPr marL="38100">
              <a:spcBef>
                <a:spcPts val="135"/>
              </a:spcBef>
            </a:pPr>
            <a:r>
              <a:rPr sz="2800" i="1" spc="-5" dirty="0">
                <a:latin typeface="Times New Roman"/>
                <a:cs typeface="Times New Roman"/>
              </a:rPr>
              <a:t>=K</a:t>
            </a:r>
            <a:r>
              <a:rPr sz="2850" spc="-5" dirty="0">
                <a:latin typeface="Tahoma"/>
                <a:cs typeface="Tahoma"/>
              </a:rPr>
              <a:t>’</a:t>
            </a:r>
            <a:r>
              <a:rPr sz="2775" i="1" spc="-7" baseline="25525" dirty="0">
                <a:latin typeface="Times New Roman"/>
                <a:cs typeface="Times New Roman"/>
              </a:rPr>
              <a:t>-T</a:t>
            </a:r>
            <a:r>
              <a:rPr sz="2775" i="1" spc="262" baseline="25525" dirty="0">
                <a:latin typeface="Times New Roman"/>
                <a:cs typeface="Times New Roman"/>
              </a:rPr>
              <a:t> </a:t>
            </a:r>
            <a:r>
              <a:rPr sz="2800" dirty="0">
                <a:latin typeface="Times New Roman"/>
                <a:cs typeface="Times New Roman"/>
              </a:rPr>
              <a:t>[</a:t>
            </a:r>
            <a:r>
              <a:rPr sz="2800" i="1" dirty="0">
                <a:latin typeface="Times New Roman"/>
                <a:cs typeface="Times New Roman"/>
              </a:rPr>
              <a:t>t</a:t>
            </a:r>
            <a:r>
              <a:rPr sz="2800" dirty="0">
                <a:latin typeface="Times New Roman"/>
                <a:cs typeface="Times New Roman"/>
              </a:rPr>
              <a:t>]</a:t>
            </a:r>
            <a:r>
              <a:rPr sz="2800" spc="200" dirty="0">
                <a:latin typeface="Times New Roman"/>
                <a:cs typeface="Times New Roman"/>
              </a:rPr>
              <a:t> </a:t>
            </a:r>
            <a:r>
              <a:rPr sz="2800" i="1" dirty="0">
                <a:latin typeface="Times New Roman"/>
                <a:cs typeface="Times New Roman"/>
              </a:rPr>
              <a:t>R</a:t>
            </a:r>
            <a:r>
              <a:rPr sz="2800" i="1" spc="-25" dirty="0">
                <a:latin typeface="Times New Roman"/>
                <a:cs typeface="Times New Roman"/>
              </a:rPr>
              <a:t> </a:t>
            </a:r>
            <a:r>
              <a:rPr sz="2800" i="1" dirty="0">
                <a:latin typeface="Times New Roman"/>
                <a:cs typeface="Times New Roman"/>
              </a:rPr>
              <a:t>K</a:t>
            </a:r>
            <a:r>
              <a:rPr sz="2775" i="1" baseline="25525" dirty="0">
                <a:latin typeface="Times New Roman"/>
                <a:cs typeface="Times New Roman"/>
              </a:rPr>
              <a:t>-</a:t>
            </a:r>
            <a:r>
              <a:rPr sz="2775" baseline="25525" dirty="0">
                <a:latin typeface="Times New Roman"/>
                <a:cs typeface="Times New Roman"/>
              </a:rPr>
              <a:t>1</a:t>
            </a:r>
            <a:endParaRPr sz="2775" baseline="25525">
              <a:latin typeface="Times New Roman"/>
              <a:cs typeface="Times New Roman"/>
            </a:endParaRPr>
          </a:p>
        </p:txBody>
      </p:sp>
      <p:sp>
        <p:nvSpPr>
          <p:cNvPr id="56" name="object 56"/>
          <p:cNvSpPr txBox="1"/>
          <p:nvPr/>
        </p:nvSpPr>
        <p:spPr>
          <a:xfrm>
            <a:off x="4317365" y="5216208"/>
            <a:ext cx="2103755" cy="452120"/>
          </a:xfrm>
          <a:prstGeom prst="rect">
            <a:avLst/>
          </a:prstGeom>
        </p:spPr>
        <p:txBody>
          <a:bodyPr vert="horz" wrap="square" lIns="0" tIns="12700" rIns="0" bIns="0" rtlCol="0">
            <a:spAutoFit/>
          </a:bodyPr>
          <a:lstStyle/>
          <a:p>
            <a:pPr marL="12700">
              <a:spcBef>
                <a:spcPts val="100"/>
              </a:spcBef>
            </a:pPr>
            <a:r>
              <a:rPr sz="2800" dirty="0">
                <a:latin typeface="Tahoma"/>
                <a:cs typeface="Tahoma"/>
              </a:rPr>
              <a:t>6</a:t>
            </a:r>
            <a:r>
              <a:rPr sz="2800" spc="-95" dirty="0">
                <a:latin typeface="Tahoma"/>
                <a:cs typeface="Tahoma"/>
              </a:rPr>
              <a:t> </a:t>
            </a:r>
            <a:r>
              <a:rPr sz="2800" spc="-5" dirty="0">
                <a:latin typeface="Tahoma"/>
                <a:cs typeface="Tahoma"/>
              </a:rPr>
              <a:t>parameters</a:t>
            </a:r>
            <a:endParaRPr sz="2800">
              <a:latin typeface="Tahoma"/>
              <a:cs typeface="Tahoma"/>
            </a:endParaRPr>
          </a:p>
        </p:txBody>
      </p:sp>
      <p:sp>
        <p:nvSpPr>
          <p:cNvPr id="57" name="object 57"/>
          <p:cNvSpPr/>
          <p:nvPr/>
        </p:nvSpPr>
        <p:spPr>
          <a:xfrm>
            <a:off x="4872011" y="4827588"/>
            <a:ext cx="99060" cy="549910"/>
          </a:xfrm>
          <a:custGeom>
            <a:avLst/>
            <a:gdLst/>
            <a:ahLst/>
            <a:cxnLst/>
            <a:rect l="l" t="t" r="r" b="b"/>
            <a:pathLst>
              <a:path w="99060" h="549910">
                <a:moveTo>
                  <a:pt x="36537" y="0"/>
                </a:moveTo>
                <a:lnTo>
                  <a:pt x="0" y="76960"/>
                </a:lnTo>
                <a:lnTo>
                  <a:pt x="33465" y="76278"/>
                </a:lnTo>
                <a:lnTo>
                  <a:pt x="34239" y="101131"/>
                </a:lnTo>
                <a:lnTo>
                  <a:pt x="37064" y="147624"/>
                </a:lnTo>
                <a:lnTo>
                  <a:pt x="40735" y="189348"/>
                </a:lnTo>
                <a:lnTo>
                  <a:pt x="47482" y="239524"/>
                </a:lnTo>
                <a:lnTo>
                  <a:pt x="58724" y="276155"/>
                </a:lnTo>
                <a:lnTo>
                  <a:pt x="64291" y="279680"/>
                </a:lnTo>
                <a:lnTo>
                  <a:pt x="66100" y="282812"/>
                </a:lnTo>
                <a:lnTo>
                  <a:pt x="75712" y="325960"/>
                </a:lnTo>
                <a:lnTo>
                  <a:pt x="81932" y="380926"/>
                </a:lnTo>
                <a:lnTo>
                  <a:pt x="86471" y="448605"/>
                </a:lnTo>
                <a:lnTo>
                  <a:pt x="88284" y="498107"/>
                </a:lnTo>
                <a:lnTo>
                  <a:pt x="88925" y="549334"/>
                </a:lnTo>
                <a:lnTo>
                  <a:pt x="98449" y="549215"/>
                </a:lnTo>
                <a:lnTo>
                  <a:pt x="97807" y="497988"/>
                </a:lnTo>
                <a:lnTo>
                  <a:pt x="95990" y="448257"/>
                </a:lnTo>
                <a:lnTo>
                  <a:pt x="93167" y="401744"/>
                </a:lnTo>
                <a:lnTo>
                  <a:pt x="89498" y="360008"/>
                </a:lnTo>
                <a:lnTo>
                  <a:pt x="82772" y="309919"/>
                </a:lnTo>
                <a:lnTo>
                  <a:pt x="71499" y="273118"/>
                </a:lnTo>
                <a:lnTo>
                  <a:pt x="65933" y="269594"/>
                </a:lnTo>
                <a:lnTo>
                  <a:pt x="64127" y="266467"/>
                </a:lnTo>
                <a:lnTo>
                  <a:pt x="54494" y="223189"/>
                </a:lnTo>
                <a:lnTo>
                  <a:pt x="48285" y="168277"/>
                </a:lnTo>
                <a:lnTo>
                  <a:pt x="43746" y="100554"/>
                </a:lnTo>
                <a:lnTo>
                  <a:pt x="42988" y="76084"/>
                </a:lnTo>
                <a:lnTo>
                  <a:pt x="76183" y="75406"/>
                </a:lnTo>
                <a:lnTo>
                  <a:pt x="36537" y="0"/>
                </a:lnTo>
                <a:close/>
              </a:path>
            </a:pathLst>
          </a:custGeom>
          <a:solidFill>
            <a:srgbClr val="000000"/>
          </a:solidFill>
        </p:spPr>
        <p:txBody>
          <a:bodyPr wrap="square" lIns="0" tIns="0" rIns="0" bIns="0" rtlCol="0"/>
          <a:lstStyle/>
          <a:p>
            <a:endParaRPr/>
          </a:p>
        </p:txBody>
      </p:sp>
      <p:sp>
        <p:nvSpPr>
          <p:cNvPr id="58" name="object 58"/>
          <p:cNvSpPr txBox="1"/>
          <p:nvPr/>
        </p:nvSpPr>
        <p:spPr>
          <a:xfrm>
            <a:off x="4482465" y="6038533"/>
            <a:ext cx="1276985" cy="452120"/>
          </a:xfrm>
          <a:prstGeom prst="rect">
            <a:avLst/>
          </a:prstGeom>
        </p:spPr>
        <p:txBody>
          <a:bodyPr vert="horz" wrap="square" lIns="0" tIns="12700" rIns="0" bIns="0" rtlCol="0">
            <a:spAutoFit/>
          </a:bodyPr>
          <a:lstStyle/>
          <a:p>
            <a:pPr marL="12700">
              <a:spcBef>
                <a:spcPts val="100"/>
              </a:spcBef>
            </a:pPr>
            <a:r>
              <a:rPr sz="2800" dirty="0">
                <a:latin typeface="Tahoma"/>
                <a:cs typeface="Tahoma"/>
              </a:rPr>
              <a:t>d.</a:t>
            </a:r>
            <a:r>
              <a:rPr sz="2800" spc="-20" dirty="0">
                <a:latin typeface="Tahoma"/>
                <a:cs typeface="Tahoma"/>
              </a:rPr>
              <a:t>o</a:t>
            </a:r>
            <a:r>
              <a:rPr sz="2800" dirty="0">
                <a:latin typeface="Tahoma"/>
                <a:cs typeface="Tahoma"/>
              </a:rPr>
              <a:t>.</a:t>
            </a:r>
            <a:r>
              <a:rPr sz="2800" spc="-210" dirty="0">
                <a:latin typeface="Tahoma"/>
                <a:cs typeface="Tahoma"/>
              </a:rPr>
              <a:t>f</a:t>
            </a:r>
            <a:r>
              <a:rPr sz="2800" dirty="0">
                <a:latin typeface="Tahoma"/>
                <a:cs typeface="Tahoma"/>
              </a:rPr>
              <a:t>.</a:t>
            </a:r>
            <a:r>
              <a:rPr sz="2800" spc="-5" dirty="0">
                <a:latin typeface="Tahoma"/>
                <a:cs typeface="Tahoma"/>
              </a:rPr>
              <a:t>=</a:t>
            </a:r>
            <a:r>
              <a:rPr sz="2800" dirty="0">
                <a:latin typeface="Tahoma"/>
                <a:cs typeface="Tahoma"/>
              </a:rPr>
              <a:t>5</a:t>
            </a:r>
            <a:endParaRPr sz="2800">
              <a:latin typeface="Tahoma"/>
              <a:cs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FF0716-4519-4729-9A73-B9272F718A9A}"/>
              </a:ext>
            </a:extLst>
          </p:cNvPr>
          <p:cNvSpPr>
            <a:spLocks noGrp="1"/>
          </p:cNvSpPr>
          <p:nvPr>
            <p:ph type="title"/>
          </p:nvPr>
        </p:nvSpPr>
        <p:spPr/>
        <p:txBody>
          <a:bodyPr/>
          <a:lstStyle/>
          <a:p>
            <a:pPr algn="just"/>
            <a:r>
              <a:rPr lang="en-IN" dirty="0">
                <a:solidFill>
                  <a:srgbClr val="FF0000"/>
                </a:solidFill>
              </a:rPr>
              <a:t>Camera Motion</a:t>
            </a:r>
          </a:p>
        </p:txBody>
      </p:sp>
      <p:sp>
        <p:nvSpPr>
          <p:cNvPr id="3" name="Content Placeholder 2">
            <a:extLst>
              <a:ext uri="{FF2B5EF4-FFF2-40B4-BE49-F238E27FC236}">
                <a16:creationId xmlns="" xmlns:a16="http://schemas.microsoft.com/office/drawing/2014/main" id="{2E0138B8-8297-41DF-B5FC-082F8B42B872}"/>
              </a:ext>
            </a:extLst>
          </p:cNvPr>
          <p:cNvSpPr>
            <a:spLocks noGrp="1"/>
          </p:cNvSpPr>
          <p:nvPr>
            <p:ph idx="1"/>
          </p:nvPr>
        </p:nvSpPr>
        <p:spPr>
          <a:xfrm>
            <a:off x="838200" y="1505113"/>
            <a:ext cx="10515600" cy="4351338"/>
          </a:xfrm>
        </p:spPr>
        <p:txBody>
          <a:bodyPr>
            <a:normAutofit/>
          </a:bodyPr>
          <a:lstStyle/>
          <a:p>
            <a:pPr algn="just"/>
            <a:r>
              <a:rPr lang="en-US" b="0" i="0" dirty="0">
                <a:solidFill>
                  <a:srgbClr val="374151"/>
                </a:solidFill>
                <a:effectLst/>
                <a:latin typeface="Times New Roman" pitchFamily="18" charset="0"/>
                <a:cs typeface="Times New Roman" pitchFamily="18" charset="0"/>
              </a:rPr>
              <a:t>In computer vision, understanding the motion of a camera is a fundamental task that has applications in various fields such as robotics, autonomous vehicles, surveillance, augmented reality, and more. </a:t>
            </a:r>
          </a:p>
          <a:p>
            <a:pPr algn="just"/>
            <a:r>
              <a:rPr lang="en-US" b="0" i="0" dirty="0">
                <a:solidFill>
                  <a:srgbClr val="374151"/>
                </a:solidFill>
                <a:effectLst/>
                <a:latin typeface="Times New Roman" pitchFamily="18" charset="0"/>
                <a:cs typeface="Times New Roman" pitchFamily="18" charset="0"/>
              </a:rPr>
              <a:t>Analyzing camera motion involves determining how the camera moves and/or rotates in relation to a scene. </a:t>
            </a:r>
          </a:p>
          <a:p>
            <a:pPr algn="just"/>
            <a:r>
              <a:rPr lang="en-US" b="0" i="0" dirty="0">
                <a:solidFill>
                  <a:srgbClr val="374151"/>
                </a:solidFill>
                <a:effectLst/>
                <a:latin typeface="Times New Roman" pitchFamily="18" charset="0"/>
                <a:cs typeface="Times New Roman" pitchFamily="18" charset="0"/>
              </a:rPr>
              <a:t>This information is crucial for tasks like 3D reconstruction, object tracking, scene understanding, and navigation.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35778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03735F-8202-4910-8A6B-8611721FB615}"/>
              </a:ext>
            </a:extLst>
          </p:cNvPr>
          <p:cNvSpPr>
            <a:spLocks noGrp="1"/>
          </p:cNvSpPr>
          <p:nvPr>
            <p:ph type="title"/>
          </p:nvPr>
        </p:nvSpPr>
        <p:spPr/>
        <p:txBody>
          <a:bodyPr>
            <a:normAutofit/>
          </a:bodyPr>
          <a:lstStyle/>
          <a:p>
            <a:r>
              <a:rPr lang="en-US" b="0" i="0" dirty="0">
                <a:solidFill>
                  <a:srgbClr val="FF0000"/>
                </a:solidFill>
                <a:effectLst/>
                <a:latin typeface="Times New Roman" pitchFamily="18" charset="0"/>
                <a:cs typeface="Times New Roman" pitchFamily="18" charset="0"/>
              </a:rPr>
              <a:t>key concepts related to camera motion in computer vision:</a:t>
            </a:r>
            <a:endParaRPr lang="en-IN"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4F806C43-85E8-4996-A47C-C6FDD5C5E930}"/>
              </a:ext>
            </a:extLst>
          </p:cNvPr>
          <p:cNvSpPr>
            <a:spLocks noGrp="1"/>
          </p:cNvSpPr>
          <p:nvPr>
            <p:ph idx="1"/>
          </p:nvPr>
        </p:nvSpPr>
        <p:spPr/>
        <p:txBody>
          <a:bodyPr>
            <a:normAutofit fontScale="92500" lnSpcReduction="20000"/>
          </a:bodyPr>
          <a:lstStyle/>
          <a:p>
            <a:r>
              <a:rPr lang="en-US" sz="2800" i="0" dirty="0">
                <a:solidFill>
                  <a:srgbClr val="374151"/>
                </a:solidFill>
                <a:effectLst/>
                <a:latin typeface="Times New Roman" pitchFamily="18" charset="0"/>
                <a:cs typeface="Times New Roman" pitchFamily="18" charset="0"/>
              </a:rPr>
              <a:t>Camera Pose</a:t>
            </a:r>
          </a:p>
          <a:p>
            <a:r>
              <a:rPr lang="en-US" sz="2800" i="0" dirty="0">
                <a:solidFill>
                  <a:srgbClr val="374151"/>
                </a:solidFill>
                <a:effectLst/>
                <a:latin typeface="Times New Roman" pitchFamily="18" charset="0"/>
                <a:cs typeface="Times New Roman" pitchFamily="18" charset="0"/>
              </a:rPr>
              <a:t>Camera Motion Types</a:t>
            </a:r>
          </a:p>
          <a:p>
            <a:r>
              <a:rPr lang="en-US" sz="2800" i="0" dirty="0">
                <a:solidFill>
                  <a:srgbClr val="374151"/>
                </a:solidFill>
                <a:effectLst/>
                <a:latin typeface="Times New Roman" pitchFamily="18" charset="0"/>
                <a:cs typeface="Times New Roman" pitchFamily="18" charset="0"/>
              </a:rPr>
              <a:t>Camera Calibration</a:t>
            </a:r>
          </a:p>
          <a:p>
            <a:r>
              <a:rPr lang="en-US" i="0" dirty="0">
                <a:solidFill>
                  <a:srgbClr val="374151"/>
                </a:solidFill>
                <a:effectLst/>
                <a:latin typeface="Times New Roman" pitchFamily="18" charset="0"/>
                <a:cs typeface="Times New Roman" pitchFamily="18" charset="0"/>
              </a:rPr>
              <a:t>Optical Flow</a:t>
            </a:r>
          </a:p>
          <a:p>
            <a:r>
              <a:rPr lang="en-US" i="0" dirty="0">
                <a:solidFill>
                  <a:srgbClr val="374151"/>
                </a:solidFill>
                <a:effectLst/>
                <a:latin typeface="Times New Roman" pitchFamily="18" charset="0"/>
                <a:cs typeface="Times New Roman" pitchFamily="18" charset="0"/>
              </a:rPr>
              <a:t>Feature Tracking</a:t>
            </a:r>
          </a:p>
          <a:p>
            <a:r>
              <a:rPr lang="en-US" i="0" dirty="0">
                <a:solidFill>
                  <a:srgbClr val="374151"/>
                </a:solidFill>
                <a:effectLst/>
                <a:latin typeface="Times New Roman" pitchFamily="18" charset="0"/>
                <a:cs typeface="Times New Roman" pitchFamily="18" charset="0"/>
              </a:rPr>
              <a:t>Structure from Motion (SFM)</a:t>
            </a:r>
          </a:p>
          <a:p>
            <a:r>
              <a:rPr lang="en-US" sz="2800" i="0" dirty="0">
                <a:solidFill>
                  <a:srgbClr val="374151"/>
                </a:solidFill>
                <a:effectLst/>
                <a:latin typeface="Times New Roman" pitchFamily="18" charset="0"/>
                <a:cs typeface="Times New Roman" pitchFamily="18" charset="0"/>
              </a:rPr>
              <a:t>Visual Odometry</a:t>
            </a:r>
          </a:p>
          <a:p>
            <a:r>
              <a:rPr lang="en-US" sz="2800" i="0" dirty="0">
                <a:solidFill>
                  <a:srgbClr val="374151"/>
                </a:solidFill>
                <a:effectLst/>
                <a:latin typeface="Times New Roman" pitchFamily="18" charset="0"/>
                <a:cs typeface="Times New Roman" pitchFamily="18" charset="0"/>
              </a:rPr>
              <a:t>Bundle Adjustment</a:t>
            </a:r>
          </a:p>
          <a:p>
            <a:r>
              <a:rPr lang="en-US" sz="2800" i="0" dirty="0">
                <a:solidFill>
                  <a:srgbClr val="374151"/>
                </a:solidFill>
                <a:effectLst/>
                <a:latin typeface="Times New Roman" pitchFamily="18" charset="0"/>
                <a:cs typeface="Times New Roman" pitchFamily="18" charset="0"/>
              </a:rPr>
              <a:t>SLAM (Simultaneous Localization and Mapping)</a:t>
            </a:r>
          </a:p>
          <a:p>
            <a:r>
              <a:rPr lang="en-US" sz="2800" i="0" dirty="0" err="1">
                <a:solidFill>
                  <a:srgbClr val="374151"/>
                </a:solidFill>
                <a:effectLst/>
                <a:latin typeface="Times New Roman" pitchFamily="18" charset="0"/>
                <a:cs typeface="Times New Roman" pitchFamily="18" charset="0"/>
              </a:rPr>
              <a:t>Egomotion</a:t>
            </a:r>
            <a:endParaRPr lang="en-US" dirty="0">
              <a:solidFill>
                <a:srgbClr val="374151"/>
              </a:solidFill>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66003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12D633B-C10F-4E88-A981-0A766AC95C3D}"/>
              </a:ext>
            </a:extLst>
          </p:cNvPr>
          <p:cNvSpPr txBox="1"/>
          <p:nvPr/>
        </p:nvSpPr>
        <p:spPr>
          <a:xfrm>
            <a:off x="1036948" y="615201"/>
            <a:ext cx="9737889" cy="4401205"/>
          </a:xfrm>
          <a:prstGeom prst="rect">
            <a:avLst/>
          </a:prstGeom>
          <a:noFill/>
        </p:spPr>
        <p:txBody>
          <a:bodyPr wrap="square">
            <a:spAutoFit/>
          </a:bodyPr>
          <a:lstStyle/>
          <a:p>
            <a:pPr algn="just">
              <a:buFont typeface="+mj-lt"/>
              <a:buAutoNum type="arabicPeriod"/>
            </a:pPr>
            <a:r>
              <a:rPr lang="en-US" sz="2000" b="1" i="0" dirty="0">
                <a:solidFill>
                  <a:srgbClr val="374151"/>
                </a:solidFill>
                <a:effectLst/>
                <a:latin typeface="Times New Roman" pitchFamily="18" charset="0"/>
                <a:cs typeface="Times New Roman" pitchFamily="18" charset="0"/>
              </a:rPr>
              <a:t>Camera Pose</a:t>
            </a:r>
            <a:r>
              <a:rPr lang="en-US" sz="2000" b="0" i="0" dirty="0">
                <a:solidFill>
                  <a:srgbClr val="374151"/>
                </a:solidFill>
                <a:effectLst/>
                <a:latin typeface="Times New Roman" pitchFamily="18" charset="0"/>
                <a:cs typeface="Times New Roman" pitchFamily="18" charset="0"/>
              </a:rPr>
              <a:t>: The pose of a camera refers to its position and orientation in 3D space. It is typically represented by a transformation matrix that includes the rotation and translation components. The camera pose can be described in various coordinate systems, such as world coordinates, camera coordinates, or a combination of both.</a:t>
            </a:r>
          </a:p>
          <a:p>
            <a:pPr algn="just">
              <a:buFont typeface="+mj-lt"/>
              <a:buAutoNum type="arabicPeriod"/>
            </a:pPr>
            <a:r>
              <a:rPr lang="en-US" sz="2000" b="1" i="0" dirty="0">
                <a:solidFill>
                  <a:srgbClr val="374151"/>
                </a:solidFill>
                <a:effectLst/>
                <a:latin typeface="Times New Roman" pitchFamily="18" charset="0"/>
                <a:cs typeface="Times New Roman" pitchFamily="18" charset="0"/>
              </a:rPr>
              <a:t>Camera Motion Types</a:t>
            </a:r>
            <a:r>
              <a:rPr lang="en-US" sz="2000" b="0" i="0" dirty="0">
                <a:solidFill>
                  <a:srgbClr val="374151"/>
                </a:solidFill>
                <a:effectLst/>
                <a:latin typeface="Times New Roman" pitchFamily="18" charset="0"/>
                <a:cs typeface="Times New Roman" pitchFamily="18" charset="0"/>
              </a:rPr>
              <a:t>:</a:t>
            </a:r>
          </a:p>
          <a:p>
            <a:pPr marL="742950" lvl="1" indent="-285750" algn="just">
              <a:buFont typeface="+mj-lt"/>
              <a:buAutoNum type="arabicPeriod"/>
            </a:pPr>
            <a:r>
              <a:rPr lang="en-US" sz="2000" b="1" i="0" dirty="0">
                <a:solidFill>
                  <a:srgbClr val="374151"/>
                </a:solidFill>
                <a:effectLst/>
                <a:latin typeface="Times New Roman" pitchFamily="18" charset="0"/>
                <a:cs typeface="Times New Roman" pitchFamily="18" charset="0"/>
              </a:rPr>
              <a:t>Translation</a:t>
            </a:r>
            <a:r>
              <a:rPr lang="en-US" sz="2000" b="0" i="0" dirty="0">
                <a:solidFill>
                  <a:srgbClr val="374151"/>
                </a:solidFill>
                <a:effectLst/>
                <a:latin typeface="Times New Roman" pitchFamily="18" charset="0"/>
                <a:cs typeface="Times New Roman" pitchFamily="18" charset="0"/>
              </a:rPr>
              <a:t>: This refers to the movement of the camera along a straight path without rotation. It can be described by changes in the camera's position coordinates.</a:t>
            </a:r>
          </a:p>
          <a:p>
            <a:pPr marL="742950" lvl="1" indent="-285750" algn="just">
              <a:buFont typeface="+mj-lt"/>
              <a:buAutoNum type="arabicPeriod"/>
            </a:pPr>
            <a:r>
              <a:rPr lang="en-US" sz="2000" b="1" i="0" dirty="0">
                <a:solidFill>
                  <a:srgbClr val="374151"/>
                </a:solidFill>
                <a:effectLst/>
                <a:latin typeface="Times New Roman" pitchFamily="18" charset="0"/>
                <a:cs typeface="Times New Roman" pitchFamily="18" charset="0"/>
              </a:rPr>
              <a:t>Rotation</a:t>
            </a:r>
            <a:r>
              <a:rPr lang="en-US" sz="2000" b="0" i="0" dirty="0">
                <a:solidFill>
                  <a:srgbClr val="374151"/>
                </a:solidFill>
                <a:effectLst/>
                <a:latin typeface="Times New Roman" pitchFamily="18" charset="0"/>
                <a:cs typeface="Times New Roman" pitchFamily="18" charset="0"/>
              </a:rPr>
              <a:t>: Camera rotation involves changes in its orientation without changing its position. It is usually represented using rotation matrices or quaternion representations.</a:t>
            </a:r>
          </a:p>
          <a:p>
            <a:pPr algn="just">
              <a:buFont typeface="+mj-lt"/>
              <a:buAutoNum type="arabicPeriod"/>
            </a:pPr>
            <a:r>
              <a:rPr lang="en-US" sz="2000" b="1" i="0" dirty="0">
                <a:solidFill>
                  <a:srgbClr val="374151"/>
                </a:solidFill>
                <a:effectLst/>
                <a:latin typeface="Times New Roman" pitchFamily="18" charset="0"/>
                <a:cs typeface="Times New Roman" pitchFamily="18" charset="0"/>
              </a:rPr>
              <a:t>Camera Calibration</a:t>
            </a:r>
            <a:r>
              <a:rPr lang="en-US" sz="2000" b="0" i="0" dirty="0">
                <a:solidFill>
                  <a:srgbClr val="374151"/>
                </a:solidFill>
                <a:effectLst/>
                <a:latin typeface="Times New Roman" pitchFamily="18" charset="0"/>
                <a:cs typeface="Times New Roman" pitchFamily="18" charset="0"/>
              </a:rPr>
              <a:t>: Before analyzing camera motion, it's important to calibrate the camera to determine its intrinsic parameters (focal length, principal point, lens distortion, etc.). Calibration is necessary to accurately compute camera motion and depth information from images.</a:t>
            </a:r>
          </a:p>
        </p:txBody>
      </p:sp>
    </p:spTree>
    <p:extLst>
      <p:ext uri="{BB962C8B-B14F-4D97-AF65-F5344CB8AC3E}">
        <p14:creationId xmlns:p14="http://schemas.microsoft.com/office/powerpoint/2010/main" val="1735315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2136087-8AE5-42EB-B7B7-C79A910D2485}"/>
              </a:ext>
            </a:extLst>
          </p:cNvPr>
          <p:cNvSpPr txBox="1"/>
          <p:nvPr/>
        </p:nvSpPr>
        <p:spPr>
          <a:xfrm>
            <a:off x="1272619" y="905967"/>
            <a:ext cx="9332536" cy="4832092"/>
          </a:xfrm>
          <a:prstGeom prst="rect">
            <a:avLst/>
          </a:prstGeom>
          <a:noFill/>
        </p:spPr>
        <p:txBody>
          <a:bodyPr wrap="square">
            <a:spAutoFit/>
          </a:bodyPr>
          <a:lstStyle/>
          <a:p>
            <a:pPr algn="just"/>
            <a:r>
              <a:rPr lang="en-US" sz="2800" b="1" i="0" dirty="0">
                <a:solidFill>
                  <a:srgbClr val="374151"/>
                </a:solidFill>
                <a:effectLst/>
                <a:latin typeface="Times New Roman" pitchFamily="18" charset="0"/>
                <a:cs typeface="Times New Roman" pitchFamily="18" charset="0"/>
              </a:rPr>
              <a:t>4. Optical Flow</a:t>
            </a:r>
            <a:r>
              <a:rPr lang="en-US" sz="2800" b="0" i="0" dirty="0">
                <a:solidFill>
                  <a:srgbClr val="374151"/>
                </a:solidFill>
                <a:effectLst/>
                <a:latin typeface="Times New Roman" pitchFamily="18" charset="0"/>
                <a:cs typeface="Times New Roman" pitchFamily="18" charset="0"/>
              </a:rPr>
              <a:t>: Optical flow is the pattern of apparent motion of objects between consecutive frames in a sequence of images. It can be used to estimate the velocity of points in the image and infer camera motion.</a:t>
            </a:r>
          </a:p>
          <a:p>
            <a:pPr algn="just"/>
            <a:r>
              <a:rPr lang="en-US" sz="2800" b="1" i="0" dirty="0">
                <a:solidFill>
                  <a:srgbClr val="374151"/>
                </a:solidFill>
                <a:effectLst/>
                <a:latin typeface="Times New Roman" pitchFamily="18" charset="0"/>
                <a:cs typeface="Times New Roman" pitchFamily="18" charset="0"/>
              </a:rPr>
              <a:t>5. Feature Tracking</a:t>
            </a:r>
            <a:r>
              <a:rPr lang="en-US" sz="2800" b="0" i="0" dirty="0">
                <a:solidFill>
                  <a:srgbClr val="374151"/>
                </a:solidFill>
                <a:effectLst/>
                <a:latin typeface="Times New Roman" pitchFamily="18" charset="0"/>
                <a:cs typeface="Times New Roman" pitchFamily="18" charset="0"/>
              </a:rPr>
              <a:t>: To estimate camera motion, computer vision systems often track features (distinctive points or patterns) across frames. By analyzing the displacement of these features, the system can estimate camera motion.</a:t>
            </a:r>
          </a:p>
          <a:p>
            <a:pPr algn="just"/>
            <a:endParaRPr lang="en-US" sz="2800" b="0" i="0" dirty="0">
              <a:solidFill>
                <a:srgbClr val="374151"/>
              </a:solidFill>
              <a:effectLst/>
              <a:latin typeface="Times New Roman" pitchFamily="18" charset="0"/>
              <a:cs typeface="Times New Roman" pitchFamily="18" charset="0"/>
            </a:endParaRPr>
          </a:p>
          <a:p>
            <a:pPr algn="just"/>
            <a:endParaRPr lang="en-US" sz="2800" dirty="0">
              <a:solidFill>
                <a:srgbClr val="374151"/>
              </a:solidFill>
              <a:latin typeface="Times New Roman" pitchFamily="18" charset="0"/>
              <a:cs typeface="Times New Roman" pitchFamily="18" charset="0"/>
            </a:endParaRPr>
          </a:p>
          <a:p>
            <a:pPr algn="just"/>
            <a:endParaRPr lang="en-US" sz="2800" b="0" i="0" dirty="0">
              <a:solidFill>
                <a:srgbClr val="37415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43144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Stereo Geometry</a:t>
            </a:r>
            <a:endParaRPr lang="en-IN" dirty="0"/>
          </a:p>
        </p:txBody>
      </p:sp>
      <p:sp>
        <p:nvSpPr>
          <p:cNvPr id="3" name="Content Placeholder 2"/>
          <p:cNvSpPr>
            <a:spLocks noGrp="1"/>
          </p:cNvSpPr>
          <p:nvPr>
            <p:ph idx="1"/>
          </p:nvPr>
        </p:nvSpPr>
        <p:spPr>
          <a:xfrm>
            <a:off x="838200" y="1825625"/>
            <a:ext cx="11029950" cy="4351338"/>
          </a:xfrm>
        </p:spPr>
        <p:txBody>
          <a:bodyPr>
            <a:normAutofit fontScale="92500" lnSpcReduction="10000"/>
          </a:bodyPr>
          <a:lstStyle/>
          <a:p>
            <a:pPr algn="just"/>
            <a:r>
              <a:rPr lang="en-IN" b="1" dirty="0"/>
              <a:t>Architecture and Civil Engineering:</a:t>
            </a:r>
            <a:r>
              <a:rPr lang="en-IN" dirty="0"/>
              <a:t> Architects and civil engineers use stereo geometry to design and </a:t>
            </a:r>
            <a:r>
              <a:rPr lang="en-IN" dirty="0" err="1"/>
              <a:t>analyze</a:t>
            </a:r>
            <a:r>
              <a:rPr lang="en-IN" dirty="0"/>
              <a:t> structures such as buildings, bridges, and roads. They calculate volumes, surface areas, and spatial relationships of various architectural elements to ensure stability and aesthetic appeal</a:t>
            </a:r>
            <a:r>
              <a:rPr lang="en-IN" dirty="0" smtClean="0"/>
              <a:t>.</a:t>
            </a:r>
          </a:p>
          <a:p>
            <a:pPr algn="just"/>
            <a:r>
              <a:rPr lang="en-IN" b="1" dirty="0"/>
              <a:t>Computer-Aided Design (CAD):</a:t>
            </a:r>
            <a:r>
              <a:rPr lang="en-IN" dirty="0"/>
              <a:t> Stereo geometry is fundamental to CAD software, which is used to create detailed designs of objects and structures. CAD programs use solid </a:t>
            </a:r>
            <a:r>
              <a:rPr lang="en-IN" dirty="0" err="1"/>
              <a:t>modeling</a:t>
            </a:r>
            <a:r>
              <a:rPr lang="en-IN" dirty="0"/>
              <a:t> techniques based on stereo geometry to represent and manipulate three-dimensional objects</a:t>
            </a:r>
            <a:r>
              <a:rPr lang="en-IN" dirty="0" smtClean="0"/>
              <a:t>.</a:t>
            </a:r>
          </a:p>
          <a:p>
            <a:pPr algn="just"/>
            <a:r>
              <a:rPr lang="en-IN" b="1" dirty="0"/>
              <a:t>Manufacturing and Industrial Design:</a:t>
            </a:r>
            <a:r>
              <a:rPr lang="en-IN" dirty="0"/>
              <a:t> In manufacturing, stereo geometry aids in creating accurate prototypes and models for products. It helps engineers design </a:t>
            </a:r>
            <a:r>
              <a:rPr lang="en-IN" dirty="0" err="1"/>
              <a:t>molds</a:t>
            </a:r>
            <a:r>
              <a:rPr lang="en-IN" dirty="0"/>
              <a:t>, determine material requirements, and plan production processes.</a:t>
            </a:r>
          </a:p>
        </p:txBody>
      </p:sp>
    </p:spTree>
    <p:extLst>
      <p:ext uri="{BB962C8B-B14F-4D97-AF65-F5344CB8AC3E}">
        <p14:creationId xmlns:p14="http://schemas.microsoft.com/office/powerpoint/2010/main" val="23408491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ructure from Motion Overview - MATLAB &amp; Simulink">
            <a:extLst>
              <a:ext uri="{FF2B5EF4-FFF2-40B4-BE49-F238E27FC236}">
                <a16:creationId xmlns="" xmlns:a16="http://schemas.microsoft.com/office/drawing/2014/main" id="{243C333A-5101-4439-A1F6-1527FB0EE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850" y="2818614"/>
            <a:ext cx="8210746" cy="30637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6E90A509-640B-479B-9492-186AD4E42B49}"/>
              </a:ext>
            </a:extLst>
          </p:cNvPr>
          <p:cNvSpPr txBox="1"/>
          <p:nvPr/>
        </p:nvSpPr>
        <p:spPr>
          <a:xfrm>
            <a:off x="813062" y="562234"/>
            <a:ext cx="10329420" cy="1569660"/>
          </a:xfrm>
          <a:prstGeom prst="rect">
            <a:avLst/>
          </a:prstGeom>
          <a:noFill/>
        </p:spPr>
        <p:txBody>
          <a:bodyPr wrap="square">
            <a:spAutoFit/>
          </a:bodyPr>
          <a:lstStyle/>
          <a:p>
            <a:pPr algn="just"/>
            <a:r>
              <a:rPr lang="en-US" sz="2400" b="1" i="0" dirty="0">
                <a:solidFill>
                  <a:srgbClr val="374151"/>
                </a:solidFill>
                <a:effectLst/>
                <a:latin typeface="Söhne"/>
              </a:rPr>
              <a:t>6. Structure from Motion (SFM)</a:t>
            </a:r>
            <a:r>
              <a:rPr lang="en-US" sz="2400" b="0" i="0" dirty="0">
                <a:solidFill>
                  <a:srgbClr val="374151"/>
                </a:solidFill>
                <a:effectLst/>
                <a:latin typeface="Söhne"/>
              </a:rPr>
              <a:t>: SFM is a technique that aims to reconstruct 3D scene structure and camera motion from a sequence of images. It involves triangulating 3D points from their 2D projections in multiple images, which provides both camera poses and scene geometry.</a:t>
            </a:r>
          </a:p>
        </p:txBody>
      </p:sp>
    </p:spTree>
    <p:extLst>
      <p:ext uri="{BB962C8B-B14F-4D97-AF65-F5344CB8AC3E}">
        <p14:creationId xmlns:p14="http://schemas.microsoft.com/office/powerpoint/2010/main" val="214677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0B09576-0BC6-4EB9-99A5-3593D6FAD59A}"/>
              </a:ext>
            </a:extLst>
          </p:cNvPr>
          <p:cNvSpPr txBox="1"/>
          <p:nvPr/>
        </p:nvSpPr>
        <p:spPr>
          <a:xfrm>
            <a:off x="1414020" y="1030699"/>
            <a:ext cx="9389097" cy="2554545"/>
          </a:xfrm>
          <a:prstGeom prst="rect">
            <a:avLst/>
          </a:prstGeom>
          <a:noFill/>
        </p:spPr>
        <p:txBody>
          <a:bodyPr wrap="square">
            <a:spAutoFit/>
          </a:bodyPr>
          <a:lstStyle/>
          <a:p>
            <a:pPr algn="just"/>
            <a:r>
              <a:rPr lang="en-US" sz="2000" b="1" i="0" dirty="0">
                <a:solidFill>
                  <a:srgbClr val="374151"/>
                </a:solidFill>
                <a:effectLst/>
                <a:latin typeface="Söhne"/>
              </a:rPr>
              <a:t>7. Visual Odometry</a:t>
            </a:r>
            <a:r>
              <a:rPr lang="en-US" sz="2000" b="0" i="0" dirty="0">
                <a:solidFill>
                  <a:srgbClr val="374151"/>
                </a:solidFill>
                <a:effectLst/>
                <a:latin typeface="Söhne"/>
              </a:rPr>
              <a:t>: Visual odometry is the process of estimating the camera's motion by analyzing the changes in the appearance of the scene between consecutive frames. It's particularly useful for applications like robot navigation and drones.</a:t>
            </a:r>
          </a:p>
          <a:p>
            <a:pPr algn="just"/>
            <a:r>
              <a:rPr lang="en-US" sz="2000" b="1" i="0" dirty="0">
                <a:solidFill>
                  <a:srgbClr val="374151"/>
                </a:solidFill>
                <a:effectLst/>
                <a:latin typeface="Söhne"/>
              </a:rPr>
              <a:t>8. Bundle Adjustment</a:t>
            </a:r>
            <a:r>
              <a:rPr lang="en-US" sz="2000" b="0" i="0" dirty="0">
                <a:solidFill>
                  <a:srgbClr val="374151"/>
                </a:solidFill>
                <a:effectLst/>
                <a:latin typeface="Söhne"/>
              </a:rPr>
              <a:t>: Bundle adjustment is an optimization technique used in SFM and visual odometry. It refines the estimated camera poses and 3D points to minimize the reprojection error, improving the overall accuracy of the reconstruction.</a:t>
            </a:r>
          </a:p>
          <a:p>
            <a:pPr algn="just"/>
            <a:endParaRPr lang="en-US" sz="2000" b="0" i="0" dirty="0">
              <a:solidFill>
                <a:srgbClr val="374151"/>
              </a:solidFill>
              <a:effectLst/>
              <a:latin typeface="Söhne"/>
            </a:endParaRPr>
          </a:p>
          <a:p>
            <a:pPr algn="just"/>
            <a:endParaRPr lang="en-US" sz="2000" b="0" i="0" dirty="0">
              <a:solidFill>
                <a:srgbClr val="374151"/>
              </a:solidFill>
              <a:effectLst/>
              <a:latin typeface="Söhne"/>
            </a:endParaRPr>
          </a:p>
        </p:txBody>
      </p:sp>
      <p:pic>
        <p:nvPicPr>
          <p:cNvPr id="3078" name="Picture 6" descr="Bundle adjustment illustrative example | Download Scientific Diagram">
            <a:extLst>
              <a:ext uri="{FF2B5EF4-FFF2-40B4-BE49-F238E27FC236}">
                <a16:creationId xmlns="" xmlns:a16="http://schemas.microsoft.com/office/drawing/2014/main" id="{0D656AD5-7998-4839-BF7C-1FC5733E9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143" y="3082467"/>
            <a:ext cx="680085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467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421E689-76A2-4A97-91DA-08C01B74E5D5}"/>
              </a:ext>
            </a:extLst>
          </p:cNvPr>
          <p:cNvSpPr txBox="1"/>
          <p:nvPr/>
        </p:nvSpPr>
        <p:spPr>
          <a:xfrm>
            <a:off x="612742" y="669304"/>
            <a:ext cx="10982227" cy="4801314"/>
          </a:xfrm>
          <a:prstGeom prst="rect">
            <a:avLst/>
          </a:prstGeom>
          <a:noFill/>
        </p:spPr>
        <p:txBody>
          <a:bodyPr wrap="square">
            <a:spAutoFit/>
          </a:bodyPr>
          <a:lstStyle/>
          <a:p>
            <a:pPr algn="just"/>
            <a:r>
              <a:rPr lang="en-US" sz="1800" b="1" i="0" dirty="0">
                <a:solidFill>
                  <a:srgbClr val="374151"/>
                </a:solidFill>
                <a:effectLst/>
                <a:latin typeface="Söhne"/>
              </a:rPr>
              <a:t>9. SLAM (Simultaneous Localization and Mapping)</a:t>
            </a:r>
            <a:r>
              <a:rPr lang="en-US" sz="1800" b="0" i="0" dirty="0">
                <a:solidFill>
                  <a:srgbClr val="374151"/>
                </a:solidFill>
                <a:effectLst/>
                <a:latin typeface="Söhne"/>
              </a:rPr>
              <a:t>: SLAM combines camera motion estimation with building a map of the environment. It's widely used in robotics to enable vehicles to navigate while simultaneously mapping their surroundings.</a:t>
            </a:r>
          </a:p>
          <a:p>
            <a:pPr algn="just"/>
            <a:endParaRPr lang="en-US" dirty="0">
              <a:solidFill>
                <a:srgbClr val="374151"/>
              </a:solidFill>
              <a:latin typeface="Söhne"/>
            </a:endParaRPr>
          </a:p>
          <a:p>
            <a:pPr algn="just"/>
            <a:endParaRPr lang="en-US" sz="1800" b="0" i="0" dirty="0">
              <a:solidFill>
                <a:srgbClr val="374151"/>
              </a:solidFill>
              <a:effectLst/>
              <a:latin typeface="Söhne"/>
            </a:endParaRPr>
          </a:p>
          <a:p>
            <a:pPr algn="just"/>
            <a:endParaRPr lang="en-US" dirty="0">
              <a:solidFill>
                <a:srgbClr val="374151"/>
              </a:solidFill>
              <a:latin typeface="Söhne"/>
            </a:endParaRPr>
          </a:p>
          <a:p>
            <a:pPr algn="just"/>
            <a:endParaRPr lang="en-US" sz="1800" b="0" i="0" dirty="0">
              <a:solidFill>
                <a:srgbClr val="374151"/>
              </a:solidFill>
              <a:effectLst/>
              <a:latin typeface="Söhne"/>
            </a:endParaRPr>
          </a:p>
          <a:p>
            <a:pPr algn="just"/>
            <a:endParaRPr lang="en-US" dirty="0">
              <a:solidFill>
                <a:srgbClr val="374151"/>
              </a:solidFill>
              <a:latin typeface="Söhne"/>
            </a:endParaRPr>
          </a:p>
          <a:p>
            <a:pPr algn="just"/>
            <a:endParaRPr lang="en-US" sz="1800" b="0" i="0" dirty="0">
              <a:solidFill>
                <a:srgbClr val="374151"/>
              </a:solidFill>
              <a:effectLst/>
              <a:latin typeface="Söhne"/>
            </a:endParaRPr>
          </a:p>
          <a:p>
            <a:pPr algn="just"/>
            <a:endParaRPr lang="en-US" dirty="0">
              <a:solidFill>
                <a:srgbClr val="374151"/>
              </a:solidFill>
              <a:latin typeface="Söhne"/>
            </a:endParaRPr>
          </a:p>
          <a:p>
            <a:pPr algn="just"/>
            <a:endParaRPr lang="en-US" sz="1800" b="0" i="0" dirty="0">
              <a:solidFill>
                <a:srgbClr val="374151"/>
              </a:solidFill>
              <a:effectLst/>
              <a:latin typeface="Söhne"/>
            </a:endParaRPr>
          </a:p>
          <a:p>
            <a:pPr algn="just"/>
            <a:endParaRPr lang="en-US" dirty="0">
              <a:solidFill>
                <a:srgbClr val="374151"/>
              </a:solidFill>
              <a:latin typeface="Söhne"/>
            </a:endParaRPr>
          </a:p>
          <a:p>
            <a:pPr algn="just"/>
            <a:endParaRPr lang="en-US" sz="1800" b="0" i="0" dirty="0">
              <a:solidFill>
                <a:srgbClr val="374151"/>
              </a:solidFill>
              <a:effectLst/>
              <a:latin typeface="Söhne"/>
            </a:endParaRPr>
          </a:p>
          <a:p>
            <a:pPr algn="just"/>
            <a:endParaRPr lang="en-US" dirty="0">
              <a:solidFill>
                <a:srgbClr val="374151"/>
              </a:solidFill>
              <a:latin typeface="Söhne"/>
            </a:endParaRPr>
          </a:p>
          <a:p>
            <a:pPr algn="just"/>
            <a:endParaRPr lang="en-US" sz="1800" b="0" i="0" dirty="0">
              <a:solidFill>
                <a:srgbClr val="374151"/>
              </a:solidFill>
              <a:effectLst/>
              <a:latin typeface="Söhne"/>
            </a:endParaRPr>
          </a:p>
          <a:p>
            <a:pPr algn="just"/>
            <a:endParaRPr lang="en-US" dirty="0">
              <a:solidFill>
                <a:srgbClr val="374151"/>
              </a:solidFill>
              <a:latin typeface="Söhne"/>
            </a:endParaRPr>
          </a:p>
          <a:p>
            <a:pPr algn="just"/>
            <a:endParaRPr lang="en-US" sz="1800" b="0" i="0" dirty="0">
              <a:solidFill>
                <a:srgbClr val="374151"/>
              </a:solidFill>
              <a:effectLst/>
              <a:latin typeface="Söhne"/>
            </a:endParaRPr>
          </a:p>
        </p:txBody>
      </p:sp>
      <p:pic>
        <p:nvPicPr>
          <p:cNvPr id="4098" name="Picture 2" descr="Basics of AR: SLAM – Simultaneous Localization and Mapping – andreasjakl.com">
            <a:extLst>
              <a:ext uri="{FF2B5EF4-FFF2-40B4-BE49-F238E27FC236}">
                <a16:creationId xmlns="" xmlns:a16="http://schemas.microsoft.com/office/drawing/2014/main" id="{ABBAF28B-7DC8-492D-964E-7CF07E36E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747838"/>
            <a:ext cx="8953500"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299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imultaneous Localization and Mapping (SLAM) - SIFROBOT - by SIFSOF,  California">
            <a:extLst>
              <a:ext uri="{FF2B5EF4-FFF2-40B4-BE49-F238E27FC236}">
                <a16:creationId xmlns="" xmlns:a16="http://schemas.microsoft.com/office/drawing/2014/main" id="{65E65689-7385-45B0-9223-85061C060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3244" y="1373956"/>
            <a:ext cx="5632889" cy="4110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62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3E6CA9F-3C14-43BA-AD1D-7246F7AFA027}"/>
              </a:ext>
            </a:extLst>
          </p:cNvPr>
          <p:cNvSpPr txBox="1"/>
          <p:nvPr/>
        </p:nvSpPr>
        <p:spPr>
          <a:xfrm>
            <a:off x="643380" y="490441"/>
            <a:ext cx="10546236" cy="1569660"/>
          </a:xfrm>
          <a:prstGeom prst="rect">
            <a:avLst/>
          </a:prstGeom>
          <a:noFill/>
        </p:spPr>
        <p:txBody>
          <a:bodyPr wrap="square">
            <a:spAutoFit/>
          </a:bodyPr>
          <a:lstStyle/>
          <a:p>
            <a:pPr algn="just"/>
            <a:r>
              <a:rPr lang="en-US" sz="2400" b="1" i="0" dirty="0">
                <a:solidFill>
                  <a:srgbClr val="374151"/>
                </a:solidFill>
                <a:effectLst/>
                <a:latin typeface="Söhne"/>
              </a:rPr>
              <a:t>10. </a:t>
            </a:r>
            <a:r>
              <a:rPr lang="en-US" sz="2400" b="1" i="0" dirty="0" err="1">
                <a:solidFill>
                  <a:srgbClr val="374151"/>
                </a:solidFill>
                <a:effectLst/>
                <a:latin typeface="Söhne"/>
              </a:rPr>
              <a:t>Egomotion</a:t>
            </a:r>
            <a:r>
              <a:rPr lang="en-US" sz="2400" b="0" i="0" dirty="0">
                <a:solidFill>
                  <a:srgbClr val="374151"/>
                </a:solidFill>
                <a:effectLst/>
                <a:latin typeface="Söhne"/>
              </a:rPr>
              <a:t>: </a:t>
            </a:r>
            <a:r>
              <a:rPr lang="en-US" sz="2400" b="0" i="0" dirty="0" err="1">
                <a:solidFill>
                  <a:srgbClr val="374151"/>
                </a:solidFill>
                <a:effectLst/>
                <a:latin typeface="Söhne"/>
              </a:rPr>
              <a:t>Egomotion</a:t>
            </a:r>
            <a:r>
              <a:rPr lang="en-US" sz="2400" b="0" i="0" dirty="0">
                <a:solidFill>
                  <a:srgbClr val="374151"/>
                </a:solidFill>
                <a:effectLst/>
                <a:latin typeface="Söhne"/>
              </a:rPr>
              <a:t> refers to the motion of the camera with respect to the scene. It's often used to describe the motion of handheld or wearable cameras.</a:t>
            </a:r>
          </a:p>
          <a:p>
            <a:pPr algn="just"/>
            <a:endParaRPr lang="en-US" sz="2400" dirty="0">
              <a:solidFill>
                <a:srgbClr val="374151"/>
              </a:solidFill>
              <a:latin typeface="Söhne"/>
            </a:endParaRPr>
          </a:p>
          <a:p>
            <a:pPr algn="just"/>
            <a:endParaRPr lang="en-US" sz="2400" b="0" i="0" dirty="0">
              <a:solidFill>
                <a:srgbClr val="374151"/>
              </a:solidFill>
              <a:effectLst/>
              <a:latin typeface="Söhne"/>
            </a:endParaRPr>
          </a:p>
        </p:txBody>
      </p:sp>
      <p:pic>
        <p:nvPicPr>
          <p:cNvPr id="6146" name="Picture 2" descr="Vehicle position and ego-motion estimation for automotive applications –  Elektrobit">
            <a:extLst>
              <a:ext uri="{FF2B5EF4-FFF2-40B4-BE49-F238E27FC236}">
                <a16:creationId xmlns="" xmlns:a16="http://schemas.microsoft.com/office/drawing/2014/main" id="{3C1C8014-8EBB-4C2D-B7B6-99ABB9B83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609725"/>
            <a:ext cx="607695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0808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 xmlns:a16="http://schemas.microsoft.com/office/drawing/2014/main" id="{5B92B925-D845-46A5-A119-2E0EF3467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573" y="2205872"/>
            <a:ext cx="3307041" cy="2205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241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2090" y="74169"/>
            <a:ext cx="3756025" cy="1369695"/>
          </a:xfrm>
          <a:prstGeom prst="rect">
            <a:avLst/>
          </a:prstGeom>
        </p:spPr>
        <p:txBody>
          <a:bodyPr vert="horz" wrap="square" lIns="0" tIns="9525" rIns="0" bIns="0" rtlCol="0" anchor="ctr">
            <a:spAutoFit/>
          </a:bodyPr>
          <a:lstStyle/>
          <a:p>
            <a:pPr marL="12700" marR="5080">
              <a:lnSpc>
                <a:spcPct val="100400"/>
              </a:lnSpc>
              <a:spcBef>
                <a:spcPts val="75"/>
              </a:spcBef>
            </a:pPr>
            <a:r>
              <a:rPr spc="-5" dirty="0"/>
              <a:t>General</a:t>
            </a:r>
            <a:r>
              <a:rPr spc="-75" dirty="0"/>
              <a:t> </a:t>
            </a:r>
            <a:r>
              <a:rPr spc="-5" dirty="0"/>
              <a:t>Motion </a:t>
            </a:r>
            <a:r>
              <a:rPr spc="-1360" dirty="0"/>
              <a:t> </a:t>
            </a:r>
            <a:r>
              <a:rPr spc="-5" dirty="0"/>
              <a:t>of</a:t>
            </a:r>
            <a:r>
              <a:rPr spc="-10" dirty="0"/>
              <a:t> </a:t>
            </a:r>
            <a:r>
              <a:rPr spc="-5" dirty="0"/>
              <a:t>Camera</a:t>
            </a:r>
          </a:p>
        </p:txBody>
      </p:sp>
      <p:pic>
        <p:nvPicPr>
          <p:cNvPr id="3" name="object 3"/>
          <p:cNvPicPr/>
          <p:nvPr/>
        </p:nvPicPr>
        <p:blipFill>
          <a:blip r:embed="rId2" cstate="print"/>
          <a:stretch>
            <a:fillRect/>
          </a:stretch>
        </p:blipFill>
        <p:spPr>
          <a:xfrm>
            <a:off x="3741737" y="2546350"/>
            <a:ext cx="4775200" cy="2844800"/>
          </a:xfrm>
          <a:prstGeom prst="rect">
            <a:avLst/>
          </a:prstGeom>
        </p:spPr>
      </p:pic>
      <p:sp>
        <p:nvSpPr>
          <p:cNvPr id="4" name="object 4"/>
          <p:cNvSpPr txBox="1"/>
          <p:nvPr/>
        </p:nvSpPr>
        <p:spPr>
          <a:xfrm>
            <a:off x="2136140" y="6182995"/>
            <a:ext cx="7468234" cy="635000"/>
          </a:xfrm>
          <a:prstGeom prst="rect">
            <a:avLst/>
          </a:prstGeom>
        </p:spPr>
        <p:txBody>
          <a:bodyPr vert="horz" wrap="square" lIns="0" tIns="12700" rIns="0" bIns="0" rtlCol="0">
            <a:spAutoFit/>
          </a:bodyPr>
          <a:lstStyle/>
          <a:p>
            <a:pPr marL="12700" marR="5080">
              <a:spcBef>
                <a:spcPts val="100"/>
              </a:spcBef>
            </a:pPr>
            <a:r>
              <a:rPr sz="2000" spc="-5" dirty="0">
                <a:latin typeface="Tahoma"/>
                <a:cs typeface="Tahoma"/>
              </a:rPr>
              <a:t>From Hartley</a:t>
            </a:r>
            <a:r>
              <a:rPr sz="2000" spc="5" dirty="0">
                <a:latin typeface="Tahoma"/>
                <a:cs typeface="Tahoma"/>
              </a:rPr>
              <a:t> </a:t>
            </a:r>
            <a:r>
              <a:rPr sz="2000" spc="-5" dirty="0">
                <a:latin typeface="Tahoma"/>
                <a:cs typeface="Tahoma"/>
              </a:rPr>
              <a:t>and Zisserman, “Multiple</a:t>
            </a:r>
            <a:r>
              <a:rPr sz="2000" dirty="0">
                <a:latin typeface="Tahoma"/>
                <a:cs typeface="Tahoma"/>
              </a:rPr>
              <a:t> view</a:t>
            </a:r>
            <a:r>
              <a:rPr sz="2000" spc="5" dirty="0">
                <a:latin typeface="Tahoma"/>
                <a:cs typeface="Tahoma"/>
              </a:rPr>
              <a:t> </a:t>
            </a:r>
            <a:r>
              <a:rPr sz="2000" spc="-5" dirty="0">
                <a:latin typeface="Tahoma"/>
                <a:cs typeface="Tahoma"/>
              </a:rPr>
              <a:t>geometry</a:t>
            </a:r>
            <a:r>
              <a:rPr sz="2000" spc="5" dirty="0">
                <a:latin typeface="Tahoma"/>
                <a:cs typeface="Tahoma"/>
              </a:rPr>
              <a:t> </a:t>
            </a:r>
            <a:r>
              <a:rPr sz="2000" dirty="0">
                <a:latin typeface="Tahoma"/>
                <a:cs typeface="Tahoma"/>
              </a:rPr>
              <a:t>in </a:t>
            </a:r>
            <a:r>
              <a:rPr sz="2000" spc="-5" dirty="0">
                <a:latin typeface="Tahoma"/>
                <a:cs typeface="Tahoma"/>
              </a:rPr>
              <a:t>computer </a:t>
            </a:r>
            <a:r>
              <a:rPr sz="2000" spc="-610" dirty="0">
                <a:latin typeface="Tahoma"/>
                <a:cs typeface="Tahoma"/>
              </a:rPr>
              <a:t> </a:t>
            </a:r>
            <a:r>
              <a:rPr sz="2000" spc="-30" dirty="0">
                <a:latin typeface="Tahoma"/>
                <a:cs typeface="Tahoma"/>
              </a:rPr>
              <a:t>vision”,</a:t>
            </a:r>
            <a:r>
              <a:rPr sz="2000" spc="-15" dirty="0">
                <a:latin typeface="Tahoma"/>
                <a:cs typeface="Tahoma"/>
              </a:rPr>
              <a:t> </a:t>
            </a:r>
            <a:r>
              <a:rPr sz="2000" spc="-5" dirty="0">
                <a:latin typeface="Tahoma"/>
                <a:cs typeface="Tahoma"/>
              </a:rPr>
              <a:t>Cambridge </a:t>
            </a:r>
            <a:r>
              <a:rPr sz="2000" spc="-35" dirty="0">
                <a:latin typeface="Tahoma"/>
                <a:cs typeface="Tahoma"/>
              </a:rPr>
              <a:t>Univ.</a:t>
            </a:r>
            <a:r>
              <a:rPr sz="2000" spc="-10" dirty="0">
                <a:latin typeface="Tahoma"/>
                <a:cs typeface="Tahoma"/>
              </a:rPr>
              <a:t> </a:t>
            </a:r>
            <a:r>
              <a:rPr sz="2000" spc="-5" dirty="0">
                <a:latin typeface="Tahoma"/>
                <a:cs typeface="Tahoma"/>
              </a:rPr>
              <a:t>Press</a:t>
            </a:r>
            <a:r>
              <a:rPr sz="2000" spc="-10" dirty="0">
                <a:latin typeface="Tahoma"/>
                <a:cs typeface="Tahoma"/>
              </a:rPr>
              <a:t> </a:t>
            </a:r>
            <a:r>
              <a:rPr sz="2000" spc="-5" dirty="0">
                <a:latin typeface="Tahoma"/>
                <a:cs typeface="Tahoma"/>
              </a:rPr>
              <a:t>(2000)</a:t>
            </a:r>
            <a:endParaRPr sz="2000">
              <a:latin typeface="Tahoma"/>
              <a:cs typeface="Tahoma"/>
            </a:endParaRPr>
          </a:p>
        </p:txBody>
      </p:sp>
      <p:sp>
        <p:nvSpPr>
          <p:cNvPr id="5" name="object 5"/>
          <p:cNvSpPr txBox="1"/>
          <p:nvPr/>
        </p:nvSpPr>
        <p:spPr>
          <a:xfrm>
            <a:off x="1801179" y="2090420"/>
            <a:ext cx="1737995" cy="755650"/>
          </a:xfrm>
          <a:prstGeom prst="rect">
            <a:avLst/>
          </a:prstGeom>
        </p:spPr>
        <p:txBody>
          <a:bodyPr vert="horz" wrap="square" lIns="0" tIns="25400" rIns="0" bIns="0" rtlCol="0">
            <a:spAutoFit/>
          </a:bodyPr>
          <a:lstStyle/>
          <a:p>
            <a:pPr marL="12700" marR="5080">
              <a:lnSpc>
                <a:spcPts val="2870"/>
              </a:lnSpc>
              <a:spcBef>
                <a:spcPts val="200"/>
              </a:spcBef>
            </a:pPr>
            <a:r>
              <a:rPr sz="2400" spc="-10" dirty="0">
                <a:latin typeface="Tahoma"/>
                <a:cs typeface="Tahoma"/>
              </a:rPr>
              <a:t>Rotational </a:t>
            </a:r>
            <a:r>
              <a:rPr sz="2400" spc="-5" dirty="0">
                <a:latin typeface="Tahoma"/>
                <a:cs typeface="Tahoma"/>
              </a:rPr>
              <a:t> </a:t>
            </a:r>
            <a:r>
              <a:rPr sz="2400" dirty="0">
                <a:latin typeface="Tahoma"/>
                <a:cs typeface="Tahoma"/>
              </a:rPr>
              <a:t>H</a:t>
            </a:r>
            <a:r>
              <a:rPr sz="2400" spc="-5" dirty="0">
                <a:latin typeface="Tahoma"/>
                <a:cs typeface="Tahoma"/>
              </a:rPr>
              <a:t>omog</a:t>
            </a:r>
            <a:r>
              <a:rPr sz="2400" spc="-45" dirty="0">
                <a:latin typeface="Tahoma"/>
                <a:cs typeface="Tahoma"/>
              </a:rPr>
              <a:t>r</a:t>
            </a:r>
            <a:r>
              <a:rPr sz="2400" dirty="0">
                <a:latin typeface="Tahoma"/>
                <a:cs typeface="Tahoma"/>
              </a:rPr>
              <a:t>a</a:t>
            </a:r>
            <a:r>
              <a:rPr sz="2400" spc="-5" dirty="0">
                <a:latin typeface="Tahoma"/>
                <a:cs typeface="Tahoma"/>
              </a:rPr>
              <a:t>p</a:t>
            </a:r>
            <a:r>
              <a:rPr sz="2400" spc="-25" dirty="0">
                <a:latin typeface="Tahoma"/>
                <a:cs typeface="Tahoma"/>
              </a:rPr>
              <a:t>h</a:t>
            </a:r>
            <a:r>
              <a:rPr sz="2400" dirty="0">
                <a:latin typeface="Tahoma"/>
                <a:cs typeface="Tahoma"/>
              </a:rPr>
              <a:t>y</a:t>
            </a:r>
            <a:endParaRPr sz="2400">
              <a:latin typeface="Tahoma"/>
              <a:cs typeface="Tahoma"/>
            </a:endParaRPr>
          </a:p>
        </p:txBody>
      </p:sp>
      <p:sp>
        <p:nvSpPr>
          <p:cNvPr id="6" name="object 6"/>
          <p:cNvSpPr txBox="1"/>
          <p:nvPr/>
        </p:nvSpPr>
        <p:spPr>
          <a:xfrm>
            <a:off x="3680778" y="1809093"/>
            <a:ext cx="1536700" cy="465455"/>
          </a:xfrm>
          <a:prstGeom prst="rect">
            <a:avLst/>
          </a:prstGeom>
        </p:spPr>
        <p:txBody>
          <a:bodyPr vert="horz" wrap="square" lIns="0" tIns="17145" rIns="0" bIns="0" rtlCol="0">
            <a:spAutoFit/>
          </a:bodyPr>
          <a:lstStyle/>
          <a:p>
            <a:pPr marL="38100">
              <a:spcBef>
                <a:spcPts val="135"/>
              </a:spcBef>
            </a:pPr>
            <a:r>
              <a:rPr sz="2800" i="1" spc="-5" dirty="0">
                <a:latin typeface="Times New Roman"/>
                <a:cs typeface="Times New Roman"/>
              </a:rPr>
              <a:t>H=K</a:t>
            </a:r>
            <a:r>
              <a:rPr sz="2850" spc="-5" dirty="0">
                <a:latin typeface="Tahoma"/>
                <a:cs typeface="Tahoma"/>
              </a:rPr>
              <a:t>’</a:t>
            </a:r>
            <a:r>
              <a:rPr sz="2800" i="1" spc="-5" dirty="0">
                <a:latin typeface="Times New Roman"/>
                <a:cs typeface="Times New Roman"/>
              </a:rPr>
              <a:t>RK</a:t>
            </a:r>
            <a:r>
              <a:rPr sz="2775" i="1" spc="-7" baseline="25525" dirty="0">
                <a:latin typeface="Times New Roman"/>
                <a:cs typeface="Times New Roman"/>
              </a:rPr>
              <a:t>-1</a:t>
            </a:r>
            <a:endParaRPr sz="2775" baseline="25525">
              <a:latin typeface="Times New Roman"/>
              <a:cs typeface="Times New Roman"/>
            </a:endParaRPr>
          </a:p>
        </p:txBody>
      </p:sp>
      <p:sp>
        <p:nvSpPr>
          <p:cNvPr id="7" name="object 7"/>
          <p:cNvSpPr txBox="1"/>
          <p:nvPr/>
        </p:nvSpPr>
        <p:spPr>
          <a:xfrm>
            <a:off x="2680654" y="4711383"/>
            <a:ext cx="1529715" cy="452120"/>
          </a:xfrm>
          <a:prstGeom prst="rect">
            <a:avLst/>
          </a:prstGeom>
        </p:spPr>
        <p:txBody>
          <a:bodyPr vert="horz" wrap="square" lIns="0" tIns="12700" rIns="0" bIns="0" rtlCol="0">
            <a:spAutoFit/>
          </a:bodyPr>
          <a:lstStyle/>
          <a:p>
            <a:pPr marL="12700">
              <a:spcBef>
                <a:spcPts val="100"/>
              </a:spcBef>
            </a:pPr>
            <a:r>
              <a:rPr sz="2800" i="1" spc="-5" dirty="0">
                <a:latin typeface="Times New Roman"/>
                <a:cs typeface="Times New Roman"/>
              </a:rPr>
              <a:t>P=K</a:t>
            </a:r>
            <a:r>
              <a:rPr sz="2800" spc="-5" dirty="0">
                <a:latin typeface="Times New Roman"/>
                <a:cs typeface="Times New Roman"/>
              </a:rPr>
              <a:t>[</a:t>
            </a:r>
            <a:r>
              <a:rPr sz="2800" i="1" spc="-5" dirty="0">
                <a:latin typeface="Times New Roman"/>
                <a:cs typeface="Times New Roman"/>
              </a:rPr>
              <a:t>I</a:t>
            </a:r>
            <a:r>
              <a:rPr sz="2800" i="1" spc="-35" dirty="0">
                <a:latin typeface="Times New Roman"/>
                <a:cs typeface="Times New Roman"/>
              </a:rPr>
              <a:t> </a:t>
            </a:r>
            <a:r>
              <a:rPr sz="2800" i="1" dirty="0">
                <a:latin typeface="Times New Roman"/>
                <a:cs typeface="Times New Roman"/>
              </a:rPr>
              <a:t>|</a:t>
            </a:r>
            <a:r>
              <a:rPr sz="2800" i="1" spc="-30" dirty="0">
                <a:latin typeface="Times New Roman"/>
                <a:cs typeface="Times New Roman"/>
              </a:rPr>
              <a:t> </a:t>
            </a:r>
            <a:r>
              <a:rPr sz="2800" i="1" dirty="0">
                <a:latin typeface="Times New Roman"/>
                <a:cs typeface="Times New Roman"/>
              </a:rPr>
              <a:t>0</a:t>
            </a:r>
            <a:r>
              <a:rPr sz="2800" dirty="0">
                <a:latin typeface="Times New Roman"/>
                <a:cs typeface="Times New Roman"/>
              </a:rPr>
              <a:t>]</a:t>
            </a:r>
            <a:endParaRPr sz="2800">
              <a:latin typeface="Times New Roman"/>
              <a:cs typeface="Times New Roman"/>
            </a:endParaRPr>
          </a:p>
        </p:txBody>
      </p:sp>
      <p:sp>
        <p:nvSpPr>
          <p:cNvPr id="8" name="object 8"/>
          <p:cNvSpPr txBox="1"/>
          <p:nvPr/>
        </p:nvSpPr>
        <p:spPr>
          <a:xfrm>
            <a:off x="7986078" y="4792006"/>
            <a:ext cx="1809114" cy="465455"/>
          </a:xfrm>
          <a:prstGeom prst="rect">
            <a:avLst/>
          </a:prstGeom>
        </p:spPr>
        <p:txBody>
          <a:bodyPr vert="horz" wrap="square" lIns="0" tIns="17145" rIns="0" bIns="0" rtlCol="0">
            <a:spAutoFit/>
          </a:bodyPr>
          <a:lstStyle/>
          <a:p>
            <a:pPr marL="12700">
              <a:spcBef>
                <a:spcPts val="135"/>
              </a:spcBef>
            </a:pPr>
            <a:r>
              <a:rPr sz="2800" i="1" spc="-10" dirty="0">
                <a:latin typeface="Times New Roman"/>
                <a:cs typeface="Times New Roman"/>
              </a:rPr>
              <a:t>P</a:t>
            </a:r>
            <a:r>
              <a:rPr sz="2850" spc="-10" dirty="0">
                <a:latin typeface="Tahoma"/>
                <a:cs typeface="Tahoma"/>
              </a:rPr>
              <a:t>’</a:t>
            </a:r>
            <a:r>
              <a:rPr sz="2800" i="1" spc="-10" dirty="0">
                <a:latin typeface="Times New Roman"/>
                <a:cs typeface="Times New Roman"/>
              </a:rPr>
              <a:t>=K</a:t>
            </a:r>
            <a:r>
              <a:rPr sz="2850" spc="-10" dirty="0">
                <a:latin typeface="Tahoma"/>
                <a:cs typeface="Tahoma"/>
              </a:rPr>
              <a:t>’</a:t>
            </a:r>
            <a:r>
              <a:rPr sz="2850" spc="-50" dirty="0">
                <a:latin typeface="Tahoma"/>
                <a:cs typeface="Tahoma"/>
              </a:rPr>
              <a:t> </a:t>
            </a:r>
            <a:r>
              <a:rPr sz="2800" dirty="0">
                <a:latin typeface="Times New Roman"/>
                <a:cs typeface="Times New Roman"/>
              </a:rPr>
              <a:t>[</a:t>
            </a:r>
            <a:r>
              <a:rPr sz="2800" i="1" dirty="0">
                <a:latin typeface="Times New Roman"/>
                <a:cs typeface="Times New Roman"/>
              </a:rPr>
              <a:t>R</a:t>
            </a:r>
            <a:r>
              <a:rPr sz="2800" i="1" spc="-25" dirty="0">
                <a:latin typeface="Times New Roman"/>
                <a:cs typeface="Times New Roman"/>
              </a:rPr>
              <a:t> </a:t>
            </a:r>
            <a:r>
              <a:rPr sz="2800" i="1" dirty="0">
                <a:latin typeface="Times New Roman"/>
                <a:cs typeface="Times New Roman"/>
              </a:rPr>
              <a:t>|</a:t>
            </a:r>
            <a:r>
              <a:rPr sz="2800" i="1" spc="-20" dirty="0">
                <a:latin typeface="Times New Roman"/>
                <a:cs typeface="Times New Roman"/>
              </a:rPr>
              <a:t> </a:t>
            </a:r>
            <a:r>
              <a:rPr sz="2800" i="1" spc="-5" dirty="0">
                <a:latin typeface="Times New Roman"/>
                <a:cs typeface="Times New Roman"/>
              </a:rPr>
              <a:t>t</a:t>
            </a:r>
            <a:r>
              <a:rPr sz="2800" spc="-5" dirty="0">
                <a:latin typeface="Times New Roman"/>
                <a:cs typeface="Times New Roman"/>
              </a:rPr>
              <a:t>]</a:t>
            </a:r>
            <a:endParaRPr sz="2800">
              <a:latin typeface="Times New Roman"/>
              <a:cs typeface="Times New Roman"/>
            </a:endParaRPr>
          </a:p>
        </p:txBody>
      </p:sp>
      <p:sp>
        <p:nvSpPr>
          <p:cNvPr id="9" name="object 9"/>
          <p:cNvSpPr txBox="1"/>
          <p:nvPr/>
        </p:nvSpPr>
        <p:spPr>
          <a:xfrm>
            <a:off x="8114666" y="108857"/>
            <a:ext cx="2040889" cy="1499235"/>
          </a:xfrm>
          <a:prstGeom prst="rect">
            <a:avLst/>
          </a:prstGeom>
        </p:spPr>
        <p:txBody>
          <a:bodyPr vert="horz" wrap="square" lIns="0" tIns="15240" rIns="0" bIns="0" rtlCol="0">
            <a:spAutoFit/>
          </a:bodyPr>
          <a:lstStyle/>
          <a:p>
            <a:pPr marL="38100">
              <a:lnSpc>
                <a:spcPts val="2905"/>
              </a:lnSpc>
              <a:spcBef>
                <a:spcPts val="120"/>
              </a:spcBef>
            </a:pPr>
            <a:r>
              <a:rPr sz="2400" i="1" spc="-5" dirty="0">
                <a:latin typeface="Times New Roman"/>
                <a:cs typeface="Times New Roman"/>
              </a:rPr>
              <a:t>x</a:t>
            </a:r>
            <a:r>
              <a:rPr sz="2400" spc="-7" baseline="26041" dirty="0">
                <a:latin typeface="Times New Roman"/>
                <a:cs typeface="Times New Roman"/>
              </a:rPr>
              <a:t>(2)</a:t>
            </a:r>
            <a:r>
              <a:rPr sz="2400" spc="-37" baseline="26041" dirty="0">
                <a:latin typeface="Times New Roman"/>
                <a:cs typeface="Times New Roman"/>
              </a:rPr>
              <a:t> </a:t>
            </a:r>
            <a:r>
              <a:rPr sz="2400" spc="-5" dirty="0">
                <a:latin typeface="Tahoma"/>
                <a:cs typeface="Tahoma"/>
              </a:rPr>
              <a:t>=</a:t>
            </a:r>
            <a:r>
              <a:rPr sz="2400" i="1" spc="-5" dirty="0">
                <a:latin typeface="Times New Roman"/>
                <a:cs typeface="Times New Roman"/>
              </a:rPr>
              <a:t>K</a:t>
            </a:r>
            <a:r>
              <a:rPr sz="2450" spc="-5" dirty="0">
                <a:latin typeface="Tahoma"/>
                <a:cs typeface="Tahoma"/>
              </a:rPr>
              <a:t>’</a:t>
            </a:r>
            <a:r>
              <a:rPr sz="2400" spc="-5" dirty="0">
                <a:latin typeface="Times New Roman"/>
                <a:cs typeface="Times New Roman"/>
              </a:rPr>
              <a:t>[</a:t>
            </a:r>
            <a:r>
              <a:rPr sz="2400" i="1" spc="-5" dirty="0">
                <a:latin typeface="Times New Roman"/>
                <a:cs typeface="Times New Roman"/>
              </a:rPr>
              <a:t>R|0</a:t>
            </a:r>
            <a:r>
              <a:rPr sz="2400" spc="-5" dirty="0">
                <a:latin typeface="Times New Roman"/>
                <a:cs typeface="Times New Roman"/>
              </a:rPr>
              <a:t>]</a:t>
            </a:r>
            <a:r>
              <a:rPr sz="2400" i="1" spc="-5" dirty="0">
                <a:latin typeface="Times New Roman"/>
                <a:cs typeface="Times New Roman"/>
              </a:rPr>
              <a:t>X</a:t>
            </a:r>
            <a:endParaRPr sz="2400">
              <a:latin typeface="Times New Roman"/>
              <a:cs typeface="Times New Roman"/>
            </a:endParaRPr>
          </a:p>
          <a:p>
            <a:pPr marL="38100">
              <a:lnSpc>
                <a:spcPts val="2885"/>
              </a:lnSpc>
            </a:pPr>
            <a:r>
              <a:rPr sz="2400" i="1" spc="-5" dirty="0">
                <a:latin typeface="Times New Roman"/>
                <a:cs typeface="Times New Roman"/>
              </a:rPr>
              <a:t>=K</a:t>
            </a:r>
            <a:r>
              <a:rPr sz="2450" spc="-5" dirty="0">
                <a:latin typeface="Tahoma"/>
                <a:cs typeface="Tahoma"/>
              </a:rPr>
              <a:t>’</a:t>
            </a:r>
            <a:r>
              <a:rPr sz="2400" i="1" spc="-5" dirty="0">
                <a:latin typeface="Times New Roman"/>
                <a:cs typeface="Times New Roman"/>
              </a:rPr>
              <a:t>R</a:t>
            </a:r>
            <a:r>
              <a:rPr sz="2400" spc="-5" dirty="0">
                <a:latin typeface="Times New Roman"/>
                <a:cs typeface="Times New Roman"/>
              </a:rPr>
              <a:t>[</a:t>
            </a:r>
            <a:r>
              <a:rPr sz="2400" i="1" spc="-5" dirty="0">
                <a:latin typeface="Times New Roman"/>
                <a:cs typeface="Times New Roman"/>
              </a:rPr>
              <a:t>I|0</a:t>
            </a:r>
            <a:r>
              <a:rPr sz="2400" spc="-5" dirty="0">
                <a:latin typeface="Times New Roman"/>
                <a:cs typeface="Times New Roman"/>
              </a:rPr>
              <a:t>]</a:t>
            </a:r>
            <a:r>
              <a:rPr sz="2400" i="1" spc="-5" dirty="0">
                <a:latin typeface="Times New Roman"/>
                <a:cs typeface="Times New Roman"/>
              </a:rPr>
              <a:t>X</a:t>
            </a:r>
            <a:endParaRPr sz="2400">
              <a:latin typeface="Times New Roman"/>
              <a:cs typeface="Times New Roman"/>
            </a:endParaRPr>
          </a:p>
          <a:p>
            <a:pPr marL="38100">
              <a:lnSpc>
                <a:spcPts val="2885"/>
              </a:lnSpc>
            </a:pPr>
            <a:r>
              <a:rPr sz="2400" i="1" spc="-5" dirty="0">
                <a:latin typeface="Times New Roman"/>
                <a:cs typeface="Times New Roman"/>
              </a:rPr>
              <a:t>=K</a:t>
            </a:r>
            <a:r>
              <a:rPr sz="2450" spc="-5" dirty="0">
                <a:latin typeface="Tahoma"/>
                <a:cs typeface="Tahoma"/>
              </a:rPr>
              <a:t>’</a:t>
            </a:r>
            <a:r>
              <a:rPr sz="2400" i="1" spc="-5" dirty="0">
                <a:latin typeface="Times New Roman"/>
                <a:cs typeface="Times New Roman"/>
              </a:rPr>
              <a:t>RK</a:t>
            </a:r>
            <a:r>
              <a:rPr sz="2400" i="1" spc="-7" baseline="26041" dirty="0">
                <a:latin typeface="Times New Roman"/>
                <a:cs typeface="Times New Roman"/>
              </a:rPr>
              <a:t>-1</a:t>
            </a:r>
            <a:r>
              <a:rPr sz="2400" i="1" spc="-5" dirty="0">
                <a:latin typeface="Times New Roman"/>
                <a:cs typeface="Times New Roman"/>
              </a:rPr>
              <a:t>K</a:t>
            </a:r>
            <a:r>
              <a:rPr sz="2400" spc="-5" dirty="0">
                <a:latin typeface="Times New Roman"/>
                <a:cs typeface="Times New Roman"/>
              </a:rPr>
              <a:t>[</a:t>
            </a:r>
            <a:r>
              <a:rPr sz="2400" i="1" spc="-5" dirty="0">
                <a:latin typeface="Times New Roman"/>
                <a:cs typeface="Times New Roman"/>
              </a:rPr>
              <a:t>I|0</a:t>
            </a:r>
            <a:r>
              <a:rPr sz="2400" spc="-5" dirty="0">
                <a:latin typeface="Times New Roman"/>
                <a:cs typeface="Times New Roman"/>
              </a:rPr>
              <a:t>]</a:t>
            </a:r>
            <a:r>
              <a:rPr sz="2400" i="1" spc="-5" dirty="0">
                <a:latin typeface="Times New Roman"/>
                <a:cs typeface="Times New Roman"/>
              </a:rPr>
              <a:t>X</a:t>
            </a:r>
            <a:endParaRPr sz="2400">
              <a:latin typeface="Times New Roman"/>
              <a:cs typeface="Times New Roman"/>
            </a:endParaRPr>
          </a:p>
          <a:p>
            <a:pPr marL="38100">
              <a:lnSpc>
                <a:spcPts val="2905"/>
              </a:lnSpc>
            </a:pPr>
            <a:r>
              <a:rPr sz="2400" i="1" spc="-5" dirty="0">
                <a:latin typeface="Times New Roman"/>
                <a:cs typeface="Times New Roman"/>
              </a:rPr>
              <a:t>=K</a:t>
            </a:r>
            <a:r>
              <a:rPr sz="2450" spc="-5" dirty="0">
                <a:latin typeface="Tahoma"/>
                <a:cs typeface="Tahoma"/>
              </a:rPr>
              <a:t>’</a:t>
            </a:r>
            <a:r>
              <a:rPr sz="2400" i="1" spc="-5" dirty="0">
                <a:latin typeface="Times New Roman"/>
                <a:cs typeface="Times New Roman"/>
              </a:rPr>
              <a:t>RK</a:t>
            </a:r>
            <a:r>
              <a:rPr sz="2400" i="1" spc="-7" baseline="26041" dirty="0">
                <a:latin typeface="Times New Roman"/>
                <a:cs typeface="Times New Roman"/>
              </a:rPr>
              <a:t>-1</a:t>
            </a:r>
            <a:r>
              <a:rPr sz="2400" i="1" spc="-5" dirty="0">
                <a:latin typeface="Times New Roman"/>
                <a:cs typeface="Times New Roman"/>
              </a:rPr>
              <a:t>x</a:t>
            </a:r>
            <a:endParaRPr sz="2400">
              <a:latin typeface="Times New Roman"/>
              <a:cs typeface="Times New Roman"/>
            </a:endParaRPr>
          </a:p>
        </p:txBody>
      </p:sp>
      <p:sp>
        <p:nvSpPr>
          <p:cNvPr id="10" name="object 10"/>
          <p:cNvSpPr/>
          <p:nvPr/>
        </p:nvSpPr>
        <p:spPr>
          <a:xfrm>
            <a:off x="6091224" y="2725738"/>
            <a:ext cx="1940560" cy="85725"/>
          </a:xfrm>
          <a:custGeom>
            <a:avLst/>
            <a:gdLst/>
            <a:ahLst/>
            <a:cxnLst/>
            <a:rect l="l" t="t" r="r" b="b"/>
            <a:pathLst>
              <a:path w="1940559" h="85725">
                <a:moveTo>
                  <a:pt x="25" y="0"/>
                </a:moveTo>
                <a:lnTo>
                  <a:pt x="0" y="9525"/>
                </a:lnTo>
                <a:lnTo>
                  <a:pt x="180921" y="10006"/>
                </a:lnTo>
                <a:lnTo>
                  <a:pt x="269586" y="10584"/>
                </a:lnTo>
                <a:lnTo>
                  <a:pt x="439827" y="12336"/>
                </a:lnTo>
                <a:lnTo>
                  <a:pt x="595857" y="14780"/>
                </a:lnTo>
                <a:lnTo>
                  <a:pt x="731983" y="17788"/>
                </a:lnTo>
                <a:lnTo>
                  <a:pt x="842520" y="21234"/>
                </a:lnTo>
                <a:lnTo>
                  <a:pt x="905191" y="24030"/>
                </a:lnTo>
                <a:lnTo>
                  <a:pt x="957087" y="27926"/>
                </a:lnTo>
                <a:lnTo>
                  <a:pt x="969111" y="31429"/>
                </a:lnTo>
                <a:lnTo>
                  <a:pt x="974425" y="32830"/>
                </a:lnTo>
                <a:lnTo>
                  <a:pt x="1017605" y="36902"/>
                </a:lnTo>
                <a:lnTo>
                  <a:pt x="1122027" y="41568"/>
                </a:lnTo>
                <a:lnTo>
                  <a:pt x="1239594" y="44919"/>
                </a:lnTo>
                <a:lnTo>
                  <a:pt x="1419828" y="48431"/>
                </a:lnTo>
                <a:lnTo>
                  <a:pt x="1583724" y="50546"/>
                </a:lnTo>
                <a:lnTo>
                  <a:pt x="1758986" y="51906"/>
                </a:lnTo>
                <a:lnTo>
                  <a:pt x="1863726" y="52185"/>
                </a:lnTo>
                <a:lnTo>
                  <a:pt x="1863637" y="85523"/>
                </a:lnTo>
                <a:lnTo>
                  <a:pt x="1939937" y="47625"/>
                </a:lnTo>
                <a:lnTo>
                  <a:pt x="1863839" y="9323"/>
                </a:lnTo>
                <a:lnTo>
                  <a:pt x="1863751" y="42660"/>
                </a:lnTo>
                <a:lnTo>
                  <a:pt x="1759049" y="42381"/>
                </a:lnTo>
                <a:lnTo>
                  <a:pt x="1670376" y="41803"/>
                </a:lnTo>
                <a:lnTo>
                  <a:pt x="1500136" y="40050"/>
                </a:lnTo>
                <a:lnTo>
                  <a:pt x="1344109" y="37608"/>
                </a:lnTo>
                <a:lnTo>
                  <a:pt x="1207978" y="34599"/>
                </a:lnTo>
                <a:lnTo>
                  <a:pt x="1097448" y="31154"/>
                </a:lnTo>
                <a:lnTo>
                  <a:pt x="1034795" y="28360"/>
                </a:lnTo>
                <a:lnTo>
                  <a:pt x="983053" y="24486"/>
                </a:lnTo>
                <a:lnTo>
                  <a:pt x="970840" y="20960"/>
                </a:lnTo>
                <a:lnTo>
                  <a:pt x="965099" y="19475"/>
                </a:lnTo>
                <a:lnTo>
                  <a:pt x="922298" y="15483"/>
                </a:lnTo>
                <a:lnTo>
                  <a:pt x="817907" y="10819"/>
                </a:lnTo>
                <a:lnTo>
                  <a:pt x="700346" y="7467"/>
                </a:lnTo>
                <a:lnTo>
                  <a:pt x="520109" y="3956"/>
                </a:lnTo>
                <a:lnTo>
                  <a:pt x="356214" y="1841"/>
                </a:lnTo>
                <a:lnTo>
                  <a:pt x="180947" y="481"/>
                </a:lnTo>
                <a:lnTo>
                  <a:pt x="25" y="0"/>
                </a:lnTo>
                <a:close/>
              </a:path>
            </a:pathLst>
          </a:custGeom>
          <a:solidFill>
            <a:srgbClr val="000000"/>
          </a:solidFill>
        </p:spPr>
        <p:txBody>
          <a:bodyPr wrap="square" lIns="0" tIns="0" rIns="0" bIns="0" rtlCol="0"/>
          <a:lstStyle/>
          <a:p>
            <a:endParaRPr/>
          </a:p>
        </p:txBody>
      </p:sp>
      <p:sp>
        <p:nvSpPr>
          <p:cNvPr id="11" name="object 11"/>
          <p:cNvSpPr txBox="1"/>
          <p:nvPr/>
        </p:nvSpPr>
        <p:spPr>
          <a:xfrm>
            <a:off x="6322379" y="1995170"/>
            <a:ext cx="1497965" cy="452120"/>
          </a:xfrm>
          <a:prstGeom prst="rect">
            <a:avLst/>
          </a:prstGeom>
        </p:spPr>
        <p:txBody>
          <a:bodyPr vert="horz" wrap="square" lIns="0" tIns="12700" rIns="0" bIns="0" rtlCol="0">
            <a:spAutoFit/>
          </a:bodyPr>
          <a:lstStyle/>
          <a:p>
            <a:pPr marL="38100">
              <a:spcBef>
                <a:spcPts val="100"/>
              </a:spcBef>
            </a:pPr>
            <a:r>
              <a:rPr sz="2800" dirty="0">
                <a:latin typeface="Tahoma"/>
                <a:cs typeface="Tahoma"/>
              </a:rPr>
              <a:t>||</a:t>
            </a:r>
            <a:r>
              <a:rPr sz="2775" i="1" baseline="25525" dirty="0">
                <a:latin typeface="Times New Roman"/>
                <a:cs typeface="Times New Roman"/>
              </a:rPr>
              <a:t>l</a:t>
            </a:r>
            <a:r>
              <a:rPr sz="2775" i="1" spc="517" baseline="25525" dirty="0">
                <a:latin typeface="Times New Roman"/>
                <a:cs typeface="Times New Roman"/>
              </a:rPr>
              <a:t> </a:t>
            </a:r>
            <a:r>
              <a:rPr sz="2800" spc="-5" dirty="0">
                <a:latin typeface="Tahoma"/>
                <a:cs typeface="Tahoma"/>
              </a:rPr>
              <a:t>stereo</a:t>
            </a:r>
            <a:endParaRPr sz="2800">
              <a:latin typeface="Tahoma"/>
              <a:cs typeface="Tahoma"/>
            </a:endParaRPr>
          </a:p>
        </p:txBody>
      </p:sp>
      <p:sp>
        <p:nvSpPr>
          <p:cNvPr id="12" name="object 12"/>
          <p:cNvSpPr txBox="1"/>
          <p:nvPr/>
        </p:nvSpPr>
        <p:spPr>
          <a:xfrm>
            <a:off x="5212715" y="4234752"/>
            <a:ext cx="1899920" cy="977191"/>
          </a:xfrm>
          <a:prstGeom prst="rect">
            <a:avLst/>
          </a:prstGeom>
        </p:spPr>
        <p:txBody>
          <a:bodyPr vert="horz" wrap="square" lIns="0" tIns="12700" rIns="0" bIns="0" rtlCol="0">
            <a:spAutoFit/>
          </a:bodyPr>
          <a:lstStyle/>
          <a:p>
            <a:pPr marL="115570" marR="30480" indent="-78105">
              <a:lnSpc>
                <a:spcPct val="116599"/>
              </a:lnSpc>
              <a:spcBef>
                <a:spcPts val="100"/>
              </a:spcBef>
            </a:pPr>
            <a:r>
              <a:rPr sz="4200" i="1" baseline="-16865" dirty="0">
                <a:latin typeface="Times New Roman"/>
                <a:cs typeface="Times New Roman"/>
              </a:rPr>
              <a:t>e</a:t>
            </a:r>
            <a:r>
              <a:rPr sz="1850" i="1" dirty="0">
                <a:latin typeface="Times New Roman"/>
                <a:cs typeface="Times New Roman"/>
              </a:rPr>
              <a:t>(2) </a:t>
            </a:r>
            <a:r>
              <a:rPr sz="1850" i="1" spc="5" dirty="0">
                <a:latin typeface="Times New Roman"/>
                <a:cs typeface="Times New Roman"/>
              </a:rPr>
              <a:t> </a:t>
            </a:r>
            <a:r>
              <a:rPr sz="2800" i="1" dirty="0">
                <a:latin typeface="Times New Roman"/>
                <a:cs typeface="Times New Roman"/>
              </a:rPr>
              <a:t>P</a:t>
            </a:r>
            <a:r>
              <a:rPr sz="2775" i="1" spc="7" baseline="25525" dirty="0">
                <a:latin typeface="Times New Roman"/>
                <a:cs typeface="Times New Roman"/>
              </a:rPr>
              <a:t>(2)</a:t>
            </a:r>
            <a:r>
              <a:rPr sz="2775" spc="15" baseline="25525" dirty="0">
                <a:latin typeface="Tahoma"/>
                <a:cs typeface="Tahoma"/>
              </a:rPr>
              <a:t>=</a:t>
            </a:r>
            <a:r>
              <a:rPr sz="2800" i="1" spc="-10" dirty="0">
                <a:latin typeface="Times New Roman"/>
                <a:cs typeface="Times New Roman"/>
              </a:rPr>
              <a:t>K</a:t>
            </a:r>
            <a:r>
              <a:rPr sz="2800" spc="-5" dirty="0">
                <a:latin typeface="Tahoma"/>
                <a:cs typeface="Tahoma"/>
              </a:rPr>
              <a:t>’</a:t>
            </a:r>
            <a:r>
              <a:rPr sz="2800" dirty="0">
                <a:latin typeface="Tahoma"/>
                <a:cs typeface="Tahoma"/>
              </a:rPr>
              <a:t>[</a:t>
            </a:r>
            <a:r>
              <a:rPr sz="2800" i="1" dirty="0">
                <a:latin typeface="Times New Roman"/>
                <a:cs typeface="Times New Roman"/>
              </a:rPr>
              <a:t>R|0</a:t>
            </a:r>
            <a:r>
              <a:rPr sz="2800" dirty="0">
                <a:latin typeface="Tahoma"/>
                <a:cs typeface="Tahoma"/>
              </a:rPr>
              <a:t>]</a:t>
            </a:r>
            <a:endParaRPr sz="2800">
              <a:latin typeface="Tahoma"/>
              <a:cs typeface="Tahoma"/>
            </a:endParaRPr>
          </a:p>
        </p:txBody>
      </p:sp>
      <p:grpSp>
        <p:nvGrpSpPr>
          <p:cNvPr id="13" name="object 13"/>
          <p:cNvGrpSpPr/>
          <p:nvPr/>
        </p:nvGrpSpPr>
        <p:grpSpPr>
          <a:xfrm>
            <a:off x="4798515" y="2129549"/>
            <a:ext cx="5815965" cy="3977004"/>
            <a:chOff x="3274514" y="2129549"/>
            <a:chExt cx="5815965" cy="3977004"/>
          </a:xfrm>
        </p:grpSpPr>
        <p:pic>
          <p:nvPicPr>
            <p:cNvPr id="14" name="object 14"/>
            <p:cNvPicPr/>
            <p:nvPr/>
          </p:nvPicPr>
          <p:blipFill>
            <a:blip r:embed="rId3" cstate="print"/>
            <a:stretch>
              <a:fillRect/>
            </a:stretch>
          </p:blipFill>
          <p:spPr>
            <a:xfrm>
              <a:off x="6927375" y="2129549"/>
              <a:ext cx="2097561" cy="712951"/>
            </a:xfrm>
            <a:prstGeom prst="rect">
              <a:avLst/>
            </a:prstGeom>
          </p:spPr>
        </p:pic>
        <p:pic>
          <p:nvPicPr>
            <p:cNvPr id="15" name="object 15"/>
            <p:cNvPicPr/>
            <p:nvPr/>
          </p:nvPicPr>
          <p:blipFill>
            <a:blip r:embed="rId4" cstate="print"/>
            <a:stretch>
              <a:fillRect/>
            </a:stretch>
          </p:blipFill>
          <p:spPr>
            <a:xfrm>
              <a:off x="7026916" y="2958213"/>
              <a:ext cx="2063064" cy="594072"/>
            </a:xfrm>
            <a:prstGeom prst="rect">
              <a:avLst/>
            </a:prstGeom>
          </p:spPr>
        </p:pic>
        <p:pic>
          <p:nvPicPr>
            <p:cNvPr id="16" name="object 16"/>
            <p:cNvPicPr/>
            <p:nvPr/>
          </p:nvPicPr>
          <p:blipFill>
            <a:blip r:embed="rId5" cstate="print"/>
            <a:stretch>
              <a:fillRect/>
            </a:stretch>
          </p:blipFill>
          <p:spPr>
            <a:xfrm>
              <a:off x="3274514" y="5271715"/>
              <a:ext cx="2991844" cy="834458"/>
            </a:xfrm>
            <a:prstGeom prst="rect">
              <a:avLst/>
            </a:prstGeom>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4B4A17-BA3A-43D3-86DD-15983B6BC044}"/>
              </a:ext>
            </a:extLst>
          </p:cNvPr>
          <p:cNvSpPr>
            <a:spLocks noGrp="1"/>
          </p:cNvSpPr>
          <p:nvPr>
            <p:ph type="title"/>
          </p:nvPr>
        </p:nvSpPr>
        <p:spPr/>
        <p:txBody>
          <a:bodyPr/>
          <a:lstStyle/>
          <a:p>
            <a:pPr algn="ctr"/>
            <a:r>
              <a:rPr lang="en-IN" dirty="0">
                <a:solidFill>
                  <a:srgbClr val="FF0000"/>
                </a:solidFill>
              </a:rPr>
              <a:t>Normalized 8-point algorithm</a:t>
            </a:r>
          </a:p>
        </p:txBody>
      </p:sp>
      <p:sp>
        <p:nvSpPr>
          <p:cNvPr id="3" name="Content Placeholder 2">
            <a:extLst>
              <a:ext uri="{FF2B5EF4-FFF2-40B4-BE49-F238E27FC236}">
                <a16:creationId xmlns="" xmlns:a16="http://schemas.microsoft.com/office/drawing/2014/main" id="{214EFFDA-B512-432F-BB98-8CC83DE84BF4}"/>
              </a:ext>
            </a:extLst>
          </p:cNvPr>
          <p:cNvSpPr>
            <a:spLocks noGrp="1"/>
          </p:cNvSpPr>
          <p:nvPr>
            <p:ph idx="1"/>
          </p:nvPr>
        </p:nvSpPr>
        <p:spPr/>
        <p:txBody>
          <a:bodyPr/>
          <a:lstStyle/>
          <a:p>
            <a:pPr algn="just"/>
            <a:r>
              <a:rPr lang="en-US" b="0" i="0" dirty="0">
                <a:solidFill>
                  <a:srgbClr val="202122"/>
                </a:solidFill>
                <a:effectLst/>
                <a:latin typeface="Arial" panose="020B0604020202020204" pitchFamily="34" charset="0"/>
              </a:rPr>
              <a:t>The </a:t>
            </a:r>
            <a:r>
              <a:rPr lang="en-US" b="1" i="0" dirty="0">
                <a:solidFill>
                  <a:srgbClr val="202122"/>
                </a:solidFill>
                <a:effectLst/>
                <a:latin typeface="Arial" panose="020B0604020202020204" pitchFamily="34" charset="0"/>
              </a:rPr>
              <a:t>eight-point algorithm</a:t>
            </a:r>
            <a:r>
              <a:rPr lang="en-US" b="0" i="0" dirty="0">
                <a:solidFill>
                  <a:srgbClr val="202122"/>
                </a:solidFill>
                <a:effectLst/>
                <a:latin typeface="Arial" panose="020B0604020202020204" pitchFamily="34" charset="0"/>
              </a:rPr>
              <a:t> is an algorithm used in </a:t>
            </a:r>
            <a:r>
              <a:rPr lang="en-US" b="0" i="0" u="none" strike="noStrike" dirty="0">
                <a:solidFill>
                  <a:srgbClr val="3366CC"/>
                </a:solidFill>
                <a:effectLst/>
                <a:latin typeface="Arial" panose="020B0604020202020204" pitchFamily="34" charset="0"/>
                <a:hlinkClick r:id="rId2" tooltip="Computer vision"/>
              </a:rPr>
              <a:t>computer vision</a:t>
            </a:r>
            <a:r>
              <a:rPr lang="en-US" b="0" i="0" dirty="0">
                <a:solidFill>
                  <a:srgbClr val="202122"/>
                </a:solidFill>
                <a:effectLst/>
                <a:latin typeface="Arial" panose="020B0604020202020204" pitchFamily="34" charset="0"/>
              </a:rPr>
              <a:t> to estimate the </a:t>
            </a:r>
            <a:r>
              <a:rPr lang="en-US" b="0" i="0" u="none" strike="noStrike" dirty="0">
                <a:solidFill>
                  <a:srgbClr val="3366CC"/>
                </a:solidFill>
                <a:effectLst/>
                <a:latin typeface="Arial" panose="020B0604020202020204" pitchFamily="34" charset="0"/>
                <a:hlinkClick r:id="rId3" tooltip="Essential matrix"/>
              </a:rPr>
              <a:t>essential matrix</a:t>
            </a:r>
            <a:r>
              <a:rPr lang="en-US" b="0" i="0" dirty="0">
                <a:solidFill>
                  <a:srgbClr val="202122"/>
                </a:solidFill>
                <a:effectLst/>
                <a:latin typeface="Arial" panose="020B0604020202020204" pitchFamily="34" charset="0"/>
              </a:rPr>
              <a:t> or the </a:t>
            </a:r>
            <a:r>
              <a:rPr lang="en-US" b="0" i="0" u="none" strike="noStrike" dirty="0">
                <a:solidFill>
                  <a:srgbClr val="3366CC"/>
                </a:solidFill>
                <a:effectLst/>
                <a:latin typeface="Arial" panose="020B0604020202020204" pitchFamily="34" charset="0"/>
                <a:hlinkClick r:id="rId4" tooltip="Fundamental matrix (computer vision)"/>
              </a:rPr>
              <a:t>fundamental matrix</a:t>
            </a:r>
            <a:r>
              <a:rPr lang="en-US" b="0" i="0" dirty="0">
                <a:solidFill>
                  <a:srgbClr val="202122"/>
                </a:solidFill>
                <a:effectLst/>
                <a:latin typeface="Arial" panose="020B0604020202020204" pitchFamily="34" charset="0"/>
              </a:rPr>
              <a:t> related to a stereo camera pair from a set of corresponding image points.</a:t>
            </a:r>
            <a:endParaRPr lang="en-IN" dirty="0"/>
          </a:p>
        </p:txBody>
      </p:sp>
    </p:spTree>
    <p:extLst>
      <p:ext uri="{BB962C8B-B14F-4D97-AF65-F5344CB8AC3E}">
        <p14:creationId xmlns:p14="http://schemas.microsoft.com/office/powerpoint/2010/main" val="699593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9DE647B-BF5E-4D9F-B689-93C95D09FA9B}"/>
              </a:ext>
            </a:extLst>
          </p:cNvPr>
          <p:cNvSpPr txBox="1"/>
          <p:nvPr/>
        </p:nvSpPr>
        <p:spPr>
          <a:xfrm>
            <a:off x="688157" y="838987"/>
            <a:ext cx="10152668" cy="3046988"/>
          </a:xfrm>
          <a:prstGeom prst="rect">
            <a:avLst/>
          </a:prstGeom>
          <a:noFill/>
        </p:spPr>
        <p:txBody>
          <a:bodyPr wrap="square">
            <a:spAutoFit/>
          </a:bodyPr>
          <a:lstStyle/>
          <a:p>
            <a:pPr algn="just"/>
            <a:r>
              <a:rPr lang="en-US" sz="2400" b="0" i="0" dirty="0">
                <a:solidFill>
                  <a:srgbClr val="374151"/>
                </a:solidFill>
                <a:effectLst/>
                <a:latin typeface="Söhne"/>
              </a:rPr>
              <a:t>The 8-Point Algorithm is commonly used in computer vision and photogrammetry to estimate the fundamental matrix from a set of corresponding points in two images. This fundamental matrix encapsulates the geometric relationship between the two views and is crucial for tasks like stereo vision, image rectification, and structure-from-motion.</a:t>
            </a:r>
          </a:p>
          <a:p>
            <a:pPr algn="just"/>
            <a:r>
              <a:rPr lang="en-US" sz="2400" b="0" i="0" dirty="0">
                <a:solidFill>
                  <a:srgbClr val="374151"/>
                </a:solidFill>
                <a:effectLst/>
                <a:latin typeface="Söhne"/>
              </a:rPr>
              <a:t>The "normalized" version of the 8-Point Algorithm typically refers to a variation of the algorithm where the input points are normalized to improve numerical stability and accuracy.</a:t>
            </a:r>
          </a:p>
        </p:txBody>
      </p:sp>
    </p:spTree>
    <p:extLst>
      <p:ext uri="{BB962C8B-B14F-4D97-AF65-F5344CB8AC3E}">
        <p14:creationId xmlns:p14="http://schemas.microsoft.com/office/powerpoint/2010/main" val="4225389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BBBC37A-A6ED-48DA-976B-DAFFF5BBD33B}"/>
              </a:ext>
            </a:extLst>
          </p:cNvPr>
          <p:cNvSpPr/>
          <p:nvPr/>
        </p:nvSpPr>
        <p:spPr>
          <a:xfrm>
            <a:off x="4399574" y="2967335"/>
            <a:ext cx="339285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460885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Computer Graphics and Animation:</a:t>
            </a:r>
            <a:r>
              <a:rPr lang="en-IN" dirty="0"/>
              <a:t> In video games, movies, and virtual reality applications, stereo geometry is used to model and render 3D objects and scenes. It enables realistic visual effects and simulations by providing the foundation for rendering, lighting, and shading</a:t>
            </a:r>
            <a:r>
              <a:rPr lang="en-IN" dirty="0" smtClean="0"/>
              <a:t>.</a:t>
            </a:r>
          </a:p>
          <a:p>
            <a:r>
              <a:rPr lang="en-IN" b="1" dirty="0"/>
              <a:t>Medical Imaging:</a:t>
            </a:r>
            <a:r>
              <a:rPr lang="en-IN" dirty="0"/>
              <a:t> In medical imaging techniques like MRI and CT scans, stereo geometry is employed to reconstruct three-dimensional images of internal structures in the human body. This helps in diagnosis, treatment planning, and medical research.</a:t>
            </a:r>
          </a:p>
        </p:txBody>
      </p:sp>
    </p:spTree>
    <p:extLst>
      <p:ext uri="{BB962C8B-B14F-4D97-AF65-F5344CB8AC3E}">
        <p14:creationId xmlns:p14="http://schemas.microsoft.com/office/powerpoint/2010/main" val="345571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6218" y="718821"/>
            <a:ext cx="3406140" cy="695960"/>
          </a:xfrm>
          <a:prstGeom prst="rect">
            <a:avLst/>
          </a:prstGeom>
        </p:spPr>
        <p:txBody>
          <a:bodyPr vert="horz" wrap="square" lIns="0" tIns="12700" rIns="0" bIns="0" rtlCol="0" anchor="ctr">
            <a:spAutoFit/>
          </a:bodyPr>
          <a:lstStyle/>
          <a:p>
            <a:pPr marL="12700">
              <a:lnSpc>
                <a:spcPct val="100000"/>
              </a:lnSpc>
              <a:spcBef>
                <a:spcPts val="100"/>
              </a:spcBef>
            </a:pPr>
            <a:r>
              <a:rPr spc="-5" dirty="0">
                <a:solidFill>
                  <a:srgbClr val="FF0000"/>
                </a:solidFill>
              </a:rPr>
              <a:t>Stereo</a:t>
            </a:r>
            <a:r>
              <a:rPr spc="-75" dirty="0">
                <a:solidFill>
                  <a:srgbClr val="FF0000"/>
                </a:solidFill>
              </a:rPr>
              <a:t> </a:t>
            </a:r>
            <a:r>
              <a:rPr spc="-5" dirty="0">
                <a:solidFill>
                  <a:srgbClr val="FF0000"/>
                </a:solidFill>
              </a:rPr>
              <a:t>Set-up</a:t>
            </a:r>
          </a:p>
        </p:txBody>
      </p:sp>
      <p:grpSp>
        <p:nvGrpSpPr>
          <p:cNvPr id="3" name="object 3"/>
          <p:cNvGrpSpPr/>
          <p:nvPr/>
        </p:nvGrpSpPr>
        <p:grpSpPr>
          <a:xfrm>
            <a:off x="3348038" y="2128838"/>
            <a:ext cx="5323205" cy="4048125"/>
            <a:chOff x="1824037" y="2128837"/>
            <a:chExt cx="5323205" cy="4048125"/>
          </a:xfrm>
        </p:grpSpPr>
        <p:sp>
          <p:nvSpPr>
            <p:cNvPr id="4" name="object 4"/>
            <p:cNvSpPr/>
            <p:nvPr/>
          </p:nvSpPr>
          <p:spPr>
            <a:xfrm>
              <a:off x="2951162" y="2133600"/>
              <a:ext cx="4191000" cy="1524000"/>
            </a:xfrm>
            <a:custGeom>
              <a:avLst/>
              <a:gdLst/>
              <a:ahLst/>
              <a:cxnLst/>
              <a:rect l="l" t="t" r="r" b="b"/>
              <a:pathLst>
                <a:path w="4191000" h="1524000">
                  <a:moveTo>
                    <a:pt x="0" y="1524000"/>
                  </a:moveTo>
                  <a:lnTo>
                    <a:pt x="381076" y="0"/>
                  </a:lnTo>
                  <a:lnTo>
                    <a:pt x="4191000" y="0"/>
                  </a:lnTo>
                  <a:lnTo>
                    <a:pt x="3809923" y="1524000"/>
                  </a:lnTo>
                  <a:lnTo>
                    <a:pt x="0" y="1524000"/>
                  </a:lnTo>
                  <a:close/>
                </a:path>
              </a:pathLst>
            </a:custGeom>
            <a:ln w="9525">
              <a:solidFill>
                <a:srgbClr val="000000"/>
              </a:solidFill>
            </a:ln>
          </p:spPr>
          <p:txBody>
            <a:bodyPr wrap="square" lIns="0" tIns="0" rIns="0" bIns="0" rtlCol="0"/>
            <a:lstStyle/>
            <a:p>
              <a:endParaRPr/>
            </a:p>
          </p:txBody>
        </p:sp>
        <p:sp>
          <p:nvSpPr>
            <p:cNvPr id="5" name="object 5"/>
            <p:cNvSpPr/>
            <p:nvPr/>
          </p:nvSpPr>
          <p:spPr>
            <a:xfrm>
              <a:off x="1828800" y="4114800"/>
              <a:ext cx="2714625" cy="1295400"/>
            </a:xfrm>
            <a:custGeom>
              <a:avLst/>
              <a:gdLst/>
              <a:ahLst/>
              <a:cxnLst/>
              <a:rect l="l" t="t" r="r" b="b"/>
              <a:pathLst>
                <a:path w="2714625" h="1295400">
                  <a:moveTo>
                    <a:pt x="0" y="0"/>
                  </a:moveTo>
                  <a:lnTo>
                    <a:pt x="1" y="1295400"/>
                  </a:lnTo>
                </a:path>
                <a:path w="2714625" h="1295400">
                  <a:moveTo>
                    <a:pt x="0" y="0"/>
                  </a:moveTo>
                  <a:lnTo>
                    <a:pt x="2714625" y="609600"/>
                  </a:lnTo>
                </a:path>
              </a:pathLst>
            </a:custGeom>
            <a:ln w="9525">
              <a:solidFill>
                <a:srgbClr val="000000"/>
              </a:solidFill>
            </a:ln>
          </p:spPr>
          <p:txBody>
            <a:bodyPr wrap="square" lIns="0" tIns="0" rIns="0" bIns="0" rtlCol="0"/>
            <a:lstStyle/>
            <a:p>
              <a:endParaRPr/>
            </a:p>
          </p:txBody>
        </p:sp>
        <p:sp>
          <p:nvSpPr>
            <p:cNvPr id="6" name="object 6"/>
            <p:cNvSpPr/>
            <p:nvPr/>
          </p:nvSpPr>
          <p:spPr>
            <a:xfrm>
              <a:off x="4543425" y="4724400"/>
              <a:ext cx="0" cy="1447800"/>
            </a:xfrm>
            <a:custGeom>
              <a:avLst/>
              <a:gdLst/>
              <a:ahLst/>
              <a:cxnLst/>
              <a:rect l="l" t="t" r="r" b="b"/>
              <a:pathLst>
                <a:path h="1447800">
                  <a:moveTo>
                    <a:pt x="0" y="0"/>
                  </a:moveTo>
                  <a:lnTo>
                    <a:pt x="1" y="1447800"/>
                  </a:lnTo>
                </a:path>
              </a:pathLst>
            </a:custGeom>
            <a:ln w="9525">
              <a:solidFill>
                <a:srgbClr val="000000"/>
              </a:solidFill>
            </a:ln>
          </p:spPr>
          <p:txBody>
            <a:bodyPr wrap="square" lIns="0" tIns="0" rIns="0" bIns="0" rtlCol="0"/>
            <a:lstStyle/>
            <a:p>
              <a:endParaRPr/>
            </a:p>
          </p:txBody>
        </p:sp>
        <p:sp>
          <p:nvSpPr>
            <p:cNvPr id="7" name="object 7"/>
            <p:cNvSpPr/>
            <p:nvPr/>
          </p:nvSpPr>
          <p:spPr>
            <a:xfrm>
              <a:off x="1828800" y="5410200"/>
              <a:ext cx="2714625" cy="762000"/>
            </a:xfrm>
            <a:custGeom>
              <a:avLst/>
              <a:gdLst/>
              <a:ahLst/>
              <a:cxnLst/>
              <a:rect l="l" t="t" r="r" b="b"/>
              <a:pathLst>
                <a:path w="2714625" h="762000">
                  <a:moveTo>
                    <a:pt x="0" y="0"/>
                  </a:moveTo>
                  <a:lnTo>
                    <a:pt x="2714625" y="762000"/>
                  </a:lnTo>
                </a:path>
              </a:pathLst>
            </a:custGeom>
            <a:ln w="9525">
              <a:solidFill>
                <a:srgbClr val="000000"/>
              </a:solidFill>
            </a:ln>
          </p:spPr>
          <p:txBody>
            <a:bodyPr wrap="square" lIns="0" tIns="0" rIns="0" bIns="0" rtlCol="0"/>
            <a:lstStyle/>
            <a:p>
              <a:endParaRPr/>
            </a:p>
          </p:txBody>
        </p:sp>
        <p:sp>
          <p:nvSpPr>
            <p:cNvPr id="8" name="object 8"/>
            <p:cNvSpPr/>
            <p:nvPr/>
          </p:nvSpPr>
          <p:spPr>
            <a:xfrm>
              <a:off x="3505200" y="2971800"/>
              <a:ext cx="1219200" cy="1371600"/>
            </a:xfrm>
            <a:custGeom>
              <a:avLst/>
              <a:gdLst/>
              <a:ahLst/>
              <a:cxnLst/>
              <a:rect l="l" t="t" r="r" b="b"/>
              <a:pathLst>
                <a:path w="1219200" h="1371600">
                  <a:moveTo>
                    <a:pt x="1219200" y="0"/>
                  </a:moveTo>
                  <a:lnTo>
                    <a:pt x="0" y="1371600"/>
                  </a:lnTo>
                </a:path>
              </a:pathLst>
            </a:custGeom>
            <a:ln w="9525">
              <a:solidFill>
                <a:srgbClr val="000000"/>
              </a:solidFill>
            </a:ln>
          </p:spPr>
          <p:txBody>
            <a:bodyPr wrap="square" lIns="0" tIns="0" rIns="0" bIns="0" rtlCol="0"/>
            <a:lstStyle/>
            <a:p>
              <a:endParaRPr/>
            </a:p>
          </p:txBody>
        </p:sp>
        <p:sp>
          <p:nvSpPr>
            <p:cNvPr id="9" name="object 9"/>
            <p:cNvSpPr/>
            <p:nvPr/>
          </p:nvSpPr>
          <p:spPr>
            <a:xfrm>
              <a:off x="2230437" y="4953000"/>
              <a:ext cx="894080" cy="1066800"/>
            </a:xfrm>
            <a:custGeom>
              <a:avLst/>
              <a:gdLst/>
              <a:ahLst/>
              <a:cxnLst/>
              <a:rect l="l" t="t" r="r" b="b"/>
              <a:pathLst>
                <a:path w="894080" h="1066800">
                  <a:moveTo>
                    <a:pt x="893762" y="0"/>
                  </a:moveTo>
                  <a:lnTo>
                    <a:pt x="0" y="1066800"/>
                  </a:lnTo>
                </a:path>
              </a:pathLst>
            </a:custGeom>
            <a:ln w="9525">
              <a:solidFill>
                <a:srgbClr val="000000"/>
              </a:solidFill>
            </a:ln>
          </p:spPr>
          <p:txBody>
            <a:bodyPr wrap="square" lIns="0" tIns="0" rIns="0" bIns="0" rtlCol="0"/>
            <a:lstStyle/>
            <a:p>
              <a:endParaRPr/>
            </a:p>
          </p:txBody>
        </p:sp>
        <p:sp>
          <p:nvSpPr>
            <p:cNvPr id="10" name="object 10"/>
            <p:cNvSpPr/>
            <p:nvPr/>
          </p:nvSpPr>
          <p:spPr>
            <a:xfrm>
              <a:off x="5326062" y="4876800"/>
              <a:ext cx="0" cy="1295400"/>
            </a:xfrm>
            <a:custGeom>
              <a:avLst/>
              <a:gdLst/>
              <a:ahLst/>
              <a:cxnLst/>
              <a:rect l="l" t="t" r="r" b="b"/>
              <a:pathLst>
                <a:path h="1295400">
                  <a:moveTo>
                    <a:pt x="0" y="0"/>
                  </a:moveTo>
                  <a:lnTo>
                    <a:pt x="1" y="1295400"/>
                  </a:lnTo>
                </a:path>
              </a:pathLst>
            </a:custGeom>
            <a:ln w="9525">
              <a:solidFill>
                <a:srgbClr val="000000"/>
              </a:solidFill>
            </a:ln>
          </p:spPr>
          <p:txBody>
            <a:bodyPr wrap="square" lIns="0" tIns="0" rIns="0" bIns="0" rtlCol="0"/>
            <a:lstStyle/>
            <a:p>
              <a:endParaRPr/>
            </a:p>
          </p:txBody>
        </p:sp>
        <p:sp>
          <p:nvSpPr>
            <p:cNvPr id="11" name="object 11"/>
            <p:cNvSpPr/>
            <p:nvPr/>
          </p:nvSpPr>
          <p:spPr>
            <a:xfrm>
              <a:off x="5278437" y="4114800"/>
              <a:ext cx="1863725" cy="800100"/>
            </a:xfrm>
            <a:custGeom>
              <a:avLst/>
              <a:gdLst/>
              <a:ahLst/>
              <a:cxnLst/>
              <a:rect l="l" t="t" r="r" b="b"/>
              <a:pathLst>
                <a:path w="1863725" h="800100">
                  <a:moveTo>
                    <a:pt x="0" y="800100"/>
                  </a:moveTo>
                  <a:lnTo>
                    <a:pt x="1863725" y="0"/>
                  </a:lnTo>
                </a:path>
              </a:pathLst>
            </a:custGeom>
            <a:ln w="9525">
              <a:solidFill>
                <a:srgbClr val="000000"/>
              </a:solidFill>
            </a:ln>
          </p:spPr>
          <p:txBody>
            <a:bodyPr wrap="square" lIns="0" tIns="0" rIns="0" bIns="0" rtlCol="0"/>
            <a:lstStyle/>
            <a:p>
              <a:endParaRPr/>
            </a:p>
          </p:txBody>
        </p:sp>
        <p:sp>
          <p:nvSpPr>
            <p:cNvPr id="12" name="object 12"/>
            <p:cNvSpPr/>
            <p:nvPr/>
          </p:nvSpPr>
          <p:spPr>
            <a:xfrm>
              <a:off x="7142162" y="4114800"/>
              <a:ext cx="0" cy="1295400"/>
            </a:xfrm>
            <a:custGeom>
              <a:avLst/>
              <a:gdLst/>
              <a:ahLst/>
              <a:cxnLst/>
              <a:rect l="l" t="t" r="r" b="b"/>
              <a:pathLst>
                <a:path h="1295400">
                  <a:moveTo>
                    <a:pt x="0" y="0"/>
                  </a:moveTo>
                  <a:lnTo>
                    <a:pt x="1" y="1295400"/>
                  </a:lnTo>
                </a:path>
              </a:pathLst>
            </a:custGeom>
            <a:ln w="9525">
              <a:solidFill>
                <a:srgbClr val="000000"/>
              </a:solidFill>
            </a:ln>
          </p:spPr>
          <p:txBody>
            <a:bodyPr wrap="square" lIns="0" tIns="0" rIns="0" bIns="0" rtlCol="0"/>
            <a:lstStyle/>
            <a:p>
              <a:endParaRPr/>
            </a:p>
          </p:txBody>
        </p:sp>
        <p:sp>
          <p:nvSpPr>
            <p:cNvPr id="13" name="object 13"/>
            <p:cNvSpPr/>
            <p:nvPr/>
          </p:nvSpPr>
          <p:spPr>
            <a:xfrm>
              <a:off x="5278437" y="5410200"/>
              <a:ext cx="1863725" cy="762000"/>
            </a:xfrm>
            <a:custGeom>
              <a:avLst/>
              <a:gdLst/>
              <a:ahLst/>
              <a:cxnLst/>
              <a:rect l="l" t="t" r="r" b="b"/>
              <a:pathLst>
                <a:path w="1863725" h="762000">
                  <a:moveTo>
                    <a:pt x="0" y="762000"/>
                  </a:moveTo>
                  <a:lnTo>
                    <a:pt x="1863725" y="0"/>
                  </a:lnTo>
                </a:path>
              </a:pathLst>
            </a:custGeom>
            <a:ln w="9525">
              <a:solidFill>
                <a:srgbClr val="000000"/>
              </a:solidFill>
            </a:ln>
          </p:spPr>
          <p:txBody>
            <a:bodyPr wrap="square" lIns="0" tIns="0" rIns="0" bIns="0" rtlCol="0"/>
            <a:lstStyle/>
            <a:p>
              <a:endParaRPr/>
            </a:p>
          </p:txBody>
        </p:sp>
        <p:sp>
          <p:nvSpPr>
            <p:cNvPr id="14" name="object 14"/>
            <p:cNvSpPr/>
            <p:nvPr/>
          </p:nvSpPr>
          <p:spPr>
            <a:xfrm>
              <a:off x="4724400" y="2971800"/>
              <a:ext cx="1219200" cy="1600200"/>
            </a:xfrm>
            <a:custGeom>
              <a:avLst/>
              <a:gdLst/>
              <a:ahLst/>
              <a:cxnLst/>
              <a:rect l="l" t="t" r="r" b="b"/>
              <a:pathLst>
                <a:path w="1219200" h="1600200">
                  <a:moveTo>
                    <a:pt x="0" y="0"/>
                  </a:moveTo>
                  <a:lnTo>
                    <a:pt x="1219200" y="1600200"/>
                  </a:lnTo>
                </a:path>
              </a:pathLst>
            </a:custGeom>
            <a:ln w="9525">
              <a:solidFill>
                <a:srgbClr val="000000"/>
              </a:solidFill>
            </a:ln>
          </p:spPr>
          <p:txBody>
            <a:bodyPr wrap="square" lIns="0" tIns="0" rIns="0" bIns="0" rtlCol="0"/>
            <a:lstStyle/>
            <a:p>
              <a:endParaRPr/>
            </a:p>
          </p:txBody>
        </p:sp>
        <p:sp>
          <p:nvSpPr>
            <p:cNvPr id="15" name="object 15"/>
            <p:cNvSpPr/>
            <p:nvPr/>
          </p:nvSpPr>
          <p:spPr>
            <a:xfrm>
              <a:off x="6172200" y="4953000"/>
              <a:ext cx="685800" cy="914400"/>
            </a:xfrm>
            <a:custGeom>
              <a:avLst/>
              <a:gdLst/>
              <a:ahLst/>
              <a:cxnLst/>
              <a:rect l="l" t="t" r="r" b="b"/>
              <a:pathLst>
                <a:path w="685800" h="914400">
                  <a:moveTo>
                    <a:pt x="0" y="0"/>
                  </a:moveTo>
                  <a:lnTo>
                    <a:pt x="685800" y="914400"/>
                  </a:lnTo>
                </a:path>
              </a:pathLst>
            </a:custGeom>
            <a:ln w="9525">
              <a:solidFill>
                <a:srgbClr val="000000"/>
              </a:solidFill>
            </a:ln>
          </p:spPr>
          <p:txBody>
            <a:bodyPr wrap="square" lIns="0" tIns="0" rIns="0" bIns="0" rtlCol="0"/>
            <a:lstStyle/>
            <a:p>
              <a:endParaRPr/>
            </a:p>
          </p:txBody>
        </p:sp>
        <p:sp>
          <p:nvSpPr>
            <p:cNvPr id="16" name="object 16"/>
            <p:cNvSpPr/>
            <p:nvPr/>
          </p:nvSpPr>
          <p:spPr>
            <a:xfrm>
              <a:off x="2230437" y="6038850"/>
              <a:ext cx="2113280" cy="19050"/>
            </a:xfrm>
            <a:custGeom>
              <a:avLst/>
              <a:gdLst/>
              <a:ahLst/>
              <a:cxnLst/>
              <a:rect l="l" t="t" r="r" b="b"/>
              <a:pathLst>
                <a:path w="2113279" h="19050">
                  <a:moveTo>
                    <a:pt x="0" y="0"/>
                  </a:moveTo>
                  <a:lnTo>
                    <a:pt x="2112962" y="19050"/>
                  </a:lnTo>
                </a:path>
              </a:pathLst>
            </a:custGeom>
            <a:ln w="9525">
              <a:solidFill>
                <a:srgbClr val="000000"/>
              </a:solidFill>
            </a:ln>
          </p:spPr>
          <p:txBody>
            <a:bodyPr wrap="square" lIns="0" tIns="0" rIns="0" bIns="0" rtlCol="0"/>
            <a:lstStyle/>
            <a:p>
              <a:endParaRPr/>
            </a:p>
          </p:txBody>
        </p:sp>
        <p:sp>
          <p:nvSpPr>
            <p:cNvPr id="17" name="object 17"/>
            <p:cNvSpPr/>
            <p:nvPr/>
          </p:nvSpPr>
          <p:spPr>
            <a:xfrm>
              <a:off x="4543425" y="6011862"/>
              <a:ext cx="782955" cy="8255"/>
            </a:xfrm>
            <a:custGeom>
              <a:avLst/>
              <a:gdLst/>
              <a:ahLst/>
              <a:cxnLst/>
              <a:rect l="l" t="t" r="r" b="b"/>
              <a:pathLst>
                <a:path w="782954" h="8254">
                  <a:moveTo>
                    <a:pt x="0" y="7937"/>
                  </a:moveTo>
                  <a:lnTo>
                    <a:pt x="782638" y="0"/>
                  </a:lnTo>
                </a:path>
              </a:pathLst>
            </a:custGeom>
            <a:ln w="9525">
              <a:solidFill>
                <a:srgbClr val="000000"/>
              </a:solidFill>
            </a:ln>
          </p:spPr>
          <p:txBody>
            <a:bodyPr wrap="square" lIns="0" tIns="0" rIns="0" bIns="0" rtlCol="0"/>
            <a:lstStyle/>
            <a:p>
              <a:endParaRPr/>
            </a:p>
          </p:txBody>
        </p:sp>
        <p:sp>
          <p:nvSpPr>
            <p:cNvPr id="18" name="object 18"/>
            <p:cNvSpPr/>
            <p:nvPr/>
          </p:nvSpPr>
          <p:spPr>
            <a:xfrm>
              <a:off x="5486400" y="5867400"/>
              <a:ext cx="1371600" cy="144780"/>
            </a:xfrm>
            <a:custGeom>
              <a:avLst/>
              <a:gdLst/>
              <a:ahLst/>
              <a:cxnLst/>
              <a:rect l="l" t="t" r="r" b="b"/>
              <a:pathLst>
                <a:path w="1371600" h="144779">
                  <a:moveTo>
                    <a:pt x="0" y="144463"/>
                  </a:moveTo>
                  <a:lnTo>
                    <a:pt x="1371600" y="0"/>
                  </a:lnTo>
                </a:path>
              </a:pathLst>
            </a:custGeom>
            <a:ln w="9525">
              <a:solidFill>
                <a:srgbClr val="000000"/>
              </a:solidFill>
            </a:ln>
          </p:spPr>
          <p:txBody>
            <a:bodyPr wrap="square" lIns="0" tIns="0" rIns="0" bIns="0" rtlCol="0"/>
            <a:lstStyle/>
            <a:p>
              <a:endParaRPr/>
            </a:p>
          </p:txBody>
        </p:sp>
      </p:grpSp>
      <p:sp>
        <p:nvSpPr>
          <p:cNvPr id="19" name="object 19"/>
          <p:cNvSpPr txBox="1"/>
          <p:nvPr/>
        </p:nvSpPr>
        <p:spPr>
          <a:xfrm>
            <a:off x="3431540" y="6090920"/>
            <a:ext cx="239395" cy="452120"/>
          </a:xfrm>
          <a:prstGeom prst="rect">
            <a:avLst/>
          </a:prstGeom>
        </p:spPr>
        <p:txBody>
          <a:bodyPr vert="horz" wrap="square" lIns="0" tIns="12700" rIns="0" bIns="0" rtlCol="0">
            <a:spAutoFit/>
          </a:bodyPr>
          <a:lstStyle/>
          <a:p>
            <a:pPr marL="12700">
              <a:spcBef>
                <a:spcPts val="100"/>
              </a:spcBef>
            </a:pPr>
            <a:r>
              <a:rPr sz="2800" dirty="0">
                <a:latin typeface="Tahoma"/>
                <a:cs typeface="Tahoma"/>
              </a:rPr>
              <a:t>C</a:t>
            </a:r>
            <a:endParaRPr sz="2800">
              <a:latin typeface="Tahoma"/>
              <a:cs typeface="Tahoma"/>
            </a:endParaRPr>
          </a:p>
        </p:txBody>
      </p:sp>
      <p:sp>
        <p:nvSpPr>
          <p:cNvPr id="20" name="object 20"/>
          <p:cNvSpPr txBox="1"/>
          <p:nvPr/>
        </p:nvSpPr>
        <p:spPr>
          <a:xfrm>
            <a:off x="6536690" y="2709545"/>
            <a:ext cx="232410" cy="452120"/>
          </a:xfrm>
          <a:prstGeom prst="rect">
            <a:avLst/>
          </a:prstGeom>
        </p:spPr>
        <p:txBody>
          <a:bodyPr vert="horz" wrap="square" lIns="0" tIns="12700" rIns="0" bIns="0" rtlCol="0">
            <a:spAutoFit/>
          </a:bodyPr>
          <a:lstStyle/>
          <a:p>
            <a:pPr marL="12700">
              <a:spcBef>
                <a:spcPts val="100"/>
              </a:spcBef>
            </a:pPr>
            <a:r>
              <a:rPr sz="2800" dirty="0">
                <a:latin typeface="Tahoma"/>
                <a:cs typeface="Tahoma"/>
              </a:rPr>
              <a:t>X</a:t>
            </a:r>
            <a:endParaRPr sz="2800">
              <a:latin typeface="Tahoma"/>
              <a:cs typeface="Tahoma"/>
            </a:endParaRPr>
          </a:p>
        </p:txBody>
      </p:sp>
      <p:sp>
        <p:nvSpPr>
          <p:cNvPr id="21" name="object 21"/>
          <p:cNvSpPr txBox="1"/>
          <p:nvPr/>
        </p:nvSpPr>
        <p:spPr>
          <a:xfrm>
            <a:off x="4387214" y="4652645"/>
            <a:ext cx="201930" cy="452120"/>
          </a:xfrm>
          <a:prstGeom prst="rect">
            <a:avLst/>
          </a:prstGeom>
        </p:spPr>
        <p:txBody>
          <a:bodyPr vert="horz" wrap="square" lIns="0" tIns="12700" rIns="0" bIns="0" rtlCol="0">
            <a:spAutoFit/>
          </a:bodyPr>
          <a:lstStyle/>
          <a:p>
            <a:pPr marL="12700">
              <a:spcBef>
                <a:spcPts val="100"/>
              </a:spcBef>
            </a:pPr>
            <a:r>
              <a:rPr sz="2800" dirty="0">
                <a:latin typeface="Tahoma"/>
                <a:cs typeface="Tahoma"/>
              </a:rPr>
              <a:t>x</a:t>
            </a:r>
            <a:endParaRPr sz="2800">
              <a:latin typeface="Tahoma"/>
              <a:cs typeface="Tahoma"/>
            </a:endParaRPr>
          </a:p>
        </p:txBody>
      </p:sp>
      <p:sp>
        <p:nvSpPr>
          <p:cNvPr id="22" name="object 22"/>
          <p:cNvSpPr txBox="1"/>
          <p:nvPr/>
        </p:nvSpPr>
        <p:spPr>
          <a:xfrm>
            <a:off x="7894003" y="4601845"/>
            <a:ext cx="276860" cy="452120"/>
          </a:xfrm>
          <a:prstGeom prst="rect">
            <a:avLst/>
          </a:prstGeom>
        </p:spPr>
        <p:txBody>
          <a:bodyPr vert="horz" wrap="square" lIns="0" tIns="12700" rIns="0" bIns="0" rtlCol="0">
            <a:spAutoFit/>
          </a:bodyPr>
          <a:lstStyle/>
          <a:p>
            <a:pPr marL="12700">
              <a:spcBef>
                <a:spcPts val="100"/>
              </a:spcBef>
            </a:pPr>
            <a:r>
              <a:rPr sz="2800" dirty="0">
                <a:latin typeface="Tahoma"/>
                <a:cs typeface="Tahoma"/>
              </a:rPr>
              <a:t>x’</a:t>
            </a:r>
            <a:endParaRPr sz="2800">
              <a:latin typeface="Tahoma"/>
              <a:cs typeface="Tahoma"/>
            </a:endParaRPr>
          </a:p>
        </p:txBody>
      </p:sp>
      <p:grpSp>
        <p:nvGrpSpPr>
          <p:cNvPr id="23" name="object 23"/>
          <p:cNvGrpSpPr/>
          <p:nvPr/>
        </p:nvGrpSpPr>
        <p:grpSpPr>
          <a:xfrm>
            <a:off x="4654550" y="4948238"/>
            <a:ext cx="3046730" cy="1127125"/>
            <a:chOff x="3130550" y="4948237"/>
            <a:chExt cx="3046730" cy="1127125"/>
          </a:xfrm>
        </p:grpSpPr>
        <p:sp>
          <p:nvSpPr>
            <p:cNvPr id="24" name="object 24"/>
            <p:cNvSpPr/>
            <p:nvPr/>
          </p:nvSpPr>
          <p:spPr>
            <a:xfrm>
              <a:off x="3135312" y="4992687"/>
              <a:ext cx="1208405" cy="1078230"/>
            </a:xfrm>
            <a:custGeom>
              <a:avLst/>
              <a:gdLst/>
              <a:ahLst/>
              <a:cxnLst/>
              <a:rect l="l" t="t" r="r" b="b"/>
              <a:pathLst>
                <a:path w="1208404" h="1078229">
                  <a:moveTo>
                    <a:pt x="0" y="0"/>
                  </a:moveTo>
                  <a:lnTo>
                    <a:pt x="1208087" y="1077912"/>
                  </a:lnTo>
                </a:path>
              </a:pathLst>
            </a:custGeom>
            <a:ln w="9525">
              <a:solidFill>
                <a:srgbClr val="000000"/>
              </a:solidFill>
            </a:ln>
          </p:spPr>
          <p:txBody>
            <a:bodyPr wrap="square" lIns="0" tIns="0" rIns="0" bIns="0" rtlCol="0"/>
            <a:lstStyle/>
            <a:p>
              <a:endParaRPr/>
            </a:p>
          </p:txBody>
        </p:sp>
        <p:sp>
          <p:nvSpPr>
            <p:cNvPr id="25" name="object 25"/>
            <p:cNvSpPr/>
            <p:nvPr/>
          </p:nvSpPr>
          <p:spPr>
            <a:xfrm>
              <a:off x="5486400" y="4953000"/>
              <a:ext cx="685800" cy="1066800"/>
            </a:xfrm>
            <a:custGeom>
              <a:avLst/>
              <a:gdLst/>
              <a:ahLst/>
              <a:cxnLst/>
              <a:rect l="l" t="t" r="r" b="b"/>
              <a:pathLst>
                <a:path w="685800" h="1066800">
                  <a:moveTo>
                    <a:pt x="685800" y="0"/>
                  </a:moveTo>
                  <a:lnTo>
                    <a:pt x="0" y="1066800"/>
                  </a:lnTo>
                </a:path>
              </a:pathLst>
            </a:custGeom>
            <a:ln w="9525">
              <a:solidFill>
                <a:srgbClr val="000000"/>
              </a:solidFill>
            </a:ln>
          </p:spPr>
          <p:txBody>
            <a:bodyPr wrap="square" lIns="0" tIns="0" rIns="0" bIns="0" rtlCol="0"/>
            <a:lstStyle/>
            <a:p>
              <a:endParaRPr/>
            </a:p>
          </p:txBody>
        </p:sp>
      </p:grpSp>
      <p:sp>
        <p:nvSpPr>
          <p:cNvPr id="26" name="object 26"/>
          <p:cNvSpPr txBox="1"/>
          <p:nvPr/>
        </p:nvSpPr>
        <p:spPr>
          <a:xfrm>
            <a:off x="4923791" y="5467033"/>
            <a:ext cx="2477135" cy="1385570"/>
          </a:xfrm>
          <a:prstGeom prst="rect">
            <a:avLst/>
          </a:prstGeom>
        </p:spPr>
        <p:txBody>
          <a:bodyPr vert="horz" wrap="square" lIns="0" tIns="12700" rIns="0" bIns="0" rtlCol="0">
            <a:spAutoFit/>
          </a:bodyPr>
          <a:lstStyle/>
          <a:p>
            <a:pPr marL="847725">
              <a:spcBef>
                <a:spcPts val="100"/>
              </a:spcBef>
              <a:tabLst>
                <a:tab pos="2042795" algn="l"/>
              </a:tabLst>
            </a:pPr>
            <a:r>
              <a:rPr sz="2800" dirty="0">
                <a:latin typeface="Tahoma"/>
                <a:cs typeface="Tahoma"/>
              </a:rPr>
              <a:t>e	e’</a:t>
            </a:r>
            <a:endParaRPr sz="2800">
              <a:latin typeface="Tahoma"/>
              <a:cs typeface="Tahoma"/>
            </a:endParaRPr>
          </a:p>
          <a:p>
            <a:pPr>
              <a:spcBef>
                <a:spcPts val="5"/>
              </a:spcBef>
            </a:pPr>
            <a:endParaRPr sz="3300">
              <a:latin typeface="Tahoma"/>
              <a:cs typeface="Tahoma"/>
            </a:endParaRPr>
          </a:p>
          <a:p>
            <a:pPr marL="12700"/>
            <a:r>
              <a:rPr sz="2800" spc="-10" dirty="0">
                <a:latin typeface="Tahoma"/>
                <a:cs typeface="Tahoma"/>
              </a:rPr>
              <a:t>Camera</a:t>
            </a:r>
            <a:r>
              <a:rPr sz="2800" spc="-40" dirty="0">
                <a:latin typeface="Tahoma"/>
                <a:cs typeface="Tahoma"/>
              </a:rPr>
              <a:t> </a:t>
            </a:r>
            <a:r>
              <a:rPr sz="2800" spc="-5" dirty="0">
                <a:latin typeface="Tahoma"/>
                <a:cs typeface="Tahoma"/>
              </a:rPr>
              <a:t>centers</a:t>
            </a:r>
            <a:endParaRPr sz="2800">
              <a:latin typeface="Tahoma"/>
              <a:cs typeface="Tahoma"/>
            </a:endParaRPr>
          </a:p>
        </p:txBody>
      </p:sp>
      <p:sp>
        <p:nvSpPr>
          <p:cNvPr id="27" name="object 27"/>
          <p:cNvSpPr/>
          <p:nvPr/>
        </p:nvSpPr>
        <p:spPr>
          <a:xfrm>
            <a:off x="3754437" y="6477964"/>
            <a:ext cx="1090930" cy="156210"/>
          </a:xfrm>
          <a:custGeom>
            <a:avLst/>
            <a:gdLst/>
            <a:ahLst/>
            <a:cxnLst/>
            <a:rect l="l" t="t" r="r" b="b"/>
            <a:pathLst>
              <a:path w="1090929" h="156209">
                <a:moveTo>
                  <a:pt x="76674" y="0"/>
                </a:moveTo>
                <a:lnTo>
                  <a:pt x="0" y="37135"/>
                </a:lnTo>
                <a:lnTo>
                  <a:pt x="75713" y="76194"/>
                </a:lnTo>
                <a:lnTo>
                  <a:pt x="76133" y="42858"/>
                </a:lnTo>
                <a:lnTo>
                  <a:pt x="101565" y="43179"/>
                </a:lnTo>
                <a:lnTo>
                  <a:pt x="151366" y="44718"/>
                </a:lnTo>
                <a:lnTo>
                  <a:pt x="199969" y="46802"/>
                </a:lnTo>
                <a:lnTo>
                  <a:pt x="246970" y="49386"/>
                </a:lnTo>
                <a:lnTo>
                  <a:pt x="291971" y="52430"/>
                </a:lnTo>
                <a:lnTo>
                  <a:pt x="334568" y="55891"/>
                </a:lnTo>
                <a:lnTo>
                  <a:pt x="374359" y="59726"/>
                </a:lnTo>
                <a:lnTo>
                  <a:pt x="443895" y="68346"/>
                </a:lnTo>
                <a:lnTo>
                  <a:pt x="497262" y="77914"/>
                </a:lnTo>
                <a:lnTo>
                  <a:pt x="539107" y="92657"/>
                </a:lnTo>
                <a:lnTo>
                  <a:pt x="542058" y="99581"/>
                </a:lnTo>
                <a:lnTo>
                  <a:pt x="545190" y="103160"/>
                </a:lnTo>
                <a:lnTo>
                  <a:pt x="591235" y="119940"/>
                </a:lnTo>
                <a:lnTo>
                  <a:pt x="645316" y="129645"/>
                </a:lnTo>
                <a:lnTo>
                  <a:pt x="715257" y="138316"/>
                </a:lnTo>
                <a:lnTo>
                  <a:pt x="755201" y="142166"/>
                </a:lnTo>
                <a:lnTo>
                  <a:pt x="797934" y="145638"/>
                </a:lnTo>
                <a:lnTo>
                  <a:pt x="843059" y="148691"/>
                </a:lnTo>
                <a:lnTo>
                  <a:pt x="890178" y="151282"/>
                </a:lnTo>
                <a:lnTo>
                  <a:pt x="938895" y="153370"/>
                </a:lnTo>
                <a:lnTo>
                  <a:pt x="988839" y="154913"/>
                </a:lnTo>
                <a:lnTo>
                  <a:pt x="1090552" y="156197"/>
                </a:lnTo>
                <a:lnTo>
                  <a:pt x="1090672" y="146673"/>
                </a:lnTo>
                <a:lnTo>
                  <a:pt x="988960" y="145389"/>
                </a:lnTo>
                <a:lnTo>
                  <a:pt x="939189" y="143849"/>
                </a:lnTo>
                <a:lnTo>
                  <a:pt x="890587" y="141766"/>
                </a:lnTo>
                <a:lnTo>
                  <a:pt x="843582" y="139180"/>
                </a:lnTo>
                <a:lnTo>
                  <a:pt x="798577" y="136135"/>
                </a:lnTo>
                <a:lnTo>
                  <a:pt x="755972" y="132673"/>
                </a:lnTo>
                <a:lnTo>
                  <a:pt x="716172" y="128835"/>
                </a:lnTo>
                <a:lnTo>
                  <a:pt x="646591" y="120205"/>
                </a:lnTo>
                <a:lnTo>
                  <a:pt x="593101" y="110599"/>
                </a:lnTo>
                <a:lnTo>
                  <a:pt x="551505" y="95913"/>
                </a:lnTo>
                <a:lnTo>
                  <a:pt x="548553" y="88989"/>
                </a:lnTo>
                <a:lnTo>
                  <a:pt x="545421" y="85409"/>
                </a:lnTo>
                <a:lnTo>
                  <a:pt x="499626" y="68687"/>
                </a:lnTo>
                <a:lnTo>
                  <a:pt x="445422" y="58944"/>
                </a:lnTo>
                <a:lnTo>
                  <a:pt x="375437" y="50262"/>
                </a:lnTo>
                <a:lnTo>
                  <a:pt x="335483" y="46410"/>
                </a:lnTo>
                <a:lnTo>
                  <a:pt x="292742" y="42936"/>
                </a:lnTo>
                <a:lnTo>
                  <a:pt x="247613" y="39883"/>
                </a:lnTo>
                <a:lnTo>
                  <a:pt x="200491" y="37291"/>
                </a:lnTo>
                <a:lnTo>
                  <a:pt x="151775" y="35202"/>
                </a:lnTo>
                <a:lnTo>
                  <a:pt x="101860" y="33658"/>
                </a:lnTo>
                <a:lnTo>
                  <a:pt x="76254" y="33335"/>
                </a:lnTo>
                <a:lnTo>
                  <a:pt x="76674" y="0"/>
                </a:lnTo>
                <a:close/>
              </a:path>
            </a:pathLst>
          </a:custGeom>
          <a:solidFill>
            <a:srgbClr val="000000"/>
          </a:solidFill>
        </p:spPr>
        <p:txBody>
          <a:bodyPr wrap="square" lIns="0" tIns="0" rIns="0" bIns="0" rtlCol="0"/>
          <a:lstStyle/>
          <a:p>
            <a:endParaRPr/>
          </a:p>
        </p:txBody>
      </p:sp>
      <p:sp>
        <p:nvSpPr>
          <p:cNvPr id="28" name="object 28"/>
          <p:cNvSpPr/>
          <p:nvPr/>
        </p:nvSpPr>
        <p:spPr>
          <a:xfrm>
            <a:off x="7467407" y="6119256"/>
            <a:ext cx="915035" cy="641985"/>
          </a:xfrm>
          <a:custGeom>
            <a:avLst/>
            <a:gdLst/>
            <a:ahLst/>
            <a:cxnLst/>
            <a:rect l="l" t="t" r="r" b="b"/>
            <a:pathLst>
              <a:path w="915034" h="641984">
                <a:moveTo>
                  <a:pt x="835762" y="0"/>
                </a:moveTo>
                <a:lnTo>
                  <a:pt x="838268" y="33492"/>
                </a:lnTo>
                <a:lnTo>
                  <a:pt x="828401" y="34425"/>
                </a:lnTo>
                <a:lnTo>
                  <a:pt x="786268" y="42661"/>
                </a:lnTo>
                <a:lnTo>
                  <a:pt x="745153" y="53797"/>
                </a:lnTo>
                <a:lnTo>
                  <a:pt x="705387" y="67612"/>
                </a:lnTo>
                <a:lnTo>
                  <a:pt x="667299" y="83887"/>
                </a:lnTo>
                <a:lnTo>
                  <a:pt x="631223" y="102403"/>
                </a:lnTo>
                <a:lnTo>
                  <a:pt x="597488" y="122946"/>
                </a:lnTo>
                <a:lnTo>
                  <a:pt x="566425" y="145302"/>
                </a:lnTo>
                <a:lnTo>
                  <a:pt x="513657" y="194621"/>
                </a:lnTo>
                <a:lnTo>
                  <a:pt x="475646" y="248727"/>
                </a:lnTo>
                <a:lnTo>
                  <a:pt x="455273" y="305971"/>
                </a:lnTo>
                <a:lnTo>
                  <a:pt x="450066" y="362189"/>
                </a:lnTo>
                <a:lnTo>
                  <a:pt x="442624" y="389532"/>
                </a:lnTo>
                <a:lnTo>
                  <a:pt x="414371" y="442810"/>
                </a:lnTo>
                <a:lnTo>
                  <a:pt x="369916" y="493239"/>
                </a:lnTo>
                <a:lnTo>
                  <a:pt x="312042" y="538570"/>
                </a:lnTo>
                <a:lnTo>
                  <a:pt x="278913" y="558741"/>
                </a:lnTo>
                <a:lnTo>
                  <a:pt x="243442" y="576947"/>
                </a:lnTo>
                <a:lnTo>
                  <a:pt x="205967" y="592960"/>
                </a:lnTo>
                <a:lnTo>
                  <a:pt x="166827" y="606558"/>
                </a:lnTo>
                <a:lnTo>
                  <a:pt x="126361" y="617519"/>
                </a:lnTo>
                <a:lnTo>
                  <a:pt x="84908" y="625622"/>
                </a:lnTo>
                <a:lnTo>
                  <a:pt x="42806" y="630650"/>
                </a:lnTo>
                <a:lnTo>
                  <a:pt x="0" y="632385"/>
                </a:lnTo>
                <a:lnTo>
                  <a:pt x="386" y="641903"/>
                </a:lnTo>
                <a:lnTo>
                  <a:pt x="43192" y="640168"/>
                </a:lnTo>
                <a:lnTo>
                  <a:pt x="86034" y="635081"/>
                </a:lnTo>
                <a:lnTo>
                  <a:pt x="128186" y="626867"/>
                </a:lnTo>
                <a:lnTo>
                  <a:pt x="169315" y="615752"/>
                </a:lnTo>
                <a:lnTo>
                  <a:pt x="209091" y="601958"/>
                </a:lnTo>
                <a:lnTo>
                  <a:pt x="247182" y="585707"/>
                </a:lnTo>
                <a:lnTo>
                  <a:pt x="283260" y="567217"/>
                </a:lnTo>
                <a:lnTo>
                  <a:pt x="316993" y="546707"/>
                </a:lnTo>
                <a:lnTo>
                  <a:pt x="348049" y="524392"/>
                </a:lnTo>
                <a:lnTo>
                  <a:pt x="400805" y="475196"/>
                </a:lnTo>
                <a:lnTo>
                  <a:pt x="438840" y="421289"/>
                </a:lnTo>
                <a:lnTo>
                  <a:pt x="459512" y="363479"/>
                </a:lnTo>
                <a:lnTo>
                  <a:pt x="464719" y="307262"/>
                </a:lnTo>
                <a:lnTo>
                  <a:pt x="472160" y="279922"/>
                </a:lnTo>
                <a:lnTo>
                  <a:pt x="500734" y="226186"/>
                </a:lnTo>
                <a:lnTo>
                  <a:pt x="545186" y="175915"/>
                </a:lnTo>
                <a:lnTo>
                  <a:pt x="603048" y="130679"/>
                </a:lnTo>
                <a:lnTo>
                  <a:pt x="636173" y="110540"/>
                </a:lnTo>
                <a:lnTo>
                  <a:pt x="671645" y="92362"/>
                </a:lnTo>
                <a:lnTo>
                  <a:pt x="709127" y="76372"/>
                </a:lnTo>
                <a:lnTo>
                  <a:pt x="748276" y="62795"/>
                </a:lnTo>
                <a:lnTo>
                  <a:pt x="788756" y="51855"/>
                </a:lnTo>
                <a:lnTo>
                  <a:pt x="830226" y="43774"/>
                </a:lnTo>
                <a:lnTo>
                  <a:pt x="838977" y="42965"/>
                </a:lnTo>
                <a:lnTo>
                  <a:pt x="841448" y="75987"/>
                </a:lnTo>
                <a:lnTo>
                  <a:pt x="914593" y="32307"/>
                </a:lnTo>
                <a:lnTo>
                  <a:pt x="835762" y="0"/>
                </a:lnTo>
                <a:close/>
              </a:path>
            </a:pathLst>
          </a:custGeom>
          <a:solidFill>
            <a:srgbClr val="000000"/>
          </a:solidFill>
        </p:spPr>
        <p:txBody>
          <a:bodyPr wrap="square" lIns="0" tIns="0" rIns="0" bIns="0" rtlCol="0"/>
          <a:lstStyle/>
          <a:p>
            <a:endParaRPr/>
          </a:p>
        </p:txBody>
      </p:sp>
      <p:sp>
        <p:nvSpPr>
          <p:cNvPr id="29" name="object 29"/>
          <p:cNvSpPr txBox="1"/>
          <p:nvPr/>
        </p:nvSpPr>
        <p:spPr>
          <a:xfrm>
            <a:off x="1894840" y="3134995"/>
            <a:ext cx="2252980" cy="452120"/>
          </a:xfrm>
          <a:prstGeom prst="rect">
            <a:avLst/>
          </a:prstGeom>
        </p:spPr>
        <p:txBody>
          <a:bodyPr vert="horz" wrap="square" lIns="0" tIns="12700" rIns="0" bIns="0" rtlCol="0">
            <a:spAutoFit/>
          </a:bodyPr>
          <a:lstStyle/>
          <a:p>
            <a:pPr marL="12700">
              <a:spcBef>
                <a:spcPts val="100"/>
              </a:spcBef>
            </a:pPr>
            <a:r>
              <a:rPr sz="2800" spc="-5" dirty="0">
                <a:latin typeface="Tahoma"/>
                <a:cs typeface="Tahoma"/>
              </a:rPr>
              <a:t>Epipolar</a:t>
            </a:r>
            <a:r>
              <a:rPr sz="2800" spc="-60" dirty="0">
                <a:latin typeface="Tahoma"/>
                <a:cs typeface="Tahoma"/>
              </a:rPr>
              <a:t> </a:t>
            </a:r>
            <a:r>
              <a:rPr sz="2800" dirty="0">
                <a:latin typeface="Tahoma"/>
                <a:cs typeface="Tahoma"/>
              </a:rPr>
              <a:t>plane</a:t>
            </a:r>
            <a:endParaRPr sz="2800">
              <a:latin typeface="Tahoma"/>
              <a:cs typeface="Tahoma"/>
            </a:endParaRPr>
          </a:p>
        </p:txBody>
      </p:sp>
      <p:sp>
        <p:nvSpPr>
          <p:cNvPr id="30" name="object 30"/>
          <p:cNvSpPr txBox="1"/>
          <p:nvPr/>
        </p:nvSpPr>
        <p:spPr>
          <a:xfrm>
            <a:off x="8240079" y="5634992"/>
            <a:ext cx="2212975" cy="1057275"/>
          </a:xfrm>
          <a:prstGeom prst="rect">
            <a:avLst/>
          </a:prstGeom>
        </p:spPr>
        <p:txBody>
          <a:bodyPr vert="horz" wrap="square" lIns="0" tIns="101600" rIns="0" bIns="0" rtlCol="0">
            <a:spAutoFit/>
          </a:bodyPr>
          <a:lstStyle/>
          <a:p>
            <a:pPr marL="233045">
              <a:spcBef>
                <a:spcPts val="800"/>
              </a:spcBef>
            </a:pPr>
            <a:r>
              <a:rPr sz="2800" spc="5" dirty="0">
                <a:latin typeface="Tahoma"/>
                <a:cs typeface="Tahoma"/>
              </a:rPr>
              <a:t>C’</a:t>
            </a:r>
            <a:endParaRPr sz="2800">
              <a:latin typeface="Tahoma"/>
              <a:cs typeface="Tahoma"/>
            </a:endParaRPr>
          </a:p>
          <a:p>
            <a:pPr marL="12700">
              <a:spcBef>
                <a:spcPts val="705"/>
              </a:spcBef>
            </a:pPr>
            <a:r>
              <a:rPr sz="2800" dirty="0">
                <a:latin typeface="Tahoma"/>
                <a:cs typeface="Tahoma"/>
              </a:rPr>
              <a:t>e,</a:t>
            </a:r>
            <a:r>
              <a:rPr sz="2800" spc="-30" dirty="0">
                <a:latin typeface="Tahoma"/>
                <a:cs typeface="Tahoma"/>
              </a:rPr>
              <a:t> </a:t>
            </a:r>
            <a:r>
              <a:rPr sz="2800" spc="-5" dirty="0">
                <a:latin typeface="Tahoma"/>
                <a:cs typeface="Tahoma"/>
              </a:rPr>
              <a:t>e’:</a:t>
            </a:r>
            <a:r>
              <a:rPr sz="2800" spc="-30" dirty="0">
                <a:latin typeface="Tahoma"/>
                <a:cs typeface="Tahoma"/>
              </a:rPr>
              <a:t> </a:t>
            </a:r>
            <a:r>
              <a:rPr sz="2800" spc="-5" dirty="0">
                <a:latin typeface="Tahoma"/>
                <a:cs typeface="Tahoma"/>
              </a:rPr>
              <a:t>epipoles</a:t>
            </a:r>
            <a:endParaRPr sz="2800">
              <a:latin typeface="Tahoma"/>
              <a:cs typeface="Tahoma"/>
            </a:endParaRPr>
          </a:p>
        </p:txBody>
      </p:sp>
      <p:sp>
        <p:nvSpPr>
          <p:cNvPr id="31" name="object 31"/>
          <p:cNvSpPr txBox="1"/>
          <p:nvPr/>
        </p:nvSpPr>
        <p:spPr>
          <a:xfrm>
            <a:off x="5039678" y="4906645"/>
            <a:ext cx="124460" cy="452120"/>
          </a:xfrm>
          <a:prstGeom prst="rect">
            <a:avLst/>
          </a:prstGeom>
        </p:spPr>
        <p:txBody>
          <a:bodyPr vert="horz" wrap="square" lIns="0" tIns="12700" rIns="0" bIns="0" rtlCol="0">
            <a:spAutoFit/>
          </a:bodyPr>
          <a:lstStyle/>
          <a:p>
            <a:pPr marL="12700">
              <a:spcBef>
                <a:spcPts val="100"/>
              </a:spcBef>
            </a:pPr>
            <a:r>
              <a:rPr sz="2800" i="1" dirty="0">
                <a:latin typeface="Times New Roman"/>
                <a:cs typeface="Times New Roman"/>
              </a:rPr>
              <a:t>l</a:t>
            </a:r>
            <a:endParaRPr sz="2800">
              <a:latin typeface="Times New Roman"/>
              <a:cs typeface="Times New Roman"/>
            </a:endParaRPr>
          </a:p>
        </p:txBody>
      </p:sp>
      <p:sp>
        <p:nvSpPr>
          <p:cNvPr id="32" name="object 32"/>
          <p:cNvSpPr txBox="1"/>
          <p:nvPr/>
        </p:nvSpPr>
        <p:spPr>
          <a:xfrm>
            <a:off x="7530465" y="5190299"/>
            <a:ext cx="199390" cy="452120"/>
          </a:xfrm>
          <a:prstGeom prst="rect">
            <a:avLst/>
          </a:prstGeom>
        </p:spPr>
        <p:txBody>
          <a:bodyPr vert="horz" wrap="square" lIns="0" tIns="12700" rIns="0" bIns="0" rtlCol="0">
            <a:spAutoFit/>
          </a:bodyPr>
          <a:lstStyle/>
          <a:p>
            <a:pPr marL="12700">
              <a:spcBef>
                <a:spcPts val="100"/>
              </a:spcBef>
            </a:pPr>
            <a:r>
              <a:rPr sz="2800" i="1" spc="-5" dirty="0">
                <a:latin typeface="Times New Roman"/>
                <a:cs typeface="Times New Roman"/>
              </a:rPr>
              <a:t>l</a:t>
            </a:r>
            <a:r>
              <a:rPr sz="2800" dirty="0">
                <a:latin typeface="Tahoma"/>
                <a:cs typeface="Tahoma"/>
              </a:rPr>
              <a:t>’</a:t>
            </a:r>
            <a:endParaRPr sz="2800">
              <a:latin typeface="Tahoma"/>
              <a:cs typeface="Tahoma"/>
            </a:endParaRPr>
          </a:p>
        </p:txBody>
      </p:sp>
      <p:sp>
        <p:nvSpPr>
          <p:cNvPr id="33" name="object 33"/>
          <p:cNvSpPr txBox="1"/>
          <p:nvPr/>
        </p:nvSpPr>
        <p:spPr>
          <a:xfrm>
            <a:off x="8808403" y="4453699"/>
            <a:ext cx="1902460" cy="452120"/>
          </a:xfrm>
          <a:prstGeom prst="rect">
            <a:avLst/>
          </a:prstGeom>
        </p:spPr>
        <p:txBody>
          <a:bodyPr vert="horz" wrap="square" lIns="0" tIns="12700" rIns="0" bIns="0" rtlCol="0">
            <a:spAutoFit/>
          </a:bodyPr>
          <a:lstStyle/>
          <a:p>
            <a:pPr marL="12700">
              <a:spcBef>
                <a:spcPts val="100"/>
              </a:spcBef>
            </a:pPr>
            <a:r>
              <a:rPr sz="2800" i="1" spc="-5" dirty="0">
                <a:latin typeface="Times New Roman"/>
                <a:cs typeface="Times New Roman"/>
              </a:rPr>
              <a:t>l,l’:</a:t>
            </a:r>
            <a:r>
              <a:rPr sz="2800" i="1" spc="-40" dirty="0">
                <a:latin typeface="Times New Roman"/>
                <a:cs typeface="Times New Roman"/>
              </a:rPr>
              <a:t> </a:t>
            </a:r>
            <a:r>
              <a:rPr sz="2800" spc="-5" dirty="0">
                <a:latin typeface="Tahoma"/>
                <a:cs typeface="Tahoma"/>
              </a:rPr>
              <a:t>Epipolar</a:t>
            </a:r>
            <a:endParaRPr sz="2800">
              <a:latin typeface="Tahoma"/>
              <a:cs typeface="Tahoma"/>
            </a:endParaRPr>
          </a:p>
        </p:txBody>
      </p:sp>
      <p:sp>
        <p:nvSpPr>
          <p:cNvPr id="34" name="object 34"/>
          <p:cNvSpPr txBox="1"/>
          <p:nvPr/>
        </p:nvSpPr>
        <p:spPr>
          <a:xfrm>
            <a:off x="8808404" y="4885521"/>
            <a:ext cx="732155" cy="452120"/>
          </a:xfrm>
          <a:prstGeom prst="rect">
            <a:avLst/>
          </a:prstGeom>
        </p:spPr>
        <p:txBody>
          <a:bodyPr vert="horz" wrap="square" lIns="0" tIns="12700" rIns="0" bIns="0" rtlCol="0">
            <a:spAutoFit/>
          </a:bodyPr>
          <a:lstStyle/>
          <a:p>
            <a:pPr marL="12700">
              <a:spcBef>
                <a:spcPts val="100"/>
              </a:spcBef>
            </a:pPr>
            <a:r>
              <a:rPr sz="2800" spc="-5" dirty="0">
                <a:latin typeface="Tahoma"/>
                <a:cs typeface="Tahoma"/>
              </a:rPr>
              <a:t>li</a:t>
            </a:r>
            <a:r>
              <a:rPr sz="2800" dirty="0">
                <a:latin typeface="Tahoma"/>
                <a:cs typeface="Tahoma"/>
              </a:rPr>
              <a:t>nes</a:t>
            </a:r>
            <a:endParaRPr sz="2800">
              <a:latin typeface="Tahoma"/>
              <a:cs typeface="Tahoma"/>
            </a:endParaRPr>
          </a:p>
        </p:txBody>
      </p:sp>
      <p:sp>
        <p:nvSpPr>
          <p:cNvPr id="35" name="object 35"/>
          <p:cNvSpPr/>
          <p:nvPr/>
        </p:nvSpPr>
        <p:spPr>
          <a:xfrm>
            <a:off x="4298844" y="3775077"/>
            <a:ext cx="1544955" cy="605155"/>
          </a:xfrm>
          <a:custGeom>
            <a:avLst/>
            <a:gdLst/>
            <a:ahLst/>
            <a:cxnLst/>
            <a:rect l="l" t="t" r="r" b="b"/>
            <a:pathLst>
              <a:path w="1544954" h="605154">
                <a:moveTo>
                  <a:pt x="213" y="0"/>
                </a:moveTo>
                <a:lnTo>
                  <a:pt x="0" y="9522"/>
                </a:lnTo>
                <a:lnTo>
                  <a:pt x="72311" y="11139"/>
                </a:lnTo>
                <a:lnTo>
                  <a:pt x="143850" y="15843"/>
                </a:lnTo>
                <a:lnTo>
                  <a:pt x="214266" y="23427"/>
                </a:lnTo>
                <a:lnTo>
                  <a:pt x="282989" y="33688"/>
                </a:lnTo>
                <a:lnTo>
                  <a:pt x="349450" y="46415"/>
                </a:lnTo>
                <a:lnTo>
                  <a:pt x="413080" y="61405"/>
                </a:lnTo>
                <a:lnTo>
                  <a:pt x="473307" y="78447"/>
                </a:lnTo>
                <a:lnTo>
                  <a:pt x="529560" y="97334"/>
                </a:lnTo>
                <a:lnTo>
                  <a:pt x="581266" y="117849"/>
                </a:lnTo>
                <a:lnTo>
                  <a:pt x="627851" y="139780"/>
                </a:lnTo>
                <a:lnTo>
                  <a:pt x="668733" y="162904"/>
                </a:lnTo>
                <a:lnTo>
                  <a:pt x="703230" y="186912"/>
                </a:lnTo>
                <a:lnTo>
                  <a:pt x="742053" y="224199"/>
                </a:lnTo>
                <a:lnTo>
                  <a:pt x="763459" y="261653"/>
                </a:lnTo>
                <a:lnTo>
                  <a:pt x="768799" y="300150"/>
                </a:lnTo>
                <a:lnTo>
                  <a:pt x="772237" y="314086"/>
                </a:lnTo>
                <a:lnTo>
                  <a:pt x="795390" y="354858"/>
                </a:lnTo>
                <a:lnTo>
                  <a:pt x="835747" y="393668"/>
                </a:lnTo>
                <a:lnTo>
                  <a:pt x="871155" y="418306"/>
                </a:lnTo>
                <a:lnTo>
                  <a:pt x="912629" y="441760"/>
                </a:lnTo>
                <a:lnTo>
                  <a:pt x="959801" y="463972"/>
                </a:lnTo>
                <a:lnTo>
                  <a:pt x="1012019" y="484694"/>
                </a:lnTo>
                <a:lnTo>
                  <a:pt x="1068731" y="503735"/>
                </a:lnTo>
                <a:lnTo>
                  <a:pt x="1129383" y="520898"/>
                </a:lnTo>
                <a:lnTo>
                  <a:pt x="1193412" y="535981"/>
                </a:lnTo>
                <a:lnTo>
                  <a:pt x="1260262" y="548786"/>
                </a:lnTo>
                <a:lnTo>
                  <a:pt x="1329372" y="559103"/>
                </a:lnTo>
                <a:lnTo>
                  <a:pt x="1400178" y="566729"/>
                </a:lnTo>
                <a:lnTo>
                  <a:pt x="1468461" y="570777"/>
                </a:lnTo>
                <a:lnTo>
                  <a:pt x="1467632" y="604541"/>
                </a:lnTo>
                <a:lnTo>
                  <a:pt x="1544744" y="568323"/>
                </a:lnTo>
                <a:lnTo>
                  <a:pt x="1469503" y="528364"/>
                </a:lnTo>
                <a:lnTo>
                  <a:pt x="1468695" y="561251"/>
                </a:lnTo>
                <a:lnTo>
                  <a:pt x="1401198" y="557259"/>
                </a:lnTo>
                <a:lnTo>
                  <a:pt x="1330778" y="549682"/>
                </a:lnTo>
                <a:lnTo>
                  <a:pt x="1262054" y="539429"/>
                </a:lnTo>
                <a:lnTo>
                  <a:pt x="1195597" y="526710"/>
                </a:lnTo>
                <a:lnTo>
                  <a:pt x="1131975" y="511732"/>
                </a:lnTo>
                <a:lnTo>
                  <a:pt x="1071763" y="494704"/>
                </a:lnTo>
                <a:lnTo>
                  <a:pt x="1015531" y="475839"/>
                </a:lnTo>
                <a:lnTo>
                  <a:pt x="963856" y="455353"/>
                </a:lnTo>
                <a:lnTo>
                  <a:pt x="917315" y="433468"/>
                </a:lnTo>
                <a:lnTo>
                  <a:pt x="876391" y="410349"/>
                </a:lnTo>
                <a:lnTo>
                  <a:pt x="841846" y="386350"/>
                </a:lnTo>
                <a:lnTo>
                  <a:pt x="803080" y="349237"/>
                </a:lnTo>
                <a:lnTo>
                  <a:pt x="781390" y="311426"/>
                </a:lnTo>
                <a:lnTo>
                  <a:pt x="776051" y="272936"/>
                </a:lnTo>
                <a:lnTo>
                  <a:pt x="772613" y="258999"/>
                </a:lnTo>
                <a:lnTo>
                  <a:pt x="749178" y="217877"/>
                </a:lnTo>
                <a:lnTo>
                  <a:pt x="708878" y="179241"/>
                </a:lnTo>
                <a:lnTo>
                  <a:pt x="673421" y="154612"/>
                </a:lnTo>
                <a:lnTo>
                  <a:pt x="631906" y="131161"/>
                </a:lnTo>
                <a:lnTo>
                  <a:pt x="584779" y="108995"/>
                </a:lnTo>
                <a:lnTo>
                  <a:pt x="532591" y="88303"/>
                </a:lnTo>
                <a:lnTo>
                  <a:pt x="475900" y="69283"/>
                </a:lnTo>
                <a:lnTo>
                  <a:pt x="415264" y="52134"/>
                </a:lnTo>
                <a:lnTo>
                  <a:pt x="351242" y="37061"/>
                </a:lnTo>
                <a:lnTo>
                  <a:pt x="284394" y="24267"/>
                </a:lnTo>
                <a:lnTo>
                  <a:pt x="215285" y="13957"/>
                </a:lnTo>
                <a:lnTo>
                  <a:pt x="144473" y="6338"/>
                </a:lnTo>
                <a:lnTo>
                  <a:pt x="72523" y="1616"/>
                </a:lnTo>
                <a:lnTo>
                  <a:pt x="213" y="0"/>
                </a:lnTo>
                <a:close/>
              </a:path>
            </a:pathLst>
          </a:custGeom>
          <a:solidFill>
            <a:srgbClr val="00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Epipoles</a:t>
            </a:r>
            <a:endParaRPr lang="en-IN" dirty="0"/>
          </a:p>
        </p:txBody>
      </p:sp>
      <p:sp>
        <p:nvSpPr>
          <p:cNvPr id="3" name="Content Placeholder 2"/>
          <p:cNvSpPr>
            <a:spLocks noGrp="1"/>
          </p:cNvSpPr>
          <p:nvPr>
            <p:ph idx="1"/>
          </p:nvPr>
        </p:nvSpPr>
        <p:spPr/>
        <p:txBody>
          <a:bodyPr/>
          <a:lstStyle/>
          <a:p>
            <a:r>
              <a:rPr lang="en-IN" dirty="0" err="1"/>
              <a:t>E</a:t>
            </a:r>
            <a:r>
              <a:rPr lang="en-IN" dirty="0" err="1" smtClean="0"/>
              <a:t>pipoles</a:t>
            </a:r>
            <a:r>
              <a:rPr lang="en-IN" dirty="0" smtClean="0"/>
              <a:t> </a:t>
            </a:r>
            <a:r>
              <a:rPr lang="en-IN" dirty="0"/>
              <a:t>are points in one camera's image plane that correspond to the positions of the other camera's optical </a:t>
            </a:r>
            <a:r>
              <a:rPr lang="en-IN" dirty="0" err="1"/>
              <a:t>center</a:t>
            </a:r>
            <a:r>
              <a:rPr lang="en-IN" dirty="0"/>
              <a:t> (also known as the camera </a:t>
            </a:r>
            <a:r>
              <a:rPr lang="en-IN" dirty="0" err="1"/>
              <a:t>center</a:t>
            </a:r>
            <a:r>
              <a:rPr lang="en-IN" dirty="0"/>
              <a:t>) and vice versa</a:t>
            </a:r>
            <a:r>
              <a:rPr lang="en-IN" dirty="0" smtClean="0"/>
              <a:t>.</a:t>
            </a:r>
          </a:p>
          <a:p>
            <a:r>
              <a:rPr lang="en-IN" dirty="0"/>
              <a:t>The </a:t>
            </a:r>
            <a:r>
              <a:rPr lang="en-IN" dirty="0" err="1"/>
              <a:t>epipole</a:t>
            </a:r>
            <a:r>
              <a:rPr lang="en-IN" dirty="0"/>
              <a:t> is the point in one camera's image plane where all the </a:t>
            </a:r>
            <a:r>
              <a:rPr lang="en-IN" dirty="0" err="1"/>
              <a:t>epipolar</a:t>
            </a:r>
            <a:r>
              <a:rPr lang="en-IN" dirty="0"/>
              <a:t> lines intersect. </a:t>
            </a:r>
            <a:endParaRPr lang="en-IN" dirty="0" smtClean="0"/>
          </a:p>
          <a:p>
            <a:r>
              <a:rPr lang="en-IN" dirty="0" smtClean="0"/>
              <a:t>It </a:t>
            </a:r>
            <a:r>
              <a:rPr lang="en-IN" dirty="0"/>
              <a:t>corresponds to the position of the other camera's optical </a:t>
            </a:r>
            <a:r>
              <a:rPr lang="en-IN" dirty="0" err="1"/>
              <a:t>center</a:t>
            </a:r>
            <a:r>
              <a:rPr lang="en-IN" dirty="0"/>
              <a:t>. </a:t>
            </a:r>
            <a:endParaRPr lang="en-IN" dirty="0" smtClean="0"/>
          </a:p>
          <a:p>
            <a:r>
              <a:rPr lang="en-IN" dirty="0" smtClean="0"/>
              <a:t>Similarly</a:t>
            </a:r>
            <a:r>
              <a:rPr lang="en-IN" dirty="0"/>
              <a:t>, the other camera has its own </a:t>
            </a:r>
            <a:r>
              <a:rPr lang="en-IN" dirty="0" err="1"/>
              <a:t>epipole</a:t>
            </a:r>
            <a:r>
              <a:rPr lang="en-IN" dirty="0"/>
              <a:t> in its image plane. </a:t>
            </a:r>
            <a:endParaRPr lang="en-IN" dirty="0" smtClean="0"/>
          </a:p>
          <a:p>
            <a:r>
              <a:rPr lang="en-IN" dirty="0" smtClean="0"/>
              <a:t>The </a:t>
            </a:r>
            <a:r>
              <a:rPr lang="en-IN" dirty="0" err="1"/>
              <a:t>epipole</a:t>
            </a:r>
            <a:r>
              <a:rPr lang="en-IN" dirty="0"/>
              <a:t> is a geometric invariant that remains the same regardless of the relative motion or orientation of the cameras.</a:t>
            </a:r>
            <a:endParaRPr lang="en-IN" dirty="0" smtClean="0"/>
          </a:p>
          <a:p>
            <a:endParaRPr lang="en-IN" dirty="0"/>
          </a:p>
        </p:txBody>
      </p:sp>
    </p:spTree>
    <p:extLst>
      <p:ext uri="{BB962C8B-B14F-4D97-AF65-F5344CB8AC3E}">
        <p14:creationId xmlns:p14="http://schemas.microsoft.com/office/powerpoint/2010/main" val="521619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Epiploar</a:t>
            </a:r>
            <a:r>
              <a:rPr lang="en-US" dirty="0" smtClean="0"/>
              <a:t> Line</a:t>
            </a:r>
            <a:endParaRPr lang="en-IN" dirty="0"/>
          </a:p>
        </p:txBody>
      </p:sp>
      <p:sp>
        <p:nvSpPr>
          <p:cNvPr id="3" name="Content Placeholder 2"/>
          <p:cNvSpPr>
            <a:spLocks noGrp="1"/>
          </p:cNvSpPr>
          <p:nvPr>
            <p:ph idx="1"/>
          </p:nvPr>
        </p:nvSpPr>
        <p:spPr>
          <a:xfrm>
            <a:off x="838200" y="1825625"/>
            <a:ext cx="10763250" cy="4351338"/>
          </a:xfrm>
        </p:spPr>
        <p:txBody>
          <a:bodyPr/>
          <a:lstStyle/>
          <a:p>
            <a:pPr algn="just"/>
            <a:r>
              <a:rPr lang="en-IN" dirty="0" smtClean="0"/>
              <a:t>Given </a:t>
            </a:r>
            <a:r>
              <a:rPr lang="en-IN" dirty="0"/>
              <a:t>two cameras observing the same scene from different viewpoints, the </a:t>
            </a:r>
            <a:r>
              <a:rPr lang="en-IN" dirty="0" err="1"/>
              <a:t>epipolar</a:t>
            </a:r>
            <a:r>
              <a:rPr lang="en-IN" dirty="0"/>
              <a:t> line in one camera's image plane is the line connecting the camera's optical </a:t>
            </a:r>
            <a:r>
              <a:rPr lang="en-IN" dirty="0" err="1"/>
              <a:t>center</a:t>
            </a:r>
            <a:r>
              <a:rPr lang="en-IN" dirty="0"/>
              <a:t> (</a:t>
            </a:r>
            <a:r>
              <a:rPr lang="en-IN" dirty="0" err="1"/>
              <a:t>center</a:t>
            </a:r>
            <a:r>
              <a:rPr lang="en-IN" dirty="0"/>
              <a:t> of projection) with a corresponding point in the other camera's image plane. </a:t>
            </a:r>
            <a:endParaRPr lang="en-IN" dirty="0" smtClean="0"/>
          </a:p>
          <a:p>
            <a:pPr algn="just"/>
            <a:r>
              <a:rPr lang="en-IN" dirty="0" err="1" smtClean="0"/>
              <a:t>Epipolar</a:t>
            </a:r>
            <a:r>
              <a:rPr lang="en-IN" dirty="0" smtClean="0"/>
              <a:t> </a:t>
            </a:r>
            <a:r>
              <a:rPr lang="en-IN" dirty="0"/>
              <a:t>lines help constrain the possible positions of corresponding points in stereo image pairs, making matching more efficient and accurate.</a:t>
            </a:r>
          </a:p>
        </p:txBody>
      </p:sp>
    </p:spTree>
    <p:extLst>
      <p:ext uri="{BB962C8B-B14F-4D97-AF65-F5344CB8AC3E}">
        <p14:creationId xmlns:p14="http://schemas.microsoft.com/office/powerpoint/2010/main" val="1996981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32B1B9C-90BB-43D4-8145-E7AE688808FC}"/>
              </a:ext>
            </a:extLst>
          </p:cNvPr>
          <p:cNvSpPr txBox="1"/>
          <p:nvPr/>
        </p:nvSpPr>
        <p:spPr>
          <a:xfrm>
            <a:off x="933253" y="683399"/>
            <a:ext cx="10539167" cy="5078313"/>
          </a:xfrm>
          <a:prstGeom prst="rect">
            <a:avLst/>
          </a:prstGeom>
          <a:noFill/>
        </p:spPr>
        <p:txBody>
          <a:bodyPr wrap="square">
            <a:spAutoFit/>
          </a:bodyPr>
          <a:lstStyle/>
          <a:p>
            <a:pPr marL="285750" indent="-285750" algn="just">
              <a:buFont typeface="Arial" panose="020B0604020202020204" pitchFamily="34" charset="0"/>
              <a:buChar char="•"/>
            </a:pPr>
            <a:r>
              <a:rPr lang="en-IN" dirty="0"/>
              <a:t>So, let us consider what is meant by stereo setup. In the stereo setup, we have two cameras and in this two cameras, they are specified by their camera </a:t>
            </a:r>
            <a:r>
              <a:rPr lang="en-IN" dirty="0" err="1"/>
              <a:t>centers</a:t>
            </a:r>
            <a:r>
              <a:rPr lang="en-IN" dirty="0"/>
              <a:t> and their image plane .And scene point X for which you will be taking the images in both this cameras. </a:t>
            </a:r>
          </a:p>
          <a:p>
            <a:pPr marL="285750" indent="-285750" algn="just">
              <a:buFont typeface="Arial" panose="020B0604020202020204" pitchFamily="34" charset="0"/>
              <a:buChar char="•"/>
            </a:pPr>
            <a:r>
              <a:rPr lang="en-IN" dirty="0"/>
              <a:t>So, if we apply the rule of projection here. So, we get the image of this scene point capital X in the first camera, whose camera </a:t>
            </a:r>
            <a:r>
              <a:rPr lang="en-IN" dirty="0" err="1"/>
              <a:t>center</a:t>
            </a:r>
            <a:r>
              <a:rPr lang="en-IN" dirty="0"/>
              <a:t> is given as C as a say small x. Similarly the second camera given by the camera </a:t>
            </a:r>
            <a:r>
              <a:rPr lang="en-IN" dirty="0" err="1"/>
              <a:t>center</a:t>
            </a:r>
            <a:r>
              <a:rPr lang="en-IN" dirty="0"/>
              <a:t> C prime forms an image of that same scene point at x prime in its own image plane. </a:t>
            </a:r>
          </a:p>
          <a:p>
            <a:pPr marL="285750" indent="-285750" algn="just">
              <a:buFont typeface="Arial" panose="020B0604020202020204" pitchFamily="34" charset="0"/>
              <a:buChar char="•"/>
            </a:pPr>
            <a:r>
              <a:rPr lang="en-IN" dirty="0"/>
              <a:t>So, you have two images of the same scene point and this is what you will get in a stereo setup.</a:t>
            </a:r>
          </a:p>
          <a:p>
            <a:pPr marL="285750" indent="-285750" algn="just">
              <a:buFont typeface="Arial" panose="020B0604020202020204" pitchFamily="34" charset="0"/>
              <a:buChar char="•"/>
            </a:pPr>
            <a:r>
              <a:rPr lang="en-IN" dirty="0"/>
              <a:t>Now, this particular construct has certain properties geometric properties. What we can see particularly that the point C X C and the if I consider a plane found by C </a:t>
            </a:r>
            <a:r>
              <a:rPr lang="en-IN" dirty="0" err="1"/>
              <a:t>C</a:t>
            </a:r>
            <a:r>
              <a:rPr lang="en-IN" dirty="0"/>
              <a:t> prime and the scene point X. So, the image points X and x prime, they also lie on the same plane. </a:t>
            </a:r>
          </a:p>
          <a:p>
            <a:pPr marL="285750" indent="-285750" algn="just">
              <a:buFont typeface="Arial" panose="020B0604020202020204" pitchFamily="34" charset="0"/>
              <a:buChar char="•"/>
            </a:pPr>
            <a:r>
              <a:rPr lang="en-IN" dirty="0"/>
              <a:t>There is a from first restriction, also if we draw a line between C and C prime which is called you know for a stereo setup as the base line. </a:t>
            </a:r>
          </a:p>
          <a:p>
            <a:pPr marL="285750" indent="-285750" algn="just">
              <a:buFont typeface="Arial" panose="020B0604020202020204" pitchFamily="34" charset="0"/>
              <a:buChar char="•"/>
            </a:pPr>
            <a:r>
              <a:rPr lang="en-IN" dirty="0"/>
              <a:t>So, that also lies on the same plane; not only that those that line intersects the image planes. Again, there are some images image points in the image plane and in fact, as we can see that one of these intersection point is here which can be interpreted as the image of camera </a:t>
            </a:r>
            <a:r>
              <a:rPr lang="en-IN" dirty="0" err="1"/>
              <a:t>center</a:t>
            </a:r>
            <a:r>
              <a:rPr lang="en-IN" dirty="0"/>
              <a:t> of the other camera. And the other point is shown here point of intersection of the base line with the other image plane, which we can interpret also as image of camera </a:t>
            </a:r>
            <a:r>
              <a:rPr lang="en-IN" dirty="0" err="1"/>
              <a:t>center</a:t>
            </a:r>
            <a:r>
              <a:rPr lang="en-IN" dirty="0"/>
              <a:t> of the first camera. So, these two points, these are called as </a:t>
            </a:r>
            <a:r>
              <a:rPr lang="en-IN" dirty="0" err="1"/>
              <a:t>epipoles</a:t>
            </a:r>
            <a:r>
              <a:rPr lang="en-IN" dirty="0"/>
              <a:t> and they are also lying on the same points. </a:t>
            </a:r>
          </a:p>
        </p:txBody>
      </p:sp>
    </p:spTree>
    <p:extLst>
      <p:ext uri="{BB962C8B-B14F-4D97-AF65-F5344CB8AC3E}">
        <p14:creationId xmlns:p14="http://schemas.microsoft.com/office/powerpoint/2010/main" val="77183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096CEFC-7269-4D20-B35D-AD6ACC1639BE}"/>
              </a:ext>
            </a:extLst>
          </p:cNvPr>
          <p:cNvSpPr txBox="1"/>
          <p:nvPr/>
        </p:nvSpPr>
        <p:spPr>
          <a:xfrm>
            <a:off x="1819373" y="1197205"/>
            <a:ext cx="8766928" cy="2585323"/>
          </a:xfrm>
          <a:prstGeom prst="rect">
            <a:avLst/>
          </a:prstGeom>
          <a:noFill/>
        </p:spPr>
        <p:txBody>
          <a:bodyPr wrap="square">
            <a:spAutoFit/>
          </a:bodyPr>
          <a:lstStyle/>
          <a:p>
            <a:pPr marL="285750" indent="-285750" algn="just">
              <a:buFont typeface="Arial" panose="020B0604020202020204" pitchFamily="34" charset="0"/>
              <a:buChar char="•"/>
            </a:pPr>
            <a:r>
              <a:rPr lang="en-IN" dirty="0"/>
              <a:t>So, they are denoted here by e and e prime and the line joining e and x which is nothing but intersection of the plane containing all these points X C </a:t>
            </a:r>
            <a:r>
              <a:rPr lang="en-IN" dirty="0" err="1"/>
              <a:t>C</a:t>
            </a:r>
            <a:r>
              <a:rPr lang="en-IN" dirty="0"/>
              <a:t> dash their image points. So, that intersection with the first image plane, it will be giving you another line say and similarly get two such lines in two image planes because the intersections with respect to the three-dimensional plane formed by same point and camera </a:t>
            </a:r>
            <a:r>
              <a:rPr lang="en-IN" dirty="0" err="1"/>
              <a:t>centers</a:t>
            </a:r>
            <a:r>
              <a:rPr lang="en-IN" dirty="0"/>
              <a:t>. Now, those two point; those two lines they are called </a:t>
            </a:r>
            <a:r>
              <a:rPr lang="en-IN" dirty="0" err="1"/>
              <a:t>epipolar</a:t>
            </a:r>
            <a:r>
              <a:rPr lang="en-IN" dirty="0"/>
              <a:t> lines.</a:t>
            </a:r>
          </a:p>
          <a:p>
            <a:pPr marL="285750" indent="-285750" algn="just">
              <a:buFont typeface="Arial" panose="020B0604020202020204" pitchFamily="34" charset="0"/>
              <a:buChar char="•"/>
            </a:pPr>
            <a:r>
              <a:rPr lang="en-US" dirty="0"/>
              <a:t>But you should note this interesting configuration that all of this you know points and lines, they lie on the same plane and that plane is called </a:t>
            </a:r>
            <a:r>
              <a:rPr lang="en-US" dirty="0" err="1"/>
              <a:t>epipolar</a:t>
            </a:r>
            <a:r>
              <a:rPr lang="en-US" dirty="0"/>
              <a:t> plane with respect to this same point.</a:t>
            </a:r>
            <a:r>
              <a:rPr lang="en-IN" dirty="0"/>
              <a:t> </a:t>
            </a:r>
          </a:p>
        </p:txBody>
      </p:sp>
    </p:spTree>
    <p:extLst>
      <p:ext uri="{BB962C8B-B14F-4D97-AF65-F5344CB8AC3E}">
        <p14:creationId xmlns:p14="http://schemas.microsoft.com/office/powerpoint/2010/main" val="1863185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2680</Words>
  <Application>Microsoft Office PowerPoint</Application>
  <PresentationFormat>Custom</PresentationFormat>
  <Paragraphs>209</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Stereo geometry</vt:lpstr>
      <vt:lpstr>Stereo geometry</vt:lpstr>
      <vt:lpstr>Applications of Stereo Geometry</vt:lpstr>
      <vt:lpstr>PowerPoint Presentation</vt:lpstr>
      <vt:lpstr>Stereo Set-up</vt:lpstr>
      <vt:lpstr>Epipoles</vt:lpstr>
      <vt:lpstr>Epiploar Line</vt:lpstr>
      <vt:lpstr>PowerPoint Presentation</vt:lpstr>
      <vt:lpstr>PowerPoint Presentation</vt:lpstr>
      <vt:lpstr>Epipolar geometry</vt:lpstr>
      <vt:lpstr>Epipolar geometry</vt:lpstr>
      <vt:lpstr>PowerPoint Presentation</vt:lpstr>
      <vt:lpstr>Epipolar geometry</vt:lpstr>
      <vt:lpstr>PowerPoint Presentation</vt:lpstr>
      <vt:lpstr>PowerPoint Presentation</vt:lpstr>
      <vt:lpstr>Example: converging  cameras</vt:lpstr>
      <vt:lpstr>PowerPoint Presentation</vt:lpstr>
      <vt:lpstr>Example: motion parallel with  image plane</vt:lpstr>
      <vt:lpstr>Epipolar geometry</vt:lpstr>
      <vt:lpstr>Fundamental matrix</vt:lpstr>
      <vt:lpstr>Epipolar  Geometry</vt:lpstr>
      <vt:lpstr>Epipolar Geometry</vt:lpstr>
      <vt:lpstr>P= K[I | 0]  P’= K’ [R | t]</vt:lpstr>
      <vt:lpstr>Essential Matrix:</vt:lpstr>
      <vt:lpstr>PowerPoint Presentation</vt:lpstr>
      <vt:lpstr>Camera Motion</vt:lpstr>
      <vt:lpstr>key concepts related to camera motion in computer vision: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Motion  of Camera</vt:lpstr>
      <vt:lpstr>Normalized 8-point algorithm</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Stereo geometry</dc:title>
  <dc:creator>Ramanjot</dc:creator>
  <cp:lastModifiedBy>ismail - [2010]</cp:lastModifiedBy>
  <cp:revision>72</cp:revision>
  <dcterms:created xsi:type="dcterms:W3CDTF">2023-08-25T04:27:51Z</dcterms:created>
  <dcterms:modified xsi:type="dcterms:W3CDTF">2023-09-04T04:34:45Z</dcterms:modified>
</cp:coreProperties>
</file>