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9" r:id="rId6"/>
    <p:sldId id="270" r:id="rId7"/>
    <p:sldId id="271" r:id="rId8"/>
    <p:sldId id="272" r:id="rId9"/>
    <p:sldId id="273" r:id="rId10"/>
    <p:sldId id="274" r:id="rId11"/>
    <p:sldId id="260" r:id="rId12"/>
    <p:sldId id="261" r:id="rId13"/>
    <p:sldId id="262" r:id="rId14"/>
    <p:sldId id="263" r:id="rId15"/>
    <p:sldId id="264" r:id="rId16"/>
    <p:sldId id="265" r:id="rId17"/>
    <p:sldId id="266" r:id="rId18"/>
    <p:sldId id="268" r:id="rId19"/>
    <p:sldId id="267" r:id="rId20"/>
  </p:sldIdLst>
  <p:sldSz cx="9144000" cy="6858000" type="screen4x3"/>
  <p:notesSz cx="6858000" cy="9144000"/>
  <p:embeddedFontLst>
    <p:embeddedFont>
      <p:font typeface="Calibri" panose="020F0502020204030204" pitchFamily="34" charset="0"/>
      <p:regular r:id="rId22"/>
      <p:bold r:id="rId23"/>
      <p:italic r:id="rId24"/>
      <p:boldItalic r:id="rId25"/>
    </p:embeddedFont>
    <p:embeddedFont>
      <p:font typeface="Limelight" panose="020B0604020202020204" charset="0"/>
      <p:regular r:id="rId26"/>
    </p:embeddedFont>
    <p:embeddedFont>
      <p:font typeface="Tahoma" panose="020B0604030504040204" pitchFamily="3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igZJK69tq3feQZ9hOe6ZfXZUhMH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1320" y="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6078565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 name="Google Shape;8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5c1f80f4f7_0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5c1f80f4f7_0_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g25c1f80f4f7_0_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2844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8107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462d04a09b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1462d04a09b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9712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6" name="Google Shape;16;p26"/>
          <p:cNvSpPr txBox="1">
            <a:spLocks noGrp="1"/>
          </p:cNvSpPr>
          <p:nvPr>
            <p:ph type="dt" idx="10"/>
          </p:nvPr>
        </p:nvSpPr>
        <p:spPr>
          <a:xfrm>
            <a:off x="457200" y="6356350"/>
            <a:ext cx="51229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400">
                <a:solidFill>
                  <a:srgbClr val="888888"/>
                </a:solidFill>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6"/>
        <p:cNvGrpSpPr/>
        <p:nvPr/>
      </p:nvGrpSpPr>
      <p:grpSpPr>
        <a:xfrm>
          <a:off x="0" y="0"/>
          <a:ext cx="0" cy="0"/>
          <a:chOff x="0" y="0"/>
          <a:chExt cx="0" cy="0"/>
        </a:xfrm>
      </p:grpSpPr>
      <p:sp>
        <p:nvSpPr>
          <p:cNvPr id="67" name="Google Shape;67;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35"/>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9" name="Google Shape;69;p35"/>
          <p:cNvSpPr txBox="1">
            <a:spLocks noGrp="1"/>
          </p:cNvSpPr>
          <p:nvPr>
            <p:ph type="dt" idx="10"/>
          </p:nvPr>
        </p:nvSpPr>
        <p:spPr>
          <a:xfrm>
            <a:off x="457200" y="6356350"/>
            <a:ext cx="51229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2"/>
        <p:cNvGrpSpPr/>
        <p:nvPr/>
      </p:nvGrpSpPr>
      <p:grpSpPr>
        <a:xfrm>
          <a:off x="0" y="0"/>
          <a:ext cx="0" cy="0"/>
          <a:chOff x="0" y="0"/>
          <a:chExt cx="0" cy="0"/>
        </a:xfrm>
      </p:grpSpPr>
      <p:sp>
        <p:nvSpPr>
          <p:cNvPr id="73" name="Google Shape;73;p36"/>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6"/>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36"/>
          <p:cNvSpPr txBox="1">
            <a:spLocks noGrp="1"/>
          </p:cNvSpPr>
          <p:nvPr>
            <p:ph type="dt" idx="10"/>
          </p:nvPr>
        </p:nvSpPr>
        <p:spPr>
          <a:xfrm>
            <a:off x="457200" y="6356350"/>
            <a:ext cx="51229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27"/>
          <p:cNvSpPr txBox="1">
            <a:spLocks noGrp="1"/>
          </p:cNvSpPr>
          <p:nvPr>
            <p:ph type="dt" idx="10"/>
          </p:nvPr>
        </p:nvSpPr>
        <p:spPr>
          <a:xfrm>
            <a:off x="457200" y="6356350"/>
            <a:ext cx="51229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400">
                <a:solidFill>
                  <a:srgbClr val="888888"/>
                </a:solidFill>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2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4" name="Google Shape;24;p28"/>
          <p:cNvSpPr txBox="1">
            <a:spLocks noGrp="1"/>
          </p:cNvSpPr>
          <p:nvPr>
            <p:ph type="dt" idx="10"/>
          </p:nvPr>
        </p:nvSpPr>
        <p:spPr>
          <a:xfrm>
            <a:off x="457200" y="6356350"/>
            <a:ext cx="51229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0" name="Google Shape;30;p2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1" name="Google Shape;31;p29"/>
          <p:cNvSpPr txBox="1">
            <a:spLocks noGrp="1"/>
          </p:cNvSpPr>
          <p:nvPr>
            <p:ph type="dt" idx="10"/>
          </p:nvPr>
        </p:nvSpPr>
        <p:spPr>
          <a:xfrm>
            <a:off x="457200" y="6356350"/>
            <a:ext cx="51229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3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7" name="Google Shape;37;p3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8" name="Google Shape;38;p3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3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30"/>
          <p:cNvSpPr txBox="1">
            <a:spLocks noGrp="1"/>
          </p:cNvSpPr>
          <p:nvPr>
            <p:ph type="dt" idx="10"/>
          </p:nvPr>
        </p:nvSpPr>
        <p:spPr>
          <a:xfrm>
            <a:off x="457200" y="6356350"/>
            <a:ext cx="51229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31"/>
          <p:cNvSpPr txBox="1">
            <a:spLocks noGrp="1"/>
          </p:cNvSpPr>
          <p:nvPr>
            <p:ph type="dt" idx="10"/>
          </p:nvPr>
        </p:nvSpPr>
        <p:spPr>
          <a:xfrm>
            <a:off x="457200" y="6356350"/>
            <a:ext cx="51229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2"/>
          <p:cNvSpPr txBox="1">
            <a:spLocks noGrp="1"/>
          </p:cNvSpPr>
          <p:nvPr>
            <p:ph type="dt" idx="10"/>
          </p:nvPr>
        </p:nvSpPr>
        <p:spPr>
          <a:xfrm>
            <a:off x="457200" y="6356350"/>
            <a:ext cx="51229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2"/>
        <p:cNvGrpSpPr/>
        <p:nvPr/>
      </p:nvGrpSpPr>
      <p:grpSpPr>
        <a:xfrm>
          <a:off x="0" y="0"/>
          <a:ext cx="0" cy="0"/>
          <a:chOff x="0" y="0"/>
          <a:chExt cx="0" cy="0"/>
        </a:xfrm>
      </p:grpSpPr>
      <p:sp>
        <p:nvSpPr>
          <p:cNvPr id="53" name="Google Shape;53;p3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3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5" name="Google Shape;55;p3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6" name="Google Shape;56;p33"/>
          <p:cNvSpPr txBox="1">
            <a:spLocks noGrp="1"/>
          </p:cNvSpPr>
          <p:nvPr>
            <p:ph type="dt" idx="10"/>
          </p:nvPr>
        </p:nvSpPr>
        <p:spPr>
          <a:xfrm>
            <a:off x="457200" y="6356350"/>
            <a:ext cx="51229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9"/>
        <p:cNvGrpSpPr/>
        <p:nvPr/>
      </p:nvGrpSpPr>
      <p:grpSpPr>
        <a:xfrm>
          <a:off x="0" y="0"/>
          <a:ext cx="0" cy="0"/>
          <a:chOff x="0" y="0"/>
          <a:chExt cx="0" cy="0"/>
        </a:xfrm>
      </p:grpSpPr>
      <p:sp>
        <p:nvSpPr>
          <p:cNvPr id="60" name="Google Shape;60;p3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34"/>
          <p:cNvSpPr>
            <a:spLocks noGrp="1"/>
          </p:cNvSpPr>
          <p:nvPr>
            <p:ph type="pic" idx="2"/>
          </p:nvPr>
        </p:nvSpPr>
        <p:spPr>
          <a:xfrm>
            <a:off x="1792288" y="612775"/>
            <a:ext cx="5486400" cy="4114800"/>
          </a:xfrm>
          <a:prstGeom prst="rect">
            <a:avLst/>
          </a:prstGeom>
          <a:noFill/>
          <a:ln>
            <a:noFill/>
          </a:ln>
        </p:spPr>
      </p:sp>
      <p:sp>
        <p:nvSpPr>
          <p:cNvPr id="62" name="Google Shape;62;p3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3" name="Google Shape;63;p34"/>
          <p:cNvSpPr txBox="1">
            <a:spLocks noGrp="1"/>
          </p:cNvSpPr>
          <p:nvPr>
            <p:ph type="dt" idx="10"/>
          </p:nvPr>
        </p:nvSpPr>
        <p:spPr>
          <a:xfrm>
            <a:off x="457200" y="6356350"/>
            <a:ext cx="51229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5"/>
          <p:cNvSpPr txBox="1">
            <a:spLocks noGrp="1"/>
          </p:cNvSpPr>
          <p:nvPr>
            <p:ph type="dt" idx="10"/>
          </p:nvPr>
        </p:nvSpPr>
        <p:spPr>
          <a:xfrm>
            <a:off x="457200" y="6356350"/>
            <a:ext cx="51229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rgbClr val="888888"/>
                </a:solidFill>
                <a:latin typeface="Tahoma"/>
                <a:ea typeface="Tahoma"/>
                <a:cs typeface="Tahoma"/>
                <a:sym typeface="Tahoma"/>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png"/><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png"/><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png"/><Relationship Id="rId4"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png"/><Relationship Id="rId4"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png"/><Relationship Id="rId4"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png"/><Relationship Id="rId4"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3" Type="http://schemas.openxmlformats.org/officeDocument/2006/relationships/hyperlink" Target="https://www.coursera.org/learn/unsupervised-learning-recommenders-reinforcement-learning/home/week/1"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png"/><Relationship Id="rId5" Type="http://schemas.openxmlformats.org/officeDocument/2006/relationships/oleObject" Target="../embeddings/oleObject2.bin"/><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png"/><Relationship Id="rId4"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
          <p:cNvSpPr txBox="1">
            <a:spLocks noGrp="1"/>
          </p:cNvSpPr>
          <p:nvPr>
            <p:ph type="ctrTitle"/>
          </p:nvPr>
        </p:nvSpPr>
        <p:spPr>
          <a:xfrm>
            <a:off x="179512" y="2204864"/>
            <a:ext cx="8856984"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F243E"/>
              </a:buClr>
              <a:buSzPts val="5400"/>
              <a:buFont typeface="Limelight"/>
              <a:buNone/>
            </a:pPr>
            <a:r>
              <a:rPr lang="en-US" sz="5400">
                <a:solidFill>
                  <a:srgbClr val="0F243E"/>
                </a:solidFill>
                <a:latin typeface="Limelight"/>
                <a:ea typeface="Limelight"/>
                <a:cs typeface="Limelight"/>
                <a:sym typeface="Limelight"/>
              </a:rPr>
              <a:t>INT423</a:t>
            </a:r>
            <a:br>
              <a:rPr lang="en-US" sz="5400">
                <a:solidFill>
                  <a:srgbClr val="0F243E"/>
                </a:solidFill>
                <a:latin typeface="Limelight"/>
                <a:ea typeface="Limelight"/>
                <a:cs typeface="Limelight"/>
                <a:sym typeface="Limelight"/>
              </a:rPr>
            </a:br>
            <a:r>
              <a:rPr lang="en-US" sz="4000">
                <a:solidFill>
                  <a:srgbClr val="0F243E"/>
                </a:solidFill>
                <a:latin typeface="Limelight"/>
                <a:ea typeface="Limelight"/>
                <a:cs typeface="Limelight"/>
                <a:sym typeface="Limelight"/>
              </a:rPr>
              <a:t>Machine Learning-II</a:t>
            </a:r>
            <a:endParaRPr sz="5400">
              <a:solidFill>
                <a:srgbClr val="0F243E"/>
              </a:solidFill>
              <a:latin typeface="Limelight"/>
              <a:ea typeface="Limelight"/>
              <a:cs typeface="Limelight"/>
              <a:sym typeface="Limelight"/>
            </a:endParaRPr>
          </a:p>
        </p:txBody>
      </p:sp>
      <p:graphicFrame>
        <p:nvGraphicFramePr>
          <p:cNvPr id="83" name="Google Shape;83;p1"/>
          <p:cNvGraphicFramePr/>
          <p:nvPr/>
        </p:nvGraphicFramePr>
        <p:xfrm>
          <a:off x="7391400" y="85725"/>
          <a:ext cx="1676400" cy="678979"/>
        </p:xfrm>
        <a:graphic>
          <a:graphicData uri="http://schemas.openxmlformats.org/presentationml/2006/ole">
            <mc:AlternateContent xmlns:mc="http://schemas.openxmlformats.org/markup-compatibility/2006">
              <mc:Choice xmlns:v="urn:schemas-microsoft-com:vml" Requires="v">
                <p:oleObj spid="_x0000_s1030" r:id="rId4" imgW="1676400" imgH="678979" progId="">
                  <p:embed/>
                </p:oleObj>
              </mc:Choice>
              <mc:Fallback>
                <p:oleObj r:id="rId4" imgW="1676400" imgH="678979" progId="">
                  <p:embed/>
                  <p:pic>
                    <p:nvPicPr>
                      <p:cNvPr id="83" name="Google Shape;83;p1"/>
                      <p:cNvPicPr preferRelativeResize="0"/>
                      <p:nvPr/>
                    </p:nvPicPr>
                    <p:blipFill rotWithShape="1">
                      <a:blip r:embed="rId5">
                        <a:alphaModFix/>
                      </a:blip>
                      <a:srcRect/>
                      <a:stretch/>
                    </p:blipFill>
                    <p:spPr>
                      <a:xfrm>
                        <a:off x="7391400" y="85725"/>
                        <a:ext cx="1676400" cy="678979"/>
                      </a:xfrm>
                      <a:prstGeom prst="rect">
                        <a:avLst/>
                      </a:prstGeom>
                      <a:noFill/>
                      <a:ln>
                        <a:noFill/>
                      </a:ln>
                    </p:spPr>
                  </p:pic>
                </p:oleObj>
              </mc:Fallback>
            </mc:AlternateContent>
          </a:graphicData>
        </a:graphic>
      </p:graphicFrame>
      <p:cxnSp>
        <p:nvCxnSpPr>
          <p:cNvPr id="84" name="Google Shape;84;p1"/>
          <p:cNvCxnSpPr/>
          <p:nvPr/>
        </p:nvCxnSpPr>
        <p:spPr>
          <a:xfrm>
            <a:off x="1043608" y="3789040"/>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sp>
        <p:nvSpPr>
          <p:cNvPr id="85" name="Google Shape;85;p1"/>
          <p:cNvSpPr txBox="1"/>
          <p:nvPr/>
        </p:nvSpPr>
        <p:spPr>
          <a:xfrm>
            <a:off x="3822852" y="3918247"/>
            <a:ext cx="1770356"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dirty="0">
                <a:solidFill>
                  <a:srgbClr val="366092"/>
                </a:solidFill>
                <a:latin typeface="Times New Roman" pitchFamily="18" charset="0"/>
                <a:ea typeface="Arial Rounded"/>
                <a:cs typeface="Times New Roman" pitchFamily="18" charset="0"/>
                <a:sym typeface="Arial Rounded"/>
              </a:rPr>
              <a:t>Lecture #0</a:t>
            </a:r>
            <a:endParaRPr sz="2400" b="1" dirty="0">
              <a:solidFill>
                <a:srgbClr val="366092"/>
              </a:solidFill>
              <a:latin typeface="Times New Roman" pitchFamily="18" charset="0"/>
              <a:ea typeface="Arial Rounded"/>
              <a:cs typeface="Times New Roman" pitchFamily="18" charset="0"/>
              <a:sym typeface="Arial Rounded"/>
            </a:endParaRPr>
          </a:p>
        </p:txBody>
      </p:sp>
      <p:sp>
        <p:nvSpPr>
          <p:cNvPr id="86" name="Google Shape;86;p1"/>
          <p:cNvSpPr txBox="1">
            <a:spLocks noGrp="1"/>
          </p:cNvSpPr>
          <p:nvPr>
            <p:ph type="subTitle" idx="1"/>
          </p:nvPr>
        </p:nvSpPr>
        <p:spPr>
          <a:xfrm>
            <a:off x="1043608" y="4379912"/>
            <a:ext cx="7056784"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r>
              <a:rPr lang="en-US" dirty="0"/>
              <a:t>Agenda, Roadmap &amp; Expectations</a:t>
            </a:r>
            <a:endParaRPr dirty="0"/>
          </a:p>
        </p:txBody>
      </p:sp>
      <p:sp>
        <p:nvSpPr>
          <p:cNvPr id="87" name="Google Shape;87;p1" descr="What Is Computer Vision: Applications, Benefits and How to Learn It"/>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88" name="Google Shape;88;p1"/>
          <p:cNvPicPr preferRelativeResize="0"/>
          <p:nvPr/>
        </p:nvPicPr>
        <p:blipFill rotWithShape="1">
          <a:blip r:embed="rId6">
            <a:alphaModFix/>
          </a:blip>
          <a:srcRect/>
          <a:stretch/>
        </p:blipFill>
        <p:spPr>
          <a:xfrm>
            <a:off x="7160839" y="4953000"/>
            <a:ext cx="1879105" cy="1066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905" y="1172075"/>
            <a:ext cx="5606729" cy="4677504"/>
          </a:xfrm>
          <a:prstGeom prst="rect">
            <a:avLst/>
          </a:prstGeom>
        </p:spPr>
      </p:pic>
      <p:sp>
        <p:nvSpPr>
          <p:cNvPr id="4" name="TextBox 3"/>
          <p:cNvSpPr txBox="1"/>
          <p:nvPr/>
        </p:nvSpPr>
        <p:spPr>
          <a:xfrm>
            <a:off x="6077499" y="1985501"/>
            <a:ext cx="2919018" cy="1107996"/>
          </a:xfrm>
          <a:prstGeom prst="rect">
            <a:avLst/>
          </a:prstGeom>
          <a:noFill/>
        </p:spPr>
        <p:txBody>
          <a:bodyPr wrap="square" rtlCol="0">
            <a:spAutoFit/>
          </a:bodyPr>
          <a:lstStyle/>
          <a:p>
            <a:r>
              <a:rPr lang="en-US" sz="3300" dirty="0" smtClean="0"/>
              <a:t>INT423 </a:t>
            </a:r>
            <a:r>
              <a:rPr lang="en-US" sz="3300" dirty="0" smtClean="0"/>
              <a:t>– </a:t>
            </a:r>
            <a:r>
              <a:rPr lang="en-US" sz="3300" u="sng" dirty="0" smtClean="0"/>
              <a:t>Cohort 5</a:t>
            </a:r>
            <a:endParaRPr lang="en-US" sz="3300" u="sng" dirty="0"/>
          </a:p>
        </p:txBody>
      </p:sp>
    </p:spTree>
    <p:extLst>
      <p:ext uri="{BB962C8B-B14F-4D97-AF65-F5344CB8AC3E}">
        <p14:creationId xmlns:p14="http://schemas.microsoft.com/office/powerpoint/2010/main" val="11095470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457200" y="-76200"/>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4800"/>
              <a:buFont typeface="Calibri"/>
              <a:buNone/>
            </a:pPr>
            <a:r>
              <a:rPr lang="en-US" sz="4800">
                <a:solidFill>
                  <a:srgbClr val="C00000"/>
                </a:solidFill>
              </a:rPr>
              <a:t>The course contents: Unit 1</a:t>
            </a:r>
            <a:endParaRPr sz="4800">
              <a:solidFill>
                <a:srgbClr val="C00000"/>
              </a:solidFill>
            </a:endParaRPr>
          </a:p>
        </p:txBody>
      </p:sp>
      <p:sp>
        <p:nvSpPr>
          <p:cNvPr id="119" name="Google Shape;119;p16"/>
          <p:cNvSpPr txBox="1">
            <a:spLocks noGrp="1"/>
          </p:cNvSpPr>
          <p:nvPr>
            <p:ph type="body" idx="1"/>
          </p:nvPr>
        </p:nvSpPr>
        <p:spPr>
          <a:xfrm>
            <a:off x="379040" y="864840"/>
            <a:ext cx="8764960" cy="538356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C00000"/>
              </a:buClr>
              <a:buSzPts val="3600"/>
              <a:buChar char="•"/>
            </a:pPr>
            <a:r>
              <a:rPr lang="en-US" sz="3600" b="1">
                <a:solidFill>
                  <a:srgbClr val="C00000"/>
                </a:solidFill>
              </a:rPr>
              <a:t>Machine learning clustering algorithms-I </a:t>
            </a:r>
            <a:endParaRPr/>
          </a:p>
          <a:p>
            <a:pPr marL="755650" lvl="1" indent="-368300" algn="l" rtl="0">
              <a:spcBef>
                <a:spcPts val="360"/>
              </a:spcBef>
              <a:spcAft>
                <a:spcPts val="0"/>
              </a:spcAft>
              <a:buClr>
                <a:srgbClr val="244061"/>
              </a:buClr>
              <a:buSzPts val="2000"/>
              <a:buChar char="–"/>
            </a:pPr>
            <a:r>
              <a:rPr lang="en-US" sz="2000" b="1">
                <a:solidFill>
                  <a:srgbClr val="244061"/>
                </a:solidFill>
              </a:rPr>
              <a:t>Introduction to unsupervised learning</a:t>
            </a:r>
            <a:endParaRPr sz="2000" b="1">
              <a:solidFill>
                <a:srgbClr val="244061"/>
              </a:solidFill>
            </a:endParaRPr>
          </a:p>
          <a:p>
            <a:pPr marL="755650" lvl="1" indent="-381000" algn="l" rtl="0">
              <a:spcBef>
                <a:spcPts val="360"/>
              </a:spcBef>
              <a:spcAft>
                <a:spcPts val="0"/>
              </a:spcAft>
              <a:buClr>
                <a:srgbClr val="244061"/>
              </a:buClr>
              <a:buSzPts val="2200"/>
              <a:buChar char="–"/>
            </a:pPr>
            <a:r>
              <a:rPr lang="en-US" sz="2200" b="1">
                <a:solidFill>
                  <a:srgbClr val="244061"/>
                </a:solidFill>
              </a:rPr>
              <a:t>What is clustering?</a:t>
            </a:r>
            <a:endParaRPr sz="2200" b="1">
              <a:solidFill>
                <a:srgbClr val="244061"/>
              </a:solidFill>
            </a:endParaRPr>
          </a:p>
          <a:p>
            <a:pPr marL="755650" lvl="1" indent="-381000" algn="l" rtl="0">
              <a:spcBef>
                <a:spcPts val="360"/>
              </a:spcBef>
              <a:spcAft>
                <a:spcPts val="0"/>
              </a:spcAft>
              <a:buClr>
                <a:srgbClr val="244061"/>
              </a:buClr>
              <a:buSzPts val="2200"/>
              <a:buChar char="–"/>
            </a:pPr>
            <a:r>
              <a:rPr lang="en-US" sz="2200" b="1">
                <a:solidFill>
                  <a:srgbClr val="244061"/>
                </a:solidFill>
              </a:rPr>
              <a:t>K-means intuition</a:t>
            </a:r>
            <a:endParaRPr sz="2200" b="1">
              <a:solidFill>
                <a:srgbClr val="244061"/>
              </a:solidFill>
            </a:endParaRPr>
          </a:p>
          <a:p>
            <a:pPr marL="755650" lvl="1" indent="-381000" algn="l" rtl="0">
              <a:spcBef>
                <a:spcPts val="360"/>
              </a:spcBef>
              <a:spcAft>
                <a:spcPts val="0"/>
              </a:spcAft>
              <a:buClr>
                <a:srgbClr val="244061"/>
              </a:buClr>
              <a:buSzPts val="2200"/>
              <a:buChar char="–"/>
            </a:pPr>
            <a:r>
              <a:rPr lang="en-US" sz="2200" b="1">
                <a:solidFill>
                  <a:srgbClr val="244061"/>
                </a:solidFill>
              </a:rPr>
              <a:t>K-means algorithm</a:t>
            </a:r>
            <a:endParaRPr sz="2200" b="1">
              <a:solidFill>
                <a:srgbClr val="244061"/>
              </a:solidFill>
            </a:endParaRPr>
          </a:p>
          <a:p>
            <a:pPr marL="755650" lvl="1" indent="-381000" algn="l" rtl="0">
              <a:spcBef>
                <a:spcPts val="360"/>
              </a:spcBef>
              <a:spcAft>
                <a:spcPts val="0"/>
              </a:spcAft>
              <a:buClr>
                <a:srgbClr val="244061"/>
              </a:buClr>
              <a:buSzPts val="2200"/>
              <a:buChar char="–"/>
            </a:pPr>
            <a:r>
              <a:rPr lang="en-US" sz="2200" b="1">
                <a:solidFill>
                  <a:srgbClr val="244061"/>
                </a:solidFill>
              </a:rPr>
              <a:t>Optimization objective</a:t>
            </a:r>
            <a:endParaRPr sz="2200" b="1">
              <a:solidFill>
                <a:srgbClr val="244061"/>
              </a:solidFill>
            </a:endParaRPr>
          </a:p>
          <a:p>
            <a:pPr marL="755650" lvl="1" indent="-381000" algn="l" rtl="0">
              <a:spcBef>
                <a:spcPts val="360"/>
              </a:spcBef>
              <a:spcAft>
                <a:spcPts val="0"/>
              </a:spcAft>
              <a:buClr>
                <a:srgbClr val="244061"/>
              </a:buClr>
              <a:buSzPts val="2200"/>
              <a:buChar char="–"/>
            </a:pPr>
            <a:r>
              <a:rPr lang="en-US" sz="2200" b="1">
                <a:solidFill>
                  <a:srgbClr val="244061"/>
                </a:solidFill>
              </a:rPr>
              <a:t>Initializing K-means</a:t>
            </a:r>
            <a:endParaRPr sz="2200" b="1">
              <a:solidFill>
                <a:srgbClr val="244061"/>
              </a:solidFill>
            </a:endParaRPr>
          </a:p>
          <a:p>
            <a:pPr marL="755650" lvl="1" indent="-381000" algn="l" rtl="0">
              <a:spcBef>
                <a:spcPts val="360"/>
              </a:spcBef>
              <a:spcAft>
                <a:spcPts val="0"/>
              </a:spcAft>
              <a:buClr>
                <a:srgbClr val="244061"/>
              </a:buClr>
              <a:buSzPts val="2200"/>
              <a:buChar char="–"/>
            </a:pPr>
            <a:r>
              <a:rPr lang="en-US" sz="2200" b="1">
                <a:solidFill>
                  <a:srgbClr val="244061"/>
                </a:solidFill>
              </a:rPr>
              <a:t>Choosing the number of clusters</a:t>
            </a:r>
            <a:endParaRPr sz="2200" b="1">
              <a:solidFill>
                <a:srgbClr val="244061"/>
              </a:solidFill>
            </a:endParaRPr>
          </a:p>
          <a:p>
            <a:pPr marL="755650" lvl="1" indent="-381000" algn="l" rtl="0">
              <a:spcBef>
                <a:spcPts val="360"/>
              </a:spcBef>
              <a:spcAft>
                <a:spcPts val="0"/>
              </a:spcAft>
              <a:buClr>
                <a:srgbClr val="244061"/>
              </a:buClr>
              <a:buSzPts val="2200"/>
              <a:buChar char="–"/>
            </a:pPr>
            <a:r>
              <a:rPr lang="en-US" sz="2200" b="1">
                <a:solidFill>
                  <a:srgbClr val="244061"/>
                </a:solidFill>
              </a:rPr>
              <a:t>hard versus soft clustering</a:t>
            </a:r>
            <a:endParaRPr sz="2200" b="1">
              <a:solidFill>
                <a:srgbClr val="244061"/>
              </a:solidFill>
            </a:endParaRPr>
          </a:p>
          <a:p>
            <a:pPr marL="755650" lvl="1" indent="-381000" algn="l" rtl="0">
              <a:spcBef>
                <a:spcPts val="360"/>
              </a:spcBef>
              <a:spcAft>
                <a:spcPts val="0"/>
              </a:spcAft>
              <a:buClr>
                <a:srgbClr val="244061"/>
              </a:buClr>
              <a:buSzPts val="2200"/>
              <a:buChar char="–"/>
            </a:pPr>
            <a:r>
              <a:rPr lang="en-US" sz="2200" b="1">
                <a:solidFill>
                  <a:srgbClr val="244061"/>
                </a:solidFill>
              </a:rPr>
              <a:t>using the elbow method to find the optimal number of clusters </a:t>
            </a:r>
            <a:endParaRPr sz="3200"/>
          </a:p>
        </p:txBody>
      </p:sp>
      <p:cxnSp>
        <p:nvCxnSpPr>
          <p:cNvPr id="120" name="Google Shape;120;p16"/>
          <p:cNvCxnSpPr/>
          <p:nvPr/>
        </p:nvCxnSpPr>
        <p:spPr>
          <a:xfrm>
            <a:off x="533400" y="838200"/>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graphicFrame>
        <p:nvGraphicFramePr>
          <p:cNvPr id="121" name="Google Shape;121;p16"/>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spid="_x0000_s4102" r:id="rId4" imgW="1676400" imgH="679450" progId="">
                  <p:embed/>
                </p:oleObj>
              </mc:Choice>
              <mc:Fallback>
                <p:oleObj r:id="rId4" imgW="1676400" imgH="679450" progId="">
                  <p:embed/>
                  <p:pic>
                    <p:nvPicPr>
                      <p:cNvPr id="121" name="Google Shape;121;p16"/>
                      <p:cNvPicPr preferRelativeResize="0"/>
                      <p:nvPr/>
                    </p:nvPicPr>
                    <p:blipFill rotWithShape="1">
                      <a:blip r:embed="rId5">
                        <a:alphaModFix/>
                      </a:blip>
                      <a:srcRect/>
                      <a:stretch/>
                    </p:blipFill>
                    <p:spPr>
                      <a:xfrm>
                        <a:off x="7391400" y="85725"/>
                        <a:ext cx="1676400" cy="679450"/>
                      </a:xfrm>
                      <a:prstGeom prst="rect">
                        <a:avLst/>
                      </a:prstGeom>
                      <a:noFill/>
                      <a:ln>
                        <a:noFill/>
                      </a:ln>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457200" y="-76200"/>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4800"/>
              <a:buFont typeface="Calibri"/>
              <a:buNone/>
            </a:pPr>
            <a:r>
              <a:rPr lang="en-US" sz="4800">
                <a:solidFill>
                  <a:srgbClr val="C00000"/>
                </a:solidFill>
              </a:rPr>
              <a:t>The course contents: Unit 2</a:t>
            </a:r>
            <a:endParaRPr sz="4800">
              <a:solidFill>
                <a:srgbClr val="C00000"/>
              </a:solidFill>
            </a:endParaRPr>
          </a:p>
        </p:txBody>
      </p:sp>
      <p:sp>
        <p:nvSpPr>
          <p:cNvPr id="127" name="Google Shape;127;p17"/>
          <p:cNvSpPr txBox="1">
            <a:spLocks noGrp="1"/>
          </p:cNvSpPr>
          <p:nvPr>
            <p:ph type="body" idx="1"/>
          </p:nvPr>
        </p:nvSpPr>
        <p:spPr>
          <a:xfrm>
            <a:off x="379040" y="864840"/>
            <a:ext cx="8764960" cy="538356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C00000"/>
              </a:buClr>
              <a:buSzPts val="3600"/>
              <a:buChar char="•"/>
            </a:pPr>
            <a:r>
              <a:rPr lang="en-US" sz="3600" b="1">
                <a:solidFill>
                  <a:srgbClr val="C00000"/>
                </a:solidFill>
              </a:rPr>
              <a:t>Machine learning clustering algorithms-II</a:t>
            </a:r>
            <a:endParaRPr/>
          </a:p>
          <a:p>
            <a:pPr marL="755650" lvl="1" indent="-374650" algn="l" rtl="0">
              <a:spcBef>
                <a:spcPts val="360"/>
              </a:spcBef>
              <a:spcAft>
                <a:spcPts val="0"/>
              </a:spcAft>
              <a:buClr>
                <a:srgbClr val="244061"/>
              </a:buClr>
              <a:buSzPts val="2100"/>
              <a:buChar char="–"/>
            </a:pPr>
            <a:r>
              <a:rPr lang="en-US" sz="2100" b="1">
                <a:solidFill>
                  <a:srgbClr val="244061"/>
                </a:solidFill>
              </a:rPr>
              <a:t>: Finding unusual events</a:t>
            </a:r>
            <a:endParaRPr sz="2100" b="1">
              <a:solidFill>
                <a:srgbClr val="244061"/>
              </a:solidFill>
            </a:endParaRPr>
          </a:p>
          <a:p>
            <a:pPr marL="755650" lvl="1" indent="-374650" algn="l" rtl="0">
              <a:spcBef>
                <a:spcPts val="360"/>
              </a:spcBef>
              <a:spcAft>
                <a:spcPts val="0"/>
              </a:spcAft>
              <a:buClr>
                <a:srgbClr val="244061"/>
              </a:buClr>
              <a:buSzPts val="2100"/>
              <a:buChar char="–"/>
            </a:pPr>
            <a:r>
              <a:rPr lang="en-US" sz="2100" b="1">
                <a:solidFill>
                  <a:srgbClr val="244061"/>
                </a:solidFill>
              </a:rPr>
              <a:t>Gaussian (normal) distributio</a:t>
            </a:r>
            <a:endParaRPr sz="2100" b="1">
              <a:solidFill>
                <a:srgbClr val="244061"/>
              </a:solidFill>
            </a:endParaRPr>
          </a:p>
          <a:p>
            <a:pPr marL="755650" lvl="1" indent="-374650" algn="l" rtl="0">
              <a:spcBef>
                <a:spcPts val="360"/>
              </a:spcBef>
              <a:spcAft>
                <a:spcPts val="0"/>
              </a:spcAft>
              <a:buClr>
                <a:srgbClr val="244061"/>
              </a:buClr>
              <a:buSzPts val="2100"/>
              <a:buChar char="–"/>
            </a:pPr>
            <a:r>
              <a:rPr lang="en-US" sz="2100" b="1">
                <a:solidFill>
                  <a:srgbClr val="244061"/>
                </a:solidFill>
              </a:rPr>
              <a:t> Anomaly detection algorithm</a:t>
            </a:r>
            <a:endParaRPr sz="2100" b="1">
              <a:solidFill>
                <a:srgbClr val="244061"/>
              </a:solidFill>
            </a:endParaRPr>
          </a:p>
          <a:p>
            <a:pPr marL="755650" lvl="1" indent="-374650" algn="l" rtl="0">
              <a:spcBef>
                <a:spcPts val="360"/>
              </a:spcBef>
              <a:spcAft>
                <a:spcPts val="0"/>
              </a:spcAft>
              <a:buClr>
                <a:srgbClr val="244061"/>
              </a:buClr>
              <a:buSzPts val="2100"/>
              <a:buChar char="–"/>
            </a:pPr>
            <a:r>
              <a:rPr lang="en-US" sz="2100" b="1">
                <a:solidFill>
                  <a:srgbClr val="244061"/>
                </a:solidFill>
              </a:rPr>
              <a:t>Anomaly detection vs. supervised learning</a:t>
            </a:r>
            <a:endParaRPr sz="2100" b="1">
              <a:solidFill>
                <a:srgbClr val="244061"/>
              </a:solidFill>
            </a:endParaRPr>
          </a:p>
          <a:p>
            <a:pPr marL="755650" lvl="1" indent="-374650" algn="l" rtl="0">
              <a:spcBef>
                <a:spcPts val="360"/>
              </a:spcBef>
              <a:spcAft>
                <a:spcPts val="0"/>
              </a:spcAft>
              <a:buClr>
                <a:srgbClr val="244061"/>
              </a:buClr>
              <a:buSzPts val="2100"/>
              <a:buChar char="–"/>
            </a:pPr>
            <a:r>
              <a:rPr lang="en-US" sz="2100" b="1">
                <a:solidFill>
                  <a:srgbClr val="244061"/>
                </a:solidFill>
              </a:rPr>
              <a:t> Choosing what features to use(PCA)</a:t>
            </a:r>
            <a:endParaRPr sz="2100" b="1">
              <a:solidFill>
                <a:srgbClr val="244061"/>
              </a:solidFill>
            </a:endParaRPr>
          </a:p>
          <a:p>
            <a:pPr marL="755650" lvl="1" indent="-374650" algn="l" rtl="0">
              <a:spcBef>
                <a:spcPts val="360"/>
              </a:spcBef>
              <a:spcAft>
                <a:spcPts val="0"/>
              </a:spcAft>
              <a:buClr>
                <a:srgbClr val="244061"/>
              </a:buClr>
              <a:buSzPts val="2100"/>
              <a:buChar char="–"/>
            </a:pPr>
            <a:r>
              <a:rPr lang="en-US" sz="2100" b="1">
                <a:solidFill>
                  <a:srgbClr val="244061"/>
                </a:solidFill>
              </a:rPr>
              <a:t> organizing clusters as a hierarchical tree,</a:t>
            </a:r>
            <a:endParaRPr sz="2100" b="1">
              <a:solidFill>
                <a:srgbClr val="244061"/>
              </a:solidFill>
            </a:endParaRPr>
          </a:p>
          <a:p>
            <a:pPr marL="755650" lvl="1" indent="-374650" algn="l" rtl="0">
              <a:spcBef>
                <a:spcPts val="360"/>
              </a:spcBef>
              <a:spcAft>
                <a:spcPts val="0"/>
              </a:spcAft>
              <a:buClr>
                <a:srgbClr val="244061"/>
              </a:buClr>
              <a:buSzPts val="2100"/>
              <a:buChar char="–"/>
            </a:pPr>
            <a:r>
              <a:rPr lang="en-US" sz="2100" b="1">
                <a:solidFill>
                  <a:srgbClr val="244061"/>
                </a:solidFill>
              </a:rPr>
              <a:t>agglomerative clustering</a:t>
            </a:r>
            <a:endParaRPr sz="2100" b="1">
              <a:solidFill>
                <a:srgbClr val="244061"/>
              </a:solidFill>
            </a:endParaRPr>
          </a:p>
          <a:p>
            <a:pPr marL="755650" lvl="1" indent="-374650" algn="l" rtl="0">
              <a:spcBef>
                <a:spcPts val="360"/>
              </a:spcBef>
              <a:spcAft>
                <a:spcPts val="0"/>
              </a:spcAft>
              <a:buClr>
                <a:srgbClr val="244061"/>
              </a:buClr>
              <a:buSzPts val="2100"/>
              <a:buChar char="–"/>
            </a:pPr>
            <a:r>
              <a:rPr lang="en-US" sz="2100" b="1">
                <a:solidFill>
                  <a:srgbClr val="244061"/>
                </a:solidFill>
              </a:rPr>
              <a:t> DBSCAN clustering </a:t>
            </a:r>
            <a:endParaRPr sz="3100"/>
          </a:p>
        </p:txBody>
      </p:sp>
      <p:cxnSp>
        <p:nvCxnSpPr>
          <p:cNvPr id="128" name="Google Shape;128;p17"/>
          <p:cNvCxnSpPr/>
          <p:nvPr/>
        </p:nvCxnSpPr>
        <p:spPr>
          <a:xfrm>
            <a:off x="533400" y="838200"/>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graphicFrame>
        <p:nvGraphicFramePr>
          <p:cNvPr id="129" name="Google Shape;129;p17"/>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spid="_x0000_s5126" r:id="rId4" imgW="1676400" imgH="679450" progId="">
                  <p:embed/>
                </p:oleObj>
              </mc:Choice>
              <mc:Fallback>
                <p:oleObj r:id="rId4" imgW="1676400" imgH="679450" progId="">
                  <p:embed/>
                  <p:pic>
                    <p:nvPicPr>
                      <p:cNvPr id="129" name="Google Shape;129;p17"/>
                      <p:cNvPicPr preferRelativeResize="0"/>
                      <p:nvPr/>
                    </p:nvPicPr>
                    <p:blipFill rotWithShape="1">
                      <a:blip r:embed="rId5">
                        <a:alphaModFix/>
                      </a:blip>
                      <a:srcRect/>
                      <a:stretch/>
                    </p:blipFill>
                    <p:spPr>
                      <a:xfrm>
                        <a:off x="7391400" y="85725"/>
                        <a:ext cx="1676400" cy="679450"/>
                      </a:xfrm>
                      <a:prstGeom prst="rect">
                        <a:avLst/>
                      </a:prstGeom>
                      <a:noFill/>
                      <a:ln>
                        <a:noFill/>
                      </a:ln>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a:spLocks noGrp="1"/>
          </p:cNvSpPr>
          <p:nvPr>
            <p:ph type="title"/>
          </p:nvPr>
        </p:nvSpPr>
        <p:spPr>
          <a:xfrm>
            <a:off x="457200" y="-76200"/>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4800"/>
              <a:buFont typeface="Calibri"/>
              <a:buNone/>
            </a:pPr>
            <a:r>
              <a:rPr lang="en-US" sz="4800">
                <a:solidFill>
                  <a:srgbClr val="C00000"/>
                </a:solidFill>
              </a:rPr>
              <a:t>The course contents: Unit 3</a:t>
            </a:r>
            <a:endParaRPr sz="4800">
              <a:solidFill>
                <a:srgbClr val="C00000"/>
              </a:solidFill>
            </a:endParaRPr>
          </a:p>
        </p:txBody>
      </p:sp>
      <p:sp>
        <p:nvSpPr>
          <p:cNvPr id="135" name="Google Shape;135;p18"/>
          <p:cNvSpPr txBox="1">
            <a:spLocks noGrp="1"/>
          </p:cNvSpPr>
          <p:nvPr>
            <p:ph type="body" idx="1"/>
          </p:nvPr>
        </p:nvSpPr>
        <p:spPr>
          <a:xfrm>
            <a:off x="379040" y="864840"/>
            <a:ext cx="8764960" cy="538356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C00000"/>
              </a:buClr>
              <a:buSzPts val="3600"/>
              <a:buChar char="•"/>
            </a:pPr>
            <a:r>
              <a:rPr lang="en-US" sz="3600" b="1">
                <a:solidFill>
                  <a:srgbClr val="C00000"/>
                </a:solidFill>
              </a:rPr>
              <a:t>Clustering metrics</a:t>
            </a:r>
            <a:endParaRPr/>
          </a:p>
          <a:p>
            <a:pPr marL="742950" lvl="1" indent="-304800" algn="l" rtl="0">
              <a:spcBef>
                <a:spcPts val="360"/>
              </a:spcBef>
              <a:spcAft>
                <a:spcPts val="0"/>
              </a:spcAft>
              <a:buClr>
                <a:srgbClr val="244061"/>
              </a:buClr>
              <a:buSzPts val="2100"/>
              <a:buChar char="–"/>
            </a:pPr>
            <a:r>
              <a:rPr lang="en-US" sz="2100" b="1">
                <a:solidFill>
                  <a:srgbClr val="244061"/>
                </a:solidFill>
              </a:rPr>
              <a:t>Silhouette Score</a:t>
            </a:r>
            <a:endParaRPr sz="2100" b="1">
              <a:solidFill>
                <a:srgbClr val="244061"/>
              </a:solidFill>
            </a:endParaRPr>
          </a:p>
          <a:p>
            <a:pPr marL="742950" lvl="1" indent="-304800" algn="l" rtl="0">
              <a:spcBef>
                <a:spcPts val="360"/>
              </a:spcBef>
              <a:spcAft>
                <a:spcPts val="0"/>
              </a:spcAft>
              <a:buClr>
                <a:srgbClr val="244061"/>
              </a:buClr>
              <a:buSzPts val="2100"/>
              <a:buChar char="–"/>
            </a:pPr>
            <a:r>
              <a:rPr lang="en-US" sz="2100" b="1">
                <a:solidFill>
                  <a:srgbClr val="244061"/>
                </a:solidFill>
              </a:rPr>
              <a:t>Davies-Bouldin Index</a:t>
            </a:r>
            <a:endParaRPr sz="2100" b="1">
              <a:solidFill>
                <a:srgbClr val="244061"/>
              </a:solidFill>
            </a:endParaRPr>
          </a:p>
          <a:p>
            <a:pPr marL="742950" lvl="1" indent="-304800" algn="l" rtl="0">
              <a:spcBef>
                <a:spcPts val="360"/>
              </a:spcBef>
              <a:spcAft>
                <a:spcPts val="0"/>
              </a:spcAft>
              <a:buClr>
                <a:srgbClr val="244061"/>
              </a:buClr>
              <a:buSzPts val="2100"/>
              <a:buChar char="–"/>
            </a:pPr>
            <a:r>
              <a:rPr lang="en-US" sz="2100" b="1">
                <a:solidFill>
                  <a:srgbClr val="244061"/>
                </a:solidFill>
              </a:rPr>
              <a:t>Dunn Index</a:t>
            </a:r>
            <a:endParaRPr sz="2100" b="1">
              <a:solidFill>
                <a:srgbClr val="244061"/>
              </a:solidFill>
            </a:endParaRPr>
          </a:p>
          <a:p>
            <a:pPr marL="742950" lvl="1" indent="-304800" algn="l" rtl="0">
              <a:spcBef>
                <a:spcPts val="360"/>
              </a:spcBef>
              <a:spcAft>
                <a:spcPts val="0"/>
              </a:spcAft>
              <a:buClr>
                <a:srgbClr val="244061"/>
              </a:buClr>
              <a:buSzPts val="2100"/>
              <a:buChar char="–"/>
            </a:pPr>
            <a:r>
              <a:rPr lang="en-US" sz="2100" b="1">
                <a:solidFill>
                  <a:srgbClr val="244061"/>
                </a:solidFill>
              </a:rPr>
              <a:t> Adjusted Rand Index (ARI),</a:t>
            </a:r>
            <a:endParaRPr sz="2100" b="1">
              <a:solidFill>
                <a:srgbClr val="244061"/>
              </a:solidFill>
            </a:endParaRPr>
          </a:p>
          <a:p>
            <a:pPr marL="742950" lvl="1" indent="-304800" algn="l" rtl="0">
              <a:spcBef>
                <a:spcPts val="360"/>
              </a:spcBef>
              <a:spcAft>
                <a:spcPts val="0"/>
              </a:spcAft>
              <a:buClr>
                <a:srgbClr val="244061"/>
              </a:buClr>
              <a:buSzPts val="2100"/>
              <a:buChar char="–"/>
            </a:pPr>
            <a:r>
              <a:rPr lang="en-US" sz="2100" b="1">
                <a:solidFill>
                  <a:srgbClr val="244061"/>
                </a:solidFill>
              </a:rPr>
              <a:t>Normalized Mutual Information (NMI)</a:t>
            </a:r>
            <a:endParaRPr sz="2100" b="1">
              <a:solidFill>
                <a:srgbClr val="244061"/>
              </a:solidFill>
            </a:endParaRPr>
          </a:p>
          <a:p>
            <a:pPr marL="742950" lvl="1" indent="-304800" algn="l" rtl="0">
              <a:spcBef>
                <a:spcPts val="360"/>
              </a:spcBef>
              <a:spcAft>
                <a:spcPts val="0"/>
              </a:spcAft>
              <a:buClr>
                <a:srgbClr val="244061"/>
              </a:buClr>
              <a:buSzPts val="2100"/>
              <a:buChar char="–"/>
            </a:pPr>
            <a:r>
              <a:rPr lang="en-US" sz="2100" b="1">
                <a:solidFill>
                  <a:srgbClr val="244061"/>
                </a:solidFill>
              </a:rPr>
              <a:t> Homogeneity</a:t>
            </a:r>
            <a:endParaRPr sz="2100" b="1">
              <a:solidFill>
                <a:srgbClr val="244061"/>
              </a:solidFill>
            </a:endParaRPr>
          </a:p>
          <a:p>
            <a:pPr marL="742950" lvl="1" indent="-304800" algn="l" rtl="0">
              <a:spcBef>
                <a:spcPts val="360"/>
              </a:spcBef>
              <a:spcAft>
                <a:spcPts val="0"/>
              </a:spcAft>
              <a:buClr>
                <a:srgbClr val="244061"/>
              </a:buClr>
              <a:buSzPts val="2100"/>
              <a:buChar char="–"/>
            </a:pPr>
            <a:r>
              <a:rPr lang="en-US" sz="2100" b="1">
                <a:solidFill>
                  <a:srgbClr val="244061"/>
                </a:solidFill>
              </a:rPr>
              <a:t>Completeness, and V-measure</a:t>
            </a:r>
            <a:endParaRPr sz="2100" b="1">
              <a:solidFill>
                <a:srgbClr val="244061"/>
              </a:solidFill>
            </a:endParaRPr>
          </a:p>
          <a:p>
            <a:pPr marL="742950" lvl="1" indent="-304800" algn="l" rtl="0">
              <a:spcBef>
                <a:spcPts val="360"/>
              </a:spcBef>
              <a:spcAft>
                <a:spcPts val="0"/>
              </a:spcAft>
              <a:buClr>
                <a:srgbClr val="244061"/>
              </a:buClr>
              <a:buSzPts val="2100"/>
              <a:buChar char="–"/>
            </a:pPr>
            <a:r>
              <a:rPr lang="en-US" sz="2100" b="1">
                <a:solidFill>
                  <a:srgbClr val="244061"/>
                </a:solidFill>
              </a:rPr>
              <a:t>FowlkesMallows Index</a:t>
            </a:r>
            <a:endParaRPr sz="2100" b="1">
              <a:solidFill>
                <a:srgbClr val="244061"/>
              </a:solidFill>
            </a:endParaRPr>
          </a:p>
          <a:p>
            <a:pPr marL="742950" lvl="1" indent="-304800" algn="l" rtl="0">
              <a:spcBef>
                <a:spcPts val="360"/>
              </a:spcBef>
              <a:spcAft>
                <a:spcPts val="0"/>
              </a:spcAft>
              <a:buClr>
                <a:srgbClr val="244061"/>
              </a:buClr>
              <a:buSzPts val="2100"/>
              <a:buChar char="–"/>
            </a:pPr>
            <a:r>
              <a:rPr lang="en-US" sz="2100" b="1">
                <a:solidFill>
                  <a:srgbClr val="244061"/>
                </a:solidFill>
              </a:rPr>
              <a:t>Adjusted Mutual Information (AMI)</a:t>
            </a:r>
            <a:endParaRPr sz="3100"/>
          </a:p>
        </p:txBody>
      </p:sp>
      <p:cxnSp>
        <p:nvCxnSpPr>
          <p:cNvPr id="136" name="Google Shape;136;p18"/>
          <p:cNvCxnSpPr/>
          <p:nvPr/>
        </p:nvCxnSpPr>
        <p:spPr>
          <a:xfrm>
            <a:off x="533400" y="838200"/>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graphicFrame>
        <p:nvGraphicFramePr>
          <p:cNvPr id="137" name="Google Shape;137;p18"/>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spid="_x0000_s6150" r:id="rId4" imgW="1676400" imgH="679450" progId="">
                  <p:embed/>
                </p:oleObj>
              </mc:Choice>
              <mc:Fallback>
                <p:oleObj r:id="rId4" imgW="1676400" imgH="679450" progId="">
                  <p:embed/>
                  <p:pic>
                    <p:nvPicPr>
                      <p:cNvPr id="137" name="Google Shape;137;p18"/>
                      <p:cNvPicPr preferRelativeResize="0"/>
                      <p:nvPr/>
                    </p:nvPicPr>
                    <p:blipFill rotWithShape="1">
                      <a:blip r:embed="rId5">
                        <a:alphaModFix/>
                      </a:blip>
                      <a:srcRect/>
                      <a:stretch/>
                    </p:blipFill>
                    <p:spPr>
                      <a:xfrm>
                        <a:off x="7391400" y="85725"/>
                        <a:ext cx="1676400" cy="679450"/>
                      </a:xfrm>
                      <a:prstGeom prst="rect">
                        <a:avLst/>
                      </a:prstGeom>
                      <a:noFill/>
                      <a:ln>
                        <a:noFill/>
                      </a:ln>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a:spLocks noGrp="1"/>
          </p:cNvSpPr>
          <p:nvPr>
            <p:ph type="title"/>
          </p:nvPr>
        </p:nvSpPr>
        <p:spPr>
          <a:xfrm>
            <a:off x="457200" y="-76200"/>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4800"/>
              <a:buFont typeface="Calibri"/>
              <a:buNone/>
            </a:pPr>
            <a:r>
              <a:rPr lang="en-US" sz="4800">
                <a:solidFill>
                  <a:srgbClr val="C00000"/>
                </a:solidFill>
              </a:rPr>
              <a:t>The course contents: Unit 4</a:t>
            </a:r>
            <a:endParaRPr sz="4800">
              <a:solidFill>
                <a:srgbClr val="C00000"/>
              </a:solidFill>
            </a:endParaRPr>
          </a:p>
        </p:txBody>
      </p:sp>
      <p:sp>
        <p:nvSpPr>
          <p:cNvPr id="143" name="Google Shape;143;p19"/>
          <p:cNvSpPr txBox="1">
            <a:spLocks noGrp="1"/>
          </p:cNvSpPr>
          <p:nvPr>
            <p:ph type="body" idx="1"/>
          </p:nvPr>
        </p:nvSpPr>
        <p:spPr>
          <a:xfrm>
            <a:off x="379040" y="864840"/>
            <a:ext cx="8764960" cy="5916960"/>
          </a:xfrm>
          <a:prstGeom prst="rect">
            <a:avLst/>
          </a:prstGeom>
          <a:noFill/>
          <a:ln>
            <a:noFill/>
          </a:ln>
        </p:spPr>
        <p:txBody>
          <a:bodyPr spcFirstLastPara="1" wrap="square" lIns="91425" tIns="45700" rIns="91425" bIns="45700" anchor="t" anchorCtr="0">
            <a:normAutofit/>
          </a:bodyPr>
          <a:lstStyle/>
          <a:p>
            <a:pPr marL="342900" lvl="0" indent="-377190" algn="l" rtl="0">
              <a:spcBef>
                <a:spcPts val="0"/>
              </a:spcBef>
              <a:spcAft>
                <a:spcPts val="0"/>
              </a:spcAft>
              <a:buClr>
                <a:srgbClr val="C00000"/>
              </a:buClr>
              <a:buSzPts val="3600"/>
              <a:buChar char="•"/>
            </a:pPr>
            <a:r>
              <a:rPr lang="en-US" sz="3600" b="1">
                <a:solidFill>
                  <a:srgbClr val="C00000"/>
                </a:solidFill>
              </a:rPr>
              <a:t>Reinforcement Learning-I</a:t>
            </a:r>
            <a:endParaRPr/>
          </a:p>
          <a:p>
            <a:pPr marL="742950" lvl="1" indent="-322897" algn="l" rtl="0">
              <a:spcBef>
                <a:spcPts val="323"/>
              </a:spcBef>
              <a:spcAft>
                <a:spcPts val="0"/>
              </a:spcAft>
              <a:buClr>
                <a:srgbClr val="244061"/>
              </a:buClr>
              <a:buSzPts val="2200"/>
              <a:buChar char="–"/>
            </a:pPr>
            <a:r>
              <a:rPr lang="en-US" sz="2200" b="1">
                <a:solidFill>
                  <a:srgbClr val="244061"/>
                </a:solidFill>
              </a:rPr>
              <a:t>What is Reinforcement Learning?</a:t>
            </a:r>
            <a:endParaRPr sz="2200" b="1">
              <a:solidFill>
                <a:srgbClr val="244061"/>
              </a:solidFill>
            </a:endParaRPr>
          </a:p>
          <a:p>
            <a:pPr marL="742950" lvl="1" indent="-322897" algn="l" rtl="0">
              <a:spcBef>
                <a:spcPts val="323"/>
              </a:spcBef>
              <a:spcAft>
                <a:spcPts val="0"/>
              </a:spcAft>
              <a:buClr>
                <a:srgbClr val="244061"/>
              </a:buClr>
              <a:buSzPts val="2200"/>
              <a:buChar char="–"/>
            </a:pPr>
            <a:r>
              <a:rPr lang="en-US" sz="2200" b="1">
                <a:solidFill>
                  <a:srgbClr val="244061"/>
                </a:solidFill>
              </a:rPr>
              <a:t>The Return in reinforcement learning</a:t>
            </a:r>
            <a:endParaRPr sz="2200" b="1">
              <a:solidFill>
                <a:srgbClr val="244061"/>
              </a:solidFill>
            </a:endParaRPr>
          </a:p>
          <a:p>
            <a:pPr marL="742950" lvl="1" indent="-322897" algn="l" rtl="0">
              <a:spcBef>
                <a:spcPts val="323"/>
              </a:spcBef>
              <a:spcAft>
                <a:spcPts val="0"/>
              </a:spcAft>
              <a:buClr>
                <a:srgbClr val="244061"/>
              </a:buClr>
              <a:buSzPts val="2200"/>
              <a:buChar char="–"/>
            </a:pPr>
            <a:r>
              <a:rPr lang="en-US" sz="2200" b="1">
                <a:solidFill>
                  <a:srgbClr val="244061"/>
                </a:solidFill>
              </a:rPr>
              <a:t>Making decisions: Policies in reinforcement learning</a:t>
            </a:r>
            <a:endParaRPr sz="2200" b="1">
              <a:solidFill>
                <a:srgbClr val="244061"/>
              </a:solidFill>
            </a:endParaRPr>
          </a:p>
          <a:p>
            <a:pPr marL="742950" lvl="1" indent="-322897" algn="l" rtl="0">
              <a:spcBef>
                <a:spcPts val="323"/>
              </a:spcBef>
              <a:spcAft>
                <a:spcPts val="0"/>
              </a:spcAft>
              <a:buClr>
                <a:srgbClr val="244061"/>
              </a:buClr>
              <a:buSzPts val="2200"/>
              <a:buChar char="–"/>
            </a:pPr>
            <a:r>
              <a:rPr lang="en-US" sz="2200" b="1">
                <a:solidFill>
                  <a:srgbClr val="244061"/>
                </a:solidFill>
              </a:rPr>
              <a:t>Review of key concepts</a:t>
            </a:r>
            <a:endParaRPr sz="2200" b="1">
              <a:solidFill>
                <a:srgbClr val="244061"/>
              </a:solidFill>
            </a:endParaRPr>
          </a:p>
          <a:p>
            <a:pPr marL="742950" lvl="1" indent="-322897" algn="l" rtl="0">
              <a:spcBef>
                <a:spcPts val="323"/>
              </a:spcBef>
              <a:spcAft>
                <a:spcPts val="0"/>
              </a:spcAft>
              <a:buClr>
                <a:srgbClr val="244061"/>
              </a:buClr>
              <a:buSzPts val="2200"/>
              <a:buChar char="–"/>
            </a:pPr>
            <a:r>
              <a:rPr lang="en-US" sz="2200" b="1">
                <a:solidFill>
                  <a:srgbClr val="244061"/>
                </a:solidFill>
              </a:rPr>
              <a:t>State-action value function definition</a:t>
            </a:r>
            <a:endParaRPr sz="2200" b="1">
              <a:solidFill>
                <a:srgbClr val="244061"/>
              </a:solidFill>
            </a:endParaRPr>
          </a:p>
          <a:p>
            <a:pPr marL="742950" lvl="1" indent="-322897" algn="l" rtl="0">
              <a:spcBef>
                <a:spcPts val="323"/>
              </a:spcBef>
              <a:spcAft>
                <a:spcPts val="0"/>
              </a:spcAft>
              <a:buClr>
                <a:srgbClr val="244061"/>
              </a:buClr>
              <a:buSzPts val="2200"/>
              <a:buChar char="–"/>
            </a:pPr>
            <a:r>
              <a:rPr lang="en-US" sz="2200" b="1">
                <a:solidFill>
                  <a:srgbClr val="244061"/>
                </a:solidFill>
              </a:rPr>
              <a:t>State-action value function example</a:t>
            </a:r>
            <a:endParaRPr sz="2200" b="1">
              <a:solidFill>
                <a:srgbClr val="244061"/>
              </a:solidFill>
            </a:endParaRPr>
          </a:p>
          <a:p>
            <a:pPr marL="742950" lvl="1" indent="-322897" algn="l" rtl="0">
              <a:spcBef>
                <a:spcPts val="323"/>
              </a:spcBef>
              <a:spcAft>
                <a:spcPts val="0"/>
              </a:spcAft>
              <a:buClr>
                <a:srgbClr val="244061"/>
              </a:buClr>
              <a:buSzPts val="2200"/>
              <a:buChar char="–"/>
            </a:pPr>
            <a:r>
              <a:rPr lang="en-US" sz="2200" b="1">
                <a:solidFill>
                  <a:srgbClr val="244061"/>
                </a:solidFill>
              </a:rPr>
              <a:t>Bellman Equation</a:t>
            </a:r>
            <a:endParaRPr sz="2200" b="1">
              <a:solidFill>
                <a:srgbClr val="244061"/>
              </a:solidFill>
            </a:endParaRPr>
          </a:p>
          <a:p>
            <a:pPr marL="742950" lvl="1" indent="-322897" algn="l" rtl="0">
              <a:spcBef>
                <a:spcPts val="323"/>
              </a:spcBef>
              <a:spcAft>
                <a:spcPts val="0"/>
              </a:spcAft>
              <a:buClr>
                <a:srgbClr val="244061"/>
              </a:buClr>
              <a:buSzPts val="2200"/>
              <a:buChar char="–"/>
            </a:pPr>
            <a:r>
              <a:rPr lang="en-US" sz="2200" b="1">
                <a:solidFill>
                  <a:srgbClr val="244061"/>
                </a:solidFill>
              </a:rPr>
              <a:t>Learning the statevalue function</a:t>
            </a:r>
            <a:endParaRPr sz="3100"/>
          </a:p>
          <a:p>
            <a:pPr marL="742950" lvl="1" indent="-188594" algn="l" rtl="0">
              <a:spcBef>
                <a:spcPts val="306"/>
              </a:spcBef>
              <a:spcAft>
                <a:spcPts val="0"/>
              </a:spcAft>
              <a:buClr>
                <a:schemeClr val="dk1"/>
              </a:buClr>
              <a:buSzPts val="1800"/>
              <a:buNone/>
            </a:pPr>
            <a:endParaRPr sz="1800" b="1">
              <a:solidFill>
                <a:srgbClr val="244061"/>
              </a:solidFill>
            </a:endParaRPr>
          </a:p>
        </p:txBody>
      </p:sp>
      <p:cxnSp>
        <p:nvCxnSpPr>
          <p:cNvPr id="144" name="Google Shape;144;p19"/>
          <p:cNvCxnSpPr/>
          <p:nvPr/>
        </p:nvCxnSpPr>
        <p:spPr>
          <a:xfrm>
            <a:off x="533400" y="838200"/>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graphicFrame>
        <p:nvGraphicFramePr>
          <p:cNvPr id="145" name="Google Shape;145;p19"/>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spid="_x0000_s7174" r:id="rId4" imgW="1676400" imgH="679450" progId="">
                  <p:embed/>
                </p:oleObj>
              </mc:Choice>
              <mc:Fallback>
                <p:oleObj r:id="rId4" imgW="1676400" imgH="679450" progId="">
                  <p:embed/>
                  <p:pic>
                    <p:nvPicPr>
                      <p:cNvPr id="145" name="Google Shape;145;p19"/>
                      <p:cNvPicPr preferRelativeResize="0"/>
                      <p:nvPr/>
                    </p:nvPicPr>
                    <p:blipFill rotWithShape="1">
                      <a:blip r:embed="rId5">
                        <a:alphaModFix/>
                      </a:blip>
                      <a:srcRect/>
                      <a:stretch/>
                    </p:blipFill>
                    <p:spPr>
                      <a:xfrm>
                        <a:off x="7391400" y="85725"/>
                        <a:ext cx="1676400" cy="679450"/>
                      </a:xfrm>
                      <a:prstGeom prst="rect">
                        <a:avLst/>
                      </a:prstGeom>
                      <a:noFill/>
                      <a:ln>
                        <a:noFill/>
                      </a:ln>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title"/>
          </p:nvPr>
        </p:nvSpPr>
        <p:spPr>
          <a:xfrm>
            <a:off x="457200" y="-76200"/>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4800"/>
              <a:buFont typeface="Calibri"/>
              <a:buNone/>
            </a:pPr>
            <a:r>
              <a:rPr lang="en-US" sz="4800">
                <a:solidFill>
                  <a:srgbClr val="C00000"/>
                </a:solidFill>
              </a:rPr>
              <a:t>The course contents: Unit 5</a:t>
            </a:r>
            <a:endParaRPr sz="4800">
              <a:solidFill>
                <a:srgbClr val="C00000"/>
              </a:solidFill>
            </a:endParaRPr>
          </a:p>
        </p:txBody>
      </p:sp>
      <p:sp>
        <p:nvSpPr>
          <p:cNvPr id="151" name="Google Shape;151;p20"/>
          <p:cNvSpPr txBox="1">
            <a:spLocks noGrp="1"/>
          </p:cNvSpPr>
          <p:nvPr>
            <p:ph type="body" idx="1"/>
          </p:nvPr>
        </p:nvSpPr>
        <p:spPr>
          <a:xfrm>
            <a:off x="379040" y="864840"/>
            <a:ext cx="8764960" cy="591696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C00000"/>
              </a:buClr>
              <a:buSzPts val="3600"/>
              <a:buChar char="•"/>
            </a:pPr>
            <a:r>
              <a:rPr lang="en-US" sz="3600" b="1">
                <a:solidFill>
                  <a:srgbClr val="C00000"/>
                </a:solidFill>
              </a:rPr>
              <a:t>Reinforcement Learning-II</a:t>
            </a:r>
            <a:endParaRPr/>
          </a:p>
          <a:p>
            <a:pPr marL="742950" lvl="1" indent="-304800" algn="l" rtl="0">
              <a:spcBef>
                <a:spcPts val="380"/>
              </a:spcBef>
              <a:spcAft>
                <a:spcPts val="0"/>
              </a:spcAft>
              <a:buClr>
                <a:srgbClr val="244061"/>
              </a:buClr>
              <a:buSzPts val="2200"/>
              <a:buChar char="–"/>
            </a:pPr>
            <a:r>
              <a:rPr lang="en-US" sz="2200" b="1">
                <a:solidFill>
                  <a:srgbClr val="244061"/>
                </a:solidFill>
              </a:rPr>
              <a:t> Introduction to Q learning</a:t>
            </a:r>
            <a:endParaRPr sz="2200" b="1">
              <a:solidFill>
                <a:srgbClr val="244061"/>
              </a:solidFill>
            </a:endParaRPr>
          </a:p>
          <a:p>
            <a:pPr marL="742950" lvl="1" indent="-304800" algn="l" rtl="0">
              <a:spcBef>
                <a:spcPts val="380"/>
              </a:spcBef>
              <a:spcAft>
                <a:spcPts val="0"/>
              </a:spcAft>
              <a:buClr>
                <a:srgbClr val="244061"/>
              </a:buClr>
              <a:buSzPts val="2200"/>
              <a:buChar char="–"/>
            </a:pPr>
            <a:r>
              <a:rPr lang="en-US" sz="2200" b="1">
                <a:solidFill>
                  <a:srgbClr val="244061"/>
                </a:solidFill>
              </a:rPr>
              <a:t>Q learning algorithm</a:t>
            </a:r>
            <a:endParaRPr sz="2200" b="1">
              <a:solidFill>
                <a:srgbClr val="244061"/>
              </a:solidFill>
            </a:endParaRPr>
          </a:p>
          <a:p>
            <a:pPr marL="742950" lvl="1" indent="-304800" algn="l" rtl="0">
              <a:spcBef>
                <a:spcPts val="380"/>
              </a:spcBef>
              <a:spcAft>
                <a:spcPts val="0"/>
              </a:spcAft>
              <a:buClr>
                <a:srgbClr val="244061"/>
              </a:buClr>
              <a:buSzPts val="2200"/>
              <a:buChar char="–"/>
            </a:pPr>
            <a:r>
              <a:rPr lang="en-US" sz="2200" b="1">
                <a:solidFill>
                  <a:srgbClr val="244061"/>
                </a:solidFill>
              </a:rPr>
              <a:t>Algorithm refinement: Improved neural network architecture</a:t>
            </a:r>
            <a:endParaRPr sz="2200" b="1">
              <a:solidFill>
                <a:srgbClr val="244061"/>
              </a:solidFill>
            </a:endParaRPr>
          </a:p>
          <a:p>
            <a:pPr marL="742950" lvl="1" indent="-304800" algn="l" rtl="0">
              <a:spcBef>
                <a:spcPts val="380"/>
              </a:spcBef>
              <a:spcAft>
                <a:spcPts val="0"/>
              </a:spcAft>
              <a:buClr>
                <a:srgbClr val="244061"/>
              </a:buClr>
              <a:buSzPts val="2200"/>
              <a:buChar char="–"/>
            </a:pPr>
            <a:r>
              <a:rPr lang="en-US" sz="2200" b="1">
                <a:solidFill>
                  <a:srgbClr val="244061"/>
                </a:solidFill>
              </a:rPr>
              <a:t>Algorithm refinement: ?-greedy policy</a:t>
            </a:r>
            <a:endParaRPr sz="2200" b="1">
              <a:solidFill>
                <a:srgbClr val="244061"/>
              </a:solidFill>
            </a:endParaRPr>
          </a:p>
          <a:p>
            <a:pPr marL="742950" lvl="1" indent="-304800" algn="l" rtl="0">
              <a:spcBef>
                <a:spcPts val="380"/>
              </a:spcBef>
              <a:spcAft>
                <a:spcPts val="0"/>
              </a:spcAft>
              <a:buClr>
                <a:srgbClr val="244061"/>
              </a:buClr>
              <a:buSzPts val="2200"/>
              <a:buChar char="–"/>
            </a:pPr>
            <a:r>
              <a:rPr lang="en-US" sz="2200" b="1">
                <a:solidFill>
                  <a:srgbClr val="244061"/>
                </a:solidFill>
              </a:rPr>
              <a:t>Algorithm refinement: Mini-batch and soft updates</a:t>
            </a:r>
            <a:endParaRPr sz="2200" b="1">
              <a:solidFill>
                <a:srgbClr val="244061"/>
              </a:solidFill>
            </a:endParaRPr>
          </a:p>
          <a:p>
            <a:pPr marL="742950" lvl="1" indent="-304800" algn="l" rtl="0">
              <a:spcBef>
                <a:spcPts val="380"/>
              </a:spcBef>
              <a:spcAft>
                <a:spcPts val="0"/>
              </a:spcAft>
              <a:buClr>
                <a:srgbClr val="244061"/>
              </a:buClr>
              <a:buSzPts val="2200"/>
              <a:buChar char="–"/>
            </a:pPr>
            <a:r>
              <a:rPr lang="en-US" sz="2200" b="1">
                <a:solidFill>
                  <a:srgbClr val="244061"/>
                </a:solidFill>
              </a:rPr>
              <a:t>The state of reinforcement learning</a:t>
            </a:r>
            <a:endParaRPr sz="3100"/>
          </a:p>
          <a:p>
            <a:pPr marL="742950" lvl="1" indent="-171450" algn="l" rtl="0">
              <a:spcBef>
                <a:spcPts val="360"/>
              </a:spcBef>
              <a:spcAft>
                <a:spcPts val="0"/>
              </a:spcAft>
              <a:buClr>
                <a:schemeClr val="dk1"/>
              </a:buClr>
              <a:buSzPts val="1800"/>
              <a:buNone/>
            </a:pPr>
            <a:endParaRPr sz="1800" b="1">
              <a:solidFill>
                <a:srgbClr val="244061"/>
              </a:solidFill>
            </a:endParaRPr>
          </a:p>
        </p:txBody>
      </p:sp>
      <p:cxnSp>
        <p:nvCxnSpPr>
          <p:cNvPr id="152" name="Google Shape;152;p20"/>
          <p:cNvCxnSpPr/>
          <p:nvPr/>
        </p:nvCxnSpPr>
        <p:spPr>
          <a:xfrm>
            <a:off x="533400" y="838200"/>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graphicFrame>
        <p:nvGraphicFramePr>
          <p:cNvPr id="153" name="Google Shape;153;p20"/>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spid="_x0000_s8198" r:id="rId4" imgW="1676400" imgH="679450" progId="">
                  <p:embed/>
                </p:oleObj>
              </mc:Choice>
              <mc:Fallback>
                <p:oleObj r:id="rId4" imgW="1676400" imgH="679450" progId="">
                  <p:embed/>
                  <p:pic>
                    <p:nvPicPr>
                      <p:cNvPr id="153" name="Google Shape;153;p20"/>
                      <p:cNvPicPr preferRelativeResize="0"/>
                      <p:nvPr/>
                    </p:nvPicPr>
                    <p:blipFill rotWithShape="1">
                      <a:blip r:embed="rId5">
                        <a:alphaModFix/>
                      </a:blip>
                      <a:srcRect/>
                      <a:stretch/>
                    </p:blipFill>
                    <p:spPr>
                      <a:xfrm>
                        <a:off x="7391400" y="85725"/>
                        <a:ext cx="1676400" cy="679450"/>
                      </a:xfrm>
                      <a:prstGeom prst="rect">
                        <a:avLst/>
                      </a:prstGeom>
                      <a:noFill/>
                      <a:ln>
                        <a:noFill/>
                      </a:ln>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title"/>
          </p:nvPr>
        </p:nvSpPr>
        <p:spPr>
          <a:xfrm>
            <a:off x="457200" y="-76200"/>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4800"/>
              <a:buFont typeface="Calibri"/>
              <a:buNone/>
            </a:pPr>
            <a:r>
              <a:rPr lang="en-US" sz="4800">
                <a:solidFill>
                  <a:srgbClr val="C00000"/>
                </a:solidFill>
              </a:rPr>
              <a:t>The course contents: Unit 6</a:t>
            </a:r>
            <a:endParaRPr sz="4800">
              <a:solidFill>
                <a:srgbClr val="C00000"/>
              </a:solidFill>
            </a:endParaRPr>
          </a:p>
        </p:txBody>
      </p:sp>
      <p:sp>
        <p:nvSpPr>
          <p:cNvPr id="159" name="Google Shape;159;p21"/>
          <p:cNvSpPr txBox="1">
            <a:spLocks noGrp="1"/>
          </p:cNvSpPr>
          <p:nvPr>
            <p:ph type="body" idx="1"/>
          </p:nvPr>
        </p:nvSpPr>
        <p:spPr>
          <a:xfrm>
            <a:off x="0" y="864840"/>
            <a:ext cx="9753600" cy="591696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C00000"/>
              </a:buClr>
              <a:buSzPts val="2800"/>
              <a:buChar char="•"/>
            </a:pPr>
            <a:r>
              <a:rPr lang="en-US" sz="2800" b="1">
                <a:solidFill>
                  <a:srgbClr val="C00000"/>
                </a:solidFill>
              </a:rPr>
              <a:t>Recommender Systems</a:t>
            </a:r>
            <a:endParaRPr/>
          </a:p>
          <a:p>
            <a:pPr marL="742950" lvl="1" indent="-311150" algn="l" rtl="0">
              <a:spcBef>
                <a:spcPts val="360"/>
              </a:spcBef>
              <a:spcAft>
                <a:spcPts val="0"/>
              </a:spcAft>
              <a:buClr>
                <a:srgbClr val="244061"/>
              </a:buClr>
              <a:buSzPts val="2200"/>
              <a:buChar char="–"/>
            </a:pPr>
            <a:r>
              <a:rPr lang="en-US" sz="2200" b="1">
                <a:solidFill>
                  <a:srgbClr val="244061"/>
                </a:solidFill>
              </a:rPr>
              <a:t> Making recommendations</a:t>
            </a:r>
            <a:endParaRPr sz="2200" b="1">
              <a:solidFill>
                <a:srgbClr val="244061"/>
              </a:solidFill>
            </a:endParaRPr>
          </a:p>
          <a:p>
            <a:pPr marL="742950" lvl="1" indent="-311150" algn="l" rtl="0">
              <a:spcBef>
                <a:spcPts val="360"/>
              </a:spcBef>
              <a:spcAft>
                <a:spcPts val="0"/>
              </a:spcAft>
              <a:buClr>
                <a:srgbClr val="244061"/>
              </a:buClr>
              <a:buSzPts val="2200"/>
              <a:buChar char="–"/>
            </a:pPr>
            <a:r>
              <a:rPr lang="en-US" sz="2200" b="1">
                <a:solidFill>
                  <a:srgbClr val="244061"/>
                </a:solidFill>
              </a:rPr>
              <a:t>Using per-item features</a:t>
            </a:r>
            <a:endParaRPr sz="2200" b="1">
              <a:solidFill>
                <a:srgbClr val="244061"/>
              </a:solidFill>
            </a:endParaRPr>
          </a:p>
          <a:p>
            <a:pPr marL="742950" lvl="1" indent="-311150" algn="l" rtl="0">
              <a:spcBef>
                <a:spcPts val="360"/>
              </a:spcBef>
              <a:spcAft>
                <a:spcPts val="0"/>
              </a:spcAft>
              <a:buClr>
                <a:srgbClr val="244061"/>
              </a:buClr>
              <a:buSzPts val="2200"/>
              <a:buChar char="–"/>
            </a:pPr>
            <a:r>
              <a:rPr lang="en-US" sz="2200" b="1">
                <a:solidFill>
                  <a:srgbClr val="244061"/>
                </a:solidFill>
              </a:rPr>
              <a:t> Collaborative filtering algorithm</a:t>
            </a:r>
            <a:endParaRPr sz="2200" b="1">
              <a:solidFill>
                <a:srgbClr val="244061"/>
              </a:solidFill>
            </a:endParaRPr>
          </a:p>
          <a:p>
            <a:pPr marL="742950" lvl="1" indent="-311150" algn="l" rtl="0">
              <a:spcBef>
                <a:spcPts val="360"/>
              </a:spcBef>
              <a:spcAft>
                <a:spcPts val="0"/>
              </a:spcAft>
              <a:buClr>
                <a:srgbClr val="244061"/>
              </a:buClr>
              <a:buSzPts val="2200"/>
              <a:buChar char="–"/>
            </a:pPr>
            <a:r>
              <a:rPr lang="en-US" sz="2200" b="1">
                <a:solidFill>
                  <a:srgbClr val="244061"/>
                </a:solidFill>
              </a:rPr>
              <a:t>Binary labels: favs</a:t>
            </a:r>
            <a:endParaRPr sz="2200" b="1">
              <a:solidFill>
                <a:srgbClr val="244061"/>
              </a:solidFill>
            </a:endParaRPr>
          </a:p>
          <a:p>
            <a:pPr marL="742950" lvl="1" indent="-311150" algn="l" rtl="0">
              <a:spcBef>
                <a:spcPts val="360"/>
              </a:spcBef>
              <a:spcAft>
                <a:spcPts val="0"/>
              </a:spcAft>
              <a:buClr>
                <a:srgbClr val="244061"/>
              </a:buClr>
              <a:buSzPts val="2200"/>
              <a:buChar char="–"/>
            </a:pPr>
            <a:r>
              <a:rPr lang="en-US" sz="2200" b="1">
                <a:solidFill>
                  <a:srgbClr val="244061"/>
                </a:solidFill>
              </a:rPr>
              <a:t>likes and clicks</a:t>
            </a:r>
            <a:endParaRPr sz="2200" b="1">
              <a:solidFill>
                <a:srgbClr val="244061"/>
              </a:solidFill>
            </a:endParaRPr>
          </a:p>
          <a:p>
            <a:pPr marL="742950" lvl="1" indent="-311150" algn="l" rtl="0">
              <a:spcBef>
                <a:spcPts val="360"/>
              </a:spcBef>
              <a:spcAft>
                <a:spcPts val="0"/>
              </a:spcAft>
              <a:buClr>
                <a:srgbClr val="244061"/>
              </a:buClr>
              <a:buSzPts val="2200"/>
              <a:buChar char="–"/>
            </a:pPr>
            <a:r>
              <a:rPr lang="en-US" sz="2200" b="1">
                <a:solidFill>
                  <a:srgbClr val="244061"/>
                </a:solidFill>
              </a:rPr>
              <a:t>Mean normalization</a:t>
            </a:r>
            <a:endParaRPr sz="2200" b="1">
              <a:solidFill>
                <a:srgbClr val="244061"/>
              </a:solidFill>
            </a:endParaRPr>
          </a:p>
          <a:p>
            <a:pPr marL="742950" lvl="1" indent="-311150" algn="l" rtl="0">
              <a:spcBef>
                <a:spcPts val="360"/>
              </a:spcBef>
              <a:spcAft>
                <a:spcPts val="0"/>
              </a:spcAft>
              <a:buClr>
                <a:srgbClr val="244061"/>
              </a:buClr>
              <a:buSzPts val="2200"/>
              <a:buChar char="–"/>
            </a:pPr>
            <a:r>
              <a:rPr lang="en-US" sz="2200" b="1">
                <a:solidFill>
                  <a:srgbClr val="244061"/>
                </a:solidFill>
              </a:rPr>
              <a:t>Content-based filtering</a:t>
            </a:r>
            <a:endParaRPr sz="2200" b="1">
              <a:solidFill>
                <a:srgbClr val="244061"/>
              </a:solidFill>
            </a:endParaRPr>
          </a:p>
          <a:p>
            <a:pPr marL="742950" lvl="1" indent="-311150" algn="l" rtl="0">
              <a:spcBef>
                <a:spcPts val="360"/>
              </a:spcBef>
              <a:spcAft>
                <a:spcPts val="0"/>
              </a:spcAft>
              <a:buClr>
                <a:srgbClr val="244061"/>
              </a:buClr>
              <a:buSzPts val="2200"/>
              <a:buChar char="–"/>
            </a:pPr>
            <a:r>
              <a:rPr lang="en-US" sz="2200" b="1">
                <a:solidFill>
                  <a:srgbClr val="244061"/>
                </a:solidFill>
              </a:rPr>
              <a:t>Collaborative filtering vs Content based filtering</a:t>
            </a:r>
            <a:endParaRPr sz="2200" b="1">
              <a:solidFill>
                <a:srgbClr val="244061"/>
              </a:solidFill>
            </a:endParaRPr>
          </a:p>
          <a:p>
            <a:pPr marL="742950" lvl="1" indent="-311150" algn="l" rtl="0">
              <a:spcBef>
                <a:spcPts val="360"/>
              </a:spcBef>
              <a:spcAft>
                <a:spcPts val="0"/>
              </a:spcAft>
              <a:buClr>
                <a:srgbClr val="244061"/>
              </a:buClr>
              <a:buSzPts val="2200"/>
              <a:buChar char="–"/>
            </a:pPr>
            <a:r>
              <a:rPr lang="en-US" sz="2200" b="1">
                <a:solidFill>
                  <a:srgbClr val="244061"/>
                </a:solidFill>
              </a:rPr>
              <a:t>Ethical use of recommender systems </a:t>
            </a:r>
            <a:endParaRPr sz="3200"/>
          </a:p>
          <a:p>
            <a:pPr marL="0" lvl="0" indent="0" algn="l" rtl="0">
              <a:spcBef>
                <a:spcPts val="360"/>
              </a:spcBef>
              <a:spcAft>
                <a:spcPts val="0"/>
              </a:spcAft>
              <a:buNone/>
            </a:pPr>
            <a:endParaRPr/>
          </a:p>
          <a:p>
            <a:pPr marL="742950" lvl="1" indent="-184150" algn="l" rtl="0">
              <a:spcBef>
                <a:spcPts val="320"/>
              </a:spcBef>
              <a:spcAft>
                <a:spcPts val="0"/>
              </a:spcAft>
              <a:buClr>
                <a:schemeClr val="dk1"/>
              </a:buClr>
              <a:buSzPts val="1600"/>
              <a:buNone/>
            </a:pPr>
            <a:endParaRPr sz="1600" b="1">
              <a:solidFill>
                <a:srgbClr val="244061"/>
              </a:solidFill>
            </a:endParaRPr>
          </a:p>
        </p:txBody>
      </p:sp>
      <p:cxnSp>
        <p:nvCxnSpPr>
          <p:cNvPr id="160" name="Google Shape;160;p21"/>
          <p:cNvCxnSpPr/>
          <p:nvPr/>
        </p:nvCxnSpPr>
        <p:spPr>
          <a:xfrm>
            <a:off x="533400" y="838200"/>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graphicFrame>
        <p:nvGraphicFramePr>
          <p:cNvPr id="161" name="Google Shape;161;p21"/>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spid="_x0000_s9222" r:id="rId4" imgW="1676400" imgH="679450" progId="">
                  <p:embed/>
                </p:oleObj>
              </mc:Choice>
              <mc:Fallback>
                <p:oleObj r:id="rId4" imgW="1676400" imgH="679450" progId="">
                  <p:embed/>
                  <p:pic>
                    <p:nvPicPr>
                      <p:cNvPr id="161" name="Google Shape;161;p21"/>
                      <p:cNvPicPr preferRelativeResize="0"/>
                      <p:nvPr/>
                    </p:nvPicPr>
                    <p:blipFill rotWithShape="1">
                      <a:blip r:embed="rId5">
                        <a:alphaModFix/>
                      </a:blip>
                      <a:srcRect/>
                      <a:stretch/>
                    </p:blipFill>
                    <p:spPr>
                      <a:xfrm>
                        <a:off x="7391400" y="85725"/>
                        <a:ext cx="1676400" cy="679450"/>
                      </a:xfrm>
                      <a:prstGeom prst="rect">
                        <a:avLst/>
                      </a:prstGeom>
                      <a:noFill/>
                      <a:ln>
                        <a:noFill/>
                      </a:ln>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4400"/>
              <a:buFont typeface="Calibri"/>
              <a:buNone/>
            </a:pPr>
            <a:r>
              <a:rPr lang="en-US" b="1">
                <a:solidFill>
                  <a:srgbClr val="C00000"/>
                </a:solidFill>
              </a:rPr>
              <a:t>MOOC </a:t>
            </a:r>
            <a:endParaRPr b="1">
              <a:solidFill>
                <a:srgbClr val="C00000"/>
              </a:solidFill>
            </a:endParaRPr>
          </a:p>
        </p:txBody>
      </p:sp>
      <p:sp>
        <p:nvSpPr>
          <p:cNvPr id="167" name="Google Shape;167;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u="sng">
                <a:solidFill>
                  <a:schemeClr val="hlink"/>
                </a:solidFill>
                <a:hlinkClick r:id="rId3"/>
              </a:rPr>
              <a:t>https://www.coursera.org/learn/unsupervised-learning-recommenders-reinforcement-learning/home/week/1</a:t>
            </a:r>
            <a:endParaRPr/>
          </a:p>
          <a:p>
            <a:pPr marL="342900" lvl="0" indent="-254000" algn="l" rtl="0">
              <a:spcBef>
                <a:spcPts val="0"/>
              </a:spcBef>
              <a:spcAft>
                <a:spcPts val="0"/>
              </a:spcAft>
              <a:buSzPts val="1800"/>
              <a:buChar char="•"/>
            </a:pPr>
            <a:r>
              <a:rPr lang="en-US"/>
              <a:t>Coursera : </a:t>
            </a:r>
            <a:r>
              <a:rPr lang="en-US" sz="2300" b="1">
                <a:highlight>
                  <a:srgbClr val="FFFFFF"/>
                </a:highlight>
                <a:latin typeface="Arial"/>
                <a:ea typeface="Arial"/>
                <a:cs typeface="Arial"/>
                <a:sym typeface="Arial"/>
              </a:rPr>
              <a:t>Unsupervised Learning, Recommenders, Reinforcement Learning</a:t>
            </a:r>
            <a:endParaRPr sz="2300" b="1">
              <a:highlight>
                <a:srgbClr val="FFFFFF"/>
              </a:highlight>
              <a:latin typeface="Arial"/>
              <a:ea typeface="Arial"/>
              <a:cs typeface="Arial"/>
              <a:sym typeface="Arial"/>
            </a:endParaRPr>
          </a:p>
          <a:p>
            <a:pPr marL="34290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620688"/>
            <a:ext cx="7992888" cy="2215991"/>
          </a:xfrm>
          <a:prstGeom prst="rect">
            <a:avLst/>
          </a:prstGeom>
          <a:noFill/>
        </p:spPr>
        <p:txBody>
          <a:bodyPr wrap="square" rtlCol="0">
            <a:spAutoFit/>
          </a:bodyPr>
          <a:lstStyle/>
          <a:p>
            <a:r>
              <a:rPr lang="en-US" sz="5400" b="1" u="sng" dirty="0" smtClean="0"/>
              <a:t>Skill Set </a:t>
            </a:r>
          </a:p>
          <a:p>
            <a:endParaRPr lang="en-US" dirty="0"/>
          </a:p>
          <a:p>
            <a:r>
              <a:rPr lang="en-US" sz="3200" b="1" dirty="0" smtClean="0"/>
              <a:t>EMPLOYABILITY</a:t>
            </a:r>
          </a:p>
          <a:p>
            <a:endParaRPr lang="en-US" b="1" dirty="0"/>
          </a:p>
          <a:p>
            <a:pPr algn="just"/>
            <a:r>
              <a:rPr lang="en-US" sz="2400" dirty="0" smtClean="0"/>
              <a:t>Advanced Python Programming </a:t>
            </a:r>
            <a:endParaRPr lang="en-US" sz="2400" dirty="0"/>
          </a:p>
        </p:txBody>
      </p:sp>
    </p:spTree>
    <p:extLst>
      <p:ext uri="{BB962C8B-B14F-4D97-AF65-F5344CB8AC3E}">
        <p14:creationId xmlns:p14="http://schemas.microsoft.com/office/powerpoint/2010/main" val="3628151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p24" descr="Related image"/>
          <p:cNvPicPr preferRelativeResize="0"/>
          <p:nvPr/>
        </p:nvPicPr>
        <p:blipFill rotWithShape="1">
          <a:blip r:embed="rId3">
            <a:alphaModFix/>
          </a:blip>
          <a:srcRect/>
          <a:stretch/>
        </p:blipFill>
        <p:spPr>
          <a:xfrm>
            <a:off x="680113" y="198120"/>
            <a:ext cx="7620000" cy="5886450"/>
          </a:xfrm>
          <a:prstGeom prst="rect">
            <a:avLst/>
          </a:prstGeom>
          <a:noFill/>
          <a:ln>
            <a:noFill/>
          </a:ln>
        </p:spPr>
      </p:pic>
      <p:cxnSp>
        <p:nvCxnSpPr>
          <p:cNvPr id="173" name="Google Shape;173;p24"/>
          <p:cNvCxnSpPr/>
          <p:nvPr/>
        </p:nvCxnSpPr>
        <p:spPr>
          <a:xfrm>
            <a:off x="961721" y="5105400"/>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2"/>
          <p:cNvPicPr preferRelativeResize="0"/>
          <p:nvPr/>
        </p:nvPicPr>
        <p:blipFill rotWithShape="1">
          <a:blip r:embed="rId4">
            <a:alphaModFix/>
          </a:blip>
          <a:srcRect/>
          <a:stretch/>
        </p:blipFill>
        <p:spPr>
          <a:xfrm>
            <a:off x="457200" y="5843067"/>
            <a:ext cx="567267" cy="533400"/>
          </a:xfrm>
          <a:prstGeom prst="rect">
            <a:avLst/>
          </a:prstGeom>
          <a:noFill/>
          <a:ln>
            <a:noFill/>
          </a:ln>
        </p:spPr>
      </p:pic>
      <p:sp>
        <p:nvSpPr>
          <p:cNvPr id="94" name="Google Shape;94;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4800"/>
              <a:buFont typeface="Calibri"/>
              <a:buNone/>
            </a:pPr>
            <a:r>
              <a:rPr lang="en-US" sz="4800">
                <a:solidFill>
                  <a:srgbClr val="C00000"/>
                </a:solidFill>
              </a:rPr>
              <a:t>Course details</a:t>
            </a:r>
            <a:endParaRPr sz="4800">
              <a:solidFill>
                <a:srgbClr val="C00000"/>
              </a:solidFill>
            </a:endParaRPr>
          </a:p>
        </p:txBody>
      </p:sp>
      <p:sp>
        <p:nvSpPr>
          <p:cNvPr id="95" name="Google Shape;95;p2"/>
          <p:cNvSpPr txBox="1">
            <a:spLocks noGrp="1"/>
          </p:cNvSpPr>
          <p:nvPr>
            <p:ph type="body" idx="1"/>
          </p:nvPr>
        </p:nvSpPr>
        <p:spPr>
          <a:xfrm>
            <a:off x="457200" y="1456184"/>
            <a:ext cx="8229600" cy="5069160"/>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rgbClr val="C00000"/>
              </a:buClr>
              <a:buSzPct val="100000"/>
              <a:buChar char="•"/>
            </a:pPr>
            <a:r>
              <a:rPr lang="en-US" sz="4000" b="1">
                <a:solidFill>
                  <a:srgbClr val="C00000"/>
                </a:solidFill>
              </a:rPr>
              <a:t>LTP – 2 0 2 </a:t>
            </a:r>
            <a:endParaRPr/>
          </a:p>
          <a:p>
            <a:pPr marL="342900" lvl="0" indent="-342900" algn="l" rtl="0">
              <a:spcBef>
                <a:spcPts val="740"/>
              </a:spcBef>
              <a:spcAft>
                <a:spcPts val="0"/>
              </a:spcAft>
              <a:buClr>
                <a:srgbClr val="C00000"/>
              </a:buClr>
              <a:buSzPct val="100000"/>
              <a:buChar char="•"/>
            </a:pPr>
            <a:r>
              <a:rPr lang="en-US" sz="4000" b="1">
                <a:solidFill>
                  <a:srgbClr val="C00000"/>
                </a:solidFill>
              </a:rPr>
              <a:t>Credits – 3.0</a:t>
            </a:r>
            <a:endParaRPr/>
          </a:p>
          <a:p>
            <a:pPr marL="342900" lvl="0" indent="-342900" algn="l" rtl="0">
              <a:spcBef>
                <a:spcPts val="740"/>
              </a:spcBef>
              <a:spcAft>
                <a:spcPts val="0"/>
              </a:spcAft>
              <a:buClr>
                <a:srgbClr val="C00000"/>
              </a:buClr>
              <a:buSzPct val="100000"/>
              <a:buChar char="•"/>
            </a:pPr>
            <a:r>
              <a:rPr lang="en-US" sz="4000" b="1">
                <a:solidFill>
                  <a:srgbClr val="C00000"/>
                </a:solidFill>
              </a:rPr>
              <a:t>Mode – BYOD</a:t>
            </a:r>
            <a:endParaRPr/>
          </a:p>
          <a:p>
            <a:pPr marL="342900" lvl="0" indent="-342900" algn="l" rtl="0">
              <a:spcBef>
                <a:spcPts val="740"/>
              </a:spcBef>
              <a:spcAft>
                <a:spcPts val="0"/>
              </a:spcAft>
              <a:buClr>
                <a:srgbClr val="C00000"/>
              </a:buClr>
              <a:buSzPct val="100000"/>
              <a:buChar char="•"/>
            </a:pPr>
            <a:r>
              <a:rPr lang="en-US" sz="4000" b="1">
                <a:solidFill>
                  <a:srgbClr val="C00000"/>
                </a:solidFill>
              </a:rPr>
              <a:t>Text Book</a:t>
            </a:r>
            <a:endParaRPr/>
          </a:p>
          <a:p>
            <a:pPr marL="742950" lvl="1" indent="-285750" algn="l" rtl="0">
              <a:spcBef>
                <a:spcPts val="518"/>
              </a:spcBef>
              <a:spcAft>
                <a:spcPts val="0"/>
              </a:spcAft>
              <a:buClr>
                <a:srgbClr val="002060"/>
              </a:buClr>
              <a:buSzPct val="100000"/>
              <a:buChar char="–"/>
            </a:pPr>
            <a:r>
              <a:rPr lang="en-US" b="1">
                <a:solidFill>
                  <a:srgbClr val="002060"/>
                </a:solidFill>
              </a:rPr>
              <a:t> MACHINE LEARNING : A PRACTITIONER by CHANDRA S.S., VINOD HAREENDRAN S., ANAND, PHI Learning</a:t>
            </a:r>
            <a:endParaRPr/>
          </a:p>
          <a:p>
            <a:pPr marL="742950" lvl="1" indent="-285750" algn="l" rtl="0">
              <a:spcBef>
                <a:spcPts val="518"/>
              </a:spcBef>
              <a:spcAft>
                <a:spcPts val="0"/>
              </a:spcAft>
              <a:buClr>
                <a:srgbClr val="002060"/>
              </a:buClr>
              <a:buSzPct val="100000"/>
              <a:buChar char="–"/>
            </a:pPr>
            <a:r>
              <a:rPr lang="en-US" b="1">
                <a:solidFill>
                  <a:srgbClr val="002060"/>
                </a:solidFill>
              </a:rPr>
              <a:t>  HANDS-ON DATA SCIENCE AND PYTHON MACHINE LEARNING by FRANK KANE, PACKT PUBLISHING</a:t>
            </a:r>
            <a:endParaRPr b="1">
              <a:solidFill>
                <a:srgbClr val="002060"/>
              </a:solidFill>
            </a:endParaRPr>
          </a:p>
          <a:p>
            <a:pPr marL="742950" lvl="1" indent="-50800" algn="l" rtl="0">
              <a:spcBef>
                <a:spcPts val="740"/>
              </a:spcBef>
              <a:spcAft>
                <a:spcPts val="0"/>
              </a:spcAft>
              <a:buClr>
                <a:schemeClr val="dk1"/>
              </a:buClr>
              <a:buSzPct val="100000"/>
              <a:buNone/>
            </a:pPr>
            <a:endParaRPr sz="4000">
              <a:solidFill>
                <a:srgbClr val="C00000"/>
              </a:solidFill>
            </a:endParaRPr>
          </a:p>
        </p:txBody>
      </p:sp>
      <p:cxnSp>
        <p:nvCxnSpPr>
          <p:cNvPr id="96" name="Google Shape;96;p2"/>
          <p:cNvCxnSpPr/>
          <p:nvPr/>
        </p:nvCxnSpPr>
        <p:spPr>
          <a:xfrm>
            <a:off x="611560" y="1268760"/>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graphicFrame>
        <p:nvGraphicFramePr>
          <p:cNvPr id="97" name="Google Shape;97;p2"/>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spid="_x0000_s2054" r:id="rId5" imgW="1676400" imgH="679450" progId="">
                  <p:embed/>
                </p:oleObj>
              </mc:Choice>
              <mc:Fallback>
                <p:oleObj r:id="rId5" imgW="1676400" imgH="679450" progId="">
                  <p:embed/>
                  <p:pic>
                    <p:nvPicPr>
                      <p:cNvPr id="97" name="Google Shape;97;p2"/>
                      <p:cNvPicPr preferRelativeResize="0"/>
                      <p:nvPr/>
                    </p:nvPicPr>
                    <p:blipFill rotWithShape="1">
                      <a:blip r:embed="rId6">
                        <a:alphaModFix/>
                      </a:blip>
                      <a:srcRect/>
                      <a:stretch/>
                    </p:blipFill>
                    <p:spPr>
                      <a:xfrm>
                        <a:off x="7391400" y="85725"/>
                        <a:ext cx="1676400" cy="679450"/>
                      </a:xfrm>
                      <a:prstGeom prst="rect">
                        <a:avLst/>
                      </a:prstGeom>
                      <a:noFill/>
                      <a:ln>
                        <a:noFill/>
                      </a:ln>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4800"/>
              <a:buFont typeface="Calibri"/>
              <a:buNone/>
            </a:pPr>
            <a:r>
              <a:rPr lang="en-US" sz="4800">
                <a:solidFill>
                  <a:srgbClr val="C00000"/>
                </a:solidFill>
              </a:rPr>
              <a:t>Course Assessment Model</a:t>
            </a:r>
            <a:endParaRPr sz="4800">
              <a:solidFill>
                <a:srgbClr val="C00000"/>
              </a:solidFill>
            </a:endParaRPr>
          </a:p>
        </p:txBody>
      </p:sp>
      <p:sp>
        <p:nvSpPr>
          <p:cNvPr id="103" name="Google Shape;103;p3"/>
          <p:cNvSpPr txBox="1">
            <a:spLocks noGrp="1"/>
          </p:cNvSpPr>
          <p:nvPr>
            <p:ph type="body" idx="1"/>
          </p:nvPr>
        </p:nvSpPr>
        <p:spPr>
          <a:xfrm>
            <a:off x="457200" y="1456184"/>
            <a:ext cx="8229600" cy="5069160"/>
          </a:xfrm>
          <a:prstGeom prst="rect">
            <a:avLst/>
          </a:prstGeom>
          <a:noFill/>
          <a:ln>
            <a:noFill/>
          </a:ln>
        </p:spPr>
        <p:txBody>
          <a:bodyPr spcFirstLastPara="1" wrap="square" lIns="91425" tIns="45700" rIns="91425" bIns="45700" anchor="t" anchorCtr="0">
            <a:normAutofit fontScale="85000" lnSpcReduction="20000"/>
          </a:bodyPr>
          <a:lstStyle/>
          <a:p>
            <a:pPr marL="342900" lvl="0" indent="-323850" algn="l" rtl="0">
              <a:spcBef>
                <a:spcPts val="0"/>
              </a:spcBef>
              <a:spcAft>
                <a:spcPts val="0"/>
              </a:spcAft>
              <a:buClr>
                <a:srgbClr val="002060"/>
              </a:buClr>
              <a:buSzPct val="100000"/>
              <a:buChar char="•"/>
            </a:pPr>
            <a:r>
              <a:rPr lang="en-US" sz="4000" b="1">
                <a:solidFill>
                  <a:srgbClr val="002060"/>
                </a:solidFill>
              </a:rPr>
              <a:t>Marks break up*</a:t>
            </a:r>
            <a:endParaRPr/>
          </a:p>
          <a:p>
            <a:pPr marL="342900" lvl="0" indent="-323850" algn="l" rtl="0">
              <a:spcBef>
                <a:spcPts val="740"/>
              </a:spcBef>
              <a:spcAft>
                <a:spcPts val="0"/>
              </a:spcAft>
              <a:buClr>
                <a:srgbClr val="C00000"/>
              </a:buClr>
              <a:buSzPct val="100000"/>
              <a:buChar char="•"/>
            </a:pPr>
            <a:r>
              <a:rPr lang="en-US" sz="4000" b="1">
                <a:solidFill>
                  <a:srgbClr val="C00000"/>
                </a:solidFill>
              </a:rPr>
              <a:t>Attendance</a:t>
            </a:r>
            <a:r>
              <a:rPr lang="en-US" sz="4000">
                <a:solidFill>
                  <a:srgbClr val="C00000"/>
                </a:solidFill>
              </a:rPr>
              <a:t>						  5</a:t>
            </a:r>
            <a:endParaRPr/>
          </a:p>
          <a:p>
            <a:pPr marL="342900" lvl="0" indent="-323850" algn="l" rtl="0">
              <a:spcBef>
                <a:spcPts val="740"/>
              </a:spcBef>
              <a:spcAft>
                <a:spcPts val="0"/>
              </a:spcAft>
              <a:buClr>
                <a:srgbClr val="C00000"/>
              </a:buClr>
              <a:buSzPct val="100000"/>
              <a:buChar char="•"/>
            </a:pPr>
            <a:r>
              <a:rPr lang="en-US" sz="4000" b="1">
                <a:solidFill>
                  <a:srgbClr val="C00000"/>
                </a:solidFill>
              </a:rPr>
              <a:t>CA</a:t>
            </a:r>
            <a:r>
              <a:rPr lang="en-US" sz="4000">
                <a:solidFill>
                  <a:srgbClr val="C00000"/>
                </a:solidFill>
              </a:rPr>
              <a:t> 							25</a:t>
            </a:r>
            <a:endParaRPr sz="3900">
              <a:solidFill>
                <a:srgbClr val="C00000"/>
              </a:solidFill>
            </a:endParaRPr>
          </a:p>
          <a:p>
            <a:pPr marL="742950" lvl="1" indent="-269113" algn="l" rtl="0">
              <a:spcBef>
                <a:spcPts val="666"/>
              </a:spcBef>
              <a:spcAft>
                <a:spcPts val="0"/>
              </a:spcAft>
              <a:buClr>
                <a:srgbClr val="C00000"/>
              </a:buClr>
              <a:buSzPct val="100000"/>
              <a:buChar char="–"/>
            </a:pPr>
            <a:r>
              <a:rPr lang="en-US" sz="3500">
                <a:solidFill>
                  <a:srgbClr val="C00000"/>
                </a:solidFill>
              </a:rPr>
              <a:t>Project(10 Marks execution, 15 marks viva and presentation, 5 marks report)		</a:t>
            </a:r>
            <a:r>
              <a:rPr lang="en-US" sz="3600">
                <a:solidFill>
                  <a:srgbClr val="C00000"/>
                </a:solidFill>
              </a:rPr>
              <a:t>	 		</a:t>
            </a:r>
            <a:endParaRPr sz="3900">
              <a:solidFill>
                <a:srgbClr val="C00000"/>
              </a:solidFill>
            </a:endParaRPr>
          </a:p>
          <a:p>
            <a:pPr marL="742950" lvl="1" indent="-268604" algn="l" rtl="0">
              <a:spcBef>
                <a:spcPts val="666"/>
              </a:spcBef>
              <a:spcAft>
                <a:spcPts val="0"/>
              </a:spcAft>
              <a:buClr>
                <a:srgbClr val="C00000"/>
              </a:buClr>
              <a:buSzPct val="100000"/>
              <a:buChar char="–"/>
            </a:pPr>
            <a:r>
              <a:rPr lang="en-US" sz="3600">
                <a:solidFill>
                  <a:srgbClr val="C00000"/>
                </a:solidFill>
              </a:rPr>
              <a:t>1 Best out of 2 Test-code based	</a:t>
            </a:r>
            <a:endParaRPr sz="3900">
              <a:solidFill>
                <a:srgbClr val="C00000"/>
              </a:solidFill>
            </a:endParaRPr>
          </a:p>
          <a:p>
            <a:pPr marL="342900" lvl="0" indent="-323850" algn="l" rtl="0">
              <a:spcBef>
                <a:spcPts val="740"/>
              </a:spcBef>
              <a:spcAft>
                <a:spcPts val="0"/>
              </a:spcAft>
              <a:buClr>
                <a:srgbClr val="C00000"/>
              </a:buClr>
              <a:buSzPct val="100000"/>
              <a:buChar char="•"/>
            </a:pPr>
            <a:r>
              <a:rPr lang="en-US" sz="4000" b="1">
                <a:solidFill>
                  <a:srgbClr val="C00000"/>
                </a:solidFill>
              </a:rPr>
              <a:t>MTE							20</a:t>
            </a:r>
            <a:endParaRPr/>
          </a:p>
          <a:p>
            <a:pPr marL="342900" lvl="0" indent="-323850" algn="l" rtl="0">
              <a:spcBef>
                <a:spcPts val="740"/>
              </a:spcBef>
              <a:spcAft>
                <a:spcPts val="0"/>
              </a:spcAft>
              <a:buClr>
                <a:srgbClr val="C00000"/>
              </a:buClr>
              <a:buSzPct val="100000"/>
              <a:buChar char="•"/>
            </a:pPr>
            <a:r>
              <a:rPr lang="en-US" sz="4000" b="1">
                <a:solidFill>
                  <a:srgbClr val="C00000"/>
                </a:solidFill>
              </a:rPr>
              <a:t>ETE</a:t>
            </a:r>
            <a:r>
              <a:rPr lang="en-US" sz="4000">
                <a:solidFill>
                  <a:srgbClr val="C00000"/>
                </a:solidFill>
              </a:rPr>
              <a:t>							50</a:t>
            </a:r>
            <a:endParaRPr/>
          </a:p>
          <a:p>
            <a:pPr marL="342900" lvl="0" indent="-323850" algn="l" rtl="0">
              <a:spcBef>
                <a:spcPts val="740"/>
              </a:spcBef>
              <a:spcAft>
                <a:spcPts val="0"/>
              </a:spcAft>
              <a:buClr>
                <a:srgbClr val="002060"/>
              </a:buClr>
              <a:buSzPct val="100000"/>
              <a:buChar char="•"/>
            </a:pPr>
            <a:r>
              <a:rPr lang="en-US" sz="4000" b="1">
                <a:solidFill>
                  <a:srgbClr val="002060"/>
                </a:solidFill>
              </a:rPr>
              <a:t>Total							100</a:t>
            </a:r>
            <a:endParaRPr/>
          </a:p>
          <a:p>
            <a:pPr marL="342900" lvl="0" indent="-154940" algn="l" rtl="0">
              <a:spcBef>
                <a:spcPts val="592"/>
              </a:spcBef>
              <a:spcAft>
                <a:spcPts val="0"/>
              </a:spcAft>
              <a:buClr>
                <a:schemeClr val="dk1"/>
              </a:buClr>
              <a:buSzPct val="100000"/>
              <a:buNone/>
            </a:pPr>
            <a:endParaRPr>
              <a:solidFill>
                <a:srgbClr val="E36C09"/>
              </a:solidFill>
            </a:endParaRPr>
          </a:p>
        </p:txBody>
      </p:sp>
      <p:cxnSp>
        <p:nvCxnSpPr>
          <p:cNvPr id="104" name="Google Shape;104;p3"/>
          <p:cNvCxnSpPr/>
          <p:nvPr/>
        </p:nvCxnSpPr>
        <p:spPr>
          <a:xfrm>
            <a:off x="611560" y="1268760"/>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graphicFrame>
        <p:nvGraphicFramePr>
          <p:cNvPr id="105" name="Google Shape;105;p3"/>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spid="_x0000_s3078" r:id="rId4" imgW="1676400" imgH="679450" progId="">
                  <p:embed/>
                </p:oleObj>
              </mc:Choice>
              <mc:Fallback>
                <p:oleObj r:id="rId4" imgW="1676400" imgH="679450" progId="">
                  <p:embed/>
                  <p:pic>
                    <p:nvPicPr>
                      <p:cNvPr id="105" name="Google Shape;105;p3"/>
                      <p:cNvPicPr preferRelativeResize="0"/>
                      <p:nvPr/>
                    </p:nvPicPr>
                    <p:blipFill rotWithShape="1">
                      <a:blip r:embed="rId5">
                        <a:alphaModFix/>
                      </a:blip>
                      <a:srcRect/>
                      <a:stretch/>
                    </p:blipFill>
                    <p:spPr>
                      <a:xfrm>
                        <a:off x="7391400" y="85725"/>
                        <a:ext cx="1676400" cy="679450"/>
                      </a:xfrm>
                      <a:prstGeom prst="rect">
                        <a:avLst/>
                      </a:prstGeom>
                      <a:noFill/>
                      <a:ln>
                        <a:noFill/>
                      </a:ln>
                    </p:spPr>
                  </p:pic>
                </p:oleObj>
              </mc:Fallback>
            </mc:AlternateContent>
          </a:graphicData>
        </a:graphic>
      </p:graphicFrame>
      <p:cxnSp>
        <p:nvCxnSpPr>
          <p:cNvPr id="106" name="Google Shape;106;p3"/>
          <p:cNvCxnSpPr/>
          <p:nvPr/>
        </p:nvCxnSpPr>
        <p:spPr>
          <a:xfrm>
            <a:off x="7682880" y="5715000"/>
            <a:ext cx="1080120" cy="0"/>
          </a:xfrm>
          <a:prstGeom prst="straightConnector1">
            <a:avLst/>
          </a:prstGeom>
          <a:noFill/>
          <a:ln w="38100" cap="flat" cmpd="sng">
            <a:solidFill>
              <a:schemeClr val="dk1"/>
            </a:solidFill>
            <a:prstDash val="solid"/>
            <a:round/>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g25c1f80f4f7_0_4"/>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4800"/>
              <a:buFont typeface="Calibri"/>
              <a:buNone/>
            </a:pPr>
            <a:r>
              <a:rPr lang="en-US" sz="4800">
                <a:solidFill>
                  <a:srgbClr val="C00000"/>
                </a:solidFill>
              </a:rPr>
              <a:t>Course Outcomes</a:t>
            </a:r>
            <a:endParaRPr/>
          </a:p>
        </p:txBody>
      </p:sp>
      <p:sp>
        <p:nvSpPr>
          <p:cNvPr id="113" name="Google Shape;113;g25c1f80f4f7_0_4"/>
          <p:cNvSpPr txBox="1">
            <a:spLocks noGrp="1"/>
          </p:cNvSpPr>
          <p:nvPr>
            <p:ph type="body" idx="1"/>
          </p:nvPr>
        </p:nvSpPr>
        <p:spPr>
          <a:xfrm>
            <a:off x="457200" y="1190124"/>
            <a:ext cx="8229600" cy="4526100"/>
          </a:xfrm>
          <a:prstGeom prst="rect">
            <a:avLst/>
          </a:prstGeom>
        </p:spPr>
        <p:txBody>
          <a:bodyPr spcFirstLastPara="1" wrap="square" lIns="91425" tIns="45700" rIns="91425" bIns="45700" anchor="t" anchorCtr="0">
            <a:noAutofit/>
          </a:bodyPr>
          <a:lstStyle/>
          <a:p>
            <a:pPr marL="0" lvl="0" indent="0" algn="just" rtl="0">
              <a:spcBef>
                <a:spcPts val="360"/>
              </a:spcBef>
              <a:spcAft>
                <a:spcPts val="0"/>
              </a:spcAft>
              <a:buNone/>
            </a:pPr>
            <a:r>
              <a:rPr lang="en-US" sz="2400" dirty="0"/>
              <a:t>CO1 :: discuss the fundamental concept of unsupervised learning </a:t>
            </a:r>
            <a:endParaRPr sz="2400" dirty="0"/>
          </a:p>
          <a:p>
            <a:pPr marL="0" lvl="0" indent="0" algn="just" rtl="0">
              <a:spcBef>
                <a:spcPts val="360"/>
              </a:spcBef>
              <a:spcAft>
                <a:spcPts val="0"/>
              </a:spcAft>
              <a:buNone/>
            </a:pPr>
            <a:r>
              <a:rPr lang="en-US" sz="2400" dirty="0"/>
              <a:t>CO2 :: apply popular clustering algorithms like K-means clustering, hierarchical tree, agglomerative clustering, DBSCAN clustering on a real dataset </a:t>
            </a:r>
            <a:endParaRPr sz="2400" dirty="0"/>
          </a:p>
          <a:p>
            <a:pPr marL="0" lvl="0" indent="0" algn="just" rtl="0">
              <a:spcBef>
                <a:spcPts val="360"/>
              </a:spcBef>
              <a:spcAft>
                <a:spcPts val="0"/>
              </a:spcAft>
              <a:buNone/>
            </a:pPr>
            <a:r>
              <a:rPr lang="en-US" sz="2400" dirty="0"/>
              <a:t>CO3 :: assess the performance of clustering algorithms using appropriate metrics</a:t>
            </a:r>
            <a:endParaRPr sz="2400" dirty="0"/>
          </a:p>
          <a:p>
            <a:pPr marL="0" lvl="0" indent="0" algn="just" rtl="0">
              <a:spcBef>
                <a:spcPts val="360"/>
              </a:spcBef>
              <a:spcAft>
                <a:spcPts val="0"/>
              </a:spcAft>
              <a:buNone/>
            </a:pPr>
            <a:r>
              <a:rPr lang="en-US" sz="2400" dirty="0"/>
              <a:t>CO4 :: learn the foundational concepts in reinforcement learning, including agents, environments, actions, rewards, and policies</a:t>
            </a:r>
            <a:endParaRPr sz="2400" dirty="0"/>
          </a:p>
          <a:p>
            <a:pPr marL="0" lvl="0" indent="0" algn="just" rtl="0">
              <a:spcBef>
                <a:spcPts val="360"/>
              </a:spcBef>
              <a:spcAft>
                <a:spcPts val="0"/>
              </a:spcAft>
              <a:buNone/>
            </a:pPr>
            <a:r>
              <a:rPr lang="en-US" sz="2400" dirty="0"/>
              <a:t> CO5 :: associate the concept of Temporal Difference (TD) learning methods, such as Q-learning </a:t>
            </a:r>
            <a:endParaRPr sz="2400" dirty="0"/>
          </a:p>
          <a:p>
            <a:pPr marL="0" lvl="0" indent="0" algn="just" rtl="0">
              <a:spcBef>
                <a:spcPts val="360"/>
              </a:spcBef>
              <a:spcAft>
                <a:spcPts val="0"/>
              </a:spcAft>
              <a:buNone/>
            </a:pPr>
            <a:r>
              <a:rPr lang="en-US" sz="2400" dirty="0"/>
              <a:t>CO6 :: obtain knowledge about different types of recommender systems, including collaborative filtering, content-based filtering</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8" name="Google Shape;118;p4"/>
          <p:cNvSpPr txBox="1"/>
          <p:nvPr/>
        </p:nvSpPr>
        <p:spPr>
          <a:xfrm>
            <a:off x="339416" y="1263219"/>
            <a:ext cx="3437944" cy="476349"/>
          </a:xfrm>
          <a:prstGeom prst="rect">
            <a:avLst/>
          </a:prstGeom>
          <a:noFill/>
          <a:ln>
            <a:noFill/>
          </a:ln>
        </p:spPr>
        <p:txBody>
          <a:bodyPr spcFirstLastPara="1" wrap="square" lIns="0" tIns="0" rIns="0" bIns="0" anchor="t" anchorCtr="0">
            <a:spAutoFit/>
          </a:bodyPr>
          <a:lstStyle/>
          <a:p>
            <a:pPr algn="ctr">
              <a:lnSpc>
                <a:spcPct val="130952"/>
              </a:lnSpc>
              <a:buClr>
                <a:srgbClr val="1D242C"/>
              </a:buClr>
              <a:buSzPts val="4200"/>
            </a:pPr>
            <a:r>
              <a:rPr lang="en-US" sz="2363" b="1" dirty="0">
                <a:solidFill>
                  <a:srgbClr val="1D242C"/>
                </a:solidFill>
                <a:latin typeface="Times New Roman"/>
                <a:ea typeface="Times New Roman"/>
                <a:cs typeface="Times New Roman"/>
                <a:sym typeface="Times New Roman"/>
              </a:rPr>
              <a:t>Program Outcomes</a:t>
            </a:r>
            <a:endParaRPr sz="788" dirty="0"/>
          </a:p>
        </p:txBody>
      </p:sp>
      <p:sp>
        <p:nvSpPr>
          <p:cNvPr id="119" name="Google Shape;119;p4"/>
          <p:cNvSpPr txBox="1"/>
          <p:nvPr/>
        </p:nvSpPr>
        <p:spPr>
          <a:xfrm>
            <a:off x="339415" y="4145074"/>
            <a:ext cx="8149406" cy="1885749"/>
          </a:xfrm>
          <a:prstGeom prst="rect">
            <a:avLst/>
          </a:prstGeom>
          <a:noFill/>
          <a:ln>
            <a:noFill/>
          </a:ln>
        </p:spPr>
        <p:txBody>
          <a:bodyPr spcFirstLastPara="1" wrap="square" lIns="51427" tIns="25706" rIns="51427" bIns="25706" anchor="t" anchorCtr="0">
            <a:spAutoFit/>
          </a:bodyPr>
          <a:lstStyle/>
          <a:p>
            <a:pPr algn="just">
              <a:lnSpc>
                <a:spcPct val="151428"/>
              </a:lnSpc>
              <a:buClr>
                <a:srgbClr val="222222"/>
              </a:buClr>
              <a:buSzPts val="3500"/>
            </a:pPr>
            <a:r>
              <a:rPr lang="en-US" sz="1350" dirty="0">
                <a:solidFill>
                  <a:srgbClr val="222222"/>
                </a:solidFill>
                <a:latin typeface="Open Sans"/>
                <a:ea typeface="Open Sans"/>
                <a:cs typeface="Open Sans"/>
                <a:sym typeface="Open Sans"/>
              </a:rPr>
              <a:t>PO-1 Engineering knowledge::Apply the knowledge of mathematics, science, engineering fundamentals, and an engineering specialization to the solution of complex engineering problems.</a:t>
            </a:r>
            <a:endParaRPr sz="300" dirty="0">
              <a:solidFill>
                <a:schemeClr val="dk1"/>
              </a:solidFill>
            </a:endParaRPr>
          </a:p>
          <a:p>
            <a:pPr algn="just">
              <a:lnSpc>
                <a:spcPct val="151428"/>
              </a:lnSpc>
              <a:buClr>
                <a:srgbClr val="222222"/>
              </a:buClr>
              <a:buSzPts val="3500"/>
            </a:pPr>
            <a:r>
              <a:rPr lang="en-US" sz="1350" dirty="0">
                <a:solidFill>
                  <a:srgbClr val="222222"/>
                </a:solidFill>
                <a:latin typeface="Open Sans"/>
                <a:ea typeface="Open Sans"/>
                <a:cs typeface="Open Sans"/>
                <a:sym typeface="Open Sans"/>
              </a:rPr>
              <a:t>PO-2  Problem analysis::Identify, formulate, research literature, and analyze complex engineering problems reaching substantiated conclusions using first principles of mathematics, natural sciences, and engineering sciences.</a:t>
            </a:r>
            <a:endParaRPr sz="300" dirty="0">
              <a:solidFill>
                <a:schemeClr val="dk1"/>
              </a:solidFill>
            </a:endParaRPr>
          </a:p>
          <a:p>
            <a:pPr>
              <a:buClr>
                <a:schemeClr val="dk1"/>
              </a:buClr>
            </a:pPr>
            <a:endParaRPr sz="1350" dirty="0">
              <a:solidFill>
                <a:srgbClr val="222222"/>
              </a:solidFill>
              <a:latin typeface="Open Sans"/>
              <a:ea typeface="Open Sans"/>
              <a:cs typeface="Open Sans"/>
              <a:sym typeface="Open Sans"/>
            </a:endParaRPr>
          </a:p>
          <a:p>
            <a:endParaRPr sz="375" dirty="0">
              <a:solidFill>
                <a:schemeClr val="dk1"/>
              </a:solidFill>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9530F12B-B20E-91F6-A0B0-9C6A0CFA320C}"/>
              </a:ext>
            </a:extLst>
          </p:cNvPr>
          <p:cNvPicPr>
            <a:picLocks noChangeAspect="1"/>
          </p:cNvPicPr>
          <p:nvPr/>
        </p:nvPicPr>
        <p:blipFill>
          <a:blip r:embed="rId3"/>
          <a:stretch>
            <a:fillRect/>
          </a:stretch>
        </p:blipFill>
        <p:spPr>
          <a:xfrm>
            <a:off x="4738855" y="1002083"/>
            <a:ext cx="4169171" cy="2946149"/>
          </a:xfrm>
          <a:prstGeom prst="rect">
            <a:avLst/>
          </a:prstGeom>
        </p:spPr>
      </p:pic>
    </p:spTree>
    <p:extLst>
      <p:ext uri="{BB962C8B-B14F-4D97-AF65-F5344CB8AC3E}">
        <p14:creationId xmlns:p14="http://schemas.microsoft.com/office/powerpoint/2010/main" val="6482236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txBox="1"/>
          <p:nvPr/>
        </p:nvSpPr>
        <p:spPr>
          <a:xfrm>
            <a:off x="5686425" y="5075636"/>
            <a:ext cx="1200150" cy="205383"/>
          </a:xfrm>
          <a:prstGeom prst="rect">
            <a:avLst/>
          </a:prstGeom>
          <a:noFill/>
          <a:ln>
            <a:noFill/>
          </a:ln>
        </p:spPr>
        <p:txBody>
          <a:bodyPr spcFirstLastPara="1" wrap="square" lIns="51427" tIns="25706" rIns="51427" bIns="25706" anchor="ctr" anchorCtr="0">
            <a:noAutofit/>
          </a:bodyPr>
          <a:lstStyle/>
          <a:p>
            <a:pPr algn="r">
              <a:buClr>
                <a:srgbClr val="898989"/>
              </a:buClr>
              <a:buSzPts val="1200"/>
            </a:pPr>
            <a:fld id="{00000000-1234-1234-1234-123412341234}" type="slidenum">
              <a:rPr lang="en-US" sz="675">
                <a:solidFill>
                  <a:srgbClr val="898989"/>
                </a:solidFill>
                <a:latin typeface="Calibri"/>
                <a:ea typeface="Calibri"/>
                <a:cs typeface="Calibri"/>
                <a:sym typeface="Calibri"/>
              </a:rPr>
              <a:pPr algn="r">
                <a:buClr>
                  <a:srgbClr val="898989"/>
                </a:buClr>
                <a:buSzPts val="1200"/>
              </a:pPr>
              <a:t>6</a:t>
            </a:fld>
            <a:endParaRPr sz="788"/>
          </a:p>
        </p:txBody>
      </p:sp>
      <p:sp>
        <p:nvSpPr>
          <p:cNvPr id="127" name="Google Shape;127;p5"/>
          <p:cNvSpPr txBox="1"/>
          <p:nvPr/>
        </p:nvSpPr>
        <p:spPr>
          <a:xfrm>
            <a:off x="-277318" y="1098613"/>
            <a:ext cx="3437944" cy="477823"/>
          </a:xfrm>
          <a:prstGeom prst="rect">
            <a:avLst/>
          </a:prstGeom>
          <a:noFill/>
          <a:ln>
            <a:noFill/>
          </a:ln>
        </p:spPr>
        <p:txBody>
          <a:bodyPr spcFirstLastPara="1" wrap="square" lIns="0" tIns="0" rIns="0" bIns="0" anchor="t" anchorCtr="0">
            <a:spAutoFit/>
          </a:bodyPr>
          <a:lstStyle/>
          <a:p>
            <a:pPr algn="ctr">
              <a:lnSpc>
                <a:spcPct val="137500"/>
              </a:lnSpc>
              <a:buClr>
                <a:srgbClr val="1D242C"/>
              </a:buClr>
              <a:buSzPts val="4000"/>
            </a:pPr>
            <a:r>
              <a:rPr lang="en-US" sz="2250" b="1" dirty="0">
                <a:solidFill>
                  <a:srgbClr val="1D242C"/>
                </a:solidFill>
                <a:latin typeface="Times New Roman"/>
                <a:ea typeface="Times New Roman"/>
                <a:cs typeface="Times New Roman"/>
                <a:sym typeface="Times New Roman"/>
              </a:rPr>
              <a:t>Program outcomes</a:t>
            </a:r>
            <a:endParaRPr sz="788" dirty="0"/>
          </a:p>
        </p:txBody>
      </p:sp>
      <p:sp>
        <p:nvSpPr>
          <p:cNvPr id="128" name="Google Shape;128;p5"/>
          <p:cNvSpPr txBox="1"/>
          <p:nvPr/>
        </p:nvSpPr>
        <p:spPr>
          <a:xfrm>
            <a:off x="696861" y="1930455"/>
            <a:ext cx="7908823" cy="3246378"/>
          </a:xfrm>
          <a:prstGeom prst="rect">
            <a:avLst/>
          </a:prstGeom>
          <a:noFill/>
          <a:ln>
            <a:noFill/>
          </a:ln>
        </p:spPr>
        <p:txBody>
          <a:bodyPr spcFirstLastPara="1" wrap="square" lIns="51427" tIns="25706" rIns="51427" bIns="25706" anchor="t" anchorCtr="0">
            <a:spAutoFit/>
          </a:bodyPr>
          <a:lstStyle/>
          <a:p>
            <a:pPr algn="just">
              <a:lnSpc>
                <a:spcPct val="151428"/>
              </a:lnSpc>
              <a:buClr>
                <a:srgbClr val="222222"/>
              </a:buClr>
              <a:buSzPts val="3500"/>
            </a:pPr>
            <a:r>
              <a:rPr lang="en-US" sz="1350" dirty="0">
                <a:solidFill>
                  <a:srgbClr val="222222"/>
                </a:solidFill>
                <a:latin typeface="Open Sans"/>
                <a:ea typeface="Open Sans"/>
                <a:cs typeface="Open Sans"/>
                <a:sym typeface="Open Sans"/>
              </a:rPr>
              <a:t>PO-3 Design/development of solutions::Design solutions for complex engineering problems and design system components or processes that meet the specified needs with appropriate consideration for the public health and safety, and the cultural, societal, and environmental considerations.</a:t>
            </a:r>
            <a:endParaRPr lang="en-US" sz="375" dirty="0">
              <a:solidFill>
                <a:schemeClr val="dk1"/>
              </a:solidFill>
            </a:endParaRPr>
          </a:p>
          <a:p>
            <a:pPr algn="just">
              <a:lnSpc>
                <a:spcPct val="151428"/>
              </a:lnSpc>
              <a:buClr>
                <a:srgbClr val="222222"/>
              </a:buClr>
              <a:buSzPts val="3500"/>
            </a:pPr>
            <a:r>
              <a:rPr lang="en-US" sz="1350" dirty="0">
                <a:solidFill>
                  <a:srgbClr val="222222"/>
                </a:solidFill>
                <a:latin typeface="Open Sans"/>
                <a:ea typeface="Open Sans"/>
                <a:cs typeface="Open Sans"/>
                <a:sym typeface="Open Sans"/>
              </a:rPr>
              <a:t>PO-6 The engineer and society::Apply reasoning informed by the contextual knowledge to assess societal, health, safety, legal and cultural issues and the consequent responsibilities relevant to the professional engineering practice.</a:t>
            </a:r>
            <a:endParaRPr sz="375" dirty="0">
              <a:solidFill>
                <a:schemeClr val="dk1"/>
              </a:solidFill>
            </a:endParaRPr>
          </a:p>
          <a:p>
            <a:pPr algn="just">
              <a:lnSpc>
                <a:spcPct val="151428"/>
              </a:lnSpc>
              <a:buClr>
                <a:srgbClr val="222222"/>
              </a:buClr>
              <a:buSzPts val="3500"/>
            </a:pPr>
            <a:r>
              <a:rPr lang="en-US" sz="1350" dirty="0">
                <a:solidFill>
                  <a:srgbClr val="222222"/>
                </a:solidFill>
                <a:latin typeface="Open Sans"/>
                <a:ea typeface="Open Sans"/>
                <a:cs typeface="Open Sans"/>
                <a:sym typeface="Open Sans"/>
              </a:rPr>
              <a:t>PO-12  Life-long learning::Recognize the need for, and have the preparation and ability to engage in independent and life-long learning in the broadest context of technological change.</a:t>
            </a:r>
            <a:endParaRPr sz="375" dirty="0">
              <a:solidFill>
                <a:schemeClr val="dk1"/>
              </a:solidFill>
            </a:endParaRPr>
          </a:p>
          <a:p>
            <a:pPr algn="just">
              <a:lnSpc>
                <a:spcPct val="151428"/>
              </a:lnSpc>
              <a:buClr>
                <a:srgbClr val="222222"/>
              </a:buClr>
              <a:buSzPts val="3500"/>
            </a:pPr>
            <a:r>
              <a:rPr lang="en-US" sz="1350" dirty="0">
                <a:solidFill>
                  <a:srgbClr val="222222"/>
                </a:solidFill>
                <a:latin typeface="Open Sans"/>
                <a:ea typeface="Open Sans"/>
                <a:cs typeface="Open Sans"/>
                <a:sym typeface="Open Sans"/>
              </a:rPr>
              <a:t>PO-13  Competitive Skills::Ability to compete in national and international technical events and building the competitive spirit</a:t>
            </a:r>
            <a:endParaRPr sz="375" dirty="0">
              <a:solidFill>
                <a:schemeClr val="dk1"/>
              </a:solidFill>
            </a:endParaRPr>
          </a:p>
          <a:p>
            <a:endParaRPr sz="375"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6596515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1462d04a09b_0_7"/>
          <p:cNvSpPr txBox="1"/>
          <p:nvPr/>
        </p:nvSpPr>
        <p:spPr>
          <a:xfrm>
            <a:off x="5686425" y="5075636"/>
            <a:ext cx="1200150" cy="205369"/>
          </a:xfrm>
          <a:prstGeom prst="rect">
            <a:avLst/>
          </a:prstGeom>
          <a:noFill/>
          <a:ln>
            <a:noFill/>
          </a:ln>
        </p:spPr>
        <p:txBody>
          <a:bodyPr spcFirstLastPara="1" wrap="square" lIns="51427" tIns="25706" rIns="51427" bIns="25706" anchor="ctr" anchorCtr="0">
            <a:noAutofit/>
          </a:bodyPr>
          <a:lstStyle/>
          <a:p>
            <a:pPr algn="r">
              <a:buClr>
                <a:srgbClr val="898989"/>
              </a:buClr>
              <a:buSzPts val="1200"/>
            </a:pPr>
            <a:fld id="{00000000-1234-1234-1234-123412341234}" type="slidenum">
              <a:rPr lang="en-US" sz="675">
                <a:solidFill>
                  <a:srgbClr val="898989"/>
                </a:solidFill>
                <a:latin typeface="Calibri"/>
                <a:ea typeface="Calibri"/>
                <a:cs typeface="Calibri"/>
                <a:sym typeface="Calibri"/>
              </a:rPr>
              <a:pPr algn="r">
                <a:buClr>
                  <a:srgbClr val="898989"/>
                </a:buClr>
                <a:buSzPts val="1200"/>
              </a:pPr>
              <a:t>7</a:t>
            </a:fld>
            <a:endParaRPr sz="788"/>
          </a:p>
        </p:txBody>
      </p:sp>
      <p:sp>
        <p:nvSpPr>
          <p:cNvPr id="136" name="Google Shape;136;g1462d04a09b_0_7"/>
          <p:cNvSpPr txBox="1"/>
          <p:nvPr/>
        </p:nvSpPr>
        <p:spPr>
          <a:xfrm>
            <a:off x="366281" y="1125682"/>
            <a:ext cx="5320144" cy="371448"/>
          </a:xfrm>
          <a:prstGeom prst="rect">
            <a:avLst/>
          </a:prstGeom>
          <a:noFill/>
          <a:ln>
            <a:noFill/>
          </a:ln>
        </p:spPr>
        <p:txBody>
          <a:bodyPr spcFirstLastPara="1" wrap="square" lIns="0" tIns="0" rIns="0" bIns="0" anchor="t" anchorCtr="0">
            <a:spAutoFit/>
          </a:bodyPr>
          <a:lstStyle/>
          <a:p>
            <a:pPr algn="ctr">
              <a:lnSpc>
                <a:spcPct val="110000"/>
              </a:lnSpc>
              <a:buClr>
                <a:srgbClr val="222222"/>
              </a:buClr>
              <a:buSzPts val="8000"/>
            </a:pPr>
            <a:r>
              <a:rPr lang="en-US" sz="2194" dirty="0">
                <a:solidFill>
                  <a:srgbClr val="222222"/>
                </a:solidFill>
              </a:rPr>
              <a:t>Revised Bloom’s taxonomy (RBT)</a:t>
            </a:r>
            <a:endParaRPr sz="100" dirty="0"/>
          </a:p>
        </p:txBody>
      </p:sp>
      <p:pic>
        <p:nvPicPr>
          <p:cNvPr id="137" name="Google Shape;137;g1462d04a09b_0_7" descr="Melding Bloom's Taxonomy and Universal Design for Learning"/>
          <p:cNvPicPr preferRelativeResize="0"/>
          <p:nvPr/>
        </p:nvPicPr>
        <p:blipFill rotWithShape="1">
          <a:blip r:embed="rId3">
            <a:alphaModFix/>
          </a:blip>
          <a:srcRect t="19309"/>
          <a:stretch/>
        </p:blipFill>
        <p:spPr>
          <a:xfrm>
            <a:off x="422173" y="1705594"/>
            <a:ext cx="8080272" cy="4166107"/>
          </a:xfrm>
          <a:prstGeom prst="rect">
            <a:avLst/>
          </a:prstGeom>
          <a:noFill/>
          <a:ln>
            <a:noFill/>
          </a:ln>
        </p:spPr>
      </p:pic>
    </p:spTree>
    <p:extLst>
      <p:ext uri="{BB962C8B-B14F-4D97-AF65-F5344CB8AC3E}">
        <p14:creationId xmlns:p14="http://schemas.microsoft.com/office/powerpoint/2010/main" val="11744070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are Cohorts</a:t>
            </a:r>
            <a:endParaRPr lang="en-IN" dirty="0"/>
          </a:p>
        </p:txBody>
      </p:sp>
      <p:sp>
        <p:nvSpPr>
          <p:cNvPr id="3" name="Text Placeholder 2"/>
          <p:cNvSpPr>
            <a:spLocks noGrp="1"/>
          </p:cNvSpPr>
          <p:nvPr>
            <p:ph type="body" idx="1"/>
          </p:nvPr>
        </p:nvSpPr>
        <p:spPr>
          <a:xfrm>
            <a:off x="914400" y="2234877"/>
            <a:ext cx="7610168" cy="2862534"/>
          </a:xfrm>
        </p:spPr>
        <p:txBody>
          <a:bodyPr>
            <a:normAutofit/>
          </a:bodyPr>
          <a:lstStyle/>
          <a:p>
            <a:pPr lvl="0" algn="just"/>
            <a:r>
              <a:rPr lang="en-IN" sz="2400" dirty="0">
                <a:solidFill>
                  <a:srgbClr val="222222"/>
                </a:solidFill>
                <a:latin typeface="Open Sans"/>
                <a:ea typeface="Open Sans"/>
                <a:cs typeface="Open Sans"/>
                <a:sym typeface="Arial"/>
              </a:rPr>
              <a:t>A group of students of a common programme who intend to attain similar characteristics by means of learning similar skills in order to target a particular career opportunity.</a:t>
            </a:r>
            <a:endParaRPr lang="en-US" sz="2400" dirty="0">
              <a:solidFill>
                <a:srgbClr val="222222"/>
              </a:solidFill>
              <a:latin typeface="Open Sans"/>
              <a:ea typeface="Open Sans"/>
              <a:cs typeface="Open Sans"/>
              <a:sym typeface="Arial"/>
            </a:endParaRPr>
          </a:p>
          <a:p>
            <a:endParaRPr lang="en-IN" sz="3000" dirty="0"/>
          </a:p>
        </p:txBody>
      </p:sp>
      <p:sp>
        <p:nvSpPr>
          <p:cNvPr id="4" name="Slide Number Placeholder 3"/>
          <p:cNvSpPr>
            <a:spLocks noGrp="1"/>
          </p:cNvSpPr>
          <p:nvPr>
            <p:ph type="sldNum" idx="4294967295"/>
          </p:nvPr>
        </p:nvSpPr>
        <p:spPr/>
        <p:txBody>
          <a:bodyPr/>
          <a:lstStyle/>
          <a:p>
            <a:fld id="{00000000-1234-1234-1234-123412341234}" type="slidenum">
              <a:rPr lang="en-US" smtClean="0"/>
              <a:pPr/>
              <a:t>8</a:t>
            </a:fld>
            <a:endParaRPr lang="en-US"/>
          </a:p>
        </p:txBody>
      </p:sp>
    </p:spTree>
    <p:extLst>
      <p:ext uri="{BB962C8B-B14F-4D97-AF65-F5344CB8AC3E}">
        <p14:creationId xmlns:p14="http://schemas.microsoft.com/office/powerpoint/2010/main" val="1703191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Purpose of Cohorts</a:t>
            </a:r>
            <a:endParaRPr lang="en-IN" dirty="0"/>
          </a:p>
        </p:txBody>
      </p:sp>
      <p:sp>
        <p:nvSpPr>
          <p:cNvPr id="3" name="Text Placeholder 2"/>
          <p:cNvSpPr>
            <a:spLocks noGrp="1"/>
          </p:cNvSpPr>
          <p:nvPr>
            <p:ph type="body" idx="1"/>
          </p:nvPr>
        </p:nvSpPr>
        <p:spPr/>
        <p:txBody>
          <a:bodyPr>
            <a:normAutofit/>
          </a:bodyPr>
          <a:lstStyle/>
          <a:p>
            <a:pPr algn="just" defTabSz="385763">
              <a:defRPr/>
            </a:pPr>
            <a:r>
              <a:rPr lang="en-US" sz="2100" dirty="0">
                <a:solidFill>
                  <a:srgbClr val="222222"/>
                </a:solidFill>
                <a:latin typeface="Open Sans"/>
                <a:ea typeface="Open Sans"/>
                <a:cs typeface="Open Sans"/>
                <a:sym typeface="Arial"/>
              </a:rPr>
              <a:t>Student shall be able to have a goal oriented approach for his/her career</a:t>
            </a:r>
          </a:p>
          <a:p>
            <a:pPr algn="just" defTabSz="385763">
              <a:defRPr/>
            </a:pPr>
            <a:r>
              <a:rPr lang="en-US" sz="2100" dirty="0">
                <a:solidFill>
                  <a:srgbClr val="222222"/>
                </a:solidFill>
                <a:latin typeface="Open Sans"/>
                <a:ea typeface="Open Sans"/>
                <a:cs typeface="Open Sans"/>
                <a:sym typeface="Arial"/>
              </a:rPr>
              <a:t>Student identifies the goal in the very first year</a:t>
            </a:r>
          </a:p>
          <a:p>
            <a:pPr algn="just" defTabSz="385763">
              <a:defRPr/>
            </a:pPr>
            <a:r>
              <a:rPr lang="en-US" sz="2100" dirty="0">
                <a:solidFill>
                  <a:srgbClr val="222222"/>
                </a:solidFill>
                <a:latin typeface="Open Sans"/>
                <a:ea typeface="Open Sans"/>
                <a:cs typeface="Open Sans"/>
                <a:sym typeface="Arial"/>
              </a:rPr>
              <a:t>Student shall be able to follow the stage wise career progression.</a:t>
            </a:r>
          </a:p>
          <a:p>
            <a:pPr algn="just" defTabSz="385763">
              <a:defRPr/>
            </a:pPr>
            <a:r>
              <a:rPr lang="en-US" sz="2100" dirty="0">
                <a:solidFill>
                  <a:srgbClr val="222222"/>
                </a:solidFill>
                <a:latin typeface="Open Sans"/>
                <a:ea typeface="Open Sans"/>
                <a:cs typeface="Open Sans"/>
                <a:sym typeface="Arial"/>
              </a:rPr>
              <a:t>Early identification of skill set required for selected goal.</a:t>
            </a:r>
          </a:p>
          <a:p>
            <a:endParaRPr lang="en-IN" sz="2700" dirty="0"/>
          </a:p>
        </p:txBody>
      </p:sp>
      <p:sp>
        <p:nvSpPr>
          <p:cNvPr id="4" name="Slide Number Placeholder 3"/>
          <p:cNvSpPr>
            <a:spLocks noGrp="1"/>
          </p:cNvSpPr>
          <p:nvPr>
            <p:ph type="sldNum" idx="4294967295"/>
          </p:nvPr>
        </p:nvSpPr>
        <p:spPr/>
        <p:txBody>
          <a:bodyPr/>
          <a:lstStyle/>
          <a:p>
            <a:fld id="{00000000-1234-1234-1234-123412341234}" type="slidenum">
              <a:rPr lang="en-US" smtClean="0"/>
              <a:pPr/>
              <a:t>9</a:t>
            </a:fld>
            <a:endParaRPr lang="en-US"/>
          </a:p>
        </p:txBody>
      </p:sp>
    </p:spTree>
    <p:extLst>
      <p:ext uri="{BB962C8B-B14F-4D97-AF65-F5344CB8AC3E}">
        <p14:creationId xmlns:p14="http://schemas.microsoft.com/office/powerpoint/2010/main" val="30932971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726</Words>
  <Application>Microsoft Office PowerPoint</Application>
  <PresentationFormat>On-screen Show (4:3)</PresentationFormat>
  <Paragraphs>117</Paragraphs>
  <Slides>19</Slides>
  <Notes>15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0</vt:i4>
      </vt:variant>
      <vt:variant>
        <vt:lpstr>Slide Titles</vt:lpstr>
      </vt:variant>
      <vt:variant>
        <vt:i4>19</vt:i4>
      </vt:variant>
    </vt:vector>
  </HeadingPairs>
  <TitlesOfParts>
    <vt:vector size="27" baseType="lpstr">
      <vt:lpstr>Times New Roman</vt:lpstr>
      <vt:lpstr>Arial</vt:lpstr>
      <vt:lpstr>Calibri</vt:lpstr>
      <vt:lpstr>Open Sans</vt:lpstr>
      <vt:lpstr>Limelight</vt:lpstr>
      <vt:lpstr>Tahoma</vt:lpstr>
      <vt:lpstr>Arial Rounded</vt:lpstr>
      <vt:lpstr>Office Theme</vt:lpstr>
      <vt:lpstr>INT423 Machine Learning-II</vt:lpstr>
      <vt:lpstr>Course details</vt:lpstr>
      <vt:lpstr>Course Assessment Model</vt:lpstr>
      <vt:lpstr>Course Outcomes</vt:lpstr>
      <vt:lpstr>PowerPoint Presentation</vt:lpstr>
      <vt:lpstr>PowerPoint Presentation</vt:lpstr>
      <vt:lpstr>PowerPoint Presentation</vt:lpstr>
      <vt:lpstr>What are Cohorts</vt:lpstr>
      <vt:lpstr>Purpose of Cohorts</vt:lpstr>
      <vt:lpstr>PowerPoint Presentation</vt:lpstr>
      <vt:lpstr>The course contents: Unit 1</vt:lpstr>
      <vt:lpstr>The course contents: Unit 2</vt:lpstr>
      <vt:lpstr>The course contents: Unit 3</vt:lpstr>
      <vt:lpstr>The course contents: Unit 4</vt:lpstr>
      <vt:lpstr>The course contents: Unit 5</vt:lpstr>
      <vt:lpstr>The course contents: Unit 6</vt:lpstr>
      <vt:lpstr>MOOC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INT423 Machine Learning-II</dc:title>
  <dc:creator>hp</dc:creator>
  <cp:lastModifiedBy>stech</cp:lastModifiedBy>
  <cp:revision>3</cp:revision>
  <dcterms:created xsi:type="dcterms:W3CDTF">2013-10-21T21:58:54Z</dcterms:created>
  <dcterms:modified xsi:type="dcterms:W3CDTF">2023-08-25T07:16:21Z</dcterms:modified>
</cp:coreProperties>
</file>