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73" r:id="rId3"/>
    <p:sldId id="257" r:id="rId4"/>
    <p:sldId id="310" r:id="rId5"/>
    <p:sldId id="272" r:id="rId6"/>
    <p:sldId id="263" r:id="rId7"/>
    <p:sldId id="311" r:id="rId8"/>
    <p:sldId id="304" r:id="rId9"/>
    <p:sldId id="302" r:id="rId10"/>
    <p:sldId id="261" r:id="rId11"/>
    <p:sldId id="313" r:id="rId12"/>
    <p:sldId id="293" r:id="rId13"/>
    <p:sldId id="309" r:id="rId14"/>
    <p:sldId id="308" r:id="rId15"/>
    <p:sldId id="296" r:id="rId16"/>
    <p:sldId id="314" r:id="rId17"/>
    <p:sldId id="307" r:id="rId18"/>
    <p:sldId id="305" r:id="rId19"/>
    <p:sldId id="291" r:id="rId20"/>
    <p:sldId id="317" r:id="rId21"/>
    <p:sldId id="306" r:id="rId22"/>
    <p:sldId id="264" r:id="rId23"/>
    <p:sldId id="294" r:id="rId24"/>
    <p:sldId id="312" r:id="rId25"/>
    <p:sldId id="299" r:id="rId26"/>
    <p:sldId id="265" r:id="rId27"/>
    <p:sldId id="298" r:id="rId28"/>
    <p:sldId id="301" r:id="rId29"/>
    <p:sldId id="297" r:id="rId30"/>
    <p:sldId id="315" r:id="rId31"/>
    <p:sldId id="3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2EAC1-3DF6-41B0-B6FB-3E56831C392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131F5-E30D-41CF-ABF4-990995E26620}" type="pres">
      <dgm:prSet presAssocID="{CAD2EAC1-3DF6-41B0-B6FB-3E56831C392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35705741-7018-4E44-A54D-6921971D2C5D}" type="presOf" srcId="{CAD2EAC1-3DF6-41B0-B6FB-3E56831C3927}" destId="{728131F5-E30D-41CF-ABF4-990995E26620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84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6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4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3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3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41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94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7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CF82DD6-B0BD-43CB-A686-1336BDDD74CB}" type="datetimeFigureOut">
              <a:rPr lang="en-IN" smtClean="0"/>
              <a:t>20-10-2020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29EC69A-5369-4013-9630-8FEED35C2E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0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716203"/>
          </a:xfrm>
        </p:spPr>
        <p:txBody>
          <a:bodyPr/>
          <a:lstStyle/>
          <a:p>
            <a:r>
              <a:rPr lang="en-US" dirty="0" smtClean="0"/>
              <a:t>UNIT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014651"/>
            <a:ext cx="7315200" cy="1569995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</a:rPr>
              <a:t>MASTERING COMMUNICATION SKILLS</a:t>
            </a:r>
            <a:endParaRPr lang="en-IN" sz="3200" b="1" u="sng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7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arriers of Communication - Nursing Communication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85" y="1014604"/>
            <a:ext cx="5686425" cy="511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10.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0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697" y="696686"/>
            <a:ext cx="9866812" cy="540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Poll 3. Communication strengthens ______________ &amp; _____________ relationship in an organization.</a:t>
            </a:r>
          </a:p>
          <a:p>
            <a:pPr marL="342900" indent="-342900">
              <a:buAutoNum type="alphaUcPeriod"/>
            </a:pPr>
            <a:r>
              <a:rPr lang="en-US" dirty="0" smtClean="0"/>
              <a:t>Employer-Father</a:t>
            </a:r>
          </a:p>
          <a:p>
            <a:pPr marL="342900" indent="-342900">
              <a:buAutoNum type="alphaUcPeriod"/>
            </a:pPr>
            <a:r>
              <a:rPr lang="en-US" dirty="0" smtClean="0"/>
              <a:t>Employer-Employee</a:t>
            </a:r>
          </a:p>
          <a:p>
            <a:pPr marL="342900" indent="-342900">
              <a:buAutoNum type="alphaUcPeriod"/>
            </a:pPr>
            <a:r>
              <a:rPr lang="en-US" dirty="0" smtClean="0"/>
              <a:t>Mother-Child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11.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517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ACTORS&#10;Environmental&#10;Technological&#10;Organizational&#10;Jargons&#10;External Noise&#10;Emotions&#10;Distance&#10;Personal Interests&#10;Halo Effect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506" y="93603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12.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77197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27268" y="2542904"/>
            <a:ext cx="4728755" cy="3570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Seeking career advice from senior.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96936" y="1576251"/>
            <a:ext cx="4589417" cy="870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Role play</a:t>
            </a:r>
            <a:endParaRPr lang="en-IN" sz="4400" dirty="0"/>
          </a:p>
        </p:txBody>
      </p:sp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13.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2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77197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27268" y="2542904"/>
            <a:ext cx="4728755" cy="3570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Food ordered wrong in a restaurant.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796936" y="1576251"/>
            <a:ext cx="4589417" cy="870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Role play</a:t>
            </a:r>
            <a:endParaRPr lang="en-IN" sz="4400" dirty="0"/>
          </a:p>
        </p:txBody>
      </p:sp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14.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4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are the major barriers to communication and how we can overcome them?  - Brainly.i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60"/>
          <a:stretch/>
        </p:blipFill>
        <p:spPr bwMode="auto">
          <a:xfrm>
            <a:off x="2838993" y="2307771"/>
            <a:ext cx="7564936" cy="417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7481" y="659675"/>
            <a:ext cx="7430588" cy="14129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How to overcome these barriers: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15.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3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537" y="870858"/>
            <a:ext cx="9866812" cy="540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Poll 4. While talking to your friends, you do not pay attention to the _____________ skills of your friend.</a:t>
            </a:r>
          </a:p>
          <a:p>
            <a:pPr marL="457200" indent="-457200">
              <a:buAutoNum type="alphaUcPeriod"/>
            </a:pPr>
            <a:r>
              <a:rPr lang="en-US" dirty="0" smtClean="0"/>
              <a:t>Written</a:t>
            </a:r>
          </a:p>
          <a:p>
            <a:pPr marL="457200" indent="-457200">
              <a:buAutoNum type="alphaUcPeriod"/>
            </a:pPr>
            <a:r>
              <a:rPr lang="en-US" dirty="0" smtClean="0"/>
              <a:t>Oral</a:t>
            </a:r>
          </a:p>
          <a:p>
            <a:pPr marL="457200" indent="-457200">
              <a:buAutoNum type="alphaUcPeriod"/>
            </a:pPr>
            <a:r>
              <a:rPr lang="en-US" dirty="0" smtClean="0"/>
              <a:t>Audio</a:t>
            </a:r>
          </a:p>
          <a:p>
            <a:pPr marL="457200" indent="-457200">
              <a:buAutoNum type="alphaUcPeriod"/>
            </a:pPr>
            <a:r>
              <a:rPr lang="en-US" dirty="0" smtClean="0"/>
              <a:t>Visual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16.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7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0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0" y="1576250"/>
            <a:ext cx="4833256" cy="870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Picture perception</a:t>
            </a:r>
            <a:endParaRPr lang="en-IN" sz="4800" dirty="0"/>
          </a:p>
        </p:txBody>
      </p:sp>
      <p:pic>
        <p:nvPicPr>
          <p:cNvPr id="4" name="Picture 8" descr="Leader Leads Office Staff, Colleagues Uphill. Purpose For The.. Royalty  Free Cliparts, Vectors, And Stock Illustration. Image 123863849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44" y="2856411"/>
            <a:ext cx="5928269" cy="34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17.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3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IOs: Don't Get Stuck in a Situational Leadership 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26" y="2342606"/>
            <a:ext cx="5651862" cy="363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75019" y="1166948"/>
            <a:ext cx="4833256" cy="870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Picture perception</a:t>
            </a:r>
            <a:endParaRPr lang="en-IN" sz="4800" dirty="0"/>
          </a:p>
        </p:txBody>
      </p:sp>
      <p:pic>
        <p:nvPicPr>
          <p:cNvPr id="4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0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18.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7 Cs of Communication - Interpersonal Skills Training from EP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58" y="1824446"/>
            <a:ext cx="6096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19.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3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Inspirational quote - Whatever words we utter should be chosen with care  for people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5"/>
          <a:stretch/>
        </p:blipFill>
        <p:spPr bwMode="auto">
          <a:xfrm>
            <a:off x="2734491" y="1480458"/>
            <a:ext cx="6731726" cy="47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81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537" y="870858"/>
            <a:ext cx="9866812" cy="540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Poll 5. While communicating, one should always tailor the conversation….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/>
              <a:t>a</a:t>
            </a:r>
            <a:r>
              <a:rPr lang="en-US" dirty="0" smtClean="0"/>
              <a:t>s per ones own needs</a:t>
            </a:r>
          </a:p>
          <a:p>
            <a:pPr marL="457200" indent="-457200">
              <a:buAutoNum type="alphaUcPeriod"/>
            </a:pPr>
            <a:r>
              <a:rPr lang="en-US" dirty="0"/>
              <a:t>c</a:t>
            </a:r>
            <a:r>
              <a:rPr lang="en-US" dirty="0" smtClean="0"/>
              <a:t>onsidering listener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20.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50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ow to Help Kids Manage Back-to-School Anxiety in the Covid Era - WS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89" y="2525511"/>
            <a:ext cx="5974079" cy="376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0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0" y="1576250"/>
            <a:ext cx="4833256" cy="870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Picture perception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21.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9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illage Life by MUTI on Dribb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631" y="2360023"/>
            <a:ext cx="5808616" cy="36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3396" y="1297576"/>
            <a:ext cx="4833256" cy="870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Picture perception</a:t>
            </a:r>
            <a:endParaRPr lang="en-IN" sz="4800" dirty="0"/>
          </a:p>
        </p:txBody>
      </p:sp>
      <p:pic>
        <p:nvPicPr>
          <p:cNvPr id="4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0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22.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7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16444514"/>
              </p:ext>
            </p:extLst>
          </p:nvPr>
        </p:nvGraphicFramePr>
        <p:xfrm>
          <a:off x="1605281" y="478970"/>
          <a:ext cx="8128000" cy="602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24.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2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7874" y="775063"/>
            <a:ext cx="9866812" cy="540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Poll 6. To be a good communicator, one does not need to speak but spectate others speaking.</a:t>
            </a:r>
            <a:endParaRPr lang="en-US" b="1" dirty="0" smtClean="0"/>
          </a:p>
          <a:p>
            <a:pPr marL="342900" indent="-342900">
              <a:buAutoNum type="alphaUcPeriod"/>
            </a:pPr>
            <a:r>
              <a:rPr lang="en-US" dirty="0" smtClean="0"/>
              <a:t>Yes</a:t>
            </a:r>
          </a:p>
          <a:p>
            <a:pPr marL="342900" indent="-342900">
              <a:buAutoNum type="alphaUcPeriod"/>
            </a:pPr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25.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8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26.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18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Viewing daily life through paint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54" y="2290354"/>
            <a:ext cx="6479177" cy="387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0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53396" y="1297576"/>
            <a:ext cx="4833256" cy="870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Picture perception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27.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909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llustrations of City Life by Ju Castelo | Illustration, Art, Draw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49" y="2420982"/>
            <a:ext cx="6381750" cy="38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0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53396" y="1297576"/>
            <a:ext cx="4833256" cy="870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Picture perception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28.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8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1948" y="2409237"/>
            <a:ext cx="785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i="0" dirty="0" smtClean="0">
                <a:solidFill>
                  <a:srgbClr val="333333"/>
                </a:solidFill>
                <a:effectLst/>
                <a:latin typeface="PT Serif"/>
              </a:rPr>
              <a:t>Prospects:</a:t>
            </a:r>
            <a:r>
              <a:rPr lang="en-US" sz="2800" dirty="0" smtClean="0"/>
              <a:t>opportunity </a:t>
            </a:r>
            <a:r>
              <a:rPr lang="en-US" sz="2800" dirty="0"/>
              <a:t>for success, promotion </a:t>
            </a:r>
            <a:r>
              <a:rPr lang="en-US" sz="2800" dirty="0" smtClean="0"/>
              <a:t>etc.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621948" y="3531011"/>
            <a:ext cx="7059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333333"/>
                </a:solidFill>
                <a:latin typeface="PT Serif"/>
              </a:rPr>
              <a:t>P</a:t>
            </a:r>
            <a:r>
              <a:rPr lang="en-IN" sz="2800" b="1" i="0" dirty="0" smtClean="0">
                <a:solidFill>
                  <a:srgbClr val="333333"/>
                </a:solidFill>
                <a:effectLst/>
                <a:latin typeface="PT Serif"/>
              </a:rPr>
              <a:t>ersonnel: </a:t>
            </a:r>
            <a:r>
              <a:rPr lang="en-US" sz="2800" b="0" i="0" dirty="0" smtClean="0">
                <a:solidFill>
                  <a:srgbClr val="333333"/>
                </a:solidFill>
                <a:effectLst/>
                <a:latin typeface="PT Serif"/>
              </a:rPr>
              <a:t>the people who work for a firm.</a:t>
            </a:r>
            <a:endParaRPr lang="en-IN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08543" y="4054231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PT Serif"/>
              </a:rPr>
              <a:t> 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96639" y="1012680"/>
            <a:ext cx="4476206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Vocab: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29.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198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71441"/>
              </p:ext>
            </p:extLst>
          </p:nvPr>
        </p:nvGraphicFramePr>
        <p:xfrm>
          <a:off x="3985433" y="3534183"/>
          <a:ext cx="4730496" cy="2270760"/>
        </p:xfrm>
        <a:graphic>
          <a:graphicData uri="http://schemas.openxmlformats.org/drawingml/2006/table">
            <a:tbl>
              <a:tblPr/>
              <a:tblGrid>
                <a:gridCol w="1576832">
                  <a:extLst>
                    <a:ext uri="{9D8B030D-6E8A-4147-A177-3AD203B41FA5}">
                      <a16:colId xmlns:a16="http://schemas.microsoft.com/office/drawing/2014/main" val="3007832880"/>
                    </a:ext>
                  </a:extLst>
                </a:gridCol>
                <a:gridCol w="1576832">
                  <a:extLst>
                    <a:ext uri="{9D8B030D-6E8A-4147-A177-3AD203B41FA5}">
                      <a16:colId xmlns:a16="http://schemas.microsoft.com/office/drawing/2014/main" val="701898747"/>
                    </a:ext>
                  </a:extLst>
                </a:gridCol>
                <a:gridCol w="1576832">
                  <a:extLst>
                    <a:ext uri="{9D8B030D-6E8A-4147-A177-3AD203B41FA5}">
                      <a16:colId xmlns:a16="http://schemas.microsoft.com/office/drawing/2014/main" val="557763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The elephant in the room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 obvious problem or controversial issue that no one wants to discuss.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We should have discussed our pending litigation, but no one wanted to talk about the elephant in the room.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78968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38003"/>
              </p:ext>
            </p:extLst>
          </p:nvPr>
        </p:nvGraphicFramePr>
        <p:xfrm>
          <a:off x="3985433" y="2086383"/>
          <a:ext cx="4730496" cy="1447800"/>
        </p:xfrm>
        <a:graphic>
          <a:graphicData uri="http://schemas.openxmlformats.org/drawingml/2006/table">
            <a:tbl>
              <a:tblPr/>
              <a:tblGrid>
                <a:gridCol w="1576832">
                  <a:extLst>
                    <a:ext uri="{9D8B030D-6E8A-4147-A177-3AD203B41FA5}">
                      <a16:colId xmlns:a16="http://schemas.microsoft.com/office/drawing/2014/main" val="1893698275"/>
                    </a:ext>
                  </a:extLst>
                </a:gridCol>
                <a:gridCol w="1576832">
                  <a:extLst>
                    <a:ext uri="{9D8B030D-6E8A-4147-A177-3AD203B41FA5}">
                      <a16:colId xmlns:a16="http://schemas.microsoft.com/office/drawing/2014/main" val="930155265"/>
                    </a:ext>
                  </a:extLst>
                </a:gridCol>
                <a:gridCol w="1576832">
                  <a:extLst>
                    <a:ext uri="{9D8B030D-6E8A-4147-A177-3AD203B41FA5}">
                      <a16:colId xmlns:a16="http://schemas.microsoft.com/office/drawing/2014/main" val="2694950051"/>
                    </a:ext>
                  </a:extLst>
                </a:gridCol>
              </a:tblGrid>
              <a:tr h="477474"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No-brainer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7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Something that is really obvious or easy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7F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Making money working for an investment bank is a no-brainer.</a:t>
                      </a:r>
                    </a:p>
                  </a:txBody>
                  <a:tcPr marL="38100" marR="38100" marT="38100" marB="38100">
                    <a:lnL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F7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7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8101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985433" y="1672046"/>
            <a:ext cx="1509676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Idioms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495109" y="1672045"/>
            <a:ext cx="161041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Meaning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105519" y="1668372"/>
            <a:ext cx="1610410" cy="418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Idioms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30.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9 Communication Games and Activities for Kids, Teens, and Stud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t="10695" r="3796" b="22311"/>
          <a:stretch/>
        </p:blipFill>
        <p:spPr bwMode="auto">
          <a:xfrm>
            <a:off x="286871" y="430306"/>
            <a:ext cx="11636188" cy="62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3.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01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ot Questions black letters white background 700 x 300 - Kentucky Three Day  Event, Equestrian Events Kentucky, Equine Dressage, Equine Jum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809" y="2225040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31.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205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hank You Free Motion Graphics &amp; Backgrounds Download Clips Production  Ele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123" y="2428149"/>
            <a:ext cx="4457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32.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0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697" y="696686"/>
            <a:ext cx="9866812" cy="540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Poll 1. Communication is a part of __________ skills.</a:t>
            </a:r>
          </a:p>
          <a:p>
            <a:pPr marL="342900" indent="-342900">
              <a:buAutoNum type="alphaUcPeriod"/>
            </a:pPr>
            <a:r>
              <a:rPr lang="en-US" dirty="0" smtClean="0"/>
              <a:t>Hard</a:t>
            </a:r>
          </a:p>
          <a:p>
            <a:pPr marL="342900" indent="-342900">
              <a:buAutoNum type="alphaUcPeriod"/>
            </a:pPr>
            <a:r>
              <a:rPr lang="en-US" dirty="0" smtClean="0"/>
              <a:t>Soft</a:t>
            </a:r>
          </a:p>
          <a:p>
            <a:pPr marL="342900" indent="-342900">
              <a:buAutoNum type="alphaUcPeriod"/>
            </a:pPr>
            <a:r>
              <a:rPr lang="en-US" dirty="0" smtClean="0"/>
              <a:t>Rough</a:t>
            </a:r>
          </a:p>
          <a:p>
            <a:pPr marL="342900" indent="-342900">
              <a:buAutoNum type="alphaUcPeriod"/>
            </a:pPr>
            <a:r>
              <a:rPr lang="en-US" dirty="0" smtClean="0"/>
              <a:t>Short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4.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4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WHAT IS COMMUNICATION AND&#10;BARRIER ?&#10;• Communication is the activity of conveying&#10;meaningful information. It requires a s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683" y="1306149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5794" y="69669"/>
            <a:ext cx="557349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5</a:t>
            </a:r>
            <a:r>
              <a:rPr lang="en-US" dirty="0" smtClean="0">
                <a:latin typeface="Arial Black" panose="020B0A04020102020204" pitchFamily="34" charset="0"/>
              </a:rPr>
              <a:t>.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5.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5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ommunications: Process, Importance, Types, Barriers with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62" y="1421674"/>
            <a:ext cx="5736681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6.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697" y="696686"/>
            <a:ext cx="9866812" cy="54080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Poll 2. The ________ is the person who transmits the message.</a:t>
            </a:r>
          </a:p>
          <a:p>
            <a:pPr marL="342900" indent="-342900">
              <a:buAutoNum type="alphaUcPeriod"/>
            </a:pPr>
            <a:r>
              <a:rPr lang="en-US" dirty="0" smtClean="0"/>
              <a:t>Receiver</a:t>
            </a:r>
          </a:p>
          <a:p>
            <a:pPr marL="342900" indent="-342900">
              <a:buAutoNum type="alphaUcPeriod"/>
            </a:pPr>
            <a:r>
              <a:rPr lang="en-US" dirty="0" smtClean="0"/>
              <a:t>Driver</a:t>
            </a:r>
          </a:p>
          <a:p>
            <a:pPr marL="342900" indent="-342900">
              <a:buAutoNum type="alphaUcPeriod"/>
            </a:pPr>
            <a:r>
              <a:rPr lang="en-US" dirty="0" smtClean="0"/>
              <a:t>Sender</a:t>
            </a:r>
          </a:p>
          <a:p>
            <a:pPr marL="342900" indent="-342900">
              <a:buAutoNum type="alphaUcPeriod"/>
            </a:pPr>
            <a:r>
              <a:rPr lang="en-US" dirty="0" smtClean="0"/>
              <a:t>Cleaner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7.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79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77197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27268" y="2542904"/>
            <a:ext cx="4728755" cy="3570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Two friends discussing about their upcoming project.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96936" y="1576251"/>
            <a:ext cx="4589417" cy="870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Role play</a:t>
            </a:r>
            <a:endParaRPr lang="en-IN" sz="4400" dirty="0"/>
          </a:p>
        </p:txBody>
      </p:sp>
      <p:sp>
        <p:nvSpPr>
          <p:cNvPr id="6" name="Rectangle 5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8.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8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7268" y="2542904"/>
            <a:ext cx="4728755" cy="35705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/>
              <a:t>Two friends meeting after long time. One is already working in Microsoft, other is looking for job.</a:t>
            </a:r>
            <a:endParaRPr lang="en-IN" dirty="0"/>
          </a:p>
        </p:txBody>
      </p:sp>
      <p:pic>
        <p:nvPicPr>
          <p:cNvPr id="2052" name="Picture 4" descr="Activity Clip Art - Royalty Free - GoGrap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3"/>
          <a:stretch/>
        </p:blipFill>
        <p:spPr bwMode="auto">
          <a:xfrm>
            <a:off x="77197" y="0"/>
            <a:ext cx="2276475" cy="166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96936" y="1576251"/>
            <a:ext cx="4589417" cy="8708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Role play</a:t>
            </a:r>
            <a:endParaRPr lang="en-IN" sz="4400" dirty="0"/>
          </a:p>
        </p:txBody>
      </p:sp>
      <p:sp>
        <p:nvSpPr>
          <p:cNvPr id="5" name="Rectangle 4"/>
          <p:cNvSpPr/>
          <p:nvPr/>
        </p:nvSpPr>
        <p:spPr>
          <a:xfrm>
            <a:off x="10546079" y="6265817"/>
            <a:ext cx="1645921" cy="5921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Slide 9.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6063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889</TotalTime>
  <Words>364</Words>
  <Application>Microsoft Office PowerPoint</Application>
  <PresentationFormat>Widescreen</PresentationFormat>
  <Paragraphs>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Black</vt:lpstr>
      <vt:lpstr>Corbel</vt:lpstr>
      <vt:lpstr>PT Serif</vt:lpstr>
      <vt:lpstr>Wingdings</vt:lpstr>
      <vt:lpstr>Wingdings 2</vt:lpstr>
      <vt:lpstr>Frame</vt:lpstr>
      <vt:lpstr>UNIT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40</cp:revision>
  <dcterms:created xsi:type="dcterms:W3CDTF">2020-10-16T13:05:35Z</dcterms:created>
  <dcterms:modified xsi:type="dcterms:W3CDTF">2020-10-20T14:14:34Z</dcterms:modified>
</cp:coreProperties>
</file>