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306" r:id="rId4"/>
    <p:sldId id="316" r:id="rId5"/>
    <p:sldId id="287" r:id="rId6"/>
    <p:sldId id="288" r:id="rId7"/>
    <p:sldId id="304" r:id="rId8"/>
    <p:sldId id="319" r:id="rId9"/>
    <p:sldId id="292" r:id="rId10"/>
    <p:sldId id="311" r:id="rId11"/>
    <p:sldId id="320" r:id="rId12"/>
    <p:sldId id="289" r:id="rId13"/>
    <p:sldId id="313" r:id="rId14"/>
    <p:sldId id="318" r:id="rId15"/>
    <p:sldId id="302" r:id="rId16"/>
    <p:sldId id="314" r:id="rId17"/>
    <p:sldId id="308" r:id="rId18"/>
    <p:sldId id="310" r:id="rId19"/>
    <p:sldId id="291" r:id="rId20"/>
    <p:sldId id="312" r:id="rId21"/>
    <p:sldId id="317" r:id="rId22"/>
    <p:sldId id="278" r:id="rId23"/>
    <p:sldId id="321" r:id="rId24"/>
    <p:sldId id="315" r:id="rId25"/>
    <p:sldId id="32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95735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22419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327607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334337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369631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8012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3355271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150409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360328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244394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E979BD-6223-4C4B-8EDB-85BC4E459F29}" type="datetimeFigureOut">
              <a:rPr lang="en-IN" smtClean="0"/>
              <a:t>20-10-2020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2F585D-7859-4E6E-BD1B-9998777AA3C0}" type="slidenum">
              <a:rPr lang="en-IN" smtClean="0"/>
              <a:t>‹#›</a:t>
            </a:fld>
            <a:endParaRPr lang="en-IN" dirty="0"/>
          </a:p>
        </p:txBody>
      </p:sp>
    </p:spTree>
    <p:extLst>
      <p:ext uri="{BB962C8B-B14F-4D97-AF65-F5344CB8AC3E}">
        <p14:creationId xmlns:p14="http://schemas.microsoft.com/office/powerpoint/2010/main" val="352716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979BD-6223-4C4B-8EDB-85BC4E459F29}" type="datetimeFigureOut">
              <a:rPr lang="en-IN" smtClean="0"/>
              <a:t>20-10-2020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F585D-7859-4E6E-BD1B-9998777AA3C0}" type="slidenum">
              <a:rPr lang="en-IN" smtClean="0"/>
              <a:t>‹#›</a:t>
            </a:fld>
            <a:endParaRPr lang="en-IN" dirty="0"/>
          </a:p>
        </p:txBody>
      </p:sp>
    </p:spTree>
    <p:extLst>
      <p:ext uri="{BB962C8B-B14F-4D97-AF65-F5344CB8AC3E}">
        <p14:creationId xmlns:p14="http://schemas.microsoft.com/office/powerpoint/2010/main" val="2636018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3344091"/>
          </a:xfrm>
        </p:spPr>
        <p:txBody>
          <a:bodyPr>
            <a:normAutofit fontScale="90000"/>
          </a:bodyPr>
          <a:lstStyle/>
          <a:p>
            <a:r>
              <a:rPr lang="en-US" dirty="0" smtClean="0">
                <a:solidFill>
                  <a:srgbClr val="FF0066"/>
                </a:solidFill>
              </a:rPr>
              <a:t/>
            </a:r>
            <a:br>
              <a:rPr lang="en-US" dirty="0" smtClean="0">
                <a:solidFill>
                  <a:srgbClr val="FF0066"/>
                </a:solidFill>
              </a:rPr>
            </a:br>
            <a:r>
              <a:rPr lang="en-US" dirty="0">
                <a:solidFill>
                  <a:srgbClr val="FF0066"/>
                </a:solidFill>
              </a:rPr>
              <a:t/>
            </a:r>
            <a:br>
              <a:rPr lang="en-US" dirty="0">
                <a:solidFill>
                  <a:srgbClr val="FF0066"/>
                </a:solidFill>
              </a:rPr>
            </a:br>
            <a:r>
              <a:rPr lang="en-US" dirty="0" smtClean="0">
                <a:solidFill>
                  <a:srgbClr val="FF0066"/>
                </a:solidFill>
              </a:rPr>
              <a:t/>
            </a:r>
            <a:br>
              <a:rPr lang="en-US" dirty="0" smtClean="0">
                <a:solidFill>
                  <a:srgbClr val="FF0066"/>
                </a:solidFill>
              </a:rPr>
            </a:br>
            <a:r>
              <a:rPr lang="en-US" b="1" dirty="0" smtClean="0"/>
              <a:t>UNIT II</a:t>
            </a:r>
            <a:r>
              <a:rPr lang="en-US" dirty="0" smtClean="0">
                <a:solidFill>
                  <a:srgbClr val="FF0066"/>
                </a:solidFill>
              </a:rPr>
              <a:t/>
            </a:r>
            <a:br>
              <a:rPr lang="en-US" dirty="0" smtClean="0">
                <a:solidFill>
                  <a:srgbClr val="FF0066"/>
                </a:solidFill>
              </a:rPr>
            </a:br>
            <a:r>
              <a:rPr lang="en-US" dirty="0" smtClean="0">
                <a:solidFill>
                  <a:srgbClr val="FF0066"/>
                </a:solidFill>
              </a:rPr>
              <a:t>MASTERING COMMUNICATION SKILLS</a:t>
            </a:r>
            <a:r>
              <a:rPr lang="en-IN" dirty="0" smtClean="0">
                <a:solidFill>
                  <a:srgbClr val="FF0066"/>
                </a:solidFill>
              </a:rPr>
              <a:t/>
            </a:r>
            <a:br>
              <a:rPr lang="en-IN" dirty="0" smtClean="0">
                <a:solidFill>
                  <a:srgbClr val="FF0066"/>
                </a:solidFill>
              </a:rPr>
            </a:br>
            <a:endParaRPr lang="en-IN" dirty="0">
              <a:solidFill>
                <a:srgbClr val="FF0066"/>
              </a:solidFill>
            </a:endParaRPr>
          </a:p>
        </p:txBody>
      </p:sp>
      <p:sp>
        <p:nvSpPr>
          <p:cNvPr id="3" name="Subtitle 2"/>
          <p:cNvSpPr>
            <a:spLocks noGrp="1"/>
          </p:cNvSpPr>
          <p:nvPr>
            <p:ph type="subTitle" idx="1"/>
          </p:nvPr>
        </p:nvSpPr>
        <p:spPr/>
        <p:txBody>
          <a:bodyPr/>
          <a:lstStyle/>
          <a:p>
            <a:endParaRPr lang="en-IN" dirty="0"/>
          </a:p>
        </p:txBody>
      </p:sp>
      <p:pic>
        <p:nvPicPr>
          <p:cNvPr id="4" name="Picture 2" descr="Of learning and teaching - Reputation Today"/>
          <p:cNvPicPr>
            <a:picLocks noChangeAspect="1" noChangeArrowheads="1"/>
          </p:cNvPicPr>
          <p:nvPr/>
        </p:nvPicPr>
        <p:blipFill rotWithShape="1">
          <a:blip r:embed="rId2">
            <a:extLst>
              <a:ext uri="{28A0092B-C50C-407E-A947-70E740481C1C}">
                <a14:useLocalDpi xmlns:a14="http://schemas.microsoft.com/office/drawing/2010/main" val="0"/>
              </a:ext>
            </a:extLst>
          </a:blip>
          <a:srcRect t="7082"/>
          <a:stretch/>
        </p:blipFill>
        <p:spPr bwMode="auto">
          <a:xfrm>
            <a:off x="1524000" y="2830287"/>
            <a:ext cx="9353006" cy="3405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a:t>
            </a:r>
            <a:endParaRPr lang="en-IN" dirty="0"/>
          </a:p>
        </p:txBody>
      </p:sp>
    </p:spTree>
    <p:extLst>
      <p:ext uri="{BB962C8B-B14F-4D97-AF65-F5344CB8AC3E}">
        <p14:creationId xmlns:p14="http://schemas.microsoft.com/office/powerpoint/2010/main" val="317803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TO OVERCOME ?&#10;• Cross culture environment.&#10;• Have a thorough knowledge of your&#10;counterpart’s culture background.&#10;• 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33" y="1584824"/>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10.</a:t>
            </a:r>
            <a:endParaRPr lang="en-IN" dirty="0"/>
          </a:p>
        </p:txBody>
      </p:sp>
    </p:spTree>
    <p:extLst>
      <p:ext uri="{BB962C8B-B14F-4D97-AF65-F5344CB8AC3E}">
        <p14:creationId xmlns:p14="http://schemas.microsoft.com/office/powerpoint/2010/main" val="27823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2638922"/>
            <a:ext cx="6096000" cy="1754326"/>
          </a:xfrm>
          <a:prstGeom prst="rect">
            <a:avLst/>
          </a:prstGeom>
        </p:spPr>
        <p:txBody>
          <a:bodyPr>
            <a:spAutoFit/>
          </a:bodyPr>
          <a:lstStyle/>
          <a:p>
            <a:r>
              <a:rPr lang="en-US" dirty="0">
                <a:solidFill>
                  <a:srgbClr val="3A3A3A"/>
                </a:solidFill>
                <a:latin typeface="Open Sans"/>
              </a:rPr>
              <a:t> </a:t>
            </a:r>
            <a:r>
              <a:rPr lang="en-US" dirty="0" smtClean="0">
                <a:solidFill>
                  <a:srgbClr val="3A3A3A"/>
                </a:solidFill>
                <a:latin typeface="Open Sans"/>
              </a:rPr>
              <a:t>Poll 3. </a:t>
            </a:r>
            <a:r>
              <a:rPr lang="en-US" b="1" dirty="0" smtClean="0">
                <a:solidFill>
                  <a:srgbClr val="3A3A3A"/>
                </a:solidFill>
                <a:latin typeface="Open Sans"/>
              </a:rPr>
              <a:t>Which of these barriers occur when people belong to different religious backgrounds?</a:t>
            </a:r>
            <a:r>
              <a:rPr lang="en-US" b="1" dirty="0" smtClean="0"/>
              <a:t/>
            </a:r>
            <a:br>
              <a:rPr lang="en-US" b="1" dirty="0" smtClean="0"/>
            </a:br>
            <a:r>
              <a:rPr lang="en-US" dirty="0" smtClean="0">
                <a:solidFill>
                  <a:srgbClr val="FF0000"/>
                </a:solidFill>
                <a:latin typeface="Open Sans"/>
              </a:rPr>
              <a:t>a</a:t>
            </a:r>
            <a:r>
              <a:rPr lang="en-US" dirty="0">
                <a:solidFill>
                  <a:srgbClr val="FF0000"/>
                </a:solidFill>
                <a:latin typeface="Open Sans"/>
              </a:rPr>
              <a:t>) Physical barriers</a:t>
            </a:r>
            <a:r>
              <a:rPr lang="en-US" dirty="0">
                <a:solidFill>
                  <a:srgbClr val="FF0000"/>
                </a:solidFill>
              </a:rPr>
              <a:t/>
            </a:r>
            <a:br>
              <a:rPr lang="en-US" dirty="0">
                <a:solidFill>
                  <a:srgbClr val="FF0000"/>
                </a:solidFill>
              </a:rPr>
            </a:br>
            <a:r>
              <a:rPr lang="en-US" dirty="0">
                <a:solidFill>
                  <a:srgbClr val="FF0000"/>
                </a:solidFill>
                <a:latin typeface="Open Sans"/>
              </a:rPr>
              <a:t>b) Linguistic barriers</a:t>
            </a:r>
            <a:r>
              <a:rPr lang="en-US" dirty="0">
                <a:solidFill>
                  <a:srgbClr val="FF0000"/>
                </a:solidFill>
              </a:rPr>
              <a:t/>
            </a:r>
            <a:br>
              <a:rPr lang="en-US" dirty="0">
                <a:solidFill>
                  <a:srgbClr val="FF0000"/>
                </a:solidFill>
              </a:rPr>
            </a:br>
            <a:r>
              <a:rPr lang="en-US" dirty="0">
                <a:solidFill>
                  <a:srgbClr val="FF0000"/>
                </a:solidFill>
                <a:latin typeface="Open Sans"/>
              </a:rPr>
              <a:t>c) Cultural barriers</a:t>
            </a:r>
            <a:r>
              <a:rPr lang="en-US" dirty="0">
                <a:solidFill>
                  <a:srgbClr val="FF0000"/>
                </a:solidFill>
              </a:rPr>
              <a:t/>
            </a:r>
            <a:br>
              <a:rPr lang="en-US" dirty="0">
                <a:solidFill>
                  <a:srgbClr val="FF0000"/>
                </a:solidFill>
              </a:rPr>
            </a:br>
            <a:r>
              <a:rPr lang="en-US" dirty="0">
                <a:solidFill>
                  <a:srgbClr val="FF0000"/>
                </a:solidFill>
                <a:latin typeface="Open Sans"/>
              </a:rPr>
              <a:t>d) Speech decoding</a:t>
            </a:r>
            <a:endParaRPr lang="en-IN" dirty="0">
              <a:solidFill>
                <a:srgbClr val="FF000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11.</a:t>
            </a:r>
            <a:endParaRPr lang="en-IN" dirty="0"/>
          </a:p>
        </p:txBody>
      </p:sp>
    </p:spTree>
    <p:extLst>
      <p:ext uri="{BB962C8B-B14F-4D97-AF65-F5344CB8AC3E}">
        <p14:creationId xmlns:p14="http://schemas.microsoft.com/office/powerpoint/2010/main" val="169051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are Psychological Barriers? definition and meaning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151" y="2030820"/>
            <a:ext cx="5722711" cy="285468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05691" y="696686"/>
            <a:ext cx="1349828" cy="1158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u="sng" dirty="0" smtClean="0"/>
              <a:t>3.</a:t>
            </a:r>
            <a:endParaRPr lang="en-IN" sz="3200" b="1" u="sng" dirty="0"/>
          </a:p>
        </p:txBody>
      </p:sp>
      <p:sp>
        <p:nvSpPr>
          <p:cNvPr id="4" name="Rectangle 3"/>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12.</a:t>
            </a:r>
            <a:endParaRPr lang="en-IN" dirty="0"/>
          </a:p>
        </p:txBody>
      </p:sp>
    </p:spTree>
    <p:extLst>
      <p:ext uri="{BB962C8B-B14F-4D97-AF65-F5344CB8AC3E}">
        <p14:creationId xmlns:p14="http://schemas.microsoft.com/office/powerpoint/2010/main" val="99106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to overcome&#10;• Motivation and commitment to change.&#10;• Peer or mentor support .&#10;• Practice expressing recognition .&#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992" y="1367109"/>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13.</a:t>
            </a:r>
            <a:endParaRPr lang="en-IN" dirty="0"/>
          </a:p>
        </p:txBody>
      </p:sp>
    </p:spTree>
    <p:extLst>
      <p:ext uri="{BB962C8B-B14F-4D97-AF65-F5344CB8AC3E}">
        <p14:creationId xmlns:p14="http://schemas.microsoft.com/office/powerpoint/2010/main" val="31539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342" y="2334123"/>
            <a:ext cx="6096000" cy="1754326"/>
          </a:xfrm>
          <a:prstGeom prst="rect">
            <a:avLst/>
          </a:prstGeom>
        </p:spPr>
        <p:txBody>
          <a:bodyPr>
            <a:spAutoFit/>
          </a:bodyPr>
          <a:lstStyle/>
          <a:p>
            <a:r>
              <a:rPr lang="en-US" b="1" dirty="0" smtClean="0">
                <a:solidFill>
                  <a:srgbClr val="3A3A3A"/>
                </a:solidFill>
                <a:latin typeface="Open Sans"/>
              </a:rPr>
              <a:t>Poll 4. Which </a:t>
            </a:r>
            <a:r>
              <a:rPr lang="en-US" b="1" dirty="0">
                <a:solidFill>
                  <a:srgbClr val="3A3A3A"/>
                </a:solidFill>
                <a:latin typeface="Open Sans"/>
              </a:rPr>
              <a:t>of these must be avoided for effective communication?</a:t>
            </a:r>
            <a:r>
              <a:rPr lang="en-US" b="1" dirty="0"/>
              <a:t/>
            </a:r>
            <a:br>
              <a:rPr lang="en-US" b="1" dirty="0"/>
            </a:br>
            <a:r>
              <a:rPr lang="en-US" dirty="0">
                <a:solidFill>
                  <a:srgbClr val="FF0000"/>
                </a:solidFill>
                <a:latin typeface="Open Sans"/>
              </a:rPr>
              <a:t>a) Sharing of activity</a:t>
            </a:r>
            <a:r>
              <a:rPr lang="en-US" dirty="0">
                <a:solidFill>
                  <a:srgbClr val="FF0000"/>
                </a:solidFill>
              </a:rPr>
              <a:t/>
            </a:r>
            <a:br>
              <a:rPr lang="en-US" dirty="0">
                <a:solidFill>
                  <a:srgbClr val="FF0000"/>
                </a:solidFill>
              </a:rPr>
            </a:br>
            <a:r>
              <a:rPr lang="en-US" dirty="0">
                <a:solidFill>
                  <a:srgbClr val="FF0000"/>
                </a:solidFill>
                <a:latin typeface="Open Sans"/>
              </a:rPr>
              <a:t>b) Listening</a:t>
            </a:r>
            <a:r>
              <a:rPr lang="en-US" dirty="0">
                <a:solidFill>
                  <a:srgbClr val="FF0000"/>
                </a:solidFill>
              </a:rPr>
              <a:t/>
            </a:r>
            <a:br>
              <a:rPr lang="en-US" dirty="0">
                <a:solidFill>
                  <a:srgbClr val="FF0000"/>
                </a:solidFill>
              </a:rPr>
            </a:br>
            <a:r>
              <a:rPr lang="en-US" dirty="0">
                <a:solidFill>
                  <a:srgbClr val="FF0000"/>
                </a:solidFill>
                <a:latin typeface="Open Sans"/>
              </a:rPr>
              <a:t>c) Ambiguity</a:t>
            </a:r>
            <a:r>
              <a:rPr lang="en-US" dirty="0">
                <a:solidFill>
                  <a:srgbClr val="FF0000"/>
                </a:solidFill>
              </a:rPr>
              <a:t/>
            </a:r>
            <a:br>
              <a:rPr lang="en-US" dirty="0">
                <a:solidFill>
                  <a:srgbClr val="FF0000"/>
                </a:solidFill>
              </a:rPr>
            </a:br>
            <a:r>
              <a:rPr lang="en-US" dirty="0">
                <a:solidFill>
                  <a:srgbClr val="FF0000"/>
                </a:solidFill>
                <a:latin typeface="Open Sans"/>
              </a:rPr>
              <a:t>d) Politeness</a:t>
            </a:r>
            <a:endParaRPr lang="en-IN" dirty="0">
              <a:solidFill>
                <a:srgbClr val="FF000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14.</a:t>
            </a:r>
            <a:endParaRPr lang="en-IN" dirty="0"/>
          </a:p>
        </p:txBody>
      </p:sp>
    </p:spTree>
    <p:extLst>
      <p:ext uri="{BB962C8B-B14F-4D97-AF65-F5344CB8AC3E}">
        <p14:creationId xmlns:p14="http://schemas.microsoft.com/office/powerpoint/2010/main" val="379158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PT - What Is Communication? PowerPoint Presentation, free download -  ID:6742514"/>
          <p:cNvPicPr>
            <a:picLocks noChangeAspect="1" noChangeArrowheads="1"/>
          </p:cNvPicPr>
          <p:nvPr/>
        </p:nvPicPr>
        <p:blipFill rotWithShape="1">
          <a:blip r:embed="rId2">
            <a:extLst>
              <a:ext uri="{28A0092B-C50C-407E-A947-70E740481C1C}">
                <a14:useLocalDpi xmlns:a14="http://schemas.microsoft.com/office/drawing/2010/main" val="0"/>
              </a:ext>
            </a:extLst>
          </a:blip>
          <a:srcRect b="12083"/>
          <a:stretch/>
        </p:blipFill>
        <p:spPr bwMode="auto">
          <a:xfrm>
            <a:off x="1933303" y="714102"/>
            <a:ext cx="7697198" cy="495517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05691" y="696686"/>
            <a:ext cx="1349828" cy="1158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u="sng" dirty="0"/>
              <a:t>4</a:t>
            </a:r>
            <a:r>
              <a:rPr lang="en-US" sz="3200" b="1" u="sng" dirty="0" smtClean="0"/>
              <a:t>.</a:t>
            </a:r>
            <a:endParaRPr lang="en-IN" sz="3200" b="1" u="sng" dirty="0"/>
          </a:p>
        </p:txBody>
      </p:sp>
      <p:sp>
        <p:nvSpPr>
          <p:cNvPr id="4" name="Rectangle 3"/>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15.</a:t>
            </a:r>
            <a:endParaRPr lang="en-IN" dirty="0"/>
          </a:p>
        </p:txBody>
      </p:sp>
    </p:spTree>
    <p:extLst>
      <p:ext uri="{BB962C8B-B14F-4D97-AF65-F5344CB8AC3E}">
        <p14:creationId xmlns:p14="http://schemas.microsoft.com/office/powerpoint/2010/main" val="143253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OW TO OVERCOME?&#10;• Start by listening to others.&#10;• Clarify if there is confusion.&#10;• Stay calm and be positive.&#10; "/>
          <p:cNvPicPr>
            <a:picLocks noChangeAspect="1" noChangeArrowheads="1"/>
          </p:cNvPicPr>
          <p:nvPr/>
        </p:nvPicPr>
        <p:blipFill rotWithShape="1">
          <a:blip r:embed="rId2">
            <a:extLst>
              <a:ext uri="{28A0092B-C50C-407E-A947-70E740481C1C}">
                <a14:useLocalDpi xmlns:a14="http://schemas.microsoft.com/office/drawing/2010/main" val="0"/>
              </a:ext>
            </a:extLst>
          </a:blip>
          <a:srcRect b="51133"/>
          <a:stretch/>
        </p:blipFill>
        <p:spPr bwMode="auto">
          <a:xfrm>
            <a:off x="2881359" y="1959292"/>
            <a:ext cx="6076950" cy="22295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16.</a:t>
            </a:r>
            <a:endParaRPr lang="en-IN" dirty="0"/>
          </a:p>
        </p:txBody>
      </p:sp>
    </p:spTree>
    <p:extLst>
      <p:ext uri="{BB962C8B-B14F-4D97-AF65-F5344CB8AC3E}">
        <p14:creationId xmlns:p14="http://schemas.microsoft.com/office/powerpoint/2010/main" val="295654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rriers Of Commun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t="22335" b="34718"/>
          <a:stretch/>
        </p:blipFill>
        <p:spPr bwMode="auto">
          <a:xfrm>
            <a:off x="2045335" y="2220686"/>
            <a:ext cx="6076950" cy="19594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0023" y="957943"/>
            <a:ext cx="5669280" cy="11234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Physical Barrier</a:t>
            </a:r>
            <a:endParaRPr lang="en-IN" sz="4000" dirty="0"/>
          </a:p>
        </p:txBody>
      </p:sp>
      <p:sp>
        <p:nvSpPr>
          <p:cNvPr id="5" name="Oval 4"/>
          <p:cNvSpPr/>
          <p:nvPr/>
        </p:nvSpPr>
        <p:spPr>
          <a:xfrm>
            <a:off x="695507" y="513806"/>
            <a:ext cx="1349828" cy="1158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u="sng" dirty="0" smtClean="0"/>
              <a:t>5.</a:t>
            </a:r>
            <a:endParaRPr lang="en-IN" sz="3200" b="1" u="sng" dirty="0"/>
          </a:p>
        </p:txBody>
      </p:sp>
      <p:sp>
        <p:nvSpPr>
          <p:cNvPr id="6" name="Rectangle 5"/>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17.</a:t>
            </a:r>
            <a:endParaRPr lang="en-IN" dirty="0"/>
          </a:p>
        </p:txBody>
      </p:sp>
    </p:spTree>
    <p:extLst>
      <p:ext uri="{BB962C8B-B14F-4D97-AF65-F5344CB8AC3E}">
        <p14:creationId xmlns:p14="http://schemas.microsoft.com/office/powerpoint/2010/main" val="30947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OVERCOME?&#10;• To be updated with latest technologies.&#10;• Choosing a suitable environment.&#10;• Removing obstacle.&#10;• Mak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403" y="1602241"/>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18.</a:t>
            </a:r>
            <a:endParaRPr lang="en-IN" dirty="0"/>
          </a:p>
        </p:txBody>
      </p:sp>
    </p:spTree>
    <p:extLst>
      <p:ext uri="{BB962C8B-B14F-4D97-AF65-F5344CB8AC3E}">
        <p14:creationId xmlns:p14="http://schemas.microsoft.com/office/powerpoint/2010/main" val="4187014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 are Organizational Barriers? definition and meaning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117" y="1802538"/>
            <a:ext cx="4762500" cy="328612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95507" y="513806"/>
            <a:ext cx="1349828" cy="1158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u="sng" dirty="0"/>
              <a:t>6</a:t>
            </a:r>
            <a:r>
              <a:rPr lang="en-US" sz="3200" b="1" u="sng" dirty="0" smtClean="0"/>
              <a:t>.</a:t>
            </a:r>
            <a:endParaRPr lang="en-IN" sz="3200" b="1" u="sng" dirty="0"/>
          </a:p>
        </p:txBody>
      </p:sp>
      <p:sp>
        <p:nvSpPr>
          <p:cNvPr id="5" name="Rectangle 4"/>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19.</a:t>
            </a:r>
            <a:endParaRPr lang="en-IN" dirty="0"/>
          </a:p>
        </p:txBody>
      </p:sp>
    </p:spTree>
    <p:extLst>
      <p:ext uri="{BB962C8B-B14F-4D97-AF65-F5344CB8AC3E}">
        <p14:creationId xmlns:p14="http://schemas.microsoft.com/office/powerpoint/2010/main" val="148607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2031325"/>
          </a:xfrm>
          <a:prstGeom prst="rect">
            <a:avLst/>
          </a:prstGeom>
        </p:spPr>
        <p:txBody>
          <a:bodyPr>
            <a:spAutoFit/>
          </a:bodyPr>
          <a:lstStyle/>
          <a:p>
            <a:r>
              <a:rPr lang="en-US" b="1" i="1" dirty="0" smtClean="0">
                <a:solidFill>
                  <a:srgbClr val="00B0F0"/>
                </a:solidFill>
                <a:effectLst/>
                <a:latin typeface="Open Sans"/>
              </a:rPr>
              <a:t>Communication, at its simplest, is the act of transferring information from one place to another. It may be vocally (using voice), written (using printed or digital media such as books, magazines, websites or emails), visually (using logos, maps, charts or graphs) or non-verbally (using body language, gestures and the tone and pitch of voice).</a:t>
            </a:r>
            <a:endParaRPr lang="en-IN" b="1" i="1" dirty="0">
              <a:solidFill>
                <a:srgbClr val="00B0F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2.</a:t>
            </a:r>
            <a:endParaRPr lang="en-IN" dirty="0"/>
          </a:p>
        </p:txBody>
      </p:sp>
    </p:spTree>
    <p:extLst>
      <p:ext uri="{BB962C8B-B14F-4D97-AF65-F5344CB8AC3E}">
        <p14:creationId xmlns:p14="http://schemas.microsoft.com/office/powerpoint/2010/main" val="231268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W TO OVERCOME?&#10;• Poor structure to the communication.&#10;• A weak delivery.&#10;• The use of the wrong medium to deliver the&#10;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46" y="1462904"/>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20.</a:t>
            </a:r>
            <a:endParaRPr lang="en-IN" dirty="0"/>
          </a:p>
        </p:txBody>
      </p:sp>
    </p:spTree>
    <p:extLst>
      <p:ext uri="{BB962C8B-B14F-4D97-AF65-F5344CB8AC3E}">
        <p14:creationId xmlns:p14="http://schemas.microsoft.com/office/powerpoint/2010/main" val="357857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091" y="2698207"/>
            <a:ext cx="6096000" cy="1200329"/>
          </a:xfrm>
          <a:prstGeom prst="rect">
            <a:avLst/>
          </a:prstGeom>
        </p:spPr>
        <p:txBody>
          <a:bodyPr>
            <a:spAutoFit/>
          </a:bodyPr>
          <a:lstStyle/>
          <a:p>
            <a:r>
              <a:rPr lang="en-US" b="1" dirty="0" smtClean="0">
                <a:solidFill>
                  <a:srgbClr val="3A3A3A"/>
                </a:solidFill>
                <a:latin typeface="Open Sans"/>
              </a:rPr>
              <a:t>Poll 5. Communication </a:t>
            </a:r>
            <a:r>
              <a:rPr lang="en-US" b="1" dirty="0">
                <a:solidFill>
                  <a:srgbClr val="3A3A3A"/>
                </a:solidFill>
                <a:latin typeface="Open Sans"/>
              </a:rPr>
              <a:t>should serve as a conflict- reduction exercise.</a:t>
            </a:r>
            <a:r>
              <a:rPr lang="en-US" b="1" dirty="0"/>
              <a:t/>
            </a:r>
            <a:br>
              <a:rPr lang="en-US" b="1" dirty="0"/>
            </a:br>
            <a:r>
              <a:rPr lang="en-US" dirty="0">
                <a:solidFill>
                  <a:srgbClr val="FF0000"/>
                </a:solidFill>
                <a:latin typeface="Open Sans"/>
              </a:rPr>
              <a:t>a) True</a:t>
            </a:r>
            <a:r>
              <a:rPr lang="en-US" dirty="0">
                <a:solidFill>
                  <a:srgbClr val="FF0000"/>
                </a:solidFill>
              </a:rPr>
              <a:t/>
            </a:r>
            <a:br>
              <a:rPr lang="en-US" dirty="0">
                <a:solidFill>
                  <a:srgbClr val="FF0000"/>
                </a:solidFill>
              </a:rPr>
            </a:br>
            <a:r>
              <a:rPr lang="en-US" dirty="0">
                <a:solidFill>
                  <a:srgbClr val="FF0000"/>
                </a:solidFill>
                <a:latin typeface="Open Sans"/>
              </a:rPr>
              <a:t>b) False</a:t>
            </a:r>
            <a:endParaRPr lang="en-IN" dirty="0">
              <a:solidFill>
                <a:srgbClr val="FF000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21.</a:t>
            </a:r>
            <a:endParaRPr lang="en-IN" dirty="0"/>
          </a:p>
        </p:txBody>
      </p:sp>
    </p:spTree>
    <p:extLst>
      <p:ext uri="{BB962C8B-B14F-4D97-AF65-F5344CB8AC3E}">
        <p14:creationId xmlns:p14="http://schemas.microsoft.com/office/powerpoint/2010/main" val="330604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199" y="2014419"/>
            <a:ext cx="6096000" cy="2308324"/>
          </a:xfrm>
          <a:prstGeom prst="rect">
            <a:avLst/>
          </a:prstGeom>
        </p:spPr>
        <p:txBody>
          <a:bodyPr>
            <a:spAutoFit/>
          </a:bodyPr>
          <a:lstStyle/>
          <a:p>
            <a:r>
              <a:rPr lang="en-US" b="1" dirty="0">
                <a:solidFill>
                  <a:srgbClr val="000000"/>
                </a:solidFill>
                <a:latin typeface="Open Sans"/>
              </a:rPr>
              <a:t>Importance of Communication</a:t>
            </a:r>
          </a:p>
          <a:p>
            <a:r>
              <a:rPr lang="en-US" dirty="0">
                <a:solidFill>
                  <a:srgbClr val="000000"/>
                </a:solidFill>
                <a:latin typeface="Open Sans"/>
              </a:rPr>
              <a:t>1. The Basis of Co-ordination</a:t>
            </a:r>
          </a:p>
          <a:p>
            <a:r>
              <a:rPr lang="en-US" dirty="0" smtClean="0">
                <a:solidFill>
                  <a:srgbClr val="000000"/>
                </a:solidFill>
                <a:latin typeface="Open Sans"/>
              </a:rPr>
              <a:t>2</a:t>
            </a:r>
            <a:r>
              <a:rPr lang="en-US" dirty="0">
                <a:solidFill>
                  <a:srgbClr val="000000"/>
                </a:solidFill>
                <a:latin typeface="Open Sans"/>
              </a:rPr>
              <a:t>. Fluent </a:t>
            </a:r>
            <a:r>
              <a:rPr lang="en-US" dirty="0" smtClean="0">
                <a:solidFill>
                  <a:srgbClr val="000000"/>
                </a:solidFill>
                <a:latin typeface="Open Sans"/>
              </a:rPr>
              <a:t>Working</a:t>
            </a:r>
          </a:p>
          <a:p>
            <a:r>
              <a:rPr lang="en-US" dirty="0" smtClean="0"/>
              <a:t>3</a:t>
            </a:r>
            <a:r>
              <a:rPr lang="en-US" dirty="0"/>
              <a:t>. The Basis of Decision Making</a:t>
            </a:r>
          </a:p>
          <a:p>
            <a:r>
              <a:rPr lang="en-US" dirty="0" smtClean="0"/>
              <a:t>4</a:t>
            </a:r>
            <a:r>
              <a:rPr lang="en-US" dirty="0"/>
              <a:t>. Increases Managerial Efficiency</a:t>
            </a:r>
          </a:p>
          <a:p>
            <a:r>
              <a:rPr lang="en-US" dirty="0" smtClean="0"/>
              <a:t>5</a:t>
            </a:r>
            <a:r>
              <a:rPr lang="en-US" dirty="0"/>
              <a:t>. Increases Cooperation and Organizational Peace</a:t>
            </a:r>
          </a:p>
          <a:p>
            <a:r>
              <a:rPr lang="en-US" dirty="0" smtClean="0"/>
              <a:t>6</a:t>
            </a:r>
            <a:r>
              <a:rPr lang="en-US" dirty="0"/>
              <a:t>. Boosts Morale of the Employees</a:t>
            </a:r>
          </a:p>
          <a:p>
            <a:endParaRPr lang="en-US" dirty="0">
              <a:solidFill>
                <a:srgbClr val="000000"/>
              </a:solidFill>
              <a:latin typeface="Open Sans"/>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22.</a:t>
            </a:r>
            <a:endParaRPr lang="en-IN" dirty="0"/>
          </a:p>
        </p:txBody>
      </p:sp>
    </p:spTree>
    <p:extLst>
      <p:ext uri="{BB962C8B-B14F-4D97-AF65-F5344CB8AC3E}">
        <p14:creationId xmlns:p14="http://schemas.microsoft.com/office/powerpoint/2010/main" val="3371931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845" y="2966497"/>
            <a:ext cx="6096000" cy="1200329"/>
          </a:xfrm>
          <a:prstGeom prst="rect">
            <a:avLst/>
          </a:prstGeom>
        </p:spPr>
        <p:txBody>
          <a:bodyPr>
            <a:spAutoFit/>
          </a:bodyPr>
          <a:lstStyle/>
          <a:p>
            <a:r>
              <a:rPr lang="en-US" b="1" dirty="0" smtClean="0"/>
              <a:t>Poll 6. To </a:t>
            </a:r>
            <a:r>
              <a:rPr lang="en-US" b="1" dirty="0"/>
              <a:t>be a good communicator, one does not need to speak but spectate others speaking</a:t>
            </a:r>
            <a:r>
              <a:rPr lang="en-US" b="1" dirty="0" smtClean="0"/>
              <a:t>.</a:t>
            </a:r>
          </a:p>
          <a:p>
            <a:r>
              <a:rPr lang="en-US" b="1" dirty="0" smtClean="0">
                <a:solidFill>
                  <a:srgbClr val="FF0000"/>
                </a:solidFill>
              </a:rPr>
              <a:t>YES</a:t>
            </a:r>
          </a:p>
          <a:p>
            <a:r>
              <a:rPr lang="en-US" b="1" dirty="0" smtClean="0">
                <a:solidFill>
                  <a:srgbClr val="FF0000"/>
                </a:solidFill>
              </a:rPr>
              <a:t>No</a:t>
            </a:r>
            <a:endParaRPr lang="en-IN" dirty="0">
              <a:solidFill>
                <a:srgbClr val="FF000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23.</a:t>
            </a:r>
            <a:endParaRPr lang="en-IN" dirty="0"/>
          </a:p>
        </p:txBody>
      </p:sp>
    </p:spTree>
    <p:extLst>
      <p:ext uri="{BB962C8B-B14F-4D97-AF65-F5344CB8AC3E}">
        <p14:creationId xmlns:p14="http://schemas.microsoft.com/office/powerpoint/2010/main" val="579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munication skill development tips for working professionals | Care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384" y="104503"/>
            <a:ext cx="4981302" cy="15762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37771" y="1778720"/>
            <a:ext cx="3074125" cy="7293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Law of paying the price.</a:t>
            </a:r>
            <a:endParaRPr lang="en-US" dirty="0"/>
          </a:p>
        </p:txBody>
      </p:sp>
      <p:sp>
        <p:nvSpPr>
          <p:cNvPr id="5" name="Rectangle 4"/>
          <p:cNvSpPr/>
          <p:nvPr/>
        </p:nvSpPr>
        <p:spPr>
          <a:xfrm>
            <a:off x="1124858" y="2971798"/>
            <a:ext cx="3074125" cy="6683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Spectators don’t learn much, players do.</a:t>
            </a:r>
          </a:p>
        </p:txBody>
      </p:sp>
      <p:sp>
        <p:nvSpPr>
          <p:cNvPr id="6" name="Rectangle 5"/>
          <p:cNvSpPr/>
          <p:nvPr/>
        </p:nvSpPr>
        <p:spPr>
          <a:xfrm>
            <a:off x="1124857" y="4103914"/>
            <a:ext cx="3074125" cy="581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Raise the hand when it comes to speaking. </a:t>
            </a:r>
            <a:endParaRPr lang="en-IN" dirty="0"/>
          </a:p>
        </p:txBody>
      </p:sp>
      <p:sp>
        <p:nvSpPr>
          <p:cNvPr id="7" name="Rectangle 6"/>
          <p:cNvSpPr/>
          <p:nvPr/>
        </p:nvSpPr>
        <p:spPr>
          <a:xfrm>
            <a:off x="1124856" y="5388425"/>
            <a:ext cx="3074125" cy="8773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Follow good role model: how a person is influencing the crowd.</a:t>
            </a:r>
            <a:endParaRPr lang="en-US" dirty="0"/>
          </a:p>
        </p:txBody>
      </p:sp>
      <p:sp>
        <p:nvSpPr>
          <p:cNvPr id="8" name="Rectangle 7"/>
          <p:cNvSpPr/>
          <p:nvPr/>
        </p:nvSpPr>
        <p:spPr>
          <a:xfrm>
            <a:off x="4569823" y="1778720"/>
            <a:ext cx="3074125" cy="6662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Visual mental rehearsal</a:t>
            </a:r>
          </a:p>
        </p:txBody>
      </p:sp>
      <p:sp>
        <p:nvSpPr>
          <p:cNvPr id="9" name="Rectangle 8"/>
          <p:cNvSpPr/>
          <p:nvPr/>
        </p:nvSpPr>
        <p:spPr>
          <a:xfrm>
            <a:off x="4569823" y="3067595"/>
            <a:ext cx="3074125" cy="5725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Fire your mental faculties with L/S/R/W/W</a:t>
            </a:r>
            <a:endParaRPr lang="en-US" dirty="0"/>
          </a:p>
        </p:txBody>
      </p:sp>
      <p:sp>
        <p:nvSpPr>
          <p:cNvPr id="10" name="Rectangle 9"/>
          <p:cNvSpPr/>
          <p:nvPr/>
        </p:nvSpPr>
        <p:spPr>
          <a:xfrm>
            <a:off x="4569823" y="4103914"/>
            <a:ext cx="3074125" cy="581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Believe</a:t>
            </a:r>
            <a:endParaRPr lang="en-US" dirty="0"/>
          </a:p>
        </p:txBody>
      </p:sp>
      <p:sp>
        <p:nvSpPr>
          <p:cNvPr id="11" name="Rectangle 10"/>
          <p:cNvSpPr/>
          <p:nvPr/>
        </p:nvSpPr>
        <p:spPr>
          <a:xfrm>
            <a:off x="4726576" y="5388425"/>
            <a:ext cx="3074125" cy="60087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Experiment.</a:t>
            </a:r>
          </a:p>
        </p:txBody>
      </p:sp>
      <p:sp>
        <p:nvSpPr>
          <p:cNvPr id="12" name="Rectangle 11"/>
          <p:cNvSpPr/>
          <p:nvPr/>
        </p:nvSpPr>
        <p:spPr>
          <a:xfrm>
            <a:off x="8101875" y="1778720"/>
            <a:ext cx="3074125" cy="6662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Identify dominant learning style</a:t>
            </a:r>
          </a:p>
        </p:txBody>
      </p:sp>
      <p:sp>
        <p:nvSpPr>
          <p:cNvPr id="13" name="Rectangle 12"/>
          <p:cNvSpPr/>
          <p:nvPr/>
        </p:nvSpPr>
        <p:spPr>
          <a:xfrm>
            <a:off x="8294914" y="3034955"/>
            <a:ext cx="3074125" cy="60522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Don’t fake</a:t>
            </a:r>
            <a:endParaRPr lang="en-US" dirty="0"/>
          </a:p>
        </p:txBody>
      </p:sp>
      <p:sp>
        <p:nvSpPr>
          <p:cNvPr id="14" name="Rectangle 13"/>
          <p:cNvSpPr/>
          <p:nvPr/>
        </p:nvSpPr>
        <p:spPr>
          <a:xfrm>
            <a:off x="8316686" y="4103914"/>
            <a:ext cx="3074125" cy="56607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q"/>
            </a:pPr>
            <a:r>
              <a:rPr lang="en-US" b="1" dirty="0" smtClean="0"/>
              <a:t>Review</a:t>
            </a:r>
            <a:endParaRPr lang="en-IN" b="1" dirty="0"/>
          </a:p>
        </p:txBody>
      </p:sp>
      <p:sp>
        <p:nvSpPr>
          <p:cNvPr id="15" name="Rectangle 14"/>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24.</a:t>
            </a:r>
            <a:endParaRPr lang="en-IN" dirty="0"/>
          </a:p>
        </p:txBody>
      </p:sp>
    </p:spTree>
    <p:extLst>
      <p:ext uri="{BB962C8B-B14F-4D97-AF65-F5344CB8AC3E}">
        <p14:creationId xmlns:p14="http://schemas.microsoft.com/office/powerpoint/2010/main" val="2635671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85" y="1419498"/>
            <a:ext cx="10180320" cy="49900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600" dirty="0" smtClean="0"/>
              <a:t>Thank you.</a:t>
            </a:r>
            <a:endParaRPr lang="en-IN" sz="9600" dirty="0"/>
          </a:p>
        </p:txBody>
      </p:sp>
    </p:spTree>
    <p:extLst>
      <p:ext uri="{BB962C8B-B14F-4D97-AF65-F5344CB8AC3E}">
        <p14:creationId xmlns:p14="http://schemas.microsoft.com/office/powerpoint/2010/main" val="6833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tml1-f.scribdassets.com/8l1qe0c3sw4tyoaz/images/3-5b9965b6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10" y="888275"/>
            <a:ext cx="8610600" cy="55125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3.</a:t>
            </a:r>
            <a:endParaRPr lang="en-IN" dirty="0"/>
          </a:p>
        </p:txBody>
      </p:sp>
    </p:spTree>
    <p:extLst>
      <p:ext uri="{BB962C8B-B14F-4D97-AF65-F5344CB8AC3E}">
        <p14:creationId xmlns:p14="http://schemas.microsoft.com/office/powerpoint/2010/main" val="66986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2551837"/>
            <a:ext cx="6096000" cy="1754326"/>
          </a:xfrm>
          <a:prstGeom prst="rect">
            <a:avLst/>
          </a:prstGeom>
        </p:spPr>
        <p:txBody>
          <a:bodyPr>
            <a:spAutoFit/>
          </a:bodyPr>
          <a:lstStyle/>
          <a:p>
            <a:r>
              <a:rPr lang="en-US" b="1" dirty="0" smtClean="0">
                <a:solidFill>
                  <a:srgbClr val="3A3A3A"/>
                </a:solidFill>
                <a:latin typeface="Open Sans"/>
              </a:rPr>
              <a:t>Poll 1.</a:t>
            </a:r>
            <a:r>
              <a:rPr lang="en-US" dirty="0" smtClean="0">
                <a:solidFill>
                  <a:srgbClr val="3A3A3A"/>
                </a:solidFill>
                <a:latin typeface="Open Sans"/>
              </a:rPr>
              <a:t> </a:t>
            </a:r>
            <a:r>
              <a:rPr lang="en-US" b="1" dirty="0">
                <a:solidFill>
                  <a:srgbClr val="3A3A3A"/>
                </a:solidFill>
                <a:latin typeface="Open Sans"/>
              </a:rPr>
              <a:t>Which of these is the external sounds present in the channels of communication?</a:t>
            </a:r>
            <a:r>
              <a:rPr lang="en-US" b="1" dirty="0"/>
              <a:t/>
            </a:r>
            <a:br>
              <a:rPr lang="en-US" b="1" dirty="0"/>
            </a:br>
            <a:r>
              <a:rPr lang="en-US" dirty="0">
                <a:solidFill>
                  <a:srgbClr val="FF0000"/>
                </a:solidFill>
                <a:latin typeface="Open Sans"/>
              </a:rPr>
              <a:t>a)</a:t>
            </a:r>
            <a:r>
              <a:rPr lang="en-US" dirty="0">
                <a:solidFill>
                  <a:srgbClr val="3A3A3A"/>
                </a:solidFill>
                <a:latin typeface="Open Sans"/>
              </a:rPr>
              <a:t> </a:t>
            </a:r>
            <a:r>
              <a:rPr lang="en-US" dirty="0">
                <a:solidFill>
                  <a:srgbClr val="FF0000"/>
                </a:solidFill>
                <a:latin typeface="Open Sans"/>
              </a:rPr>
              <a:t>Noise</a:t>
            </a:r>
            <a:r>
              <a:rPr lang="en-US" dirty="0">
                <a:solidFill>
                  <a:srgbClr val="FF0000"/>
                </a:solidFill>
              </a:rPr>
              <a:t/>
            </a:r>
            <a:br>
              <a:rPr lang="en-US" dirty="0">
                <a:solidFill>
                  <a:srgbClr val="FF0000"/>
                </a:solidFill>
              </a:rPr>
            </a:br>
            <a:r>
              <a:rPr lang="en-US" dirty="0">
                <a:solidFill>
                  <a:srgbClr val="FF0000"/>
                </a:solidFill>
                <a:latin typeface="Open Sans"/>
              </a:rPr>
              <a:t>b) Semantic problems</a:t>
            </a:r>
            <a:r>
              <a:rPr lang="en-US" dirty="0">
                <a:solidFill>
                  <a:srgbClr val="FF0000"/>
                </a:solidFill>
              </a:rPr>
              <a:t/>
            </a:r>
            <a:br>
              <a:rPr lang="en-US" dirty="0">
                <a:solidFill>
                  <a:srgbClr val="FF0000"/>
                </a:solidFill>
              </a:rPr>
            </a:br>
            <a:r>
              <a:rPr lang="en-US" dirty="0">
                <a:solidFill>
                  <a:srgbClr val="FF0000"/>
                </a:solidFill>
                <a:latin typeface="Open Sans"/>
              </a:rPr>
              <a:t>c) Cultural barriers</a:t>
            </a:r>
            <a:r>
              <a:rPr lang="en-US" dirty="0">
                <a:solidFill>
                  <a:srgbClr val="FF0000"/>
                </a:solidFill>
              </a:rPr>
              <a:t/>
            </a:r>
            <a:br>
              <a:rPr lang="en-US" dirty="0">
                <a:solidFill>
                  <a:srgbClr val="FF0000"/>
                </a:solidFill>
              </a:rPr>
            </a:br>
            <a:r>
              <a:rPr lang="en-US" dirty="0">
                <a:solidFill>
                  <a:srgbClr val="FF0000"/>
                </a:solidFill>
                <a:latin typeface="Open Sans"/>
              </a:rPr>
              <a:t>d) Over communication</a:t>
            </a:r>
            <a:endParaRPr lang="en-IN" dirty="0">
              <a:solidFill>
                <a:srgbClr val="FF000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4.</a:t>
            </a:r>
            <a:endParaRPr lang="en-IN" dirty="0"/>
          </a:p>
        </p:txBody>
      </p:sp>
    </p:spTree>
    <p:extLst>
      <p:ext uri="{BB962C8B-B14F-4D97-AF65-F5344CB8AC3E}">
        <p14:creationId xmlns:p14="http://schemas.microsoft.com/office/powerpoint/2010/main" val="354911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ffective Communication in the Workplace - Barriers to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211" y="1393371"/>
            <a:ext cx="5590903" cy="39798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5.</a:t>
            </a:r>
            <a:endParaRPr lang="en-IN" dirty="0"/>
          </a:p>
        </p:txBody>
      </p:sp>
    </p:spTree>
    <p:extLst>
      <p:ext uri="{BB962C8B-B14F-4D97-AF65-F5344CB8AC3E}">
        <p14:creationId xmlns:p14="http://schemas.microsoft.com/office/powerpoint/2010/main" val="340707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hat are Semantic Barriers? definition and meaning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953" y="1602377"/>
            <a:ext cx="5679167" cy="4014652"/>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905691" y="696686"/>
            <a:ext cx="1349828" cy="1158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u="sng" dirty="0" smtClean="0"/>
              <a:t>1.</a:t>
            </a:r>
            <a:endParaRPr lang="en-IN" sz="3200" b="1" u="sng" dirty="0"/>
          </a:p>
        </p:txBody>
      </p:sp>
      <p:sp>
        <p:nvSpPr>
          <p:cNvPr id="4" name="Rectangle 3"/>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6.</a:t>
            </a:r>
            <a:endParaRPr lang="en-IN" dirty="0"/>
          </a:p>
        </p:txBody>
      </p:sp>
    </p:spTree>
    <p:extLst>
      <p:ext uri="{BB962C8B-B14F-4D97-AF65-F5344CB8AC3E}">
        <p14:creationId xmlns:p14="http://schemas.microsoft.com/office/powerpoint/2010/main" val="293684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OW TO OVERCOME ?&#10;• Speak slowly and clearly.&#10;• Ask for clarification.&#10;• Frequently check for understanding.&#10;• Be specif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215" y="1227364"/>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7.</a:t>
            </a:r>
            <a:endParaRPr lang="en-IN" dirty="0"/>
          </a:p>
        </p:txBody>
      </p:sp>
    </p:spTree>
    <p:extLst>
      <p:ext uri="{BB962C8B-B14F-4D97-AF65-F5344CB8AC3E}">
        <p14:creationId xmlns:p14="http://schemas.microsoft.com/office/powerpoint/2010/main" val="407719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2725171"/>
            <a:ext cx="6096000" cy="1754326"/>
          </a:xfrm>
          <a:prstGeom prst="rect">
            <a:avLst/>
          </a:prstGeom>
        </p:spPr>
        <p:txBody>
          <a:bodyPr>
            <a:spAutoFit/>
          </a:bodyPr>
          <a:lstStyle/>
          <a:p>
            <a:r>
              <a:rPr lang="en-US" b="1" dirty="0" smtClean="0">
                <a:solidFill>
                  <a:srgbClr val="3A3A3A"/>
                </a:solidFill>
                <a:latin typeface="Open Sans"/>
              </a:rPr>
              <a:t>Poll 2. Which </a:t>
            </a:r>
            <a:r>
              <a:rPr lang="en-US" b="1" dirty="0">
                <a:solidFill>
                  <a:srgbClr val="3A3A3A"/>
                </a:solidFill>
                <a:latin typeface="Open Sans"/>
              </a:rPr>
              <a:t>of these occur because of difference in language?</a:t>
            </a:r>
            <a:r>
              <a:rPr lang="en-US" b="1" dirty="0"/>
              <a:t/>
            </a:r>
            <a:br>
              <a:rPr lang="en-US" b="1" dirty="0"/>
            </a:br>
            <a:r>
              <a:rPr lang="en-US" dirty="0">
                <a:solidFill>
                  <a:srgbClr val="FF0000"/>
                </a:solidFill>
                <a:latin typeface="Open Sans"/>
              </a:rPr>
              <a:t>a) Physical barriers</a:t>
            </a:r>
            <a:r>
              <a:rPr lang="en-US" dirty="0">
                <a:solidFill>
                  <a:srgbClr val="FF0000"/>
                </a:solidFill>
              </a:rPr>
              <a:t/>
            </a:r>
            <a:br>
              <a:rPr lang="en-US" dirty="0">
                <a:solidFill>
                  <a:srgbClr val="FF0000"/>
                </a:solidFill>
              </a:rPr>
            </a:br>
            <a:r>
              <a:rPr lang="en-US" dirty="0">
                <a:solidFill>
                  <a:srgbClr val="FF0000"/>
                </a:solidFill>
                <a:latin typeface="Open Sans"/>
              </a:rPr>
              <a:t>b) Linguistic barriers</a:t>
            </a:r>
            <a:r>
              <a:rPr lang="en-US" dirty="0">
                <a:solidFill>
                  <a:srgbClr val="FF0000"/>
                </a:solidFill>
              </a:rPr>
              <a:t/>
            </a:r>
            <a:br>
              <a:rPr lang="en-US" dirty="0">
                <a:solidFill>
                  <a:srgbClr val="FF0000"/>
                </a:solidFill>
              </a:rPr>
            </a:br>
            <a:r>
              <a:rPr lang="en-US" dirty="0">
                <a:solidFill>
                  <a:srgbClr val="FF0000"/>
                </a:solidFill>
                <a:latin typeface="Open Sans"/>
              </a:rPr>
              <a:t>c) Cultural barriers</a:t>
            </a:r>
            <a:r>
              <a:rPr lang="en-US" dirty="0">
                <a:solidFill>
                  <a:srgbClr val="FF0000"/>
                </a:solidFill>
              </a:rPr>
              <a:t/>
            </a:r>
            <a:br>
              <a:rPr lang="en-US" dirty="0">
                <a:solidFill>
                  <a:srgbClr val="FF0000"/>
                </a:solidFill>
              </a:rPr>
            </a:br>
            <a:r>
              <a:rPr lang="en-US" dirty="0">
                <a:solidFill>
                  <a:srgbClr val="FF0000"/>
                </a:solidFill>
                <a:latin typeface="Open Sans"/>
              </a:rPr>
              <a:t>d) Speech decoding</a:t>
            </a:r>
            <a:endParaRPr lang="en-IN" dirty="0">
              <a:solidFill>
                <a:srgbClr val="FF0000"/>
              </a:solidFill>
            </a:endParaRPr>
          </a:p>
        </p:txBody>
      </p:sp>
      <p:sp>
        <p:nvSpPr>
          <p:cNvPr id="3" name="Rectangle 2"/>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8.</a:t>
            </a:r>
            <a:endParaRPr lang="en-IN" dirty="0"/>
          </a:p>
        </p:txBody>
      </p:sp>
    </p:spTree>
    <p:extLst>
      <p:ext uri="{BB962C8B-B14F-4D97-AF65-F5344CB8AC3E}">
        <p14:creationId xmlns:p14="http://schemas.microsoft.com/office/powerpoint/2010/main" val="210124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iterally Communication: Barriers to Cross-cultural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684" y="1377043"/>
            <a:ext cx="3971925" cy="421005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05691" y="696686"/>
            <a:ext cx="1349828" cy="11582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u="sng" dirty="0"/>
              <a:t>2</a:t>
            </a:r>
            <a:r>
              <a:rPr lang="en-US" sz="3200" b="1" u="sng" dirty="0" smtClean="0"/>
              <a:t>.</a:t>
            </a:r>
            <a:endParaRPr lang="en-IN" sz="3200" b="1" u="sng" dirty="0"/>
          </a:p>
        </p:txBody>
      </p:sp>
      <p:sp>
        <p:nvSpPr>
          <p:cNvPr id="4" name="Rectangle 3"/>
          <p:cNvSpPr/>
          <p:nvPr/>
        </p:nvSpPr>
        <p:spPr>
          <a:xfrm>
            <a:off x="10014857" y="6235337"/>
            <a:ext cx="2177143" cy="622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Slide 9.</a:t>
            </a:r>
            <a:endParaRPr lang="en-IN" dirty="0"/>
          </a:p>
        </p:txBody>
      </p:sp>
    </p:spTree>
    <p:extLst>
      <p:ext uri="{BB962C8B-B14F-4D97-AF65-F5344CB8AC3E}">
        <p14:creationId xmlns:p14="http://schemas.microsoft.com/office/powerpoint/2010/main" val="462286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TotalTime>
  <Words>330</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Wingdings</vt:lpstr>
      <vt:lpstr>Office Theme</vt:lpstr>
      <vt:lpstr>   UNIT II MASTERING COMMUNICATION SKILLS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36</cp:revision>
  <dcterms:created xsi:type="dcterms:W3CDTF">2020-10-08T12:35:16Z</dcterms:created>
  <dcterms:modified xsi:type="dcterms:W3CDTF">2020-10-20T14:14:40Z</dcterms:modified>
</cp:coreProperties>
</file>