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67" r:id="rId5"/>
    <p:sldId id="263" r:id="rId6"/>
    <p:sldId id="269" r:id="rId7"/>
    <p:sldId id="265" r:id="rId8"/>
    <p:sldId id="264"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hyperlink" Target="https://en.wikipedia.org/wiki/Wavenumber" TargetMode="External"/><Relationship Id="rId7"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20.png"/><Relationship Id="rId4" Type="http://schemas.openxmlformats.org/officeDocument/2006/relationships/hyperlink" Target="https://www.quora.com/What-is-the-meaning-of-wave-vect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hysics.stackexchange.com/questions/72080/lasing-in-a-2-level-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rp-photonics.com/non_radiative_transition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LASER-3</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Vishal Thakur</a:t>
              </a: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Action of optical resonator</a:t>
            </a:r>
          </a:p>
        </p:txBody>
      </p:sp>
      <p:sp>
        <p:nvSpPr>
          <p:cNvPr id="2" name="TextBox 1"/>
          <p:cNvSpPr txBox="1"/>
          <p:nvPr/>
        </p:nvSpPr>
        <p:spPr>
          <a:xfrm>
            <a:off x="903749" y="928343"/>
            <a:ext cx="5725651" cy="563231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Initially the active centers are in ground state and the medium is in non excited state.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suitable pumping scheme the material is taken into a state of population inversion.</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Spontaneous photons are emitted in all direction in the initial stage. To generate a coherent output, photons of a specific direction are selected while others are rejected.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attain maximum possible amplification of light, the stimulated photons are to be made to pass through the medium a number of times.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mirrors constituting the resonator cause the directional selectivity.</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Photons that travel in random direction will pass through the resonator and are lost.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semi-transparent mirror allows some photons to pass through and others are reflected back.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Some photons are absorbed at the fully reflecting mirror but majority will be reflected. The beam is amplified/gain in strength after suffering multiple reflections along the path. </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26262" y="1028170"/>
            <a:ext cx="4606843" cy="5101696"/>
          </a:xfrm>
          <a:prstGeom prst="rect">
            <a:avLst/>
          </a:prstGeom>
        </p:spPr>
      </p:pic>
    </p:spTree>
    <p:extLst>
      <p:ext uri="{BB962C8B-B14F-4D97-AF65-F5344CB8AC3E}">
        <p14:creationId xmlns:p14="http://schemas.microsoft.com/office/powerpoint/2010/main" val="3453907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Action of optical resonator</a:t>
            </a:r>
          </a:p>
        </p:txBody>
      </p:sp>
      <p:pic>
        <p:nvPicPr>
          <p:cNvPr id="4" name="Picture 3"/>
          <p:cNvPicPr>
            <a:picLocks noChangeAspect="1"/>
          </p:cNvPicPr>
          <p:nvPr/>
        </p:nvPicPr>
        <p:blipFill>
          <a:blip r:embed="rId2"/>
          <a:stretch>
            <a:fillRect/>
          </a:stretch>
        </p:blipFill>
        <p:spPr>
          <a:xfrm>
            <a:off x="5841762" y="877899"/>
            <a:ext cx="3707450" cy="1623769"/>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692209" y="974221"/>
                <a:ext cx="4879649" cy="3259675"/>
              </a:xfrm>
              <a:prstGeom prst="rect">
                <a:avLst/>
              </a:prstGeom>
              <a:noFill/>
              <a:ln>
                <a:solidFill>
                  <a:schemeClr val="tx1"/>
                </a:solidFill>
              </a:ln>
            </p:spPr>
            <p:txBody>
              <a:bodyPr wrap="square" rtlCol="0">
                <a:spAutoFit/>
              </a:bodyPr>
              <a:lstStyle/>
              <a:p>
                <a:pPr algn="just"/>
                <a:r>
                  <a:rPr lang="en-US" b="1" dirty="0" smtClean="0"/>
                  <a:t>Wavenumber</a:t>
                </a:r>
                <a:r>
                  <a:rPr lang="en-US" b="1" dirty="0"/>
                  <a:t>:  </a:t>
                </a:r>
                <a:r>
                  <a:rPr lang="en-US" dirty="0" smtClean="0"/>
                  <a:t>Describes </a:t>
                </a:r>
                <a:r>
                  <a:rPr lang="en-US" dirty="0"/>
                  <a:t>how many oscillations it completes per unit of space. the wavenumber (also wave number) is the spatial frequency of a wave, either in cycles per unit distance or radians per unit distance. It can be envisaged as the number of waves that exist over a specified distance (analogous to frequency being the number of cycles or radians per unit time</a:t>
                </a:r>
                <a:r>
                  <a:rPr lang="en-US" dirty="0" smtClean="0"/>
                  <a:t>).</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𝜆</m:t>
                          </m:r>
                        </m:den>
                      </m:f>
                    </m:oMath>
                  </m:oMathPara>
                </a14:m>
                <a:endParaRPr lang="en-US" dirty="0" smtClean="0"/>
              </a:p>
              <a:p>
                <a:pPr algn="just"/>
                <a:r>
                  <a:rPr lang="en-US" sz="1400" dirty="0">
                    <a:hlinkClick r:id="rId3"/>
                  </a:rPr>
                  <a:t>https://</a:t>
                </a:r>
                <a:r>
                  <a:rPr lang="en-US" sz="1400" dirty="0" smtClean="0">
                    <a:hlinkClick r:id="rId3"/>
                  </a:rPr>
                  <a:t>en.wikipedia.org/wiki/Wavenumber</a:t>
                </a:r>
                <a:endParaRPr lang="en-US" sz="1400" dirty="0" smtClean="0"/>
              </a:p>
              <a:p>
                <a:pPr algn="just"/>
                <a:r>
                  <a:rPr lang="en-US" sz="1400" dirty="0">
                    <a:hlinkClick r:id="rId4"/>
                  </a:rPr>
                  <a:t>https://</a:t>
                </a:r>
                <a:r>
                  <a:rPr lang="en-US" sz="1400" dirty="0" smtClean="0">
                    <a:hlinkClick r:id="rId4"/>
                  </a:rPr>
                  <a:t>www.quora.com/What-is-the-meaning-of-wave-vector-k</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92209" y="974221"/>
                <a:ext cx="4879649" cy="3259675"/>
              </a:xfrm>
              <a:prstGeom prst="rect">
                <a:avLst/>
              </a:prstGeom>
              <a:blipFill rotWithShape="0">
                <a:blip r:embed="rId5"/>
                <a:stretch>
                  <a:fillRect l="-998" t="-931" r="-873" b="-74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5296" y="4357007"/>
                <a:ext cx="11015529" cy="2069862"/>
              </a:xfrm>
              <a:prstGeom prst="rect">
                <a:avLst/>
              </a:prstGeom>
              <a:noFill/>
              <a:ln>
                <a:solidFill>
                  <a:schemeClr val="tx1"/>
                </a:solidFill>
              </a:ln>
            </p:spPr>
            <p:txBody>
              <a:bodyPr wrap="square" rtlCol="0">
                <a:spAutoFit/>
              </a:bodyPr>
              <a:lstStyle/>
              <a:p>
                <a:r>
                  <a:rPr lang="en-US" dirty="0" smtClean="0"/>
                  <a:t>Now, if a wave is travelling to and fro in the resonator cavity, then the total phase change suffered by the wave in one complete round trip must be an integral multiple of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𝜋</m:t>
                    </m:r>
                  </m:oMath>
                </a14:m>
                <a:r>
                  <a:rPr lang="en-US" dirty="0" smtClean="0"/>
                  <a:t>. Hence, if </a:t>
                </a:r>
                <a14:m>
                  <m:oMath xmlns:m="http://schemas.openxmlformats.org/officeDocument/2006/math">
                    <m:r>
                      <a:rPr lang="en-US" b="0" i="1" smtClean="0">
                        <a:latin typeface="Cambria Math" panose="02040503050406030204" pitchFamily="18" charset="0"/>
                      </a:rPr>
                      <m:t>𝑙</m:t>
                    </m:r>
                  </m:oMath>
                </a14:m>
                <a:r>
                  <a:rPr lang="en-US" dirty="0" smtClean="0"/>
                  <a:t> is the length of the cavity, then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𝑝h𝑎𝑠𝑒</m:t>
                      </m:r>
                      <m:r>
                        <a:rPr lang="en-US" b="0" i="1" smtClean="0">
                          <a:latin typeface="Cambria Math" panose="02040503050406030204" pitchFamily="18" charset="0"/>
                        </a:rPr>
                        <m:t> </m:t>
                      </m:r>
                      <m:r>
                        <a:rPr lang="en-US" b="0" i="1" smtClean="0">
                          <a:latin typeface="Cambria Math" panose="02040503050406030204" pitchFamily="18" charset="0"/>
                        </a:rPr>
                        <m:t>𝑐h𝑎𝑛𝑔𝑒</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=1,2,3….</m:t>
                      </m:r>
                    </m:oMath>
                  </m:oMathPara>
                </a14:m>
                <a:endParaRPr lang="en-US" dirty="0" smtClean="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𝜆</m:t>
                              </m:r>
                            </m:den>
                          </m:f>
                        </m:e>
                      </m:d>
                      <m:r>
                        <a:rPr lang="en-US" b="0" i="1" smtClean="0">
                          <a:latin typeface="Cambria Math" panose="02040503050406030204" pitchFamily="18" charset="0"/>
                        </a:rPr>
                        <m:t>2</m:t>
                      </m:r>
                      <m:r>
                        <a:rPr lang="en-US" b="0" i="1" smtClean="0">
                          <a:latin typeface="Cambria Math" panose="02040503050406030204" pitchFamily="18" charset="0"/>
                        </a:rPr>
                        <m:t>𝑙</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𝜋</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𝜆</m:t>
                          </m:r>
                        </m:num>
                        <m:den>
                          <m:r>
                            <a:rPr lang="en-US" b="0" i="1" smtClean="0">
                              <a:latin typeface="Cambria Math" panose="02040503050406030204" pitchFamily="18" charset="0"/>
                            </a:rPr>
                            <m:t>2</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15296" y="4357007"/>
                <a:ext cx="11015529" cy="2069862"/>
              </a:xfrm>
              <a:prstGeom prst="rect">
                <a:avLst/>
              </a:prstGeom>
              <a:blipFill rotWithShape="0">
                <a:blip r:embed="rId6"/>
                <a:stretch>
                  <a:fillRect l="-442" t="-1466"/>
                </a:stretch>
              </a:blipFill>
              <a:ln>
                <a:solidFill>
                  <a:schemeClr val="tx1"/>
                </a:solidFill>
              </a:ln>
            </p:spPr>
            <p:txBody>
              <a:bodyPr/>
              <a:lstStyle/>
              <a:p>
                <a:r>
                  <a:rPr lang="en-US">
                    <a:noFill/>
                  </a:rPr>
                  <a:t> </a:t>
                </a:r>
              </a:p>
            </p:txBody>
          </p:sp>
        </mc:Fallback>
      </mc:AlternateContent>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4050" y="2403625"/>
            <a:ext cx="3744570" cy="195338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9364098" y="1391851"/>
                <a:ext cx="2590799" cy="2539221"/>
              </a:xfrm>
              <a:prstGeom prst="rect">
                <a:avLst/>
              </a:prstGeom>
              <a:noFill/>
              <a:ln>
                <a:solidFill>
                  <a:schemeClr val="tx1"/>
                </a:solidFill>
              </a:ln>
            </p:spPr>
            <p:txBody>
              <a:bodyPr wrap="square" rtlCol="0">
                <a:spAutoFit/>
              </a:bodyPr>
              <a:lstStyle/>
              <a:p>
                <a:pPr algn="just"/>
                <a:r>
                  <a:rPr lang="en-US" i="1" dirty="0" smtClean="0"/>
                  <a:t>K</a:t>
                </a:r>
                <a:r>
                  <a:rPr lang="en-US" dirty="0" smtClean="0"/>
                  <a:t>=phase change per unit length. </a:t>
                </a:r>
              </a:p>
              <a:p>
                <a:pPr algn="just"/>
                <a:r>
                  <a:rPr lang="en-US" dirty="0" smtClean="0"/>
                  <a:t>2 nodes in 4 units of length.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b="0" i="1" smtClean="0">
                        <a:latin typeface="Cambria Math" panose="02040503050406030204" pitchFamily="18" charset="0"/>
                      </a:rPr>
                      <m:t>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𝜋</m:t>
                    </m:r>
                  </m:oMath>
                </a14:m>
                <a:endParaRPr lang="en-US" dirty="0" smtClean="0"/>
              </a:p>
              <a:p>
                <a:pPr algn="just"/>
                <a:r>
                  <a:rPr lang="en-US" dirty="0" smtClean="0"/>
                  <a:t>Again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𝜆</m:t>
                    </m:r>
                  </m:oMath>
                </a14:m>
                <a:endParaRPr lang="en-US" dirty="0" smtClean="0"/>
              </a:p>
              <a:p>
                <a:pPr algn="just"/>
                <a:r>
                  <a:rPr lang="en-US" dirty="0" smtClean="0"/>
                  <a:t>Thus,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𝜆</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𝜋</m:t>
                    </m:r>
                  </m:oMath>
                </a14:m>
                <a:endParaRPr lang="en-US" dirty="0" smtClean="0"/>
              </a:p>
              <a:p>
                <a:pPr algn="just"/>
                <a:r>
                  <a:rPr lang="en-US" dirty="0" smtClean="0"/>
                  <a:t>Or,</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=4</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9364098" y="1391851"/>
                <a:ext cx="2590799" cy="2539221"/>
              </a:xfrm>
              <a:prstGeom prst="rect">
                <a:avLst/>
              </a:prstGeom>
              <a:blipFill rotWithShape="0">
                <a:blip r:embed="rId8"/>
                <a:stretch>
                  <a:fillRect l="-1639" t="-955" r="-1874"/>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821230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288" y="1125538"/>
            <a:ext cx="7117935"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smtClean="0"/>
              <a:t>Fundamentals </a:t>
            </a:r>
            <a:r>
              <a:rPr lang="en-US" dirty="0"/>
              <a:t>of laser- energy levels in </a:t>
            </a:r>
            <a:r>
              <a:rPr lang="en-US" dirty="0" smtClean="0"/>
              <a:t>atoms</a:t>
            </a:r>
          </a:p>
          <a:p>
            <a:pPr marL="285750" indent="-285750" algn="just">
              <a:lnSpc>
                <a:spcPct val="150000"/>
              </a:lnSpc>
              <a:buFont typeface="Wingdings" panose="05000000000000000000" pitchFamily="2" charset="2"/>
              <a:buChar char="§"/>
            </a:pPr>
            <a:r>
              <a:rPr lang="en-US" dirty="0" smtClean="0"/>
              <a:t>Radiation matter </a:t>
            </a:r>
            <a:r>
              <a:rPr lang="en-US" dirty="0"/>
              <a:t>interaction, Absorption of </a:t>
            </a:r>
            <a:r>
              <a:rPr lang="en-US" dirty="0" smtClean="0"/>
              <a:t>light</a:t>
            </a:r>
          </a:p>
          <a:p>
            <a:pPr marL="285750" indent="-285750" algn="just">
              <a:lnSpc>
                <a:spcPct val="150000"/>
              </a:lnSpc>
              <a:buFont typeface="Wingdings" panose="05000000000000000000" pitchFamily="2" charset="2"/>
              <a:buChar char="§"/>
            </a:pPr>
            <a:r>
              <a:rPr lang="en-US" dirty="0"/>
              <a:t>S</a:t>
            </a:r>
            <a:r>
              <a:rPr lang="en-US" dirty="0" smtClean="0"/>
              <a:t>pontaneous </a:t>
            </a:r>
            <a:r>
              <a:rPr lang="en-US" dirty="0"/>
              <a:t>emission of light, </a:t>
            </a:r>
            <a:r>
              <a:rPr lang="en-US" dirty="0" smtClean="0"/>
              <a:t>stimulated emission </a:t>
            </a:r>
            <a:r>
              <a:rPr lang="en-US" dirty="0"/>
              <a:t>of </a:t>
            </a:r>
            <a:r>
              <a:rPr lang="en-US" dirty="0" smtClean="0"/>
              <a:t>light </a:t>
            </a:r>
          </a:p>
          <a:p>
            <a:pPr marL="285750" indent="-285750" algn="just">
              <a:lnSpc>
                <a:spcPct val="150000"/>
              </a:lnSpc>
              <a:buFont typeface="Wingdings" panose="05000000000000000000" pitchFamily="2" charset="2"/>
              <a:buChar char="§"/>
            </a:pPr>
            <a:r>
              <a:rPr lang="en-US" dirty="0"/>
              <a:t>P</a:t>
            </a:r>
            <a:r>
              <a:rPr lang="en-US" dirty="0" smtClean="0"/>
              <a:t>opulation </a:t>
            </a:r>
            <a:r>
              <a:rPr lang="en-US" dirty="0"/>
              <a:t>of energy levels</a:t>
            </a:r>
            <a:r>
              <a:rPr lang="en-US" b="1" dirty="0"/>
              <a:t>, </a:t>
            </a:r>
            <a:r>
              <a:rPr lang="en-US" dirty="0"/>
              <a:t>Einstein A and B </a:t>
            </a:r>
            <a:r>
              <a:rPr lang="en-US" dirty="0" smtClean="0"/>
              <a:t>coefficients</a:t>
            </a:r>
          </a:p>
          <a:p>
            <a:pPr marL="285750" indent="-285750" algn="just">
              <a:lnSpc>
                <a:spcPct val="150000"/>
              </a:lnSpc>
              <a:buFont typeface="Wingdings" panose="05000000000000000000" pitchFamily="2" charset="2"/>
              <a:buChar char="§"/>
            </a:pPr>
            <a:r>
              <a:rPr lang="en-US" dirty="0"/>
              <a:t>M</a:t>
            </a:r>
            <a:r>
              <a:rPr lang="en-US" dirty="0" smtClean="0"/>
              <a:t>etastable </a:t>
            </a:r>
            <a:r>
              <a:rPr lang="en-US" dirty="0"/>
              <a:t>state, population inversion, </a:t>
            </a:r>
            <a:r>
              <a:rPr lang="en-US" b="1" dirty="0"/>
              <a:t>lasing </a:t>
            </a:r>
            <a:r>
              <a:rPr lang="en-US" b="1" dirty="0" smtClean="0"/>
              <a:t>action</a:t>
            </a:r>
          </a:p>
          <a:p>
            <a:pPr marL="285750" indent="-285750" algn="just">
              <a:lnSpc>
                <a:spcPct val="150000"/>
              </a:lnSpc>
              <a:buFont typeface="Wingdings" panose="05000000000000000000" pitchFamily="2" charset="2"/>
              <a:buChar char="§"/>
            </a:pPr>
            <a:r>
              <a:rPr lang="en-US" b="1" dirty="0"/>
              <a:t>P</a:t>
            </a:r>
            <a:r>
              <a:rPr lang="en-US" b="1" dirty="0" smtClean="0"/>
              <a:t>roperties </a:t>
            </a:r>
            <a:r>
              <a:rPr lang="en-US" b="1" dirty="0"/>
              <a:t>of laser, </a:t>
            </a:r>
            <a:r>
              <a:rPr lang="en-US" b="1" dirty="0" smtClean="0"/>
              <a:t>resonant cavity</a:t>
            </a:r>
            <a:r>
              <a:rPr lang="en-US" b="1" dirty="0"/>
              <a:t>, excitation </a:t>
            </a:r>
            <a:r>
              <a:rPr lang="en-US" b="1" dirty="0" smtClean="0"/>
              <a:t>mechanisms</a:t>
            </a:r>
          </a:p>
          <a:p>
            <a:pPr marL="285750" indent="-285750" algn="just">
              <a:lnSpc>
                <a:spcPct val="150000"/>
              </a:lnSpc>
              <a:buFont typeface="Wingdings" panose="05000000000000000000" pitchFamily="2" charset="2"/>
              <a:buChar char="§"/>
            </a:pPr>
            <a:r>
              <a:rPr lang="en-US" dirty="0" err="1" smtClean="0"/>
              <a:t>Nd</a:t>
            </a:r>
            <a:r>
              <a:rPr lang="en-US" dirty="0" smtClean="0"/>
              <a:t> </a:t>
            </a:r>
            <a:r>
              <a:rPr lang="en-US" dirty="0"/>
              <a:t>- YAG, He-Ne Laser, Semiconductor </a:t>
            </a:r>
            <a:r>
              <a:rPr lang="en-US" dirty="0" smtClean="0"/>
              <a:t>Laser</a:t>
            </a:r>
          </a:p>
          <a:p>
            <a:pPr marL="285750" indent="-285750" algn="just">
              <a:lnSpc>
                <a:spcPct val="150000"/>
              </a:lnSpc>
              <a:buFont typeface="Wingdings" panose="05000000000000000000" pitchFamily="2" charset="2"/>
              <a:buChar char="§"/>
            </a:pPr>
            <a:r>
              <a:rPr lang="en-US" dirty="0"/>
              <a:t>A</a:t>
            </a:r>
            <a:r>
              <a:rPr lang="en-US" dirty="0" smtClean="0"/>
              <a:t>pplications </a:t>
            </a:r>
            <a:r>
              <a:rPr lang="en-US" dirty="0"/>
              <a:t>of laser in engineering, holography.</a:t>
            </a:r>
          </a:p>
        </p:txBody>
      </p:sp>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Tree>
    <p:extLst>
      <p:ext uri="{BB962C8B-B14F-4D97-AF65-F5344CB8AC3E}">
        <p14:creationId xmlns:p14="http://schemas.microsoft.com/office/powerpoint/2010/main" val="418717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Principle of Laser</a:t>
            </a:r>
          </a:p>
        </p:txBody>
      </p:sp>
      <p:sp>
        <p:nvSpPr>
          <p:cNvPr id="5" name="TextBox 4"/>
          <p:cNvSpPr txBox="1"/>
          <p:nvPr/>
        </p:nvSpPr>
        <p:spPr>
          <a:xfrm>
            <a:off x="470019" y="1051133"/>
            <a:ext cx="10735516" cy="923330"/>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US" dirty="0" smtClean="0"/>
              <a:t>For lasing action there should be more number of atoms in the metastable state than in the ground state.</a:t>
            </a:r>
          </a:p>
          <a:p>
            <a:pPr marL="285750" indent="-285750">
              <a:buFont typeface="Wingdings" panose="05000000000000000000" pitchFamily="2" charset="2"/>
              <a:buChar char="Ø"/>
            </a:pPr>
            <a:r>
              <a:rPr lang="en-US" dirty="0" smtClean="0"/>
              <a:t>The achievement of this condition gives rise to more stimulated emission. </a:t>
            </a:r>
          </a:p>
          <a:p>
            <a:pPr marL="285750" indent="-285750">
              <a:buFont typeface="Wingdings" panose="05000000000000000000" pitchFamily="2" charset="2"/>
              <a:buChar char="Ø"/>
            </a:pPr>
            <a:r>
              <a:rPr lang="en-US" dirty="0" smtClean="0"/>
              <a:t>Full lasing action is done in the following four steps.</a:t>
            </a:r>
            <a:endParaRPr lang="en-US" dirty="0"/>
          </a:p>
        </p:txBody>
      </p:sp>
      <p:grpSp>
        <p:nvGrpSpPr>
          <p:cNvPr id="3" name="Group 2"/>
          <p:cNvGrpSpPr/>
          <p:nvPr/>
        </p:nvGrpSpPr>
        <p:grpSpPr>
          <a:xfrm>
            <a:off x="154191" y="2328899"/>
            <a:ext cx="11822869" cy="3579704"/>
            <a:chOff x="154191" y="2328899"/>
            <a:chExt cx="11822869" cy="3579704"/>
          </a:xfrm>
        </p:grpSpPr>
        <p:sp>
          <p:nvSpPr>
            <p:cNvPr id="68" name="Notched Right Arrow 67"/>
            <p:cNvSpPr/>
            <p:nvPr/>
          </p:nvSpPr>
          <p:spPr>
            <a:xfrm>
              <a:off x="3396073" y="4348460"/>
              <a:ext cx="628650" cy="339300"/>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3268967" y="2885168"/>
              <a:ext cx="8237354" cy="3007801"/>
              <a:chOff x="4984363" y="3088199"/>
              <a:chExt cx="8237354" cy="3007801"/>
            </a:xfrm>
          </p:grpSpPr>
          <p:cxnSp>
            <p:nvCxnSpPr>
              <p:cNvPr id="40" name="Straight Connector 39"/>
              <p:cNvCxnSpPr/>
              <p:nvPr/>
            </p:nvCxnSpPr>
            <p:spPr>
              <a:xfrm>
                <a:off x="5357813" y="6044684"/>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357813" y="3339584"/>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53213" y="4215884"/>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76863" y="3187184"/>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567363" y="3187184"/>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757863" y="3187184"/>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948363" y="3187184"/>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138863" y="3187184"/>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329363" y="3187184"/>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110163" y="3244334"/>
                <a:ext cx="37542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sp>
            <p:nvSpPr>
              <p:cNvPr id="56" name="TextBox 55"/>
              <p:cNvSpPr txBox="1"/>
              <p:nvPr/>
            </p:nvSpPr>
            <p:spPr>
              <a:xfrm>
                <a:off x="4984363" y="5726668"/>
                <a:ext cx="375424" cy="369332"/>
              </a:xfrm>
              <a:prstGeom prst="rect">
                <a:avLst/>
              </a:prstGeom>
              <a:noFill/>
            </p:spPr>
            <p:txBody>
              <a:bodyPr wrap="none" rtlCol="0">
                <a:spAutoFit/>
              </a:bodyPr>
              <a:lstStyle/>
              <a:p>
                <a:r>
                  <a:rPr lang="en-US" dirty="0" smtClean="0"/>
                  <a:t>E</a:t>
                </a:r>
                <a:r>
                  <a:rPr lang="en-US" baseline="-25000" dirty="0" smtClean="0"/>
                  <a:t>0</a:t>
                </a:r>
                <a:endParaRPr lang="en-US" baseline="-25000" dirty="0"/>
              </a:p>
            </p:txBody>
          </p:sp>
          <p:sp>
            <p:nvSpPr>
              <p:cNvPr id="57" name="TextBox 56"/>
              <p:cNvSpPr txBox="1"/>
              <p:nvPr/>
            </p:nvSpPr>
            <p:spPr>
              <a:xfrm>
                <a:off x="6524626" y="3846552"/>
                <a:ext cx="375424" cy="369332"/>
              </a:xfrm>
              <a:prstGeom prst="rect">
                <a:avLst/>
              </a:prstGeom>
              <a:noFill/>
            </p:spPr>
            <p:txBody>
              <a:bodyPr wrap="none" rtlCol="0">
                <a:spAutoFit/>
              </a:bodyPr>
              <a:lstStyle/>
              <a:p>
                <a:r>
                  <a:rPr lang="en-US" dirty="0" smtClean="0"/>
                  <a:t>E</a:t>
                </a:r>
                <a:r>
                  <a:rPr lang="en-US" baseline="-25000" dirty="0"/>
                  <a:t>1</a:t>
                </a:r>
              </a:p>
            </p:txBody>
          </p:sp>
          <p:sp>
            <p:nvSpPr>
              <p:cNvPr id="58" name="TextBox 57"/>
              <p:cNvSpPr txBox="1"/>
              <p:nvPr/>
            </p:nvSpPr>
            <p:spPr>
              <a:xfrm>
                <a:off x="6491288" y="4209961"/>
                <a:ext cx="1333500" cy="276999"/>
              </a:xfrm>
              <a:prstGeom prst="rect">
                <a:avLst/>
              </a:prstGeom>
              <a:noFill/>
            </p:spPr>
            <p:txBody>
              <a:bodyPr wrap="square" rtlCol="0">
                <a:spAutoFit/>
              </a:bodyPr>
              <a:lstStyle/>
              <a:p>
                <a:r>
                  <a:rPr lang="en-US" sz="1200" b="1" dirty="0" smtClean="0"/>
                  <a:t>Metastable State </a:t>
                </a:r>
                <a:endParaRPr lang="en-US" sz="1200" b="1" dirty="0"/>
              </a:p>
            </p:txBody>
          </p:sp>
          <p:sp>
            <p:nvSpPr>
              <p:cNvPr id="59" name="TextBox 58"/>
              <p:cNvSpPr txBox="1"/>
              <p:nvPr/>
            </p:nvSpPr>
            <p:spPr>
              <a:xfrm>
                <a:off x="6510338" y="5800636"/>
                <a:ext cx="1333500" cy="276999"/>
              </a:xfrm>
              <a:prstGeom prst="rect">
                <a:avLst/>
              </a:prstGeom>
              <a:noFill/>
            </p:spPr>
            <p:txBody>
              <a:bodyPr wrap="square" rtlCol="0">
                <a:spAutoFit/>
              </a:bodyPr>
              <a:lstStyle/>
              <a:p>
                <a:r>
                  <a:rPr lang="en-US" sz="1200" b="1" dirty="0" smtClean="0"/>
                  <a:t>Ground State </a:t>
                </a:r>
                <a:endParaRPr lang="en-US" sz="1200" b="1" dirty="0"/>
              </a:p>
            </p:txBody>
          </p:sp>
          <p:sp>
            <p:nvSpPr>
              <p:cNvPr id="60" name="TextBox 59"/>
              <p:cNvSpPr txBox="1"/>
              <p:nvPr/>
            </p:nvSpPr>
            <p:spPr>
              <a:xfrm>
                <a:off x="6505576" y="3088199"/>
                <a:ext cx="1333500" cy="276999"/>
              </a:xfrm>
              <a:prstGeom prst="rect">
                <a:avLst/>
              </a:prstGeom>
              <a:noFill/>
            </p:spPr>
            <p:txBody>
              <a:bodyPr wrap="square" rtlCol="0">
                <a:spAutoFit/>
              </a:bodyPr>
              <a:lstStyle/>
              <a:p>
                <a:r>
                  <a:rPr lang="en-US" sz="1200" b="1" dirty="0" smtClean="0"/>
                  <a:t>Excited State </a:t>
                </a:r>
                <a:endParaRPr lang="en-US" sz="1200" b="1" dirty="0"/>
              </a:p>
            </p:txBody>
          </p:sp>
          <p:cxnSp>
            <p:nvCxnSpPr>
              <p:cNvPr id="61" name="Straight Arrow Connector 60"/>
              <p:cNvCxnSpPr/>
              <p:nvPr/>
            </p:nvCxnSpPr>
            <p:spPr>
              <a:xfrm>
                <a:off x="7714354" y="3362325"/>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714354" y="3514725"/>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704829" y="3667125"/>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704829" y="3819525"/>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695304" y="3971925"/>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7224797" y="3318507"/>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7224797" y="3318507"/>
                    <a:ext cx="489557" cy="369332"/>
                  </a:xfrm>
                  <a:prstGeom prst="rect">
                    <a:avLst/>
                  </a:prstGeom>
                  <a:blipFill rotWithShape="0">
                    <a:blip r:embed="rId2"/>
                    <a:stretch>
                      <a:fillRect/>
                    </a:stretch>
                  </a:blipFill>
                </p:spPr>
                <p:txBody>
                  <a:bodyPr/>
                  <a:lstStyle/>
                  <a:p>
                    <a:r>
                      <a:rPr lang="en-US">
                        <a:noFill/>
                      </a:rPr>
                      <a:t> </a:t>
                    </a:r>
                  </a:p>
                </p:txBody>
              </p:sp>
            </mc:Fallback>
          </mc:AlternateContent>
          <p:cxnSp>
            <p:nvCxnSpPr>
              <p:cNvPr id="70" name="Straight Arrow Connector 69"/>
              <p:cNvCxnSpPr>
                <a:stCxn id="43" idx="5"/>
                <a:endCxn id="57" idx="2"/>
              </p:cNvCxnSpPr>
              <p:nvPr/>
            </p:nvCxnSpPr>
            <p:spPr>
              <a:xfrm>
                <a:off x="5515075" y="3301005"/>
                <a:ext cx="1197263" cy="91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686525" y="3291480"/>
                <a:ext cx="1197263" cy="91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857975" y="3281955"/>
                <a:ext cx="1197263" cy="91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029425" y="3272430"/>
                <a:ext cx="1197263" cy="91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200875" y="3262905"/>
                <a:ext cx="1197263" cy="91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372325" y="3253380"/>
                <a:ext cx="1197263" cy="91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695304" y="4105275"/>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a:off x="12732160" y="5167069"/>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a:off x="12732160" y="5167069"/>
                    <a:ext cx="489557"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11219176" y="5011440"/>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170" name="TextBox 169"/>
                  <p:cNvSpPr txBox="1">
                    <a:spLocks noRot="1" noChangeAspect="1" noMove="1" noResize="1" noEditPoints="1" noAdjustHandles="1" noChangeArrowheads="1" noChangeShapeType="1" noTextEdit="1"/>
                  </p:cNvSpPr>
                  <p:nvPr/>
                </p:nvSpPr>
                <p:spPr>
                  <a:xfrm>
                    <a:off x="11219176" y="5011440"/>
                    <a:ext cx="489557" cy="369332"/>
                  </a:xfrm>
                  <a:prstGeom prst="rect">
                    <a:avLst/>
                  </a:prstGeom>
                  <a:blipFill rotWithShape="0">
                    <a:blip r:embed="rId4"/>
                    <a:stretch>
                      <a:fillRect/>
                    </a:stretch>
                  </a:blipFill>
                </p:spPr>
                <p:txBody>
                  <a:bodyPr/>
                  <a:lstStyle/>
                  <a:p>
                    <a:r>
                      <a:rPr lang="en-US">
                        <a:noFill/>
                      </a:rPr>
                      <a:t> </a:t>
                    </a:r>
                  </a:p>
                </p:txBody>
              </p:sp>
            </mc:Fallback>
          </mc:AlternateContent>
        </p:grpSp>
        <p:grpSp>
          <p:nvGrpSpPr>
            <p:cNvPr id="78" name="Group 77"/>
            <p:cNvGrpSpPr/>
            <p:nvPr/>
          </p:nvGrpSpPr>
          <p:grpSpPr>
            <a:xfrm>
              <a:off x="154191" y="2867443"/>
              <a:ext cx="3333750" cy="3007801"/>
              <a:chOff x="590550" y="3206190"/>
              <a:chExt cx="3333750" cy="3007801"/>
            </a:xfrm>
          </p:grpSpPr>
          <p:grpSp>
            <p:nvGrpSpPr>
              <p:cNvPr id="38" name="Group 37"/>
              <p:cNvGrpSpPr/>
              <p:nvPr/>
            </p:nvGrpSpPr>
            <p:grpSpPr>
              <a:xfrm>
                <a:off x="590550" y="3206190"/>
                <a:ext cx="3333750" cy="3007801"/>
                <a:chOff x="590550" y="3206190"/>
                <a:chExt cx="3333750" cy="3007801"/>
              </a:xfrm>
            </p:grpSpPr>
            <p:cxnSp>
              <p:nvCxnSpPr>
                <p:cNvPr id="7" name="Straight Connector 6"/>
                <p:cNvCxnSpPr/>
                <p:nvPr/>
              </p:nvCxnSpPr>
              <p:spPr>
                <a:xfrm>
                  <a:off x="1409700" y="6162675"/>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09700" y="3457575"/>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05100" y="4333875"/>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428750" y="6029325"/>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19250" y="6029325"/>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09750" y="6029325"/>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000250" y="6029325"/>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90750" y="6029325"/>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81250" y="6029325"/>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0"/>
                </p:cNvCxnSpPr>
                <p:nvPr/>
              </p:nvCxnSpPr>
              <p:spPr>
                <a:xfrm flipV="1">
                  <a:off x="1509713" y="3457575"/>
                  <a:ext cx="4762" cy="257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690688" y="3467100"/>
                  <a:ext cx="4762" cy="257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890713" y="3457575"/>
                  <a:ext cx="4762" cy="257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081213" y="3467100"/>
                  <a:ext cx="4762" cy="257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271713" y="3467100"/>
                  <a:ext cx="4762" cy="257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62213" y="3476625"/>
                  <a:ext cx="4762" cy="257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62050" y="3362325"/>
                  <a:ext cx="37542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sp>
              <p:nvSpPr>
                <p:cNvPr id="25" name="TextBox 24"/>
                <p:cNvSpPr txBox="1"/>
                <p:nvPr/>
              </p:nvSpPr>
              <p:spPr>
                <a:xfrm>
                  <a:off x="1036250" y="5844659"/>
                  <a:ext cx="375424" cy="369332"/>
                </a:xfrm>
                <a:prstGeom prst="rect">
                  <a:avLst/>
                </a:prstGeom>
                <a:noFill/>
              </p:spPr>
              <p:txBody>
                <a:bodyPr wrap="none" rtlCol="0">
                  <a:spAutoFit/>
                </a:bodyPr>
                <a:lstStyle/>
                <a:p>
                  <a:r>
                    <a:rPr lang="en-US" dirty="0" smtClean="0"/>
                    <a:t>E</a:t>
                  </a:r>
                  <a:r>
                    <a:rPr lang="en-US" baseline="-25000" dirty="0" smtClean="0"/>
                    <a:t>0</a:t>
                  </a:r>
                  <a:endParaRPr lang="en-US" baseline="-25000" dirty="0"/>
                </a:p>
              </p:txBody>
            </p:sp>
            <p:sp>
              <p:nvSpPr>
                <p:cNvPr id="26" name="TextBox 25"/>
                <p:cNvSpPr txBox="1"/>
                <p:nvPr/>
              </p:nvSpPr>
              <p:spPr>
                <a:xfrm>
                  <a:off x="2576513" y="3964543"/>
                  <a:ext cx="375424" cy="369332"/>
                </a:xfrm>
                <a:prstGeom prst="rect">
                  <a:avLst/>
                </a:prstGeom>
                <a:noFill/>
              </p:spPr>
              <p:txBody>
                <a:bodyPr wrap="none" rtlCol="0">
                  <a:spAutoFit/>
                </a:bodyPr>
                <a:lstStyle/>
                <a:p>
                  <a:r>
                    <a:rPr lang="en-US" dirty="0" smtClean="0"/>
                    <a:t>E</a:t>
                  </a:r>
                  <a:r>
                    <a:rPr lang="en-US" baseline="-25000" dirty="0"/>
                    <a:t>1</a:t>
                  </a:r>
                </a:p>
              </p:txBody>
            </p:sp>
            <p:sp>
              <p:nvSpPr>
                <p:cNvPr id="27" name="TextBox 26"/>
                <p:cNvSpPr txBox="1"/>
                <p:nvPr/>
              </p:nvSpPr>
              <p:spPr>
                <a:xfrm>
                  <a:off x="2543175" y="4327952"/>
                  <a:ext cx="1333500" cy="276999"/>
                </a:xfrm>
                <a:prstGeom prst="rect">
                  <a:avLst/>
                </a:prstGeom>
                <a:noFill/>
              </p:spPr>
              <p:txBody>
                <a:bodyPr wrap="square" rtlCol="0">
                  <a:spAutoFit/>
                </a:bodyPr>
                <a:lstStyle/>
                <a:p>
                  <a:r>
                    <a:rPr lang="en-US" sz="1200" b="1" dirty="0" smtClean="0"/>
                    <a:t>Metastable State </a:t>
                  </a:r>
                  <a:endParaRPr lang="en-US" sz="1200" b="1" dirty="0"/>
                </a:p>
              </p:txBody>
            </p:sp>
            <p:sp>
              <p:nvSpPr>
                <p:cNvPr id="28" name="TextBox 27"/>
                <p:cNvSpPr txBox="1"/>
                <p:nvPr/>
              </p:nvSpPr>
              <p:spPr>
                <a:xfrm>
                  <a:off x="2562225" y="5918627"/>
                  <a:ext cx="1333500" cy="276999"/>
                </a:xfrm>
                <a:prstGeom prst="rect">
                  <a:avLst/>
                </a:prstGeom>
                <a:noFill/>
              </p:spPr>
              <p:txBody>
                <a:bodyPr wrap="square" rtlCol="0">
                  <a:spAutoFit/>
                </a:bodyPr>
                <a:lstStyle/>
                <a:p>
                  <a:r>
                    <a:rPr lang="en-US" sz="1200" b="1" dirty="0" smtClean="0"/>
                    <a:t>Ground State </a:t>
                  </a:r>
                  <a:endParaRPr lang="en-US" sz="1200" b="1" dirty="0"/>
                </a:p>
              </p:txBody>
            </p:sp>
            <p:sp>
              <p:nvSpPr>
                <p:cNvPr id="29" name="TextBox 28"/>
                <p:cNvSpPr txBox="1"/>
                <p:nvPr/>
              </p:nvSpPr>
              <p:spPr>
                <a:xfrm>
                  <a:off x="2557463" y="3206190"/>
                  <a:ext cx="1333500" cy="276999"/>
                </a:xfrm>
                <a:prstGeom prst="rect">
                  <a:avLst/>
                </a:prstGeom>
                <a:noFill/>
              </p:spPr>
              <p:txBody>
                <a:bodyPr wrap="square" rtlCol="0">
                  <a:spAutoFit/>
                </a:bodyPr>
                <a:lstStyle/>
                <a:p>
                  <a:r>
                    <a:rPr lang="en-US" sz="1200" b="1" dirty="0" smtClean="0"/>
                    <a:t>Excited State </a:t>
                  </a:r>
                  <a:endParaRPr lang="en-US" sz="1200" b="1" dirty="0"/>
                </a:p>
              </p:txBody>
            </p:sp>
            <p:cxnSp>
              <p:nvCxnSpPr>
                <p:cNvPr id="31" name="Straight Arrow Connector 30"/>
                <p:cNvCxnSpPr/>
                <p:nvPr/>
              </p:nvCxnSpPr>
              <p:spPr>
                <a:xfrm>
                  <a:off x="790575" y="4327952"/>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90575" y="4480352"/>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81050" y="4632752"/>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81050" y="4785152"/>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71525" y="4937552"/>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590550" y="3964543"/>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90550" y="3964543"/>
                      <a:ext cx="489557" cy="369332"/>
                    </a:xfrm>
                    <a:prstGeom prst="rect">
                      <a:avLst/>
                    </a:prstGeom>
                    <a:blipFill rotWithShape="0">
                      <a:blip r:embed="rId5"/>
                      <a:stretch>
                        <a:fillRect/>
                      </a:stretch>
                    </a:blipFill>
                  </p:spPr>
                  <p:txBody>
                    <a:bodyPr/>
                    <a:lstStyle/>
                    <a:p>
                      <a:r>
                        <a:rPr lang="en-US">
                          <a:noFill/>
                        </a:rPr>
                        <a:t> </a:t>
                      </a:r>
                    </a:p>
                  </p:txBody>
                </p:sp>
              </mc:Fallback>
            </mc:AlternateContent>
            <p:sp>
              <p:nvSpPr>
                <p:cNvPr id="37" name="TextBox 36"/>
                <p:cNvSpPr txBox="1"/>
                <p:nvPr/>
              </p:nvSpPr>
              <p:spPr>
                <a:xfrm rot="16200000">
                  <a:off x="1233895" y="4783662"/>
                  <a:ext cx="1485900" cy="307777"/>
                </a:xfrm>
                <a:prstGeom prst="rect">
                  <a:avLst/>
                </a:prstGeom>
                <a:noFill/>
              </p:spPr>
              <p:txBody>
                <a:bodyPr wrap="square" rtlCol="0">
                  <a:spAutoFit/>
                </a:bodyPr>
                <a:lstStyle/>
                <a:p>
                  <a:r>
                    <a:rPr lang="en-US" sz="1400" b="1" dirty="0" smtClean="0"/>
                    <a:t>Optical Pumping</a:t>
                  </a:r>
                  <a:endParaRPr lang="en-US" sz="1400" b="1" dirty="0"/>
                </a:p>
              </p:txBody>
            </p:sp>
          </p:grpSp>
          <p:cxnSp>
            <p:nvCxnSpPr>
              <p:cNvPr id="77" name="Straight Arrow Connector 76"/>
              <p:cNvCxnSpPr/>
              <p:nvPr/>
            </p:nvCxnSpPr>
            <p:spPr>
              <a:xfrm>
                <a:off x="763485" y="5095875"/>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6395343" y="2900802"/>
              <a:ext cx="2859475" cy="3007801"/>
              <a:chOff x="8586888" y="3069834"/>
              <a:chExt cx="2859475" cy="3007801"/>
            </a:xfrm>
          </p:grpSpPr>
          <p:grpSp>
            <p:nvGrpSpPr>
              <p:cNvPr id="110" name="Group 109"/>
              <p:cNvGrpSpPr/>
              <p:nvPr/>
            </p:nvGrpSpPr>
            <p:grpSpPr>
              <a:xfrm>
                <a:off x="8586888" y="3225969"/>
                <a:ext cx="2697550" cy="2851666"/>
                <a:chOff x="8586888" y="3225969"/>
                <a:chExt cx="2697550" cy="2851666"/>
              </a:xfrm>
            </p:grpSpPr>
            <p:cxnSp>
              <p:nvCxnSpPr>
                <p:cNvPr id="81" name="Straight Connector 80"/>
                <p:cNvCxnSpPr/>
                <p:nvPr/>
              </p:nvCxnSpPr>
              <p:spPr>
                <a:xfrm>
                  <a:off x="8960338" y="6026319"/>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960338" y="3321219"/>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0065238" y="4197519"/>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01033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02938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04843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06748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8653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10558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8712688" y="3225969"/>
                  <a:ext cx="37542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sp>
              <p:nvSpPr>
                <p:cNvPr id="91" name="TextBox 90"/>
                <p:cNvSpPr txBox="1"/>
                <p:nvPr/>
              </p:nvSpPr>
              <p:spPr>
                <a:xfrm>
                  <a:off x="8586888" y="5708303"/>
                  <a:ext cx="375424" cy="369332"/>
                </a:xfrm>
                <a:prstGeom prst="rect">
                  <a:avLst/>
                </a:prstGeom>
                <a:noFill/>
              </p:spPr>
              <p:txBody>
                <a:bodyPr wrap="none" rtlCol="0">
                  <a:spAutoFit/>
                </a:bodyPr>
                <a:lstStyle/>
                <a:p>
                  <a:r>
                    <a:rPr lang="en-US" dirty="0" smtClean="0"/>
                    <a:t>E</a:t>
                  </a:r>
                  <a:r>
                    <a:rPr lang="en-US" baseline="-25000" dirty="0" smtClean="0"/>
                    <a:t>0</a:t>
                  </a:r>
                  <a:endParaRPr lang="en-US" baseline="-25000" dirty="0"/>
                </a:p>
              </p:txBody>
            </p:sp>
            <p:sp>
              <p:nvSpPr>
                <p:cNvPr id="92" name="TextBox 91"/>
                <p:cNvSpPr txBox="1"/>
                <p:nvPr/>
              </p:nvSpPr>
              <p:spPr>
                <a:xfrm>
                  <a:off x="9689814" y="3924673"/>
                  <a:ext cx="375424" cy="369332"/>
                </a:xfrm>
                <a:prstGeom prst="rect">
                  <a:avLst/>
                </a:prstGeom>
                <a:noFill/>
              </p:spPr>
              <p:txBody>
                <a:bodyPr wrap="none" rtlCol="0">
                  <a:spAutoFit/>
                </a:bodyPr>
                <a:lstStyle/>
                <a:p>
                  <a:r>
                    <a:rPr lang="en-US" dirty="0" smtClean="0"/>
                    <a:t>E</a:t>
                  </a:r>
                  <a:r>
                    <a:rPr lang="en-US" baseline="-25000" dirty="0"/>
                    <a:t>1</a:t>
                  </a:r>
                </a:p>
              </p:txBody>
            </p:sp>
          </p:grpSp>
          <p:sp>
            <p:nvSpPr>
              <p:cNvPr id="93" name="TextBox 92"/>
              <p:cNvSpPr txBox="1"/>
              <p:nvPr/>
            </p:nvSpPr>
            <p:spPr>
              <a:xfrm>
                <a:off x="10093813" y="4191596"/>
                <a:ext cx="1333500" cy="276999"/>
              </a:xfrm>
              <a:prstGeom prst="rect">
                <a:avLst/>
              </a:prstGeom>
              <a:noFill/>
            </p:spPr>
            <p:txBody>
              <a:bodyPr wrap="square" rtlCol="0">
                <a:spAutoFit/>
              </a:bodyPr>
              <a:lstStyle/>
              <a:p>
                <a:r>
                  <a:rPr lang="en-US" sz="1200" b="1" dirty="0" smtClean="0"/>
                  <a:t>Metastable State </a:t>
                </a:r>
                <a:endParaRPr lang="en-US" sz="1200" b="1" dirty="0"/>
              </a:p>
            </p:txBody>
          </p:sp>
          <p:sp>
            <p:nvSpPr>
              <p:cNvPr id="94" name="TextBox 93"/>
              <p:cNvSpPr txBox="1"/>
              <p:nvPr/>
            </p:nvSpPr>
            <p:spPr>
              <a:xfrm>
                <a:off x="10112863" y="5782271"/>
                <a:ext cx="1333500" cy="276999"/>
              </a:xfrm>
              <a:prstGeom prst="rect">
                <a:avLst/>
              </a:prstGeom>
              <a:noFill/>
            </p:spPr>
            <p:txBody>
              <a:bodyPr wrap="square" rtlCol="0">
                <a:spAutoFit/>
              </a:bodyPr>
              <a:lstStyle/>
              <a:p>
                <a:r>
                  <a:rPr lang="en-US" sz="1200" b="1" dirty="0" smtClean="0"/>
                  <a:t>Ground State </a:t>
                </a:r>
                <a:endParaRPr lang="en-US" sz="1200" b="1" dirty="0"/>
              </a:p>
            </p:txBody>
          </p:sp>
          <p:sp>
            <p:nvSpPr>
              <p:cNvPr id="95" name="TextBox 94"/>
              <p:cNvSpPr txBox="1"/>
              <p:nvPr/>
            </p:nvSpPr>
            <p:spPr>
              <a:xfrm>
                <a:off x="10108101" y="3069834"/>
                <a:ext cx="1333500" cy="276999"/>
              </a:xfrm>
              <a:prstGeom prst="rect">
                <a:avLst/>
              </a:prstGeom>
              <a:noFill/>
            </p:spPr>
            <p:txBody>
              <a:bodyPr wrap="square" rtlCol="0">
                <a:spAutoFit/>
              </a:bodyPr>
              <a:lstStyle/>
              <a:p>
                <a:r>
                  <a:rPr lang="en-US" sz="1200" b="1" dirty="0" smtClean="0"/>
                  <a:t>Excited State </a:t>
                </a:r>
                <a:endParaRPr lang="en-US" sz="1200" b="1" dirty="0"/>
              </a:p>
            </p:txBody>
          </p:sp>
        </p:grpSp>
        <p:sp>
          <p:nvSpPr>
            <p:cNvPr id="112" name="Notched Right Arrow 111"/>
            <p:cNvSpPr/>
            <p:nvPr/>
          </p:nvSpPr>
          <p:spPr>
            <a:xfrm>
              <a:off x="6372309" y="4283840"/>
              <a:ext cx="628650" cy="339300"/>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Notched Right Arrow 112"/>
            <p:cNvSpPr/>
            <p:nvPr/>
          </p:nvSpPr>
          <p:spPr>
            <a:xfrm>
              <a:off x="8854768" y="4346025"/>
              <a:ext cx="628650" cy="339300"/>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p:cNvGrpSpPr/>
            <p:nvPr/>
          </p:nvGrpSpPr>
          <p:grpSpPr>
            <a:xfrm>
              <a:off x="9117585" y="2882437"/>
              <a:ext cx="2859475" cy="3007801"/>
              <a:chOff x="9101083" y="2919852"/>
              <a:chExt cx="2859475" cy="3007801"/>
            </a:xfrm>
          </p:grpSpPr>
          <p:grpSp>
            <p:nvGrpSpPr>
              <p:cNvPr id="114" name="Group 113"/>
              <p:cNvGrpSpPr/>
              <p:nvPr/>
            </p:nvGrpSpPr>
            <p:grpSpPr>
              <a:xfrm>
                <a:off x="9101083" y="2919852"/>
                <a:ext cx="2859475" cy="3007801"/>
                <a:chOff x="8586888" y="3069834"/>
                <a:chExt cx="2859475" cy="3007801"/>
              </a:xfrm>
            </p:grpSpPr>
            <p:grpSp>
              <p:nvGrpSpPr>
                <p:cNvPr id="115" name="Group 114"/>
                <p:cNvGrpSpPr/>
                <p:nvPr/>
              </p:nvGrpSpPr>
              <p:grpSpPr>
                <a:xfrm>
                  <a:off x="8586888" y="3225969"/>
                  <a:ext cx="2697550" cy="2851666"/>
                  <a:chOff x="8586888" y="3225969"/>
                  <a:chExt cx="2697550" cy="2851666"/>
                </a:xfrm>
              </p:grpSpPr>
              <p:cxnSp>
                <p:nvCxnSpPr>
                  <p:cNvPr id="119" name="Straight Connector 118"/>
                  <p:cNvCxnSpPr/>
                  <p:nvPr/>
                </p:nvCxnSpPr>
                <p:spPr>
                  <a:xfrm>
                    <a:off x="8960338" y="6026319"/>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960338" y="3321219"/>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0065238" y="4197519"/>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101033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02938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04843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06748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08653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11055838" y="4064169"/>
                    <a:ext cx="161925"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8712688" y="3225969"/>
                    <a:ext cx="37542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sp>
                <p:nvSpPr>
                  <p:cNvPr id="129" name="TextBox 128"/>
                  <p:cNvSpPr txBox="1"/>
                  <p:nvPr/>
                </p:nvSpPr>
                <p:spPr>
                  <a:xfrm>
                    <a:off x="8586888" y="5708303"/>
                    <a:ext cx="375424" cy="369332"/>
                  </a:xfrm>
                  <a:prstGeom prst="rect">
                    <a:avLst/>
                  </a:prstGeom>
                  <a:noFill/>
                </p:spPr>
                <p:txBody>
                  <a:bodyPr wrap="none" rtlCol="0">
                    <a:spAutoFit/>
                  </a:bodyPr>
                  <a:lstStyle/>
                  <a:p>
                    <a:r>
                      <a:rPr lang="en-US" dirty="0" smtClean="0"/>
                      <a:t>E</a:t>
                    </a:r>
                    <a:r>
                      <a:rPr lang="en-US" baseline="-25000" dirty="0" smtClean="0"/>
                      <a:t>0</a:t>
                    </a:r>
                    <a:endParaRPr lang="en-US" baseline="-25000" dirty="0"/>
                  </a:p>
                </p:txBody>
              </p:sp>
              <p:sp>
                <p:nvSpPr>
                  <p:cNvPr id="130" name="TextBox 129"/>
                  <p:cNvSpPr txBox="1"/>
                  <p:nvPr/>
                </p:nvSpPr>
                <p:spPr>
                  <a:xfrm>
                    <a:off x="9689814" y="3924673"/>
                    <a:ext cx="375424" cy="369332"/>
                  </a:xfrm>
                  <a:prstGeom prst="rect">
                    <a:avLst/>
                  </a:prstGeom>
                  <a:noFill/>
                </p:spPr>
                <p:txBody>
                  <a:bodyPr wrap="none" rtlCol="0">
                    <a:spAutoFit/>
                  </a:bodyPr>
                  <a:lstStyle/>
                  <a:p>
                    <a:r>
                      <a:rPr lang="en-US" dirty="0" smtClean="0"/>
                      <a:t>E</a:t>
                    </a:r>
                    <a:r>
                      <a:rPr lang="en-US" baseline="-25000" dirty="0"/>
                      <a:t>1</a:t>
                    </a:r>
                  </a:p>
                </p:txBody>
              </p:sp>
            </p:grpSp>
            <p:sp>
              <p:nvSpPr>
                <p:cNvPr id="116" name="TextBox 115"/>
                <p:cNvSpPr txBox="1"/>
                <p:nvPr/>
              </p:nvSpPr>
              <p:spPr>
                <a:xfrm>
                  <a:off x="10093813" y="4191596"/>
                  <a:ext cx="1333500" cy="276999"/>
                </a:xfrm>
                <a:prstGeom prst="rect">
                  <a:avLst/>
                </a:prstGeom>
                <a:noFill/>
              </p:spPr>
              <p:txBody>
                <a:bodyPr wrap="square" rtlCol="0">
                  <a:spAutoFit/>
                </a:bodyPr>
                <a:lstStyle/>
                <a:p>
                  <a:r>
                    <a:rPr lang="en-US" sz="1200" b="1" dirty="0" smtClean="0"/>
                    <a:t>Metastable State </a:t>
                  </a:r>
                  <a:endParaRPr lang="en-US" sz="1200" b="1" dirty="0"/>
                </a:p>
              </p:txBody>
            </p:sp>
            <p:sp>
              <p:nvSpPr>
                <p:cNvPr id="117" name="TextBox 116"/>
                <p:cNvSpPr txBox="1"/>
                <p:nvPr/>
              </p:nvSpPr>
              <p:spPr>
                <a:xfrm>
                  <a:off x="10112863" y="5782271"/>
                  <a:ext cx="1333500" cy="276999"/>
                </a:xfrm>
                <a:prstGeom prst="rect">
                  <a:avLst/>
                </a:prstGeom>
                <a:noFill/>
              </p:spPr>
              <p:txBody>
                <a:bodyPr wrap="square" rtlCol="0">
                  <a:spAutoFit/>
                </a:bodyPr>
                <a:lstStyle/>
                <a:p>
                  <a:r>
                    <a:rPr lang="en-US" sz="1200" b="1" dirty="0" smtClean="0"/>
                    <a:t>Ground State </a:t>
                  </a:r>
                  <a:endParaRPr lang="en-US" sz="1200" b="1" dirty="0"/>
                </a:p>
              </p:txBody>
            </p:sp>
            <p:sp>
              <p:nvSpPr>
                <p:cNvPr id="118" name="TextBox 117"/>
                <p:cNvSpPr txBox="1"/>
                <p:nvPr/>
              </p:nvSpPr>
              <p:spPr>
                <a:xfrm>
                  <a:off x="10108101" y="3069834"/>
                  <a:ext cx="1333500" cy="276999"/>
                </a:xfrm>
                <a:prstGeom prst="rect">
                  <a:avLst/>
                </a:prstGeom>
                <a:noFill/>
              </p:spPr>
              <p:txBody>
                <a:bodyPr wrap="square" rtlCol="0">
                  <a:spAutoFit/>
                </a:bodyPr>
                <a:lstStyle/>
                <a:p>
                  <a:r>
                    <a:rPr lang="en-US" sz="1200" b="1" dirty="0" smtClean="0"/>
                    <a:t>Excited State </a:t>
                  </a:r>
                  <a:endParaRPr lang="en-US" sz="1200" b="1" dirty="0"/>
                </a:p>
              </p:txBody>
            </p:sp>
          </p:grpSp>
          <p:grpSp>
            <p:nvGrpSpPr>
              <p:cNvPr id="146" name="Group 145"/>
              <p:cNvGrpSpPr/>
              <p:nvPr/>
            </p:nvGrpSpPr>
            <p:grpSpPr>
              <a:xfrm>
                <a:off x="9536620" y="3910132"/>
                <a:ext cx="2275661" cy="1949246"/>
                <a:chOff x="9536620" y="3910132"/>
                <a:chExt cx="2275661" cy="1949246"/>
              </a:xfrm>
            </p:grpSpPr>
            <p:cxnSp>
              <p:nvCxnSpPr>
                <p:cNvPr id="132" name="Straight Arrow Connector 131"/>
                <p:cNvCxnSpPr>
                  <a:stCxn id="122" idx="4"/>
                </p:cNvCxnSpPr>
                <p:nvPr/>
              </p:nvCxnSpPr>
              <p:spPr>
                <a:xfrm flipH="1">
                  <a:off x="9602307" y="4047537"/>
                  <a:ext cx="1096189" cy="1808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9795769" y="3910132"/>
                  <a:ext cx="1159263" cy="191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9979532" y="3927857"/>
                  <a:ext cx="1159263" cy="191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10163295" y="3945582"/>
                  <a:ext cx="1159263" cy="191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a:off x="10347058" y="3925207"/>
                  <a:ext cx="1159263" cy="191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10530821" y="3933407"/>
                  <a:ext cx="1159263" cy="191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1369369" y="472185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11369369" y="487425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11359844" y="502665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11359844" y="517905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11350319" y="533145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11350319" y="546480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9536620" y="487425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11359844" y="4550406"/>
                  <a:ext cx="442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5" name="Oval 164"/>
            <p:cNvSpPr/>
            <p:nvPr/>
          </p:nvSpPr>
          <p:spPr>
            <a:xfrm>
              <a:off x="1103209" y="2421704"/>
              <a:ext cx="6572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b="1" dirty="0"/>
            </a:p>
          </p:txBody>
        </p:sp>
        <p:sp>
          <p:nvSpPr>
            <p:cNvPr id="166" name="Oval 165"/>
            <p:cNvSpPr/>
            <p:nvPr/>
          </p:nvSpPr>
          <p:spPr>
            <a:xfrm>
              <a:off x="4175816" y="2333595"/>
              <a:ext cx="6572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endParaRPr lang="en-US" b="1" dirty="0"/>
            </a:p>
          </p:txBody>
        </p:sp>
        <p:sp>
          <p:nvSpPr>
            <p:cNvPr id="167" name="Oval 166"/>
            <p:cNvSpPr/>
            <p:nvPr/>
          </p:nvSpPr>
          <p:spPr>
            <a:xfrm>
              <a:off x="7248423" y="2331247"/>
              <a:ext cx="6572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endParaRPr lang="en-US" b="1" dirty="0"/>
            </a:p>
          </p:txBody>
        </p:sp>
        <p:sp>
          <p:nvSpPr>
            <p:cNvPr id="168" name="Oval 167"/>
            <p:cNvSpPr/>
            <p:nvPr/>
          </p:nvSpPr>
          <p:spPr>
            <a:xfrm>
              <a:off x="10321030" y="2328899"/>
              <a:ext cx="6572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4</a:t>
              </a:r>
              <a:endParaRPr lang="en-US" b="1" dirty="0"/>
            </a:p>
          </p:txBody>
        </p:sp>
      </p:grpSp>
    </p:spTree>
    <p:extLst>
      <p:ext uri="{BB962C8B-B14F-4D97-AF65-F5344CB8AC3E}">
        <p14:creationId xmlns:p14="http://schemas.microsoft.com/office/powerpoint/2010/main" val="2168637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Principle of Laser</a:t>
            </a:r>
          </a:p>
        </p:txBody>
      </p:sp>
      <mc:AlternateContent xmlns:mc="http://schemas.openxmlformats.org/markup-compatibility/2006" xmlns:a14="http://schemas.microsoft.com/office/drawing/2010/main">
        <mc:Choice Requires="a14">
          <p:sp>
            <p:nvSpPr>
              <p:cNvPr id="5" name="TextBox 4"/>
              <p:cNvSpPr txBox="1"/>
              <p:nvPr/>
            </p:nvSpPr>
            <p:spPr>
              <a:xfrm>
                <a:off x="393463" y="732801"/>
                <a:ext cx="11220272" cy="3139321"/>
              </a:xfrm>
              <a:prstGeom prst="rect">
                <a:avLst/>
              </a:prstGeom>
              <a:noFill/>
              <a:ln>
                <a:solidFill>
                  <a:schemeClr val="tx1"/>
                </a:solidFill>
              </a:ln>
            </p:spPr>
            <p:txBody>
              <a:bodyPr wrap="square" rtlCol="0">
                <a:spAutoFit/>
              </a:bodyPr>
              <a:lstStyle/>
              <a:p>
                <a:pPr algn="just"/>
                <a:r>
                  <a:rPr lang="en-US" b="1" dirty="0" smtClean="0"/>
                  <a:t>Step-1: </a:t>
                </a:r>
                <a:r>
                  <a:rPr lang="en-US" dirty="0" smtClean="0"/>
                  <a:t>Atoms in the ground state are pumped to the excited state E</a:t>
                </a:r>
                <a:r>
                  <a:rPr lang="en-US" baseline="-25000" dirty="0" smtClean="0"/>
                  <a:t>2</a:t>
                </a:r>
                <a:r>
                  <a:rPr lang="en-US" dirty="0" smtClean="0"/>
                  <a:t> by photons of energy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a14:m>
                <a:r>
                  <a:rPr lang="en-US" dirty="0" smtClean="0"/>
                  <a:t>. </a:t>
                </a:r>
                <a14:m>
                  <m:oMath xmlns:m="http://schemas.openxmlformats.org/officeDocument/2006/math">
                    <m:r>
                      <a:rPr lang="en-US" b="0" i="1" smtClean="0">
                        <a:latin typeface="Cambria Math" panose="02040503050406030204" pitchFamily="18" charset="0"/>
                      </a:rPr>
                      <m:t>𝜈</m:t>
                    </m:r>
                    <m:r>
                      <a:rPr lang="en-US" b="0" i="1" smtClean="0">
                        <a:latin typeface="Cambria Math" panose="02040503050406030204" pitchFamily="18" charset="0"/>
                      </a:rPr>
                      <m:t>′</m:t>
                    </m:r>
                  </m:oMath>
                </a14:m>
                <a:r>
                  <a:rPr lang="en-US" dirty="0" smtClean="0"/>
                  <a:t> is the frequency of the incident radiation and E</a:t>
                </a:r>
                <a:r>
                  <a:rPr lang="en-US" baseline="-25000" dirty="0" smtClean="0"/>
                  <a:t>2</a:t>
                </a:r>
                <a:r>
                  <a:rPr lang="en-US" dirty="0" smtClean="0"/>
                  <a:t> and E</a:t>
                </a:r>
                <a:r>
                  <a:rPr lang="en-US" baseline="-25000" dirty="0" smtClean="0"/>
                  <a:t>0</a:t>
                </a:r>
                <a:r>
                  <a:rPr lang="en-US" dirty="0" smtClean="0"/>
                  <a:t> are the energy of the excited state and ground state respectively.</a:t>
                </a:r>
              </a:p>
              <a:p>
                <a:pPr algn="just"/>
                <a:endParaRPr lang="en-US" dirty="0"/>
              </a:p>
              <a:p>
                <a:pPr algn="just"/>
                <a:r>
                  <a:rPr lang="en-US" b="1" dirty="0" smtClean="0"/>
                  <a:t>Step-2: </a:t>
                </a:r>
                <a:r>
                  <a:rPr lang="en-US" dirty="0" smtClean="0"/>
                  <a:t>From the excited state E2, the atoms make a rapid transition to the metastable state E1. The energy is released in photons of frequency </a:t>
                </a:r>
                <a14:m>
                  <m:oMath xmlns:m="http://schemas.openxmlformats.org/officeDocument/2006/math">
                    <m:r>
                      <a:rPr lang="en-US" b="0" i="1" smtClean="0">
                        <a:latin typeface="Cambria Math" panose="02040503050406030204" pitchFamily="18" charset="0"/>
                      </a:rPr>
                      <m:t>𝜈</m:t>
                    </m:r>
                    <m:r>
                      <a:rPr lang="en-US" b="0" i="1" smtClean="0">
                        <a:latin typeface="Cambria Math" panose="02040503050406030204" pitchFamily="18" charset="0"/>
                      </a:rPr>
                      <m:t>′′</m:t>
                    </m:r>
                  </m:oMath>
                </a14:m>
                <a:r>
                  <a:rPr lang="en-US" dirty="0" smtClean="0"/>
                  <a:t> where, </a:t>
                </a:r>
                <a14:m>
                  <m:oMath xmlns:m="http://schemas.openxmlformats.org/officeDocument/2006/math">
                    <m:r>
                      <a:rPr lang="en-US" b="0" i="1" smtClean="0">
                        <a:latin typeface="Cambria Math" panose="02040503050406030204" pitchFamily="18" charset="0"/>
                      </a:rPr>
                      <m:t>h</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a14:m>
                <a:r>
                  <a:rPr lang="en-US" dirty="0" smtClean="0"/>
                  <a:t>. </a:t>
                </a:r>
              </a:p>
              <a:p>
                <a:pPr algn="just"/>
                <a:endParaRPr lang="en-US" dirty="0"/>
              </a:p>
              <a:p>
                <a:pPr algn="just"/>
                <a:r>
                  <a:rPr lang="en-US" b="1" dirty="0" smtClean="0"/>
                  <a:t>Step-3: </a:t>
                </a:r>
                <a:r>
                  <a:rPr lang="en-US" dirty="0" smtClean="0"/>
                  <a:t>The metastable states are occupied by many atoms from the upper excited state. The condition of population inversion is achieved thereby.</a:t>
                </a:r>
              </a:p>
              <a:p>
                <a:pPr algn="just"/>
                <a:endParaRPr lang="en-US" dirty="0"/>
              </a:p>
              <a:p>
                <a:pPr algn="just"/>
                <a:r>
                  <a:rPr lang="en-US" b="1" dirty="0" smtClean="0"/>
                  <a:t>Step-4:</a:t>
                </a:r>
                <a:r>
                  <a:rPr lang="en-US" dirty="0" smtClean="0"/>
                  <a:t> An incident photon stimulates the atoms in the metastable state, to come down to the ground state by emitting the stimulated emission. The emitted photons have the same frequency as the original photon.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93463" y="732801"/>
                <a:ext cx="11220272" cy="3139321"/>
              </a:xfrm>
              <a:prstGeom prst="rect">
                <a:avLst/>
              </a:prstGeom>
              <a:blipFill rotWithShape="0">
                <a:blip r:embed="rId2"/>
                <a:stretch>
                  <a:fillRect l="-434" t="-774" r="-380" b="-1934"/>
                </a:stretch>
              </a:blipFill>
              <a:ln>
                <a:solidFill>
                  <a:schemeClr val="tx1"/>
                </a:solidFill>
              </a:ln>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758396" y="3872122"/>
            <a:ext cx="8490406" cy="2656535"/>
          </a:xfrm>
          <a:prstGeom prst="rect">
            <a:avLst/>
          </a:prstGeom>
        </p:spPr>
      </p:pic>
    </p:spTree>
    <p:extLst>
      <p:ext uri="{BB962C8B-B14F-4D97-AF65-F5344CB8AC3E}">
        <p14:creationId xmlns:p14="http://schemas.microsoft.com/office/powerpoint/2010/main" val="355472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Requirement of three level system</a:t>
            </a:r>
          </a:p>
        </p:txBody>
      </p:sp>
      <p:sp>
        <p:nvSpPr>
          <p:cNvPr id="2" name="TextBox 1"/>
          <p:cNvSpPr txBox="1"/>
          <p:nvPr/>
        </p:nvSpPr>
        <p:spPr>
          <a:xfrm>
            <a:off x="857250" y="1066800"/>
            <a:ext cx="10410825" cy="5078313"/>
          </a:xfrm>
          <a:prstGeom prst="rect">
            <a:avLst/>
          </a:prstGeom>
          <a:noFill/>
          <a:ln>
            <a:solidFill>
              <a:schemeClr val="tx1"/>
            </a:solidFill>
          </a:ln>
        </p:spPr>
        <p:txBody>
          <a:bodyPr wrap="square" rtlCol="0">
            <a:spAutoFit/>
          </a:bodyPr>
          <a:lstStyle/>
          <a:p>
            <a:pPr marL="285750" indent="-285750" algn="just">
              <a:lnSpc>
                <a:spcPct val="150000"/>
              </a:lnSpc>
              <a:buFont typeface="Arial" panose="020B0604020202020204" pitchFamily="34" charset="0"/>
              <a:buChar char="•"/>
            </a:pPr>
            <a:r>
              <a:rPr lang="en-US" dirty="0" smtClean="0"/>
              <a:t>Optical </a:t>
            </a:r>
            <a:r>
              <a:rPr lang="en-US" dirty="0"/>
              <a:t>pumping will at most only achieve equal population of a two-level system. This is because the probabilities for raising an electron to the upper level and inducing the decay of an electron to the lower level (</a:t>
            </a:r>
            <a:r>
              <a:rPr lang="en-US" dirty="0" smtClean="0"/>
              <a:t>stimulated </a:t>
            </a:r>
            <a:r>
              <a:rPr lang="en-US" dirty="0"/>
              <a:t>emission) are exactly the same! In other words, when both levels are equally populated, the numbers of electrons "going up" and "down" will be the same, so you cannot achieve population inversion which is required for lasers.</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The solution is to use a third metastable level. The pumping will be between the other two, but electrons in the upper energy level will quickly decay into the metastable level, leaving the upper level practically unpopulated at all times. The transition from the metastable level to the ground level has a different frequency: the laser frequency. The pumping frequency is between upper level and the ground level, so the pumping is off-resonant to the laser transition and will, thus, not trigger stimulated emission.</a:t>
            </a:r>
          </a:p>
          <a:p>
            <a:pPr marL="285750" indent="-285750" algn="just">
              <a:lnSpc>
                <a:spcPct val="150000"/>
              </a:lnSpc>
              <a:buFont typeface="Arial" panose="020B0604020202020204" pitchFamily="34" charset="0"/>
              <a:buChar char="•"/>
            </a:pPr>
            <a:endParaRPr lang="en-US" dirty="0"/>
          </a:p>
        </p:txBody>
      </p:sp>
      <p:sp>
        <p:nvSpPr>
          <p:cNvPr id="3" name="Rectangle 2"/>
          <p:cNvSpPr/>
          <p:nvPr/>
        </p:nvSpPr>
        <p:spPr>
          <a:xfrm>
            <a:off x="2238375" y="6196250"/>
            <a:ext cx="8610600" cy="369332"/>
          </a:xfrm>
          <a:prstGeom prst="rect">
            <a:avLst/>
          </a:prstGeom>
        </p:spPr>
        <p:txBody>
          <a:bodyPr wrap="square">
            <a:spAutoFit/>
          </a:bodyPr>
          <a:lstStyle/>
          <a:p>
            <a:r>
              <a:rPr lang="en-US" dirty="0">
                <a:hlinkClick r:id="rId2"/>
              </a:rPr>
              <a:t>https://</a:t>
            </a:r>
            <a:r>
              <a:rPr lang="en-US" dirty="0" smtClean="0">
                <a:hlinkClick r:id="rId2"/>
              </a:rPr>
              <a:t>physics.stackexchange.com/questions/72080/lasing-in-a-2-level-system</a:t>
            </a:r>
            <a:endParaRPr lang="en-US" dirty="0"/>
          </a:p>
        </p:txBody>
      </p:sp>
    </p:spTree>
    <p:extLst>
      <p:ext uri="{BB962C8B-B14F-4D97-AF65-F5344CB8AC3E}">
        <p14:creationId xmlns:p14="http://schemas.microsoft.com/office/powerpoint/2010/main" val="69958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Content Placeholder 3" descr="index.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66206" y="620926"/>
            <a:ext cx="4924969" cy="3177963"/>
          </a:xfrm>
        </p:spPr>
      </p:pic>
      <p:pic>
        <p:nvPicPr>
          <p:cNvPr id="8196" name="Picture 4" descr="index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465" y="1465655"/>
            <a:ext cx="5906924" cy="492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two level energy level syste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7463" y="4005262"/>
            <a:ext cx="4592275" cy="257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Requirement of three level system</a:t>
            </a:r>
          </a:p>
        </p:txBody>
      </p:sp>
    </p:spTree>
    <p:extLst>
      <p:ext uri="{BB962C8B-B14F-4D97-AF65-F5344CB8AC3E}">
        <p14:creationId xmlns:p14="http://schemas.microsoft.com/office/powerpoint/2010/main" val="3367944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3698" y="785039"/>
            <a:ext cx="6671862" cy="5016758"/>
          </a:xfrm>
          <a:prstGeom prst="rect">
            <a:avLst/>
          </a:prstGeom>
          <a:ln>
            <a:solidFill>
              <a:schemeClr val="tx1"/>
            </a:solidFill>
          </a:ln>
        </p:spPr>
        <p:txBody>
          <a:bodyPr wrap="square">
            <a:spAutoFit/>
          </a:bodyPr>
          <a:lstStyle/>
          <a:p>
            <a:pPr algn="just"/>
            <a:r>
              <a:rPr lang="en-US" sz="1600" dirty="0"/>
              <a:t>Atoms and ions, such as laser-active ion in laser gain media, have various excited energy levels. Transitions of such atoms and ions to lower-lying levels are often associated with the emission of photons (light). The generated photons carry with them the difference of energy between the involved energy levels. However, there are also mechanisms which allow for </a:t>
            </a:r>
            <a:r>
              <a:rPr lang="en-US" sz="1600" b="1" dirty="0" smtClean="0">
                <a:solidFill>
                  <a:srgbClr val="C00000"/>
                </a:solidFill>
              </a:rPr>
              <a:t>non- radiative </a:t>
            </a:r>
            <a:r>
              <a:rPr lang="en-US" sz="1600" b="1" dirty="0">
                <a:solidFill>
                  <a:srgbClr val="C00000"/>
                </a:solidFill>
              </a:rPr>
              <a:t>transitions (or </a:t>
            </a:r>
            <a:r>
              <a:rPr lang="en-US" sz="1600" b="1" dirty="0" smtClean="0">
                <a:solidFill>
                  <a:srgbClr val="C00000"/>
                </a:solidFill>
              </a:rPr>
              <a:t>nonradiative </a:t>
            </a:r>
            <a:r>
              <a:rPr lang="en-US" sz="1600" b="1" dirty="0">
                <a:solidFill>
                  <a:srgbClr val="C00000"/>
                </a:solidFill>
              </a:rPr>
              <a:t>or </a:t>
            </a:r>
            <a:r>
              <a:rPr lang="en-US" sz="1600" b="1" dirty="0" smtClean="0">
                <a:solidFill>
                  <a:srgbClr val="C00000"/>
                </a:solidFill>
              </a:rPr>
              <a:t>radiation less </a:t>
            </a:r>
            <a:r>
              <a:rPr lang="en-US" sz="1600" b="1" dirty="0">
                <a:solidFill>
                  <a:srgbClr val="C00000"/>
                </a:solidFill>
              </a:rPr>
              <a:t>transitions)</a:t>
            </a:r>
            <a:r>
              <a:rPr lang="en-US" sz="1600" dirty="0"/>
              <a:t>, i.e., transitions not involving light. The excess energy is then dissipated in some other way – in most cases, </a:t>
            </a:r>
            <a:r>
              <a:rPr lang="en-US" sz="1600" b="1" dirty="0">
                <a:solidFill>
                  <a:srgbClr val="C00000"/>
                </a:solidFill>
              </a:rPr>
              <a:t>in the form of phonons, which are associated with lattice vibrations of a solid.</a:t>
            </a:r>
            <a:r>
              <a:rPr lang="en-US" sz="1600" dirty="0"/>
              <a:t> </a:t>
            </a:r>
            <a:endParaRPr lang="en-US" sz="1600" dirty="0" smtClean="0"/>
          </a:p>
          <a:p>
            <a:pPr algn="just"/>
            <a:r>
              <a:rPr lang="en-US" sz="1600" b="1" dirty="0" smtClean="0">
                <a:solidFill>
                  <a:schemeClr val="accent6">
                    <a:lumMod val="50000"/>
                  </a:schemeClr>
                </a:solidFill>
              </a:rPr>
              <a:t>In </a:t>
            </a:r>
            <a:r>
              <a:rPr lang="en-US" sz="1600" b="1" dirty="0">
                <a:solidFill>
                  <a:schemeClr val="accent6">
                    <a:lumMod val="50000"/>
                  </a:schemeClr>
                </a:solidFill>
              </a:rPr>
              <a:t>liquids, similar phenomena can occur, but hardly in gases, where the atoms or molecules are not in contact with others for most of the time and therefore hardly have a chance to dissipate excitation energy non-</a:t>
            </a:r>
            <a:r>
              <a:rPr lang="en-US" sz="1600" b="1" dirty="0" err="1">
                <a:solidFill>
                  <a:schemeClr val="accent6">
                    <a:lumMod val="50000"/>
                  </a:schemeClr>
                </a:solidFill>
              </a:rPr>
              <a:t>radiatively</a:t>
            </a:r>
            <a:r>
              <a:rPr lang="en-US" sz="1600" b="1" dirty="0">
                <a:solidFill>
                  <a:schemeClr val="accent6">
                    <a:lumMod val="50000"/>
                  </a:schemeClr>
                </a:solidFill>
              </a:rPr>
              <a:t>.</a:t>
            </a:r>
          </a:p>
          <a:p>
            <a:pPr algn="just"/>
            <a:endParaRPr lang="en-US" sz="1600" dirty="0"/>
          </a:p>
          <a:p>
            <a:pPr algn="just"/>
            <a:r>
              <a:rPr lang="en-US" sz="1600" dirty="0"/>
              <a:t>Phonon emission is a very rapid process in solids in cases where the transition energy is smaller than the energy of some of the phonons of the lattice. The radiative transition is then effectively bypassed and cannot be observed. For larger transition energies, only multi-phonon transitions are possible, where one transition involves the emission of multiple phonons. The rate of such processes becomes rather small when more than about three phonons need to be emitted.</a:t>
            </a:r>
          </a:p>
        </p:txBody>
      </p:sp>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Non Radiative Transition</a:t>
            </a:r>
          </a:p>
        </p:txBody>
      </p:sp>
      <p:sp>
        <p:nvSpPr>
          <p:cNvPr id="7" name="Rectangle 6"/>
          <p:cNvSpPr/>
          <p:nvPr/>
        </p:nvSpPr>
        <p:spPr>
          <a:xfrm>
            <a:off x="815141" y="5801797"/>
            <a:ext cx="6088975" cy="369332"/>
          </a:xfrm>
          <a:prstGeom prst="rect">
            <a:avLst/>
          </a:prstGeom>
        </p:spPr>
        <p:txBody>
          <a:bodyPr wrap="none">
            <a:spAutoFit/>
          </a:bodyPr>
          <a:lstStyle/>
          <a:p>
            <a:r>
              <a:rPr lang="en-US" dirty="0">
                <a:hlinkClick r:id="rId2"/>
              </a:rPr>
              <a:t>https://</a:t>
            </a:r>
            <a:r>
              <a:rPr lang="en-US" dirty="0" smtClean="0">
                <a:hlinkClick r:id="rId2"/>
              </a:rPr>
              <a:t>www.rp-photonics.com/non_radiative_transitions.html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240" y="1279688"/>
            <a:ext cx="4522846" cy="2933389"/>
          </a:xfrm>
          <a:prstGeom prst="rect">
            <a:avLst/>
          </a:prstGeom>
        </p:spPr>
      </p:pic>
    </p:spTree>
    <p:extLst>
      <p:ext uri="{BB962C8B-B14F-4D97-AF65-F5344CB8AC3E}">
        <p14:creationId xmlns:p14="http://schemas.microsoft.com/office/powerpoint/2010/main" val="2871289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Three level Vs. Four Level Pumping Scheme</a:t>
            </a: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599890686"/>
                  </p:ext>
                </p:extLst>
              </p:nvPr>
            </p:nvGraphicFramePr>
            <p:xfrm>
              <a:off x="94000" y="649981"/>
              <a:ext cx="8067234" cy="6040120"/>
            </p:xfrm>
            <a:graphic>
              <a:graphicData uri="http://schemas.openxmlformats.org/drawingml/2006/table">
                <a:tbl>
                  <a:tblPr firstRow="1" bandRow="1">
                    <a:tableStyleId>{5C22544A-7EE6-4342-B048-85BDC9FD1C3A}</a:tableStyleId>
                  </a:tblPr>
                  <a:tblGrid>
                    <a:gridCol w="4033617">
                      <a:extLst>
                        <a:ext uri="{9D8B030D-6E8A-4147-A177-3AD203B41FA5}">
                          <a16:colId xmlns:a16="http://schemas.microsoft.com/office/drawing/2014/main" val="20000"/>
                        </a:ext>
                      </a:extLst>
                    </a:gridCol>
                    <a:gridCol w="4033617">
                      <a:extLst>
                        <a:ext uri="{9D8B030D-6E8A-4147-A177-3AD203B41FA5}">
                          <a16:colId xmlns:a16="http://schemas.microsoft.com/office/drawing/2014/main" val="20001"/>
                        </a:ext>
                      </a:extLst>
                    </a:gridCol>
                  </a:tblGrid>
                  <a:tr h="370840">
                    <a:tc>
                      <a:txBody>
                        <a:bodyPr/>
                        <a:lstStyle/>
                        <a:p>
                          <a:r>
                            <a:rPr lang="en-US" dirty="0" smtClean="0"/>
                            <a:t>Three level</a:t>
                          </a:r>
                          <a:endParaRPr lang="en-US" dirty="0"/>
                        </a:p>
                      </a:txBody>
                      <a:tcPr/>
                    </a:tc>
                    <a:tc>
                      <a:txBody>
                        <a:bodyPr/>
                        <a:lstStyle/>
                        <a:p>
                          <a:r>
                            <a:rPr lang="en-US" dirty="0" smtClean="0"/>
                            <a:t>Four Level</a:t>
                          </a:r>
                          <a:endParaRPr lang="en-US" dirty="0"/>
                        </a:p>
                      </a:txBody>
                      <a:tcPr/>
                    </a:tc>
                    <a:extLst>
                      <a:ext uri="{0D108BD9-81ED-4DB2-BD59-A6C34878D82A}">
                        <a16:rowId xmlns:a16="http://schemas.microsoft.com/office/drawing/2014/main" val="10000"/>
                      </a:ext>
                    </a:extLst>
                  </a:tr>
                  <a:tr h="370840">
                    <a:tc>
                      <a:txBody>
                        <a:bodyPr/>
                        <a:lstStyle/>
                        <a:p>
                          <a:pPr algn="just"/>
                          <a:r>
                            <a:rPr lang="en-US" sz="1600" dirty="0" smtClean="0"/>
                            <a:t>In a three-level system, the laser transition ends on the ground state. </a:t>
                          </a:r>
                          <a:endParaRPr lang="en-US" sz="1600" dirty="0"/>
                        </a:p>
                      </a:txBody>
                      <a:tcPr/>
                    </a:tc>
                    <a:tc>
                      <a:txBody>
                        <a:bodyPr/>
                        <a:lstStyle/>
                        <a:p>
                          <a:pPr algn="just"/>
                          <a:r>
                            <a:rPr lang="en-US" sz="1600" dirty="0" smtClean="0"/>
                            <a:t>Here, the lower lasing level is well above the ground state (separation more than </a:t>
                          </a:r>
                          <a14:m>
                            <m:oMath xmlns:m="http://schemas.openxmlformats.org/officeDocument/2006/math">
                              <m:r>
                                <a:rPr lang="en-US" sz="1600" i="1" dirty="0" smtClean="0">
                                  <a:latin typeface="Cambria Math" panose="02040503050406030204" pitchFamily="18" charset="0"/>
                                </a:rPr>
                                <m:t>𝑘𝑇</m:t>
                              </m:r>
                            </m:oMath>
                          </a14:m>
                          <a:r>
                            <a:rPr lang="en-US" sz="1600" dirty="0" smtClean="0"/>
                            <a:t>) and is quickly depopulated e.g. by multi-phonon transitions. </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Lasing action happens between the metastable state and the ground state.</a:t>
                          </a:r>
                          <a:endParaRPr lang="en-US" sz="1600" dirty="0"/>
                        </a:p>
                      </a:txBody>
                      <a:tcPr/>
                    </a:tc>
                    <a:tc>
                      <a:txBody>
                        <a:bodyPr/>
                        <a:lstStyle/>
                        <a:p>
                          <a:r>
                            <a:rPr lang="en-US" sz="1600" dirty="0" smtClean="0"/>
                            <a:t>Lasing action happens between the metastable state and the state above the ground state. </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Photons</a:t>
                          </a:r>
                          <a:r>
                            <a:rPr lang="en-US" sz="1600" baseline="0" dirty="0" smtClean="0"/>
                            <a:t> of energy </a:t>
                          </a:r>
                          <a14:m>
                            <m:oMath xmlns:m="http://schemas.openxmlformats.org/officeDocument/2006/math">
                              <m:r>
                                <m:rPr>
                                  <m:sty m:val="p"/>
                                </m:rPr>
                                <a:rPr lang="en-US" sz="1600" b="0" i="0" baseline="0" smtClean="0">
                                  <a:latin typeface="Cambria Math" panose="02040503050406030204" pitchFamily="18" charset="0"/>
                                </a:rPr>
                                <m:t>h</m:t>
                              </m:r>
                              <m:r>
                                <a:rPr lang="en-US" sz="1600" b="0" i="1" baseline="0" smtClean="0">
                                  <a:latin typeface="Cambria Math" panose="02040503050406030204" pitchFamily="18" charset="0"/>
                                </a:rPr>
                                <m:t>𝜈</m:t>
                              </m:r>
                              <m:r>
                                <a:rPr lang="en-US" sz="1600" b="0" i="1" baseline="0" smtClean="0">
                                  <a:latin typeface="Cambria Math" panose="02040503050406030204" pitchFamily="18" charset="0"/>
                                </a:rPr>
                                <m:t>=</m:t>
                              </m:r>
                              <m:sSub>
                                <m:sSubPr>
                                  <m:ctrlPr>
                                    <a:rPr lang="en-US" sz="1600" b="0" i="1" baseline="0" smtClean="0">
                                      <a:latin typeface="Cambria Math" panose="02040503050406030204" pitchFamily="18" charset="0"/>
                                    </a:rPr>
                                  </m:ctrlPr>
                                </m:sSubPr>
                                <m:e>
                                  <m:r>
                                    <a:rPr lang="en-US" sz="1600" b="0" i="1" baseline="0" smtClean="0">
                                      <a:latin typeface="Cambria Math" panose="02040503050406030204" pitchFamily="18" charset="0"/>
                                    </a:rPr>
                                    <m:t>𝐸</m:t>
                                  </m:r>
                                </m:e>
                                <m:sub>
                                  <m:r>
                                    <a:rPr lang="en-US" sz="1600" b="0" i="1" baseline="0" smtClean="0">
                                      <a:latin typeface="Cambria Math" panose="02040503050406030204" pitchFamily="18" charset="0"/>
                                    </a:rPr>
                                    <m:t>3</m:t>
                                  </m:r>
                                </m:sub>
                              </m:sSub>
                              <m:r>
                                <a:rPr lang="en-US" sz="1600" b="0" i="1" baseline="0" smtClean="0">
                                  <a:latin typeface="Cambria Math" panose="02040503050406030204" pitchFamily="18" charset="0"/>
                                </a:rPr>
                                <m:t>−</m:t>
                              </m:r>
                              <m:sSub>
                                <m:sSubPr>
                                  <m:ctrlPr>
                                    <a:rPr lang="en-US" sz="1600" b="0" i="1" baseline="0" smtClean="0">
                                      <a:latin typeface="Cambria Math" panose="02040503050406030204" pitchFamily="18" charset="0"/>
                                    </a:rPr>
                                  </m:ctrlPr>
                                </m:sSubPr>
                                <m:e>
                                  <m:r>
                                    <a:rPr lang="en-US" sz="1600" b="0" i="1" baseline="0" smtClean="0">
                                      <a:latin typeface="Cambria Math" panose="02040503050406030204" pitchFamily="18" charset="0"/>
                                    </a:rPr>
                                    <m:t>𝐸</m:t>
                                  </m:r>
                                </m:e>
                                <m:sub>
                                  <m:r>
                                    <a:rPr lang="en-US" sz="1600" b="0" i="1" baseline="0" smtClean="0">
                                      <a:latin typeface="Cambria Math" panose="02040503050406030204" pitchFamily="18" charset="0"/>
                                    </a:rPr>
                                    <m:t>1</m:t>
                                  </m:r>
                                </m:sub>
                              </m:sSub>
                            </m:oMath>
                          </a14:m>
                          <a:r>
                            <a:rPr lang="en-US" sz="1600" dirty="0" smtClean="0"/>
                            <a:t> are absorbed which excite the atom to level E</a:t>
                          </a:r>
                          <a:r>
                            <a:rPr lang="en-US" sz="1600" baseline="-25000" dirty="0" smtClean="0"/>
                            <a:t>3</a:t>
                          </a:r>
                          <a:r>
                            <a:rPr lang="en-US" sz="1600" dirty="0" smtClean="0"/>
                            <a:t>. After that some atoms come down to the state E</a:t>
                          </a:r>
                          <a:r>
                            <a:rPr lang="en-US" sz="1600" baseline="-25000" dirty="0" smtClean="0"/>
                            <a:t>2</a:t>
                          </a:r>
                          <a:r>
                            <a:rPr lang="en-US" sz="1600" dirty="0" smtClean="0"/>
                            <a:t> mostly through non-radiative spontaneous transitions and others</a:t>
                          </a:r>
                          <a:r>
                            <a:rPr lang="en-US" sz="1600" baseline="0" dirty="0" smtClean="0"/>
                            <a:t> come down to the ground state</a:t>
                          </a:r>
                          <a:r>
                            <a:rPr lang="en-US" sz="1600" dirty="0" smtClean="0"/>
                            <a:t>. </a:t>
                          </a:r>
                          <a:endParaRPr lang="en-US" sz="1600" dirty="0"/>
                        </a:p>
                      </a:txBody>
                      <a:tcPr/>
                    </a:tc>
                    <a:tc>
                      <a:txBody>
                        <a:bodyPr/>
                        <a:lstStyle/>
                        <a:p>
                          <a:r>
                            <a:rPr lang="en-US" sz="1600" dirty="0" smtClean="0"/>
                            <a:t>Since the terminal level</a:t>
                          </a:r>
                          <a:r>
                            <a:rPr lang="en-US" sz="1600" baseline="0" dirty="0" smtClean="0"/>
                            <a:t> (E2) is almost vacant, population inversion between E3 and E2 is quickly established. A photon of energy </a:t>
                          </a:r>
                          <a14:m>
                            <m:oMath xmlns:m="http://schemas.openxmlformats.org/officeDocument/2006/math">
                              <m:r>
                                <a:rPr lang="en-US" sz="1600" b="0" i="1" baseline="0" smtClean="0">
                                  <a:latin typeface="Cambria Math" panose="02040503050406030204" pitchFamily="18" charset="0"/>
                                </a:rPr>
                                <m:t>h</m:t>
                              </m:r>
                              <m:r>
                                <a:rPr lang="en-US" sz="1600" b="0" i="1" baseline="0" smtClean="0">
                                  <a:latin typeface="Cambria Math" panose="02040503050406030204" pitchFamily="18" charset="0"/>
                                </a:rPr>
                                <m:t>𝜈</m:t>
                              </m:r>
                              <m:r>
                                <a:rPr lang="en-US" sz="1600" b="0" i="1" baseline="0" smtClean="0">
                                  <a:latin typeface="Cambria Math" panose="02040503050406030204" pitchFamily="18" charset="0"/>
                                </a:rPr>
                                <m:t>=</m:t>
                              </m:r>
                              <m:sSub>
                                <m:sSubPr>
                                  <m:ctrlPr>
                                    <a:rPr lang="en-US" sz="1600" b="0" i="1" baseline="0" smtClean="0">
                                      <a:latin typeface="Cambria Math" panose="02040503050406030204" pitchFamily="18" charset="0"/>
                                    </a:rPr>
                                  </m:ctrlPr>
                                </m:sSubPr>
                                <m:e>
                                  <m:r>
                                    <a:rPr lang="en-US" sz="1600" b="0" i="1" baseline="0" smtClean="0">
                                      <a:latin typeface="Cambria Math" panose="02040503050406030204" pitchFamily="18" charset="0"/>
                                    </a:rPr>
                                    <m:t>𝐸</m:t>
                                  </m:r>
                                </m:e>
                                <m:sub>
                                  <m:r>
                                    <a:rPr lang="en-US" sz="1600" b="0" i="1" baseline="0" smtClean="0">
                                      <a:latin typeface="Cambria Math" panose="02040503050406030204" pitchFamily="18" charset="0"/>
                                    </a:rPr>
                                    <m:t>3</m:t>
                                  </m:r>
                                </m:sub>
                              </m:sSub>
                              <m:r>
                                <a:rPr lang="en-US" sz="1600" b="0" i="1" baseline="0" smtClean="0">
                                  <a:latin typeface="Cambria Math" panose="02040503050406030204" pitchFamily="18" charset="0"/>
                                </a:rPr>
                                <m:t>−</m:t>
                              </m:r>
                              <m:sSub>
                                <m:sSubPr>
                                  <m:ctrlPr>
                                    <a:rPr lang="en-US" sz="1600" b="0" i="1" baseline="0" smtClean="0">
                                      <a:latin typeface="Cambria Math" panose="02040503050406030204" pitchFamily="18" charset="0"/>
                                    </a:rPr>
                                  </m:ctrlPr>
                                </m:sSubPr>
                                <m:e>
                                  <m:r>
                                    <a:rPr lang="en-US" sz="1600" b="0" i="1" baseline="0" smtClean="0">
                                      <a:latin typeface="Cambria Math" panose="02040503050406030204" pitchFamily="18" charset="0"/>
                                    </a:rPr>
                                    <m:t>𝐸</m:t>
                                  </m:r>
                                </m:e>
                                <m:sub>
                                  <m:r>
                                    <a:rPr lang="en-US" sz="1600" b="0" i="1" baseline="0" smtClean="0">
                                      <a:latin typeface="Cambria Math" panose="02040503050406030204" pitchFamily="18" charset="0"/>
                                    </a:rPr>
                                    <m:t>2</m:t>
                                  </m:r>
                                </m:sub>
                              </m:sSub>
                            </m:oMath>
                          </a14:m>
                          <a:r>
                            <a:rPr lang="en-US" sz="1600" dirty="0" smtClean="0"/>
                            <a:t> (due to spontaneous emission) can initiate a chain of stimulated emission.</a:t>
                          </a:r>
                          <a:endParaRPr lang="en-US" sz="1600" dirty="0"/>
                        </a:p>
                      </a:txBody>
                      <a:tcPr/>
                    </a:tc>
                    <a:extLst>
                      <a:ext uri="{0D108BD9-81ED-4DB2-BD59-A6C34878D82A}">
                        <a16:rowId xmlns:a16="http://schemas.microsoft.com/office/drawing/2014/main" val="10003"/>
                      </a:ext>
                    </a:extLst>
                  </a:tr>
                  <a:tr h="370840">
                    <a:tc>
                      <a:txBody>
                        <a:bodyPr/>
                        <a:lstStyle/>
                        <a:p>
                          <a:pPr algn="l"/>
                          <a:r>
                            <a:rPr lang="en-US" sz="1600" dirty="0" smtClean="0"/>
                            <a:t>Condition of</a:t>
                          </a:r>
                          <a:r>
                            <a:rPr lang="en-US" sz="1600" baseline="0" dirty="0" smtClean="0"/>
                            <a:t> population inversion at the level E</a:t>
                          </a:r>
                          <a:r>
                            <a:rPr lang="en-US" sz="1600" baseline="-25000" dirty="0" smtClean="0"/>
                            <a:t>2</a:t>
                          </a:r>
                          <a:r>
                            <a:rPr lang="en-US" sz="1600" baseline="0" dirty="0" smtClean="0"/>
                            <a:t> triggers stimulated emission. </a:t>
                          </a:r>
                          <a:r>
                            <a:rPr lang="en-US" sz="1600" baseline="-25000" dirty="0" smtClean="0"/>
                            <a:t> </a:t>
                          </a:r>
                          <a:endParaRPr lang="en-US" sz="1600" baseline="-25000" dirty="0"/>
                        </a:p>
                      </a:txBody>
                      <a:tcPr/>
                    </a:tc>
                    <a:tc>
                      <a:txBody>
                        <a:bodyPr/>
                        <a:lstStyle/>
                        <a:p>
                          <a:r>
                            <a:rPr lang="en-US" sz="1600" dirty="0" smtClean="0"/>
                            <a:t>The atoms in E2</a:t>
                          </a:r>
                          <a:r>
                            <a:rPr lang="en-US" sz="1600" baseline="0" dirty="0" smtClean="0"/>
                            <a:t> reach ground state by radiative or non radiative transition and are available for excitation once again.</a:t>
                          </a:r>
                          <a:endParaRPr lang="en-US" sz="1600" dirty="0"/>
                        </a:p>
                      </a:txBody>
                      <a:tcPr/>
                    </a:tc>
                    <a:extLst>
                      <a:ext uri="{0D108BD9-81ED-4DB2-BD59-A6C34878D82A}">
                        <a16:rowId xmlns:a16="http://schemas.microsoft.com/office/drawing/2014/main" val="10004"/>
                      </a:ext>
                    </a:extLst>
                  </a:tr>
                  <a:tr h="370840">
                    <a:tc>
                      <a:txBody>
                        <a:bodyPr/>
                        <a:lstStyle/>
                        <a:p>
                          <a:pPr algn="l"/>
                          <a:r>
                            <a:rPr lang="en-US" sz="1600" baseline="0" dirty="0" smtClean="0"/>
                            <a:t>For better pumping efficiency the metastable state should be a band of energies rather than a single line so that more atoms can be accommodated.  </a:t>
                          </a:r>
                          <a:endParaRPr lang="en-US" sz="1600" baseline="0" dirty="0"/>
                        </a:p>
                      </a:txBody>
                      <a:tcPr/>
                    </a:tc>
                    <a:tc>
                      <a:txBody>
                        <a:bodyPr/>
                        <a:lstStyle/>
                        <a:p>
                          <a:r>
                            <a:rPr lang="en-US" sz="1600" dirty="0" smtClean="0"/>
                            <a:t>Atoms become immediately ready for re-excitation.</a:t>
                          </a:r>
                          <a:r>
                            <a:rPr lang="en-US" sz="1600" baseline="0" dirty="0" smtClean="0"/>
                            <a:t> This is because lifetime of E2 is short and atoms quickly drop down to the ground state.</a:t>
                          </a:r>
                          <a:endParaRPr lang="en-US" sz="1600" dirty="0"/>
                        </a:p>
                      </a:txBody>
                      <a:tcPr/>
                    </a:tc>
                    <a:extLst>
                      <a:ext uri="{0D108BD9-81ED-4DB2-BD59-A6C34878D82A}">
                        <a16:rowId xmlns:a16="http://schemas.microsoft.com/office/drawing/2014/main" val="10005"/>
                      </a:ext>
                    </a:extLst>
                  </a:tr>
                  <a:tr h="370840">
                    <a:tc>
                      <a:txBody>
                        <a:bodyPr/>
                        <a:lstStyle/>
                        <a:p>
                          <a:pPr algn="l"/>
                          <a:r>
                            <a:rPr lang="en-US" sz="1600" baseline="0" dirty="0" smtClean="0"/>
                            <a:t>Requires high pumping power and this is a disadvantage.</a:t>
                          </a:r>
                          <a:endParaRPr lang="en-US" sz="1600" baseline="0" dirty="0"/>
                        </a:p>
                      </a:txBody>
                      <a:tcPr/>
                    </a:tc>
                    <a:tc>
                      <a:txBody>
                        <a:bodyPr/>
                        <a:lstStyle/>
                        <a:p>
                          <a:r>
                            <a:rPr lang="en-US" sz="1600" dirty="0" smtClean="0"/>
                            <a:t>Very less pumping power is required as lower lasing level is nearly empty. </a:t>
                          </a:r>
                          <a:endParaRPr lang="en-US" sz="1600" dirty="0"/>
                        </a:p>
                      </a:txBody>
                      <a:tcPr/>
                    </a:tc>
                    <a:extLst>
                      <a:ext uri="{0D108BD9-81ED-4DB2-BD59-A6C34878D82A}">
                        <a16:rowId xmlns:a16="http://schemas.microsoft.com/office/drawing/2014/main" val="10006"/>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599890686"/>
                  </p:ext>
                </p:extLst>
              </p:nvPr>
            </p:nvGraphicFramePr>
            <p:xfrm>
              <a:off x="94000" y="649981"/>
              <a:ext cx="8067234" cy="6040120"/>
            </p:xfrm>
            <a:graphic>
              <a:graphicData uri="http://schemas.openxmlformats.org/drawingml/2006/table">
                <a:tbl>
                  <a:tblPr firstRow="1" bandRow="1">
                    <a:tableStyleId>{5C22544A-7EE6-4342-B048-85BDC9FD1C3A}</a:tableStyleId>
                  </a:tblPr>
                  <a:tblGrid>
                    <a:gridCol w="4033617"/>
                    <a:gridCol w="4033617"/>
                  </a:tblGrid>
                  <a:tr h="370840">
                    <a:tc>
                      <a:txBody>
                        <a:bodyPr/>
                        <a:lstStyle/>
                        <a:p>
                          <a:r>
                            <a:rPr lang="en-US" dirty="0" smtClean="0"/>
                            <a:t>Three level</a:t>
                          </a:r>
                          <a:endParaRPr lang="en-US" dirty="0"/>
                        </a:p>
                      </a:txBody>
                      <a:tcPr/>
                    </a:tc>
                    <a:tc>
                      <a:txBody>
                        <a:bodyPr/>
                        <a:lstStyle/>
                        <a:p>
                          <a:r>
                            <a:rPr lang="en-US" dirty="0" smtClean="0"/>
                            <a:t>Four Level</a:t>
                          </a:r>
                          <a:endParaRPr lang="en-US" dirty="0"/>
                        </a:p>
                      </a:txBody>
                      <a:tcPr/>
                    </a:tc>
                  </a:tr>
                  <a:tr h="1066800">
                    <a:tc>
                      <a:txBody>
                        <a:bodyPr/>
                        <a:lstStyle/>
                        <a:p>
                          <a:pPr algn="just"/>
                          <a:r>
                            <a:rPr lang="en-US" sz="1600" dirty="0" smtClean="0"/>
                            <a:t>In a three-level system, the laser transition ends on the ground state. </a:t>
                          </a:r>
                          <a:endParaRPr lang="en-US" sz="1600" dirty="0"/>
                        </a:p>
                      </a:txBody>
                      <a:tcPr/>
                    </a:tc>
                    <a:tc>
                      <a:txBody>
                        <a:bodyPr/>
                        <a:lstStyle/>
                        <a:p>
                          <a:endParaRPr lang="en-US"/>
                        </a:p>
                      </a:txBody>
                      <a:tcPr>
                        <a:blipFill rotWithShape="0">
                          <a:blip r:embed="rId2"/>
                          <a:stretch>
                            <a:fillRect l="-100151" t="-37714" r="-604" b="-438857"/>
                          </a:stretch>
                        </a:blipFill>
                      </a:tcPr>
                    </a:tc>
                  </a:tr>
                  <a:tr h="822960">
                    <a:tc>
                      <a:txBody>
                        <a:bodyPr/>
                        <a:lstStyle/>
                        <a:p>
                          <a:r>
                            <a:rPr lang="en-US" sz="1600" dirty="0" smtClean="0"/>
                            <a:t>Lasing action happens between the metastable state and the ground state.</a:t>
                          </a:r>
                          <a:endParaRPr lang="en-US" sz="1600" dirty="0"/>
                        </a:p>
                      </a:txBody>
                      <a:tcPr/>
                    </a:tc>
                    <a:tc>
                      <a:txBody>
                        <a:bodyPr/>
                        <a:lstStyle/>
                        <a:p>
                          <a:r>
                            <a:rPr lang="en-US" sz="1600" dirty="0" smtClean="0"/>
                            <a:t>Lasing action happens between the metastable state and the state above the ground state. </a:t>
                          </a:r>
                          <a:endParaRPr lang="en-US" sz="1600" dirty="0"/>
                        </a:p>
                      </a:txBody>
                      <a:tcPr/>
                    </a:tc>
                  </a:tr>
                  <a:tr h="1310640">
                    <a:tc>
                      <a:txBody>
                        <a:bodyPr/>
                        <a:lstStyle/>
                        <a:p>
                          <a:endParaRPr lang="en-US"/>
                        </a:p>
                      </a:txBody>
                      <a:tcPr>
                        <a:blipFill rotWithShape="0">
                          <a:blip r:embed="rId2"/>
                          <a:stretch>
                            <a:fillRect l="-151" t="-174074" r="-100604" b="-193056"/>
                          </a:stretch>
                        </a:blipFill>
                      </a:tcPr>
                    </a:tc>
                    <a:tc>
                      <a:txBody>
                        <a:bodyPr/>
                        <a:lstStyle/>
                        <a:p>
                          <a:endParaRPr lang="en-US"/>
                        </a:p>
                      </a:txBody>
                      <a:tcPr>
                        <a:blipFill rotWithShape="0">
                          <a:blip r:embed="rId2"/>
                          <a:stretch>
                            <a:fillRect l="-100151" t="-174074" r="-604" b="-193056"/>
                          </a:stretch>
                        </a:blipFill>
                      </a:tcPr>
                    </a:tc>
                  </a:tr>
                  <a:tr h="822960">
                    <a:tc>
                      <a:txBody>
                        <a:bodyPr/>
                        <a:lstStyle/>
                        <a:p>
                          <a:pPr algn="l"/>
                          <a:r>
                            <a:rPr lang="en-US" sz="1600" dirty="0" smtClean="0"/>
                            <a:t>Condition of</a:t>
                          </a:r>
                          <a:r>
                            <a:rPr lang="en-US" sz="1600" baseline="0" dirty="0" smtClean="0"/>
                            <a:t> population inversion at the level E</a:t>
                          </a:r>
                          <a:r>
                            <a:rPr lang="en-US" sz="1600" baseline="-25000" dirty="0" smtClean="0"/>
                            <a:t>2</a:t>
                          </a:r>
                          <a:r>
                            <a:rPr lang="en-US" sz="1600" baseline="0" dirty="0" smtClean="0"/>
                            <a:t> triggers stimulated emission. </a:t>
                          </a:r>
                          <a:r>
                            <a:rPr lang="en-US" sz="1600" baseline="-25000" dirty="0" smtClean="0"/>
                            <a:t> </a:t>
                          </a:r>
                          <a:endParaRPr lang="en-US" sz="1600" baseline="-25000" dirty="0"/>
                        </a:p>
                      </a:txBody>
                      <a:tcPr/>
                    </a:tc>
                    <a:tc>
                      <a:txBody>
                        <a:bodyPr/>
                        <a:lstStyle/>
                        <a:p>
                          <a:r>
                            <a:rPr lang="en-US" sz="1600" dirty="0" smtClean="0"/>
                            <a:t>The atoms in E2</a:t>
                          </a:r>
                          <a:r>
                            <a:rPr lang="en-US" sz="1600" baseline="0" dirty="0" smtClean="0"/>
                            <a:t> reach ground state by radiative or non radiative transition and are available for excitation once again.</a:t>
                          </a:r>
                          <a:endParaRPr lang="en-US" sz="1600" dirty="0"/>
                        </a:p>
                      </a:txBody>
                      <a:tcPr/>
                    </a:tc>
                  </a:tr>
                  <a:tr h="1066800">
                    <a:tc>
                      <a:txBody>
                        <a:bodyPr/>
                        <a:lstStyle/>
                        <a:p>
                          <a:pPr algn="l"/>
                          <a:r>
                            <a:rPr lang="en-US" sz="1600" baseline="0" dirty="0" smtClean="0"/>
                            <a:t>For better pumping efficiency the metastable state should be a band of energies rather than a single line so that more atoms can be accommodated.  </a:t>
                          </a:r>
                          <a:endParaRPr lang="en-US" sz="1600" baseline="0" dirty="0"/>
                        </a:p>
                      </a:txBody>
                      <a:tcPr/>
                    </a:tc>
                    <a:tc>
                      <a:txBody>
                        <a:bodyPr/>
                        <a:lstStyle/>
                        <a:p>
                          <a:r>
                            <a:rPr lang="en-US" sz="1600" dirty="0" smtClean="0"/>
                            <a:t>Atoms become immediately ready for re-excitation.</a:t>
                          </a:r>
                          <a:r>
                            <a:rPr lang="en-US" sz="1600" baseline="0" dirty="0" smtClean="0"/>
                            <a:t> This is because lifetime of E2 is short and atoms quickly drop down to the ground state.</a:t>
                          </a:r>
                          <a:endParaRPr lang="en-US" sz="1600" dirty="0"/>
                        </a:p>
                      </a:txBody>
                      <a:tcPr/>
                    </a:tc>
                  </a:tr>
                  <a:tr h="579120">
                    <a:tc>
                      <a:txBody>
                        <a:bodyPr/>
                        <a:lstStyle/>
                        <a:p>
                          <a:pPr algn="l"/>
                          <a:r>
                            <a:rPr lang="en-US" sz="1600" baseline="0" dirty="0" smtClean="0"/>
                            <a:t>Requires high pumping power and this is a disadvantage.</a:t>
                          </a:r>
                          <a:endParaRPr lang="en-US" sz="1600" baseline="0" dirty="0"/>
                        </a:p>
                      </a:txBody>
                      <a:tcPr/>
                    </a:tc>
                    <a:tc>
                      <a:txBody>
                        <a:bodyPr/>
                        <a:lstStyle/>
                        <a:p>
                          <a:r>
                            <a:rPr lang="en-US" sz="1600" dirty="0" smtClean="0"/>
                            <a:t>Very less pumping power is required as lower lasing level is nearly empty. </a:t>
                          </a:r>
                          <a:endParaRPr lang="en-US" sz="1600" dirty="0"/>
                        </a:p>
                      </a:txBody>
                      <a:tcPr/>
                    </a:tc>
                  </a:tr>
                </a:tbl>
              </a:graphicData>
            </a:graphic>
          </p:graphicFrame>
        </mc:Fallback>
      </mc:AlternateContent>
      <p:pic>
        <p:nvPicPr>
          <p:cNvPr id="3" name="Picture 2"/>
          <p:cNvPicPr>
            <a:picLocks noChangeAspect="1"/>
          </p:cNvPicPr>
          <p:nvPr/>
        </p:nvPicPr>
        <p:blipFill>
          <a:blip r:embed="rId3"/>
          <a:stretch>
            <a:fillRect/>
          </a:stretch>
        </p:blipFill>
        <p:spPr>
          <a:xfrm>
            <a:off x="8248396" y="3629950"/>
            <a:ext cx="3810041" cy="2471747"/>
          </a:xfrm>
          <a:prstGeom prst="rect">
            <a:avLst/>
          </a:prstGeom>
        </p:spPr>
      </p:pic>
      <p:sp>
        <p:nvSpPr>
          <p:cNvPr id="7" name="TextBox 6"/>
          <p:cNvSpPr txBox="1"/>
          <p:nvPr/>
        </p:nvSpPr>
        <p:spPr>
          <a:xfrm>
            <a:off x="8477428" y="6238430"/>
            <a:ext cx="2108654" cy="307777"/>
          </a:xfrm>
          <a:prstGeom prst="rect">
            <a:avLst/>
          </a:prstGeom>
          <a:noFill/>
        </p:spPr>
        <p:txBody>
          <a:bodyPr wrap="none" rtlCol="0">
            <a:spAutoFit/>
          </a:bodyPr>
          <a:lstStyle/>
          <a:p>
            <a:r>
              <a:rPr lang="en-US" sz="1400" b="1" dirty="0" smtClean="0"/>
              <a:t>Four level energy diagram</a:t>
            </a:r>
            <a:endParaRPr lang="en-US" sz="14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8396" y="783064"/>
            <a:ext cx="3623752" cy="2350262"/>
          </a:xfrm>
          <a:prstGeom prst="rect">
            <a:avLst/>
          </a:prstGeom>
        </p:spPr>
      </p:pic>
      <p:sp>
        <p:nvSpPr>
          <p:cNvPr id="9" name="TextBox 8"/>
          <p:cNvSpPr txBox="1"/>
          <p:nvPr/>
        </p:nvSpPr>
        <p:spPr>
          <a:xfrm>
            <a:off x="8544370" y="3193695"/>
            <a:ext cx="2198615" cy="307777"/>
          </a:xfrm>
          <a:prstGeom prst="rect">
            <a:avLst/>
          </a:prstGeom>
          <a:noFill/>
        </p:spPr>
        <p:txBody>
          <a:bodyPr wrap="none" rtlCol="0">
            <a:spAutoFit/>
          </a:bodyPr>
          <a:lstStyle/>
          <a:p>
            <a:r>
              <a:rPr lang="en-US" sz="1400" b="1" dirty="0" smtClean="0"/>
              <a:t>Three level energy diagram</a:t>
            </a:r>
            <a:endParaRPr lang="en-US" sz="1400" b="1" dirty="0"/>
          </a:p>
        </p:txBody>
      </p:sp>
    </p:spTree>
    <p:extLst>
      <p:ext uri="{BB962C8B-B14F-4D97-AF65-F5344CB8AC3E}">
        <p14:creationId xmlns:p14="http://schemas.microsoft.com/office/powerpoint/2010/main" val="4069751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LASER: Main components</a:t>
            </a:r>
          </a:p>
        </p:txBody>
      </p:sp>
      <p:sp>
        <p:nvSpPr>
          <p:cNvPr id="2" name="TextBox 1"/>
          <p:cNvSpPr txBox="1"/>
          <p:nvPr/>
        </p:nvSpPr>
        <p:spPr>
          <a:xfrm>
            <a:off x="957129" y="963713"/>
            <a:ext cx="9614019" cy="3416320"/>
          </a:xfrm>
          <a:prstGeom prst="rect">
            <a:avLst/>
          </a:prstGeom>
          <a:noFill/>
        </p:spPr>
        <p:txBody>
          <a:bodyPr wrap="square" rtlCol="0">
            <a:spAutoFit/>
          </a:bodyPr>
          <a:lstStyle/>
          <a:p>
            <a:pPr algn="just"/>
            <a:endParaRPr lang="en-US" dirty="0"/>
          </a:p>
          <a:p>
            <a:pPr marL="342900" indent="-342900" algn="just">
              <a:buAutoNum type="arabicPeriod"/>
            </a:pPr>
            <a:r>
              <a:rPr lang="en-US" b="1" dirty="0" smtClean="0"/>
              <a:t>Energy source/pumping</a:t>
            </a:r>
            <a:r>
              <a:rPr lang="en-US" dirty="0" smtClean="0"/>
              <a:t>: To raise the system to an excited state and to achieve a state of population inversion.</a:t>
            </a:r>
          </a:p>
          <a:p>
            <a:pPr algn="just"/>
            <a:endParaRPr lang="en-US" dirty="0" smtClean="0"/>
          </a:p>
          <a:p>
            <a:pPr marL="342900" indent="-342900" algn="just">
              <a:buAutoNum type="arabicPeriod"/>
            </a:pPr>
            <a:r>
              <a:rPr lang="en-US" b="1" dirty="0" smtClean="0"/>
              <a:t>Active medium</a:t>
            </a:r>
            <a:r>
              <a:rPr lang="en-US" dirty="0" smtClean="0"/>
              <a:t>: A system in which a state of population inversion is to be achieved is called an active medium or gain medium. </a:t>
            </a:r>
            <a:r>
              <a:rPr lang="en-US" smtClean="0"/>
              <a:t>It may </a:t>
            </a:r>
            <a:r>
              <a:rPr lang="en-US" dirty="0" smtClean="0"/>
              <a:t>be a solid, liquid or gas. </a:t>
            </a:r>
          </a:p>
          <a:p>
            <a:pPr marL="342900" indent="-342900" algn="just">
              <a:buAutoNum type="arabicPeriod"/>
            </a:pPr>
            <a:endParaRPr lang="en-US" dirty="0" smtClean="0"/>
          </a:p>
          <a:p>
            <a:pPr marL="342900" indent="-342900" algn="just">
              <a:buAutoNum type="arabicPeriod"/>
            </a:pPr>
            <a:r>
              <a:rPr lang="en-US" b="1" dirty="0" smtClean="0"/>
              <a:t>Optical resonator</a:t>
            </a:r>
            <a:r>
              <a:rPr lang="en-US" dirty="0" smtClean="0"/>
              <a:t>: Consists of two mirror facing each other. The active medium is enclosed by this cavity. One of the mirror is fully reflective and the other is partially transparent. It is used to make </a:t>
            </a:r>
            <a:r>
              <a:rPr lang="en-US" dirty="0"/>
              <a:t>s</a:t>
            </a:r>
            <a:r>
              <a:rPr lang="en-US" dirty="0" smtClean="0"/>
              <a:t>timulated emission possible in more number of atoms in the active medium. This naturally increases the intensity of the laser beam.  </a:t>
            </a:r>
          </a:p>
          <a:p>
            <a:pPr algn="just"/>
            <a:endParaRPr lang="en-US" dirty="0"/>
          </a:p>
        </p:txBody>
      </p:sp>
      <p:pic>
        <p:nvPicPr>
          <p:cNvPr id="5" name="Picture 4"/>
          <p:cNvPicPr>
            <a:picLocks noChangeAspect="1"/>
          </p:cNvPicPr>
          <p:nvPr/>
        </p:nvPicPr>
        <p:blipFill>
          <a:blip r:embed="rId2"/>
          <a:stretch>
            <a:fillRect/>
          </a:stretch>
        </p:blipFill>
        <p:spPr>
          <a:xfrm>
            <a:off x="3514725" y="4380033"/>
            <a:ext cx="5162549" cy="2261065"/>
          </a:xfrm>
          <a:prstGeom prst="rect">
            <a:avLst/>
          </a:prstGeom>
        </p:spPr>
      </p:pic>
    </p:spTree>
    <p:extLst>
      <p:ext uri="{BB962C8B-B14F-4D97-AF65-F5344CB8AC3E}">
        <p14:creationId xmlns:p14="http://schemas.microsoft.com/office/powerpoint/2010/main" val="1993708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1331</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40</cp:revision>
  <dcterms:created xsi:type="dcterms:W3CDTF">2017-08-12T18:14:28Z</dcterms:created>
  <dcterms:modified xsi:type="dcterms:W3CDTF">2020-09-03T09:25:34Z</dcterms:modified>
</cp:coreProperties>
</file>