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313" r:id="rId3"/>
    <p:sldId id="271" r:id="rId4"/>
    <p:sldId id="272" r:id="rId5"/>
    <p:sldId id="273" r:id="rId6"/>
    <p:sldId id="274" r:id="rId7"/>
    <p:sldId id="275" r:id="rId8"/>
    <p:sldId id="308" r:id="rId9"/>
    <p:sldId id="276" r:id="rId10"/>
    <p:sldId id="277" r:id="rId11"/>
    <p:sldId id="287" r:id="rId12"/>
    <p:sldId id="300" r:id="rId13"/>
    <p:sldId id="309" r:id="rId14"/>
    <p:sldId id="310" r:id="rId15"/>
    <p:sldId id="311" r:id="rId16"/>
    <p:sldId id="312" r:id="rId17"/>
    <p:sldId id="279" r:id="rId18"/>
    <p:sldId id="280" r:id="rId19"/>
    <p:sldId id="281" r:id="rId20"/>
    <p:sldId id="289" r:id="rId21"/>
    <p:sldId id="316" r:id="rId22"/>
    <p:sldId id="317" r:id="rId23"/>
    <p:sldId id="318" r:id="rId24"/>
    <p:sldId id="319" r:id="rId25"/>
    <p:sldId id="320" r:id="rId26"/>
    <p:sldId id="321" r:id="rId27"/>
    <p:sldId id="322" r:id="rId28"/>
    <p:sldId id="314" r:id="rId29"/>
    <p:sldId id="315" r:id="rId30"/>
    <p:sldId id="323" r:id="rId31"/>
    <p:sldId id="324" r:id="rId32"/>
    <p:sldId id="325" r:id="rId33"/>
    <p:sldId id="283" r:id="rId34"/>
    <p:sldId id="291" r:id="rId35"/>
    <p:sldId id="292" r:id="rId36"/>
    <p:sldId id="294" r:id="rId37"/>
    <p:sldId id="295" r:id="rId38"/>
    <p:sldId id="296" r:id="rId39"/>
    <p:sldId id="297" r:id="rId40"/>
    <p:sldId id="298" r:id="rId41"/>
    <p:sldId id="299" r:id="rId42"/>
    <p:sldId id="28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3" d="2"/>
        <a:sy n="3" d="2"/>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8F73D-545C-47F3-BA74-6ABC90513D34}" type="datetimeFigureOut">
              <a:rPr lang="en-US" smtClean="0"/>
              <a:pPr/>
              <a:t>3/26/2021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82FD79-C8BF-4ACE-970A-83B8963F3684}" type="slidenum">
              <a:rPr lang="en-US" smtClean="0"/>
              <a:pPr/>
              <a:t>‹#›</a:t>
            </a:fld>
            <a:endParaRPr lang="en-US"/>
          </a:p>
        </p:txBody>
      </p:sp>
    </p:spTree>
    <p:extLst>
      <p:ext uri="{BB962C8B-B14F-4D97-AF65-F5344CB8AC3E}">
        <p14:creationId xmlns:p14="http://schemas.microsoft.com/office/powerpoint/2010/main" xmlns="" val="3278915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82FD79-C8BF-4ACE-970A-83B8963F3684}" type="slidenum">
              <a:rPr lang="en-US" smtClean="0"/>
              <a:pPr/>
              <a:t>1</a:t>
            </a:fld>
            <a:endParaRPr lang="en-US"/>
          </a:p>
        </p:txBody>
      </p:sp>
    </p:spTree>
    <p:extLst>
      <p:ext uri="{BB962C8B-B14F-4D97-AF65-F5344CB8AC3E}">
        <p14:creationId xmlns:p14="http://schemas.microsoft.com/office/powerpoint/2010/main" xmlns="" val="3270589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fundamental difference between classical (or Newtonian) mechanics and quantum mechanics lies in what they describe. In classical mechanics, the future history of a particle is completely determined by its initial position and momentum together with the forces that act upon it. In the everyday world these quantities can all be determined well enough for the predictions of Newtonian mechanics to agree with what we find. </a:t>
            </a:r>
          </a:p>
          <a:p>
            <a:r>
              <a:rPr lang="en-US" sz="1200" b="0" i="0" u="none" strike="noStrike" kern="1200" baseline="0" dirty="0">
                <a:solidFill>
                  <a:schemeClr val="tx1"/>
                </a:solidFill>
                <a:latin typeface="+mn-lt"/>
                <a:ea typeface="+mn-ea"/>
                <a:cs typeface="+mn-cs"/>
              </a:rPr>
              <a:t>Quantum mechanics also arrives at relationships between observable quantities, but the uncertainty principle suggests that the nature of an observable quantity is different in the atomic realm. Cause and effect are still related in quantum mechanics, but what they concern needs careful interpretation. In quantum mechanics the kind of certainty about the future characteristic of classical mechanics is impossible because the initial state of a particle cannot be established with sufficient accuracy. As we saw in Sec. 3.7, the more we know about the position of a particle now, the less we know about its momentum and hence about its position later.</a:t>
            </a:r>
          </a:p>
          <a:p>
            <a:r>
              <a:rPr lang="en-US" sz="1200" b="0" i="0" u="none" strike="noStrike" kern="1200" baseline="0" dirty="0">
                <a:solidFill>
                  <a:schemeClr val="tx1"/>
                </a:solidFill>
                <a:latin typeface="+mn-lt"/>
                <a:ea typeface="+mn-ea"/>
                <a:cs typeface="+mn-cs"/>
              </a:rPr>
              <a:t>The quantities whose relationships quantum mechanics explores are </a:t>
            </a:r>
            <a:r>
              <a:rPr lang="en-US" sz="1200" b="0" i="1" u="none" strike="noStrike" kern="1200" baseline="0" dirty="0">
                <a:solidFill>
                  <a:schemeClr val="tx1"/>
                </a:solidFill>
                <a:latin typeface="+mn-lt"/>
                <a:ea typeface="+mn-ea"/>
                <a:cs typeface="+mn-cs"/>
              </a:rPr>
              <a:t>probabilities. </a:t>
            </a:r>
            <a:r>
              <a:rPr lang="en-US" sz="1200" b="0" i="0" u="none" strike="noStrike" kern="1200" baseline="0" dirty="0">
                <a:solidFill>
                  <a:schemeClr val="tx1"/>
                </a:solidFill>
                <a:latin typeface="+mn-lt"/>
                <a:ea typeface="+mn-ea"/>
                <a:cs typeface="+mn-cs"/>
              </a:rPr>
              <a:t>Instead of asserting, for example, that the radius of the electron’s orbit in a </a:t>
            </a:r>
            <a:r>
              <a:rPr lang="en-US" sz="1200" b="0" i="0" u="none" strike="noStrike" kern="1200" baseline="0" dirty="0" err="1">
                <a:solidFill>
                  <a:schemeClr val="tx1"/>
                </a:solidFill>
                <a:latin typeface="+mn-lt"/>
                <a:ea typeface="+mn-ea"/>
                <a:cs typeface="+mn-cs"/>
              </a:rPr>
              <a:t>groundstate</a:t>
            </a:r>
            <a:r>
              <a:rPr lang="en-US" sz="1200" b="0" i="0" u="none" strike="noStrike" kern="1200" baseline="0" dirty="0">
                <a:solidFill>
                  <a:schemeClr val="tx1"/>
                </a:solidFill>
                <a:latin typeface="+mn-lt"/>
                <a:ea typeface="+mn-ea"/>
                <a:cs typeface="+mn-cs"/>
              </a:rPr>
              <a:t> hydrogen atom is always exactly 5.3  1011 m, as the Bohr theory does, quantum mechanics states that this is the </a:t>
            </a:r>
            <a:r>
              <a:rPr lang="en-US" sz="1200" b="0" i="1" u="none" strike="noStrike" kern="1200" baseline="0" dirty="0">
                <a:solidFill>
                  <a:schemeClr val="tx1"/>
                </a:solidFill>
                <a:latin typeface="+mn-lt"/>
                <a:ea typeface="+mn-ea"/>
                <a:cs typeface="+mn-cs"/>
              </a:rPr>
              <a:t>most probable </a:t>
            </a:r>
            <a:r>
              <a:rPr lang="en-US" sz="1200" b="0" i="0" u="none" strike="noStrike" kern="1200" baseline="0" dirty="0">
                <a:solidFill>
                  <a:schemeClr val="tx1"/>
                </a:solidFill>
                <a:latin typeface="+mn-lt"/>
                <a:ea typeface="+mn-ea"/>
                <a:cs typeface="+mn-cs"/>
              </a:rPr>
              <a:t>radius. In a suitable experiment most trials will yield a different value, either larger or smaller, but the value most likely to be found will be 0.53 angstrom.</a:t>
            </a:r>
            <a:endParaRPr lang="en-US" sz="1200" dirty="0"/>
          </a:p>
        </p:txBody>
      </p:sp>
      <p:sp>
        <p:nvSpPr>
          <p:cNvPr id="4" name="Slide Number Placeholder 3"/>
          <p:cNvSpPr>
            <a:spLocks noGrp="1"/>
          </p:cNvSpPr>
          <p:nvPr>
            <p:ph type="sldNum" sz="quarter" idx="10"/>
          </p:nvPr>
        </p:nvSpPr>
        <p:spPr/>
        <p:txBody>
          <a:bodyPr/>
          <a:lstStyle/>
          <a:p>
            <a:fld id="{69ACA978-173F-4C1B-8107-06FF4754E1B8}" type="slidenum">
              <a:rPr lang="en-US" smtClean="0"/>
              <a:pPr/>
              <a:t>2</a:t>
            </a:fld>
            <a:endParaRPr lang="en-US"/>
          </a:p>
        </p:txBody>
      </p:sp>
    </p:spTree>
    <p:extLst>
      <p:ext uri="{BB962C8B-B14F-4D97-AF65-F5344CB8AC3E}">
        <p14:creationId xmlns:p14="http://schemas.microsoft.com/office/powerpoint/2010/main" xmlns="" val="348582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overwhelming success of classical physics—classical mechanics, classical theory of electromagnetism, and thermodynamics—made people believe that the ultimate description of nature had been achieved. It seemed that all known physical phenomena could be explained within the framework of the general theories of matter and radiation.</a:t>
            </a:r>
          </a:p>
          <a:p>
            <a:endParaRPr lang="en-US" dirty="0"/>
          </a:p>
        </p:txBody>
      </p:sp>
      <p:sp>
        <p:nvSpPr>
          <p:cNvPr id="4" name="Slide Number Placeholder 3"/>
          <p:cNvSpPr>
            <a:spLocks noGrp="1"/>
          </p:cNvSpPr>
          <p:nvPr>
            <p:ph type="sldNum" sz="quarter" idx="10"/>
          </p:nvPr>
        </p:nvSpPr>
        <p:spPr/>
        <p:txBody>
          <a:bodyPr/>
          <a:lstStyle/>
          <a:p>
            <a:fld id="{69ACA978-173F-4C1B-8107-06FF4754E1B8}" type="slidenum">
              <a:rPr lang="en-US" smtClean="0"/>
              <a:pPr/>
              <a:t>4</a:t>
            </a:fld>
            <a:endParaRPr lang="en-US"/>
          </a:p>
        </p:txBody>
      </p:sp>
    </p:spTree>
    <p:extLst>
      <p:ext uri="{BB962C8B-B14F-4D97-AF65-F5344CB8AC3E}">
        <p14:creationId xmlns:p14="http://schemas.microsoft.com/office/powerpoint/2010/main" xmlns="" val="2416322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 He argued that the, where </a:t>
            </a:r>
            <a:r>
              <a:rPr lang="en-US" sz="1200" i="1" dirty="0"/>
              <a:t>h </a:t>
            </a:r>
            <a:r>
              <a:rPr lang="en-US" sz="1200" dirty="0"/>
              <a:t>is a fundamental constant called </a:t>
            </a:r>
            <a:r>
              <a:rPr lang="en-US" sz="1200" i="1" dirty="0"/>
              <a:t>Planck’s constant</a:t>
            </a:r>
            <a:r>
              <a:rPr lang="en-US" sz="1200" dirty="0"/>
              <a:t>. The quantization of electromagnetic radiation turned out to be an idea with far-reaching consequences. Planck’s idea, which gave an accurate explanation of blackbody radiation, prompted new thinking and triggered an avalanche of new discoveries that yielded solutions to the most outstanding problems of the time.</a:t>
            </a:r>
          </a:p>
          <a:p>
            <a:r>
              <a:rPr lang="en-US" sz="1200" dirty="0"/>
              <a:t>Right after Rutherford’s experimental discovery of the atomic nucleus in 1911, and combining Rutherford’s atomic model, Planck’s quantum concept, and Einstein’s photons, atoms can be found only in </a:t>
            </a:r>
            <a:r>
              <a:rPr lang="en-US" sz="1200" i="1" dirty="0"/>
              <a:t>discrete states </a:t>
            </a:r>
            <a:r>
              <a:rPr lang="en-US" sz="1200" dirty="0"/>
              <a:t>of energy and that the interaction of atoms with radiation, i.e., the emission or absorption of radiation by atoms, takes place only in </a:t>
            </a:r>
            <a:r>
              <a:rPr lang="en-US" sz="1200" i="1" dirty="0"/>
              <a:t>discrete amounts </a:t>
            </a:r>
            <a:r>
              <a:rPr lang="en-US" sz="1200" dirty="0"/>
              <a:t>of </a:t>
            </a:r>
            <a:r>
              <a:rPr lang="en-US" sz="1200" i="1" dirty="0"/>
              <a:t>h</a:t>
            </a:r>
            <a:r>
              <a:rPr lang="en-US" sz="1200" dirty="0"/>
              <a:t>􀁆 because it results from transitions of the atom between its various discrete energy states. This work provided a satisfactory explanation to several outstanding problems such as atomic stability and atomic spectroscopy.</a:t>
            </a:r>
          </a:p>
          <a:p>
            <a:endParaRPr lang="en-US" dirty="0"/>
          </a:p>
        </p:txBody>
      </p:sp>
      <p:sp>
        <p:nvSpPr>
          <p:cNvPr id="4" name="Slide Number Placeholder 3"/>
          <p:cNvSpPr>
            <a:spLocks noGrp="1"/>
          </p:cNvSpPr>
          <p:nvPr>
            <p:ph type="sldNum" sz="quarter" idx="10"/>
          </p:nvPr>
        </p:nvSpPr>
        <p:spPr/>
        <p:txBody>
          <a:bodyPr/>
          <a:lstStyle/>
          <a:p>
            <a:fld id="{69ACA978-173F-4C1B-8107-06FF4754E1B8}" type="slidenum">
              <a:rPr lang="en-US" smtClean="0"/>
              <a:pPr/>
              <a:t>5</a:t>
            </a:fld>
            <a:endParaRPr lang="en-US"/>
          </a:p>
        </p:txBody>
      </p:sp>
    </p:spTree>
    <p:extLst>
      <p:ext uri="{BB962C8B-B14F-4D97-AF65-F5344CB8AC3E}">
        <p14:creationId xmlns:p14="http://schemas.microsoft.com/office/powerpoint/2010/main" xmlns="" val="305356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 addition to providing an accurate reproduction of the existing experimental data, this theory turned out to possess an astonishingly reliable prediction power which enabled it to explore and unravel many uncharted areas of the microphysical world. This new theory had put an end to twenty five years (1900–1925) of patchwork which was dominated by the ideas of Planck and Bohr and which later became known as the old quantum theory.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This new theory had put an end to twenty five years (1900–1925) of patchwork which was dominated by the ideas of Planck and Bohr and which later became known as the old quantum theory.</a:t>
            </a:r>
          </a:p>
          <a:p>
            <a:endParaRPr lang="en-US" sz="1200" dirty="0"/>
          </a:p>
        </p:txBody>
      </p:sp>
      <p:sp>
        <p:nvSpPr>
          <p:cNvPr id="4" name="Slide Number Placeholder 3"/>
          <p:cNvSpPr>
            <a:spLocks noGrp="1"/>
          </p:cNvSpPr>
          <p:nvPr>
            <p:ph type="sldNum" sz="quarter" idx="10"/>
          </p:nvPr>
        </p:nvSpPr>
        <p:spPr/>
        <p:txBody>
          <a:bodyPr/>
          <a:lstStyle/>
          <a:p>
            <a:fld id="{69ACA978-173F-4C1B-8107-06FF4754E1B8}" type="slidenum">
              <a:rPr lang="en-US" smtClean="0"/>
              <a:pPr/>
              <a:t>6</a:t>
            </a:fld>
            <a:endParaRPr lang="en-US"/>
          </a:p>
        </p:txBody>
      </p:sp>
    </p:spTree>
    <p:extLst>
      <p:ext uri="{BB962C8B-B14F-4D97-AF65-F5344CB8AC3E}">
        <p14:creationId xmlns:p14="http://schemas.microsoft.com/office/powerpoint/2010/main" xmlns="" val="3987589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000" b="1">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60137352-3E76-4FC4-ADD4-69D11B0E3672}" type="datetime4">
              <a:rPr lang="en-US" smtClean="0"/>
              <a:pPr/>
              <a:t>March 26, 2021</a:t>
            </a:fld>
            <a:endParaRPr lang="en-US" dirty="0"/>
          </a:p>
        </p:txBody>
      </p:sp>
      <p:sp>
        <p:nvSpPr>
          <p:cNvPr id="5" name="Footer Placeholder 4"/>
          <p:cNvSpPr>
            <a:spLocks noGrp="1"/>
          </p:cNvSpPr>
          <p:nvPr>
            <p:ph type="ftr" sz="quarter" idx="11"/>
          </p:nvPr>
        </p:nvSpPr>
        <p:spPr/>
        <p:txBody>
          <a:bodyPr/>
          <a:lstStyle/>
          <a:p>
            <a:r>
              <a:rPr lang="en-US"/>
              <a:t>PHY109 (ENGINEERING PHYSICS)</a:t>
            </a:r>
            <a:endParaRPr lang="en-US" dirty="0"/>
          </a:p>
        </p:txBody>
      </p:sp>
    </p:spTree>
    <p:extLst>
      <p:ext uri="{BB962C8B-B14F-4D97-AF65-F5344CB8AC3E}">
        <p14:creationId xmlns:p14="http://schemas.microsoft.com/office/powerpoint/2010/main" xmlns="" val="882916538"/>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1C02FA-F1FD-4BA7-9805-C370F6FA6D59}" type="datetime4">
              <a:rPr lang="en-US" smtClean="0"/>
              <a:pPr/>
              <a:t>March 26, 2021</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a:t>
            </a:fld>
            <a:endParaRPr lang="en-US"/>
          </a:p>
        </p:txBody>
      </p:sp>
    </p:spTree>
    <p:extLst>
      <p:ext uri="{BB962C8B-B14F-4D97-AF65-F5344CB8AC3E}">
        <p14:creationId xmlns:p14="http://schemas.microsoft.com/office/powerpoint/2010/main" xmlns="" val="2924762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F0A93F-7001-4914-BB7C-93B95F7E6B15}" type="datetime4">
              <a:rPr lang="en-US" smtClean="0"/>
              <a:pPr/>
              <a:t>March 26, 2021</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a:t>
            </a:fld>
            <a:endParaRPr lang="en-US"/>
          </a:p>
        </p:txBody>
      </p:sp>
    </p:spTree>
    <p:extLst>
      <p:ext uri="{BB962C8B-B14F-4D97-AF65-F5344CB8AC3E}">
        <p14:creationId xmlns:p14="http://schemas.microsoft.com/office/powerpoint/2010/main" xmlns="" val="3592643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2E91E3B-804C-4D26-BFD2-9FE8E5243075}" type="datetime4">
              <a:rPr lang="en-US" smtClean="0"/>
              <a:pPr/>
              <a:t>March 26, 2021</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a:t>
            </a:fld>
            <a:endParaRPr lang="en-US"/>
          </a:p>
        </p:txBody>
      </p:sp>
      <p:sp>
        <p:nvSpPr>
          <p:cNvPr id="7" name="Oval 6"/>
          <p:cNvSpPr/>
          <p:nvPr userDrawn="1"/>
        </p:nvSpPr>
        <p:spPr>
          <a:xfrm>
            <a:off x="11661061" y="143179"/>
            <a:ext cx="365760" cy="365760"/>
          </a:xfrm>
          <a:prstGeom prst="ellipse">
            <a:avLst/>
          </a:prstGeom>
          <a:solidFill>
            <a:schemeClr val="accent1">
              <a:lumMod val="60000"/>
              <a:lumOff val="40000"/>
              <a:alpha val="79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731055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E4E26E-CE80-4ADC-93C1-2D775E7AC505}" type="datetime4">
              <a:rPr lang="en-US" smtClean="0"/>
              <a:pPr/>
              <a:t>March 26, 2021</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a:t>
            </a:fld>
            <a:endParaRPr lang="en-US"/>
          </a:p>
        </p:txBody>
      </p:sp>
    </p:spTree>
    <p:extLst>
      <p:ext uri="{BB962C8B-B14F-4D97-AF65-F5344CB8AC3E}">
        <p14:creationId xmlns:p14="http://schemas.microsoft.com/office/powerpoint/2010/main" xmlns="" val="700476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57960"/>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857960"/>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073B4E-A79A-4707-B874-0B9C1313C505}" type="datetime4">
              <a:rPr lang="en-US" smtClean="0"/>
              <a:pPr/>
              <a:t>March 26, 2021</a:t>
            </a:fld>
            <a:endParaRPr lang="en-US"/>
          </a:p>
        </p:txBody>
      </p:sp>
      <p:sp>
        <p:nvSpPr>
          <p:cNvPr id="6" name="Footer Placeholder 5"/>
          <p:cNvSpPr>
            <a:spLocks noGrp="1"/>
          </p:cNvSpPr>
          <p:nvPr>
            <p:ph type="ftr" sz="quarter" idx="11"/>
          </p:nvPr>
        </p:nvSpPr>
        <p:spPr/>
        <p:txBody>
          <a:bodyPr/>
          <a:lstStyle/>
          <a:p>
            <a:r>
              <a:rPr lang="en-US"/>
              <a:t>PHY109 (ENGINEERING PHYSICS)</a:t>
            </a:r>
          </a:p>
        </p:txBody>
      </p:sp>
      <p:sp>
        <p:nvSpPr>
          <p:cNvPr id="7" name="Slide Number Placeholder 6"/>
          <p:cNvSpPr>
            <a:spLocks noGrp="1"/>
          </p:cNvSpPr>
          <p:nvPr>
            <p:ph type="sldNum" sz="quarter" idx="12"/>
          </p:nvPr>
        </p:nvSpPr>
        <p:spPr/>
        <p:txBody>
          <a:bodyPr/>
          <a:lstStyle/>
          <a:p>
            <a:fld id="{3D598920-2B51-4F06-9942-02D9C7F51B4E}" type="slidenum">
              <a:rPr lang="en-US" smtClean="0"/>
              <a:pPr/>
              <a:t>‹#›</a:t>
            </a:fld>
            <a:endParaRPr lang="en-US"/>
          </a:p>
        </p:txBody>
      </p:sp>
    </p:spTree>
    <p:extLst>
      <p:ext uri="{BB962C8B-B14F-4D97-AF65-F5344CB8AC3E}">
        <p14:creationId xmlns:p14="http://schemas.microsoft.com/office/powerpoint/2010/main" xmlns="" val="3798998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FFFB543-DEB3-4941-9680-0651B8AE58A8}" type="datetime4">
              <a:rPr lang="en-US" smtClean="0"/>
              <a:pPr/>
              <a:t>March 26, 2021</a:t>
            </a:fld>
            <a:endParaRPr lang="en-US"/>
          </a:p>
        </p:txBody>
      </p:sp>
      <p:sp>
        <p:nvSpPr>
          <p:cNvPr id="8" name="Footer Placeholder 7"/>
          <p:cNvSpPr>
            <a:spLocks noGrp="1"/>
          </p:cNvSpPr>
          <p:nvPr>
            <p:ph type="ftr" sz="quarter" idx="11"/>
          </p:nvPr>
        </p:nvSpPr>
        <p:spPr/>
        <p:txBody>
          <a:bodyPr/>
          <a:lstStyle/>
          <a:p>
            <a:r>
              <a:rPr lang="en-US"/>
              <a:t>PHY109 (ENGINEERING PHYSICS)</a:t>
            </a:r>
          </a:p>
        </p:txBody>
      </p:sp>
      <p:sp>
        <p:nvSpPr>
          <p:cNvPr id="9" name="Slide Number Placeholder 8"/>
          <p:cNvSpPr>
            <a:spLocks noGrp="1"/>
          </p:cNvSpPr>
          <p:nvPr>
            <p:ph type="sldNum" sz="quarter" idx="12"/>
          </p:nvPr>
        </p:nvSpPr>
        <p:spPr/>
        <p:txBody>
          <a:bodyPr/>
          <a:lstStyle/>
          <a:p>
            <a:fld id="{3D598920-2B51-4F06-9942-02D9C7F51B4E}" type="slidenum">
              <a:rPr lang="en-US" smtClean="0"/>
              <a:pPr/>
              <a:t>‹#›</a:t>
            </a:fld>
            <a:endParaRPr lang="en-US"/>
          </a:p>
        </p:txBody>
      </p:sp>
    </p:spTree>
    <p:extLst>
      <p:ext uri="{BB962C8B-B14F-4D97-AF65-F5344CB8AC3E}">
        <p14:creationId xmlns:p14="http://schemas.microsoft.com/office/powerpoint/2010/main" xmlns="" val="1147467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D80B5A-862C-4FB1-AD17-2B437AD91206}" type="datetime4">
              <a:rPr lang="en-US" smtClean="0"/>
              <a:pPr/>
              <a:t>March 26, 2021</a:t>
            </a:fld>
            <a:endParaRPr lang="en-US"/>
          </a:p>
        </p:txBody>
      </p:sp>
      <p:sp>
        <p:nvSpPr>
          <p:cNvPr id="4" name="Footer Placeholder 3"/>
          <p:cNvSpPr>
            <a:spLocks noGrp="1"/>
          </p:cNvSpPr>
          <p:nvPr>
            <p:ph type="ftr" sz="quarter" idx="11"/>
          </p:nvPr>
        </p:nvSpPr>
        <p:spPr/>
        <p:txBody>
          <a:bodyPr/>
          <a:lstStyle/>
          <a:p>
            <a:r>
              <a:rPr lang="en-US"/>
              <a:t>PHY109 (ENGINEERING PHYSICS)</a:t>
            </a:r>
          </a:p>
        </p:txBody>
      </p:sp>
      <p:sp>
        <p:nvSpPr>
          <p:cNvPr id="5" name="Slide Number Placeholder 4"/>
          <p:cNvSpPr>
            <a:spLocks noGrp="1"/>
          </p:cNvSpPr>
          <p:nvPr>
            <p:ph type="sldNum" sz="quarter" idx="12"/>
          </p:nvPr>
        </p:nvSpPr>
        <p:spPr/>
        <p:txBody>
          <a:bodyPr/>
          <a:lstStyle/>
          <a:p>
            <a:fld id="{3D598920-2B51-4F06-9942-02D9C7F51B4E}" type="slidenum">
              <a:rPr lang="en-US" smtClean="0"/>
              <a:pPr/>
              <a:t>‹#›</a:t>
            </a:fld>
            <a:endParaRPr lang="en-US"/>
          </a:p>
        </p:txBody>
      </p:sp>
    </p:spTree>
    <p:extLst>
      <p:ext uri="{BB962C8B-B14F-4D97-AF65-F5344CB8AC3E}">
        <p14:creationId xmlns:p14="http://schemas.microsoft.com/office/powerpoint/2010/main" xmlns="" val="3063283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EAF273-FF3E-474D-8C53-DA6FBE143EFC}" type="datetime4">
              <a:rPr lang="en-US" smtClean="0"/>
              <a:pPr/>
              <a:t>March 26, 2021</a:t>
            </a:fld>
            <a:endParaRPr lang="en-US"/>
          </a:p>
        </p:txBody>
      </p:sp>
      <p:sp>
        <p:nvSpPr>
          <p:cNvPr id="3" name="Footer Placeholder 2"/>
          <p:cNvSpPr>
            <a:spLocks noGrp="1"/>
          </p:cNvSpPr>
          <p:nvPr>
            <p:ph type="ftr" sz="quarter" idx="11"/>
          </p:nvPr>
        </p:nvSpPr>
        <p:spPr/>
        <p:txBody>
          <a:bodyPr/>
          <a:lstStyle/>
          <a:p>
            <a:r>
              <a:rPr lang="en-US"/>
              <a:t>PHY109 (ENGINEERING PHYSICS)</a:t>
            </a:r>
          </a:p>
        </p:txBody>
      </p:sp>
      <p:sp>
        <p:nvSpPr>
          <p:cNvPr id="4" name="Slide Number Placeholder 3"/>
          <p:cNvSpPr>
            <a:spLocks noGrp="1"/>
          </p:cNvSpPr>
          <p:nvPr>
            <p:ph type="sldNum" sz="quarter" idx="12"/>
          </p:nvPr>
        </p:nvSpPr>
        <p:spPr/>
        <p:txBody>
          <a:bodyPr/>
          <a:lstStyle/>
          <a:p>
            <a:fld id="{3D598920-2B51-4F06-9942-02D9C7F51B4E}" type="slidenum">
              <a:rPr lang="en-US" smtClean="0"/>
              <a:pPr/>
              <a:t>‹#›</a:t>
            </a:fld>
            <a:endParaRPr lang="en-US"/>
          </a:p>
        </p:txBody>
      </p:sp>
      <p:sp>
        <p:nvSpPr>
          <p:cNvPr id="5" name="Oval 4"/>
          <p:cNvSpPr/>
          <p:nvPr userDrawn="1"/>
        </p:nvSpPr>
        <p:spPr>
          <a:xfrm>
            <a:off x="11661061" y="143179"/>
            <a:ext cx="365760" cy="365760"/>
          </a:xfrm>
          <a:prstGeom prst="ellipse">
            <a:avLst/>
          </a:prstGeom>
          <a:solidFill>
            <a:schemeClr val="accent1">
              <a:lumMod val="60000"/>
              <a:lumOff val="40000"/>
              <a:alpha val="79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719494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2D1A00-D7BA-4C3A-8749-A0B3BD02E8EE}" type="datetime4">
              <a:rPr lang="en-US" smtClean="0"/>
              <a:pPr/>
              <a:t>March 26, 2021</a:t>
            </a:fld>
            <a:endParaRPr lang="en-US"/>
          </a:p>
        </p:txBody>
      </p:sp>
      <p:sp>
        <p:nvSpPr>
          <p:cNvPr id="6" name="Footer Placeholder 5"/>
          <p:cNvSpPr>
            <a:spLocks noGrp="1"/>
          </p:cNvSpPr>
          <p:nvPr>
            <p:ph type="ftr" sz="quarter" idx="11"/>
          </p:nvPr>
        </p:nvSpPr>
        <p:spPr/>
        <p:txBody>
          <a:bodyPr/>
          <a:lstStyle/>
          <a:p>
            <a:r>
              <a:rPr lang="en-US"/>
              <a:t>PHY109 (ENGINEERING PHYSICS)</a:t>
            </a:r>
          </a:p>
        </p:txBody>
      </p:sp>
      <p:sp>
        <p:nvSpPr>
          <p:cNvPr id="7" name="Slide Number Placeholder 6"/>
          <p:cNvSpPr>
            <a:spLocks noGrp="1"/>
          </p:cNvSpPr>
          <p:nvPr>
            <p:ph type="sldNum" sz="quarter" idx="12"/>
          </p:nvPr>
        </p:nvSpPr>
        <p:spPr/>
        <p:txBody>
          <a:bodyPr/>
          <a:lstStyle/>
          <a:p>
            <a:fld id="{3D598920-2B51-4F06-9942-02D9C7F51B4E}" type="slidenum">
              <a:rPr lang="en-US" smtClean="0"/>
              <a:pPr/>
              <a:t>‹#›</a:t>
            </a:fld>
            <a:endParaRPr lang="en-US"/>
          </a:p>
        </p:txBody>
      </p:sp>
    </p:spTree>
    <p:extLst>
      <p:ext uri="{BB962C8B-B14F-4D97-AF65-F5344CB8AC3E}">
        <p14:creationId xmlns:p14="http://schemas.microsoft.com/office/powerpoint/2010/main" xmlns="" val="4176400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1DEF20-93F2-408E-9D62-34EBA43E545C}" type="datetime4">
              <a:rPr lang="en-US" smtClean="0"/>
              <a:pPr/>
              <a:t>March 26, 2021</a:t>
            </a:fld>
            <a:endParaRPr lang="en-US"/>
          </a:p>
        </p:txBody>
      </p:sp>
      <p:sp>
        <p:nvSpPr>
          <p:cNvPr id="6" name="Footer Placeholder 5"/>
          <p:cNvSpPr>
            <a:spLocks noGrp="1"/>
          </p:cNvSpPr>
          <p:nvPr>
            <p:ph type="ftr" sz="quarter" idx="11"/>
          </p:nvPr>
        </p:nvSpPr>
        <p:spPr/>
        <p:txBody>
          <a:bodyPr/>
          <a:lstStyle/>
          <a:p>
            <a:r>
              <a:rPr lang="en-US"/>
              <a:t>PHY109 (ENGINEERING PHYSICS)</a:t>
            </a:r>
          </a:p>
        </p:txBody>
      </p:sp>
      <p:sp>
        <p:nvSpPr>
          <p:cNvPr id="7" name="Slide Number Placeholder 6"/>
          <p:cNvSpPr>
            <a:spLocks noGrp="1"/>
          </p:cNvSpPr>
          <p:nvPr>
            <p:ph type="sldNum" sz="quarter" idx="12"/>
          </p:nvPr>
        </p:nvSpPr>
        <p:spPr/>
        <p:txBody>
          <a:bodyPr/>
          <a:lstStyle/>
          <a:p>
            <a:fld id="{3D598920-2B51-4F06-9942-02D9C7F51B4E}" type="slidenum">
              <a:rPr lang="en-US" smtClean="0"/>
              <a:pPr/>
              <a:t>‹#›</a:t>
            </a:fld>
            <a:endParaRPr lang="en-US"/>
          </a:p>
        </p:txBody>
      </p:sp>
    </p:spTree>
    <p:extLst>
      <p:ext uri="{BB962C8B-B14F-4D97-AF65-F5344CB8AC3E}">
        <p14:creationId xmlns:p14="http://schemas.microsoft.com/office/powerpoint/2010/main" xmlns="" val="2879379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43179"/>
            <a:ext cx="10515600" cy="61255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817881"/>
            <a:ext cx="11111144" cy="54608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85805"/>
            <a:ext cx="2743200" cy="365125"/>
          </a:xfrm>
          <a:prstGeom prst="rect">
            <a:avLst/>
          </a:prstGeom>
        </p:spPr>
        <p:txBody>
          <a:bodyPr vert="horz" lIns="91440" tIns="45720" rIns="91440" bIns="45720" rtlCol="0" anchor="ctr"/>
          <a:lstStyle>
            <a:lvl1pPr algn="ctr">
              <a:defRPr sz="1200" b="1">
                <a:solidFill>
                  <a:schemeClr val="tx1">
                    <a:tint val="75000"/>
                  </a:schemeClr>
                </a:solidFill>
              </a:defRPr>
            </a:lvl1pPr>
          </a:lstStyle>
          <a:p>
            <a:fld id="{F3AC3AA6-7EAB-45B9-BA35-DF94A1FA23EF}" type="datetime4">
              <a:rPr lang="en-US" smtClean="0"/>
              <a:pPr/>
              <a:t>March 26, 2021</a:t>
            </a:fld>
            <a:endParaRPr lang="en-US" dirty="0"/>
          </a:p>
        </p:txBody>
      </p:sp>
      <p:sp>
        <p:nvSpPr>
          <p:cNvPr id="5" name="Footer Placeholder 4"/>
          <p:cNvSpPr>
            <a:spLocks noGrp="1"/>
          </p:cNvSpPr>
          <p:nvPr>
            <p:ph type="ftr" sz="quarter" idx="3"/>
          </p:nvPr>
        </p:nvSpPr>
        <p:spPr>
          <a:xfrm>
            <a:off x="3977933" y="6370379"/>
            <a:ext cx="4114800" cy="365125"/>
          </a:xfrm>
          <a:prstGeom prst="rect">
            <a:avLst/>
          </a:prstGeom>
        </p:spPr>
        <p:txBody>
          <a:bodyPr vert="horz" lIns="91440" tIns="45720" rIns="91440" bIns="45720" rtlCol="0" anchor="ctr"/>
          <a:lstStyle>
            <a:lvl1pPr algn="ctr">
              <a:defRPr sz="1200" b="1">
                <a:solidFill>
                  <a:schemeClr val="tx1">
                    <a:tint val="75000"/>
                  </a:schemeClr>
                </a:solidFill>
              </a:defRPr>
            </a:lvl1pPr>
          </a:lstStyle>
          <a:p>
            <a:r>
              <a:rPr lang="en-US"/>
              <a:t>PHY109 (ENGINEERING PHYSICS)</a:t>
            </a:r>
            <a:endParaRPr lang="en-US" dirty="0"/>
          </a:p>
        </p:txBody>
      </p:sp>
      <p:sp>
        <p:nvSpPr>
          <p:cNvPr id="6" name="Slide Number Placeholder 5"/>
          <p:cNvSpPr>
            <a:spLocks noGrp="1"/>
          </p:cNvSpPr>
          <p:nvPr>
            <p:ph type="sldNum" sz="quarter" idx="4"/>
          </p:nvPr>
        </p:nvSpPr>
        <p:spPr>
          <a:xfrm>
            <a:off x="11569799" y="143184"/>
            <a:ext cx="407643"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r>
              <a:rPr lang="en-US" dirty="0"/>
              <a:t>1</a:t>
            </a:r>
          </a:p>
        </p:txBody>
      </p:sp>
      <p:sp>
        <p:nvSpPr>
          <p:cNvPr id="7" name="Rectangle 6"/>
          <p:cNvSpPr/>
          <p:nvPr userDrawn="1"/>
        </p:nvSpPr>
        <p:spPr>
          <a:xfrm>
            <a:off x="0" y="0"/>
            <a:ext cx="12192000" cy="6858000"/>
          </a:xfrm>
          <a:prstGeom prst="rect">
            <a:avLst/>
          </a:prstGeom>
          <a:noFill/>
          <a:ln w="190500" cap="flat">
            <a:gradFill>
              <a:gsLst>
                <a:gs pos="0">
                  <a:schemeClr val="accent1">
                    <a:lumMod val="5000"/>
                    <a:lumOff val="95000"/>
                  </a:schemeClr>
                </a:gs>
                <a:gs pos="11000">
                  <a:schemeClr val="accent1">
                    <a:lumMod val="45000"/>
                    <a:lumOff val="55000"/>
                  </a:schemeClr>
                </a:gs>
                <a:gs pos="55000">
                  <a:schemeClr val="accent1">
                    <a:lumMod val="45000"/>
                    <a:lumOff val="55000"/>
                  </a:schemeClr>
                </a:gs>
                <a:gs pos="93000">
                  <a:schemeClr val="accent1">
                    <a:lumMod val="25000"/>
                    <a:lumOff val="75000"/>
                  </a:schemeClr>
                </a:gs>
              </a:gsLst>
              <a:lin ang="9000000" scaled="0"/>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ooter Placeholder 4"/>
          <p:cNvSpPr txBox="1">
            <a:spLocks/>
          </p:cNvSpPr>
          <p:nvPr userDrawn="1"/>
        </p:nvSpPr>
        <p:spPr>
          <a:xfrm>
            <a:off x="8327253" y="6365228"/>
            <a:ext cx="363022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Quantum Mechanics</a:t>
            </a:r>
          </a:p>
        </p:txBody>
      </p:sp>
      <p:cxnSp>
        <p:nvCxnSpPr>
          <p:cNvPr id="10" name="Straight Connector 9"/>
          <p:cNvCxnSpPr/>
          <p:nvPr userDrawn="1"/>
        </p:nvCxnSpPr>
        <p:spPr>
          <a:xfrm>
            <a:off x="186813" y="6404556"/>
            <a:ext cx="1177066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74848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lnSpc>
          <a:spcPct val="90000"/>
        </a:lnSpc>
        <a:spcBef>
          <a:spcPct val="0"/>
        </a:spcBef>
        <a:buNone/>
        <a:defRPr sz="36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emf"/><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image" Target="../media/image37.emf"/><Relationship Id="rId7" Type="http://schemas.openxmlformats.org/officeDocument/2006/relationships/image" Target="../media/image41.emf"/><Relationship Id="rId2" Type="http://schemas.openxmlformats.org/officeDocument/2006/relationships/image" Target="../media/image36.emf"/><Relationship Id="rId1" Type="http://schemas.openxmlformats.org/officeDocument/2006/relationships/slideLayout" Target="../slideLayouts/slideLayout2.xml"/><Relationship Id="rId6" Type="http://schemas.openxmlformats.org/officeDocument/2006/relationships/image" Target="../media/image40.emf"/><Relationship Id="rId11" Type="http://schemas.openxmlformats.org/officeDocument/2006/relationships/image" Target="../media/image45.emf"/><Relationship Id="rId5" Type="http://schemas.openxmlformats.org/officeDocument/2006/relationships/image" Target="../media/image39.emf"/><Relationship Id="rId10" Type="http://schemas.openxmlformats.org/officeDocument/2006/relationships/image" Target="../media/image44.emf"/><Relationship Id="rId4" Type="http://schemas.openxmlformats.org/officeDocument/2006/relationships/image" Target="../media/image38.emf"/><Relationship Id="rId9" Type="http://schemas.openxmlformats.org/officeDocument/2006/relationships/image" Target="../media/image43.emf"/></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emf"/></Relationships>
</file>

<file path=ppt/slides/_rels/slide41.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1122363"/>
            <a:ext cx="9370423" cy="3619454"/>
          </a:xfrm>
        </p:spPr>
        <p:txBody>
          <a:bodyPr>
            <a:normAutofit/>
          </a:bodyPr>
          <a:lstStyle/>
          <a:p>
            <a:r>
              <a:rPr lang="en-US" sz="3200" dirty="0">
                <a:solidFill>
                  <a:schemeClr val="accent5">
                    <a:lumMod val="75000"/>
                  </a:schemeClr>
                </a:solidFill>
              </a:rPr>
              <a:t>PHY109: ENGINEERING PHYSICS</a:t>
            </a:r>
            <a:br>
              <a:rPr lang="en-US" sz="3200" dirty="0">
                <a:solidFill>
                  <a:schemeClr val="accent5">
                    <a:lumMod val="75000"/>
                  </a:schemeClr>
                </a:solidFill>
              </a:rPr>
            </a:br>
            <a:r>
              <a:rPr lang="en-US" sz="3200" dirty="0">
                <a:solidFill>
                  <a:schemeClr val="accent5">
                    <a:lumMod val="75000"/>
                  </a:schemeClr>
                </a:solidFill>
              </a:rPr>
              <a:t>Unit IV: Quantum </a:t>
            </a:r>
            <a:r>
              <a:rPr lang="en-US" sz="3200" dirty="0" smtClean="0">
                <a:solidFill>
                  <a:schemeClr val="accent5">
                    <a:lumMod val="75000"/>
                  </a:schemeClr>
                </a:solidFill>
              </a:rPr>
              <a:t>Mechanics</a:t>
            </a:r>
            <a:br>
              <a:rPr lang="en-US" sz="3200" dirty="0" smtClean="0">
                <a:solidFill>
                  <a:schemeClr val="accent5">
                    <a:lumMod val="75000"/>
                  </a:schemeClr>
                </a:solidFill>
              </a:rPr>
            </a:br>
            <a:r>
              <a:rPr lang="en-US" sz="3200" dirty="0" smtClean="0">
                <a:solidFill>
                  <a:schemeClr val="accent5">
                    <a:lumMod val="75000"/>
                  </a:schemeClr>
                </a:solidFill>
              </a:rPr>
              <a:t/>
            </a:r>
            <a:br>
              <a:rPr lang="en-US" sz="3200" dirty="0" smtClean="0">
                <a:solidFill>
                  <a:schemeClr val="accent5">
                    <a:lumMod val="75000"/>
                  </a:schemeClr>
                </a:solidFill>
              </a:rPr>
            </a:br>
            <a:r>
              <a:rPr lang="en-US" sz="3200" dirty="0" smtClean="0">
                <a:solidFill>
                  <a:schemeClr val="accent5">
                    <a:lumMod val="75000"/>
                  </a:schemeClr>
                </a:solidFill>
              </a:rPr>
              <a:t/>
            </a:r>
            <a:br>
              <a:rPr lang="en-US" sz="3200" dirty="0" smtClean="0">
                <a:solidFill>
                  <a:schemeClr val="accent5">
                    <a:lumMod val="75000"/>
                  </a:schemeClr>
                </a:solidFill>
              </a:rPr>
            </a:br>
            <a:r>
              <a:rPr lang="en-US" sz="3200" dirty="0" smtClean="0">
                <a:solidFill>
                  <a:schemeClr val="accent5">
                    <a:lumMod val="75000"/>
                  </a:schemeClr>
                </a:solidFill>
              </a:rPr>
              <a:t/>
            </a:r>
            <a:br>
              <a:rPr lang="en-US" sz="3200" dirty="0" smtClean="0">
                <a:solidFill>
                  <a:schemeClr val="accent5">
                    <a:lumMod val="75000"/>
                  </a:schemeClr>
                </a:solidFill>
              </a:rPr>
            </a:br>
            <a:r>
              <a:rPr lang="en-US" sz="3200" dirty="0" smtClean="0">
                <a:solidFill>
                  <a:schemeClr val="accent5">
                    <a:lumMod val="75000"/>
                  </a:schemeClr>
                </a:solidFill>
              </a:rPr>
              <a:t>Dr. </a:t>
            </a:r>
            <a:r>
              <a:rPr lang="en-US" sz="3200" dirty="0" err="1" smtClean="0">
                <a:solidFill>
                  <a:schemeClr val="accent5">
                    <a:lumMod val="75000"/>
                  </a:schemeClr>
                </a:solidFill>
              </a:rPr>
              <a:t>Jeeban</a:t>
            </a:r>
            <a:r>
              <a:rPr lang="en-US" sz="3200" dirty="0" smtClean="0">
                <a:solidFill>
                  <a:schemeClr val="accent5">
                    <a:lumMod val="75000"/>
                  </a:schemeClr>
                </a:solidFill>
              </a:rPr>
              <a:t> Pd </a:t>
            </a:r>
            <a:r>
              <a:rPr lang="en-US" sz="3200" dirty="0" err="1" smtClean="0">
                <a:solidFill>
                  <a:schemeClr val="accent5">
                    <a:lumMod val="75000"/>
                  </a:schemeClr>
                </a:solidFill>
              </a:rPr>
              <a:t>Gewali</a:t>
            </a:r>
            <a:r>
              <a:rPr lang="en-US" sz="3200" dirty="0" smtClean="0">
                <a:solidFill>
                  <a:schemeClr val="accent5">
                    <a:lumMod val="75000"/>
                  </a:schemeClr>
                </a:solidFill>
              </a:rPr>
              <a:t/>
            </a:r>
            <a:br>
              <a:rPr lang="en-US" sz="3200" dirty="0" smtClean="0">
                <a:solidFill>
                  <a:schemeClr val="accent5">
                    <a:lumMod val="75000"/>
                  </a:schemeClr>
                </a:solidFill>
              </a:rPr>
            </a:br>
            <a:r>
              <a:rPr lang="en-US" sz="3200" dirty="0" smtClean="0">
                <a:solidFill>
                  <a:schemeClr val="accent5">
                    <a:lumMod val="75000"/>
                  </a:schemeClr>
                </a:solidFill>
              </a:rPr>
              <a:t>Department of Physics</a:t>
            </a:r>
            <a:br>
              <a:rPr lang="en-US" sz="3200" dirty="0" smtClean="0">
                <a:solidFill>
                  <a:schemeClr val="accent5">
                    <a:lumMod val="75000"/>
                  </a:schemeClr>
                </a:solidFill>
              </a:rPr>
            </a:br>
            <a:r>
              <a:rPr lang="en-US" sz="3200" dirty="0" smtClean="0">
                <a:solidFill>
                  <a:schemeClr val="accent5">
                    <a:lumMod val="75000"/>
                  </a:schemeClr>
                </a:solidFill>
              </a:rPr>
              <a:t>Lovely Professional University</a:t>
            </a:r>
            <a:endParaRPr lang="en-US" sz="3200" dirty="0">
              <a:solidFill>
                <a:schemeClr val="accent5">
                  <a:lumMod val="75000"/>
                </a:schemeClr>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798800" y="127820"/>
            <a:ext cx="1295400" cy="1295400"/>
          </a:xfrm>
          <a:prstGeom prst="rect">
            <a:avLst/>
          </a:prstGeom>
        </p:spPr>
      </p:pic>
      <p:sp>
        <p:nvSpPr>
          <p:cNvPr id="4" name="Date Placeholder 3"/>
          <p:cNvSpPr>
            <a:spLocks noGrp="1"/>
          </p:cNvSpPr>
          <p:nvPr>
            <p:ph type="dt" sz="half" idx="10"/>
          </p:nvPr>
        </p:nvSpPr>
        <p:spPr/>
        <p:txBody>
          <a:bodyPr/>
          <a:lstStyle/>
          <a:p>
            <a:fld id="{8459A316-F66B-4164-B663-D079B338EA32}" type="datetime4">
              <a:rPr lang="en-US" smtClean="0"/>
              <a:pPr/>
              <a:t>March 26, 2021</a:t>
            </a:fld>
            <a:endParaRPr lang="en-US" dirty="0"/>
          </a:p>
        </p:txBody>
      </p:sp>
      <p:sp>
        <p:nvSpPr>
          <p:cNvPr id="5" name="Footer Placeholder 4"/>
          <p:cNvSpPr>
            <a:spLocks noGrp="1"/>
          </p:cNvSpPr>
          <p:nvPr>
            <p:ph type="ftr" sz="quarter" idx="11"/>
          </p:nvPr>
        </p:nvSpPr>
        <p:spPr/>
        <p:txBody>
          <a:bodyPr/>
          <a:lstStyle/>
          <a:p>
            <a:r>
              <a:rPr lang="en-US"/>
              <a:t>PHY109 (ENGINEERING PHYSICS)</a:t>
            </a:r>
            <a:endParaRPr lang="en-US" dirty="0"/>
          </a:p>
        </p:txBody>
      </p:sp>
    </p:spTree>
    <p:extLst>
      <p:ext uri="{BB962C8B-B14F-4D97-AF65-F5344CB8AC3E}">
        <p14:creationId xmlns:p14="http://schemas.microsoft.com/office/powerpoint/2010/main" xmlns="" val="817219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EA9EAC4-11F9-4FE3-8109-670697515FAB}" type="slidenum">
              <a:rPr lang="en-US" smtClean="0"/>
              <a:pPr/>
              <a:t>10</a:t>
            </a:fld>
            <a:endParaRPr lang="en-US" dirty="0"/>
          </a:p>
        </p:txBody>
      </p:sp>
      <mc:AlternateContent xmlns:mc="http://schemas.openxmlformats.org/markup-compatibility/2006">
        <mc:Choice xmlns:a14="http://schemas.microsoft.com/office/drawing/2010/main" xmlns="" Requires="a14">
          <p:sp>
            <p:nvSpPr>
              <p:cNvPr id="5" name="Rectangle 4"/>
              <p:cNvSpPr/>
              <p:nvPr/>
            </p:nvSpPr>
            <p:spPr>
              <a:xfrm>
                <a:off x="72682" y="1066390"/>
                <a:ext cx="11925301" cy="2699842"/>
              </a:xfrm>
              <a:prstGeom prst="rect">
                <a:avLst/>
              </a:prstGeom>
            </p:spPr>
            <p:txBody>
              <a:bodyPr wrap="square">
                <a:spAutoFit/>
              </a:bodyPr>
              <a:lstStyle/>
              <a:p>
                <a:r>
                  <a:rPr lang="en-US" sz="2000" dirty="0"/>
                  <a:t>If energy of photon (</a:t>
                </a:r>
                <a14:m>
                  <m:oMath xmlns:m="http://schemas.openxmlformats.org/officeDocument/2006/math">
                    <m:r>
                      <a:rPr lang="en-US" sz="2000" i="1">
                        <a:latin typeface="Cambria Math" panose="02040503050406030204" pitchFamily="18" charset="0"/>
                        <a:ea typeface="Cambria Math" panose="02040503050406030204" pitchFamily="18" charset="0"/>
                      </a:rPr>
                      <m:t>h</m:t>
                    </m:r>
                    <m:r>
                      <a:rPr lang="en-US" sz="2000" i="1">
                        <a:latin typeface="Cambria Math" panose="02040503050406030204" pitchFamily="18" charset="0"/>
                        <a:ea typeface="Cambria Math" panose="02040503050406030204" pitchFamily="18" charset="0"/>
                      </a:rPr>
                      <m:t>𝜈</m:t>
                    </m:r>
                  </m:oMath>
                </a14:m>
                <a:r>
                  <a:rPr lang="en-US" sz="2000" dirty="0"/>
                  <a:t>) &lt; W, no electron will be emitted.</a:t>
                </a:r>
              </a:p>
              <a:p>
                <a:r>
                  <a:rPr lang="en-US" sz="2000" dirty="0"/>
                  <a:t>If energy of photon (</a:t>
                </a:r>
                <a14:m>
                  <m:oMath xmlns:m="http://schemas.openxmlformats.org/officeDocument/2006/math">
                    <m:r>
                      <a:rPr lang="en-US" sz="2000" i="1">
                        <a:latin typeface="Cambria Math" panose="02040503050406030204" pitchFamily="18" charset="0"/>
                        <a:ea typeface="Cambria Math" panose="02040503050406030204" pitchFamily="18" charset="0"/>
                      </a:rPr>
                      <m:t>h</m:t>
                    </m:r>
                    <m:r>
                      <a:rPr lang="en-US" sz="2000" i="1">
                        <a:latin typeface="Cambria Math" panose="02040503050406030204" pitchFamily="18" charset="0"/>
                        <a:ea typeface="Cambria Math" panose="02040503050406030204" pitchFamily="18" charset="0"/>
                      </a:rPr>
                      <m:t>𝜈</m:t>
                    </m:r>
                  </m:oMath>
                </a14:m>
                <a:r>
                  <a:rPr lang="en-US" sz="2000" dirty="0"/>
                  <a:t>) &gt; W, electron will be emitted and the excess energy will be kinetic energy of the photoelectron. The kinetic energy can be written as:</a:t>
                </a: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𝐾</m:t>
                      </m:r>
                      <m:r>
                        <a:rPr lang="en-US" sz="2000" b="0" i="1" smtClean="0">
                          <a:latin typeface="Cambria Math" panose="02040503050406030204" pitchFamily="18" charset="0"/>
                        </a:rPr>
                        <m:t>.</m:t>
                      </m:r>
                      <m:r>
                        <a:rPr lang="en-US" sz="2000" b="0" i="1" smtClean="0">
                          <a:latin typeface="Cambria Math" panose="02040503050406030204" pitchFamily="18" charset="0"/>
                        </a:rPr>
                        <m:t>𝐸</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r>
                        <a:rPr lang="en-US" sz="2000" b="0" i="1" smtClean="0">
                          <a:latin typeface="Cambria Math" panose="02040503050406030204" pitchFamily="18" charset="0"/>
                        </a:rPr>
                        <m:t>𝑚</m:t>
                      </m:r>
                      <m:sSup>
                        <m:sSupPr>
                          <m:ctrlPr>
                            <a:rPr lang="en-US" sz="2000" b="0" i="1" smtClean="0">
                              <a:latin typeface="Cambria Math" panose="02040503050406030204" pitchFamily="18" charset="0"/>
                            </a:rPr>
                          </m:ctrlPr>
                        </m:sSupPr>
                        <m:e>
                          <m:r>
                            <m:rPr>
                              <m:sty m:val="p"/>
                            </m:rPr>
                            <a:rPr lang="en-US" sz="2000" b="0" i="0" smtClean="0">
                              <a:latin typeface="Cambria Math" panose="02040503050406030204" pitchFamily="18" charset="0"/>
                            </a:rPr>
                            <m:t>v</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r>
                        <a:rPr lang="en-US" sz="2000" b="0" i="1" smtClean="0">
                          <a:latin typeface="Cambria Math" panose="02040503050406030204" pitchFamily="18" charset="0"/>
                        </a:rPr>
                        <m:t>h</m:t>
                      </m:r>
                      <m:r>
                        <a:rPr lang="en-US" sz="2000" b="0" i="1" smtClean="0">
                          <a:latin typeface="Cambria Math" panose="02040503050406030204" pitchFamily="18" charset="0"/>
                          <a:ea typeface="Cambria Math" panose="02040503050406030204" pitchFamily="18" charset="0"/>
                        </a:rPr>
                        <m:t>𝜈</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𝑊</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h</m:t>
                      </m:r>
                      <m:r>
                        <a:rPr lang="en-US" sz="2000" i="1">
                          <a:latin typeface="Cambria Math" panose="02040503050406030204" pitchFamily="18" charset="0"/>
                          <a:ea typeface="Cambria Math" panose="02040503050406030204" pitchFamily="18" charset="0"/>
                        </a:rPr>
                        <m:t>𝜈</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h</m:t>
                      </m:r>
                      <m:sSub>
                        <m:sSubPr>
                          <m:ctrlPr>
                            <a:rPr lang="en-US" sz="2000" b="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𝜈</m:t>
                          </m:r>
                        </m:e>
                        <m:sub>
                          <m:r>
                            <a:rPr lang="en-US" sz="2000" b="0" i="1" smtClean="0">
                              <a:latin typeface="Cambria Math" panose="02040503050406030204" pitchFamily="18" charset="0"/>
                              <a:ea typeface="Cambria Math" panose="02040503050406030204" pitchFamily="18" charset="0"/>
                            </a:rPr>
                            <m:t>0</m:t>
                          </m:r>
                        </m:sub>
                      </m:sSub>
                    </m:oMath>
                  </m:oMathPara>
                </a14:m>
                <a:endParaRPr lang="en-US" sz="2000" dirty="0"/>
              </a:p>
              <a:p>
                <a:endParaRPr lang="en-US" dirty="0">
                  <a:ea typeface="Cambria Math" panose="02040503050406030204" pitchFamily="18" charset="0"/>
                </a:endParaRPr>
              </a:p>
              <a:p>
                <a:r>
                  <a:rPr lang="en-US" dirty="0">
                    <a:ea typeface="Cambria Math" panose="02040503050406030204" pitchFamily="18" charset="0"/>
                  </a:rPr>
                  <a:t>K. E. is the kinetic energy of the </a:t>
                </a:r>
                <a:r>
                  <a:rPr lang="en-US" dirty="0">
                    <a:solidFill>
                      <a:srgbClr val="0070C0"/>
                    </a:solidFill>
                    <a:ea typeface="Cambria Math" panose="02040503050406030204" pitchFamily="18" charset="0"/>
                  </a:rPr>
                  <a:t>ejected electrons</a:t>
                </a:r>
                <a:r>
                  <a:rPr lang="en-US" dirty="0">
                    <a:ea typeface="Cambria Math" panose="02040503050406030204" pitchFamily="18" charset="0"/>
                  </a:rPr>
                  <a:t>, </a:t>
                </a:r>
                <a:r>
                  <a:rPr lang="en-US" i="1" dirty="0">
                    <a:latin typeface="Times New Roman" panose="02020603050405020304" pitchFamily="18" charset="0"/>
                    <a:ea typeface="Cambria Math" panose="02040503050406030204" pitchFamily="18" charset="0"/>
                    <a:cs typeface="Times New Roman" panose="02020603050405020304" pitchFamily="18" charset="0"/>
                  </a:rPr>
                  <a:t>m</a:t>
                </a:r>
                <a:r>
                  <a:rPr lang="en-US" dirty="0">
                    <a:ea typeface="Cambria Math" panose="02040503050406030204" pitchFamily="18" charset="0"/>
                  </a:rPr>
                  <a:t> is the mass of the electron, </a:t>
                </a:r>
                <a:r>
                  <a:rPr lang="en-US" dirty="0">
                    <a:latin typeface="Times New Roman" panose="02020603050405020304" pitchFamily="18" charset="0"/>
                    <a:ea typeface="Cambria Math" panose="02040503050406030204" pitchFamily="18" charset="0"/>
                    <a:cs typeface="Times New Roman" panose="02020603050405020304" pitchFamily="18" charset="0"/>
                  </a:rPr>
                  <a:t>v</a:t>
                </a:r>
                <a:r>
                  <a:rPr lang="en-US" dirty="0">
                    <a:ea typeface="Cambria Math" panose="02040503050406030204" pitchFamily="18" charset="0"/>
                  </a:rPr>
                  <a:t> is the velocity of the electron, </a:t>
                </a:r>
                <a14:m>
                  <m:oMath xmlns:m="http://schemas.openxmlformats.org/officeDocument/2006/math">
                    <m:r>
                      <a:rPr lang="en-US" i="1">
                        <a:latin typeface="Cambria Math" panose="02040503050406030204" pitchFamily="18" charset="0"/>
                        <a:ea typeface="Cambria Math" panose="02040503050406030204" pitchFamily="18" charset="0"/>
                      </a:rPr>
                      <m:t>𝜈</m:t>
                    </m:r>
                  </m:oMath>
                </a14:m>
                <a:r>
                  <a:rPr lang="en-US" dirty="0"/>
                  <a:t> is frequency of light, </a:t>
                </a:r>
                <a14:m>
                  <m:oMath xmlns:m="http://schemas.openxmlformats.org/officeDocument/2006/math">
                    <m:r>
                      <a:rPr lang="en-US" i="1">
                        <a:latin typeface="Cambria Math" panose="02040503050406030204" pitchFamily="18" charset="0"/>
                        <a:ea typeface="Cambria Math" panose="02040503050406030204" pitchFamily="18" charset="0"/>
                      </a:rPr>
                      <m:t>𝜈</m:t>
                    </m:r>
                  </m:oMath>
                </a14:m>
                <a:r>
                  <a:rPr lang="en-US" i="1" baseline="-25000" dirty="0"/>
                  <a:t>0 </a:t>
                </a:r>
                <a:r>
                  <a:rPr lang="en-US" i="1" dirty="0"/>
                  <a:t>=</a:t>
                </a:r>
                <a:r>
                  <a:rPr lang="en-US" dirty="0"/>
                  <a:t>W/</a:t>
                </a:r>
                <a:r>
                  <a:rPr lang="en-US" i="1" dirty="0">
                    <a:latin typeface="Times New Roman" panose="02020603050405020304" pitchFamily="18" charset="0"/>
                    <a:cs typeface="Times New Roman" panose="02020603050405020304" pitchFamily="18" charset="0"/>
                  </a:rPr>
                  <a:t>h</a:t>
                </a:r>
                <a:r>
                  <a:rPr lang="en-US" i="1" dirty="0"/>
                  <a:t/>
                </a:r>
                <a:r>
                  <a:rPr lang="en-US" dirty="0"/>
                  <a:t>is the threshold frequency (minimum frequency required to eject electron from the metal), W is work function of the metal and </a:t>
                </a:r>
                <a:r>
                  <a:rPr lang="en-US" i="1" dirty="0">
                    <a:latin typeface="Times New Roman" panose="02020603050405020304" pitchFamily="18" charset="0"/>
                    <a:cs typeface="Times New Roman" panose="02020603050405020304" pitchFamily="18" charset="0"/>
                  </a:rPr>
                  <a:t>h</a:t>
                </a:r>
                <a:r>
                  <a:rPr lang="en-US" dirty="0"/>
                  <a:t> is Planck’s constant (6.63×10</a:t>
                </a:r>
                <a:r>
                  <a:rPr lang="en-US" baseline="30000" dirty="0"/>
                  <a:t>-34 </a:t>
                </a:r>
                <a:r>
                  <a:rPr lang="en-US" dirty="0" err="1"/>
                  <a:t>Js</a:t>
                </a:r>
                <a:r>
                  <a:rPr lang="en-US" dirty="0"/>
                  <a:t>).</a:t>
                </a:r>
                <a:endParaRPr lang="en-US" i="1" dirty="0"/>
              </a:p>
            </p:txBody>
          </p:sp>
        </mc:Choice>
        <mc:Fallback>
          <p:sp>
            <p:nvSpPr>
              <p:cNvPr id="5" name="Rectangle 4"/>
              <p:cNvSpPr>
                <a:spLocks noRot="1" noChangeAspect="1" noMove="1" noResize="1" noEditPoints="1" noAdjustHandles="1" noChangeArrowheads="1" noChangeShapeType="1" noTextEdit="1"/>
              </p:cNvSpPr>
              <p:nvPr/>
            </p:nvSpPr>
            <p:spPr>
              <a:xfrm>
                <a:off x="72682" y="1066390"/>
                <a:ext cx="11925301" cy="2699842"/>
              </a:xfrm>
              <a:prstGeom prst="rect">
                <a:avLst/>
              </a:prstGeom>
              <a:blipFill rotWithShape="0">
                <a:blip r:embed="rId2"/>
                <a:stretch>
                  <a:fillRect l="-562" t="-1354" b="-2709"/>
                </a:stretch>
              </a:blipFill>
            </p:spPr>
            <p:txBody>
              <a:bodyPr/>
              <a:lstStyle/>
              <a:p>
                <a:r>
                  <a:rPr lang="en-US">
                    <a:noFill/>
                  </a:rPr>
                  <a:t> </a:t>
                </a:r>
              </a:p>
            </p:txBody>
          </p:sp>
        </mc:Fallback>
      </mc:AlternateContent>
      <p:pic>
        <p:nvPicPr>
          <p:cNvPr id="6" name="Picture 5"/>
          <p:cNvPicPr>
            <a:picLocks noChangeAspect="1"/>
          </p:cNvPicPr>
          <p:nvPr/>
        </p:nvPicPr>
        <p:blipFill>
          <a:blip r:embed="rId3"/>
          <a:stretch>
            <a:fillRect/>
          </a:stretch>
        </p:blipFill>
        <p:spPr>
          <a:xfrm>
            <a:off x="8766982" y="3657424"/>
            <a:ext cx="2893239" cy="2348751"/>
          </a:xfrm>
          <a:prstGeom prst="rect">
            <a:avLst/>
          </a:prstGeom>
          <a:ln>
            <a:solidFill>
              <a:srgbClr val="FF0000"/>
            </a:solidFill>
          </a:ln>
        </p:spPr>
      </p:pic>
      <p:sp>
        <p:nvSpPr>
          <p:cNvPr id="7" name="TextBox 6"/>
          <p:cNvSpPr txBox="1"/>
          <p:nvPr/>
        </p:nvSpPr>
        <p:spPr>
          <a:xfrm>
            <a:off x="7936639" y="6063962"/>
            <a:ext cx="4407165" cy="338554"/>
          </a:xfrm>
          <a:prstGeom prst="rect">
            <a:avLst/>
          </a:prstGeom>
          <a:noFill/>
        </p:spPr>
        <p:txBody>
          <a:bodyPr wrap="square" rtlCol="0">
            <a:spAutoFit/>
          </a:bodyPr>
          <a:lstStyle/>
          <a:p>
            <a:pPr algn="ctr"/>
            <a:r>
              <a:rPr lang="en-US" sz="1600" b="1" dirty="0">
                <a:solidFill>
                  <a:schemeClr val="accent2">
                    <a:lumMod val="50000"/>
                  </a:schemeClr>
                </a:solidFill>
              </a:rPr>
              <a:t>Experimental setup of photoelectric effect</a:t>
            </a:r>
          </a:p>
        </p:txBody>
      </p:sp>
      <mc:AlternateContent xmlns:mc="http://schemas.openxmlformats.org/markup-compatibility/2006">
        <mc:Choice xmlns:a14="http://schemas.microsoft.com/office/drawing/2010/main" xmlns="" Requires="a14">
          <p:sp>
            <p:nvSpPr>
              <p:cNvPr id="3" name="Rectangle 2"/>
              <p:cNvSpPr/>
              <p:nvPr/>
            </p:nvSpPr>
            <p:spPr>
              <a:xfrm>
                <a:off x="210531" y="4072649"/>
                <a:ext cx="8427442" cy="1600438"/>
              </a:xfrm>
              <a:prstGeom prst="rect">
                <a:avLst/>
              </a:prstGeom>
            </p:spPr>
            <p:txBody>
              <a:bodyPr wrap="square">
                <a:spAutoFit/>
              </a:bodyPr>
              <a:lstStyle/>
              <a:p>
                <a:r>
                  <a:rPr lang="en-US" sz="2000" i="1" dirty="0"/>
                  <a:t>Stopping potential </a:t>
                </a:r>
                <a:r>
                  <a:rPr lang="en-US" sz="2000" dirty="0">
                    <a:latin typeface="Times New Roman" panose="02020603050405020304" pitchFamily="18" charset="0"/>
                    <a:cs typeface="Times New Roman" panose="02020603050405020304" pitchFamily="18" charset="0"/>
                  </a:rPr>
                  <a:t>(V</a:t>
                </a:r>
                <a:r>
                  <a:rPr lang="en-US" sz="2000" baseline="-25000"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cs typeface="Times New Roman" panose="02020603050405020304" pitchFamily="18" charset="0"/>
                  </a:rPr>
                  <a:t>)</a:t>
                </a:r>
                <a:r>
                  <a:rPr lang="en-US" sz="2000" dirty="0"/>
                  <a:t>: at which all of the electrons will be turned back before reaching the collector (anode); hence the flow of photoelectric current ceases completely at </a:t>
                </a:r>
                <a:r>
                  <a:rPr lang="en-US" sz="2000" dirty="0">
                    <a:latin typeface="Times New Roman" panose="02020603050405020304" pitchFamily="18" charset="0"/>
                    <a:cs typeface="Times New Roman" panose="02020603050405020304" pitchFamily="18" charset="0"/>
                  </a:rPr>
                  <a:t>V</a:t>
                </a:r>
                <a:r>
                  <a:rPr lang="en-US" sz="2000" baseline="-25000" dirty="0">
                    <a:latin typeface="Times New Roman" panose="02020603050405020304" pitchFamily="18" charset="0"/>
                    <a:cs typeface="Times New Roman" panose="02020603050405020304" pitchFamily="18" charset="0"/>
                  </a:rPr>
                  <a:t>S</a:t>
                </a:r>
                <a:r>
                  <a:rPr lang="en-US" sz="2000" dirty="0"/>
                  <a:t>.</a:t>
                </a:r>
              </a:p>
              <a:p>
                <a:endParaRPr lang="en-US" sz="2000"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𝑒</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𝑠</m:t>
                          </m:r>
                        </m:sub>
                      </m:sSub>
                      <m:r>
                        <a:rPr lang="en-US" i="1">
                          <a:latin typeface="Cambria Math" panose="02040503050406030204" pitchFamily="18" charset="0"/>
                        </a:rPr>
                        <m:t>=</m:t>
                      </m:r>
                      <m:r>
                        <a:rPr lang="en-US" i="1">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m:t>
                      </m:r>
                      <m:r>
                        <a:rPr lang="en-US" i="1">
                          <a:latin typeface="Cambria Math" panose="02040503050406030204" pitchFamily="18" charset="0"/>
                        </a:rPr>
                        <m:t>h</m:t>
                      </m:r>
                      <m:r>
                        <a:rPr lang="en-US" i="1">
                          <a:latin typeface="Cambria Math" panose="02040503050406030204" pitchFamily="18" charset="0"/>
                          <a:ea typeface="Cambria Math" panose="02040503050406030204" pitchFamily="18" charset="0"/>
                        </a:rPr>
                        <m:t>𝜈</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𝑊</m:t>
                      </m:r>
                    </m:oMath>
                  </m:oMathPara>
                </a14:m>
                <a:endParaRPr lang="en-US" dirty="0">
                  <a:solidFill>
                    <a:prstClr val="black"/>
                  </a:solidFill>
                </a:endParaRPr>
              </a:p>
            </p:txBody>
          </p:sp>
        </mc:Choice>
        <mc:Fallback>
          <p:sp>
            <p:nvSpPr>
              <p:cNvPr id="3" name="Rectangle 2"/>
              <p:cNvSpPr>
                <a:spLocks noRot="1" noChangeAspect="1" noMove="1" noResize="1" noEditPoints="1" noAdjustHandles="1" noChangeArrowheads="1" noChangeShapeType="1" noTextEdit="1"/>
              </p:cNvSpPr>
              <p:nvPr/>
            </p:nvSpPr>
            <p:spPr>
              <a:xfrm>
                <a:off x="210531" y="4072649"/>
                <a:ext cx="8427442" cy="1600438"/>
              </a:xfrm>
              <a:prstGeom prst="rect">
                <a:avLst/>
              </a:prstGeom>
              <a:blipFill rotWithShape="0">
                <a:blip r:embed="rId4"/>
                <a:stretch>
                  <a:fillRect l="-796" t="-2281" r="-145"/>
                </a:stretch>
              </a:blipFill>
            </p:spPr>
            <p:txBody>
              <a:bodyPr/>
              <a:lstStyle/>
              <a:p>
                <a:r>
                  <a:rPr lang="en-US">
                    <a:noFill/>
                  </a:rPr>
                  <a:t> </a:t>
                </a:r>
              </a:p>
            </p:txBody>
          </p:sp>
        </mc:Fallback>
      </mc:AlternateContent>
      <p:sp>
        <p:nvSpPr>
          <p:cNvPr id="8" name="Date Placeholder 7"/>
          <p:cNvSpPr>
            <a:spLocks noGrp="1"/>
          </p:cNvSpPr>
          <p:nvPr>
            <p:ph type="dt" sz="half" idx="10"/>
          </p:nvPr>
        </p:nvSpPr>
        <p:spPr/>
        <p:txBody>
          <a:bodyPr/>
          <a:lstStyle/>
          <a:p>
            <a:fld id="{663570D8-4B43-4720-8F7C-EC9E2576C7D9}" type="datetime4">
              <a:rPr lang="en-US" smtClean="0"/>
              <a:pPr/>
              <a:t>March 26, 2021</a:t>
            </a:fld>
            <a:endParaRPr lang="en-US"/>
          </a:p>
        </p:txBody>
      </p:sp>
      <p:sp>
        <p:nvSpPr>
          <p:cNvPr id="9" name="Footer Placeholder 8"/>
          <p:cNvSpPr>
            <a:spLocks noGrp="1"/>
          </p:cNvSpPr>
          <p:nvPr>
            <p:ph type="ftr" sz="quarter" idx="11"/>
          </p:nvPr>
        </p:nvSpPr>
        <p:spPr/>
        <p:txBody>
          <a:bodyPr/>
          <a:lstStyle/>
          <a:p>
            <a:r>
              <a:rPr lang="en-US"/>
              <a:t>PHY109 (ENGINEERING PHYSICS)</a:t>
            </a:r>
          </a:p>
        </p:txBody>
      </p:sp>
      <p:sp>
        <p:nvSpPr>
          <p:cNvPr id="12" name="Rectangle 11"/>
          <p:cNvSpPr/>
          <p:nvPr/>
        </p:nvSpPr>
        <p:spPr>
          <a:xfrm>
            <a:off x="210531" y="138307"/>
            <a:ext cx="7814884" cy="707886"/>
          </a:xfrm>
          <a:prstGeom prst="rect">
            <a:avLst/>
          </a:prstGeom>
        </p:spPr>
        <p:txBody>
          <a:bodyPr wrap="square">
            <a:spAutoFit/>
          </a:bodyPr>
          <a:lstStyle/>
          <a:p>
            <a:pPr lvl="0"/>
            <a:r>
              <a:rPr lang="en-US" sz="2000" b="1" dirty="0">
                <a:solidFill>
                  <a:prstClr val="black"/>
                </a:solidFill>
              </a:rPr>
              <a:t>Work function:</a:t>
            </a:r>
            <a:r>
              <a:rPr lang="en-US" sz="2000" dirty="0">
                <a:solidFill>
                  <a:prstClr val="black"/>
                </a:solidFill>
              </a:rPr>
              <a:t> Energy required to remove electron from a metal surface.</a:t>
            </a:r>
          </a:p>
          <a:p>
            <a:pPr lvl="0"/>
            <a:r>
              <a:rPr lang="en-US" sz="2000" dirty="0">
                <a:solidFill>
                  <a:prstClr val="black"/>
                </a:solidFill>
              </a:rPr>
              <a:t>It is energy difference of vacuum level and Fermi level.</a:t>
            </a:r>
          </a:p>
        </p:txBody>
      </p:sp>
    </p:spTree>
    <p:extLst>
      <p:ext uri="{BB962C8B-B14F-4D97-AF65-F5344CB8AC3E}">
        <p14:creationId xmlns:p14="http://schemas.microsoft.com/office/powerpoint/2010/main" xmlns="" val="3175271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EAF273-FF3E-474D-8C53-DA6FBE143EFC}" type="datetime4">
              <a:rPr lang="en-US" smtClean="0"/>
              <a:pPr/>
              <a:t>March 26, 2021</a:t>
            </a:fld>
            <a:endParaRPr lang="en-US"/>
          </a:p>
        </p:txBody>
      </p:sp>
      <p:sp>
        <p:nvSpPr>
          <p:cNvPr id="3" name="Footer Placeholder 2"/>
          <p:cNvSpPr>
            <a:spLocks noGrp="1"/>
          </p:cNvSpPr>
          <p:nvPr>
            <p:ph type="ftr" sz="quarter" idx="11"/>
          </p:nvPr>
        </p:nvSpPr>
        <p:spPr/>
        <p:txBody>
          <a:bodyPr/>
          <a:lstStyle/>
          <a:p>
            <a:r>
              <a:rPr lang="en-US"/>
              <a:t>PHY109 (ENGINEERING PHYSICS)</a:t>
            </a:r>
          </a:p>
        </p:txBody>
      </p:sp>
      <p:sp>
        <p:nvSpPr>
          <p:cNvPr id="4" name="Slide Number Placeholder 3"/>
          <p:cNvSpPr>
            <a:spLocks noGrp="1"/>
          </p:cNvSpPr>
          <p:nvPr>
            <p:ph type="sldNum" sz="quarter" idx="12"/>
          </p:nvPr>
        </p:nvSpPr>
        <p:spPr/>
        <p:txBody>
          <a:bodyPr/>
          <a:lstStyle/>
          <a:p>
            <a:fld id="{3D598920-2B51-4F06-9942-02D9C7F51B4E}" type="slidenum">
              <a:rPr lang="en-US" smtClean="0"/>
              <a:pPr/>
              <a:t>11</a:t>
            </a:fld>
            <a:endParaRPr lang="en-US"/>
          </a:p>
        </p:txBody>
      </p:sp>
      <mc:AlternateContent xmlns:mc="http://schemas.openxmlformats.org/markup-compatibility/2006">
        <mc:Choice xmlns:a14="http://schemas.microsoft.com/office/drawing/2010/main" xmlns="" Requires="a14">
          <p:sp>
            <p:nvSpPr>
              <p:cNvPr id="5" name="Rectangle 4"/>
              <p:cNvSpPr/>
              <p:nvPr/>
            </p:nvSpPr>
            <p:spPr>
              <a:xfrm>
                <a:off x="117992" y="427220"/>
                <a:ext cx="7472039" cy="5016758"/>
              </a:xfrm>
              <a:prstGeom prst="rect">
                <a:avLst/>
              </a:prstGeom>
            </p:spPr>
            <p:txBody>
              <a:bodyPr wrap="square">
                <a:spAutoFit/>
              </a:bodyPr>
              <a:lstStyle/>
              <a:p>
                <a:r>
                  <a:rPr lang="en-US" sz="2000" dirty="0"/>
                  <a:t>Experimental observation:</a:t>
                </a:r>
              </a:p>
              <a:p>
                <a:pPr marL="342900" indent="-342900">
                  <a:buFont typeface="Wingdings" panose="05000000000000000000" pitchFamily="2" charset="2"/>
                  <a:buChar char="Ø"/>
                </a:pPr>
                <a:r>
                  <a:rPr lang="en-US" sz="2000" dirty="0"/>
                  <a:t>Regardless of the radiation’s intensity, if </a:t>
                </a:r>
                <a14:m>
                  <m:oMath xmlns:m="http://schemas.openxmlformats.org/officeDocument/2006/math">
                    <m:r>
                      <a:rPr lang="en-US" sz="2000" b="0" i="1" smtClean="0">
                        <a:latin typeface="Cambria Math" panose="02040503050406030204" pitchFamily="18" charset="0"/>
                      </a:rPr>
                      <m:t>𝜈</m:t>
                    </m:r>
                    <m:r>
                      <a:rPr lang="en-US" sz="2000" b="0" i="1" smtClean="0">
                        <a:latin typeface="Cambria Math" panose="02040503050406030204" pitchFamily="18" charset="0"/>
                      </a:rPr>
                      <m:t>&lt;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𝜈</m:t>
                        </m:r>
                      </m:e>
                      <m:sub>
                        <m:r>
                          <a:rPr lang="en-US" sz="2000" b="0" i="1" smtClean="0">
                            <a:latin typeface="Cambria Math" panose="02040503050406030204" pitchFamily="18" charset="0"/>
                          </a:rPr>
                          <m:t>𝑡h</m:t>
                        </m:r>
                      </m:sub>
                    </m:sSub>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𝐼</m:t>
                        </m:r>
                      </m:e>
                      <m:sub>
                        <m:r>
                          <a:rPr lang="en-US" sz="2000" b="0" i="1" smtClean="0">
                            <a:latin typeface="Cambria Math" panose="02040503050406030204" pitchFamily="18" charset="0"/>
                          </a:rPr>
                          <m:t>𝑝𝑒</m:t>
                        </m:r>
                      </m:sub>
                    </m:sSub>
                    <m:r>
                      <a:rPr lang="en-US" sz="2000" b="0" i="1" smtClean="0">
                        <a:latin typeface="Cambria Math" panose="02040503050406030204" pitchFamily="18" charset="0"/>
                      </a:rPr>
                      <m:t>=0</m:t>
                    </m:r>
                  </m:oMath>
                </a14:m>
                <a:r>
                  <a:rPr lang="en-US" sz="2000" dirty="0"/>
                  <a:t> i.e. no electron can be emitted.</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No matter how low the intensity of the incident radiation, electrons will be ejected </a:t>
                </a:r>
                <a:r>
                  <a:rPr lang="en-US" sz="2000" i="1" dirty="0"/>
                  <a:t>instantly </a:t>
                </a:r>
                <a:r>
                  <a:rPr lang="en-US" sz="2000" dirty="0"/>
                  <a:t>the moment the frequency of the radiation exceeds the threshold frequency.</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At any frequency above the threshold frequency, the number of electrons ejected increases with the intensity of the light but does not depend on the frequency of light.</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The kinetic energy (maximum energy similarly stopping potential) of the ejected electrons depends on the frequency but not on the intensity of the beam; the kinetic energy of the ejected electron increases </a:t>
                </a:r>
                <a:r>
                  <a:rPr lang="en-US" sz="2000" i="1" dirty="0"/>
                  <a:t>linearly </a:t>
                </a:r>
                <a:r>
                  <a:rPr lang="en-US" sz="2000" dirty="0"/>
                  <a:t>with the incident frequency.</a:t>
                </a:r>
                <a:endParaRPr lang="en-US" sz="2000" dirty="0">
                  <a:solidFill>
                    <a:prstClr val="black"/>
                  </a:solidFill>
                </a:endParaRPr>
              </a:p>
            </p:txBody>
          </p:sp>
        </mc:Choice>
        <mc:Fallback>
          <p:sp>
            <p:nvSpPr>
              <p:cNvPr id="5" name="Rectangle 4"/>
              <p:cNvSpPr>
                <a:spLocks noRot="1" noChangeAspect="1" noMove="1" noResize="1" noEditPoints="1" noAdjustHandles="1" noChangeArrowheads="1" noChangeShapeType="1" noTextEdit="1"/>
              </p:cNvSpPr>
              <p:nvPr/>
            </p:nvSpPr>
            <p:spPr>
              <a:xfrm>
                <a:off x="117992" y="427220"/>
                <a:ext cx="7472039" cy="5016758"/>
              </a:xfrm>
              <a:prstGeom prst="rect">
                <a:avLst/>
              </a:prstGeom>
              <a:blipFill rotWithShape="0">
                <a:blip r:embed="rId2"/>
                <a:stretch>
                  <a:fillRect l="-816" t="-608" b="-1701"/>
                </a:stretch>
              </a:blipFill>
            </p:spPr>
            <p:txBody>
              <a:bodyPr/>
              <a:lstStyle/>
              <a:p>
                <a:r>
                  <a:rPr lang="en-US">
                    <a:noFill/>
                  </a:rPr>
                  <a:t> </a:t>
                </a:r>
              </a:p>
            </p:txBody>
          </p:sp>
        </mc:Fallback>
      </mc:AlternateContent>
      <p:pic>
        <p:nvPicPr>
          <p:cNvPr id="6" name="Picture 5"/>
          <p:cNvPicPr>
            <a:picLocks noChangeAspect="1"/>
          </p:cNvPicPr>
          <p:nvPr/>
        </p:nvPicPr>
        <p:blipFill>
          <a:blip r:embed="rId3">
            <a:lum contrast="20000"/>
          </a:blip>
          <a:stretch>
            <a:fillRect/>
          </a:stretch>
        </p:blipFill>
        <p:spPr>
          <a:xfrm>
            <a:off x="7483497" y="3303252"/>
            <a:ext cx="2015882" cy="2716030"/>
          </a:xfrm>
          <a:prstGeom prst="rect">
            <a:avLst/>
          </a:prstGeom>
          <a:ln>
            <a:solidFill>
              <a:srgbClr val="FF0000"/>
            </a:solidFill>
          </a:ln>
        </p:spPr>
      </p:pic>
      <p:pic>
        <p:nvPicPr>
          <p:cNvPr id="7" name="Picture 6"/>
          <p:cNvPicPr>
            <a:picLocks noChangeAspect="1"/>
          </p:cNvPicPr>
          <p:nvPr/>
        </p:nvPicPr>
        <p:blipFill>
          <a:blip r:embed="rId4">
            <a:lum contrast="20000"/>
          </a:blip>
          <a:stretch>
            <a:fillRect/>
          </a:stretch>
        </p:blipFill>
        <p:spPr>
          <a:xfrm>
            <a:off x="9788698" y="3303252"/>
            <a:ext cx="2209800" cy="2291553"/>
          </a:xfrm>
          <a:prstGeom prst="rect">
            <a:avLst/>
          </a:prstGeom>
          <a:ln>
            <a:solidFill>
              <a:srgbClr val="FF0000"/>
            </a:solidFill>
          </a:ln>
        </p:spPr>
      </p:pic>
      <p:sp>
        <p:nvSpPr>
          <p:cNvPr id="8" name="Rectangle 7"/>
          <p:cNvSpPr/>
          <p:nvPr/>
        </p:nvSpPr>
        <p:spPr>
          <a:xfrm>
            <a:off x="0" y="6055948"/>
            <a:ext cx="12481089" cy="369332"/>
          </a:xfrm>
          <a:prstGeom prst="rect">
            <a:avLst/>
          </a:prstGeom>
        </p:spPr>
        <p:txBody>
          <a:bodyPr wrap="square">
            <a:spAutoFit/>
          </a:bodyPr>
          <a:lstStyle/>
          <a:p>
            <a:r>
              <a:rPr lang="en-US" dirty="0">
                <a:solidFill>
                  <a:srgbClr val="0070C0"/>
                </a:solidFill>
              </a:rPr>
              <a:t>Thus, the photoelectric effect provides an evidence for the corpuscular (particle) nature of the light (electromagnetic radiation).</a:t>
            </a:r>
          </a:p>
        </p:txBody>
      </p:sp>
      <p:pic>
        <p:nvPicPr>
          <p:cNvPr id="9" name="Picture 8"/>
          <p:cNvPicPr>
            <a:picLocks noChangeAspect="1"/>
          </p:cNvPicPr>
          <p:nvPr/>
        </p:nvPicPr>
        <p:blipFill>
          <a:blip r:embed="rId5">
            <a:lum contrast="20000"/>
          </a:blip>
          <a:stretch>
            <a:fillRect/>
          </a:stretch>
        </p:blipFill>
        <p:spPr>
          <a:xfrm>
            <a:off x="7483497" y="677456"/>
            <a:ext cx="4515001" cy="2509000"/>
          </a:xfrm>
          <a:prstGeom prst="rect">
            <a:avLst/>
          </a:prstGeom>
          <a:ln>
            <a:solidFill>
              <a:srgbClr val="FF0000"/>
            </a:solidFill>
          </a:ln>
        </p:spPr>
      </p:pic>
    </p:spTree>
    <p:extLst>
      <p:ext uri="{BB962C8B-B14F-4D97-AF65-F5344CB8AC3E}">
        <p14:creationId xmlns:p14="http://schemas.microsoft.com/office/powerpoint/2010/main" xmlns="" val="98136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Practice problems</a:t>
            </a:r>
          </a:p>
        </p:txBody>
      </p:sp>
      <mc:AlternateContent xmlns:mc="http://schemas.openxmlformats.org/markup-compatibility/2006">
        <mc:Choice xmlns:a14="http://schemas.microsoft.com/office/drawing/2010/main" xmlns="" Requires="a14">
          <p:sp>
            <p:nvSpPr>
              <p:cNvPr id="8" name="Content Placeholder 7"/>
              <p:cNvSpPr>
                <a:spLocks noGrp="1"/>
              </p:cNvSpPr>
              <p:nvPr>
                <p:ph idx="1"/>
              </p:nvPr>
            </p:nvSpPr>
            <p:spPr/>
            <p:txBody>
              <a:bodyPr/>
              <a:lstStyle/>
              <a:p>
                <a:pPr marL="0" lvl="0" indent="0">
                  <a:buNone/>
                </a:pPr>
                <a:r>
                  <a:rPr lang="en-US" dirty="0"/>
                  <a:t>The unit of Planck’s constant is </a:t>
                </a:r>
              </a:p>
              <a:p>
                <a:pPr marL="457200" lvl="0" indent="-457200">
                  <a:buFont typeface="+mj-lt"/>
                  <a:buAutoNum type="alphaLcParenR"/>
                </a:pPr>
                <a:r>
                  <a:rPr lang="en-US" dirty="0"/>
                  <a:t>J/s</a:t>
                </a:r>
              </a:p>
              <a:p>
                <a:pPr marL="457200" lvl="0" indent="-457200">
                  <a:buFont typeface="+mj-lt"/>
                  <a:buAutoNum type="alphaLcParenR"/>
                </a:pPr>
                <a:r>
                  <a:rPr lang="en-US" dirty="0" err="1"/>
                  <a:t>Js</a:t>
                </a:r>
                <a:endParaRPr lang="en-US" dirty="0"/>
              </a:p>
              <a:p>
                <a:pPr marL="457200" lvl="0" indent="-457200">
                  <a:buFont typeface="+mj-lt"/>
                  <a:buAutoNum type="alphaLcParenR"/>
                </a:pPr>
                <a:r>
                  <a:rPr lang="en-US" dirty="0"/>
                  <a:t>s/J</a:t>
                </a:r>
              </a:p>
              <a:p>
                <a:pPr marL="457200" lvl="0" indent="-457200">
                  <a:buFont typeface="+mj-lt"/>
                  <a:buAutoNum type="alphaLcParenR"/>
                </a:pPr>
                <a:r>
                  <a:rPr lang="en-US" dirty="0"/>
                  <a:t>Hz</a:t>
                </a:r>
              </a:p>
              <a:p>
                <a:endParaRPr lang="en-US" dirty="0"/>
              </a:p>
              <a:p>
                <a:pPr marL="0" lvl="0" indent="0">
                  <a:buNone/>
                </a:pPr>
                <a:r>
                  <a:rPr lang="en-US" dirty="0"/>
                  <a:t>Which of the following is a characteristics of the photon</a:t>
                </a:r>
              </a:p>
              <a:p>
                <a:pPr marL="457200" lvl="0" indent="-457200">
                  <a:buFont typeface="+mj-lt"/>
                  <a:buAutoNum type="alphaLcParen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0</m:t>
                        </m:r>
                      </m:sub>
                    </m:sSub>
                    <m:r>
                      <a:rPr lang="en-US" i="1">
                        <a:latin typeface="Cambria Math" panose="02040503050406030204" pitchFamily="18" charset="0"/>
                      </a:rPr>
                      <m:t>=0</m:t>
                    </m:r>
                  </m:oMath>
                </a14:m>
                <a:endParaRPr lang="en-US" i="1" dirty="0"/>
              </a:p>
              <a:p>
                <a:pPr marL="457200" lvl="0" indent="-457200">
                  <a:buFont typeface="+mj-lt"/>
                  <a:buAutoNum type="alphaLcParenR"/>
                </a:pPr>
                <a14:m>
                  <m:oMath xmlns:m="http://schemas.openxmlformats.org/officeDocument/2006/math">
                    <m:r>
                      <a:rPr lang="en-US" i="1">
                        <a:latin typeface="Cambria Math" panose="02040503050406030204" pitchFamily="18" charset="0"/>
                      </a:rPr>
                      <m:t>𝐸</m:t>
                    </m:r>
                    <m:r>
                      <a:rPr lang="en-US" i="1">
                        <a:latin typeface="Cambria Math" panose="02040503050406030204" pitchFamily="18" charset="0"/>
                      </a:rPr>
                      <m:t>=</m:t>
                    </m:r>
                    <m:r>
                      <a:rPr lang="en-US" i="1">
                        <a:latin typeface="Cambria Math" panose="02040503050406030204" pitchFamily="18" charset="0"/>
                      </a:rPr>
                      <m:t>h</m:t>
                    </m:r>
                    <m:r>
                      <a:rPr lang="en-US" i="1">
                        <a:latin typeface="Cambria Math" panose="02040503050406030204" pitchFamily="18" charset="0"/>
                      </a:rPr>
                      <m:t>𝜈</m:t>
                    </m:r>
                  </m:oMath>
                </a14:m>
                <a:endParaRPr lang="en-US" i="1" dirty="0"/>
              </a:p>
              <a:p>
                <a:pPr marL="457200" lvl="0" indent="-457200">
                  <a:buFont typeface="+mj-lt"/>
                  <a:buAutoNum type="alphaLcParenR"/>
                </a:pP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h</m:t>
                        </m:r>
                        <m:r>
                          <a:rPr lang="en-US" i="1">
                            <a:latin typeface="Cambria Math" panose="02040503050406030204" pitchFamily="18" charset="0"/>
                          </a:rPr>
                          <m:t>𝜈</m:t>
                        </m:r>
                      </m:num>
                      <m:den>
                        <m:r>
                          <a:rPr lang="en-US" i="1">
                            <a:latin typeface="Cambria Math" panose="02040503050406030204" pitchFamily="18" charset="0"/>
                          </a:rPr>
                          <m:t>𝑐</m:t>
                        </m:r>
                      </m:den>
                    </m:f>
                  </m:oMath>
                </a14:m>
                <a:endParaRPr lang="en-US" i="1" dirty="0"/>
              </a:p>
              <a:p>
                <a:pPr marL="0" lvl="0" indent="0">
                  <a:buNone/>
                </a:pPr>
                <a:endParaRPr lang="en-US" dirty="0"/>
              </a:p>
              <a:p>
                <a:pPr marL="0" indent="0">
                  <a:buNone/>
                </a:pPr>
                <a:endParaRPr lang="en-US" dirty="0"/>
              </a:p>
            </p:txBody>
          </p:sp>
        </mc:Choice>
        <mc:Fallback>
          <p:sp>
            <p:nvSpPr>
              <p:cNvPr id="8" name="Content Placeholder 7"/>
              <p:cNvSpPr>
                <a:spLocks noGrp="1" noRot="1" noChangeAspect="1" noMove="1" noResize="1" noEditPoints="1" noAdjustHandles="1" noChangeArrowheads="1" noChangeShapeType="1" noTextEdit="1"/>
              </p:cNvSpPr>
              <p:nvPr>
                <p:ph idx="1"/>
              </p:nvPr>
            </p:nvSpPr>
            <p:spPr>
              <a:blipFill rotWithShape="0">
                <a:blip r:embed="rId2"/>
                <a:stretch>
                  <a:fillRect l="-768" t="-1451"/>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fld id="{C9EAF273-FF3E-474D-8C53-DA6FBE143EFC}" type="datetime4">
              <a:rPr lang="en-US" smtClean="0"/>
              <a:pPr/>
              <a:t>March 26, 2021</a:t>
            </a:fld>
            <a:endParaRPr lang="en-US"/>
          </a:p>
        </p:txBody>
      </p:sp>
      <p:sp>
        <p:nvSpPr>
          <p:cNvPr id="3" name="Footer Placeholder 2"/>
          <p:cNvSpPr>
            <a:spLocks noGrp="1"/>
          </p:cNvSpPr>
          <p:nvPr>
            <p:ph type="ftr" sz="quarter" idx="11"/>
          </p:nvPr>
        </p:nvSpPr>
        <p:spPr/>
        <p:txBody>
          <a:bodyPr/>
          <a:lstStyle/>
          <a:p>
            <a:r>
              <a:rPr lang="en-US"/>
              <a:t>PHY109 (ENGINEERING PHYSICS)</a:t>
            </a:r>
          </a:p>
        </p:txBody>
      </p:sp>
      <p:sp>
        <p:nvSpPr>
          <p:cNvPr id="4" name="Slide Number Placeholder 3"/>
          <p:cNvSpPr>
            <a:spLocks noGrp="1"/>
          </p:cNvSpPr>
          <p:nvPr>
            <p:ph type="sldNum" sz="quarter" idx="12"/>
          </p:nvPr>
        </p:nvSpPr>
        <p:spPr/>
        <p:txBody>
          <a:bodyPr/>
          <a:lstStyle/>
          <a:p>
            <a:fld id="{3D598920-2B51-4F06-9942-02D9C7F51B4E}" type="slidenum">
              <a:rPr lang="en-US" smtClean="0"/>
              <a:pPr/>
              <a:t>12</a:t>
            </a:fld>
            <a:endParaRPr lang="en-US"/>
          </a:p>
        </p:txBody>
      </p:sp>
    </p:spTree>
    <p:extLst>
      <p:ext uri="{BB962C8B-B14F-4D97-AF65-F5344CB8AC3E}">
        <p14:creationId xmlns:p14="http://schemas.microsoft.com/office/powerpoint/2010/main" xmlns="" val="4139259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xmlns="" Requires="a14">
          <p:sp>
            <p:nvSpPr>
              <p:cNvPr id="8" name="Content Placeholder 7"/>
              <p:cNvSpPr>
                <a:spLocks noGrp="1"/>
              </p:cNvSpPr>
              <p:nvPr>
                <p:ph idx="1"/>
              </p:nvPr>
            </p:nvSpPr>
            <p:spPr/>
            <p:txBody>
              <a:bodyPr>
                <a:normAutofit/>
              </a:bodyPr>
              <a:lstStyle/>
              <a:p>
                <a:pPr marL="0" lvl="0" indent="0">
                  <a:buNone/>
                </a:pPr>
                <a:r>
                  <a:rPr lang="en-US" dirty="0"/>
                  <a:t>Which of the following gives the unit of momentum</a:t>
                </a:r>
              </a:p>
              <a:p>
                <a:pPr marL="457200" lvl="0" indent="-457200">
                  <a:buFont typeface="+mj-lt"/>
                  <a:buAutoNum type="alphaLcParenR"/>
                </a:pPr>
                <a14:m>
                  <m:oMath xmlns:m="http://schemas.openxmlformats.org/officeDocument/2006/math">
                    <m:r>
                      <a:rPr lang="en-US" b="0" i="1">
                        <a:latin typeface="Cambria Math" panose="02040503050406030204" pitchFamily="18" charset="0"/>
                      </a:rPr>
                      <m:t>ℏ</m:t>
                    </m:r>
                    <m:r>
                      <a:rPr lang="en-US" b="0" i="1">
                        <a:latin typeface="Cambria Math" panose="02040503050406030204" pitchFamily="18" charset="0"/>
                      </a:rPr>
                      <m:t>𝑘</m:t>
                    </m:r>
                  </m:oMath>
                </a14:m>
                <a:endParaRPr lang="en-US" i="1" dirty="0"/>
              </a:p>
              <a:p>
                <a:pPr marL="457200" lvl="0" indent="-457200">
                  <a:buFont typeface="+mj-lt"/>
                  <a:buAutoNum type="alphaLcParenR"/>
                </a:pPr>
                <a14:m>
                  <m:oMath xmlns:m="http://schemas.openxmlformats.org/officeDocument/2006/math">
                    <m:r>
                      <a:rPr lang="en-US" b="0" i="1">
                        <a:latin typeface="Cambria Math" panose="02040503050406030204" pitchFamily="18" charset="0"/>
                      </a:rPr>
                      <m:t>h</m:t>
                    </m:r>
                    <m:r>
                      <a:rPr lang="en-US" b="0" i="1">
                        <a:latin typeface="Cambria Math" panose="02040503050406030204" pitchFamily="18" charset="0"/>
                      </a:rPr>
                      <m:t>/</m:t>
                    </m:r>
                    <m:r>
                      <a:rPr lang="en-US" b="0" i="1">
                        <a:latin typeface="Cambria Math" panose="02040503050406030204" pitchFamily="18" charset="0"/>
                      </a:rPr>
                      <m:t>𝜆</m:t>
                    </m:r>
                  </m:oMath>
                </a14:m>
                <a:endParaRPr lang="en-US" i="1" dirty="0"/>
              </a:p>
              <a:p>
                <a:pPr marL="457200" lvl="0" indent="-457200">
                  <a:buFont typeface="+mj-lt"/>
                  <a:buAutoNum type="alphaLcParenR"/>
                </a:pPr>
                <a:r>
                  <a:rPr lang="en-US" i="1" dirty="0"/>
                  <a:t>Both of these</a:t>
                </a:r>
              </a:p>
              <a:p>
                <a:pPr marL="457200" lvl="0" indent="-457200">
                  <a:buFont typeface="+mj-lt"/>
                  <a:buAutoNum type="alphaLcParenR"/>
                </a:pPr>
                <a:r>
                  <a:rPr lang="en-US" i="1" dirty="0"/>
                  <a:t>None of these</a:t>
                </a:r>
              </a:p>
              <a:p>
                <a:endParaRPr lang="en-US" dirty="0"/>
              </a:p>
              <a:p>
                <a:pPr marL="0" lvl="0" indent="0">
                  <a:buNone/>
                </a:pPr>
                <a:r>
                  <a:rPr lang="en-US" dirty="0"/>
                  <a:t>Which of the following phenomena does not explain the particle aspect of light</a:t>
                </a:r>
              </a:p>
              <a:p>
                <a:pPr marL="457200" lvl="0" indent="-457200">
                  <a:buFont typeface="+mj-lt"/>
                  <a:buAutoNum type="alphaLcParenR"/>
                </a:pPr>
                <a:r>
                  <a:rPr lang="en-US" dirty="0"/>
                  <a:t>Photoelectric effect</a:t>
                </a:r>
              </a:p>
              <a:p>
                <a:pPr marL="457200" lvl="0" indent="-457200">
                  <a:buFont typeface="+mj-lt"/>
                  <a:buAutoNum type="alphaLcParenR"/>
                </a:pPr>
                <a:r>
                  <a:rPr lang="en-US" dirty="0"/>
                  <a:t>Compton Effect</a:t>
                </a:r>
              </a:p>
              <a:p>
                <a:pPr marL="457200" lvl="0" indent="-457200">
                  <a:buFont typeface="+mj-lt"/>
                  <a:buAutoNum type="alphaLcParenR"/>
                </a:pPr>
                <a:r>
                  <a:rPr lang="en-US" dirty="0"/>
                  <a:t>Scattering</a:t>
                </a:r>
              </a:p>
              <a:p>
                <a:pPr marL="457200" lvl="0" indent="-457200">
                  <a:buFont typeface="+mj-lt"/>
                  <a:buAutoNum type="alphaLcParenR"/>
                </a:pPr>
                <a:r>
                  <a:rPr lang="en-US" dirty="0"/>
                  <a:t>Interference</a:t>
                </a:r>
              </a:p>
              <a:p>
                <a:pPr marL="0" lvl="0" indent="0">
                  <a:buNone/>
                </a:pPr>
                <a:endParaRPr lang="en-US" dirty="0"/>
              </a:p>
              <a:p>
                <a:pPr marL="0" indent="0">
                  <a:buNone/>
                </a:pPr>
                <a:endParaRPr lang="en-US" dirty="0"/>
              </a:p>
            </p:txBody>
          </p:sp>
        </mc:Choice>
        <mc:Fallback>
          <p:sp>
            <p:nvSpPr>
              <p:cNvPr id="8" name="Content Placeholder 7"/>
              <p:cNvSpPr>
                <a:spLocks noGrp="1" noRot="1" noChangeAspect="1" noMove="1" noResize="1" noEditPoints="1" noAdjustHandles="1" noChangeArrowheads="1" noChangeShapeType="1" noTextEdit="1"/>
              </p:cNvSpPr>
              <p:nvPr>
                <p:ph idx="1"/>
              </p:nvPr>
            </p:nvSpPr>
            <p:spPr>
              <a:blipFill rotWithShape="0">
                <a:blip r:embed="rId2"/>
                <a:stretch>
                  <a:fillRect l="-768" t="-1451"/>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fld id="{C9EAF273-FF3E-474D-8C53-DA6FBE143EFC}" type="datetime4">
              <a:rPr lang="en-US" smtClean="0"/>
              <a:pPr/>
              <a:t>March 26, 2021</a:t>
            </a:fld>
            <a:endParaRPr lang="en-US"/>
          </a:p>
        </p:txBody>
      </p:sp>
      <p:sp>
        <p:nvSpPr>
          <p:cNvPr id="3" name="Footer Placeholder 2"/>
          <p:cNvSpPr>
            <a:spLocks noGrp="1"/>
          </p:cNvSpPr>
          <p:nvPr>
            <p:ph type="ftr" sz="quarter" idx="11"/>
          </p:nvPr>
        </p:nvSpPr>
        <p:spPr/>
        <p:txBody>
          <a:bodyPr/>
          <a:lstStyle/>
          <a:p>
            <a:r>
              <a:rPr lang="en-US"/>
              <a:t>PHY109 (ENGINEERING PHYSICS)</a:t>
            </a:r>
          </a:p>
        </p:txBody>
      </p:sp>
      <p:sp>
        <p:nvSpPr>
          <p:cNvPr id="4" name="Slide Number Placeholder 3"/>
          <p:cNvSpPr>
            <a:spLocks noGrp="1"/>
          </p:cNvSpPr>
          <p:nvPr>
            <p:ph type="sldNum" sz="quarter" idx="12"/>
          </p:nvPr>
        </p:nvSpPr>
        <p:spPr/>
        <p:txBody>
          <a:bodyPr/>
          <a:lstStyle/>
          <a:p>
            <a:fld id="{3D598920-2B51-4F06-9942-02D9C7F51B4E}" type="slidenum">
              <a:rPr lang="en-US" smtClean="0"/>
              <a:pPr/>
              <a:t>13</a:t>
            </a:fld>
            <a:endParaRPr lang="en-US"/>
          </a:p>
        </p:txBody>
      </p:sp>
    </p:spTree>
    <p:extLst>
      <p:ext uri="{BB962C8B-B14F-4D97-AF65-F5344CB8AC3E}">
        <p14:creationId xmlns:p14="http://schemas.microsoft.com/office/powerpoint/2010/main" xmlns="" val="3605055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xmlns="" Requires="a14">
          <p:sp>
            <p:nvSpPr>
              <p:cNvPr id="8" name="Content Placeholder 7"/>
              <p:cNvSpPr>
                <a:spLocks noGrp="1"/>
              </p:cNvSpPr>
              <p:nvPr>
                <p:ph idx="1"/>
              </p:nvPr>
            </p:nvSpPr>
            <p:spPr/>
            <p:txBody>
              <a:bodyPr>
                <a:normAutofit/>
              </a:bodyPr>
              <a:lstStyle/>
              <a:p>
                <a:endParaRPr lang="en-US" dirty="0"/>
              </a:p>
              <a:p>
                <a:pPr marL="0" lvl="0" indent="0">
                  <a:buNone/>
                </a:pPr>
                <a:r>
                  <a:rPr lang="en-US" dirty="0"/>
                  <a:t>The correct form of photoelectric equation is (</a:t>
                </a:r>
                <a:r>
                  <a:rPr lang="en-US" dirty="0" err="1"/>
                  <a:t>E</a:t>
                </a:r>
                <a:r>
                  <a:rPr lang="en-US" baseline="-25000" dirty="0" err="1"/>
                  <a:t>k</a:t>
                </a:r>
                <a:r>
                  <a:rPr lang="en-US" dirty="0"/>
                  <a:t>=kinetic energy,</a:t>
                </a:r>
                <a14:m>
                  <m:oMath xmlns:m="http://schemas.openxmlformats.org/officeDocument/2006/math">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0</m:t>
                        </m:r>
                      </m:sub>
                    </m:sSub>
                    <m:r>
                      <a:rPr lang="en-US" i="1">
                        <a:latin typeface="Cambria Math" panose="02040503050406030204" pitchFamily="18" charset="0"/>
                      </a:rPr>
                      <m:t>=</m:t>
                    </m:r>
                    <m:r>
                      <m:rPr>
                        <m:sty m:val="p"/>
                      </m:rPr>
                      <a:rPr lang="en-US">
                        <a:latin typeface="Cambria Math" panose="02040503050406030204" pitchFamily="18" charset="0"/>
                      </a:rPr>
                      <m:t>work</m:t>
                    </m:r>
                    <m:r>
                      <a:rPr lang="en-US">
                        <a:latin typeface="Cambria Math" panose="02040503050406030204" pitchFamily="18" charset="0"/>
                      </a:rPr>
                      <m:t> </m:t>
                    </m:r>
                    <m:r>
                      <m:rPr>
                        <m:sty m:val="p"/>
                      </m:rPr>
                      <a:rPr lang="en-US">
                        <a:latin typeface="Cambria Math" panose="02040503050406030204" pitchFamily="18" charset="0"/>
                      </a:rPr>
                      <m:t>function</m:t>
                    </m:r>
                  </m:oMath>
                </a14:m>
                <a:r>
                  <a:rPr lang="en-US" dirty="0"/>
                  <a:t>)</a:t>
                </a:r>
              </a:p>
              <a:p>
                <a:pPr marL="457200" lvl="0" indent="-457200">
                  <a:buFont typeface="+mj-lt"/>
                  <a:buAutoNum type="alphaLcParenR"/>
                </a:pPr>
                <a14:m>
                  <m:oMath xmlns:m="http://schemas.openxmlformats.org/officeDocument/2006/math">
                    <m:sSub>
                      <m:sSubPr>
                        <m:ctrlPr>
                          <a:rPr lang="en-US" i="1">
                            <a:latin typeface="Cambria Math" panose="02040503050406030204" pitchFamily="18" charset="0"/>
                          </a:rPr>
                        </m:ctrlPr>
                      </m:sSubPr>
                      <m:e>
                        <m:r>
                          <m:rPr>
                            <m:sty m:val="p"/>
                          </m:rPr>
                          <a:rPr lang="en-US" i="0">
                            <a:latin typeface="Cambria Math" panose="02040503050406030204" pitchFamily="18" charset="0"/>
                          </a:rPr>
                          <m:t>E</m:t>
                        </m:r>
                      </m:e>
                      <m:sub>
                        <m:r>
                          <m:rPr>
                            <m:sty m:val="p"/>
                          </m:rPr>
                          <a:rPr lang="en-US" i="0">
                            <a:latin typeface="Cambria Math" panose="02040503050406030204" pitchFamily="18" charset="0"/>
                          </a:rPr>
                          <m:t>k</m:t>
                        </m:r>
                      </m:sub>
                    </m:sSub>
                    <m:r>
                      <a:rPr lang="en-US" i="0">
                        <a:latin typeface="Cambria Math" panose="02040503050406030204" pitchFamily="18" charset="0"/>
                      </a:rPr>
                      <m:t>=</m:t>
                    </m:r>
                    <m:r>
                      <m:rPr>
                        <m:sty m:val="p"/>
                      </m:rPr>
                      <a:rPr lang="en-US" i="0">
                        <a:latin typeface="Cambria Math" panose="02040503050406030204" pitchFamily="18" charset="0"/>
                      </a:rPr>
                      <m:t>hν</m:t>
                    </m:r>
                    <m:r>
                      <a:rPr lang="en-US" i="0">
                        <a:latin typeface="Cambria Math" panose="02040503050406030204" pitchFamily="18" charset="0"/>
                      </a:rPr>
                      <m:t>−</m:t>
                    </m:r>
                    <m:sSub>
                      <m:sSubPr>
                        <m:ctrlPr>
                          <a:rPr lang="en-US" i="1">
                            <a:latin typeface="Cambria Math" panose="02040503050406030204" pitchFamily="18" charset="0"/>
                          </a:rPr>
                        </m:ctrlPr>
                      </m:sSubPr>
                      <m:e>
                        <m:r>
                          <m:rPr>
                            <m:sty m:val="p"/>
                          </m:rPr>
                          <a:rPr lang="en-US" i="0">
                            <a:latin typeface="Cambria Math" panose="02040503050406030204" pitchFamily="18" charset="0"/>
                          </a:rPr>
                          <m:t>ϕ</m:t>
                        </m:r>
                      </m:e>
                      <m:sub>
                        <m:r>
                          <a:rPr lang="en-US" i="0">
                            <a:latin typeface="Cambria Math" panose="02040503050406030204" pitchFamily="18" charset="0"/>
                          </a:rPr>
                          <m:t>0</m:t>
                        </m:r>
                      </m:sub>
                    </m:sSub>
                  </m:oMath>
                </a14:m>
                <a:endParaRPr lang="en-US" dirty="0"/>
              </a:p>
              <a:p>
                <a:pPr marL="457200" lvl="0" indent="-457200">
                  <a:buFont typeface="+mj-lt"/>
                  <a:buAutoNum type="alphaLcParenR"/>
                </a:pPr>
                <a14:m>
                  <m:oMath xmlns:m="http://schemas.openxmlformats.org/officeDocument/2006/math">
                    <m:sSub>
                      <m:sSubPr>
                        <m:ctrlPr>
                          <a:rPr lang="en-US" i="1">
                            <a:latin typeface="Cambria Math" panose="02040503050406030204" pitchFamily="18" charset="0"/>
                          </a:rPr>
                        </m:ctrlPr>
                      </m:sSubPr>
                      <m:e>
                        <m:r>
                          <m:rPr>
                            <m:sty m:val="p"/>
                          </m:rPr>
                          <a:rPr lang="en-US" i="0">
                            <a:latin typeface="Cambria Math" panose="02040503050406030204" pitchFamily="18" charset="0"/>
                          </a:rPr>
                          <m:t>E</m:t>
                        </m:r>
                      </m:e>
                      <m:sub>
                        <m:r>
                          <m:rPr>
                            <m:sty m:val="p"/>
                          </m:rPr>
                          <a:rPr lang="en-US" i="0">
                            <a:latin typeface="Cambria Math" panose="02040503050406030204" pitchFamily="18" charset="0"/>
                          </a:rPr>
                          <m:t>k</m:t>
                        </m:r>
                      </m:sub>
                    </m:sSub>
                    <m:r>
                      <a:rPr lang="en-US" i="0">
                        <a:latin typeface="Cambria Math" panose="02040503050406030204" pitchFamily="18" charset="0"/>
                      </a:rPr>
                      <m:t>=</m:t>
                    </m:r>
                    <m:r>
                      <m:rPr>
                        <m:sty m:val="p"/>
                      </m:rPr>
                      <a:rPr lang="en-US" i="0">
                        <a:latin typeface="Cambria Math" panose="02040503050406030204" pitchFamily="18" charset="0"/>
                      </a:rPr>
                      <m:t>hν</m:t>
                    </m:r>
                    <m:r>
                      <a:rPr lang="en-US" i="0">
                        <a:latin typeface="Cambria Math" panose="02040503050406030204" pitchFamily="18" charset="0"/>
                      </a:rPr>
                      <m:t>+</m:t>
                    </m:r>
                    <m:sSub>
                      <m:sSubPr>
                        <m:ctrlPr>
                          <a:rPr lang="en-US" i="1">
                            <a:latin typeface="Cambria Math" panose="02040503050406030204" pitchFamily="18" charset="0"/>
                          </a:rPr>
                        </m:ctrlPr>
                      </m:sSubPr>
                      <m:e>
                        <m:r>
                          <m:rPr>
                            <m:sty m:val="p"/>
                          </m:rPr>
                          <a:rPr lang="en-US" i="0">
                            <a:latin typeface="Cambria Math" panose="02040503050406030204" pitchFamily="18" charset="0"/>
                          </a:rPr>
                          <m:t>ϕ</m:t>
                        </m:r>
                      </m:e>
                      <m:sub>
                        <m:r>
                          <a:rPr lang="en-US" i="0">
                            <a:latin typeface="Cambria Math" panose="02040503050406030204" pitchFamily="18" charset="0"/>
                          </a:rPr>
                          <m:t>0</m:t>
                        </m:r>
                      </m:sub>
                    </m:sSub>
                  </m:oMath>
                </a14:m>
                <a:endParaRPr lang="en-US" dirty="0"/>
              </a:p>
              <a:p>
                <a:pPr marL="457200" lvl="0" indent="-457200">
                  <a:buFont typeface="+mj-lt"/>
                  <a:buAutoNum type="alphaLcParenR"/>
                </a:pPr>
                <a14:m>
                  <m:oMath xmlns:m="http://schemas.openxmlformats.org/officeDocument/2006/math">
                    <m:sSub>
                      <m:sSubPr>
                        <m:ctrlPr>
                          <a:rPr lang="en-US" i="1">
                            <a:latin typeface="Cambria Math" panose="02040503050406030204" pitchFamily="18" charset="0"/>
                          </a:rPr>
                        </m:ctrlPr>
                      </m:sSubPr>
                      <m:e>
                        <m:r>
                          <m:rPr>
                            <m:sty m:val="p"/>
                          </m:rPr>
                          <a:rPr lang="en-US" i="0">
                            <a:latin typeface="Cambria Math" panose="02040503050406030204" pitchFamily="18" charset="0"/>
                          </a:rPr>
                          <m:t>E</m:t>
                        </m:r>
                      </m:e>
                      <m:sub>
                        <m:r>
                          <m:rPr>
                            <m:sty m:val="p"/>
                          </m:rPr>
                          <a:rPr lang="en-US" i="0">
                            <a:latin typeface="Cambria Math" panose="02040503050406030204" pitchFamily="18" charset="0"/>
                          </a:rPr>
                          <m:t>k</m:t>
                        </m:r>
                      </m:sub>
                    </m:sSub>
                    <m:r>
                      <a:rPr lang="en-US" i="0">
                        <a:latin typeface="Cambria Math" panose="02040503050406030204" pitchFamily="18" charset="0"/>
                      </a:rPr>
                      <m:t>=</m:t>
                    </m:r>
                    <m:r>
                      <m:rPr>
                        <m:sty m:val="p"/>
                      </m:rPr>
                      <a:rPr lang="en-US" i="0">
                        <a:latin typeface="Cambria Math" panose="02040503050406030204" pitchFamily="18" charset="0"/>
                      </a:rPr>
                      <m:t>h</m:t>
                    </m:r>
                    <m:sSub>
                      <m:sSubPr>
                        <m:ctrlPr>
                          <a:rPr lang="en-US" i="1">
                            <a:latin typeface="Cambria Math" panose="02040503050406030204" pitchFamily="18" charset="0"/>
                          </a:rPr>
                        </m:ctrlPr>
                      </m:sSubPr>
                      <m:e>
                        <m:r>
                          <m:rPr>
                            <m:sty m:val="p"/>
                          </m:rPr>
                          <a:rPr lang="en-US" i="0">
                            <a:latin typeface="Cambria Math" panose="02040503050406030204" pitchFamily="18" charset="0"/>
                          </a:rPr>
                          <m:t>ν</m:t>
                        </m:r>
                      </m:e>
                      <m:sub>
                        <m:r>
                          <a:rPr lang="en-US" i="0">
                            <a:latin typeface="Cambria Math" panose="02040503050406030204" pitchFamily="18" charset="0"/>
                          </a:rPr>
                          <m:t>0</m:t>
                        </m:r>
                      </m:sub>
                    </m:sSub>
                    <m:r>
                      <a:rPr lang="en-US" i="0">
                        <a:latin typeface="Cambria Math" panose="02040503050406030204" pitchFamily="18" charset="0"/>
                      </a:rPr>
                      <m:t>+</m:t>
                    </m:r>
                    <m:sSub>
                      <m:sSubPr>
                        <m:ctrlPr>
                          <a:rPr lang="en-US" i="1">
                            <a:latin typeface="Cambria Math" panose="02040503050406030204" pitchFamily="18" charset="0"/>
                          </a:rPr>
                        </m:ctrlPr>
                      </m:sSubPr>
                      <m:e>
                        <m:r>
                          <m:rPr>
                            <m:sty m:val="p"/>
                          </m:rPr>
                          <a:rPr lang="en-US" i="0">
                            <a:latin typeface="Cambria Math" panose="02040503050406030204" pitchFamily="18" charset="0"/>
                          </a:rPr>
                          <m:t>ϕ</m:t>
                        </m:r>
                      </m:e>
                      <m:sub>
                        <m:r>
                          <a:rPr lang="en-US" i="0">
                            <a:latin typeface="Cambria Math" panose="02040503050406030204" pitchFamily="18" charset="0"/>
                          </a:rPr>
                          <m:t>0</m:t>
                        </m:r>
                      </m:sub>
                    </m:sSub>
                  </m:oMath>
                </a14:m>
                <a:endParaRPr lang="en-US" dirty="0"/>
              </a:p>
              <a:p>
                <a:pPr marL="457200" lvl="0" indent="-457200">
                  <a:buFont typeface="+mj-lt"/>
                  <a:buAutoNum type="alphaLcParenR"/>
                </a:pPr>
                <a:r>
                  <a:rPr lang="en-US" dirty="0"/>
                  <a:t>None of these</a:t>
                </a:r>
              </a:p>
              <a:p>
                <a:pPr marL="0" indent="0">
                  <a:buNone/>
                </a:pPr>
                <a:endParaRPr lang="en-US" dirty="0"/>
              </a:p>
              <a:p>
                <a:pPr marL="0" lvl="0" indent="0">
                  <a:buNone/>
                </a:pPr>
                <a:r>
                  <a:rPr lang="en-US" dirty="0"/>
                  <a:t>Which of the following is true for the photoelectric effect if </a:t>
                </a:r>
                <a14:m>
                  <m:oMath xmlns:m="http://schemas.openxmlformats.org/officeDocument/2006/math">
                    <m:r>
                      <a:rPr lang="en-US" i="1">
                        <a:latin typeface="Cambria Math" panose="02040503050406030204" pitchFamily="18" charset="0"/>
                      </a:rPr>
                      <m:t>𝜐</m:t>
                    </m:r>
                  </m:oMath>
                </a14:m>
                <a:r>
                  <a:rPr lang="en-US" dirty="0"/>
                  <a:t> is the velocity of the ejected   electron and </a:t>
                </a:r>
                <a14:m>
                  <m:oMath xmlns:m="http://schemas.openxmlformats.org/officeDocument/2006/math">
                    <m:r>
                      <a:rPr lang="en-US" i="1">
                        <a:latin typeface="Cambria Math" panose="02040503050406030204" pitchFamily="18" charset="0"/>
                      </a:rPr>
                      <m:t>𝜈</m:t>
                    </m:r>
                  </m:oMath>
                </a14:m>
                <a:r>
                  <a:rPr lang="en-US" dirty="0"/>
                  <a:t> is the frequency of incident radiation.  </a:t>
                </a:r>
              </a:p>
              <a:p>
                <a:pPr marL="457200" lvl="0" indent="-457200">
                  <a:buFont typeface="+mj-lt"/>
                  <a:buAutoNum type="alphaLcParenR"/>
                </a:pPr>
                <a14:m>
                  <m:oMath xmlns:m="http://schemas.openxmlformats.org/officeDocument/2006/math">
                    <m:r>
                      <m:rPr>
                        <m:sty m:val="p"/>
                      </m:rPr>
                      <a:rPr lang="en-US" i="0">
                        <a:latin typeface="Cambria Math" panose="02040503050406030204" pitchFamily="18" charset="0"/>
                      </a:rPr>
                      <m:t>υ</m:t>
                    </m:r>
                    <m:r>
                      <a:rPr lang="en-US" i="0">
                        <a:latin typeface="Cambria Math" panose="02040503050406030204" pitchFamily="18" charset="0"/>
                      </a:rPr>
                      <m:t>∝</m:t>
                    </m:r>
                    <m:r>
                      <m:rPr>
                        <m:sty m:val="p"/>
                      </m:rPr>
                      <a:rPr lang="en-US" i="0">
                        <a:latin typeface="Cambria Math" panose="02040503050406030204" pitchFamily="18" charset="0"/>
                      </a:rPr>
                      <m:t>ν</m:t>
                    </m:r>
                  </m:oMath>
                </a14:m>
                <a:endParaRPr lang="en-US" dirty="0"/>
              </a:p>
              <a:p>
                <a:pPr marL="457200" lvl="0" indent="-457200">
                  <a:buFont typeface="+mj-lt"/>
                  <a:buAutoNum type="alphaLcParenR"/>
                </a:pPr>
                <a14:m>
                  <m:oMath xmlns:m="http://schemas.openxmlformats.org/officeDocument/2006/math">
                    <m:r>
                      <m:rPr>
                        <m:sty m:val="p"/>
                      </m:rPr>
                      <a:rPr lang="en-US" i="0">
                        <a:latin typeface="Cambria Math" panose="02040503050406030204" pitchFamily="18" charset="0"/>
                      </a:rPr>
                      <m:t>υ</m:t>
                    </m:r>
                    <m:r>
                      <a:rPr lang="en-US" i="0">
                        <a:latin typeface="Cambria Math" panose="02040503050406030204" pitchFamily="18" charset="0"/>
                      </a:rPr>
                      <m:t>∝</m:t>
                    </m:r>
                    <m:r>
                      <m:rPr>
                        <m:sty m:val="p"/>
                      </m:rPr>
                      <a:rPr lang="en-US" i="0">
                        <a:latin typeface="Cambria Math" panose="02040503050406030204" pitchFamily="18" charset="0"/>
                      </a:rPr>
                      <m:t>ν</m:t>
                    </m:r>
                    <m:r>
                      <a:rPr lang="en-US" i="0">
                        <a:latin typeface="Cambria Math" panose="02040503050406030204" pitchFamily="18" charset="0"/>
                      </a:rPr>
                      <m:t>/2</m:t>
                    </m:r>
                  </m:oMath>
                </a14:m>
                <a:endParaRPr lang="en-US" dirty="0"/>
              </a:p>
              <a:p>
                <a:pPr marL="457200" lvl="0" indent="-457200">
                  <a:buFont typeface="+mj-lt"/>
                  <a:buAutoNum type="alphaLcParenR"/>
                </a:pPr>
                <a14:m>
                  <m:oMath xmlns:m="http://schemas.openxmlformats.org/officeDocument/2006/math">
                    <m:r>
                      <m:rPr>
                        <m:sty m:val="p"/>
                      </m:rPr>
                      <a:rPr lang="en-US" i="0">
                        <a:latin typeface="Cambria Math" panose="02040503050406030204" pitchFamily="18" charset="0"/>
                      </a:rPr>
                      <m:t>υ</m:t>
                    </m:r>
                    <m:r>
                      <a:rPr lang="en-US" i="0">
                        <a:latin typeface="Cambria Math" panose="02040503050406030204" pitchFamily="18" charset="0"/>
                      </a:rPr>
                      <m:t>∝</m:t>
                    </m:r>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r>
                              <m:rPr>
                                <m:sty m:val="p"/>
                              </m:rPr>
                              <a:rPr lang="en-US" i="0">
                                <a:latin typeface="Cambria Math" panose="02040503050406030204" pitchFamily="18" charset="0"/>
                              </a:rPr>
                              <m:t>ν</m:t>
                            </m:r>
                          </m:e>
                          <m:sup>
                            <m:r>
                              <a:rPr lang="en-US" i="0">
                                <a:latin typeface="Cambria Math" panose="02040503050406030204" pitchFamily="18" charset="0"/>
                              </a:rPr>
                              <m:t>3</m:t>
                            </m:r>
                          </m:sup>
                        </m:sSup>
                      </m:e>
                    </m:rad>
                  </m:oMath>
                </a14:m>
                <a:r>
                  <a:rPr lang="en-US" dirty="0"/>
                  <a:t/>
                </a:r>
              </a:p>
              <a:p>
                <a:pPr marL="457200" lvl="0" indent="-457200">
                  <a:buFont typeface="+mj-lt"/>
                  <a:buAutoNum type="alphaLcParenR"/>
                </a:pPr>
                <a14:m>
                  <m:oMath xmlns:m="http://schemas.openxmlformats.org/officeDocument/2006/math">
                    <m:r>
                      <m:rPr>
                        <m:sty m:val="p"/>
                      </m:rPr>
                      <a:rPr lang="en-US" i="0">
                        <a:latin typeface="Cambria Math" panose="02040503050406030204" pitchFamily="18" charset="0"/>
                      </a:rPr>
                      <m:t>υ</m:t>
                    </m:r>
                    <m:r>
                      <a:rPr lang="en-US" i="0">
                        <a:latin typeface="Cambria Math" panose="02040503050406030204" pitchFamily="18" charset="0"/>
                      </a:rPr>
                      <m:t>∝</m:t>
                    </m:r>
                    <m:rad>
                      <m:radPr>
                        <m:degHide m:val="on"/>
                        <m:ctrlPr>
                          <a:rPr lang="en-US" i="1">
                            <a:latin typeface="Cambria Math" panose="02040503050406030204" pitchFamily="18" charset="0"/>
                          </a:rPr>
                        </m:ctrlPr>
                      </m:radPr>
                      <m:deg/>
                      <m:e>
                        <m:r>
                          <m:rPr>
                            <m:sty m:val="p"/>
                          </m:rPr>
                          <a:rPr lang="en-US" i="0">
                            <a:latin typeface="Cambria Math" panose="02040503050406030204" pitchFamily="18" charset="0"/>
                          </a:rPr>
                          <m:t>ν</m:t>
                        </m:r>
                      </m:e>
                    </m:rad>
                  </m:oMath>
                </a14:m>
                <a:endParaRPr lang="en-US" dirty="0"/>
              </a:p>
              <a:p>
                <a:endParaRPr lang="en-US" dirty="0"/>
              </a:p>
              <a:p>
                <a:pPr marL="457200" lvl="0" indent="-457200">
                  <a:buFont typeface="+mj-lt"/>
                  <a:buAutoNum type="alphaLcParenR"/>
                </a:pPr>
                <a:endParaRPr lang="en-US" dirty="0"/>
              </a:p>
              <a:p>
                <a:pPr marL="0" lvl="0" indent="0">
                  <a:buNone/>
                </a:pPr>
                <a:endParaRPr lang="en-US" dirty="0"/>
              </a:p>
              <a:p>
                <a:pPr marL="0" indent="0">
                  <a:buNone/>
                </a:pPr>
                <a:endParaRPr lang="en-US" dirty="0"/>
              </a:p>
            </p:txBody>
          </p:sp>
        </mc:Choice>
        <mc:Fallback>
          <p:sp>
            <p:nvSpPr>
              <p:cNvPr id="8" name="Content Placeholder 7"/>
              <p:cNvSpPr>
                <a:spLocks noGrp="1" noRot="1" noChangeAspect="1" noMove="1" noResize="1" noEditPoints="1" noAdjustHandles="1" noChangeArrowheads="1" noChangeShapeType="1" noTextEdit="1"/>
              </p:cNvSpPr>
              <p:nvPr>
                <p:ph idx="1"/>
              </p:nvPr>
            </p:nvSpPr>
            <p:spPr>
              <a:blipFill rotWithShape="0">
                <a:blip r:embed="rId2"/>
                <a:stretch>
                  <a:fillRect l="-768" b="-1897"/>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fld id="{C9EAF273-FF3E-474D-8C53-DA6FBE143EFC}" type="datetime4">
              <a:rPr lang="en-US" smtClean="0"/>
              <a:pPr/>
              <a:t>March 26, 2021</a:t>
            </a:fld>
            <a:endParaRPr lang="en-US"/>
          </a:p>
        </p:txBody>
      </p:sp>
      <p:sp>
        <p:nvSpPr>
          <p:cNvPr id="3" name="Footer Placeholder 2"/>
          <p:cNvSpPr>
            <a:spLocks noGrp="1"/>
          </p:cNvSpPr>
          <p:nvPr>
            <p:ph type="ftr" sz="quarter" idx="11"/>
          </p:nvPr>
        </p:nvSpPr>
        <p:spPr/>
        <p:txBody>
          <a:bodyPr/>
          <a:lstStyle/>
          <a:p>
            <a:r>
              <a:rPr lang="en-US"/>
              <a:t>PHY109 (ENGINEERING PHYSICS)</a:t>
            </a:r>
          </a:p>
        </p:txBody>
      </p:sp>
      <p:sp>
        <p:nvSpPr>
          <p:cNvPr id="4" name="Slide Number Placeholder 3"/>
          <p:cNvSpPr>
            <a:spLocks noGrp="1"/>
          </p:cNvSpPr>
          <p:nvPr>
            <p:ph type="sldNum" sz="quarter" idx="12"/>
          </p:nvPr>
        </p:nvSpPr>
        <p:spPr/>
        <p:txBody>
          <a:bodyPr/>
          <a:lstStyle/>
          <a:p>
            <a:fld id="{3D598920-2B51-4F06-9942-02D9C7F51B4E}" type="slidenum">
              <a:rPr lang="en-US" smtClean="0"/>
              <a:pPr/>
              <a:t>14</a:t>
            </a:fld>
            <a:endParaRPr lang="en-US"/>
          </a:p>
        </p:txBody>
      </p:sp>
    </p:spTree>
    <p:extLst>
      <p:ext uri="{BB962C8B-B14F-4D97-AF65-F5344CB8AC3E}">
        <p14:creationId xmlns:p14="http://schemas.microsoft.com/office/powerpoint/2010/main" xmlns="" val="2580436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xmlns="" Requires="a14">
          <p:sp>
            <p:nvSpPr>
              <p:cNvPr id="8" name="Content Placeholder 7"/>
              <p:cNvSpPr>
                <a:spLocks noGrp="1"/>
              </p:cNvSpPr>
              <p:nvPr>
                <p:ph idx="1"/>
              </p:nvPr>
            </p:nvSpPr>
            <p:spPr/>
            <p:txBody>
              <a:bodyPr>
                <a:normAutofit/>
              </a:bodyPr>
              <a:lstStyle/>
              <a:p>
                <a:pPr lvl="0"/>
                <a:r>
                  <a:rPr lang="en-US" dirty="0"/>
                  <a:t>The work function of a material is W. The longest wavelength which would be able to eject the electron is</a:t>
                </a:r>
              </a:p>
              <a:p>
                <a:pPr marL="457200" lvl="0" indent="-457200">
                  <a:buFont typeface="+mj-lt"/>
                  <a:buAutoNum type="alphaLcParenR"/>
                </a:pPr>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m:t>
                    </m:r>
                    <m:r>
                      <a:rPr lang="en-US" i="1">
                        <a:latin typeface="Cambria Math" panose="02040503050406030204" pitchFamily="18" charset="0"/>
                      </a:rPr>
                      <m:t>𝑐h</m:t>
                    </m:r>
                    <m:r>
                      <a:rPr lang="en-US" i="1">
                        <a:latin typeface="Cambria Math" panose="02040503050406030204" pitchFamily="18" charset="0"/>
                      </a:rPr>
                      <m:t>/</m:t>
                    </m:r>
                    <m:r>
                      <a:rPr lang="en-US" i="1">
                        <a:latin typeface="Cambria Math" panose="02040503050406030204" pitchFamily="18" charset="0"/>
                      </a:rPr>
                      <m:t>𝑊</m:t>
                    </m:r>
                  </m:oMath>
                </a14:m>
                <a:endParaRPr lang="en-US" dirty="0"/>
              </a:p>
              <a:p>
                <a:pPr marL="457200" lvl="0" indent="-457200">
                  <a:buFont typeface="+mj-lt"/>
                  <a:buAutoNum type="alphaLcParenR"/>
                </a:pPr>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h𝑊</m:t>
                    </m:r>
                  </m:oMath>
                </a14:m>
                <a:endParaRPr lang="en-US" dirty="0"/>
              </a:p>
              <a:p>
                <a:pPr marL="457200" lvl="0" indent="-457200">
                  <a:buFont typeface="+mj-lt"/>
                  <a:buAutoNum type="alphaLcParenR"/>
                </a:pPr>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m:t>
                    </m:r>
                    <m:r>
                      <a:rPr lang="en-US" i="1">
                        <a:latin typeface="Cambria Math" panose="02040503050406030204" pitchFamily="18" charset="0"/>
                      </a:rPr>
                      <m:t>h</m:t>
                    </m:r>
                    <m:r>
                      <a:rPr lang="en-US" i="1">
                        <a:latin typeface="Cambria Math" panose="02040503050406030204" pitchFamily="18" charset="0"/>
                      </a:rPr>
                      <m:t>/</m:t>
                    </m:r>
                    <m:r>
                      <a:rPr lang="en-US" i="1">
                        <a:latin typeface="Cambria Math" panose="02040503050406030204" pitchFamily="18" charset="0"/>
                      </a:rPr>
                      <m:t>𝑊</m:t>
                    </m:r>
                  </m:oMath>
                </a14:m>
                <a:endParaRPr lang="en-US" dirty="0"/>
              </a:p>
              <a:p>
                <a:pPr marL="457200" lvl="0" indent="-457200">
                  <a:buFont typeface="+mj-lt"/>
                  <a:buAutoNum type="alphaLcParenR"/>
                </a:pPr>
                <a:r>
                  <a:rPr lang="en-US" dirty="0"/>
                  <a:t>None of these</a:t>
                </a:r>
              </a:p>
              <a:p>
                <a:pPr marL="0" indent="0">
                  <a:buNone/>
                </a:pPr>
                <a:r>
                  <a:rPr lang="en-US" dirty="0"/>
                  <a:t> </a:t>
                </a:r>
              </a:p>
              <a:p>
                <a:pPr lvl="0"/>
                <a:r>
                  <a:rPr lang="en-US" dirty="0"/>
                  <a:t>Is it possible to eject an electron from a metal surface having work function 4.8 eV with an incident radiation of wavelength 500 nm?</a:t>
                </a:r>
              </a:p>
              <a:p>
                <a:pPr marL="457200" lvl="0" indent="-457200">
                  <a:buFont typeface="+mj-lt"/>
                  <a:buAutoNum type="alphaLcParenR"/>
                </a:pPr>
                <a:r>
                  <a:rPr lang="en-US" dirty="0"/>
                  <a:t>Yes</a:t>
                </a:r>
              </a:p>
              <a:p>
                <a:pPr marL="457200" lvl="0" indent="-457200">
                  <a:buFont typeface="+mj-lt"/>
                  <a:buAutoNum type="alphaLcParenR"/>
                </a:pPr>
                <a:r>
                  <a:rPr lang="en-US" dirty="0"/>
                  <a:t>No</a:t>
                </a:r>
              </a:p>
              <a:p>
                <a:pPr marL="457200" lvl="0" indent="-457200">
                  <a:buFont typeface="+mj-lt"/>
                  <a:buAutoNum type="alphaLcParenR"/>
                </a:pPr>
                <a:r>
                  <a:rPr lang="en-US" dirty="0"/>
                  <a:t>Data Insufficient</a:t>
                </a:r>
              </a:p>
              <a:p>
                <a:pPr marL="457200" lvl="0" indent="-457200">
                  <a:buFont typeface="+mj-lt"/>
                  <a:buAutoNum type="alphaLcParenR"/>
                </a:pPr>
                <a:r>
                  <a:rPr lang="en-US" dirty="0"/>
                  <a:t>None of these</a:t>
                </a:r>
              </a:p>
              <a:p>
                <a:endParaRPr lang="en-US" dirty="0"/>
              </a:p>
              <a:p>
                <a:pPr marL="0" lvl="0" indent="0">
                  <a:buNone/>
                </a:pPr>
                <a:endParaRPr lang="en-US" dirty="0"/>
              </a:p>
              <a:p>
                <a:pPr marL="0" indent="0">
                  <a:buNone/>
                </a:pPr>
                <a:endParaRPr lang="en-US" dirty="0"/>
              </a:p>
            </p:txBody>
          </p:sp>
        </mc:Choice>
        <mc:Fallback>
          <p:sp>
            <p:nvSpPr>
              <p:cNvPr id="8" name="Content Placeholder 7"/>
              <p:cNvSpPr>
                <a:spLocks noGrp="1" noRot="1" noChangeAspect="1" noMove="1" noResize="1" noEditPoints="1" noAdjustHandles="1" noChangeArrowheads="1" noChangeShapeType="1" noTextEdit="1"/>
              </p:cNvSpPr>
              <p:nvPr>
                <p:ph idx="1"/>
              </p:nvPr>
            </p:nvSpPr>
            <p:spPr>
              <a:blipFill rotWithShape="0">
                <a:blip r:embed="rId2"/>
                <a:stretch>
                  <a:fillRect l="-768" t="-1451" r="-933"/>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fld id="{C9EAF273-FF3E-474D-8C53-DA6FBE143EFC}" type="datetime4">
              <a:rPr lang="en-US" smtClean="0"/>
              <a:pPr/>
              <a:t>March 26, 2021</a:t>
            </a:fld>
            <a:endParaRPr lang="en-US"/>
          </a:p>
        </p:txBody>
      </p:sp>
      <p:sp>
        <p:nvSpPr>
          <p:cNvPr id="3" name="Footer Placeholder 2"/>
          <p:cNvSpPr>
            <a:spLocks noGrp="1"/>
          </p:cNvSpPr>
          <p:nvPr>
            <p:ph type="ftr" sz="quarter" idx="11"/>
          </p:nvPr>
        </p:nvSpPr>
        <p:spPr/>
        <p:txBody>
          <a:bodyPr/>
          <a:lstStyle/>
          <a:p>
            <a:r>
              <a:rPr lang="en-US"/>
              <a:t>PHY109 (ENGINEERING PHYSICS)</a:t>
            </a:r>
          </a:p>
        </p:txBody>
      </p:sp>
      <p:sp>
        <p:nvSpPr>
          <p:cNvPr id="4" name="Slide Number Placeholder 3"/>
          <p:cNvSpPr>
            <a:spLocks noGrp="1"/>
          </p:cNvSpPr>
          <p:nvPr>
            <p:ph type="sldNum" sz="quarter" idx="12"/>
          </p:nvPr>
        </p:nvSpPr>
        <p:spPr/>
        <p:txBody>
          <a:bodyPr/>
          <a:lstStyle/>
          <a:p>
            <a:fld id="{3D598920-2B51-4F06-9942-02D9C7F51B4E}" type="slidenum">
              <a:rPr lang="en-US" smtClean="0"/>
              <a:pPr/>
              <a:t>15</a:t>
            </a:fld>
            <a:endParaRPr lang="en-US"/>
          </a:p>
        </p:txBody>
      </p:sp>
    </p:spTree>
    <p:extLst>
      <p:ext uri="{BB962C8B-B14F-4D97-AF65-F5344CB8AC3E}">
        <p14:creationId xmlns:p14="http://schemas.microsoft.com/office/powerpoint/2010/main" xmlns="" val="957011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Content Placeholder 7"/>
          <p:cNvSpPr>
            <a:spLocks noGrp="1"/>
          </p:cNvSpPr>
          <p:nvPr>
            <p:ph idx="1"/>
          </p:nvPr>
        </p:nvSpPr>
        <p:spPr/>
        <p:txBody>
          <a:bodyPr/>
          <a:lstStyle/>
          <a:p>
            <a:endParaRPr lang="en-US" dirty="0"/>
          </a:p>
          <a:p>
            <a:pPr lvl="0"/>
            <a:r>
              <a:rPr lang="en-US" dirty="0"/>
              <a:t>The work function of sodium metal is 2.3 eV. What is the closest value of the longest wavelength of light that can cause the photoelectric emission from the sodium?</a:t>
            </a:r>
          </a:p>
          <a:p>
            <a:pPr marL="457200" lvl="0" indent="-457200">
              <a:buFont typeface="+mj-lt"/>
              <a:buAutoNum type="alphaLcParenR"/>
            </a:pPr>
            <a:r>
              <a:rPr lang="en-US" dirty="0"/>
              <a:t>539.7 nm</a:t>
            </a:r>
          </a:p>
          <a:p>
            <a:pPr marL="457200" lvl="0" indent="-457200">
              <a:buFont typeface="+mj-lt"/>
              <a:buAutoNum type="alphaLcParenR"/>
            </a:pPr>
            <a:r>
              <a:rPr lang="en-US" dirty="0"/>
              <a:t>402.1 nm</a:t>
            </a:r>
          </a:p>
          <a:p>
            <a:pPr marL="457200" lvl="0" indent="-457200">
              <a:buFont typeface="+mj-lt"/>
              <a:buAutoNum type="alphaLcParenR"/>
            </a:pPr>
            <a:r>
              <a:rPr lang="en-US" dirty="0"/>
              <a:t>513.6 nm</a:t>
            </a:r>
          </a:p>
          <a:p>
            <a:pPr marL="457200" lvl="0" indent="-457200">
              <a:buFont typeface="+mj-lt"/>
              <a:buAutoNum type="alphaLcParenR"/>
            </a:pPr>
            <a:r>
              <a:rPr lang="en-US" dirty="0"/>
              <a:t>None of these</a:t>
            </a:r>
          </a:p>
        </p:txBody>
      </p:sp>
      <p:sp>
        <p:nvSpPr>
          <p:cNvPr id="2" name="Date Placeholder 1"/>
          <p:cNvSpPr>
            <a:spLocks noGrp="1"/>
          </p:cNvSpPr>
          <p:nvPr>
            <p:ph type="dt" sz="half" idx="10"/>
          </p:nvPr>
        </p:nvSpPr>
        <p:spPr/>
        <p:txBody>
          <a:bodyPr/>
          <a:lstStyle/>
          <a:p>
            <a:fld id="{C9EAF273-FF3E-474D-8C53-DA6FBE143EFC}" type="datetime4">
              <a:rPr lang="en-US" smtClean="0"/>
              <a:pPr/>
              <a:t>March 26, 2021</a:t>
            </a:fld>
            <a:endParaRPr lang="en-US"/>
          </a:p>
        </p:txBody>
      </p:sp>
      <p:sp>
        <p:nvSpPr>
          <p:cNvPr id="3" name="Footer Placeholder 2"/>
          <p:cNvSpPr>
            <a:spLocks noGrp="1"/>
          </p:cNvSpPr>
          <p:nvPr>
            <p:ph type="ftr" sz="quarter" idx="11"/>
          </p:nvPr>
        </p:nvSpPr>
        <p:spPr/>
        <p:txBody>
          <a:bodyPr/>
          <a:lstStyle/>
          <a:p>
            <a:r>
              <a:rPr lang="en-US"/>
              <a:t>PHY109 (ENGINEERING PHYSICS)</a:t>
            </a:r>
          </a:p>
        </p:txBody>
      </p:sp>
      <p:sp>
        <p:nvSpPr>
          <p:cNvPr id="4" name="Slide Number Placeholder 3"/>
          <p:cNvSpPr>
            <a:spLocks noGrp="1"/>
          </p:cNvSpPr>
          <p:nvPr>
            <p:ph type="sldNum" sz="quarter" idx="12"/>
          </p:nvPr>
        </p:nvSpPr>
        <p:spPr/>
        <p:txBody>
          <a:bodyPr/>
          <a:lstStyle/>
          <a:p>
            <a:fld id="{3D598920-2B51-4F06-9942-02D9C7F51B4E}" type="slidenum">
              <a:rPr lang="en-US" smtClean="0"/>
              <a:pPr/>
              <a:t>16</a:t>
            </a:fld>
            <a:endParaRPr lang="en-US"/>
          </a:p>
        </p:txBody>
      </p:sp>
    </p:spTree>
    <p:extLst>
      <p:ext uri="{BB962C8B-B14F-4D97-AF65-F5344CB8AC3E}">
        <p14:creationId xmlns:p14="http://schemas.microsoft.com/office/powerpoint/2010/main" xmlns="" val="2317868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EA9EAC4-11F9-4FE3-8109-670697515FAB}" type="slidenum">
              <a:rPr lang="en-US" smtClean="0"/>
              <a:pPr/>
              <a:t>17</a:t>
            </a:fld>
            <a:endParaRPr lang="en-US"/>
          </a:p>
        </p:txBody>
      </p:sp>
      <mc:AlternateContent xmlns:mc="http://schemas.openxmlformats.org/markup-compatibility/2006">
        <mc:Choice xmlns:a14="http://schemas.microsoft.com/office/drawing/2010/main" xmlns="" Requires="a14">
          <p:sp>
            <p:nvSpPr>
              <p:cNvPr id="5" name="Rectangle 4"/>
              <p:cNvSpPr/>
              <p:nvPr/>
            </p:nvSpPr>
            <p:spPr>
              <a:xfrm>
                <a:off x="123824" y="783967"/>
                <a:ext cx="11925301" cy="4605107"/>
              </a:xfrm>
              <a:prstGeom prst="rect">
                <a:avLst/>
              </a:prstGeom>
            </p:spPr>
            <p:txBody>
              <a:bodyPr wrap="square">
                <a:spAutoFit/>
              </a:bodyPr>
              <a:lstStyle/>
              <a:p>
                <a:r>
                  <a:rPr lang="en-US" sz="2000" b="1" dirty="0"/>
                  <a:t>Wave</a:t>
                </a:r>
                <a:r>
                  <a:rPr lang="en-US" sz="2000" dirty="0"/>
                  <a:t>: is delocalized (diffusive) and characterized by amplitude, wavelength, frequency, momentum, energy etc.</a:t>
                </a:r>
              </a:p>
              <a:p>
                <a:endParaRPr lang="en-US" sz="2000" dirty="0"/>
              </a:p>
              <a:p>
                <a:r>
                  <a:rPr lang="en-US" sz="2000" dirty="0"/>
                  <a:t>The wavelength of a photon of light (wave) can be expressed as:</a:t>
                </a:r>
                <a:endParaRPr lang="en-US" sz="2000" i="1"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mbria Math" panose="02040503050406030204" pitchFamily="18" charset="0"/>
                        </a:rPr>
                        <m:t>𝜆</m:t>
                      </m:r>
                      <m:r>
                        <a:rPr lang="en-US" sz="2000" i="1">
                          <a:latin typeface="Cambria Math" panose="02040503050406030204" pitchFamily="18" charset="0"/>
                        </a:rPr>
                        <m:t>=</m:t>
                      </m:r>
                      <m:f>
                        <m:fPr>
                          <m:ctrlPr>
                            <a:rPr lang="en-US" sz="2000" i="1" smtClean="0">
                              <a:latin typeface="Cambria Math" panose="02040503050406030204" pitchFamily="18" charset="0"/>
                            </a:rPr>
                          </m:ctrlPr>
                        </m:fPr>
                        <m:num>
                          <m:r>
                            <a:rPr lang="en-US" sz="2000" b="0" i="1" smtClean="0">
                              <a:latin typeface="Cambria Math" panose="02040503050406030204" pitchFamily="18" charset="0"/>
                            </a:rPr>
                            <m:t>h</m:t>
                          </m:r>
                        </m:num>
                        <m:den>
                          <m:r>
                            <a:rPr lang="en-US" sz="2000" b="0" i="1" smtClean="0">
                              <a:latin typeface="Cambria Math" panose="02040503050406030204" pitchFamily="18" charset="0"/>
                            </a:rPr>
                            <m:t>𝑝</m:t>
                          </m:r>
                        </m:den>
                      </m:f>
                    </m:oMath>
                  </m:oMathPara>
                </a14:m>
                <a:endParaRPr lang="en-US" sz="2000" dirty="0"/>
              </a:p>
              <a:p>
                <a14:m>
                  <m:oMath xmlns:m="http://schemas.openxmlformats.org/officeDocument/2006/math">
                    <m:r>
                      <a:rPr lang="en-US" i="1">
                        <a:latin typeface="Cambria Math" panose="02040503050406030204" pitchFamily="18" charset="0"/>
                        <a:ea typeface="Cambria Math" panose="02040503050406030204" pitchFamily="18" charset="0"/>
                      </a:rPr>
                      <m:t>𝜆</m:t>
                    </m:r>
                  </m:oMath>
                </a14:m>
                <a:r>
                  <a:rPr lang="en-US" dirty="0"/>
                  <a:t> and p is wavelength and momentum of light.</a:t>
                </a:r>
              </a:p>
              <a:p>
                <a:endParaRPr lang="en-US" sz="2000" dirty="0"/>
              </a:p>
              <a:p>
                <a:r>
                  <a:rPr lang="en-US" sz="2000" b="1" dirty="0"/>
                  <a:t>de Broglie wavelength: </a:t>
                </a:r>
                <a:r>
                  <a:rPr lang="en-US" sz="2000" dirty="0"/>
                  <a:t>wave nature associated with a moving body (particle) of mass </a:t>
                </a:r>
                <a:r>
                  <a:rPr lang="en-US" sz="2000" i="1" dirty="0">
                    <a:latin typeface="Times New Roman" panose="02020603050405020304" pitchFamily="18" charset="0"/>
                    <a:cs typeface="Times New Roman" panose="02020603050405020304" pitchFamily="18" charset="0"/>
                  </a:rPr>
                  <a:t>m</a:t>
                </a:r>
                <a:r>
                  <a:rPr lang="en-US" sz="2000" dirty="0"/>
                  <a:t> and velocity </a:t>
                </a:r>
                <a:r>
                  <a:rPr lang="en-US" sz="2000" i="1" dirty="0">
                    <a:latin typeface="Times New Roman" panose="02020603050405020304" pitchFamily="18" charset="0"/>
                    <a:cs typeface="Times New Roman" panose="02020603050405020304" pitchFamily="18" charset="0"/>
                  </a:rPr>
                  <a:t>v </a:t>
                </a:r>
                <a:r>
                  <a:rPr lang="en-US" sz="2000" dirty="0">
                    <a:latin typeface="Times New Roman" panose="02020603050405020304" pitchFamily="18" charset="0"/>
                    <a:cs typeface="Times New Roman" panose="02020603050405020304" pitchFamily="18" charset="0"/>
                  </a:rPr>
                  <a:t>(for </a:t>
                </a:r>
                <a:r>
                  <a:rPr lang="en-US" sz="2000" i="1" dirty="0">
                    <a:latin typeface="Times New Roman" panose="02020603050405020304" pitchFamily="18" charset="0"/>
                    <a:cs typeface="Times New Roman" panose="02020603050405020304" pitchFamily="18" charset="0"/>
                  </a:rPr>
                  <a:t>v&lt;&lt;c</a:t>
                </a:r>
                <a:r>
                  <a:rPr lang="en-US" sz="2000" dirty="0">
                    <a:latin typeface="Times New Roman" panose="02020603050405020304" pitchFamily="18" charset="0"/>
                    <a:cs typeface="Times New Roman" panose="02020603050405020304" pitchFamily="18" charset="0"/>
                  </a:rPr>
                  <a:t>)</a:t>
                </a:r>
                <a:r>
                  <a:rPr lang="en-US" sz="2000" dirty="0"/>
                  <a:t>:</a:t>
                </a: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mbria Math" panose="02040503050406030204" pitchFamily="18" charset="0"/>
                        </a:rPr>
                        <m:t>𝜆</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h</m:t>
                          </m:r>
                        </m:num>
                        <m:den>
                          <m:r>
                            <a:rPr lang="en-US" sz="2000" i="1">
                              <a:latin typeface="Cambria Math" panose="02040503050406030204" pitchFamily="18" charset="0"/>
                            </a:rPr>
                            <m:t>𝑝</m:t>
                          </m:r>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h</m:t>
                          </m:r>
                        </m:num>
                        <m:den>
                          <m:r>
                            <a:rPr lang="en-US" sz="2000" b="0" i="1" smtClean="0">
                              <a:latin typeface="Cambria Math" panose="02040503050406030204" pitchFamily="18" charset="0"/>
                            </a:rPr>
                            <m:t>𝑚𝑣</m:t>
                          </m:r>
                        </m:den>
                      </m:f>
                    </m:oMath>
                  </m:oMathPara>
                </a14:m>
                <a:endParaRPr lang="en-US" sz="2000" dirty="0"/>
              </a:p>
              <a:p>
                <a:endParaRPr lang="en-US" sz="200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=ℏ</m:t>
                      </m:r>
                      <m:r>
                        <a:rPr lang="en-US" b="0" i="1" smtClean="0">
                          <a:latin typeface="Cambria Math" panose="02040503050406030204" pitchFamily="18" charset="0"/>
                          <a:ea typeface="Cambria Math" panose="02040503050406030204" pitchFamily="18" charset="0"/>
                        </a:rPr>
                        <m:t>𝑘</m:t>
                      </m:r>
                    </m:oMath>
                  </m:oMathPara>
                </a14:m>
                <a:endParaRPr lang="en-US" dirty="0"/>
              </a:p>
              <a:p>
                <a:r>
                  <a:rPr lang="en-US" sz="2400" dirty="0"/>
                  <a:t>k is </a:t>
                </a:r>
                <a:r>
                  <a:rPr lang="en-US" sz="2400" dirty="0" err="1"/>
                  <a:t>wavevector</a:t>
                </a:r>
                <a:r>
                  <a:rPr lang="en-US" sz="2400" dirty="0"/>
                  <a:t> = </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2</m:t>
                        </m:r>
                        <m:r>
                          <a:rPr lang="en-US" sz="2400" i="1" smtClean="0">
                            <a:latin typeface="Cambria Math" panose="02040503050406030204" pitchFamily="18" charset="0"/>
                            <a:ea typeface="Cambria Math" panose="02040503050406030204" pitchFamily="18" charset="0"/>
                          </a:rPr>
                          <m:t>𝜋</m:t>
                        </m:r>
                      </m:num>
                      <m:den>
                        <m:r>
                          <a:rPr lang="en-US" sz="2400" i="1">
                            <a:latin typeface="Cambria Math" panose="02040503050406030204" pitchFamily="18" charset="0"/>
                            <a:ea typeface="Cambria Math" panose="02040503050406030204" pitchFamily="18" charset="0"/>
                          </a:rPr>
                          <m:t>𝜆</m:t>
                        </m:r>
                      </m:den>
                    </m:f>
                  </m:oMath>
                </a14:m>
                <a:r>
                  <a:rPr lang="en-US" sz="2400" dirty="0"/>
                  <a:t/>
                </a:r>
                <a14:m>
                  <m:oMath xmlns:m="http://schemas.openxmlformats.org/officeDocument/2006/math">
                    <m:r>
                      <a:rPr lang="en-US" sz="2400" b="0" i="0" smtClean="0">
                        <a:latin typeface="Cambria Math" panose="02040503050406030204" pitchFamily="18" charset="0"/>
                        <a:ea typeface="Cambria Math" panose="02040503050406030204" pitchFamily="18" charset="0"/>
                      </a:rPr>
                      <m:t> </m:t>
                    </m:r>
                    <m:r>
                      <m:rPr>
                        <m:sty m:val="p"/>
                      </m:rPr>
                      <a:rPr lang="en-US" sz="2400" b="0" i="0" smtClean="0">
                        <a:latin typeface="Cambria Math" panose="02040503050406030204" pitchFamily="18" charset="0"/>
                        <a:ea typeface="Cambria Math" panose="02040503050406030204" pitchFamily="18" charset="0"/>
                      </a:rPr>
                      <m:t>and</m:t>
                    </m:r>
                    <m:r>
                      <a:rPr lang="en-US" sz="2400" b="0" i="0"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ℏ</m:t>
                    </m:r>
                    <m:r>
                      <m:rPr>
                        <m:nor/>
                      </m:rPr>
                      <a:rPr lang="en-US" sz="2400" dirty="0"/>
                      <m:t>= </m:t>
                    </m:r>
                    <m:f>
                      <m:fPr>
                        <m:ctrlPr>
                          <a:rPr lang="en-US" sz="2400" i="1">
                            <a:latin typeface="Cambria Math" panose="02040503050406030204" pitchFamily="18" charset="0"/>
                          </a:rPr>
                        </m:ctrlPr>
                      </m:fPr>
                      <m:num>
                        <m:r>
                          <a:rPr lang="en-US" sz="2400" b="0" i="1" smtClean="0">
                            <a:latin typeface="Cambria Math" panose="02040503050406030204" pitchFamily="18" charset="0"/>
                          </a:rPr>
                          <m:t>h</m:t>
                        </m:r>
                      </m:num>
                      <m:den>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den>
                    </m:f>
                  </m:oMath>
                </a14:m>
                <a:endParaRPr lang="en-US" dirty="0">
                  <a:solidFill>
                    <a:srgbClr val="FF0000"/>
                  </a:solidFill>
                  <a:ea typeface="Cambria Math" panose="02040503050406030204" pitchFamily="18" charset="0"/>
                </a:endParaRPr>
              </a:p>
            </p:txBody>
          </p:sp>
        </mc:Choice>
        <mc:Fallback>
          <p:sp>
            <p:nvSpPr>
              <p:cNvPr id="5" name="Rectangle 4"/>
              <p:cNvSpPr>
                <a:spLocks noRot="1" noChangeAspect="1" noMove="1" noResize="1" noEditPoints="1" noAdjustHandles="1" noChangeArrowheads="1" noChangeShapeType="1" noTextEdit="1"/>
              </p:cNvSpPr>
              <p:nvPr/>
            </p:nvSpPr>
            <p:spPr>
              <a:xfrm>
                <a:off x="123824" y="783967"/>
                <a:ext cx="11925301" cy="4605107"/>
              </a:xfrm>
              <a:prstGeom prst="rect">
                <a:avLst/>
              </a:prstGeom>
              <a:blipFill rotWithShape="0">
                <a:blip r:embed="rId2"/>
                <a:stretch>
                  <a:fillRect l="-766" t="-795" b="-530"/>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fld id="{6BB399ED-C082-4E22-9759-7B1F8AC9FB95}" type="datetime4">
              <a:rPr lang="en-US" smtClean="0"/>
              <a:pPr/>
              <a:t>March 26, 2021</a:t>
            </a:fld>
            <a:endParaRPr lang="en-US"/>
          </a:p>
        </p:txBody>
      </p:sp>
      <p:sp>
        <p:nvSpPr>
          <p:cNvPr id="6" name="Footer Placeholder 5"/>
          <p:cNvSpPr>
            <a:spLocks noGrp="1"/>
          </p:cNvSpPr>
          <p:nvPr>
            <p:ph type="ftr" sz="quarter" idx="11"/>
          </p:nvPr>
        </p:nvSpPr>
        <p:spPr/>
        <p:txBody>
          <a:bodyPr/>
          <a:lstStyle/>
          <a:p>
            <a:r>
              <a:rPr lang="en-US"/>
              <a:t>PHY109 (ENGINEERING PHYSICS)</a:t>
            </a:r>
          </a:p>
        </p:txBody>
      </p:sp>
      <p:sp>
        <p:nvSpPr>
          <p:cNvPr id="7" name="Rectangle 6"/>
          <p:cNvSpPr/>
          <p:nvPr/>
        </p:nvSpPr>
        <p:spPr>
          <a:xfrm>
            <a:off x="3511825" y="61363"/>
            <a:ext cx="4723537" cy="584775"/>
          </a:xfrm>
          <a:prstGeom prst="rect">
            <a:avLst/>
          </a:prstGeom>
        </p:spPr>
        <p:txBody>
          <a:bodyPr wrap="none">
            <a:spAutoFit/>
          </a:bodyPr>
          <a:lstStyle/>
          <a:p>
            <a:pPr lvl="0"/>
            <a:r>
              <a:rPr lang="en-US" sz="3200" b="1" dirty="0">
                <a:latin typeface="Arial" panose="020B0604020202020204" pitchFamily="34" charset="0"/>
                <a:cs typeface="Arial" panose="020B0604020202020204" pitchFamily="34" charset="0"/>
              </a:rPr>
              <a:t>Wave Nature of particle</a:t>
            </a:r>
          </a:p>
        </p:txBody>
      </p:sp>
    </p:spTree>
    <p:extLst>
      <p:ext uri="{BB962C8B-B14F-4D97-AF65-F5344CB8AC3E}">
        <p14:creationId xmlns:p14="http://schemas.microsoft.com/office/powerpoint/2010/main" xmlns="" val="3973537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EA9EAC4-11F9-4FE3-8109-670697515FAB}" type="slidenum">
              <a:rPr lang="en-US" smtClean="0"/>
              <a:pPr/>
              <a:t>18</a:t>
            </a:fld>
            <a:endParaRPr lang="en-US"/>
          </a:p>
        </p:txBody>
      </p:sp>
      <mc:AlternateContent xmlns:mc="http://schemas.openxmlformats.org/markup-compatibility/2006">
        <mc:Choice xmlns:a14="http://schemas.microsoft.com/office/drawing/2010/main" xmlns="" Requires="a14">
          <p:sp>
            <p:nvSpPr>
              <p:cNvPr id="5" name="Rectangle 4"/>
              <p:cNvSpPr/>
              <p:nvPr/>
            </p:nvSpPr>
            <p:spPr>
              <a:xfrm>
                <a:off x="177919" y="529936"/>
                <a:ext cx="11925301" cy="5712718"/>
              </a:xfrm>
              <a:prstGeom prst="rect">
                <a:avLst/>
              </a:prstGeom>
            </p:spPr>
            <p:txBody>
              <a:bodyPr wrap="square">
                <a:spAutoFit/>
              </a:bodyPr>
              <a:lstStyle/>
              <a:p>
                <a:r>
                  <a:rPr lang="en-US" sz="2200" dirty="0">
                    <a:solidFill>
                      <a:srgbClr val="FF0000"/>
                    </a:solidFill>
                  </a:rPr>
                  <a:t>de Broglie’s idea was confirmed experimentally in 1927 by Davisson and </a:t>
                </a:r>
                <a:r>
                  <a:rPr lang="en-US" sz="2200" dirty="0" err="1">
                    <a:solidFill>
                      <a:srgbClr val="FF0000"/>
                    </a:solidFill>
                  </a:rPr>
                  <a:t>Germer</a:t>
                </a:r>
                <a:r>
                  <a:rPr lang="en-US" sz="2200" dirty="0">
                    <a:solidFill>
                      <a:srgbClr val="FF0000"/>
                    </a:solidFill>
                  </a:rPr>
                  <a:t>, and later by Thomson, who obtained interference patterns with electrons.</a:t>
                </a:r>
                <a:endParaRPr lang="en-US" sz="2200" dirty="0"/>
              </a:p>
              <a:p>
                <a:endParaRPr lang="en-US" sz="2200" dirty="0">
                  <a:ea typeface="Cambria Math" panose="02040503050406030204" pitchFamily="18" charset="0"/>
                </a:endParaRPr>
              </a:p>
              <a:p>
                <a:r>
                  <a:rPr lang="en-US" sz="2200" dirty="0">
                    <a:ea typeface="Cambria Math" panose="02040503050406030204" pitchFamily="18" charset="0"/>
                  </a:rPr>
                  <a:t>Relationship between the wavelength of de Broglie wave and energy:</a:t>
                </a:r>
              </a:p>
              <a:p>
                <a:endParaRPr lang="en-US" sz="2200" dirty="0">
                  <a:ea typeface="Cambria Math" panose="02040503050406030204" pitchFamily="18" charset="0"/>
                </a:endParaRPr>
              </a:p>
              <a:p>
                <a:r>
                  <a:rPr lang="en-US" sz="2200" dirty="0">
                    <a:ea typeface="Cambria Math" panose="02040503050406030204" pitchFamily="18" charset="0"/>
                  </a:rPr>
                  <a:t>Electron with kinetic energy E, 	</a:t>
                </a:r>
                <a14:m>
                  <m:oMath xmlns:m="http://schemas.openxmlformats.org/officeDocument/2006/math">
                    <m:r>
                      <a:rPr lang="en-US" sz="2200" i="1" smtClean="0">
                        <a:latin typeface="Cambria Math" panose="02040503050406030204" pitchFamily="18" charset="0"/>
                        <a:ea typeface="Cambria Math" panose="02040503050406030204" pitchFamily="18" charset="0"/>
                      </a:rPr>
                      <m:t>𝜆</m:t>
                    </m:r>
                    <m:r>
                      <a:rPr lang="en-US" sz="2200" b="0" i="1"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r>
                          <a:rPr lang="en-US" sz="2200" b="0" i="1" smtClean="0">
                            <a:latin typeface="Cambria Math" panose="02040503050406030204" pitchFamily="18" charset="0"/>
                            <a:ea typeface="Cambria Math" panose="02040503050406030204" pitchFamily="18" charset="0"/>
                          </a:rPr>
                          <m:t>h</m:t>
                        </m:r>
                      </m:num>
                      <m:den>
                        <m:rad>
                          <m:radPr>
                            <m:degHide m:val="on"/>
                            <m:ctrlPr>
                              <a:rPr lang="en-US" sz="2200" b="0" i="1" smtClean="0">
                                <a:latin typeface="Cambria Math" panose="02040503050406030204" pitchFamily="18" charset="0"/>
                                <a:ea typeface="Cambria Math" panose="02040503050406030204" pitchFamily="18" charset="0"/>
                              </a:rPr>
                            </m:ctrlPr>
                          </m:radPr>
                          <m:deg/>
                          <m:e>
                            <m:r>
                              <a:rPr lang="en-US" sz="2200" b="0" i="1" smtClean="0">
                                <a:latin typeface="Cambria Math" panose="02040503050406030204" pitchFamily="18" charset="0"/>
                                <a:ea typeface="Cambria Math" panose="02040503050406030204" pitchFamily="18" charset="0"/>
                              </a:rPr>
                              <m:t>2</m:t>
                            </m:r>
                            <m:r>
                              <a:rPr lang="en-US" sz="2200" b="0" i="1" smtClean="0">
                                <a:latin typeface="Cambria Math" panose="02040503050406030204" pitchFamily="18" charset="0"/>
                                <a:ea typeface="Cambria Math" panose="02040503050406030204" pitchFamily="18" charset="0"/>
                              </a:rPr>
                              <m:t>𝑚𝐸</m:t>
                            </m:r>
                          </m:e>
                        </m:rad>
                      </m:den>
                    </m:f>
                  </m:oMath>
                </a14:m>
                <a:r>
                  <a:rPr lang="en-US" sz="2200" dirty="0">
                    <a:ea typeface="Cambria Math" panose="02040503050406030204" pitchFamily="18" charset="0"/>
                  </a:rPr>
                  <a:t>; where </a:t>
                </a:r>
                <a14:m>
                  <m:oMath xmlns:m="http://schemas.openxmlformats.org/officeDocument/2006/math">
                    <m:r>
                      <a:rPr lang="en-US" sz="2000" i="1">
                        <a:latin typeface="Cambria Math" panose="02040503050406030204" pitchFamily="18" charset="0"/>
                        <a:ea typeface="Cambria Math" panose="02040503050406030204" pitchFamily="18" charset="0"/>
                      </a:rPr>
                      <m:t>𝐸</m:t>
                    </m:r>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2</m:t>
                        </m:r>
                      </m:den>
                    </m:f>
                    <m:r>
                      <a:rPr lang="en-US" sz="2000" b="0" i="1" smtClean="0">
                        <a:latin typeface="Cambria Math" panose="02040503050406030204" pitchFamily="18" charset="0"/>
                        <a:ea typeface="Cambria Math" panose="02040503050406030204" pitchFamily="18" charset="0"/>
                      </a:rPr>
                      <m:t>𝑚</m:t>
                    </m:r>
                    <m:sSup>
                      <m:sSupPr>
                        <m:ctrlPr>
                          <a:rPr lang="en-US" sz="2000" b="0" i="1" smtClean="0">
                            <a:latin typeface="Cambria Math" panose="02040503050406030204" pitchFamily="18" charset="0"/>
                            <a:ea typeface="Cambria Math" panose="02040503050406030204" pitchFamily="18" charset="0"/>
                          </a:rPr>
                        </m:ctrlPr>
                      </m:sSupPr>
                      <m:e>
                        <m:r>
                          <m:rPr>
                            <m:sty m:val="p"/>
                          </m:rPr>
                          <a:rPr lang="en-US" sz="2000" b="0" i="0" smtClean="0">
                            <a:latin typeface="Cambria Math" panose="02040503050406030204" pitchFamily="18" charset="0"/>
                            <a:ea typeface="Cambria Math" panose="02040503050406030204" pitchFamily="18" charset="0"/>
                          </a:rPr>
                          <m:t>v</m:t>
                        </m:r>
                      </m:e>
                      <m:sup>
                        <m:r>
                          <a:rPr lang="en-US" sz="2000" b="0" i="1" smtClean="0">
                            <a:latin typeface="Cambria Math" panose="02040503050406030204" pitchFamily="18" charset="0"/>
                            <a:ea typeface="Cambria Math" panose="02040503050406030204" pitchFamily="18" charset="0"/>
                          </a:rPr>
                          <m:t>2</m:t>
                        </m:r>
                      </m:sup>
                    </m:sSup>
                  </m:oMath>
                </a14:m>
                <a:endParaRPr lang="en-US" sz="2200" dirty="0">
                  <a:ea typeface="Cambria Math" panose="02040503050406030204" pitchFamily="18" charset="0"/>
                </a:endParaRPr>
              </a:p>
              <a:p>
                <a:endParaRPr lang="en-US" sz="2200" dirty="0">
                  <a:ea typeface="Cambria Math" panose="02040503050406030204" pitchFamily="18" charset="0"/>
                </a:endParaRPr>
              </a:p>
              <a:p>
                <a:r>
                  <a:rPr lang="en-US" sz="2200" dirty="0">
                    <a:ea typeface="Cambria Math" panose="02040503050406030204" pitchFamily="18" charset="0"/>
                  </a:rPr>
                  <a:t>Electron under electric potential V, 	</a:t>
                </a:r>
                <a14:m>
                  <m:oMath xmlns:m="http://schemas.openxmlformats.org/officeDocument/2006/math">
                    <m:r>
                      <a:rPr lang="en-US" sz="2200" i="1">
                        <a:latin typeface="Cambria Math" panose="02040503050406030204" pitchFamily="18" charset="0"/>
                        <a:ea typeface="Cambria Math" panose="02040503050406030204" pitchFamily="18" charset="0"/>
                      </a:rPr>
                      <m:t>𝜆</m:t>
                    </m:r>
                    <m:r>
                      <a:rPr lang="en-US" sz="2200" i="1">
                        <a:latin typeface="Cambria Math" panose="02040503050406030204" pitchFamily="18" charset="0"/>
                        <a:ea typeface="Cambria Math" panose="02040503050406030204" pitchFamily="18" charset="0"/>
                      </a:rPr>
                      <m:t>=</m:t>
                    </m:r>
                    <m:f>
                      <m:fPr>
                        <m:ctrlPr>
                          <a:rPr lang="en-US" sz="2200" i="1">
                            <a:latin typeface="Cambria Math" panose="02040503050406030204" pitchFamily="18" charset="0"/>
                            <a:ea typeface="Cambria Math" panose="02040503050406030204" pitchFamily="18" charset="0"/>
                          </a:rPr>
                        </m:ctrlPr>
                      </m:fPr>
                      <m:num>
                        <m:r>
                          <a:rPr lang="en-US" sz="2200" i="1">
                            <a:latin typeface="Cambria Math" panose="02040503050406030204" pitchFamily="18" charset="0"/>
                            <a:ea typeface="Cambria Math" panose="02040503050406030204" pitchFamily="18" charset="0"/>
                          </a:rPr>
                          <m:t>h</m:t>
                        </m:r>
                      </m:num>
                      <m:den>
                        <m:rad>
                          <m:radPr>
                            <m:degHide m:val="on"/>
                            <m:ctrlPr>
                              <a:rPr lang="en-US" sz="2200" i="1">
                                <a:latin typeface="Cambria Math" panose="02040503050406030204" pitchFamily="18" charset="0"/>
                                <a:ea typeface="Cambria Math" panose="02040503050406030204" pitchFamily="18" charset="0"/>
                              </a:rPr>
                            </m:ctrlPr>
                          </m:radPr>
                          <m:deg/>
                          <m:e>
                            <m:r>
                              <a:rPr lang="en-US" sz="2200" i="1">
                                <a:latin typeface="Cambria Math" panose="02040503050406030204" pitchFamily="18" charset="0"/>
                                <a:ea typeface="Cambria Math" panose="02040503050406030204" pitchFamily="18" charset="0"/>
                              </a:rPr>
                              <m:t>2</m:t>
                            </m:r>
                            <m:r>
                              <a:rPr lang="en-US" sz="2200" i="1">
                                <a:latin typeface="Cambria Math" panose="02040503050406030204" pitchFamily="18" charset="0"/>
                                <a:ea typeface="Cambria Math" panose="02040503050406030204" pitchFamily="18" charset="0"/>
                              </a:rPr>
                              <m:t>𝑚𝑒𝑉</m:t>
                            </m:r>
                          </m:e>
                        </m:rad>
                      </m:den>
                    </m:f>
                  </m:oMath>
                </a14:m>
                <a:r>
                  <a:rPr lang="en-US" sz="2200" dirty="0">
                    <a:ea typeface="Cambria Math" panose="02040503050406030204" pitchFamily="18" charset="0"/>
                  </a:rPr>
                  <a:t>; where </a:t>
                </a:r>
                <a14:m>
                  <m:oMath xmlns:m="http://schemas.openxmlformats.org/officeDocument/2006/math">
                    <m:r>
                      <a:rPr lang="en-US" sz="2000" i="1">
                        <a:latin typeface="Cambria Math" panose="02040503050406030204" pitchFamily="18" charset="0"/>
                        <a:ea typeface="Cambria Math" panose="02040503050406030204" pitchFamily="18" charset="0"/>
                      </a:rPr>
                      <m:t>𝐸</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𝑒𝑉</m:t>
                    </m:r>
                  </m:oMath>
                </a14:m>
                <a:endParaRPr lang="en-US" sz="2000" dirty="0">
                  <a:ea typeface="Cambria Math" panose="02040503050406030204" pitchFamily="18" charset="0"/>
                </a:endParaRPr>
              </a:p>
              <a:p>
                <a:endParaRPr lang="en-US" sz="2200" dirty="0">
                  <a:ea typeface="Cambria Math" panose="02040503050406030204" pitchFamily="18" charset="0"/>
                </a:endParaRPr>
              </a:p>
              <a:p>
                <a:r>
                  <a:rPr lang="en-US" sz="2200" dirty="0">
                    <a:ea typeface="Cambria Math" panose="02040503050406030204" pitchFamily="18" charset="0"/>
                  </a:rPr>
                  <a:t>Electron at temperature T, 		</a:t>
                </a:r>
              </a:p>
              <a:p>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ea typeface="Cambria Math" panose="02040503050406030204" pitchFamily="18" charset="0"/>
                        </a:rPr>
                        <m:t>𝜆</m:t>
                      </m:r>
                      <m:r>
                        <a:rPr lang="en-US" sz="2200" i="1">
                          <a:latin typeface="Cambria Math" panose="02040503050406030204" pitchFamily="18" charset="0"/>
                          <a:ea typeface="Cambria Math" panose="02040503050406030204" pitchFamily="18" charset="0"/>
                        </a:rPr>
                        <m:t>=</m:t>
                      </m:r>
                      <m:f>
                        <m:fPr>
                          <m:ctrlPr>
                            <a:rPr lang="en-US" sz="2200" i="1">
                              <a:latin typeface="Cambria Math" panose="02040503050406030204" pitchFamily="18" charset="0"/>
                              <a:ea typeface="Cambria Math" panose="02040503050406030204" pitchFamily="18" charset="0"/>
                            </a:rPr>
                          </m:ctrlPr>
                        </m:fPr>
                        <m:num>
                          <m:r>
                            <a:rPr lang="en-US" sz="2200" i="1">
                              <a:latin typeface="Cambria Math" panose="02040503050406030204" pitchFamily="18" charset="0"/>
                              <a:ea typeface="Cambria Math" panose="02040503050406030204" pitchFamily="18" charset="0"/>
                            </a:rPr>
                            <m:t>h</m:t>
                          </m:r>
                        </m:num>
                        <m:den>
                          <m:rad>
                            <m:radPr>
                              <m:degHide m:val="on"/>
                              <m:ctrlPr>
                                <a:rPr lang="en-US" sz="2200" i="1">
                                  <a:latin typeface="Cambria Math" panose="02040503050406030204" pitchFamily="18" charset="0"/>
                                  <a:ea typeface="Cambria Math" panose="02040503050406030204" pitchFamily="18" charset="0"/>
                                </a:rPr>
                              </m:ctrlPr>
                            </m:radPr>
                            <m:deg/>
                            <m:e>
                              <m:r>
                                <a:rPr lang="en-US" sz="2200" b="0" i="1" smtClean="0">
                                  <a:latin typeface="Cambria Math" panose="02040503050406030204" pitchFamily="18" charset="0"/>
                                  <a:ea typeface="Cambria Math" panose="02040503050406030204" pitchFamily="18" charset="0"/>
                                </a:rPr>
                                <m:t>3</m:t>
                              </m:r>
                              <m:r>
                                <a:rPr lang="en-US" sz="2200" i="1">
                                  <a:latin typeface="Cambria Math" panose="02040503050406030204" pitchFamily="18" charset="0"/>
                                  <a:ea typeface="Cambria Math" panose="02040503050406030204" pitchFamily="18" charset="0"/>
                                </a:rPr>
                                <m:t>𝑚</m:t>
                              </m:r>
                              <m:sSub>
                                <m:sSubPr>
                                  <m:ctrlPr>
                                    <a:rPr lang="en-US" sz="220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𝑘</m:t>
                                  </m:r>
                                </m:e>
                                <m:sub>
                                  <m:r>
                                    <a:rPr lang="en-US" sz="2200" b="0" i="1" smtClean="0">
                                      <a:latin typeface="Cambria Math" panose="02040503050406030204" pitchFamily="18" charset="0"/>
                                      <a:ea typeface="Cambria Math" panose="02040503050406030204" pitchFamily="18" charset="0"/>
                                    </a:rPr>
                                    <m:t>𝐵</m:t>
                                  </m:r>
                                </m:sub>
                              </m:sSub>
                              <m:r>
                                <a:rPr lang="en-US" sz="2200" b="0" i="1" smtClean="0">
                                  <a:latin typeface="Cambria Math" panose="02040503050406030204" pitchFamily="18" charset="0"/>
                                  <a:ea typeface="Cambria Math" panose="02040503050406030204" pitchFamily="18" charset="0"/>
                                </a:rPr>
                                <m:t>𝑇</m:t>
                              </m:r>
                            </m:e>
                          </m:rad>
                        </m:den>
                      </m:f>
                    </m:oMath>
                  </m:oMathPara>
                </a14:m>
                <a:endParaRPr lang="en-US" sz="2200" dirty="0">
                  <a:ea typeface="Cambria Math" panose="02040503050406030204" pitchFamily="18" charset="0"/>
                </a:endParaRPr>
              </a:p>
              <a:p>
                <a:r>
                  <a:rPr lang="en-US" sz="2200" dirty="0">
                    <a:ea typeface="Cambria Math" panose="02040503050406030204" pitchFamily="18" charset="0"/>
                  </a:rPr>
                  <a:t>where </a:t>
                </a:r>
                <a14:m>
                  <m:oMath xmlns:m="http://schemas.openxmlformats.org/officeDocument/2006/math">
                    <m:r>
                      <a:rPr lang="en-US" sz="2000" i="1">
                        <a:latin typeface="Cambria Math" panose="02040503050406030204" pitchFamily="18" charset="0"/>
                        <a:ea typeface="Cambria Math" panose="02040503050406030204" pitchFamily="18" charset="0"/>
                      </a:rPr>
                      <m:t>𝐸</m:t>
                    </m:r>
                    <m:r>
                      <a:rPr lang="en-US" sz="2000" i="1">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1</m:t>
                        </m:r>
                      </m:num>
                      <m:den>
                        <m:r>
                          <a:rPr lang="en-US" sz="2000" i="1">
                            <a:latin typeface="Cambria Math" panose="02040503050406030204" pitchFamily="18" charset="0"/>
                            <a:ea typeface="Cambria Math" panose="02040503050406030204" pitchFamily="18" charset="0"/>
                          </a:rPr>
                          <m:t>2</m:t>
                        </m:r>
                      </m:den>
                    </m:f>
                    <m:r>
                      <a:rPr lang="en-US" sz="2000" i="1">
                        <a:latin typeface="Cambria Math" panose="02040503050406030204" pitchFamily="18" charset="0"/>
                        <a:ea typeface="Cambria Math" panose="02040503050406030204" pitchFamily="18" charset="0"/>
                      </a:rPr>
                      <m:t>𝑚</m:t>
                    </m:r>
                    <m:sSubSup>
                      <m:sSubSupPr>
                        <m:ctrlPr>
                          <a:rPr lang="en-US" sz="2000" i="1" smtClean="0">
                            <a:latin typeface="Cambria Math" panose="02040503050406030204" pitchFamily="18" charset="0"/>
                            <a:ea typeface="Cambria Math" panose="02040503050406030204" pitchFamily="18" charset="0"/>
                          </a:rPr>
                        </m:ctrlPr>
                      </m:sSubSupPr>
                      <m:e>
                        <m:r>
                          <m:rPr>
                            <m:sty m:val="p"/>
                          </m:rPr>
                          <a:rPr lang="en-US" sz="2000" b="0" i="0" smtClean="0">
                            <a:latin typeface="Cambria Math" panose="02040503050406030204" pitchFamily="18" charset="0"/>
                            <a:ea typeface="Cambria Math" panose="02040503050406030204" pitchFamily="18" charset="0"/>
                          </a:rPr>
                          <m:t>v</m:t>
                        </m:r>
                      </m:e>
                      <m:sub>
                        <m:r>
                          <a:rPr lang="en-US" sz="2000" b="0" i="1" smtClean="0">
                            <a:latin typeface="Cambria Math" panose="02040503050406030204" pitchFamily="18" charset="0"/>
                            <a:ea typeface="Cambria Math" panose="02040503050406030204" pitchFamily="18" charset="0"/>
                          </a:rPr>
                          <m:t>𝑟𝑚𝑠</m:t>
                        </m:r>
                      </m:sub>
                      <m:sup>
                        <m:r>
                          <a:rPr lang="en-US" sz="2000" b="0" i="1" smtClean="0">
                            <a:latin typeface="Cambria Math" panose="02040503050406030204" pitchFamily="18" charset="0"/>
                            <a:ea typeface="Cambria Math" panose="02040503050406030204" pitchFamily="18" charset="0"/>
                          </a:rPr>
                          <m:t>2</m:t>
                        </m:r>
                      </m:sup>
                    </m:sSubSup>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3</m:t>
                        </m:r>
                      </m:num>
                      <m:den>
                        <m:r>
                          <a:rPr lang="en-US" sz="2000" b="0" i="1" smtClean="0">
                            <a:latin typeface="Cambria Math" panose="02040503050406030204" pitchFamily="18" charset="0"/>
                            <a:ea typeface="Cambria Math" panose="02040503050406030204" pitchFamily="18" charset="0"/>
                          </a:rPr>
                          <m:t>2</m:t>
                        </m:r>
                      </m:den>
                    </m:f>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𝐵</m:t>
                        </m:r>
                      </m:sub>
                    </m:sSub>
                    <m:r>
                      <a:rPr lang="en-US" sz="2000" b="0" i="1" smtClean="0">
                        <a:latin typeface="Cambria Math" panose="02040503050406030204" pitchFamily="18" charset="0"/>
                        <a:ea typeface="Cambria Math" panose="02040503050406030204" pitchFamily="18" charset="0"/>
                      </a:rPr>
                      <m:t>𝑇</m:t>
                    </m:r>
                  </m:oMath>
                </a14:m>
                <a:endParaRPr lang="en-US" sz="2000" dirty="0">
                  <a:ea typeface="Cambria Math" panose="02040503050406030204" pitchFamily="18" charset="0"/>
                </a:endParaRPr>
              </a:p>
              <a:p>
                <a:endParaRPr lang="en-US" sz="2200" dirty="0">
                  <a:ea typeface="Cambria Math" panose="02040503050406030204" pitchFamily="18" charset="0"/>
                </a:endParaRPr>
              </a:p>
              <a:p>
                <a:endParaRPr lang="en-US" sz="2200" dirty="0">
                  <a:ea typeface="Cambria Math" panose="02040503050406030204" pitchFamily="18" charset="0"/>
                </a:endParaRPr>
              </a:p>
            </p:txBody>
          </p:sp>
        </mc:Choice>
        <mc:Fallback>
          <p:sp>
            <p:nvSpPr>
              <p:cNvPr id="5" name="Rectangle 4"/>
              <p:cNvSpPr>
                <a:spLocks noRot="1" noChangeAspect="1" noMove="1" noResize="1" noEditPoints="1" noAdjustHandles="1" noChangeArrowheads="1" noChangeShapeType="1" noTextEdit="1"/>
              </p:cNvSpPr>
              <p:nvPr/>
            </p:nvSpPr>
            <p:spPr>
              <a:xfrm>
                <a:off x="177919" y="529936"/>
                <a:ext cx="11925301" cy="5712718"/>
              </a:xfrm>
              <a:prstGeom prst="rect">
                <a:avLst/>
              </a:prstGeom>
              <a:blipFill rotWithShape="0">
                <a:blip r:embed="rId2"/>
                <a:stretch>
                  <a:fillRect l="-665" t="-747" r="-869"/>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fld id="{D4B04472-A17F-41C8-9C8A-32B5066163C4}" type="datetime4">
              <a:rPr lang="en-US" smtClean="0"/>
              <a:pPr/>
              <a:t>March 26, 2021</a:t>
            </a:fld>
            <a:endParaRPr lang="en-US"/>
          </a:p>
        </p:txBody>
      </p:sp>
      <p:sp>
        <p:nvSpPr>
          <p:cNvPr id="6" name="Footer Placeholder 5"/>
          <p:cNvSpPr>
            <a:spLocks noGrp="1"/>
          </p:cNvSpPr>
          <p:nvPr>
            <p:ph type="ftr" sz="quarter" idx="11"/>
          </p:nvPr>
        </p:nvSpPr>
        <p:spPr/>
        <p:txBody>
          <a:bodyPr/>
          <a:lstStyle/>
          <a:p>
            <a:r>
              <a:rPr lang="en-US"/>
              <a:t>PHY109 (ENGINEERING PHYSICS)</a:t>
            </a:r>
          </a:p>
        </p:txBody>
      </p:sp>
    </p:spTree>
    <p:extLst>
      <p:ext uri="{BB962C8B-B14F-4D97-AF65-F5344CB8AC3E}">
        <p14:creationId xmlns:p14="http://schemas.microsoft.com/office/powerpoint/2010/main" xmlns="" val="1577456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EA9EAC4-11F9-4FE3-8109-670697515FAB}" type="slidenum">
              <a:rPr lang="en-US" smtClean="0"/>
              <a:pPr/>
              <a:t>19</a:t>
            </a:fld>
            <a:endParaRPr lang="en-US"/>
          </a:p>
        </p:txBody>
      </p:sp>
      <mc:AlternateContent xmlns:mc="http://schemas.openxmlformats.org/markup-compatibility/2006">
        <mc:Choice xmlns:a14="http://schemas.microsoft.com/office/drawing/2010/main" xmlns="" Requires="a14">
          <p:sp>
            <p:nvSpPr>
              <p:cNvPr id="5" name="Rectangle 4"/>
              <p:cNvSpPr/>
              <p:nvPr/>
            </p:nvSpPr>
            <p:spPr>
              <a:xfrm>
                <a:off x="123824" y="783967"/>
                <a:ext cx="11925301" cy="7967181"/>
              </a:xfrm>
              <a:prstGeom prst="rect">
                <a:avLst/>
              </a:prstGeom>
            </p:spPr>
            <p:txBody>
              <a:bodyPr wrap="square">
                <a:spAutoFit/>
              </a:bodyPr>
              <a:lstStyle/>
              <a:p>
                <a:r>
                  <a:rPr lang="en-US" sz="2000" b="1" dirty="0"/>
                  <a:t>Water waves </a:t>
                </a:r>
                <a:r>
                  <a:rPr lang="en-US" sz="2000" dirty="0"/>
                  <a:t>represents</a:t>
                </a:r>
                <a:r>
                  <a:rPr lang="en-US" sz="2000" b="1" dirty="0"/>
                  <a:t/>
                </a:r>
                <a:r>
                  <a:rPr lang="en-US" sz="2000" dirty="0"/>
                  <a:t>variation of height of the water surface</a:t>
                </a:r>
              </a:p>
              <a:p>
                <a:r>
                  <a:rPr lang="en-US" sz="2000" b="1" dirty="0"/>
                  <a:t>Sound waves </a:t>
                </a:r>
                <a:r>
                  <a:rPr lang="en-US" sz="2000" dirty="0"/>
                  <a:t>represents variation of pressure in the medium</a:t>
                </a:r>
                <a:endParaRPr lang="en-US" sz="2000" b="1" dirty="0"/>
              </a:p>
              <a:p>
                <a:r>
                  <a:rPr lang="en-US" sz="2000" b="1" dirty="0"/>
                  <a:t>Light waves</a:t>
                </a:r>
                <a:r>
                  <a:rPr lang="en-US" sz="2000" dirty="0"/>
                  <a:t> represents variation of electric and magnetic fields</a:t>
                </a:r>
              </a:p>
              <a:p>
                <a:endParaRPr lang="en-US" sz="2000" b="1" dirty="0">
                  <a:solidFill>
                    <a:srgbClr val="FF0000"/>
                  </a:solidFill>
                </a:endParaRPr>
              </a:p>
              <a:p>
                <a:r>
                  <a:rPr lang="en-US" sz="2000" b="1" dirty="0">
                    <a:solidFill>
                      <a:srgbClr val="0070C0"/>
                    </a:solidFill>
                  </a:rPr>
                  <a:t>Matter waves represents variation in </a:t>
                </a:r>
                <a:r>
                  <a:rPr lang="en-US" sz="2000" b="1" dirty="0">
                    <a:solidFill>
                      <a:srgbClr val="FF0000"/>
                    </a:solidFill>
                  </a:rPr>
                  <a:t>position and momentum</a:t>
                </a:r>
                <a:r>
                  <a:rPr lang="en-US" sz="2000" b="1" dirty="0">
                    <a:solidFill>
                      <a:srgbClr val="0070C0"/>
                    </a:solidFill>
                  </a:rPr>
                  <a:t>; given as</a:t>
                </a:r>
              </a:p>
              <a:p>
                <a:endParaRPr lang="en-US" sz="2400" b="1" dirty="0">
                  <a:solidFill>
                    <a:srgbClr val="0070C0"/>
                  </a:solidFill>
                </a:endParaRPr>
              </a:p>
              <a:p>
                <a:pPr/>
                <a14:m>
                  <m:oMathPara xmlns:m="http://schemas.openxmlformats.org/officeDocument/2006/math">
                    <m:oMathParaPr>
                      <m:jc m:val="centerGroup"/>
                    </m:oMathParaPr>
                    <m:oMath xmlns:m="http://schemas.openxmlformats.org/officeDocument/2006/math">
                      <m:r>
                        <m:rPr>
                          <m:sty m:val="p"/>
                        </m:rPr>
                        <a:rPr lang="el-GR" sz="2200" i="1" smtClean="0">
                          <a:latin typeface="Cambria Math" panose="02040503050406030204" pitchFamily="18" charset="0"/>
                          <a:ea typeface="Cambria Math" panose="02040503050406030204" pitchFamily="18" charset="0"/>
                        </a:rPr>
                        <m:t>Ψ</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𝐴</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𝑒</m:t>
                          </m:r>
                        </m:e>
                        <m:sup>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𝑖</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𝑘𝑥</m:t>
                          </m:r>
                          <m:r>
                            <a:rPr lang="en-US" sz="2200" i="1">
                              <a:latin typeface="Cambria Math" panose="02040503050406030204" pitchFamily="18" charset="0"/>
                              <a:ea typeface="Cambria Math" panose="02040503050406030204" pitchFamily="18" charset="0"/>
                            </a:rPr>
                            <m:t>−</m:t>
                          </m:r>
                          <m:r>
                            <a:rPr lang="el-GR" sz="2200" i="1">
                              <a:latin typeface="Cambria Math" panose="02040503050406030204" pitchFamily="18" charset="0"/>
                              <a:ea typeface="Cambria Math" panose="02040503050406030204" pitchFamily="18" charset="0"/>
                            </a:rPr>
                            <m:t>𝜔</m:t>
                          </m:r>
                          <m:r>
                            <a:rPr lang="en-US" sz="2200" i="1">
                              <a:latin typeface="Cambria Math" panose="02040503050406030204" pitchFamily="18" charset="0"/>
                              <a:ea typeface="Cambria Math" panose="02040503050406030204" pitchFamily="18" charset="0"/>
                            </a:rPr>
                            <m:t>𝑡</m:t>
                          </m:r>
                          <m:r>
                            <a:rPr lang="en-US" sz="2200" i="1">
                              <a:latin typeface="Cambria Math" panose="02040503050406030204" pitchFamily="18" charset="0"/>
                              <a:ea typeface="Cambria Math" panose="02040503050406030204" pitchFamily="18" charset="0"/>
                            </a:rPr>
                            <m:t>)</m:t>
                          </m:r>
                        </m:sup>
                      </m:sSup>
                    </m:oMath>
                  </m:oMathPara>
                </a14:m>
                <a:endParaRPr lang="en-US" sz="2200" dirty="0"/>
              </a:p>
              <a:p>
                <a:r>
                  <a:rPr lang="en-US" sz="2200" dirty="0"/>
                  <a:t>where, </a:t>
                </a:r>
                <a14:m>
                  <m:oMath xmlns:m="http://schemas.openxmlformats.org/officeDocument/2006/math">
                    <m:r>
                      <a:rPr lang="en-US" sz="2200" b="0" i="1" smtClean="0">
                        <a:latin typeface="Cambria Math" panose="02040503050406030204" pitchFamily="18" charset="0"/>
                        <a:ea typeface="Cambria Math" panose="02040503050406030204" pitchFamily="18" charset="0"/>
                      </a:rPr>
                      <m:t>𝑘</m:t>
                    </m:r>
                    <m:r>
                      <a:rPr lang="en-US" sz="2200" b="0" i="1"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r>
                          <a:rPr lang="en-US" sz="2200" b="0" i="1" smtClean="0">
                            <a:latin typeface="Cambria Math" panose="02040503050406030204" pitchFamily="18" charset="0"/>
                            <a:ea typeface="Cambria Math" panose="02040503050406030204" pitchFamily="18" charset="0"/>
                          </a:rPr>
                          <m:t>2</m:t>
                        </m:r>
                        <m:r>
                          <a:rPr lang="en-US" sz="2200" b="0" i="1" smtClean="0">
                            <a:latin typeface="Cambria Math" panose="02040503050406030204" pitchFamily="18" charset="0"/>
                            <a:ea typeface="Cambria Math" panose="02040503050406030204" pitchFamily="18" charset="0"/>
                          </a:rPr>
                          <m:t>𝜋</m:t>
                        </m:r>
                      </m:num>
                      <m:den>
                        <m:r>
                          <a:rPr lang="en-US" sz="2200" b="0" i="1" smtClean="0">
                            <a:latin typeface="Cambria Math" panose="02040503050406030204" pitchFamily="18" charset="0"/>
                            <a:ea typeface="Cambria Math" panose="02040503050406030204" pitchFamily="18" charset="0"/>
                          </a:rPr>
                          <m:t>𝜆</m:t>
                        </m:r>
                      </m:den>
                    </m:f>
                  </m:oMath>
                </a14:m>
                <a:r>
                  <a:rPr lang="en-US" sz="2200" dirty="0"/>
                  <a:t> and </a:t>
                </a:r>
                <a14:m>
                  <m:oMath xmlns:m="http://schemas.openxmlformats.org/officeDocument/2006/math">
                    <m:r>
                      <a:rPr lang="el-GR" sz="2200" i="1">
                        <a:latin typeface="Cambria Math" panose="02040503050406030204" pitchFamily="18" charset="0"/>
                        <a:ea typeface="Cambria Math" panose="02040503050406030204" pitchFamily="18" charset="0"/>
                      </a:rPr>
                      <m:t>𝜔</m:t>
                    </m:r>
                    <m: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2</m:t>
                    </m:r>
                    <m:r>
                      <a:rPr lang="en-US" sz="2200" b="0" i="1" smtClean="0">
                        <a:latin typeface="Cambria Math" panose="02040503050406030204" pitchFamily="18" charset="0"/>
                        <a:ea typeface="Cambria Math" panose="02040503050406030204" pitchFamily="18" charset="0"/>
                      </a:rPr>
                      <m:t>𝜋𝜈</m:t>
                    </m:r>
                  </m:oMath>
                </a14:m>
                <a:endParaRPr lang="en-US" sz="2200" dirty="0"/>
              </a:p>
              <a:p>
                <a:endParaRPr lang="en-US" sz="2200" dirty="0"/>
              </a:p>
              <a:p>
                <a:r>
                  <a:rPr lang="en-US" sz="2200" dirty="0"/>
                  <a:t>Phase velocity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𝑉</m:t>
                        </m:r>
                      </m:e>
                      <m:sub>
                        <m:r>
                          <a:rPr lang="en-US" sz="2200" i="1">
                            <a:latin typeface="Cambria Math" panose="02040503050406030204" pitchFamily="18" charset="0"/>
                          </a:rPr>
                          <m:t>𝑝</m:t>
                        </m:r>
                      </m:sub>
                    </m:sSub>
                  </m:oMath>
                </a14:m>
                <a:r>
                  <a:rPr lang="en-US" sz="2200" dirty="0"/>
                  <a:t>): the ratio, </a:t>
                </a:r>
                <a14:m>
                  <m:oMath xmlns:m="http://schemas.openxmlformats.org/officeDocument/2006/math">
                    <m:f>
                      <m:fPr>
                        <m:ctrlPr>
                          <a:rPr lang="en-US" sz="2200" i="1" smtClean="0">
                            <a:latin typeface="Cambria Math" panose="02040503050406030204" pitchFamily="18" charset="0"/>
                          </a:rPr>
                        </m:ctrlPr>
                      </m:fPr>
                      <m:num>
                        <m:r>
                          <a:rPr lang="en-US" sz="2200" i="1" smtClean="0">
                            <a:latin typeface="Cambria Math" panose="02040503050406030204" pitchFamily="18" charset="0"/>
                            <a:ea typeface="Cambria Math" panose="02040503050406030204" pitchFamily="18" charset="0"/>
                          </a:rPr>
                          <m:t>𝜔</m:t>
                        </m:r>
                      </m:num>
                      <m:den>
                        <m:r>
                          <a:rPr lang="en-US" sz="2200" b="0" i="1" smtClean="0">
                            <a:latin typeface="Cambria Math" panose="02040503050406030204" pitchFamily="18" charset="0"/>
                          </a:rPr>
                          <m:t>𝑘</m:t>
                        </m:r>
                      </m:den>
                    </m:f>
                    <m:r>
                      <a:rPr lang="en-US" sz="2200" b="0" i="1" smtClean="0">
                        <a:latin typeface="Cambria Math" panose="02040503050406030204" pitchFamily="18" charset="0"/>
                      </a:rPr>
                      <m:t> </m:t>
                    </m:r>
                  </m:oMath>
                </a14:m>
                <a:r>
                  <a:rPr lang="en-US" sz="2200" dirty="0"/>
                  <a:t>at which a wave propagates. The phase velocity of wave associated with the moving particle at velocity (V) is related as:</a:t>
                </a:r>
              </a:p>
              <a:p>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𝑉</m:t>
                          </m:r>
                        </m:e>
                        <m:sub>
                          <m:r>
                            <a:rPr lang="en-US" sz="2200" i="1">
                              <a:latin typeface="Cambria Math" panose="02040503050406030204" pitchFamily="18" charset="0"/>
                            </a:rPr>
                            <m:t>𝑝</m:t>
                          </m:r>
                        </m:sub>
                      </m:sSub>
                      <m:r>
                        <a:rPr lang="en-US" sz="2200" b="0" i="1" smtClean="0">
                          <a:latin typeface="Cambria Math" panose="02040503050406030204" pitchFamily="18" charset="0"/>
                        </a:rPr>
                        <m:t>=</m:t>
                      </m:r>
                      <m:f>
                        <m:fPr>
                          <m:ctrlPr>
                            <a:rPr lang="en-US" sz="2200" i="1">
                              <a:latin typeface="Cambria Math" panose="02040503050406030204" pitchFamily="18" charset="0"/>
                            </a:rPr>
                          </m:ctrlPr>
                        </m:fPr>
                        <m:num>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𝑐</m:t>
                              </m:r>
                            </m:e>
                            <m:sup>
                              <m:r>
                                <a:rPr lang="en-US" sz="2200" b="0" i="1" smtClean="0">
                                  <a:latin typeface="Cambria Math" panose="02040503050406030204" pitchFamily="18" charset="0"/>
                                </a:rPr>
                                <m:t>2</m:t>
                              </m:r>
                            </m:sup>
                          </m:sSup>
                        </m:num>
                        <m:den>
                          <m:r>
                            <a:rPr lang="en-US" sz="2200" b="0" i="1" smtClean="0">
                              <a:latin typeface="Cambria Math" panose="02040503050406030204" pitchFamily="18" charset="0"/>
                            </a:rPr>
                            <m:t>𝑉</m:t>
                          </m:r>
                        </m:den>
                      </m:f>
                    </m:oMath>
                  </m:oMathPara>
                </a14:m>
                <a:endParaRPr lang="en-US" sz="2200" dirty="0"/>
              </a:p>
              <a:p>
                <a:endParaRPr lang="en-US" sz="2200" dirty="0"/>
              </a:p>
              <a:p>
                <a:r>
                  <a:rPr lang="en-US" sz="2200" dirty="0" err="1">
                    <a:solidFill>
                      <a:srgbClr val="0070C0"/>
                    </a:solidFill>
                  </a:rPr>
                  <a:t>V</a:t>
                </a:r>
                <a:r>
                  <a:rPr lang="en-US" sz="2200" baseline="-25000" dirty="0" err="1">
                    <a:solidFill>
                      <a:srgbClr val="0070C0"/>
                    </a:solidFill>
                  </a:rPr>
                  <a:t>p</a:t>
                </a:r>
                <a:r>
                  <a:rPr lang="en-US" sz="2200" dirty="0">
                    <a:solidFill>
                      <a:srgbClr val="0070C0"/>
                    </a:solidFill>
                  </a:rPr>
                  <a:t> (phase velocity) is greater than c (speed of light)! </a:t>
                </a:r>
              </a:p>
              <a:p>
                <a:endParaRPr lang="en-US" sz="2400" dirty="0">
                  <a:solidFill>
                    <a:srgbClr val="0070C0"/>
                  </a:solidFill>
                </a:endParaRPr>
              </a:p>
              <a:p>
                <a:endParaRPr lang="en-US" sz="2400" dirty="0"/>
              </a:p>
              <a:p>
                <a:endParaRPr lang="en-US" sz="2400" dirty="0"/>
              </a:p>
              <a:p>
                <a:endParaRPr lang="en-US" sz="2000" dirty="0"/>
              </a:p>
              <a:p>
                <a:endParaRPr lang="en-US" sz="2000" dirty="0"/>
              </a:p>
              <a:p>
                <a:endParaRPr lang="en-US" sz="2000" b="1" dirty="0">
                  <a:solidFill>
                    <a:srgbClr val="FF0000"/>
                  </a:solidFill>
                </a:endParaRPr>
              </a:p>
              <a:p>
                <a:endParaRPr lang="en-US" sz="2000" b="1" dirty="0">
                  <a:solidFill>
                    <a:srgbClr val="FF0000"/>
                  </a:solidFill>
                </a:endParaRPr>
              </a:p>
              <a:p>
                <a:endParaRPr lang="en-US" sz="2000" dirty="0"/>
              </a:p>
            </p:txBody>
          </p:sp>
        </mc:Choice>
        <mc:Fallback>
          <p:sp>
            <p:nvSpPr>
              <p:cNvPr id="5" name="Rectangle 4"/>
              <p:cNvSpPr>
                <a:spLocks noRot="1" noChangeAspect="1" noMove="1" noResize="1" noEditPoints="1" noAdjustHandles="1" noChangeArrowheads="1" noChangeShapeType="1" noTextEdit="1"/>
              </p:cNvSpPr>
              <p:nvPr/>
            </p:nvSpPr>
            <p:spPr>
              <a:xfrm>
                <a:off x="123824" y="783967"/>
                <a:ext cx="11925301" cy="7967181"/>
              </a:xfrm>
              <a:prstGeom prst="rect">
                <a:avLst/>
              </a:prstGeom>
              <a:blipFill rotWithShape="0">
                <a:blip r:embed="rId2"/>
                <a:stretch>
                  <a:fillRect l="-664" t="-459" r="-766"/>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fld id="{24F5DEB3-8030-41B3-BD35-DE2F9566A0C4}" type="datetime4">
              <a:rPr lang="en-US" smtClean="0"/>
              <a:pPr/>
              <a:t>March 26, 2021</a:t>
            </a:fld>
            <a:endParaRPr lang="en-US"/>
          </a:p>
        </p:txBody>
      </p:sp>
      <p:sp>
        <p:nvSpPr>
          <p:cNvPr id="6" name="Footer Placeholder 5"/>
          <p:cNvSpPr>
            <a:spLocks noGrp="1"/>
          </p:cNvSpPr>
          <p:nvPr>
            <p:ph type="ftr" sz="quarter" idx="11"/>
          </p:nvPr>
        </p:nvSpPr>
        <p:spPr/>
        <p:txBody>
          <a:bodyPr/>
          <a:lstStyle/>
          <a:p>
            <a:r>
              <a:rPr lang="en-US"/>
              <a:t>PHY109 (ENGINEERING PHYSICS)</a:t>
            </a:r>
          </a:p>
        </p:txBody>
      </p:sp>
      <p:sp>
        <p:nvSpPr>
          <p:cNvPr id="7" name="Rectangle 6"/>
          <p:cNvSpPr/>
          <p:nvPr/>
        </p:nvSpPr>
        <p:spPr>
          <a:xfrm>
            <a:off x="3511825" y="61363"/>
            <a:ext cx="6561412" cy="584775"/>
          </a:xfrm>
          <a:prstGeom prst="rect">
            <a:avLst/>
          </a:prstGeom>
        </p:spPr>
        <p:txBody>
          <a:bodyPr wrap="none">
            <a:spAutoFit/>
          </a:bodyPr>
          <a:lstStyle/>
          <a:p>
            <a:pPr lvl="0"/>
            <a:r>
              <a:rPr lang="en-US" sz="3200" b="1" dirty="0">
                <a:latin typeface="Arial" panose="020B0604020202020204" pitchFamily="34" charset="0"/>
                <a:cs typeface="Arial" panose="020B0604020202020204" pitchFamily="34" charset="0"/>
              </a:rPr>
              <a:t>de Broglie waves (matter waves)</a:t>
            </a:r>
          </a:p>
        </p:txBody>
      </p:sp>
      <p:pic>
        <p:nvPicPr>
          <p:cNvPr id="8" name="Picture 7"/>
          <p:cNvPicPr>
            <a:picLocks noChangeAspect="1"/>
          </p:cNvPicPr>
          <p:nvPr/>
        </p:nvPicPr>
        <p:blipFill>
          <a:blip r:embed="rId3"/>
          <a:stretch>
            <a:fillRect/>
          </a:stretch>
        </p:blipFill>
        <p:spPr>
          <a:xfrm>
            <a:off x="9062042" y="2526538"/>
            <a:ext cx="2915400" cy="1293100"/>
          </a:xfrm>
          <a:prstGeom prst="rect">
            <a:avLst/>
          </a:prstGeom>
        </p:spPr>
      </p:pic>
    </p:spTree>
    <p:extLst>
      <p:ext uri="{BB962C8B-B14F-4D97-AF65-F5344CB8AC3E}">
        <p14:creationId xmlns:p14="http://schemas.microsoft.com/office/powerpoint/2010/main" xmlns="" val="198419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EA9EAC4-11F9-4FE3-8109-670697515FAB}" type="slidenum">
              <a:rPr lang="en-US" smtClean="0"/>
              <a:pPr/>
              <a:t>2</a:t>
            </a:fld>
            <a:endParaRPr lang="en-US"/>
          </a:p>
        </p:txBody>
      </p:sp>
      <p:sp>
        <p:nvSpPr>
          <p:cNvPr id="6" name="Rectangle 5"/>
          <p:cNvSpPr/>
          <p:nvPr/>
        </p:nvSpPr>
        <p:spPr>
          <a:xfrm>
            <a:off x="1285875" y="2301011"/>
            <a:ext cx="9191625" cy="1569660"/>
          </a:xfrm>
          <a:prstGeom prst="rect">
            <a:avLst/>
          </a:prstGeom>
        </p:spPr>
        <p:txBody>
          <a:bodyPr wrap="square">
            <a:spAutoFit/>
          </a:bodyPr>
          <a:lstStyle/>
          <a:p>
            <a:pPr algn="ctr"/>
            <a:r>
              <a:rPr lang="en-US" sz="2400" dirty="0">
                <a:latin typeface="Berkeley-Book"/>
              </a:rPr>
              <a:t>“The discovery of </a:t>
            </a:r>
            <a:r>
              <a:rPr lang="en-US" sz="2400" b="1" dirty="0">
                <a:latin typeface="Berkeley-Book"/>
              </a:rPr>
              <a:t>quantum mechanics </a:t>
            </a:r>
            <a:r>
              <a:rPr lang="en-US" sz="2400" dirty="0">
                <a:latin typeface="Berkeley-Book"/>
              </a:rPr>
              <a:t>was nearly a total surprise. It described the physical world in a way that was fundamentally new. It seemed to many of us a miracle.” </a:t>
            </a:r>
          </a:p>
          <a:p>
            <a:pPr algn="r"/>
            <a:r>
              <a:rPr lang="en-US" sz="2400" dirty="0">
                <a:solidFill>
                  <a:srgbClr val="FF0000"/>
                </a:solidFill>
                <a:latin typeface="Berkeley-Book"/>
              </a:rPr>
              <a:t>Eugene Wigner</a:t>
            </a:r>
            <a:endParaRPr lang="en-US" sz="2400" dirty="0">
              <a:solidFill>
                <a:srgbClr val="FF0000"/>
              </a:solidFill>
            </a:endParaRPr>
          </a:p>
        </p:txBody>
      </p:sp>
      <p:sp>
        <p:nvSpPr>
          <p:cNvPr id="3" name="Date Placeholder 2"/>
          <p:cNvSpPr>
            <a:spLocks noGrp="1"/>
          </p:cNvSpPr>
          <p:nvPr>
            <p:ph type="dt" sz="half" idx="10"/>
          </p:nvPr>
        </p:nvSpPr>
        <p:spPr/>
        <p:txBody>
          <a:bodyPr/>
          <a:lstStyle/>
          <a:p>
            <a:fld id="{FC171320-E2DB-4903-94D0-2741EB8B5C96}" type="datetime4">
              <a:rPr lang="en-US" smtClean="0"/>
              <a:pPr/>
              <a:t>March 26, 2021</a:t>
            </a:fld>
            <a:endParaRPr lang="en-US"/>
          </a:p>
        </p:txBody>
      </p:sp>
      <p:sp>
        <p:nvSpPr>
          <p:cNvPr id="4" name="Footer Placeholder 3"/>
          <p:cNvSpPr>
            <a:spLocks noGrp="1"/>
          </p:cNvSpPr>
          <p:nvPr>
            <p:ph type="ftr" sz="quarter" idx="11"/>
          </p:nvPr>
        </p:nvSpPr>
        <p:spPr/>
        <p:txBody>
          <a:bodyPr/>
          <a:lstStyle/>
          <a:p>
            <a:r>
              <a:rPr lang="en-US"/>
              <a:t>PHY109 (ENGINEERING PHYSICS)</a:t>
            </a:r>
          </a:p>
        </p:txBody>
      </p:sp>
    </p:spTree>
    <p:extLst>
      <p:ext uri="{BB962C8B-B14F-4D97-AF65-F5344CB8AC3E}">
        <p14:creationId xmlns:p14="http://schemas.microsoft.com/office/powerpoint/2010/main" xmlns="" val="1193725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EA9EAC4-11F9-4FE3-8109-670697515FAB}" type="slidenum">
              <a:rPr lang="en-US" smtClean="0"/>
              <a:pPr/>
              <a:t>20</a:t>
            </a:fld>
            <a:endParaRPr lang="en-US"/>
          </a:p>
        </p:txBody>
      </p:sp>
      <mc:AlternateContent xmlns:mc="http://schemas.openxmlformats.org/markup-compatibility/2006">
        <mc:Choice xmlns:a14="http://schemas.microsoft.com/office/drawing/2010/main" xmlns="" Requires="a14">
          <p:sp>
            <p:nvSpPr>
              <p:cNvPr id="5" name="Rectangle 4"/>
              <p:cNvSpPr/>
              <p:nvPr/>
            </p:nvSpPr>
            <p:spPr>
              <a:xfrm>
                <a:off x="123824" y="641919"/>
                <a:ext cx="11925301" cy="6169959"/>
              </a:xfrm>
              <a:prstGeom prst="rect">
                <a:avLst/>
              </a:prstGeom>
            </p:spPr>
            <p:txBody>
              <a:bodyPr wrap="square">
                <a:spAutoFit/>
              </a:bodyPr>
              <a:lstStyle/>
              <a:p>
                <a:r>
                  <a:rPr lang="en-US" sz="2000" b="1" dirty="0"/>
                  <a:t>Group velocity (V</a:t>
                </a:r>
                <a:r>
                  <a:rPr lang="en-US" sz="2000" b="1" baseline="-25000" dirty="0"/>
                  <a:t>g</a:t>
                </a:r>
                <a:r>
                  <a:rPr lang="en-US" sz="2000" b="1" dirty="0"/>
                  <a:t>): </a:t>
                </a:r>
                <a:r>
                  <a:rPr lang="en-US" sz="2000" dirty="0"/>
                  <a:t>The wave corresponds to a moving body may not be a single wave. The wave associated with such moving body is group of waves (wave packet or wave group) and corresponding velocity is group velocity. </a:t>
                </a:r>
              </a:p>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𝑉</m:t>
                          </m:r>
                        </m:e>
                        <m:sub>
                          <m:r>
                            <a:rPr lang="en-US" sz="2000" i="1">
                              <a:latin typeface="Cambria Math" panose="02040503050406030204" pitchFamily="18" charset="0"/>
                              <a:ea typeface="Cambria Math" panose="02040503050406030204" pitchFamily="18" charset="0"/>
                            </a:rPr>
                            <m:t>𝑔</m:t>
                          </m:r>
                        </m:sub>
                      </m:sSub>
                      <m:r>
                        <a:rPr lang="en-US" sz="2000" i="1">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𝑑</m:t>
                          </m:r>
                          <m:r>
                            <a:rPr lang="el-GR" sz="2000" i="1">
                              <a:latin typeface="Cambria Math" panose="02040503050406030204" pitchFamily="18" charset="0"/>
                              <a:ea typeface="Cambria Math" panose="02040503050406030204" pitchFamily="18" charset="0"/>
                            </a:rPr>
                            <m:t>𝜔</m:t>
                          </m:r>
                        </m:num>
                        <m:den>
                          <m:r>
                            <a:rPr lang="en-US" sz="2000" i="1">
                              <a:latin typeface="Cambria Math" panose="02040503050406030204" pitchFamily="18" charset="0"/>
                              <a:ea typeface="Cambria Math" panose="02040503050406030204" pitchFamily="18" charset="0"/>
                            </a:rPr>
                            <m:t>𝑑𝑘</m:t>
                          </m:r>
                        </m:den>
                      </m:f>
                    </m:oMath>
                  </m:oMathPara>
                </a14:m>
                <a:endParaRPr lang="en-US" sz="2000" dirty="0"/>
              </a:p>
              <a:p>
                <a:endParaRPr lang="en-US" sz="2000" dirty="0"/>
              </a:p>
              <a:p>
                <a:pPr marL="342900" indent="-342900">
                  <a:buFont typeface="Arial" panose="020B0604020202020204" pitchFamily="34" charset="0"/>
                  <a:buChar char="•"/>
                </a:pPr>
                <a:r>
                  <a:rPr lang="en-US" sz="2000" dirty="0"/>
                  <a:t>Superposition of individual waves of different wavelengths forms a wave group.</a:t>
                </a:r>
              </a:p>
              <a:p>
                <a:pPr marL="342900" indent="-342900">
                  <a:buFont typeface="Arial" panose="020B0604020202020204" pitchFamily="34" charset="0"/>
                  <a:buChar char="•"/>
                </a:pPr>
                <a:r>
                  <a:rPr lang="en-US" sz="2000" dirty="0"/>
                  <a:t>If the velocity of the superposing waves are equal then the velocity of the wave group (V</a:t>
                </a:r>
                <a:r>
                  <a:rPr lang="en-US" sz="2000" baseline="-25000" dirty="0"/>
                  <a:t>g</a:t>
                </a:r>
                <a:r>
                  <a:rPr lang="en-US" sz="2000" dirty="0"/>
                  <a:t>) is same i.e. phase velocity (</a:t>
                </a:r>
                <a:r>
                  <a:rPr lang="en-US" sz="2000" dirty="0" err="1"/>
                  <a:t>V</a:t>
                </a:r>
                <a:r>
                  <a:rPr lang="en-US" sz="2000" baseline="-25000" dirty="0" err="1"/>
                  <a:t>p</a:t>
                </a:r>
                <a:r>
                  <a:rPr lang="en-US" sz="2000" dirty="0"/>
                  <a:t>).</a:t>
                </a:r>
              </a:p>
              <a:p>
                <a:pPr marL="342900" indent="-342900">
                  <a:buFont typeface="Arial" panose="020B0604020202020204" pitchFamily="34" charset="0"/>
                  <a:buChar char="•"/>
                </a:pPr>
                <a:r>
                  <a:rPr lang="en-US" sz="2000" dirty="0"/>
                  <a:t>If the velocity of the superposing waves are different then the wave group travels with a velocity (V</a:t>
                </a:r>
                <a:r>
                  <a:rPr lang="en-US" sz="2000" baseline="-25000" dirty="0"/>
                  <a:t>g</a:t>
                </a:r>
                <a:r>
                  <a:rPr lang="en-US" sz="2000" dirty="0"/>
                  <a:t>) different from the phase velocity (</a:t>
                </a:r>
                <a:r>
                  <a:rPr lang="en-US" sz="2000" dirty="0" err="1"/>
                  <a:t>V</a:t>
                </a:r>
                <a:r>
                  <a:rPr lang="en-US" sz="2000" baseline="-25000" dirty="0" err="1"/>
                  <a:t>p</a:t>
                </a:r>
                <a:r>
                  <a:rPr lang="en-US" sz="2000" dirty="0"/>
                  <a:t>). </a:t>
                </a:r>
              </a:p>
              <a:p>
                <a:pPr marL="342900" indent="-342900">
                  <a:buFont typeface="Arial" panose="020B0604020202020204" pitchFamily="34" charset="0"/>
                  <a:buChar char="•"/>
                </a:pPr>
                <a:r>
                  <a:rPr lang="en-US" sz="2000" dirty="0">
                    <a:solidFill>
                      <a:srgbClr val="0070C0"/>
                    </a:solidFill>
                  </a:rPr>
                  <a:t>The de Broglie wave group associated with a moving body travels with the same velocity as the body, V</a:t>
                </a:r>
                <a:r>
                  <a:rPr lang="en-US" sz="2000" baseline="-25000" dirty="0">
                    <a:solidFill>
                      <a:srgbClr val="0070C0"/>
                    </a:solidFill>
                  </a:rPr>
                  <a:t>g</a:t>
                </a:r>
                <a:r>
                  <a:rPr lang="en-US" sz="2000" dirty="0">
                    <a:solidFill>
                      <a:srgbClr val="0070C0"/>
                    </a:solidFill>
                  </a:rPr>
                  <a:t> = V.</a:t>
                </a:r>
              </a:p>
              <a:p>
                <a:pPr marL="342900" indent="-342900">
                  <a:buFont typeface="Arial" panose="020B0604020202020204" pitchFamily="34" charset="0"/>
                  <a:buChar char="•"/>
                </a:pPr>
                <a:endParaRPr lang="en-US" sz="2000" dirty="0"/>
              </a:p>
              <a:p>
                <a:r>
                  <a:rPr lang="en-US" sz="2000" dirty="0"/>
                  <a:t>Relation between group velocity and phase velocity:</a:t>
                </a:r>
              </a:p>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𝑉</m:t>
                          </m:r>
                        </m:e>
                        <m:sub>
                          <m:r>
                            <a:rPr lang="en-US" sz="2000" i="1">
                              <a:latin typeface="Cambria Math" panose="02040503050406030204" pitchFamily="18" charset="0"/>
                              <a:ea typeface="Cambria Math" panose="02040503050406030204" pitchFamily="18" charset="0"/>
                            </a:rPr>
                            <m:t>𝑔</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𝑉</m:t>
                          </m:r>
                        </m:e>
                        <m:sub>
                          <m:r>
                            <a:rPr lang="en-US" sz="2000" i="1">
                              <a:latin typeface="Cambria Math" panose="02040503050406030204" pitchFamily="18" charset="0"/>
                              <a:ea typeface="Cambria Math" panose="02040503050406030204" pitchFamily="18" charset="0"/>
                            </a:rPr>
                            <m:t>𝑝</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𝑘</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𝑑</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𝑉</m:t>
                              </m:r>
                            </m:e>
                            <m:sub>
                              <m:r>
                                <a:rPr lang="en-US" sz="2000" i="1">
                                  <a:latin typeface="Cambria Math" panose="02040503050406030204" pitchFamily="18" charset="0"/>
                                  <a:ea typeface="Cambria Math" panose="02040503050406030204" pitchFamily="18" charset="0"/>
                                </a:rPr>
                                <m:t>𝑝</m:t>
                              </m:r>
                            </m:sub>
                          </m:sSub>
                        </m:num>
                        <m:den>
                          <m:r>
                            <a:rPr lang="en-US" sz="2000" i="1">
                              <a:latin typeface="Cambria Math" panose="02040503050406030204" pitchFamily="18" charset="0"/>
                              <a:ea typeface="Cambria Math" panose="02040503050406030204" pitchFamily="18" charset="0"/>
                            </a:rPr>
                            <m:t>𝑑</m:t>
                          </m:r>
                          <m:r>
                            <a:rPr lang="en-US" sz="2000" b="0" i="1" smtClean="0">
                              <a:latin typeface="Cambria Math" panose="02040503050406030204" pitchFamily="18" charset="0"/>
                              <a:ea typeface="Cambria Math" panose="02040503050406030204" pitchFamily="18" charset="0"/>
                            </a:rPr>
                            <m:t>𝑘</m:t>
                          </m:r>
                        </m:den>
                      </m:f>
                    </m:oMath>
                  </m:oMathPara>
                </a14:m>
                <a:endParaRPr lang="en-US" sz="2000" i="1" dirty="0">
                  <a:latin typeface="Cambria Math" panose="02040503050406030204" pitchFamily="18" charset="0"/>
                  <a:ea typeface="Cambria Math" panose="02040503050406030204" pitchFamily="18" charset="0"/>
                </a:endParaRPr>
              </a:p>
              <a:p>
                <a:r>
                  <a:rPr lang="en-US" sz="2000" i="1" dirty="0">
                    <a:latin typeface="Cambria Math" panose="02040503050406030204" pitchFamily="18" charset="0"/>
                    <a:ea typeface="Cambria Math" panose="02040503050406030204" pitchFamily="18" charset="0"/>
                  </a:rPr>
                  <a:t>or</a:t>
                </a:r>
              </a:p>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𝑉</m:t>
                          </m:r>
                        </m:e>
                        <m:sub>
                          <m:r>
                            <a:rPr lang="en-US" sz="2000" i="1">
                              <a:latin typeface="Cambria Math" panose="02040503050406030204" pitchFamily="18" charset="0"/>
                              <a:ea typeface="Cambria Math" panose="02040503050406030204" pitchFamily="18" charset="0"/>
                            </a:rPr>
                            <m:t>𝑔</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𝑉</m:t>
                          </m:r>
                        </m:e>
                        <m:sub>
                          <m:r>
                            <a:rPr lang="en-US" sz="2000" b="0" i="1" smtClean="0">
                              <a:latin typeface="Cambria Math" panose="02040503050406030204" pitchFamily="18" charset="0"/>
                              <a:ea typeface="Cambria Math" panose="02040503050406030204" pitchFamily="18" charset="0"/>
                            </a:rPr>
                            <m:t>𝑝</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𝜆</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𝑑</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𝑉</m:t>
                              </m:r>
                            </m:e>
                            <m:sub>
                              <m:r>
                                <a:rPr lang="en-US" sz="2000" b="0" i="1" smtClean="0">
                                  <a:latin typeface="Cambria Math" panose="02040503050406030204" pitchFamily="18" charset="0"/>
                                  <a:ea typeface="Cambria Math" panose="02040503050406030204" pitchFamily="18" charset="0"/>
                                </a:rPr>
                                <m:t>𝑝</m:t>
                              </m:r>
                            </m:sub>
                          </m:sSub>
                        </m:num>
                        <m:den>
                          <m:r>
                            <a:rPr lang="en-US" sz="2000" i="1">
                              <a:latin typeface="Cambria Math" panose="02040503050406030204" pitchFamily="18" charset="0"/>
                              <a:ea typeface="Cambria Math" panose="02040503050406030204" pitchFamily="18" charset="0"/>
                            </a:rPr>
                            <m:t>𝑑</m:t>
                          </m:r>
                          <m:r>
                            <a:rPr lang="en-US" sz="2000" i="1">
                              <a:latin typeface="Cambria Math" panose="02040503050406030204" pitchFamily="18" charset="0"/>
                              <a:ea typeface="Cambria Math" panose="02040503050406030204" pitchFamily="18" charset="0"/>
                            </a:rPr>
                            <m:t>𝜆</m:t>
                          </m:r>
                        </m:den>
                      </m:f>
                    </m:oMath>
                  </m:oMathPara>
                </a14:m>
                <a:endParaRPr lang="en-US" sz="2000" dirty="0"/>
              </a:p>
              <a:p>
                <a:endParaRPr lang="en-US" sz="2000" dirty="0"/>
              </a:p>
              <a:p>
                <a:endParaRPr lang="en-US" sz="2000" dirty="0"/>
              </a:p>
            </p:txBody>
          </p:sp>
        </mc:Choice>
        <mc:Fallback>
          <p:sp>
            <p:nvSpPr>
              <p:cNvPr id="5" name="Rectangle 4"/>
              <p:cNvSpPr>
                <a:spLocks noRot="1" noChangeAspect="1" noMove="1" noResize="1" noEditPoints="1" noAdjustHandles="1" noChangeArrowheads="1" noChangeShapeType="1" noTextEdit="1"/>
              </p:cNvSpPr>
              <p:nvPr/>
            </p:nvSpPr>
            <p:spPr>
              <a:xfrm>
                <a:off x="123824" y="641919"/>
                <a:ext cx="11925301" cy="6169959"/>
              </a:xfrm>
              <a:prstGeom prst="rect">
                <a:avLst/>
              </a:prstGeom>
              <a:blipFill rotWithShape="0">
                <a:blip r:embed="rId2"/>
                <a:stretch>
                  <a:fillRect l="-511" t="-494" r="-255"/>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fld id="{24F5DEB3-8030-41B3-BD35-DE2F9566A0C4}" type="datetime4">
              <a:rPr lang="en-US" smtClean="0"/>
              <a:pPr/>
              <a:t>March 26, 2021</a:t>
            </a:fld>
            <a:endParaRPr lang="en-US"/>
          </a:p>
        </p:txBody>
      </p:sp>
      <p:sp>
        <p:nvSpPr>
          <p:cNvPr id="6" name="Footer Placeholder 5"/>
          <p:cNvSpPr>
            <a:spLocks noGrp="1"/>
          </p:cNvSpPr>
          <p:nvPr>
            <p:ph type="ftr" sz="quarter" idx="11"/>
          </p:nvPr>
        </p:nvSpPr>
        <p:spPr/>
        <p:txBody>
          <a:bodyPr/>
          <a:lstStyle/>
          <a:p>
            <a:r>
              <a:rPr lang="en-US"/>
              <a:t>PHY109 (ENGINEERING PHYSICS)</a:t>
            </a:r>
          </a:p>
        </p:txBody>
      </p:sp>
      <p:pic>
        <p:nvPicPr>
          <p:cNvPr id="8" name="Picture 7"/>
          <p:cNvPicPr>
            <a:picLocks noChangeAspect="1"/>
          </p:cNvPicPr>
          <p:nvPr/>
        </p:nvPicPr>
        <p:blipFill>
          <a:blip r:embed="rId3"/>
          <a:stretch>
            <a:fillRect/>
          </a:stretch>
        </p:blipFill>
        <p:spPr>
          <a:xfrm>
            <a:off x="9128193" y="4351488"/>
            <a:ext cx="2645427" cy="1347976"/>
          </a:xfrm>
          <a:prstGeom prst="rect">
            <a:avLst/>
          </a:prstGeom>
        </p:spPr>
      </p:pic>
    </p:spTree>
    <p:extLst>
      <p:ext uri="{BB962C8B-B14F-4D97-AF65-F5344CB8AC3E}">
        <p14:creationId xmlns:p14="http://schemas.microsoft.com/office/powerpoint/2010/main" xmlns="" val="1541475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problems</a:t>
            </a:r>
          </a:p>
        </p:txBody>
      </p:sp>
      <p:sp>
        <p:nvSpPr>
          <p:cNvPr id="3" name="Content Placeholder 2"/>
          <p:cNvSpPr>
            <a:spLocks noGrp="1"/>
          </p:cNvSpPr>
          <p:nvPr>
            <p:ph idx="1"/>
          </p:nvPr>
        </p:nvSpPr>
        <p:spPr/>
        <p:txBody>
          <a:bodyPr>
            <a:normAutofit/>
          </a:bodyPr>
          <a:lstStyle/>
          <a:p>
            <a:r>
              <a:rPr lang="en-US" dirty="0"/>
              <a:t> The concept of matter wave was given by</a:t>
            </a:r>
          </a:p>
          <a:p>
            <a:pPr marL="457200" lvl="0" indent="-457200">
              <a:buFont typeface="+mj-lt"/>
              <a:buAutoNum type="alphaLcParenR"/>
            </a:pPr>
            <a:r>
              <a:rPr lang="en-US" dirty="0"/>
              <a:t>Heisenberg</a:t>
            </a:r>
          </a:p>
          <a:p>
            <a:pPr marL="457200" lvl="0" indent="-457200">
              <a:buFont typeface="+mj-lt"/>
              <a:buAutoNum type="alphaLcParenR"/>
            </a:pPr>
            <a:r>
              <a:rPr lang="en-US" dirty="0"/>
              <a:t>Davisson and </a:t>
            </a:r>
            <a:r>
              <a:rPr lang="en-US" dirty="0" err="1"/>
              <a:t>Germer</a:t>
            </a:r>
            <a:endParaRPr lang="en-US" dirty="0"/>
          </a:p>
          <a:p>
            <a:pPr marL="457200" lvl="0" indent="-457200">
              <a:buFont typeface="+mj-lt"/>
              <a:buAutoNum type="alphaLcParenR"/>
            </a:pPr>
            <a:r>
              <a:rPr lang="en-US" dirty="0"/>
              <a:t>Luis de-Broglie</a:t>
            </a:r>
          </a:p>
          <a:p>
            <a:pPr marL="457200" lvl="0" indent="-457200">
              <a:buFont typeface="+mj-lt"/>
              <a:buAutoNum type="alphaLcParenR"/>
            </a:pPr>
            <a:r>
              <a:rPr lang="en-US" dirty="0"/>
              <a:t>Erwin Schrodinger</a:t>
            </a:r>
          </a:p>
          <a:p>
            <a:pPr marL="0" indent="0">
              <a:buNone/>
            </a:pPr>
            <a:endParaRPr lang="en-US" dirty="0"/>
          </a:p>
          <a:p>
            <a:pPr lvl="0"/>
            <a:r>
              <a:rPr lang="en-US" dirty="0"/>
              <a:t>The existence of matter wave was experimentally proved by</a:t>
            </a:r>
          </a:p>
          <a:p>
            <a:pPr marL="457200" lvl="0" indent="-457200">
              <a:buFont typeface="+mj-lt"/>
              <a:buAutoNum type="alphaLcParenR"/>
            </a:pPr>
            <a:r>
              <a:rPr lang="en-US" dirty="0"/>
              <a:t>Raman Effect</a:t>
            </a:r>
          </a:p>
          <a:p>
            <a:pPr marL="457200" lvl="0" indent="-457200">
              <a:buFont typeface="+mj-lt"/>
              <a:buAutoNum type="alphaLcParenR"/>
            </a:pPr>
            <a:r>
              <a:rPr lang="en-US" dirty="0"/>
              <a:t>Davisson-</a:t>
            </a:r>
            <a:r>
              <a:rPr lang="en-US" dirty="0" err="1"/>
              <a:t>Germer</a:t>
            </a:r>
            <a:r>
              <a:rPr lang="en-US" dirty="0"/>
              <a:t> experiment</a:t>
            </a:r>
          </a:p>
          <a:p>
            <a:pPr marL="457200" lvl="0" indent="-457200">
              <a:buFont typeface="+mj-lt"/>
              <a:buAutoNum type="alphaLcParenR"/>
            </a:pPr>
            <a:r>
              <a:rPr lang="en-US" dirty="0"/>
              <a:t>Michelson-Morley experiment</a:t>
            </a:r>
          </a:p>
          <a:p>
            <a:pPr marL="457200" lvl="0" indent="-457200">
              <a:buFont typeface="+mj-lt"/>
              <a:buAutoNum type="alphaLcParenR"/>
            </a:pPr>
            <a:r>
              <a:rPr lang="en-US" dirty="0"/>
              <a:t>Luis de-Broglie</a:t>
            </a:r>
          </a:p>
          <a:p>
            <a:endParaRPr lang="en-US" dirty="0"/>
          </a:p>
        </p:txBody>
      </p:sp>
      <p:sp>
        <p:nvSpPr>
          <p:cNvPr id="4" name="Date Placeholder 3"/>
          <p:cNvSpPr>
            <a:spLocks noGrp="1"/>
          </p:cNvSpPr>
          <p:nvPr>
            <p:ph type="dt" sz="half" idx="10"/>
          </p:nvPr>
        </p:nvSpPr>
        <p:spPr/>
        <p:txBody>
          <a:bodyPr/>
          <a:lstStyle/>
          <a:p>
            <a:fld id="{62E91E3B-804C-4D26-BFD2-9FE8E5243075}" type="datetime4">
              <a:rPr lang="en-US" smtClean="0"/>
              <a:pPr/>
              <a:t>March 26, 2021</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21</a:t>
            </a:fld>
            <a:endParaRPr lang="en-US"/>
          </a:p>
        </p:txBody>
      </p:sp>
    </p:spTree>
    <p:extLst>
      <p:ext uri="{BB962C8B-B14F-4D97-AF65-F5344CB8AC3E}">
        <p14:creationId xmlns:p14="http://schemas.microsoft.com/office/powerpoint/2010/main" xmlns="" val="2022608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normAutofit/>
              </a:bodyPr>
              <a:lstStyle/>
              <a:p>
                <a:pPr lvl="0"/>
                <a:r>
                  <a:rPr lang="en-US" dirty="0"/>
                  <a:t>De-Broglie hypothesis is concerned with </a:t>
                </a:r>
              </a:p>
              <a:p>
                <a:pPr marL="457200" lvl="0" indent="-457200">
                  <a:buFont typeface="+mj-lt"/>
                  <a:buAutoNum type="alphaLcParenR"/>
                </a:pPr>
                <a:r>
                  <a:rPr lang="en-US" dirty="0"/>
                  <a:t>Wave nature of radiation.</a:t>
                </a:r>
              </a:p>
              <a:p>
                <a:pPr marL="457200" lvl="0" indent="-457200">
                  <a:buFont typeface="+mj-lt"/>
                  <a:buAutoNum type="alphaLcParenR"/>
                </a:pPr>
                <a:r>
                  <a:rPr lang="en-US" dirty="0"/>
                  <a:t>Wave nature of all material particles</a:t>
                </a:r>
              </a:p>
              <a:p>
                <a:pPr marL="457200" lvl="0" indent="-457200">
                  <a:buFont typeface="+mj-lt"/>
                  <a:buAutoNum type="alphaLcParenR"/>
                </a:pPr>
                <a:r>
                  <a:rPr lang="en-US" dirty="0"/>
                  <a:t>Wave nature of electron only</a:t>
                </a:r>
              </a:p>
              <a:p>
                <a:pPr marL="457200" lvl="0" indent="-457200">
                  <a:buFont typeface="+mj-lt"/>
                  <a:buAutoNum type="alphaLcParenR"/>
                </a:pPr>
                <a:r>
                  <a:rPr lang="en-US" dirty="0"/>
                  <a:t>Wave nature of alpha-particle only.</a:t>
                </a:r>
              </a:p>
              <a:p>
                <a:endParaRPr lang="en-US" dirty="0"/>
              </a:p>
              <a:p>
                <a:pPr lvl="0"/>
                <a:r>
                  <a:rPr lang="en-US" dirty="0"/>
                  <a:t>One of the wave constituting the matter wave follows the equation</a:t>
                </a:r>
                <a14:m>
                  <m:oMath xmlns:m="http://schemas.openxmlformats.org/officeDocument/2006/math">
                    <m:r>
                      <a:rPr lang="en-US" i="1">
                        <a:latin typeface="Cambria Math" panose="02040503050406030204" pitchFamily="18" charset="0"/>
                      </a:rPr>
                      <m:t> </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 </m:t>
                    </m:r>
                    <m:r>
                      <m:rPr>
                        <m:sty m:val="p"/>
                      </m:rPr>
                      <a:rPr lang="en-US">
                        <a:latin typeface="Cambria Math" panose="02040503050406030204" pitchFamily="18" charset="0"/>
                      </a:rPr>
                      <m:t>sin</m:t>
                    </m:r>
                    <m:r>
                      <a:rPr lang="en-US">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𝜔</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𝑘𝑥</m:t>
                    </m:r>
                    <m:r>
                      <a:rPr lang="en-US" i="1">
                        <a:latin typeface="Cambria Math" panose="02040503050406030204" pitchFamily="18" charset="0"/>
                      </a:rPr>
                      <m:t>)</m:t>
                    </m:r>
                  </m:oMath>
                </a14:m>
                <a:r>
                  <a:rPr lang="en-US" dirty="0"/>
                  <a:t>. What is the phase velocity of the wave?</a:t>
                </a:r>
              </a:p>
              <a:p>
                <a:pPr marL="457200" indent="-457200">
                  <a:buFont typeface="+mj-lt"/>
                  <a:buAutoNum type="alphaLcParenR"/>
                </a:pPr>
                <a14:m>
                  <m:oMath xmlns:m="http://schemas.openxmlformats.org/officeDocument/2006/math">
                    <m:r>
                      <a:rPr lang="en-US" i="1">
                        <a:latin typeface="Cambria Math" panose="02040503050406030204" pitchFamily="18" charset="0"/>
                      </a:rPr>
                      <m:t>𝜔</m:t>
                    </m:r>
                    <m:r>
                      <a:rPr lang="en-US" i="1">
                        <a:latin typeface="Cambria Math" panose="02040503050406030204" pitchFamily="18" charset="0"/>
                      </a:rPr>
                      <m:t>/</m:t>
                    </m:r>
                    <m:r>
                      <a:rPr lang="en-US" i="1">
                        <a:latin typeface="Cambria Math" panose="02040503050406030204" pitchFamily="18" charset="0"/>
                      </a:rPr>
                      <m:t>𝑘</m:t>
                    </m:r>
                  </m:oMath>
                </a14:m>
                <a:endParaRPr lang="en-US" dirty="0"/>
              </a:p>
              <a:p>
                <a:pPr marL="457200" indent="-457200">
                  <a:buFont typeface="+mj-lt"/>
                  <a:buAutoNum type="alphaLcParenR"/>
                </a:pPr>
                <a14:m>
                  <m:oMath xmlns:m="http://schemas.openxmlformats.org/officeDocument/2006/math">
                    <m:r>
                      <a:rPr lang="en-US" i="1">
                        <a:latin typeface="Cambria Math" panose="02040503050406030204" pitchFamily="18" charset="0"/>
                      </a:rPr>
                      <m:t>𝑑</m:t>
                    </m:r>
                    <m:r>
                      <a:rPr lang="en-US" i="1">
                        <a:latin typeface="Cambria Math" panose="02040503050406030204" pitchFamily="18" charset="0"/>
                      </a:rPr>
                      <m:t>𝜔</m:t>
                    </m:r>
                    <m:r>
                      <a:rPr lang="en-US" i="1">
                        <a:latin typeface="Cambria Math" panose="02040503050406030204" pitchFamily="18" charset="0"/>
                      </a:rPr>
                      <m:t>/</m:t>
                    </m:r>
                    <m:r>
                      <a:rPr lang="en-US" i="1">
                        <a:latin typeface="Cambria Math" panose="02040503050406030204" pitchFamily="18" charset="0"/>
                      </a:rPr>
                      <m:t>𝑑𝑘</m:t>
                    </m:r>
                  </m:oMath>
                </a14:m>
                <a:endParaRPr lang="en-US" dirty="0"/>
              </a:p>
              <a:p>
                <a:pPr marL="457200" indent="-457200">
                  <a:buFont typeface="+mj-lt"/>
                  <a:buAutoNum type="alphaLcParenR"/>
                </a:pP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𝜔</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𝑘</m:t>
                    </m:r>
                  </m:oMath>
                </a14:m>
                <a:endParaRPr lang="en-US" dirty="0"/>
              </a:p>
              <a:p>
                <a:pPr marL="457200" indent="-457200">
                  <a:buFont typeface="+mj-lt"/>
                  <a:buAutoNum type="alphaLcParenR"/>
                </a:pPr>
                <a14:m>
                  <m:oMath xmlns:m="http://schemas.openxmlformats.org/officeDocument/2006/math">
                    <m:r>
                      <a:rPr lang="en-US" b="0" i="1" smtClean="0">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𝜔</m:t>
                    </m:r>
                  </m:oMath>
                </a14:m>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68" t="-145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2E91E3B-804C-4D26-BFD2-9FE8E5243075}" type="datetime4">
              <a:rPr lang="en-US" smtClean="0"/>
              <a:pPr/>
              <a:t>March 26, 2021</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22</a:t>
            </a:fld>
            <a:endParaRPr lang="en-US"/>
          </a:p>
        </p:txBody>
      </p:sp>
    </p:spTree>
    <p:extLst>
      <p:ext uri="{BB962C8B-B14F-4D97-AF65-F5344CB8AC3E}">
        <p14:creationId xmlns:p14="http://schemas.microsoft.com/office/powerpoint/2010/main" xmlns="" val="1557156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normAutofit/>
              </a:bodyPr>
              <a:lstStyle/>
              <a:p>
                <a:pPr lvl="0"/>
                <a:r>
                  <a:rPr lang="en-US" dirty="0"/>
                  <a:t>The relation between group velocity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𝜐</m:t>
                        </m:r>
                      </m:e>
                      <m:sub>
                        <m:r>
                          <a:rPr lang="en-US" i="1">
                            <a:latin typeface="Cambria Math" panose="02040503050406030204" pitchFamily="18" charset="0"/>
                          </a:rPr>
                          <m:t>𝑔</m:t>
                        </m:r>
                      </m:sub>
                    </m:sSub>
                  </m:oMath>
                </a14:m>
                <a:r>
                  <a:rPr lang="en-US" dirty="0"/>
                  <a:t>) and phase velocity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𝜐</m:t>
                        </m:r>
                      </m:e>
                      <m:sub>
                        <m:r>
                          <a:rPr lang="en-US" i="1">
                            <a:latin typeface="Cambria Math" panose="02040503050406030204" pitchFamily="18" charset="0"/>
                          </a:rPr>
                          <m:t>𝑝</m:t>
                        </m:r>
                      </m:sub>
                    </m:sSub>
                  </m:oMath>
                </a14:m>
                <a:r>
                  <a:rPr lang="en-US" dirty="0"/>
                  <a:t>) is given by</a:t>
                </a:r>
              </a:p>
              <a:p>
                <a:pPr marL="457200" indent="-457200">
                  <a:buFont typeface="+mj-lt"/>
                  <a:buAutoNum type="alphaLcParen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𝜐</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𝜐</m:t>
                        </m:r>
                      </m:e>
                      <m:sub>
                        <m:r>
                          <a:rPr lang="en-US" i="1">
                            <a:latin typeface="Cambria Math" panose="02040503050406030204" pitchFamily="18" charset="0"/>
                          </a:rPr>
                          <m:t>𝑝</m:t>
                        </m:r>
                      </m:sub>
                    </m:sSub>
                    <m:r>
                      <a:rPr lang="en-US" i="1">
                        <a:latin typeface="Cambria Math" panose="02040503050406030204" pitchFamily="18" charset="0"/>
                      </a:rPr>
                      <m:t>−</m:t>
                    </m:r>
                    <m:r>
                      <a:rPr lang="en-US" i="1">
                        <a:latin typeface="Cambria Math" panose="02040503050406030204" pitchFamily="18" charset="0"/>
                      </a:rPr>
                      <m:t>𝜆</m:t>
                    </m:r>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𝜐</m:t>
                            </m:r>
                          </m:e>
                          <m:sub>
                            <m:r>
                              <a:rPr lang="en-US" i="1">
                                <a:latin typeface="Cambria Math" panose="02040503050406030204" pitchFamily="18" charset="0"/>
                              </a:rPr>
                              <m:t>𝑝</m:t>
                            </m:r>
                          </m:sub>
                        </m:sSub>
                      </m:num>
                      <m:den>
                        <m:r>
                          <a:rPr lang="en-US" i="1">
                            <a:latin typeface="Cambria Math" panose="02040503050406030204" pitchFamily="18" charset="0"/>
                          </a:rPr>
                          <m:t>𝑑</m:t>
                        </m:r>
                        <m:r>
                          <a:rPr lang="en-US" i="1">
                            <a:latin typeface="Cambria Math" panose="02040503050406030204" pitchFamily="18" charset="0"/>
                          </a:rPr>
                          <m:t>𝜆</m:t>
                        </m:r>
                      </m:den>
                    </m:f>
                  </m:oMath>
                </a14:m>
                <a:endParaRPr lang="en-US" dirty="0"/>
              </a:p>
              <a:p>
                <a:pPr marL="457200" indent="-457200">
                  <a:buFont typeface="+mj-lt"/>
                  <a:buAutoNum type="alphaLcParen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𝜐</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𝜐</m:t>
                        </m:r>
                      </m:e>
                      <m:sub>
                        <m:r>
                          <a:rPr lang="en-US" i="1">
                            <a:latin typeface="Cambria Math" panose="02040503050406030204" pitchFamily="18" charset="0"/>
                          </a:rPr>
                          <m:t>𝑝</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𝜆</m:t>
                        </m:r>
                      </m:den>
                    </m:f>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𝜐</m:t>
                            </m:r>
                          </m:e>
                          <m:sub>
                            <m:r>
                              <a:rPr lang="en-US" i="1">
                                <a:latin typeface="Cambria Math" panose="02040503050406030204" pitchFamily="18" charset="0"/>
                              </a:rPr>
                              <m:t>𝑝</m:t>
                            </m:r>
                          </m:sub>
                        </m:sSub>
                      </m:num>
                      <m:den>
                        <m:r>
                          <a:rPr lang="en-US" i="1">
                            <a:latin typeface="Cambria Math" panose="02040503050406030204" pitchFamily="18" charset="0"/>
                          </a:rPr>
                          <m:t>𝑑</m:t>
                        </m:r>
                        <m:r>
                          <a:rPr lang="en-US" i="1">
                            <a:latin typeface="Cambria Math" panose="02040503050406030204" pitchFamily="18" charset="0"/>
                          </a:rPr>
                          <m:t>𝜆</m:t>
                        </m:r>
                      </m:den>
                    </m:f>
                  </m:oMath>
                </a14:m>
                <a:endParaRPr lang="en-US" dirty="0"/>
              </a:p>
              <a:p>
                <a:pPr marL="457200" indent="-457200">
                  <a:buFont typeface="+mj-lt"/>
                  <a:buAutoNum type="alphaLcParen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𝜐</m:t>
                        </m:r>
                      </m:e>
                      <m:sub>
                        <m:r>
                          <a:rPr lang="en-US" i="1">
                            <a:latin typeface="Cambria Math" panose="02040503050406030204" pitchFamily="18" charset="0"/>
                          </a:rPr>
                          <m:t>𝑔</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𝜐</m:t>
                        </m:r>
                      </m:e>
                      <m:sub>
                        <m:r>
                          <a:rPr lang="en-US" i="1">
                            <a:latin typeface="Cambria Math" panose="02040503050406030204" pitchFamily="18" charset="0"/>
                          </a:rPr>
                          <m:t>𝑝</m:t>
                        </m:r>
                      </m:sub>
                      <m:sup>
                        <m:r>
                          <a:rPr lang="en-US" i="1">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𝜆</m:t>
                    </m:r>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𝜐</m:t>
                            </m:r>
                          </m:e>
                          <m:sub>
                            <m:r>
                              <a:rPr lang="en-US" i="1">
                                <a:latin typeface="Cambria Math" panose="02040503050406030204" pitchFamily="18" charset="0"/>
                              </a:rPr>
                              <m:t>𝑝</m:t>
                            </m:r>
                          </m:sub>
                        </m:sSub>
                      </m:num>
                      <m:den>
                        <m:r>
                          <a:rPr lang="en-US" i="1">
                            <a:latin typeface="Cambria Math" panose="02040503050406030204" pitchFamily="18" charset="0"/>
                          </a:rPr>
                          <m:t>𝑑</m:t>
                        </m:r>
                        <m:r>
                          <a:rPr lang="en-US" i="1">
                            <a:latin typeface="Cambria Math" panose="02040503050406030204" pitchFamily="18" charset="0"/>
                          </a:rPr>
                          <m:t>𝜆</m:t>
                        </m:r>
                      </m:den>
                    </m:f>
                  </m:oMath>
                </a14:m>
                <a:endParaRPr lang="en-US" dirty="0"/>
              </a:p>
              <a:p>
                <a:pPr marL="457200" indent="-457200">
                  <a:buFont typeface="+mj-lt"/>
                  <a:buAutoNum type="alphaLcParen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𝜐</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2</m:t>
                        </m:r>
                        <m:r>
                          <a:rPr lang="en-US" i="1">
                            <a:latin typeface="Cambria Math" panose="02040503050406030204" pitchFamily="18" charset="0"/>
                          </a:rPr>
                          <m:t>𝜐</m:t>
                        </m:r>
                      </m:e>
                      <m:sub>
                        <m:r>
                          <a:rPr lang="en-US" i="1">
                            <a:latin typeface="Cambria Math" panose="02040503050406030204" pitchFamily="18" charset="0"/>
                          </a:rPr>
                          <m:t>𝑝</m:t>
                        </m:r>
                      </m:sub>
                    </m:sSub>
                    <m:r>
                      <a:rPr lang="en-US" i="1">
                        <a:latin typeface="Cambria Math" panose="02040503050406030204" pitchFamily="18" charset="0"/>
                      </a:rPr>
                      <m:t>−</m:t>
                    </m:r>
                    <m:r>
                      <a:rPr lang="en-US" i="1">
                        <a:latin typeface="Cambria Math" panose="02040503050406030204" pitchFamily="18" charset="0"/>
                      </a:rPr>
                      <m:t>𝜆</m:t>
                    </m:r>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𝜐</m:t>
                            </m:r>
                          </m:e>
                          <m:sub>
                            <m:r>
                              <a:rPr lang="en-US" i="1">
                                <a:latin typeface="Cambria Math" panose="02040503050406030204" pitchFamily="18" charset="0"/>
                              </a:rPr>
                              <m:t>𝑝</m:t>
                            </m:r>
                          </m:sub>
                        </m:sSub>
                      </m:num>
                      <m:den>
                        <m:r>
                          <a:rPr lang="en-US" i="1">
                            <a:latin typeface="Cambria Math" panose="02040503050406030204" pitchFamily="18" charset="0"/>
                          </a:rPr>
                          <m:t>𝑑</m:t>
                        </m:r>
                        <m:r>
                          <a:rPr lang="en-US" i="1">
                            <a:latin typeface="Cambria Math" panose="02040503050406030204" pitchFamily="18" charset="0"/>
                          </a:rPr>
                          <m:t>𝜆</m:t>
                        </m:r>
                      </m:den>
                    </m:f>
                  </m:oMath>
                </a14:m>
                <a:endParaRPr lang="en-US" dirty="0"/>
              </a:p>
              <a:p>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59" t="-122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2E91E3B-804C-4D26-BFD2-9FE8E5243075}" type="datetime4">
              <a:rPr lang="en-US" smtClean="0"/>
              <a:pPr/>
              <a:t>March 26, 2021</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23</a:t>
            </a:fld>
            <a:endParaRPr lang="en-US"/>
          </a:p>
        </p:txBody>
      </p:sp>
    </p:spTree>
    <p:extLst>
      <p:ext uri="{BB962C8B-B14F-4D97-AF65-F5344CB8AC3E}">
        <p14:creationId xmlns:p14="http://schemas.microsoft.com/office/powerpoint/2010/main" xmlns="" val="3527782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normAutofit/>
              </a:bodyPr>
              <a:lstStyle/>
              <a:p>
                <a:pPr lvl="0"/>
                <a:r>
                  <a:rPr lang="en-US" dirty="0"/>
                  <a:t>The momentum of a particle according to de-Broglie formula can be written as (k is the wave vector of the wave associated)</a:t>
                </a:r>
              </a:p>
              <a:p>
                <a:pPr marL="457200" lvl="0" indent="-457200">
                  <a:buFont typeface="+mj-lt"/>
                  <a:buAutoNum type="alphaLcParenR"/>
                </a:pPr>
                <a14:m>
                  <m:oMath xmlns:m="http://schemas.openxmlformats.org/officeDocument/2006/math">
                    <m:r>
                      <a:rPr lang="en-US" i="1">
                        <a:latin typeface="Cambria Math" panose="02040503050406030204" pitchFamily="18" charset="0"/>
                      </a:rPr>
                      <m:t>ℏ</m:t>
                    </m:r>
                    <m:r>
                      <a:rPr lang="en-US" i="1">
                        <a:latin typeface="Cambria Math" panose="02040503050406030204" pitchFamily="18" charset="0"/>
                      </a:rPr>
                      <m:t>𝑘</m:t>
                    </m:r>
                  </m:oMath>
                </a14:m>
                <a:endParaRPr lang="en-US" dirty="0"/>
              </a:p>
              <a:p>
                <a:pPr marL="457200" lvl="0" indent="-457200">
                  <a:buFont typeface="+mj-lt"/>
                  <a:buAutoNum type="alphaLcParenR"/>
                </a:pPr>
                <a14:m>
                  <m:oMath xmlns:m="http://schemas.openxmlformats.org/officeDocument/2006/math">
                    <m:r>
                      <a:rPr lang="en-US" i="1">
                        <a:latin typeface="Cambria Math" panose="02040503050406030204" pitchFamily="18" charset="0"/>
                      </a:rPr>
                      <m:t>ℏ/</m:t>
                    </m:r>
                    <m:r>
                      <a:rPr lang="en-US" i="1">
                        <a:latin typeface="Cambria Math" panose="02040503050406030204" pitchFamily="18" charset="0"/>
                      </a:rPr>
                      <m:t>𝑘</m:t>
                    </m:r>
                  </m:oMath>
                </a14:m>
                <a:endParaRPr lang="en-US" dirty="0"/>
              </a:p>
              <a:p>
                <a:pPr marL="457200" lvl="0" indent="-457200">
                  <a:buFont typeface="+mj-lt"/>
                  <a:buAutoNum type="alphaLcParenR"/>
                </a:pPr>
                <a14:m>
                  <m:oMath xmlns:m="http://schemas.openxmlformats.org/officeDocument/2006/math">
                    <m:r>
                      <a:rPr lang="en-US" i="1">
                        <a:latin typeface="Cambria Math" panose="02040503050406030204" pitchFamily="18" charset="0"/>
                      </a:rPr>
                      <m:t>ℏ/</m:t>
                    </m:r>
                    <m:r>
                      <a:rPr lang="en-US" i="1">
                        <a:latin typeface="Cambria Math" panose="02040503050406030204" pitchFamily="18" charset="0"/>
                      </a:rPr>
                      <m:t>𝜆</m:t>
                    </m:r>
                  </m:oMath>
                </a14:m>
                <a:endParaRPr lang="en-US" dirty="0"/>
              </a:p>
              <a:p>
                <a:pPr marL="457200" lvl="0" indent="-457200">
                  <a:buFont typeface="+mj-lt"/>
                  <a:buAutoNum type="alphaLcParenR"/>
                </a:pPr>
                <a:r>
                  <a:rPr lang="en-US" dirty="0"/>
                  <a:t>None of these </a:t>
                </a:r>
              </a:p>
              <a:p>
                <a:pPr marL="0" indent="0">
                  <a:buNone/>
                </a:pPr>
                <a:r>
                  <a:rPr lang="en-US" dirty="0"/>
                  <a:t> </a:t>
                </a:r>
              </a:p>
              <a:p>
                <a:pPr lvl="0"/>
                <a:r>
                  <a:rPr lang="en-US" dirty="0"/>
                  <a:t>The group velocity is </a:t>
                </a:r>
              </a:p>
              <a:p>
                <a:pPr marL="457200" indent="-457200">
                  <a:buFont typeface="+mj-lt"/>
                  <a:buAutoNum type="alphaLcParenR"/>
                </a:pPr>
                <a:r>
                  <a:rPr lang="en-US" dirty="0"/>
                  <a:t>Equal to the phase velocity</a:t>
                </a:r>
              </a:p>
              <a:p>
                <a:pPr marL="457200" indent="-457200">
                  <a:buFont typeface="+mj-lt"/>
                  <a:buAutoNum type="alphaLcParenR"/>
                </a:pPr>
                <a:r>
                  <a:rPr lang="en-US" dirty="0"/>
                  <a:t>Equal to the light velocity</a:t>
                </a:r>
              </a:p>
              <a:p>
                <a:pPr marL="457200" indent="-457200">
                  <a:buFont typeface="+mj-lt"/>
                  <a:buAutoNum type="alphaLcParenR"/>
                </a:pPr>
                <a:r>
                  <a:rPr lang="en-US" dirty="0"/>
                  <a:t>Equal to the particle velocity</a:t>
                </a:r>
              </a:p>
              <a:p>
                <a:pPr marL="457200" indent="-457200">
                  <a:buFont typeface="+mj-lt"/>
                  <a:buAutoNum type="alphaLcParenR"/>
                </a:pPr>
                <a:r>
                  <a:rPr lang="en-US" dirty="0"/>
                  <a:t>None of these</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68" t="-145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2E91E3B-804C-4D26-BFD2-9FE8E5243075}" type="datetime4">
              <a:rPr lang="en-US" smtClean="0"/>
              <a:pPr/>
              <a:t>March 26, 2021</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24</a:t>
            </a:fld>
            <a:endParaRPr lang="en-US"/>
          </a:p>
        </p:txBody>
      </p:sp>
    </p:spTree>
    <p:extLst>
      <p:ext uri="{BB962C8B-B14F-4D97-AF65-F5344CB8AC3E}">
        <p14:creationId xmlns:p14="http://schemas.microsoft.com/office/powerpoint/2010/main" xmlns="" val="42371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normAutofit/>
              </a:bodyPr>
              <a:lstStyle/>
              <a:p>
                <a:pPr lvl="0"/>
                <a:r>
                  <a:rPr lang="en-US" dirty="0"/>
                  <a:t>The velocity of matter wave is</a:t>
                </a:r>
              </a:p>
              <a:p>
                <a:pPr marL="457200" lvl="0" indent="-457200">
                  <a:buFont typeface="+mj-lt"/>
                  <a:buAutoNum type="alphaLcParenR"/>
                </a:pPr>
                <a14:m>
                  <m:oMath xmlns:m="http://schemas.openxmlformats.org/officeDocument/2006/math">
                    <m:r>
                      <a:rPr lang="en-US" i="1">
                        <a:latin typeface="Cambria Math" panose="02040503050406030204" pitchFamily="18" charset="0"/>
                      </a:rPr>
                      <m:t>&gt;</m:t>
                    </m:r>
                    <m:r>
                      <a:rPr lang="en-US" i="1">
                        <a:latin typeface="Cambria Math" panose="02040503050406030204" pitchFamily="18" charset="0"/>
                      </a:rPr>
                      <m:t>𝑐</m:t>
                    </m:r>
                  </m:oMath>
                </a14:m>
                <a:endParaRPr lang="en-US" dirty="0"/>
              </a:p>
              <a:p>
                <a:pPr marL="457200" lvl="0" indent="-457200">
                  <a:buFont typeface="+mj-lt"/>
                  <a:buAutoNum type="alphaLcParenR"/>
                </a:pP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𝑐</m:t>
                    </m:r>
                  </m:oMath>
                </a14:m>
                <a:endParaRPr lang="en-US" dirty="0"/>
              </a:p>
              <a:p>
                <a:pPr marL="457200" lvl="0" indent="-457200">
                  <a:buFont typeface="+mj-lt"/>
                  <a:buAutoNum type="alphaLcParenR"/>
                </a:pPr>
                <a14:m>
                  <m:oMath xmlns:m="http://schemas.openxmlformats.org/officeDocument/2006/math">
                    <m:r>
                      <a:rPr lang="en-US" i="1">
                        <a:latin typeface="Cambria Math" panose="02040503050406030204" pitchFamily="18" charset="0"/>
                      </a:rPr>
                      <m:t>&lt;</m:t>
                    </m:r>
                    <m:r>
                      <a:rPr lang="en-US" i="1">
                        <a:latin typeface="Cambria Math" panose="02040503050406030204" pitchFamily="18" charset="0"/>
                      </a:rPr>
                      <m:t>𝑐</m:t>
                    </m:r>
                  </m:oMath>
                </a14:m>
                <a:endParaRPr lang="en-US" dirty="0"/>
              </a:p>
              <a:p>
                <a:pPr marL="457200" lvl="0" indent="-457200">
                  <a:buFont typeface="+mj-lt"/>
                  <a:buAutoNum type="alphaLcParenR"/>
                </a:pPr>
                <a14:m>
                  <m:oMath xmlns:m="http://schemas.openxmlformats.org/officeDocument/2006/math">
                    <m:r>
                      <m:rPr>
                        <m:sty m:val="p"/>
                      </m:rPr>
                      <a:rPr lang="en-US">
                        <a:latin typeface="Cambria Math" panose="02040503050406030204" pitchFamily="18" charset="0"/>
                      </a:rPr>
                      <m:t>None</m:t>
                    </m:r>
                    <m:r>
                      <a:rPr lang="en-US">
                        <a:latin typeface="Cambria Math" panose="02040503050406030204" pitchFamily="18" charset="0"/>
                      </a:rPr>
                      <m:t> </m:t>
                    </m:r>
                    <m:r>
                      <m:rPr>
                        <m:sty m:val="p"/>
                      </m:rPr>
                      <a:rPr lang="en-US">
                        <a:latin typeface="Cambria Math" panose="02040503050406030204" pitchFamily="18" charset="0"/>
                      </a:rPr>
                      <m:t>of</m:t>
                    </m:r>
                    <m:r>
                      <a:rPr lang="en-US">
                        <a:latin typeface="Cambria Math" panose="02040503050406030204" pitchFamily="18" charset="0"/>
                      </a:rPr>
                      <m:t> </m:t>
                    </m:r>
                    <m:r>
                      <m:rPr>
                        <m:sty m:val="p"/>
                      </m:rPr>
                      <a:rPr lang="en-US">
                        <a:latin typeface="Cambria Math" panose="02040503050406030204" pitchFamily="18" charset="0"/>
                      </a:rPr>
                      <m:t>these</m:t>
                    </m:r>
                  </m:oMath>
                </a14:m>
                <a:endParaRPr lang="en-US" dirty="0"/>
              </a:p>
              <a:p>
                <a:endParaRPr lang="en-US" dirty="0"/>
              </a:p>
              <a:p>
                <a:pPr lvl="0"/>
                <a:r>
                  <a:rPr lang="en-US" dirty="0"/>
                  <a:t>If the kinetic energy of a particle is E, then the de-Broglie wavelength is expressed as</a:t>
                </a:r>
              </a:p>
              <a:p>
                <a:pPr marL="457200" lvl="0" indent="-457200">
                  <a:buFont typeface="+mj-lt"/>
                  <a:buAutoNum type="alphaLcParenR"/>
                </a:pPr>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m:t>
                    </m:r>
                    <m:r>
                      <a:rPr lang="en-US" i="1">
                        <a:latin typeface="Cambria Math" panose="02040503050406030204" pitchFamily="18" charset="0"/>
                      </a:rPr>
                      <m:t>h</m:t>
                    </m:r>
                    <m: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3</m:t>
                        </m:r>
                        <m:r>
                          <a:rPr lang="en-US" i="1">
                            <a:latin typeface="Cambria Math" panose="02040503050406030204" pitchFamily="18" charset="0"/>
                          </a:rPr>
                          <m:t>𝑚𝐸</m:t>
                        </m:r>
                      </m:e>
                    </m:rad>
                  </m:oMath>
                </a14:m>
                <a:endParaRPr lang="en-US" dirty="0"/>
              </a:p>
              <a:p>
                <a:pPr marL="457200" lvl="0" indent="-457200">
                  <a:buFont typeface="+mj-lt"/>
                  <a:buAutoNum type="alphaLcParenR"/>
                </a:pPr>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m:t>
                    </m:r>
                    <m:r>
                      <a:rPr lang="en-US" i="1">
                        <a:latin typeface="Cambria Math" panose="02040503050406030204" pitchFamily="18" charset="0"/>
                      </a:rPr>
                      <m:t>h</m:t>
                    </m:r>
                    <m:r>
                      <a:rPr lang="en-US" i="1">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2</m:t>
                            </m:r>
                          </m:den>
                        </m:f>
                        <m:r>
                          <a:rPr lang="en-US" i="1">
                            <a:latin typeface="Cambria Math" panose="02040503050406030204" pitchFamily="18" charset="0"/>
                          </a:rPr>
                          <m:t>𝑚𝐸</m:t>
                        </m:r>
                      </m:e>
                    </m:rad>
                  </m:oMath>
                </a14:m>
                <a:endParaRPr lang="en-US" dirty="0"/>
              </a:p>
              <a:p>
                <a:pPr marL="457200" lvl="0" indent="-457200">
                  <a:buFont typeface="+mj-lt"/>
                  <a:buAutoNum type="alphaLcParenR"/>
                </a:pPr>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m:t>
                    </m:r>
                    <m:r>
                      <a:rPr lang="en-US" i="1">
                        <a:latin typeface="Cambria Math" panose="02040503050406030204" pitchFamily="18" charset="0"/>
                      </a:rPr>
                      <m:t>h</m:t>
                    </m:r>
                    <m: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5</m:t>
                        </m:r>
                        <m:r>
                          <a:rPr lang="en-US" i="1">
                            <a:latin typeface="Cambria Math" panose="02040503050406030204" pitchFamily="18" charset="0"/>
                          </a:rPr>
                          <m:t>𝑚𝐸</m:t>
                        </m:r>
                      </m:e>
                    </m:rad>
                  </m:oMath>
                </a14:m>
                <a:endParaRPr lang="en-US" dirty="0"/>
              </a:p>
              <a:p>
                <a:pPr marL="457200" lvl="0" indent="-457200">
                  <a:buFont typeface="+mj-lt"/>
                  <a:buAutoNum type="alphaLcParenR"/>
                </a:pPr>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m:t>
                    </m:r>
                    <m:r>
                      <a:rPr lang="en-US" i="1">
                        <a:latin typeface="Cambria Math" panose="02040503050406030204" pitchFamily="18" charset="0"/>
                      </a:rPr>
                      <m:t>h</m:t>
                    </m:r>
                    <m: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rPr>
                          <m:t>𝑚𝐸</m:t>
                        </m:r>
                      </m:e>
                    </m:rad>
                  </m:oMath>
                </a14:m>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14" t="-145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2E91E3B-804C-4D26-BFD2-9FE8E5243075}" type="datetime4">
              <a:rPr lang="en-US" smtClean="0"/>
              <a:pPr/>
              <a:t>March 26, 2021</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25</a:t>
            </a:fld>
            <a:endParaRPr lang="en-US"/>
          </a:p>
        </p:txBody>
      </p:sp>
    </p:spTree>
    <p:extLst>
      <p:ext uri="{BB962C8B-B14F-4D97-AF65-F5344CB8AC3E}">
        <p14:creationId xmlns:p14="http://schemas.microsoft.com/office/powerpoint/2010/main" xmlns="" val="2238603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normAutofit lnSpcReduction="10000"/>
              </a:bodyPr>
              <a:lstStyle/>
              <a:p>
                <a:pPr lvl="0"/>
                <a:r>
                  <a:rPr lang="en-US" dirty="0"/>
                  <a:t>A material particle is in thermal equilibrium at temperature T. The wavelength of de-Broglie wave associated with it is </a:t>
                </a:r>
              </a:p>
              <a:p>
                <a:pPr marL="457200" lvl="0" indent="-457200">
                  <a:buFont typeface="+mj-lt"/>
                  <a:buAutoNum type="alphaLcParenR"/>
                </a:pPr>
                <a14:m>
                  <m:oMath xmlns:m="http://schemas.openxmlformats.org/officeDocument/2006/math">
                    <m:r>
                      <a:rPr lang="en-US" i="1">
                        <a:latin typeface="Cambria Math" panose="02040503050406030204" pitchFamily="18" charset="0"/>
                      </a:rPr>
                      <m:t>h</m:t>
                    </m:r>
                    <m: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rPr>
                          <m:t>𝑘𝑇</m:t>
                        </m:r>
                      </m:e>
                    </m:rad>
                  </m:oMath>
                </a14:m>
                <a:endParaRPr lang="en-US" i="1" dirty="0"/>
              </a:p>
              <a:p>
                <a:pPr marL="457200" lvl="0" indent="-457200">
                  <a:buFont typeface="+mj-lt"/>
                  <a:buAutoNum type="alphaLcParenR"/>
                </a:pPr>
                <a14:m>
                  <m:oMath xmlns:m="http://schemas.openxmlformats.org/officeDocument/2006/math">
                    <m:r>
                      <a:rPr lang="en-US" i="1">
                        <a:latin typeface="Cambria Math" panose="02040503050406030204" pitchFamily="18" charset="0"/>
                      </a:rPr>
                      <m:t>h</m:t>
                    </m:r>
                    <m: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rPr>
                          <m:t>𝜋</m:t>
                        </m:r>
                        <m:r>
                          <a:rPr lang="en-US" i="1">
                            <a:latin typeface="Cambria Math" panose="02040503050406030204" pitchFamily="18" charset="0"/>
                          </a:rPr>
                          <m:t>𝑘𝑇</m:t>
                        </m:r>
                      </m:e>
                    </m:rad>
                  </m:oMath>
                </a14:m>
                <a:endParaRPr lang="en-US" i="1" dirty="0"/>
              </a:p>
              <a:p>
                <a:pPr marL="457200" lvl="0" indent="-457200">
                  <a:buFont typeface="+mj-lt"/>
                  <a:buAutoNum type="alphaLcParenR"/>
                </a:pPr>
                <a14:m>
                  <m:oMath xmlns:m="http://schemas.openxmlformats.org/officeDocument/2006/math">
                    <m:r>
                      <a:rPr lang="en-US" i="1">
                        <a:latin typeface="Cambria Math" panose="02040503050406030204" pitchFamily="18" charset="0"/>
                      </a:rPr>
                      <m:t>h</m:t>
                    </m:r>
                    <m: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3</m:t>
                        </m:r>
                        <m:r>
                          <a:rPr lang="en-US" i="1">
                            <a:latin typeface="Cambria Math" panose="02040503050406030204" pitchFamily="18" charset="0"/>
                          </a:rPr>
                          <m:t>𝑚𝑘𝑇</m:t>
                        </m:r>
                      </m:e>
                    </m:rad>
                  </m:oMath>
                </a14:m>
                <a:endParaRPr lang="en-US" i="1" dirty="0"/>
              </a:p>
              <a:p>
                <a:pPr marL="457200" lvl="0" indent="-457200">
                  <a:buFont typeface="+mj-lt"/>
                  <a:buAutoNum type="alphaLcParenR"/>
                </a:pPr>
                <a14:m>
                  <m:oMath xmlns:m="http://schemas.openxmlformats.org/officeDocument/2006/math">
                    <m:r>
                      <a:rPr lang="en-US" i="1">
                        <a:latin typeface="Cambria Math" panose="02040503050406030204" pitchFamily="18" charset="0"/>
                      </a:rPr>
                      <m:t>h</m:t>
                    </m:r>
                    <m: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4</m:t>
                        </m:r>
                        <m:sSup>
                          <m:sSupPr>
                            <m:ctrlPr>
                              <a:rPr lang="en-US" i="1">
                                <a:latin typeface="Cambria Math" panose="02040503050406030204" pitchFamily="18" charset="0"/>
                              </a:rPr>
                            </m:ctrlPr>
                          </m:sSupPr>
                          <m:e>
                            <m:r>
                              <a:rPr lang="en-US" i="1">
                                <a:latin typeface="Cambria Math" panose="02040503050406030204" pitchFamily="18" charset="0"/>
                              </a:rPr>
                              <m:t>𝜋</m:t>
                            </m:r>
                          </m:e>
                          <m:sup>
                            <m:r>
                              <a:rPr lang="en-US" i="1">
                                <a:latin typeface="Cambria Math" panose="02040503050406030204" pitchFamily="18" charset="0"/>
                              </a:rPr>
                              <m:t>2</m:t>
                            </m:r>
                          </m:sup>
                        </m:sSup>
                        <m:r>
                          <a:rPr lang="en-US" i="1">
                            <a:latin typeface="Cambria Math" panose="02040503050406030204" pitchFamily="18" charset="0"/>
                          </a:rPr>
                          <m:t>𝑘𝑇</m:t>
                        </m:r>
                      </m:e>
                    </m:rad>
                  </m:oMath>
                </a14:m>
                <a:r>
                  <a:rPr lang="en-US" i="1" dirty="0"/>
                  <a:t/>
                </a:r>
              </a:p>
              <a:p>
                <a:endParaRPr lang="en-US" dirty="0"/>
              </a:p>
              <a:p>
                <a:pPr lvl="0"/>
                <a:r>
                  <a:rPr lang="en-US" dirty="0"/>
                  <a:t>The wavelength associated with an electron accelerated through a potential difference of V volts is</a:t>
                </a:r>
              </a:p>
              <a:p>
                <a:pPr marL="457200" lvl="0" indent="-457200">
                  <a:buFont typeface="+mj-lt"/>
                  <a:buAutoNum type="alphaLcParenR"/>
                </a:pPr>
                <a14:m>
                  <m:oMath xmlns:m="http://schemas.openxmlformats.org/officeDocument/2006/math">
                    <m:r>
                      <a:rPr lang="en-US" i="0">
                        <a:latin typeface="Cambria Math" panose="02040503050406030204" pitchFamily="18" charset="0"/>
                      </a:rPr>
                      <m:t>12.27/</m:t>
                    </m:r>
                    <m:rad>
                      <m:radPr>
                        <m:degHide m:val="on"/>
                        <m:ctrlPr>
                          <a:rPr lang="en-US" i="1">
                            <a:latin typeface="Cambria Math" panose="02040503050406030204" pitchFamily="18" charset="0"/>
                          </a:rPr>
                        </m:ctrlPr>
                      </m:radPr>
                      <m:deg/>
                      <m:e>
                        <m:r>
                          <m:rPr>
                            <m:sty m:val="p"/>
                          </m:rPr>
                          <a:rPr lang="en-US" i="0">
                            <a:latin typeface="Cambria Math" panose="02040503050406030204" pitchFamily="18" charset="0"/>
                          </a:rPr>
                          <m:t>V</m:t>
                        </m:r>
                      </m:e>
                    </m:rad>
                  </m:oMath>
                </a14:m>
                <a:r>
                  <a:rPr lang="en-US" dirty="0"/>
                  <a:t> Å</a:t>
                </a:r>
              </a:p>
              <a:p>
                <a:pPr marL="457200" lvl="0" indent="-457200">
                  <a:buFont typeface="+mj-lt"/>
                  <a:buAutoNum type="alphaLcParenR"/>
                </a:pPr>
                <a14:m>
                  <m:oMath xmlns:m="http://schemas.openxmlformats.org/officeDocument/2006/math">
                    <m:r>
                      <a:rPr lang="en-US" i="0">
                        <a:latin typeface="Cambria Math" panose="02040503050406030204" pitchFamily="18" charset="0"/>
                      </a:rPr>
                      <m:t>12.27/</m:t>
                    </m:r>
                    <m:rad>
                      <m:radPr>
                        <m:degHide m:val="on"/>
                        <m:ctrlPr>
                          <a:rPr lang="en-US" i="1">
                            <a:latin typeface="Cambria Math" panose="02040503050406030204" pitchFamily="18" charset="0"/>
                          </a:rPr>
                        </m:ctrlPr>
                      </m:radPr>
                      <m:deg/>
                      <m:e>
                        <m:r>
                          <m:rPr>
                            <m:sty m:val="p"/>
                          </m:rPr>
                          <a:rPr lang="en-US" i="0">
                            <a:latin typeface="Cambria Math" panose="02040503050406030204" pitchFamily="18" charset="0"/>
                          </a:rPr>
                          <m:t>V</m:t>
                        </m:r>
                      </m:e>
                    </m:rad>
                  </m:oMath>
                </a14:m>
                <a:r>
                  <a:rPr lang="en-US" dirty="0"/>
                  <a:t> nm</a:t>
                </a:r>
              </a:p>
              <a:p>
                <a:pPr marL="457200" lvl="0" indent="-457200">
                  <a:buFont typeface="+mj-lt"/>
                  <a:buAutoNum type="alphaLcParenR"/>
                </a:pPr>
                <a14:m>
                  <m:oMath xmlns:m="http://schemas.openxmlformats.org/officeDocument/2006/math">
                    <m:r>
                      <a:rPr lang="en-US" i="0">
                        <a:latin typeface="Cambria Math" panose="02040503050406030204" pitchFamily="18" charset="0"/>
                      </a:rPr>
                      <m:t>13.27/</m:t>
                    </m:r>
                    <m:rad>
                      <m:radPr>
                        <m:degHide m:val="on"/>
                        <m:ctrlPr>
                          <a:rPr lang="en-US" i="1">
                            <a:latin typeface="Cambria Math" panose="02040503050406030204" pitchFamily="18" charset="0"/>
                          </a:rPr>
                        </m:ctrlPr>
                      </m:radPr>
                      <m:deg/>
                      <m:e>
                        <m:r>
                          <m:rPr>
                            <m:sty m:val="p"/>
                          </m:rPr>
                          <a:rPr lang="en-US" i="0">
                            <a:latin typeface="Cambria Math" panose="02040503050406030204" pitchFamily="18" charset="0"/>
                          </a:rPr>
                          <m:t>V</m:t>
                        </m:r>
                      </m:e>
                    </m:rad>
                  </m:oMath>
                </a14:m>
                <a:r>
                  <a:rPr lang="en-US" dirty="0"/>
                  <a:t> Å</a:t>
                </a:r>
              </a:p>
              <a:p>
                <a:pPr marL="457200" lvl="0" indent="-457200">
                  <a:buFont typeface="+mj-lt"/>
                  <a:buAutoNum type="alphaLcParenR"/>
                </a:pPr>
                <a14:m>
                  <m:oMath xmlns:m="http://schemas.openxmlformats.org/officeDocument/2006/math">
                    <m:r>
                      <a:rPr lang="en-US" i="0">
                        <a:latin typeface="Cambria Math" panose="02040503050406030204" pitchFamily="18" charset="0"/>
                      </a:rPr>
                      <m:t>13.27/</m:t>
                    </m:r>
                    <m:rad>
                      <m:radPr>
                        <m:degHide m:val="on"/>
                        <m:ctrlPr>
                          <a:rPr lang="en-US" i="1">
                            <a:latin typeface="Cambria Math" panose="02040503050406030204" pitchFamily="18" charset="0"/>
                          </a:rPr>
                        </m:ctrlPr>
                      </m:radPr>
                      <m:deg/>
                      <m:e>
                        <m:r>
                          <m:rPr>
                            <m:sty m:val="p"/>
                          </m:rPr>
                          <a:rPr lang="en-US" i="0">
                            <a:latin typeface="Cambria Math" panose="02040503050406030204" pitchFamily="18" charset="0"/>
                          </a:rPr>
                          <m:t>V</m:t>
                        </m:r>
                      </m:e>
                    </m:rad>
                  </m:oMath>
                </a14:m>
                <a:r>
                  <a:rPr lang="en-US" dirty="0"/>
                  <a:t> nm</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14" t="-189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2E91E3B-804C-4D26-BFD2-9FE8E5243075}" type="datetime4">
              <a:rPr lang="en-US" smtClean="0"/>
              <a:pPr/>
              <a:t>March 26, 2021</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26</a:t>
            </a:fld>
            <a:endParaRPr lang="en-US"/>
          </a:p>
        </p:txBody>
      </p:sp>
    </p:spTree>
    <p:extLst>
      <p:ext uri="{BB962C8B-B14F-4D97-AF65-F5344CB8AC3E}">
        <p14:creationId xmlns:p14="http://schemas.microsoft.com/office/powerpoint/2010/main" xmlns="" val="25586240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a:t>An electron is accelerated through a potential difference of 100 volts. The de-Broglie wavelength associated is</a:t>
            </a:r>
          </a:p>
          <a:p>
            <a:pPr marL="457200" lvl="0" indent="-457200">
              <a:buFont typeface="+mj-lt"/>
              <a:buAutoNum type="alphaLcParenR"/>
            </a:pPr>
            <a:r>
              <a:rPr lang="en-US" dirty="0"/>
              <a:t>1.227 Å</a:t>
            </a:r>
          </a:p>
          <a:p>
            <a:pPr marL="457200" lvl="0" indent="-457200">
              <a:buFont typeface="+mj-lt"/>
              <a:buAutoNum type="alphaLcParenR"/>
            </a:pPr>
            <a:r>
              <a:rPr lang="en-US" dirty="0"/>
              <a:t>1.227 nm</a:t>
            </a:r>
          </a:p>
          <a:p>
            <a:pPr marL="457200" lvl="0" indent="-457200">
              <a:buFont typeface="+mj-lt"/>
              <a:buAutoNum type="alphaLcParenR"/>
            </a:pPr>
            <a:r>
              <a:rPr lang="en-US" dirty="0"/>
              <a:t>5 m</a:t>
            </a:r>
          </a:p>
          <a:p>
            <a:pPr marL="457200" lvl="0" indent="-457200">
              <a:buFont typeface="+mj-lt"/>
              <a:buAutoNum type="alphaLcParenR"/>
            </a:pPr>
            <a:r>
              <a:rPr lang="en-US" dirty="0"/>
              <a:t>None of these </a:t>
            </a:r>
          </a:p>
          <a:p>
            <a:endParaRPr lang="en-US" dirty="0"/>
          </a:p>
        </p:txBody>
      </p:sp>
      <p:sp>
        <p:nvSpPr>
          <p:cNvPr id="4" name="Date Placeholder 3"/>
          <p:cNvSpPr>
            <a:spLocks noGrp="1"/>
          </p:cNvSpPr>
          <p:nvPr>
            <p:ph type="dt" sz="half" idx="10"/>
          </p:nvPr>
        </p:nvSpPr>
        <p:spPr/>
        <p:txBody>
          <a:bodyPr/>
          <a:lstStyle/>
          <a:p>
            <a:fld id="{62E91E3B-804C-4D26-BFD2-9FE8E5243075}" type="datetime4">
              <a:rPr lang="en-US" smtClean="0"/>
              <a:pPr/>
              <a:t>March 26, 2021</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27</a:t>
            </a:fld>
            <a:endParaRPr lang="en-US"/>
          </a:p>
        </p:txBody>
      </p:sp>
    </p:spTree>
    <p:extLst>
      <p:ext uri="{BB962C8B-B14F-4D97-AF65-F5344CB8AC3E}">
        <p14:creationId xmlns:p14="http://schemas.microsoft.com/office/powerpoint/2010/main" xmlns="" val="376794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EA9EAC4-11F9-4FE3-8109-670697515FAB}" type="slidenum">
              <a:rPr lang="en-US" smtClean="0"/>
              <a:pPr/>
              <a:t>28</a:t>
            </a:fld>
            <a:endParaRPr lang="en-US"/>
          </a:p>
        </p:txBody>
      </p:sp>
      <p:sp>
        <p:nvSpPr>
          <p:cNvPr id="5" name="Rectangle 4"/>
          <p:cNvSpPr/>
          <p:nvPr/>
        </p:nvSpPr>
        <p:spPr>
          <a:xfrm>
            <a:off x="123824" y="783967"/>
            <a:ext cx="11925301" cy="707886"/>
          </a:xfrm>
          <a:prstGeom prst="rect">
            <a:avLst/>
          </a:prstGeom>
        </p:spPr>
        <p:txBody>
          <a:bodyPr wrap="square">
            <a:spAutoFit/>
          </a:bodyPr>
          <a:lstStyle/>
          <a:p>
            <a:r>
              <a:rPr lang="en-US" sz="2000" dirty="0"/>
              <a:t>Precise determination of position and momentum </a:t>
            </a:r>
            <a:r>
              <a:rPr lang="en-US" sz="2000" b="1" dirty="0"/>
              <a:t>simultaneously</a:t>
            </a:r>
            <a:r>
              <a:rPr lang="en-US" sz="2000" dirty="0"/>
              <a:t> of a moving particle is not possible. </a:t>
            </a:r>
          </a:p>
          <a:p>
            <a:r>
              <a:rPr lang="en-US" sz="2000" dirty="0"/>
              <a:t>It has a fundamental limit.</a:t>
            </a:r>
          </a:p>
        </p:txBody>
      </p:sp>
      <p:sp>
        <p:nvSpPr>
          <p:cNvPr id="3" name="Date Placeholder 2"/>
          <p:cNvSpPr>
            <a:spLocks noGrp="1"/>
          </p:cNvSpPr>
          <p:nvPr>
            <p:ph type="dt" sz="half" idx="10"/>
          </p:nvPr>
        </p:nvSpPr>
        <p:spPr/>
        <p:txBody>
          <a:bodyPr/>
          <a:lstStyle/>
          <a:p>
            <a:fld id="{20210290-271E-4B39-94D2-0CC1E1F42467}" type="datetime4">
              <a:rPr lang="en-US" smtClean="0"/>
              <a:pPr/>
              <a:t>March 26, 2021</a:t>
            </a:fld>
            <a:endParaRPr lang="en-US"/>
          </a:p>
        </p:txBody>
      </p:sp>
      <p:sp>
        <p:nvSpPr>
          <p:cNvPr id="6" name="Footer Placeholder 5"/>
          <p:cNvSpPr>
            <a:spLocks noGrp="1"/>
          </p:cNvSpPr>
          <p:nvPr>
            <p:ph type="ftr" sz="quarter" idx="11"/>
          </p:nvPr>
        </p:nvSpPr>
        <p:spPr/>
        <p:txBody>
          <a:bodyPr/>
          <a:lstStyle/>
          <a:p>
            <a:r>
              <a:rPr lang="en-US"/>
              <a:t>PHY109 (ENGINEERING PHYSICS)</a:t>
            </a:r>
          </a:p>
        </p:txBody>
      </p:sp>
      <p:sp>
        <p:nvSpPr>
          <p:cNvPr id="7" name="Rectangle 6"/>
          <p:cNvSpPr/>
          <p:nvPr/>
        </p:nvSpPr>
        <p:spPr>
          <a:xfrm>
            <a:off x="2419872" y="33358"/>
            <a:ext cx="6954917" cy="584775"/>
          </a:xfrm>
          <a:prstGeom prst="rect">
            <a:avLst/>
          </a:prstGeom>
        </p:spPr>
        <p:txBody>
          <a:bodyPr wrap="none">
            <a:spAutoFit/>
          </a:bodyPr>
          <a:lstStyle/>
          <a:p>
            <a:pPr lvl="0"/>
            <a:r>
              <a:rPr lang="en-US" sz="3200" b="1" dirty="0">
                <a:latin typeface="Arial" panose="020B0604020202020204" pitchFamily="34" charset="0"/>
                <a:cs typeface="Arial" panose="020B0604020202020204" pitchFamily="34" charset="0"/>
              </a:rPr>
              <a:t>Heisenberg’s Uncertainty Principle</a:t>
            </a:r>
          </a:p>
        </p:txBody>
      </p:sp>
      <p:pic>
        <p:nvPicPr>
          <p:cNvPr id="4" name="Picture 3"/>
          <p:cNvPicPr>
            <a:picLocks noChangeAspect="1"/>
          </p:cNvPicPr>
          <p:nvPr/>
        </p:nvPicPr>
        <p:blipFill>
          <a:blip r:embed="rId2"/>
          <a:stretch>
            <a:fillRect/>
          </a:stretch>
        </p:blipFill>
        <p:spPr>
          <a:xfrm>
            <a:off x="4156232" y="1181459"/>
            <a:ext cx="3066604" cy="1780248"/>
          </a:xfrm>
          <a:prstGeom prst="rect">
            <a:avLst/>
          </a:prstGeom>
        </p:spPr>
      </p:pic>
      <p:pic>
        <p:nvPicPr>
          <p:cNvPr id="8" name="Picture 7"/>
          <p:cNvPicPr>
            <a:picLocks noChangeAspect="1"/>
          </p:cNvPicPr>
          <p:nvPr/>
        </p:nvPicPr>
        <p:blipFill>
          <a:blip r:embed="rId3"/>
          <a:stretch>
            <a:fillRect/>
          </a:stretch>
        </p:blipFill>
        <p:spPr>
          <a:xfrm>
            <a:off x="4274229" y="3774255"/>
            <a:ext cx="3087154" cy="1942251"/>
          </a:xfrm>
          <a:prstGeom prst="rect">
            <a:avLst/>
          </a:prstGeom>
        </p:spPr>
      </p:pic>
      <p:sp>
        <p:nvSpPr>
          <p:cNvPr id="11" name="Rectangle 10"/>
          <p:cNvSpPr/>
          <p:nvPr/>
        </p:nvSpPr>
        <p:spPr>
          <a:xfrm>
            <a:off x="1339273" y="3201693"/>
            <a:ext cx="8883262" cy="646331"/>
          </a:xfrm>
          <a:prstGeom prst="rect">
            <a:avLst/>
          </a:prstGeom>
        </p:spPr>
        <p:txBody>
          <a:bodyPr wrap="square">
            <a:spAutoFit/>
          </a:bodyPr>
          <a:lstStyle/>
          <a:p>
            <a:pPr algn="ctr"/>
            <a:r>
              <a:rPr lang="en-US" dirty="0"/>
              <a:t>The position of the narrow de Broglie wave can be measured precisely but wavelength (and consequently momentum) can not be measured precisely</a:t>
            </a:r>
          </a:p>
        </p:txBody>
      </p:sp>
      <p:sp>
        <p:nvSpPr>
          <p:cNvPr id="13" name="Rectangle 12"/>
          <p:cNvSpPr/>
          <p:nvPr/>
        </p:nvSpPr>
        <p:spPr>
          <a:xfrm>
            <a:off x="2419872" y="5749146"/>
            <a:ext cx="6867525" cy="646331"/>
          </a:xfrm>
          <a:prstGeom prst="rect">
            <a:avLst/>
          </a:prstGeom>
        </p:spPr>
        <p:txBody>
          <a:bodyPr wrap="square">
            <a:spAutoFit/>
          </a:bodyPr>
          <a:lstStyle/>
          <a:p>
            <a:pPr algn="ctr"/>
            <a:r>
              <a:rPr lang="en-US" dirty="0"/>
              <a:t>The wavelength (and consequently momentum) of de Broglie wave can be measured precisely but position can not be measured precisely</a:t>
            </a:r>
          </a:p>
        </p:txBody>
      </p:sp>
    </p:spTree>
    <p:extLst>
      <p:ext uri="{BB962C8B-B14F-4D97-AF65-F5344CB8AC3E}">
        <p14:creationId xmlns:p14="http://schemas.microsoft.com/office/powerpoint/2010/main" xmlns="" val="442929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838200" y="623917"/>
                <a:ext cx="11111144" cy="5460855"/>
              </a:xfrm>
            </p:spPr>
            <p:txBody>
              <a:bodyPr>
                <a:normAutofit fontScale="92500" lnSpcReduction="10000"/>
              </a:bodyPr>
              <a:lstStyle/>
              <a:p>
                <a:pPr marL="0" lvl="0" indent="0">
                  <a:buNone/>
                </a:pPr>
                <a:r>
                  <a:rPr lang="en-US" b="1" dirty="0"/>
                  <a:t>Heisenberg’s uncertainty principle: </a:t>
                </a:r>
                <a:r>
                  <a:rPr lang="en-US" dirty="0">
                    <a:ea typeface="Cambria Math" panose="02040503050406030204" pitchFamily="18" charset="0"/>
                  </a:rPr>
                  <a:t>it is impossible to measure position and momentum simultaneously to an arbitrary accuracy</a:t>
                </a:r>
              </a:p>
              <a:p>
                <a:pPr marL="0" lvl="0" indent="0">
                  <a:buNone/>
                </a:pPr>
                <a:endParaRPr lang="en-US"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𝑥</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𝑝</m:t>
                      </m:r>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h</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𝜋</m:t>
                          </m:r>
                        </m:den>
                      </m:f>
                    </m:oMath>
                  </m:oMathPara>
                </a14:m>
                <a:endParaRPr lang="en-US" dirty="0"/>
              </a:p>
              <a:p>
                <a:pPr marL="0" indent="0">
                  <a:buNone/>
                </a:pPr>
                <a:r>
                  <a:rPr lang="en-US" dirty="0"/>
                  <a:t>where,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oMath>
                </a14:m>
                <a:r>
                  <a:rPr lang="en-US" dirty="0"/>
                  <a:t> and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oMath>
                </a14:m>
                <a:r>
                  <a:rPr lang="en-US" dirty="0"/>
                  <a:t> are the uncertainties in the measurement of </a:t>
                </a:r>
                <a:r>
                  <a:rPr lang="en-US" dirty="0">
                    <a:solidFill>
                      <a:srgbClr val="FF0000"/>
                    </a:solidFill>
                  </a:rPr>
                  <a:t>position along x-axis</a:t>
                </a:r>
                <a:r>
                  <a:rPr lang="en-US" dirty="0"/>
                  <a:t> and </a:t>
                </a:r>
                <a:r>
                  <a:rPr lang="en-US" dirty="0">
                    <a:solidFill>
                      <a:srgbClr val="FF0000"/>
                    </a:solidFill>
                  </a:rPr>
                  <a:t>x-component of the momentum </a:t>
                </a:r>
                <a:r>
                  <a:rPr lang="en-US" dirty="0"/>
                  <a:t>of a particle.</a:t>
                </a:r>
              </a:p>
              <a:p>
                <a:pPr marL="0" indent="0">
                  <a:buNone/>
                </a:pPr>
                <a:endParaRPr lang="en-US" dirty="0"/>
              </a:p>
              <a:p>
                <a:pPr marL="0" indent="0">
                  <a:buNone/>
                </a:pPr>
                <a:r>
                  <a:rPr lang="en-US" dirty="0"/>
                  <a:t>For three dimension motions:</a:t>
                </a:r>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𝑥</m:t>
                        </m:r>
                      </m:sub>
                    </m:sSub>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h</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𝜋</m:t>
                        </m:r>
                      </m:den>
                    </m:f>
                  </m:oMath>
                </a14:m>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𝑦</m:t>
                        </m:r>
                      </m:sub>
                    </m:sSub>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h</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𝜋</m:t>
                        </m:r>
                      </m:den>
                    </m:f>
                  </m:oMath>
                </a14:m>
                <a:r>
                  <a:rPr lang="en-US" dirty="0"/>
                  <a:t> and </a:t>
                </a:r>
                <a14:m>
                  <m:oMath xmlns:m="http://schemas.openxmlformats.org/officeDocument/2006/math">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𝑧</m:t>
                        </m:r>
                      </m:sub>
                    </m:sSub>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h</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𝜋</m:t>
                        </m:r>
                      </m:den>
                    </m:f>
                  </m:oMath>
                </a14:m>
                <a:endParaRPr lang="en-US" dirty="0"/>
              </a:p>
              <a:p>
                <a:pPr marL="0" indent="0">
                  <a:buNone/>
                </a:pPr>
                <a:endParaRPr lang="en-US" dirty="0"/>
              </a:p>
              <a:p>
                <a:pPr marL="0" indent="0">
                  <a:buNone/>
                </a:pPr>
                <a:r>
                  <a:rPr lang="en-US" dirty="0"/>
                  <a:t>Other forms of Heisenberg’s uncertainty principle:</a:t>
                </a:r>
              </a:p>
              <a:p>
                <a:pPr marL="0" indent="0">
                  <a:buNone/>
                </a:pPr>
                <a:endParaRPr lang="en-US" i="1"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h</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𝜋</m:t>
                        </m:r>
                      </m:den>
                    </m:f>
                  </m:oMath>
                </a14:m>
                <a:r>
                  <a:rPr lang="en-US" dirty="0"/>
                  <a:t>  and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h</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𝜋</m:t>
                        </m:r>
                      </m:den>
                    </m:f>
                  </m:oMath>
                </a14:m>
                <a:r>
                  <a:rPr lang="en-US" dirty="0"/>
                  <a:t>; </a:t>
                </a:r>
                <a:r>
                  <a:rPr lang="en-US" i="1" dirty="0"/>
                  <a:t>E, t,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i="1" dirty="0"/>
                  <a:t> and L </a:t>
                </a:r>
                <a:r>
                  <a:rPr lang="en-US" dirty="0"/>
                  <a:t>are energy, time, angle and angular </a:t>
                </a:r>
              </a:p>
              <a:p>
                <a:pPr marL="0" indent="0">
                  <a:buNone/>
                </a:pPr>
                <a:r>
                  <a:rPr lang="en-US" dirty="0"/>
                  <a:t>momentum respectively.</a:t>
                </a:r>
                <a:endParaRPr lang="en-US" i="1"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623917"/>
                <a:ext cx="11111144" cy="5460855"/>
              </a:xfrm>
              <a:blipFill rotWithShape="0">
                <a:blip r:embed="rId2"/>
                <a:stretch>
                  <a:fillRect l="-604" t="-156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2E91E3B-804C-4D26-BFD2-9FE8E5243075}" type="datetime4">
              <a:rPr lang="en-US" smtClean="0"/>
              <a:pPr/>
              <a:t>March 26, 2021</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29</a:t>
            </a:fld>
            <a:endParaRPr lang="en-US"/>
          </a:p>
        </p:txBody>
      </p:sp>
    </p:spTree>
    <p:extLst>
      <p:ext uri="{BB962C8B-B14F-4D97-AF65-F5344CB8AC3E}">
        <p14:creationId xmlns:p14="http://schemas.microsoft.com/office/powerpoint/2010/main" xmlns="" val="179902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3935" y="939800"/>
            <a:ext cx="10559851" cy="5509200"/>
          </a:xfrm>
          <a:prstGeom prst="rect">
            <a:avLst/>
          </a:prstGeom>
          <a:noFill/>
        </p:spPr>
        <p:txBody>
          <a:bodyPr wrap="square" rtlCol="0">
            <a:spAutoFit/>
          </a:bodyPr>
          <a:lstStyle/>
          <a:p>
            <a:pPr marL="285664" indent="-285664">
              <a:buFont typeface="Wingdings" panose="05000000000000000000" pitchFamily="2" charset="2"/>
              <a:buChar char="§"/>
            </a:pPr>
            <a:r>
              <a:rPr lang="en-US" sz="2200" b="1" dirty="0"/>
              <a:t>Introduction</a:t>
            </a:r>
          </a:p>
          <a:p>
            <a:pPr marL="285664" indent="-285664">
              <a:buFont typeface="Wingdings" panose="05000000000000000000" pitchFamily="2" charset="2"/>
              <a:buChar char="§"/>
            </a:pPr>
            <a:endParaRPr lang="en-US" sz="2200" b="1" dirty="0"/>
          </a:p>
          <a:p>
            <a:pPr marL="285664" indent="-285664">
              <a:buFont typeface="Wingdings" panose="05000000000000000000" pitchFamily="2" charset="2"/>
              <a:buChar char="§"/>
            </a:pPr>
            <a:r>
              <a:rPr lang="en-US" sz="2200" b="1" dirty="0"/>
              <a:t>Particle Nature of light</a:t>
            </a:r>
          </a:p>
          <a:p>
            <a:pPr marL="285664" indent="-285664">
              <a:buFont typeface="Wingdings" panose="05000000000000000000" pitchFamily="2" charset="2"/>
              <a:buChar char="§"/>
            </a:pPr>
            <a:r>
              <a:rPr lang="en-US" sz="2200" dirty="0"/>
              <a:t>Photoelectric effect </a:t>
            </a:r>
          </a:p>
          <a:p>
            <a:pPr marL="285664" indent="-285664">
              <a:buFont typeface="Wingdings" panose="05000000000000000000" pitchFamily="2" charset="2"/>
              <a:buChar char="§"/>
            </a:pPr>
            <a:endParaRPr lang="en-US" sz="2200" b="1" dirty="0"/>
          </a:p>
          <a:p>
            <a:pPr marL="285664" indent="-285664">
              <a:buFont typeface="Wingdings" panose="05000000000000000000" pitchFamily="2" charset="2"/>
              <a:buChar char="§"/>
            </a:pPr>
            <a:r>
              <a:rPr lang="en-US" sz="2200" b="1" dirty="0"/>
              <a:t>Wave nature of light</a:t>
            </a:r>
          </a:p>
          <a:p>
            <a:pPr marL="285664" indent="-285664">
              <a:buFont typeface="Wingdings" panose="05000000000000000000" pitchFamily="2" charset="2"/>
              <a:buChar char="§"/>
            </a:pPr>
            <a:r>
              <a:rPr lang="en-US" sz="2200" dirty="0"/>
              <a:t>de Broglie matter waves, Phase velocity, Group velocity</a:t>
            </a:r>
          </a:p>
          <a:p>
            <a:pPr marL="285664" indent="-285664">
              <a:buFont typeface="Wingdings" panose="05000000000000000000" pitchFamily="2" charset="2"/>
              <a:buChar char="§"/>
            </a:pPr>
            <a:endParaRPr lang="en-US" sz="2200" b="1" dirty="0"/>
          </a:p>
          <a:p>
            <a:pPr marL="285664" indent="-285664">
              <a:buFont typeface="Wingdings" panose="05000000000000000000" pitchFamily="2" charset="2"/>
              <a:buChar char="§"/>
            </a:pPr>
            <a:r>
              <a:rPr lang="en-US" sz="2200" b="1" dirty="0"/>
              <a:t>Heisenberg uncertainty principle</a:t>
            </a:r>
          </a:p>
          <a:p>
            <a:pPr marL="285664" indent="-285664">
              <a:buFont typeface="Wingdings" panose="05000000000000000000" pitchFamily="2" charset="2"/>
              <a:buChar char="§"/>
            </a:pPr>
            <a:endParaRPr lang="en-US" sz="2200" b="1" dirty="0"/>
          </a:p>
          <a:p>
            <a:pPr marL="285664" indent="-285664">
              <a:buFont typeface="Wingdings" panose="05000000000000000000" pitchFamily="2" charset="2"/>
              <a:buChar char="§"/>
            </a:pPr>
            <a:r>
              <a:rPr lang="en-US" sz="2200" b="1" dirty="0"/>
              <a:t>Wave function and its significance</a:t>
            </a:r>
          </a:p>
          <a:p>
            <a:pPr marL="285664" indent="-285664">
              <a:buFont typeface="Wingdings" panose="05000000000000000000" pitchFamily="2" charset="2"/>
              <a:buChar char="§"/>
            </a:pPr>
            <a:endParaRPr lang="en-US" sz="2200" b="1" dirty="0"/>
          </a:p>
          <a:p>
            <a:pPr marL="285664" indent="-285664">
              <a:buFont typeface="Wingdings" panose="05000000000000000000" pitchFamily="2" charset="2"/>
              <a:buChar char="§"/>
            </a:pPr>
            <a:r>
              <a:rPr lang="en-US" sz="2200" b="1" dirty="0"/>
              <a:t>Schrodinger equation: time dependent and time independent</a:t>
            </a:r>
          </a:p>
          <a:p>
            <a:pPr marL="285664" indent="-285664">
              <a:buFont typeface="Wingdings" panose="05000000000000000000" pitchFamily="2" charset="2"/>
              <a:buChar char="§"/>
            </a:pPr>
            <a:endParaRPr lang="en-US" sz="2200" b="1" dirty="0"/>
          </a:p>
          <a:p>
            <a:pPr marL="285664" indent="-285664">
              <a:buFont typeface="Wingdings" panose="05000000000000000000" pitchFamily="2" charset="2"/>
              <a:buChar char="§"/>
            </a:pPr>
            <a:r>
              <a:rPr lang="en-US" sz="2200" b="1" dirty="0"/>
              <a:t>Particle in one dimensional box</a:t>
            </a:r>
          </a:p>
          <a:p>
            <a:pPr marL="285664" indent="-285664">
              <a:buFont typeface="Wingdings" panose="05000000000000000000" pitchFamily="2" charset="2"/>
              <a:buChar char="§"/>
            </a:pPr>
            <a:endParaRPr lang="en-US" sz="2200" b="1" dirty="0"/>
          </a:p>
        </p:txBody>
      </p:sp>
      <p:sp>
        <p:nvSpPr>
          <p:cNvPr id="2" name="Slide Number Placeholder 1"/>
          <p:cNvSpPr>
            <a:spLocks noGrp="1"/>
          </p:cNvSpPr>
          <p:nvPr>
            <p:ph type="sldNum" sz="quarter" idx="12"/>
          </p:nvPr>
        </p:nvSpPr>
        <p:spPr/>
        <p:txBody>
          <a:bodyPr/>
          <a:lstStyle/>
          <a:p>
            <a:fld id="{5EA9EAC4-11F9-4FE3-8109-670697515FAB}" type="slidenum">
              <a:rPr lang="en-US" smtClean="0"/>
              <a:pPr/>
              <a:t>3</a:t>
            </a:fld>
            <a:endParaRPr lang="en-US"/>
          </a:p>
        </p:txBody>
      </p:sp>
      <p:sp>
        <p:nvSpPr>
          <p:cNvPr id="3" name="Date Placeholder 2"/>
          <p:cNvSpPr>
            <a:spLocks noGrp="1"/>
          </p:cNvSpPr>
          <p:nvPr>
            <p:ph type="dt" sz="half" idx="10"/>
          </p:nvPr>
        </p:nvSpPr>
        <p:spPr/>
        <p:txBody>
          <a:bodyPr/>
          <a:lstStyle/>
          <a:p>
            <a:fld id="{135589A7-6F8C-48E7-835C-9D4FF2496A6C}" type="datetime4">
              <a:rPr lang="en-US" smtClean="0"/>
              <a:pPr/>
              <a:t>March 26, 2021</a:t>
            </a:fld>
            <a:endParaRPr lang="en-US"/>
          </a:p>
        </p:txBody>
      </p:sp>
      <p:sp>
        <p:nvSpPr>
          <p:cNvPr id="4" name="Footer Placeholder 3"/>
          <p:cNvSpPr>
            <a:spLocks noGrp="1"/>
          </p:cNvSpPr>
          <p:nvPr>
            <p:ph type="ftr" sz="quarter" idx="11"/>
          </p:nvPr>
        </p:nvSpPr>
        <p:spPr/>
        <p:txBody>
          <a:bodyPr/>
          <a:lstStyle/>
          <a:p>
            <a:r>
              <a:rPr lang="en-US"/>
              <a:t>PHY109 (ENGINEERING PHYSICS)</a:t>
            </a:r>
          </a:p>
        </p:txBody>
      </p:sp>
      <p:sp>
        <p:nvSpPr>
          <p:cNvPr id="8" name="Rectangle 7"/>
          <p:cNvSpPr/>
          <p:nvPr/>
        </p:nvSpPr>
        <p:spPr>
          <a:xfrm>
            <a:off x="4235510" y="33358"/>
            <a:ext cx="1731564" cy="584775"/>
          </a:xfrm>
          <a:prstGeom prst="rect">
            <a:avLst/>
          </a:prstGeom>
        </p:spPr>
        <p:txBody>
          <a:bodyPr wrap="none">
            <a:spAutoFit/>
          </a:bodyPr>
          <a:lstStyle/>
          <a:p>
            <a:r>
              <a:rPr lang="en-US" sz="3200" b="1" dirty="0">
                <a:latin typeface="Arial" panose="020B0604020202020204" pitchFamily="34" charset="0"/>
                <a:cs typeface="Arial" panose="020B0604020202020204" pitchFamily="34" charset="0"/>
              </a:rPr>
              <a:t>Content</a:t>
            </a:r>
          </a:p>
        </p:txBody>
      </p:sp>
    </p:spTree>
    <p:extLst>
      <p:ext uri="{BB962C8B-B14F-4D97-AF65-F5344CB8AC3E}">
        <p14:creationId xmlns:p14="http://schemas.microsoft.com/office/powerpoint/2010/main" xmlns="" val="798044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problems</a:t>
            </a:r>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normAutofit/>
              </a:bodyPr>
              <a:lstStyle/>
              <a:p>
                <a:r>
                  <a:rPr lang="en-US" dirty="0"/>
                  <a:t> Find the correct relation regarding the Heisenberg’s uncertainty principle.</a:t>
                </a:r>
              </a:p>
              <a:p>
                <a:pPr marL="457200" lvl="0" indent="-457200">
                  <a:buFont typeface="+mj-lt"/>
                  <a:buAutoNum type="alphaLcParenR"/>
                </a:pPr>
                <a14:m>
                  <m:oMath xmlns:m="http://schemas.openxmlformats.org/officeDocument/2006/math">
                    <m:r>
                      <m:rPr>
                        <m:sty m:val="p"/>
                      </m:rPr>
                      <a:rPr lang="en-US">
                        <a:latin typeface="Cambria Math" panose="02040503050406030204" pitchFamily="18" charset="0"/>
                      </a:rPr>
                      <m:t>Δ</m:t>
                    </m:r>
                    <m:r>
                      <a:rPr lang="en-US" i="1">
                        <a:latin typeface="Cambria Math" panose="02040503050406030204" pitchFamily="18" charset="0"/>
                      </a:rPr>
                      <m:t>𝐸</m:t>
                    </m:r>
                    <m:r>
                      <a:rPr lang="en-US" i="1">
                        <a:latin typeface="Cambria Math" panose="02040503050406030204" pitchFamily="18" charset="0"/>
                      </a:rPr>
                      <m:t>×</m:t>
                    </m:r>
                    <m:r>
                      <m:rPr>
                        <m:sty m:val="p"/>
                      </m:rPr>
                      <a:rPr lang="en-US">
                        <a:latin typeface="Cambria Math" panose="02040503050406030204" pitchFamily="18" charset="0"/>
                      </a:rPr>
                      <m:t>Δ</m:t>
                    </m:r>
                    <m:r>
                      <a:rPr lang="en-US" i="1">
                        <a:latin typeface="Cambria Math" panose="02040503050406030204" pitchFamily="18" charset="0"/>
                      </a:rPr>
                      <m:t>𝑡</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h</m:t>
                        </m:r>
                      </m:num>
                      <m:den>
                        <m:r>
                          <a:rPr lang="en-US" i="1">
                            <a:latin typeface="Cambria Math" panose="02040503050406030204" pitchFamily="18" charset="0"/>
                          </a:rPr>
                          <m:t>4</m:t>
                        </m:r>
                        <m:r>
                          <a:rPr lang="en-US" i="1">
                            <a:latin typeface="Cambria Math" panose="02040503050406030204" pitchFamily="18" charset="0"/>
                          </a:rPr>
                          <m:t>𝜋</m:t>
                        </m:r>
                      </m:den>
                    </m:f>
                  </m:oMath>
                </a14:m>
                <a:endParaRPr lang="en-US" dirty="0"/>
              </a:p>
              <a:p>
                <a:pPr marL="457200" lvl="0" indent="-457200">
                  <a:buFont typeface="+mj-lt"/>
                  <a:buAutoNum type="alphaLcParenR"/>
                </a:pPr>
                <a14:m>
                  <m:oMath xmlns:m="http://schemas.openxmlformats.org/officeDocument/2006/math">
                    <m:r>
                      <m:rPr>
                        <m:sty m:val="p"/>
                      </m:rPr>
                      <a:rPr lang="en-US">
                        <a:latin typeface="Cambria Math" panose="02040503050406030204" pitchFamily="18" charset="0"/>
                      </a:rPr>
                      <m:t>Δ</m:t>
                    </m:r>
                    <m:r>
                      <a:rPr lang="en-US" i="1">
                        <a:latin typeface="Cambria Math" panose="02040503050406030204" pitchFamily="18" charset="0"/>
                      </a:rPr>
                      <m:t>𝑝</m:t>
                    </m:r>
                    <m:r>
                      <a:rPr lang="en-US" i="1">
                        <a:latin typeface="Cambria Math" panose="02040503050406030204" pitchFamily="18" charset="0"/>
                      </a:rPr>
                      <m:t>×</m:t>
                    </m:r>
                    <m:r>
                      <m:rPr>
                        <m:sty m:val="p"/>
                      </m:rPr>
                      <a:rPr lang="en-US">
                        <a:latin typeface="Cambria Math" panose="02040503050406030204" pitchFamily="18" charset="0"/>
                      </a:rPr>
                      <m:t>Δ</m:t>
                    </m:r>
                    <m:r>
                      <a:rPr lang="en-US" i="1">
                        <a:latin typeface="Cambria Math" panose="02040503050406030204" pitchFamily="18" charset="0"/>
                      </a:rPr>
                      <m:t>𝑥</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h</m:t>
                        </m:r>
                      </m:num>
                      <m:den>
                        <m:r>
                          <a:rPr lang="en-US" i="1">
                            <a:latin typeface="Cambria Math" panose="02040503050406030204" pitchFamily="18" charset="0"/>
                          </a:rPr>
                          <m:t>4</m:t>
                        </m:r>
                        <m:r>
                          <a:rPr lang="en-US" i="1">
                            <a:latin typeface="Cambria Math" panose="02040503050406030204" pitchFamily="18" charset="0"/>
                          </a:rPr>
                          <m:t>𝜋</m:t>
                        </m:r>
                      </m:den>
                    </m:f>
                  </m:oMath>
                </a14:m>
                <a:endParaRPr lang="en-US" dirty="0"/>
              </a:p>
              <a:p>
                <a:pPr marL="457200" lvl="0" indent="-457200">
                  <a:buFont typeface="+mj-lt"/>
                  <a:buAutoNum type="alphaLcParenR"/>
                </a:pPr>
                <a14:m>
                  <m:oMath xmlns:m="http://schemas.openxmlformats.org/officeDocument/2006/math">
                    <m:r>
                      <m:rPr>
                        <m:sty m:val="p"/>
                      </m:rPr>
                      <a:rPr lang="en-US">
                        <a:latin typeface="Cambria Math" panose="02040503050406030204" pitchFamily="18" charset="0"/>
                      </a:rPr>
                      <m:t>ΔL</m:t>
                    </m:r>
                    <m:r>
                      <a:rPr lang="en-US" i="1">
                        <a:latin typeface="Cambria Math" panose="02040503050406030204" pitchFamily="18" charset="0"/>
                      </a:rPr>
                      <m:t>×</m:t>
                    </m:r>
                    <m:r>
                      <m:rPr>
                        <m:sty m:val="p"/>
                      </m:rPr>
                      <a:rPr lang="en-US">
                        <a:latin typeface="Cambria Math" panose="02040503050406030204" pitchFamily="18" charset="0"/>
                      </a:rPr>
                      <m:t>Δ</m:t>
                    </m:r>
                    <m:r>
                      <a:rPr lang="en-US" i="1">
                        <a:latin typeface="Cambria Math" panose="02040503050406030204" pitchFamily="18" charset="0"/>
                      </a:rPr>
                      <m:t>𝜃</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h</m:t>
                        </m:r>
                      </m:num>
                      <m:den>
                        <m:r>
                          <a:rPr lang="en-US" i="1">
                            <a:latin typeface="Cambria Math" panose="02040503050406030204" pitchFamily="18" charset="0"/>
                          </a:rPr>
                          <m:t>4</m:t>
                        </m:r>
                        <m:r>
                          <a:rPr lang="en-US" i="1">
                            <a:latin typeface="Cambria Math" panose="02040503050406030204" pitchFamily="18" charset="0"/>
                          </a:rPr>
                          <m:t>𝜋</m:t>
                        </m:r>
                      </m:den>
                    </m:f>
                  </m:oMath>
                </a14:m>
                <a:endParaRPr lang="en-US" dirty="0"/>
              </a:p>
              <a:p>
                <a:pPr marL="457200" lvl="0" indent="-457200">
                  <a:buFont typeface="+mj-lt"/>
                  <a:buAutoNum type="alphaLcParenR"/>
                </a:pPr>
                <a:r>
                  <a:rPr lang="en-US" dirty="0"/>
                  <a:t>All of them</a:t>
                </a:r>
              </a:p>
              <a:p>
                <a:endParaRPr lang="en-US" dirty="0"/>
              </a:p>
              <a:p>
                <a:pPr lvl="0"/>
                <a:r>
                  <a:rPr lang="en-US" dirty="0"/>
                  <a:t>What is the uncertainty associated with momentum, when position is measured with absolute accuracy</a:t>
                </a:r>
              </a:p>
              <a:p>
                <a:pPr marL="457200" lvl="0" indent="-457200">
                  <a:buFont typeface="+mj-lt"/>
                  <a:buAutoNum type="alphaLcParenR"/>
                </a:pPr>
                <a:r>
                  <a:rPr lang="en-US" i="1" dirty="0"/>
                  <a:t>0</a:t>
                </a:r>
              </a:p>
              <a:p>
                <a:pPr marL="457200" lvl="0" indent="-457200">
                  <a:buFont typeface="+mj-lt"/>
                  <a:buAutoNum type="alphaLcParenR"/>
                </a:pPr>
                <a14:m>
                  <m:oMath xmlns:m="http://schemas.openxmlformats.org/officeDocument/2006/math">
                    <m:r>
                      <a:rPr lang="en-US" i="1">
                        <a:latin typeface="Cambria Math" panose="02040503050406030204" pitchFamily="18" charset="0"/>
                      </a:rPr>
                      <m:t>∞</m:t>
                    </m:r>
                  </m:oMath>
                </a14:m>
                <a:endParaRPr lang="en-US" i="1" dirty="0"/>
              </a:p>
              <a:p>
                <a:pPr marL="457200" lvl="0" indent="-457200">
                  <a:buFont typeface="+mj-lt"/>
                  <a:buAutoNum type="alphaLcParenR"/>
                </a:pPr>
                <a:r>
                  <a:rPr lang="en-US" i="1" dirty="0"/>
                  <a:t>h/2π </a:t>
                </a:r>
              </a:p>
              <a:p>
                <a:pPr marL="457200" lvl="0" indent="-457200">
                  <a:buFont typeface="+mj-lt"/>
                  <a:buAutoNum type="alphaLcParenR"/>
                </a:pPr>
                <a:r>
                  <a:rPr lang="en-US" i="1" dirty="0"/>
                  <a:t>h/4π</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68" t="-1451" r="-988" b="-111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2E91E3B-804C-4D26-BFD2-9FE8E5243075}" type="datetime4">
              <a:rPr lang="en-US" smtClean="0"/>
              <a:pPr/>
              <a:t>March 26, 2021</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30</a:t>
            </a:fld>
            <a:endParaRPr lang="en-US"/>
          </a:p>
        </p:txBody>
      </p:sp>
    </p:spTree>
    <p:extLst>
      <p:ext uri="{BB962C8B-B14F-4D97-AF65-F5344CB8AC3E}">
        <p14:creationId xmlns:p14="http://schemas.microsoft.com/office/powerpoint/2010/main" xmlns="" val="3390267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normAutofit/>
              </a:bodyPr>
              <a:lstStyle/>
              <a:p>
                <a:pPr lvl="0"/>
                <a:r>
                  <a:rPr lang="en-US" dirty="0"/>
                  <a:t>The Heisenberg’s uncertainty principle predicts</a:t>
                </a:r>
              </a:p>
              <a:p>
                <a:pPr marL="457200" lvl="0" indent="-457200">
                  <a:buFont typeface="+mj-lt"/>
                  <a:buAutoNum type="alphaLcParenR"/>
                </a:pPr>
                <a:r>
                  <a:rPr lang="en-US" dirty="0"/>
                  <a:t>Non-existence of electron inside the nucleus</a:t>
                </a:r>
              </a:p>
              <a:p>
                <a:pPr marL="457200" lvl="0" indent="-457200">
                  <a:buFont typeface="+mj-lt"/>
                  <a:buAutoNum type="alphaLcParenR"/>
                </a:pPr>
                <a:r>
                  <a:rPr lang="en-US" dirty="0"/>
                  <a:t>Zero point energy</a:t>
                </a:r>
              </a:p>
              <a:p>
                <a:pPr marL="457200" lvl="0" indent="-457200">
                  <a:buFont typeface="+mj-lt"/>
                  <a:buAutoNum type="alphaLcParenR"/>
                </a:pPr>
                <a:r>
                  <a:rPr lang="en-US" dirty="0"/>
                  <a:t>Finite spectral width</a:t>
                </a:r>
              </a:p>
              <a:p>
                <a:pPr marL="457200" lvl="0" indent="-457200">
                  <a:buFont typeface="+mj-lt"/>
                  <a:buAutoNum type="alphaLcParenR"/>
                </a:pPr>
                <a:r>
                  <a:rPr lang="en-US" dirty="0"/>
                  <a:t>All of them</a:t>
                </a:r>
              </a:p>
              <a:p>
                <a:endParaRPr lang="en-US" dirty="0"/>
              </a:p>
              <a:p>
                <a:pPr lvl="0"/>
                <a:r>
                  <a:rPr lang="en-US" dirty="0"/>
                  <a:t>Which of the following is true for the Heisenberg’s uncertainty principle.</a:t>
                </a:r>
              </a:p>
              <a:p>
                <a:pPr marL="457200" lvl="0" indent="-457200">
                  <a:buFont typeface="+mj-lt"/>
                  <a:buAutoNum type="alphaLcParenR"/>
                </a:pPr>
                <a14:m>
                  <m:oMath xmlns:m="http://schemas.openxmlformats.org/officeDocument/2006/math">
                    <m:r>
                      <m:rPr>
                        <m:sty m:val="p"/>
                      </m:rPr>
                      <a:rPr lang="en-US">
                        <a:latin typeface="Cambria Math" panose="02040503050406030204" pitchFamily="18" charset="0"/>
                      </a:rPr>
                      <m:t>Δ</m:t>
                    </m:r>
                    <m:r>
                      <a:rPr lang="en-US" i="1">
                        <a:latin typeface="Cambria Math" panose="02040503050406030204" pitchFamily="18" charset="0"/>
                      </a:rPr>
                      <m:t>𝐸</m:t>
                    </m:r>
                    <m:r>
                      <a:rPr lang="en-US" i="1">
                        <a:latin typeface="Cambria Math" panose="02040503050406030204" pitchFamily="18" charset="0"/>
                      </a:rPr>
                      <m:t>×</m:t>
                    </m:r>
                    <m:r>
                      <m:rPr>
                        <m:sty m:val="p"/>
                      </m:rPr>
                      <a:rPr lang="en-US">
                        <a:latin typeface="Cambria Math" panose="02040503050406030204" pitchFamily="18" charset="0"/>
                      </a:rPr>
                      <m:t>Δ</m:t>
                    </m:r>
                    <m:r>
                      <a:rPr lang="en-US" i="1">
                        <a:latin typeface="Cambria Math" panose="02040503050406030204" pitchFamily="18" charset="0"/>
                      </a:rPr>
                      <m:t>𝑡</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h</m:t>
                        </m:r>
                      </m:num>
                      <m:den>
                        <m:r>
                          <a:rPr lang="en-US" i="1">
                            <a:latin typeface="Cambria Math" panose="02040503050406030204" pitchFamily="18" charset="0"/>
                          </a:rPr>
                          <m:t>4</m:t>
                        </m:r>
                        <m:r>
                          <a:rPr lang="en-US" i="1">
                            <a:latin typeface="Cambria Math" panose="02040503050406030204" pitchFamily="18" charset="0"/>
                          </a:rPr>
                          <m:t>𝜋</m:t>
                        </m:r>
                      </m:den>
                    </m:f>
                  </m:oMath>
                </a14:m>
                <a:endParaRPr lang="en-US" dirty="0"/>
              </a:p>
              <a:p>
                <a:pPr marL="457200" lvl="0" indent="-457200">
                  <a:buFont typeface="+mj-lt"/>
                  <a:buAutoNum type="alphaLcParenR"/>
                </a:pPr>
                <a14:m>
                  <m:oMath xmlns:m="http://schemas.openxmlformats.org/officeDocument/2006/math">
                    <m:r>
                      <m:rPr>
                        <m:sty m:val="p"/>
                      </m:rPr>
                      <a:rPr lang="en-US">
                        <a:latin typeface="Cambria Math" panose="02040503050406030204" pitchFamily="18" charset="0"/>
                      </a:rPr>
                      <m:t>Δ</m:t>
                    </m:r>
                    <m:r>
                      <a:rPr lang="en-US" i="1">
                        <a:latin typeface="Cambria Math" panose="02040503050406030204" pitchFamily="18" charset="0"/>
                      </a:rPr>
                      <m:t>𝐸</m:t>
                    </m:r>
                    <m:r>
                      <a:rPr lang="en-US" i="1">
                        <a:latin typeface="Cambria Math" panose="02040503050406030204" pitchFamily="18" charset="0"/>
                      </a:rPr>
                      <m:t>×</m:t>
                    </m:r>
                    <m:r>
                      <m:rPr>
                        <m:sty m:val="p"/>
                      </m:rPr>
                      <a:rPr lang="en-US">
                        <a:latin typeface="Cambria Math" panose="02040503050406030204" pitchFamily="18" charset="0"/>
                      </a:rPr>
                      <m:t>Δ</m:t>
                    </m:r>
                    <m:r>
                      <a:rPr lang="en-US" i="1">
                        <a:latin typeface="Cambria Math" panose="02040503050406030204" pitchFamily="18" charset="0"/>
                      </a:rPr>
                      <m:t>𝑥</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h</m:t>
                        </m:r>
                      </m:num>
                      <m:den>
                        <m:r>
                          <a:rPr lang="en-US" i="1">
                            <a:latin typeface="Cambria Math" panose="02040503050406030204" pitchFamily="18" charset="0"/>
                          </a:rPr>
                          <m:t>4</m:t>
                        </m:r>
                        <m:r>
                          <a:rPr lang="en-US" i="1">
                            <a:latin typeface="Cambria Math" panose="02040503050406030204" pitchFamily="18" charset="0"/>
                          </a:rPr>
                          <m:t>𝜋</m:t>
                        </m:r>
                      </m:den>
                    </m:f>
                  </m:oMath>
                </a14:m>
                <a:endParaRPr lang="en-US" dirty="0"/>
              </a:p>
              <a:p>
                <a:pPr marL="457200" lvl="0" indent="-457200">
                  <a:buFont typeface="+mj-lt"/>
                  <a:buAutoNum type="alphaLcParenR"/>
                </a:pPr>
                <a14:m>
                  <m:oMath xmlns:m="http://schemas.openxmlformats.org/officeDocument/2006/math">
                    <m:r>
                      <m:rPr>
                        <m:sty m:val="p"/>
                      </m:rPr>
                      <a:rPr lang="en-US">
                        <a:latin typeface="Cambria Math" panose="02040503050406030204" pitchFamily="18" charset="0"/>
                      </a:rPr>
                      <m:t>Δt</m:t>
                    </m:r>
                    <m:r>
                      <a:rPr lang="en-US" i="1">
                        <a:latin typeface="Cambria Math" panose="02040503050406030204" pitchFamily="18" charset="0"/>
                      </a:rPr>
                      <m:t>×</m:t>
                    </m:r>
                    <m:r>
                      <m:rPr>
                        <m:sty m:val="p"/>
                      </m:rPr>
                      <a:rPr lang="en-US">
                        <a:latin typeface="Cambria Math" panose="02040503050406030204" pitchFamily="18" charset="0"/>
                      </a:rPr>
                      <m:t>Δ</m:t>
                    </m:r>
                    <m:r>
                      <a:rPr lang="en-US" i="1">
                        <a:latin typeface="Cambria Math" panose="02040503050406030204" pitchFamily="18" charset="0"/>
                      </a:rPr>
                      <m:t>𝐸</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h</m:t>
                        </m:r>
                      </m:num>
                      <m:den>
                        <m:r>
                          <a:rPr lang="en-US" i="1">
                            <a:latin typeface="Cambria Math" panose="02040503050406030204" pitchFamily="18" charset="0"/>
                          </a:rPr>
                          <m:t>4</m:t>
                        </m:r>
                        <m:r>
                          <a:rPr lang="en-US" i="1">
                            <a:latin typeface="Cambria Math" panose="02040503050406030204" pitchFamily="18" charset="0"/>
                          </a:rPr>
                          <m:t>𝜋</m:t>
                        </m:r>
                      </m:den>
                    </m:f>
                  </m:oMath>
                </a14:m>
                <a:endParaRPr lang="en-US" dirty="0"/>
              </a:p>
              <a:p>
                <a:pPr marL="457200" lvl="0" indent="-457200">
                  <a:buFont typeface="+mj-lt"/>
                  <a:buAutoNum type="alphaLcParenR"/>
                </a:pPr>
                <a:r>
                  <a:rPr lang="en-US" dirty="0"/>
                  <a:t>None of them</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68" t="-145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2E91E3B-804C-4D26-BFD2-9FE8E5243075}" type="datetime4">
              <a:rPr lang="en-US" smtClean="0"/>
              <a:pPr/>
              <a:t>March 26, 2021</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31</a:t>
            </a:fld>
            <a:endParaRPr lang="en-US"/>
          </a:p>
        </p:txBody>
      </p:sp>
    </p:spTree>
    <p:extLst>
      <p:ext uri="{BB962C8B-B14F-4D97-AF65-F5344CB8AC3E}">
        <p14:creationId xmlns:p14="http://schemas.microsoft.com/office/powerpoint/2010/main" xmlns="" val="17238495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lstStyle/>
              <a:p>
                <a:pPr lvl="0"/>
                <a:r>
                  <a:rPr lang="en-US" dirty="0"/>
                  <a:t>The non-existence of the electron in the nucleus is an application of</a:t>
                </a:r>
              </a:p>
              <a:p>
                <a:pPr marL="457200" lvl="0" indent="-457200">
                  <a:buFont typeface="+mj-lt"/>
                  <a:buAutoNum type="alphaLcParenR"/>
                </a:pPr>
                <a:r>
                  <a:rPr lang="en-US" dirty="0"/>
                  <a:t>Schrodinger equation.</a:t>
                </a:r>
              </a:p>
              <a:p>
                <a:pPr marL="457200" lvl="0" indent="-457200">
                  <a:buFont typeface="+mj-lt"/>
                  <a:buAutoNum type="alphaLcParenR"/>
                </a:pPr>
                <a:r>
                  <a:rPr lang="en-US" dirty="0"/>
                  <a:t>Heisenberg’s uncertainty principle.</a:t>
                </a:r>
              </a:p>
              <a:p>
                <a:pPr marL="457200" lvl="0" indent="-457200">
                  <a:buFont typeface="+mj-lt"/>
                  <a:buAutoNum type="alphaLcParenR"/>
                </a:pPr>
                <a:r>
                  <a:rPr lang="en-US" dirty="0"/>
                  <a:t>Planck’s radiation law.</a:t>
                </a:r>
              </a:p>
              <a:p>
                <a:pPr marL="457200" lvl="0" indent="-457200">
                  <a:buFont typeface="+mj-lt"/>
                  <a:buAutoNum type="alphaLcParenR"/>
                </a:pPr>
                <a:r>
                  <a:rPr lang="en-US" dirty="0"/>
                  <a:t>Photoelectric effect.</a:t>
                </a:r>
              </a:p>
              <a:p>
                <a:endParaRPr lang="en-US" dirty="0"/>
              </a:p>
              <a:p>
                <a:pPr lvl="0"/>
                <a:r>
                  <a:rPr lang="en-US" dirty="0"/>
                  <a:t>The uncertainty in the location of a particle is equal to its de-Broglie wavelength. What is the uncertainty in the velocity?</a:t>
                </a:r>
              </a:p>
              <a:p>
                <a:pPr marL="457200" lvl="0" indent="-457200">
                  <a:buFont typeface="+mj-lt"/>
                  <a:buAutoNum type="alphaLcParenR"/>
                </a:pPr>
                <a14:m>
                  <m:oMath xmlns:m="http://schemas.openxmlformats.org/officeDocument/2006/math">
                    <m:r>
                      <m:rPr>
                        <m:sty m:val="p"/>
                      </m:rPr>
                      <a:rPr lang="en-US">
                        <a:latin typeface="Cambria Math" panose="02040503050406030204" pitchFamily="18" charset="0"/>
                      </a:rPr>
                      <m:t>Δ</m:t>
                    </m:r>
                    <m:r>
                      <a:rPr lang="en-US" i="1">
                        <a:latin typeface="Cambria Math" panose="02040503050406030204" pitchFamily="18" charset="0"/>
                      </a:rPr>
                      <m:t>𝜐</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𝜐</m:t>
                        </m:r>
                      </m:e>
                      <m:sup>
                        <m:r>
                          <a:rPr lang="en-US" i="1">
                            <a:latin typeface="Cambria Math" panose="02040503050406030204" pitchFamily="18" charset="0"/>
                          </a:rPr>
                          <m:t>2</m:t>
                        </m:r>
                      </m:sup>
                    </m:sSup>
                    <m:r>
                      <a:rPr lang="en-US" i="1">
                        <a:latin typeface="Cambria Math" panose="02040503050406030204" pitchFamily="18" charset="0"/>
                      </a:rPr>
                      <m:t>/4</m:t>
                    </m:r>
                    <m:r>
                      <a:rPr lang="en-US" i="1">
                        <a:latin typeface="Cambria Math" panose="02040503050406030204" pitchFamily="18" charset="0"/>
                      </a:rPr>
                      <m:t>𝜋</m:t>
                    </m:r>
                  </m:oMath>
                </a14:m>
                <a:endParaRPr lang="en-US" dirty="0"/>
              </a:p>
              <a:p>
                <a:pPr marL="457200" lvl="0" indent="-457200">
                  <a:buFont typeface="+mj-lt"/>
                  <a:buAutoNum type="alphaLcParenR"/>
                </a:pPr>
                <a14:m>
                  <m:oMath xmlns:m="http://schemas.openxmlformats.org/officeDocument/2006/math">
                    <m:r>
                      <m:rPr>
                        <m:sty m:val="p"/>
                      </m:rPr>
                      <a:rPr lang="en-US">
                        <a:latin typeface="Cambria Math" panose="02040503050406030204" pitchFamily="18" charset="0"/>
                      </a:rPr>
                      <m:t>Δ</m:t>
                    </m:r>
                    <m:r>
                      <a:rPr lang="en-US" i="1">
                        <a:latin typeface="Cambria Math" panose="02040503050406030204" pitchFamily="18" charset="0"/>
                      </a:rPr>
                      <m:t>𝜐</m:t>
                    </m:r>
                    <m:r>
                      <a:rPr lang="en-US" i="1">
                        <a:latin typeface="Cambria Math" panose="02040503050406030204" pitchFamily="18" charset="0"/>
                      </a:rPr>
                      <m:t>=</m:t>
                    </m:r>
                    <m:r>
                      <a:rPr lang="en-US" i="1">
                        <a:latin typeface="Cambria Math" panose="02040503050406030204" pitchFamily="18" charset="0"/>
                      </a:rPr>
                      <m:t>𝜐</m:t>
                    </m:r>
                    <m:r>
                      <a:rPr lang="en-US" i="1">
                        <a:latin typeface="Cambria Math" panose="02040503050406030204" pitchFamily="18" charset="0"/>
                      </a:rPr>
                      <m:t>/4</m:t>
                    </m:r>
                    <m:r>
                      <a:rPr lang="en-US" i="1">
                        <a:latin typeface="Cambria Math" panose="02040503050406030204" pitchFamily="18" charset="0"/>
                      </a:rPr>
                      <m:t>𝜋</m:t>
                    </m:r>
                  </m:oMath>
                </a14:m>
                <a:endParaRPr lang="en-US" dirty="0"/>
              </a:p>
              <a:p>
                <a:pPr marL="457200" lvl="0" indent="-457200">
                  <a:buFont typeface="+mj-lt"/>
                  <a:buAutoNum type="alphaLcParenR"/>
                </a:pPr>
                <a14:m>
                  <m:oMath xmlns:m="http://schemas.openxmlformats.org/officeDocument/2006/math">
                    <m:r>
                      <m:rPr>
                        <m:sty m:val="p"/>
                      </m:rPr>
                      <a:rPr lang="en-US">
                        <a:latin typeface="Cambria Math" panose="02040503050406030204" pitchFamily="18" charset="0"/>
                      </a:rPr>
                      <m:t>Δ</m:t>
                    </m:r>
                    <m:r>
                      <a:rPr lang="en-US" i="1">
                        <a:latin typeface="Cambria Math" panose="02040503050406030204" pitchFamily="18" charset="0"/>
                      </a:rPr>
                      <m:t>𝜐</m:t>
                    </m:r>
                    <m:r>
                      <a:rPr lang="en-US" i="1">
                        <a:latin typeface="Cambria Math" panose="02040503050406030204" pitchFamily="18" charset="0"/>
                      </a:rPr>
                      <m:t>=1/4</m:t>
                    </m:r>
                    <m:r>
                      <a:rPr lang="en-US" i="1">
                        <a:latin typeface="Cambria Math" panose="02040503050406030204" pitchFamily="18" charset="0"/>
                      </a:rPr>
                      <m:t>𝜋</m:t>
                    </m:r>
                  </m:oMath>
                </a14:m>
                <a:endParaRPr lang="en-US" dirty="0"/>
              </a:p>
              <a:p>
                <a:pPr marL="457200" lvl="0" indent="-457200">
                  <a:buFont typeface="+mj-lt"/>
                  <a:buAutoNum type="alphaLcParenR"/>
                </a:pPr>
                <a:r>
                  <a:rPr lang="en-US" dirty="0"/>
                  <a:t>None of these</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68" t="-145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2E91E3B-804C-4D26-BFD2-9FE8E5243075}" type="datetime4">
              <a:rPr lang="en-US" smtClean="0"/>
              <a:pPr/>
              <a:t>March 26, 2021</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32</a:t>
            </a:fld>
            <a:endParaRPr lang="en-US"/>
          </a:p>
        </p:txBody>
      </p:sp>
    </p:spTree>
    <p:extLst>
      <p:ext uri="{BB962C8B-B14F-4D97-AF65-F5344CB8AC3E}">
        <p14:creationId xmlns:p14="http://schemas.microsoft.com/office/powerpoint/2010/main" xmlns="" val="37136567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EA9EAC4-11F9-4FE3-8109-670697515FAB}" type="slidenum">
              <a:rPr lang="en-US" smtClean="0"/>
              <a:pPr/>
              <a:t>33</a:t>
            </a:fld>
            <a:endParaRPr lang="en-US"/>
          </a:p>
        </p:txBody>
      </p:sp>
      <mc:AlternateContent xmlns:mc="http://schemas.openxmlformats.org/markup-compatibility/2006">
        <mc:Choice xmlns:a14="http://schemas.microsoft.com/office/drawing/2010/main" xmlns="" Requires="a14">
          <p:sp>
            <p:nvSpPr>
              <p:cNvPr id="5" name="Rectangle 4"/>
              <p:cNvSpPr/>
              <p:nvPr/>
            </p:nvSpPr>
            <p:spPr>
              <a:xfrm>
                <a:off x="123824" y="783967"/>
                <a:ext cx="11925301" cy="6516912"/>
              </a:xfrm>
              <a:prstGeom prst="rect">
                <a:avLst/>
              </a:prstGeom>
            </p:spPr>
            <p:txBody>
              <a:bodyPr wrap="square">
                <a:spAutoFit/>
              </a:bodyPr>
              <a:lstStyle/>
              <a:p>
                <a:r>
                  <a:rPr lang="en-US" sz="2000" b="1" dirty="0"/>
                  <a:t>Wave function </a:t>
                </a:r>
                <a14:m>
                  <m:oMath xmlns:m="http://schemas.openxmlformats.org/officeDocument/2006/math">
                    <m:r>
                      <a:rPr lang="en-US" sz="2000" b="1" i="0" smtClean="0">
                        <a:latin typeface="Cambria Math" panose="02040503050406030204" pitchFamily="18" charset="0"/>
                        <a:ea typeface="Cambria Math" panose="02040503050406030204" pitchFamily="18" charset="0"/>
                      </a:rPr>
                      <m:t>(</m:t>
                    </m:r>
                    <m:r>
                      <m:rPr>
                        <m:sty m:val="p"/>
                      </m:rPr>
                      <a:rPr lang="el-GR" sz="2000" i="1">
                        <a:latin typeface="Cambria Math" panose="02040503050406030204" pitchFamily="18" charset="0"/>
                        <a:ea typeface="Cambria Math" panose="02040503050406030204" pitchFamily="18" charset="0"/>
                      </a:rPr>
                      <m:t>Ψ</m:t>
                    </m:r>
                    <m:r>
                      <a:rPr lang="en-US" sz="2000" b="1" i="1" smtClean="0">
                        <a:latin typeface="Cambria Math" panose="02040503050406030204" pitchFamily="18" charset="0"/>
                        <a:ea typeface="Cambria Math" panose="02040503050406030204" pitchFamily="18" charset="0"/>
                      </a:rPr>
                      <m:t>)</m:t>
                    </m:r>
                  </m:oMath>
                </a14:m>
                <a:r>
                  <a:rPr lang="en-US" sz="2000" b="1" dirty="0"/>
                  <a:t>: </a:t>
                </a:r>
                <a:r>
                  <a:rPr lang="en-US" sz="2000" dirty="0"/>
                  <a:t>the quantity whose variations make up matter waves.</a:t>
                </a:r>
                <a:endParaRPr lang="en-US" sz="2000" dirty="0">
                  <a:solidFill>
                    <a:srgbClr val="FF0000"/>
                  </a:solidFill>
                </a:endParaRPr>
              </a:p>
              <a:p>
                <a:endParaRPr lang="en-US" sz="2000" dirty="0"/>
              </a:p>
              <a:p>
                <a14:m>
                  <m:oMath xmlns:m="http://schemas.openxmlformats.org/officeDocument/2006/math">
                    <m:r>
                      <a:rPr lang="el-GR" sz="2000" b="0" i="1">
                        <a:latin typeface="Cambria Math" panose="02040503050406030204" pitchFamily="18" charset="0"/>
                        <a:ea typeface="Cambria Math" panose="02040503050406030204" pitchFamily="18" charset="0"/>
                      </a:rPr>
                      <m:t>𝛹</m:t>
                    </m:r>
                  </m:oMath>
                </a14:m>
                <a:r>
                  <a:rPr lang="en-US" sz="2000" dirty="0"/>
                  <a:t>is complex: </a:t>
                </a:r>
                <a14:m>
                  <m:oMath xmlns:m="http://schemas.openxmlformats.org/officeDocument/2006/math">
                    <m:r>
                      <a:rPr lang="el-GR" sz="2000" b="0" i="1">
                        <a:latin typeface="Cambria Math" panose="02040503050406030204" pitchFamily="18" charset="0"/>
                        <a:ea typeface="Cambria Math" panose="02040503050406030204" pitchFamily="18" charset="0"/>
                      </a:rPr>
                      <m:t>𝛹</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𝑖𝐵</m:t>
                    </m:r>
                  </m:oMath>
                </a14:m>
                <a:r>
                  <a:rPr lang="en-US" sz="2000" dirty="0"/>
                  <a:t> =&gt; A, B can be positive, negative or zero; </a:t>
                </a:r>
                <a14:m>
                  <m:oMath xmlns:m="http://schemas.openxmlformats.org/officeDocument/2006/math">
                    <m:r>
                      <a:rPr lang="el-GR" sz="2000" b="0" i="1">
                        <a:latin typeface="Cambria Math" panose="02040503050406030204" pitchFamily="18" charset="0"/>
                        <a:ea typeface="Cambria Math" panose="02040503050406030204" pitchFamily="18" charset="0"/>
                      </a:rPr>
                      <m:t>𝛹</m:t>
                    </m:r>
                    <m:r>
                      <a:rPr lang="el-GR" sz="2000" b="0" i="1">
                        <a:latin typeface="Cambria Math" panose="02040503050406030204" pitchFamily="18" charset="0"/>
                        <a:ea typeface="Cambria Math" panose="02040503050406030204" pitchFamily="18" charset="0"/>
                      </a:rPr>
                      <m:t> </m:t>
                    </m:r>
                  </m:oMath>
                </a14:m>
                <a:r>
                  <a:rPr lang="en-US" sz="2000" dirty="0"/>
                  <a:t>does not represent any physical quantity.</a:t>
                </a:r>
              </a:p>
              <a:p>
                <a:endParaRPr lang="en-US" sz="2000" i="1" dirty="0">
                  <a:latin typeface="Cambria Math" panose="02040503050406030204" pitchFamily="18" charset="0"/>
                  <a:ea typeface="Cambria Math" panose="02040503050406030204" pitchFamily="18" charset="0"/>
                </a:endParaRPr>
              </a:p>
              <a:p>
                <a14:m>
                  <m:oMath xmlns:m="http://schemas.openxmlformats.org/officeDocument/2006/math">
                    <m:sSup>
                      <m:sSupPr>
                        <m:ctrlPr>
                          <a:rPr lang="en-US" sz="2000" i="1" smtClean="0">
                            <a:latin typeface="Cambria Math" panose="02040503050406030204" pitchFamily="18" charset="0"/>
                            <a:ea typeface="Cambria Math" panose="02040503050406030204" pitchFamily="18" charset="0"/>
                          </a:rPr>
                        </m:ctrlPr>
                      </m:sSupPr>
                      <m:e>
                        <m:d>
                          <m:dPr>
                            <m:begChr m:val="|"/>
                            <m:endChr m:val="|"/>
                            <m:ctrlPr>
                              <a:rPr lang="en-US" sz="2000" i="1">
                                <a:latin typeface="Cambria Math" panose="02040503050406030204" pitchFamily="18" charset="0"/>
                                <a:ea typeface="Cambria Math" panose="02040503050406030204" pitchFamily="18" charset="0"/>
                              </a:rPr>
                            </m:ctrlPr>
                          </m:dPr>
                          <m:e>
                            <m:r>
                              <a:rPr lang="el-GR" sz="2000" b="0" i="1">
                                <a:latin typeface="Cambria Math" panose="02040503050406030204" pitchFamily="18" charset="0"/>
                                <a:ea typeface="Cambria Math" panose="02040503050406030204" pitchFamily="18" charset="0"/>
                              </a:rPr>
                              <m:t>𝛹</m:t>
                            </m:r>
                          </m:e>
                        </m:d>
                      </m:e>
                      <m:sup>
                        <m:r>
                          <a:rPr lang="en-US" sz="2000" b="0" i="1" smtClean="0">
                            <a:latin typeface="Cambria Math" panose="02040503050406030204" pitchFamily="18" charset="0"/>
                            <a:ea typeface="Cambria Math" panose="02040503050406030204" pitchFamily="18" charset="0"/>
                          </a:rPr>
                          <m:t>2</m:t>
                        </m:r>
                      </m:sup>
                    </m:sSup>
                    <m:sSup>
                      <m:sSupPr>
                        <m:ctrlPr>
                          <a:rPr lang="en-US" sz="2000" i="1">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m:t>
                        </m:r>
                        <m:r>
                          <a:rPr lang="el-GR" sz="2000" b="0" i="1">
                            <a:latin typeface="Cambria Math" panose="02040503050406030204" pitchFamily="18" charset="0"/>
                            <a:ea typeface="Cambria Math" panose="02040503050406030204" pitchFamily="18" charset="0"/>
                          </a:rPr>
                          <m:t>𝛹</m:t>
                        </m:r>
                      </m:e>
                      <m:sup>
                        <m:r>
                          <a:rPr lang="en-US" sz="2000" b="0" i="1">
                            <a:latin typeface="Cambria Math" panose="02040503050406030204" pitchFamily="18" charset="0"/>
                            <a:ea typeface="Cambria Math" panose="02040503050406030204" pitchFamily="18" charset="0"/>
                          </a:rPr>
                          <m:t>∗</m:t>
                        </m:r>
                      </m:sup>
                    </m:sSup>
                    <m:r>
                      <a:rPr lang="el-GR" sz="2000" b="0" i="1">
                        <a:latin typeface="Cambria Math" panose="02040503050406030204" pitchFamily="18" charset="0"/>
                        <a:ea typeface="Cambria Math" panose="02040503050406030204" pitchFamily="18" charset="0"/>
                      </a:rPr>
                      <m:t>𝛹</m:t>
                    </m:r>
                  </m:oMath>
                </a14:m>
                <a:r>
                  <a:rPr lang="en-US" sz="2000" dirty="0">
                    <a:ea typeface="Cambria Math" panose="02040503050406030204" pitchFamily="18" charset="0"/>
                  </a:rPr>
                  <a:t> (square of modulus of </a:t>
                </a:r>
                <a14:m>
                  <m:oMath xmlns:m="http://schemas.openxmlformats.org/officeDocument/2006/math">
                    <m:r>
                      <a:rPr lang="el-GR" sz="2000" b="0" i="1">
                        <a:latin typeface="Cambria Math" panose="02040503050406030204" pitchFamily="18" charset="0"/>
                        <a:ea typeface="Cambria Math" panose="02040503050406030204" pitchFamily="18" charset="0"/>
                      </a:rPr>
                      <m:t>𝛹</m:t>
                    </m:r>
                  </m:oMath>
                </a14:m>
                <a:r>
                  <a:rPr lang="en-US" sz="2000" dirty="0"/>
                  <a:t>) is always positive quantity and real quantity; {where</a:t>
                </a:r>
                <a14:m>
                  <m:oMath xmlns:m="http://schemas.openxmlformats.org/officeDocument/2006/math">
                    <m:r>
                      <a:rPr lang="en-US" sz="2000" b="0" i="0" smtClean="0">
                        <a:latin typeface="Cambria Math" panose="02040503050406030204" pitchFamily="18" charset="0"/>
                        <a:ea typeface="Cambria Math" panose="02040503050406030204" pitchFamily="18" charset="0"/>
                      </a:rPr>
                      <m:t> </m:t>
                    </m:r>
                    <m:sSup>
                      <m:sSupPr>
                        <m:ctrlPr>
                          <a:rPr lang="en-US" sz="2000" i="1">
                            <a:latin typeface="Cambria Math" panose="02040503050406030204" pitchFamily="18" charset="0"/>
                            <a:ea typeface="Cambria Math" panose="02040503050406030204" pitchFamily="18" charset="0"/>
                          </a:rPr>
                        </m:ctrlPr>
                      </m:sSupPr>
                      <m:e>
                        <m:r>
                          <a:rPr lang="el-GR" sz="2000" b="0" i="1">
                            <a:latin typeface="Cambria Math" panose="02040503050406030204" pitchFamily="18" charset="0"/>
                            <a:ea typeface="Cambria Math" panose="02040503050406030204" pitchFamily="18" charset="0"/>
                          </a:rPr>
                          <m:t>𝛹</m:t>
                        </m:r>
                      </m:e>
                      <m:sup>
                        <m:r>
                          <a:rPr lang="en-US" sz="2000" b="0" i="1">
                            <a:latin typeface="Cambria Math" panose="02040503050406030204" pitchFamily="18" charset="0"/>
                            <a:ea typeface="Cambria Math" panose="02040503050406030204" pitchFamily="18" charset="0"/>
                          </a:rPr>
                          <m:t>∗</m:t>
                        </m:r>
                      </m:sup>
                    </m:sSup>
                    <m:r>
                      <a:rPr lang="en-US" sz="2000" b="0" i="1">
                        <a:latin typeface="Cambria Math" panose="02040503050406030204" pitchFamily="18" charset="0"/>
                        <a:ea typeface="Cambria Math" panose="02040503050406030204" pitchFamily="18" charset="0"/>
                      </a:rPr>
                      <m:t>=</m:t>
                    </m:r>
                    <m:r>
                      <a:rPr lang="en-US" sz="2000" b="0" i="1">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a:latin typeface="Cambria Math" panose="02040503050406030204" pitchFamily="18" charset="0"/>
                        <a:ea typeface="Cambria Math" panose="02040503050406030204" pitchFamily="18" charset="0"/>
                      </a:rPr>
                      <m:t>𝑖𝐵</m:t>
                    </m:r>
                  </m:oMath>
                </a14:m>
                <a:r>
                  <a:rPr lang="en-US" sz="2400" dirty="0"/>
                  <a:t>}.</a:t>
                </a:r>
              </a:p>
              <a:p>
                <a:endParaRPr lang="en-US" sz="2400" dirty="0"/>
              </a:p>
              <a:p>
                <a14:m>
                  <m:oMath xmlns:m="http://schemas.openxmlformats.org/officeDocument/2006/math">
                    <m:sSup>
                      <m:sSupPr>
                        <m:ctrlPr>
                          <a:rPr lang="en-US" sz="2400" i="1">
                            <a:latin typeface="Cambria Math" panose="02040503050406030204" pitchFamily="18" charset="0"/>
                            <a:ea typeface="Cambria Math" panose="02040503050406030204" pitchFamily="18" charset="0"/>
                          </a:rPr>
                        </m:ctrlPr>
                      </m:sSupPr>
                      <m:e>
                        <m:d>
                          <m:dPr>
                            <m:begChr m:val="|"/>
                            <m:endChr m:val="|"/>
                            <m:ctrlPr>
                              <a:rPr lang="en-US" sz="2400" i="1">
                                <a:latin typeface="Cambria Math" panose="02040503050406030204" pitchFamily="18" charset="0"/>
                                <a:ea typeface="Cambria Math" panose="02040503050406030204" pitchFamily="18" charset="0"/>
                              </a:rPr>
                            </m:ctrlPr>
                          </m:dPr>
                          <m:e>
                            <m:r>
                              <a:rPr lang="el-GR" sz="2400" b="0" i="1">
                                <a:latin typeface="Cambria Math" panose="02040503050406030204" pitchFamily="18" charset="0"/>
                                <a:ea typeface="Cambria Math" panose="02040503050406030204" pitchFamily="18" charset="0"/>
                              </a:rPr>
                              <m:t>𝛹</m:t>
                            </m:r>
                          </m:e>
                        </m:d>
                      </m:e>
                      <m:sup>
                        <m:r>
                          <a:rPr lang="en-US" sz="2400" b="0" i="1">
                            <a:latin typeface="Cambria Math" panose="02040503050406030204" pitchFamily="18" charset="0"/>
                            <a:ea typeface="Cambria Math" panose="02040503050406030204" pitchFamily="18" charset="0"/>
                          </a:rPr>
                          <m:t>2</m:t>
                        </m:r>
                      </m:sup>
                    </m:sSup>
                  </m:oMath>
                </a14:m>
                <a:r>
                  <a:rPr lang="en-US" sz="2400" dirty="0"/>
                  <a:t> represents the </a:t>
                </a:r>
                <a:r>
                  <a:rPr lang="en-US" sz="2400" dirty="0">
                    <a:solidFill>
                      <a:srgbClr val="0070C0"/>
                    </a:solidFill>
                  </a:rPr>
                  <a:t>probability density</a:t>
                </a:r>
                <a:r>
                  <a:rPr lang="en-US" sz="2400" dirty="0"/>
                  <a:t>. Thus, the probability of finding a particle between x</a:t>
                </a:r>
                <a:r>
                  <a:rPr lang="en-US" sz="2400" baseline="-25000" dirty="0"/>
                  <a:t>1</a:t>
                </a:r>
                <a:r>
                  <a:rPr lang="en-US" sz="2400" dirty="0"/>
                  <a:t> and x</a:t>
                </a:r>
                <a:r>
                  <a:rPr lang="en-US" sz="2400" baseline="-25000" dirty="0"/>
                  <a:t>2</a:t>
                </a:r>
                <a:r>
                  <a:rPr lang="en-US" sz="2400" dirty="0"/>
                  <a:t>, moving in along x-axis is given by:</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𝑝</m:t>
                      </m:r>
                      <m:r>
                        <a:rPr lang="en-US" sz="2400" b="0" i="1" smtClean="0">
                          <a:latin typeface="Cambria Math" panose="02040503050406030204" pitchFamily="18" charset="0"/>
                          <a:ea typeface="Cambria Math" panose="02040503050406030204" pitchFamily="18" charset="0"/>
                        </a:rPr>
                        <m:t>=</m:t>
                      </m:r>
                      <m:nary>
                        <m:naryPr>
                          <m:ctrlPr>
                            <a:rPr lang="en-US" sz="2400" i="1" smtClean="0">
                              <a:latin typeface="Cambria Math" panose="02040503050406030204" pitchFamily="18" charset="0"/>
                              <a:ea typeface="Cambria Math" panose="02040503050406030204" pitchFamily="18" charset="0"/>
                            </a:rPr>
                          </m:ctrlPr>
                        </m:naryPr>
                        <m:sub>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1</m:t>
                              </m:r>
                            </m:sub>
                          </m:sSub>
                        </m:sub>
                        <m:sup>
                          <m:sSub>
                            <m:sSubPr>
                              <m:ctrlPr>
                                <a:rPr lang="en-US" sz="2400" i="1" smtClean="0">
                                  <a:latin typeface="Cambria Math" panose="02040503050406030204" pitchFamily="18" charset="0"/>
                                  <a:ea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2</m:t>
                              </m:r>
                            </m:sub>
                          </m:sSub>
                        </m:sup>
                        <m:e>
                          <m:sSup>
                            <m:sSupPr>
                              <m:ctrlPr>
                                <a:rPr lang="en-US" sz="2400" i="1">
                                  <a:latin typeface="Cambria Math" panose="02040503050406030204" pitchFamily="18" charset="0"/>
                                  <a:ea typeface="Cambria Math" panose="02040503050406030204" pitchFamily="18" charset="0"/>
                                </a:rPr>
                              </m:ctrlPr>
                            </m:sSupPr>
                            <m:e>
                              <m:d>
                                <m:dPr>
                                  <m:begChr m:val="|"/>
                                  <m:endChr m:val="|"/>
                                  <m:ctrlPr>
                                    <a:rPr lang="en-US" sz="2400" i="1">
                                      <a:latin typeface="Cambria Math" panose="02040503050406030204" pitchFamily="18" charset="0"/>
                                      <a:ea typeface="Cambria Math" panose="02040503050406030204" pitchFamily="18" charset="0"/>
                                    </a:rPr>
                                  </m:ctrlPr>
                                </m:dPr>
                                <m:e>
                                  <m:r>
                                    <a:rPr lang="el-GR" sz="2400" b="0" i="1">
                                      <a:latin typeface="Cambria Math" panose="02040503050406030204" pitchFamily="18" charset="0"/>
                                      <a:ea typeface="Cambria Math" panose="02040503050406030204" pitchFamily="18" charset="0"/>
                                    </a:rPr>
                                    <m:t>𝛹</m:t>
                                  </m:r>
                                </m:e>
                              </m:d>
                            </m:e>
                            <m:sup>
                              <m:r>
                                <a:rPr lang="en-US" sz="2400" b="0" i="1">
                                  <a:latin typeface="Cambria Math" panose="02040503050406030204" pitchFamily="18" charset="0"/>
                                  <a:ea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𝑑𝑥</m:t>
                          </m:r>
                        </m:e>
                      </m:nary>
                    </m:oMath>
                  </m:oMathPara>
                </a14:m>
                <a:endParaRPr lang="en-US" sz="2400" dirty="0"/>
              </a:p>
              <a:p>
                <a:endParaRPr lang="en-US" sz="2400" dirty="0"/>
              </a:p>
              <a:p>
                <a:r>
                  <a:rPr lang="en-US" sz="2400" dirty="0"/>
                  <a:t>If the particle is in three dimension then probability:</a:t>
                </a:r>
              </a:p>
              <a:p>
                <a:endParaRPr lang="en-US" sz="2400" dirty="0"/>
              </a:p>
              <a:p>
                <a:pPr/>
                <a14:m>
                  <m:oMathPara xmlns:m="http://schemas.openxmlformats.org/officeDocument/2006/math">
                    <m:oMathParaPr>
                      <m:jc m:val="centerGroup"/>
                    </m:oMathParaPr>
                    <m:oMath xmlns:m="http://schemas.openxmlformats.org/officeDocument/2006/math">
                      <m:r>
                        <a:rPr lang="en-US" sz="2400" b="0" i="1">
                          <a:latin typeface="Cambria Math" panose="02040503050406030204" pitchFamily="18" charset="0"/>
                          <a:ea typeface="Cambria Math" panose="02040503050406030204" pitchFamily="18" charset="0"/>
                        </a:rPr>
                        <m:t>𝑝</m:t>
                      </m:r>
                      <m:r>
                        <a:rPr lang="en-US" sz="2400" b="0" i="1">
                          <a:latin typeface="Cambria Math" panose="02040503050406030204" pitchFamily="18" charset="0"/>
                          <a:ea typeface="Cambria Math" panose="02040503050406030204" pitchFamily="18" charset="0"/>
                        </a:rPr>
                        <m:t>=</m:t>
                      </m:r>
                      <m:nary>
                        <m:naryPr>
                          <m:ctrlPr>
                            <a:rPr lang="en-US" sz="2400" i="1">
                              <a:latin typeface="Cambria Math" panose="02040503050406030204" pitchFamily="18" charset="0"/>
                              <a:ea typeface="Cambria Math" panose="02040503050406030204" pitchFamily="18" charset="0"/>
                            </a:rPr>
                          </m:ctrlPr>
                        </m:naryPr>
                        <m:sub>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𝑟</m:t>
                              </m:r>
                            </m:e>
                            <m:sub>
                              <m:r>
                                <a:rPr lang="en-US" sz="2400" b="0" i="1">
                                  <a:latin typeface="Cambria Math" panose="02040503050406030204" pitchFamily="18" charset="0"/>
                                  <a:ea typeface="Cambria Math" panose="02040503050406030204" pitchFamily="18" charset="0"/>
                                </a:rPr>
                                <m:t>1</m:t>
                              </m:r>
                            </m:sub>
                          </m:sSub>
                        </m:sub>
                        <m:sup>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𝑟</m:t>
                              </m:r>
                            </m:e>
                            <m:sub>
                              <m:r>
                                <a:rPr lang="en-US" sz="2400" b="0" i="1">
                                  <a:latin typeface="Cambria Math" panose="02040503050406030204" pitchFamily="18" charset="0"/>
                                  <a:ea typeface="Cambria Math" panose="02040503050406030204" pitchFamily="18" charset="0"/>
                                </a:rPr>
                                <m:t>2</m:t>
                              </m:r>
                            </m:sub>
                          </m:sSub>
                        </m:sup>
                        <m:e>
                          <m:sSup>
                            <m:sSupPr>
                              <m:ctrlPr>
                                <a:rPr lang="en-US" sz="2400" i="1">
                                  <a:latin typeface="Cambria Math" panose="02040503050406030204" pitchFamily="18" charset="0"/>
                                  <a:ea typeface="Cambria Math" panose="02040503050406030204" pitchFamily="18" charset="0"/>
                                </a:rPr>
                              </m:ctrlPr>
                            </m:sSupPr>
                            <m:e>
                              <m:d>
                                <m:dPr>
                                  <m:begChr m:val="|"/>
                                  <m:endChr m:val="|"/>
                                  <m:ctrlPr>
                                    <a:rPr lang="en-US" sz="2400" i="1">
                                      <a:latin typeface="Cambria Math" panose="02040503050406030204" pitchFamily="18" charset="0"/>
                                      <a:ea typeface="Cambria Math" panose="02040503050406030204" pitchFamily="18" charset="0"/>
                                    </a:rPr>
                                  </m:ctrlPr>
                                </m:dPr>
                                <m:e>
                                  <m:r>
                                    <a:rPr lang="el-GR" sz="2400" b="0" i="1">
                                      <a:latin typeface="Cambria Math" panose="02040503050406030204" pitchFamily="18" charset="0"/>
                                      <a:ea typeface="Cambria Math" panose="02040503050406030204" pitchFamily="18" charset="0"/>
                                    </a:rPr>
                                    <m:t>𝛹</m:t>
                                  </m:r>
                                </m:e>
                              </m:d>
                            </m:e>
                            <m:sup>
                              <m:r>
                                <a:rPr lang="en-US" sz="2400" b="0" i="1">
                                  <a:latin typeface="Cambria Math" panose="02040503050406030204" pitchFamily="18" charset="0"/>
                                  <a:ea typeface="Cambria Math" panose="02040503050406030204" pitchFamily="18" charset="0"/>
                                </a:rPr>
                                <m:t>2</m:t>
                              </m:r>
                            </m:sup>
                          </m:sSup>
                          <m:r>
                            <a:rPr lang="en-US" sz="2400" b="0" i="1">
                              <a:latin typeface="Cambria Math" panose="02040503050406030204" pitchFamily="18" charset="0"/>
                              <a:ea typeface="Cambria Math" panose="02040503050406030204" pitchFamily="18" charset="0"/>
                            </a:rPr>
                            <m:t>𝑑</m:t>
                          </m:r>
                          <m:r>
                            <a:rPr lang="en-US" sz="2400" b="0" i="1" smtClean="0">
                              <a:latin typeface="Cambria Math" panose="02040503050406030204" pitchFamily="18" charset="0"/>
                              <a:ea typeface="Cambria Math" panose="02040503050406030204" pitchFamily="18" charset="0"/>
                            </a:rPr>
                            <m:t>𝑥</m:t>
                          </m:r>
                        </m:e>
                      </m:nary>
                      <m:r>
                        <a:rPr lang="en-US" sz="2400" b="0" i="1" smtClean="0">
                          <a:latin typeface="Cambria Math" panose="02040503050406030204" pitchFamily="18" charset="0"/>
                          <a:ea typeface="Cambria Math" panose="02040503050406030204" pitchFamily="18" charset="0"/>
                        </a:rPr>
                        <m:t>𝑑𝑦𝑑𝑧</m:t>
                      </m:r>
                    </m:oMath>
                  </m:oMathPara>
                </a14:m>
                <a:endParaRPr lang="en-US" sz="2400" dirty="0"/>
              </a:p>
              <a:p>
                <a:r>
                  <a:rPr lang="en-US" sz="2000" dirty="0"/>
                  <a:t/>
                </a:r>
              </a:p>
              <a:p>
                <a:endParaRPr lang="en-US" sz="2000" dirty="0"/>
              </a:p>
              <a:p>
                <a:endParaRPr lang="en-US" sz="2000" dirty="0"/>
              </a:p>
            </p:txBody>
          </p:sp>
        </mc:Choice>
        <mc:Fallback>
          <p:sp>
            <p:nvSpPr>
              <p:cNvPr id="5" name="Rectangle 4"/>
              <p:cNvSpPr>
                <a:spLocks noRot="1" noChangeAspect="1" noMove="1" noResize="1" noEditPoints="1" noAdjustHandles="1" noChangeArrowheads="1" noChangeShapeType="1" noTextEdit="1"/>
              </p:cNvSpPr>
              <p:nvPr/>
            </p:nvSpPr>
            <p:spPr>
              <a:xfrm>
                <a:off x="123824" y="783967"/>
                <a:ext cx="11925301" cy="6516912"/>
              </a:xfrm>
              <a:prstGeom prst="rect">
                <a:avLst/>
              </a:prstGeom>
              <a:blipFill rotWithShape="0">
                <a:blip r:embed="rId2"/>
                <a:stretch>
                  <a:fillRect l="-766" t="-561"/>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fld id="{20210290-271E-4B39-94D2-0CC1E1F42467}" type="datetime4">
              <a:rPr lang="en-US" smtClean="0"/>
              <a:pPr/>
              <a:t>March 26, 2021</a:t>
            </a:fld>
            <a:endParaRPr lang="en-US"/>
          </a:p>
        </p:txBody>
      </p:sp>
      <p:sp>
        <p:nvSpPr>
          <p:cNvPr id="6" name="Footer Placeholder 5"/>
          <p:cNvSpPr>
            <a:spLocks noGrp="1"/>
          </p:cNvSpPr>
          <p:nvPr>
            <p:ph type="ftr" sz="quarter" idx="11"/>
          </p:nvPr>
        </p:nvSpPr>
        <p:spPr/>
        <p:txBody>
          <a:bodyPr/>
          <a:lstStyle/>
          <a:p>
            <a:r>
              <a:rPr lang="en-US"/>
              <a:t>PHY109 (ENGINEERING PHYSICS)</a:t>
            </a:r>
          </a:p>
        </p:txBody>
      </p:sp>
      <p:sp>
        <p:nvSpPr>
          <p:cNvPr id="7" name="Rectangle 6"/>
          <p:cNvSpPr/>
          <p:nvPr/>
        </p:nvSpPr>
        <p:spPr>
          <a:xfrm>
            <a:off x="3511825" y="61363"/>
            <a:ext cx="5556329" cy="584775"/>
          </a:xfrm>
          <a:prstGeom prst="rect">
            <a:avLst/>
          </a:prstGeom>
        </p:spPr>
        <p:txBody>
          <a:bodyPr wrap="none">
            <a:spAutoFit/>
          </a:bodyPr>
          <a:lstStyle/>
          <a:p>
            <a:pPr lvl="0"/>
            <a:r>
              <a:rPr lang="en-US" sz="3200" b="1" dirty="0">
                <a:latin typeface="Arial" panose="020B0604020202020204" pitchFamily="34" charset="0"/>
                <a:cs typeface="Arial" panose="020B0604020202020204" pitchFamily="34" charset="0"/>
              </a:rPr>
              <a:t>Properties of wave function</a:t>
            </a:r>
          </a:p>
        </p:txBody>
      </p:sp>
    </p:spTree>
    <p:extLst>
      <p:ext uri="{BB962C8B-B14F-4D97-AF65-F5344CB8AC3E}">
        <p14:creationId xmlns:p14="http://schemas.microsoft.com/office/powerpoint/2010/main" xmlns="" val="11069248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a well behaved wave function</a:t>
            </a:r>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normAutofit/>
              </a:bodyPr>
              <a:lstStyle/>
              <a:p>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Ψ</m:t>
                    </m:r>
                  </m:oMath>
                </a14:m>
                <a:r>
                  <a:rPr lang="en-US" dirty="0">
                    <a:latin typeface="+mn-lt"/>
                  </a:rPr>
                  <a:t> must be continuous and single-valued everywhere.</a:t>
                </a:r>
              </a:p>
              <a:p>
                <a:endParaRPr lang="en-US" dirty="0">
                  <a:latin typeface="+mn-lt"/>
                </a:endParaRPr>
              </a:p>
              <a:p>
                <a:r>
                  <a:rPr lang="en-US" dirty="0">
                    <a:latin typeface="+mn-lt"/>
                  </a:rPr>
                  <a:t>Derivatives of </a:t>
                </a:r>
                <a14:m>
                  <m:oMath xmlns:m="http://schemas.openxmlformats.org/officeDocument/2006/math">
                    <m:r>
                      <m:rPr>
                        <m:sty m:val="p"/>
                      </m:rPr>
                      <a:rPr lang="el-GR" i="1">
                        <a:latin typeface="Cambria Math" panose="02040503050406030204" pitchFamily="18" charset="0"/>
                        <a:ea typeface="Cambria Math" panose="02040503050406030204" pitchFamily="18" charset="0"/>
                      </a:rPr>
                      <m:t>Ψ</m:t>
                    </m:r>
                  </m:oMath>
                </a14:m>
                <a:r>
                  <a:rPr lang="en-US" dirty="0">
                    <a:latin typeface="+mn-lt"/>
                  </a:rPr>
                  <a:t/>
                </a:r>
                <a14:m>
                  <m:oMath xmlns:m="http://schemas.openxmlformats.org/officeDocument/2006/math">
                    <m:d>
                      <m:dPr>
                        <m:ctrlPr>
                          <a:rPr lang="en-US" i="1" dirty="0" smtClean="0">
                            <a:latin typeface="Cambria Math" panose="02040503050406030204" pitchFamily="18" charset="0"/>
                          </a:rPr>
                        </m:ctrlPr>
                      </m:dPr>
                      <m:e>
                        <m:f>
                          <m:fPr>
                            <m:ctrlPr>
                              <a:rPr lang="en-US" i="1" dirty="0" smtClean="0">
                                <a:latin typeface="Cambria Math" panose="02040503050406030204" pitchFamily="18" charset="0"/>
                              </a:rPr>
                            </m:ctrlPr>
                          </m:fPr>
                          <m:num>
                            <m:r>
                              <a:rPr lang="en-US" i="1" dirty="0">
                                <a:latin typeface="Cambria Math" panose="02040503050406030204" pitchFamily="18" charset="0"/>
                              </a:rPr>
                              <m:t>𝑑</m:t>
                            </m:r>
                            <m:r>
                              <m:rPr>
                                <m:sty m:val="p"/>
                              </m:rPr>
                              <a:rPr lang="el-GR" i="1">
                                <a:latin typeface="Cambria Math" panose="02040503050406030204" pitchFamily="18" charset="0"/>
                                <a:ea typeface="Cambria Math" panose="02040503050406030204" pitchFamily="18" charset="0"/>
                              </a:rPr>
                              <m:t>Ψ</m:t>
                            </m:r>
                          </m:num>
                          <m:den>
                            <m:r>
                              <a:rPr lang="en-US" i="1" dirty="0">
                                <a:latin typeface="Cambria Math" panose="02040503050406030204" pitchFamily="18" charset="0"/>
                              </a:rPr>
                              <m:t>𝑑𝑥</m:t>
                            </m:r>
                          </m:den>
                        </m:f>
                        <m:r>
                          <a:rPr lang="en-US" b="0" i="1" dirty="0" smtClean="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𝑑</m:t>
                            </m:r>
                            <m:r>
                              <m:rPr>
                                <m:sty m:val="p"/>
                              </m:rPr>
                              <a:rPr lang="el-GR" i="1">
                                <a:latin typeface="Cambria Math" panose="02040503050406030204" pitchFamily="18" charset="0"/>
                                <a:ea typeface="Cambria Math" panose="02040503050406030204" pitchFamily="18" charset="0"/>
                              </a:rPr>
                              <m:t>Ψ</m:t>
                            </m:r>
                          </m:num>
                          <m:den>
                            <m:r>
                              <a:rPr lang="en-US" i="1" dirty="0">
                                <a:latin typeface="Cambria Math" panose="02040503050406030204" pitchFamily="18" charset="0"/>
                              </a:rPr>
                              <m:t>𝑑</m:t>
                            </m:r>
                            <m:r>
                              <a:rPr lang="en-US" b="0" i="1" dirty="0" smtClean="0">
                                <a:latin typeface="Cambria Math" panose="02040503050406030204" pitchFamily="18" charset="0"/>
                              </a:rPr>
                              <m:t>𝑦</m:t>
                            </m:r>
                          </m:den>
                        </m:f>
                        <m:r>
                          <a:rPr lang="en-US" b="0" i="1" dirty="0" smtClean="0">
                            <a:latin typeface="Cambria Math" panose="02040503050406030204" pitchFamily="18" charset="0"/>
                          </a:rPr>
                          <m:t> </m:t>
                        </m:r>
                        <m:r>
                          <a:rPr lang="en-US" b="0" i="1" dirty="0" smtClean="0">
                            <a:latin typeface="Cambria Math" panose="02040503050406030204" pitchFamily="18" charset="0"/>
                          </a:rPr>
                          <m:t>𝑎𝑛𝑑</m:t>
                        </m:r>
                        <m:f>
                          <m:fPr>
                            <m:ctrlPr>
                              <a:rPr lang="en-US" i="1" dirty="0">
                                <a:latin typeface="Cambria Math" panose="02040503050406030204" pitchFamily="18" charset="0"/>
                              </a:rPr>
                            </m:ctrlPr>
                          </m:fPr>
                          <m:num>
                            <m:r>
                              <a:rPr lang="en-US" i="1" dirty="0">
                                <a:latin typeface="Cambria Math" panose="02040503050406030204" pitchFamily="18" charset="0"/>
                              </a:rPr>
                              <m:t>𝑑</m:t>
                            </m:r>
                            <m:r>
                              <m:rPr>
                                <m:sty m:val="p"/>
                              </m:rPr>
                              <a:rPr lang="el-GR" i="1">
                                <a:latin typeface="Cambria Math" panose="02040503050406030204" pitchFamily="18" charset="0"/>
                                <a:ea typeface="Cambria Math" panose="02040503050406030204" pitchFamily="18" charset="0"/>
                              </a:rPr>
                              <m:t>Ψ</m:t>
                            </m:r>
                          </m:num>
                          <m:den>
                            <m:r>
                              <a:rPr lang="en-US" i="1" dirty="0">
                                <a:latin typeface="Cambria Math" panose="02040503050406030204" pitchFamily="18" charset="0"/>
                              </a:rPr>
                              <m:t>𝑑</m:t>
                            </m:r>
                            <m:r>
                              <a:rPr lang="en-US" b="0" i="1" dirty="0" smtClean="0">
                                <a:latin typeface="Cambria Math" panose="02040503050406030204" pitchFamily="18" charset="0"/>
                              </a:rPr>
                              <m:t>𝑧</m:t>
                            </m:r>
                          </m:den>
                        </m:f>
                      </m:e>
                    </m:d>
                  </m:oMath>
                </a14:m>
                <a:r>
                  <a:rPr lang="en-US" dirty="0">
                    <a:latin typeface="+mn-lt"/>
                  </a:rPr>
                  <a:t> must be continuous and single-valued everywhere.</a:t>
                </a:r>
              </a:p>
              <a:p>
                <a:endParaRPr lang="en-US" dirty="0">
                  <a:latin typeface="+mn-lt"/>
                </a:endParaRPr>
              </a:p>
              <a:p>
                <a14:m>
                  <m:oMath xmlns:m="http://schemas.openxmlformats.org/officeDocument/2006/math">
                    <m:r>
                      <m:rPr>
                        <m:sty m:val="p"/>
                      </m:rPr>
                      <a:rPr lang="el-GR" i="1">
                        <a:latin typeface="Cambria Math" panose="02040503050406030204" pitchFamily="18" charset="0"/>
                        <a:ea typeface="Cambria Math" panose="02040503050406030204" pitchFamily="18" charset="0"/>
                      </a:rPr>
                      <m:t>Ψ</m:t>
                    </m:r>
                  </m:oMath>
                </a14:m>
                <a:r>
                  <a:rPr lang="en-US" dirty="0">
                    <a:latin typeface="+mn-lt"/>
                  </a:rPr>
                  <a:t> must be </a:t>
                </a:r>
                <a:r>
                  <a:rPr lang="en-US" dirty="0" err="1">
                    <a:latin typeface="+mn-lt"/>
                  </a:rPr>
                  <a:t>normalizable</a:t>
                </a:r>
                <a:r>
                  <a:rPr lang="en-US" dirty="0">
                    <a:latin typeface="+mn-lt"/>
                  </a:rPr>
                  <a:t>, which means that </a:t>
                </a:r>
                <a14:m>
                  <m:oMath xmlns:m="http://schemas.openxmlformats.org/officeDocument/2006/math">
                    <m:r>
                      <m:rPr>
                        <m:sty m:val="p"/>
                      </m:rPr>
                      <a:rPr lang="el-GR" i="1">
                        <a:latin typeface="Cambria Math" panose="02040503050406030204" pitchFamily="18" charset="0"/>
                        <a:ea typeface="Cambria Math" panose="02040503050406030204" pitchFamily="18" charset="0"/>
                      </a:rPr>
                      <m:t>Ψ</m:t>
                    </m:r>
                  </m:oMath>
                </a14:m>
                <a:r>
                  <a:rPr lang="en-US" dirty="0">
                    <a:latin typeface="+mn-lt"/>
                  </a:rPr>
                  <a:t> must go to 0 as x → ∞, y → ∞ and z → ∞ such that </a:t>
                </a:r>
                <a14:m>
                  <m:oMath xmlns:m="http://schemas.openxmlformats.org/officeDocument/2006/math">
                    <m:nary>
                      <m:naryPr>
                        <m:subHide m:val="on"/>
                        <m:supHide m:val="on"/>
                        <m:ctrlPr>
                          <a:rPr lang="en-US" i="1" smtClean="0">
                            <a:latin typeface="Cambria Math" panose="02040503050406030204" pitchFamily="18" charset="0"/>
                            <a:ea typeface="Cambria Math" panose="02040503050406030204" pitchFamily="18" charset="0"/>
                          </a:rPr>
                        </m:ctrlPr>
                      </m:naryPr>
                      <m:sub/>
                      <m:sup/>
                      <m:e>
                        <m:sSup>
                          <m:sSupPr>
                            <m:ctrlPr>
                              <a:rPr lang="en-US" i="1" smtClean="0">
                                <a:latin typeface="Cambria Math" panose="02040503050406030204" pitchFamily="18" charset="0"/>
                                <a:ea typeface="Cambria Math" panose="02040503050406030204" pitchFamily="18" charset="0"/>
                              </a:rPr>
                            </m:ctrlPr>
                          </m:sSupPr>
                          <m:e>
                            <m:d>
                              <m:dPr>
                                <m:begChr m:val="|"/>
                                <m:endChr m:val="|"/>
                                <m:ctrlPr>
                                  <a:rPr lang="en-US" i="1">
                                    <a:latin typeface="Cambria Math" panose="02040503050406030204" pitchFamily="18" charset="0"/>
                                    <a:ea typeface="Cambria Math" panose="02040503050406030204" pitchFamily="18" charset="0"/>
                                  </a:rPr>
                                </m:ctrlPr>
                              </m:dPr>
                              <m:e>
                                <m:r>
                                  <m:rPr>
                                    <m:sty m:val="p"/>
                                  </m:rPr>
                                  <a:rPr lang="el-GR" i="1">
                                    <a:latin typeface="Cambria Math" panose="02040503050406030204" pitchFamily="18" charset="0"/>
                                    <a:ea typeface="Cambria Math" panose="02040503050406030204" pitchFamily="18" charset="0"/>
                                  </a:rPr>
                                  <m:t>Ψ</m:t>
                                </m:r>
                              </m:e>
                            </m:d>
                          </m:e>
                          <m:sup>
                            <m:r>
                              <a:rPr lang="en-US" b="0" i="1">
                                <a:latin typeface="Cambria Math" panose="02040503050406030204" pitchFamily="18" charset="0"/>
                                <a:ea typeface="Cambria Math" panose="02040503050406030204" pitchFamily="18" charset="0"/>
                              </a:rPr>
                              <m:t>2</m:t>
                            </m:r>
                          </m:sup>
                        </m:sSup>
                        <m:r>
                          <a:rPr lang="en-US" b="0" i="1">
                            <a:latin typeface="Cambria Math" panose="02040503050406030204" pitchFamily="18" charset="0"/>
                            <a:ea typeface="Cambria Math" panose="02040503050406030204" pitchFamily="18" charset="0"/>
                          </a:rPr>
                          <m:t>𝑑𝑥</m:t>
                        </m:r>
                        <m:r>
                          <a:rPr lang="en-US" b="0" i="1" smtClean="0">
                            <a:latin typeface="Cambria Math" panose="02040503050406030204" pitchFamily="18" charset="0"/>
                            <a:ea typeface="Cambria Math" panose="02040503050406030204" pitchFamily="18" charset="0"/>
                          </a:rPr>
                          <m:t>𝑑𝑦𝑑𝑧</m:t>
                        </m:r>
                      </m:e>
                    </m:nary>
                  </m:oMath>
                </a14:m>
                <a:r>
                  <a:rPr lang="en-US" dirty="0">
                    <a:latin typeface="+mn-lt"/>
                  </a:rPr>
                  <a:t> over all space be a finite constant.</a:t>
                </a:r>
              </a:p>
              <a:p>
                <a:endParaRPr lang="en-US" dirty="0">
                  <a:latin typeface="+mn-lt"/>
                </a:endParaRPr>
              </a:p>
              <a:p>
                <a:r>
                  <a:rPr lang="en-US" dirty="0">
                    <a:latin typeface="+mn-lt"/>
                  </a:rPr>
                  <a:t>Normalization: A wave function is normalized if,</a:t>
                </a:r>
              </a:p>
              <a:p>
                <a:endParaRPr lang="en-US" dirty="0">
                  <a:latin typeface="+mn-lt"/>
                </a:endParaRPr>
              </a:p>
              <a:p>
                <a:pPr marL="0" indent="0">
                  <a:buNone/>
                </a:pPr>
                <a14:m>
                  <m:oMath xmlns:m="http://schemas.openxmlformats.org/officeDocument/2006/math">
                    <m:nary>
                      <m:naryPr>
                        <m:ctrlPr>
                          <a:rPr lang="en-US" i="1">
                            <a:latin typeface="Cambria Math" panose="02040503050406030204" pitchFamily="18" charset="0"/>
                            <a:ea typeface="Cambria Math" panose="02040503050406030204" pitchFamily="18" charset="0"/>
                          </a:rPr>
                        </m:ctrlPr>
                      </m:naryPr>
                      <m:sub>
                        <m:r>
                          <a:rPr lang="en-US" b="0" i="1" smtClean="0">
                            <a:latin typeface="Cambria Math" panose="02040503050406030204" pitchFamily="18" charset="0"/>
                            <a:ea typeface="Cambria Math" panose="02040503050406030204" pitchFamily="18" charset="0"/>
                          </a:rPr>
                          <m:t>−∞</m:t>
                        </m:r>
                      </m:sub>
                      <m:sup>
                        <m:r>
                          <a:rPr lang="en-US" b="0" i="1">
                            <a:latin typeface="Cambria Math" panose="02040503050406030204" pitchFamily="18" charset="0"/>
                            <a:ea typeface="Cambria Math" panose="02040503050406030204" pitchFamily="18" charset="0"/>
                          </a:rPr>
                          <m:t>∞</m:t>
                        </m:r>
                      </m:sup>
                      <m:e>
                        <m:sSup>
                          <m:sSupPr>
                            <m:ctrlPr>
                              <a:rPr lang="en-US" i="1">
                                <a:latin typeface="Cambria Math" panose="02040503050406030204" pitchFamily="18" charset="0"/>
                                <a:ea typeface="Cambria Math" panose="02040503050406030204" pitchFamily="18" charset="0"/>
                              </a:rPr>
                            </m:ctrlPr>
                          </m:sSupPr>
                          <m:e>
                            <m:d>
                              <m:dPr>
                                <m:begChr m:val="|"/>
                                <m:endChr m:val="|"/>
                                <m:ctrlPr>
                                  <a:rPr lang="en-US" i="1">
                                    <a:latin typeface="Cambria Math" panose="02040503050406030204" pitchFamily="18" charset="0"/>
                                    <a:ea typeface="Cambria Math" panose="02040503050406030204" pitchFamily="18" charset="0"/>
                                  </a:rPr>
                                </m:ctrlPr>
                              </m:dPr>
                              <m:e>
                                <m:r>
                                  <m:rPr>
                                    <m:sty m:val="p"/>
                                  </m:rPr>
                                  <a:rPr lang="el-GR" i="1">
                                    <a:latin typeface="Cambria Math" panose="02040503050406030204" pitchFamily="18" charset="0"/>
                                    <a:ea typeface="Cambria Math" panose="02040503050406030204" pitchFamily="18" charset="0"/>
                                  </a:rPr>
                                  <m:t>Ψ</m:t>
                                </m:r>
                              </m:e>
                            </m:d>
                          </m:e>
                          <m:sup>
                            <m:r>
                              <a:rPr lang="en-US" b="0" i="1">
                                <a:latin typeface="Cambria Math" panose="02040503050406030204" pitchFamily="18" charset="0"/>
                                <a:ea typeface="Cambria Math" panose="02040503050406030204" pitchFamily="18" charset="0"/>
                              </a:rPr>
                              <m:t>2</m:t>
                            </m:r>
                          </m:sup>
                        </m:sSup>
                        <m:r>
                          <a:rPr lang="en-US" b="0" i="1">
                            <a:latin typeface="Cambria Math" panose="02040503050406030204" pitchFamily="18" charset="0"/>
                            <a:ea typeface="Cambria Math" panose="02040503050406030204" pitchFamily="18" charset="0"/>
                          </a:rPr>
                          <m:t>𝑑𝑥</m:t>
                        </m:r>
                      </m:e>
                    </m:nary>
                    <m:r>
                      <a:rPr lang="en-US" b="0" i="1" smtClean="0">
                        <a:latin typeface="Cambria Math" panose="02040503050406030204" pitchFamily="18" charset="0"/>
                        <a:ea typeface="Cambria Math" panose="02040503050406030204" pitchFamily="18" charset="0"/>
                      </a:rPr>
                      <m:t>=1</m:t>
                    </m:r>
                  </m:oMath>
                </a14:m>
                <a:r>
                  <a:rPr lang="en-US" dirty="0">
                    <a:latin typeface="+mn-lt"/>
                  </a:rPr>
                  <a:t>; for one dimension</a:t>
                </a:r>
              </a:p>
              <a:p>
                <a:pPr marL="0" indent="0">
                  <a:buNone/>
                </a:pPr>
                <a:endParaRPr lang="en-US" dirty="0">
                  <a:latin typeface="+mn-lt"/>
                </a:endParaRPr>
              </a:p>
              <a:p>
                <a:pPr marL="0" indent="0">
                  <a:buNone/>
                </a:pPr>
                <a14:m>
                  <m:oMath xmlns:m="http://schemas.openxmlformats.org/officeDocument/2006/math">
                    <m:nary>
                      <m:naryPr>
                        <m:ctrlPr>
                          <a:rPr lang="en-US" i="1">
                            <a:latin typeface="Cambria Math" panose="02040503050406030204" pitchFamily="18" charset="0"/>
                            <a:ea typeface="Cambria Math" panose="02040503050406030204" pitchFamily="18" charset="0"/>
                          </a:rPr>
                        </m:ctrlPr>
                      </m:naryPr>
                      <m:sub>
                        <m:r>
                          <a:rPr lang="en-US" b="0" i="1">
                            <a:latin typeface="Cambria Math" panose="02040503050406030204" pitchFamily="18" charset="0"/>
                            <a:ea typeface="Cambria Math" panose="02040503050406030204" pitchFamily="18" charset="0"/>
                          </a:rPr>
                          <m:t>−∞</m:t>
                        </m:r>
                      </m:sub>
                      <m:sup>
                        <m:r>
                          <a:rPr lang="en-US" b="0" i="1">
                            <a:latin typeface="Cambria Math" panose="02040503050406030204" pitchFamily="18" charset="0"/>
                            <a:ea typeface="Cambria Math" panose="02040503050406030204" pitchFamily="18" charset="0"/>
                          </a:rPr>
                          <m:t>∞</m:t>
                        </m:r>
                      </m:sup>
                      <m:e>
                        <m:sSup>
                          <m:sSupPr>
                            <m:ctrlPr>
                              <a:rPr lang="en-US" i="1">
                                <a:latin typeface="Cambria Math" panose="02040503050406030204" pitchFamily="18" charset="0"/>
                                <a:ea typeface="Cambria Math" panose="02040503050406030204" pitchFamily="18" charset="0"/>
                              </a:rPr>
                            </m:ctrlPr>
                          </m:sSupPr>
                          <m:e>
                            <m:d>
                              <m:dPr>
                                <m:begChr m:val="|"/>
                                <m:endChr m:val="|"/>
                                <m:ctrlPr>
                                  <a:rPr lang="en-US" i="1">
                                    <a:latin typeface="Cambria Math" panose="02040503050406030204" pitchFamily="18" charset="0"/>
                                    <a:ea typeface="Cambria Math" panose="02040503050406030204" pitchFamily="18" charset="0"/>
                                  </a:rPr>
                                </m:ctrlPr>
                              </m:dPr>
                              <m:e>
                                <m:r>
                                  <m:rPr>
                                    <m:sty m:val="p"/>
                                  </m:rPr>
                                  <a:rPr lang="el-GR" i="1">
                                    <a:latin typeface="Cambria Math" panose="02040503050406030204" pitchFamily="18" charset="0"/>
                                    <a:ea typeface="Cambria Math" panose="02040503050406030204" pitchFamily="18" charset="0"/>
                                  </a:rPr>
                                  <m:t>Ψ</m:t>
                                </m:r>
                              </m:e>
                            </m:d>
                          </m:e>
                          <m:sup>
                            <m:r>
                              <a:rPr lang="en-US" b="0" i="1">
                                <a:latin typeface="Cambria Math" panose="02040503050406030204" pitchFamily="18" charset="0"/>
                                <a:ea typeface="Cambria Math" panose="02040503050406030204" pitchFamily="18" charset="0"/>
                              </a:rPr>
                              <m:t>2</m:t>
                            </m:r>
                          </m:sup>
                        </m:sSup>
                        <m:r>
                          <a:rPr lang="en-US" b="0" i="1">
                            <a:latin typeface="Cambria Math" panose="02040503050406030204" pitchFamily="18" charset="0"/>
                            <a:ea typeface="Cambria Math" panose="02040503050406030204" pitchFamily="18" charset="0"/>
                          </a:rPr>
                          <m:t>𝑑𝑥</m:t>
                        </m:r>
                        <m:r>
                          <a:rPr lang="en-US" b="0" i="1" smtClean="0">
                            <a:latin typeface="Cambria Math" panose="02040503050406030204" pitchFamily="18" charset="0"/>
                            <a:ea typeface="Cambria Math" panose="02040503050406030204" pitchFamily="18" charset="0"/>
                          </a:rPr>
                          <m:t>𝑑𝑦𝑑𝑧</m:t>
                        </m:r>
                      </m:e>
                    </m:nary>
                    <m:r>
                      <a:rPr lang="en-US" b="0" i="1">
                        <a:latin typeface="Cambria Math" panose="02040503050406030204" pitchFamily="18" charset="0"/>
                        <a:ea typeface="Cambria Math" panose="02040503050406030204" pitchFamily="18" charset="0"/>
                      </a:rPr>
                      <m:t>=1</m:t>
                    </m:r>
                  </m:oMath>
                </a14:m>
                <a:r>
                  <a:rPr lang="en-US" dirty="0"/>
                  <a:t>; for three dimension</a:t>
                </a:r>
              </a:p>
              <a:p>
                <a:pPr marL="0" indent="0">
                  <a:buNone/>
                </a:pPr>
                <a:endParaRPr lang="en-US" dirty="0">
                  <a:latin typeface="+mn-lt"/>
                </a:endParaRPr>
              </a:p>
              <a:p>
                <a:pPr marL="0" indent="0">
                  <a:buNone/>
                </a:pPr>
                <a:endParaRPr lang="en-US" dirty="0">
                  <a:latin typeface="+mn-lt"/>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59" t="-1339" b="-11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2E91E3B-804C-4D26-BFD2-9FE8E5243075}" type="datetime4">
              <a:rPr lang="en-US" smtClean="0"/>
              <a:pPr/>
              <a:t>March 26, 2021</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34</a:t>
            </a:fld>
            <a:endParaRPr lang="en-US"/>
          </a:p>
        </p:txBody>
      </p:sp>
    </p:spTree>
    <p:extLst>
      <p:ext uri="{BB962C8B-B14F-4D97-AF65-F5344CB8AC3E}">
        <p14:creationId xmlns:p14="http://schemas.microsoft.com/office/powerpoint/2010/main" xmlns="" val="1522786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wave function</a:t>
            </a:r>
          </a:p>
        </p:txBody>
      </p:sp>
      <p:sp>
        <p:nvSpPr>
          <p:cNvPr id="3" name="Content Placeholder 2"/>
          <p:cNvSpPr>
            <a:spLocks noGrp="1"/>
          </p:cNvSpPr>
          <p:nvPr>
            <p:ph idx="1"/>
          </p:nvPr>
        </p:nvSpPr>
        <p:spPr/>
        <p:txBody>
          <a:bodyPr/>
          <a:lstStyle/>
          <a:p>
            <a:r>
              <a:rPr lang="en-US" dirty="0"/>
              <a:t>Well-behaved wave functions</a:t>
            </a:r>
          </a:p>
          <a:p>
            <a:endParaRPr lang="en-US" dirty="0"/>
          </a:p>
          <a:p>
            <a:endParaRPr lang="en-US" dirty="0"/>
          </a:p>
          <a:p>
            <a:endParaRPr lang="en-US" dirty="0"/>
          </a:p>
          <a:p>
            <a:endParaRPr lang="en-US" dirty="0"/>
          </a:p>
          <a:p>
            <a:endParaRPr lang="en-US" dirty="0"/>
          </a:p>
          <a:p>
            <a:r>
              <a:rPr lang="en-US" dirty="0"/>
              <a:t>Not well-behaved wave functions</a:t>
            </a:r>
          </a:p>
          <a:p>
            <a:endParaRPr lang="en-US" dirty="0"/>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62E91E3B-804C-4D26-BFD2-9FE8E5243075}" type="datetime4">
              <a:rPr lang="en-US" smtClean="0"/>
              <a:pPr/>
              <a:t>March 26, 2021</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35</a:t>
            </a:fld>
            <a:endParaRPr lang="en-US"/>
          </a:p>
        </p:txBody>
      </p:sp>
      <p:pic>
        <p:nvPicPr>
          <p:cNvPr id="7" name="Picture 6"/>
          <p:cNvPicPr>
            <a:picLocks noChangeAspect="1"/>
          </p:cNvPicPr>
          <p:nvPr/>
        </p:nvPicPr>
        <p:blipFill>
          <a:blip r:embed="rId2"/>
          <a:stretch>
            <a:fillRect/>
          </a:stretch>
        </p:blipFill>
        <p:spPr>
          <a:xfrm>
            <a:off x="835908" y="1531088"/>
            <a:ext cx="1687686" cy="1645920"/>
          </a:xfrm>
          <a:prstGeom prst="rect">
            <a:avLst/>
          </a:prstGeom>
        </p:spPr>
      </p:pic>
      <p:pic>
        <p:nvPicPr>
          <p:cNvPr id="8" name="Picture 7"/>
          <p:cNvPicPr>
            <a:picLocks noChangeAspect="1"/>
          </p:cNvPicPr>
          <p:nvPr/>
        </p:nvPicPr>
        <p:blipFill>
          <a:blip r:embed="rId3"/>
          <a:stretch>
            <a:fillRect/>
          </a:stretch>
        </p:blipFill>
        <p:spPr>
          <a:xfrm>
            <a:off x="2967434" y="1531088"/>
            <a:ext cx="1542564" cy="1645920"/>
          </a:xfrm>
          <a:prstGeom prst="rect">
            <a:avLst/>
          </a:prstGeom>
        </p:spPr>
      </p:pic>
      <p:pic>
        <p:nvPicPr>
          <p:cNvPr id="9" name="Picture 8"/>
          <p:cNvPicPr>
            <a:picLocks noChangeAspect="1"/>
          </p:cNvPicPr>
          <p:nvPr/>
        </p:nvPicPr>
        <p:blipFill>
          <a:blip r:embed="rId4"/>
          <a:stretch>
            <a:fillRect/>
          </a:stretch>
        </p:blipFill>
        <p:spPr>
          <a:xfrm>
            <a:off x="4953839" y="1531088"/>
            <a:ext cx="1873758" cy="1645920"/>
          </a:xfrm>
          <a:prstGeom prst="rect">
            <a:avLst/>
          </a:prstGeom>
        </p:spPr>
      </p:pic>
      <p:pic>
        <p:nvPicPr>
          <p:cNvPr id="10" name="Picture 9"/>
          <p:cNvPicPr>
            <a:picLocks noChangeAspect="1"/>
          </p:cNvPicPr>
          <p:nvPr/>
        </p:nvPicPr>
        <p:blipFill>
          <a:blip r:embed="rId5"/>
          <a:stretch>
            <a:fillRect/>
          </a:stretch>
        </p:blipFill>
        <p:spPr>
          <a:xfrm>
            <a:off x="7190633" y="1531088"/>
            <a:ext cx="1804200" cy="1645920"/>
          </a:xfrm>
          <a:prstGeom prst="rect">
            <a:avLst/>
          </a:prstGeom>
        </p:spPr>
      </p:pic>
      <p:pic>
        <p:nvPicPr>
          <p:cNvPr id="11" name="Picture 10"/>
          <p:cNvPicPr>
            <a:picLocks noChangeAspect="1"/>
          </p:cNvPicPr>
          <p:nvPr/>
        </p:nvPicPr>
        <p:blipFill>
          <a:blip r:embed="rId6"/>
          <a:stretch>
            <a:fillRect/>
          </a:stretch>
        </p:blipFill>
        <p:spPr>
          <a:xfrm>
            <a:off x="9228575" y="1531088"/>
            <a:ext cx="1835966" cy="1645920"/>
          </a:xfrm>
          <a:prstGeom prst="rect">
            <a:avLst/>
          </a:prstGeom>
        </p:spPr>
      </p:pic>
      <p:pic>
        <p:nvPicPr>
          <p:cNvPr id="12" name="Picture 11"/>
          <p:cNvPicPr>
            <a:picLocks noChangeAspect="1"/>
          </p:cNvPicPr>
          <p:nvPr/>
        </p:nvPicPr>
        <p:blipFill>
          <a:blip r:embed="rId7"/>
          <a:stretch>
            <a:fillRect/>
          </a:stretch>
        </p:blipFill>
        <p:spPr>
          <a:xfrm>
            <a:off x="1013663" y="4210601"/>
            <a:ext cx="1621233" cy="1645920"/>
          </a:xfrm>
          <a:prstGeom prst="rect">
            <a:avLst/>
          </a:prstGeom>
        </p:spPr>
      </p:pic>
      <p:pic>
        <p:nvPicPr>
          <p:cNvPr id="13" name="Picture 12"/>
          <p:cNvPicPr>
            <a:picLocks noChangeAspect="1"/>
          </p:cNvPicPr>
          <p:nvPr/>
        </p:nvPicPr>
        <p:blipFill>
          <a:blip r:embed="rId8"/>
          <a:stretch>
            <a:fillRect/>
          </a:stretch>
        </p:blipFill>
        <p:spPr>
          <a:xfrm>
            <a:off x="3072628" y="4184867"/>
            <a:ext cx="1584177" cy="1645920"/>
          </a:xfrm>
          <a:prstGeom prst="rect">
            <a:avLst/>
          </a:prstGeom>
        </p:spPr>
      </p:pic>
      <p:pic>
        <p:nvPicPr>
          <p:cNvPr id="14" name="Picture 13"/>
          <p:cNvPicPr>
            <a:picLocks noChangeAspect="1"/>
          </p:cNvPicPr>
          <p:nvPr/>
        </p:nvPicPr>
        <p:blipFill>
          <a:blip r:embed="rId9"/>
          <a:stretch>
            <a:fillRect/>
          </a:stretch>
        </p:blipFill>
        <p:spPr>
          <a:xfrm>
            <a:off x="5224630" y="4210600"/>
            <a:ext cx="1575176" cy="1645920"/>
          </a:xfrm>
          <a:prstGeom prst="rect">
            <a:avLst/>
          </a:prstGeom>
        </p:spPr>
      </p:pic>
      <p:pic>
        <p:nvPicPr>
          <p:cNvPr id="15" name="Picture 14"/>
          <p:cNvPicPr>
            <a:picLocks noChangeAspect="1"/>
          </p:cNvPicPr>
          <p:nvPr/>
        </p:nvPicPr>
        <p:blipFill>
          <a:blip r:embed="rId10"/>
          <a:stretch>
            <a:fillRect/>
          </a:stretch>
        </p:blipFill>
        <p:spPr>
          <a:xfrm>
            <a:off x="7426645" y="4215198"/>
            <a:ext cx="1788586" cy="1645920"/>
          </a:xfrm>
          <a:prstGeom prst="rect">
            <a:avLst/>
          </a:prstGeom>
        </p:spPr>
      </p:pic>
      <p:pic>
        <p:nvPicPr>
          <p:cNvPr id="16" name="Picture 15"/>
          <p:cNvPicPr>
            <a:picLocks noChangeAspect="1"/>
          </p:cNvPicPr>
          <p:nvPr/>
        </p:nvPicPr>
        <p:blipFill>
          <a:blip r:embed="rId11"/>
          <a:stretch>
            <a:fillRect/>
          </a:stretch>
        </p:blipFill>
        <p:spPr>
          <a:xfrm>
            <a:off x="9480470" y="4292915"/>
            <a:ext cx="1823887" cy="1645920"/>
          </a:xfrm>
          <a:prstGeom prst="rect">
            <a:avLst/>
          </a:prstGeom>
        </p:spPr>
      </p:pic>
    </p:spTree>
    <p:extLst>
      <p:ext uri="{BB962C8B-B14F-4D97-AF65-F5344CB8AC3E}">
        <p14:creationId xmlns:p14="http://schemas.microsoft.com/office/powerpoint/2010/main" xmlns="" val="268187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Schrodinger’s equation</a:t>
            </a:r>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lstStyle/>
              <a:p>
                <a:r>
                  <a:rPr lang="en-US" dirty="0"/>
                  <a:t>Time dependent Schrodinger’s equation:</a:t>
                </a:r>
              </a:p>
              <a:p>
                <a:endParaRPr lang="en-US" dirty="0"/>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ℏ</m:t>
                              </m:r>
                            </m:e>
                            <m:sup>
                              <m:r>
                                <a:rPr lang="en-US" sz="2200" b="0" i="1" smtClean="0">
                                  <a:latin typeface="Cambria Math" panose="02040503050406030204" pitchFamily="18" charset="0"/>
                                </a:rPr>
                                <m:t>2</m:t>
                              </m:r>
                            </m:sup>
                          </m:sSup>
                        </m:num>
                        <m:den>
                          <m:r>
                            <a:rPr lang="en-US" sz="2200" b="0" i="1" smtClean="0">
                              <a:latin typeface="Cambria Math" panose="02040503050406030204" pitchFamily="18" charset="0"/>
                            </a:rPr>
                            <m:t>2</m:t>
                          </m:r>
                          <m:r>
                            <a:rPr lang="en-US" sz="2200" b="0" i="1" smtClean="0">
                              <a:latin typeface="Cambria Math" panose="02040503050406030204" pitchFamily="18" charset="0"/>
                            </a:rPr>
                            <m:t>𝑚</m:t>
                          </m:r>
                        </m:den>
                      </m:f>
                      <m:f>
                        <m:fPr>
                          <m:ctrlPr>
                            <a:rPr lang="en-US" sz="2200" b="0" i="1" smtClean="0">
                              <a:latin typeface="Cambria Math" panose="02040503050406030204" pitchFamily="18" charset="0"/>
                            </a:rPr>
                          </m:ctrlPr>
                        </m:fPr>
                        <m:num>
                          <m:sSup>
                            <m:sSupPr>
                              <m:ctrlPr>
                                <a:rPr lang="en-US" sz="2200" b="0" i="1" smtClean="0">
                                  <a:latin typeface="Cambria Math" panose="02040503050406030204" pitchFamily="18" charset="0"/>
                                </a:rPr>
                              </m:ctrlPr>
                            </m:sSupPr>
                            <m:e>
                              <m:r>
                                <a:rPr lang="en-US" sz="2200" i="1">
                                  <a:latin typeface="Cambria Math" panose="02040503050406030204" pitchFamily="18" charset="0"/>
                                </a:rPr>
                                <m:t>𝜕</m:t>
                              </m:r>
                            </m:e>
                            <m:sup>
                              <m:r>
                                <a:rPr lang="en-US" sz="2200" b="0" i="1" smtClean="0">
                                  <a:latin typeface="Cambria Math" panose="02040503050406030204" pitchFamily="18" charset="0"/>
                                </a:rPr>
                                <m:t>2</m:t>
                              </m:r>
                            </m:sup>
                          </m:sSup>
                          <m:r>
                            <m:rPr>
                              <m:sty m:val="p"/>
                            </m:rPr>
                            <a:rPr lang="el-GR" sz="2200" b="0" i="1" smtClean="0">
                              <a:latin typeface="Cambria Math" panose="02040503050406030204" pitchFamily="18" charset="0"/>
                              <a:ea typeface="Cambria Math" panose="02040503050406030204" pitchFamily="18" charset="0"/>
                            </a:rPr>
                            <m:t>Ψ</m:t>
                          </m:r>
                        </m:num>
                        <m:den>
                          <m:sSup>
                            <m:sSupPr>
                              <m:ctrlPr>
                                <a:rPr lang="en-US" sz="2200" i="1">
                                  <a:latin typeface="Cambria Math" panose="02040503050406030204" pitchFamily="18" charset="0"/>
                                </a:rPr>
                              </m:ctrlPr>
                            </m:sSupPr>
                            <m:e>
                              <m:r>
                                <a:rPr lang="en-US" sz="2200" i="1">
                                  <a:latin typeface="Cambria Math" panose="02040503050406030204" pitchFamily="18" charset="0"/>
                                </a:rPr>
                                <m:t>𝜕</m:t>
                              </m:r>
                              <m:r>
                                <a:rPr lang="en-US" sz="2200" b="0" i="1" smtClean="0">
                                  <a:latin typeface="Cambria Math" panose="02040503050406030204" pitchFamily="18" charset="0"/>
                                </a:rPr>
                                <m:t>𝑥</m:t>
                              </m:r>
                            </m:e>
                            <m:sup>
                              <m:r>
                                <a:rPr lang="en-US" sz="2200" i="1">
                                  <a:latin typeface="Cambria Math" panose="02040503050406030204" pitchFamily="18" charset="0"/>
                                </a:rPr>
                                <m:t>2</m:t>
                              </m:r>
                            </m:sup>
                          </m:sSup>
                        </m:den>
                      </m:f>
                      <m:r>
                        <a:rPr lang="en-US" sz="2200" b="0" i="1" smtClean="0">
                          <a:latin typeface="Cambria Math" panose="02040503050406030204" pitchFamily="18" charset="0"/>
                        </a:rPr>
                        <m:t>+</m:t>
                      </m:r>
                      <m:r>
                        <a:rPr lang="en-US" sz="2200" b="0" i="1" smtClean="0">
                          <a:latin typeface="Cambria Math" panose="02040503050406030204" pitchFamily="18" charset="0"/>
                        </a:rPr>
                        <m:t>𝑉</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𝑥</m:t>
                          </m:r>
                        </m:e>
                      </m:d>
                      <m:r>
                        <m:rPr>
                          <m:sty m:val="p"/>
                        </m:rPr>
                        <a:rPr lang="el-GR" sz="2200" i="1">
                          <a:latin typeface="Cambria Math" panose="02040503050406030204" pitchFamily="18" charset="0"/>
                          <a:ea typeface="Cambria Math" panose="02040503050406030204" pitchFamily="18" charset="0"/>
                        </a:rPr>
                        <m:t>Ψ</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𝑖</m:t>
                      </m:r>
                      <m:r>
                        <a:rPr lang="en-US" sz="2200" i="1">
                          <a:latin typeface="Cambria Math" panose="02040503050406030204" pitchFamily="18" charset="0"/>
                          <a:ea typeface="Cambria Math" panose="02040503050406030204" pitchFamily="18" charset="0"/>
                        </a:rPr>
                        <m:t>ℏ</m:t>
                      </m:r>
                      <m:f>
                        <m:fPr>
                          <m:ctrlPr>
                            <a:rPr lang="en-US" sz="2200" i="1" smtClean="0">
                              <a:latin typeface="Cambria Math" panose="02040503050406030204" pitchFamily="18" charset="0"/>
                              <a:ea typeface="Cambria Math" panose="02040503050406030204" pitchFamily="18" charset="0"/>
                            </a:rPr>
                          </m:ctrlPr>
                        </m:fPr>
                        <m:num>
                          <m:r>
                            <a:rPr lang="en-US" sz="2200" i="1" smtClean="0">
                              <a:latin typeface="Cambria Math" panose="02040503050406030204" pitchFamily="18" charset="0"/>
                              <a:ea typeface="Cambria Math" panose="02040503050406030204" pitchFamily="18" charset="0"/>
                            </a:rPr>
                            <m:t>𝜕</m:t>
                          </m:r>
                          <m:r>
                            <m:rPr>
                              <m:sty m:val="p"/>
                            </m:rPr>
                            <a:rPr lang="el-GR" sz="2200" i="1">
                              <a:latin typeface="Cambria Math" panose="02040503050406030204" pitchFamily="18" charset="0"/>
                              <a:ea typeface="Cambria Math" panose="02040503050406030204" pitchFamily="18" charset="0"/>
                            </a:rPr>
                            <m:t>Ψ</m:t>
                          </m:r>
                        </m:num>
                        <m:den>
                          <m:r>
                            <a:rPr lang="en-US" sz="220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𝑡</m:t>
                          </m:r>
                        </m:den>
                      </m:f>
                    </m:oMath>
                  </m:oMathPara>
                </a14:m>
                <a:endParaRPr lang="en-US" sz="2200" dirty="0"/>
              </a:p>
              <a:p>
                <a:pPr marL="0" indent="0">
                  <a:buNone/>
                </a:pPr>
                <a:r>
                  <a:rPr lang="en-US" dirty="0"/>
                  <a:t>where, </a:t>
                </a:r>
                <a14:m>
                  <m:oMath xmlns:m="http://schemas.openxmlformats.org/officeDocument/2006/math">
                    <m:r>
                      <m:rPr>
                        <m:sty m:val="p"/>
                      </m:rPr>
                      <a:rPr lang="el-GR" i="1">
                        <a:latin typeface="Cambria Math" panose="02040503050406030204" pitchFamily="18" charset="0"/>
                        <a:ea typeface="Cambria Math" panose="02040503050406030204" pitchFamily="18" charset="0"/>
                      </a:rPr>
                      <m:t>Ψ</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𝑖</m:t>
                            </m:r>
                          </m:num>
                          <m:den>
                            <m:r>
                              <a:rPr lang="en-US" i="1">
                                <a:latin typeface="Cambria Math" panose="02040503050406030204" pitchFamily="18" charset="0"/>
                                <a:ea typeface="Cambria Math" panose="02040503050406030204" pitchFamily="18" charset="0"/>
                              </a:rPr>
                              <m:t>ℏ</m:t>
                            </m:r>
                          </m:den>
                        </m:f>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m:t>
                        </m:r>
                      </m:sup>
                    </m:sSup>
                  </m:oMath>
                </a14:m>
                <a:r>
                  <a:rPr lang="en-US" dirty="0"/>
                  <a:t> is a position and time dependent wave function and V(x) is potential energy.</a:t>
                </a:r>
              </a:p>
              <a:p>
                <a:pPr marL="0" indent="0">
                  <a:buNone/>
                </a:pPr>
                <a:endParaRPr lang="en-US" dirty="0"/>
              </a:p>
              <a:p>
                <a:r>
                  <a:rPr lang="en-US" dirty="0"/>
                  <a:t>For a particle moving in 3 dimensions:</a:t>
                </a:r>
              </a:p>
              <a:p>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ℏ</m:t>
                              </m:r>
                            </m:e>
                            <m:sup>
                              <m:r>
                                <a:rPr lang="en-US" i="1">
                                  <a:latin typeface="Cambria Math" panose="02040503050406030204" pitchFamily="18" charset="0"/>
                                </a:rPr>
                                <m:t>2</m:t>
                              </m:r>
                            </m:sup>
                          </m:sSup>
                        </m:num>
                        <m:den>
                          <m:r>
                            <a:rPr lang="en-US" i="1">
                              <a:latin typeface="Cambria Math" panose="02040503050406030204" pitchFamily="18" charset="0"/>
                            </a:rPr>
                            <m:t>2</m:t>
                          </m:r>
                          <m:r>
                            <a:rPr lang="en-US" i="1">
                              <a:latin typeface="Cambria Math" panose="02040503050406030204" pitchFamily="18" charset="0"/>
                            </a:rPr>
                            <m:t>𝑚</m:t>
                          </m:r>
                        </m:den>
                      </m:f>
                      <m:d>
                        <m:dPr>
                          <m:ctrlPr>
                            <a:rPr lang="en-US" i="1" smtClean="0">
                              <a:latin typeface="Cambria Math" panose="02040503050406030204" pitchFamily="18" charset="0"/>
                            </a:rPr>
                          </m:ctrlPr>
                        </m:d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r>
                                <m:rPr>
                                  <m:sty m:val="p"/>
                                </m:rPr>
                                <a:rPr lang="el-GR" i="1">
                                  <a:latin typeface="Cambria Math" panose="02040503050406030204" pitchFamily="18" charset="0"/>
                                  <a:ea typeface="Cambria Math" panose="02040503050406030204" pitchFamily="18" charset="0"/>
                                </a:rPr>
                                <m:t>Ψ</m:t>
                              </m:r>
                            </m:num>
                            <m:den>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𝑥</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r>
                                <m:rPr>
                                  <m:sty m:val="p"/>
                                </m:rPr>
                                <a:rPr lang="el-GR" i="1">
                                  <a:latin typeface="Cambria Math" panose="02040503050406030204" pitchFamily="18" charset="0"/>
                                  <a:ea typeface="Cambria Math" panose="02040503050406030204" pitchFamily="18" charset="0"/>
                                </a:rPr>
                                <m:t>Ψ</m:t>
                              </m:r>
                            </m:num>
                            <m:den>
                              <m:sSup>
                                <m:sSupPr>
                                  <m:ctrlPr>
                                    <a:rPr lang="en-US" i="1">
                                      <a:latin typeface="Cambria Math" panose="02040503050406030204" pitchFamily="18" charset="0"/>
                                    </a:rPr>
                                  </m:ctrlPr>
                                </m:sSupPr>
                                <m:e>
                                  <m:r>
                                    <a:rPr lang="en-US" i="1">
                                      <a:latin typeface="Cambria Math" panose="02040503050406030204" pitchFamily="18" charset="0"/>
                                    </a:rPr>
                                    <m:t>𝜕</m:t>
                                  </m:r>
                                  <m:r>
                                    <a:rPr lang="en-US" b="0" i="1" smtClean="0">
                                      <a:latin typeface="Cambria Math" panose="02040503050406030204" pitchFamily="18" charset="0"/>
                                    </a:rPr>
                                    <m:t>𝑦</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r>
                                <m:rPr>
                                  <m:sty m:val="p"/>
                                </m:rPr>
                                <a:rPr lang="el-GR" i="1">
                                  <a:latin typeface="Cambria Math" panose="02040503050406030204" pitchFamily="18" charset="0"/>
                                  <a:ea typeface="Cambria Math" panose="02040503050406030204" pitchFamily="18" charset="0"/>
                                </a:rPr>
                                <m:t>Ψ</m:t>
                              </m:r>
                            </m:num>
                            <m:den>
                              <m:sSup>
                                <m:sSupPr>
                                  <m:ctrlPr>
                                    <a:rPr lang="en-US" i="1">
                                      <a:latin typeface="Cambria Math" panose="02040503050406030204" pitchFamily="18" charset="0"/>
                                    </a:rPr>
                                  </m:ctrlPr>
                                </m:sSupPr>
                                <m:e>
                                  <m:r>
                                    <a:rPr lang="en-US" i="1">
                                      <a:latin typeface="Cambria Math" panose="02040503050406030204" pitchFamily="18" charset="0"/>
                                    </a:rPr>
                                    <m:t>𝜕</m:t>
                                  </m:r>
                                  <m:r>
                                    <a:rPr lang="en-US" b="0" i="1" smtClean="0">
                                      <a:latin typeface="Cambria Math" panose="02040503050406030204" pitchFamily="18" charset="0"/>
                                    </a:rPr>
                                    <m:t>𝑧</m:t>
                                  </m:r>
                                </m:e>
                                <m:sup>
                                  <m:r>
                                    <a:rPr lang="en-US" i="1">
                                      <a:latin typeface="Cambria Math" panose="02040503050406030204" pitchFamily="18" charset="0"/>
                                    </a:rPr>
                                    <m:t>2</m:t>
                                  </m:r>
                                </m:sup>
                              </m:sSup>
                            </m:den>
                          </m:f>
                        </m:e>
                      </m:d>
                      <m:r>
                        <a:rPr lang="en-US" i="1">
                          <a:latin typeface="Cambria Math" panose="02040503050406030204" pitchFamily="18" charset="0"/>
                        </a:rPr>
                        <m:t>+</m:t>
                      </m:r>
                      <m:r>
                        <a:rPr lang="en-US" i="1">
                          <a:latin typeface="Cambria Math" panose="02040503050406030204" pitchFamily="18" charset="0"/>
                        </a:rPr>
                        <m:t>𝑉</m:t>
                      </m:r>
                      <m:d>
                        <m:dPr>
                          <m:ctrlPr>
                            <a:rPr lang="en-US" i="1">
                              <a:latin typeface="Cambria Math" panose="02040503050406030204" pitchFamily="18" charset="0"/>
                            </a:rPr>
                          </m:ctrlPr>
                        </m:dPr>
                        <m:e>
                          <m:r>
                            <a:rPr lang="en-US" i="1">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e>
                      </m:d>
                      <m:r>
                        <m:rPr>
                          <m:sty m:val="p"/>
                        </m:rPr>
                        <a:rPr lang="el-GR" i="1">
                          <a:latin typeface="Cambria Math" panose="02040503050406030204" pitchFamily="18" charset="0"/>
                          <a:ea typeface="Cambria Math" panose="02040503050406030204" pitchFamily="18" charset="0"/>
                        </a:rPr>
                        <m:t>Ψ</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ℏ</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Ψ</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den>
                      </m:f>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14" t="-145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2E91E3B-804C-4D26-BFD2-9FE8E5243075}" type="datetime4">
              <a:rPr lang="en-US" smtClean="0"/>
              <a:pPr/>
              <a:t>March 26, 2021</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36</a:t>
            </a:fld>
            <a:endParaRPr lang="en-US"/>
          </a:p>
        </p:txBody>
      </p:sp>
    </p:spTree>
    <p:extLst>
      <p:ext uri="{BB962C8B-B14F-4D97-AF65-F5344CB8AC3E}">
        <p14:creationId xmlns:p14="http://schemas.microsoft.com/office/powerpoint/2010/main" xmlns="" val="17554788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lstStyle/>
              <a:p>
                <a:r>
                  <a:rPr lang="en-US" dirty="0"/>
                  <a:t>Time independent Schrodinger’s equation (Steady state equation):</a:t>
                </a:r>
              </a:p>
              <a:p>
                <a:endParaRPr lang="en-US" dirty="0"/>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ℏ</m:t>
                              </m:r>
                            </m:e>
                            <m:sup>
                              <m:r>
                                <a:rPr lang="en-US" sz="2200" b="0" i="1" smtClean="0">
                                  <a:latin typeface="Cambria Math" panose="02040503050406030204" pitchFamily="18" charset="0"/>
                                </a:rPr>
                                <m:t>2</m:t>
                              </m:r>
                            </m:sup>
                          </m:sSup>
                        </m:num>
                        <m:den>
                          <m:r>
                            <a:rPr lang="en-US" sz="2200" b="0" i="1" smtClean="0">
                              <a:latin typeface="Cambria Math" panose="02040503050406030204" pitchFamily="18" charset="0"/>
                            </a:rPr>
                            <m:t>2</m:t>
                          </m:r>
                          <m:r>
                            <a:rPr lang="en-US" sz="2200" b="0" i="1" smtClean="0">
                              <a:latin typeface="Cambria Math" panose="02040503050406030204" pitchFamily="18" charset="0"/>
                            </a:rPr>
                            <m:t>𝑚</m:t>
                          </m:r>
                        </m:den>
                      </m:f>
                      <m:f>
                        <m:fPr>
                          <m:ctrlPr>
                            <a:rPr lang="en-US" sz="2200" b="0" i="1" smtClean="0">
                              <a:latin typeface="Cambria Math" panose="02040503050406030204" pitchFamily="18" charset="0"/>
                            </a:rPr>
                          </m:ctrlPr>
                        </m:fPr>
                        <m:num>
                          <m:sSup>
                            <m:sSupPr>
                              <m:ctrlPr>
                                <a:rPr lang="en-US" sz="2200" b="0" i="1" smtClean="0">
                                  <a:latin typeface="Cambria Math" panose="02040503050406030204" pitchFamily="18" charset="0"/>
                                </a:rPr>
                              </m:ctrlPr>
                            </m:sSupPr>
                            <m:e>
                              <m:r>
                                <a:rPr lang="en-US" sz="2200" i="1">
                                  <a:latin typeface="Cambria Math" panose="02040503050406030204" pitchFamily="18" charset="0"/>
                                </a:rPr>
                                <m:t>𝜕</m:t>
                              </m:r>
                            </m:e>
                            <m:sup>
                              <m:r>
                                <a:rPr lang="en-US" sz="2200" b="0" i="1" smtClean="0">
                                  <a:latin typeface="Cambria Math" panose="02040503050406030204" pitchFamily="18" charset="0"/>
                                </a:rPr>
                                <m:t>2</m:t>
                              </m:r>
                            </m:sup>
                          </m:sSup>
                          <m:r>
                            <a:rPr lang="el-GR" sz="2200" b="0" i="1" smtClean="0">
                              <a:latin typeface="Cambria Math" panose="02040503050406030204" pitchFamily="18" charset="0"/>
                              <a:ea typeface="Cambria Math" panose="02040503050406030204" pitchFamily="18" charset="0"/>
                            </a:rPr>
                            <m:t>𝜓</m:t>
                          </m:r>
                        </m:num>
                        <m:den>
                          <m:sSup>
                            <m:sSupPr>
                              <m:ctrlPr>
                                <a:rPr lang="en-US" sz="2200" i="1">
                                  <a:latin typeface="Cambria Math" panose="02040503050406030204" pitchFamily="18" charset="0"/>
                                </a:rPr>
                              </m:ctrlPr>
                            </m:sSupPr>
                            <m:e>
                              <m:r>
                                <a:rPr lang="en-US" sz="2200" i="1">
                                  <a:latin typeface="Cambria Math" panose="02040503050406030204" pitchFamily="18" charset="0"/>
                                </a:rPr>
                                <m:t>𝜕</m:t>
                              </m:r>
                              <m:r>
                                <a:rPr lang="en-US" sz="2200" b="0" i="1" smtClean="0">
                                  <a:latin typeface="Cambria Math" panose="02040503050406030204" pitchFamily="18" charset="0"/>
                                </a:rPr>
                                <m:t>𝑥</m:t>
                              </m:r>
                            </m:e>
                            <m:sup>
                              <m:r>
                                <a:rPr lang="en-US" sz="2200" i="1">
                                  <a:latin typeface="Cambria Math" panose="02040503050406030204" pitchFamily="18" charset="0"/>
                                </a:rPr>
                                <m:t>2</m:t>
                              </m:r>
                            </m:sup>
                          </m:sSup>
                        </m:den>
                      </m:f>
                      <m:r>
                        <a:rPr lang="en-US" sz="2200" b="0" i="1" smtClean="0">
                          <a:latin typeface="Cambria Math" panose="02040503050406030204" pitchFamily="18" charset="0"/>
                        </a:rPr>
                        <m:t>+</m:t>
                      </m:r>
                      <m:r>
                        <a:rPr lang="en-US" sz="2200" b="0" i="1" smtClean="0">
                          <a:latin typeface="Cambria Math" panose="02040503050406030204" pitchFamily="18" charset="0"/>
                        </a:rPr>
                        <m:t>𝑉</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𝑥</m:t>
                          </m:r>
                        </m:e>
                      </m:d>
                      <m:r>
                        <a:rPr lang="el-GR" sz="2200" i="1">
                          <a:latin typeface="Cambria Math" panose="02040503050406030204" pitchFamily="18" charset="0"/>
                          <a:ea typeface="Cambria Math" panose="02040503050406030204" pitchFamily="18" charset="0"/>
                        </a:rPr>
                        <m:t>𝜓</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𝐸</m:t>
                      </m:r>
                      <m:r>
                        <a:rPr lang="el-GR" sz="2200" i="1">
                          <a:latin typeface="Cambria Math" panose="02040503050406030204" pitchFamily="18" charset="0"/>
                          <a:ea typeface="Cambria Math" panose="02040503050406030204" pitchFamily="18" charset="0"/>
                        </a:rPr>
                        <m:t>𝜓</m:t>
                      </m:r>
                    </m:oMath>
                  </m:oMathPara>
                </a14:m>
                <a:endParaRPr lang="en-US" sz="2200" dirty="0"/>
              </a:p>
              <a:p>
                <a:pPr marL="0" indent="0">
                  <a:buNone/>
                </a:pPr>
                <a:endParaRPr lang="en-US" dirty="0"/>
              </a:p>
              <a:p>
                <a:pPr marL="0" indent="0">
                  <a:buNone/>
                </a:pPr>
                <a:r>
                  <a:rPr lang="en-US" dirty="0"/>
                  <a:t>where,</a:t>
                </a:r>
                <a14:m>
                  <m:oMath xmlns:m="http://schemas.openxmlformats.org/officeDocument/2006/math">
                    <m:r>
                      <a:rPr lang="el-GR" i="1">
                        <a:latin typeface="Cambria Math" panose="02040503050406030204" pitchFamily="18" charset="0"/>
                        <a:ea typeface="Cambria Math" panose="02040503050406030204" pitchFamily="18" charset="0"/>
                      </a:rPr>
                      <m:t>𝜓</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d>
                          <m:dPr>
                            <m:ctrlPr>
                              <a:rPr lang="en-US" i="1" smtClean="0">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𝑖</m:t>
                                </m:r>
                              </m:num>
                              <m:den>
                                <m:r>
                                  <a:rPr lang="en-US" i="1">
                                    <a:latin typeface="Cambria Math" panose="02040503050406030204" pitchFamily="18" charset="0"/>
                                    <a:ea typeface="Cambria Math" panose="02040503050406030204" pitchFamily="18" charset="0"/>
                                  </a:rPr>
                                  <m:t>ℏ</m:t>
                                </m:r>
                              </m:den>
                            </m:f>
                            <m:r>
                              <a:rPr lang="en-US" i="1">
                                <a:latin typeface="Cambria Math" panose="02040503050406030204" pitchFamily="18" charset="0"/>
                                <a:ea typeface="Cambria Math" panose="02040503050406030204" pitchFamily="18" charset="0"/>
                              </a:rPr>
                              <m:t>𝑝𝑥</m:t>
                            </m:r>
                          </m:e>
                        </m:d>
                      </m:sup>
                    </m:sSup>
                  </m:oMath>
                </a14:m>
                <a:r>
                  <a:rPr lang="en-US" dirty="0"/>
                  <a:t> is a position dependent wave function, E is energy.</a:t>
                </a:r>
              </a:p>
              <a:p>
                <a:pPr marL="0" indent="0">
                  <a:buNone/>
                </a:pPr>
                <a:endParaRPr lang="en-US" dirty="0"/>
              </a:p>
              <a:p>
                <a:r>
                  <a:rPr lang="en-US" dirty="0"/>
                  <a:t>For a particle moving in 3 dimensions:</a:t>
                </a:r>
              </a:p>
              <a:p>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ℏ</m:t>
                              </m:r>
                            </m:e>
                            <m:sup>
                              <m:r>
                                <a:rPr lang="en-US" i="1">
                                  <a:latin typeface="Cambria Math" panose="02040503050406030204" pitchFamily="18" charset="0"/>
                                </a:rPr>
                                <m:t>2</m:t>
                              </m:r>
                            </m:sup>
                          </m:sSup>
                        </m:num>
                        <m:den>
                          <m:r>
                            <a:rPr lang="en-US" i="1">
                              <a:latin typeface="Cambria Math" panose="02040503050406030204" pitchFamily="18" charset="0"/>
                            </a:rPr>
                            <m:t>2</m:t>
                          </m:r>
                          <m:r>
                            <a:rPr lang="en-US" i="1">
                              <a:latin typeface="Cambria Math" panose="02040503050406030204" pitchFamily="18" charset="0"/>
                            </a:rPr>
                            <m:t>𝑚</m:t>
                          </m:r>
                        </m:den>
                      </m:f>
                      <m:d>
                        <m:dPr>
                          <m:ctrlPr>
                            <a:rPr lang="en-US" i="1" smtClean="0">
                              <a:latin typeface="Cambria Math" panose="02040503050406030204" pitchFamily="18" charset="0"/>
                            </a:rPr>
                          </m:ctrlPr>
                        </m:d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r>
                                <a:rPr lang="el-GR" i="1">
                                  <a:latin typeface="Cambria Math" panose="02040503050406030204" pitchFamily="18" charset="0"/>
                                  <a:ea typeface="Cambria Math" panose="02040503050406030204" pitchFamily="18" charset="0"/>
                                </a:rPr>
                                <m:t>𝜓</m:t>
                              </m:r>
                              <m:r>
                                <m:rPr>
                                  <m:nor/>
                                </m:rPr>
                                <a:rPr lang="en-US" dirty="0"/>
                                <m:t> </m:t>
                              </m:r>
                            </m:num>
                            <m:den>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𝑥</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r>
                                <a:rPr lang="el-GR" i="1">
                                  <a:latin typeface="Cambria Math" panose="02040503050406030204" pitchFamily="18" charset="0"/>
                                  <a:ea typeface="Cambria Math" panose="02040503050406030204" pitchFamily="18" charset="0"/>
                                </a:rPr>
                                <m:t>𝜓</m:t>
                              </m:r>
                              <m:r>
                                <m:rPr>
                                  <m:nor/>
                                </m:rPr>
                                <a:rPr lang="en-US" dirty="0"/>
                                <m:t> </m:t>
                              </m:r>
                            </m:num>
                            <m:den>
                              <m:sSup>
                                <m:sSupPr>
                                  <m:ctrlPr>
                                    <a:rPr lang="en-US" i="1">
                                      <a:latin typeface="Cambria Math" panose="02040503050406030204" pitchFamily="18" charset="0"/>
                                    </a:rPr>
                                  </m:ctrlPr>
                                </m:sSupPr>
                                <m:e>
                                  <m:r>
                                    <a:rPr lang="en-US" i="1">
                                      <a:latin typeface="Cambria Math" panose="02040503050406030204" pitchFamily="18" charset="0"/>
                                    </a:rPr>
                                    <m:t>𝜕</m:t>
                                  </m:r>
                                  <m:r>
                                    <a:rPr lang="en-US" b="0" i="1" smtClean="0">
                                      <a:latin typeface="Cambria Math" panose="02040503050406030204" pitchFamily="18" charset="0"/>
                                    </a:rPr>
                                    <m:t>𝑦</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r>
                                <a:rPr lang="el-GR" i="1">
                                  <a:latin typeface="Cambria Math" panose="02040503050406030204" pitchFamily="18" charset="0"/>
                                  <a:ea typeface="Cambria Math" panose="02040503050406030204" pitchFamily="18" charset="0"/>
                                </a:rPr>
                                <m:t>𝜓</m:t>
                              </m:r>
                              <m:r>
                                <m:rPr>
                                  <m:nor/>
                                </m:rPr>
                                <a:rPr lang="en-US" dirty="0"/>
                                <m:t> </m:t>
                              </m:r>
                            </m:num>
                            <m:den>
                              <m:sSup>
                                <m:sSupPr>
                                  <m:ctrlPr>
                                    <a:rPr lang="en-US" i="1">
                                      <a:latin typeface="Cambria Math" panose="02040503050406030204" pitchFamily="18" charset="0"/>
                                    </a:rPr>
                                  </m:ctrlPr>
                                </m:sSupPr>
                                <m:e>
                                  <m:r>
                                    <a:rPr lang="en-US" i="1">
                                      <a:latin typeface="Cambria Math" panose="02040503050406030204" pitchFamily="18" charset="0"/>
                                    </a:rPr>
                                    <m:t>𝜕</m:t>
                                  </m:r>
                                  <m:r>
                                    <a:rPr lang="en-US" b="0" i="1" smtClean="0">
                                      <a:latin typeface="Cambria Math" panose="02040503050406030204" pitchFamily="18" charset="0"/>
                                    </a:rPr>
                                    <m:t>𝑧</m:t>
                                  </m:r>
                                </m:e>
                                <m:sup>
                                  <m:r>
                                    <a:rPr lang="en-US" i="1">
                                      <a:latin typeface="Cambria Math" panose="02040503050406030204" pitchFamily="18" charset="0"/>
                                    </a:rPr>
                                    <m:t>2</m:t>
                                  </m:r>
                                </m:sup>
                              </m:sSup>
                            </m:den>
                          </m:f>
                        </m:e>
                      </m:d>
                      <m:r>
                        <a:rPr lang="en-US" i="1">
                          <a:latin typeface="Cambria Math" panose="02040503050406030204" pitchFamily="18" charset="0"/>
                        </a:rPr>
                        <m:t>+</m:t>
                      </m:r>
                      <m:r>
                        <a:rPr lang="en-US" i="1">
                          <a:latin typeface="Cambria Math" panose="02040503050406030204" pitchFamily="18" charset="0"/>
                        </a:rPr>
                        <m:t>𝑉</m:t>
                      </m:r>
                      <m:d>
                        <m:dPr>
                          <m:ctrlPr>
                            <a:rPr lang="en-US" i="1">
                              <a:latin typeface="Cambria Math" panose="02040503050406030204" pitchFamily="18" charset="0"/>
                            </a:rPr>
                          </m:ctrlPr>
                        </m:dPr>
                        <m:e>
                          <m:r>
                            <a:rPr lang="en-US" i="1">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e>
                      </m:d>
                      <m:r>
                        <a:rPr lang="el-GR" i="1">
                          <a:latin typeface="Cambria Math" panose="02040503050406030204" pitchFamily="18" charset="0"/>
                          <a:ea typeface="Cambria Math" panose="02040503050406030204" pitchFamily="18" charset="0"/>
                        </a:rPr>
                        <m:t>𝜓</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r>
                        <a:rPr lang="el-GR" i="1">
                          <a:latin typeface="Cambria Math" panose="02040503050406030204" pitchFamily="18" charset="0"/>
                          <a:ea typeface="Cambria Math" panose="02040503050406030204" pitchFamily="18" charset="0"/>
                        </a:rPr>
                        <m:t>𝜓</m:t>
                      </m:r>
                    </m:oMath>
                  </m:oMathPara>
                </a14:m>
                <a:endParaRPr lang="en-US" dirty="0"/>
              </a:p>
              <a:p>
                <a:pPr marL="0" indent="0">
                  <a:buNone/>
                </a:pPr>
                <a:endParaRPr lang="en-US" dirty="0"/>
              </a:p>
              <a:p>
                <a:pPr marL="0" indent="0">
                  <a:buNone/>
                </a:pPr>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14" t="-145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2E91E3B-804C-4D26-BFD2-9FE8E5243075}" type="datetime4">
              <a:rPr lang="en-US" smtClean="0"/>
              <a:pPr/>
              <a:t>March 26, 2021</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37</a:t>
            </a:fld>
            <a:endParaRPr lang="en-US"/>
          </a:p>
        </p:txBody>
      </p:sp>
    </p:spTree>
    <p:extLst>
      <p:ext uri="{BB962C8B-B14F-4D97-AF65-F5344CB8AC3E}">
        <p14:creationId xmlns:p14="http://schemas.microsoft.com/office/powerpoint/2010/main" xmlns="" val="29434480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Particle in an infinite potential well (box)</a:t>
            </a:r>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noAutofit/>
              </a:bodyPr>
              <a:lstStyle/>
              <a:p>
                <a:r>
                  <a:rPr lang="en-US" sz="2000" dirty="0"/>
                  <a:t>The infinite potential well is defined as:</a:t>
                </a:r>
              </a:p>
              <a:p>
                <a:pPr marL="0" indent="0">
                  <a:buNone/>
                </a:pPr>
                <a:endParaRPr lang="en-US" sz="2000" dirty="0"/>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𝑉</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eqArr>
                            <m:eqArrPr>
                              <m:ctrlPr>
                                <a:rPr lang="en-US" sz="2000" b="0" i="1" smtClean="0">
                                  <a:latin typeface="Cambria Math" panose="02040503050406030204" pitchFamily="18" charset="0"/>
                                </a:rPr>
                              </m:ctrlPr>
                            </m:eqArrPr>
                            <m:e>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&lt;0</m:t>
                              </m:r>
                            </m:e>
                            <m:e>
                              <m:r>
                                <a:rPr lang="en-US" sz="2000" b="0" i="1" smtClean="0">
                                  <a:latin typeface="Cambria Math" panose="02040503050406030204" pitchFamily="18" charset="0"/>
                                </a:rPr>
                                <m:t>0,             0</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𝐿</m:t>
                              </m:r>
                            </m:e>
                            <m:e>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&gt;</m:t>
                              </m:r>
                              <m:r>
                                <a:rPr lang="en-US" sz="2000" b="0" i="1" smtClean="0">
                                  <a:latin typeface="Cambria Math" panose="02040503050406030204" pitchFamily="18" charset="0"/>
                                  <a:ea typeface="Cambria Math" panose="02040503050406030204" pitchFamily="18" charset="0"/>
                                </a:rPr>
                                <m:t>𝐿</m:t>
                              </m:r>
                            </m:e>
                          </m:eqArr>
                        </m:e>
                      </m:d>
                    </m:oMath>
                  </m:oMathPara>
                </a14:m>
                <a:endParaRPr lang="en-US" sz="2000" dirty="0"/>
              </a:p>
              <a:p>
                <a:pPr marL="0" indent="0">
                  <a:buNone/>
                </a:pPr>
                <a:endParaRPr lang="en-US" sz="2000" dirty="0"/>
              </a:p>
              <a:p>
                <a:r>
                  <a:rPr lang="en-US" sz="2000" dirty="0"/>
                  <a:t>Solving Schrodinger’s differential equation for V(x)=0 to obtain energy and wave function of the particle trapped in the box, </a:t>
                </a:r>
                <a14:m>
                  <m:oMath xmlns:m="http://schemas.openxmlformats.org/officeDocument/2006/math">
                    <m:r>
                      <a:rPr lang="en-US" sz="2000" i="1">
                        <a:latin typeface="Cambria Math" panose="02040503050406030204" pitchFamily="18" charset="0"/>
                      </a:rPr>
                      <m:t>0</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𝐿</m:t>
                    </m:r>
                  </m:oMath>
                </a14:m>
                <a:endParaRPr lang="en-US" sz="2000" dirty="0"/>
              </a:p>
              <a:p>
                <a:endParaRPr lang="en-US" sz="2000" dirty="0"/>
              </a:p>
              <a:p>
                <a:pPr marL="0" indent="0">
                  <a:buNone/>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m:t>
                              </m:r>
                            </m:e>
                            <m:sup>
                              <m:r>
                                <a:rPr lang="en-US" sz="2000" i="1">
                                  <a:latin typeface="Cambria Math" panose="02040503050406030204" pitchFamily="18" charset="0"/>
                                </a:rPr>
                                <m:t>2</m:t>
                              </m:r>
                            </m:sup>
                          </m:sSup>
                          <m:r>
                            <a:rPr lang="el-GR" sz="2000" i="1">
                              <a:latin typeface="Cambria Math" panose="02040503050406030204" pitchFamily="18" charset="0"/>
                              <a:ea typeface="Cambria Math" panose="02040503050406030204" pitchFamily="18" charset="0"/>
                            </a:rPr>
                            <m:t>𝜓</m:t>
                          </m:r>
                        </m:num>
                        <m:den>
                          <m:sSup>
                            <m:sSupPr>
                              <m:ctrlPr>
                                <a:rPr lang="en-US" sz="2000" i="1">
                                  <a:latin typeface="Cambria Math" panose="02040503050406030204" pitchFamily="18" charset="0"/>
                                </a:rPr>
                              </m:ctrlPr>
                            </m:sSupPr>
                            <m:e>
                              <m:r>
                                <a:rPr lang="en-US" sz="2000" i="1">
                                  <a:latin typeface="Cambria Math" panose="02040503050406030204" pitchFamily="18" charset="0"/>
                                </a:rPr>
                                <m:t>𝜕</m:t>
                              </m:r>
                              <m:r>
                                <a:rPr lang="en-US" sz="2000" i="1">
                                  <a:latin typeface="Cambria Math" panose="02040503050406030204" pitchFamily="18" charset="0"/>
                                </a:rPr>
                                <m:t>𝑥</m:t>
                              </m:r>
                            </m:e>
                            <m:sup>
                              <m:r>
                                <a:rPr lang="en-US" sz="2000" i="1">
                                  <a:latin typeface="Cambria Math" panose="02040503050406030204" pitchFamily="18" charset="0"/>
                                </a:rPr>
                                <m:t>2</m:t>
                              </m:r>
                            </m:sup>
                          </m:sSup>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b="0" i="1" smtClean="0">
                              <a:latin typeface="Cambria Math" panose="02040503050406030204" pitchFamily="18" charset="0"/>
                            </a:rPr>
                            <m:t>2</m:t>
                          </m:r>
                          <m:r>
                            <a:rPr lang="en-US" sz="2000" b="0" i="1" smtClean="0">
                              <a:latin typeface="Cambria Math" panose="02040503050406030204" pitchFamily="18" charset="0"/>
                            </a:rPr>
                            <m:t>𝑚𝐸</m:t>
                          </m:r>
                        </m:num>
                        <m:den>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ℏ</m:t>
                              </m:r>
                            </m:e>
                            <m:sup>
                              <m:r>
                                <a:rPr lang="en-US" sz="2000" i="1">
                                  <a:latin typeface="Cambria Math" panose="02040503050406030204" pitchFamily="18" charset="0"/>
                                </a:rPr>
                                <m:t>2</m:t>
                              </m:r>
                            </m:sup>
                          </m:sSup>
                        </m:den>
                      </m:f>
                      <m:r>
                        <a:rPr lang="el-GR" sz="2000" i="1">
                          <a:latin typeface="Cambria Math" panose="02040503050406030204" pitchFamily="18" charset="0"/>
                          <a:ea typeface="Cambria Math" panose="02040503050406030204" pitchFamily="18" charset="0"/>
                        </a:rPr>
                        <m:t>𝜓</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0</m:t>
                      </m:r>
                    </m:oMath>
                  </m:oMathPara>
                </a14:m>
                <a:endParaRPr lang="en-US" sz="2000" dirty="0"/>
              </a:p>
              <a:p>
                <a:pPr marL="0" indent="0">
                  <a:buNone/>
                </a:pPr>
                <a:endParaRPr lang="en-US" sz="2000" dirty="0"/>
              </a:p>
              <a:p>
                <a:r>
                  <a:rPr lang="en-US" sz="2000" dirty="0"/>
                  <a:t>The boundary conditions used to solve the Schrodinger’s equation are:</a:t>
                </a:r>
              </a:p>
              <a:p>
                <a:pPr marL="0" indent="0">
                  <a:buNone/>
                </a:pPr>
                <a14:m>
                  <m:oMath xmlns:m="http://schemas.openxmlformats.org/officeDocument/2006/math">
                    <m:r>
                      <a:rPr lang="el-GR" sz="2000" i="1">
                        <a:latin typeface="Cambria Math" panose="02040503050406030204" pitchFamily="18" charset="0"/>
                        <a:ea typeface="Cambria Math" panose="02040503050406030204" pitchFamily="18" charset="0"/>
                      </a:rPr>
                      <m:t>𝜓</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=0</m:t>
                        </m:r>
                      </m:e>
                    </m:d>
                    <m:r>
                      <a:rPr lang="en-US" sz="2000" b="0" i="1" smtClean="0">
                        <a:latin typeface="Cambria Math" panose="02040503050406030204" pitchFamily="18" charset="0"/>
                        <a:ea typeface="Cambria Math" panose="02040503050406030204" pitchFamily="18" charset="0"/>
                      </a:rPr>
                      <m:t>=0</m:t>
                    </m:r>
                  </m:oMath>
                </a14:m>
                <a:r>
                  <a:rPr lang="en-US" sz="2000" dirty="0"/>
                  <a:t> and </a:t>
                </a:r>
                <a14:m>
                  <m:oMath xmlns:m="http://schemas.openxmlformats.org/officeDocument/2006/math">
                    <m:r>
                      <a:rPr lang="el-GR" sz="2000" i="1">
                        <a:latin typeface="Cambria Math" panose="02040503050406030204" pitchFamily="18" charset="0"/>
                        <a:ea typeface="Cambria Math" panose="02040503050406030204" pitchFamily="18" charset="0"/>
                      </a:rPr>
                      <m:t>𝜓</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𝐿</m:t>
                        </m:r>
                      </m:e>
                    </m:d>
                    <m:r>
                      <a:rPr lang="en-US" sz="2000" i="1">
                        <a:latin typeface="Cambria Math" panose="02040503050406030204" pitchFamily="18" charset="0"/>
                        <a:ea typeface="Cambria Math" panose="02040503050406030204" pitchFamily="18" charset="0"/>
                      </a:rPr>
                      <m:t>=0</m:t>
                    </m:r>
                  </m:oMath>
                </a14:m>
                <a:r>
                  <a:rPr lang="en-US" sz="2000" dirty="0"/>
                  <a:t/>
                </a:r>
                <a:r>
                  <a:rPr lang="en-US" sz="2000" dirty="0" err="1"/>
                  <a:t>i</a:t>
                </a:r>
                <a:r>
                  <a:rPr lang="en-US" sz="2000" dirty="0"/>
                  <a:t>. e. the wave function </a:t>
                </a:r>
                <a14:m>
                  <m:oMath xmlns:m="http://schemas.openxmlformats.org/officeDocument/2006/math">
                    <m:r>
                      <a:rPr lang="el-GR" sz="2000" i="1">
                        <a:latin typeface="Cambria Math" panose="02040503050406030204" pitchFamily="18" charset="0"/>
                        <a:ea typeface="Cambria Math" panose="02040503050406030204" pitchFamily="18" charset="0"/>
                      </a:rPr>
                      <m:t>𝜓</m:t>
                    </m:r>
                  </m:oMath>
                </a14:m>
                <a:r>
                  <a:rPr lang="en-US" sz="2000" dirty="0"/>
                  <a:t> vanishes at the walls of the potential well.</a:t>
                </a:r>
              </a:p>
              <a:p>
                <a:pPr marL="0" indent="0">
                  <a:buNone/>
                </a:pPr>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94" t="-1116" r="-76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2E91E3B-804C-4D26-BFD2-9FE8E5243075}" type="datetime4">
              <a:rPr lang="en-US" smtClean="0"/>
              <a:pPr/>
              <a:t>March 26, 2021</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38</a:t>
            </a:fld>
            <a:endParaRPr lang="en-US"/>
          </a:p>
        </p:txBody>
      </p:sp>
      <p:pic>
        <p:nvPicPr>
          <p:cNvPr id="7" name="Picture 6"/>
          <p:cNvPicPr>
            <a:picLocks noChangeAspect="1"/>
          </p:cNvPicPr>
          <p:nvPr/>
        </p:nvPicPr>
        <p:blipFill>
          <a:blip r:embed="rId3"/>
          <a:stretch>
            <a:fillRect/>
          </a:stretch>
        </p:blipFill>
        <p:spPr>
          <a:xfrm>
            <a:off x="9501859" y="716522"/>
            <a:ext cx="2447485" cy="1949285"/>
          </a:xfrm>
          <a:prstGeom prst="rect">
            <a:avLst/>
          </a:prstGeom>
        </p:spPr>
      </p:pic>
      <p:sp>
        <p:nvSpPr>
          <p:cNvPr id="8" name="TextBox 7"/>
          <p:cNvSpPr txBox="1"/>
          <p:nvPr/>
        </p:nvSpPr>
        <p:spPr>
          <a:xfrm>
            <a:off x="9501859" y="2552779"/>
            <a:ext cx="2240165" cy="369332"/>
          </a:xfrm>
          <a:prstGeom prst="rect">
            <a:avLst/>
          </a:prstGeom>
          <a:noFill/>
        </p:spPr>
        <p:txBody>
          <a:bodyPr wrap="none" rtlCol="0">
            <a:spAutoFit/>
          </a:bodyPr>
          <a:lstStyle/>
          <a:p>
            <a:pPr algn="ctr"/>
            <a:r>
              <a:rPr lang="en-US" b="1" dirty="0"/>
              <a:t>Infinite potential well</a:t>
            </a:r>
          </a:p>
        </p:txBody>
      </p:sp>
    </p:spTree>
    <p:extLst>
      <p:ext uri="{BB962C8B-B14F-4D97-AF65-F5344CB8AC3E}">
        <p14:creationId xmlns:p14="http://schemas.microsoft.com/office/powerpoint/2010/main" xmlns="" val="38897282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866298" y="366261"/>
                <a:ext cx="10461609" cy="5670555"/>
              </a:xfrm>
            </p:spPr>
            <p:txBody>
              <a:bodyPr>
                <a:normAutofit fontScale="85000" lnSpcReduction="20000"/>
              </a:bodyPr>
              <a:lstStyle/>
              <a:p>
                <a:r>
                  <a:rPr lang="en-US" dirty="0"/>
                  <a:t>The wave function of the particle is for nth state is given by:</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l-GR" i="1">
                              <a:latin typeface="Cambria Math" panose="02040503050406030204" pitchFamily="18" charset="0"/>
                              <a:ea typeface="Cambria Math" panose="02040503050406030204" pitchFamily="18" charset="0"/>
                            </a:rPr>
                            <m:t>𝜓</m:t>
                          </m:r>
                          <m:r>
                            <m:rPr>
                              <m:nor/>
                            </m:rPr>
                            <a:rPr lang="en-US" dirty="0"/>
                            <m:t> </m:t>
                          </m:r>
                        </m:e>
                        <m:sub>
                          <m:r>
                            <a:rPr lang="en-US" i="1">
                              <a:latin typeface="Cambria Math" panose="02040503050406030204" pitchFamily="18" charset="0"/>
                            </a:rPr>
                            <m:t>𝑛</m:t>
                          </m:r>
                        </m:sub>
                      </m:sSub>
                      <m:r>
                        <a:rPr lang="en-US" i="1">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𝐿</m:t>
                              </m:r>
                            </m:den>
                          </m:f>
                        </m:e>
                      </m:rad>
                      <m:r>
                        <a:rPr lang="en-US" i="1">
                          <a:latin typeface="Cambria Math" panose="02040503050406030204" pitchFamily="18" charset="0"/>
                        </a:rPr>
                        <m:t>𝑠𝑖𝑛</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𝑛</m:t>
                              </m:r>
                              <m:r>
                                <a:rPr lang="en-US" i="1">
                                  <a:latin typeface="Cambria Math" panose="02040503050406030204" pitchFamily="18" charset="0"/>
                                  <a:ea typeface="Cambria Math" panose="02040503050406030204" pitchFamily="18" charset="0"/>
                                </a:rPr>
                                <m:t>𝜋</m:t>
                              </m:r>
                              <m:r>
                                <a:rPr lang="en-US" i="1">
                                  <a:latin typeface="Cambria Math" panose="02040503050406030204" pitchFamily="18" charset="0"/>
                                  <a:ea typeface="Cambria Math" panose="02040503050406030204" pitchFamily="18" charset="0"/>
                                </a:rPr>
                                <m:t>𝑥</m:t>
                              </m:r>
                            </m:num>
                            <m:den>
                              <m:r>
                                <a:rPr lang="en-US" i="1">
                                  <a:latin typeface="Cambria Math" panose="02040503050406030204" pitchFamily="18" charset="0"/>
                                </a:rPr>
                                <m:t>𝐿</m:t>
                              </m:r>
                            </m:den>
                          </m:f>
                        </m:e>
                      </m:d>
                    </m:oMath>
                  </m:oMathPara>
                </a14:m>
                <a:endParaRPr lang="en-US" dirty="0"/>
              </a:p>
              <a:p>
                <a:endParaRPr lang="en-US" dirty="0"/>
              </a:p>
              <a:p>
                <a:r>
                  <a:rPr lang="en-US" dirty="0"/>
                  <a:t>The energy of the particle is for nth state is given by:</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𝑛</m:t>
                          </m:r>
                        </m:sub>
                      </m:sSub>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𝜋</m:t>
                              </m:r>
                            </m:e>
                            <m:sup>
                              <m:r>
                                <a:rPr lang="en-US" i="1">
                                  <a:latin typeface="Cambria Math" panose="02040503050406030204" pitchFamily="18" charset="0"/>
                                </a:rPr>
                                <m:t>2</m:t>
                              </m:r>
                            </m:sup>
                          </m:sSup>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ℏ</m:t>
                              </m:r>
                            </m:e>
                            <m:sup>
                              <m:r>
                                <a:rPr lang="en-US" i="1">
                                  <a:latin typeface="Cambria Math" panose="02040503050406030204" pitchFamily="18" charset="0"/>
                                </a:rPr>
                                <m:t>2</m:t>
                              </m:r>
                            </m:sup>
                          </m:sSup>
                        </m:num>
                        <m:den>
                          <m:r>
                            <a:rPr lang="en-US" i="1">
                              <a:latin typeface="Cambria Math" panose="02040503050406030204" pitchFamily="18" charset="0"/>
                            </a:rPr>
                            <m:t>2</m:t>
                          </m:r>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i="1">
                                  <a:latin typeface="Cambria Math" panose="02040503050406030204" pitchFamily="18" charset="0"/>
                                </a:rPr>
                                <m:t>2</m:t>
                              </m:r>
                            </m:sup>
                          </m:sSup>
                        </m:den>
                      </m:f>
                    </m:oMath>
                  </m:oMathPara>
                </a14:m>
                <a:endParaRPr lang="en-US" dirty="0"/>
              </a:p>
              <a:p>
                <a:endParaRPr lang="en-US" dirty="0"/>
              </a:p>
              <a:p>
                <a:r>
                  <a:rPr lang="en-US" dirty="0"/>
                  <a:t>The momentum of the particle is for nth state is given by:</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𝑛</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𝑛</m:t>
                          </m:r>
                          <m:r>
                            <a:rPr lang="en-US" i="1">
                              <a:latin typeface="Cambria Math" panose="02040503050406030204" pitchFamily="18" charset="0"/>
                              <a:ea typeface="Cambria Math" panose="02040503050406030204" pitchFamily="18" charset="0"/>
                            </a:rPr>
                            <m:t>𝜋</m:t>
                          </m:r>
                          <m:r>
                            <a:rPr lang="en-US" i="1">
                              <a:latin typeface="Cambria Math" panose="02040503050406030204" pitchFamily="18" charset="0"/>
                              <a:ea typeface="Cambria Math" panose="02040503050406030204" pitchFamily="18" charset="0"/>
                            </a:rPr>
                            <m:t>ℏ</m:t>
                          </m:r>
                        </m:num>
                        <m:den>
                          <m:r>
                            <a:rPr lang="en-US" i="1">
                              <a:latin typeface="Cambria Math" panose="02040503050406030204" pitchFamily="18" charset="0"/>
                            </a:rPr>
                            <m:t>𝐿</m:t>
                          </m:r>
                        </m:den>
                      </m:f>
                    </m:oMath>
                  </m:oMathPara>
                </a14:m>
                <a:endParaRPr lang="en-US" dirty="0"/>
              </a:p>
              <a:p>
                <a:pPr marL="0" indent="0">
                  <a:buNone/>
                </a:pPr>
                <a:endParaRPr lang="en-US" dirty="0"/>
              </a:p>
              <a:p>
                <a:pPr marL="0" indent="0">
                  <a:buNone/>
                </a:pPr>
                <a:r>
                  <a:rPr lang="en-US" dirty="0"/>
                  <a:t>where n, m, L are quantum number, mass of the particle, length of the box.</a:t>
                </a:r>
              </a:p>
              <a:p>
                <a:pPr marL="0" indent="0">
                  <a:buNone/>
                </a:pPr>
                <a:r>
                  <a:rPr lang="en-US" dirty="0"/>
                  <a:t>The value of n is 1, 2, 3,…….</a:t>
                </a:r>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66298" y="366261"/>
                <a:ext cx="10461609" cy="5670555"/>
              </a:xfrm>
              <a:blipFill rotWithShape="0">
                <a:blip r:embed="rId2"/>
                <a:stretch>
                  <a:fillRect l="-524" t="-182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2E91E3B-804C-4D26-BFD2-9FE8E5243075}" type="datetime4">
              <a:rPr lang="en-US" smtClean="0"/>
              <a:pPr/>
              <a:t>March 26, 2021</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39</a:t>
            </a:fld>
            <a:endParaRPr lang="en-US"/>
          </a:p>
        </p:txBody>
      </p:sp>
    </p:spTree>
    <p:extLst>
      <p:ext uri="{BB962C8B-B14F-4D97-AF65-F5344CB8AC3E}">
        <p14:creationId xmlns:p14="http://schemas.microsoft.com/office/powerpoint/2010/main" xmlns="" val="865034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3293" y="787400"/>
            <a:ext cx="12114907" cy="4093428"/>
          </a:xfrm>
          <a:prstGeom prst="rect">
            <a:avLst/>
          </a:prstGeom>
          <a:noFill/>
        </p:spPr>
        <p:txBody>
          <a:bodyPr wrap="square" rtlCol="0">
            <a:spAutoFit/>
          </a:bodyPr>
          <a:lstStyle/>
          <a:p>
            <a:r>
              <a:rPr lang="en-US" sz="2000" dirty="0"/>
              <a:t>At the </a:t>
            </a:r>
            <a:r>
              <a:rPr lang="en-US" sz="2000" dirty="0">
                <a:solidFill>
                  <a:srgbClr val="FF0000"/>
                </a:solidFill>
              </a:rPr>
              <a:t>end of the nineteenth century</a:t>
            </a:r>
            <a:r>
              <a:rPr lang="en-US" sz="2000" dirty="0"/>
              <a:t>, physics consisted essentially of classical mechanics, the theory of electromagnetism, and thermodynamics. </a:t>
            </a:r>
          </a:p>
          <a:p>
            <a:r>
              <a:rPr lang="en-US" sz="2000" dirty="0"/>
              <a:t>Classical mechanics: describes the dynamics of </a:t>
            </a:r>
            <a:r>
              <a:rPr lang="en-US" sz="2000" i="1" dirty="0"/>
              <a:t>material bodies</a:t>
            </a:r>
            <a:r>
              <a:rPr lang="en-US" sz="2000" dirty="0"/>
              <a:t>. </a:t>
            </a:r>
          </a:p>
          <a:p>
            <a:r>
              <a:rPr lang="en-US" sz="2000" dirty="0"/>
              <a:t>Electromagnetism: study of electricity, magnetism and optics </a:t>
            </a:r>
          </a:p>
          <a:p>
            <a:r>
              <a:rPr lang="en-US" sz="2000" dirty="0"/>
              <a:t>Thermodynamics: explains the interactions between matter and radiation.</a:t>
            </a:r>
          </a:p>
          <a:p>
            <a:endParaRPr lang="en-US" sz="2000" dirty="0"/>
          </a:p>
          <a:p>
            <a:endParaRPr lang="en-US" sz="2000" dirty="0"/>
          </a:p>
          <a:p>
            <a:r>
              <a:rPr lang="en-US" sz="2000" dirty="0"/>
              <a:t>In the </a:t>
            </a:r>
            <a:r>
              <a:rPr lang="en-US" sz="2000" dirty="0">
                <a:solidFill>
                  <a:srgbClr val="FF0000"/>
                </a:solidFill>
              </a:rPr>
              <a:t>beginning of the twentieth century</a:t>
            </a:r>
            <a:r>
              <a:rPr lang="en-US" sz="2000" dirty="0"/>
              <a:t>, classical physics was seriously challenged by two major domains:</a:t>
            </a:r>
          </a:p>
          <a:p>
            <a:r>
              <a:rPr lang="en-US" sz="2000" b="1" dirty="0"/>
              <a:t>Relativistic domain: </a:t>
            </a:r>
            <a:r>
              <a:rPr lang="en-US" sz="2000" dirty="0"/>
              <a:t>Einstein’s theory of relativity (1905) showed that the validity of Newtonian mechanics fails at speeds comparable to that of light (c = 3×10</a:t>
            </a:r>
            <a:r>
              <a:rPr lang="en-US" sz="2000" baseline="30000" dirty="0"/>
              <a:t>8 </a:t>
            </a:r>
            <a:r>
              <a:rPr lang="en-US" sz="2000" dirty="0"/>
              <a:t>m/s).</a:t>
            </a:r>
          </a:p>
          <a:p>
            <a:endParaRPr lang="en-US" sz="2000" dirty="0"/>
          </a:p>
          <a:p>
            <a:r>
              <a:rPr lang="en-US" sz="2000" b="1" dirty="0"/>
              <a:t>Microscopic domain: </a:t>
            </a:r>
            <a:r>
              <a:rPr lang="en-US" sz="2000" dirty="0"/>
              <a:t>Classical physics fails to explain several phenomena: blackbody radiation, the photoelectric effect, atomic stability, and atomic spectroscopy.</a:t>
            </a:r>
          </a:p>
        </p:txBody>
      </p:sp>
      <p:sp>
        <p:nvSpPr>
          <p:cNvPr id="2" name="Slide Number Placeholder 1"/>
          <p:cNvSpPr>
            <a:spLocks noGrp="1"/>
          </p:cNvSpPr>
          <p:nvPr>
            <p:ph type="sldNum" sz="quarter" idx="12"/>
          </p:nvPr>
        </p:nvSpPr>
        <p:spPr/>
        <p:txBody>
          <a:bodyPr/>
          <a:lstStyle/>
          <a:p>
            <a:fld id="{5EA9EAC4-11F9-4FE3-8109-670697515FAB}" type="slidenum">
              <a:rPr lang="en-US" smtClean="0"/>
              <a:pPr/>
              <a:t>4</a:t>
            </a:fld>
            <a:endParaRPr lang="en-US"/>
          </a:p>
        </p:txBody>
      </p:sp>
      <p:sp>
        <p:nvSpPr>
          <p:cNvPr id="4" name="Right Brace 3"/>
          <p:cNvSpPr/>
          <p:nvPr/>
        </p:nvSpPr>
        <p:spPr>
          <a:xfrm>
            <a:off x="8086725" y="1429047"/>
            <a:ext cx="209551" cy="923330"/>
          </a:xfrm>
          <a:prstGeom prst="rightBrace">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6" name="TextBox 5"/>
          <p:cNvSpPr txBox="1"/>
          <p:nvPr/>
        </p:nvSpPr>
        <p:spPr>
          <a:xfrm>
            <a:off x="8610600" y="1429047"/>
            <a:ext cx="2362200" cy="923330"/>
          </a:xfrm>
          <a:prstGeom prst="rect">
            <a:avLst/>
          </a:prstGeom>
          <a:noFill/>
        </p:spPr>
        <p:txBody>
          <a:bodyPr wrap="square" rtlCol="0">
            <a:spAutoFit/>
          </a:bodyPr>
          <a:lstStyle/>
          <a:p>
            <a:r>
              <a:rPr lang="en-US" dirty="0"/>
              <a:t>seemed that all known physical phenomena could be explained !</a:t>
            </a:r>
          </a:p>
        </p:txBody>
      </p:sp>
      <p:sp>
        <p:nvSpPr>
          <p:cNvPr id="3" name="Date Placeholder 2"/>
          <p:cNvSpPr>
            <a:spLocks noGrp="1"/>
          </p:cNvSpPr>
          <p:nvPr>
            <p:ph type="dt" sz="half" idx="10"/>
          </p:nvPr>
        </p:nvSpPr>
        <p:spPr/>
        <p:txBody>
          <a:bodyPr/>
          <a:lstStyle/>
          <a:p>
            <a:fld id="{93022F70-1931-4559-B029-E4F6628BAF75}" type="datetime4">
              <a:rPr lang="en-US" smtClean="0"/>
              <a:pPr/>
              <a:t>March 26, 2021</a:t>
            </a:fld>
            <a:endParaRPr lang="en-US"/>
          </a:p>
        </p:txBody>
      </p:sp>
      <p:sp>
        <p:nvSpPr>
          <p:cNvPr id="8" name="Footer Placeholder 7"/>
          <p:cNvSpPr>
            <a:spLocks noGrp="1"/>
          </p:cNvSpPr>
          <p:nvPr>
            <p:ph type="ftr" sz="quarter" idx="11"/>
          </p:nvPr>
        </p:nvSpPr>
        <p:spPr/>
        <p:txBody>
          <a:bodyPr/>
          <a:lstStyle/>
          <a:p>
            <a:r>
              <a:rPr lang="en-US"/>
              <a:t>PHY109 (ENGINEERING PHYSICS)</a:t>
            </a:r>
          </a:p>
        </p:txBody>
      </p:sp>
      <p:sp>
        <p:nvSpPr>
          <p:cNvPr id="11" name="Rectangle 10"/>
          <p:cNvSpPr/>
          <p:nvPr/>
        </p:nvSpPr>
        <p:spPr>
          <a:xfrm>
            <a:off x="4347791" y="89916"/>
            <a:ext cx="2573140" cy="584775"/>
          </a:xfrm>
          <a:prstGeom prst="rect">
            <a:avLst/>
          </a:prstGeom>
        </p:spPr>
        <p:txBody>
          <a:bodyPr wrap="none">
            <a:spAutoFit/>
          </a:bodyPr>
          <a:lstStyle/>
          <a:p>
            <a:pPr lvl="0"/>
            <a:r>
              <a:rPr lang="en-US" sz="3200" b="1" dirty="0">
                <a:solidFill>
                  <a:prstClr val="black"/>
                </a:solidFill>
                <a:latin typeface="Arial" panose="020B0604020202020204" pitchFamily="34" charset="0"/>
                <a:cs typeface="Arial" panose="020B0604020202020204" pitchFamily="34" charset="0"/>
              </a:rPr>
              <a:t>Introduction</a:t>
            </a:r>
          </a:p>
        </p:txBody>
      </p:sp>
    </p:spTree>
    <p:extLst>
      <p:ext uri="{BB962C8B-B14F-4D97-AF65-F5344CB8AC3E}">
        <p14:creationId xmlns:p14="http://schemas.microsoft.com/office/powerpoint/2010/main" xmlns="" val="4052299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562982" y="817881"/>
                <a:ext cx="7906305" cy="5460855"/>
              </a:xfrm>
            </p:spPr>
            <p:txBody>
              <a:bodyPr>
                <a:normAutofit fontScale="92500" lnSpcReduction="10000"/>
              </a:bodyPr>
              <a:lstStyle/>
              <a:p>
                <a:r>
                  <a:rPr lang="en-US" dirty="0">
                    <a:solidFill>
                      <a:srgbClr val="0070C0"/>
                    </a:solidFill>
                    <a:latin typeface="+mn-lt"/>
                  </a:rPr>
                  <a:t>The</a:t>
                </a:r>
                <a:r>
                  <a:rPr lang="en-US" dirty="0">
                    <a:solidFill>
                      <a:srgbClr val="00B0F0"/>
                    </a:solidFill>
                    <a:latin typeface="+mn-lt"/>
                  </a:rPr>
                  <a:t/>
                </a:r>
                <a:r>
                  <a:rPr lang="en-US" dirty="0">
                    <a:solidFill>
                      <a:srgbClr val="FF0000"/>
                    </a:solidFill>
                    <a:latin typeface="+mn-lt"/>
                  </a:rPr>
                  <a:t>ground state </a:t>
                </a:r>
                <a:r>
                  <a:rPr lang="en-US" dirty="0">
                    <a:solidFill>
                      <a:srgbClr val="0070C0"/>
                    </a:solidFill>
                    <a:latin typeface="+mn-lt"/>
                  </a:rPr>
                  <a:t>of the particle in an infinite potential well (box) is </a:t>
                </a:r>
                <a:r>
                  <a:rPr lang="en-US" dirty="0">
                    <a:solidFill>
                      <a:srgbClr val="FF0000"/>
                    </a:solidFill>
                    <a:latin typeface="+mn-lt"/>
                  </a:rPr>
                  <a:t>n=1</a:t>
                </a:r>
                <a:r>
                  <a:rPr lang="en-US" dirty="0">
                    <a:solidFill>
                      <a:srgbClr val="00B0F0"/>
                    </a:solidFill>
                    <a:latin typeface="+mn-lt"/>
                  </a:rPr>
                  <a:t>. </a:t>
                </a:r>
                <a:r>
                  <a:rPr lang="en-US" dirty="0">
                    <a:solidFill>
                      <a:srgbClr val="0070C0"/>
                    </a:solidFill>
                    <a:latin typeface="+mn-lt"/>
                  </a:rPr>
                  <a:t>The corresponding wave function, energy and momentum are:</a:t>
                </a:r>
              </a:p>
              <a:p>
                <a:pPr marL="0" indent="0">
                  <a:buNone/>
                </a:pPr>
                <a:r>
                  <a:rPr lang="en-US" dirty="0">
                    <a:solidFill>
                      <a:srgbClr val="00B0F0"/>
                    </a:solidFill>
                    <a:latin typeface="+mn-lt"/>
                  </a:rPr>
                  <a:t/>
                </a:r>
              </a:p>
              <a:p>
                <a:pPr marL="0" indent="0">
                  <a:buNone/>
                </a:pPr>
                <a:r>
                  <a:rPr lang="en-US" dirty="0">
                    <a:latin typeface="+mn-lt"/>
                  </a:rPr>
                  <a:t/>
                </a:r>
                <a14:m>
                  <m:oMath xmlns:m="http://schemas.openxmlformats.org/officeDocument/2006/math">
                    <m:sSub>
                      <m:sSubPr>
                        <m:ctrlPr>
                          <a:rPr lang="en-US" i="1">
                            <a:latin typeface="Cambria Math" panose="02040503050406030204" pitchFamily="18" charset="0"/>
                          </a:rPr>
                        </m:ctrlPr>
                      </m:sSubPr>
                      <m:e>
                        <m:r>
                          <a:rPr lang="el-GR" i="1">
                            <a:latin typeface="Cambria Math" panose="02040503050406030204" pitchFamily="18" charset="0"/>
                            <a:ea typeface="Cambria Math" panose="02040503050406030204" pitchFamily="18" charset="0"/>
                          </a:rPr>
                          <m:t>𝜓</m:t>
                        </m:r>
                        <m:r>
                          <m:rPr>
                            <m:nor/>
                          </m:rPr>
                          <a:rPr lang="en-US" dirty="0">
                            <a:latin typeface="+mn-lt"/>
                          </a:rPr>
                          <m:t> </m:t>
                        </m:r>
                      </m:e>
                      <m:sub>
                        <m:r>
                          <a:rPr lang="en-US" b="0" i="1" smtClean="0">
                            <a:latin typeface="Cambria Math" panose="02040503050406030204" pitchFamily="18" charset="0"/>
                          </a:rPr>
                          <m:t>1</m:t>
                        </m:r>
                      </m:sub>
                    </m:sSub>
                    <m:r>
                      <a:rPr lang="en-US" i="1">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𝐿</m:t>
                            </m:r>
                          </m:den>
                        </m:f>
                      </m:e>
                    </m:rad>
                    <m:r>
                      <a:rPr lang="en-US" i="1">
                        <a:latin typeface="Cambria Math" panose="02040503050406030204" pitchFamily="18" charset="0"/>
                      </a:rPr>
                      <m:t>𝑠𝑖𝑛</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𝜋</m:t>
                            </m:r>
                            <m:r>
                              <a:rPr lang="en-US" i="1">
                                <a:latin typeface="Cambria Math" panose="02040503050406030204" pitchFamily="18" charset="0"/>
                                <a:ea typeface="Cambria Math" panose="02040503050406030204" pitchFamily="18" charset="0"/>
                              </a:rPr>
                              <m:t>𝑥</m:t>
                            </m:r>
                          </m:num>
                          <m:den>
                            <m:r>
                              <a:rPr lang="en-US" i="1">
                                <a:latin typeface="Cambria Math" panose="02040503050406030204" pitchFamily="18" charset="0"/>
                              </a:rPr>
                              <m:t>𝐿</m:t>
                            </m:r>
                          </m:den>
                        </m:f>
                      </m:e>
                    </m:d>
                  </m:oMath>
                </a14:m>
                <a:r>
                  <a:rPr lang="en-US" dirty="0">
                    <a:latin typeface="+mn-lt"/>
                  </a:rPr>
                  <a:t>, </a:t>
                </a:r>
                <a14:m>
                  <m:oMath xmlns:m="http://schemas.openxmlformats.org/officeDocument/2006/math">
                    <m:r>
                      <a:rPr lang="en-US" b="0" i="0"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b="0" i="1" smtClean="0">
                            <a:latin typeface="Cambria Math" panose="02040503050406030204" pitchFamily="18" charset="0"/>
                          </a:rPr>
                          <m:t>1</m:t>
                        </m:r>
                      </m:sub>
                    </m:sSub>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𝜋</m:t>
                            </m:r>
                          </m:e>
                          <m:sup>
                            <m:r>
                              <a:rPr lang="en-US" i="1">
                                <a:latin typeface="Cambria Math" panose="02040503050406030204" pitchFamily="18" charset="0"/>
                              </a:rPr>
                              <m:t>2</m:t>
                            </m:r>
                          </m:sup>
                        </m:sSup>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ℏ</m:t>
                            </m:r>
                          </m:e>
                          <m:sup>
                            <m:r>
                              <a:rPr lang="en-US" i="1">
                                <a:latin typeface="Cambria Math" panose="02040503050406030204" pitchFamily="18" charset="0"/>
                              </a:rPr>
                              <m:t>2</m:t>
                            </m:r>
                          </m:sup>
                        </m:sSup>
                      </m:num>
                      <m:den>
                        <m:r>
                          <a:rPr lang="en-US" i="1">
                            <a:latin typeface="Cambria Math" panose="02040503050406030204" pitchFamily="18" charset="0"/>
                          </a:rPr>
                          <m:t>2</m:t>
                        </m:r>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i="1">
                                <a:latin typeface="Cambria Math" panose="02040503050406030204" pitchFamily="18" charset="0"/>
                              </a:rPr>
                              <m:t>2</m:t>
                            </m:r>
                          </m:sup>
                        </m:sSup>
                      </m:den>
                    </m:f>
                  </m:oMath>
                </a14:m>
                <a:r>
                  <a:rPr lang="en-US" dirty="0">
                    <a:latin typeface="+mn-lt"/>
                  </a:rPr>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1</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𝜋</m:t>
                        </m:r>
                        <m:r>
                          <a:rPr lang="en-US" i="1">
                            <a:latin typeface="Cambria Math" panose="02040503050406030204" pitchFamily="18" charset="0"/>
                            <a:ea typeface="Cambria Math" panose="02040503050406030204" pitchFamily="18" charset="0"/>
                          </a:rPr>
                          <m:t>ℏ</m:t>
                        </m:r>
                      </m:num>
                      <m:den>
                        <m:r>
                          <a:rPr lang="en-US" i="1">
                            <a:latin typeface="Cambria Math" panose="02040503050406030204" pitchFamily="18" charset="0"/>
                          </a:rPr>
                          <m:t>𝐿</m:t>
                        </m:r>
                      </m:den>
                    </m:f>
                  </m:oMath>
                </a14:m>
                <a:endParaRPr lang="en-US" dirty="0">
                  <a:latin typeface="+mn-lt"/>
                </a:endParaRPr>
              </a:p>
              <a:p>
                <a:pPr marL="0" indent="0">
                  <a:buNone/>
                </a:pPr>
                <a:endParaRPr lang="en-US" dirty="0">
                  <a:latin typeface="+mn-lt"/>
                </a:endParaRPr>
              </a:p>
              <a:p>
                <a:r>
                  <a:rPr lang="en-US" dirty="0">
                    <a:solidFill>
                      <a:srgbClr val="0070C0"/>
                    </a:solidFill>
                    <a:latin typeface="+mn-lt"/>
                  </a:rPr>
                  <a:t>The</a:t>
                </a:r>
                <a:r>
                  <a:rPr lang="en-US" dirty="0">
                    <a:solidFill>
                      <a:srgbClr val="00B0F0"/>
                    </a:solidFill>
                    <a:latin typeface="+mn-lt"/>
                  </a:rPr>
                  <a:t/>
                </a:r>
                <a:r>
                  <a:rPr lang="en-US" dirty="0">
                    <a:solidFill>
                      <a:srgbClr val="FF0000"/>
                    </a:solidFill>
                    <a:latin typeface="+mn-lt"/>
                  </a:rPr>
                  <a:t>first excited state </a:t>
                </a:r>
                <a:r>
                  <a:rPr lang="en-US" dirty="0">
                    <a:solidFill>
                      <a:srgbClr val="0070C0"/>
                    </a:solidFill>
                    <a:latin typeface="+mn-lt"/>
                  </a:rPr>
                  <a:t>of the particle in an infinite potential well (box) is</a:t>
                </a:r>
                <a:r>
                  <a:rPr lang="en-US" dirty="0">
                    <a:solidFill>
                      <a:srgbClr val="00B0F0"/>
                    </a:solidFill>
                    <a:latin typeface="+mn-lt"/>
                  </a:rPr>
                  <a:t/>
                </a:r>
                <a:r>
                  <a:rPr lang="en-US" dirty="0">
                    <a:solidFill>
                      <a:srgbClr val="FF0000"/>
                    </a:solidFill>
                    <a:latin typeface="+mn-lt"/>
                  </a:rPr>
                  <a:t>n=2</a:t>
                </a:r>
                <a:r>
                  <a:rPr lang="en-US" dirty="0">
                    <a:solidFill>
                      <a:srgbClr val="0070C0"/>
                    </a:solidFill>
                    <a:latin typeface="+mn-lt"/>
                  </a:rPr>
                  <a:t>. The corresponding wave function, energy and momentum are:</a:t>
                </a:r>
              </a:p>
              <a:p>
                <a:endParaRPr lang="en-US" dirty="0">
                  <a:latin typeface="+mn-lt"/>
                </a:endParaRPr>
              </a:p>
              <a:p>
                <a:pPr marL="0" indent="0">
                  <a:buNone/>
                </a:pPr>
                <a:r>
                  <a:rPr lang="en-US" dirty="0">
                    <a:latin typeface="+mn-lt"/>
                  </a:rPr>
                  <a:t/>
                </a:r>
                <a14:m>
                  <m:oMath xmlns:m="http://schemas.openxmlformats.org/officeDocument/2006/math">
                    <m:sSub>
                      <m:sSubPr>
                        <m:ctrlPr>
                          <a:rPr lang="en-US" i="1">
                            <a:latin typeface="Cambria Math" panose="02040503050406030204" pitchFamily="18" charset="0"/>
                          </a:rPr>
                        </m:ctrlPr>
                      </m:sSubPr>
                      <m:e>
                        <m:r>
                          <a:rPr lang="el-GR" i="1">
                            <a:latin typeface="Cambria Math" panose="02040503050406030204" pitchFamily="18" charset="0"/>
                            <a:ea typeface="Cambria Math" panose="02040503050406030204" pitchFamily="18" charset="0"/>
                          </a:rPr>
                          <m:t>𝜓</m:t>
                        </m:r>
                        <m:r>
                          <m:rPr>
                            <m:nor/>
                          </m:rPr>
                          <a:rPr lang="en-US" dirty="0">
                            <a:latin typeface="+mn-lt"/>
                          </a:rPr>
                          <m:t> </m:t>
                        </m:r>
                      </m:e>
                      <m:sub>
                        <m:r>
                          <a:rPr lang="en-US" b="0" i="1" smtClean="0">
                            <a:latin typeface="Cambria Math" panose="02040503050406030204" pitchFamily="18" charset="0"/>
                          </a:rPr>
                          <m:t>2</m:t>
                        </m:r>
                      </m:sub>
                    </m:sSub>
                    <m:r>
                      <a:rPr lang="en-US" i="1">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𝐿</m:t>
                            </m:r>
                          </m:den>
                        </m:f>
                      </m:e>
                    </m:rad>
                    <m:r>
                      <a:rPr lang="en-US" i="1">
                        <a:latin typeface="Cambria Math" panose="02040503050406030204" pitchFamily="18" charset="0"/>
                      </a:rPr>
                      <m:t>𝑠𝑖𝑛</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r>
                              <a:rPr lang="en-US" i="1">
                                <a:latin typeface="Cambria Math" panose="02040503050406030204" pitchFamily="18" charset="0"/>
                                <a:ea typeface="Cambria Math" panose="02040503050406030204" pitchFamily="18" charset="0"/>
                              </a:rPr>
                              <m:t>𝑥</m:t>
                            </m:r>
                          </m:num>
                          <m:den>
                            <m:r>
                              <a:rPr lang="en-US" i="1">
                                <a:latin typeface="Cambria Math" panose="02040503050406030204" pitchFamily="18" charset="0"/>
                              </a:rPr>
                              <m:t>𝐿</m:t>
                            </m:r>
                          </m:den>
                        </m:f>
                      </m:e>
                    </m:d>
                  </m:oMath>
                </a14:m>
                <a:r>
                  <a:rPr lang="en-US" dirty="0">
                    <a:latin typeface="+mn-lt"/>
                  </a:rPr>
                  <a:t>, </a:t>
                </a:r>
                <a14:m>
                  <m:oMath xmlns:m="http://schemas.openxmlformats.org/officeDocument/2006/math">
                    <m:r>
                      <a:rPr lang="en-US">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1</m:t>
                        </m:r>
                      </m:sub>
                    </m:sSub>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b="0" i="1" smtClean="0">
                                <a:latin typeface="Cambria Math" panose="02040503050406030204" pitchFamily="18" charset="0"/>
                              </a:rPr>
                              <m:t>4</m:t>
                            </m:r>
                            <m:r>
                              <a:rPr lang="en-US" i="1">
                                <a:latin typeface="Cambria Math" panose="02040503050406030204" pitchFamily="18" charset="0"/>
                                <a:ea typeface="Cambria Math" panose="02040503050406030204" pitchFamily="18" charset="0"/>
                              </a:rPr>
                              <m:t>𝜋</m:t>
                            </m:r>
                          </m:e>
                          <m:sup>
                            <m:r>
                              <a:rPr lang="en-US" i="1">
                                <a:latin typeface="Cambria Math" panose="02040503050406030204" pitchFamily="18" charset="0"/>
                              </a:rPr>
                              <m:t>2</m:t>
                            </m:r>
                          </m:sup>
                        </m:sSup>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ℏ</m:t>
                            </m:r>
                          </m:e>
                          <m:sup>
                            <m:r>
                              <a:rPr lang="en-US" i="1">
                                <a:latin typeface="Cambria Math" panose="02040503050406030204" pitchFamily="18" charset="0"/>
                              </a:rPr>
                              <m:t>2</m:t>
                            </m:r>
                          </m:sup>
                        </m:sSup>
                      </m:num>
                      <m:den>
                        <m:r>
                          <a:rPr lang="en-US" i="1">
                            <a:latin typeface="Cambria Math" panose="02040503050406030204" pitchFamily="18" charset="0"/>
                          </a:rPr>
                          <m:t>2</m:t>
                        </m:r>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i="1">
                                <a:latin typeface="Cambria Math" panose="02040503050406030204" pitchFamily="18" charset="0"/>
                              </a:rPr>
                              <m:t>2</m:t>
                            </m:r>
                          </m:sup>
                        </m:sSup>
                      </m:den>
                    </m:f>
                  </m:oMath>
                </a14:m>
                <a:r>
                  <a:rPr lang="en-US" dirty="0">
                    <a:latin typeface="+mn-lt"/>
                  </a:rPr>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r>
                          <a:rPr lang="en-US" i="1">
                            <a:latin typeface="Cambria Math" panose="02040503050406030204" pitchFamily="18" charset="0"/>
                            <a:ea typeface="Cambria Math" panose="02040503050406030204" pitchFamily="18" charset="0"/>
                          </a:rPr>
                          <m:t>ℏ</m:t>
                        </m:r>
                      </m:num>
                      <m:den>
                        <m:r>
                          <a:rPr lang="en-US" i="1">
                            <a:latin typeface="Cambria Math" panose="02040503050406030204" pitchFamily="18" charset="0"/>
                          </a:rPr>
                          <m:t>𝐿</m:t>
                        </m:r>
                      </m:den>
                    </m:f>
                  </m:oMath>
                </a14:m>
                <a:endParaRPr lang="en-US" dirty="0">
                  <a:latin typeface="+mn-lt"/>
                </a:endParaRPr>
              </a:p>
              <a:p>
                <a:endParaRPr lang="en-US" dirty="0">
                  <a:latin typeface="+mn-lt"/>
                </a:endParaRPr>
              </a:p>
              <a:p>
                <a:r>
                  <a:rPr lang="en-US" dirty="0">
                    <a:solidFill>
                      <a:srgbClr val="0070C0"/>
                    </a:solidFill>
                    <a:latin typeface="+mn-lt"/>
                  </a:rPr>
                  <a:t>The dimension of wave function is</a:t>
                </a:r>
                <a:r>
                  <a:rPr lang="en-US" dirty="0">
                    <a:solidFill>
                      <a:srgbClr val="00B0F0"/>
                    </a:solidFill>
                    <a:latin typeface="+mn-lt"/>
                  </a:rPr>
                  <a:t/>
                </a:r>
                <a:r>
                  <a:rPr lang="en-US" dirty="0">
                    <a:solidFill>
                      <a:srgbClr val="FF0000"/>
                    </a:solidFill>
                    <a:latin typeface="+mn-lt"/>
                  </a:rPr>
                  <a:t>inverse of square root of length </a:t>
                </a:r>
                <a:r>
                  <a:rPr lang="en-US" dirty="0">
                    <a:solidFill>
                      <a:srgbClr val="0070C0"/>
                    </a:solidFill>
                    <a:latin typeface="+mn-lt"/>
                  </a:rPr>
                  <a:t>of the box.</a:t>
                </a:r>
              </a:p>
              <a:p>
                <a:endParaRPr lang="en-US" dirty="0">
                  <a:solidFill>
                    <a:srgbClr val="00B0F0"/>
                  </a:solidFill>
                  <a:latin typeface="+mn-lt"/>
                </a:endParaRPr>
              </a:p>
              <a:p>
                <a:r>
                  <a:rPr lang="en-US" dirty="0">
                    <a:solidFill>
                      <a:srgbClr val="0070C0"/>
                    </a:solidFill>
                    <a:latin typeface="+mn-lt"/>
                  </a:rPr>
                  <a:t>The dimension of probability density </a:t>
                </a:r>
                <a14:m>
                  <m:oMath xmlns:m="http://schemas.openxmlformats.org/officeDocument/2006/math">
                    <m:sSup>
                      <m:sSupPr>
                        <m:ctrlPr>
                          <a:rPr lang="en-US" i="1">
                            <a:solidFill>
                              <a:srgbClr val="0070C0"/>
                            </a:solidFill>
                            <a:latin typeface="Cambria Math" panose="02040503050406030204" pitchFamily="18" charset="0"/>
                            <a:ea typeface="Cambria Math" panose="02040503050406030204" pitchFamily="18" charset="0"/>
                          </a:rPr>
                        </m:ctrlPr>
                      </m:sSupPr>
                      <m:e>
                        <m:d>
                          <m:dPr>
                            <m:begChr m:val="|"/>
                            <m:endChr m:val="|"/>
                            <m:ctrlPr>
                              <a:rPr lang="en-US" i="1">
                                <a:solidFill>
                                  <a:srgbClr val="0070C0"/>
                                </a:solidFill>
                                <a:latin typeface="Cambria Math" panose="02040503050406030204" pitchFamily="18" charset="0"/>
                                <a:ea typeface="Cambria Math" panose="02040503050406030204" pitchFamily="18" charset="0"/>
                              </a:rPr>
                            </m:ctrlPr>
                          </m:dPr>
                          <m:e>
                            <m:r>
                              <a:rPr lang="el-GR" i="1">
                                <a:solidFill>
                                  <a:srgbClr val="0070C0"/>
                                </a:solidFill>
                                <a:latin typeface="Cambria Math" panose="02040503050406030204" pitchFamily="18" charset="0"/>
                                <a:ea typeface="Cambria Math" panose="02040503050406030204" pitchFamily="18" charset="0"/>
                              </a:rPr>
                              <m:t>𝜓</m:t>
                            </m:r>
                          </m:e>
                        </m:d>
                      </m:e>
                      <m:sup>
                        <m:r>
                          <a:rPr lang="en-US" i="1">
                            <a:solidFill>
                              <a:srgbClr val="0070C0"/>
                            </a:solidFill>
                            <a:latin typeface="Cambria Math" panose="02040503050406030204" pitchFamily="18" charset="0"/>
                            <a:ea typeface="Cambria Math" panose="02040503050406030204" pitchFamily="18" charset="0"/>
                          </a:rPr>
                          <m:t>2</m:t>
                        </m:r>
                      </m:sup>
                    </m:sSup>
                  </m:oMath>
                </a14:m>
                <a:r>
                  <a:rPr lang="en-US" dirty="0">
                    <a:solidFill>
                      <a:srgbClr val="0070C0"/>
                    </a:solidFill>
                    <a:latin typeface="+mn-lt"/>
                  </a:rPr>
                  <a:t> is </a:t>
                </a:r>
                <a:r>
                  <a:rPr lang="en-US" dirty="0">
                    <a:solidFill>
                      <a:srgbClr val="FF0000"/>
                    </a:solidFill>
                    <a:latin typeface="+mn-lt"/>
                  </a:rPr>
                  <a:t>inverse of length </a:t>
                </a:r>
                <a:r>
                  <a:rPr lang="en-US" dirty="0">
                    <a:solidFill>
                      <a:srgbClr val="0070C0"/>
                    </a:solidFill>
                    <a:latin typeface="+mn-lt"/>
                  </a:rPr>
                  <a:t>of the box.</a:t>
                </a:r>
              </a:p>
              <a:p>
                <a:endParaRPr lang="en-US" dirty="0">
                  <a:latin typeface="+mn-lt"/>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62982" y="817881"/>
                <a:ext cx="7906305" cy="5460855"/>
              </a:xfrm>
              <a:blipFill rotWithShape="0">
                <a:blip r:embed="rId2"/>
                <a:stretch>
                  <a:fillRect l="-694" t="-1563" r="-146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2E91E3B-804C-4D26-BFD2-9FE8E5243075}" type="datetime4">
              <a:rPr lang="en-US" smtClean="0"/>
              <a:pPr/>
              <a:t>March 26, 2021</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40</a:t>
            </a:fld>
            <a:endParaRPr lang="en-US"/>
          </a:p>
        </p:txBody>
      </p:sp>
      <p:pic>
        <p:nvPicPr>
          <p:cNvPr id="7" name="Picture 6"/>
          <p:cNvPicPr>
            <a:picLocks noChangeAspect="1"/>
          </p:cNvPicPr>
          <p:nvPr/>
        </p:nvPicPr>
        <p:blipFill>
          <a:blip r:embed="rId3">
            <a:lum contrast="20000"/>
          </a:blip>
          <a:stretch>
            <a:fillRect/>
          </a:stretch>
        </p:blipFill>
        <p:spPr>
          <a:xfrm>
            <a:off x="8322637" y="1048698"/>
            <a:ext cx="1820650" cy="3302385"/>
          </a:xfrm>
          <a:prstGeom prst="rect">
            <a:avLst/>
          </a:prstGeom>
        </p:spPr>
      </p:pic>
      <p:pic>
        <p:nvPicPr>
          <p:cNvPr id="8" name="Picture 7"/>
          <p:cNvPicPr>
            <a:picLocks noChangeAspect="1"/>
          </p:cNvPicPr>
          <p:nvPr/>
        </p:nvPicPr>
        <p:blipFill rotWithShape="1">
          <a:blip r:embed="rId4">
            <a:lum contrast="20000"/>
          </a:blip>
          <a:srcRect r="2376"/>
          <a:stretch/>
        </p:blipFill>
        <p:spPr>
          <a:xfrm>
            <a:off x="10249824" y="1048698"/>
            <a:ext cx="1806054" cy="3258451"/>
          </a:xfrm>
          <a:prstGeom prst="rect">
            <a:avLst/>
          </a:prstGeom>
        </p:spPr>
      </p:pic>
      <mc:AlternateContent xmlns:mc="http://schemas.openxmlformats.org/markup-compatibility/2006">
        <mc:Choice xmlns:a14="http://schemas.microsoft.com/office/drawing/2010/main" xmlns="" Requires="a14">
          <p:sp>
            <p:nvSpPr>
              <p:cNvPr id="9" name="TextBox 8"/>
              <p:cNvSpPr txBox="1"/>
              <p:nvPr/>
            </p:nvSpPr>
            <p:spPr>
              <a:xfrm>
                <a:off x="8359971" y="4406968"/>
                <a:ext cx="3566631" cy="1077218"/>
              </a:xfrm>
              <a:prstGeom prst="rect">
                <a:avLst/>
              </a:prstGeom>
              <a:noFill/>
            </p:spPr>
            <p:txBody>
              <a:bodyPr wrap="square" rtlCol="0">
                <a:spAutoFit/>
              </a:bodyPr>
              <a:lstStyle/>
              <a:p>
                <a:pPr algn="ctr"/>
                <a:r>
                  <a:rPr lang="en-US" sz="1600" dirty="0"/>
                  <a:t>Wave function (</a:t>
                </a:r>
                <a14:m>
                  <m:oMath xmlns:m="http://schemas.openxmlformats.org/officeDocument/2006/math">
                    <m:r>
                      <a:rPr lang="el-GR" sz="1600" i="1">
                        <a:latin typeface="Cambria Math" panose="02040503050406030204" pitchFamily="18" charset="0"/>
                        <a:ea typeface="Cambria Math" panose="02040503050406030204" pitchFamily="18" charset="0"/>
                      </a:rPr>
                      <m:t>𝜓</m:t>
                    </m:r>
                  </m:oMath>
                </a14:m>
                <a:r>
                  <a:rPr lang="en-US" sz="1600" dirty="0"/>
                  <a:t>) and probability density </a:t>
                </a:r>
                <a:r>
                  <a:rPr lang="en-US" sz="1600" dirty="0">
                    <a:solidFill>
                      <a:schemeClr val="tx1"/>
                    </a:solidFill>
                  </a:rPr>
                  <a:t>(</a:t>
                </a:r>
                <a14:m>
                  <m:oMath xmlns:m="http://schemas.openxmlformats.org/officeDocument/2006/math">
                    <m:sSup>
                      <m:sSupPr>
                        <m:ctrlPr>
                          <a:rPr lang="en-US" sz="1600" i="1">
                            <a:solidFill>
                              <a:schemeClr val="tx1"/>
                            </a:solidFill>
                            <a:latin typeface="Cambria Math" panose="02040503050406030204" pitchFamily="18" charset="0"/>
                            <a:ea typeface="Cambria Math" panose="02040503050406030204" pitchFamily="18" charset="0"/>
                          </a:rPr>
                        </m:ctrlPr>
                      </m:sSupPr>
                      <m:e>
                        <m:d>
                          <m:dPr>
                            <m:begChr m:val="|"/>
                            <m:endChr m:val="|"/>
                            <m:ctrlPr>
                              <a:rPr lang="en-US" sz="1600" i="1">
                                <a:solidFill>
                                  <a:schemeClr val="tx1"/>
                                </a:solidFill>
                                <a:latin typeface="Cambria Math" panose="02040503050406030204" pitchFamily="18" charset="0"/>
                                <a:ea typeface="Cambria Math" panose="02040503050406030204" pitchFamily="18" charset="0"/>
                              </a:rPr>
                            </m:ctrlPr>
                          </m:dPr>
                          <m:e>
                            <m:r>
                              <a:rPr lang="el-GR" sz="1600" i="1">
                                <a:solidFill>
                                  <a:schemeClr val="tx1"/>
                                </a:solidFill>
                                <a:latin typeface="Cambria Math" panose="02040503050406030204" pitchFamily="18" charset="0"/>
                                <a:ea typeface="Cambria Math" panose="02040503050406030204" pitchFamily="18" charset="0"/>
                              </a:rPr>
                              <m:t>𝜓</m:t>
                            </m:r>
                          </m:e>
                        </m:d>
                      </m:e>
                      <m:sup>
                        <m:r>
                          <a:rPr lang="en-US" sz="1600" i="1">
                            <a:solidFill>
                              <a:schemeClr val="tx1"/>
                            </a:solidFill>
                            <a:latin typeface="Cambria Math" panose="02040503050406030204" pitchFamily="18" charset="0"/>
                            <a:ea typeface="Cambria Math" panose="02040503050406030204" pitchFamily="18" charset="0"/>
                          </a:rPr>
                          <m:t>2</m:t>
                        </m:r>
                      </m:sup>
                    </m:sSup>
                  </m:oMath>
                </a14:m>
                <a:r>
                  <a:rPr lang="en-US" sz="1600" dirty="0"/>
                  <a:t>) in state n=1 (ground state), n=2 (first excited state) and n=3 (second excited state).</a:t>
                </a:r>
              </a:p>
            </p:txBody>
          </p:sp>
        </mc:Choice>
        <mc:Fallback>
          <p:sp>
            <p:nvSpPr>
              <p:cNvPr id="9" name="TextBox 8"/>
              <p:cNvSpPr txBox="1">
                <a:spLocks noRot="1" noChangeAspect="1" noMove="1" noResize="1" noEditPoints="1" noAdjustHandles="1" noChangeArrowheads="1" noChangeShapeType="1" noTextEdit="1"/>
              </p:cNvSpPr>
              <p:nvPr/>
            </p:nvSpPr>
            <p:spPr>
              <a:xfrm>
                <a:off x="8359971" y="4406968"/>
                <a:ext cx="3566631" cy="1077218"/>
              </a:xfrm>
              <a:prstGeom prst="rect">
                <a:avLst/>
              </a:prstGeom>
              <a:blipFill rotWithShape="0">
                <a:blip r:embed="rId5"/>
                <a:stretch>
                  <a:fillRect t="-1695" b="-6215"/>
                </a:stretch>
              </a:blipFill>
            </p:spPr>
            <p:txBody>
              <a:bodyPr/>
              <a:lstStyle/>
              <a:p>
                <a:r>
                  <a:rPr lang="en-US">
                    <a:noFill/>
                  </a:rPr>
                  <a:t> </a:t>
                </a:r>
              </a:p>
            </p:txBody>
          </p:sp>
        </mc:Fallback>
      </mc:AlternateContent>
    </p:spTree>
    <p:extLst>
      <p:ext uri="{BB962C8B-B14F-4D97-AF65-F5344CB8AC3E}">
        <p14:creationId xmlns:p14="http://schemas.microsoft.com/office/powerpoint/2010/main" xmlns="" val="20118286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562982" y="817881"/>
                <a:ext cx="7906305" cy="5460855"/>
              </a:xfrm>
            </p:spPr>
            <p:txBody>
              <a:bodyPr>
                <a:normAutofit lnSpcReduction="10000"/>
              </a:bodyPr>
              <a:lstStyle/>
              <a:p>
                <a:r>
                  <a:rPr lang="en-US" dirty="0">
                    <a:solidFill>
                      <a:srgbClr val="0070C0"/>
                    </a:solidFill>
                  </a:rPr>
                  <a:t>The antinodes (max. amplitude) of </a:t>
                </a:r>
                <a14:m>
                  <m:oMath xmlns:m="http://schemas.openxmlformats.org/officeDocument/2006/math">
                    <m:sSup>
                      <m:sSupPr>
                        <m:ctrlPr>
                          <a:rPr lang="en-US" i="1">
                            <a:solidFill>
                              <a:srgbClr val="0070C0"/>
                            </a:solidFill>
                            <a:latin typeface="Cambria Math" panose="02040503050406030204" pitchFamily="18" charset="0"/>
                            <a:ea typeface="Cambria Math" panose="02040503050406030204" pitchFamily="18" charset="0"/>
                          </a:rPr>
                        </m:ctrlPr>
                      </m:sSupPr>
                      <m:e>
                        <m:d>
                          <m:dPr>
                            <m:begChr m:val="|"/>
                            <m:endChr m:val="|"/>
                            <m:ctrlPr>
                              <a:rPr lang="en-US" i="1">
                                <a:solidFill>
                                  <a:srgbClr val="0070C0"/>
                                </a:solidFill>
                                <a:latin typeface="Cambria Math" panose="02040503050406030204" pitchFamily="18" charset="0"/>
                                <a:ea typeface="Cambria Math" panose="02040503050406030204" pitchFamily="18" charset="0"/>
                              </a:rPr>
                            </m:ctrlPr>
                          </m:dPr>
                          <m:e>
                            <m:r>
                              <a:rPr lang="el-GR" i="1">
                                <a:solidFill>
                                  <a:srgbClr val="0070C0"/>
                                </a:solidFill>
                                <a:latin typeface="Cambria Math" panose="02040503050406030204" pitchFamily="18" charset="0"/>
                                <a:ea typeface="Cambria Math" panose="02040503050406030204" pitchFamily="18" charset="0"/>
                              </a:rPr>
                              <m:t>𝜓</m:t>
                            </m:r>
                          </m:e>
                        </m:d>
                      </m:e>
                      <m:sup>
                        <m:r>
                          <a:rPr lang="en-US" i="1">
                            <a:solidFill>
                              <a:srgbClr val="0070C0"/>
                            </a:solidFill>
                            <a:latin typeface="Cambria Math" panose="02040503050406030204" pitchFamily="18" charset="0"/>
                            <a:ea typeface="Cambria Math" panose="02040503050406030204" pitchFamily="18" charset="0"/>
                          </a:rPr>
                          <m:t>2</m:t>
                        </m:r>
                      </m:sup>
                    </m:sSup>
                  </m:oMath>
                </a14:m>
                <a:r>
                  <a:rPr lang="en-US" dirty="0">
                    <a:solidFill>
                      <a:srgbClr val="0070C0"/>
                    </a:solidFill>
                  </a:rPr>
                  <a:t> represents that the probability of finding the particle is maximum.  </a:t>
                </a:r>
              </a:p>
              <a:p>
                <a:endParaRPr lang="en-US" dirty="0">
                  <a:solidFill>
                    <a:srgbClr val="0070C0"/>
                  </a:solidFill>
                </a:endParaRPr>
              </a:p>
              <a:p>
                <a:r>
                  <a:rPr lang="en-US" dirty="0">
                    <a:solidFill>
                      <a:srgbClr val="0070C0"/>
                    </a:solidFill>
                  </a:rPr>
                  <a:t>For the ground state (n=1), the probability is maximum at x=L/2.</a:t>
                </a:r>
              </a:p>
              <a:p>
                <a:endParaRPr lang="en-US" dirty="0">
                  <a:solidFill>
                    <a:srgbClr val="0070C0"/>
                  </a:solidFill>
                </a:endParaRPr>
              </a:p>
              <a:p>
                <a:r>
                  <a:rPr lang="en-US" dirty="0">
                    <a:solidFill>
                      <a:srgbClr val="0070C0"/>
                    </a:solidFill>
                  </a:rPr>
                  <a:t>For the first excited state (n=2), the probability is maximum at x=L/4 and x=3L/4.</a:t>
                </a:r>
              </a:p>
              <a:p>
                <a:endParaRPr lang="en-US" dirty="0">
                  <a:solidFill>
                    <a:srgbClr val="0070C0"/>
                  </a:solidFill>
                </a:endParaRPr>
              </a:p>
              <a:p>
                <a:r>
                  <a:rPr lang="en-US" dirty="0">
                    <a:solidFill>
                      <a:srgbClr val="0070C0"/>
                    </a:solidFill>
                  </a:rPr>
                  <a:t>For the first excited state (n=2), the probability is zero at x=L/2.</a:t>
                </a:r>
              </a:p>
              <a:p>
                <a:endParaRPr lang="en-US" dirty="0">
                  <a:solidFill>
                    <a:srgbClr val="0070C0"/>
                  </a:solidFill>
                </a:endParaRPr>
              </a:p>
              <a:p>
                <a:r>
                  <a:rPr lang="en-US" dirty="0">
                    <a:solidFill>
                      <a:srgbClr val="0070C0"/>
                    </a:solidFill>
                  </a:rPr>
                  <a:t>The number of nodes (where probability density </a:t>
                </a:r>
                <a14:m>
                  <m:oMath xmlns:m="http://schemas.openxmlformats.org/officeDocument/2006/math">
                    <m:sSup>
                      <m:sSupPr>
                        <m:ctrlPr>
                          <a:rPr lang="en-US" i="1">
                            <a:solidFill>
                              <a:srgbClr val="0070C0"/>
                            </a:solidFill>
                            <a:latin typeface="Cambria Math" panose="02040503050406030204" pitchFamily="18" charset="0"/>
                            <a:ea typeface="Cambria Math" panose="02040503050406030204" pitchFamily="18" charset="0"/>
                          </a:rPr>
                        </m:ctrlPr>
                      </m:sSupPr>
                      <m:e>
                        <m:d>
                          <m:dPr>
                            <m:begChr m:val="|"/>
                            <m:endChr m:val="|"/>
                            <m:ctrlPr>
                              <a:rPr lang="en-US" i="1">
                                <a:solidFill>
                                  <a:srgbClr val="0070C0"/>
                                </a:solidFill>
                                <a:latin typeface="Cambria Math" panose="02040503050406030204" pitchFamily="18" charset="0"/>
                                <a:ea typeface="Cambria Math" panose="02040503050406030204" pitchFamily="18" charset="0"/>
                              </a:rPr>
                            </m:ctrlPr>
                          </m:dPr>
                          <m:e>
                            <m:r>
                              <a:rPr lang="el-GR" i="1">
                                <a:solidFill>
                                  <a:srgbClr val="0070C0"/>
                                </a:solidFill>
                                <a:latin typeface="Cambria Math" panose="02040503050406030204" pitchFamily="18" charset="0"/>
                                <a:ea typeface="Cambria Math" panose="02040503050406030204" pitchFamily="18" charset="0"/>
                              </a:rPr>
                              <m:t>𝜓</m:t>
                            </m:r>
                          </m:e>
                        </m:d>
                      </m:e>
                      <m:sup>
                        <m:r>
                          <a:rPr lang="en-US" i="1">
                            <a:solidFill>
                              <a:srgbClr val="0070C0"/>
                            </a:solidFill>
                            <a:latin typeface="Cambria Math" panose="02040503050406030204" pitchFamily="18" charset="0"/>
                            <a:ea typeface="Cambria Math" panose="02040503050406030204" pitchFamily="18" charset="0"/>
                          </a:rPr>
                          <m:t>2</m:t>
                        </m:r>
                      </m:sup>
                    </m:sSup>
                  </m:oMath>
                </a14:m>
                <a:r>
                  <a:rPr lang="en-US" dirty="0">
                    <a:solidFill>
                      <a:srgbClr val="0070C0"/>
                    </a:solidFill>
                  </a:rPr>
                  <a:t> = 0) n</a:t>
                </a:r>
                <a:r>
                  <a:rPr lang="en-US" baseline="30000" dirty="0">
                    <a:solidFill>
                      <a:srgbClr val="0070C0"/>
                    </a:solidFill>
                  </a:rPr>
                  <a:t>th</a:t>
                </a:r>
                <a:r>
                  <a:rPr lang="en-US" dirty="0">
                    <a:solidFill>
                      <a:srgbClr val="0070C0"/>
                    </a:solidFill>
                  </a:rPr>
                  <a:t> state equal to n-1. Example: for n=1, nodes=0; n=2, nodes=1 at x=L/2; n=3, nodes=2 at x=L/4 and x=3L/4. </a:t>
                </a:r>
                <a:r>
                  <a:rPr lang="en-US" dirty="0">
                    <a:solidFill>
                      <a:srgbClr val="C00000"/>
                    </a:solidFill>
                  </a:rPr>
                  <a:t>Hence, this gives an idea of interpreting </a:t>
                </a:r>
                <a14:m>
                  <m:oMath xmlns:m="http://schemas.openxmlformats.org/officeDocument/2006/math">
                    <m:sSup>
                      <m:sSupPr>
                        <m:ctrlPr>
                          <a:rPr lang="en-US" i="1">
                            <a:solidFill>
                              <a:srgbClr val="C00000"/>
                            </a:solidFill>
                            <a:latin typeface="Cambria Math" panose="02040503050406030204" pitchFamily="18" charset="0"/>
                            <a:ea typeface="Cambria Math" panose="02040503050406030204" pitchFamily="18" charset="0"/>
                          </a:rPr>
                        </m:ctrlPr>
                      </m:sSupPr>
                      <m:e>
                        <m:d>
                          <m:dPr>
                            <m:begChr m:val="|"/>
                            <m:endChr m:val="|"/>
                            <m:ctrlPr>
                              <a:rPr lang="en-US" i="1">
                                <a:solidFill>
                                  <a:srgbClr val="C00000"/>
                                </a:solidFill>
                                <a:latin typeface="Cambria Math" panose="02040503050406030204" pitchFamily="18" charset="0"/>
                                <a:ea typeface="Cambria Math" panose="02040503050406030204" pitchFamily="18" charset="0"/>
                              </a:rPr>
                            </m:ctrlPr>
                          </m:dPr>
                          <m:e>
                            <m:r>
                              <a:rPr lang="el-GR" i="1">
                                <a:solidFill>
                                  <a:srgbClr val="C00000"/>
                                </a:solidFill>
                                <a:latin typeface="Cambria Math" panose="02040503050406030204" pitchFamily="18" charset="0"/>
                                <a:ea typeface="Cambria Math" panose="02040503050406030204" pitchFamily="18" charset="0"/>
                              </a:rPr>
                              <m:t>𝜓</m:t>
                            </m:r>
                          </m:e>
                        </m:d>
                      </m:e>
                      <m:sup>
                        <m:r>
                          <a:rPr lang="en-US" i="1">
                            <a:solidFill>
                              <a:srgbClr val="C00000"/>
                            </a:solidFill>
                            <a:latin typeface="Cambria Math" panose="02040503050406030204" pitchFamily="18" charset="0"/>
                            <a:ea typeface="Cambria Math" panose="02040503050406030204" pitchFamily="18" charset="0"/>
                          </a:rPr>
                          <m:t>2</m:t>
                        </m:r>
                      </m:sup>
                    </m:sSup>
                  </m:oMath>
                </a14:m>
                <a:r>
                  <a:rPr lang="en-US" dirty="0">
                    <a:solidFill>
                      <a:srgbClr val="C00000"/>
                    </a:solidFill>
                  </a:rPr>
                  <a:t> or </a:t>
                </a:r>
                <a14:m>
                  <m:oMath xmlns:m="http://schemas.openxmlformats.org/officeDocument/2006/math">
                    <m:r>
                      <a:rPr lang="el-GR" i="1">
                        <a:solidFill>
                          <a:srgbClr val="C00000"/>
                        </a:solidFill>
                        <a:latin typeface="Cambria Math" panose="02040503050406030204" pitchFamily="18" charset="0"/>
                        <a:ea typeface="Cambria Math" panose="02040503050406030204" pitchFamily="18" charset="0"/>
                      </a:rPr>
                      <m:t>𝜓</m:t>
                    </m:r>
                  </m:oMath>
                </a14:m>
                <a:r>
                  <a:rPr lang="en-US" dirty="0">
                    <a:solidFill>
                      <a:srgbClr val="C00000"/>
                    </a:solidFill>
                  </a:rPr>
                  <a:t> for any n</a:t>
                </a:r>
                <a:r>
                  <a:rPr lang="en-US" baseline="30000" dirty="0">
                    <a:solidFill>
                      <a:srgbClr val="C00000"/>
                    </a:solidFill>
                  </a:rPr>
                  <a:t>th</a:t>
                </a:r>
                <a:r>
                  <a:rPr lang="en-US" dirty="0">
                    <a:solidFill>
                      <a:srgbClr val="C00000"/>
                    </a:solidFill>
                  </a:rPr>
                  <a:t> state of a particle trapped in an infinite potential well (box).</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62982" y="817881"/>
                <a:ext cx="7906305" cy="5460855"/>
              </a:xfrm>
              <a:blipFill rotWithShape="0">
                <a:blip r:embed="rId2"/>
                <a:stretch>
                  <a:fillRect l="-848" t="-189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2E91E3B-804C-4D26-BFD2-9FE8E5243075}" type="datetime4">
              <a:rPr lang="en-US" smtClean="0"/>
              <a:pPr/>
              <a:t>March 26, 2021</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41</a:t>
            </a:fld>
            <a:endParaRPr lang="en-US"/>
          </a:p>
        </p:txBody>
      </p:sp>
      <p:pic>
        <p:nvPicPr>
          <p:cNvPr id="8" name="Picture 7"/>
          <p:cNvPicPr>
            <a:picLocks noChangeAspect="1"/>
          </p:cNvPicPr>
          <p:nvPr/>
        </p:nvPicPr>
        <p:blipFill rotWithShape="1">
          <a:blip r:embed="rId3">
            <a:lum contrast="20000"/>
          </a:blip>
          <a:srcRect r="2376"/>
          <a:stretch/>
        </p:blipFill>
        <p:spPr>
          <a:xfrm>
            <a:off x="8918173" y="449456"/>
            <a:ext cx="2578410" cy="4651922"/>
          </a:xfrm>
          <a:prstGeom prst="rect">
            <a:avLst/>
          </a:prstGeom>
        </p:spPr>
      </p:pic>
      <mc:AlternateContent xmlns:mc="http://schemas.openxmlformats.org/markup-compatibility/2006">
        <mc:Choice xmlns:a14="http://schemas.microsoft.com/office/drawing/2010/main" xmlns="" Requires="a14">
          <p:sp>
            <p:nvSpPr>
              <p:cNvPr id="9" name="TextBox 8"/>
              <p:cNvSpPr txBox="1"/>
              <p:nvPr/>
            </p:nvSpPr>
            <p:spPr>
              <a:xfrm>
                <a:off x="8625369" y="5201518"/>
                <a:ext cx="3566631" cy="830997"/>
              </a:xfrm>
              <a:prstGeom prst="rect">
                <a:avLst/>
              </a:prstGeom>
              <a:noFill/>
            </p:spPr>
            <p:txBody>
              <a:bodyPr wrap="square" rtlCol="0">
                <a:spAutoFit/>
              </a:bodyPr>
              <a:lstStyle/>
              <a:p>
                <a:pPr algn="ctr"/>
                <a:r>
                  <a:rPr lang="en-US" sz="1600" dirty="0"/>
                  <a:t>Probability density </a:t>
                </a:r>
                <a:r>
                  <a:rPr lang="en-US" sz="1600" dirty="0">
                    <a:solidFill>
                      <a:schemeClr val="tx1"/>
                    </a:solidFill>
                  </a:rPr>
                  <a:t>(</a:t>
                </a:r>
                <a14:m>
                  <m:oMath xmlns:m="http://schemas.openxmlformats.org/officeDocument/2006/math">
                    <m:sSup>
                      <m:sSupPr>
                        <m:ctrlPr>
                          <a:rPr lang="en-US" sz="1600" i="1">
                            <a:solidFill>
                              <a:schemeClr val="tx1"/>
                            </a:solidFill>
                            <a:latin typeface="Cambria Math" panose="02040503050406030204" pitchFamily="18" charset="0"/>
                            <a:ea typeface="Cambria Math" panose="02040503050406030204" pitchFamily="18" charset="0"/>
                          </a:rPr>
                        </m:ctrlPr>
                      </m:sSupPr>
                      <m:e>
                        <m:d>
                          <m:dPr>
                            <m:begChr m:val="|"/>
                            <m:endChr m:val="|"/>
                            <m:ctrlPr>
                              <a:rPr lang="en-US" sz="1600" i="1">
                                <a:solidFill>
                                  <a:schemeClr val="tx1"/>
                                </a:solidFill>
                                <a:latin typeface="Cambria Math" panose="02040503050406030204" pitchFamily="18" charset="0"/>
                                <a:ea typeface="Cambria Math" panose="02040503050406030204" pitchFamily="18" charset="0"/>
                              </a:rPr>
                            </m:ctrlPr>
                          </m:dPr>
                          <m:e>
                            <m:r>
                              <a:rPr lang="el-GR" sz="1600" i="1">
                                <a:solidFill>
                                  <a:schemeClr val="tx1"/>
                                </a:solidFill>
                                <a:latin typeface="Cambria Math" panose="02040503050406030204" pitchFamily="18" charset="0"/>
                                <a:ea typeface="Cambria Math" panose="02040503050406030204" pitchFamily="18" charset="0"/>
                              </a:rPr>
                              <m:t>𝜓</m:t>
                            </m:r>
                          </m:e>
                        </m:d>
                      </m:e>
                      <m:sup>
                        <m:r>
                          <a:rPr lang="en-US" sz="1600" i="1">
                            <a:solidFill>
                              <a:schemeClr val="tx1"/>
                            </a:solidFill>
                            <a:latin typeface="Cambria Math" panose="02040503050406030204" pitchFamily="18" charset="0"/>
                            <a:ea typeface="Cambria Math" panose="02040503050406030204" pitchFamily="18" charset="0"/>
                          </a:rPr>
                          <m:t>2</m:t>
                        </m:r>
                      </m:sup>
                    </m:sSup>
                  </m:oMath>
                </a14:m>
                <a:r>
                  <a:rPr lang="en-US" sz="1600" dirty="0"/>
                  <a:t>) in state n=1 (ground state), n=2 (first excited state) and n=3 (second excited state).</a:t>
                </a:r>
              </a:p>
            </p:txBody>
          </p:sp>
        </mc:Choice>
        <mc:Fallback>
          <p:sp>
            <p:nvSpPr>
              <p:cNvPr id="9" name="TextBox 8"/>
              <p:cNvSpPr txBox="1">
                <a:spLocks noRot="1" noChangeAspect="1" noMove="1" noResize="1" noEditPoints="1" noAdjustHandles="1" noChangeArrowheads="1" noChangeShapeType="1" noTextEdit="1"/>
              </p:cNvSpPr>
              <p:nvPr/>
            </p:nvSpPr>
            <p:spPr>
              <a:xfrm>
                <a:off x="8625369" y="5201518"/>
                <a:ext cx="3566631" cy="830997"/>
              </a:xfrm>
              <a:prstGeom prst="rect">
                <a:avLst/>
              </a:prstGeom>
              <a:blipFill rotWithShape="0">
                <a:blip r:embed="rId4"/>
                <a:stretch>
                  <a:fillRect t="-2190" b="-8029"/>
                </a:stretch>
              </a:blipFill>
            </p:spPr>
            <p:txBody>
              <a:bodyPr/>
              <a:lstStyle/>
              <a:p>
                <a:r>
                  <a:rPr lang="en-US">
                    <a:noFill/>
                  </a:rPr>
                  <a:t> </a:t>
                </a:r>
              </a:p>
            </p:txBody>
          </p:sp>
        </mc:Fallback>
      </mc:AlternateContent>
    </p:spTree>
    <p:extLst>
      <p:ext uri="{BB962C8B-B14F-4D97-AF65-F5344CB8AC3E}">
        <p14:creationId xmlns:p14="http://schemas.microsoft.com/office/powerpoint/2010/main" xmlns="" val="36912424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388" y="838200"/>
            <a:ext cx="11207962" cy="4470400"/>
          </a:xfrm>
        </p:spPr>
        <p:txBody>
          <a:bodyPr>
            <a:noAutofit/>
          </a:bodyPr>
          <a:lstStyle/>
          <a:p>
            <a:pPr marL="0" indent="0">
              <a:buNone/>
              <a:defRPr/>
            </a:pPr>
            <a:r>
              <a:rPr lang="en-IN" sz="2000" b="1" dirty="0">
                <a:latin typeface="Times New Roman" panose="02020603050405020304" pitchFamily="18" charset="0"/>
                <a:cs typeface="Times New Roman" panose="02020603050405020304" pitchFamily="18" charset="0"/>
              </a:rPr>
              <a:t>Text Books: </a:t>
            </a:r>
          </a:p>
          <a:p>
            <a:pPr>
              <a:buFont typeface="Wingdings" panose="05000000000000000000" pitchFamily="2" charset="2"/>
              <a:buChar char="q"/>
              <a:defRPr/>
            </a:pPr>
            <a:r>
              <a:rPr lang="en-IN" sz="2000" b="1" dirty="0">
                <a:latin typeface="Times New Roman" panose="02020603050405020304" pitchFamily="18" charset="0"/>
                <a:cs typeface="Times New Roman" panose="02020603050405020304" pitchFamily="18" charset="0"/>
              </a:rPr>
              <a:t>ENGINEERING PHYSICS</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Hitendra</a:t>
            </a:r>
            <a:r>
              <a:rPr lang="en-IN" sz="2000" dirty="0">
                <a:latin typeface="Times New Roman" panose="02020603050405020304" pitchFamily="18" charset="0"/>
                <a:cs typeface="Times New Roman" panose="02020603050405020304" pitchFamily="18" charset="0"/>
              </a:rPr>
              <a:t> K Malik And A K Singh, </a:t>
            </a:r>
            <a:r>
              <a:rPr lang="en-IN" sz="2000" i="1" dirty="0" err="1">
                <a:latin typeface="Times New Roman" panose="02020603050405020304" pitchFamily="18" charset="0"/>
                <a:cs typeface="Times New Roman" panose="02020603050405020304" pitchFamily="18" charset="0"/>
              </a:rPr>
              <a:t>Mcgraw</a:t>
            </a:r>
            <a:r>
              <a:rPr lang="en-IN" sz="2000" i="1" dirty="0">
                <a:latin typeface="Times New Roman" panose="02020603050405020304" pitchFamily="18" charset="0"/>
                <a:cs typeface="Times New Roman" panose="02020603050405020304" pitchFamily="18" charset="0"/>
              </a:rPr>
              <a:t> Hill Education, First Edition</a:t>
            </a:r>
            <a:r>
              <a:rPr lang="en-IN" sz="2000" dirty="0">
                <a:latin typeface="Times New Roman" panose="02020603050405020304" pitchFamily="18" charset="0"/>
                <a:cs typeface="Times New Roman" panose="02020603050405020304" pitchFamily="18" charset="0"/>
              </a:rPr>
              <a:t>, (2009).</a:t>
            </a:r>
          </a:p>
          <a:p>
            <a:pPr marL="0" indent="0">
              <a:buNone/>
              <a:defRPr/>
            </a:pPr>
            <a:endParaRPr lang="en-IN" sz="2000" b="1" dirty="0">
              <a:latin typeface="Times New Roman" panose="02020603050405020304" pitchFamily="18" charset="0"/>
              <a:cs typeface="Times New Roman" panose="02020603050405020304" pitchFamily="18" charset="0"/>
            </a:endParaRPr>
          </a:p>
          <a:p>
            <a:pPr marL="0" indent="0">
              <a:buNone/>
              <a:defRPr/>
            </a:pPr>
            <a:r>
              <a:rPr lang="en-IN" sz="2000" b="1" dirty="0">
                <a:latin typeface="Times New Roman" panose="02020603050405020304" pitchFamily="18" charset="0"/>
                <a:cs typeface="Times New Roman" panose="02020603050405020304" pitchFamily="18" charset="0"/>
              </a:rPr>
              <a:t>Further readings:</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defRPr/>
            </a:pPr>
            <a:r>
              <a:rPr lang="en-US" sz="2000" b="1" dirty="0">
                <a:latin typeface="Times New Roman" panose="02020603050405020304" pitchFamily="18" charset="0"/>
                <a:cs typeface="Times New Roman" panose="02020603050405020304" pitchFamily="18" charset="0"/>
              </a:rPr>
              <a:t>QUANTUM MECHANICS: CONCEPTS AND APPLICATIONS, </a:t>
            </a:r>
            <a:r>
              <a:rPr lang="en-US" sz="2000" dirty="0" err="1">
                <a:latin typeface="Times New Roman" panose="02020603050405020304" pitchFamily="18" charset="0"/>
                <a:cs typeface="Times New Roman" panose="02020603050405020304" pitchFamily="18" charset="0"/>
              </a:rPr>
              <a:t>Nouredine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Zettili</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Second Edition, John Wiley &amp; Sons, Ltd.</a:t>
            </a:r>
            <a:r>
              <a:rPr lang="en-US" sz="2000" dirty="0">
                <a:latin typeface="Times New Roman" panose="02020603050405020304" pitchFamily="18" charset="0"/>
                <a:cs typeface="Times New Roman" panose="02020603050405020304" pitchFamily="18" charset="0"/>
              </a:rPr>
              <a:t>, (2009).</a:t>
            </a:r>
          </a:p>
          <a:p>
            <a:pPr>
              <a:buFont typeface="Wingdings" panose="05000000000000000000" pitchFamily="2" charset="2"/>
              <a:buChar char="q"/>
              <a:defRPr/>
            </a:pPr>
            <a:r>
              <a:rPr lang="en-US" sz="2000" b="1" dirty="0">
                <a:latin typeface="Times New Roman" panose="02020603050405020304" pitchFamily="18" charset="0"/>
                <a:cs typeface="Times New Roman" panose="02020603050405020304" pitchFamily="18" charset="0"/>
              </a:rPr>
              <a:t>CONCEPTS OF MODERN PHYSICS, </a:t>
            </a:r>
            <a:r>
              <a:rPr lang="en-US" sz="2000" dirty="0">
                <a:latin typeface="Times New Roman" panose="02020603050405020304" pitchFamily="18" charset="0"/>
                <a:cs typeface="Times New Roman" panose="02020603050405020304" pitchFamily="18" charset="0"/>
              </a:rPr>
              <a:t>Arthur </a:t>
            </a:r>
            <a:r>
              <a:rPr lang="en-US" sz="2000" dirty="0" err="1">
                <a:latin typeface="Times New Roman" panose="02020603050405020304" pitchFamily="18" charset="0"/>
                <a:cs typeface="Times New Roman" panose="02020603050405020304" pitchFamily="18" charset="0"/>
              </a:rPr>
              <a:t>Beiser</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McGraw-Hill Higher Education, Sixth Edition</a:t>
            </a:r>
            <a:r>
              <a:rPr lang="en-US" sz="2000" dirty="0">
                <a:latin typeface="Times New Roman" panose="02020603050405020304" pitchFamily="18" charset="0"/>
                <a:cs typeface="Times New Roman" panose="02020603050405020304" pitchFamily="18" charset="0"/>
              </a:rPr>
              <a:t>, (2003)</a:t>
            </a:r>
            <a:r>
              <a:rPr lang="en-US" sz="2000" dirty="0">
                <a:solidFill>
                  <a:srgbClr val="C00000"/>
                </a:solidFill>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a:t>
            </a:r>
          </a:p>
        </p:txBody>
      </p:sp>
      <p:sp>
        <p:nvSpPr>
          <p:cNvPr id="2" name="Slide Number Placeholder 1"/>
          <p:cNvSpPr>
            <a:spLocks noGrp="1"/>
          </p:cNvSpPr>
          <p:nvPr>
            <p:ph type="sldNum" sz="quarter" idx="12"/>
          </p:nvPr>
        </p:nvSpPr>
        <p:spPr/>
        <p:txBody>
          <a:bodyPr/>
          <a:lstStyle/>
          <a:p>
            <a:fld id="{DA60BA0E-20D0-4E7C-B286-26C960A6788F}" type="slidenum">
              <a:rPr lang="en-US" smtClean="0"/>
              <a:pPr/>
              <a:t>42</a:t>
            </a:fld>
            <a:endParaRPr lang="en-US" dirty="0"/>
          </a:p>
        </p:txBody>
      </p:sp>
      <p:sp>
        <p:nvSpPr>
          <p:cNvPr id="4" name="Date Placeholder 3"/>
          <p:cNvSpPr>
            <a:spLocks noGrp="1"/>
          </p:cNvSpPr>
          <p:nvPr>
            <p:ph type="dt" sz="half" idx="10"/>
          </p:nvPr>
        </p:nvSpPr>
        <p:spPr/>
        <p:txBody>
          <a:bodyPr/>
          <a:lstStyle/>
          <a:p>
            <a:fld id="{80E829CF-D5DD-4FD0-8BCB-E3DA83C3227A}" type="datetime4">
              <a:rPr lang="en-US" smtClean="0"/>
              <a:pPr/>
              <a:t>March 26, 2021</a:t>
            </a:fld>
            <a:endParaRPr lang="en-US"/>
          </a:p>
        </p:txBody>
      </p:sp>
      <p:sp>
        <p:nvSpPr>
          <p:cNvPr id="6" name="Footer Placeholder 5"/>
          <p:cNvSpPr>
            <a:spLocks noGrp="1"/>
          </p:cNvSpPr>
          <p:nvPr>
            <p:ph type="ftr" sz="quarter" idx="11"/>
          </p:nvPr>
        </p:nvSpPr>
        <p:spPr/>
        <p:txBody>
          <a:bodyPr/>
          <a:lstStyle/>
          <a:p>
            <a:r>
              <a:rPr lang="en-US"/>
              <a:t>PHY109 (ENGINEERING PHYSICS)</a:t>
            </a:r>
          </a:p>
        </p:txBody>
      </p:sp>
      <p:sp>
        <p:nvSpPr>
          <p:cNvPr id="8" name="Rectangle 7"/>
          <p:cNvSpPr/>
          <p:nvPr/>
        </p:nvSpPr>
        <p:spPr>
          <a:xfrm>
            <a:off x="4950170" y="6724"/>
            <a:ext cx="2317814" cy="584775"/>
          </a:xfrm>
          <a:prstGeom prst="rect">
            <a:avLst/>
          </a:prstGeom>
        </p:spPr>
        <p:txBody>
          <a:bodyPr wrap="none">
            <a:spAutoFit/>
          </a:bodyPr>
          <a:lstStyle/>
          <a:p>
            <a:r>
              <a:rPr lang="en-US" sz="3200" b="1" dirty="0"/>
              <a:t>Bibliography</a:t>
            </a:r>
          </a:p>
        </p:txBody>
      </p:sp>
      <p:sp>
        <p:nvSpPr>
          <p:cNvPr id="5" name="TextBox 4"/>
          <p:cNvSpPr txBox="1"/>
          <p:nvPr/>
        </p:nvSpPr>
        <p:spPr>
          <a:xfrm>
            <a:off x="355388" y="5894773"/>
            <a:ext cx="4109715" cy="338554"/>
          </a:xfrm>
          <a:prstGeom prst="rect">
            <a:avLst/>
          </a:prstGeom>
          <a:noFill/>
        </p:spPr>
        <p:txBody>
          <a:bodyPr wrap="none" rtlCol="0">
            <a:spAutoFit/>
          </a:bodyPr>
          <a:lstStyle/>
          <a:p>
            <a:r>
              <a:rPr lang="en-US" sz="1600" i="1" dirty="0">
                <a:solidFill>
                  <a:srgbClr val="C00000"/>
                </a:solidFill>
              </a:rPr>
              <a:t>*most of the figures have taken from this book.</a:t>
            </a:r>
            <a:endParaRPr lang="en-US" i="1" dirty="0">
              <a:solidFill>
                <a:srgbClr val="C00000"/>
              </a:solidFill>
            </a:endParaRPr>
          </a:p>
        </p:txBody>
      </p:sp>
    </p:spTree>
    <p:extLst>
      <p:ext uri="{BB962C8B-B14F-4D97-AF65-F5344CB8AC3E}">
        <p14:creationId xmlns:p14="http://schemas.microsoft.com/office/powerpoint/2010/main" xmlns="" val="2574854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1085" y="736601"/>
            <a:ext cx="11819632" cy="5601533"/>
          </a:xfrm>
          <a:prstGeom prst="rect">
            <a:avLst/>
          </a:prstGeom>
          <a:noFill/>
        </p:spPr>
        <p:txBody>
          <a:bodyPr wrap="square" rtlCol="0">
            <a:spAutoFit/>
          </a:bodyPr>
          <a:lstStyle/>
          <a:p>
            <a:r>
              <a:rPr lang="en-US" sz="2000" dirty="0"/>
              <a:t>Particle aspect of waves; that is, the concept that waves exhibit particle behavior at the microscopic scale. At this scale, classical physics fails not only quantitatively but even qualitatively and conceptually.</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1900: Max Planck introduced the concept of the </a:t>
            </a:r>
            <a:r>
              <a:rPr lang="en-US" sz="2000" i="1" dirty="0">
                <a:solidFill>
                  <a:srgbClr val="FF0000"/>
                </a:solidFill>
              </a:rPr>
              <a:t>quantum </a:t>
            </a:r>
            <a:r>
              <a:rPr lang="en-US" sz="2000" dirty="0">
                <a:solidFill>
                  <a:srgbClr val="FF0000"/>
                </a:solidFill>
              </a:rPr>
              <a:t>of energy </a:t>
            </a:r>
            <a:r>
              <a:rPr lang="en-US" sz="2000" dirty="0"/>
              <a:t>(energy exchange between an </a:t>
            </a:r>
            <a:r>
              <a:rPr lang="en-US" sz="2000" i="1" dirty="0"/>
              <a:t>electromagnetic wave </a:t>
            </a:r>
            <a:r>
              <a:rPr lang="en-US" sz="2000" dirty="0"/>
              <a:t>of frequency and matter occurs </a:t>
            </a:r>
            <a:r>
              <a:rPr lang="en-US" sz="2000" i="1" dirty="0"/>
              <a:t>only in integer multiples </a:t>
            </a:r>
            <a:r>
              <a:rPr lang="en-US" sz="2000" dirty="0"/>
              <a:t>of </a:t>
            </a:r>
            <a:r>
              <a:rPr lang="en-US" sz="2000" i="1" dirty="0" err="1"/>
              <a:t>hv</a:t>
            </a:r>
            <a:r>
              <a:rPr lang="en-US" sz="2000" dirty="0"/>
              <a:t>) and explained the phenomenon of blackbody radiation.</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1905: Einstein explained the </a:t>
            </a:r>
            <a:r>
              <a:rPr lang="en-US" sz="2000" dirty="0">
                <a:solidFill>
                  <a:srgbClr val="FF0000"/>
                </a:solidFill>
              </a:rPr>
              <a:t>photoelectric effect</a:t>
            </a:r>
            <a:r>
              <a:rPr lang="en-US" sz="2000" dirty="0"/>
              <a:t> using the concept of photon (</a:t>
            </a:r>
            <a:r>
              <a:rPr lang="en-US" sz="2000" i="1" dirty="0"/>
              <a:t>light itself is made of discrete bits of energy or tiny particles)</a:t>
            </a:r>
            <a:r>
              <a:rPr lang="en-US" sz="2000" dirty="0"/>
              <a:t>, which was unsolved since its first experimental observation by Hertz in 1887.</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1913: Neil Bohr introduced a model of Hydrogen atom: atoms can be found only in </a:t>
            </a:r>
            <a:r>
              <a:rPr lang="en-US" sz="2000" i="1" dirty="0"/>
              <a:t>discrete states </a:t>
            </a:r>
            <a:r>
              <a:rPr lang="en-US" sz="2000" dirty="0"/>
              <a:t>of energy and the emission or absorption of radiation by atoms takes place only in </a:t>
            </a:r>
            <a:r>
              <a:rPr lang="en-US" sz="2000" i="1" dirty="0"/>
              <a:t>discrete </a:t>
            </a:r>
            <a:r>
              <a:rPr lang="en-US" sz="2000" dirty="0"/>
              <a:t>energy states. This work provided a satisfactory explanation to several outstanding problems such as atomic stability and atomic spectroscopy.</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1923: Compton demonstrated corpuscular aspect of light. By scattering X-rays with electrons, he confirmed that the X-ray photons behave like particles.</a:t>
            </a:r>
          </a:p>
          <a:p>
            <a:pPr marL="342900" indent="-342900">
              <a:buFont typeface="Wingdings" panose="05000000000000000000" pitchFamily="2" charset="2"/>
              <a:buChar char="Ø"/>
            </a:pPr>
            <a:endParaRPr lang="en-US" sz="2000" dirty="0"/>
          </a:p>
        </p:txBody>
      </p:sp>
      <p:sp>
        <p:nvSpPr>
          <p:cNvPr id="2" name="Slide Number Placeholder 1"/>
          <p:cNvSpPr>
            <a:spLocks noGrp="1"/>
          </p:cNvSpPr>
          <p:nvPr>
            <p:ph type="sldNum" sz="quarter" idx="12"/>
          </p:nvPr>
        </p:nvSpPr>
        <p:spPr/>
        <p:txBody>
          <a:bodyPr/>
          <a:lstStyle/>
          <a:p>
            <a:fld id="{5EA9EAC4-11F9-4FE3-8109-670697515FAB}" type="slidenum">
              <a:rPr lang="en-US" smtClean="0"/>
              <a:pPr/>
              <a:t>5</a:t>
            </a:fld>
            <a:endParaRPr lang="en-US"/>
          </a:p>
        </p:txBody>
      </p:sp>
      <p:sp>
        <p:nvSpPr>
          <p:cNvPr id="3" name="Date Placeholder 2"/>
          <p:cNvSpPr>
            <a:spLocks noGrp="1"/>
          </p:cNvSpPr>
          <p:nvPr>
            <p:ph type="dt" sz="half" idx="10"/>
          </p:nvPr>
        </p:nvSpPr>
        <p:spPr/>
        <p:txBody>
          <a:bodyPr/>
          <a:lstStyle/>
          <a:p>
            <a:fld id="{07EDC1B4-81E7-4294-B9FF-CB974D1CBF80}" type="datetime4">
              <a:rPr lang="en-US" smtClean="0"/>
              <a:pPr/>
              <a:t>March 26, 2021</a:t>
            </a:fld>
            <a:endParaRPr lang="en-US"/>
          </a:p>
        </p:txBody>
      </p:sp>
      <p:sp>
        <p:nvSpPr>
          <p:cNvPr id="4" name="Footer Placeholder 3"/>
          <p:cNvSpPr>
            <a:spLocks noGrp="1"/>
          </p:cNvSpPr>
          <p:nvPr>
            <p:ph type="ftr" sz="quarter" idx="11"/>
          </p:nvPr>
        </p:nvSpPr>
        <p:spPr/>
        <p:txBody>
          <a:bodyPr/>
          <a:lstStyle/>
          <a:p>
            <a:r>
              <a:rPr lang="en-US"/>
              <a:t>PHY109 (ENGINEERING PHYSICS)</a:t>
            </a:r>
          </a:p>
        </p:txBody>
      </p:sp>
      <p:sp>
        <p:nvSpPr>
          <p:cNvPr id="8" name="Rectangle 7"/>
          <p:cNvSpPr/>
          <p:nvPr/>
        </p:nvSpPr>
        <p:spPr>
          <a:xfrm>
            <a:off x="4711776" y="33358"/>
            <a:ext cx="1839543" cy="584775"/>
          </a:xfrm>
          <a:prstGeom prst="rect">
            <a:avLst/>
          </a:prstGeom>
        </p:spPr>
        <p:txBody>
          <a:bodyPr wrap="none">
            <a:spAutoFit/>
          </a:bodyPr>
          <a:lstStyle/>
          <a:p>
            <a:pPr lvl="0"/>
            <a:r>
              <a:rPr lang="en-US" sz="3200" b="1" dirty="0">
                <a:solidFill>
                  <a:prstClr val="black"/>
                </a:solidFill>
                <a:latin typeface="Arial" panose="020B0604020202020204" pitchFamily="34" charset="0"/>
                <a:cs typeface="Arial" panose="020B0604020202020204" pitchFamily="34" charset="0"/>
              </a:rPr>
              <a:t>Timeline</a:t>
            </a:r>
          </a:p>
        </p:txBody>
      </p:sp>
    </p:spTree>
    <p:extLst>
      <p:ext uri="{BB962C8B-B14F-4D97-AF65-F5344CB8AC3E}">
        <p14:creationId xmlns:p14="http://schemas.microsoft.com/office/powerpoint/2010/main" xmlns="" val="3697309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7382" y="295277"/>
            <a:ext cx="11879000" cy="6247864"/>
          </a:xfrm>
          <a:prstGeom prst="rect">
            <a:avLst/>
          </a:prstGeom>
          <a:noFill/>
        </p:spPr>
        <p:txBody>
          <a:bodyPr wrap="square" rtlCol="0">
            <a:spAutoFit/>
          </a:bodyPr>
          <a:lstStyle/>
          <a:p>
            <a:r>
              <a:rPr lang="en-US" sz="2000" dirty="0"/>
              <a:t>Wave aspect of light; that is, the concept that waves exhibit particle behavior at the microscopic scale. At this scale, classical physics fails not only quantitatively but even qualitatively and conceptually.</a:t>
            </a:r>
          </a:p>
          <a:p>
            <a:pPr marL="346075" indent="-177800">
              <a:buFont typeface="Wingdings" panose="05000000000000000000" pitchFamily="2" charset="2"/>
              <a:buChar char="Ø"/>
            </a:pPr>
            <a:r>
              <a:rPr lang="en-US" sz="2000" dirty="0"/>
              <a:t>1923: de Broglie postulated that </a:t>
            </a:r>
            <a:r>
              <a:rPr lang="en-US" sz="2000" i="1" dirty="0"/>
              <a:t>material particles</a:t>
            </a:r>
            <a:r>
              <a:rPr lang="en-US" sz="2000" dirty="0"/>
              <a:t> exhibits </a:t>
            </a:r>
            <a:r>
              <a:rPr lang="en-US" sz="2000" i="1" dirty="0"/>
              <a:t>wave </a:t>
            </a:r>
            <a:r>
              <a:rPr lang="en-US" sz="2000" dirty="0"/>
              <a:t>behavior. </a:t>
            </a:r>
          </a:p>
          <a:p>
            <a:pPr marL="346075" indent="-177800">
              <a:buFont typeface="Wingdings" panose="05000000000000000000" pitchFamily="2" charset="2"/>
              <a:buChar char="Ø"/>
            </a:pPr>
            <a:r>
              <a:rPr lang="en-US" sz="2000" dirty="0"/>
              <a:t>1927: Davisson and </a:t>
            </a:r>
            <a:r>
              <a:rPr lang="en-US" sz="2000" dirty="0" err="1"/>
              <a:t>Germer</a:t>
            </a:r>
            <a:r>
              <a:rPr lang="en-US" sz="2000" dirty="0"/>
              <a:t> confirmed de Broglie postulate by showing interference patterns (a property of waves) of electrons (matter).</a:t>
            </a:r>
          </a:p>
          <a:p>
            <a:pPr marL="346075" indent="-177800"/>
            <a:endParaRPr lang="en-US" sz="2000" dirty="0"/>
          </a:p>
          <a:p>
            <a:pPr marL="346075" indent="-177800">
              <a:buFont typeface="Wingdings" panose="05000000000000000000" pitchFamily="2" charset="2"/>
              <a:buChar char="Ø"/>
            </a:pPr>
            <a:r>
              <a:rPr lang="en-US" sz="2000" dirty="0"/>
              <a:t>1925: Heisenberg formulated matrix mechanics to describe atomic structure; expressing dynamical quantities such as energy, position, momentum and angular momentum in terms of matrices, he obtained an eigenvalue problem that describes the dynamics of microscopic systems: </a:t>
            </a:r>
            <a:r>
              <a:rPr lang="en-US" sz="2000" dirty="0">
                <a:solidFill>
                  <a:srgbClr val="FF0000"/>
                </a:solidFill>
              </a:rPr>
              <a:t>foundation of </a:t>
            </a:r>
            <a:r>
              <a:rPr lang="en-US" sz="2000" i="1" dirty="0">
                <a:solidFill>
                  <a:srgbClr val="FF0000"/>
                </a:solidFill>
              </a:rPr>
              <a:t>quantum mechanics</a:t>
            </a:r>
            <a:r>
              <a:rPr lang="en-US" sz="2000" dirty="0">
                <a:solidFill>
                  <a:srgbClr val="FF0000"/>
                </a:solidFill>
              </a:rPr>
              <a:t>. </a:t>
            </a:r>
          </a:p>
          <a:p>
            <a:pPr marL="346075" indent="-177800">
              <a:buFont typeface="Wingdings" panose="05000000000000000000" pitchFamily="2" charset="2"/>
              <a:buChar char="Ø"/>
            </a:pPr>
            <a:endParaRPr lang="en-US" sz="2000" dirty="0"/>
          </a:p>
          <a:p>
            <a:pPr marL="346075" indent="-177800">
              <a:buFont typeface="Wingdings" panose="05000000000000000000" pitchFamily="2" charset="2"/>
              <a:buChar char="Ø"/>
            </a:pPr>
            <a:r>
              <a:rPr lang="en-US" sz="2000" dirty="0"/>
              <a:t>1926: Schrödinger describes the dynamics of microscopic matter by means of a </a:t>
            </a:r>
            <a:r>
              <a:rPr lang="en-US" sz="2000" i="1" dirty="0"/>
              <a:t>wave mechanics: </a:t>
            </a:r>
            <a:r>
              <a:rPr lang="en-US" sz="2000" dirty="0"/>
              <a:t>a generalization of the de Broglie postulate, called the </a:t>
            </a:r>
            <a:r>
              <a:rPr lang="en-US" sz="2000" i="1" dirty="0"/>
              <a:t>Schrödinger equation</a:t>
            </a:r>
            <a:r>
              <a:rPr lang="en-US" sz="2000" dirty="0"/>
              <a:t>. Schrödinger obtained a differential equation: </a:t>
            </a:r>
            <a:r>
              <a:rPr lang="en-US" sz="2000" dirty="0">
                <a:solidFill>
                  <a:srgbClr val="FF0000"/>
                </a:solidFill>
              </a:rPr>
              <a:t>foundation of </a:t>
            </a:r>
            <a:r>
              <a:rPr lang="en-US" sz="2000" i="1" dirty="0">
                <a:solidFill>
                  <a:srgbClr val="FF0000"/>
                </a:solidFill>
              </a:rPr>
              <a:t>quantum mechanics</a:t>
            </a:r>
            <a:r>
              <a:rPr lang="en-US" sz="2000" dirty="0">
                <a:solidFill>
                  <a:srgbClr val="FF0000"/>
                </a:solidFill>
              </a:rPr>
              <a:t>. </a:t>
            </a:r>
          </a:p>
          <a:p>
            <a:pPr marL="346075" indent="-177800">
              <a:buFont typeface="Wingdings" panose="05000000000000000000" pitchFamily="2" charset="2"/>
              <a:buChar char="Ø"/>
            </a:pPr>
            <a:endParaRPr lang="en-US" sz="2000" dirty="0"/>
          </a:p>
          <a:p>
            <a:pPr marL="346075" indent="-177800">
              <a:buFont typeface="Wingdings" panose="05000000000000000000" pitchFamily="2" charset="2"/>
              <a:buChar char="Ø"/>
            </a:pPr>
            <a:r>
              <a:rPr lang="en-US" sz="2000" dirty="0"/>
              <a:t>1927: Max Born proposed his </a:t>
            </a:r>
            <a:r>
              <a:rPr lang="en-US" sz="2000" i="1" dirty="0"/>
              <a:t>probabilistic </a:t>
            </a:r>
            <a:r>
              <a:rPr lang="en-US" sz="2000" dirty="0"/>
              <a:t>interpretation of wave mechanics: he took the square moduli of the wave functions that are solutions to the Schrödinger equation and he interpreted them as </a:t>
            </a:r>
            <a:r>
              <a:rPr lang="en-US" sz="2000" i="1" dirty="0"/>
              <a:t>probability densities</a:t>
            </a:r>
            <a:r>
              <a:rPr lang="en-US" sz="2000" dirty="0"/>
              <a:t>.</a:t>
            </a:r>
          </a:p>
          <a:p>
            <a:pPr marL="346075" indent="-177800">
              <a:buFont typeface="Wingdings" panose="05000000000000000000" pitchFamily="2" charset="2"/>
              <a:buChar char="Ø"/>
            </a:pPr>
            <a:endParaRPr lang="en-US" sz="2000" dirty="0"/>
          </a:p>
          <a:p>
            <a:pPr marL="346075" indent="-177800">
              <a:buFont typeface="Wingdings" panose="05000000000000000000" pitchFamily="2" charset="2"/>
              <a:buChar char="Ø"/>
            </a:pPr>
            <a:r>
              <a:rPr lang="en-US" sz="2000" dirty="0"/>
              <a:t>Dirac suggested a more general formulation of quantum mechanics which deals with abstract objects such as </a:t>
            </a:r>
            <a:r>
              <a:rPr lang="en-US" sz="2000" dirty="0" err="1"/>
              <a:t>kets</a:t>
            </a:r>
            <a:r>
              <a:rPr lang="en-US" sz="2000" dirty="0"/>
              <a:t> (state vectors), bras, and operators: </a:t>
            </a:r>
            <a:r>
              <a:rPr lang="en-US" sz="2000" dirty="0">
                <a:solidFill>
                  <a:srgbClr val="FF0000"/>
                </a:solidFill>
              </a:rPr>
              <a:t>foundation of </a:t>
            </a:r>
            <a:r>
              <a:rPr lang="en-US" sz="2000" i="1" dirty="0">
                <a:solidFill>
                  <a:srgbClr val="FF0000"/>
                </a:solidFill>
              </a:rPr>
              <a:t>quantum mechanics</a:t>
            </a:r>
            <a:r>
              <a:rPr lang="en-US" sz="2000" dirty="0">
                <a:solidFill>
                  <a:srgbClr val="FF0000"/>
                </a:solidFill>
              </a:rPr>
              <a:t>. </a:t>
            </a:r>
          </a:p>
        </p:txBody>
      </p:sp>
      <p:sp>
        <p:nvSpPr>
          <p:cNvPr id="2" name="Slide Number Placeholder 1"/>
          <p:cNvSpPr>
            <a:spLocks noGrp="1"/>
          </p:cNvSpPr>
          <p:nvPr>
            <p:ph type="sldNum" sz="quarter" idx="12"/>
          </p:nvPr>
        </p:nvSpPr>
        <p:spPr/>
        <p:txBody>
          <a:bodyPr/>
          <a:lstStyle/>
          <a:p>
            <a:fld id="{5EA9EAC4-11F9-4FE3-8109-670697515FAB}" type="slidenum">
              <a:rPr lang="en-US" smtClean="0"/>
              <a:pPr/>
              <a:t>6</a:t>
            </a:fld>
            <a:endParaRPr lang="en-US"/>
          </a:p>
        </p:txBody>
      </p:sp>
      <p:sp>
        <p:nvSpPr>
          <p:cNvPr id="3" name="Date Placeholder 2"/>
          <p:cNvSpPr>
            <a:spLocks noGrp="1"/>
          </p:cNvSpPr>
          <p:nvPr>
            <p:ph type="dt" sz="half" idx="10"/>
          </p:nvPr>
        </p:nvSpPr>
        <p:spPr/>
        <p:txBody>
          <a:bodyPr/>
          <a:lstStyle/>
          <a:p>
            <a:fld id="{30380E7C-4F7E-4D00-B187-D2CBE545E10A}" type="datetime4">
              <a:rPr lang="en-US" smtClean="0"/>
              <a:pPr/>
              <a:t>March 26, 2021</a:t>
            </a:fld>
            <a:endParaRPr lang="en-US"/>
          </a:p>
        </p:txBody>
      </p:sp>
      <p:sp>
        <p:nvSpPr>
          <p:cNvPr id="4" name="Footer Placeholder 3"/>
          <p:cNvSpPr>
            <a:spLocks noGrp="1"/>
          </p:cNvSpPr>
          <p:nvPr>
            <p:ph type="ftr" sz="quarter" idx="11"/>
          </p:nvPr>
        </p:nvSpPr>
        <p:spPr/>
        <p:txBody>
          <a:bodyPr/>
          <a:lstStyle/>
          <a:p>
            <a:r>
              <a:rPr lang="en-US"/>
              <a:t>PHY109 (ENGINEERING PHYSICS)</a:t>
            </a:r>
          </a:p>
        </p:txBody>
      </p:sp>
    </p:spTree>
    <p:extLst>
      <p:ext uri="{BB962C8B-B14F-4D97-AF65-F5344CB8AC3E}">
        <p14:creationId xmlns:p14="http://schemas.microsoft.com/office/powerpoint/2010/main" xmlns="" val="2884225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2639" y="133659"/>
            <a:ext cx="7201458" cy="560850"/>
          </a:xfrm>
        </p:spPr>
        <p:txBody>
          <a:bodyPr>
            <a:normAutofit fontScale="90000"/>
          </a:bodyPr>
          <a:lstStyle/>
          <a:p>
            <a:pPr algn="ctr"/>
            <a:r>
              <a:rPr lang="en-US" sz="3200" b="1" dirty="0"/>
              <a:t>Photoelectric effect</a:t>
            </a:r>
            <a:r>
              <a:rPr lang="en-US" sz="2200" b="1" dirty="0">
                <a:solidFill>
                  <a:srgbClr val="0070C0"/>
                </a:solidFill>
              </a:rPr>
              <a:t/>
            </a:r>
            <a:br>
              <a:rPr lang="en-US" sz="2200" b="1" dirty="0">
                <a:solidFill>
                  <a:srgbClr val="0070C0"/>
                </a:solidFill>
              </a:rPr>
            </a:br>
            <a:r>
              <a:rPr lang="en-US" sz="2200" dirty="0">
                <a:solidFill>
                  <a:srgbClr val="0070C0"/>
                </a:solidFill>
              </a:rPr>
              <a:t>particle nature of light</a:t>
            </a:r>
            <a:endParaRPr lang="en-US" sz="3200" b="1" dirty="0">
              <a:solidFill>
                <a:srgbClr val="0070C0"/>
              </a:solidFill>
            </a:endParaRPr>
          </a:p>
        </p:txBody>
      </p:sp>
      <p:sp>
        <p:nvSpPr>
          <p:cNvPr id="4" name="Slide Number Placeholder 3"/>
          <p:cNvSpPr>
            <a:spLocks noGrp="1"/>
          </p:cNvSpPr>
          <p:nvPr>
            <p:ph type="sldNum" sz="quarter" idx="12"/>
          </p:nvPr>
        </p:nvSpPr>
        <p:spPr/>
        <p:txBody>
          <a:bodyPr/>
          <a:lstStyle/>
          <a:p>
            <a:fld id="{5EA9EAC4-11F9-4FE3-8109-670697515FAB}" type="slidenum">
              <a:rPr lang="en-US" smtClean="0"/>
              <a:pPr/>
              <a:t>7</a:t>
            </a:fld>
            <a:endParaRPr lang="en-US" dirty="0"/>
          </a:p>
        </p:txBody>
      </p:sp>
      <p:pic>
        <p:nvPicPr>
          <p:cNvPr id="5" name="Picture 4"/>
          <p:cNvPicPr>
            <a:picLocks noChangeAspect="1"/>
          </p:cNvPicPr>
          <p:nvPr/>
        </p:nvPicPr>
        <p:blipFill>
          <a:blip r:embed="rId2">
            <a:lum contrast="20000"/>
          </a:blip>
          <a:stretch>
            <a:fillRect/>
          </a:stretch>
        </p:blipFill>
        <p:spPr>
          <a:xfrm>
            <a:off x="2804334" y="989649"/>
            <a:ext cx="6386051" cy="4269958"/>
          </a:xfrm>
          <a:prstGeom prst="rect">
            <a:avLst/>
          </a:prstGeom>
        </p:spPr>
      </p:pic>
      <p:sp>
        <p:nvSpPr>
          <p:cNvPr id="31" name="Rectangle 33"/>
          <p:cNvSpPr>
            <a:spLocks noChangeArrowheads="1"/>
          </p:cNvSpPr>
          <p:nvPr/>
        </p:nvSpPr>
        <p:spPr bwMode="auto">
          <a:xfrm>
            <a:off x="75512" y="5941238"/>
            <a:ext cx="361829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b="1" dirty="0">
                <a:solidFill>
                  <a:srgbClr val="FF0000"/>
                </a:solidFill>
                <a:latin typeface="Times New Roman" pitchFamily="18" charset="0"/>
                <a:cs typeface="Times New Roman" pitchFamily="18" charset="0"/>
              </a:rPr>
              <a:t>work function (W) = </a:t>
            </a:r>
            <a:r>
              <a:rPr lang="en-US" b="1" i="1" dirty="0">
                <a:solidFill>
                  <a:srgbClr val="FF0000"/>
                </a:solidFill>
                <a:latin typeface="Times New Roman" pitchFamily="18" charset="0"/>
                <a:cs typeface="Times New Roman" pitchFamily="18" charset="0"/>
              </a:rPr>
              <a:t>hv</a:t>
            </a:r>
            <a:r>
              <a:rPr lang="en-US" b="1" i="1" baseline="-25000" dirty="0">
                <a:solidFill>
                  <a:srgbClr val="FF0000"/>
                </a:solidFill>
                <a:latin typeface="Times New Roman" pitchFamily="18" charset="0"/>
                <a:cs typeface="Times New Roman" pitchFamily="18" charset="0"/>
              </a:rPr>
              <a:t>0</a:t>
            </a:r>
            <a:r>
              <a:rPr lang="en-US" b="1" dirty="0">
                <a:solidFill>
                  <a:srgbClr val="FF0000"/>
                </a:solidFill>
                <a:latin typeface="Times New Roman" pitchFamily="18" charset="0"/>
                <a:cs typeface="Times New Roman" pitchFamily="18" charset="0"/>
              </a:rPr>
              <a:t> = </a:t>
            </a:r>
            <a:r>
              <a:rPr lang="en-US" b="1" dirty="0" err="1">
                <a:solidFill>
                  <a:srgbClr val="FF0000"/>
                </a:solidFill>
                <a:latin typeface="Times New Roman" pitchFamily="18" charset="0"/>
                <a:cs typeface="Times New Roman" pitchFamily="18" charset="0"/>
              </a:rPr>
              <a:t>E</a:t>
            </a:r>
            <a:r>
              <a:rPr lang="en-US" b="1" baseline="-25000" dirty="0" err="1">
                <a:solidFill>
                  <a:srgbClr val="FF0000"/>
                </a:solidFill>
                <a:latin typeface="Times New Roman" pitchFamily="18" charset="0"/>
                <a:cs typeface="Times New Roman" pitchFamily="18" charset="0"/>
              </a:rPr>
              <a:t>vac</a:t>
            </a:r>
            <a:r>
              <a:rPr lang="en-US" b="1" baseline="-25000" dirty="0">
                <a:solidFill>
                  <a:srgbClr val="FF0000"/>
                </a:solidFill>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 E</a:t>
            </a:r>
            <a:r>
              <a:rPr lang="en-US" b="1" baseline="-25000" dirty="0">
                <a:solidFill>
                  <a:srgbClr val="FF0000"/>
                </a:solidFill>
                <a:latin typeface="Times New Roman" pitchFamily="18" charset="0"/>
                <a:cs typeface="Times New Roman" pitchFamily="18" charset="0"/>
              </a:rPr>
              <a:t>F</a:t>
            </a:r>
            <a:endParaRPr lang="en-US" altLang="en-US" dirty="0">
              <a:solidFill>
                <a:srgbClr val="FF0000"/>
              </a:solidFill>
            </a:endParaRPr>
          </a:p>
        </p:txBody>
      </p:sp>
      <p:grpSp>
        <p:nvGrpSpPr>
          <p:cNvPr id="34" name="Group 33"/>
          <p:cNvGrpSpPr/>
          <p:nvPr/>
        </p:nvGrpSpPr>
        <p:grpSpPr>
          <a:xfrm>
            <a:off x="282407" y="1861284"/>
            <a:ext cx="2547849" cy="3568048"/>
            <a:chOff x="42709" y="1861284"/>
            <a:chExt cx="2547849" cy="3568048"/>
          </a:xfrm>
        </p:grpSpPr>
        <p:grpSp>
          <p:nvGrpSpPr>
            <p:cNvPr id="15" name="Group 14"/>
            <p:cNvGrpSpPr/>
            <p:nvPr/>
          </p:nvGrpSpPr>
          <p:grpSpPr>
            <a:xfrm>
              <a:off x="42709" y="1861284"/>
              <a:ext cx="2510551" cy="2852874"/>
              <a:chOff x="4004176" y="620688"/>
              <a:chExt cx="2510551" cy="2852874"/>
            </a:xfrm>
          </p:grpSpPr>
          <p:grpSp>
            <p:nvGrpSpPr>
              <p:cNvPr id="18" name="Group 17"/>
              <p:cNvGrpSpPr>
                <a:grpSpLocks/>
              </p:cNvGrpSpPr>
              <p:nvPr/>
            </p:nvGrpSpPr>
            <p:grpSpPr bwMode="auto">
              <a:xfrm>
                <a:off x="4004176" y="620688"/>
                <a:ext cx="2510551" cy="2852874"/>
                <a:chOff x="6404847" y="691050"/>
                <a:chExt cx="2510518" cy="2853051"/>
              </a:xfrm>
            </p:grpSpPr>
            <p:grpSp>
              <p:nvGrpSpPr>
                <p:cNvPr id="20" name="Group 29"/>
                <p:cNvGrpSpPr>
                  <a:grpSpLocks/>
                </p:cNvGrpSpPr>
                <p:nvPr/>
              </p:nvGrpSpPr>
              <p:grpSpPr bwMode="auto">
                <a:xfrm>
                  <a:off x="6905617" y="877903"/>
                  <a:ext cx="2009748" cy="2489916"/>
                  <a:chOff x="6981817" y="877903"/>
                  <a:chExt cx="2009748" cy="2489916"/>
                </a:xfrm>
              </p:grpSpPr>
              <p:cxnSp>
                <p:nvCxnSpPr>
                  <p:cNvPr id="25" name="Straight Connector 24"/>
                  <p:cNvCxnSpPr/>
                  <p:nvPr/>
                </p:nvCxnSpPr>
                <p:spPr>
                  <a:xfrm>
                    <a:off x="6981817" y="889578"/>
                    <a:ext cx="1981173" cy="0"/>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a:off x="7010392" y="3367819"/>
                    <a:ext cx="1981173" cy="0"/>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p:cNvCxnSpPr/>
                  <p:nvPr/>
                </p:nvCxnSpPr>
                <p:spPr>
                  <a:xfrm>
                    <a:off x="6996105" y="1448413"/>
                    <a:ext cx="1981173" cy="0"/>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p:cNvCxnSpPr/>
                  <p:nvPr/>
                </p:nvCxnSpPr>
                <p:spPr>
                  <a:xfrm>
                    <a:off x="7778194" y="2112493"/>
                    <a:ext cx="1042753" cy="0"/>
                  </a:xfrm>
                  <a:prstGeom prst="line">
                    <a:avLst/>
                  </a:prstGeom>
                  <a:ln w="28575">
                    <a:prstDash val="sysDash"/>
                  </a:ln>
                </p:spPr>
                <p:style>
                  <a:lnRef idx="2">
                    <a:schemeClr val="accent6"/>
                  </a:lnRef>
                  <a:fillRef idx="0">
                    <a:schemeClr val="accent6"/>
                  </a:fillRef>
                  <a:effectRef idx="1">
                    <a:schemeClr val="accent6"/>
                  </a:effectRef>
                  <a:fontRef idx="minor">
                    <a:schemeClr val="tx1"/>
                  </a:fontRef>
                </p:style>
              </p:cxnSp>
              <p:cxnSp>
                <p:nvCxnSpPr>
                  <p:cNvPr id="29" name="Straight Arrow Connector 28"/>
                  <p:cNvCxnSpPr/>
                  <p:nvPr/>
                </p:nvCxnSpPr>
                <p:spPr>
                  <a:xfrm flipH="1">
                    <a:off x="8520221" y="877903"/>
                    <a:ext cx="24953" cy="1239672"/>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grpSp>
            <p:sp>
              <p:nvSpPr>
                <p:cNvPr id="21" name="TextBox 30"/>
                <p:cNvSpPr txBox="1">
                  <a:spLocks noChangeArrowheads="1"/>
                </p:cNvSpPr>
                <p:nvPr/>
              </p:nvSpPr>
              <p:spPr bwMode="auto">
                <a:xfrm>
                  <a:off x="6404847" y="691050"/>
                  <a:ext cx="601439" cy="400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latin typeface="Times" panose="02020603050405020304" pitchFamily="18" charset="0"/>
                    </a:rPr>
                    <a:t>E</a:t>
                  </a:r>
                  <a:r>
                    <a:rPr lang="en-US" altLang="en-US" sz="2000" b="1" baseline="-25000" dirty="0">
                      <a:latin typeface="Times" panose="02020603050405020304" pitchFamily="18" charset="0"/>
                    </a:rPr>
                    <a:t>vac</a:t>
                  </a:r>
                </a:p>
              </p:txBody>
            </p:sp>
            <p:sp>
              <p:nvSpPr>
                <p:cNvPr id="22" name="TextBox 31"/>
                <p:cNvSpPr txBox="1">
                  <a:spLocks noChangeArrowheads="1"/>
                </p:cNvSpPr>
                <p:nvPr/>
              </p:nvSpPr>
              <p:spPr bwMode="auto">
                <a:xfrm>
                  <a:off x="6527671" y="1206306"/>
                  <a:ext cx="431522" cy="400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err="1">
                      <a:latin typeface="Times" panose="02020603050405020304" pitchFamily="18" charset="0"/>
                    </a:rPr>
                    <a:t>E</a:t>
                  </a:r>
                  <a:r>
                    <a:rPr lang="en-US" altLang="en-US" sz="2000" b="1" baseline="-25000" dirty="0" err="1">
                      <a:latin typeface="Times" panose="02020603050405020304" pitchFamily="18" charset="0"/>
                    </a:rPr>
                    <a:t>c</a:t>
                  </a:r>
                  <a:endParaRPr lang="en-US" altLang="en-US" sz="2000" b="1" baseline="-25000" dirty="0">
                    <a:latin typeface="Times" panose="02020603050405020304" pitchFamily="18" charset="0"/>
                  </a:endParaRPr>
                </a:p>
              </p:txBody>
            </p:sp>
            <p:sp>
              <p:nvSpPr>
                <p:cNvPr id="23" name="TextBox 32"/>
                <p:cNvSpPr txBox="1">
                  <a:spLocks noChangeArrowheads="1"/>
                </p:cNvSpPr>
                <p:nvPr/>
              </p:nvSpPr>
              <p:spPr bwMode="auto">
                <a:xfrm>
                  <a:off x="6542237" y="3143966"/>
                  <a:ext cx="441140" cy="400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err="1">
                      <a:latin typeface="Times" panose="02020603050405020304" pitchFamily="18" charset="0"/>
                    </a:rPr>
                    <a:t>E</a:t>
                  </a:r>
                  <a:r>
                    <a:rPr lang="en-US" altLang="en-US" sz="2000" b="1" baseline="-25000" dirty="0" err="1">
                      <a:latin typeface="Times" panose="02020603050405020304" pitchFamily="18" charset="0"/>
                    </a:rPr>
                    <a:t>v</a:t>
                  </a:r>
                  <a:endParaRPr lang="en-US" altLang="en-US" sz="2000" b="1" baseline="-25000" dirty="0">
                    <a:latin typeface="Times" panose="02020603050405020304" pitchFamily="18" charset="0"/>
                  </a:endParaRPr>
                </a:p>
              </p:txBody>
            </p:sp>
            <p:sp>
              <p:nvSpPr>
                <p:cNvPr id="24" name="Rectangle 33"/>
                <p:cNvSpPr>
                  <a:spLocks noChangeArrowheads="1"/>
                </p:cNvSpPr>
                <p:nvPr/>
              </p:nvSpPr>
              <p:spPr bwMode="auto">
                <a:xfrm>
                  <a:off x="8026205" y="1478344"/>
                  <a:ext cx="441140" cy="400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2000" b="1" dirty="0">
                      <a:latin typeface="Times New Roman" pitchFamily="18" charset="0"/>
                      <a:cs typeface="Times New Roman" pitchFamily="18" charset="0"/>
                    </a:rPr>
                    <a:t>W</a:t>
                  </a:r>
                  <a:endParaRPr lang="en-US" altLang="en-US" sz="2000" dirty="0"/>
                </a:p>
              </p:txBody>
            </p:sp>
          </p:grpSp>
          <p:sp>
            <p:nvSpPr>
              <p:cNvPr id="17" name="TextBox 31"/>
              <p:cNvSpPr txBox="1">
                <a:spLocks noChangeArrowheads="1"/>
              </p:cNvSpPr>
              <p:nvPr/>
            </p:nvSpPr>
            <p:spPr bwMode="auto">
              <a:xfrm>
                <a:off x="4786535" y="1806562"/>
                <a:ext cx="46038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latin typeface="Times New Roman" panose="02020603050405020304" pitchFamily="18" charset="0"/>
                    <a:cs typeface="Times New Roman" panose="02020603050405020304" pitchFamily="18" charset="0"/>
                  </a:rPr>
                  <a:t>E</a:t>
                </a:r>
                <a:r>
                  <a:rPr lang="en-US" altLang="en-US" sz="2000" b="1" baseline="-25000" dirty="0">
                    <a:latin typeface="Times New Roman" panose="02020603050405020304" pitchFamily="18" charset="0"/>
                    <a:cs typeface="Times New Roman" panose="02020603050405020304" pitchFamily="18" charset="0"/>
                  </a:rPr>
                  <a:t>F</a:t>
                </a:r>
              </a:p>
            </p:txBody>
          </p:sp>
        </p:grpSp>
        <p:sp>
          <p:nvSpPr>
            <p:cNvPr id="32" name="Rectangle 33"/>
            <p:cNvSpPr>
              <a:spLocks noChangeArrowheads="1"/>
            </p:cNvSpPr>
            <p:nvPr/>
          </p:nvSpPr>
          <p:spPr bwMode="auto">
            <a:xfrm>
              <a:off x="381107" y="4721446"/>
              <a:ext cx="2209451"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2000" b="1" dirty="0">
                  <a:latin typeface="Times New Roman" pitchFamily="18" charset="0"/>
                  <a:cs typeface="Times New Roman" pitchFamily="18" charset="0"/>
                </a:rPr>
                <a:t>Band diagram for </a:t>
              </a:r>
            </a:p>
            <a:p>
              <a:pPr algn="ctr" eaLnBrk="1" hangingPunct="1"/>
              <a:r>
                <a:rPr lang="en-US" sz="2000" b="1" dirty="0">
                  <a:latin typeface="Times New Roman" pitchFamily="18" charset="0"/>
                  <a:cs typeface="Times New Roman" pitchFamily="18" charset="0"/>
                </a:rPr>
                <a:t>semiconductor</a:t>
              </a:r>
              <a:endParaRPr lang="en-US" altLang="en-US" sz="2000" dirty="0"/>
            </a:p>
          </p:txBody>
        </p:sp>
      </p:grpSp>
      <p:grpSp>
        <p:nvGrpSpPr>
          <p:cNvPr id="35" name="Group 34"/>
          <p:cNvGrpSpPr/>
          <p:nvPr/>
        </p:nvGrpSpPr>
        <p:grpSpPr>
          <a:xfrm>
            <a:off x="9441459" y="2085269"/>
            <a:ext cx="2564546" cy="3127784"/>
            <a:chOff x="9441459" y="2085269"/>
            <a:chExt cx="2564546" cy="3127784"/>
          </a:xfrm>
        </p:grpSpPr>
        <p:grpSp>
          <p:nvGrpSpPr>
            <p:cNvPr id="6" name="Group 5"/>
            <p:cNvGrpSpPr/>
            <p:nvPr/>
          </p:nvGrpSpPr>
          <p:grpSpPr>
            <a:xfrm>
              <a:off x="9441459" y="2085269"/>
              <a:ext cx="2407586" cy="2428078"/>
              <a:chOff x="1804375" y="650610"/>
              <a:chExt cx="2407586" cy="2428078"/>
            </a:xfrm>
          </p:grpSpPr>
          <p:grpSp>
            <p:nvGrpSpPr>
              <p:cNvPr id="7" name="Group 36"/>
              <p:cNvGrpSpPr>
                <a:grpSpLocks/>
              </p:cNvGrpSpPr>
              <p:nvPr/>
            </p:nvGrpSpPr>
            <p:grpSpPr bwMode="auto">
              <a:xfrm>
                <a:off x="1804375" y="650610"/>
                <a:ext cx="2407586" cy="2428078"/>
                <a:chOff x="6425458" y="706739"/>
                <a:chExt cx="2475620" cy="2428229"/>
              </a:xfrm>
            </p:grpSpPr>
            <p:grpSp>
              <p:nvGrpSpPr>
                <p:cNvPr id="10" name="Group 29"/>
                <p:cNvGrpSpPr>
                  <a:grpSpLocks/>
                </p:cNvGrpSpPr>
                <p:nvPr/>
              </p:nvGrpSpPr>
              <p:grpSpPr bwMode="auto">
                <a:xfrm>
                  <a:off x="6905617" y="889578"/>
                  <a:ext cx="1995461" cy="2071662"/>
                  <a:chOff x="6981817" y="889578"/>
                  <a:chExt cx="1995461" cy="2071662"/>
                </a:xfrm>
              </p:grpSpPr>
              <p:cxnSp>
                <p:nvCxnSpPr>
                  <p:cNvPr id="13" name="Straight Connector 12"/>
                  <p:cNvCxnSpPr/>
                  <p:nvPr/>
                </p:nvCxnSpPr>
                <p:spPr>
                  <a:xfrm>
                    <a:off x="6981817" y="889578"/>
                    <a:ext cx="1981173" cy="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6996105" y="2961240"/>
                    <a:ext cx="1981173" cy="0"/>
                  </a:xfrm>
                  <a:prstGeom prst="line">
                    <a:avLst/>
                  </a:prstGeom>
                </p:spPr>
                <p:style>
                  <a:lnRef idx="3">
                    <a:schemeClr val="dk1"/>
                  </a:lnRef>
                  <a:fillRef idx="0">
                    <a:schemeClr val="dk1"/>
                  </a:fillRef>
                  <a:effectRef idx="2">
                    <a:schemeClr val="dk1"/>
                  </a:effectRef>
                  <a:fontRef idx="minor">
                    <a:schemeClr val="tx1"/>
                  </a:fontRef>
                </p:style>
              </p:cxnSp>
            </p:grpSp>
            <p:sp>
              <p:nvSpPr>
                <p:cNvPr id="11" name="TextBox 30"/>
                <p:cNvSpPr txBox="1">
                  <a:spLocks noChangeArrowheads="1"/>
                </p:cNvSpPr>
                <p:nvPr/>
              </p:nvSpPr>
              <p:spPr bwMode="auto">
                <a:xfrm>
                  <a:off x="6425458" y="706739"/>
                  <a:ext cx="618443" cy="400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latin typeface="Times" panose="02020603050405020304" pitchFamily="18" charset="0"/>
                    </a:rPr>
                    <a:t>E</a:t>
                  </a:r>
                  <a:r>
                    <a:rPr lang="en-US" altLang="en-US" sz="2000" b="1" baseline="-25000" dirty="0">
                      <a:latin typeface="Times" panose="02020603050405020304" pitchFamily="18" charset="0"/>
                    </a:rPr>
                    <a:t>vac</a:t>
                  </a:r>
                </a:p>
              </p:txBody>
            </p:sp>
            <p:sp>
              <p:nvSpPr>
                <p:cNvPr id="12" name="TextBox 31"/>
                <p:cNvSpPr txBox="1">
                  <a:spLocks noChangeArrowheads="1"/>
                </p:cNvSpPr>
                <p:nvPr/>
              </p:nvSpPr>
              <p:spPr bwMode="auto">
                <a:xfrm>
                  <a:off x="6478591" y="2734833"/>
                  <a:ext cx="473392" cy="400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latin typeface="Times" panose="02020603050405020304" pitchFamily="18" charset="0"/>
                    </a:rPr>
                    <a:t>E</a:t>
                  </a:r>
                  <a:r>
                    <a:rPr lang="en-US" altLang="en-US" sz="2000" b="1" baseline="-25000" dirty="0">
                      <a:latin typeface="Times" panose="02020603050405020304" pitchFamily="18" charset="0"/>
                    </a:rPr>
                    <a:t>F</a:t>
                  </a:r>
                </a:p>
              </p:txBody>
            </p:sp>
          </p:grpSp>
          <p:cxnSp>
            <p:nvCxnSpPr>
              <p:cNvPr id="8" name="Straight Arrow Connector 7"/>
              <p:cNvCxnSpPr/>
              <p:nvPr/>
            </p:nvCxnSpPr>
            <p:spPr bwMode="auto">
              <a:xfrm>
                <a:off x="3475641" y="836712"/>
                <a:ext cx="0" cy="205740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9" name="Rectangle 33"/>
              <p:cNvSpPr>
                <a:spLocks noChangeArrowheads="1"/>
              </p:cNvSpPr>
              <p:nvPr/>
            </p:nvSpPr>
            <p:spPr bwMode="auto">
              <a:xfrm>
                <a:off x="3014129" y="1717721"/>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2000" b="1" dirty="0">
                    <a:latin typeface="Times New Roman" pitchFamily="18" charset="0"/>
                    <a:cs typeface="Times New Roman" pitchFamily="18" charset="0"/>
                  </a:rPr>
                  <a:t>W</a:t>
                </a:r>
                <a:endParaRPr lang="en-US" altLang="en-US" sz="2000" b="1" dirty="0">
                  <a:solidFill>
                    <a:srgbClr val="000099"/>
                  </a:solidFill>
                  <a:latin typeface="Times New Roman" panose="02020603050405020304" pitchFamily="18" charset="0"/>
                  <a:cs typeface="Times New Roman" panose="02020603050405020304" pitchFamily="18" charset="0"/>
                </a:endParaRPr>
              </a:p>
            </p:txBody>
          </p:sp>
        </p:grpSp>
        <p:sp>
          <p:nvSpPr>
            <p:cNvPr id="33" name="Rectangle 33"/>
            <p:cNvSpPr>
              <a:spLocks noChangeArrowheads="1"/>
            </p:cNvSpPr>
            <p:nvPr/>
          </p:nvSpPr>
          <p:spPr bwMode="auto">
            <a:xfrm>
              <a:off x="9796554" y="4505167"/>
              <a:ext cx="2209451"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2000" b="1" dirty="0">
                  <a:latin typeface="Times New Roman" pitchFamily="18" charset="0"/>
                  <a:cs typeface="Times New Roman" pitchFamily="18" charset="0"/>
                </a:rPr>
                <a:t>Band diagram for </a:t>
              </a:r>
            </a:p>
            <a:p>
              <a:pPr algn="ctr" eaLnBrk="1" hangingPunct="1"/>
              <a:r>
                <a:rPr lang="en-US" sz="2000" b="1" dirty="0">
                  <a:latin typeface="Times New Roman" pitchFamily="18" charset="0"/>
                  <a:cs typeface="Times New Roman" pitchFamily="18" charset="0"/>
                </a:rPr>
                <a:t>metal</a:t>
              </a:r>
              <a:endParaRPr lang="en-US" altLang="en-US" sz="2000" dirty="0"/>
            </a:p>
          </p:txBody>
        </p:sp>
      </p:grpSp>
      <p:sp>
        <p:nvSpPr>
          <p:cNvPr id="3" name="Date Placeholder 2"/>
          <p:cNvSpPr>
            <a:spLocks noGrp="1"/>
          </p:cNvSpPr>
          <p:nvPr>
            <p:ph type="dt" sz="half" idx="10"/>
          </p:nvPr>
        </p:nvSpPr>
        <p:spPr/>
        <p:txBody>
          <a:bodyPr/>
          <a:lstStyle/>
          <a:p>
            <a:fld id="{4F1581D1-9DCE-4143-901F-934F3DD18508}" type="datetime4">
              <a:rPr lang="en-US" smtClean="0"/>
              <a:pPr/>
              <a:t>March 26, 2021</a:t>
            </a:fld>
            <a:endParaRPr lang="en-US"/>
          </a:p>
        </p:txBody>
      </p:sp>
      <p:sp>
        <p:nvSpPr>
          <p:cNvPr id="16" name="Footer Placeholder 15"/>
          <p:cNvSpPr>
            <a:spLocks noGrp="1"/>
          </p:cNvSpPr>
          <p:nvPr>
            <p:ph type="ftr" sz="quarter" idx="11"/>
          </p:nvPr>
        </p:nvSpPr>
        <p:spPr/>
        <p:txBody>
          <a:bodyPr/>
          <a:lstStyle/>
          <a:p>
            <a:r>
              <a:rPr lang="en-US"/>
              <a:t>PHY109 (ENGINEERING PHYSICS)</a:t>
            </a:r>
          </a:p>
        </p:txBody>
      </p:sp>
      <p:graphicFrame>
        <p:nvGraphicFramePr>
          <p:cNvPr id="36" name="Table 35"/>
          <p:cNvGraphicFramePr>
            <a:graphicFrameLocks noGrp="1"/>
          </p:cNvGraphicFramePr>
          <p:nvPr>
            <p:extLst>
              <p:ext uri="{D42A27DB-BD31-4B8C-83A1-F6EECF244321}">
                <p14:modId xmlns:p14="http://schemas.microsoft.com/office/powerpoint/2010/main" xmlns="" val="758701880"/>
              </p:ext>
            </p:extLst>
          </p:nvPr>
        </p:nvGraphicFramePr>
        <p:xfrm>
          <a:off x="7079649" y="5284641"/>
          <a:ext cx="4809210" cy="1005840"/>
        </p:xfrm>
        <a:graphic>
          <a:graphicData uri="http://schemas.openxmlformats.org/drawingml/2006/table">
            <a:tbl>
              <a:tblPr firstRow="1" bandRow="1">
                <a:tableStyleId>{5940675A-B579-460E-94D1-54222C63F5DA}</a:tableStyleId>
              </a:tblPr>
              <a:tblGrid>
                <a:gridCol w="1739844">
                  <a:extLst>
                    <a:ext uri="{9D8B030D-6E8A-4147-A177-3AD203B41FA5}">
                      <a16:colId xmlns:a16="http://schemas.microsoft.com/office/drawing/2014/main" xmlns="" val="20000"/>
                    </a:ext>
                  </a:extLst>
                </a:gridCol>
                <a:gridCol w="518474">
                  <a:extLst>
                    <a:ext uri="{9D8B030D-6E8A-4147-A177-3AD203B41FA5}">
                      <a16:colId xmlns:a16="http://schemas.microsoft.com/office/drawing/2014/main" xmlns="" val="20001"/>
                    </a:ext>
                  </a:extLst>
                </a:gridCol>
                <a:gridCol w="518475">
                  <a:extLst>
                    <a:ext uri="{9D8B030D-6E8A-4147-A177-3AD203B41FA5}">
                      <a16:colId xmlns:a16="http://schemas.microsoft.com/office/drawing/2014/main" xmlns="" val="20002"/>
                    </a:ext>
                  </a:extLst>
                </a:gridCol>
                <a:gridCol w="527901">
                  <a:extLst>
                    <a:ext uri="{9D8B030D-6E8A-4147-A177-3AD203B41FA5}">
                      <a16:colId xmlns:a16="http://schemas.microsoft.com/office/drawing/2014/main" xmlns="" val="20003"/>
                    </a:ext>
                  </a:extLst>
                </a:gridCol>
                <a:gridCol w="480767">
                  <a:extLst>
                    <a:ext uri="{9D8B030D-6E8A-4147-A177-3AD203B41FA5}">
                      <a16:colId xmlns:a16="http://schemas.microsoft.com/office/drawing/2014/main" xmlns="" val="20004"/>
                    </a:ext>
                  </a:extLst>
                </a:gridCol>
                <a:gridCol w="490193">
                  <a:extLst>
                    <a:ext uri="{9D8B030D-6E8A-4147-A177-3AD203B41FA5}">
                      <a16:colId xmlns:a16="http://schemas.microsoft.com/office/drawing/2014/main" xmlns="" val="20005"/>
                    </a:ext>
                  </a:extLst>
                </a:gridCol>
                <a:gridCol w="533556">
                  <a:extLst>
                    <a:ext uri="{9D8B030D-6E8A-4147-A177-3AD203B41FA5}">
                      <a16:colId xmlns:a16="http://schemas.microsoft.com/office/drawing/2014/main" xmlns="" val="20006"/>
                    </a:ext>
                  </a:extLst>
                </a:gridCol>
              </a:tblGrid>
              <a:tr h="219515">
                <a:tc>
                  <a:txBody>
                    <a:bodyPr/>
                    <a:lstStyle/>
                    <a:p>
                      <a:pPr algn="ctr"/>
                      <a:r>
                        <a:rPr lang="en-US" b="1" dirty="0"/>
                        <a:t>Metal</a:t>
                      </a:r>
                    </a:p>
                  </a:txBody>
                  <a:tcPr/>
                </a:tc>
                <a:tc>
                  <a:txBody>
                    <a:bodyPr/>
                    <a:lstStyle/>
                    <a:p>
                      <a:pPr algn="ctr"/>
                      <a:r>
                        <a:rPr lang="en-US" dirty="0"/>
                        <a:t>Cs</a:t>
                      </a:r>
                    </a:p>
                  </a:txBody>
                  <a:tcPr/>
                </a:tc>
                <a:tc>
                  <a:txBody>
                    <a:bodyPr/>
                    <a:lstStyle/>
                    <a:p>
                      <a:pPr algn="ctr"/>
                      <a:r>
                        <a:rPr lang="en-US" dirty="0"/>
                        <a:t>Li</a:t>
                      </a:r>
                    </a:p>
                  </a:txBody>
                  <a:tcPr/>
                </a:tc>
                <a:tc>
                  <a:txBody>
                    <a:bodyPr/>
                    <a:lstStyle/>
                    <a:p>
                      <a:pPr algn="ctr"/>
                      <a:r>
                        <a:rPr lang="en-US" dirty="0"/>
                        <a:t>Ca</a:t>
                      </a:r>
                    </a:p>
                  </a:txBody>
                  <a:tcPr/>
                </a:tc>
                <a:tc>
                  <a:txBody>
                    <a:bodyPr/>
                    <a:lstStyle/>
                    <a:p>
                      <a:pPr algn="ctr"/>
                      <a:r>
                        <a:rPr lang="en-US" dirty="0"/>
                        <a:t>Cu</a:t>
                      </a:r>
                    </a:p>
                  </a:txBody>
                  <a:tcPr/>
                </a:tc>
                <a:tc>
                  <a:txBody>
                    <a:bodyPr/>
                    <a:lstStyle/>
                    <a:p>
                      <a:pPr algn="ctr"/>
                      <a:r>
                        <a:rPr lang="en-US" dirty="0"/>
                        <a:t>Ag</a:t>
                      </a:r>
                    </a:p>
                  </a:txBody>
                  <a:tcPr/>
                </a:tc>
                <a:tc>
                  <a:txBody>
                    <a:bodyPr/>
                    <a:lstStyle/>
                    <a:p>
                      <a:pPr algn="ctr"/>
                      <a:r>
                        <a:rPr lang="en-US" dirty="0"/>
                        <a:t>Pt</a:t>
                      </a:r>
                    </a:p>
                  </a:txBody>
                  <a:tcPr/>
                </a:tc>
                <a:extLst>
                  <a:ext uri="{0D108BD9-81ED-4DB2-BD59-A6C34878D82A}">
                    <a16:rowId xmlns:a16="http://schemas.microsoft.com/office/drawing/2014/main" xmlns="" val="10000"/>
                  </a:ext>
                </a:extLst>
              </a:tr>
              <a:tr h="471636">
                <a:tc>
                  <a:txBody>
                    <a:bodyPr/>
                    <a:lstStyle/>
                    <a:p>
                      <a:pPr algn="ctr"/>
                      <a:r>
                        <a:rPr lang="en-US" b="1" dirty="0"/>
                        <a:t>Work</a:t>
                      </a:r>
                      <a:r>
                        <a:rPr lang="en-US" b="1" baseline="0" dirty="0"/>
                        <a:t> function (eV)</a:t>
                      </a:r>
                      <a:endParaRPr lang="en-US" b="1" dirty="0"/>
                    </a:p>
                  </a:txBody>
                  <a:tcPr/>
                </a:tc>
                <a:tc>
                  <a:txBody>
                    <a:bodyPr/>
                    <a:lstStyle/>
                    <a:p>
                      <a:pPr algn="ctr"/>
                      <a:r>
                        <a:rPr lang="en-US" dirty="0"/>
                        <a:t>1.9</a:t>
                      </a:r>
                    </a:p>
                  </a:txBody>
                  <a:tcPr/>
                </a:tc>
                <a:tc>
                  <a:txBody>
                    <a:bodyPr/>
                    <a:lstStyle/>
                    <a:p>
                      <a:pPr algn="ctr"/>
                      <a:r>
                        <a:rPr lang="en-US" dirty="0"/>
                        <a:t>2.3</a:t>
                      </a:r>
                    </a:p>
                  </a:txBody>
                  <a:tcPr/>
                </a:tc>
                <a:tc>
                  <a:txBody>
                    <a:bodyPr/>
                    <a:lstStyle/>
                    <a:p>
                      <a:pPr algn="ctr"/>
                      <a:r>
                        <a:rPr lang="en-US" dirty="0"/>
                        <a:t>3.2</a:t>
                      </a:r>
                    </a:p>
                  </a:txBody>
                  <a:tcPr/>
                </a:tc>
                <a:tc>
                  <a:txBody>
                    <a:bodyPr/>
                    <a:lstStyle/>
                    <a:p>
                      <a:pPr algn="ctr"/>
                      <a:r>
                        <a:rPr lang="en-US" dirty="0"/>
                        <a:t>4.7</a:t>
                      </a:r>
                    </a:p>
                  </a:txBody>
                  <a:tcPr/>
                </a:tc>
                <a:tc>
                  <a:txBody>
                    <a:bodyPr/>
                    <a:lstStyle/>
                    <a:p>
                      <a:pPr algn="ctr"/>
                      <a:r>
                        <a:rPr lang="en-US" dirty="0"/>
                        <a:t>4.7</a:t>
                      </a:r>
                    </a:p>
                  </a:txBody>
                  <a:tcPr/>
                </a:tc>
                <a:tc>
                  <a:txBody>
                    <a:bodyPr/>
                    <a:lstStyle/>
                    <a:p>
                      <a:pPr algn="ctr"/>
                      <a:r>
                        <a:rPr lang="en-US" dirty="0"/>
                        <a:t>6.4</a:t>
                      </a: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xmlns="" val="1473715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Photon characteristics</a:t>
            </a:r>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lstStyle/>
              <a:p>
                <a:r>
                  <a:rPr lang="en-US" dirty="0"/>
                  <a:t>Photon: a quantum of electromagnetic radiation.</a:t>
                </a:r>
              </a:p>
              <a:p>
                <a:r>
                  <a:rPr lang="en-US" dirty="0"/>
                  <a:t>Energy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𝜈</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h𝑐</m:t>
                      </m:r>
                      <m:r>
                        <a:rPr lang="en-US" b="0" i="1" smtClean="0">
                          <a:latin typeface="Cambria Math" panose="02040503050406030204" pitchFamily="18" charset="0"/>
                        </a:rPr>
                        <m:t>/</m:t>
                      </m:r>
                      <m:r>
                        <a:rPr lang="en-US" b="0" i="1" smtClean="0">
                          <a:latin typeface="Cambria Math" panose="02040503050406030204" pitchFamily="18" charset="0"/>
                        </a:rPr>
                        <m:t>𝜆</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𝑒𝑉</m:t>
                      </m:r>
                      <m:r>
                        <a:rPr lang="en-US" b="0" i="1" smtClean="0">
                          <a:latin typeface="Cambria Math" panose="02040503050406030204" pitchFamily="18" charset="0"/>
                        </a:rPr>
                        <m:t>)=1240/</m:t>
                      </m:r>
                      <m:r>
                        <a:rPr lang="en-US" i="1">
                          <a:latin typeface="Cambria Math" panose="02040503050406030204" pitchFamily="18" charset="0"/>
                        </a:rPr>
                        <m:t>𝜆</m:t>
                      </m:r>
                      <m:r>
                        <a:rPr lang="en-US" b="0" i="1" smtClean="0">
                          <a:latin typeface="Cambria Math" panose="02040503050406030204" pitchFamily="18" charset="0"/>
                        </a:rPr>
                        <m:t>(</m:t>
                      </m:r>
                      <m:r>
                        <a:rPr lang="en-US" b="0" i="1" smtClean="0">
                          <a:latin typeface="Cambria Math" panose="02040503050406030204" pitchFamily="18" charset="0"/>
                        </a:rPr>
                        <m:t>𝑛𝑚</m:t>
                      </m:r>
                      <m:r>
                        <a:rPr lang="en-US" b="0" i="1" smtClean="0">
                          <a:latin typeface="Cambria Math" panose="02040503050406030204" pitchFamily="18" charset="0"/>
                        </a:rPr>
                        <m:t>)</m:t>
                      </m:r>
                    </m:oMath>
                  </m:oMathPara>
                </a14:m>
                <a:endParaRPr lang="en-US" dirty="0"/>
              </a:p>
              <a:p>
                <a:pPr marL="0" indent="0">
                  <a:buNone/>
                </a:pPr>
                <a:endParaRPr lang="en-US" dirty="0"/>
              </a:p>
              <a:p>
                <a:r>
                  <a:rPr lang="en-US" dirty="0"/>
                  <a:t>Momentum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h</m:t>
                      </m:r>
                      <m:r>
                        <a:rPr lang="en-US" b="0" i="1" smtClean="0">
                          <a:latin typeface="Cambria Math" panose="02040503050406030204" pitchFamily="18" charset="0"/>
                        </a:rPr>
                        <m:t>𝜈</m:t>
                      </m:r>
                      <m:r>
                        <a:rPr lang="en-US" i="1">
                          <a:latin typeface="Cambria Math" panose="02040503050406030204" pitchFamily="18" charset="0"/>
                        </a:rPr>
                        <m:t>/</m:t>
                      </m:r>
                      <m:r>
                        <a:rPr lang="en-US" b="0" i="1" smtClean="0">
                          <a:latin typeface="Cambria Math" panose="02040503050406030204" pitchFamily="18" charset="0"/>
                        </a:rPr>
                        <m:t>𝑐</m:t>
                      </m:r>
                    </m:oMath>
                  </m:oMathPara>
                </a14:m>
                <a:endParaRPr lang="en-US" dirty="0"/>
              </a:p>
              <a:p>
                <a:pPr marL="0" indent="0">
                  <a:buNone/>
                </a:pPr>
                <a:endParaRPr lang="en-US" dirty="0"/>
              </a:p>
              <a:p>
                <a:r>
                  <a:rPr lang="en-US" dirty="0"/>
                  <a:t>Rest mass (m</a:t>
                </a:r>
                <a:r>
                  <a:rPr lang="en-US" baseline="-25000" dirty="0"/>
                  <a:t>0</a:t>
                </a:r>
                <a:r>
                  <a:rPr lang="en-US" dirty="0"/>
                  <a:t>)= zero.</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59" t="-145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2E91E3B-804C-4D26-BFD2-9FE8E5243075}" type="datetime4">
              <a:rPr lang="en-US" smtClean="0"/>
              <a:pPr/>
              <a:t>March 26, 2021</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8</a:t>
            </a:fld>
            <a:endParaRPr lang="en-US"/>
          </a:p>
        </p:txBody>
      </p:sp>
    </p:spTree>
    <p:extLst>
      <p:ext uri="{BB962C8B-B14F-4D97-AF65-F5344CB8AC3E}">
        <p14:creationId xmlns:p14="http://schemas.microsoft.com/office/powerpoint/2010/main" xmlns="" val="3585507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71449" y="628506"/>
            <a:ext cx="11896725" cy="1631216"/>
          </a:xfrm>
          <a:prstGeom prst="rect">
            <a:avLst/>
          </a:prstGeom>
        </p:spPr>
        <p:txBody>
          <a:bodyPr wrap="square">
            <a:spAutoFit/>
          </a:bodyPr>
          <a:lstStyle/>
          <a:p>
            <a:pPr lvl="0" algn="just"/>
            <a:r>
              <a:rPr lang="en-US" sz="2000" b="1" dirty="0">
                <a:solidFill>
                  <a:prstClr val="black"/>
                </a:solidFill>
              </a:rPr>
              <a:t>Particle:</a:t>
            </a:r>
            <a:r>
              <a:rPr lang="en-US" sz="2000" dirty="0">
                <a:solidFill>
                  <a:prstClr val="black"/>
                </a:solidFill>
              </a:rPr>
              <a:t> a localized object carries volume, density, mass, momentum, energy etc. </a:t>
            </a:r>
          </a:p>
          <a:p>
            <a:pPr lvl="0" algn="just"/>
            <a:endParaRPr lang="en-US" sz="2000" dirty="0">
              <a:solidFill>
                <a:prstClr val="black"/>
              </a:solidFill>
            </a:endParaRPr>
          </a:p>
          <a:p>
            <a:pPr lvl="0" algn="just"/>
            <a:r>
              <a:rPr lang="en-US" sz="2000" b="1" dirty="0"/>
              <a:t>Photoelectric effect</a:t>
            </a:r>
            <a:r>
              <a:rPr lang="en-US" sz="2000" dirty="0"/>
              <a:t>: When light of energy greater than </a:t>
            </a:r>
            <a:r>
              <a:rPr lang="en-US" sz="2000" dirty="0">
                <a:solidFill>
                  <a:srgbClr val="FF0000"/>
                </a:solidFill>
              </a:rPr>
              <a:t>work function </a:t>
            </a:r>
            <a:r>
              <a:rPr lang="en-US" sz="2000" dirty="0"/>
              <a:t>of a metal incident of the metal surface, the electrons (photoelectron) are ejected from the metal surface.</a:t>
            </a:r>
          </a:p>
          <a:p>
            <a:pPr lvl="0" algn="just"/>
            <a:r>
              <a:rPr lang="en-US" sz="2000" dirty="0"/>
              <a:t>The photoelectric effect provides a direct confirmation for the energy quantization of light. </a:t>
            </a:r>
          </a:p>
        </p:txBody>
      </p:sp>
      <p:sp>
        <p:nvSpPr>
          <p:cNvPr id="2" name="Slide Number Placeholder 1"/>
          <p:cNvSpPr>
            <a:spLocks noGrp="1"/>
          </p:cNvSpPr>
          <p:nvPr>
            <p:ph type="sldNum" sz="quarter" idx="12"/>
          </p:nvPr>
        </p:nvSpPr>
        <p:spPr/>
        <p:txBody>
          <a:bodyPr/>
          <a:lstStyle/>
          <a:p>
            <a:fld id="{5EA9EAC4-11F9-4FE3-8109-670697515FAB}" type="slidenum">
              <a:rPr lang="en-US" smtClean="0"/>
              <a:pPr/>
              <a:t>9</a:t>
            </a:fld>
            <a:endParaRPr lang="en-US"/>
          </a:p>
        </p:txBody>
      </p:sp>
      <p:sp>
        <p:nvSpPr>
          <p:cNvPr id="12" name="Rectangle 11"/>
          <p:cNvSpPr/>
          <p:nvPr/>
        </p:nvSpPr>
        <p:spPr>
          <a:xfrm>
            <a:off x="101337" y="2259368"/>
            <a:ext cx="8862667" cy="1323439"/>
          </a:xfrm>
          <a:prstGeom prst="rect">
            <a:avLst/>
          </a:prstGeom>
        </p:spPr>
        <p:txBody>
          <a:bodyPr wrap="square">
            <a:spAutoFit/>
          </a:bodyPr>
          <a:lstStyle/>
          <a:p>
            <a:pPr marL="285750" indent="-285750">
              <a:buFont typeface="Arial" panose="020B0604020202020204" pitchFamily="34" charset="0"/>
              <a:buChar char="•"/>
            </a:pPr>
            <a:r>
              <a:rPr lang="en-US" sz="2000" dirty="0"/>
              <a:t>1887: Hertz discovered the photoelectric effect: electrons were observed to be ejected from metals when irradiated with light.</a:t>
            </a:r>
          </a:p>
          <a:p>
            <a:pPr marL="285750" indent="-285750">
              <a:buFont typeface="Arial" panose="020B0604020202020204" pitchFamily="34" charset="0"/>
              <a:buChar char="•"/>
            </a:pPr>
            <a:r>
              <a:rPr lang="en-US" sz="2000" dirty="0"/>
              <a:t>In 1905, Einstein explained the photoelectric effect using Planck’s quantization rule.</a:t>
            </a:r>
          </a:p>
        </p:txBody>
      </p:sp>
      <mc:AlternateContent xmlns:mc="http://schemas.openxmlformats.org/markup-compatibility/2006">
        <mc:Choice xmlns:a14="http://schemas.microsoft.com/office/drawing/2010/main" xmlns="" Requires="a14">
          <p:sp>
            <p:nvSpPr>
              <p:cNvPr id="15" name="Rectangle 14"/>
              <p:cNvSpPr/>
              <p:nvPr/>
            </p:nvSpPr>
            <p:spPr>
              <a:xfrm>
                <a:off x="171449" y="3591685"/>
                <a:ext cx="8288970" cy="2554545"/>
              </a:xfrm>
              <a:prstGeom prst="rect">
                <a:avLst/>
              </a:prstGeom>
            </p:spPr>
            <p:txBody>
              <a:bodyPr wrap="square">
                <a:spAutoFit/>
              </a:bodyPr>
              <a:lstStyle/>
              <a:p>
                <a:r>
                  <a:rPr lang="en-US" sz="2000" b="1" dirty="0"/>
                  <a:t>Planck’s postulate: </a:t>
                </a:r>
                <a:r>
                  <a:rPr lang="en-US" sz="2000" dirty="0"/>
                  <a:t>Planck considered that the energy exchange between radiation and matter must be </a:t>
                </a:r>
                <a:r>
                  <a:rPr lang="en-US" sz="2000" i="1" dirty="0"/>
                  <a:t>discrete</a:t>
                </a:r>
                <a:r>
                  <a:rPr lang="en-US" sz="2000" dirty="0"/>
                  <a:t>. The energy of the radiation (of frequency </a:t>
                </a:r>
                <a14:m>
                  <m:oMath xmlns:m="http://schemas.openxmlformats.org/officeDocument/2006/math">
                    <m:r>
                      <a:rPr lang="en-US" sz="2000" i="1">
                        <a:latin typeface="Cambria Math" panose="02040503050406030204" pitchFamily="18" charset="0"/>
                        <a:ea typeface="Cambria Math" panose="02040503050406030204" pitchFamily="18" charset="0"/>
                      </a:rPr>
                      <m:t>𝜈</m:t>
                    </m:r>
                  </m:oMath>
                </a14:m>
                <a:r>
                  <a:rPr lang="en-US" sz="2000" dirty="0"/>
                  <a:t>) emitted by the oscillating charges must come </a:t>
                </a:r>
                <a:r>
                  <a:rPr lang="en-US" sz="2000" i="1" dirty="0"/>
                  <a:t>only </a:t>
                </a:r>
                <a:r>
                  <a:rPr lang="en-US" sz="2000" dirty="0"/>
                  <a:t>in </a:t>
                </a:r>
                <a:r>
                  <a:rPr lang="en-US" sz="2000" i="1" dirty="0"/>
                  <a:t>integer multiples </a:t>
                </a:r>
                <a:r>
                  <a:rPr lang="en-US" sz="2000" dirty="0"/>
                  <a:t>of </a:t>
                </a:r>
                <a:r>
                  <a:rPr lang="en-US" sz="2000" i="1" dirty="0">
                    <a:latin typeface="Times New Roman" panose="02020603050405020304" pitchFamily="18" charset="0"/>
                    <a:cs typeface="Times New Roman" panose="02020603050405020304" pitchFamily="18" charset="0"/>
                  </a:rPr>
                  <a:t>h</a:t>
                </a: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𝐸</m:t>
                      </m:r>
                      <m:r>
                        <a:rPr lang="en-US" sz="2000" i="1">
                          <a:latin typeface="Cambria Math" panose="02040503050406030204" pitchFamily="18" charset="0"/>
                        </a:rPr>
                        <m:t>=</m:t>
                      </m:r>
                      <m:r>
                        <a:rPr lang="en-US" sz="2000" i="1">
                          <a:latin typeface="Cambria Math" panose="02040503050406030204" pitchFamily="18" charset="0"/>
                        </a:rPr>
                        <m:t>𝑛h</m:t>
                      </m:r>
                      <m:r>
                        <a:rPr lang="en-US" sz="2000" i="1">
                          <a:latin typeface="Cambria Math" panose="02040503050406030204" pitchFamily="18" charset="0"/>
                          <a:ea typeface="Cambria Math" panose="02040503050406030204" pitchFamily="18" charset="0"/>
                        </a:rPr>
                        <m:t>𝜈</m:t>
                      </m:r>
                    </m:oMath>
                  </m:oMathPara>
                </a14:m>
                <a:endParaRPr lang="en-US" sz="2000" dirty="0"/>
              </a:p>
              <a:p>
                <a:endParaRPr lang="en-US" sz="2000" dirty="0"/>
              </a:p>
              <a:p>
                <a14:m>
                  <m:oMath xmlns:m="http://schemas.openxmlformats.org/officeDocument/2006/math">
                    <m:r>
                      <a:rPr lang="en-US" sz="2000" i="1">
                        <a:latin typeface="Cambria Math" panose="02040503050406030204" pitchFamily="18" charset="0"/>
                        <a:ea typeface="Cambria Math" panose="02040503050406030204" pitchFamily="18" charset="0"/>
                      </a:rPr>
                      <m:t>𝜈</m:t>
                    </m:r>
                  </m:oMath>
                </a14:m>
                <a:r>
                  <a:rPr lang="en-US" sz="2000" dirty="0"/>
                  <a:t> is frequency of light, n = number of photons = 0, 1, 2…….</a:t>
                </a:r>
              </a:p>
              <a:p>
                <a:endParaRPr lang="en-US" sz="2000" b="1" dirty="0"/>
              </a:p>
            </p:txBody>
          </p:sp>
        </mc:Choice>
        <mc:Fallback>
          <p:sp>
            <p:nvSpPr>
              <p:cNvPr id="15" name="Rectangle 14"/>
              <p:cNvSpPr>
                <a:spLocks noRot="1" noChangeAspect="1" noMove="1" noResize="1" noEditPoints="1" noAdjustHandles="1" noChangeArrowheads="1" noChangeShapeType="1" noTextEdit="1"/>
              </p:cNvSpPr>
              <p:nvPr/>
            </p:nvSpPr>
            <p:spPr>
              <a:xfrm>
                <a:off x="171449" y="3591685"/>
                <a:ext cx="8288970" cy="2554545"/>
              </a:xfrm>
              <a:prstGeom prst="rect">
                <a:avLst/>
              </a:prstGeom>
              <a:blipFill rotWithShape="0">
                <a:blip r:embed="rId2"/>
                <a:stretch>
                  <a:fillRect l="-735" t="-1193"/>
                </a:stretch>
              </a:blipFill>
            </p:spPr>
            <p:txBody>
              <a:bodyPr/>
              <a:lstStyle/>
              <a:p>
                <a:r>
                  <a:rPr lang="en-US">
                    <a:noFill/>
                  </a:rPr>
                  <a:t> </a:t>
                </a:r>
              </a:p>
            </p:txBody>
          </p:sp>
        </mc:Fallback>
      </mc:AlternateContent>
      <p:pic>
        <p:nvPicPr>
          <p:cNvPr id="16" name="Picture 15"/>
          <p:cNvPicPr>
            <a:picLocks noChangeAspect="1"/>
          </p:cNvPicPr>
          <p:nvPr/>
        </p:nvPicPr>
        <p:blipFill>
          <a:blip r:embed="rId3">
            <a:duotone>
              <a:schemeClr val="accent2">
                <a:shade val="45000"/>
                <a:satMod val="135000"/>
              </a:schemeClr>
              <a:prstClr val="white"/>
            </a:duotone>
            <a:lum contrast="20000"/>
          </a:blip>
          <a:stretch>
            <a:fillRect/>
          </a:stretch>
        </p:blipFill>
        <p:spPr>
          <a:xfrm>
            <a:off x="8875226" y="2963690"/>
            <a:ext cx="3098531" cy="1857286"/>
          </a:xfrm>
          <a:prstGeom prst="rect">
            <a:avLst/>
          </a:prstGeom>
          <a:ln>
            <a:solidFill>
              <a:srgbClr val="FF0000"/>
            </a:solidFill>
          </a:ln>
        </p:spPr>
      </p:pic>
      <p:sp>
        <p:nvSpPr>
          <p:cNvPr id="17" name="TextBox 16"/>
          <p:cNvSpPr txBox="1"/>
          <p:nvPr/>
        </p:nvSpPr>
        <p:spPr>
          <a:xfrm>
            <a:off x="9501325" y="4820976"/>
            <a:ext cx="1851148" cy="338554"/>
          </a:xfrm>
          <a:prstGeom prst="rect">
            <a:avLst/>
          </a:prstGeom>
          <a:noFill/>
        </p:spPr>
        <p:txBody>
          <a:bodyPr wrap="none" rtlCol="0">
            <a:spAutoFit/>
          </a:bodyPr>
          <a:lstStyle/>
          <a:p>
            <a:r>
              <a:rPr lang="en-US" sz="1600" b="1" dirty="0">
                <a:solidFill>
                  <a:schemeClr val="accent2">
                    <a:lumMod val="50000"/>
                  </a:schemeClr>
                </a:solidFill>
              </a:rPr>
              <a:t>Photoelectric effect</a:t>
            </a:r>
          </a:p>
        </p:txBody>
      </p:sp>
      <p:sp>
        <p:nvSpPr>
          <p:cNvPr id="3" name="Date Placeholder 2"/>
          <p:cNvSpPr>
            <a:spLocks noGrp="1"/>
          </p:cNvSpPr>
          <p:nvPr>
            <p:ph type="dt" sz="half" idx="10"/>
          </p:nvPr>
        </p:nvSpPr>
        <p:spPr/>
        <p:txBody>
          <a:bodyPr/>
          <a:lstStyle/>
          <a:p>
            <a:fld id="{FA9B6903-9DFA-4B01-8D32-AFC9DEA50B82}" type="datetime4">
              <a:rPr lang="en-US" smtClean="0"/>
              <a:pPr/>
              <a:t>March 26, 2021</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Rectangle 5"/>
          <p:cNvSpPr/>
          <p:nvPr/>
        </p:nvSpPr>
        <p:spPr>
          <a:xfrm>
            <a:off x="3192229" y="59444"/>
            <a:ext cx="4556055" cy="584775"/>
          </a:xfrm>
          <a:prstGeom prst="rect">
            <a:avLst/>
          </a:prstGeom>
        </p:spPr>
        <p:txBody>
          <a:bodyPr wrap="none">
            <a:spAutoFit/>
          </a:bodyPr>
          <a:lstStyle/>
          <a:p>
            <a:pPr lvl="0"/>
            <a:r>
              <a:rPr lang="en-US" sz="3200" b="1" dirty="0">
                <a:latin typeface="Arial" panose="020B0604020202020204" pitchFamily="34" charset="0"/>
                <a:cs typeface="Arial" panose="020B0604020202020204" pitchFamily="34" charset="0"/>
              </a:rPr>
              <a:t>Particle Nature of light</a:t>
            </a:r>
          </a:p>
        </p:txBody>
      </p:sp>
    </p:spTree>
    <p:extLst>
      <p:ext uri="{BB962C8B-B14F-4D97-AF65-F5344CB8AC3E}">
        <p14:creationId xmlns:p14="http://schemas.microsoft.com/office/powerpoint/2010/main" xmlns="" val="2994472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3546</TotalTime>
  <Words>2005</Words>
  <Application>Microsoft Office PowerPoint</Application>
  <PresentationFormat>Custom</PresentationFormat>
  <Paragraphs>320</Paragraphs>
  <Slides>42</Slides>
  <Notes>5</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PHY109: ENGINEERING PHYSICS Unit IV: Quantum Mechanics    Dr. Jeeban Pd Gewali Department of Physics Lovely Professional University</vt:lpstr>
      <vt:lpstr>Slide 2</vt:lpstr>
      <vt:lpstr>Slide 3</vt:lpstr>
      <vt:lpstr>Slide 4</vt:lpstr>
      <vt:lpstr>Slide 5</vt:lpstr>
      <vt:lpstr>Slide 6</vt:lpstr>
      <vt:lpstr>Photoelectric effect particle nature of light</vt:lpstr>
      <vt:lpstr>Photon characteristics</vt:lpstr>
      <vt:lpstr>Slide 9</vt:lpstr>
      <vt:lpstr>Slide 10</vt:lpstr>
      <vt:lpstr>Slide 11</vt:lpstr>
      <vt:lpstr>Practice problems</vt:lpstr>
      <vt:lpstr>Slide 13</vt:lpstr>
      <vt:lpstr>Slide 14</vt:lpstr>
      <vt:lpstr>Slide 15</vt:lpstr>
      <vt:lpstr>Slide 16</vt:lpstr>
      <vt:lpstr>Slide 17</vt:lpstr>
      <vt:lpstr>Slide 18</vt:lpstr>
      <vt:lpstr>Slide 19</vt:lpstr>
      <vt:lpstr>Slide 20</vt:lpstr>
      <vt:lpstr>Practice problems</vt:lpstr>
      <vt:lpstr>Slide 22</vt:lpstr>
      <vt:lpstr>Slide 23</vt:lpstr>
      <vt:lpstr>Slide 24</vt:lpstr>
      <vt:lpstr>Slide 25</vt:lpstr>
      <vt:lpstr>Slide 26</vt:lpstr>
      <vt:lpstr>Slide 27</vt:lpstr>
      <vt:lpstr>Slide 28</vt:lpstr>
      <vt:lpstr>Slide 29</vt:lpstr>
      <vt:lpstr>Practice problems</vt:lpstr>
      <vt:lpstr>Slide 31</vt:lpstr>
      <vt:lpstr>Slide 32</vt:lpstr>
      <vt:lpstr>Slide 33</vt:lpstr>
      <vt:lpstr>Properties of a well behaved wave function</vt:lpstr>
      <vt:lpstr>Examples of wave function</vt:lpstr>
      <vt:lpstr>Schrodinger’s equation</vt:lpstr>
      <vt:lpstr>Slide 37</vt:lpstr>
      <vt:lpstr>Particle in an infinite potential well (box)</vt:lpstr>
      <vt:lpstr>Slide 39</vt:lpstr>
      <vt:lpstr>Discussion</vt:lpstr>
      <vt:lpstr>Discussion</vt:lpstr>
      <vt:lpstr>Slide 42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bharpur singh</dc:creator>
  <cp:keywords>QM</cp:keywords>
  <cp:lastModifiedBy>BIMLA</cp:lastModifiedBy>
  <cp:revision>247</cp:revision>
  <dcterms:created xsi:type="dcterms:W3CDTF">2018-10-02T05:35:21Z</dcterms:created>
  <dcterms:modified xsi:type="dcterms:W3CDTF">2021-03-26T05:48:17Z</dcterms:modified>
</cp:coreProperties>
</file>