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79" r:id="rId8"/>
    <p:sldId id="264" r:id="rId9"/>
    <p:sldId id="265" r:id="rId10"/>
    <p:sldId id="275" r:id="rId11"/>
    <p:sldId id="276" r:id="rId12"/>
    <p:sldId id="274" r:id="rId13"/>
    <p:sldId id="277" r:id="rId14"/>
    <p:sldId id="273" r:id="rId15"/>
    <p:sldId id="266" r:id="rId16"/>
    <p:sldId id="267" r:id="rId17"/>
    <p:sldId id="268" r:id="rId18"/>
    <p:sldId id="278" r:id="rId19"/>
    <p:sldId id="269" r:id="rId20"/>
    <p:sldId id="270"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8362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5366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66710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585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96A7-18AD-4D14-9F68-45EEEE7DA6A5}" type="datetimeFigureOut">
              <a:rPr lang="en-US" smtClean="0"/>
              <a:pPr/>
              <a:t>4/20/2021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1986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F96A7-18AD-4D14-9F68-45EEEE7DA6A5}" type="datetimeFigureOut">
              <a:rPr lang="en-US" smtClean="0"/>
              <a:pPr/>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3578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F96A7-18AD-4D14-9F68-45EEEE7DA6A5}" type="datetimeFigureOut">
              <a:rPr lang="en-US" smtClean="0"/>
              <a:pPr/>
              <a:t>4/20/2021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2467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F96A7-18AD-4D14-9F68-45EEEE7DA6A5}" type="datetimeFigureOut">
              <a:rPr lang="en-US" smtClean="0"/>
              <a:pPr/>
              <a:t>4/20/2021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3501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96A7-18AD-4D14-9F68-45EEEE7DA6A5}" type="datetimeFigureOut">
              <a:rPr lang="en-US" smtClean="0"/>
              <a:pPr/>
              <a:t>4/20/2021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94384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pPr/>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17307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pPr/>
              <a:t>4/20/2021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2449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96A7-18AD-4D14-9F68-45EEEE7DA6A5}" type="datetimeFigureOut">
              <a:rPr lang="en-US" smtClean="0"/>
              <a:pPr/>
              <a:t>4/20/2021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0921-6A41-4994-AC36-1C687C61D59A}" type="slidenum">
              <a:rPr lang="en-US" smtClean="0"/>
              <a:pPr/>
              <a:t>‹#›</a:t>
            </a:fld>
            <a:endParaRPr lang="en-US"/>
          </a:p>
        </p:txBody>
      </p:sp>
    </p:spTree>
    <p:extLst>
      <p:ext uri="{BB962C8B-B14F-4D97-AF65-F5344CB8AC3E}">
        <p14:creationId xmlns="" xmlns:p14="http://schemas.microsoft.com/office/powerpoint/2010/main" val="55398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hyperlink" Target="http://www.learnabout-electronics.org/Oscillators/osc11.php" TargetMode="External"/><Relationship Id="rId1" Type="http://schemas.openxmlformats.org/officeDocument/2006/relationships/slideLayout" Target="../slideLayouts/slideLayout2.xml"/><Relationship Id="rId4" Type="http://schemas.openxmlformats.org/officeDocument/2006/relationships/hyperlink" Target="http://www.electronics-tutorials.ws/oscillator/oscillator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923646" y="421949"/>
            <a:ext cx="10340252" cy="5755184"/>
            <a:chOff x="923646" y="421949"/>
            <a:chExt cx="10340252" cy="5755184"/>
          </a:xfrm>
        </p:grpSpPr>
        <p:sp>
          <p:nvSpPr>
            <p:cNvPr id="4" name="TextBox 3"/>
            <p:cNvSpPr txBox="1"/>
            <p:nvPr/>
          </p:nvSpPr>
          <p:spPr>
            <a:xfrm>
              <a:off x="3537959" y="426186"/>
              <a:ext cx="5144664" cy="1754326"/>
            </a:xfrm>
            <a:prstGeom prst="rect">
              <a:avLst/>
            </a:prstGeom>
            <a:solidFill>
              <a:schemeClr val="accent1">
                <a:lumMod val="50000"/>
              </a:schemeClr>
            </a:solidFill>
          </p:spPr>
          <p:txBody>
            <a:bodyPr wrap="square" rtlCol="0">
              <a:spAutoFit/>
            </a:bodyPr>
            <a:lstStyle/>
            <a:p>
              <a:pPr algn="ctr"/>
              <a:r>
                <a:rPr lang="en-US" sz="3600" b="1" dirty="0" smtClean="0">
                  <a:solidFill>
                    <a:schemeClr val="bg1"/>
                  </a:solidFill>
                </a:rPr>
                <a:t>Engineering Physics</a:t>
              </a:r>
            </a:p>
            <a:p>
              <a:pPr algn="ctr"/>
              <a:r>
                <a:rPr lang="en-US" sz="3600" b="1" dirty="0" smtClean="0">
                  <a:solidFill>
                    <a:schemeClr val="bg1"/>
                  </a:solidFill>
                </a:rPr>
                <a:t>PHY-109</a:t>
              </a:r>
            </a:p>
            <a:p>
              <a:pPr algn="ctr"/>
              <a:r>
                <a:rPr lang="en-US" sz="3600" b="1" dirty="0" smtClean="0">
                  <a:solidFill>
                    <a:schemeClr val="bg1"/>
                  </a:solidFill>
                </a:rPr>
                <a:t>Waves-2</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23647" y="4392266"/>
              <a:ext cx="2614312" cy="1769251"/>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923647" y="2544417"/>
              <a:ext cx="2614312" cy="1847850"/>
            </a:xfrm>
            <a:prstGeom prst="rect">
              <a:avLst/>
            </a:prstGeom>
          </p:spPr>
        </p:pic>
        <p:pic>
          <p:nvPicPr>
            <p:cNvPr id="8" name="Picture 7"/>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8682623" y="421949"/>
              <a:ext cx="2581275" cy="2073442"/>
            </a:xfrm>
            <a:prstGeom prst="rect">
              <a:avLst/>
            </a:prstGeom>
          </p:spPr>
        </p:pic>
        <p:pic>
          <p:nvPicPr>
            <p:cNvPr id="9" name="Picture 8"/>
            <p:cNvPicPr>
              <a:picLocks noChangeAspect="1"/>
            </p:cNvPicPr>
            <p:nvPr/>
          </p:nvPicPr>
          <p:blipFill>
            <a:blip r:embed="rId5">
              <a:extLst>
                <a:ext uri="{28A0092B-C50C-407E-A947-70E740481C1C}">
                  <a14:useLocalDpi xmlns="" xmlns:a14="http://schemas.microsoft.com/office/drawing/2010/main" val="0"/>
                </a:ext>
              </a:extLst>
            </a:blip>
            <a:stretch>
              <a:fillRect/>
            </a:stretch>
          </p:blipFill>
          <p:spPr>
            <a:xfrm>
              <a:off x="8682623" y="4267041"/>
              <a:ext cx="2581275" cy="1725426"/>
            </a:xfrm>
            <a:prstGeom prst="rect">
              <a:avLst/>
            </a:prstGeom>
          </p:spPr>
        </p:pic>
        <p:pic>
          <p:nvPicPr>
            <p:cNvPr id="10" name="Picture 9"/>
            <p:cNvPicPr>
              <a:picLocks noChangeAspect="1"/>
            </p:cNvPicPr>
            <p:nvPr/>
          </p:nvPicPr>
          <p:blipFill>
            <a:blip r:embed="rId6">
              <a:extLst>
                <a:ext uri="{28A0092B-C50C-407E-A947-70E740481C1C}">
                  <a14:useLocalDpi xmlns="" xmlns:a14="http://schemas.microsoft.com/office/drawing/2010/main" val="0"/>
                </a:ext>
              </a:extLst>
            </a:blip>
            <a:stretch>
              <a:fillRect/>
            </a:stretch>
          </p:blipFill>
          <p:spPr>
            <a:xfrm>
              <a:off x="8682623" y="2495391"/>
              <a:ext cx="2581275" cy="1771650"/>
            </a:xfrm>
            <a:prstGeom prst="rect">
              <a:avLst/>
            </a:prstGeom>
          </p:spPr>
        </p:pic>
        <p:pic>
          <p:nvPicPr>
            <p:cNvPr id="11" name="Picture 10"/>
            <p:cNvPicPr>
              <a:picLocks noChangeAspect="1"/>
            </p:cNvPicPr>
            <p:nvPr/>
          </p:nvPicPr>
          <p:blipFill>
            <a:blip r:embed="rId7">
              <a:extLst>
                <a:ext uri="{28A0092B-C50C-407E-A947-70E740481C1C}">
                  <a14:useLocalDpi xmlns="" xmlns:a14="http://schemas.microsoft.com/office/drawing/2010/main" val="0"/>
                </a:ext>
              </a:extLst>
            </a:blip>
            <a:stretch>
              <a:fillRect/>
            </a:stretch>
          </p:blipFill>
          <p:spPr>
            <a:xfrm>
              <a:off x="923646" y="421949"/>
              <a:ext cx="2614313" cy="2122468"/>
            </a:xfrm>
            <a:prstGeom prst="rect">
              <a:avLst/>
            </a:prstGeom>
          </p:spPr>
        </p:pic>
        <p:sp>
          <p:nvSpPr>
            <p:cNvPr id="12" name="TextBox 11"/>
            <p:cNvSpPr txBox="1"/>
            <p:nvPr/>
          </p:nvSpPr>
          <p:spPr>
            <a:xfrm>
              <a:off x="923646" y="2175086"/>
              <a:ext cx="2594621" cy="338554"/>
            </a:xfrm>
            <a:prstGeom prst="rect">
              <a:avLst/>
            </a:prstGeom>
            <a:noFill/>
          </p:spPr>
          <p:txBody>
            <a:bodyPr wrap="none" rtlCol="0">
              <a:spAutoFit/>
            </a:bodyPr>
            <a:lstStyle/>
            <a:p>
              <a:r>
                <a:rPr lang="en-US" sz="1600" b="1" dirty="0" smtClean="0">
                  <a:solidFill>
                    <a:schemeClr val="bg1"/>
                  </a:solidFill>
                </a:rPr>
                <a:t>ELECTROMAGNETIC THEORY</a:t>
              </a:r>
              <a:endParaRPr lang="en-US" sz="1600" b="1" dirty="0">
                <a:solidFill>
                  <a:schemeClr val="bg1"/>
                </a:solidFill>
              </a:endParaRPr>
            </a:p>
          </p:txBody>
        </p:sp>
        <p:sp>
          <p:nvSpPr>
            <p:cNvPr id="13" name="TextBox 12"/>
            <p:cNvSpPr txBox="1"/>
            <p:nvPr/>
          </p:nvSpPr>
          <p:spPr>
            <a:xfrm>
              <a:off x="1733224" y="3900355"/>
              <a:ext cx="772969" cy="369332"/>
            </a:xfrm>
            <a:prstGeom prst="rect">
              <a:avLst/>
            </a:prstGeom>
            <a:noFill/>
          </p:spPr>
          <p:txBody>
            <a:bodyPr wrap="none" rtlCol="0">
              <a:spAutoFit/>
            </a:bodyPr>
            <a:lstStyle/>
            <a:p>
              <a:r>
                <a:rPr lang="en-US" b="1" dirty="0" smtClean="0">
                  <a:solidFill>
                    <a:schemeClr val="bg1"/>
                  </a:solidFill>
                </a:rPr>
                <a:t>LASER</a:t>
              </a:r>
              <a:endParaRPr lang="en-US" b="1" dirty="0">
                <a:solidFill>
                  <a:schemeClr val="bg1"/>
                </a:solidFill>
              </a:endParaRPr>
            </a:p>
          </p:txBody>
        </p:sp>
        <p:sp>
          <p:nvSpPr>
            <p:cNvPr id="14" name="TextBox 13"/>
            <p:cNvSpPr txBox="1"/>
            <p:nvPr/>
          </p:nvSpPr>
          <p:spPr>
            <a:xfrm>
              <a:off x="1500826" y="5807801"/>
              <a:ext cx="1459951" cy="369332"/>
            </a:xfrm>
            <a:prstGeom prst="rect">
              <a:avLst/>
            </a:prstGeom>
            <a:noFill/>
          </p:spPr>
          <p:txBody>
            <a:bodyPr wrap="none" rtlCol="0">
              <a:spAutoFit/>
            </a:bodyPr>
            <a:lstStyle/>
            <a:p>
              <a:r>
                <a:rPr lang="en-US" b="1" dirty="0" smtClean="0">
                  <a:solidFill>
                    <a:schemeClr val="bg1"/>
                  </a:solidFill>
                </a:rPr>
                <a:t>FIBER OPTICS</a:t>
              </a:r>
              <a:endParaRPr lang="en-US" b="1" dirty="0">
                <a:solidFill>
                  <a:schemeClr val="bg1"/>
                </a:solidFill>
              </a:endParaRPr>
            </a:p>
          </p:txBody>
        </p:sp>
        <p:sp>
          <p:nvSpPr>
            <p:cNvPr id="15" name="TextBox 14"/>
            <p:cNvSpPr txBox="1"/>
            <p:nvPr/>
          </p:nvSpPr>
          <p:spPr>
            <a:xfrm>
              <a:off x="8662931" y="2145225"/>
              <a:ext cx="2460930" cy="369332"/>
            </a:xfrm>
            <a:prstGeom prst="rect">
              <a:avLst/>
            </a:prstGeom>
            <a:noFill/>
          </p:spPr>
          <p:txBody>
            <a:bodyPr wrap="none" rtlCol="0">
              <a:spAutoFit/>
            </a:bodyPr>
            <a:lstStyle/>
            <a:p>
              <a:r>
                <a:rPr lang="en-US" b="1" dirty="0" smtClean="0">
                  <a:solidFill>
                    <a:schemeClr val="bg1"/>
                  </a:solidFill>
                </a:rPr>
                <a:t>QUANTUM MECHANICS</a:t>
              </a:r>
              <a:endParaRPr lang="en-US" b="1" dirty="0">
                <a:solidFill>
                  <a:schemeClr val="bg1"/>
                </a:solidFill>
              </a:endParaRPr>
            </a:p>
          </p:txBody>
        </p:sp>
        <p:sp>
          <p:nvSpPr>
            <p:cNvPr id="16" name="TextBox 15"/>
            <p:cNvSpPr txBox="1"/>
            <p:nvPr/>
          </p:nvSpPr>
          <p:spPr>
            <a:xfrm>
              <a:off x="9539936" y="3916875"/>
              <a:ext cx="866648" cy="369332"/>
            </a:xfrm>
            <a:prstGeom prst="rect">
              <a:avLst/>
            </a:prstGeom>
            <a:noFill/>
          </p:spPr>
          <p:txBody>
            <a:bodyPr wrap="none" rtlCol="0">
              <a:spAutoFit/>
            </a:bodyPr>
            <a:lstStyle/>
            <a:p>
              <a:r>
                <a:rPr lang="en-US" b="1" dirty="0" smtClean="0">
                  <a:solidFill>
                    <a:schemeClr val="bg1"/>
                  </a:solidFill>
                </a:rPr>
                <a:t>WAVES</a:t>
              </a:r>
              <a:endParaRPr lang="en-US" b="1" dirty="0">
                <a:solidFill>
                  <a:schemeClr val="bg1"/>
                </a:solidFill>
              </a:endParaRPr>
            </a:p>
          </p:txBody>
        </p:sp>
        <p:sp>
          <p:nvSpPr>
            <p:cNvPr id="17" name="TextBox 16"/>
            <p:cNvSpPr txBox="1"/>
            <p:nvPr/>
          </p:nvSpPr>
          <p:spPr>
            <a:xfrm>
              <a:off x="8875106" y="5092225"/>
              <a:ext cx="2196307" cy="369332"/>
            </a:xfrm>
            <a:prstGeom prst="rect">
              <a:avLst/>
            </a:prstGeom>
            <a:noFill/>
          </p:spPr>
          <p:txBody>
            <a:bodyPr wrap="none" rtlCol="0">
              <a:spAutoFit/>
            </a:bodyPr>
            <a:lstStyle/>
            <a:p>
              <a:r>
                <a:rPr lang="en-US" b="1" dirty="0" smtClean="0">
                  <a:solidFill>
                    <a:schemeClr val="bg1"/>
                  </a:solidFill>
                </a:rPr>
                <a:t>SOLID STATE PHYSICS</a:t>
              </a:r>
              <a:endParaRPr lang="en-US" b="1" dirty="0">
                <a:solidFill>
                  <a:schemeClr val="bg1"/>
                </a:solidFill>
              </a:endParaRPr>
            </a:p>
          </p:txBody>
        </p:sp>
        <p:sp>
          <p:nvSpPr>
            <p:cNvPr id="18" name="TextBox 17"/>
            <p:cNvSpPr txBox="1"/>
            <p:nvPr/>
          </p:nvSpPr>
          <p:spPr>
            <a:xfrm>
              <a:off x="3547481" y="4390483"/>
              <a:ext cx="5144665" cy="1477328"/>
            </a:xfrm>
            <a:prstGeom prst="rect">
              <a:avLst/>
            </a:prstGeom>
            <a:solidFill>
              <a:schemeClr val="tx2"/>
            </a:solidFill>
          </p:spPr>
          <p:txBody>
            <a:bodyPr wrap="square" rtlCol="0">
              <a:spAutoFit/>
            </a:bodyPr>
            <a:lstStyle/>
            <a:p>
              <a:pPr algn="ctr"/>
              <a:r>
                <a:rPr lang="en-US" b="1" dirty="0">
                  <a:solidFill>
                    <a:schemeClr val="bg1"/>
                  </a:solidFill>
                </a:rPr>
                <a:t>Dr. </a:t>
              </a:r>
              <a:r>
                <a:rPr lang="en-US" b="1" dirty="0" err="1" smtClean="0">
                  <a:solidFill>
                    <a:schemeClr val="bg1"/>
                  </a:solidFill>
                </a:rPr>
                <a:t>Jeeban</a:t>
              </a:r>
              <a:r>
                <a:rPr lang="en-US" b="1" dirty="0" smtClean="0">
                  <a:solidFill>
                    <a:schemeClr val="bg1"/>
                  </a:solidFill>
                </a:rPr>
                <a:t> Pd </a:t>
              </a:r>
              <a:r>
                <a:rPr lang="en-US" b="1" dirty="0" err="1" smtClean="0">
                  <a:solidFill>
                    <a:schemeClr val="bg1"/>
                  </a:solidFill>
                </a:rPr>
                <a:t>Gewali</a:t>
              </a:r>
              <a:endParaRPr lang="en-US" b="1" dirty="0">
                <a:solidFill>
                  <a:schemeClr val="bg1"/>
                </a:solidFill>
              </a:endParaRPr>
            </a:p>
            <a:p>
              <a:pPr algn="ctr"/>
              <a:r>
                <a:rPr lang="en-US" dirty="0">
                  <a:solidFill>
                    <a:schemeClr val="bg1"/>
                  </a:solidFill>
                </a:rPr>
                <a:t>Department of Physics</a:t>
              </a:r>
            </a:p>
            <a:p>
              <a:pPr algn="ctr"/>
              <a:r>
                <a:rPr lang="en-US" dirty="0">
                  <a:solidFill>
                    <a:schemeClr val="bg1"/>
                  </a:solidFill>
                </a:rPr>
                <a:t>Lovely Professional University</a:t>
              </a:r>
            </a:p>
            <a:p>
              <a:pPr algn="ctr"/>
              <a:r>
                <a:rPr lang="en-US" dirty="0" err="1">
                  <a:solidFill>
                    <a:schemeClr val="bg1"/>
                  </a:solidFill>
                </a:rPr>
                <a:t>Phagwara</a:t>
              </a:r>
              <a:r>
                <a:rPr lang="en-US" dirty="0">
                  <a:solidFill>
                    <a:schemeClr val="bg1"/>
                  </a:solidFill>
                </a:rPr>
                <a:t>, Punjab-144411</a:t>
              </a:r>
            </a:p>
            <a:p>
              <a:endParaRPr lang="en-US" dirty="0"/>
            </a:p>
          </p:txBody>
        </p:sp>
        <p:pic>
          <p:nvPicPr>
            <p:cNvPr id="19" name="Picture 18"/>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a:xfrm>
              <a:off x="5048250" y="2197698"/>
              <a:ext cx="2143125" cy="2143125"/>
            </a:xfrm>
            <a:prstGeom prst="rect">
              <a:avLst/>
            </a:prstGeom>
          </p:spPr>
        </p:pic>
      </p:grpSp>
    </p:spTree>
    <p:extLst>
      <p:ext uri="{BB962C8B-B14F-4D97-AF65-F5344CB8AC3E}">
        <p14:creationId xmlns="" xmlns:p14="http://schemas.microsoft.com/office/powerpoint/2010/main" val="167175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7650" y="832188"/>
            <a:ext cx="6096000" cy="5632311"/>
          </a:xfrm>
          <a:prstGeom prst="rect">
            <a:avLst/>
          </a:prstGeom>
          <a:ln w="19050">
            <a:solidFill>
              <a:schemeClr val="tx1"/>
            </a:solidFill>
          </a:ln>
        </p:spPr>
        <p:txBody>
          <a:bodyPr>
            <a:spAutoFit/>
          </a:bodyPr>
          <a:lstStyle/>
          <a:p>
            <a:pPr marL="285750" indent="-285750" algn="just">
              <a:buFont typeface="Wingdings" panose="05000000000000000000" pitchFamily="2" charset="2"/>
              <a:buChar char="ü"/>
            </a:pPr>
            <a:r>
              <a:rPr lang="en-US" dirty="0"/>
              <a:t>The circuit consists of an inductive coil, L and a capacitor, C. The capacitor stores energy in the form of an electrostatic field and which produces a potential (static voltage) across its plates, while the inductive coil stores its energy in the form of an electromagnetic field. The capacitor is charged up to the DC supply </a:t>
            </a:r>
            <a:r>
              <a:rPr lang="en-US" dirty="0" smtClean="0"/>
              <a:t>voltage V, </a:t>
            </a:r>
            <a:r>
              <a:rPr lang="en-US" dirty="0"/>
              <a:t>by putting the switch in position A. When the capacitor is fully charged the switch changes to position B</a:t>
            </a:r>
            <a:r>
              <a:rPr lang="en-US" dirty="0" smtClean="0"/>
              <a:t>.</a:t>
            </a:r>
          </a:p>
          <a:p>
            <a:pPr marL="285750" indent="-285750" algn="just">
              <a:buFont typeface="Wingdings" panose="05000000000000000000" pitchFamily="2" charset="2"/>
              <a:buChar char="ü"/>
            </a:pPr>
            <a:endParaRPr lang="en-US" dirty="0" smtClean="0"/>
          </a:p>
          <a:p>
            <a:pPr marL="285750" indent="-285750" algn="just">
              <a:buFont typeface="Wingdings" panose="05000000000000000000" pitchFamily="2" charset="2"/>
              <a:buChar char="ü"/>
            </a:pPr>
            <a:r>
              <a:rPr lang="en-US" dirty="0" smtClean="0"/>
              <a:t>The </a:t>
            </a:r>
            <a:r>
              <a:rPr lang="en-US" dirty="0"/>
              <a:t>charged capacitor is now connected in parallel across the inductive coil so the capacitor begins to discharge itself through the coil. The voltage across C starts falling as the current through the coil begins to rise</a:t>
            </a:r>
            <a:r>
              <a:rPr lang="en-US" dirty="0" smtClean="0"/>
              <a:t>.</a:t>
            </a:r>
          </a:p>
          <a:p>
            <a:pPr marL="285750" indent="-285750" algn="just">
              <a:buFont typeface="Wingdings" panose="05000000000000000000" pitchFamily="2" charset="2"/>
              <a:buChar char="ü"/>
            </a:pPr>
            <a:endParaRPr lang="en-US" dirty="0" smtClean="0"/>
          </a:p>
          <a:p>
            <a:pPr marL="285750" indent="-285750" algn="just">
              <a:buFont typeface="Wingdings" panose="05000000000000000000" pitchFamily="2" charset="2"/>
              <a:buChar char="ü"/>
            </a:pPr>
            <a:r>
              <a:rPr lang="en-US" dirty="0"/>
              <a:t>This rising current sets up an electromagnetic field around the coil which resists this flow of current. When the capacitor, C is completely discharged the energy that was originally stored in the capacitor, C as an electrostatic field is now stored in the inductive coil, L as an electromagnetic field around the coils windings.</a:t>
            </a:r>
          </a:p>
        </p:txBody>
      </p:sp>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Basics of LC Oscillator Circuit or tank circuit</a:t>
            </a: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836569" y="832188"/>
            <a:ext cx="4824412" cy="1952625"/>
          </a:xfrm>
          <a:prstGeom prst="rect">
            <a:avLst/>
          </a:prstGeom>
        </p:spPr>
      </p:pic>
      <p:sp>
        <p:nvSpPr>
          <p:cNvPr id="7" name="TextBox 6"/>
          <p:cNvSpPr txBox="1"/>
          <p:nvPr/>
        </p:nvSpPr>
        <p:spPr>
          <a:xfrm>
            <a:off x="6667500" y="3330774"/>
            <a:ext cx="5162550" cy="3139321"/>
          </a:xfrm>
          <a:prstGeom prst="rect">
            <a:avLst/>
          </a:prstGeom>
          <a:noFill/>
          <a:ln w="15875">
            <a:solidFill>
              <a:schemeClr val="tx1"/>
            </a:solidFill>
          </a:ln>
        </p:spPr>
        <p:txBody>
          <a:bodyPr wrap="square" rtlCol="0">
            <a:spAutoFit/>
          </a:bodyPr>
          <a:lstStyle/>
          <a:p>
            <a:pPr marL="285750" indent="-285750" algn="just">
              <a:buFont typeface="Wingdings" panose="05000000000000000000" pitchFamily="2" charset="2"/>
              <a:buChar char="ü"/>
            </a:pPr>
            <a:r>
              <a:rPr lang="en-US" dirty="0"/>
              <a:t>As there is now no external voltage in the circuit to maintain the current within the coil, it starts to fall as the electromagnetic field begins to collapse. A back emf is induced in the coil (e = -</a:t>
            </a:r>
            <a:r>
              <a:rPr lang="en-US" dirty="0" err="1"/>
              <a:t>Ldi</a:t>
            </a:r>
            <a:r>
              <a:rPr lang="en-US" dirty="0"/>
              <a:t>/</a:t>
            </a:r>
            <a:r>
              <a:rPr lang="en-US" dirty="0" err="1"/>
              <a:t>dt</a:t>
            </a:r>
            <a:r>
              <a:rPr lang="en-US" dirty="0"/>
              <a:t>) keeping the current flowing in the original direction</a:t>
            </a:r>
            <a:r>
              <a:rPr lang="en-US" dirty="0" smtClean="0"/>
              <a:t>.</a:t>
            </a:r>
          </a:p>
          <a:p>
            <a:pPr marL="285750" indent="-285750" algn="just">
              <a:buFont typeface="Wingdings" panose="05000000000000000000" pitchFamily="2" charset="2"/>
              <a:buChar char="ü"/>
            </a:pPr>
            <a:r>
              <a:rPr lang="en-US" dirty="0"/>
              <a:t>This current charges up capacitor, C with the opposite polarity to its original charge. C continues to charge up until the current reduces to zero and the electromagnetic field of the coil has collapsed completely.</a:t>
            </a:r>
          </a:p>
        </p:txBody>
      </p:sp>
    </p:spTree>
    <p:extLst>
      <p:ext uri="{BB962C8B-B14F-4D97-AF65-F5344CB8AC3E}">
        <p14:creationId xmlns="" xmlns:p14="http://schemas.microsoft.com/office/powerpoint/2010/main" val="94995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Basics of LC Oscillator Circuit or tank circuit</a:t>
            </a: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9486900" y="735998"/>
            <a:ext cx="2631280" cy="1827593"/>
          </a:xfrm>
          <a:prstGeom prst="rect">
            <a:avLst/>
          </a:prstGeom>
        </p:spPr>
      </p:pic>
      <p:sp>
        <p:nvSpPr>
          <p:cNvPr id="7" name="TextBox 6"/>
          <p:cNvSpPr txBox="1"/>
          <p:nvPr/>
        </p:nvSpPr>
        <p:spPr>
          <a:xfrm>
            <a:off x="6772275" y="4710173"/>
            <a:ext cx="5162550" cy="1754326"/>
          </a:xfrm>
          <a:prstGeom prst="rect">
            <a:avLst/>
          </a:prstGeom>
          <a:noFill/>
          <a:ln w="15875">
            <a:solidFill>
              <a:schemeClr val="tx1"/>
            </a:solidFill>
          </a:ln>
        </p:spPr>
        <p:txBody>
          <a:bodyPr wrap="square" rtlCol="0">
            <a:spAutoFit/>
          </a:bodyPr>
          <a:lstStyle/>
          <a:p>
            <a:pPr marL="285750" indent="-285750" algn="just">
              <a:buFont typeface="Wingdings" panose="05000000000000000000" pitchFamily="2" charset="2"/>
              <a:buChar char="ü"/>
            </a:pPr>
            <a:r>
              <a:rPr lang="en-US"/>
              <a:t>Then in a practical LC circuit the amplitude of the oscillatory voltage decreases at each half cycle of oscillation and will eventually die away to zero. The oscillations are then said to be “damped” with the amount of damping being determined by the quality or Q-factor of the circuit.</a:t>
            </a:r>
            <a:endParaRPr lang="en-US" dirty="0"/>
          </a:p>
        </p:txBody>
      </p:sp>
      <p:sp>
        <p:nvSpPr>
          <p:cNvPr id="2" name="Rectangle 1"/>
          <p:cNvSpPr/>
          <p:nvPr/>
        </p:nvSpPr>
        <p:spPr>
          <a:xfrm>
            <a:off x="323850" y="832188"/>
            <a:ext cx="6096000" cy="5632311"/>
          </a:xfrm>
          <a:prstGeom prst="rect">
            <a:avLst/>
          </a:prstGeom>
          <a:ln w="19050">
            <a:solidFill>
              <a:schemeClr val="tx1"/>
            </a:solidFill>
          </a:ln>
        </p:spPr>
        <p:txBody>
          <a:bodyPr>
            <a:spAutoFit/>
          </a:bodyPr>
          <a:lstStyle/>
          <a:p>
            <a:pPr marL="285750" indent="-285750" algn="just">
              <a:buFont typeface="Wingdings" panose="05000000000000000000" pitchFamily="2" charset="2"/>
              <a:buChar char="ü"/>
            </a:pPr>
            <a:r>
              <a:rPr lang="en-US" dirty="0"/>
              <a:t>The energy originally introduced into the circuit through the switch, has been returned to the capacitor which again has an electrostatic voltage potential across it, although it is now of the opposite polarity. The capacitor now starts to discharge again back through the coil and the whole process is repeated. The polarity of the voltage changes as the energy is passed back and forth between the capacitor and inductor producing an AC type sinusoidal voltage and current waveform</a:t>
            </a:r>
            <a:r>
              <a:rPr lang="en-US" dirty="0" smtClean="0"/>
              <a:t>.</a:t>
            </a:r>
          </a:p>
          <a:p>
            <a:pPr marL="285750" indent="-285750" algn="just">
              <a:buFont typeface="Wingdings" panose="05000000000000000000" pitchFamily="2" charset="2"/>
              <a:buChar char="ü"/>
            </a:pPr>
            <a:endParaRPr lang="en-US" dirty="0"/>
          </a:p>
          <a:p>
            <a:pPr marL="285750" indent="-285750" algn="just">
              <a:buFont typeface="Wingdings" panose="05000000000000000000" pitchFamily="2" charset="2"/>
              <a:buChar char="ü"/>
            </a:pPr>
            <a:r>
              <a:rPr lang="en-US" dirty="0"/>
              <a:t>This process then forms the basis of an LC oscillators tank circuit and theoretically this cycling back and forth will continue indefinitely. However, things are not perfect and every time energy is transferred from the capacitor, C to inductor, L and back from L to C some energy losses occur which decay the oscillations to zero over time. Electrical energy is lost in the DC or real resistance of the inductors coil, in the dielectric of the capacitor, and in radiation from the circuit so the oscillation steadily decreases until they die away completely and the process stops</a:t>
            </a:r>
            <a:r>
              <a:rPr lang="en-US" dirty="0" smtClean="0"/>
              <a:t>.</a:t>
            </a:r>
            <a:endParaRPr lang="en-US" dirty="0"/>
          </a:p>
        </p:txBody>
      </p:sp>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419850" y="739554"/>
            <a:ext cx="3438525" cy="3648075"/>
          </a:xfrm>
          <a:prstGeom prst="rect">
            <a:avLst/>
          </a:prstGeom>
        </p:spPr>
      </p:pic>
    </p:spTree>
    <p:extLst>
      <p:ext uri="{BB962C8B-B14F-4D97-AF65-F5344CB8AC3E}">
        <p14:creationId xmlns="" xmlns:p14="http://schemas.microsoft.com/office/powerpoint/2010/main" val="1858886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Resonance in LC circuit</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810500" y="1328737"/>
            <a:ext cx="3848100" cy="2867025"/>
          </a:xfrm>
          <a:prstGeom prst="rect">
            <a:avLst/>
          </a:prstGeom>
        </p:spPr>
      </p:pic>
      <mc:AlternateContent xmlns:mc="http://schemas.openxmlformats.org/markup-compatibility/2006">
        <mc:Choice xmlns="" xmlns:a14="http://schemas.microsoft.com/office/drawing/2010/main" Requires="a14">
          <p:sp>
            <p:nvSpPr>
              <p:cNvPr id="8" name="Rectangle 7"/>
              <p:cNvSpPr/>
              <p:nvPr/>
            </p:nvSpPr>
            <p:spPr>
              <a:xfrm>
                <a:off x="428624" y="805816"/>
                <a:ext cx="7153276" cy="5650586"/>
              </a:xfrm>
              <a:prstGeom prst="rect">
                <a:avLst/>
              </a:prstGeom>
              <a:ln w="15875">
                <a:solidFill>
                  <a:schemeClr val="tx1"/>
                </a:solidFill>
              </a:ln>
            </p:spPr>
            <p:txBody>
              <a:bodyPr wrap="square">
                <a:spAutoFit/>
              </a:bodyPr>
              <a:lstStyle/>
              <a:p>
                <a:pPr marL="285750" indent="-285750" algn="just">
                  <a:buFont typeface="Wingdings" panose="05000000000000000000" pitchFamily="2" charset="2"/>
                  <a:buChar char="ü"/>
                </a:pPr>
                <a:r>
                  <a:rPr lang="en-US" dirty="0" smtClean="0"/>
                  <a:t>The frequency of the oscillatory voltage depends upon the value of the inductance and capacitance in the LC tank circuit. We now know that for resonance to occur in the tank circuit, there must be a frequency point were the value of XC, the capacitive reactance is the same as the value of XL, the inductive reactance ( XL = XC ) and which will therefore cancel out each other out leaving only the DC resistance in the circuit to oppose the flow of current</a:t>
                </a:r>
              </a:p>
              <a:p>
                <a:pPr algn="just"/>
                <a:endParaRPr lang="en-US" dirty="0"/>
              </a:p>
              <a:p>
                <a:pPr marL="285750" indent="-285750" algn="just">
                  <a:buFont typeface="Wingdings" panose="05000000000000000000" pitchFamily="2" charset="2"/>
                  <a:buChar char="ü"/>
                </a:pPr>
                <a:r>
                  <a:rPr lang="en-US" dirty="0"/>
                  <a:t>If we now place the curve for inductive reactance of the inductor on top of the curve for capacitive reactance of the capacitor so that both curves are on the same frequency axes, the point of intersection will give us the resonance frequency point, </a:t>
                </a:r>
                <a:r>
                  <a:rPr lang="en-US" dirty="0" smtClean="0"/>
                  <a:t>as </a:t>
                </a:r>
                <a:r>
                  <a:rPr lang="en-US" dirty="0"/>
                  <a:t>shown </a:t>
                </a:r>
                <a:r>
                  <a:rPr lang="en-US" dirty="0" smtClean="0"/>
                  <a:t>in the figure. </a:t>
                </a:r>
              </a:p>
              <a:p>
                <a:pPr marL="285750" indent="-285750" algn="just">
                  <a:buFont typeface="Wingdings" panose="05000000000000000000" pitchFamily="2" charset="2"/>
                  <a:buChar char="ü"/>
                </a:pPr>
                <a:endParaRPr lang="en-US" dirty="0"/>
              </a:p>
              <a:p>
                <a:pPr marL="285750" indent="-285750" algn="just">
                  <a:buFont typeface="Wingdings" panose="05000000000000000000" pitchFamily="2" charset="2"/>
                  <a:buChar char="ü"/>
                </a:pPr>
                <a14:m>
                  <m:oMath xmlns:m="http://schemas.openxmlformats.org/officeDocument/2006/math">
                    <m:r>
                      <m:rPr>
                        <m:sty m:val="p"/>
                      </m:rPr>
                      <a:rPr lang="en-US" b="0" i="0" smtClean="0">
                        <a:latin typeface="Cambria Math" panose="02040503050406030204" pitchFamily="18" charset="0"/>
                      </a:rPr>
                      <m:t>Inductive</m:t>
                    </m:r>
                    <m:r>
                      <a:rPr lang="en-US" b="0" i="0" smtClean="0">
                        <a:latin typeface="Cambria Math" panose="02040503050406030204" pitchFamily="18" charset="0"/>
                      </a:rPr>
                      <m:t> </m:t>
                    </m:r>
                    <m:r>
                      <m:rPr>
                        <m:sty m:val="p"/>
                      </m:rPr>
                      <a:rPr lang="en-US" b="0" i="0" smtClean="0">
                        <a:latin typeface="Cambria Math" panose="02040503050406030204" pitchFamily="18" charset="0"/>
                      </a:rPr>
                      <m:t>Reactance</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𝐿</m:t>
                        </m:r>
                      </m:sub>
                    </m:sSub>
                    <m:r>
                      <a:rPr lang="en-US" b="0" i="1" smtClean="0">
                        <a:latin typeface="Cambria Math" panose="02040503050406030204" pitchFamily="18" charset="0"/>
                      </a:rPr>
                      <m:t>=</m:t>
                    </m:r>
                    <m:r>
                      <a:rPr lang="en-US" b="0" i="1" smtClean="0">
                        <a:latin typeface="Cambria Math" panose="02040503050406030204" pitchFamily="18" charset="0"/>
                      </a:rPr>
                      <m:t>𝜔</m:t>
                    </m:r>
                    <m:r>
                      <a:rPr lang="en-US" b="0" i="1" smtClean="0">
                        <a:latin typeface="Cambria Math" panose="02040503050406030204" pitchFamily="18" charset="0"/>
                      </a:rPr>
                      <m:t>𝐿</m:t>
                    </m:r>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𝑓𝐿</m:t>
                    </m:r>
                  </m:oMath>
                </a14:m>
                <a:endParaRPr lang="en-US" dirty="0" smtClean="0"/>
              </a:p>
              <a:p>
                <a:pPr algn="just"/>
                <a:r>
                  <a:rPr lang="en-US" dirty="0" smtClean="0"/>
                  <a:t/>
                </a:r>
                <a14:m>
                  <m:oMath xmlns:m="http://schemas.openxmlformats.org/officeDocument/2006/math">
                    <m:r>
                      <m:rPr>
                        <m:sty m:val="p"/>
                      </m:rPr>
                      <a:rPr lang="en-US" b="0" i="0" smtClean="0">
                        <a:latin typeface="Cambria Math" panose="02040503050406030204" pitchFamily="18" charset="0"/>
                      </a:rPr>
                      <m:t>Capacitative</m:t>
                    </m:r>
                    <m:r>
                      <a:rPr lang="en-US">
                        <a:latin typeface="Cambria Math" panose="02040503050406030204" pitchFamily="18" charset="0"/>
                      </a:rPr>
                      <m:t> </m:t>
                    </m:r>
                    <m:r>
                      <m:rPr>
                        <m:sty m:val="p"/>
                      </m:rPr>
                      <a:rPr lang="en-US">
                        <a:latin typeface="Cambria Math" panose="02040503050406030204" pitchFamily="18" charset="0"/>
                      </a:rPr>
                      <m:t>Reactance</m:t>
                    </m:r>
                    <m:r>
                      <a:rPr lang="en-US">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𝐶</m:t>
                        </m:r>
                      </m:sub>
                    </m:s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𝜔</m:t>
                    </m:r>
                    <m:r>
                      <a:rPr lang="en-US" b="0" i="1" smtClean="0">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2</m:t>
                    </m:r>
                    <m:r>
                      <a:rPr lang="en-US" i="1">
                        <a:latin typeface="Cambria Math" panose="02040503050406030204" pitchFamily="18" charset="0"/>
                      </a:rPr>
                      <m:t>𝜋</m:t>
                    </m:r>
                    <m:r>
                      <a:rPr lang="en-US" i="1">
                        <a:latin typeface="Cambria Math" panose="02040503050406030204" pitchFamily="18" charset="0"/>
                      </a:rPr>
                      <m:t>𝑓𝐶</m:t>
                    </m:r>
                  </m:oMath>
                </a14:m>
                <a:endParaRPr lang="en-US" dirty="0" smtClean="0"/>
              </a:p>
              <a:p>
                <a:pPr algn="just"/>
                <a:r>
                  <a:rPr lang="en-US" dirty="0"/>
                  <a:t/>
                </a:r>
                <a:r>
                  <a:rPr lang="en-US" dirty="0" smtClean="0"/>
                  <a:t>    At resonance</a:t>
                </a:r>
              </a:p>
              <a:p>
                <a:pPr algn="just"/>
                <a:r>
                  <a:rPr lang="en-US" dirty="0" smtClean="0"/>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𝐶</m:t>
                        </m:r>
                      </m:sub>
                    </m:sSub>
                  </m:oMath>
                </a14:m>
                <a:endParaRPr lang="en-US" dirty="0" smtClean="0"/>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𝜋</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𝐿𝐶</m:t>
                              </m:r>
                            </m:e>
                          </m:rad>
                        </m:den>
                      </m:f>
                    </m:oMath>
                  </m:oMathPara>
                </a14:m>
                <a:endParaRPr lang="en-US" dirty="0" smtClean="0"/>
              </a:p>
              <a:p>
                <a:pPr algn="just"/>
                <a:endParaRPr lang="en-US" dirty="0" smtClean="0"/>
              </a:p>
            </p:txBody>
          </p:sp>
        </mc:Choice>
        <mc:Fallback>
          <p:sp>
            <p:nvSpPr>
              <p:cNvPr id="8" name="Rectangle 7"/>
              <p:cNvSpPr>
                <a:spLocks noRot="1" noChangeAspect="1" noMove="1" noResize="1" noEditPoints="1" noAdjustHandles="1" noChangeArrowheads="1" noChangeShapeType="1" noTextEdit="1"/>
              </p:cNvSpPr>
              <p:nvPr/>
            </p:nvSpPr>
            <p:spPr>
              <a:xfrm>
                <a:off x="428624" y="805816"/>
                <a:ext cx="7153276" cy="5650586"/>
              </a:xfrm>
              <a:prstGeom prst="rect">
                <a:avLst/>
              </a:prstGeom>
              <a:blipFill rotWithShape="0">
                <a:blip r:embed="rId3"/>
                <a:stretch>
                  <a:fillRect l="-425" t="-430" r="-510"/>
                </a:stretch>
              </a:blipFill>
              <a:ln w="15875">
                <a:solidFill>
                  <a:schemeClr val="tx1"/>
                </a:solidFill>
              </a:ln>
            </p:spPr>
            <p:txBody>
              <a:bodyPr/>
              <a:lstStyle/>
              <a:p>
                <a:r>
                  <a:rPr lang="en-US">
                    <a:noFill/>
                  </a:rPr>
                  <a:t> </a:t>
                </a:r>
              </a:p>
            </p:txBody>
          </p:sp>
        </mc:Fallback>
      </mc:AlternateContent>
      <p:sp>
        <p:nvSpPr>
          <p:cNvPr id="9" name="Rectangle 8"/>
          <p:cNvSpPr/>
          <p:nvPr/>
        </p:nvSpPr>
        <p:spPr>
          <a:xfrm>
            <a:off x="7581900" y="4700111"/>
            <a:ext cx="3800475" cy="1477328"/>
          </a:xfrm>
          <a:prstGeom prst="rect">
            <a:avLst/>
          </a:prstGeom>
        </p:spPr>
        <p:txBody>
          <a:bodyPr wrap="square">
            <a:spAutoFit/>
          </a:bodyPr>
          <a:lstStyle/>
          <a:p>
            <a:endParaRPr lang="en-US" dirty="0"/>
          </a:p>
          <a:p>
            <a:r>
              <a:rPr lang="en-US" dirty="0"/>
              <a:t>    Where:</a:t>
            </a:r>
          </a:p>
          <a:p>
            <a:r>
              <a:rPr lang="en-US" dirty="0"/>
              <a:t>    L is the Inductance in Henries</a:t>
            </a:r>
          </a:p>
          <a:p>
            <a:r>
              <a:rPr lang="en-US" dirty="0"/>
              <a:t>    C is the Capacitance in Farads</a:t>
            </a:r>
          </a:p>
          <a:p>
            <a:r>
              <a:rPr lang="en-US" dirty="0"/>
              <a:t>    </a:t>
            </a:r>
            <a:r>
              <a:rPr lang="en-US" dirty="0" smtClean="0"/>
              <a:t>ƒ </a:t>
            </a:r>
            <a:r>
              <a:rPr lang="en-US" dirty="0"/>
              <a:t>is the Output Frequency in Hertz</a:t>
            </a:r>
          </a:p>
        </p:txBody>
      </p:sp>
    </p:spTree>
    <p:extLst>
      <p:ext uri="{BB962C8B-B14F-4D97-AF65-F5344CB8AC3E}">
        <p14:creationId xmlns="" xmlns:p14="http://schemas.microsoft.com/office/powerpoint/2010/main" val="202419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5" y="676811"/>
            <a:ext cx="6096000" cy="4801314"/>
          </a:xfrm>
          <a:prstGeom prst="rect">
            <a:avLst/>
          </a:prstGeom>
          <a:ln w="19050">
            <a:solidFill>
              <a:srgbClr val="7030A0"/>
            </a:solidFill>
          </a:ln>
        </p:spPr>
        <p:txBody>
          <a:bodyPr>
            <a:spAutoFit/>
          </a:bodyPr>
          <a:lstStyle/>
          <a:p>
            <a:pPr marL="285750" indent="-285750" algn="just">
              <a:buFont typeface="Wingdings" panose="05000000000000000000" pitchFamily="2" charset="2"/>
              <a:buChar char="ü"/>
            </a:pPr>
            <a:r>
              <a:rPr lang="en-US" dirty="0"/>
              <a:t>To keep the oscillations going in an LC tank circuit, we have to replace all the energy lost in each oscillation and also maintain the amplitude of these oscillations at a constant level. The amount of energy replaced must therefore be equal to the energy lost during each </a:t>
            </a:r>
            <a:r>
              <a:rPr lang="en-US" dirty="0" smtClean="0"/>
              <a:t>cycle. </a:t>
            </a:r>
          </a:p>
          <a:p>
            <a:pPr marL="285750" indent="-285750" algn="just">
              <a:buFont typeface="Wingdings" panose="05000000000000000000" pitchFamily="2" charset="2"/>
              <a:buChar char="ü"/>
            </a:pPr>
            <a:endParaRPr lang="en-US" dirty="0"/>
          </a:p>
          <a:p>
            <a:pPr marL="285750" indent="-285750" algn="just">
              <a:buFont typeface="Wingdings" panose="05000000000000000000" pitchFamily="2" charset="2"/>
              <a:buChar char="ü"/>
            </a:pPr>
            <a:r>
              <a:rPr lang="en-US" dirty="0"/>
              <a:t>If the energy replaced is too large the amplitude would increase until clipping of the supply rails occurs. Alternatively, if the amount of energy replaced is too small the amplitude would eventually decrease to zero over time and the oscillations would stop</a:t>
            </a:r>
            <a:r>
              <a:rPr lang="en-US" dirty="0" smtClean="0"/>
              <a:t>.</a:t>
            </a:r>
          </a:p>
          <a:p>
            <a:pPr marL="285750" indent="-285750" algn="just">
              <a:buFont typeface="Wingdings" panose="05000000000000000000" pitchFamily="2" charset="2"/>
              <a:buChar char="ü"/>
            </a:pPr>
            <a:endParaRPr lang="en-US" dirty="0"/>
          </a:p>
          <a:p>
            <a:pPr marL="285750" indent="-285750" algn="just">
              <a:buFont typeface="Wingdings" panose="05000000000000000000" pitchFamily="2" charset="2"/>
              <a:buChar char="ü"/>
            </a:pPr>
            <a:r>
              <a:rPr lang="en-US" dirty="0"/>
              <a:t>The simplest way of replacing this lost energy is to take part of the output from the LC tank circuit, amplify it and then feed it back into the LC circuit again. This process can be achieved using a voltage amplifier using an op-amp, FET or bipolar transistor as its active device.</a:t>
            </a:r>
          </a:p>
        </p:txBody>
      </p:sp>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Tackling the losses in LC circuit</a:t>
            </a:r>
          </a:p>
        </p:txBody>
      </p:sp>
      <p:sp>
        <p:nvSpPr>
          <p:cNvPr id="6" name="Rectangle 5"/>
          <p:cNvSpPr/>
          <p:nvPr/>
        </p:nvSpPr>
        <p:spPr>
          <a:xfrm>
            <a:off x="6686550" y="676811"/>
            <a:ext cx="5238750" cy="3693319"/>
          </a:xfrm>
          <a:prstGeom prst="rect">
            <a:avLst/>
          </a:prstGeom>
          <a:ln w="19050">
            <a:solidFill>
              <a:srgbClr val="7030A0"/>
            </a:solidFill>
          </a:ln>
        </p:spPr>
        <p:txBody>
          <a:bodyPr wrap="square">
            <a:spAutoFit/>
          </a:bodyPr>
          <a:lstStyle/>
          <a:p>
            <a:pPr marL="285750" indent="-285750" algn="just">
              <a:buFont typeface="Wingdings" panose="05000000000000000000" pitchFamily="2" charset="2"/>
              <a:buChar char="ü"/>
            </a:pPr>
            <a:r>
              <a:rPr lang="en-US" dirty="0"/>
              <a:t>To produce a constant oscillation, the level of the energy fed back to the LC network must be accurately controlled. Then there must be some form of automatic amplitude or gain control when the amplitude tries to vary from a reference voltage either up or down</a:t>
            </a:r>
            <a:r>
              <a:rPr lang="en-US" dirty="0" smtClean="0"/>
              <a:t>.</a:t>
            </a:r>
          </a:p>
          <a:p>
            <a:pPr marL="285750" indent="-285750" algn="just">
              <a:buFont typeface="Wingdings" panose="05000000000000000000" pitchFamily="2" charset="2"/>
              <a:buChar char="ü"/>
            </a:pPr>
            <a:endParaRPr lang="en-US" dirty="0"/>
          </a:p>
          <a:p>
            <a:pPr marL="285750" indent="-285750" algn="just">
              <a:buFont typeface="Wingdings" panose="05000000000000000000" pitchFamily="2" charset="2"/>
              <a:buChar char="ü"/>
            </a:pPr>
            <a:r>
              <a:rPr lang="en-US" dirty="0"/>
              <a:t>To maintain a stable oscillation the overall gain of the circuit must be equal to one or unity. Any less and the oscillations will not start or die away to zero, any more the oscillations will occur but the amplitude will become clipped by the supply rails causing distortion. Consider the circuit below.</a:t>
            </a:r>
          </a:p>
        </p:txBody>
      </p:sp>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848600" y="4669155"/>
            <a:ext cx="3073465" cy="1968154"/>
          </a:xfrm>
          <a:prstGeom prst="rect">
            <a:avLst/>
          </a:prstGeom>
        </p:spPr>
      </p:pic>
      <p:grpSp>
        <p:nvGrpSpPr>
          <p:cNvPr id="10" name="Group 9"/>
          <p:cNvGrpSpPr/>
          <p:nvPr/>
        </p:nvGrpSpPr>
        <p:grpSpPr>
          <a:xfrm>
            <a:off x="589241" y="5508605"/>
            <a:ext cx="5431868" cy="1168244"/>
            <a:chOff x="1254682" y="5522533"/>
            <a:chExt cx="5431868" cy="1168244"/>
          </a:xfrm>
        </p:grpSpPr>
        <p:pic>
          <p:nvPicPr>
            <p:cNvPr id="8" name="Picture 7"/>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286250" y="5522533"/>
              <a:ext cx="2400300" cy="1168244"/>
            </a:xfrm>
            <a:prstGeom prst="rect">
              <a:avLst/>
            </a:prstGeom>
          </p:spPr>
        </p:pic>
        <p:sp>
          <p:nvSpPr>
            <p:cNvPr id="9" name="TextBox 8"/>
            <p:cNvSpPr txBox="1"/>
            <p:nvPr/>
          </p:nvSpPr>
          <p:spPr>
            <a:xfrm>
              <a:off x="1254682" y="5937378"/>
              <a:ext cx="3126818" cy="338554"/>
            </a:xfrm>
            <a:prstGeom prst="rect">
              <a:avLst/>
            </a:prstGeom>
            <a:noFill/>
          </p:spPr>
          <p:txBody>
            <a:bodyPr wrap="none" rtlCol="0">
              <a:spAutoFit/>
            </a:bodyPr>
            <a:lstStyle/>
            <a:p>
              <a:r>
                <a:rPr lang="en-US" sz="1600" b="1" dirty="0" smtClean="0"/>
                <a:t>Action of an amplifier is to amplify</a:t>
              </a:r>
              <a:endParaRPr lang="en-US" sz="1600" b="1" dirty="0"/>
            </a:p>
          </p:txBody>
        </p:sp>
      </p:grpSp>
    </p:spTree>
    <p:extLst>
      <p:ext uri="{BB962C8B-B14F-4D97-AF65-F5344CB8AC3E}">
        <p14:creationId xmlns="" xmlns:p14="http://schemas.microsoft.com/office/powerpoint/2010/main" val="380908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740" y="940037"/>
            <a:ext cx="6588808" cy="5632311"/>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smtClean="0"/>
              <a:t>When the rod is placed inside a magnetic coil carrying alternating current, it suffers a change in length for each half cycle of the alternating current. It means the rod vibrates at a frequency twice than that of the frequency of AC.  Usually the amplitude of vibrations are small, but these can be enhanced by achieving the resonance condition i.e. by matching the frequency of the alternating current with the natural frequency of the material of the rod.  </a:t>
            </a:r>
          </a:p>
          <a:p>
            <a:pPr marL="285750" indent="-285750" algn="just">
              <a:buFont typeface="Wingdings" panose="05000000000000000000" pitchFamily="2" charset="2"/>
              <a:buChar char="ü"/>
            </a:pPr>
            <a:endParaRPr lang="en-US" dirty="0"/>
          </a:p>
          <a:p>
            <a:pPr marL="285750" indent="-285750" algn="just">
              <a:buFont typeface="Wingdings" panose="05000000000000000000" pitchFamily="2" charset="2"/>
              <a:buChar char="ü"/>
            </a:pPr>
            <a:r>
              <a:rPr lang="en-US" dirty="0" smtClean="0"/>
              <a:t>The experimental arrangement was designed by G. W. Pierce. The rod is clamped in the middle. L1 and L2 are the two coils wound on the rod. The diameter of the coils is greater than that of the rod, so that, the rod can move freely length wise. Coil L1 is forming a tuned circuit with the variable capacitor C1. which is connected to the collector of the transistor. The coil L2 is connected to the base. The frequency of oscillatory circuit is determined by the values of L1 and C1. If the frequency of the tuned circuit becomes equal to the natural frequency of the rod, then the longitudinal oscillations are set up and ultrasonic waves are produced in the surrounding medium. </a:t>
            </a:r>
            <a:endParaRPr lang="en-US" dirty="0"/>
          </a:p>
        </p:txBody>
      </p:sp>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Magnetostriction Method</a:t>
            </a:r>
          </a:p>
        </p:txBody>
      </p:sp>
      <p:grpSp>
        <p:nvGrpSpPr>
          <p:cNvPr id="6" name="Group 5"/>
          <p:cNvGrpSpPr/>
          <p:nvPr/>
        </p:nvGrpSpPr>
        <p:grpSpPr>
          <a:xfrm>
            <a:off x="7143750" y="940038"/>
            <a:ext cx="4943474" cy="3547608"/>
            <a:chOff x="6412729" y="1266157"/>
            <a:chExt cx="5143500" cy="2924175"/>
          </a:xfrm>
        </p:grpSpPr>
        <p:pic>
          <p:nvPicPr>
            <p:cNvPr id="7" name="Picture 6"/>
            <p:cNvPicPr>
              <a:picLocks noChangeAspect="1"/>
            </p:cNvPicPr>
            <p:nvPr/>
          </p:nvPicPr>
          <p:blipFill>
            <a:blip r:embed="rId2"/>
            <a:stretch>
              <a:fillRect/>
            </a:stretch>
          </p:blipFill>
          <p:spPr>
            <a:xfrm>
              <a:off x="6412729" y="1266157"/>
              <a:ext cx="5143500" cy="2924175"/>
            </a:xfrm>
            <a:prstGeom prst="rect">
              <a:avLst/>
            </a:prstGeom>
          </p:spPr>
        </p:pic>
        <p:sp>
          <p:nvSpPr>
            <p:cNvPr id="8" name="TextBox 7"/>
            <p:cNvSpPr txBox="1"/>
            <p:nvPr/>
          </p:nvSpPr>
          <p:spPr>
            <a:xfrm>
              <a:off x="7870677" y="1683521"/>
              <a:ext cx="399468" cy="369332"/>
            </a:xfrm>
            <a:prstGeom prst="rect">
              <a:avLst/>
            </a:prstGeom>
            <a:noFill/>
          </p:spPr>
          <p:txBody>
            <a:bodyPr wrap="none" rtlCol="0">
              <a:spAutoFit/>
            </a:bodyPr>
            <a:lstStyle/>
            <a:p>
              <a:r>
                <a:rPr lang="en-US" dirty="0" smtClean="0"/>
                <a:t>L2</a:t>
              </a:r>
              <a:endParaRPr lang="en-US" baseline="-25000" dirty="0"/>
            </a:p>
          </p:txBody>
        </p:sp>
        <p:sp>
          <p:nvSpPr>
            <p:cNvPr id="9" name="TextBox 8"/>
            <p:cNvSpPr txBox="1"/>
            <p:nvPr/>
          </p:nvSpPr>
          <p:spPr>
            <a:xfrm>
              <a:off x="9604049" y="1683521"/>
              <a:ext cx="399468" cy="369332"/>
            </a:xfrm>
            <a:prstGeom prst="rect">
              <a:avLst/>
            </a:prstGeom>
            <a:noFill/>
          </p:spPr>
          <p:txBody>
            <a:bodyPr wrap="none" rtlCol="0">
              <a:spAutoFit/>
            </a:bodyPr>
            <a:lstStyle/>
            <a:p>
              <a:r>
                <a:rPr lang="en-US" dirty="0" smtClean="0"/>
                <a:t>L1</a:t>
              </a:r>
              <a:endParaRPr lang="en-US" baseline="-25000" dirty="0"/>
            </a:p>
          </p:txBody>
        </p:sp>
      </p:grpSp>
      <p:sp>
        <p:nvSpPr>
          <p:cNvPr id="10" name="TextBox 9"/>
          <p:cNvSpPr txBox="1"/>
          <p:nvPr/>
        </p:nvSpPr>
        <p:spPr>
          <a:xfrm>
            <a:off x="7010400" y="4349032"/>
            <a:ext cx="5210174" cy="646331"/>
          </a:xfrm>
          <a:prstGeom prst="rect">
            <a:avLst/>
          </a:prstGeom>
          <a:noFill/>
        </p:spPr>
        <p:txBody>
          <a:bodyPr wrap="square" rtlCol="0">
            <a:spAutoFit/>
          </a:bodyPr>
          <a:lstStyle/>
          <a:p>
            <a:r>
              <a:rPr lang="en-US" dirty="0" smtClean="0"/>
              <a:t>The clamps tend to avoid any vertical vibration of the rod in order to make it vibrate only along the length.</a:t>
            </a:r>
            <a:endParaRPr lang="en-US" dirty="0"/>
          </a:p>
        </p:txBody>
      </p:sp>
    </p:spTree>
    <p:extLst>
      <p:ext uri="{BB962C8B-B14F-4D97-AF65-F5344CB8AC3E}">
        <p14:creationId xmlns="" xmlns:p14="http://schemas.microsoft.com/office/powerpoint/2010/main" val="203815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Magnetostriction Method</a:t>
            </a:r>
          </a:p>
        </p:txBody>
      </p:sp>
      <p:grpSp>
        <p:nvGrpSpPr>
          <p:cNvPr id="5" name="Group 4"/>
          <p:cNvGrpSpPr/>
          <p:nvPr/>
        </p:nvGrpSpPr>
        <p:grpSpPr>
          <a:xfrm>
            <a:off x="6913548" y="1257611"/>
            <a:ext cx="5143500" cy="2924175"/>
            <a:chOff x="6412729" y="1266157"/>
            <a:chExt cx="5143500" cy="2924175"/>
          </a:xfrm>
        </p:grpSpPr>
        <p:pic>
          <p:nvPicPr>
            <p:cNvPr id="6" name="Picture 5"/>
            <p:cNvPicPr>
              <a:picLocks noChangeAspect="1"/>
            </p:cNvPicPr>
            <p:nvPr/>
          </p:nvPicPr>
          <p:blipFill>
            <a:blip r:embed="rId2"/>
            <a:stretch>
              <a:fillRect/>
            </a:stretch>
          </p:blipFill>
          <p:spPr>
            <a:xfrm>
              <a:off x="6412729" y="1266157"/>
              <a:ext cx="5143500" cy="2924175"/>
            </a:xfrm>
            <a:prstGeom prst="rect">
              <a:avLst/>
            </a:prstGeom>
          </p:spPr>
        </p:pic>
        <p:sp>
          <p:nvSpPr>
            <p:cNvPr id="7" name="TextBox 6"/>
            <p:cNvSpPr txBox="1"/>
            <p:nvPr/>
          </p:nvSpPr>
          <p:spPr>
            <a:xfrm>
              <a:off x="7870677" y="1683521"/>
              <a:ext cx="399468" cy="369332"/>
            </a:xfrm>
            <a:prstGeom prst="rect">
              <a:avLst/>
            </a:prstGeom>
            <a:noFill/>
          </p:spPr>
          <p:txBody>
            <a:bodyPr wrap="none" rtlCol="0">
              <a:spAutoFit/>
            </a:bodyPr>
            <a:lstStyle/>
            <a:p>
              <a:r>
                <a:rPr lang="en-US" dirty="0" smtClean="0"/>
                <a:t>L2</a:t>
              </a:r>
              <a:endParaRPr lang="en-US" baseline="-25000" dirty="0"/>
            </a:p>
          </p:txBody>
        </p:sp>
        <p:sp>
          <p:nvSpPr>
            <p:cNvPr id="8" name="TextBox 7"/>
            <p:cNvSpPr txBox="1"/>
            <p:nvPr/>
          </p:nvSpPr>
          <p:spPr>
            <a:xfrm>
              <a:off x="9604049" y="1683521"/>
              <a:ext cx="399468" cy="369332"/>
            </a:xfrm>
            <a:prstGeom prst="rect">
              <a:avLst/>
            </a:prstGeom>
            <a:noFill/>
          </p:spPr>
          <p:txBody>
            <a:bodyPr wrap="none" rtlCol="0">
              <a:spAutoFit/>
            </a:bodyPr>
            <a:lstStyle/>
            <a:p>
              <a:r>
                <a:rPr lang="en-US" dirty="0" smtClean="0"/>
                <a:t>L1</a:t>
              </a:r>
              <a:endParaRPr lang="en-US" baseline="-25000" dirty="0"/>
            </a:p>
          </p:txBody>
        </p:sp>
      </p:grpSp>
      <p:sp>
        <p:nvSpPr>
          <p:cNvPr id="9" name="TextBox 8"/>
          <p:cNvSpPr txBox="1"/>
          <p:nvPr/>
        </p:nvSpPr>
        <p:spPr>
          <a:xfrm>
            <a:off x="760575" y="863126"/>
            <a:ext cx="5682953" cy="341632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smtClean="0"/>
              <a:t>The current flowing in the circuit can be determined by the milliammeter connected across the coil L1.  </a:t>
            </a:r>
          </a:p>
          <a:p>
            <a:pPr marL="285750" indent="-285750" algn="just">
              <a:buFont typeface="Wingdings" panose="05000000000000000000" pitchFamily="2" charset="2"/>
              <a:buChar char="ü"/>
            </a:pPr>
            <a:endParaRPr lang="en-US" dirty="0"/>
          </a:p>
          <a:p>
            <a:pPr marL="285750" indent="-285750" algn="just">
              <a:buFont typeface="Wingdings" panose="05000000000000000000" pitchFamily="2" charset="2"/>
              <a:buChar char="ü"/>
            </a:pPr>
            <a:r>
              <a:rPr lang="en-US" dirty="0" smtClean="0"/>
              <a:t>The necessary biasing i.e. the emitter as forward biased and the collector as reversed biased for NPN transistor can be achieved by the battery connected between the emitter and the collector of the transistor. </a:t>
            </a:r>
          </a:p>
          <a:p>
            <a:pPr marL="285750" indent="-285750" algn="just">
              <a:buFont typeface="Wingdings" panose="05000000000000000000" pitchFamily="2" charset="2"/>
              <a:buChar char="ü"/>
            </a:pPr>
            <a:endParaRPr lang="en-US" dirty="0"/>
          </a:p>
          <a:p>
            <a:pPr marL="285750" indent="-285750" algn="just">
              <a:buFont typeface="Wingdings" panose="05000000000000000000" pitchFamily="2" charset="2"/>
              <a:buChar char="ü"/>
            </a:pPr>
            <a:r>
              <a:rPr lang="en-US" dirty="0" smtClean="0"/>
              <a:t>The alternating current passing through the coil L1 causes a corresponding change in the magnetization of the rod and hence the rod starts vibrating due to magnetostriction. </a:t>
            </a:r>
            <a:endParaRPr lang="en-US" dirty="0"/>
          </a:p>
        </p:txBody>
      </p:sp>
      <p:sp>
        <p:nvSpPr>
          <p:cNvPr id="10" name="Rectangle 9"/>
          <p:cNvSpPr/>
          <p:nvPr/>
        </p:nvSpPr>
        <p:spPr>
          <a:xfrm>
            <a:off x="760574" y="4383148"/>
            <a:ext cx="10639515" cy="1477328"/>
          </a:xfrm>
          <a:prstGeom prst="rect">
            <a:avLst/>
          </a:prstGeom>
        </p:spPr>
        <p:txBody>
          <a:bodyPr wrap="square">
            <a:spAutoFit/>
          </a:bodyPr>
          <a:lstStyle/>
          <a:p>
            <a:pPr marL="285750" indent="-285750" algn="just">
              <a:buFont typeface="Wingdings" panose="05000000000000000000" pitchFamily="2" charset="2"/>
              <a:buChar char="ü"/>
            </a:pPr>
            <a:r>
              <a:rPr lang="en-US" dirty="0"/>
              <a:t>Due to converse magnetostriction effect an </a:t>
            </a:r>
            <a:r>
              <a:rPr lang="en-US" dirty="0" smtClean="0"/>
              <a:t>emf </a:t>
            </a:r>
            <a:r>
              <a:rPr lang="en-US" dirty="0"/>
              <a:t>is induced in the coil L2. This induced </a:t>
            </a:r>
            <a:r>
              <a:rPr lang="en-US" dirty="0" smtClean="0"/>
              <a:t>emf </a:t>
            </a:r>
            <a:r>
              <a:rPr lang="en-US" dirty="0"/>
              <a:t>is fed to the base of the transistor, which act as feedback continuously. In this way current is built up in the transistor and the vibration of the rod is maintained. When the frequency of the oscillatory circuit matches with the natural frequency of the vibrating rod, resonance occurs</a:t>
            </a:r>
            <a:r>
              <a:rPr lang="en-US" dirty="0" smtClean="0"/>
              <a:t>. At resonance the rod vibrates longitudinally with larger amplitude and produces ultrasonic waves of high frequency along both the ends of the rod.   </a:t>
            </a:r>
            <a:endParaRPr lang="en-US" dirty="0"/>
          </a:p>
        </p:txBody>
      </p:sp>
    </p:spTree>
    <p:extLst>
      <p:ext uri="{BB962C8B-B14F-4D97-AF65-F5344CB8AC3E}">
        <p14:creationId xmlns="" xmlns:p14="http://schemas.microsoft.com/office/powerpoint/2010/main" val="85236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Magnetostriction Method</a:t>
            </a:r>
          </a:p>
        </p:txBody>
      </p:sp>
      <mc:AlternateContent xmlns:mc="http://schemas.openxmlformats.org/markup-compatibility/2006">
        <mc:Choice xmlns="" xmlns:a14="http://schemas.microsoft.com/office/drawing/2010/main" Requires="a14">
          <p:sp>
            <p:nvSpPr>
              <p:cNvPr id="5" name="Rectangle 4"/>
              <p:cNvSpPr/>
              <p:nvPr/>
            </p:nvSpPr>
            <p:spPr>
              <a:xfrm>
                <a:off x="1609725" y="798731"/>
                <a:ext cx="9401175" cy="5412764"/>
              </a:xfrm>
              <a:prstGeom prst="rect">
                <a:avLst/>
              </a:prstGeom>
              <a:ln w="22225">
                <a:solidFill>
                  <a:schemeClr val="tx1"/>
                </a:solidFill>
              </a:ln>
            </p:spPr>
            <p:txBody>
              <a:bodyPr wrap="square">
                <a:spAutoFit/>
              </a:bodyPr>
              <a:lstStyle/>
              <a:p>
                <a:r>
                  <a:rPr lang="en-US" dirty="0" smtClean="0"/>
                  <a:t>When High Tension (H.T) battery is switched on, the collector circuit oscillates with a frequency</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𝑐𝑖𝑟𝑐𝑢𝑖𝑡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𝜋</m:t>
                          </m:r>
                          <m:rad>
                            <m:radPr>
                              <m:degHide m:val="on"/>
                              <m:ctrlPr>
                                <a:rPr lang="en-US" b="0" i="1" smtClean="0">
                                  <a:latin typeface="Cambria Math" panose="02040503050406030204" pitchFamily="18" charset="0"/>
                                </a:rPr>
                              </m:ctrlPr>
                            </m:radPr>
                            <m:deg/>
                            <m:e>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e>
                          </m:rad>
                        </m:den>
                      </m:f>
                    </m:oMath>
                  </m:oMathPara>
                </a14:m>
                <a:endParaRPr lang="en-US" dirty="0" smtClean="0"/>
              </a:p>
              <a:p>
                <a:r>
                  <a:rPr lang="en-US" dirty="0"/>
                  <a:t>The frequency of vibration of the rod is given by</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𝑟𝑜𝑑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𝑙</m:t>
                          </m:r>
                        </m:den>
                      </m:f>
                      <m:rad>
                        <m:radPr>
                          <m:degHide m:val="on"/>
                          <m:ctrlPr>
                            <a:rPr lang="en-US" b="0" i="1" smtClean="0">
                              <a:latin typeface="Cambria Math" panose="02040503050406030204" pitchFamily="18" charset="0"/>
                            </a:rPr>
                          </m:ctrlPr>
                        </m:radPr>
                        <m:deg/>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𝑌</m:t>
                                  </m:r>
                                </m:num>
                                <m:den>
                                  <m:r>
                                    <a:rPr lang="en-US" b="0" i="1" smtClean="0">
                                      <a:latin typeface="Cambria Math" panose="02040503050406030204" pitchFamily="18" charset="0"/>
                                    </a:rPr>
                                    <m:t>𝜌</m:t>
                                  </m:r>
                                </m:den>
                              </m:f>
                            </m:e>
                          </m:d>
                        </m:e>
                      </m:rad>
                    </m:oMath>
                  </m:oMathPara>
                </a14:m>
                <a:endParaRPr lang="en-US" dirty="0" smtClean="0"/>
              </a:p>
              <a:p>
                <a:r>
                  <a:rPr lang="en-US" dirty="0" smtClean="0"/>
                  <a:t>Where</a:t>
                </a:r>
              </a:p>
              <a:p>
                <a:r>
                  <a:rPr lang="en-US" dirty="0"/>
                  <a:t/>
                </a:r>
                <a:r>
                  <a:rPr lang="en-US" dirty="0" smtClean="0"/>
                  <a:t>l=</a:t>
                </a:r>
                <a:r>
                  <a:rPr lang="en-US" dirty="0"/>
                  <a:t>length of the </a:t>
                </a:r>
                <a:r>
                  <a:rPr lang="en-US" dirty="0" smtClean="0"/>
                  <a:t>rod</a:t>
                </a:r>
              </a:p>
              <a:p>
                <a:r>
                  <a:rPr lang="en-US" dirty="0"/>
                  <a:t/>
                </a:r>
                <a:r>
                  <a:rPr lang="en-US" dirty="0" smtClean="0"/>
                  <a:t>Y=</a:t>
                </a:r>
                <a:r>
                  <a:rPr lang="en-US" dirty="0"/>
                  <a:t> Young’s modulus of the rod material and </a:t>
                </a:r>
                <a:endParaRPr lang="en-US" dirty="0" smtClean="0"/>
              </a:p>
              <a:p>
                <a:r>
                  <a:rPr lang="en-US" dirty="0"/>
                  <a:t/>
                </a:r>
                <a14:m>
                  <m:oMath xmlns:m="http://schemas.openxmlformats.org/officeDocument/2006/math">
                    <m:r>
                      <a:rPr lang="en-US" b="0" i="1" smtClean="0">
                        <a:latin typeface="Cambria Math" panose="02040503050406030204" pitchFamily="18" charset="0"/>
                      </a:rPr>
                      <m:t>𝜌</m:t>
                    </m:r>
                  </m:oMath>
                </a14:m>
                <a:r>
                  <a:rPr lang="en-US" dirty="0" smtClean="0"/>
                  <a:t>=</a:t>
                </a:r>
                <a:r>
                  <a:rPr lang="en-US" dirty="0"/>
                  <a:t> density of rod </a:t>
                </a:r>
                <a:r>
                  <a:rPr lang="en-US" dirty="0" smtClean="0"/>
                  <a:t>material</a:t>
                </a:r>
              </a:p>
              <a:p>
                <a:endParaRPr lang="en-US" dirty="0"/>
              </a:p>
              <a:p>
                <a:r>
                  <a:rPr lang="en-US" dirty="0" smtClean="0"/>
                  <a:t>At resonance,</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𝑐𝑖𝑟𝑐𝑢𝑖𝑡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𝑟𝑜𝑑</m:t>
                          </m:r>
                        </m:sub>
                      </m:sSub>
                    </m:oMath>
                  </m:oMathPara>
                </a14:m>
                <a:endParaRPr lang="en-US" dirty="0" smtClean="0"/>
              </a:p>
              <a:p>
                <a:r>
                  <a:rPr lang="en-US" dirty="0" smtClean="0"/>
                  <a:t>Or, </a:t>
                </a:r>
                <a:endParaRPr lang="en-US" dirty="0"/>
              </a:p>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r>
                            <a:rPr lang="en-US" b="1" i="1">
                              <a:solidFill>
                                <a:srgbClr val="FF0000"/>
                              </a:solidFill>
                              <a:latin typeface="Cambria Math" panose="02040503050406030204" pitchFamily="18" charset="0"/>
                            </a:rPr>
                            <m:t>𝟏</m:t>
                          </m:r>
                        </m:num>
                        <m:den>
                          <m:r>
                            <a:rPr lang="en-US" b="1" i="1">
                              <a:solidFill>
                                <a:srgbClr val="FF0000"/>
                              </a:solidFill>
                              <a:latin typeface="Cambria Math" panose="02040503050406030204" pitchFamily="18" charset="0"/>
                            </a:rPr>
                            <m:t>𝟐</m:t>
                          </m:r>
                          <m:r>
                            <a:rPr lang="en-US" b="1" i="1">
                              <a:solidFill>
                                <a:srgbClr val="FF0000"/>
                              </a:solidFill>
                              <a:latin typeface="Cambria Math" panose="02040503050406030204" pitchFamily="18" charset="0"/>
                            </a:rPr>
                            <m:t>𝝅</m:t>
                          </m:r>
                          <m:rad>
                            <m:radPr>
                              <m:degHide m:val="on"/>
                              <m:ctrlPr>
                                <a:rPr lang="en-US" b="1" i="1">
                                  <a:solidFill>
                                    <a:srgbClr val="FF0000"/>
                                  </a:solidFill>
                                  <a:latin typeface="Cambria Math" panose="02040503050406030204" pitchFamily="18" charset="0"/>
                                </a:rPr>
                              </m:ctrlPr>
                            </m:radPr>
                            <m:deg/>
                            <m:e>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𝑳</m:t>
                                  </m:r>
                                </m:e>
                                <m:sub>
                                  <m:r>
                                    <a:rPr lang="en-US" b="1" i="1">
                                      <a:solidFill>
                                        <a:srgbClr val="FF0000"/>
                                      </a:solidFill>
                                      <a:latin typeface="Cambria Math" panose="02040503050406030204" pitchFamily="18" charset="0"/>
                                    </a:rPr>
                                    <m:t>𝟏</m:t>
                                  </m:r>
                                </m:sub>
                              </m:sSub>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𝑪</m:t>
                                  </m:r>
                                </m:e>
                                <m:sub>
                                  <m:r>
                                    <a:rPr lang="en-US" b="1" i="1">
                                      <a:solidFill>
                                        <a:srgbClr val="FF0000"/>
                                      </a:solidFill>
                                      <a:latin typeface="Cambria Math" panose="02040503050406030204" pitchFamily="18" charset="0"/>
                                    </a:rPr>
                                    <m:t>𝟏</m:t>
                                  </m:r>
                                </m:sub>
                              </m:sSub>
                            </m:e>
                          </m:rad>
                        </m:den>
                      </m:f>
                      <m:r>
                        <a:rPr lang="en-US" b="1" i="1" smtClean="0">
                          <a:solidFill>
                            <a:srgbClr val="FF0000"/>
                          </a:solidFill>
                          <a:latin typeface="Cambria Math" panose="02040503050406030204" pitchFamily="18" charset="0"/>
                        </a:rPr>
                        <m:t>=</m:t>
                      </m:r>
                      <m:f>
                        <m:fPr>
                          <m:ctrlPr>
                            <a:rPr lang="en-US" b="1" i="1">
                              <a:solidFill>
                                <a:srgbClr val="FF0000"/>
                              </a:solidFill>
                              <a:latin typeface="Cambria Math" panose="02040503050406030204" pitchFamily="18" charset="0"/>
                            </a:rPr>
                          </m:ctrlPr>
                        </m:fPr>
                        <m:num>
                          <m:r>
                            <a:rPr lang="en-US" b="1" i="1">
                              <a:solidFill>
                                <a:srgbClr val="FF0000"/>
                              </a:solidFill>
                              <a:latin typeface="Cambria Math" panose="02040503050406030204" pitchFamily="18" charset="0"/>
                            </a:rPr>
                            <m:t>𝟏</m:t>
                          </m:r>
                        </m:num>
                        <m:den>
                          <m:r>
                            <a:rPr lang="en-US" b="1" i="1">
                              <a:solidFill>
                                <a:srgbClr val="FF0000"/>
                              </a:solidFill>
                              <a:latin typeface="Cambria Math" panose="02040503050406030204" pitchFamily="18" charset="0"/>
                            </a:rPr>
                            <m:t>𝟐</m:t>
                          </m:r>
                          <m:r>
                            <a:rPr lang="en-US" b="1" i="1">
                              <a:solidFill>
                                <a:srgbClr val="FF0000"/>
                              </a:solidFill>
                              <a:latin typeface="Cambria Math" panose="02040503050406030204" pitchFamily="18" charset="0"/>
                            </a:rPr>
                            <m:t>𝒍</m:t>
                          </m:r>
                        </m:den>
                      </m:f>
                      <m:rad>
                        <m:radPr>
                          <m:degHide m:val="on"/>
                          <m:ctrlPr>
                            <a:rPr lang="en-US" b="1" i="1">
                              <a:solidFill>
                                <a:srgbClr val="FF0000"/>
                              </a:solidFill>
                              <a:latin typeface="Cambria Math" panose="02040503050406030204" pitchFamily="18" charset="0"/>
                            </a:rPr>
                          </m:ctrlPr>
                        </m:radPr>
                        <m:deg/>
                        <m:e>
                          <m:d>
                            <m:dPr>
                              <m:ctrlPr>
                                <a:rPr lang="en-US" b="1" i="1">
                                  <a:solidFill>
                                    <a:srgbClr val="FF0000"/>
                                  </a:solidFill>
                                  <a:latin typeface="Cambria Math" panose="02040503050406030204" pitchFamily="18" charset="0"/>
                                </a:rPr>
                              </m:ctrlPr>
                            </m:dPr>
                            <m:e>
                              <m:f>
                                <m:fPr>
                                  <m:ctrlPr>
                                    <a:rPr lang="en-US" b="1" i="1">
                                      <a:solidFill>
                                        <a:srgbClr val="FF0000"/>
                                      </a:solidFill>
                                      <a:latin typeface="Cambria Math" panose="02040503050406030204" pitchFamily="18" charset="0"/>
                                    </a:rPr>
                                  </m:ctrlPr>
                                </m:fPr>
                                <m:num>
                                  <m:r>
                                    <a:rPr lang="en-US" b="1" i="1">
                                      <a:solidFill>
                                        <a:srgbClr val="FF0000"/>
                                      </a:solidFill>
                                      <a:latin typeface="Cambria Math" panose="02040503050406030204" pitchFamily="18" charset="0"/>
                                    </a:rPr>
                                    <m:t>𝒀</m:t>
                                  </m:r>
                                </m:num>
                                <m:den>
                                  <m:r>
                                    <a:rPr lang="en-US" b="1" i="1">
                                      <a:solidFill>
                                        <a:srgbClr val="FF0000"/>
                                      </a:solidFill>
                                      <a:latin typeface="Cambria Math" panose="02040503050406030204" pitchFamily="18" charset="0"/>
                                    </a:rPr>
                                    <m:t>𝝆</m:t>
                                  </m:r>
                                </m:den>
                              </m:f>
                            </m:e>
                          </m:d>
                        </m:e>
                      </m:rad>
                    </m:oMath>
                  </m:oMathPara>
                </a14:m>
                <a:endParaRPr lang="en-US" b="1" dirty="0" smtClean="0"/>
              </a:p>
              <a:p>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609725" y="798731"/>
                <a:ext cx="9401175" cy="5412764"/>
              </a:xfrm>
              <a:prstGeom prst="rect">
                <a:avLst/>
              </a:prstGeom>
              <a:blipFill rotWithShape="0">
                <a:blip r:embed="rId2"/>
                <a:stretch>
                  <a:fillRect l="-388" t="-336"/>
                </a:stretch>
              </a:blipFill>
              <a:ln w="22225">
                <a:solidFill>
                  <a:schemeClr val="tx1"/>
                </a:solidFill>
              </a:ln>
            </p:spPr>
            <p:txBody>
              <a:bodyPr/>
              <a:lstStyle/>
              <a:p>
                <a:r>
                  <a:rPr lang="en-US">
                    <a:noFill/>
                  </a:rPr>
                  <a:t> </a:t>
                </a:r>
              </a:p>
            </p:txBody>
          </p:sp>
        </mc:Fallback>
      </mc:AlternateContent>
      <p:sp>
        <p:nvSpPr>
          <p:cNvPr id="7" name="Rectangle 6"/>
          <p:cNvSpPr/>
          <p:nvPr/>
        </p:nvSpPr>
        <p:spPr>
          <a:xfrm>
            <a:off x="7867650" y="2157623"/>
            <a:ext cx="2638425" cy="1754326"/>
          </a:xfrm>
          <a:prstGeom prst="rect">
            <a:avLst/>
          </a:prstGeom>
          <a:ln>
            <a:solidFill>
              <a:schemeClr val="tx1"/>
            </a:solidFill>
          </a:ln>
        </p:spPr>
        <p:txBody>
          <a:bodyPr wrap="square">
            <a:spAutoFit/>
          </a:bodyPr>
          <a:lstStyle/>
          <a:p>
            <a:pPr algn="just"/>
            <a:r>
              <a:rPr lang="en-US" b="1" dirty="0"/>
              <a:t>Young's modulus </a:t>
            </a:r>
            <a:r>
              <a:rPr lang="en-US" dirty="0"/>
              <a:t>is a measure of the ability of a material to withstand changes in length when under lengthwise tension or compression.</a:t>
            </a:r>
          </a:p>
        </p:txBody>
      </p:sp>
    </p:spTree>
    <p:extLst>
      <p:ext uri="{BB962C8B-B14F-4D97-AF65-F5344CB8AC3E}">
        <p14:creationId xmlns="" xmlns:p14="http://schemas.microsoft.com/office/powerpoint/2010/main" val="2486805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Magnetostriction Method</a:t>
            </a:r>
          </a:p>
        </p:txBody>
      </p:sp>
      <p:sp>
        <p:nvSpPr>
          <p:cNvPr id="5" name="Rectangle 4"/>
          <p:cNvSpPr/>
          <p:nvPr/>
        </p:nvSpPr>
        <p:spPr>
          <a:xfrm>
            <a:off x="2327304" y="993894"/>
            <a:ext cx="7537391" cy="3693319"/>
          </a:xfrm>
          <a:prstGeom prst="rect">
            <a:avLst/>
          </a:prstGeom>
          <a:ln w="19050">
            <a:solidFill>
              <a:schemeClr val="tx1"/>
            </a:solidFill>
          </a:ln>
        </p:spPr>
        <p:txBody>
          <a:bodyPr wrap="square">
            <a:spAutoFit/>
          </a:bodyPr>
          <a:lstStyle/>
          <a:p>
            <a:r>
              <a:rPr lang="en-US" b="1" dirty="0" smtClean="0"/>
              <a:t>Advantages</a:t>
            </a:r>
          </a:p>
          <a:p>
            <a:endParaRPr lang="en-US" b="1" dirty="0" smtClean="0"/>
          </a:p>
          <a:p>
            <a:pPr marL="285750" indent="-285750">
              <a:buFont typeface="Wingdings" panose="05000000000000000000" pitchFamily="2" charset="2"/>
              <a:buChar char="ü"/>
            </a:pPr>
            <a:r>
              <a:rPr lang="en-US" dirty="0" smtClean="0"/>
              <a:t>The </a:t>
            </a:r>
            <a:r>
              <a:rPr lang="en-US" dirty="0"/>
              <a:t>design of this oscillator is very simple and its production cost is low</a:t>
            </a:r>
          </a:p>
          <a:p>
            <a:pPr marL="285750" indent="-285750">
              <a:buFont typeface="Wingdings" panose="05000000000000000000" pitchFamily="2" charset="2"/>
              <a:buChar char="ü"/>
            </a:pPr>
            <a:r>
              <a:rPr lang="en-US" dirty="0"/>
              <a:t>At low ultrasonic frequencies, the large power output can be produced without the risk of damage of the oscillatory circuit</a:t>
            </a:r>
            <a:r>
              <a:rPr lang="en-US" dirty="0" smtClean="0"/>
              <a:t>.</a:t>
            </a:r>
          </a:p>
          <a:p>
            <a:pPr marL="285750" indent="-285750">
              <a:buFont typeface="Wingdings" panose="05000000000000000000" pitchFamily="2" charset="2"/>
              <a:buChar char="ü"/>
            </a:pPr>
            <a:endParaRPr lang="en-US" dirty="0" smtClean="0"/>
          </a:p>
          <a:p>
            <a:r>
              <a:rPr lang="en-US" b="1" dirty="0" smtClean="0"/>
              <a:t>Disadvantages</a:t>
            </a:r>
          </a:p>
          <a:p>
            <a:endParaRPr lang="en-US" b="1" dirty="0"/>
          </a:p>
          <a:p>
            <a:pPr marL="285750" indent="-285750">
              <a:buFont typeface="Wingdings" panose="05000000000000000000" pitchFamily="2" charset="2"/>
              <a:buChar char="ü"/>
            </a:pPr>
            <a:r>
              <a:rPr lang="en-US" dirty="0"/>
              <a:t>It has low upper frequency limit and cannot generate </a:t>
            </a:r>
            <a:r>
              <a:rPr lang="en-US" dirty="0" smtClean="0"/>
              <a:t>ultrasonic </a:t>
            </a:r>
            <a:r>
              <a:rPr lang="en-US" dirty="0"/>
              <a:t>frequency above 3000 kHz (</a:t>
            </a:r>
            <a:r>
              <a:rPr lang="en-US" dirty="0" smtClean="0"/>
              <a:t>i.e</a:t>
            </a:r>
            <a:r>
              <a:rPr lang="en-US" dirty="0"/>
              <a:t>. 3MHz).</a:t>
            </a:r>
          </a:p>
          <a:p>
            <a:pPr marL="285750" indent="-285750">
              <a:buFont typeface="Wingdings" panose="05000000000000000000" pitchFamily="2" charset="2"/>
              <a:buChar char="ü"/>
            </a:pPr>
            <a:r>
              <a:rPr lang="en-US" dirty="0"/>
              <a:t>The frequency of oscillations depends on temperature.</a:t>
            </a:r>
          </a:p>
          <a:p>
            <a:pPr marL="285750" indent="-285750">
              <a:buFont typeface="Wingdings" panose="05000000000000000000" pitchFamily="2" charset="2"/>
              <a:buChar char="ü"/>
            </a:pPr>
            <a:r>
              <a:rPr lang="en-US" dirty="0"/>
              <a:t>There will be losses of energy due to hysteresis  and eddy current.</a:t>
            </a:r>
          </a:p>
          <a:p>
            <a:pPr marL="285750" indent="-285750">
              <a:buFont typeface="Wingdings" panose="05000000000000000000" pitchFamily="2" charset="2"/>
              <a:buChar char="ü"/>
            </a:pPr>
            <a:endParaRPr lang="en-US" dirty="0"/>
          </a:p>
        </p:txBody>
      </p:sp>
    </p:spTree>
    <p:extLst>
      <p:ext uri="{BB962C8B-B14F-4D97-AF65-F5344CB8AC3E}">
        <p14:creationId xmlns="" xmlns:p14="http://schemas.microsoft.com/office/powerpoint/2010/main" val="2103682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705100"/>
            <a:ext cx="12192000" cy="646331"/>
          </a:xfrm>
          <a:prstGeom prst="rect">
            <a:avLst/>
          </a:prstGeom>
          <a:solidFill>
            <a:schemeClr val="accent1">
              <a:lumMod val="50000"/>
            </a:schemeClr>
          </a:solidFill>
        </p:spPr>
        <p:txBody>
          <a:bodyPr wrap="square" rtlCol="0">
            <a:spAutoFit/>
          </a:bodyPr>
          <a:lstStyle/>
          <a:p>
            <a:pPr algn="ctr"/>
            <a:r>
              <a:rPr lang="en-US" sz="3600" b="1" dirty="0" smtClean="0">
                <a:solidFill>
                  <a:prstClr val="white"/>
                </a:solidFill>
              </a:rPr>
              <a:t>Piezoelectric Method</a:t>
            </a:r>
          </a:p>
        </p:txBody>
      </p:sp>
    </p:spTree>
    <p:extLst>
      <p:ext uri="{BB962C8B-B14F-4D97-AF65-F5344CB8AC3E}">
        <p14:creationId xmlns="" xmlns:p14="http://schemas.microsoft.com/office/powerpoint/2010/main" val="87644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Piezoelectric Method</a:t>
            </a:r>
          </a:p>
        </p:txBody>
      </p:sp>
      <p:sp>
        <p:nvSpPr>
          <p:cNvPr id="6" name="TextBox 5"/>
          <p:cNvSpPr txBox="1"/>
          <p:nvPr/>
        </p:nvSpPr>
        <p:spPr>
          <a:xfrm>
            <a:off x="223838" y="790575"/>
            <a:ext cx="7005638" cy="5909310"/>
          </a:xfrm>
          <a:prstGeom prst="rect">
            <a:avLst/>
          </a:prstGeom>
          <a:noFill/>
          <a:ln w="19050">
            <a:solidFill>
              <a:schemeClr val="tx1"/>
            </a:solidFill>
          </a:ln>
        </p:spPr>
        <p:txBody>
          <a:bodyPr wrap="square" rtlCol="0">
            <a:spAutoFit/>
          </a:bodyPr>
          <a:lstStyle/>
          <a:p>
            <a:pPr marL="285750" indent="-285750" algn="just">
              <a:buFont typeface="Wingdings" panose="05000000000000000000" pitchFamily="2" charset="2"/>
              <a:buChar char="ü"/>
            </a:pPr>
            <a:r>
              <a:rPr lang="en-US" dirty="0" smtClean="0"/>
              <a:t>Certain crystals can develop an electric charge when  a mechanical pressure or tension is applied. This effect is called a piezoelectric effect.</a:t>
            </a:r>
          </a:p>
          <a:p>
            <a:pPr marL="285750" indent="-285750" algn="just">
              <a:buFont typeface="Wingdings" panose="05000000000000000000" pitchFamily="2" charset="2"/>
              <a:buChar char="ü"/>
            </a:pPr>
            <a:endParaRPr lang="en-US" dirty="0" smtClean="0"/>
          </a:p>
          <a:p>
            <a:pPr marL="285750" indent="-285750" algn="just">
              <a:buFont typeface="Wingdings" panose="05000000000000000000" pitchFamily="2" charset="2"/>
              <a:buChar char="ü"/>
            </a:pPr>
            <a:r>
              <a:rPr lang="en-US" dirty="0"/>
              <a:t>The word piezoelectricity means electricity resulting from pressure and heat</a:t>
            </a:r>
            <a:endParaRPr lang="en-US" dirty="0" smtClean="0"/>
          </a:p>
          <a:p>
            <a:pPr marL="285750" indent="-285750" algn="just">
              <a:buFont typeface="Wingdings" panose="05000000000000000000" pitchFamily="2" charset="2"/>
              <a:buChar char="ü"/>
            </a:pPr>
            <a:endParaRPr lang="en-US" dirty="0" smtClean="0"/>
          </a:p>
          <a:p>
            <a:pPr marL="285750" indent="-285750" algn="just">
              <a:buFont typeface="Wingdings" panose="05000000000000000000" pitchFamily="2" charset="2"/>
              <a:buChar char="ü"/>
            </a:pPr>
            <a:r>
              <a:rPr lang="en-US" dirty="0" smtClean="0"/>
              <a:t>There is a direct proportion between the mechanical pressure and the resultant charge.</a:t>
            </a:r>
          </a:p>
          <a:p>
            <a:pPr marL="285750" indent="-285750" algn="just">
              <a:buFont typeface="Wingdings" panose="05000000000000000000" pitchFamily="2" charset="2"/>
              <a:buChar char="ü"/>
            </a:pPr>
            <a:endParaRPr lang="en-US" dirty="0" smtClean="0"/>
          </a:p>
          <a:p>
            <a:pPr marL="285750" indent="-285750" algn="just">
              <a:buFont typeface="Wingdings" panose="05000000000000000000" pitchFamily="2" charset="2"/>
              <a:buChar char="ü"/>
            </a:pPr>
            <a:r>
              <a:rPr lang="en-US" dirty="0" smtClean="0"/>
              <a:t>When the piezoelectric crystals are stretched or compressed along their mechanical axis, the electric potential is developed along the electrical axis (perpendicular to the mechanical </a:t>
            </a:r>
            <a:r>
              <a:rPr lang="en-US" dirty="0"/>
              <a:t>a</a:t>
            </a:r>
            <a:r>
              <a:rPr lang="en-US" dirty="0" smtClean="0"/>
              <a:t>xis).</a:t>
            </a:r>
          </a:p>
          <a:p>
            <a:pPr marL="285750" indent="-285750" algn="just">
              <a:buFont typeface="Wingdings" panose="05000000000000000000" pitchFamily="2" charset="2"/>
              <a:buChar char="ü"/>
            </a:pPr>
            <a:endParaRPr lang="en-US" dirty="0" smtClean="0"/>
          </a:p>
          <a:p>
            <a:pPr marL="285750" indent="-285750" algn="just">
              <a:buFont typeface="Wingdings" panose="05000000000000000000" pitchFamily="2" charset="2"/>
              <a:buChar char="ü"/>
            </a:pPr>
            <a:r>
              <a:rPr lang="en-US" dirty="0" smtClean="0"/>
              <a:t>Conversely, when electrical charge is placed on the flat crystal surface and alternating potential difference is applied along the electrical axis, then the mechanical stress will be produced along the mechanical axis. Thus the crystal plate will contract and expand alternatively and starts to vibrate with the frequency of the applied field. At resonance, the amplitude of vibration becomes large. </a:t>
            </a:r>
            <a:r>
              <a:rPr lang="en-US" b="1" dirty="0" smtClean="0"/>
              <a:t>Thus, the converse piezoelectric effect is used to produce ultrasonic wave</a:t>
            </a:r>
            <a:r>
              <a:rPr lang="en-US" dirty="0" smtClean="0"/>
              <a:t>.  </a:t>
            </a:r>
            <a:endParaRPr lang="en-US" dirty="0"/>
          </a:p>
        </p:txBody>
      </p:sp>
      <p:grpSp>
        <p:nvGrpSpPr>
          <p:cNvPr id="30" name="Group 29"/>
          <p:cNvGrpSpPr/>
          <p:nvPr/>
        </p:nvGrpSpPr>
        <p:grpSpPr>
          <a:xfrm>
            <a:off x="7277688" y="1151600"/>
            <a:ext cx="1959211" cy="2167624"/>
            <a:chOff x="7543800" y="1111968"/>
            <a:chExt cx="1959211" cy="2167624"/>
          </a:xfrm>
        </p:grpSpPr>
        <p:cxnSp>
          <p:nvCxnSpPr>
            <p:cNvPr id="11" name="Straight Arrow Connector 10"/>
            <p:cNvCxnSpPr/>
            <p:nvPr/>
          </p:nvCxnSpPr>
          <p:spPr>
            <a:xfrm>
              <a:off x="7543800" y="1898123"/>
              <a:ext cx="419100" cy="95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9048751" y="1898123"/>
              <a:ext cx="41909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7653337" y="1111968"/>
              <a:ext cx="1849674" cy="2167624"/>
              <a:chOff x="7653337" y="1142522"/>
              <a:chExt cx="1849674" cy="2167624"/>
            </a:xfrm>
          </p:grpSpPr>
          <p:sp>
            <p:nvSpPr>
              <p:cNvPr id="2" name="Rectangle 1"/>
              <p:cNvSpPr/>
              <p:nvPr/>
            </p:nvSpPr>
            <p:spPr>
              <a:xfrm>
                <a:off x="7962900" y="1343025"/>
                <a:ext cx="1085850" cy="11144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041481" y="1142522"/>
                <a:ext cx="928688" cy="1536920"/>
              </a:xfrm>
              <a:prstGeom prst="rect">
                <a:avLst/>
              </a:prstGeom>
              <a:noFill/>
              <a:ln w="222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653337" y="2786926"/>
                <a:ext cx="1849674" cy="523220"/>
              </a:xfrm>
              <a:prstGeom prst="rect">
                <a:avLst/>
              </a:prstGeom>
              <a:noFill/>
            </p:spPr>
            <p:txBody>
              <a:bodyPr wrap="none" rtlCol="0">
                <a:spAutoFit/>
              </a:bodyPr>
              <a:lstStyle/>
              <a:p>
                <a:r>
                  <a:rPr lang="en-US" sz="1400" b="1" dirty="0" smtClean="0"/>
                  <a:t>Compression Leads to </a:t>
                </a:r>
              </a:p>
              <a:p>
                <a:r>
                  <a:rPr lang="en-US" sz="1400" b="1" dirty="0" smtClean="0"/>
                  <a:t>elongation in height</a:t>
                </a:r>
                <a:endParaRPr lang="en-US" sz="1400" b="1" dirty="0"/>
              </a:p>
            </p:txBody>
          </p:sp>
          <p:sp>
            <p:nvSpPr>
              <p:cNvPr id="25" name="Oval 24"/>
              <p:cNvSpPr/>
              <p:nvPr/>
            </p:nvSpPr>
            <p:spPr>
              <a:xfrm>
                <a:off x="8320086" y="1194063"/>
                <a:ext cx="361950" cy="2979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t>
                </a:r>
                <a:endParaRPr lang="en-US" b="1" dirty="0"/>
              </a:p>
            </p:txBody>
          </p:sp>
          <p:sp>
            <p:nvSpPr>
              <p:cNvPr id="26" name="Oval 25"/>
              <p:cNvSpPr/>
              <p:nvPr/>
            </p:nvSpPr>
            <p:spPr>
              <a:xfrm>
                <a:off x="8320086" y="2308488"/>
                <a:ext cx="361950" cy="29792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lumMod val="25000"/>
                      </a:schemeClr>
                    </a:solidFill>
                  </a:rPr>
                  <a:t>-</a:t>
                </a:r>
                <a:endParaRPr lang="en-US" dirty="0">
                  <a:solidFill>
                    <a:schemeClr val="bg2">
                      <a:lumMod val="25000"/>
                    </a:schemeClr>
                  </a:solidFill>
                </a:endParaRPr>
              </a:p>
            </p:txBody>
          </p:sp>
        </p:grpSp>
      </p:grpSp>
      <p:grpSp>
        <p:nvGrpSpPr>
          <p:cNvPr id="31" name="Group 30"/>
          <p:cNvGrpSpPr/>
          <p:nvPr/>
        </p:nvGrpSpPr>
        <p:grpSpPr>
          <a:xfrm>
            <a:off x="7291386" y="3745230"/>
            <a:ext cx="2133600" cy="1825764"/>
            <a:chOff x="7477125" y="3745229"/>
            <a:chExt cx="2133600" cy="1825764"/>
          </a:xfrm>
        </p:grpSpPr>
        <p:sp>
          <p:nvSpPr>
            <p:cNvPr id="5" name="Rectangle 4"/>
            <p:cNvSpPr/>
            <p:nvPr/>
          </p:nvSpPr>
          <p:spPr>
            <a:xfrm>
              <a:off x="7962900" y="3745230"/>
              <a:ext cx="1085850" cy="11144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3"/>
            </p:cNvCxnSpPr>
            <p:nvPr/>
          </p:nvCxnSpPr>
          <p:spPr>
            <a:xfrm flipV="1">
              <a:off x="9048750" y="4302442"/>
              <a:ext cx="561975" cy="1"/>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1"/>
            </p:cNvCxnSpPr>
            <p:nvPr/>
          </p:nvCxnSpPr>
          <p:spPr>
            <a:xfrm flipH="1" flipV="1">
              <a:off x="7477125" y="4302442"/>
              <a:ext cx="485775" cy="1"/>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720012" y="3933348"/>
              <a:ext cx="1562099" cy="738188"/>
            </a:xfrm>
            <a:prstGeom prst="rect">
              <a:avLst/>
            </a:prstGeom>
            <a:noFill/>
            <a:ln w="222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781616" y="5047773"/>
              <a:ext cx="1633845" cy="523220"/>
            </a:xfrm>
            <a:prstGeom prst="rect">
              <a:avLst/>
            </a:prstGeom>
            <a:noFill/>
          </p:spPr>
          <p:txBody>
            <a:bodyPr wrap="none" rtlCol="0">
              <a:spAutoFit/>
            </a:bodyPr>
            <a:lstStyle/>
            <a:p>
              <a:r>
                <a:rPr lang="en-US" sz="1400" b="1" dirty="0" smtClean="0"/>
                <a:t>Stretching Leads to </a:t>
              </a:r>
            </a:p>
            <a:p>
              <a:r>
                <a:rPr lang="en-US" sz="1400" b="1" dirty="0" smtClean="0"/>
                <a:t>elongation in width</a:t>
              </a:r>
              <a:endParaRPr lang="en-US" sz="1400" b="1" dirty="0"/>
            </a:p>
          </p:txBody>
        </p:sp>
        <p:sp>
          <p:nvSpPr>
            <p:cNvPr id="27" name="Oval 26"/>
            <p:cNvSpPr/>
            <p:nvPr/>
          </p:nvSpPr>
          <p:spPr>
            <a:xfrm>
              <a:off x="8320086" y="3745229"/>
              <a:ext cx="361950" cy="29792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lumMod val="25000"/>
                    </a:schemeClr>
                  </a:solidFill>
                </a:rPr>
                <a:t>-</a:t>
              </a:r>
              <a:endParaRPr lang="en-US" dirty="0">
                <a:solidFill>
                  <a:schemeClr val="bg2">
                    <a:lumMod val="25000"/>
                  </a:schemeClr>
                </a:solidFill>
              </a:endParaRPr>
            </a:p>
          </p:txBody>
        </p:sp>
        <p:sp>
          <p:nvSpPr>
            <p:cNvPr id="28" name="Oval 27"/>
            <p:cNvSpPr/>
            <p:nvPr/>
          </p:nvSpPr>
          <p:spPr>
            <a:xfrm>
              <a:off x="8320086" y="4526147"/>
              <a:ext cx="361950" cy="2979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t>
              </a:r>
              <a:endParaRPr lang="en-US" b="1" dirty="0"/>
            </a:p>
          </p:txBody>
        </p:sp>
      </p:grpSp>
      <p:sp>
        <p:nvSpPr>
          <p:cNvPr id="32" name="TextBox 31"/>
          <p:cNvSpPr txBox="1"/>
          <p:nvPr/>
        </p:nvSpPr>
        <p:spPr>
          <a:xfrm>
            <a:off x="7271598" y="5762565"/>
            <a:ext cx="2613151" cy="369332"/>
          </a:xfrm>
          <a:prstGeom prst="rect">
            <a:avLst/>
          </a:prstGeom>
          <a:noFill/>
        </p:spPr>
        <p:txBody>
          <a:bodyPr wrap="none" rtlCol="0">
            <a:spAutoFit/>
          </a:bodyPr>
          <a:lstStyle/>
          <a:p>
            <a:r>
              <a:rPr lang="en-US" b="1" dirty="0" smtClean="0"/>
              <a:t>Direct Piezoelectric effect</a:t>
            </a:r>
            <a:endParaRPr lang="en-US" b="1" dirty="0"/>
          </a:p>
        </p:txBody>
      </p:sp>
      <p:grpSp>
        <p:nvGrpSpPr>
          <p:cNvPr id="60" name="Group 59"/>
          <p:cNvGrpSpPr/>
          <p:nvPr/>
        </p:nvGrpSpPr>
        <p:grpSpPr>
          <a:xfrm>
            <a:off x="9410696" y="1727734"/>
            <a:ext cx="2705415" cy="3251162"/>
            <a:chOff x="9579210" y="361584"/>
            <a:chExt cx="2705415" cy="3251162"/>
          </a:xfrm>
        </p:grpSpPr>
        <p:cxnSp>
          <p:nvCxnSpPr>
            <p:cNvPr id="56" name="Straight Connector 55"/>
            <p:cNvCxnSpPr/>
            <p:nvPr/>
          </p:nvCxnSpPr>
          <p:spPr>
            <a:xfrm flipV="1">
              <a:off x="9579210" y="3126713"/>
              <a:ext cx="491722" cy="1224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Group 58"/>
            <p:cNvGrpSpPr/>
            <p:nvPr/>
          </p:nvGrpSpPr>
          <p:grpSpPr>
            <a:xfrm>
              <a:off x="9738680" y="361584"/>
              <a:ext cx="2545945" cy="3251162"/>
              <a:chOff x="9739237" y="385617"/>
              <a:chExt cx="2545945" cy="3251162"/>
            </a:xfrm>
          </p:grpSpPr>
          <p:cxnSp>
            <p:nvCxnSpPr>
              <p:cNvPr id="35" name="Straight Connector 34"/>
              <p:cNvCxnSpPr/>
              <p:nvPr/>
            </p:nvCxnSpPr>
            <p:spPr>
              <a:xfrm>
                <a:off x="10086975" y="2648888"/>
                <a:ext cx="0" cy="980137"/>
              </a:xfrm>
              <a:prstGeom prst="line">
                <a:avLst/>
              </a:prstGeom>
              <a:ln w="666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1782425" y="2648888"/>
                <a:ext cx="0" cy="980137"/>
              </a:xfrm>
              <a:prstGeom prst="line">
                <a:avLst/>
              </a:prstGeom>
              <a:ln w="66675">
                <a:solidFill>
                  <a:schemeClr val="tx2"/>
                </a:solidFill>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10531710" y="2756372"/>
                <a:ext cx="742950" cy="72977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0303110" y="2857766"/>
                <a:ext cx="1200149" cy="533134"/>
              </a:xfrm>
              <a:prstGeom prst="rect">
                <a:avLst/>
              </a:prstGeom>
              <a:noFill/>
              <a:ln w="222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rot="16200000">
                <a:off x="10419071" y="2872389"/>
                <a:ext cx="980137" cy="533134"/>
              </a:xfrm>
              <a:prstGeom prst="rect">
                <a:avLst/>
              </a:prstGeom>
              <a:noFill/>
              <a:ln w="222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9862856" y="2590241"/>
                <a:ext cx="221458" cy="20833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t>
                </a:r>
                <a:endParaRPr lang="en-US" b="1" dirty="0"/>
              </a:p>
            </p:txBody>
          </p:sp>
          <p:sp>
            <p:nvSpPr>
              <p:cNvPr id="43" name="Oval 42"/>
              <p:cNvSpPr/>
              <p:nvPr/>
            </p:nvSpPr>
            <p:spPr>
              <a:xfrm>
                <a:off x="9872381" y="2875991"/>
                <a:ext cx="221458" cy="20833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t>
                </a:r>
                <a:endParaRPr lang="en-US" b="1" dirty="0"/>
              </a:p>
            </p:txBody>
          </p:sp>
          <p:sp>
            <p:nvSpPr>
              <p:cNvPr id="44" name="Oval 43"/>
              <p:cNvSpPr/>
              <p:nvPr/>
            </p:nvSpPr>
            <p:spPr>
              <a:xfrm>
                <a:off x="9881906" y="3152216"/>
                <a:ext cx="221458" cy="20833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t>
                </a:r>
                <a:endParaRPr lang="en-US" b="1" dirty="0"/>
              </a:p>
            </p:txBody>
          </p:sp>
          <p:sp>
            <p:nvSpPr>
              <p:cNvPr id="45" name="Oval 44"/>
              <p:cNvSpPr/>
              <p:nvPr/>
            </p:nvSpPr>
            <p:spPr>
              <a:xfrm>
                <a:off x="9891431" y="3428441"/>
                <a:ext cx="221458" cy="20833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t>
                </a:r>
                <a:endParaRPr lang="en-US" b="1" dirty="0"/>
              </a:p>
            </p:txBody>
          </p:sp>
          <p:sp>
            <p:nvSpPr>
              <p:cNvPr id="48" name="Oval 47"/>
              <p:cNvSpPr/>
              <p:nvPr/>
            </p:nvSpPr>
            <p:spPr>
              <a:xfrm>
                <a:off x="11804343" y="2666997"/>
                <a:ext cx="225453" cy="15007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lumMod val="25000"/>
                      </a:schemeClr>
                    </a:solidFill>
                  </a:rPr>
                  <a:t>-</a:t>
                </a:r>
                <a:endParaRPr lang="en-US" dirty="0">
                  <a:solidFill>
                    <a:schemeClr val="bg2">
                      <a:lumMod val="25000"/>
                    </a:schemeClr>
                  </a:solidFill>
                </a:endParaRPr>
              </a:p>
            </p:txBody>
          </p:sp>
          <p:sp>
            <p:nvSpPr>
              <p:cNvPr id="49" name="Oval 48"/>
              <p:cNvSpPr/>
              <p:nvPr/>
            </p:nvSpPr>
            <p:spPr>
              <a:xfrm>
                <a:off x="11813868" y="2924172"/>
                <a:ext cx="225453" cy="15007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lumMod val="25000"/>
                      </a:schemeClr>
                    </a:solidFill>
                  </a:rPr>
                  <a:t>-</a:t>
                </a:r>
                <a:endParaRPr lang="en-US" dirty="0">
                  <a:solidFill>
                    <a:schemeClr val="bg2">
                      <a:lumMod val="25000"/>
                    </a:schemeClr>
                  </a:solidFill>
                </a:endParaRPr>
              </a:p>
            </p:txBody>
          </p:sp>
          <p:sp>
            <p:nvSpPr>
              <p:cNvPr id="50" name="Oval 49"/>
              <p:cNvSpPr/>
              <p:nvPr/>
            </p:nvSpPr>
            <p:spPr>
              <a:xfrm>
                <a:off x="11804343" y="3171822"/>
                <a:ext cx="225453" cy="15007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lumMod val="25000"/>
                      </a:schemeClr>
                    </a:solidFill>
                  </a:rPr>
                  <a:t>-</a:t>
                </a:r>
                <a:endParaRPr lang="en-US" dirty="0">
                  <a:solidFill>
                    <a:schemeClr val="bg2">
                      <a:lumMod val="25000"/>
                    </a:schemeClr>
                  </a:solidFill>
                </a:endParaRPr>
              </a:p>
            </p:txBody>
          </p:sp>
          <p:sp>
            <p:nvSpPr>
              <p:cNvPr id="51" name="Oval 50"/>
              <p:cNvSpPr/>
              <p:nvPr/>
            </p:nvSpPr>
            <p:spPr>
              <a:xfrm>
                <a:off x="11804343" y="3419472"/>
                <a:ext cx="225453" cy="150076"/>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lumMod val="25000"/>
                      </a:schemeClr>
                    </a:solidFill>
                  </a:rPr>
                  <a:t>-</a:t>
                </a:r>
                <a:endParaRPr lang="en-US" dirty="0">
                  <a:solidFill>
                    <a:schemeClr val="bg2">
                      <a:lumMod val="25000"/>
                    </a:schemeClr>
                  </a:solidFill>
                </a:endParaRPr>
              </a:p>
            </p:txBody>
          </p:sp>
          <p:sp>
            <p:nvSpPr>
              <p:cNvPr id="53" name="Arc 52"/>
              <p:cNvSpPr/>
              <p:nvPr/>
            </p:nvSpPr>
            <p:spPr>
              <a:xfrm>
                <a:off x="9941437" y="2105025"/>
                <a:ext cx="1955287" cy="945639"/>
              </a:xfrm>
              <a:prstGeom prst="arc">
                <a:avLst>
                  <a:gd name="adj1" fmla="val 10877156"/>
                  <a:gd name="adj2" fmla="val 221201"/>
                </a:avLst>
              </a:prstGeom>
              <a:ln w="317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p:cNvSpPr txBox="1"/>
              <p:nvPr/>
            </p:nvSpPr>
            <p:spPr>
              <a:xfrm>
                <a:off x="9739237" y="385617"/>
                <a:ext cx="2407519" cy="1815882"/>
              </a:xfrm>
              <a:prstGeom prst="rect">
                <a:avLst/>
              </a:prstGeom>
              <a:noFill/>
            </p:spPr>
            <p:txBody>
              <a:bodyPr wrap="square" rtlCol="0">
                <a:spAutoFit/>
              </a:bodyPr>
              <a:lstStyle/>
              <a:p>
                <a:pPr algn="just"/>
                <a:r>
                  <a:rPr lang="en-US" sz="1400" b="1" dirty="0" smtClean="0"/>
                  <a:t>Charges Change alternatively</a:t>
                </a:r>
              </a:p>
              <a:p>
                <a:pPr algn="just"/>
                <a:r>
                  <a:rPr lang="en-US" sz="1400" b="1" dirty="0"/>
                  <a:t>o</a:t>
                </a:r>
                <a:r>
                  <a:rPr lang="en-US" sz="1400" b="1" dirty="0" smtClean="0"/>
                  <a:t>n the parallel plate capacitor and this leads to the mechanical vibration of the quartz crystal. If the vibration is of the order of the desired frequency, then ultrasound is produced</a:t>
                </a:r>
              </a:p>
            </p:txBody>
          </p:sp>
          <p:cxnSp>
            <p:nvCxnSpPr>
              <p:cNvPr id="58" name="Straight Connector 57"/>
              <p:cNvCxnSpPr/>
              <p:nvPr/>
            </p:nvCxnSpPr>
            <p:spPr>
              <a:xfrm flipV="1">
                <a:off x="11793460" y="3126665"/>
                <a:ext cx="491722" cy="12243"/>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1" name="TextBox 60"/>
          <p:cNvSpPr txBox="1"/>
          <p:nvPr/>
        </p:nvSpPr>
        <p:spPr>
          <a:xfrm>
            <a:off x="9481574" y="5124718"/>
            <a:ext cx="2729337" cy="369332"/>
          </a:xfrm>
          <a:prstGeom prst="rect">
            <a:avLst/>
          </a:prstGeom>
          <a:noFill/>
        </p:spPr>
        <p:txBody>
          <a:bodyPr wrap="none" rtlCol="0">
            <a:spAutoFit/>
          </a:bodyPr>
          <a:lstStyle/>
          <a:p>
            <a:r>
              <a:rPr lang="en-US" b="1" dirty="0" smtClean="0"/>
              <a:t>Inverse Piezoelectric effect</a:t>
            </a:r>
            <a:endParaRPr lang="en-US" b="1" dirty="0"/>
          </a:p>
        </p:txBody>
      </p:sp>
    </p:spTree>
    <p:extLst>
      <p:ext uri="{BB962C8B-B14F-4D97-AF65-F5344CB8AC3E}">
        <p14:creationId xmlns="" xmlns:p14="http://schemas.microsoft.com/office/powerpoint/2010/main" val="155157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Syllabus</a:t>
            </a:r>
          </a:p>
        </p:txBody>
      </p:sp>
      <p:sp>
        <p:nvSpPr>
          <p:cNvPr id="2" name="Rectangle 1"/>
          <p:cNvSpPr/>
          <p:nvPr/>
        </p:nvSpPr>
        <p:spPr>
          <a:xfrm>
            <a:off x="1447622" y="916056"/>
            <a:ext cx="8999256" cy="5632311"/>
          </a:xfrm>
          <a:prstGeom prst="rect">
            <a:avLst/>
          </a:prstGeom>
          <a:ln w="22225">
            <a:solidFill>
              <a:schemeClr val="tx1"/>
            </a:solidFill>
          </a:ln>
        </p:spPr>
        <p:txBody>
          <a:bodyPr wrap="square">
            <a:spAutoFit/>
          </a:bodyPr>
          <a:lstStyle/>
          <a:p>
            <a:pPr marL="285750" indent="-285750" algn="just">
              <a:buFont typeface="Wingdings" panose="05000000000000000000" pitchFamily="2" charset="2"/>
              <a:buChar char="Ø"/>
            </a:pPr>
            <a:r>
              <a:rPr lang="en-US" sz="2400" dirty="0" smtClean="0"/>
              <a:t>Interference phenomenon and Concept </a:t>
            </a:r>
            <a:r>
              <a:rPr lang="en-US" sz="2400" dirty="0"/>
              <a:t>of </a:t>
            </a:r>
            <a:r>
              <a:rPr lang="en-US" sz="2400" dirty="0" smtClean="0"/>
              <a:t>resonance </a:t>
            </a:r>
          </a:p>
          <a:p>
            <a:pPr marL="285750" indent="-285750" algn="just">
              <a:buFont typeface="Wingdings" panose="05000000000000000000" pitchFamily="2" charset="2"/>
              <a:buChar char="Ø"/>
            </a:pPr>
            <a:endParaRPr lang="en-US" sz="2400" dirty="0" smtClean="0"/>
          </a:p>
          <a:p>
            <a:pPr marL="285750" indent="-285750" algn="just">
              <a:buFont typeface="Wingdings" panose="05000000000000000000" pitchFamily="2" charset="2"/>
              <a:buChar char="Ø"/>
            </a:pPr>
            <a:r>
              <a:rPr lang="en-US" sz="2400" b="1" dirty="0" smtClean="0"/>
              <a:t>Audible</a:t>
            </a:r>
            <a:r>
              <a:rPr lang="en-US" sz="2400" b="1" dirty="0"/>
              <a:t>, ultrasonic and infrasonic </a:t>
            </a:r>
            <a:r>
              <a:rPr lang="en-US" sz="2400" b="1" dirty="0" smtClean="0"/>
              <a:t>waves. Production </a:t>
            </a:r>
            <a:r>
              <a:rPr lang="en-US" sz="2400" b="1" dirty="0"/>
              <a:t>of </a:t>
            </a:r>
            <a:r>
              <a:rPr lang="en-US" sz="2400" b="1" dirty="0" smtClean="0"/>
              <a:t>ultrasonic waves </a:t>
            </a:r>
            <a:r>
              <a:rPr lang="en-US" sz="2400" b="1" dirty="0"/>
              <a:t>by </a:t>
            </a:r>
            <a:r>
              <a:rPr lang="en-US" sz="2400" b="1" dirty="0" smtClean="0"/>
              <a:t>magnetostriction method, </a:t>
            </a:r>
            <a:r>
              <a:rPr lang="en-US" sz="2400" b="1" dirty="0"/>
              <a:t>Production of ultrasonic waves by piezoelectric method</a:t>
            </a:r>
            <a:r>
              <a:rPr lang="en-US" sz="2400" b="1" dirty="0" smtClean="0"/>
              <a:t>.</a:t>
            </a:r>
            <a:endParaRPr lang="en-US" sz="2400" b="1" dirty="0"/>
          </a:p>
          <a:p>
            <a:pPr marL="285750" indent="-285750" algn="just">
              <a:buFont typeface="Wingdings" panose="05000000000000000000" pitchFamily="2" charset="2"/>
              <a:buChar char="Ø"/>
            </a:pPr>
            <a:endParaRPr lang="en-US" sz="2400" dirty="0" smtClean="0"/>
          </a:p>
          <a:p>
            <a:pPr marL="285750" indent="-285750" algn="just">
              <a:buFont typeface="Wingdings" panose="05000000000000000000" pitchFamily="2" charset="2"/>
              <a:buChar char="Ø"/>
            </a:pPr>
            <a:r>
              <a:rPr lang="en-US" sz="2400" dirty="0" smtClean="0"/>
              <a:t>Ultrasonic </a:t>
            </a:r>
            <a:r>
              <a:rPr lang="en-US" sz="2400" dirty="0"/>
              <a:t>transducers </a:t>
            </a:r>
            <a:r>
              <a:rPr lang="en-US" sz="2400" dirty="0" smtClean="0"/>
              <a:t>and their </a:t>
            </a:r>
            <a:r>
              <a:rPr lang="en-US" sz="2400" dirty="0"/>
              <a:t>uses, applications of ultrasonic waves, detection of ultrasonic waves (</a:t>
            </a:r>
            <a:r>
              <a:rPr lang="en-US" sz="2400" dirty="0" err="1" smtClean="0"/>
              <a:t>Kundt's</a:t>
            </a:r>
            <a:r>
              <a:rPr lang="en-US" sz="2400" dirty="0" smtClean="0"/>
              <a:t> tube </a:t>
            </a:r>
            <a:r>
              <a:rPr lang="en-US" sz="2400" dirty="0"/>
              <a:t>method, sensitive flame method and piezoelectric detectors), </a:t>
            </a:r>
            <a:endParaRPr lang="en-US" sz="2400" dirty="0" smtClean="0"/>
          </a:p>
          <a:p>
            <a:pPr marL="285750" indent="-285750" algn="just">
              <a:buFont typeface="Wingdings" panose="05000000000000000000" pitchFamily="2" charset="2"/>
              <a:buChar char="Ø"/>
            </a:pPr>
            <a:endParaRPr lang="en-US" sz="2400" dirty="0" smtClean="0"/>
          </a:p>
          <a:p>
            <a:pPr marL="285750" indent="-285750" algn="just">
              <a:buFont typeface="Wingdings" panose="05000000000000000000" pitchFamily="2" charset="2"/>
              <a:buChar char="Ø"/>
            </a:pPr>
            <a:r>
              <a:rPr lang="en-US" sz="2400" dirty="0" smtClean="0"/>
              <a:t>Absorption and Dispersion </a:t>
            </a:r>
            <a:r>
              <a:rPr lang="en-US" sz="2400" dirty="0"/>
              <a:t>of ultrasonic </a:t>
            </a:r>
            <a:r>
              <a:rPr lang="en-US" sz="2400" dirty="0" smtClean="0"/>
              <a:t>waves.</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sz="2400" dirty="0"/>
              <a:t>Superposition of two waves, sound wave and its velocity, standing waves, Formation of beats, Supersonic and shock waves.</a:t>
            </a:r>
          </a:p>
          <a:p>
            <a:pPr algn="just"/>
            <a:endParaRPr lang="en-US" sz="2400" dirty="0"/>
          </a:p>
        </p:txBody>
      </p:sp>
    </p:spTree>
    <p:extLst>
      <p:ext uri="{BB962C8B-B14F-4D97-AF65-F5344CB8AC3E}">
        <p14:creationId xmlns="" xmlns:p14="http://schemas.microsoft.com/office/powerpoint/2010/main" val="1153814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Piezoelectric Method</a:t>
            </a:r>
          </a:p>
        </p:txBody>
      </p:sp>
      <p:sp>
        <p:nvSpPr>
          <p:cNvPr id="7" name="Rectangle 6"/>
          <p:cNvSpPr/>
          <p:nvPr/>
        </p:nvSpPr>
        <p:spPr>
          <a:xfrm>
            <a:off x="104200" y="723629"/>
            <a:ext cx="6961954" cy="5558445"/>
          </a:xfrm>
          <a:prstGeom prst="rect">
            <a:avLst/>
          </a:prstGeom>
          <a:ln w="19050">
            <a:solidFill>
              <a:schemeClr val="tx1"/>
            </a:solidFill>
          </a:ln>
        </p:spPr>
        <p:txBody>
          <a:bodyPr wrap="square">
            <a:spAutoFit/>
          </a:bodyPr>
          <a:lstStyle/>
          <a:p>
            <a:pPr marL="342900" lvl="0" indent="-342900" algn="just" fontAlgn="base">
              <a:lnSpc>
                <a:spcPct val="80000"/>
              </a:lnSpc>
              <a:spcBef>
                <a:spcPct val="20000"/>
              </a:spcBef>
              <a:spcAft>
                <a:spcPct val="0"/>
              </a:spcAft>
              <a:buFontTx/>
              <a:buChar char="•"/>
            </a:pPr>
            <a:r>
              <a:rPr lang="en-US" sz="2400" kern="0" dirty="0">
                <a:solidFill>
                  <a:srgbClr val="000000"/>
                </a:solidFill>
                <a:latin typeface="Arial"/>
              </a:rPr>
              <a:t>The quartz crystal is placed between two metal plates A and B.</a:t>
            </a:r>
          </a:p>
          <a:p>
            <a:pPr marL="342900" lvl="0" indent="-342900" algn="just" fontAlgn="base">
              <a:lnSpc>
                <a:spcPct val="80000"/>
              </a:lnSpc>
              <a:spcBef>
                <a:spcPct val="20000"/>
              </a:spcBef>
              <a:spcAft>
                <a:spcPct val="0"/>
              </a:spcAft>
              <a:buFontTx/>
              <a:buChar char="•"/>
            </a:pPr>
            <a:r>
              <a:rPr lang="en-US" sz="2400" kern="0" dirty="0">
                <a:solidFill>
                  <a:srgbClr val="000000"/>
                </a:solidFill>
                <a:latin typeface="Arial"/>
              </a:rPr>
              <a:t>The plates are connected to the primary (L</a:t>
            </a:r>
            <a:r>
              <a:rPr lang="en-US" sz="2400" kern="0" baseline="-25000" dirty="0">
                <a:solidFill>
                  <a:srgbClr val="000000"/>
                </a:solidFill>
                <a:latin typeface="Arial"/>
              </a:rPr>
              <a:t>3</a:t>
            </a:r>
            <a:r>
              <a:rPr lang="en-US" sz="2400" kern="0" dirty="0">
                <a:solidFill>
                  <a:srgbClr val="000000"/>
                </a:solidFill>
                <a:latin typeface="Arial"/>
              </a:rPr>
              <a:t>) of a transformer which is inductively coupled to the </a:t>
            </a:r>
            <a:r>
              <a:rPr lang="en-US" sz="2400" kern="0" dirty="0" smtClean="0">
                <a:solidFill>
                  <a:srgbClr val="000000"/>
                </a:solidFill>
                <a:latin typeface="Arial"/>
              </a:rPr>
              <a:t>electronic LC </a:t>
            </a:r>
            <a:r>
              <a:rPr lang="en-US" sz="2400" kern="0" dirty="0">
                <a:solidFill>
                  <a:srgbClr val="000000"/>
                </a:solidFill>
                <a:latin typeface="Arial"/>
              </a:rPr>
              <a:t>oscillator.</a:t>
            </a:r>
          </a:p>
          <a:p>
            <a:pPr marL="342900" lvl="0" indent="-342900" algn="just" fontAlgn="base">
              <a:lnSpc>
                <a:spcPct val="80000"/>
              </a:lnSpc>
              <a:spcBef>
                <a:spcPct val="20000"/>
              </a:spcBef>
              <a:spcAft>
                <a:spcPct val="0"/>
              </a:spcAft>
              <a:buFontTx/>
              <a:buChar char="•"/>
            </a:pPr>
            <a:r>
              <a:rPr lang="en-US" sz="2400" kern="0" dirty="0">
                <a:solidFill>
                  <a:srgbClr val="000000"/>
                </a:solidFill>
                <a:latin typeface="Arial"/>
              </a:rPr>
              <a:t>The electronic oscillator circuit is a base tuned oscillator circuit</a:t>
            </a:r>
            <a:r>
              <a:rPr lang="en-US" sz="2400" kern="0" dirty="0" smtClean="0">
                <a:solidFill>
                  <a:srgbClr val="000000"/>
                </a:solidFill>
                <a:latin typeface="Arial"/>
              </a:rPr>
              <a:t>.</a:t>
            </a:r>
          </a:p>
          <a:p>
            <a:pPr marL="342900" indent="-342900" algn="just" fontAlgn="base">
              <a:lnSpc>
                <a:spcPct val="80000"/>
              </a:lnSpc>
              <a:spcBef>
                <a:spcPct val="20000"/>
              </a:spcBef>
              <a:spcAft>
                <a:spcPct val="0"/>
              </a:spcAft>
              <a:buFontTx/>
              <a:buChar char="•"/>
            </a:pPr>
            <a:r>
              <a:rPr lang="en-US" sz="2400" kern="0" dirty="0">
                <a:solidFill>
                  <a:srgbClr val="000000"/>
                </a:solidFill>
                <a:latin typeface="Arial"/>
              </a:rPr>
              <a:t>The coil L</a:t>
            </a:r>
            <a:r>
              <a:rPr lang="en-US" sz="2400" kern="0" baseline="-25000" dirty="0">
                <a:solidFill>
                  <a:srgbClr val="000000"/>
                </a:solidFill>
                <a:latin typeface="Arial"/>
              </a:rPr>
              <a:t>1</a:t>
            </a:r>
            <a:r>
              <a:rPr lang="en-US" sz="2400" kern="0" dirty="0">
                <a:solidFill>
                  <a:srgbClr val="000000"/>
                </a:solidFill>
                <a:latin typeface="Arial"/>
              </a:rPr>
              <a:t> and variable capacitor C</a:t>
            </a:r>
            <a:r>
              <a:rPr lang="en-US" sz="2400" kern="0" baseline="-25000" dirty="0">
                <a:solidFill>
                  <a:srgbClr val="000000"/>
                </a:solidFill>
                <a:latin typeface="Arial"/>
              </a:rPr>
              <a:t>1</a:t>
            </a:r>
            <a:r>
              <a:rPr lang="en-US" sz="2400" kern="0" dirty="0">
                <a:solidFill>
                  <a:srgbClr val="000000"/>
                </a:solidFill>
                <a:latin typeface="Arial"/>
              </a:rPr>
              <a:t> form the </a:t>
            </a:r>
            <a:r>
              <a:rPr lang="en-US" sz="2400" b="1" kern="0" dirty="0">
                <a:solidFill>
                  <a:srgbClr val="000000"/>
                </a:solidFill>
                <a:latin typeface="Arial"/>
              </a:rPr>
              <a:t>tank circuit </a:t>
            </a:r>
            <a:r>
              <a:rPr lang="en-US" sz="2400" kern="0" dirty="0">
                <a:solidFill>
                  <a:srgbClr val="000000"/>
                </a:solidFill>
                <a:latin typeface="Arial"/>
              </a:rPr>
              <a:t>of the oscillator</a:t>
            </a:r>
            <a:r>
              <a:rPr lang="en-US" sz="2400" kern="0" dirty="0" smtClean="0">
                <a:solidFill>
                  <a:srgbClr val="000000"/>
                </a:solidFill>
                <a:latin typeface="Arial"/>
              </a:rPr>
              <a:t>.</a:t>
            </a:r>
            <a:endParaRPr lang="en-US" sz="2400" kern="0" dirty="0">
              <a:solidFill>
                <a:srgbClr val="000000"/>
              </a:solidFill>
              <a:latin typeface="Arial"/>
            </a:endParaRPr>
          </a:p>
          <a:p>
            <a:pPr marL="342900" lvl="0" indent="-342900" algn="just" fontAlgn="base">
              <a:lnSpc>
                <a:spcPct val="80000"/>
              </a:lnSpc>
              <a:spcBef>
                <a:spcPct val="20000"/>
              </a:spcBef>
              <a:spcAft>
                <a:spcPct val="0"/>
              </a:spcAft>
              <a:buFontTx/>
              <a:buChar char="•"/>
            </a:pPr>
            <a:r>
              <a:rPr lang="en-US" sz="2400" kern="0" dirty="0">
                <a:solidFill>
                  <a:srgbClr val="000000"/>
                </a:solidFill>
                <a:latin typeface="Arial"/>
              </a:rPr>
              <a:t>The coils L</a:t>
            </a:r>
            <a:r>
              <a:rPr lang="en-US" sz="2400" kern="0" baseline="-25000" dirty="0">
                <a:solidFill>
                  <a:srgbClr val="000000"/>
                </a:solidFill>
                <a:latin typeface="Arial"/>
              </a:rPr>
              <a:t>1</a:t>
            </a:r>
            <a:r>
              <a:rPr lang="en-US" sz="2400" kern="0" dirty="0">
                <a:solidFill>
                  <a:srgbClr val="000000"/>
                </a:solidFill>
                <a:latin typeface="Arial"/>
              </a:rPr>
              <a:t> and L</a:t>
            </a:r>
            <a:r>
              <a:rPr lang="en-US" sz="2400" kern="0" baseline="-25000" dirty="0">
                <a:solidFill>
                  <a:srgbClr val="000000"/>
                </a:solidFill>
                <a:latin typeface="Arial"/>
              </a:rPr>
              <a:t>2</a:t>
            </a:r>
            <a:r>
              <a:rPr lang="en-US" sz="2400" kern="0" dirty="0">
                <a:solidFill>
                  <a:srgbClr val="000000"/>
                </a:solidFill>
                <a:latin typeface="Arial"/>
              </a:rPr>
              <a:t> of oscillator circuit are </a:t>
            </a:r>
            <a:r>
              <a:rPr lang="en-US" sz="2400" kern="0" dirty="0" smtClean="0">
                <a:solidFill>
                  <a:srgbClr val="000000"/>
                </a:solidFill>
                <a:latin typeface="Arial"/>
              </a:rPr>
              <a:t>taken to form </a:t>
            </a:r>
            <a:r>
              <a:rPr lang="en-US" sz="2400" kern="0" dirty="0">
                <a:solidFill>
                  <a:srgbClr val="000000"/>
                </a:solidFill>
                <a:latin typeface="Arial"/>
              </a:rPr>
              <a:t>the secondary of a transformer T. </a:t>
            </a:r>
          </a:p>
          <a:p>
            <a:pPr marL="342900" lvl="0" indent="-342900" algn="just" fontAlgn="base">
              <a:lnSpc>
                <a:spcPct val="80000"/>
              </a:lnSpc>
              <a:spcBef>
                <a:spcPct val="20000"/>
              </a:spcBef>
              <a:spcAft>
                <a:spcPct val="0"/>
              </a:spcAft>
              <a:buFontTx/>
              <a:buChar char="•"/>
            </a:pPr>
            <a:r>
              <a:rPr lang="en-US" sz="2400" kern="0" dirty="0">
                <a:solidFill>
                  <a:srgbClr val="000000"/>
                </a:solidFill>
                <a:latin typeface="Arial"/>
              </a:rPr>
              <a:t>The collector coil L</a:t>
            </a:r>
            <a:r>
              <a:rPr lang="en-US" sz="2400" kern="0" baseline="-25000" dirty="0">
                <a:solidFill>
                  <a:srgbClr val="000000"/>
                </a:solidFill>
                <a:latin typeface="Arial"/>
              </a:rPr>
              <a:t>2</a:t>
            </a:r>
            <a:r>
              <a:rPr lang="en-US" sz="2400" kern="0" dirty="0">
                <a:solidFill>
                  <a:srgbClr val="000000"/>
                </a:solidFill>
                <a:latin typeface="Arial"/>
              </a:rPr>
              <a:t> is inductively coupled to base coil L</a:t>
            </a:r>
            <a:r>
              <a:rPr lang="en-US" sz="2400" kern="0" baseline="-25000" dirty="0">
                <a:solidFill>
                  <a:srgbClr val="000000"/>
                </a:solidFill>
                <a:latin typeface="Arial"/>
              </a:rPr>
              <a:t>1</a:t>
            </a:r>
            <a:r>
              <a:rPr lang="en-US" sz="2400" kern="0" dirty="0">
                <a:solidFill>
                  <a:srgbClr val="000000"/>
                </a:solidFill>
                <a:latin typeface="Arial"/>
              </a:rPr>
              <a:t>. </a:t>
            </a:r>
            <a:endParaRPr lang="en-US" sz="2400" kern="0" dirty="0" smtClean="0">
              <a:solidFill>
                <a:srgbClr val="000000"/>
              </a:solidFill>
              <a:latin typeface="Arial"/>
            </a:endParaRPr>
          </a:p>
          <a:p>
            <a:pPr marL="342900" lvl="0" indent="-342900" algn="just" fontAlgn="base">
              <a:lnSpc>
                <a:spcPct val="80000"/>
              </a:lnSpc>
              <a:spcBef>
                <a:spcPct val="20000"/>
              </a:spcBef>
              <a:spcAft>
                <a:spcPct val="0"/>
              </a:spcAft>
              <a:buFontTx/>
              <a:buChar char="•"/>
            </a:pPr>
            <a:r>
              <a:rPr lang="en-US" sz="2400" kern="0" dirty="0" smtClean="0">
                <a:solidFill>
                  <a:srgbClr val="000000"/>
                </a:solidFill>
                <a:latin typeface="Arial"/>
              </a:rPr>
              <a:t>The coil L</a:t>
            </a:r>
            <a:r>
              <a:rPr lang="en-US" sz="2400" kern="0" baseline="-25000" dirty="0" smtClean="0">
                <a:solidFill>
                  <a:srgbClr val="000000"/>
                </a:solidFill>
                <a:latin typeface="Arial"/>
              </a:rPr>
              <a:t>3</a:t>
            </a:r>
            <a:r>
              <a:rPr lang="en-US" sz="2400" kern="0" dirty="0" smtClean="0">
                <a:solidFill>
                  <a:srgbClr val="000000"/>
                </a:solidFill>
                <a:latin typeface="Arial"/>
              </a:rPr>
              <a:t> lies in the magnetic field of the coil L</a:t>
            </a:r>
            <a:r>
              <a:rPr lang="en-US" sz="2400" kern="0" baseline="-25000" dirty="0" smtClean="0">
                <a:solidFill>
                  <a:srgbClr val="000000"/>
                </a:solidFill>
                <a:latin typeface="Arial"/>
              </a:rPr>
              <a:t>1</a:t>
            </a:r>
            <a:r>
              <a:rPr lang="en-US" sz="2400" kern="0" dirty="0" smtClean="0">
                <a:solidFill>
                  <a:srgbClr val="000000"/>
                </a:solidFill>
                <a:latin typeface="Arial"/>
              </a:rPr>
              <a:t>. As result an AC supply is generated in the primary of the transformer coil which changes the polarity charges across the capacitor.</a:t>
            </a:r>
            <a:endParaRPr lang="en-US" sz="2400" kern="0" dirty="0">
              <a:solidFill>
                <a:srgbClr val="000000"/>
              </a:solidFill>
              <a:latin typeface="Arial"/>
            </a:endParaRPr>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230422" y="1464843"/>
            <a:ext cx="4961578" cy="2840457"/>
          </a:xfrm>
          <a:prstGeom prst="rect">
            <a:avLst/>
          </a:prstGeom>
        </p:spPr>
      </p:pic>
      <p:grpSp>
        <p:nvGrpSpPr>
          <p:cNvPr id="20" name="Group 19"/>
          <p:cNvGrpSpPr/>
          <p:nvPr/>
        </p:nvGrpSpPr>
        <p:grpSpPr>
          <a:xfrm>
            <a:off x="8933234" y="1041372"/>
            <a:ext cx="1729576" cy="797957"/>
            <a:chOff x="8933234" y="1041372"/>
            <a:chExt cx="1729576" cy="797957"/>
          </a:xfrm>
        </p:grpSpPr>
        <p:cxnSp>
          <p:nvCxnSpPr>
            <p:cNvPr id="3" name="Straight Arrow Connector 2"/>
            <p:cNvCxnSpPr/>
            <p:nvPr/>
          </p:nvCxnSpPr>
          <p:spPr>
            <a:xfrm>
              <a:off x="9382125" y="1410704"/>
              <a:ext cx="0" cy="428625"/>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8933234" y="1041372"/>
              <a:ext cx="1729576" cy="369332"/>
            </a:xfrm>
            <a:prstGeom prst="rect">
              <a:avLst/>
            </a:prstGeom>
            <a:noFill/>
            <a:ln w="22225">
              <a:solidFill>
                <a:srgbClr val="FF0000"/>
              </a:solidFill>
            </a:ln>
          </p:spPr>
          <p:txBody>
            <a:bodyPr wrap="none" rtlCol="0">
              <a:spAutoFit/>
            </a:bodyPr>
            <a:lstStyle/>
            <a:p>
              <a:r>
                <a:rPr lang="en-US" dirty="0" smtClean="0"/>
                <a:t>Feedback Circuit</a:t>
              </a:r>
              <a:endParaRPr lang="en-US" dirty="0"/>
            </a:p>
          </p:txBody>
        </p:sp>
      </p:grpSp>
      <p:grpSp>
        <p:nvGrpSpPr>
          <p:cNvPr id="19" name="Group 18"/>
          <p:cNvGrpSpPr/>
          <p:nvPr/>
        </p:nvGrpSpPr>
        <p:grpSpPr>
          <a:xfrm>
            <a:off x="8130992" y="3914775"/>
            <a:ext cx="1797415" cy="667524"/>
            <a:chOff x="8130992" y="3914775"/>
            <a:chExt cx="1797415" cy="667524"/>
          </a:xfrm>
        </p:grpSpPr>
        <p:sp>
          <p:nvSpPr>
            <p:cNvPr id="10" name="TextBox 9"/>
            <p:cNvSpPr txBox="1"/>
            <p:nvPr/>
          </p:nvSpPr>
          <p:spPr>
            <a:xfrm>
              <a:off x="8130992" y="4212967"/>
              <a:ext cx="1797415" cy="369332"/>
            </a:xfrm>
            <a:prstGeom prst="rect">
              <a:avLst/>
            </a:prstGeom>
            <a:noFill/>
            <a:ln w="19050">
              <a:solidFill>
                <a:srgbClr val="FF0000"/>
              </a:solidFill>
            </a:ln>
          </p:spPr>
          <p:txBody>
            <a:bodyPr wrap="none" rtlCol="0">
              <a:spAutoFit/>
            </a:bodyPr>
            <a:lstStyle/>
            <a:p>
              <a:r>
                <a:rPr lang="en-US" dirty="0" smtClean="0"/>
                <a:t>Tank or LC Circuit</a:t>
              </a:r>
              <a:endParaRPr lang="en-US" dirty="0"/>
            </a:p>
          </p:txBody>
        </p:sp>
        <p:cxnSp>
          <p:nvCxnSpPr>
            <p:cNvPr id="11" name="Straight Arrow Connector 10"/>
            <p:cNvCxnSpPr/>
            <p:nvPr/>
          </p:nvCxnSpPr>
          <p:spPr>
            <a:xfrm flipV="1">
              <a:off x="9382125" y="3914775"/>
              <a:ext cx="0" cy="29819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10272285" y="2885071"/>
            <a:ext cx="1704121" cy="1604895"/>
            <a:chOff x="10272285" y="2885071"/>
            <a:chExt cx="1704121" cy="1604895"/>
          </a:xfrm>
        </p:grpSpPr>
        <p:sp>
          <p:nvSpPr>
            <p:cNvPr id="9" name="TextBox 8"/>
            <p:cNvSpPr txBox="1"/>
            <p:nvPr/>
          </p:nvSpPr>
          <p:spPr>
            <a:xfrm>
              <a:off x="10272285" y="4120634"/>
              <a:ext cx="1704121" cy="369332"/>
            </a:xfrm>
            <a:prstGeom prst="rect">
              <a:avLst/>
            </a:prstGeom>
            <a:noFill/>
            <a:ln w="19050">
              <a:solidFill>
                <a:srgbClr val="FF0000"/>
              </a:solidFill>
            </a:ln>
          </p:spPr>
          <p:txBody>
            <a:bodyPr wrap="none" rtlCol="0">
              <a:spAutoFit/>
            </a:bodyPr>
            <a:lstStyle/>
            <a:p>
              <a:r>
                <a:rPr lang="en-US" dirty="0" smtClean="0"/>
                <a:t>Amplifier Circuit</a:t>
              </a:r>
              <a:endParaRPr lang="en-US" dirty="0"/>
            </a:p>
          </p:txBody>
        </p:sp>
        <p:cxnSp>
          <p:nvCxnSpPr>
            <p:cNvPr id="15" name="Straight Connector 14"/>
            <p:cNvCxnSpPr>
              <a:stCxn id="9" idx="0"/>
            </p:cNvCxnSpPr>
            <p:nvPr/>
          </p:nvCxnSpPr>
          <p:spPr>
            <a:xfrm flipH="1" flipV="1">
              <a:off x="11124345" y="2885071"/>
              <a:ext cx="1" cy="123556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flipH="1">
            <a:off x="10553700" y="2885071"/>
            <a:ext cx="570646"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19221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Piezoelectric Method</a:t>
            </a:r>
          </a:p>
        </p:txBody>
      </p:sp>
      <mc:AlternateContent xmlns:mc="http://schemas.openxmlformats.org/markup-compatibility/2006">
        <mc:Choice xmlns="" xmlns:a14="http://schemas.microsoft.com/office/drawing/2010/main" Requires="a14">
          <p:sp>
            <p:nvSpPr>
              <p:cNvPr id="5" name="Rectangle 4"/>
              <p:cNvSpPr/>
              <p:nvPr/>
            </p:nvSpPr>
            <p:spPr>
              <a:xfrm>
                <a:off x="638175" y="900061"/>
                <a:ext cx="7067550" cy="5094600"/>
              </a:xfrm>
              <a:prstGeom prst="rect">
                <a:avLst/>
              </a:prstGeom>
              <a:ln w="19050">
                <a:solidFill>
                  <a:schemeClr val="tx1"/>
                </a:solidFill>
              </a:ln>
            </p:spPr>
            <p:txBody>
              <a:bodyPr wrap="square">
                <a:spAutoFit/>
              </a:bodyPr>
              <a:lstStyle/>
              <a:p>
                <a:pPr algn="just"/>
                <a:r>
                  <a:rPr lang="en-US" sz="2000" dirty="0" smtClean="0"/>
                  <a:t>When H.T. battery is switched on, the oscillator produces high frequency alternating voltages with a frequency.</a:t>
                </a:r>
              </a:p>
              <a:p>
                <a:pPr algn="just"/>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𝑐𝑖𝑟𝑐𝑢𝑖𝑡</m:t>
                          </m:r>
                        </m:sub>
                      </m:sSub>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r>
                            <a:rPr lang="en-US" sz="2000" i="1">
                              <a:latin typeface="Cambria Math" panose="02040503050406030204" pitchFamily="18" charset="0"/>
                            </a:rPr>
                            <m:t>𝜋</m:t>
                          </m:r>
                          <m:rad>
                            <m:radPr>
                              <m:degHide m:val="on"/>
                              <m:ctrlPr>
                                <a:rPr lang="en-US" sz="2000" i="1">
                                  <a:latin typeface="Cambria Math" panose="02040503050406030204" pitchFamily="18" charset="0"/>
                                </a:rPr>
                              </m:ctrlPr>
                            </m:radPr>
                            <m:deg/>
                            <m:e>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1</m:t>
                                  </m:r>
                                </m:sub>
                              </m:sSub>
                            </m:e>
                          </m:rad>
                        </m:den>
                      </m:f>
                    </m:oMath>
                  </m:oMathPara>
                </a14:m>
                <a:endParaRPr lang="en-US" sz="2000" dirty="0" smtClean="0"/>
              </a:p>
              <a:p>
                <a:pPr algn="just"/>
                <a:endParaRPr lang="en-US" sz="2000" dirty="0"/>
              </a:p>
              <a:p>
                <a:pPr algn="just"/>
                <a:r>
                  <a:rPr lang="en-US" sz="2000" dirty="0"/>
                  <a:t>Due to the transformer action, an oscillatory </a:t>
                </a:r>
                <a:r>
                  <a:rPr lang="en-US" sz="2000" dirty="0" smtClean="0"/>
                  <a:t>emf </a:t>
                </a:r>
                <a:r>
                  <a:rPr lang="en-US" sz="2000" dirty="0"/>
                  <a:t>is induced in the coil L</a:t>
                </a:r>
                <a:r>
                  <a:rPr lang="en-US" sz="2000" baseline="-25000" dirty="0"/>
                  <a:t>3</a:t>
                </a:r>
                <a:r>
                  <a:rPr lang="en-US" sz="2000" dirty="0"/>
                  <a:t>.  This high frequency alternating voltages are fed on the plates A and B</a:t>
                </a:r>
                <a:r>
                  <a:rPr lang="en-US" sz="2000" dirty="0" smtClean="0"/>
                  <a:t>. </a:t>
                </a:r>
                <a:r>
                  <a:rPr lang="en-US" sz="2000" b="1" dirty="0" smtClean="0"/>
                  <a:t>Inverse Piezo-Electric</a:t>
                </a:r>
                <a:r>
                  <a:rPr lang="en-US" sz="2000" dirty="0" smtClean="0"/>
                  <a:t/>
                </a:r>
                <a:r>
                  <a:rPr lang="en-US" sz="2000" dirty="0"/>
                  <a:t>effect takes place and the crystal contracts and expands alternatively</a:t>
                </a:r>
                <a:r>
                  <a:rPr lang="en-US" sz="2000" dirty="0" smtClean="0"/>
                  <a:t>. Thus, the </a:t>
                </a:r>
                <a:r>
                  <a:rPr lang="en-US" sz="2000" dirty="0"/>
                  <a:t>crystal is set into mechanical vibrations</a:t>
                </a:r>
                <a:r>
                  <a:rPr lang="en-US" sz="2000" dirty="0" smtClean="0"/>
                  <a:t>.</a:t>
                </a:r>
              </a:p>
              <a:p>
                <a:pPr algn="just"/>
                <a:endParaRPr lang="en-US" sz="2000" dirty="0"/>
              </a:p>
              <a:p>
                <a:pPr algn="just"/>
                <a:r>
                  <a:rPr lang="en-US" sz="2000" dirty="0"/>
                  <a:t>The frequency  of the vibration is given by</a:t>
                </a:r>
              </a:p>
              <a:p>
                <a:pPr algn="just"/>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𝑃</m:t>
                          </m:r>
                        </m:num>
                        <m:den>
                          <m:r>
                            <a:rPr lang="en-US" sz="2000" b="0" i="1" smtClean="0">
                              <a:latin typeface="Cambria Math" panose="02040503050406030204" pitchFamily="18" charset="0"/>
                            </a:rPr>
                            <m:t>2</m:t>
                          </m:r>
                          <m:r>
                            <a:rPr lang="en-US" sz="2000" b="0" i="1" smtClean="0">
                              <a:latin typeface="Cambria Math" panose="02040503050406030204" pitchFamily="18" charset="0"/>
                            </a:rPr>
                            <m:t>𝑙</m:t>
                          </m:r>
                        </m:den>
                      </m:f>
                      <m:rad>
                        <m:radPr>
                          <m:degHide m:val="on"/>
                          <m:ctrlPr>
                            <a:rPr lang="en-US" sz="2000" b="0" i="1" smtClean="0">
                              <a:latin typeface="Cambria Math" panose="02040503050406030204" pitchFamily="18" charset="0"/>
                            </a:rPr>
                          </m:ctrlPr>
                        </m:radPr>
                        <m:deg/>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𝑌</m:t>
                              </m:r>
                            </m:num>
                            <m:den>
                              <m:r>
                                <a:rPr lang="en-US" sz="2000" b="0" i="1" smtClean="0">
                                  <a:latin typeface="Cambria Math" panose="02040503050406030204" pitchFamily="18" charset="0"/>
                                </a:rPr>
                                <m:t>𝜌</m:t>
                              </m:r>
                            </m:den>
                          </m:f>
                        </m:e>
                      </m:rad>
                    </m:oMath>
                  </m:oMathPara>
                </a14:m>
                <a:endParaRPr lang="en-US" sz="2000" dirty="0" smtClean="0"/>
              </a:p>
              <a:p>
                <a:pPr algn="just"/>
                <a:r>
                  <a:rPr lang="en-US" sz="2000" dirty="0" smtClean="0"/>
                  <a:t>At resonance the two frequencies should be equal.</a:t>
                </a:r>
                <a:endParaRPr lang="en-US" sz="2000" dirty="0"/>
              </a:p>
            </p:txBody>
          </p:sp>
        </mc:Choice>
        <mc:Fallback>
          <p:sp>
            <p:nvSpPr>
              <p:cNvPr id="5" name="Rectangle 4"/>
              <p:cNvSpPr>
                <a:spLocks noRot="1" noChangeAspect="1" noMove="1" noResize="1" noEditPoints="1" noAdjustHandles="1" noChangeArrowheads="1" noChangeShapeType="1" noTextEdit="1"/>
              </p:cNvSpPr>
              <p:nvPr/>
            </p:nvSpPr>
            <p:spPr>
              <a:xfrm>
                <a:off x="638175" y="900061"/>
                <a:ext cx="7067550" cy="5094600"/>
              </a:xfrm>
              <a:prstGeom prst="rect">
                <a:avLst/>
              </a:prstGeom>
              <a:blipFill rotWithShape="0">
                <a:blip r:embed="rId2"/>
                <a:stretch>
                  <a:fillRect l="-861" t="-597" r="-688" b="-1074"/>
                </a:stretch>
              </a:blipFill>
              <a:ln w="19050">
                <a:solidFill>
                  <a:schemeClr val="tx1"/>
                </a:solidFill>
              </a:ln>
            </p:spPr>
            <p:txBody>
              <a:bodyPr/>
              <a:lstStyle/>
              <a:p>
                <a:r>
                  <a:rPr lang="en-US">
                    <a:noFill/>
                  </a:rPr>
                  <a:t> </a:t>
                </a:r>
              </a:p>
            </p:txBody>
          </p:sp>
        </mc:Fallback>
      </mc:AlternateContent>
      <p:sp>
        <p:nvSpPr>
          <p:cNvPr id="6" name="Text Box 10"/>
          <p:cNvSpPr txBox="1">
            <a:spLocks noChangeArrowheads="1"/>
          </p:cNvSpPr>
          <p:nvPr/>
        </p:nvSpPr>
        <p:spPr bwMode="auto">
          <a:xfrm>
            <a:off x="7705725" y="2723461"/>
            <a:ext cx="4171950" cy="2169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Arial" panose="020B0604020202020204" pitchFamily="34" charset="0"/>
              </a:rPr>
              <a:t>where P   =  1,2,3,4 … etc.  </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Arial" panose="020B0604020202020204" pitchFamily="34" charset="0"/>
              </a:rPr>
              <a:t>for fundamental, first over tone, </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Arial" panose="020B0604020202020204" pitchFamily="34" charset="0"/>
              </a:rPr>
              <a:t>second over tone etc.</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Arial" panose="020B0604020202020204" pitchFamily="34" charset="0"/>
              </a:rPr>
              <a:t>Y = Young’s modulus of the crystal and </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Arial" panose="020B0604020202020204" pitchFamily="34" charset="0"/>
              </a:rPr>
              <a:t>ρ = density of the crystal.</a:t>
            </a:r>
          </a:p>
          <a:p>
            <a:pPr marL="0" marR="0" lvl="0" indent="0" defTabSz="914400" eaLnBrk="1" fontAlgn="base" latinLnBrk="0" hangingPunct="1">
              <a:lnSpc>
                <a:spcPct val="100000"/>
              </a:lnSpc>
              <a:spcBef>
                <a:spcPct val="50000"/>
              </a:spcBef>
              <a:spcAft>
                <a:spcPct val="0"/>
              </a:spcAft>
              <a:buClrTx/>
              <a:buSzTx/>
              <a:buFontTx/>
              <a:buNone/>
              <a:tabLst/>
              <a:defRPr/>
            </a:pPr>
            <a:endParaRPr kumimoji="0" lang="en-US" sz="1800" b="0" i="0" u="none" strike="noStrike" kern="0" cap="none" spc="0" normalizeH="0" baseline="0" noProof="0" dirty="0" smtClean="0">
              <a:ln>
                <a:noFill/>
              </a:ln>
              <a:solidFill>
                <a:srgbClr val="000000"/>
              </a:solidFill>
              <a:effectLst/>
              <a:uLnTx/>
              <a:uFillTx/>
              <a:latin typeface="Arial" panose="020B0604020202020204" pitchFamily="34" charset="0"/>
            </a:endParaRPr>
          </a:p>
        </p:txBody>
      </p:sp>
    </p:spTree>
    <p:extLst>
      <p:ext uri="{BB962C8B-B14F-4D97-AF65-F5344CB8AC3E}">
        <p14:creationId xmlns="" xmlns:p14="http://schemas.microsoft.com/office/powerpoint/2010/main" val="2919296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8649" y="1677097"/>
            <a:ext cx="5572125" cy="3268587"/>
          </a:xfrm>
          <a:prstGeom prst="rect">
            <a:avLst/>
          </a:prstGeom>
          <a:ln w="19050">
            <a:solidFill>
              <a:schemeClr val="tx1"/>
            </a:solidFill>
          </a:ln>
        </p:spPr>
        <p:txBody>
          <a:bodyPr wrap="square">
            <a:spAutoFit/>
          </a:bodyPr>
          <a:lstStyle/>
          <a:p>
            <a:pPr lvl="0" fontAlgn="base">
              <a:spcBef>
                <a:spcPct val="20000"/>
              </a:spcBef>
              <a:spcAft>
                <a:spcPct val="0"/>
              </a:spcAft>
            </a:pPr>
            <a:r>
              <a:rPr lang="en-US" sz="2400" b="1" kern="0" dirty="0" smtClean="0">
                <a:solidFill>
                  <a:srgbClr val="000000"/>
                </a:solidFill>
                <a:latin typeface="Arial"/>
              </a:rPr>
              <a:t>Advantages:</a:t>
            </a:r>
          </a:p>
          <a:p>
            <a:pPr marL="342900" lvl="0" indent="-342900" fontAlgn="base">
              <a:spcBef>
                <a:spcPct val="20000"/>
              </a:spcBef>
              <a:spcAft>
                <a:spcPct val="0"/>
              </a:spcAft>
              <a:buFontTx/>
              <a:buChar char="•"/>
            </a:pPr>
            <a:r>
              <a:rPr lang="en-US" sz="2400" kern="0" dirty="0" smtClean="0">
                <a:solidFill>
                  <a:srgbClr val="000000"/>
                </a:solidFill>
                <a:latin typeface="Arial"/>
              </a:rPr>
              <a:t>Ultrasonic </a:t>
            </a:r>
            <a:r>
              <a:rPr lang="en-US" sz="2400" kern="0" dirty="0">
                <a:solidFill>
                  <a:srgbClr val="000000"/>
                </a:solidFill>
                <a:latin typeface="Arial"/>
              </a:rPr>
              <a:t>frequencies as high as 5 x 10</a:t>
            </a:r>
            <a:r>
              <a:rPr lang="en-US" sz="2400" kern="0" baseline="30000" dirty="0">
                <a:solidFill>
                  <a:srgbClr val="000000"/>
                </a:solidFill>
                <a:latin typeface="Arial"/>
              </a:rPr>
              <a:t>8</a:t>
            </a:r>
            <a:r>
              <a:rPr lang="en-US" sz="2400" kern="0" dirty="0">
                <a:solidFill>
                  <a:srgbClr val="000000"/>
                </a:solidFill>
                <a:latin typeface="Arial"/>
              </a:rPr>
              <a:t>Hz or 500 MHz can be obtained with this arrangement.</a:t>
            </a:r>
          </a:p>
          <a:p>
            <a:pPr marL="342900" lvl="0" indent="-342900" fontAlgn="base">
              <a:spcBef>
                <a:spcPct val="20000"/>
              </a:spcBef>
              <a:spcAft>
                <a:spcPct val="0"/>
              </a:spcAft>
              <a:buFontTx/>
              <a:buChar char="•"/>
            </a:pPr>
            <a:r>
              <a:rPr lang="en-US" sz="2400" kern="0" dirty="0">
                <a:solidFill>
                  <a:srgbClr val="000000"/>
                </a:solidFill>
                <a:latin typeface="Arial"/>
              </a:rPr>
              <a:t>The output of this oscillator is very high.</a:t>
            </a:r>
          </a:p>
          <a:p>
            <a:pPr marL="342900" lvl="0" indent="-342900" fontAlgn="base">
              <a:spcBef>
                <a:spcPct val="20000"/>
              </a:spcBef>
              <a:spcAft>
                <a:spcPct val="0"/>
              </a:spcAft>
              <a:buFontTx/>
              <a:buChar char="•"/>
            </a:pPr>
            <a:r>
              <a:rPr lang="en-US" sz="2400" kern="0" dirty="0">
                <a:solidFill>
                  <a:srgbClr val="000000"/>
                </a:solidFill>
                <a:latin typeface="Arial"/>
              </a:rPr>
              <a:t>It is not affected by temperature and humidity.</a:t>
            </a:r>
          </a:p>
        </p:txBody>
      </p:sp>
      <p:sp>
        <p:nvSpPr>
          <p:cNvPr id="5" name="Rectangle 4"/>
          <p:cNvSpPr/>
          <p:nvPr/>
        </p:nvSpPr>
        <p:spPr>
          <a:xfrm>
            <a:off x="6591299" y="2268027"/>
            <a:ext cx="5267325" cy="2086725"/>
          </a:xfrm>
          <a:prstGeom prst="rect">
            <a:avLst/>
          </a:prstGeom>
          <a:ln w="19050">
            <a:solidFill>
              <a:schemeClr val="tx1"/>
            </a:solidFill>
          </a:ln>
        </p:spPr>
        <p:txBody>
          <a:bodyPr wrap="square">
            <a:spAutoFit/>
          </a:bodyPr>
          <a:lstStyle/>
          <a:p>
            <a:pPr lvl="0" fontAlgn="base">
              <a:spcBef>
                <a:spcPct val="20000"/>
              </a:spcBef>
              <a:spcAft>
                <a:spcPct val="0"/>
              </a:spcAft>
            </a:pPr>
            <a:r>
              <a:rPr lang="en-US" sz="2400" b="1" kern="0" dirty="0" smtClean="0">
                <a:solidFill>
                  <a:srgbClr val="000000"/>
                </a:solidFill>
                <a:latin typeface="Arial"/>
              </a:rPr>
              <a:t>Disadvantages:</a:t>
            </a:r>
          </a:p>
          <a:p>
            <a:pPr marL="342900" lvl="0" indent="-342900" fontAlgn="base">
              <a:spcBef>
                <a:spcPct val="20000"/>
              </a:spcBef>
              <a:spcAft>
                <a:spcPct val="0"/>
              </a:spcAft>
              <a:buFontTx/>
              <a:buChar char="•"/>
            </a:pPr>
            <a:r>
              <a:rPr lang="en-US" sz="2400" kern="0" dirty="0" smtClean="0">
                <a:solidFill>
                  <a:srgbClr val="000000"/>
                </a:solidFill>
                <a:latin typeface="Arial"/>
              </a:rPr>
              <a:t>The </a:t>
            </a:r>
            <a:r>
              <a:rPr lang="en-US" sz="2400" kern="0" dirty="0">
                <a:solidFill>
                  <a:srgbClr val="000000"/>
                </a:solidFill>
                <a:latin typeface="Arial"/>
              </a:rPr>
              <a:t>cost of </a:t>
            </a:r>
            <a:r>
              <a:rPr lang="en-US" sz="2400" kern="0" dirty="0" smtClean="0">
                <a:solidFill>
                  <a:srgbClr val="000000"/>
                </a:solidFill>
                <a:latin typeface="Arial"/>
              </a:rPr>
              <a:t>piezoelectric </a:t>
            </a:r>
            <a:r>
              <a:rPr lang="en-US" sz="2400" kern="0" dirty="0">
                <a:solidFill>
                  <a:srgbClr val="000000"/>
                </a:solidFill>
                <a:latin typeface="Arial"/>
              </a:rPr>
              <a:t>quartz is very high</a:t>
            </a:r>
          </a:p>
          <a:p>
            <a:pPr marL="342900" lvl="0" indent="-342900" fontAlgn="base">
              <a:spcBef>
                <a:spcPct val="20000"/>
              </a:spcBef>
              <a:spcAft>
                <a:spcPct val="0"/>
              </a:spcAft>
              <a:buFontTx/>
              <a:buChar char="•"/>
            </a:pPr>
            <a:r>
              <a:rPr lang="en-US" sz="2400" kern="0" dirty="0">
                <a:solidFill>
                  <a:srgbClr val="000000"/>
                </a:solidFill>
                <a:latin typeface="Arial"/>
              </a:rPr>
              <a:t>The cutting  and shaping of quartz  crystal are very complex.</a:t>
            </a:r>
          </a:p>
        </p:txBody>
      </p:sp>
      <p:sp>
        <p:nvSpPr>
          <p:cNvPr id="6" name="TextBox 5"/>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Piezoelectric Method</a:t>
            </a:r>
          </a:p>
        </p:txBody>
      </p:sp>
    </p:spTree>
    <p:extLst>
      <p:ext uri="{BB962C8B-B14F-4D97-AF65-F5344CB8AC3E}">
        <p14:creationId xmlns="" xmlns:p14="http://schemas.microsoft.com/office/powerpoint/2010/main" val="267675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783222" y="1370167"/>
            <a:ext cx="8266632" cy="4236224"/>
          </a:xfrm>
          <a:prstGeom prst="rect">
            <a:avLst/>
          </a:prstGeom>
        </p:spPr>
        <p:txBody>
          <a:bodyPr wrap="square">
            <a:spAutoFit/>
          </a:bodyPr>
          <a:lstStyle/>
          <a:p>
            <a:pPr marL="342900" indent="-342900" algn="just">
              <a:lnSpc>
                <a:spcPct val="80000"/>
              </a:lnSpc>
              <a:buFont typeface="Wingdings" panose="05000000000000000000" pitchFamily="2" charset="2"/>
              <a:buChar char="§"/>
            </a:pPr>
            <a:r>
              <a:rPr lang="en-US" sz="2400" dirty="0"/>
              <a:t>The word </a:t>
            </a:r>
            <a:r>
              <a:rPr lang="en-US" sz="2400" b="1" i="1" dirty="0"/>
              <a:t>ultrasonic</a:t>
            </a:r>
            <a:r>
              <a:rPr lang="en-US" sz="2400" dirty="0"/>
              <a:t> combines the Latin roots ultra, meaning </a:t>
            </a:r>
            <a:r>
              <a:rPr lang="en-US" sz="2400" b="1" i="1" dirty="0"/>
              <a:t>‘beyond’</a:t>
            </a:r>
            <a:r>
              <a:rPr lang="en-US" sz="2400" dirty="0"/>
              <a:t> and sonic, or </a:t>
            </a:r>
            <a:r>
              <a:rPr lang="en-US" sz="2400" b="1" i="1" dirty="0"/>
              <a:t>sound</a:t>
            </a:r>
            <a:r>
              <a:rPr lang="en-US" sz="2400" dirty="0"/>
              <a:t>.</a:t>
            </a:r>
          </a:p>
          <a:p>
            <a:pPr marL="342900" indent="-342900" algn="just">
              <a:lnSpc>
                <a:spcPct val="80000"/>
              </a:lnSpc>
              <a:buFont typeface="Wingdings" panose="05000000000000000000" pitchFamily="2" charset="2"/>
              <a:buChar char="§"/>
            </a:pPr>
            <a:endParaRPr lang="en-US" sz="2400" dirty="0"/>
          </a:p>
          <a:p>
            <a:pPr marL="342900" indent="-342900" algn="just">
              <a:lnSpc>
                <a:spcPct val="80000"/>
              </a:lnSpc>
              <a:buFont typeface="Wingdings" panose="05000000000000000000" pitchFamily="2" charset="2"/>
              <a:buChar char="§"/>
            </a:pPr>
            <a:r>
              <a:rPr lang="en-US" sz="2400" dirty="0"/>
              <a:t>The sound waves having frequencies above the audible range i.e. above 20,000 Hz are called </a:t>
            </a:r>
            <a:r>
              <a:rPr lang="en-US" sz="2400" b="1" i="1" dirty="0"/>
              <a:t>ultrasonic waves</a:t>
            </a:r>
            <a:r>
              <a:rPr lang="en-US" sz="2400" dirty="0"/>
              <a:t>. </a:t>
            </a:r>
          </a:p>
          <a:p>
            <a:pPr marL="342900" indent="-342900" algn="just">
              <a:lnSpc>
                <a:spcPct val="80000"/>
              </a:lnSpc>
              <a:buFont typeface="Wingdings" panose="05000000000000000000" pitchFamily="2" charset="2"/>
              <a:buChar char="§"/>
            </a:pPr>
            <a:endParaRPr lang="en-US" sz="2400" dirty="0"/>
          </a:p>
          <a:p>
            <a:pPr marL="342900" indent="-342900" algn="just">
              <a:lnSpc>
                <a:spcPct val="80000"/>
              </a:lnSpc>
              <a:buFont typeface="Wingdings" panose="05000000000000000000" pitchFamily="2" charset="2"/>
              <a:buChar char="§"/>
            </a:pPr>
            <a:r>
              <a:rPr lang="en-US" sz="2400" dirty="0"/>
              <a:t>Generally these waves are called as </a:t>
            </a:r>
            <a:r>
              <a:rPr lang="en-US" sz="2400" b="1" i="1" dirty="0"/>
              <a:t>high frequency waves</a:t>
            </a:r>
            <a:r>
              <a:rPr lang="en-US" sz="2400" dirty="0"/>
              <a:t>.</a:t>
            </a:r>
          </a:p>
          <a:p>
            <a:pPr marL="342900" indent="-342900" algn="just">
              <a:lnSpc>
                <a:spcPct val="80000"/>
              </a:lnSpc>
              <a:buFont typeface="Wingdings" panose="05000000000000000000" pitchFamily="2" charset="2"/>
              <a:buChar char="§"/>
            </a:pPr>
            <a:endParaRPr lang="en-US" sz="2400" dirty="0"/>
          </a:p>
          <a:p>
            <a:pPr marL="342900" indent="-342900" algn="just">
              <a:lnSpc>
                <a:spcPct val="80000"/>
              </a:lnSpc>
              <a:buFont typeface="Wingdings" panose="05000000000000000000" pitchFamily="2" charset="2"/>
              <a:buChar char="§"/>
            </a:pPr>
            <a:r>
              <a:rPr lang="en-US" sz="2400" dirty="0"/>
              <a:t>The field of ultrasonics have applications for imaging, detection and navigation. </a:t>
            </a:r>
          </a:p>
          <a:p>
            <a:pPr marL="342900" indent="-342900" algn="just">
              <a:lnSpc>
                <a:spcPct val="80000"/>
              </a:lnSpc>
              <a:buFont typeface="Wingdings" panose="05000000000000000000" pitchFamily="2" charset="2"/>
              <a:buChar char="§"/>
            </a:pPr>
            <a:endParaRPr lang="en-US" sz="2400" dirty="0"/>
          </a:p>
          <a:p>
            <a:pPr marL="342900" indent="-342900" algn="just">
              <a:lnSpc>
                <a:spcPct val="80000"/>
              </a:lnSpc>
              <a:buFont typeface="Wingdings" panose="05000000000000000000" pitchFamily="2" charset="2"/>
              <a:buChar char="§"/>
            </a:pPr>
            <a:r>
              <a:rPr lang="en-US" sz="2400" dirty="0"/>
              <a:t>The broad sectors of society that regularly apply ultrasonic technology are the medical community, industry, the military and private citizens. </a:t>
            </a:r>
          </a:p>
        </p:txBody>
      </p:sp>
      <p:sp>
        <p:nvSpPr>
          <p:cNvPr id="7" name="TextBox 6"/>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Introduction</a:t>
            </a:r>
          </a:p>
        </p:txBody>
      </p:sp>
    </p:spTree>
    <p:extLst>
      <p:ext uri="{BB962C8B-B14F-4D97-AF65-F5344CB8AC3E}">
        <p14:creationId xmlns="" xmlns:p14="http://schemas.microsoft.com/office/powerpoint/2010/main" val="10048593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84418" y="814698"/>
            <a:ext cx="9058542" cy="5632311"/>
          </a:xfrm>
          <a:prstGeom prst="rect">
            <a:avLst/>
          </a:prstGeom>
        </p:spPr>
        <p:txBody>
          <a:bodyPr wrap="square">
            <a:spAutoFit/>
          </a:bodyPr>
          <a:lstStyle/>
          <a:p>
            <a:pPr algn="just">
              <a:defRPr/>
            </a:pPr>
            <a:r>
              <a:rPr lang="en-US" sz="2400" dirty="0">
                <a:solidFill>
                  <a:srgbClr val="FF0000"/>
                </a:solidFill>
              </a:rPr>
              <a:t>Sound waves can be generated in all three forms of matter, viz., Solid, Liquid and Gas. On the basis of their frequencies they can be divided into three classes</a:t>
            </a:r>
            <a:r>
              <a:rPr lang="en-US" sz="2400" dirty="0"/>
              <a:t>:</a:t>
            </a:r>
          </a:p>
          <a:p>
            <a:pPr algn="just">
              <a:defRPr/>
            </a:pPr>
            <a:endParaRPr lang="en-US" sz="2400" dirty="0"/>
          </a:p>
          <a:p>
            <a:pPr marL="342900" indent="-342900" algn="just">
              <a:buFontTx/>
              <a:buAutoNum type="arabicParenR"/>
              <a:defRPr/>
            </a:pPr>
            <a:r>
              <a:rPr lang="en-US" sz="2400" dirty="0">
                <a:solidFill>
                  <a:srgbClr val="C00000"/>
                </a:solidFill>
              </a:rPr>
              <a:t>Subsonic or Infrasonic waves</a:t>
            </a:r>
            <a:r>
              <a:rPr lang="en-US" sz="2400" dirty="0"/>
              <a:t>: Frequency less than the lower limit (20 Hz) of audible range of humans. Produced during Earthquakes.</a:t>
            </a:r>
          </a:p>
          <a:p>
            <a:pPr marL="342900" indent="-342900" algn="just">
              <a:buFontTx/>
              <a:buAutoNum type="arabicParenR"/>
              <a:defRPr/>
            </a:pPr>
            <a:r>
              <a:rPr lang="en-US" sz="2400" dirty="0">
                <a:solidFill>
                  <a:srgbClr val="C00000"/>
                </a:solidFill>
              </a:rPr>
              <a:t>Sonic or Audible waves</a:t>
            </a:r>
            <a:r>
              <a:rPr lang="en-US" sz="2400" dirty="0"/>
              <a:t>: The  human ear can perceive the sound waves of frequency ranging from 20 Hz to 20 KHz are known as audible waves. Produced by music instruments such as violin and guitar.</a:t>
            </a:r>
          </a:p>
          <a:p>
            <a:pPr marL="342900" indent="-342900" algn="just">
              <a:buFontTx/>
              <a:buAutoNum type="arabicParenR"/>
              <a:defRPr/>
            </a:pPr>
            <a:r>
              <a:rPr lang="en-US" sz="2400" dirty="0">
                <a:solidFill>
                  <a:srgbClr val="C00000"/>
                </a:solidFill>
              </a:rPr>
              <a:t>Ultrasonic waves:</a:t>
            </a:r>
            <a:r>
              <a:rPr lang="en-US" sz="2400" dirty="0"/>
              <a:t> The sound waves having frequencies greater than the upper limit of the audible range (i.e., above 20 KHz ) are known as supersonic or ultrasonic waves. Some animals such as bats, cats, dogs and rats can produce and hear ultrasonic waves. Used for communication by flying bats and also dolphins. </a:t>
            </a:r>
          </a:p>
        </p:txBody>
      </p:sp>
      <p:sp>
        <p:nvSpPr>
          <p:cNvPr id="6" name="TextBox 5"/>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Introduction</a:t>
            </a:r>
          </a:p>
        </p:txBody>
      </p:sp>
    </p:spTree>
    <p:extLst>
      <p:ext uri="{BB962C8B-B14F-4D97-AF65-F5344CB8AC3E}">
        <p14:creationId xmlns="" xmlns:p14="http://schemas.microsoft.com/office/powerpoint/2010/main" val="1269236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Properties of Ultrasonic Waves</a:t>
            </a:r>
          </a:p>
        </p:txBody>
      </p:sp>
      <p:sp>
        <p:nvSpPr>
          <p:cNvPr id="6" name="Rectangle 5"/>
          <p:cNvSpPr/>
          <p:nvPr/>
        </p:nvSpPr>
        <p:spPr>
          <a:xfrm>
            <a:off x="1239141" y="1703492"/>
            <a:ext cx="9853300" cy="3293209"/>
          </a:xfrm>
          <a:prstGeom prst="rect">
            <a:avLst/>
          </a:prstGeom>
        </p:spPr>
        <p:txBody>
          <a:bodyPr wrap="square">
            <a:spAutoFit/>
          </a:bodyPr>
          <a:lstStyle/>
          <a:p>
            <a:pPr marL="342900" marR="0" lvl="0" indent="-342900" defTabSz="914400" eaLnBrk="1" fontAlgn="base" latinLnBrk="0" hangingPunct="1">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Arial"/>
              </a:rPr>
              <a:t>(1)  They have a high energy content.</a:t>
            </a:r>
          </a:p>
          <a:p>
            <a:pPr marL="342900" marR="0" lvl="0" indent="-342900" defTabSz="914400" eaLnBrk="1" fontAlgn="base" latinLnBrk="0" hangingPunct="1">
              <a:lnSpc>
                <a:spcPct val="8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Arial"/>
            </a:endParaRPr>
          </a:p>
          <a:p>
            <a:pPr marL="342900" marR="0" lvl="0" indent="-342900" defTabSz="914400" eaLnBrk="1" fontAlgn="base" latinLnBrk="0" hangingPunct="1">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Arial"/>
              </a:rPr>
              <a:t>(2)  Just like ordinary sound waves, ultrasonic waves get reflected, refracted and    absorbed.</a:t>
            </a:r>
          </a:p>
          <a:p>
            <a:pPr marL="342900" marR="0" lvl="0" indent="-342900" defTabSz="914400" eaLnBrk="1" fontAlgn="base" latinLnBrk="0" hangingPunct="1">
              <a:lnSpc>
                <a:spcPct val="8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Arial"/>
            </a:endParaRPr>
          </a:p>
          <a:p>
            <a:pPr marL="342900" marR="0" lvl="0" indent="-342900" defTabSz="914400" eaLnBrk="1" fontAlgn="base" latinLnBrk="0" hangingPunct="1">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Arial"/>
              </a:rPr>
              <a:t>(3)  They can be transmitted over large distances with no appreciable loss of energy.</a:t>
            </a:r>
          </a:p>
          <a:p>
            <a:pPr marL="342900" marR="0" lvl="0" indent="-342900" defTabSz="914400" eaLnBrk="1" fontAlgn="base" latinLnBrk="0" hangingPunct="1">
              <a:lnSpc>
                <a:spcPct val="8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Arial"/>
            </a:endParaRPr>
          </a:p>
          <a:p>
            <a:pPr marL="342900" marR="0" lvl="0" indent="-342900" defTabSz="914400" eaLnBrk="1" fontAlgn="base" latinLnBrk="0" hangingPunct="1">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Arial"/>
              </a:rPr>
              <a:t>(4) If an arrangement is made to form stationary waves of ultrasonic in a liquid, it serves as a diffraction grating.</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baseline="0" noProof="0" dirty="0" smtClean="0">
                <a:ln>
                  <a:noFill/>
                </a:ln>
                <a:solidFill>
                  <a:srgbClr val="000000"/>
                </a:solidFill>
                <a:effectLst/>
                <a:uLnTx/>
                <a:uFillTx/>
                <a:latin typeface="Arial"/>
              </a:rPr>
              <a:t>It is called an </a:t>
            </a:r>
            <a:r>
              <a:rPr kumimoji="0" lang="en-US" sz="2000" b="1" i="1" u="none" strike="noStrike" kern="0" cap="none" spc="0" normalizeH="0" baseline="0" noProof="0" dirty="0" smtClean="0">
                <a:ln>
                  <a:noFill/>
                </a:ln>
                <a:solidFill>
                  <a:srgbClr val="000000"/>
                </a:solidFill>
                <a:effectLst/>
                <a:uLnTx/>
                <a:uFillTx/>
                <a:latin typeface="Arial"/>
              </a:rPr>
              <a:t>acoustic grating.</a:t>
            </a:r>
          </a:p>
          <a:p>
            <a:pPr marL="342900" marR="0" lvl="0" indent="-342900" defTabSz="914400" eaLnBrk="1" fontAlgn="base" latinLnBrk="0" hangingPunct="1">
              <a:lnSpc>
                <a:spcPct val="80000"/>
              </a:lnSpc>
              <a:spcBef>
                <a:spcPct val="20000"/>
              </a:spcBef>
              <a:spcAft>
                <a:spcPct val="0"/>
              </a:spcAft>
              <a:buClrTx/>
              <a:buSzTx/>
              <a:buFontTx/>
              <a:buNone/>
              <a:tabLst/>
              <a:defRPr/>
            </a:pPr>
            <a:endParaRPr kumimoji="0" lang="en-US" sz="2000" b="0" i="0" u="none" strike="noStrike" kern="0" cap="none" spc="0" normalizeH="0" baseline="0" noProof="0" dirty="0" smtClean="0">
              <a:ln>
                <a:noFill/>
              </a:ln>
              <a:solidFill>
                <a:srgbClr val="000000"/>
              </a:solidFill>
              <a:effectLst/>
              <a:uLnTx/>
              <a:uFillTx/>
              <a:latin typeface="Arial"/>
            </a:endParaRPr>
          </a:p>
          <a:p>
            <a:pPr marL="342900" marR="0" lvl="0" indent="-342900" defTabSz="914400" eaLnBrk="1" fontAlgn="base" latinLnBrk="0" hangingPunct="1">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Arial"/>
              </a:rPr>
              <a:t>(5)	They produce intense heating effect when passed through a substance.</a:t>
            </a: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4" name="Rectangle 3"/>
          <p:cNvSpPr/>
          <p:nvPr/>
        </p:nvSpPr>
        <p:spPr>
          <a:xfrm>
            <a:off x="1944606" y="5491145"/>
            <a:ext cx="7421262" cy="369332"/>
          </a:xfrm>
          <a:prstGeom prst="rect">
            <a:avLst/>
          </a:prstGeom>
        </p:spPr>
        <p:txBody>
          <a:bodyPr wrap="none">
            <a:spAutoFit/>
          </a:bodyPr>
          <a:lstStyle/>
          <a:p>
            <a:r>
              <a:rPr lang="en-US" dirty="0" smtClean="0">
                <a:solidFill>
                  <a:srgbClr val="FF0000"/>
                </a:solidFill>
              </a:rPr>
              <a:t>Application of ultrasound: https</a:t>
            </a:r>
            <a:r>
              <a:rPr lang="en-US" dirty="0" smtClean="0">
                <a:solidFill>
                  <a:srgbClr val="FF0000"/>
                </a:solidFill>
              </a:rPr>
              <a:t>://www.youtube.com/watch?v=yZty_W8ySng</a:t>
            </a:r>
            <a:endParaRPr lang="en-US" dirty="0">
              <a:solidFill>
                <a:srgbClr val="FF0000"/>
              </a:solidFill>
            </a:endParaRPr>
          </a:p>
        </p:txBody>
      </p:sp>
    </p:spTree>
    <p:extLst>
      <p:ext uri="{BB962C8B-B14F-4D97-AF65-F5344CB8AC3E}">
        <p14:creationId xmlns="" xmlns:p14="http://schemas.microsoft.com/office/powerpoint/2010/main" val="409227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4987" y="1858121"/>
            <a:ext cx="8642025" cy="2412968"/>
          </a:xfrm>
          <a:prstGeom prst="rect">
            <a:avLst/>
          </a:prstGeom>
        </p:spPr>
        <p:txBody>
          <a:bodyPr wrap="square">
            <a:spAutoFit/>
          </a:bodyPr>
          <a:lstStyle/>
          <a:p>
            <a:pPr marL="342900" lvl="0" indent="-342900" fontAlgn="base">
              <a:spcBef>
                <a:spcPct val="20000"/>
              </a:spcBef>
              <a:spcAft>
                <a:spcPct val="0"/>
              </a:spcAft>
            </a:pPr>
            <a:r>
              <a:rPr lang="en-US" sz="2600" kern="0" dirty="0">
                <a:solidFill>
                  <a:srgbClr val="000000"/>
                </a:solidFill>
                <a:latin typeface="Arial"/>
              </a:rPr>
              <a:t>Ultrasonic waves are produced by </a:t>
            </a:r>
            <a:r>
              <a:rPr lang="en-US" sz="2600" kern="0" dirty="0" smtClean="0">
                <a:solidFill>
                  <a:srgbClr val="000000"/>
                </a:solidFill>
                <a:latin typeface="Arial"/>
              </a:rPr>
              <a:t>the following methods.</a:t>
            </a:r>
          </a:p>
          <a:p>
            <a:pPr marL="342900" lvl="0" indent="-342900" fontAlgn="base">
              <a:spcBef>
                <a:spcPct val="20000"/>
              </a:spcBef>
              <a:spcAft>
                <a:spcPct val="0"/>
              </a:spcAft>
            </a:pPr>
            <a:endParaRPr lang="en-US" sz="2600" kern="0" dirty="0">
              <a:solidFill>
                <a:srgbClr val="000000"/>
              </a:solidFill>
              <a:latin typeface="Arial"/>
            </a:endParaRPr>
          </a:p>
          <a:p>
            <a:pPr marL="342900" lvl="0" indent="-342900" fontAlgn="base">
              <a:spcBef>
                <a:spcPct val="20000"/>
              </a:spcBef>
              <a:spcAft>
                <a:spcPct val="0"/>
              </a:spcAft>
            </a:pPr>
            <a:r>
              <a:rPr lang="en-US" sz="2600" kern="0" dirty="0">
                <a:solidFill>
                  <a:srgbClr val="000000"/>
                </a:solidFill>
                <a:latin typeface="Arial"/>
              </a:rPr>
              <a:t>(1)	</a:t>
            </a:r>
            <a:r>
              <a:rPr lang="en-US" sz="2600" kern="0" dirty="0" smtClean="0">
                <a:solidFill>
                  <a:srgbClr val="000000"/>
                </a:solidFill>
                <a:latin typeface="Arial"/>
              </a:rPr>
              <a:t>Magnetostriction </a:t>
            </a:r>
            <a:r>
              <a:rPr lang="en-US" sz="2600" kern="0" dirty="0">
                <a:solidFill>
                  <a:srgbClr val="000000"/>
                </a:solidFill>
                <a:latin typeface="Arial"/>
              </a:rPr>
              <a:t>generator or oscillator </a:t>
            </a:r>
          </a:p>
          <a:p>
            <a:pPr marL="342900" lvl="0" indent="-342900" fontAlgn="base">
              <a:spcBef>
                <a:spcPct val="20000"/>
              </a:spcBef>
              <a:spcAft>
                <a:spcPct val="0"/>
              </a:spcAft>
            </a:pPr>
            <a:endParaRPr lang="en-US" sz="2600" kern="0" dirty="0">
              <a:solidFill>
                <a:srgbClr val="000000"/>
              </a:solidFill>
              <a:latin typeface="Arial"/>
            </a:endParaRPr>
          </a:p>
          <a:p>
            <a:pPr marL="342900" lvl="0" indent="-342900" fontAlgn="base">
              <a:spcBef>
                <a:spcPct val="20000"/>
              </a:spcBef>
              <a:spcAft>
                <a:spcPct val="0"/>
              </a:spcAft>
            </a:pPr>
            <a:r>
              <a:rPr lang="en-US" sz="2600" kern="0" dirty="0">
                <a:solidFill>
                  <a:srgbClr val="000000"/>
                </a:solidFill>
                <a:latin typeface="Arial"/>
              </a:rPr>
              <a:t>(2)	</a:t>
            </a:r>
            <a:r>
              <a:rPr lang="en-US" sz="2600" kern="0" dirty="0" smtClean="0">
                <a:solidFill>
                  <a:srgbClr val="000000"/>
                </a:solidFill>
                <a:latin typeface="Arial"/>
              </a:rPr>
              <a:t>Piezoelectric </a:t>
            </a:r>
            <a:r>
              <a:rPr lang="en-US" sz="2600" kern="0" dirty="0">
                <a:solidFill>
                  <a:srgbClr val="000000"/>
                </a:solidFill>
                <a:latin typeface="Arial"/>
              </a:rPr>
              <a:t>generator or oscillator </a:t>
            </a:r>
          </a:p>
        </p:txBody>
      </p:sp>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Production of Ultrasonic Waves</a:t>
            </a:r>
          </a:p>
        </p:txBody>
      </p:sp>
    </p:spTree>
    <p:extLst>
      <p:ext uri="{BB962C8B-B14F-4D97-AF65-F5344CB8AC3E}">
        <p14:creationId xmlns="" xmlns:p14="http://schemas.microsoft.com/office/powerpoint/2010/main" val="3614282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943225"/>
            <a:ext cx="12192000" cy="646331"/>
          </a:xfrm>
          <a:prstGeom prst="rect">
            <a:avLst/>
          </a:prstGeom>
          <a:solidFill>
            <a:schemeClr val="accent1">
              <a:lumMod val="50000"/>
            </a:schemeClr>
          </a:solidFill>
        </p:spPr>
        <p:txBody>
          <a:bodyPr wrap="square" rtlCol="0">
            <a:spAutoFit/>
          </a:bodyPr>
          <a:lstStyle/>
          <a:p>
            <a:pPr algn="ctr"/>
            <a:r>
              <a:rPr lang="en-US" sz="3600" b="1" dirty="0" smtClean="0">
                <a:solidFill>
                  <a:prstClr val="white"/>
                </a:solidFill>
              </a:rPr>
              <a:t>Magnetostriction Method</a:t>
            </a:r>
          </a:p>
        </p:txBody>
      </p:sp>
    </p:spTree>
    <p:extLst>
      <p:ext uri="{BB962C8B-B14F-4D97-AF65-F5344CB8AC3E}">
        <p14:creationId xmlns="" xmlns:p14="http://schemas.microsoft.com/office/powerpoint/2010/main" val="111068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Magnetostriction Method</a:t>
            </a:r>
          </a:p>
        </p:txBody>
      </p:sp>
      <p:sp>
        <p:nvSpPr>
          <p:cNvPr id="6" name="Rectangle 5"/>
          <p:cNvSpPr/>
          <p:nvPr/>
        </p:nvSpPr>
        <p:spPr>
          <a:xfrm>
            <a:off x="663723" y="1051311"/>
            <a:ext cx="6096000" cy="1477328"/>
          </a:xfrm>
          <a:prstGeom prst="rect">
            <a:avLst/>
          </a:prstGeom>
          <a:ln w="15875">
            <a:solidFill>
              <a:schemeClr val="tx1"/>
            </a:solidFill>
          </a:ln>
        </p:spPr>
        <p:txBody>
          <a:bodyPr>
            <a:spAutoFit/>
          </a:bodyPr>
          <a:lstStyle/>
          <a:p>
            <a:pPr algn="just"/>
            <a:r>
              <a:rPr lang="en-US" b="1" dirty="0" smtClean="0"/>
              <a:t>Magnetostriction effect</a:t>
            </a:r>
          </a:p>
          <a:p>
            <a:pPr algn="just"/>
            <a:endParaRPr lang="en-US" b="1" dirty="0"/>
          </a:p>
          <a:p>
            <a:pPr algn="just"/>
            <a:r>
              <a:rPr lang="en-US" dirty="0" smtClean="0"/>
              <a:t>When </a:t>
            </a:r>
            <a:r>
              <a:rPr lang="en-US" dirty="0"/>
              <a:t>a ferromagnetic rod like iron or nickel is placed in a magnetic field parallel to its length, the rod experiences a small change in its length</a:t>
            </a:r>
            <a:r>
              <a:rPr lang="en-US" dirty="0" smtClean="0"/>
              <a:t>. This </a:t>
            </a:r>
            <a:r>
              <a:rPr lang="en-US" dirty="0"/>
              <a:t>is called magnetostriction effect.</a:t>
            </a:r>
          </a:p>
        </p:txBody>
      </p:sp>
      <p:pic>
        <p:nvPicPr>
          <p:cNvPr id="7" name="Picture 4" descr="Magnetic Field"/>
          <p:cNvPicPr>
            <a:picLocks noGrp="1" noChangeAspect="1" noChangeArrowheads="1"/>
          </p:cNvPicPr>
          <p:nvPr>
            <p:ph idx="1"/>
          </p:nvPr>
        </p:nvPicPr>
        <p:blipFill>
          <a:blip r:embed="rId2">
            <a:lum bright="-6000" contrast="12000"/>
            <a:extLst>
              <a:ext uri="{28A0092B-C50C-407E-A947-70E740481C1C}">
                <a14:useLocalDpi xmlns="" xmlns:a14="http://schemas.microsoft.com/office/drawing/2010/main" val="0"/>
              </a:ext>
            </a:extLst>
          </a:blip>
          <a:srcRect/>
          <a:stretch>
            <a:fillRect/>
          </a:stretch>
        </p:blipFill>
        <p:spPr>
          <a:xfrm>
            <a:off x="7063455" y="875566"/>
            <a:ext cx="3990174" cy="1909956"/>
          </a:xfrm>
          <a:noFill/>
        </p:spPr>
      </p:pic>
      <p:sp>
        <p:nvSpPr>
          <p:cNvPr id="8" name="Rectangle 7"/>
          <p:cNvSpPr/>
          <p:nvPr/>
        </p:nvSpPr>
        <p:spPr>
          <a:xfrm>
            <a:off x="663991" y="2796919"/>
            <a:ext cx="6096000" cy="3139321"/>
          </a:xfrm>
          <a:prstGeom prst="rect">
            <a:avLst/>
          </a:prstGeom>
          <a:ln w="22225">
            <a:solidFill>
              <a:schemeClr val="tx1"/>
            </a:solidFill>
          </a:ln>
        </p:spPr>
        <p:txBody>
          <a:bodyPr>
            <a:spAutoFit/>
          </a:bodyPr>
          <a:lstStyle/>
          <a:p>
            <a:pPr marL="285750" indent="-285750" algn="just">
              <a:buFont typeface="Wingdings" panose="05000000000000000000" pitchFamily="2" charset="2"/>
              <a:buChar char="ü"/>
            </a:pPr>
            <a:r>
              <a:rPr lang="en-US" dirty="0"/>
              <a:t>The change in length (increase or decrease) produced in the rod depends upon the strength of the magnetic field, the nature of the materials and is independent of the direction of the magnetic field applied</a:t>
            </a:r>
            <a:r>
              <a:rPr lang="en-US" dirty="0" smtClean="0"/>
              <a:t>.</a:t>
            </a:r>
          </a:p>
          <a:p>
            <a:pPr marL="285750" indent="-285750" algn="just">
              <a:buFont typeface="Wingdings" panose="05000000000000000000" pitchFamily="2" charset="2"/>
              <a:buChar char="ü"/>
            </a:pPr>
            <a:endParaRPr lang="en-US" dirty="0"/>
          </a:p>
          <a:p>
            <a:pPr marL="285750" indent="-285750" algn="just">
              <a:buFont typeface="Wingdings" panose="05000000000000000000" pitchFamily="2" charset="2"/>
              <a:buChar char="ü"/>
            </a:pPr>
            <a:r>
              <a:rPr lang="en-US" dirty="0" smtClean="0"/>
              <a:t>The reason for the change is length is that the ferromagnetic materials have a structure that is divided into domains, each of which is a region of uniform magnetic polarization. Under the application of an external magnetic field the boundaries between the domains shift and the domain rotates. These two effect lead to change in the dimension of the material. </a:t>
            </a:r>
            <a:endParaRPr lang="en-US" dirty="0"/>
          </a:p>
        </p:txBody>
      </p:sp>
      <p:sp>
        <p:nvSpPr>
          <p:cNvPr id="9" name="TextBox 8"/>
          <p:cNvSpPr txBox="1"/>
          <p:nvPr/>
        </p:nvSpPr>
        <p:spPr>
          <a:xfrm>
            <a:off x="6999006" y="2637426"/>
            <a:ext cx="4341263" cy="1754326"/>
          </a:xfrm>
          <a:prstGeom prst="rect">
            <a:avLst/>
          </a:prstGeom>
          <a:noFill/>
          <a:ln w="15875">
            <a:solidFill>
              <a:schemeClr val="tx1"/>
            </a:solidFill>
          </a:ln>
        </p:spPr>
        <p:txBody>
          <a:bodyPr wrap="square" rtlCol="0">
            <a:spAutoFit/>
          </a:bodyPr>
          <a:lstStyle/>
          <a:p>
            <a:pPr algn="just"/>
            <a:r>
              <a:rPr lang="en-US" b="1" dirty="0" smtClean="0"/>
              <a:t>Principle:</a:t>
            </a:r>
            <a:endParaRPr lang="en-US" dirty="0"/>
          </a:p>
          <a:p>
            <a:pPr algn="just"/>
            <a:r>
              <a:rPr lang="en-US" dirty="0" smtClean="0"/>
              <a:t>The principle is to cause the ferromagnetic materials to vibrate very rapidly. These vibrations cause surrounding air to vibrate with the same frequency, which spread out in the form of ultrasonic waves. </a:t>
            </a:r>
            <a:endParaRPr lang="en-US" dirty="0"/>
          </a:p>
        </p:txBody>
      </p:sp>
      <p:pic>
        <p:nvPicPr>
          <p:cNvPr id="10" name="Picture 9"/>
          <p:cNvPicPr>
            <a:picLocks noChangeAspect="1"/>
          </p:cNvPicPr>
          <p:nvPr/>
        </p:nvPicPr>
        <p:blipFill>
          <a:blip r:embed="rId3"/>
          <a:stretch>
            <a:fillRect/>
          </a:stretch>
        </p:blipFill>
        <p:spPr>
          <a:xfrm>
            <a:off x="7902011" y="4433255"/>
            <a:ext cx="2951148" cy="1844468"/>
          </a:xfrm>
          <a:prstGeom prst="rect">
            <a:avLst/>
          </a:prstGeom>
        </p:spPr>
      </p:pic>
      <p:sp>
        <p:nvSpPr>
          <p:cNvPr id="11" name="TextBox 10"/>
          <p:cNvSpPr txBox="1"/>
          <p:nvPr/>
        </p:nvSpPr>
        <p:spPr>
          <a:xfrm>
            <a:off x="8220217" y="6102582"/>
            <a:ext cx="2314736" cy="369332"/>
          </a:xfrm>
          <a:prstGeom prst="rect">
            <a:avLst/>
          </a:prstGeom>
          <a:noFill/>
        </p:spPr>
        <p:txBody>
          <a:bodyPr wrap="none" rtlCol="0">
            <a:spAutoFit/>
          </a:bodyPr>
          <a:lstStyle/>
          <a:p>
            <a:r>
              <a:rPr lang="en-US" dirty="0" smtClean="0"/>
              <a:t>Ferromagnetic domain</a:t>
            </a:r>
            <a:endParaRPr lang="en-US" dirty="0"/>
          </a:p>
        </p:txBody>
      </p:sp>
    </p:spTree>
    <p:extLst>
      <p:ext uri="{BB962C8B-B14F-4D97-AF65-F5344CB8AC3E}">
        <p14:creationId xmlns="" xmlns:p14="http://schemas.microsoft.com/office/powerpoint/2010/main" val="435928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Magnetostriction Method</a:t>
            </a:r>
          </a:p>
        </p:txBody>
      </p:sp>
      <p:sp>
        <p:nvSpPr>
          <p:cNvPr id="2" name="TextBox 1"/>
          <p:cNvSpPr txBox="1"/>
          <p:nvPr/>
        </p:nvSpPr>
        <p:spPr>
          <a:xfrm>
            <a:off x="238125" y="771119"/>
            <a:ext cx="5181600" cy="2031325"/>
          </a:xfrm>
          <a:prstGeom prst="rect">
            <a:avLst/>
          </a:prstGeom>
          <a:noFill/>
          <a:ln w="15875">
            <a:solidFill>
              <a:schemeClr val="tx1"/>
            </a:solidFill>
          </a:ln>
        </p:spPr>
        <p:txBody>
          <a:bodyPr wrap="square" rtlCol="0">
            <a:spAutoFit/>
          </a:bodyPr>
          <a:lstStyle/>
          <a:p>
            <a:pPr algn="just"/>
            <a:r>
              <a:rPr lang="en-US" dirty="0" smtClean="0"/>
              <a:t>For the sustained and continuous change in the length of the rod over time, a continuous change in magnetic field is required. This is provided by an LC oscillator. However, the oscillations of the LC is not sustained for long time and rather damps out. Therefore an oscillator circuit is followed by the amplifier circuit. </a:t>
            </a:r>
            <a:endParaRPr lang="en-US" dirty="0"/>
          </a:p>
        </p:txBody>
      </p:sp>
      <p:sp>
        <p:nvSpPr>
          <p:cNvPr id="29" name="Rectangle 28"/>
          <p:cNvSpPr/>
          <p:nvPr/>
        </p:nvSpPr>
        <p:spPr>
          <a:xfrm>
            <a:off x="5695950" y="771119"/>
            <a:ext cx="6096000" cy="2031325"/>
          </a:xfrm>
          <a:prstGeom prst="rect">
            <a:avLst/>
          </a:prstGeom>
          <a:ln w="19050">
            <a:solidFill>
              <a:schemeClr val="tx1"/>
            </a:solidFill>
          </a:ln>
        </p:spPr>
        <p:txBody>
          <a:bodyPr>
            <a:spAutoFit/>
          </a:bodyPr>
          <a:lstStyle/>
          <a:p>
            <a:pPr marL="285750" indent="-285750" algn="just">
              <a:buFont typeface="Wingdings" panose="05000000000000000000" pitchFamily="2" charset="2"/>
              <a:buChar char="ü"/>
            </a:pPr>
            <a:r>
              <a:rPr lang="en-US" dirty="0"/>
              <a:t>An Oscillator is a circuit that produces a Periodic Waveform with only DC Power </a:t>
            </a:r>
            <a:r>
              <a:rPr lang="en-US" dirty="0" smtClean="0"/>
              <a:t>supply</a:t>
            </a:r>
            <a:r>
              <a:rPr lang="en-US" dirty="0"/>
              <a:t>. Depending on the type of Oscillator, the Output Waveform can be sinusoidal or non-sinusoidal</a:t>
            </a:r>
            <a:r>
              <a:rPr lang="en-US" dirty="0" smtClean="0"/>
              <a:t>.</a:t>
            </a:r>
          </a:p>
          <a:p>
            <a:pPr marL="285750" indent="-285750" algn="just">
              <a:buFont typeface="Wingdings" panose="05000000000000000000" pitchFamily="2" charset="2"/>
              <a:buChar char="ü"/>
            </a:pPr>
            <a:endParaRPr lang="en-US" dirty="0" smtClean="0"/>
          </a:p>
          <a:p>
            <a:pPr marL="285750" indent="-285750" algn="just">
              <a:buFont typeface="Wingdings" panose="05000000000000000000" pitchFamily="2" charset="2"/>
              <a:buChar char="ü"/>
            </a:pPr>
            <a:r>
              <a:rPr lang="en-US" dirty="0"/>
              <a:t>Feedback is a process in which part of the Output Signal is returned to its Input in order to regulate its further </a:t>
            </a:r>
            <a:r>
              <a:rPr lang="en-US" dirty="0" smtClean="0"/>
              <a:t>Output.</a:t>
            </a:r>
            <a:endParaRPr lang="en-US" dirty="0"/>
          </a:p>
        </p:txBody>
      </p:sp>
      <p:sp>
        <p:nvSpPr>
          <p:cNvPr id="30" name="Rectangle 29"/>
          <p:cNvSpPr/>
          <p:nvPr/>
        </p:nvSpPr>
        <p:spPr>
          <a:xfrm>
            <a:off x="318648" y="6287223"/>
            <a:ext cx="4037965" cy="276999"/>
          </a:xfrm>
          <a:prstGeom prst="rect">
            <a:avLst/>
          </a:prstGeom>
        </p:spPr>
        <p:txBody>
          <a:bodyPr wrap="none">
            <a:spAutoFit/>
          </a:bodyPr>
          <a:lstStyle/>
          <a:p>
            <a:r>
              <a:rPr lang="en-US" sz="1200" dirty="0">
                <a:hlinkClick r:id="rId2"/>
              </a:rPr>
              <a:t>http://</a:t>
            </a:r>
            <a:r>
              <a:rPr lang="en-US" sz="1200" dirty="0" smtClean="0">
                <a:hlinkClick r:id="rId2"/>
              </a:rPr>
              <a:t>www.learnabout-electronics.org/Oscillators/osc11.php</a:t>
            </a:r>
            <a:endParaRPr lang="en-US" sz="1200" dirty="0"/>
          </a:p>
        </p:txBody>
      </p:sp>
      <p:pic>
        <p:nvPicPr>
          <p:cNvPr id="34" name="Picture 3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95287" y="2887095"/>
            <a:ext cx="4867275" cy="3019425"/>
          </a:xfrm>
          <a:prstGeom prst="rect">
            <a:avLst/>
          </a:prstGeom>
        </p:spPr>
      </p:pic>
      <p:sp>
        <p:nvSpPr>
          <p:cNvPr id="35" name="Rectangle 34"/>
          <p:cNvSpPr/>
          <p:nvPr/>
        </p:nvSpPr>
        <p:spPr>
          <a:xfrm>
            <a:off x="1970089" y="6048735"/>
            <a:ext cx="4058162" cy="276999"/>
          </a:xfrm>
          <a:prstGeom prst="rect">
            <a:avLst/>
          </a:prstGeom>
        </p:spPr>
        <p:txBody>
          <a:bodyPr wrap="none">
            <a:spAutoFit/>
          </a:bodyPr>
          <a:lstStyle/>
          <a:p>
            <a:r>
              <a:rPr lang="en-US" sz="1200" dirty="0">
                <a:hlinkClick r:id="rId4"/>
              </a:rPr>
              <a:t>http://</a:t>
            </a:r>
            <a:r>
              <a:rPr lang="en-US" sz="1200" dirty="0" smtClean="0">
                <a:hlinkClick r:id="rId4"/>
              </a:rPr>
              <a:t>www.electronics-tutorials.ws/oscillator/oscillators.html</a:t>
            </a:r>
            <a:endParaRPr lang="en-US" sz="1200" dirty="0"/>
          </a:p>
        </p:txBody>
      </p:sp>
      <p:grpSp>
        <p:nvGrpSpPr>
          <p:cNvPr id="63" name="Group 62"/>
          <p:cNvGrpSpPr/>
          <p:nvPr/>
        </p:nvGrpSpPr>
        <p:grpSpPr>
          <a:xfrm>
            <a:off x="6028251" y="3404192"/>
            <a:ext cx="5844878" cy="2690079"/>
            <a:chOff x="6028251" y="3318227"/>
            <a:chExt cx="5844878" cy="2690079"/>
          </a:xfrm>
        </p:grpSpPr>
        <p:sp>
          <p:nvSpPr>
            <p:cNvPr id="60" name="TextBox 59"/>
            <p:cNvSpPr txBox="1"/>
            <p:nvPr/>
          </p:nvSpPr>
          <p:spPr>
            <a:xfrm>
              <a:off x="9677400" y="3448376"/>
              <a:ext cx="2195729" cy="523220"/>
            </a:xfrm>
            <a:prstGeom prst="rect">
              <a:avLst/>
            </a:prstGeom>
            <a:noFill/>
          </p:spPr>
          <p:txBody>
            <a:bodyPr wrap="none" rtlCol="0">
              <a:spAutoFit/>
            </a:bodyPr>
            <a:lstStyle/>
            <a:p>
              <a:r>
                <a:rPr lang="en-US" sz="1400" b="1" dirty="0" smtClean="0"/>
                <a:t>Output of BJT amplifier</a:t>
              </a:r>
            </a:p>
            <a:p>
              <a:r>
                <a:rPr lang="en-US" sz="1400" b="1" dirty="0" smtClean="0"/>
                <a:t>Is given to the LC oscillator.</a:t>
              </a:r>
              <a:endParaRPr lang="en-US" b="1" dirty="0"/>
            </a:p>
          </p:txBody>
        </p:sp>
        <p:grpSp>
          <p:nvGrpSpPr>
            <p:cNvPr id="62" name="Group 61"/>
            <p:cNvGrpSpPr/>
            <p:nvPr/>
          </p:nvGrpSpPr>
          <p:grpSpPr>
            <a:xfrm>
              <a:off x="6028251" y="3318227"/>
              <a:ext cx="4719313" cy="2690079"/>
              <a:chOff x="5996311" y="3324225"/>
              <a:chExt cx="4719313" cy="2690079"/>
            </a:xfrm>
          </p:grpSpPr>
          <p:sp>
            <p:nvSpPr>
              <p:cNvPr id="36" name="Rectangle 35"/>
              <p:cNvSpPr/>
              <p:nvPr/>
            </p:nvSpPr>
            <p:spPr>
              <a:xfrm>
                <a:off x="7772400" y="3324225"/>
                <a:ext cx="1628775" cy="77152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Amplifier</a:t>
                </a:r>
                <a:endParaRPr lang="en-US" dirty="0"/>
              </a:p>
            </p:txBody>
          </p:sp>
          <p:cxnSp>
            <p:nvCxnSpPr>
              <p:cNvPr id="38" name="Straight Connector 37"/>
              <p:cNvCxnSpPr/>
              <p:nvPr/>
            </p:nvCxnSpPr>
            <p:spPr>
              <a:xfrm>
                <a:off x="9410700" y="3506859"/>
                <a:ext cx="981075"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410700" y="3916434"/>
                <a:ext cx="981075"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9086849" y="4414402"/>
                <a:ext cx="1628775" cy="7715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LC Oscillator</a:t>
                </a:r>
                <a:endParaRPr lang="en-US" dirty="0"/>
              </a:p>
            </p:txBody>
          </p:sp>
          <p:sp>
            <p:nvSpPr>
              <p:cNvPr id="41" name="Rectangle 40"/>
              <p:cNvSpPr/>
              <p:nvPr/>
            </p:nvSpPr>
            <p:spPr>
              <a:xfrm>
                <a:off x="6743698" y="4414402"/>
                <a:ext cx="1628775" cy="771525"/>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Feedback Circuit</a:t>
                </a:r>
                <a:endParaRPr lang="en-US" dirty="0"/>
              </a:p>
            </p:txBody>
          </p:sp>
          <p:cxnSp>
            <p:nvCxnSpPr>
              <p:cNvPr id="43" name="Straight Connector 42"/>
              <p:cNvCxnSpPr/>
              <p:nvPr/>
            </p:nvCxnSpPr>
            <p:spPr>
              <a:xfrm flipV="1">
                <a:off x="6934200" y="3506859"/>
                <a:ext cx="0" cy="907544"/>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7343775" y="3916434"/>
                <a:ext cx="0" cy="497969"/>
              </a:xfrm>
              <a:prstGeom prst="line">
                <a:avLst/>
              </a:prstGeom>
              <a:ln w="317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7334250" y="3916434"/>
                <a:ext cx="438150"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934200" y="3506859"/>
                <a:ext cx="838200" cy="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677400" y="3506859"/>
                <a:ext cx="0" cy="90754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9991725" y="3916434"/>
                <a:ext cx="1" cy="5170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8586787" y="4396807"/>
                <a:ext cx="0" cy="918143"/>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743950" y="4396806"/>
                <a:ext cx="0" cy="918143"/>
              </a:xfrm>
              <a:prstGeom prst="line">
                <a:avLst/>
              </a:prstGeom>
              <a:ln w="31750">
                <a:solidFill>
                  <a:srgbClr val="7030A0"/>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667084" y="5275640"/>
                <a:ext cx="2153731" cy="738664"/>
              </a:xfrm>
              <a:prstGeom prst="rect">
                <a:avLst/>
              </a:prstGeom>
              <a:noFill/>
            </p:spPr>
            <p:txBody>
              <a:bodyPr wrap="none" rtlCol="0">
                <a:spAutoFit/>
              </a:bodyPr>
              <a:lstStyle/>
              <a:p>
                <a:r>
                  <a:rPr lang="en-US" sz="1400" b="1" dirty="0" smtClean="0"/>
                  <a:t>Electromagnetic Coupling</a:t>
                </a:r>
              </a:p>
              <a:p>
                <a:r>
                  <a:rPr lang="en-US" sz="1400" b="1" dirty="0" smtClean="0"/>
                  <a:t>Between LC and Feedback </a:t>
                </a:r>
              </a:p>
              <a:p>
                <a:r>
                  <a:rPr lang="en-US" sz="1400" b="1" dirty="0" smtClean="0"/>
                  <a:t>circuit</a:t>
                </a:r>
                <a:endParaRPr lang="en-US" sz="1400" b="1" dirty="0"/>
              </a:p>
            </p:txBody>
          </p:sp>
          <p:sp>
            <p:nvSpPr>
              <p:cNvPr id="61" name="TextBox 60"/>
              <p:cNvSpPr txBox="1"/>
              <p:nvPr/>
            </p:nvSpPr>
            <p:spPr>
              <a:xfrm>
                <a:off x="5996311" y="3517453"/>
                <a:ext cx="1856727" cy="830997"/>
              </a:xfrm>
              <a:prstGeom prst="rect">
                <a:avLst/>
              </a:prstGeom>
              <a:noFill/>
            </p:spPr>
            <p:txBody>
              <a:bodyPr wrap="none" rtlCol="0">
                <a:spAutoFit/>
              </a:bodyPr>
              <a:lstStyle/>
              <a:p>
                <a:r>
                  <a:rPr lang="en-US" sz="1200" b="1" dirty="0" smtClean="0"/>
                  <a:t>Feedback circuit takes </a:t>
                </a:r>
              </a:p>
              <a:p>
                <a:r>
                  <a:rPr lang="en-US" sz="1200" b="1" dirty="0" smtClean="0"/>
                  <a:t>A part of the output </a:t>
                </a:r>
              </a:p>
              <a:p>
                <a:r>
                  <a:rPr lang="en-US" sz="1200" b="1" dirty="0" smtClean="0"/>
                  <a:t>oscillation of LC and gives </a:t>
                </a:r>
              </a:p>
              <a:p>
                <a:r>
                  <a:rPr lang="en-US" sz="1200" b="1" dirty="0" smtClean="0"/>
                  <a:t>It to the amplifier</a:t>
                </a:r>
                <a:endParaRPr lang="en-US" sz="1200" b="1" dirty="0"/>
              </a:p>
            </p:txBody>
          </p:sp>
        </p:grpSp>
      </p:grpSp>
    </p:spTree>
    <p:extLst>
      <p:ext uri="{BB962C8B-B14F-4D97-AF65-F5344CB8AC3E}">
        <p14:creationId xmlns="" xmlns:p14="http://schemas.microsoft.com/office/powerpoint/2010/main" val="2924944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3770</TotalTime>
  <Words>2644</Words>
  <Application>Microsoft Office PowerPoint</Application>
  <PresentationFormat>Custom</PresentationFormat>
  <Paragraphs>204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BIMLA</cp:lastModifiedBy>
  <cp:revision>146</cp:revision>
  <dcterms:created xsi:type="dcterms:W3CDTF">2017-08-12T18:14:28Z</dcterms:created>
  <dcterms:modified xsi:type="dcterms:W3CDTF">2021-04-20T11:12:08Z</dcterms:modified>
</cp:coreProperties>
</file>