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pPr/>
              <a:t>4/12/2021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pPr/>
              <a:t>4/12/2021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pPr/>
              <a:t>4/12/2021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pPr/>
              <a:t>4/12/2021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pPr/>
              <a:t>4/12/2021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pPr/>
              <a:t>4/12/2021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pPr/>
              <a:t>‹#›</a:t>
            </a:fld>
            <a:endParaRPr lang="en-US"/>
          </a:p>
        </p:txBody>
      </p:sp>
    </p:spTree>
    <p:extLst>
      <p:ext uri="{BB962C8B-B14F-4D97-AF65-F5344CB8AC3E}">
        <p14:creationId xmlns:p14="http://schemas.microsoft.com/office/powerpoint/2010/main" xmlns=""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Videos/US%20navy%20jet%20breaks%20speed%20of%20sound%20flying%20past%20aircraft%20carrier.mp4"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gif"/><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Waves-4</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a:solidFill>
                    <a:schemeClr val="bg1"/>
                  </a:solidFill>
                </a:rPr>
                <a:t>Dr. </a:t>
              </a:r>
              <a:r>
                <a:rPr lang="en-US" b="1" dirty="0" err="1" smtClean="0">
                  <a:solidFill>
                    <a:schemeClr val="bg1"/>
                  </a:solidFill>
                </a:rPr>
                <a:t>Jeeban</a:t>
              </a:r>
              <a:r>
                <a:rPr lang="en-US" b="1" dirty="0" smtClean="0">
                  <a:solidFill>
                    <a:schemeClr val="bg1"/>
                  </a:solidFill>
                </a:rPr>
                <a:t> Pd </a:t>
              </a:r>
              <a:r>
                <a:rPr lang="en-US" b="1" dirty="0" err="1" smtClean="0">
                  <a:solidFill>
                    <a:schemeClr val="bg1"/>
                  </a:solidFill>
                </a:rPr>
                <a:t>Gewali</a:t>
              </a:r>
              <a:endParaRPr lang="en-US" b="1" dirty="0">
                <a:solidFill>
                  <a:schemeClr val="bg1"/>
                </a:solidFill>
              </a:endParaRPr>
            </a:p>
            <a:p>
              <a:pPr algn="ctr"/>
              <a:r>
                <a:rPr lang="en-US" dirty="0">
                  <a:solidFill>
                    <a:schemeClr val="bg1"/>
                  </a:solidFill>
                </a:rPr>
                <a:t>Department of Physics</a:t>
              </a:r>
            </a:p>
            <a:p>
              <a:pPr algn="ctr"/>
              <a:r>
                <a:rPr lang="en-US" dirty="0">
                  <a:solidFill>
                    <a:schemeClr val="bg1"/>
                  </a:solidFill>
                </a:rPr>
                <a:t>Lovely Professional University</a:t>
              </a:r>
            </a:p>
            <a:p>
              <a:pPr algn="ctr"/>
              <a:r>
                <a:rPr lang="en-US" dirty="0" err="1">
                  <a:solidFill>
                    <a:schemeClr val="bg1"/>
                  </a:solidFill>
                </a:rPr>
                <a:t>Phagwara</a:t>
              </a:r>
              <a:r>
                <a:rPr lang="en-US" dirty="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xmlns="" val="1671757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
        <p:nvSpPr>
          <p:cNvPr id="2" name="Rectangle 1"/>
          <p:cNvSpPr/>
          <p:nvPr/>
        </p:nvSpPr>
        <p:spPr>
          <a:xfrm>
            <a:off x="1396347" y="1155338"/>
            <a:ext cx="8999256" cy="4893647"/>
          </a:xfrm>
          <a:prstGeom prst="rect">
            <a:avLst/>
          </a:prstGeom>
          <a:ln w="22225">
            <a:solidFill>
              <a:schemeClr val="tx1"/>
            </a:solidFill>
          </a:ln>
        </p:spPr>
        <p:txBody>
          <a:bodyPr wrap="square">
            <a:spAutoFit/>
          </a:bodyPr>
          <a:lstStyle/>
          <a:p>
            <a:pPr marL="285750" indent="-285750" algn="just">
              <a:buFont typeface="Wingdings" panose="05000000000000000000" pitchFamily="2" charset="2"/>
              <a:buChar char="Ø"/>
            </a:pPr>
            <a:r>
              <a:rPr lang="en-US" sz="2400" dirty="0" smtClean="0"/>
              <a:t>Interference phenomenon and Concept </a:t>
            </a:r>
            <a:r>
              <a:rPr lang="en-US" sz="2400" dirty="0"/>
              <a:t>of </a:t>
            </a:r>
            <a:r>
              <a:rPr lang="en-US" sz="2400" dirty="0" smtClean="0"/>
              <a:t>resonance. </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Audible</a:t>
            </a:r>
            <a:r>
              <a:rPr lang="en-US" sz="2400" dirty="0"/>
              <a:t>, ultrasonic and infrasonic </a:t>
            </a:r>
            <a:r>
              <a:rPr lang="en-US" sz="2400" dirty="0" smtClean="0"/>
              <a:t>waves. Production </a:t>
            </a:r>
            <a:r>
              <a:rPr lang="en-US" sz="2400" dirty="0"/>
              <a:t>of </a:t>
            </a:r>
            <a:r>
              <a:rPr lang="en-US" sz="2400" dirty="0" smtClean="0"/>
              <a:t>ultrasonic waves </a:t>
            </a:r>
            <a:r>
              <a:rPr lang="en-US" sz="2400" dirty="0"/>
              <a:t>by </a:t>
            </a:r>
            <a:r>
              <a:rPr lang="en-US" sz="2400" dirty="0" smtClean="0"/>
              <a:t>magnetostriction method</a:t>
            </a:r>
            <a:r>
              <a:rPr lang="en-US" sz="2400" dirty="0"/>
              <a:t>.</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Ultrasonic </a:t>
            </a:r>
            <a:r>
              <a:rPr lang="en-US" sz="2400" dirty="0"/>
              <a:t>transducers </a:t>
            </a:r>
            <a:r>
              <a:rPr lang="en-US" sz="2400" dirty="0" smtClean="0"/>
              <a:t>and their </a:t>
            </a:r>
            <a:r>
              <a:rPr lang="en-US" sz="2400" dirty="0"/>
              <a:t>uses, applications of ultrasonic waves, detection of ultrasonic waves (</a:t>
            </a:r>
            <a:r>
              <a:rPr lang="en-US" sz="2400" dirty="0" smtClean="0"/>
              <a:t>Kundt's tube </a:t>
            </a:r>
            <a:r>
              <a:rPr lang="en-US" sz="2400" dirty="0"/>
              <a:t>method, sensitive flame method and piezoelectric detectors</a:t>
            </a:r>
            <a:r>
              <a:rPr lang="en-US" sz="2400" dirty="0" smtClean="0"/>
              <a:t>). </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Absorption and Dispersion </a:t>
            </a:r>
            <a:r>
              <a:rPr lang="en-US" sz="2400" dirty="0"/>
              <a:t>of ultrasonic </a:t>
            </a:r>
            <a:r>
              <a:rPr lang="en-US" sz="2400" dirty="0" smtClean="0"/>
              <a:t>waves.</a:t>
            </a:r>
          </a:p>
          <a:p>
            <a:pPr marL="285750" indent="-285750" algn="just">
              <a:buFont typeface="Wingdings" panose="05000000000000000000" pitchFamily="2" charset="2"/>
              <a:buChar char="Ø"/>
            </a:pPr>
            <a:endParaRPr lang="en-US" sz="2400" b="1" dirty="0"/>
          </a:p>
          <a:p>
            <a:pPr marL="285750" indent="-285750" algn="just">
              <a:buFont typeface="Wingdings" panose="05000000000000000000" pitchFamily="2" charset="2"/>
              <a:buChar char="Ø"/>
            </a:pPr>
            <a:r>
              <a:rPr lang="en-US" sz="2400" b="1" dirty="0" smtClean="0"/>
              <a:t>Superposition of two waves, sound wave and its velocity, standing waves, Formation of beats, Supersonic and shock waves.</a:t>
            </a:r>
            <a:endParaRPr lang="en-US" sz="2400" b="1" dirty="0"/>
          </a:p>
        </p:txBody>
      </p:sp>
    </p:spTree>
    <p:extLst>
      <p:ext uri="{BB962C8B-B14F-4D97-AF65-F5344CB8AC3E}">
        <p14:creationId xmlns:p14="http://schemas.microsoft.com/office/powerpoint/2010/main" xmlns="" val="11538142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Sound waves and its velocity</a:t>
            </a:r>
          </a:p>
        </p:txBody>
      </p:sp>
      <p:sp>
        <p:nvSpPr>
          <p:cNvPr id="2" name="TextBox 1"/>
          <p:cNvSpPr txBox="1"/>
          <p:nvPr/>
        </p:nvSpPr>
        <p:spPr>
          <a:xfrm>
            <a:off x="1596639" y="1102407"/>
            <a:ext cx="8998722" cy="2031325"/>
          </a:xfrm>
          <a:prstGeom prst="rect">
            <a:avLst/>
          </a:prstGeom>
          <a:noFill/>
        </p:spPr>
        <p:txBody>
          <a:bodyPr wrap="square" rtlCol="0">
            <a:spAutoFit/>
          </a:bodyPr>
          <a:lstStyle/>
          <a:p>
            <a:pPr algn="just"/>
            <a:r>
              <a:rPr lang="en-US" b="1" dirty="0" smtClean="0"/>
              <a:t>How is the sound wave generated?</a:t>
            </a:r>
          </a:p>
          <a:p>
            <a:pPr algn="just"/>
            <a:endParaRPr lang="en-US" dirty="0"/>
          </a:p>
          <a:p>
            <a:pPr algn="just"/>
            <a:r>
              <a:rPr lang="en-US" dirty="0" smtClean="0"/>
              <a:t>When we speak, we exert a pressure on the air molecules. Because of this compression takes place. The moment they are compressed, they tend to regain their original position. However, due to inertia they cross the equilibrium position and overshoot the equilibrium position. Due to this overshooting rarefactions are produced. Thus the particles of the medium executes simple harmonic oscillation about their mean position, while the sound wave propagates.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677950" y="3392765"/>
            <a:ext cx="6836100" cy="2278700"/>
          </a:xfrm>
          <a:prstGeom prst="rect">
            <a:avLst/>
          </a:prstGeom>
        </p:spPr>
      </p:pic>
      <p:sp>
        <p:nvSpPr>
          <p:cNvPr id="3" name="TextBox 2"/>
          <p:cNvSpPr txBox="1"/>
          <p:nvPr/>
        </p:nvSpPr>
        <p:spPr>
          <a:xfrm>
            <a:off x="1478422" y="6178609"/>
            <a:ext cx="9412833" cy="369332"/>
          </a:xfrm>
          <a:prstGeom prst="rect">
            <a:avLst/>
          </a:prstGeom>
          <a:noFill/>
        </p:spPr>
        <p:txBody>
          <a:bodyPr wrap="none" rtlCol="0">
            <a:spAutoFit/>
          </a:bodyPr>
          <a:lstStyle/>
          <a:p>
            <a:r>
              <a:rPr lang="en-US" b="1" dirty="0" smtClean="0">
                <a:solidFill>
                  <a:srgbClr val="FF0000"/>
                </a:solidFill>
              </a:rPr>
              <a:t>** </a:t>
            </a:r>
            <a:r>
              <a:rPr lang="en-US" dirty="0" smtClean="0"/>
              <a:t>In solid and elastic medium however, both longitudinal and transverse sound waves are possible</a:t>
            </a:r>
            <a:endParaRPr lang="en-US" dirty="0"/>
          </a:p>
        </p:txBody>
      </p:sp>
    </p:spTree>
    <p:extLst>
      <p:ext uri="{BB962C8B-B14F-4D97-AF65-F5344CB8AC3E}">
        <p14:creationId xmlns:p14="http://schemas.microsoft.com/office/powerpoint/2010/main" xmlns="" val="358091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Sound waves and its velocity</a:t>
            </a:r>
          </a:p>
        </p:txBody>
      </p:sp>
      <mc:AlternateContent xmlns:mc="http://schemas.openxmlformats.org/markup-compatibility/2006">
        <mc:Choice xmlns:a14="http://schemas.microsoft.com/office/drawing/2010/main" xmlns="" Requires="a14">
          <p:sp>
            <p:nvSpPr>
              <p:cNvPr id="5" name="TextBox 4"/>
              <p:cNvSpPr txBox="1"/>
              <p:nvPr/>
            </p:nvSpPr>
            <p:spPr>
              <a:xfrm>
                <a:off x="2160662" y="1065287"/>
                <a:ext cx="7870676" cy="5205015"/>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dirty="0" smtClean="0"/>
                  <a:t>Sound velocity depends on the properties of the medium.</a:t>
                </a:r>
              </a:p>
              <a:p>
                <a:pPr marL="285750" indent="-285750">
                  <a:buFont typeface="Arial" panose="020B0604020202020204" pitchFamily="34" charset="0"/>
                  <a:buChar char="•"/>
                </a:pPr>
                <a:r>
                  <a:rPr lang="en-US" dirty="0" smtClean="0"/>
                  <a:t>The sound velocity in gases depend on the adiabatic coefficients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𝛾</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𝑝</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𝑣</m:t>
                                </m:r>
                              </m:sub>
                            </m:sSub>
                          </m:den>
                        </m:f>
                      </m:e>
                    </m:d>
                  </m:oMath>
                </a14:m>
                <a:r>
                  <a:rPr lang="en-US" dirty="0" smtClean="0"/>
                  <a:t>, density and pressure of the gas. The sound velocity in gases is</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𝛾</m:t>
                              </m:r>
                              <m:r>
                                <a:rPr lang="en-US" b="0" i="1" smtClean="0">
                                  <a:latin typeface="Cambria Math" panose="02040503050406030204" pitchFamily="18" charset="0"/>
                                </a:rPr>
                                <m:t>𝑃</m:t>
                              </m:r>
                            </m:num>
                            <m:den>
                              <m:r>
                                <a:rPr lang="en-US" b="0" i="1" smtClean="0">
                                  <a:latin typeface="Cambria Math" panose="02040503050406030204" pitchFamily="18" charset="0"/>
                                </a:rPr>
                                <m:t>𝜌</m:t>
                              </m:r>
                            </m:den>
                          </m:f>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𝑠</m:t>
                              </m:r>
                            </m:sub>
                          </m:sSub>
                          <m:r>
                            <a:rPr lang="en-US" b="0" i="1" smtClean="0">
                              <a:latin typeface="Cambria Math" panose="02040503050406030204" pitchFamily="18" charset="0"/>
                            </a:rPr>
                            <m:t>𝑇</m:t>
                          </m:r>
                        </m:e>
                      </m:rad>
                    </m:oMath>
                  </m:oMathPara>
                </a14:m>
                <a:endParaRPr lang="en-US" dirty="0" smtClean="0"/>
              </a:p>
              <a:p>
                <a:r>
                  <a:rPr lang="en-US" dirty="0" smtClean="0"/>
                  <a:t>Where, </a:t>
                </a:r>
                <a:r>
                  <a:rPr lang="en-US" dirty="0" err="1" smtClean="0"/>
                  <a:t>R</a:t>
                </a:r>
                <a:r>
                  <a:rPr lang="en-US" baseline="-25000" dirty="0" err="1" smtClean="0"/>
                  <a:t>s</a:t>
                </a:r>
                <a:r>
                  <a:rPr lang="en-US" dirty="0" smtClean="0"/>
                  <a:t> is the universal gas constant.</a:t>
                </a:r>
              </a:p>
              <a:p>
                <a:pPr marL="285750" indent="-285750">
                  <a:buFont typeface="Arial" panose="020B0604020202020204" pitchFamily="34" charset="0"/>
                  <a:buChar char="•"/>
                </a:pPr>
                <a:r>
                  <a:rPr lang="en-US" dirty="0" smtClean="0"/>
                  <a:t>The sound velocity in liquids is given by</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𝑠𝑙</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𝐾</m:t>
                              </m:r>
                            </m:num>
                            <m:den>
                              <m:r>
                                <a:rPr lang="en-US" b="0" i="1" smtClean="0">
                                  <a:latin typeface="Cambria Math" panose="02040503050406030204" pitchFamily="18" charset="0"/>
                                </a:rPr>
                                <m:t>𝜌</m:t>
                              </m:r>
                            </m:den>
                          </m:f>
                        </m:e>
                      </m:rad>
                    </m:oMath>
                  </m:oMathPara>
                </a14:m>
                <a:endParaRPr lang="en-US" dirty="0" smtClean="0"/>
              </a:p>
              <a:p>
                <a:r>
                  <a:rPr lang="en-US" dirty="0" smtClean="0"/>
                  <a:t>Where, K= Bulk modulus of elasticity and </a:t>
                </a:r>
                <a14:m>
                  <m:oMath xmlns:m="http://schemas.openxmlformats.org/officeDocument/2006/math">
                    <m:r>
                      <a:rPr lang="en-US" b="0" i="1" smtClean="0">
                        <a:latin typeface="Cambria Math" panose="02040503050406030204" pitchFamily="18" charset="0"/>
                      </a:rPr>
                      <m:t>𝜌</m:t>
                    </m:r>
                  </m:oMath>
                </a14:m>
                <a:r>
                  <a:rPr lang="en-US" dirty="0" smtClean="0"/>
                  <a:t> is the density of the liquid.</a:t>
                </a:r>
              </a:p>
              <a:p>
                <a:endParaRPr lang="en-US" dirty="0" smtClean="0"/>
              </a:p>
              <a:p>
                <a:pPr marL="285750" indent="-285750">
                  <a:buFont typeface="Arial" panose="020B0604020202020204" pitchFamily="34" charset="0"/>
                  <a:buChar char="•"/>
                </a:pPr>
                <a:r>
                  <a:rPr lang="en-US" dirty="0" smtClean="0"/>
                  <a:t>The sound velocity in solids is given by</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𝑠𝑠</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𝑌</m:t>
                              </m:r>
                            </m:num>
                            <m:den>
                              <m:r>
                                <a:rPr lang="en-US" b="0" i="1" smtClean="0">
                                  <a:latin typeface="Cambria Math" panose="02040503050406030204" pitchFamily="18" charset="0"/>
                                </a:rPr>
                                <m:t>𝜌</m:t>
                              </m:r>
                            </m:den>
                          </m:f>
                        </m:e>
                      </m:rad>
                    </m:oMath>
                  </m:oMathPara>
                </a14:m>
                <a:endParaRPr lang="en-US" dirty="0" smtClean="0"/>
              </a:p>
              <a:p>
                <a:r>
                  <a:rPr lang="en-US" dirty="0" smtClean="0"/>
                  <a:t>Where, Y=Young’s modulus of elasticity and </a:t>
                </a:r>
                <a14:m>
                  <m:oMath xmlns:m="http://schemas.openxmlformats.org/officeDocument/2006/math">
                    <m:r>
                      <a:rPr lang="en-US" i="1">
                        <a:latin typeface="Cambria Math" panose="02040503050406030204" pitchFamily="18" charset="0"/>
                      </a:rPr>
                      <m:t>𝜌</m:t>
                    </m:r>
                  </m:oMath>
                </a14:m>
                <a:r>
                  <a:rPr lang="en-US" dirty="0" smtClean="0"/>
                  <a:t> is the density.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160662" y="1065287"/>
                <a:ext cx="7870676" cy="5205015"/>
              </a:xfrm>
              <a:prstGeom prst="rect">
                <a:avLst/>
              </a:prstGeom>
              <a:blipFill rotWithShape="0">
                <a:blip r:embed="rId2"/>
                <a:stretch>
                  <a:fillRect l="-541" t="-583" b="-700"/>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xmlns="" val="3059442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Sound waves and its velocity</a:t>
            </a:r>
          </a:p>
        </p:txBody>
      </p:sp>
      <p:sp>
        <p:nvSpPr>
          <p:cNvPr id="5" name="Rectangle 4"/>
          <p:cNvSpPr/>
          <p:nvPr/>
        </p:nvSpPr>
        <p:spPr>
          <a:xfrm>
            <a:off x="235425" y="845314"/>
            <a:ext cx="5631975" cy="5632311"/>
          </a:xfrm>
          <a:prstGeom prst="rect">
            <a:avLst/>
          </a:prstGeom>
          <a:ln w="19050">
            <a:solidFill>
              <a:schemeClr val="tx1"/>
            </a:solidFill>
          </a:ln>
        </p:spPr>
        <p:txBody>
          <a:bodyPr wrap="square">
            <a:spAutoFit/>
          </a:bodyPr>
          <a:lstStyle/>
          <a:p>
            <a:pPr algn="just"/>
            <a:r>
              <a:rPr lang="en-US" b="1" dirty="0">
                <a:solidFill>
                  <a:srgbClr val="FF0000"/>
                </a:solidFill>
              </a:rPr>
              <a:t>Mach </a:t>
            </a:r>
            <a:r>
              <a:rPr lang="en-US" b="1" dirty="0" smtClean="0">
                <a:solidFill>
                  <a:srgbClr val="FF0000"/>
                </a:solidFill>
              </a:rPr>
              <a:t>number: </a:t>
            </a:r>
          </a:p>
          <a:p>
            <a:pPr algn="just"/>
            <a:endParaRPr lang="en-US" b="1" dirty="0" smtClean="0"/>
          </a:p>
          <a:p>
            <a:pPr algn="just"/>
            <a:r>
              <a:rPr lang="en-US" dirty="0"/>
              <a:t>the ratio of the speed of a body to the speed of sound in the surrounding </a:t>
            </a:r>
            <a:r>
              <a:rPr lang="en-US" dirty="0" smtClean="0"/>
              <a:t>medium. </a:t>
            </a:r>
          </a:p>
          <a:p>
            <a:pPr algn="just"/>
            <a:endParaRPr lang="en-US" dirty="0"/>
          </a:p>
          <a:p>
            <a:pPr algn="just"/>
            <a:r>
              <a:rPr lang="en-US" b="1" dirty="0" smtClean="0">
                <a:solidFill>
                  <a:srgbClr val="FF0000"/>
                </a:solidFill>
              </a:rPr>
              <a:t>Subsonic: </a:t>
            </a:r>
            <a:r>
              <a:rPr lang="en-US" dirty="0" smtClean="0"/>
              <a:t>Subsonic </a:t>
            </a:r>
            <a:r>
              <a:rPr lang="en-US" dirty="0"/>
              <a:t>conditions occur for Mach numbers less than one, M &lt; 1 . For the lowest subsonic conditions, compressibility can be ignored</a:t>
            </a:r>
            <a:r>
              <a:rPr lang="en-US" dirty="0" smtClean="0"/>
              <a:t>.</a:t>
            </a:r>
          </a:p>
          <a:p>
            <a:pPr algn="just"/>
            <a:endParaRPr lang="en-US" dirty="0"/>
          </a:p>
          <a:p>
            <a:pPr algn="just"/>
            <a:r>
              <a:rPr lang="en-US" b="1" dirty="0" smtClean="0">
                <a:solidFill>
                  <a:srgbClr val="FF0000"/>
                </a:solidFill>
              </a:rPr>
              <a:t>Transonic:</a:t>
            </a:r>
            <a:r>
              <a:rPr lang="en-US" dirty="0" smtClean="0">
                <a:solidFill>
                  <a:srgbClr val="FF0000"/>
                </a:solidFill>
              </a:rPr>
              <a:t> </a:t>
            </a:r>
            <a:r>
              <a:rPr lang="en-US" dirty="0" smtClean="0"/>
              <a:t>As </a:t>
            </a:r>
            <a:r>
              <a:rPr lang="en-US" dirty="0"/>
              <a:t>the speed of the object approaches the speed of sound, the flight Mach number is nearly equal to one, M = 1, and the flow is said to be transonic. Compressibility effects are most important in transonic flows and lead to the early belief in a sound </a:t>
            </a:r>
            <a:r>
              <a:rPr lang="en-US" dirty="0" smtClean="0"/>
              <a:t>barrier.</a:t>
            </a:r>
          </a:p>
          <a:p>
            <a:pPr algn="just"/>
            <a:endParaRPr lang="en-US" dirty="0"/>
          </a:p>
          <a:p>
            <a:pPr algn="just"/>
            <a:r>
              <a:rPr lang="en-US" b="1" dirty="0" smtClean="0">
                <a:solidFill>
                  <a:srgbClr val="FF0000"/>
                </a:solidFill>
              </a:rPr>
              <a:t>Supersonic</a:t>
            </a:r>
            <a:r>
              <a:rPr lang="en-US" b="1" dirty="0">
                <a:solidFill>
                  <a:srgbClr val="FF0000"/>
                </a:solidFill>
              </a:rPr>
              <a:t>: </a:t>
            </a:r>
            <a:r>
              <a:rPr lang="en-US" dirty="0"/>
              <a:t>Supersonic conditions occur for Mach numbers greater than one, 1 &lt; M &lt; 3. Compressibility effects are important for supersonic aircraft, and shock waves are generated by the surface of the </a:t>
            </a:r>
            <a:r>
              <a:rPr lang="en-US" dirty="0" smtClean="0"/>
              <a:t>object.</a:t>
            </a:r>
          </a:p>
          <a:p>
            <a:pPr algn="just"/>
            <a:endParaRPr lang="en-US" dirty="0"/>
          </a:p>
        </p:txBody>
      </p:sp>
      <p:sp>
        <p:nvSpPr>
          <p:cNvPr id="8" name="Rectangle 7"/>
          <p:cNvSpPr/>
          <p:nvPr/>
        </p:nvSpPr>
        <p:spPr>
          <a:xfrm>
            <a:off x="6000750" y="845314"/>
            <a:ext cx="6096000" cy="3139321"/>
          </a:xfrm>
          <a:prstGeom prst="rect">
            <a:avLst/>
          </a:prstGeom>
          <a:ln w="19050">
            <a:solidFill>
              <a:schemeClr val="tx1"/>
            </a:solidFill>
          </a:ln>
        </p:spPr>
        <p:txBody>
          <a:bodyPr>
            <a:spAutoFit/>
          </a:bodyPr>
          <a:lstStyle/>
          <a:p>
            <a:pPr algn="just"/>
            <a:r>
              <a:rPr lang="en-US" b="1" dirty="0" smtClean="0">
                <a:solidFill>
                  <a:srgbClr val="FF0000"/>
                </a:solidFill>
              </a:rPr>
              <a:t>Hypersonic:</a:t>
            </a:r>
            <a:r>
              <a:rPr lang="en-US" dirty="0" smtClean="0">
                <a:solidFill>
                  <a:srgbClr val="FF0000"/>
                </a:solidFill>
              </a:rPr>
              <a:t> </a:t>
            </a:r>
            <a:r>
              <a:rPr lang="en-US" dirty="0" smtClean="0"/>
              <a:t>For </a:t>
            </a:r>
            <a:r>
              <a:rPr lang="en-US" dirty="0"/>
              <a:t>speeds greater than five times the speed of sound, M &gt; 5, the flow is said to be hypersonic. At these speeds, some of the energy of the object now goes into exciting the chemical bonds which hold together the nitrogen and oxygen molecules of the air. At hypersonic speeds, the chemistry of the air must be considered when determining forces on the object. The Space Shuttle re-enters the atmosphere at high hypersonic speeds, M ~ 25. Under these conditions, the heated air becomes an ionized plasma of gas and the spacecraft must be insulated from the high temperatures. </a:t>
            </a:r>
          </a:p>
        </p:txBody>
      </p:sp>
      <p:pic>
        <p:nvPicPr>
          <p:cNvPr id="9" name="Picture 8"/>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00750" y="4229725"/>
            <a:ext cx="3143250" cy="2247900"/>
          </a:xfrm>
          <a:prstGeom prst="rect">
            <a:avLst/>
          </a:prstGeom>
        </p:spPr>
      </p:pic>
      <p:sp>
        <p:nvSpPr>
          <p:cNvPr id="10" name="Rectangle 9"/>
          <p:cNvSpPr/>
          <p:nvPr/>
        </p:nvSpPr>
        <p:spPr>
          <a:xfrm>
            <a:off x="9277350" y="4229725"/>
            <a:ext cx="2495551" cy="1600438"/>
          </a:xfrm>
          <a:prstGeom prst="rect">
            <a:avLst/>
          </a:prstGeom>
        </p:spPr>
        <p:txBody>
          <a:bodyPr wrap="square">
            <a:spAutoFit/>
          </a:bodyPr>
          <a:lstStyle/>
          <a:p>
            <a:pPr algn="just"/>
            <a:r>
              <a:rPr lang="en-US" sz="1400" dirty="0">
                <a:hlinkClick r:id="rId3" action="ppaction://hlinkfile"/>
              </a:rPr>
              <a:t>U.S. Navy F/A-18 traveling near the speed of sound. The white halo consists of condensed water droplets formed by the sudden drop in air pressure behind the shock cone around the </a:t>
            </a:r>
            <a:r>
              <a:rPr lang="en-US" sz="1400" dirty="0" smtClean="0">
                <a:hlinkClick r:id="rId3" action="ppaction://hlinkfile"/>
              </a:rPr>
              <a:t>aircraft. </a:t>
            </a:r>
            <a:endParaRPr lang="en-US" sz="1400" dirty="0"/>
          </a:p>
        </p:txBody>
      </p:sp>
    </p:spTree>
    <p:extLst>
      <p:ext uri="{BB962C8B-B14F-4D97-AF65-F5344CB8AC3E}">
        <p14:creationId xmlns:p14="http://schemas.microsoft.com/office/powerpoint/2010/main" xmlns="" val="388960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07582" y="1210327"/>
            <a:ext cx="6659967" cy="5016110"/>
          </a:xfrm>
          <a:prstGeom prst="rect">
            <a:avLst/>
          </a:prstGeom>
        </p:spPr>
      </p:pic>
      <p:sp>
        <p:nvSpPr>
          <p:cNvPr id="5" name="Rectangle 4"/>
          <p:cNvSpPr/>
          <p:nvPr/>
        </p:nvSpPr>
        <p:spPr>
          <a:xfrm>
            <a:off x="6965174" y="4472111"/>
            <a:ext cx="4638675" cy="1754326"/>
          </a:xfrm>
          <a:prstGeom prst="rect">
            <a:avLst/>
          </a:prstGeom>
        </p:spPr>
        <p:txBody>
          <a:bodyPr wrap="square">
            <a:spAutoFit/>
          </a:bodyPr>
          <a:lstStyle/>
          <a:p>
            <a:pPr algn="just"/>
            <a:r>
              <a:rPr lang="en-US" b="1" dirty="0" smtClean="0">
                <a:solidFill>
                  <a:srgbClr val="FF0000"/>
                </a:solidFill>
              </a:rPr>
              <a:t>** </a:t>
            </a:r>
            <a:r>
              <a:rPr lang="en-US" dirty="0" smtClean="0"/>
              <a:t>Flight </a:t>
            </a:r>
            <a:r>
              <a:rPr lang="en-US" dirty="0"/>
              <a:t>faster than sound was thought to be impossible. In fact, the sound barrier was only an increase in the drag near sonic conditions because of compressibility effects. Because of the high drag associated with compressibility effects, aircraft do not cruise near Mach 1. </a:t>
            </a:r>
          </a:p>
        </p:txBody>
      </p:sp>
      <p:sp>
        <p:nvSpPr>
          <p:cNvPr id="6" name="TextBox 5"/>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Sound waves and its velocity</a:t>
            </a:r>
          </a:p>
        </p:txBody>
      </p:sp>
      <p:sp>
        <p:nvSpPr>
          <p:cNvPr id="10" name="Rectangle 9"/>
          <p:cNvSpPr/>
          <p:nvPr/>
        </p:nvSpPr>
        <p:spPr>
          <a:xfrm>
            <a:off x="6818279" y="2798981"/>
            <a:ext cx="6788944" cy="646331"/>
          </a:xfrm>
          <a:prstGeom prst="rect">
            <a:avLst/>
          </a:prstGeom>
        </p:spPr>
        <p:txBody>
          <a:bodyPr wrap="square">
            <a:spAutoFit/>
          </a:bodyPr>
          <a:lstStyle/>
          <a:p>
            <a:r>
              <a:rPr lang="en-US" b="1" dirty="0" smtClean="0">
                <a:solidFill>
                  <a:srgbClr val="FF0000"/>
                </a:solidFill>
              </a:rPr>
              <a:t>** There </a:t>
            </a:r>
            <a:r>
              <a:rPr lang="en-US" b="1" dirty="0">
                <a:solidFill>
                  <a:srgbClr val="FF0000"/>
                </a:solidFill>
              </a:rPr>
              <a:t>is no upstream influence in a supersonic flow; </a:t>
            </a:r>
            <a:endParaRPr lang="en-US" b="1" dirty="0" smtClean="0">
              <a:solidFill>
                <a:srgbClr val="FF0000"/>
              </a:solidFill>
            </a:endParaRPr>
          </a:p>
          <a:p>
            <a:r>
              <a:rPr lang="en-US" b="1" dirty="0" smtClean="0">
                <a:solidFill>
                  <a:srgbClr val="FF0000"/>
                </a:solidFill>
              </a:rPr>
              <a:t>disturbances </a:t>
            </a:r>
            <a:r>
              <a:rPr lang="en-US" b="1" dirty="0">
                <a:solidFill>
                  <a:srgbClr val="FF0000"/>
                </a:solidFill>
              </a:rPr>
              <a:t>are only transmitted downstream.</a:t>
            </a:r>
          </a:p>
        </p:txBody>
      </p:sp>
    </p:spTree>
    <p:extLst>
      <p:ext uri="{BB962C8B-B14F-4D97-AF65-F5344CB8AC3E}">
        <p14:creationId xmlns:p14="http://schemas.microsoft.com/office/powerpoint/2010/main" xmlns="" val="1987039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Shock Wave and Sonic Boom</a:t>
            </a:r>
          </a:p>
        </p:txBody>
      </p:sp>
      <p:sp>
        <p:nvSpPr>
          <p:cNvPr id="5" name="Rectangle 4"/>
          <p:cNvSpPr/>
          <p:nvPr/>
        </p:nvSpPr>
        <p:spPr>
          <a:xfrm>
            <a:off x="323849" y="908388"/>
            <a:ext cx="7776261" cy="1477328"/>
          </a:xfrm>
          <a:prstGeom prst="rect">
            <a:avLst/>
          </a:prstGeom>
        </p:spPr>
        <p:txBody>
          <a:bodyPr wrap="square">
            <a:spAutoFit/>
          </a:bodyPr>
          <a:lstStyle/>
          <a:p>
            <a:pPr algn="just"/>
            <a:r>
              <a:rPr lang="en-US" dirty="0"/>
              <a:t>In physics, a </a:t>
            </a:r>
            <a:r>
              <a:rPr lang="en-US" b="1" dirty="0">
                <a:solidFill>
                  <a:srgbClr val="FF0000"/>
                </a:solidFill>
              </a:rPr>
              <a:t>shock wave </a:t>
            </a:r>
            <a:r>
              <a:rPr lang="en-US" dirty="0" smtClean="0"/>
              <a:t>or </a:t>
            </a:r>
            <a:r>
              <a:rPr lang="en-US" dirty="0"/>
              <a:t>shock, is a type of propagating disturbance. When a wave moves faster than the local speed of sound in a fluid, it is a shock wave. Like an ordinary wave, a shock wave carries energy and can propagate through a medium; however, it is characterized by an abrupt, nearly discontinuous change in pressure, temperature and density of the medium</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454958" y="815925"/>
            <a:ext cx="3471126" cy="2651175"/>
          </a:xfrm>
          <a:prstGeom prst="rect">
            <a:avLst/>
          </a:prstGeom>
        </p:spPr>
      </p:pic>
      <p:sp>
        <p:nvSpPr>
          <p:cNvPr id="8" name="TextBox 7"/>
          <p:cNvSpPr txBox="1"/>
          <p:nvPr/>
        </p:nvSpPr>
        <p:spPr>
          <a:xfrm>
            <a:off x="8454958" y="3561663"/>
            <a:ext cx="3640356" cy="276999"/>
          </a:xfrm>
          <a:prstGeom prst="rect">
            <a:avLst/>
          </a:prstGeom>
          <a:noFill/>
        </p:spPr>
        <p:txBody>
          <a:bodyPr wrap="none" rtlCol="0">
            <a:spAutoFit/>
          </a:bodyPr>
          <a:lstStyle/>
          <a:p>
            <a:r>
              <a:rPr lang="en-US" sz="1200" b="1" dirty="0" smtClean="0"/>
              <a:t>Development of a shock wave for the flow past a solid</a:t>
            </a:r>
            <a:endParaRPr lang="en-US" sz="1200" b="1" dirty="0"/>
          </a:p>
        </p:txBody>
      </p:sp>
      <p:sp>
        <p:nvSpPr>
          <p:cNvPr id="10" name="Rectangle 9"/>
          <p:cNvSpPr/>
          <p:nvPr/>
        </p:nvSpPr>
        <p:spPr>
          <a:xfrm>
            <a:off x="324715" y="2759531"/>
            <a:ext cx="1619250" cy="1754326"/>
          </a:xfrm>
          <a:prstGeom prst="rect">
            <a:avLst/>
          </a:prstGeom>
        </p:spPr>
        <p:txBody>
          <a:bodyPr wrap="square">
            <a:spAutoFit/>
          </a:bodyPr>
          <a:lstStyle/>
          <a:p>
            <a:r>
              <a:rPr lang="en-US" dirty="0" smtClean="0">
                <a:solidFill>
                  <a:schemeClr val="accent1"/>
                </a:solidFill>
              </a:rPr>
              <a:t>Photograph </a:t>
            </a:r>
            <a:r>
              <a:rPr lang="en-US" dirty="0">
                <a:solidFill>
                  <a:schemeClr val="accent1"/>
                </a:solidFill>
              </a:rPr>
              <a:t>of an attached shock on a sharp-nosed supersonic body.</a:t>
            </a:r>
          </a:p>
        </p:txBody>
      </p:sp>
      <p:pic>
        <p:nvPicPr>
          <p:cNvPr id="11" name="Picture 10"/>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956861" y="2647773"/>
            <a:ext cx="3143250" cy="2476500"/>
          </a:xfrm>
          <a:prstGeom prst="rect">
            <a:avLst/>
          </a:prstGeom>
        </p:spPr>
      </p:pic>
      <p:sp>
        <p:nvSpPr>
          <p:cNvPr id="12" name="Rectangle 11"/>
          <p:cNvSpPr/>
          <p:nvPr/>
        </p:nvSpPr>
        <p:spPr>
          <a:xfrm>
            <a:off x="4883564" y="5243810"/>
            <a:ext cx="3448050" cy="1477328"/>
          </a:xfrm>
          <a:prstGeom prst="rect">
            <a:avLst/>
          </a:prstGeom>
        </p:spPr>
        <p:txBody>
          <a:bodyPr wrap="square">
            <a:spAutoFit/>
          </a:bodyPr>
          <a:lstStyle/>
          <a:p>
            <a:r>
              <a:rPr lang="en-US" dirty="0"/>
              <a:t>USS Iowa firing a broadside during training exercises in Puerto Rico, 1984. Shockwaves from the firing of the guns can clearly be seen in the water.</a:t>
            </a:r>
          </a:p>
        </p:txBody>
      </p:sp>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715359" y="2505253"/>
            <a:ext cx="3168205" cy="3235410"/>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8751004" y="4210225"/>
            <a:ext cx="3048264" cy="2133785"/>
          </a:xfrm>
          <a:prstGeom prst="rect">
            <a:avLst/>
          </a:prstGeom>
        </p:spPr>
      </p:pic>
    </p:spTree>
    <p:extLst>
      <p:ext uri="{BB962C8B-B14F-4D97-AF65-F5344CB8AC3E}">
        <p14:creationId xmlns:p14="http://schemas.microsoft.com/office/powerpoint/2010/main" xmlns="" val="38563143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schemeClr val="bg1"/>
                </a:solidFill>
              </a:rPr>
              <a:t>Shock Wave and Sonic Boom</a:t>
            </a:r>
          </a:p>
        </p:txBody>
      </p:sp>
      <mc:AlternateContent xmlns:mc="http://schemas.openxmlformats.org/markup-compatibility/2006">
        <mc:Choice xmlns:a14="http://schemas.microsoft.com/office/drawing/2010/main" xmlns="" Requires="a14">
          <p:sp>
            <p:nvSpPr>
              <p:cNvPr id="5" name="TextBox 4"/>
              <p:cNvSpPr txBox="1"/>
              <p:nvPr/>
            </p:nvSpPr>
            <p:spPr>
              <a:xfrm>
                <a:off x="210914" y="674906"/>
                <a:ext cx="7390559" cy="5355312"/>
              </a:xfrm>
              <a:prstGeom prst="rect">
                <a:avLst/>
              </a:prstGeom>
              <a:noFill/>
              <a:ln w="25400">
                <a:solidFill>
                  <a:schemeClr val="tx1"/>
                </a:solidFill>
              </a:ln>
            </p:spPr>
            <p:txBody>
              <a:bodyPr wrap="square" rtlCol="0">
                <a:spAutoFit/>
              </a:bodyPr>
              <a:lstStyle/>
              <a:p>
                <a:pPr algn="just"/>
                <a:r>
                  <a:rPr lang="en-US" b="1" dirty="0" smtClean="0">
                    <a:solidFill>
                      <a:srgbClr val="FF0000"/>
                    </a:solidFill>
                  </a:rPr>
                  <a:t>Sonic Boom</a:t>
                </a:r>
              </a:p>
              <a:p>
                <a:pPr algn="just"/>
                <a:endParaRPr lang="en-US" dirty="0"/>
              </a:p>
              <a:p>
                <a:pPr algn="just"/>
                <a:r>
                  <a:rPr lang="en-US" dirty="0" smtClean="0"/>
                  <a:t>Whenever a supersonic plane travels in air, with a speed greater than the speed of sound in air, it sends a cracking sound which is known as sonic boom. The sound can break glass dishes, window panes, and even cause damage to the buildings</a:t>
                </a:r>
                <a:r>
                  <a:rPr lang="en-US" dirty="0"/>
                  <a:t>. </a:t>
                </a:r>
                <a:r>
                  <a:rPr lang="en-US" dirty="0" smtClean="0"/>
                  <a:t>The sound is </a:t>
                </a:r>
                <a:r>
                  <a:rPr lang="en-US" dirty="0"/>
                  <a:t>much like an explosion to the human ear.</a:t>
                </a:r>
                <a:endParaRPr lang="en-US" dirty="0" smtClean="0"/>
              </a:p>
              <a:p>
                <a:pPr algn="just"/>
                <a:endParaRPr lang="en-US" dirty="0"/>
              </a:p>
              <a:p>
                <a:pPr algn="just"/>
                <a:r>
                  <a:rPr lang="en-US" dirty="0" smtClean="0"/>
                  <a:t>Let the tiny source moves at a speed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𝑠</m:t>
                        </m:r>
                      </m:sub>
                    </m:sSub>
                    <m:r>
                      <a:rPr lang="en-US" b="0" i="1" smtClean="0">
                        <a:latin typeface="Cambria Math" panose="02040503050406030204" pitchFamily="18" charset="0"/>
                      </a:rPr>
                      <m:t>&gt;</m:t>
                    </m:r>
                    <m:r>
                      <a:rPr lang="en-US" b="0" i="1" smtClean="0">
                        <a:latin typeface="Cambria Math" panose="02040503050406030204" pitchFamily="18" charset="0"/>
                      </a:rPr>
                      <m:t>𝜐</m:t>
                    </m:r>
                    <m:r>
                      <a:rPr lang="en-US" b="0" i="1" smtClean="0">
                        <a:latin typeface="Cambria Math" panose="02040503050406030204" pitchFamily="18" charset="0"/>
                      </a:rPr>
                      <m:t>(</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air</m:t>
                    </m:r>
                    <m:r>
                      <a:rPr lang="en-US" b="0" i="0" smtClean="0">
                        <a:latin typeface="Cambria Math" panose="02040503050406030204" pitchFamily="18" charset="0"/>
                      </a:rPr>
                      <m:t> </m:t>
                    </m:r>
                    <m:r>
                      <m:rPr>
                        <m:sty m:val="p"/>
                      </m:rPr>
                      <a:rPr lang="en-US" b="0" i="0" smtClean="0">
                        <a:latin typeface="Cambria Math" panose="02040503050406030204" pitchFamily="18" charset="0"/>
                      </a:rPr>
                      <m:t>speed</m:t>
                    </m:r>
                    <m:r>
                      <a:rPr lang="en-US" b="0" i="1" smtClean="0">
                        <a:latin typeface="Cambria Math" panose="02040503050406030204" pitchFamily="18" charset="0"/>
                      </a:rPr>
                      <m:t>)</m:t>
                    </m:r>
                  </m:oMath>
                </a14:m>
                <a:r>
                  <a:rPr lang="en-US" dirty="0" smtClean="0"/>
                  <a:t>. The wave fronts are drawn for the pressure maxima. The spherical wave fronts intersect over the surface of a cone with apex at the source. Because of the constructive interference of a large number of waves arriving at the same instant on the surface of the cone, pressure waves of very large amplitude are sent with the conical wave front. These are nothing but shock waves. </a:t>
                </a:r>
                <a:endParaRPr lang="en-US" dirty="0"/>
              </a:p>
              <a:p>
                <a:pPr algn="just"/>
                <a:endParaRPr lang="en-US" dirty="0" smtClean="0"/>
              </a:p>
              <a:p>
                <a:pPr algn="just"/>
                <a:r>
                  <a:rPr lang="en-US" dirty="0" smtClean="0"/>
                  <a:t>As the tiny source moves, it drags the cone with it. When an observer on ground is intercepted by the cone surface, the boom is heard. The sonic boom is not a one time affair. As long as the plane moves with a supersonic speed, it continues to send the boom.  </a:t>
                </a:r>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210914" y="674906"/>
                <a:ext cx="7390559" cy="5355312"/>
              </a:xfrm>
              <a:prstGeom prst="rect">
                <a:avLst/>
              </a:prstGeom>
              <a:blipFill rotWithShape="0">
                <a:blip r:embed="rId2"/>
                <a:stretch>
                  <a:fillRect l="-576" t="-454" r="-493" b="-680"/>
                </a:stretch>
              </a:blipFill>
              <a:ln w="25400">
                <a:solidFill>
                  <a:schemeClr val="tx1"/>
                </a:solidFill>
              </a:ln>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8433852" y="914819"/>
            <a:ext cx="3758148" cy="1503259"/>
          </a:xfrm>
          <a:prstGeom prst="rect">
            <a:avLst/>
          </a:prstGeom>
        </p:spPr>
      </p:pic>
      <p:pic>
        <p:nvPicPr>
          <p:cNvPr id="8" name="Picture 7"/>
          <p:cNvPicPr>
            <a:picLocks noChangeAspect="1"/>
          </p:cNvPicPr>
          <p:nvPr/>
        </p:nvPicPr>
        <p:blipFill>
          <a:blip r:embed="rId4"/>
          <a:stretch>
            <a:fillRect/>
          </a:stretch>
        </p:blipFill>
        <p:spPr>
          <a:xfrm>
            <a:off x="8484126" y="2418078"/>
            <a:ext cx="3657600" cy="2305751"/>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9748837" y="4455768"/>
            <a:ext cx="2195513" cy="2173631"/>
          </a:xfrm>
          <a:prstGeom prst="rect">
            <a:avLst/>
          </a:prstGeom>
        </p:spPr>
      </p:pic>
      <p:sp>
        <p:nvSpPr>
          <p:cNvPr id="10" name="Rectangle 9"/>
          <p:cNvSpPr/>
          <p:nvPr/>
        </p:nvSpPr>
        <p:spPr>
          <a:xfrm>
            <a:off x="7651747" y="4723829"/>
            <a:ext cx="2092851" cy="1815882"/>
          </a:xfrm>
          <a:prstGeom prst="rect">
            <a:avLst/>
          </a:prstGeom>
        </p:spPr>
        <p:txBody>
          <a:bodyPr wrap="square">
            <a:spAutoFit/>
          </a:bodyPr>
          <a:lstStyle/>
          <a:p>
            <a:pPr algn="just"/>
            <a:r>
              <a:rPr lang="en-US" sz="1400" dirty="0"/>
              <a:t>The sound source is travelling at 1.4 times the speed of sound (Mach 1.4). Since the source is moving faster than the sound waves it creates, it leads the advancing </a:t>
            </a:r>
            <a:r>
              <a:rPr lang="en-US" sz="1400" dirty="0" smtClean="0"/>
              <a:t>wave front</a:t>
            </a:r>
            <a:r>
              <a:rPr lang="en-US" sz="1400" dirty="0"/>
              <a:t>.</a:t>
            </a:r>
          </a:p>
        </p:txBody>
      </p:sp>
      <p:sp>
        <p:nvSpPr>
          <p:cNvPr id="11" name="Rectangle 10"/>
          <p:cNvSpPr/>
          <p:nvPr/>
        </p:nvSpPr>
        <p:spPr>
          <a:xfrm>
            <a:off x="923392" y="6176820"/>
            <a:ext cx="6096000" cy="523220"/>
          </a:xfrm>
          <a:prstGeom prst="rect">
            <a:avLst/>
          </a:prstGeom>
        </p:spPr>
        <p:txBody>
          <a:bodyPr>
            <a:spAutoFit/>
          </a:bodyPr>
          <a:lstStyle/>
          <a:p>
            <a:r>
              <a:rPr lang="en-US" sz="1400" dirty="0" smtClean="0">
                <a:solidFill>
                  <a:srgbClr val="FF0000"/>
                </a:solidFill>
              </a:rPr>
              <a:t>The </a:t>
            </a:r>
            <a:r>
              <a:rPr lang="en-US" sz="1400" dirty="0">
                <a:solidFill>
                  <a:srgbClr val="FF0000"/>
                </a:solidFill>
              </a:rPr>
              <a:t>crack of a supersonic bullet passing overhead or the crack of a bullwhip are examples of a sonic boom in miniature.</a:t>
            </a:r>
          </a:p>
        </p:txBody>
      </p:sp>
    </p:spTree>
    <p:extLst>
      <p:ext uri="{BB962C8B-B14F-4D97-AF65-F5344CB8AC3E}">
        <p14:creationId xmlns:p14="http://schemas.microsoft.com/office/powerpoint/2010/main" xmlns="" val="20801632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2262</TotalTime>
  <Words>783</Words>
  <Application>Microsoft Office PowerPoint</Application>
  <PresentationFormat>Custom</PresentationFormat>
  <Paragraphs>55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BIMLA</cp:lastModifiedBy>
  <cp:revision>117</cp:revision>
  <dcterms:created xsi:type="dcterms:W3CDTF">2017-08-12T18:14:28Z</dcterms:created>
  <dcterms:modified xsi:type="dcterms:W3CDTF">2021-04-12T07:19:36Z</dcterms:modified>
</cp:coreProperties>
</file>