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2" r:id="rId4"/>
    <p:sldId id="259" r:id="rId5"/>
    <p:sldId id="260" r:id="rId6"/>
    <p:sldId id="268" r:id="rId7"/>
    <p:sldId id="263" r:id="rId8"/>
    <p:sldId id="269" r:id="rId9"/>
    <p:sldId id="270" r:id="rId10"/>
    <p:sldId id="271" r:id="rId11"/>
    <p:sldId id="272" r:id="rId12"/>
    <p:sldId id="277" r:id="rId13"/>
    <p:sldId id="274" r:id="rId14"/>
    <p:sldId id="275" r:id="rId15"/>
    <p:sldId id="265" r:id="rId16"/>
    <p:sldId id="278" r:id="rId17"/>
    <p:sldId id="264" r:id="rId18"/>
    <p:sldId id="266" r:id="rId19"/>
    <p:sldId id="282"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59185-1C5D-4C27-99FC-D84242ECB148}" type="doc">
      <dgm:prSet loTypeId="urn:microsoft.com/office/officeart/2005/8/layout/hierarchy6" loCatId="hierarchy" qsTypeId="urn:microsoft.com/office/officeart/2005/8/quickstyle/simple2" qsCatId="simple" csTypeId="urn:microsoft.com/office/officeart/2005/8/colors/accent2_1" csCatId="accent2" phldr="1"/>
      <dgm:spPr/>
      <dgm:t>
        <a:bodyPr/>
        <a:lstStyle/>
        <a:p>
          <a:endParaRPr lang="en-US"/>
        </a:p>
      </dgm:t>
    </dgm:pt>
    <dgm:pt modelId="{6AEAB743-4A75-4C8A-B91C-962303CFC8B6}">
      <dgm:prSet phldrT="[Text]" custT="1"/>
      <dgm:spPr/>
      <dgm:t>
        <a:bodyPr/>
        <a:lstStyle/>
        <a:p>
          <a:r>
            <a:rPr lang="en-US" sz="2400" b="1" dirty="0" smtClean="0"/>
            <a:t>Solid</a:t>
          </a:r>
          <a:endParaRPr lang="en-US" sz="2400" b="1" dirty="0"/>
        </a:p>
      </dgm:t>
    </dgm:pt>
    <dgm:pt modelId="{E7588743-0926-4A03-BDFB-1BE8D45CA1BF}" type="parTrans" cxnId="{17A641E1-081F-4794-8BDF-EA010449279A}">
      <dgm:prSet/>
      <dgm:spPr/>
      <dgm:t>
        <a:bodyPr/>
        <a:lstStyle/>
        <a:p>
          <a:endParaRPr lang="en-US"/>
        </a:p>
      </dgm:t>
    </dgm:pt>
    <dgm:pt modelId="{28F74138-6775-4420-80C4-841BEB1687FE}" type="sibTrans" cxnId="{17A641E1-081F-4794-8BDF-EA010449279A}">
      <dgm:prSet/>
      <dgm:spPr/>
      <dgm:t>
        <a:bodyPr/>
        <a:lstStyle/>
        <a:p>
          <a:endParaRPr lang="en-US"/>
        </a:p>
      </dgm:t>
    </dgm:pt>
    <dgm:pt modelId="{7F334C29-F460-4B52-AEDF-4DDEE071EEE8}">
      <dgm:prSet phldrT="[Text]" custT="1"/>
      <dgm:spPr/>
      <dgm:t>
        <a:bodyPr/>
        <a:lstStyle/>
        <a:p>
          <a:r>
            <a:rPr lang="en-US" sz="1800" b="1" dirty="0" smtClean="0"/>
            <a:t>Metals: </a:t>
          </a:r>
        </a:p>
        <a:p>
          <a:r>
            <a:rPr lang="en-US" sz="1800" b="0" dirty="0" smtClean="0"/>
            <a:t>Na, Fe, Cu, Al, Au, Ag, Ti, Ni, Pt etc.</a:t>
          </a:r>
          <a:endParaRPr lang="en-US" sz="1800" b="0" dirty="0"/>
        </a:p>
      </dgm:t>
    </dgm:pt>
    <dgm:pt modelId="{5C3C415C-D98A-4F17-9E79-CB81D869B159}" type="parTrans" cxnId="{534593F7-619B-4358-9ED1-1DAC3F55B2A7}">
      <dgm:prSet/>
      <dgm:spPr/>
      <dgm:t>
        <a:bodyPr/>
        <a:lstStyle/>
        <a:p>
          <a:endParaRPr lang="en-US"/>
        </a:p>
      </dgm:t>
    </dgm:pt>
    <dgm:pt modelId="{42915939-25EF-44E4-BBD1-D1D70C433743}" type="sibTrans" cxnId="{534593F7-619B-4358-9ED1-1DAC3F55B2A7}">
      <dgm:prSet/>
      <dgm:spPr/>
      <dgm:t>
        <a:bodyPr/>
        <a:lstStyle/>
        <a:p>
          <a:endParaRPr lang="en-US"/>
        </a:p>
      </dgm:t>
    </dgm:pt>
    <dgm:pt modelId="{55521526-51E0-41C1-9064-CB8CE04D820B}">
      <dgm:prSet phldrT="[Text]" custT="1"/>
      <dgm:spPr/>
      <dgm:t>
        <a:bodyPr/>
        <a:lstStyle/>
        <a:p>
          <a:r>
            <a:rPr lang="en-US" sz="1800" b="1" dirty="0" smtClean="0"/>
            <a:t>Semiconductor/Insulators:</a:t>
          </a:r>
        </a:p>
        <a:p>
          <a:r>
            <a:rPr lang="en-US" sz="1800" b="1" dirty="0" smtClean="0"/>
            <a:t> </a:t>
          </a:r>
          <a:r>
            <a:rPr lang="en-US" sz="1800" b="0" dirty="0" smtClean="0"/>
            <a:t>Si, </a:t>
          </a:r>
          <a:r>
            <a:rPr lang="en-US" sz="1800" b="0" dirty="0" err="1" smtClean="0"/>
            <a:t>Ge</a:t>
          </a:r>
          <a:r>
            <a:rPr lang="en-US" sz="1800" b="0" dirty="0" smtClean="0"/>
            <a:t>, </a:t>
          </a:r>
          <a:r>
            <a:rPr lang="en-US" sz="1800" b="0" dirty="0" err="1" smtClean="0"/>
            <a:t>GaAs</a:t>
          </a:r>
          <a:r>
            <a:rPr lang="en-US" sz="1800" b="0" dirty="0" smtClean="0"/>
            <a:t>, BN, Al</a:t>
          </a:r>
          <a:r>
            <a:rPr lang="en-US" sz="1800" b="0" baseline="-25000" dirty="0" smtClean="0"/>
            <a:t>2</a:t>
          </a:r>
          <a:r>
            <a:rPr lang="en-US" sz="1800" b="0" baseline="0" dirty="0" smtClean="0"/>
            <a:t>O</a:t>
          </a:r>
          <a:r>
            <a:rPr lang="en-US" sz="1800" b="0" baseline="-25000" dirty="0" smtClean="0"/>
            <a:t>3</a:t>
          </a:r>
          <a:r>
            <a:rPr lang="en-US" sz="1800" b="0" baseline="0" dirty="0" smtClean="0"/>
            <a:t>, </a:t>
          </a:r>
          <a:r>
            <a:rPr lang="en-US" sz="1800" b="0" baseline="0" dirty="0" err="1" smtClean="0"/>
            <a:t>ZnO</a:t>
          </a:r>
          <a:r>
            <a:rPr lang="en-US" sz="1800" b="0" baseline="0" dirty="0" smtClean="0"/>
            <a:t>, TiO</a:t>
          </a:r>
          <a:r>
            <a:rPr lang="en-US" sz="1800" b="0" baseline="-25000" dirty="0" smtClean="0"/>
            <a:t>2</a:t>
          </a:r>
          <a:r>
            <a:rPr lang="en-US" sz="1800" b="0" baseline="0" dirty="0" smtClean="0"/>
            <a:t>, SiO</a:t>
          </a:r>
          <a:r>
            <a:rPr lang="en-US" sz="1800" b="0" baseline="-25000" dirty="0" smtClean="0"/>
            <a:t>2</a:t>
          </a:r>
          <a:r>
            <a:rPr lang="en-US" sz="1800" b="0" baseline="0" dirty="0" smtClean="0"/>
            <a:t>, </a:t>
          </a:r>
          <a:r>
            <a:rPr lang="en-US" sz="1800" b="0" baseline="0" dirty="0" err="1" smtClean="0"/>
            <a:t>CdTe</a:t>
          </a:r>
          <a:r>
            <a:rPr lang="en-US" sz="1800" b="0" baseline="0" dirty="0" smtClean="0"/>
            <a:t>, </a:t>
          </a:r>
          <a:r>
            <a:rPr lang="en-US" sz="1800" b="0" baseline="0" dirty="0" err="1" smtClean="0"/>
            <a:t>PbS</a:t>
          </a:r>
          <a:r>
            <a:rPr lang="en-US" sz="1800" b="0" baseline="0" dirty="0" smtClean="0"/>
            <a:t>, </a:t>
          </a:r>
          <a:r>
            <a:rPr lang="en-US" sz="1800" b="0" baseline="0" dirty="0" err="1" smtClean="0"/>
            <a:t>ZnS</a:t>
          </a:r>
          <a:r>
            <a:rPr lang="en-US" sz="1800" b="0" baseline="0" dirty="0" smtClean="0"/>
            <a:t> etc.</a:t>
          </a:r>
          <a:endParaRPr lang="en-US" sz="1800" b="0" dirty="0"/>
        </a:p>
      </dgm:t>
    </dgm:pt>
    <dgm:pt modelId="{0C9660C6-213E-4CD7-9A87-39B758921F3D}" type="parTrans" cxnId="{9A5ED324-55F6-489F-970F-522C79F76154}">
      <dgm:prSet/>
      <dgm:spPr/>
      <dgm:t>
        <a:bodyPr/>
        <a:lstStyle/>
        <a:p>
          <a:endParaRPr lang="en-US"/>
        </a:p>
      </dgm:t>
    </dgm:pt>
    <dgm:pt modelId="{ACB844D7-CFA8-4C62-B16D-3013A4DE379A}" type="sibTrans" cxnId="{9A5ED324-55F6-489F-970F-522C79F76154}">
      <dgm:prSet/>
      <dgm:spPr/>
      <dgm:t>
        <a:bodyPr/>
        <a:lstStyle/>
        <a:p>
          <a:endParaRPr lang="en-US"/>
        </a:p>
      </dgm:t>
    </dgm:pt>
    <dgm:pt modelId="{3DB2F225-A7FE-4F2B-A26F-84508B316962}" type="pres">
      <dgm:prSet presAssocID="{04959185-1C5D-4C27-99FC-D84242ECB148}" presName="mainComposite" presStyleCnt="0">
        <dgm:presLayoutVars>
          <dgm:chPref val="1"/>
          <dgm:dir/>
          <dgm:animOne val="branch"/>
          <dgm:animLvl val="lvl"/>
          <dgm:resizeHandles val="exact"/>
        </dgm:presLayoutVars>
      </dgm:prSet>
      <dgm:spPr/>
      <dgm:t>
        <a:bodyPr/>
        <a:lstStyle/>
        <a:p>
          <a:endParaRPr lang="en-US"/>
        </a:p>
      </dgm:t>
    </dgm:pt>
    <dgm:pt modelId="{F231AEB0-792F-447E-9B0E-607B8F9859DA}" type="pres">
      <dgm:prSet presAssocID="{04959185-1C5D-4C27-99FC-D84242ECB148}" presName="hierFlow" presStyleCnt="0"/>
      <dgm:spPr/>
    </dgm:pt>
    <dgm:pt modelId="{1F23946C-6483-47D5-A0B6-1666488FB751}" type="pres">
      <dgm:prSet presAssocID="{04959185-1C5D-4C27-99FC-D84242ECB148}" presName="hierChild1" presStyleCnt="0">
        <dgm:presLayoutVars>
          <dgm:chPref val="1"/>
          <dgm:animOne val="branch"/>
          <dgm:animLvl val="lvl"/>
        </dgm:presLayoutVars>
      </dgm:prSet>
      <dgm:spPr/>
    </dgm:pt>
    <dgm:pt modelId="{2ECECA52-F77E-43AB-8DD1-9730564FA31F}" type="pres">
      <dgm:prSet presAssocID="{6AEAB743-4A75-4C8A-B91C-962303CFC8B6}" presName="Name14" presStyleCnt="0"/>
      <dgm:spPr/>
    </dgm:pt>
    <dgm:pt modelId="{58C3717B-2D29-44DB-8CA5-6ECCDEAD87DF}" type="pres">
      <dgm:prSet presAssocID="{6AEAB743-4A75-4C8A-B91C-962303CFC8B6}" presName="level1Shape" presStyleLbl="node0" presStyleIdx="0" presStyleCnt="1" custLinFactNeighborX="4368" custLinFactNeighborY="-2329">
        <dgm:presLayoutVars>
          <dgm:chPref val="3"/>
        </dgm:presLayoutVars>
      </dgm:prSet>
      <dgm:spPr/>
      <dgm:t>
        <a:bodyPr/>
        <a:lstStyle/>
        <a:p>
          <a:endParaRPr lang="en-US"/>
        </a:p>
      </dgm:t>
    </dgm:pt>
    <dgm:pt modelId="{4F84C825-9855-48FB-92E1-F4860DAD74F8}" type="pres">
      <dgm:prSet presAssocID="{6AEAB743-4A75-4C8A-B91C-962303CFC8B6}" presName="hierChild2" presStyleCnt="0"/>
      <dgm:spPr/>
    </dgm:pt>
    <dgm:pt modelId="{69A4CB4C-7D53-4492-AC09-825A64B43A45}" type="pres">
      <dgm:prSet presAssocID="{5C3C415C-D98A-4F17-9E79-CB81D869B159}" presName="Name19" presStyleLbl="parChTrans1D2" presStyleIdx="0" presStyleCnt="2"/>
      <dgm:spPr/>
      <dgm:t>
        <a:bodyPr/>
        <a:lstStyle/>
        <a:p>
          <a:endParaRPr lang="en-US"/>
        </a:p>
      </dgm:t>
    </dgm:pt>
    <dgm:pt modelId="{65B7DEB1-321C-4906-A5C6-0985223E26CE}" type="pres">
      <dgm:prSet presAssocID="{7F334C29-F460-4B52-AEDF-4DDEE071EEE8}" presName="Name21" presStyleCnt="0"/>
      <dgm:spPr/>
    </dgm:pt>
    <dgm:pt modelId="{2AC49928-FD26-4040-934D-BC97A5B61997}" type="pres">
      <dgm:prSet presAssocID="{7F334C29-F460-4B52-AEDF-4DDEE071EEE8}" presName="level2Shape" presStyleLbl="node2" presStyleIdx="0" presStyleCnt="2"/>
      <dgm:spPr/>
      <dgm:t>
        <a:bodyPr/>
        <a:lstStyle/>
        <a:p>
          <a:endParaRPr lang="en-US"/>
        </a:p>
      </dgm:t>
    </dgm:pt>
    <dgm:pt modelId="{49C1ABA4-3CE9-4643-9652-94CE6C0B792F}" type="pres">
      <dgm:prSet presAssocID="{7F334C29-F460-4B52-AEDF-4DDEE071EEE8}" presName="hierChild3" presStyleCnt="0"/>
      <dgm:spPr/>
    </dgm:pt>
    <dgm:pt modelId="{A6C5D3A9-7E88-488E-8691-4C4CF5990062}" type="pres">
      <dgm:prSet presAssocID="{0C9660C6-213E-4CD7-9A87-39B758921F3D}" presName="Name19" presStyleLbl="parChTrans1D2" presStyleIdx="1" presStyleCnt="2"/>
      <dgm:spPr/>
      <dgm:t>
        <a:bodyPr/>
        <a:lstStyle/>
        <a:p>
          <a:endParaRPr lang="en-US"/>
        </a:p>
      </dgm:t>
    </dgm:pt>
    <dgm:pt modelId="{F3C2CAB4-3747-4D74-9317-ADB6D54BBC84}" type="pres">
      <dgm:prSet presAssocID="{55521526-51E0-41C1-9064-CB8CE04D820B}" presName="Name21" presStyleCnt="0"/>
      <dgm:spPr/>
    </dgm:pt>
    <dgm:pt modelId="{C496D277-9D8B-4237-910F-8F2476532090}" type="pres">
      <dgm:prSet presAssocID="{55521526-51E0-41C1-9064-CB8CE04D820B}" presName="level2Shape" presStyleLbl="node2" presStyleIdx="1" presStyleCnt="2" custScaleX="170069"/>
      <dgm:spPr/>
      <dgm:t>
        <a:bodyPr/>
        <a:lstStyle/>
        <a:p>
          <a:endParaRPr lang="en-US"/>
        </a:p>
      </dgm:t>
    </dgm:pt>
    <dgm:pt modelId="{3C22DF40-F50D-4D61-BA99-60CF5242B250}" type="pres">
      <dgm:prSet presAssocID="{55521526-51E0-41C1-9064-CB8CE04D820B}" presName="hierChild3" presStyleCnt="0"/>
      <dgm:spPr/>
    </dgm:pt>
    <dgm:pt modelId="{84E8B2BA-1B2A-4B9A-B55E-9CED2823999D}" type="pres">
      <dgm:prSet presAssocID="{04959185-1C5D-4C27-99FC-D84242ECB148}" presName="bgShapesFlow" presStyleCnt="0"/>
      <dgm:spPr/>
    </dgm:pt>
  </dgm:ptLst>
  <dgm:cxnLst>
    <dgm:cxn modelId="{459DE7C4-5E75-4304-96E8-4DC05E39BB8A}" type="presOf" srcId="{55521526-51E0-41C1-9064-CB8CE04D820B}" destId="{C496D277-9D8B-4237-910F-8F2476532090}" srcOrd="0" destOrd="0" presId="urn:microsoft.com/office/officeart/2005/8/layout/hierarchy6"/>
    <dgm:cxn modelId="{17A641E1-081F-4794-8BDF-EA010449279A}" srcId="{04959185-1C5D-4C27-99FC-D84242ECB148}" destId="{6AEAB743-4A75-4C8A-B91C-962303CFC8B6}" srcOrd="0" destOrd="0" parTransId="{E7588743-0926-4A03-BDFB-1BE8D45CA1BF}" sibTransId="{28F74138-6775-4420-80C4-841BEB1687FE}"/>
    <dgm:cxn modelId="{534593F7-619B-4358-9ED1-1DAC3F55B2A7}" srcId="{6AEAB743-4A75-4C8A-B91C-962303CFC8B6}" destId="{7F334C29-F460-4B52-AEDF-4DDEE071EEE8}" srcOrd="0" destOrd="0" parTransId="{5C3C415C-D98A-4F17-9E79-CB81D869B159}" sibTransId="{42915939-25EF-44E4-BBD1-D1D70C433743}"/>
    <dgm:cxn modelId="{E9EDFDA6-B9F0-4244-A121-5C53CE1A4D24}" type="presOf" srcId="{5C3C415C-D98A-4F17-9E79-CB81D869B159}" destId="{69A4CB4C-7D53-4492-AC09-825A64B43A45}" srcOrd="0" destOrd="0" presId="urn:microsoft.com/office/officeart/2005/8/layout/hierarchy6"/>
    <dgm:cxn modelId="{CB7A4973-B628-41FF-801C-F54A7ACE3E5B}" type="presOf" srcId="{7F334C29-F460-4B52-AEDF-4DDEE071EEE8}" destId="{2AC49928-FD26-4040-934D-BC97A5B61997}" srcOrd="0" destOrd="0" presId="urn:microsoft.com/office/officeart/2005/8/layout/hierarchy6"/>
    <dgm:cxn modelId="{9A5ED324-55F6-489F-970F-522C79F76154}" srcId="{6AEAB743-4A75-4C8A-B91C-962303CFC8B6}" destId="{55521526-51E0-41C1-9064-CB8CE04D820B}" srcOrd="1" destOrd="0" parTransId="{0C9660C6-213E-4CD7-9A87-39B758921F3D}" sibTransId="{ACB844D7-CFA8-4C62-B16D-3013A4DE379A}"/>
    <dgm:cxn modelId="{A5B0CC96-5F7A-4DF1-B258-07BB445ADAEF}" type="presOf" srcId="{0C9660C6-213E-4CD7-9A87-39B758921F3D}" destId="{A6C5D3A9-7E88-488E-8691-4C4CF5990062}" srcOrd="0" destOrd="0" presId="urn:microsoft.com/office/officeart/2005/8/layout/hierarchy6"/>
    <dgm:cxn modelId="{A77760E0-29E5-48E9-BB7A-5F1742FD0205}" type="presOf" srcId="{6AEAB743-4A75-4C8A-B91C-962303CFC8B6}" destId="{58C3717B-2D29-44DB-8CA5-6ECCDEAD87DF}" srcOrd="0" destOrd="0" presId="urn:microsoft.com/office/officeart/2005/8/layout/hierarchy6"/>
    <dgm:cxn modelId="{62FDDD30-4EAA-4DD9-BABA-80C9678089BA}" type="presOf" srcId="{04959185-1C5D-4C27-99FC-D84242ECB148}" destId="{3DB2F225-A7FE-4F2B-A26F-84508B316962}" srcOrd="0" destOrd="0" presId="urn:microsoft.com/office/officeart/2005/8/layout/hierarchy6"/>
    <dgm:cxn modelId="{A5940C27-DA01-45F4-9A51-3A513BB7A814}" type="presParOf" srcId="{3DB2F225-A7FE-4F2B-A26F-84508B316962}" destId="{F231AEB0-792F-447E-9B0E-607B8F9859DA}" srcOrd="0" destOrd="0" presId="urn:microsoft.com/office/officeart/2005/8/layout/hierarchy6"/>
    <dgm:cxn modelId="{63720818-9A31-4B60-BBC9-B7C6710AB7DB}" type="presParOf" srcId="{F231AEB0-792F-447E-9B0E-607B8F9859DA}" destId="{1F23946C-6483-47D5-A0B6-1666488FB751}" srcOrd="0" destOrd="0" presId="urn:microsoft.com/office/officeart/2005/8/layout/hierarchy6"/>
    <dgm:cxn modelId="{755F17E3-4D1B-4A5B-8C3D-0051A6C9AA48}" type="presParOf" srcId="{1F23946C-6483-47D5-A0B6-1666488FB751}" destId="{2ECECA52-F77E-43AB-8DD1-9730564FA31F}" srcOrd="0" destOrd="0" presId="urn:microsoft.com/office/officeart/2005/8/layout/hierarchy6"/>
    <dgm:cxn modelId="{AE9A7A85-1B15-45E7-BF49-34DD3DAA752D}" type="presParOf" srcId="{2ECECA52-F77E-43AB-8DD1-9730564FA31F}" destId="{58C3717B-2D29-44DB-8CA5-6ECCDEAD87DF}" srcOrd="0" destOrd="0" presId="urn:microsoft.com/office/officeart/2005/8/layout/hierarchy6"/>
    <dgm:cxn modelId="{1EE11CD7-7B71-4DAC-B114-C3932CF0DDA4}" type="presParOf" srcId="{2ECECA52-F77E-43AB-8DD1-9730564FA31F}" destId="{4F84C825-9855-48FB-92E1-F4860DAD74F8}" srcOrd="1" destOrd="0" presId="urn:microsoft.com/office/officeart/2005/8/layout/hierarchy6"/>
    <dgm:cxn modelId="{19CB1750-B6E8-4F64-BD8C-E4698D8916CC}" type="presParOf" srcId="{4F84C825-9855-48FB-92E1-F4860DAD74F8}" destId="{69A4CB4C-7D53-4492-AC09-825A64B43A45}" srcOrd="0" destOrd="0" presId="urn:microsoft.com/office/officeart/2005/8/layout/hierarchy6"/>
    <dgm:cxn modelId="{71E67504-0ABF-492F-9F5E-D11544AA7ECD}" type="presParOf" srcId="{4F84C825-9855-48FB-92E1-F4860DAD74F8}" destId="{65B7DEB1-321C-4906-A5C6-0985223E26CE}" srcOrd="1" destOrd="0" presId="urn:microsoft.com/office/officeart/2005/8/layout/hierarchy6"/>
    <dgm:cxn modelId="{01ACC152-F1E0-4AD0-9E41-935C18191CF4}" type="presParOf" srcId="{65B7DEB1-321C-4906-A5C6-0985223E26CE}" destId="{2AC49928-FD26-4040-934D-BC97A5B61997}" srcOrd="0" destOrd="0" presId="urn:microsoft.com/office/officeart/2005/8/layout/hierarchy6"/>
    <dgm:cxn modelId="{B7BC0E8C-855D-4D91-A291-4283AA2798FD}" type="presParOf" srcId="{65B7DEB1-321C-4906-A5C6-0985223E26CE}" destId="{49C1ABA4-3CE9-4643-9652-94CE6C0B792F}" srcOrd="1" destOrd="0" presId="urn:microsoft.com/office/officeart/2005/8/layout/hierarchy6"/>
    <dgm:cxn modelId="{00341828-7ACF-43CB-A760-6855C2C7313B}" type="presParOf" srcId="{4F84C825-9855-48FB-92E1-F4860DAD74F8}" destId="{A6C5D3A9-7E88-488E-8691-4C4CF5990062}" srcOrd="2" destOrd="0" presId="urn:microsoft.com/office/officeart/2005/8/layout/hierarchy6"/>
    <dgm:cxn modelId="{3B595400-192C-47E7-AF92-9582294F38BE}" type="presParOf" srcId="{4F84C825-9855-48FB-92E1-F4860DAD74F8}" destId="{F3C2CAB4-3747-4D74-9317-ADB6D54BBC84}" srcOrd="3" destOrd="0" presId="urn:microsoft.com/office/officeart/2005/8/layout/hierarchy6"/>
    <dgm:cxn modelId="{29CEDF25-B76A-4A09-A6DA-D163A5457A77}" type="presParOf" srcId="{F3C2CAB4-3747-4D74-9317-ADB6D54BBC84}" destId="{C496D277-9D8B-4237-910F-8F2476532090}" srcOrd="0" destOrd="0" presId="urn:microsoft.com/office/officeart/2005/8/layout/hierarchy6"/>
    <dgm:cxn modelId="{8E549357-95E4-4E86-88AA-92978D212BE7}" type="presParOf" srcId="{F3C2CAB4-3747-4D74-9317-ADB6D54BBC84}" destId="{3C22DF40-F50D-4D61-BA99-60CF5242B250}" srcOrd="1" destOrd="0" presId="urn:microsoft.com/office/officeart/2005/8/layout/hierarchy6"/>
    <dgm:cxn modelId="{17F4D856-76D8-48FA-8B38-4068F59106B4}" type="presParOf" srcId="{3DB2F225-A7FE-4F2B-A26F-84508B316962}" destId="{84E8B2BA-1B2A-4B9A-B55E-9CED2823999D}" srcOrd="1" destOrd="0" presId="urn:microsoft.com/office/officeart/2005/8/layout/hierarchy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3717B-2D29-44DB-8CA5-6ECCDEAD87DF}">
      <dsp:nvSpPr>
        <dsp:cNvPr id="0" name=""/>
        <dsp:cNvSpPr/>
      </dsp:nvSpPr>
      <dsp:spPr>
        <a:xfrm>
          <a:off x="2355325" y="0"/>
          <a:ext cx="1966111" cy="131074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Solid</a:t>
          </a:r>
          <a:endParaRPr lang="en-US" sz="2400" b="1" kern="1200" dirty="0"/>
        </a:p>
      </dsp:txBody>
      <dsp:txXfrm>
        <a:off x="2393715" y="38390"/>
        <a:ext cx="1889331" cy="1233960"/>
      </dsp:txXfrm>
    </dsp:sp>
    <dsp:sp modelId="{69A4CB4C-7D53-4492-AC09-825A64B43A45}">
      <dsp:nvSpPr>
        <dsp:cNvPr id="0" name=""/>
        <dsp:cNvSpPr/>
      </dsp:nvSpPr>
      <dsp:spPr>
        <a:xfrm>
          <a:off x="1285711" y="1310740"/>
          <a:ext cx="2052669" cy="526206"/>
        </a:xfrm>
        <a:custGeom>
          <a:avLst/>
          <a:gdLst/>
          <a:ahLst/>
          <a:cxnLst/>
          <a:rect l="0" t="0" r="0" b="0"/>
          <a:pathLst>
            <a:path>
              <a:moveTo>
                <a:pt x="2052669" y="0"/>
              </a:moveTo>
              <a:lnTo>
                <a:pt x="2052669" y="263103"/>
              </a:lnTo>
              <a:lnTo>
                <a:pt x="0" y="263103"/>
              </a:lnTo>
              <a:lnTo>
                <a:pt x="0" y="52620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49928-FD26-4040-934D-BC97A5B61997}">
      <dsp:nvSpPr>
        <dsp:cNvPr id="0" name=""/>
        <dsp:cNvSpPr/>
      </dsp:nvSpPr>
      <dsp:spPr>
        <a:xfrm>
          <a:off x="302655" y="1836947"/>
          <a:ext cx="1966111" cy="131074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Metals: </a:t>
          </a:r>
        </a:p>
        <a:p>
          <a:pPr lvl="0" algn="ctr" defTabSz="800100">
            <a:lnSpc>
              <a:spcPct val="90000"/>
            </a:lnSpc>
            <a:spcBef>
              <a:spcPct val="0"/>
            </a:spcBef>
            <a:spcAft>
              <a:spcPct val="35000"/>
            </a:spcAft>
          </a:pPr>
          <a:r>
            <a:rPr lang="en-US" sz="1800" b="0" kern="1200" dirty="0" smtClean="0"/>
            <a:t>Na, Fe, Cu, Al, Au, Ag, Ti, Ni, Pt etc.</a:t>
          </a:r>
          <a:endParaRPr lang="en-US" sz="1800" b="0" kern="1200" dirty="0"/>
        </a:p>
      </dsp:txBody>
      <dsp:txXfrm>
        <a:off x="341045" y="1875337"/>
        <a:ext cx="1889331" cy="1233960"/>
      </dsp:txXfrm>
    </dsp:sp>
    <dsp:sp modelId="{A6C5D3A9-7E88-488E-8691-4C4CF5990062}">
      <dsp:nvSpPr>
        <dsp:cNvPr id="0" name=""/>
        <dsp:cNvSpPr/>
      </dsp:nvSpPr>
      <dsp:spPr>
        <a:xfrm>
          <a:off x="3338380" y="1310740"/>
          <a:ext cx="1192092" cy="526206"/>
        </a:xfrm>
        <a:custGeom>
          <a:avLst/>
          <a:gdLst/>
          <a:ahLst/>
          <a:cxnLst/>
          <a:rect l="0" t="0" r="0" b="0"/>
          <a:pathLst>
            <a:path>
              <a:moveTo>
                <a:pt x="0" y="0"/>
              </a:moveTo>
              <a:lnTo>
                <a:pt x="0" y="263103"/>
              </a:lnTo>
              <a:lnTo>
                <a:pt x="1192092" y="263103"/>
              </a:lnTo>
              <a:lnTo>
                <a:pt x="1192092" y="52620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96D277-9D8B-4237-910F-8F2476532090}">
      <dsp:nvSpPr>
        <dsp:cNvPr id="0" name=""/>
        <dsp:cNvSpPr/>
      </dsp:nvSpPr>
      <dsp:spPr>
        <a:xfrm>
          <a:off x="2858600" y="1836947"/>
          <a:ext cx="3343746" cy="131074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Semiconductor/Insulators:</a:t>
          </a:r>
        </a:p>
        <a:p>
          <a:pPr lvl="0" algn="ctr" defTabSz="800100">
            <a:lnSpc>
              <a:spcPct val="90000"/>
            </a:lnSpc>
            <a:spcBef>
              <a:spcPct val="0"/>
            </a:spcBef>
            <a:spcAft>
              <a:spcPct val="35000"/>
            </a:spcAft>
          </a:pPr>
          <a:r>
            <a:rPr lang="en-US" sz="1800" b="1" kern="1200" dirty="0" smtClean="0"/>
            <a:t> </a:t>
          </a:r>
          <a:r>
            <a:rPr lang="en-US" sz="1800" b="0" kern="1200" dirty="0" smtClean="0"/>
            <a:t>Si, </a:t>
          </a:r>
          <a:r>
            <a:rPr lang="en-US" sz="1800" b="0" kern="1200" dirty="0" err="1" smtClean="0"/>
            <a:t>Ge</a:t>
          </a:r>
          <a:r>
            <a:rPr lang="en-US" sz="1800" b="0" kern="1200" dirty="0" smtClean="0"/>
            <a:t>, </a:t>
          </a:r>
          <a:r>
            <a:rPr lang="en-US" sz="1800" b="0" kern="1200" dirty="0" err="1" smtClean="0"/>
            <a:t>GaAs</a:t>
          </a:r>
          <a:r>
            <a:rPr lang="en-US" sz="1800" b="0" kern="1200" dirty="0" smtClean="0"/>
            <a:t>, BN, Al</a:t>
          </a:r>
          <a:r>
            <a:rPr lang="en-US" sz="1800" b="0" kern="1200" baseline="-25000" dirty="0" smtClean="0"/>
            <a:t>2</a:t>
          </a:r>
          <a:r>
            <a:rPr lang="en-US" sz="1800" b="0" kern="1200" baseline="0" dirty="0" smtClean="0"/>
            <a:t>O</a:t>
          </a:r>
          <a:r>
            <a:rPr lang="en-US" sz="1800" b="0" kern="1200" baseline="-25000" dirty="0" smtClean="0"/>
            <a:t>3</a:t>
          </a:r>
          <a:r>
            <a:rPr lang="en-US" sz="1800" b="0" kern="1200" baseline="0" dirty="0" smtClean="0"/>
            <a:t>, </a:t>
          </a:r>
          <a:r>
            <a:rPr lang="en-US" sz="1800" b="0" kern="1200" baseline="0" dirty="0" err="1" smtClean="0"/>
            <a:t>ZnO</a:t>
          </a:r>
          <a:r>
            <a:rPr lang="en-US" sz="1800" b="0" kern="1200" baseline="0" dirty="0" smtClean="0"/>
            <a:t>, TiO</a:t>
          </a:r>
          <a:r>
            <a:rPr lang="en-US" sz="1800" b="0" kern="1200" baseline="-25000" dirty="0" smtClean="0"/>
            <a:t>2</a:t>
          </a:r>
          <a:r>
            <a:rPr lang="en-US" sz="1800" b="0" kern="1200" baseline="0" dirty="0" smtClean="0"/>
            <a:t>, SiO</a:t>
          </a:r>
          <a:r>
            <a:rPr lang="en-US" sz="1800" b="0" kern="1200" baseline="-25000" dirty="0" smtClean="0"/>
            <a:t>2</a:t>
          </a:r>
          <a:r>
            <a:rPr lang="en-US" sz="1800" b="0" kern="1200" baseline="0" dirty="0" smtClean="0"/>
            <a:t>, </a:t>
          </a:r>
          <a:r>
            <a:rPr lang="en-US" sz="1800" b="0" kern="1200" baseline="0" dirty="0" err="1" smtClean="0"/>
            <a:t>CdTe</a:t>
          </a:r>
          <a:r>
            <a:rPr lang="en-US" sz="1800" b="0" kern="1200" baseline="0" dirty="0" smtClean="0"/>
            <a:t>, </a:t>
          </a:r>
          <a:r>
            <a:rPr lang="en-US" sz="1800" b="0" kern="1200" baseline="0" dirty="0" err="1" smtClean="0"/>
            <a:t>PbS</a:t>
          </a:r>
          <a:r>
            <a:rPr lang="en-US" sz="1800" b="0" kern="1200" baseline="0" dirty="0" smtClean="0"/>
            <a:t>, </a:t>
          </a:r>
          <a:r>
            <a:rPr lang="en-US" sz="1800" b="0" kern="1200" baseline="0" dirty="0" err="1" smtClean="0"/>
            <a:t>ZnS</a:t>
          </a:r>
          <a:r>
            <a:rPr lang="en-US" sz="1800" b="0" kern="1200" baseline="0" dirty="0" smtClean="0"/>
            <a:t> etc.</a:t>
          </a:r>
          <a:endParaRPr lang="en-US" sz="1800" b="0" kern="1200" dirty="0"/>
        </a:p>
      </dsp:txBody>
      <dsp:txXfrm>
        <a:off x="2896990" y="1875337"/>
        <a:ext cx="3266966" cy="12339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08C0-47B9-402B-9B04-5A52E737FB6F}" type="datetimeFigureOut">
              <a:rPr lang="en-IN" smtClean="0"/>
              <a:pPr/>
              <a:t>01-05-2021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3F7F7-E1DB-4D0B-A9FC-93584226A509}" type="slidenum">
              <a:rPr lang="en-IN" smtClean="0"/>
              <a:pPr/>
              <a:t>‹#›</a:t>
            </a:fld>
            <a:endParaRPr lang="en-IN"/>
          </a:p>
        </p:txBody>
      </p:sp>
    </p:spTree>
    <p:extLst>
      <p:ext uri="{BB962C8B-B14F-4D97-AF65-F5344CB8AC3E}">
        <p14:creationId xmlns:p14="http://schemas.microsoft.com/office/powerpoint/2010/main" xmlns="" val="39276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ClrTx/>
              <a:buFontTx/>
              <a:buNone/>
            </a:pPr>
            <a:fld id="{9150A416-6B13-407C-AB4C-5596931F296E}" type="slidenum">
              <a:rPr lang="en-US" altLang="en-US" sz="1300" smtClean="0">
                <a:latin typeface="Arial" panose="020B0604020202020204" pitchFamily="34" charset="0"/>
                <a:ea typeface="Noto Sans CJK SC Regular"/>
              </a:rPr>
              <a:pPr>
                <a:spcBef>
                  <a:spcPct val="0"/>
                </a:spcBef>
                <a:buClrTx/>
                <a:buFontTx/>
                <a:buNone/>
              </a:pPr>
              <a:t>19</a:t>
            </a:fld>
            <a:endParaRPr lang="en-US" altLang="en-US" sz="1300" smtClean="0">
              <a:latin typeface="Arial" panose="020B0604020202020204" pitchFamily="34" charset="0"/>
              <a:ea typeface="Noto Sans CJK SC Regular"/>
            </a:endParaRPr>
          </a:p>
        </p:txBody>
      </p:sp>
      <p:sp>
        <p:nvSpPr>
          <p:cNvPr id="25603" name="Text Box 1"/>
          <p:cNvSpPr txBox="1">
            <a:spLocks noChangeArrowheads="1"/>
          </p:cNvSpPr>
          <p:nvPr/>
        </p:nvSpPr>
        <p:spPr bwMode="auto">
          <a:xfrm>
            <a:off x="3963988" y="8818563"/>
            <a:ext cx="3032125"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E20356B-2645-408F-9FBC-C01944E5B6A4}" type="slidenum">
              <a:rPr lang="en-US" altLang="en-US" sz="1300">
                <a:latin typeface="Arial" panose="020B0604020202020204" pitchFamily="34" charset="0"/>
              </a:rPr>
              <a:pPr algn="r" eaLnBrk="1" hangingPunct="1">
                <a:spcBef>
                  <a:spcPct val="0"/>
                </a:spcBef>
                <a:buClrTx/>
                <a:buFontTx/>
                <a:buNone/>
              </a:pPr>
              <a:t>19</a:t>
            </a:fld>
            <a:endParaRPr lang="en-US" altLang="en-US" sz="1300">
              <a:latin typeface="Arial" panose="020B0604020202020204" pitchFamily="34" charset="0"/>
            </a:endParaRPr>
          </a:p>
        </p:txBody>
      </p:sp>
      <p:sp>
        <p:nvSpPr>
          <p:cNvPr id="25604" name="Rectangle 2"/>
          <p:cNvSpPr>
            <a:spLocks noGrp="1" noRot="1" noChangeAspect="1" noChangeArrowheads="1" noTextEdit="1"/>
          </p:cNvSpPr>
          <p:nvPr>
            <p:ph type="sldImg"/>
          </p:nvPr>
        </p:nvSpPr>
        <p:spPr>
          <a:xfrm>
            <a:off x="404813" y="696913"/>
            <a:ext cx="6188075" cy="3481387"/>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5605" name="Text Box 3"/>
          <p:cNvSpPr txBox="1">
            <a:spLocks noChangeArrowheads="1"/>
          </p:cNvSpPr>
          <p:nvPr/>
        </p:nvSpPr>
        <p:spPr bwMode="auto">
          <a:xfrm>
            <a:off x="700088" y="4410075"/>
            <a:ext cx="5597525" cy="417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xmlns="" val="186894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4.png"/><Relationship Id="rId5" Type="http://schemas.openxmlformats.org/officeDocument/2006/relationships/oleObject" Target="../embeddings/oleObject1.bin"/><Relationship Id="rId4" Type="http://schemas.openxmlformats.org/officeDocument/2006/relationships/image" Target="../media/image43.jpe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9.png"/><Relationship Id="rId5" Type="http://schemas.openxmlformats.org/officeDocument/2006/relationships/oleObject" Target="../embeddings/oleObject2.bin"/><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9.jpeg"/><Relationship Id="rId7" Type="http://schemas.openxmlformats.org/officeDocument/2006/relationships/diagramColors" Target="../diagrams/colors1.xml"/><Relationship Id="rId12" Type="http://schemas.openxmlformats.org/officeDocument/2006/relationships/image" Target="../media/image14.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3.jpeg"/><Relationship Id="rId5" Type="http://schemas.openxmlformats.org/officeDocument/2006/relationships/diagramLayout" Target="../diagrams/layout1.xml"/><Relationship Id="rId15" Type="http://schemas.microsoft.com/office/2007/relationships/diagramDrawing" Target="../diagrams/drawing1.xml"/><Relationship Id="rId10" Type="http://schemas.openxmlformats.org/officeDocument/2006/relationships/image" Target="../media/image12.jpeg"/><Relationship Id="rId4" Type="http://schemas.openxmlformats.org/officeDocument/2006/relationships/diagramData" Target="../diagrams/data1.xml"/><Relationship Id="rId9" Type="http://schemas.openxmlformats.org/officeDocument/2006/relationships/image" Target="../media/image11.jpeg"/><Relationship Id="rId14"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ttdtdLfn9H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Q9D4Jz95-A"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Solid </a:t>
              </a:r>
              <a:r>
                <a:rPr lang="en-US" sz="3600" b="1" smtClean="0">
                  <a:solidFill>
                    <a:schemeClr val="bg1"/>
                  </a:solidFill>
                </a:rPr>
                <a:t>State Physics-2</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smtClean="0">
                  <a:solidFill>
                    <a:schemeClr val="bg1"/>
                  </a:solidFill>
                </a:rPr>
                <a:t>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xmlns=""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35" y="733143"/>
            <a:ext cx="10515600" cy="684525"/>
          </a:xfrm>
        </p:spPr>
        <p:txBody>
          <a:bodyPr>
            <a:normAutofit fontScale="92500" lnSpcReduction="20000"/>
          </a:bodyPr>
          <a:lstStyle/>
          <a:p>
            <a:r>
              <a:rPr lang="en-IN" dirty="0"/>
              <a:t>If </a:t>
            </a:r>
            <a:r>
              <a:rPr lang="en-IN" dirty="0" smtClean="0">
                <a:sym typeface="Symbol" panose="05050102010706020507" pitchFamily="18" charset="2"/>
              </a:rPr>
              <a:t></a:t>
            </a:r>
            <a:r>
              <a:rPr lang="en-IN" dirty="0" smtClean="0"/>
              <a:t> </a:t>
            </a:r>
            <a:r>
              <a:rPr lang="en-IN" dirty="0"/>
              <a:t>is the mean free path between the collisions of a free electron, the average time  between collisions </a:t>
            </a:r>
            <a:r>
              <a:rPr lang="en-IN" dirty="0" smtClean="0"/>
              <a:t>is</a:t>
            </a:r>
          </a:p>
          <a:p>
            <a:pPr marL="0" indent="0">
              <a:buNone/>
            </a:pPr>
            <a:endParaRPr lang="en-IN" dirty="0"/>
          </a:p>
        </p:txBody>
      </p:sp>
      <p:pic>
        <p:nvPicPr>
          <p:cNvPr id="6" name="Picture 5"/>
          <p:cNvPicPr>
            <a:picLocks noChangeAspect="1"/>
          </p:cNvPicPr>
          <p:nvPr/>
        </p:nvPicPr>
        <p:blipFill>
          <a:blip r:embed="rId2"/>
          <a:stretch>
            <a:fillRect/>
          </a:stretch>
        </p:blipFill>
        <p:spPr>
          <a:xfrm>
            <a:off x="368159" y="2116180"/>
            <a:ext cx="11061844" cy="4401691"/>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3518783" y="1156408"/>
            <a:ext cx="4004904" cy="1198747"/>
          </a:xfrm>
          <a:prstGeom prst="rect">
            <a:avLst/>
          </a:prstGeom>
        </p:spPr>
      </p:pic>
      <p:sp>
        <p:nvSpPr>
          <p:cNvPr id="8" name="Rectangle 7"/>
          <p:cNvSpPr/>
          <p:nvPr/>
        </p:nvSpPr>
        <p:spPr>
          <a:xfrm>
            <a:off x="13063" y="0"/>
            <a:ext cx="12165874" cy="62433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spTree>
    <p:extLst>
      <p:ext uri="{BB962C8B-B14F-4D97-AF65-F5344CB8AC3E}">
        <p14:creationId xmlns:p14="http://schemas.microsoft.com/office/powerpoint/2010/main" xmlns="" val="676870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825" y="110189"/>
            <a:ext cx="7257407" cy="1189486"/>
          </a:xfrm>
          <a:prstGeom prst="rect">
            <a:avLst/>
          </a:prstGeom>
        </p:spPr>
      </p:pic>
      <p:pic>
        <p:nvPicPr>
          <p:cNvPr id="6" name="Picture 5"/>
          <p:cNvPicPr>
            <a:picLocks noChangeAspect="1"/>
          </p:cNvPicPr>
          <p:nvPr/>
        </p:nvPicPr>
        <p:blipFill>
          <a:blip r:embed="rId3"/>
          <a:stretch>
            <a:fillRect/>
          </a:stretch>
        </p:blipFill>
        <p:spPr>
          <a:xfrm>
            <a:off x="204825" y="1170364"/>
            <a:ext cx="7342079" cy="5487399"/>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7439448" y="117566"/>
            <a:ext cx="4704507" cy="1851774"/>
          </a:xfrm>
          <a:prstGeom prst="rect">
            <a:avLst/>
          </a:prstGeom>
        </p:spPr>
      </p:pic>
      <mc:AlternateContent xmlns:mc="http://schemas.openxmlformats.org/markup-compatibility/2006">
        <mc:Choice xmlns:a14="http://schemas.microsoft.com/office/drawing/2010/main" xmlns="" Requires="a14">
          <p:sp>
            <p:nvSpPr>
              <p:cNvPr id="2" name="Rectangle 1"/>
              <p:cNvSpPr/>
              <p:nvPr/>
            </p:nvSpPr>
            <p:spPr>
              <a:xfrm>
                <a:off x="7546903" y="2706349"/>
                <a:ext cx="4261919" cy="2722797"/>
              </a:xfrm>
              <a:prstGeom prst="rect">
                <a:avLst/>
              </a:prstGeom>
            </p:spPr>
            <p:txBody>
              <a:bodyPr wrap="square">
                <a:spAutoFit/>
              </a:bodyPr>
              <a:lstStyle/>
              <a:p>
                <a:pPr algn="just"/>
                <a:r>
                  <a:rPr lang="en-IN" dirty="0" smtClean="0"/>
                  <a:t>Let N be the number of atoms and consider that each atom contribute one free electron, then the number of free electrons will also be N.</a:t>
                </a:r>
              </a:p>
              <a:p>
                <a:pPr algn="just"/>
                <a:r>
                  <a:rPr lang="en-IN" dirty="0" smtClean="0"/>
                  <a:t>Consider V is the volume of the system, then the number of free electrons per unit volume is </a:t>
                </a:r>
              </a:p>
              <a:p>
                <a:pPr algn="just"/>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𝑛</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𝑁</m:t>
                          </m:r>
                        </m:num>
                        <m:den>
                          <m:r>
                            <a:rPr lang="en-IN" sz="2400" b="0" i="1" smtClean="0">
                              <a:latin typeface="Cambria Math" panose="02040503050406030204" pitchFamily="18" charset="0"/>
                            </a:rPr>
                            <m:t>𝑉</m:t>
                          </m:r>
                        </m:den>
                      </m:f>
                    </m:oMath>
                  </m:oMathPara>
                </a14:m>
                <a:endParaRPr lang="en-IN" sz="2400" dirty="0"/>
              </a:p>
            </p:txBody>
          </p:sp>
        </mc:Choice>
        <mc:Fallback>
          <p:sp>
            <p:nvSpPr>
              <p:cNvPr id="2" name="Rectangle 1"/>
              <p:cNvSpPr>
                <a:spLocks noRot="1" noChangeAspect="1" noMove="1" noResize="1" noEditPoints="1" noAdjustHandles="1" noChangeArrowheads="1" noChangeShapeType="1" noTextEdit="1"/>
              </p:cNvSpPr>
              <p:nvPr/>
            </p:nvSpPr>
            <p:spPr>
              <a:xfrm>
                <a:off x="7546903" y="2706349"/>
                <a:ext cx="4261919" cy="2722797"/>
              </a:xfrm>
              <a:prstGeom prst="rect">
                <a:avLst/>
              </a:prstGeom>
              <a:blipFill>
                <a:blip r:embed="rId5"/>
                <a:stretch>
                  <a:fillRect l="-1144" t="-1342" r="-1288"/>
                </a:stretch>
              </a:blipFill>
            </p:spPr>
            <p:txBody>
              <a:bodyPr/>
              <a:lstStyle/>
              <a:p>
                <a:r>
                  <a:rPr lang="en-IN">
                    <a:noFill/>
                  </a:rPr>
                  <a:t> </a:t>
                </a:r>
              </a:p>
            </p:txBody>
          </p:sp>
        </mc:Fallback>
      </mc:AlternateContent>
      <p:sp>
        <p:nvSpPr>
          <p:cNvPr id="8" name="Rectangle 7"/>
          <p:cNvSpPr/>
          <p:nvPr/>
        </p:nvSpPr>
        <p:spPr>
          <a:xfrm>
            <a:off x="7524206" y="5765465"/>
            <a:ext cx="4667794" cy="923330"/>
          </a:xfrm>
          <a:prstGeom prst="rect">
            <a:avLst/>
          </a:prstGeom>
        </p:spPr>
        <p:txBody>
          <a:bodyPr wrap="square">
            <a:spAutoFit/>
          </a:bodyPr>
          <a:lstStyle/>
          <a:p>
            <a:r>
              <a:rPr lang="en-US" dirty="0" smtClean="0"/>
              <a:t>Drift velocity</a:t>
            </a:r>
          </a:p>
          <a:p>
            <a:r>
              <a:rPr lang="en-US" dirty="0" smtClean="0"/>
              <a:t>https</a:t>
            </a:r>
            <a:r>
              <a:rPr lang="en-US" dirty="0" smtClean="0"/>
              <a:t>://www.youtube.com/watch?v=qg0JY4GNK0w</a:t>
            </a:r>
            <a:endParaRPr lang="en-US" dirty="0"/>
          </a:p>
        </p:txBody>
      </p:sp>
    </p:spTree>
    <p:extLst>
      <p:ext uri="{BB962C8B-B14F-4D97-AF65-F5344CB8AC3E}">
        <p14:creationId xmlns:p14="http://schemas.microsoft.com/office/powerpoint/2010/main" xmlns="" val="29747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81446" y="696449"/>
                <a:ext cx="10421983" cy="2354490"/>
              </a:xfrm>
            </p:spPr>
            <p:txBody>
              <a:bodyPr>
                <a:noAutofit/>
              </a:bodyPr>
              <a:lstStyle/>
              <a:p>
                <a:pPr algn="just"/>
                <a:r>
                  <a:rPr lang="en-IN" sz="2500" dirty="0"/>
                  <a:t>A potential difference V across the ends of a conductor of length L produces an electric field of magnitude E=V/L in the conductor. This field exerts a force of ‘</a:t>
                </a:r>
                <a:r>
                  <a:rPr lang="en-IN" sz="2500" dirty="0" err="1"/>
                  <a:t>eE</a:t>
                </a:r>
                <a:r>
                  <a:rPr lang="en-IN" sz="2500" dirty="0"/>
                  <a:t>’ on a free electron in the conductor, whose acceleration is</a:t>
                </a:r>
              </a:p>
              <a:p>
                <a:pPr algn="just"/>
                <a:r>
                  <a:rPr lang="en-IN" sz="2500" b="0" dirty="0" smtClean="0"/>
                  <a:t/>
                </a:r>
                <a14:m>
                  <m:oMath xmlns:m="http://schemas.openxmlformats.org/officeDocument/2006/math">
                    <m:r>
                      <a:rPr lang="en-IN" sz="2500" b="0" i="1">
                        <a:latin typeface="Cambria Math" panose="02040503050406030204" pitchFamily="18" charset="0"/>
                      </a:rPr>
                      <m:t>𝑎</m:t>
                    </m:r>
                    <m:r>
                      <a:rPr lang="en-IN" sz="2500" b="0" i="1">
                        <a:latin typeface="Cambria Math" panose="02040503050406030204" pitchFamily="18" charset="0"/>
                      </a:rPr>
                      <m:t>=</m:t>
                    </m:r>
                    <m:f>
                      <m:fPr>
                        <m:ctrlPr>
                          <a:rPr lang="en-IN" sz="2500" i="1">
                            <a:latin typeface="Cambria Math" panose="02040503050406030204" pitchFamily="18" charset="0"/>
                          </a:rPr>
                        </m:ctrlPr>
                      </m:fPr>
                      <m:num>
                        <m:r>
                          <a:rPr lang="en-IN" sz="2500" b="0" i="1">
                            <a:latin typeface="Cambria Math" panose="02040503050406030204" pitchFamily="18" charset="0"/>
                          </a:rPr>
                          <m:t>𝐹</m:t>
                        </m:r>
                      </m:num>
                      <m:den>
                        <m:r>
                          <a:rPr lang="en-IN" sz="2500" b="0" i="1">
                            <a:latin typeface="Cambria Math" panose="02040503050406030204" pitchFamily="18" charset="0"/>
                          </a:rPr>
                          <m:t>𝑚</m:t>
                        </m:r>
                      </m:den>
                    </m:f>
                    <m:r>
                      <a:rPr lang="en-IN" sz="2500" b="0" i="1">
                        <a:latin typeface="Cambria Math" panose="02040503050406030204" pitchFamily="18" charset="0"/>
                      </a:rPr>
                      <m:t>=</m:t>
                    </m:r>
                    <m:f>
                      <m:fPr>
                        <m:ctrlPr>
                          <a:rPr lang="en-IN" sz="2500" i="1">
                            <a:latin typeface="Cambria Math" panose="02040503050406030204" pitchFamily="18" charset="0"/>
                          </a:rPr>
                        </m:ctrlPr>
                      </m:fPr>
                      <m:num>
                        <m:r>
                          <a:rPr lang="en-IN" sz="2500" b="0" i="1">
                            <a:latin typeface="Cambria Math" panose="02040503050406030204" pitchFamily="18" charset="0"/>
                          </a:rPr>
                          <m:t>𝑒𝐸</m:t>
                        </m:r>
                      </m:num>
                      <m:den>
                        <m:r>
                          <a:rPr lang="en-IN" sz="2500" b="0" i="1">
                            <a:latin typeface="Cambria Math" panose="02040503050406030204" pitchFamily="18" charset="0"/>
                          </a:rPr>
                          <m:t>𝑚</m:t>
                        </m:r>
                      </m:den>
                    </m:f>
                  </m:oMath>
                </a14:m>
                <a:endParaRPr lang="en-IN" sz="25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1446" y="696449"/>
                <a:ext cx="10421983" cy="2354490"/>
              </a:xfrm>
              <a:blipFill>
                <a:blip r:embed="rId2"/>
                <a:stretch>
                  <a:fillRect l="-878" t="-3368" r="-936"/>
                </a:stretch>
              </a:blipFill>
            </p:spPr>
            <p:txBody>
              <a:bodyPr/>
              <a:lstStyle/>
              <a:p>
                <a:r>
                  <a:rPr lang="en-IN">
                    <a:noFill/>
                  </a:rPr>
                  <a:t> </a:t>
                </a:r>
              </a:p>
            </p:txBody>
          </p:sp>
        </mc:Fallback>
      </mc:AlternateContent>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6230983" y="1841799"/>
            <a:ext cx="5601713" cy="2403259"/>
          </a:xfrm>
          <a:prstGeom prst="rect">
            <a:avLst/>
          </a:prstGeom>
        </p:spPr>
      </p:pic>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sp>
        <p:nvSpPr>
          <p:cNvPr id="7" name="Content Placeholder 2"/>
          <p:cNvSpPr txBox="1">
            <a:spLocks/>
          </p:cNvSpPr>
          <p:nvPr/>
        </p:nvSpPr>
        <p:spPr>
          <a:xfrm>
            <a:off x="681446" y="4255806"/>
            <a:ext cx="10664735" cy="2354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500" dirty="0" smtClean="0"/>
              <a:t>When </a:t>
            </a:r>
            <a:r>
              <a:rPr lang="en-IN" sz="2500" dirty="0"/>
              <a:t>the electron undergoes a collision, it </a:t>
            </a:r>
            <a:r>
              <a:rPr lang="en-IN" sz="2500" dirty="0" smtClean="0"/>
              <a:t>bounce back </a:t>
            </a:r>
            <a:r>
              <a:rPr lang="en-IN" sz="2500" dirty="0"/>
              <a:t>in an arbitrary direction and on the average, no longer has a component of velocity parallel to E. Imposing the field E on the free electron gas in a metal superimposes a general drift on the faster but random motions of the </a:t>
            </a:r>
            <a:r>
              <a:rPr lang="en-IN" sz="2500" dirty="0" smtClean="0"/>
              <a:t>electron. </a:t>
            </a:r>
            <a:r>
              <a:rPr lang="en-IN" sz="2500" dirty="0"/>
              <a:t>We can therefore ignore the electron’s motion at the Fermi velocity in calculating the drift velocity </a:t>
            </a:r>
            <a:r>
              <a:rPr lang="en-IN" sz="2500" dirty="0" err="1"/>
              <a:t>v</a:t>
            </a:r>
            <a:r>
              <a:rPr lang="en-IN" sz="2500" baseline="-25000" dirty="0" err="1"/>
              <a:t>d</a:t>
            </a:r>
            <a:r>
              <a:rPr lang="en-IN" sz="2500" dirty="0"/>
              <a:t>.</a:t>
            </a:r>
          </a:p>
          <a:p>
            <a:pPr algn="just"/>
            <a:endParaRPr lang="en-IN" sz="2500" dirty="0"/>
          </a:p>
        </p:txBody>
      </p:sp>
      <p:sp>
        <p:nvSpPr>
          <p:cNvPr id="9" name="Right Arrow 8"/>
          <p:cNvSpPr/>
          <p:nvPr/>
        </p:nvSpPr>
        <p:spPr>
          <a:xfrm>
            <a:off x="182879" y="2416629"/>
            <a:ext cx="6426926" cy="1554480"/>
          </a:xfrm>
          <a:prstGeom prst="rightArrow">
            <a:avLst>
              <a:gd name="adj1" fmla="val 8529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An electric field produces a general drift superimposed on the random motion of a free electron. The electron’s path between collisions is actually slightly curved because of the acceleration due to the field.</a:t>
            </a:r>
          </a:p>
        </p:txBody>
      </p:sp>
    </p:spTree>
    <p:extLst>
      <p:ext uri="{BB962C8B-B14F-4D97-AF65-F5344CB8AC3E}">
        <p14:creationId xmlns:p14="http://schemas.microsoft.com/office/powerpoint/2010/main" xmlns="" val="145926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6" y="50840"/>
            <a:ext cx="8026003" cy="6702657"/>
          </a:xfrm>
          <a:prstGeom prst="rect">
            <a:avLst/>
          </a:prstGeom>
        </p:spPr>
      </p:pic>
      <p:sp>
        <p:nvSpPr>
          <p:cNvPr id="5" name="Rectangle 4"/>
          <p:cNvSpPr/>
          <p:nvPr/>
        </p:nvSpPr>
        <p:spPr>
          <a:xfrm>
            <a:off x="1" y="0"/>
            <a:ext cx="2259874" cy="384048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8908868" y="1193585"/>
            <a:ext cx="3082316" cy="922598"/>
          </a:xfrm>
          <a:prstGeom prst="rect">
            <a:avLst/>
          </a:prstGeom>
        </p:spPr>
      </p:pic>
      <mc:AlternateContent xmlns:mc="http://schemas.openxmlformats.org/markup-compatibility/2006">
        <mc:Choice xmlns:a14="http://schemas.microsoft.com/office/drawing/2010/main" xmlns="" Requires="a14">
          <p:sp>
            <p:nvSpPr>
              <p:cNvPr id="2" name="Rectangle 1"/>
              <p:cNvSpPr/>
              <p:nvPr/>
            </p:nvSpPr>
            <p:spPr>
              <a:xfrm>
                <a:off x="10518813" y="2219526"/>
                <a:ext cx="1467453" cy="529376"/>
              </a:xfrm>
              <a:prstGeom prst="rect">
                <a:avLst/>
              </a:prstGeom>
            </p:spPr>
            <p:txBody>
              <a:bodyPr wrap="none">
                <a:spAutoFit/>
              </a:bodyPr>
              <a:lstStyle/>
              <a:p>
                <a:pPr algn="just"/>
                <a:r>
                  <a:rPr lang="en-IN" sz="2000" dirty="0"/>
                  <a:t/>
                </a:r>
                <a14:m>
                  <m:oMath xmlns:m="http://schemas.openxmlformats.org/officeDocument/2006/math">
                    <m:r>
                      <a:rPr lang="en-IN" sz="2000" i="1">
                        <a:latin typeface="Cambria Math" panose="02040503050406030204" pitchFamily="18" charset="0"/>
                      </a:rPr>
                      <m:t>𝑎</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𝐹</m:t>
                        </m:r>
                      </m:num>
                      <m:den>
                        <m:r>
                          <a:rPr lang="en-IN" sz="2000" i="1">
                            <a:latin typeface="Cambria Math" panose="02040503050406030204" pitchFamily="18" charset="0"/>
                          </a:rPr>
                          <m:t>𝑚</m:t>
                        </m:r>
                      </m:den>
                    </m:f>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𝑒𝐸</m:t>
                        </m:r>
                      </m:num>
                      <m:den>
                        <m:r>
                          <a:rPr lang="en-IN" sz="2000" i="1">
                            <a:latin typeface="Cambria Math" panose="02040503050406030204" pitchFamily="18" charset="0"/>
                          </a:rPr>
                          <m:t>𝑚</m:t>
                        </m:r>
                      </m:den>
                    </m:f>
                  </m:oMath>
                </a14:m>
                <a:endParaRPr lang="en-IN" sz="2000" dirty="0"/>
              </a:p>
            </p:txBody>
          </p:sp>
        </mc:Choice>
        <mc:Fallback>
          <p:sp>
            <p:nvSpPr>
              <p:cNvPr id="2" name="Rectangle 1"/>
              <p:cNvSpPr>
                <a:spLocks noRot="1" noChangeAspect="1" noMove="1" noResize="1" noEditPoints="1" noAdjustHandles="1" noChangeArrowheads="1" noChangeShapeType="1" noTextEdit="1"/>
              </p:cNvSpPr>
              <p:nvPr/>
            </p:nvSpPr>
            <p:spPr>
              <a:xfrm>
                <a:off x="10518813" y="2219526"/>
                <a:ext cx="1467453" cy="529376"/>
              </a:xfrm>
              <a:prstGeom prst="rect">
                <a:avLst/>
              </a:prstGeom>
              <a:blipFill>
                <a:blip r:embed="rId4"/>
                <a:stretch>
                  <a:fillRect/>
                </a:stretch>
              </a:blipFill>
            </p:spPr>
            <p:txBody>
              <a:bodyPr/>
              <a:lstStyle/>
              <a:p>
                <a:r>
                  <a:rPr lang="en-IN">
                    <a:noFill/>
                  </a:rPr>
                  <a:t> </a:t>
                </a:r>
              </a:p>
            </p:txBody>
          </p:sp>
        </mc:Fallback>
      </mc:AlternateContent>
      <p:pic>
        <p:nvPicPr>
          <p:cNvPr id="3" name="Picture 2"/>
          <p:cNvPicPr>
            <a:picLocks noChangeAspect="1"/>
          </p:cNvPicPr>
          <p:nvPr/>
        </p:nvPicPr>
        <p:blipFill>
          <a:blip r:embed="rId5"/>
          <a:stretch>
            <a:fillRect/>
          </a:stretch>
        </p:blipFill>
        <p:spPr>
          <a:xfrm>
            <a:off x="9790150" y="3020927"/>
            <a:ext cx="2273926" cy="1590262"/>
          </a:xfrm>
          <a:prstGeom prst="rect">
            <a:avLst/>
          </a:prstGeom>
        </p:spPr>
      </p:pic>
    </p:spTree>
    <p:extLst>
      <p:ext uri="{BB962C8B-B14F-4D97-AF65-F5344CB8AC3E}">
        <p14:creationId xmlns:p14="http://schemas.microsoft.com/office/powerpoint/2010/main" xmlns="" val="247002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pic>
        <p:nvPicPr>
          <p:cNvPr id="12" name="Picture 11"/>
          <p:cNvPicPr>
            <a:picLocks noChangeAspect="1"/>
          </p:cNvPicPr>
          <p:nvPr/>
        </p:nvPicPr>
        <p:blipFill>
          <a:blip r:embed="rId2"/>
          <a:stretch>
            <a:fillRect/>
          </a:stretch>
        </p:blipFill>
        <p:spPr>
          <a:xfrm>
            <a:off x="1163219" y="1541946"/>
            <a:ext cx="6866844" cy="4573997"/>
          </a:xfrm>
          <a:prstGeom prst="rect">
            <a:avLst/>
          </a:prstGeom>
        </p:spPr>
      </p:pic>
      <p:pic>
        <p:nvPicPr>
          <p:cNvPr id="13" name="Picture 12"/>
          <p:cNvPicPr>
            <a:picLocks noChangeAspect="1"/>
          </p:cNvPicPr>
          <p:nvPr/>
        </p:nvPicPr>
        <p:blipFill>
          <a:blip r:embed="rId3"/>
          <a:stretch>
            <a:fillRect/>
          </a:stretch>
        </p:blipFill>
        <p:spPr>
          <a:xfrm>
            <a:off x="7274127" y="838563"/>
            <a:ext cx="4830663" cy="2126707"/>
          </a:xfrm>
          <a:prstGeom prst="rect">
            <a:avLst/>
          </a:prstGeom>
        </p:spPr>
      </p:pic>
      <mc:AlternateContent xmlns:mc="http://schemas.openxmlformats.org/markup-compatibility/2006">
        <mc:Choice xmlns:a14="http://schemas.microsoft.com/office/drawing/2010/main" xmlns="" Requires="a14">
          <p:sp>
            <p:nvSpPr>
              <p:cNvPr id="14" name="Rectangle 13"/>
              <p:cNvSpPr/>
              <p:nvPr/>
            </p:nvSpPr>
            <p:spPr>
              <a:xfrm>
                <a:off x="8787770" y="2965270"/>
                <a:ext cx="1610264" cy="461665"/>
              </a:xfrm>
              <a:prstGeom prst="rect">
                <a:avLst/>
              </a:prstGeom>
            </p:spPr>
            <p:txBody>
              <a:bodyPr wrap="square">
                <a:spAutoFit/>
              </a:bodyPr>
              <a:lstStyle/>
              <a:p>
                <a14:m>
                  <m:oMath xmlns:m="http://schemas.openxmlformats.org/officeDocument/2006/math">
                    <m:r>
                      <a:rPr lang="en-IN" sz="2400" b="0" i="1">
                        <a:latin typeface="Cambria Math" panose="02040503050406030204" pitchFamily="18" charset="0"/>
                      </a:rPr>
                      <m:t>𝑉</m:t>
                    </m:r>
                    <m:r>
                      <a:rPr lang="en-IN" sz="2400" b="0" i="0">
                        <a:latin typeface="Cambria Math" panose="02040503050406030204" pitchFamily="18" charset="0"/>
                      </a:rPr>
                      <m:t>=</m:t>
                    </m:r>
                    <m:r>
                      <a:rPr lang="en-IN" sz="2400" b="0" i="1">
                        <a:latin typeface="Cambria Math" panose="02040503050406030204" pitchFamily="18" charset="0"/>
                      </a:rPr>
                      <m:t>𝐼𝑅</m:t>
                    </m:r>
                  </m:oMath>
                </a14:m>
                <a:r>
                  <a:rPr lang="en-IN" sz="2400" dirty="0" smtClean="0"/>
                  <a:t>   or</a:t>
                </a:r>
                <a:endParaRPr lang="en-IN" sz="2400" dirty="0"/>
              </a:p>
            </p:txBody>
          </p:sp>
        </mc:Choice>
        <mc:Fallback>
          <p:sp>
            <p:nvSpPr>
              <p:cNvPr id="14" name="Rectangle 13"/>
              <p:cNvSpPr>
                <a:spLocks noRot="1" noChangeAspect="1" noMove="1" noResize="1" noEditPoints="1" noAdjustHandles="1" noChangeArrowheads="1" noChangeShapeType="1" noTextEdit="1"/>
              </p:cNvSpPr>
              <p:nvPr/>
            </p:nvSpPr>
            <p:spPr>
              <a:xfrm>
                <a:off x="8787770" y="2965270"/>
                <a:ext cx="1610264" cy="461665"/>
              </a:xfrm>
              <a:prstGeom prst="rect">
                <a:avLst/>
              </a:prstGeom>
              <a:blipFill>
                <a:blip r:embed="rId4"/>
                <a:stretch>
                  <a:fillRect l="-1136" t="-10526" r="-3030" b="-289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5" name="Rectangle 14"/>
              <p:cNvSpPr/>
              <p:nvPr/>
            </p:nvSpPr>
            <p:spPr>
              <a:xfrm>
                <a:off x="10398034" y="2858153"/>
                <a:ext cx="1058092" cy="710579"/>
              </a:xfrm>
              <a:prstGeom prst="rect">
                <a:avLst/>
              </a:prstGeom>
            </p:spPr>
            <p:txBody>
              <a:bodyPr wrap="square">
                <a:spAutoFit/>
              </a:bodyPr>
              <a:lstStyle/>
              <a:p>
                <a:r>
                  <a:rPr lang="en-IN" sz="2800" b="0" dirty="0" smtClean="0"/>
                  <a:t>I</a:t>
                </a:r>
                <a14:m>
                  <m:oMath xmlns:m="http://schemas.openxmlformats.org/officeDocument/2006/math">
                    <m:r>
                      <a:rPr lang="en-IN" sz="2800" b="0" i="0">
                        <a:latin typeface="Cambria Math" panose="02040503050406030204" pitchFamily="18" charset="0"/>
                      </a:rPr>
                      <m:t>=</m:t>
                    </m:r>
                    <m:f>
                      <m:fPr>
                        <m:ctrlPr>
                          <a:rPr lang="en-IN" sz="2800" b="0" i="1">
                            <a:latin typeface="Cambria Math" panose="02040503050406030204" pitchFamily="18" charset="0"/>
                          </a:rPr>
                        </m:ctrlPr>
                      </m:fPr>
                      <m:num>
                        <m:r>
                          <a:rPr lang="en-IN" sz="2800" b="1" i="1">
                            <a:latin typeface="Cambria Math" panose="02040503050406030204" pitchFamily="18" charset="0"/>
                          </a:rPr>
                          <m:t>𝑽</m:t>
                        </m:r>
                      </m:num>
                      <m:den>
                        <m:r>
                          <a:rPr lang="en-IN" sz="2800" b="0" i="1" smtClean="0">
                            <a:latin typeface="Cambria Math" panose="02040503050406030204" pitchFamily="18" charset="0"/>
                          </a:rPr>
                          <m:t>𝑅</m:t>
                        </m:r>
                      </m:den>
                    </m:f>
                  </m:oMath>
                </a14:m>
                <a:endParaRPr lang="en-IN" sz="2800" dirty="0"/>
              </a:p>
            </p:txBody>
          </p:sp>
        </mc:Choice>
        <mc:Fallback>
          <p:sp>
            <p:nvSpPr>
              <p:cNvPr id="15" name="Rectangle 14"/>
              <p:cNvSpPr>
                <a:spLocks noRot="1" noChangeAspect="1" noMove="1" noResize="1" noEditPoints="1" noAdjustHandles="1" noChangeArrowheads="1" noChangeShapeType="1" noTextEdit="1"/>
              </p:cNvSpPr>
              <p:nvPr/>
            </p:nvSpPr>
            <p:spPr>
              <a:xfrm>
                <a:off x="10398034" y="2858153"/>
                <a:ext cx="1058092" cy="710579"/>
              </a:xfrm>
              <a:prstGeom prst="rect">
                <a:avLst/>
              </a:prstGeom>
              <a:blipFill>
                <a:blip r:embed="rId5"/>
                <a:stretch>
                  <a:fillRect l="-12139" b="-12069"/>
                </a:stretch>
              </a:blipFill>
            </p:spPr>
            <p:txBody>
              <a:bodyPr/>
              <a:lstStyle/>
              <a:p>
                <a:r>
                  <a:rPr lang="en-IN">
                    <a:noFill/>
                  </a:rPr>
                  <a:t> </a:t>
                </a:r>
              </a:p>
            </p:txBody>
          </p:sp>
        </mc:Fallback>
      </mc:AlternateContent>
    </p:spTree>
    <p:extLst>
      <p:ext uri="{BB962C8B-B14F-4D97-AF65-F5344CB8AC3E}">
        <p14:creationId xmlns:p14="http://schemas.microsoft.com/office/powerpoint/2010/main" xmlns="" val="2109132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00447" y="824916"/>
                <a:ext cx="7547346" cy="3783553"/>
              </a:xfrm>
            </p:spPr>
            <p:txBody>
              <a:bodyPr>
                <a:noAutofit/>
              </a:bodyPr>
              <a:lstStyle/>
              <a:p>
                <a:r>
                  <a:rPr lang="en-IN" sz="2000" dirty="0"/>
                  <a:t>The scattering of free electron waves in a metal that leads to its electric resistance is caused both by structural defects and by ions out of place as they vibrate. </a:t>
                </a:r>
                <a:endParaRPr lang="en-IN" sz="2000" dirty="0" smtClean="0"/>
              </a:p>
              <a:p>
                <a:pPr algn="just"/>
                <a:r>
                  <a:rPr lang="en-IN" sz="2000" dirty="0" smtClean="0"/>
                  <a:t>Imperfections </a:t>
                </a:r>
                <a:r>
                  <a:rPr lang="en-IN" sz="2000" dirty="0"/>
                  <a:t>of the former kind do not depend on </a:t>
                </a:r>
                <a:r>
                  <a:rPr lang="en-IN" sz="2000" dirty="0" smtClean="0"/>
                  <a:t>temperature but </a:t>
                </a:r>
                <a:r>
                  <a:rPr lang="en-IN" sz="2000" dirty="0"/>
                  <a:t>on the purity of the metal and on its history. The </a:t>
                </a:r>
                <a:r>
                  <a:rPr lang="en-IN" sz="2000" dirty="0" err="1"/>
                  <a:t>resistivities</a:t>
                </a:r>
                <a:r>
                  <a:rPr lang="en-IN" sz="2000" dirty="0"/>
                  <a:t> of cold-worked metals (such as “hard drawn” wires) are lowered by annealing because the number of defects is thereby decreased. </a:t>
                </a:r>
                <a:endParaRPr lang="en-IN" sz="2000" dirty="0" smtClean="0"/>
              </a:p>
              <a:p>
                <a:pPr algn="just"/>
                <a:r>
                  <a:rPr lang="en-IN" sz="2000" dirty="0" smtClean="0"/>
                  <a:t>On </a:t>
                </a:r>
                <a:r>
                  <a:rPr lang="en-IN" sz="2000" dirty="0"/>
                  <a:t>the other hand, lattice vibrations increase in amplitude with increasing temperature, and their contribution to resistivity accordingly goes up with temperature. </a:t>
                </a:r>
                <a:r>
                  <a:rPr lang="en-IN" sz="2000" dirty="0" smtClean="0"/>
                  <a:t>Thus the resistivity of a metal is </a:t>
                </a:r>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rPr>
                            <m:t>𝑇</m:t>
                          </m:r>
                        </m:sub>
                      </m:sSub>
                    </m:oMath>
                  </m:oMathPara>
                </a14:m>
                <a:endParaRPr lang="en-US"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0447" y="824916"/>
                <a:ext cx="7547346" cy="3783553"/>
              </a:xfrm>
              <a:blipFill>
                <a:blip r:embed="rId2"/>
                <a:stretch>
                  <a:fillRect l="-727" t="-1610" r="-88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448820AC-0EBD-4B62-B709-07657A113AC9}" type="datetime4">
              <a:rPr lang="en-US" smtClean="0"/>
              <a:pPr/>
              <a:t>May 1, 2021</a:t>
            </a:fld>
            <a:endParaRPr lang="en-US"/>
          </a:p>
        </p:txBody>
      </p:sp>
      <p:sp>
        <p:nvSpPr>
          <p:cNvPr id="5" name="Footer Placeholder 4"/>
          <p:cNvSpPr>
            <a:spLocks noGrp="1"/>
          </p:cNvSpPr>
          <p:nvPr>
            <p:ph type="ftr" sz="quarter" idx="11"/>
          </p:nvPr>
        </p:nvSpPr>
        <p:spPr/>
        <p:txBody>
          <a:bodyPr/>
          <a:lstStyle/>
          <a:p>
            <a:r>
              <a:rPr lang="en-US" smtClean="0"/>
              <a:t>PHY109 (ENGINEERING PHYSICS)</a:t>
            </a:r>
            <a:endParaRPr lang="en-US"/>
          </a:p>
        </p:txBody>
      </p:sp>
      <p:sp>
        <p:nvSpPr>
          <p:cNvPr id="6" name="Slide Number Placeholder 5"/>
          <p:cNvSpPr>
            <a:spLocks noGrp="1"/>
          </p:cNvSpPr>
          <p:nvPr>
            <p:ph type="sldNum" sz="quarter" idx="12"/>
          </p:nvPr>
        </p:nvSpPr>
        <p:spPr/>
        <p:txBody>
          <a:bodyPr/>
          <a:lstStyle/>
          <a:p>
            <a:fld id="{3D598920-2B51-4F06-9942-02D9C7F51B4E}" type="slidenum">
              <a:rPr lang="en-US" smtClean="0"/>
              <a:pPr/>
              <a:t>15</a:t>
            </a:fld>
            <a:endParaRPr lang="en-US" dirty="0"/>
          </a:p>
        </p:txBody>
      </p:sp>
      <p:pic>
        <p:nvPicPr>
          <p:cNvPr id="7" name="Picture 6"/>
          <p:cNvPicPr>
            <a:picLocks noChangeAspect="1"/>
          </p:cNvPicPr>
          <p:nvPr/>
        </p:nvPicPr>
        <p:blipFill>
          <a:blip r:embed="rId3"/>
          <a:stretch>
            <a:fillRect/>
          </a:stretch>
        </p:blipFill>
        <p:spPr>
          <a:xfrm>
            <a:off x="7847792" y="953590"/>
            <a:ext cx="4283748" cy="3375820"/>
          </a:xfrm>
          <a:prstGeom prst="rect">
            <a:avLst/>
          </a:prstGeom>
        </p:spPr>
      </p:pic>
      <mc:AlternateContent xmlns:mc="http://schemas.openxmlformats.org/markup-compatibility/2006">
        <mc:Choice xmlns:a14="http://schemas.microsoft.com/office/drawing/2010/main" xmlns="" Requires="a14">
          <p:sp>
            <p:nvSpPr>
              <p:cNvPr id="8" name="Rectangle 7"/>
              <p:cNvSpPr/>
              <p:nvPr/>
            </p:nvSpPr>
            <p:spPr>
              <a:xfrm>
                <a:off x="407126" y="4543154"/>
                <a:ext cx="11362508" cy="1938992"/>
              </a:xfrm>
              <a:prstGeom prst="rect">
                <a:avLst/>
              </a:prstGeom>
            </p:spPr>
            <p:txBody>
              <a:bodyPr wrap="square">
                <a:sp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𝑖</m:t>
                        </m:r>
                      </m:sub>
                    </m:sSub>
                  </m:oMath>
                </a14:m>
                <a:r>
                  <a:rPr lang="en-US" sz="2000" dirty="0"/>
                  <a:t> is the residual resistivity, due to the scattering by impurities</a:t>
                </a:r>
                <a:r>
                  <a:rPr lang="en-US" sz="2000" dirty="0" smtClean="0"/>
                  <a:t>.    Independent </a:t>
                </a:r>
                <a:r>
                  <a:rPr lang="en-US" sz="2000" dirty="0"/>
                  <a:t>of temperature.</a:t>
                </a:r>
              </a:p>
              <a:p>
                <a:r>
                  <a:rPr lang="en-US" sz="2000" dirty="0"/>
                  <a:t>At zero temperature, the residual resistivity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𝑖</m:t>
                        </m:r>
                      </m:sub>
                    </m:sSub>
                  </m:oMath>
                </a14:m>
                <a:r>
                  <a:rPr lang="en-US" sz="2000" dirty="0"/>
                  <a:t> dominates.</a:t>
                </a:r>
              </a:p>
              <a:p>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𝑇</m:t>
                        </m:r>
                      </m:sub>
                    </m:sSub>
                  </m:oMath>
                </a14:m>
                <a:r>
                  <a:rPr lang="en-US" sz="2000" dirty="0"/>
                  <a:t> is the resistivity due to the scattering by phonons (lattice vibrations</a:t>
                </a:r>
                <a:r>
                  <a:rPr lang="en-US" sz="2000" dirty="0" smtClean="0"/>
                  <a:t>).   Depends </a:t>
                </a:r>
                <a:r>
                  <a:rPr lang="en-US" sz="2000" dirty="0"/>
                  <a:t>on temperature. </a:t>
                </a:r>
              </a:p>
              <a:p>
                <a:pPr lvl="1"/>
                <a:r>
                  <a:rPr lang="en-US" sz="2000" dirty="0">
                    <a:solidFill>
                      <a:srgbClr val="002060"/>
                    </a:solidFill>
                  </a:rPr>
                  <a:t>As temperature increases, resistivity of metals increases</a:t>
                </a:r>
                <a:r>
                  <a:rPr lang="en-US" sz="2000" dirty="0"/>
                  <a:t> due to the increase of lattice vibrations </a:t>
                </a:r>
                <a:endParaRPr lang="en-US" sz="2000" dirty="0" smtClean="0"/>
              </a:p>
              <a:p>
                <a:pPr lvl="1"/>
                <a:r>
                  <a:rPr lang="en-US" sz="2000" dirty="0" smtClean="0"/>
                  <a:t>=&gt;</a:t>
                </a:r>
                <a:r>
                  <a:rPr lang="en-US" sz="2000" dirty="0"/>
                  <a:t>the scattering of electron with phonons increases.</a:t>
                </a:r>
              </a:p>
            </p:txBody>
          </p:sp>
        </mc:Choice>
        <mc:Fallback>
          <p:sp>
            <p:nvSpPr>
              <p:cNvPr id="8" name="Rectangle 7"/>
              <p:cNvSpPr>
                <a:spLocks noRot="1" noChangeAspect="1" noMove="1" noResize="1" noEditPoints="1" noAdjustHandles="1" noChangeArrowheads="1" noChangeShapeType="1" noTextEdit="1"/>
              </p:cNvSpPr>
              <p:nvPr/>
            </p:nvSpPr>
            <p:spPr>
              <a:xfrm>
                <a:off x="407126" y="4543154"/>
                <a:ext cx="11362508" cy="1938992"/>
              </a:xfrm>
              <a:prstGeom prst="rect">
                <a:avLst/>
              </a:prstGeom>
              <a:blipFill>
                <a:blip r:embed="rId4"/>
                <a:stretch>
                  <a:fillRect l="-590" t="-1572" b="-4717"/>
                </a:stretch>
              </a:blipFill>
            </p:spPr>
            <p:txBody>
              <a:bodyPr/>
              <a:lstStyle/>
              <a:p>
                <a:r>
                  <a:rPr lang="en-IN">
                    <a:noFill/>
                  </a:rPr>
                  <a:t> </a:t>
                </a:r>
              </a:p>
            </p:txBody>
          </p:sp>
        </mc:Fallback>
      </mc:AlternateContent>
      <p:sp>
        <p:nvSpPr>
          <p:cNvPr id="9" name="Rectangle 8"/>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 </a:t>
            </a:r>
            <a:r>
              <a:rPr lang="en-IN" sz="3600" dirty="0"/>
              <a:t>R</a:t>
            </a:r>
            <a:r>
              <a:rPr lang="en-IN" sz="3600" dirty="0" smtClean="0"/>
              <a:t>esistivity</a:t>
            </a:r>
            <a:endParaRPr lang="en-US" sz="3600" b="1" dirty="0"/>
          </a:p>
        </p:txBody>
      </p:sp>
    </p:spTree>
    <p:extLst>
      <p:ext uri="{BB962C8B-B14F-4D97-AF65-F5344CB8AC3E}">
        <p14:creationId xmlns:p14="http://schemas.microsoft.com/office/powerpoint/2010/main" xmlns="" val="3261955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22429" y="261257"/>
            <a:ext cx="11089781" cy="6191794"/>
          </a:xfrm>
          <a:prstGeom prst="rect">
            <a:avLst/>
          </a:prstGeom>
        </p:spPr>
      </p:pic>
      <p:sp>
        <p:nvSpPr>
          <p:cNvPr id="5" name="Rectangle 4"/>
          <p:cNvSpPr/>
          <p:nvPr/>
        </p:nvSpPr>
        <p:spPr>
          <a:xfrm>
            <a:off x="7755251" y="2308951"/>
            <a:ext cx="1310371" cy="369332"/>
          </a:xfrm>
          <a:prstGeom prst="rect">
            <a:avLst/>
          </a:prstGeom>
        </p:spPr>
        <p:txBody>
          <a:bodyPr wrap="square">
            <a:spAutoFit/>
          </a:bodyPr>
          <a:lstStyle/>
          <a:p>
            <a:r>
              <a:rPr lang="en-IN" dirty="0"/>
              <a:t>𝑛=𝑁/𝑉</a:t>
            </a:r>
          </a:p>
        </p:txBody>
      </p:sp>
    </p:spTree>
    <p:extLst>
      <p:ext uri="{BB962C8B-B14F-4D97-AF65-F5344CB8AC3E}">
        <p14:creationId xmlns:p14="http://schemas.microsoft.com/office/powerpoint/2010/main" xmlns="" val="289286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8372" y="3463303"/>
                <a:ext cx="5739908" cy="2767679"/>
              </a:xfrm>
            </p:spPr>
            <p:txBody>
              <a:bodyPr>
                <a:noAutofit/>
              </a:bodyPr>
              <a:lstStyle/>
              <a:p>
                <a:pPr marL="0" indent="0">
                  <a:buNone/>
                </a:pPr>
                <a:r>
                  <a:rPr lang="en-US" sz="2000" dirty="0" smtClean="0"/>
                  <a:t>Mobility: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μ</m:t>
                    </m:r>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𝑑</m:t>
                            </m:r>
                          </m:sub>
                        </m:sSub>
                      </m:num>
                      <m:den>
                        <m:r>
                          <a:rPr lang="en-US" sz="2800" b="0" i="1" smtClean="0">
                            <a:latin typeface="Cambria Math" panose="02040503050406030204" pitchFamily="18" charset="0"/>
                            <a:ea typeface="Cambria Math" panose="02040503050406030204" pitchFamily="18" charset="0"/>
                          </a:rPr>
                          <m:t>𝐸</m:t>
                        </m:r>
                      </m:den>
                    </m:f>
                  </m:oMath>
                </a14:m>
                <a:r>
                  <a:rPr lang="en-US" sz="2000" dirty="0" smtClean="0"/>
                  <a:t>; unit: </a:t>
                </a:r>
                <a:r>
                  <a:rPr lang="en-US" sz="2000" dirty="0" smtClean="0">
                    <a:solidFill>
                      <a:srgbClr val="FF0000"/>
                    </a:solidFill>
                  </a:rPr>
                  <a:t>cm</a:t>
                </a:r>
                <a:r>
                  <a:rPr lang="en-US" sz="2000" baseline="30000" dirty="0" smtClean="0">
                    <a:solidFill>
                      <a:srgbClr val="FF0000"/>
                    </a:solidFill>
                  </a:rPr>
                  <a:t>2 </a:t>
                </a:r>
                <a:r>
                  <a:rPr lang="en-US" sz="2000" dirty="0" smtClean="0">
                    <a:solidFill>
                      <a:srgbClr val="FF0000"/>
                    </a:solidFill>
                  </a:rPr>
                  <a:t>V</a:t>
                </a:r>
                <a:r>
                  <a:rPr lang="en-US" sz="2000" baseline="30000" dirty="0" smtClean="0">
                    <a:solidFill>
                      <a:srgbClr val="FF0000"/>
                    </a:solidFill>
                  </a:rPr>
                  <a:t>-1 </a:t>
                </a:r>
                <a:r>
                  <a:rPr lang="en-US" sz="2000" dirty="0" smtClean="0">
                    <a:solidFill>
                      <a:srgbClr val="FF0000"/>
                    </a:solidFill>
                  </a:rPr>
                  <a:t>sec</a:t>
                </a:r>
                <a:r>
                  <a:rPr lang="en-US" sz="2000" baseline="30000" dirty="0" smtClean="0">
                    <a:solidFill>
                      <a:srgbClr val="FF0000"/>
                    </a:solidFill>
                  </a:rPr>
                  <a:t>-1</a:t>
                </a:r>
              </a:p>
              <a:p>
                <a:pPr marL="0" indent="0">
                  <a:buNone/>
                </a:pPr>
                <a:endParaRPr lang="en-US" sz="2000" dirty="0" smtClean="0">
                  <a:solidFill>
                    <a:srgbClr val="FF0000"/>
                  </a:solidFill>
                </a:endParaRPr>
              </a:p>
              <a:p>
                <a:pPr marL="0" indent="0">
                  <a:buNone/>
                </a:pPr>
                <a:r>
                  <a:rPr lang="en-US" sz="2000" dirty="0" smtClean="0"/>
                  <a:t>Electrical conductivity: </a:t>
                </a:r>
                <a14:m>
                  <m:oMath xmlns:m="http://schemas.openxmlformats.org/officeDocument/2006/math">
                    <m:r>
                      <a:rPr lang="en-US" sz="2000" b="1" i="1">
                        <a:latin typeface="Cambria Math" panose="02040503050406030204" pitchFamily="18" charset="0"/>
                        <a:ea typeface="Cambria Math" panose="02040503050406030204" pitchFamily="18" charset="0"/>
                      </a:rPr>
                      <m:t>𝝈</m:t>
                    </m:r>
                    <m:r>
                      <a:rPr lang="en-US" sz="2000" b="1" i="1">
                        <a:latin typeface="Cambria Math" panose="02040503050406030204" pitchFamily="18" charset="0"/>
                        <a:ea typeface="Cambria Math" panose="02040503050406030204" pitchFamily="18" charset="0"/>
                      </a:rPr>
                      <m:t>=</m:t>
                    </m:r>
                    <m:f>
                      <m:fPr>
                        <m:ctrlPr>
                          <a:rPr lang="en-US" sz="2000" b="1" i="1">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𝑱</m:t>
                        </m:r>
                      </m:num>
                      <m:den>
                        <m:r>
                          <a:rPr lang="en-US" sz="2000" b="1" i="1" smtClean="0">
                            <a:latin typeface="Cambria Math" panose="02040503050406030204" pitchFamily="18" charset="0"/>
                            <a:ea typeface="Cambria Math" panose="02040503050406030204" pitchFamily="18" charset="0"/>
                          </a:rPr>
                          <m:t>𝑬</m:t>
                        </m:r>
                      </m:den>
                    </m:f>
                  </m:oMath>
                </a14:m>
                <a:r>
                  <a:rPr lang="en-US" sz="2000" dirty="0" smtClean="0"/>
                  <a:t>; J and E are current </a:t>
                </a:r>
              </a:p>
              <a:p>
                <a:pPr marL="0" indent="0">
                  <a:buNone/>
                </a:pPr>
                <a:r>
                  <a:rPr lang="en-US" sz="2000" dirty="0" smtClean="0"/>
                  <a:t>density and electric field. Unit: </a:t>
                </a:r>
                <a:r>
                  <a:rPr lang="en-US" sz="2000" dirty="0" smtClean="0">
                    <a:solidFill>
                      <a:srgbClr val="FF0000"/>
                    </a:solidFill>
                  </a:rPr>
                  <a:t>(ohm m)</a:t>
                </a:r>
                <a:r>
                  <a:rPr lang="en-US" sz="2000" baseline="30000" dirty="0" smtClean="0">
                    <a:solidFill>
                      <a:srgbClr val="FF0000"/>
                    </a:solidFill>
                  </a:rPr>
                  <a:t>-1</a:t>
                </a:r>
              </a:p>
              <a:p>
                <a:pPr marL="0" indent="0">
                  <a:buNone/>
                </a:pPr>
                <a:endParaRPr lang="en-US" sz="2000" dirty="0" smtClean="0">
                  <a:solidFill>
                    <a:srgbClr val="FF0000"/>
                  </a:solidFill>
                </a:endParaRPr>
              </a:p>
              <a:p>
                <a:pPr marL="0" indent="0">
                  <a:buNone/>
                </a:pPr>
                <a:r>
                  <a:rPr lang="en-US" sz="2000" dirty="0" smtClean="0">
                    <a:solidFill>
                      <a:srgbClr val="FF0000"/>
                    </a:solidFill>
                  </a:rPr>
                  <a:t>The relation between </a:t>
                </a:r>
                <a14:m>
                  <m:oMath xmlns:m="http://schemas.openxmlformats.org/officeDocument/2006/math">
                    <m:r>
                      <a:rPr lang="en-US" sz="2000" b="1" i="1">
                        <a:latin typeface="Cambria Math" panose="02040503050406030204" pitchFamily="18" charset="0"/>
                        <a:ea typeface="Cambria Math" panose="02040503050406030204" pitchFamily="18" charset="0"/>
                      </a:rPr>
                      <m:t>𝝈</m:t>
                    </m:r>
                  </m:oMath>
                </a14:m>
                <a:r>
                  <a:rPr lang="en-US" sz="2000" dirty="0" smtClean="0">
                    <a:solidFill>
                      <a:srgbClr val="FF0000"/>
                    </a:solidFill>
                  </a:rPr>
                  <a:t> and </a:t>
                </a:r>
                <a14:m>
                  <m:oMath xmlns:m="http://schemas.openxmlformats.org/officeDocument/2006/math">
                    <m:r>
                      <a:rPr lang="el-GR" sz="2400" b="1" i="1">
                        <a:latin typeface="Cambria Math" panose="02040503050406030204" pitchFamily="18" charset="0"/>
                        <a:ea typeface="Cambria Math" panose="02040503050406030204" pitchFamily="18" charset="0"/>
                      </a:rPr>
                      <m:t>𝝁</m:t>
                    </m:r>
                  </m:oMath>
                </a14:m>
                <a:r>
                  <a:rPr lang="en-US" sz="2000" dirty="0" smtClean="0">
                    <a:solidFill>
                      <a:srgbClr val="FF0000"/>
                    </a:solidFill>
                  </a:rPr>
                  <a:t> is: </a:t>
                </a:r>
                <a14:m>
                  <m:oMath xmlns:m="http://schemas.openxmlformats.org/officeDocument/2006/math">
                    <m:r>
                      <a:rPr lang="en-US" sz="2000" b="1" i="1">
                        <a:latin typeface="Cambria Math" panose="02040503050406030204" pitchFamily="18" charset="0"/>
                        <a:ea typeface="Cambria Math" panose="02040503050406030204" pitchFamily="18" charset="0"/>
                      </a:rPr>
                      <m:t>𝝈</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𝒏𝒆</m:t>
                    </m:r>
                    <m:r>
                      <a:rPr lang="el-GR" sz="1800" b="1" i="1">
                        <a:latin typeface="Cambria Math" panose="02040503050406030204" pitchFamily="18" charset="0"/>
                        <a:ea typeface="Cambria Math" panose="02040503050406030204" pitchFamily="18" charset="0"/>
                      </a:rPr>
                      <m:t>𝝁</m:t>
                    </m:r>
                  </m:oMath>
                </a14:m>
                <a:endParaRPr lang="en-US" sz="2000"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8372" y="3463303"/>
                <a:ext cx="5739908" cy="2767679"/>
              </a:xfrm>
              <a:blipFill>
                <a:blip r:embed="rId3"/>
                <a:stretch>
                  <a:fillRect l="-1062" b="-418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448820AC-0EBD-4B62-B709-07657A113AC9}" type="datetime4">
              <a:rPr lang="en-US" smtClean="0"/>
              <a:pPr/>
              <a:t>May 1, 2021</a:t>
            </a:fld>
            <a:endParaRPr lang="en-US"/>
          </a:p>
        </p:txBody>
      </p:sp>
      <p:sp>
        <p:nvSpPr>
          <p:cNvPr id="5" name="Footer Placeholder 4"/>
          <p:cNvSpPr>
            <a:spLocks noGrp="1"/>
          </p:cNvSpPr>
          <p:nvPr>
            <p:ph type="ftr" sz="quarter" idx="11"/>
          </p:nvPr>
        </p:nvSpPr>
        <p:spPr/>
        <p:txBody>
          <a:bodyPr/>
          <a:lstStyle/>
          <a:p>
            <a:r>
              <a:rPr lang="en-US" smtClean="0"/>
              <a:t>PHY109 (ENGINEERING PHYSICS)</a:t>
            </a:r>
            <a:endParaRPr lang="en-US"/>
          </a:p>
        </p:txBody>
      </p:sp>
      <p:sp>
        <p:nvSpPr>
          <p:cNvPr id="6" name="Slide Number Placeholder 5"/>
          <p:cNvSpPr>
            <a:spLocks noGrp="1"/>
          </p:cNvSpPr>
          <p:nvPr>
            <p:ph type="sldNum" sz="quarter" idx="12"/>
          </p:nvPr>
        </p:nvSpPr>
        <p:spPr/>
        <p:txBody>
          <a:bodyPr/>
          <a:lstStyle/>
          <a:p>
            <a:fld id="{3D598920-2B51-4F06-9942-02D9C7F51B4E}" type="slidenum">
              <a:rPr lang="en-US" smtClean="0"/>
              <a:pPr/>
              <a:t>17</a:t>
            </a:fld>
            <a:endParaRPr lang="en-US" dirty="0"/>
          </a:p>
        </p:txBody>
      </p:sp>
      <p:sp>
        <p:nvSpPr>
          <p:cNvPr id="7" name="Rectangle 6"/>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00561" y="764998"/>
            <a:ext cx="5891439" cy="295791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aphicFrame>
        <p:nvGraphicFramePr>
          <p:cNvPr id="10" name="Object 4"/>
          <p:cNvGraphicFramePr>
            <a:graphicFrameLocks noChangeAspect="1"/>
          </p:cNvGraphicFramePr>
          <p:nvPr>
            <p:extLst>
              <p:ext uri="{D42A27DB-BD31-4B8C-83A1-F6EECF244321}">
                <p14:modId xmlns:p14="http://schemas.microsoft.com/office/powerpoint/2010/main" xmlns="" val="2763856400"/>
              </p:ext>
            </p:extLst>
          </p:nvPr>
        </p:nvGraphicFramePr>
        <p:xfrm>
          <a:off x="9036548" y="598206"/>
          <a:ext cx="1812925" cy="685800"/>
        </p:xfrm>
        <a:graphic>
          <a:graphicData uri="http://schemas.openxmlformats.org/presentationml/2006/ole">
            <p:oleObj spid="_x0000_s1038" r:id="rId5" imgW="1059164" imgH="400280" progId="Equation.3">
              <p:embed/>
            </p:oleObj>
          </a:graphicData>
        </a:graphic>
      </p:graphicFrame>
      <mc:AlternateContent xmlns:mc="http://schemas.openxmlformats.org/markup-compatibility/2006">
        <mc:Choice xmlns:a14="http://schemas.microsoft.com/office/drawing/2010/main" xmlns="" Requires="a14">
          <p:sp>
            <p:nvSpPr>
              <p:cNvPr id="11" name="Rectangle 10"/>
              <p:cNvSpPr/>
              <p:nvPr/>
            </p:nvSpPr>
            <p:spPr>
              <a:xfrm>
                <a:off x="533400" y="746505"/>
                <a:ext cx="6096000" cy="2834366"/>
              </a:xfrm>
              <a:prstGeom prst="rect">
                <a:avLst/>
              </a:prstGeom>
            </p:spPr>
            <p:txBody>
              <a:bodyPr>
                <a:spAutoFit/>
              </a:bodyPr>
              <a:lstStyle/>
              <a:p>
                <a:r>
                  <a:rPr lang="en-US" dirty="0"/>
                  <a:t>Mean free path (</a:t>
                </a:r>
                <a:r>
                  <a:rPr lang="el-GR" dirty="0">
                    <a:latin typeface="Century Gothic" panose="020B0502020202020204" pitchFamily="34" charset="0"/>
                  </a:rPr>
                  <a:t>λ</a:t>
                </a:r>
                <a:r>
                  <a:rPr lang="en-US" dirty="0"/>
                  <a:t>): The mean distance between two successive collision.</a:t>
                </a:r>
              </a:p>
              <a:p>
                <a:endParaRPr lang="en-US" dirty="0"/>
              </a:p>
              <a:p>
                <a:r>
                  <a:rPr lang="en-US" dirty="0"/>
                  <a:t>Mean collision time (</a:t>
                </a:r>
                <a14:m>
                  <m:oMath xmlns:m="http://schemas.openxmlformats.org/officeDocument/2006/math">
                    <m:r>
                      <a:rPr lang="en-US" i="1">
                        <a:latin typeface="Cambria Math" panose="02040503050406030204" pitchFamily="18" charset="0"/>
                        <a:ea typeface="Cambria Math" panose="02040503050406030204" pitchFamily="18" charset="0"/>
                      </a:rPr>
                      <m:t>𝜏</m:t>
                    </m:r>
                  </m:oMath>
                </a14:m>
                <a:r>
                  <a:rPr lang="en-US" dirty="0"/>
                  <a:t>): The mean time between two successive collision.</a:t>
                </a:r>
              </a:p>
              <a:p>
                <a:endParaRPr lang="en-US" dirty="0"/>
              </a:p>
              <a:p>
                <a:r>
                  <a:rPr lang="en-US" dirty="0"/>
                  <a:t>Drift velocity: motion of charge carriers (electron or hole) in electric </a:t>
                </a:r>
                <a:r>
                  <a:rPr lang="en-US" dirty="0" smtClean="0"/>
                  <a:t>field</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𝜏</m:t>
                          </m:r>
                        </m:den>
                      </m:f>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33400" y="746505"/>
                <a:ext cx="6096000" cy="2834366"/>
              </a:xfrm>
              <a:prstGeom prst="rect">
                <a:avLst/>
              </a:prstGeom>
              <a:blipFill>
                <a:blip r:embed="rId6"/>
                <a:stretch>
                  <a:fillRect l="-900" t="-1505"/>
                </a:stretch>
              </a:blipFill>
            </p:spPr>
            <p:txBody>
              <a:bodyPr/>
              <a:lstStyle/>
              <a:p>
                <a:r>
                  <a:rPr lang="en-IN">
                    <a:noFill/>
                  </a:rPr>
                  <a:t> </a:t>
                </a:r>
              </a:p>
            </p:txBody>
          </p:sp>
        </mc:Fallback>
      </mc:AlternateContent>
      <p:sp>
        <p:nvSpPr>
          <p:cNvPr id="2" name="Rectangle 1"/>
          <p:cNvSpPr/>
          <p:nvPr/>
        </p:nvSpPr>
        <p:spPr>
          <a:xfrm>
            <a:off x="6198280" y="3648584"/>
            <a:ext cx="6096000" cy="1477328"/>
          </a:xfrm>
          <a:prstGeom prst="rect">
            <a:avLst/>
          </a:prstGeom>
        </p:spPr>
        <p:txBody>
          <a:bodyPr>
            <a:spAutoFit/>
          </a:bodyPr>
          <a:lstStyle/>
          <a:p>
            <a:r>
              <a:rPr lang="en-IN" b="1" dirty="0"/>
              <a:t>Electron mobility</a:t>
            </a:r>
            <a:r>
              <a:rPr lang="en-IN" dirty="0"/>
              <a:t> is the measure of how fast an </a:t>
            </a:r>
            <a:r>
              <a:rPr lang="en-IN" b="1" dirty="0"/>
              <a:t>electron</a:t>
            </a:r>
            <a:r>
              <a:rPr lang="en-IN" dirty="0"/>
              <a:t> can move through a metal or semiconductor under the influence of external electric field</a:t>
            </a:r>
            <a:r>
              <a:rPr lang="en-IN" dirty="0" smtClean="0"/>
              <a:t>. </a:t>
            </a:r>
          </a:p>
          <a:p>
            <a:r>
              <a:rPr lang="en-IN" b="1" dirty="0" smtClean="0"/>
              <a:t>Mobility</a:t>
            </a:r>
            <a:r>
              <a:rPr lang="en-IN" dirty="0" smtClean="0"/>
              <a:t> </a:t>
            </a:r>
            <a:r>
              <a:rPr lang="en-IN" dirty="0"/>
              <a:t>μ is defined as the magnitude of drift velocity per unit electric field. μ=</a:t>
            </a:r>
            <a:r>
              <a:rPr lang="en-IN" dirty="0" err="1"/>
              <a:t>E∣vd</a:t>
            </a:r>
            <a:r>
              <a:rPr lang="en-IN" dirty="0"/>
              <a:t>∣.</a:t>
            </a:r>
          </a:p>
        </p:txBody>
      </p:sp>
    </p:spTree>
    <p:extLst>
      <p:ext uri="{BB962C8B-B14F-4D97-AF65-F5344CB8AC3E}">
        <p14:creationId xmlns:p14="http://schemas.microsoft.com/office/powerpoint/2010/main" xmlns="" val="1732929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817881"/>
                <a:ext cx="7134225" cy="5460855"/>
              </a:xfrm>
            </p:spPr>
            <p:txBody>
              <a:bodyPr>
                <a:normAutofit lnSpcReduction="10000"/>
              </a:bodyPr>
              <a:lstStyle/>
              <a:p>
                <a:pPr marL="0" indent="0">
                  <a:buNone/>
                </a:pPr>
                <a:r>
                  <a:rPr lang="en-US" b="1" dirty="0" smtClean="0"/>
                  <a:t>Drift current: </a:t>
                </a:r>
                <a:r>
                  <a:rPr lang="en-US" dirty="0" smtClean="0"/>
                  <a:t>Current due to drift of charge carriers in electric field.</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𝑛𝑒</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oMath>
                  </m:oMathPara>
                </a14:m>
                <a:endParaRPr lang="en-US" dirty="0" smtClean="0"/>
              </a:p>
              <a:p>
                <a:pPr marL="0" indent="0">
                  <a:buNone/>
                </a:pPr>
                <a:endParaRPr lang="en-US" dirty="0" smtClean="0"/>
              </a:p>
              <a:p>
                <a:pPr marL="0" indent="0">
                  <a:buNone/>
                </a:pPr>
                <a:r>
                  <a:rPr lang="en-US" b="1" dirty="0" smtClean="0"/>
                  <a:t>Diffusion current:</a:t>
                </a:r>
                <a:r>
                  <a:rPr lang="en-US" dirty="0" smtClean="0"/>
                  <a:t/>
                </a:r>
                <a:r>
                  <a:rPr lang="en-US" dirty="0"/>
                  <a:t>Current due to </a:t>
                </a:r>
                <a:r>
                  <a:rPr lang="en-US" dirty="0" smtClean="0"/>
                  <a:t>diffusion </a:t>
                </a:r>
                <a:r>
                  <a:rPr lang="en-US" dirty="0"/>
                  <a:t>of charge carriers </a:t>
                </a:r>
                <a:r>
                  <a:rPr lang="en-US" dirty="0" smtClean="0"/>
                  <a:t>from heavily concentrated region to the low concentrated region.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𝑒</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𝑛</m:t>
                          </m:r>
                        </m:num>
                        <m:den>
                          <m:r>
                            <a:rPr lang="en-US" i="1" smtClean="0">
                              <a:latin typeface="Cambria Math" panose="02040503050406030204" pitchFamily="18" charset="0"/>
                            </a:rPr>
                            <m:t>𝑑𝑥</m:t>
                          </m:r>
                        </m:den>
                      </m:f>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oMath>
                </a14:m>
                <a:r>
                  <a:rPr lang="en-US" dirty="0" smtClean="0"/>
                  <a:t> and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𝑑𝑛</m:t>
                        </m:r>
                      </m:num>
                      <m:den>
                        <m:r>
                          <a:rPr lang="en-US" sz="2800" i="1">
                            <a:latin typeface="Cambria Math" panose="02040503050406030204" pitchFamily="18" charset="0"/>
                          </a:rPr>
                          <m:t>𝑑𝑥</m:t>
                        </m:r>
                      </m:den>
                    </m:f>
                  </m:oMath>
                </a14:m>
                <a:r>
                  <a:rPr lang="en-US" dirty="0" smtClean="0"/>
                  <a:t> are diffusion coefficient and concentration gradient.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817881"/>
                <a:ext cx="7134225" cy="5460855"/>
              </a:xfrm>
              <a:blipFill>
                <a:blip r:embed="rId2"/>
                <a:stretch>
                  <a:fillRect l="-1795" t="-2455" b="-223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448820AC-0EBD-4B62-B709-07657A113AC9}" type="datetime4">
              <a:rPr lang="en-US" smtClean="0"/>
              <a:pPr/>
              <a:t>May 1, 2021</a:t>
            </a:fld>
            <a:endParaRPr lang="en-US"/>
          </a:p>
        </p:txBody>
      </p:sp>
      <p:sp>
        <p:nvSpPr>
          <p:cNvPr id="5" name="Footer Placeholder 4"/>
          <p:cNvSpPr>
            <a:spLocks noGrp="1"/>
          </p:cNvSpPr>
          <p:nvPr>
            <p:ph type="ftr" sz="quarter" idx="11"/>
          </p:nvPr>
        </p:nvSpPr>
        <p:spPr/>
        <p:txBody>
          <a:bodyPr/>
          <a:lstStyle/>
          <a:p>
            <a:r>
              <a:rPr lang="en-US" smtClean="0"/>
              <a:t>PHY109 (ENGINEERING PHYSICS)</a:t>
            </a:r>
            <a:endParaRPr lang="en-US"/>
          </a:p>
        </p:txBody>
      </p:sp>
      <p:sp>
        <p:nvSpPr>
          <p:cNvPr id="6" name="Slide Number Placeholder 5"/>
          <p:cNvSpPr>
            <a:spLocks noGrp="1"/>
          </p:cNvSpPr>
          <p:nvPr>
            <p:ph type="sldNum" sz="quarter" idx="12"/>
          </p:nvPr>
        </p:nvSpPr>
        <p:spPr/>
        <p:txBody>
          <a:bodyPr/>
          <a:lstStyle/>
          <a:p>
            <a:fld id="{3D598920-2B51-4F06-9942-02D9C7F51B4E}" type="slidenum">
              <a:rPr lang="en-US" smtClean="0"/>
              <a:pPr/>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53400" y="3970357"/>
            <a:ext cx="3416399" cy="2192455"/>
          </a:xfrm>
          <a:prstGeom prst="rect">
            <a:avLst/>
          </a:prstGeom>
        </p:spPr>
      </p:pic>
      <p:grpSp>
        <p:nvGrpSpPr>
          <p:cNvPr id="43" name="Group 42"/>
          <p:cNvGrpSpPr/>
          <p:nvPr/>
        </p:nvGrpSpPr>
        <p:grpSpPr>
          <a:xfrm>
            <a:off x="8092733" y="1480079"/>
            <a:ext cx="3590925" cy="2361608"/>
            <a:chOff x="8245359" y="1478049"/>
            <a:chExt cx="3590925" cy="2361608"/>
          </a:xfrm>
        </p:grpSpPr>
        <p:sp>
          <p:nvSpPr>
            <p:cNvPr id="10" name="Rectangle 9"/>
            <p:cNvSpPr/>
            <p:nvPr/>
          </p:nvSpPr>
          <p:spPr>
            <a:xfrm>
              <a:off x="8245359" y="1991562"/>
              <a:ext cx="3590925" cy="1595683"/>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8736634" y="1478049"/>
              <a:ext cx="2608377" cy="2361608"/>
              <a:chOff x="8736634" y="1478049"/>
              <a:chExt cx="2608377" cy="2361608"/>
            </a:xfrm>
          </p:grpSpPr>
          <p:sp>
            <p:nvSpPr>
              <p:cNvPr id="9" name="Rectangle 8"/>
              <p:cNvSpPr/>
              <p:nvPr/>
            </p:nvSpPr>
            <p:spPr>
              <a:xfrm>
                <a:off x="8736634" y="1478049"/>
                <a:ext cx="2608377" cy="1027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120187" y="2002761"/>
                <a:ext cx="467464" cy="343737"/>
                <a:chOff x="9144000" y="1876425"/>
                <a:chExt cx="467464" cy="343737"/>
              </a:xfrm>
            </p:grpSpPr>
            <p:sp>
              <p:nvSpPr>
                <p:cNvPr id="11" name="Oval 10"/>
                <p:cNvSpPr/>
                <p:nvPr/>
              </p:nvSpPr>
              <p:spPr>
                <a:xfrm>
                  <a:off x="9144000"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153525"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487639"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334500"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0075436" y="1581052"/>
                <a:ext cx="730037" cy="353213"/>
                <a:chOff x="9144000" y="1876425"/>
                <a:chExt cx="730037" cy="353213"/>
              </a:xfrm>
            </p:grpSpPr>
            <p:sp>
              <p:nvSpPr>
                <p:cNvPr id="23" name="Oval 22"/>
                <p:cNvSpPr/>
                <p:nvPr/>
              </p:nvSpPr>
              <p:spPr>
                <a:xfrm>
                  <a:off x="9144000"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153525"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750212" y="2114501"/>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334500"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283755" y="1562937"/>
                <a:ext cx="561806" cy="343737"/>
                <a:chOff x="9144000" y="1876425"/>
                <a:chExt cx="561806" cy="343737"/>
              </a:xfrm>
            </p:grpSpPr>
            <p:sp>
              <p:nvSpPr>
                <p:cNvPr id="28" name="Oval 27"/>
                <p:cNvSpPr/>
                <p:nvPr/>
              </p:nvSpPr>
              <p:spPr>
                <a:xfrm>
                  <a:off x="9144000"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153525"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389636" y="1962888"/>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581981" y="206639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650299" y="1966432"/>
                <a:ext cx="438150" cy="343737"/>
                <a:chOff x="9020175" y="1876425"/>
                <a:chExt cx="438150" cy="343737"/>
              </a:xfrm>
            </p:grpSpPr>
            <p:sp>
              <p:nvSpPr>
                <p:cNvPr id="33" name="Oval 32"/>
                <p:cNvSpPr/>
                <p:nvPr/>
              </p:nvSpPr>
              <p:spPr>
                <a:xfrm>
                  <a:off x="9020175"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153525"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324975" y="18764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334500" y="2105025"/>
                  <a:ext cx="123825" cy="115137"/>
                </a:xfrm>
                <a:prstGeom prst="ellipse">
                  <a:avLst/>
                </a:prstGeom>
                <a:solidFill>
                  <a:schemeClr val="tx1">
                    <a:lumMod val="75000"/>
                    <a:lumOff val="2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p:cNvCxnSpPr/>
              <p:nvPr/>
            </p:nvCxnSpPr>
            <p:spPr>
              <a:xfrm>
                <a:off x="10095960" y="3334832"/>
                <a:ext cx="0" cy="50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64621" y="3397285"/>
                <a:ext cx="0" cy="3799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 name="Rectangle 40"/>
          <p:cNvSpPr/>
          <p:nvPr/>
        </p:nvSpPr>
        <p:spPr>
          <a:xfrm>
            <a:off x="9983671" y="3334832"/>
            <a:ext cx="98109"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427915" y="526675"/>
            <a:ext cx="768159" cy="461665"/>
          </a:xfrm>
          <a:prstGeom prst="rect">
            <a:avLst/>
          </a:prstGeom>
          <a:noFill/>
        </p:spPr>
        <p:txBody>
          <a:bodyPr wrap="none" rtlCol="0">
            <a:spAutoFit/>
          </a:bodyPr>
          <a:lstStyle/>
          <a:p>
            <a:r>
              <a:rPr lang="en-US" sz="2400" b="1" dirty="0" smtClean="0"/>
              <a:t>Drift</a:t>
            </a:r>
            <a:endParaRPr lang="en-US" sz="2400" b="1" dirty="0"/>
          </a:p>
        </p:txBody>
      </p:sp>
      <p:sp>
        <p:nvSpPr>
          <p:cNvPr id="45" name="Right Arrow 44"/>
          <p:cNvSpPr/>
          <p:nvPr/>
        </p:nvSpPr>
        <p:spPr>
          <a:xfrm>
            <a:off x="9091386" y="1032887"/>
            <a:ext cx="1400175" cy="26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Electrical Properties of Metals</a:t>
            </a:r>
            <a:endParaRPr lang="en-US" sz="3600" b="1" dirty="0"/>
          </a:p>
        </p:txBody>
      </p:sp>
    </p:spTree>
    <p:extLst>
      <p:ext uri="{BB962C8B-B14F-4D97-AF65-F5344CB8AC3E}">
        <p14:creationId xmlns:p14="http://schemas.microsoft.com/office/powerpoint/2010/main" xmlns="" val="4164777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80361" y="38452"/>
            <a:ext cx="8229600" cy="5929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eaLnBrk="1" hangingPunct="1">
              <a:spcBef>
                <a:spcPct val="0"/>
              </a:spcBef>
              <a:buClrTx/>
              <a:buFontTx/>
              <a:buNone/>
            </a:pPr>
            <a:r>
              <a:rPr lang="en-US" altLang="en-US" b="1" dirty="0" err="1"/>
              <a:t>Wiedemann</a:t>
            </a:r>
            <a:r>
              <a:rPr lang="en-US" altLang="en-US" b="1" dirty="0"/>
              <a:t>-Franz Law (</a:t>
            </a:r>
            <a:r>
              <a:rPr lang="en-US" altLang="en-US" b="1" dirty="0" smtClean="0"/>
              <a:t>1853)</a:t>
            </a:r>
            <a:br>
              <a:rPr lang="en-US" altLang="en-US" b="1" dirty="0" smtClean="0"/>
            </a:br>
            <a:endParaRPr lang="en-US" altLang="en-US" b="1" dirty="0"/>
          </a:p>
        </p:txBody>
      </p:sp>
      <p:sp>
        <p:nvSpPr>
          <p:cNvPr id="24579" name="Text Box 2"/>
          <p:cNvSpPr txBox="1">
            <a:spLocks noChangeArrowheads="1"/>
          </p:cNvSpPr>
          <p:nvPr/>
        </p:nvSpPr>
        <p:spPr bwMode="auto">
          <a:xfrm>
            <a:off x="5978245" y="1180680"/>
            <a:ext cx="3888321" cy="9255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spcBef>
                <a:spcPct val="0"/>
              </a:spcBef>
              <a:buClrTx/>
              <a:buFontTx/>
              <a:buNone/>
            </a:pPr>
            <a:r>
              <a:rPr lang="en-US" altLang="en-US" sz="1800" dirty="0"/>
              <a:t>(Ludwig) Lorenz Number</a:t>
            </a:r>
          </a:p>
          <a:p>
            <a:pPr>
              <a:spcBef>
                <a:spcPct val="0"/>
              </a:spcBef>
              <a:buClrTx/>
              <a:buFontTx/>
              <a:buNone/>
            </a:pPr>
            <a:r>
              <a:rPr lang="en-US" altLang="en-US" sz="1800" dirty="0"/>
              <a:t>	(derived via quantum mechanical treatment)</a:t>
            </a:r>
          </a:p>
        </p:txBody>
      </p:sp>
      <p:pic>
        <p:nvPicPr>
          <p:cNvPr id="2458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859433" y="137161"/>
            <a:ext cx="2255838" cy="519747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aphicFrame>
        <p:nvGraphicFramePr>
          <p:cNvPr id="24581" name="Object 4"/>
          <p:cNvGraphicFramePr>
            <a:graphicFrameLocks noChangeAspect="1"/>
          </p:cNvGraphicFramePr>
          <p:nvPr>
            <p:extLst>
              <p:ext uri="{D42A27DB-BD31-4B8C-83A1-F6EECF244321}">
                <p14:modId xmlns:p14="http://schemas.microsoft.com/office/powerpoint/2010/main" xmlns="" val="3480471928"/>
              </p:ext>
            </p:extLst>
          </p:nvPr>
        </p:nvGraphicFramePr>
        <p:xfrm>
          <a:off x="5172012" y="2177443"/>
          <a:ext cx="4694554" cy="878318"/>
        </p:xfrm>
        <a:graphic>
          <a:graphicData uri="http://schemas.openxmlformats.org/presentationml/2006/ole">
            <p:oleObj spid="_x0000_s2059" r:id="rId5" imgW="2372746" imgH="444895" progId="Equation.3">
              <p:embed/>
            </p:oleObj>
          </a:graphicData>
        </a:graphic>
      </p:graphicFrame>
      <p:graphicFrame>
        <p:nvGraphicFramePr>
          <p:cNvPr id="6" name="Group 1"/>
          <p:cNvGraphicFramePr>
            <a:graphicFrameLocks noGrp="1"/>
          </p:cNvGraphicFramePr>
          <p:nvPr>
            <p:extLst>
              <p:ext uri="{D42A27DB-BD31-4B8C-83A1-F6EECF244321}">
                <p14:modId xmlns:p14="http://schemas.microsoft.com/office/powerpoint/2010/main" xmlns="" val="3630416823"/>
              </p:ext>
            </p:extLst>
          </p:nvPr>
        </p:nvGraphicFramePr>
        <p:xfrm>
          <a:off x="3605346" y="4351929"/>
          <a:ext cx="6001801" cy="2356081"/>
        </p:xfrm>
        <a:graphic>
          <a:graphicData uri="http://schemas.openxmlformats.org/drawingml/2006/table">
            <a:tbl>
              <a:tblPr/>
              <a:tblGrid>
                <a:gridCol w="1000049">
                  <a:extLst>
                    <a:ext uri="{9D8B030D-6E8A-4147-A177-3AD203B41FA5}">
                      <a16:colId xmlns:a16="http://schemas.microsoft.com/office/drawing/2014/main" xmlns="" val="20000"/>
                    </a:ext>
                  </a:extLst>
                </a:gridCol>
                <a:gridCol w="1000049">
                  <a:extLst>
                    <a:ext uri="{9D8B030D-6E8A-4147-A177-3AD203B41FA5}">
                      <a16:colId xmlns:a16="http://schemas.microsoft.com/office/drawing/2014/main" xmlns="" val="20001"/>
                    </a:ext>
                  </a:extLst>
                </a:gridCol>
                <a:gridCol w="1001556">
                  <a:extLst>
                    <a:ext uri="{9D8B030D-6E8A-4147-A177-3AD203B41FA5}">
                      <a16:colId xmlns:a16="http://schemas.microsoft.com/office/drawing/2014/main" xmlns="" val="20002"/>
                    </a:ext>
                  </a:extLst>
                </a:gridCol>
                <a:gridCol w="1000049">
                  <a:extLst>
                    <a:ext uri="{9D8B030D-6E8A-4147-A177-3AD203B41FA5}">
                      <a16:colId xmlns:a16="http://schemas.microsoft.com/office/drawing/2014/main" xmlns="" val="20003"/>
                    </a:ext>
                  </a:extLst>
                </a:gridCol>
                <a:gridCol w="1000049">
                  <a:extLst>
                    <a:ext uri="{9D8B030D-6E8A-4147-A177-3AD203B41FA5}">
                      <a16:colId xmlns:a16="http://schemas.microsoft.com/office/drawing/2014/main" xmlns="" val="20004"/>
                    </a:ext>
                  </a:extLst>
                </a:gridCol>
                <a:gridCol w="1000049">
                  <a:extLst>
                    <a:ext uri="{9D8B030D-6E8A-4147-A177-3AD203B41FA5}">
                      <a16:colId xmlns:a16="http://schemas.microsoft.com/office/drawing/2014/main" xmlns="" val="20005"/>
                    </a:ext>
                  </a:extLst>
                </a:gridCol>
              </a:tblGrid>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Li</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4.70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1.11</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1.29</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4.72</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5.48</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Na</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2.65</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0.92</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1.07</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3.23</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3.75</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Cu</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8.45</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1.36</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1.57</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7.00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8.12</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Au</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5.90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1.20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1.39</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5.51</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00"/>
                          </a:solidFill>
                          <a:effectLst/>
                          <a:latin typeface="Arial Black" panose="020B0A04020102020204" pitchFamily="34" charset="0"/>
                          <a:cs typeface="Arial" panose="020B0604020202020204" pitchFamily="34" charset="0"/>
                        </a:rPr>
                        <a:t>6.39</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Be</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24.20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1.93</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2.23</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14.14</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00FF"/>
                          </a:solidFill>
                          <a:effectLst/>
                          <a:latin typeface="Arial Black" panose="020B0A04020102020204" pitchFamily="34" charset="0"/>
                          <a:cs typeface="Arial" panose="020B0604020202020204" pitchFamily="34" charset="0"/>
                        </a:rPr>
                        <a:t>16.41</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Al</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18.06</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1.75</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2.02</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11.63</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008080"/>
                          </a:solidFill>
                          <a:effectLst/>
                          <a:latin typeface="Arial Black" panose="020B0A04020102020204" pitchFamily="34" charset="0"/>
                          <a:cs typeface="Arial" panose="020B0604020202020204" pitchFamily="34" charset="0"/>
                        </a:rPr>
                        <a:t>13.49</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2696">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800080"/>
                          </a:solidFill>
                          <a:effectLst/>
                          <a:latin typeface="Arial Black" panose="020B0A04020102020204" pitchFamily="34" charset="0"/>
                          <a:cs typeface="Arial" panose="020B0604020202020204" pitchFamily="34" charset="0"/>
                        </a:rPr>
                        <a:t>Pb</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smtClean="0">
                          <a:ln>
                            <a:noFill/>
                          </a:ln>
                          <a:solidFill>
                            <a:srgbClr val="800080"/>
                          </a:solidFill>
                          <a:effectLst/>
                          <a:latin typeface="Arial Black" panose="020B0A04020102020204" pitchFamily="34" charset="0"/>
                          <a:cs typeface="Arial" panose="020B0604020202020204" pitchFamily="34" charset="0"/>
                        </a:rPr>
                        <a:t>13.20</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800080"/>
                          </a:solidFill>
                          <a:effectLst/>
                          <a:latin typeface="Arial Black" panose="020B0A04020102020204" pitchFamily="34" charset="0"/>
                          <a:cs typeface="Arial" panose="020B0604020202020204" pitchFamily="34" charset="0"/>
                        </a:rPr>
                        <a:t>1.57</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800080"/>
                          </a:solidFill>
                          <a:effectLst/>
                          <a:latin typeface="Arial Black" panose="020B0A04020102020204" pitchFamily="34" charset="0"/>
                          <a:cs typeface="Arial" panose="020B0604020202020204" pitchFamily="34" charset="0"/>
                        </a:rPr>
                        <a:t>1.82</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smtClean="0">
                          <a:ln>
                            <a:noFill/>
                          </a:ln>
                          <a:solidFill>
                            <a:srgbClr val="800080"/>
                          </a:solidFill>
                          <a:effectLst/>
                          <a:latin typeface="Arial Black" panose="020B0A04020102020204" pitchFamily="34" charset="0"/>
                          <a:cs typeface="Arial" panose="020B0604020202020204" pitchFamily="34" charset="0"/>
                        </a:rPr>
                        <a:t>9.37</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Noto Sans CJK SC Regular" charset="0"/>
                          <a:cs typeface="Noto Sans CJK SC Regular" charset="0"/>
                        </a:defRPr>
                      </a:lvl1pPr>
                      <a:lvl2pPr>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charset="0"/>
                          <a:cs typeface="Noto Sans CJK SC Regular" charset="0"/>
                        </a:defRPr>
                      </a:lvl2pPr>
                      <a:lvl3pPr>
                        <a:spcBef>
                          <a:spcPts val="5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Arial" panose="020B0604020202020204" pitchFamily="34" charset="0"/>
                          <a:ea typeface="Noto Sans CJK SC Regular" charset="0"/>
                          <a:cs typeface="Noto Sans CJK SC Regular" charset="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Noto Sans CJK SC Regular" charset="0"/>
                          <a:cs typeface="Noto Sans CJK SC Regular" charset="0"/>
                        </a:defRPr>
                      </a:lvl9p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smtClean="0">
                          <a:ln>
                            <a:noFill/>
                          </a:ln>
                          <a:solidFill>
                            <a:srgbClr val="800080"/>
                          </a:solidFill>
                          <a:effectLst/>
                          <a:latin typeface="Arial Black" panose="020B0A04020102020204" pitchFamily="34" charset="0"/>
                          <a:cs typeface="Arial" panose="020B0604020202020204" pitchFamily="34" charset="0"/>
                        </a:rPr>
                        <a:t>10.87</a:t>
                      </a:r>
                    </a:p>
                  </a:txBody>
                  <a:tcPr marL="90000" marR="90000" marT="50847" marB="46785" anchor="b"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4640" name="Text Box 141"/>
          <p:cNvSpPr txBox="1">
            <a:spLocks noChangeArrowheads="1"/>
          </p:cNvSpPr>
          <p:nvPr/>
        </p:nvSpPr>
        <p:spPr bwMode="auto">
          <a:xfrm>
            <a:off x="4449870" y="3801067"/>
            <a:ext cx="1074631"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lgn="ctr">
              <a:spcBef>
                <a:spcPct val="0"/>
              </a:spcBef>
              <a:buClrTx/>
              <a:buFontTx/>
              <a:buNone/>
            </a:pPr>
            <a:r>
              <a:rPr lang="en-US" altLang="en-US" sz="1600" dirty="0">
                <a:latin typeface="Times New Roman" panose="02020603050405020304" pitchFamily="18" charset="0"/>
              </a:rPr>
              <a:t>N/V</a:t>
            </a:r>
          </a:p>
          <a:p>
            <a:pPr algn="ctr">
              <a:spcBef>
                <a:spcPct val="0"/>
              </a:spcBef>
              <a:buClrTx/>
              <a:buFontTx/>
              <a:buNone/>
            </a:pPr>
            <a:r>
              <a:rPr lang="en-US" altLang="en-US" sz="1600" dirty="0">
                <a:latin typeface="Times New Roman" panose="02020603050405020304" pitchFamily="18" charset="0"/>
                <a:cs typeface="Times New Roman" panose="02020603050405020304" pitchFamily="18" charset="0"/>
              </a:rPr>
              <a:t>×10</a:t>
            </a:r>
            <a:r>
              <a:rPr lang="en-US" altLang="en-US" sz="1600" baseline="30000" dirty="0">
                <a:latin typeface="Times New Roman" panose="02020603050405020304" pitchFamily="18" charset="0"/>
                <a:cs typeface="Times New Roman" panose="02020603050405020304" pitchFamily="18" charset="0"/>
              </a:rPr>
              <a:t>22</a:t>
            </a:r>
            <a:r>
              <a:rPr lang="en-US" altLang="en-US" sz="1600" dirty="0">
                <a:latin typeface="Times New Roman" panose="02020603050405020304" pitchFamily="18" charset="0"/>
                <a:cs typeface="Times New Roman" panose="02020603050405020304" pitchFamily="18" charset="0"/>
              </a:rPr>
              <a:t> /cm</a:t>
            </a:r>
            <a:r>
              <a:rPr lang="en-US" altLang="en-US" sz="1600" baseline="30000" dirty="0">
                <a:latin typeface="Times New Roman" panose="02020603050405020304" pitchFamily="18" charset="0"/>
                <a:cs typeface="Times New Roman" panose="02020603050405020304" pitchFamily="18" charset="0"/>
              </a:rPr>
              <a:t>3</a:t>
            </a:r>
          </a:p>
        </p:txBody>
      </p:sp>
      <p:sp>
        <p:nvSpPr>
          <p:cNvPr id="24641" name="Text Box 142"/>
          <p:cNvSpPr txBox="1">
            <a:spLocks noChangeArrowheads="1"/>
          </p:cNvSpPr>
          <p:nvPr/>
        </p:nvSpPr>
        <p:spPr bwMode="auto">
          <a:xfrm>
            <a:off x="5572899" y="3801067"/>
            <a:ext cx="936773"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lgn="ctr">
              <a:spcBef>
                <a:spcPct val="0"/>
              </a:spcBef>
              <a:buClrTx/>
              <a:buFontTx/>
              <a:buNone/>
            </a:pPr>
            <a:r>
              <a:rPr lang="en-US" altLang="en-US" sz="1600" i="1" dirty="0" err="1">
                <a:latin typeface="Times New Roman" panose="02020603050405020304" pitchFamily="18" charset="0"/>
              </a:rPr>
              <a:t>k</a:t>
            </a:r>
            <a:r>
              <a:rPr lang="en-US" altLang="en-US" sz="1600" baseline="-25000" dirty="0" err="1">
                <a:latin typeface="Times New Roman" panose="02020603050405020304" pitchFamily="18" charset="0"/>
              </a:rPr>
              <a:t>F</a:t>
            </a:r>
            <a:endParaRPr lang="en-US" altLang="en-US" sz="1600" baseline="-25000" dirty="0">
              <a:latin typeface="Times New Roman" panose="02020603050405020304" pitchFamily="18" charset="0"/>
            </a:endParaRPr>
          </a:p>
          <a:p>
            <a:pPr algn="ctr">
              <a:spcBef>
                <a:spcPct val="0"/>
              </a:spcBef>
              <a:buClrTx/>
              <a:buFontTx/>
              <a:buNone/>
            </a:pPr>
            <a:r>
              <a:rPr lang="en-US" altLang="en-US" sz="1600" dirty="0">
                <a:latin typeface="Times New Roman" panose="02020603050405020304" pitchFamily="18" charset="0"/>
                <a:cs typeface="Times New Roman" panose="02020603050405020304" pitchFamily="18" charset="0"/>
              </a:rPr>
              <a:t>×10</a:t>
            </a:r>
            <a:r>
              <a:rPr lang="en-US" altLang="en-US" sz="1600" baseline="30000" dirty="0">
                <a:latin typeface="Times New Roman" panose="02020603050405020304" pitchFamily="18" charset="0"/>
                <a:cs typeface="Times New Roman" panose="02020603050405020304" pitchFamily="18" charset="0"/>
              </a:rPr>
              <a:t>8</a:t>
            </a:r>
            <a:r>
              <a:rPr lang="en-US" altLang="en-US" sz="1600" dirty="0">
                <a:latin typeface="Times New Roman" panose="02020603050405020304" pitchFamily="18" charset="0"/>
                <a:cs typeface="Times New Roman" panose="02020603050405020304" pitchFamily="18" charset="0"/>
              </a:rPr>
              <a:t> /cm</a:t>
            </a:r>
          </a:p>
        </p:txBody>
      </p:sp>
      <p:sp>
        <p:nvSpPr>
          <p:cNvPr id="24642" name="Text Box 143"/>
          <p:cNvSpPr txBox="1">
            <a:spLocks noChangeArrowheads="1"/>
          </p:cNvSpPr>
          <p:nvPr/>
        </p:nvSpPr>
        <p:spPr bwMode="auto">
          <a:xfrm>
            <a:off x="6567874" y="3801067"/>
            <a:ext cx="1016923"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lgn="ctr">
              <a:spcBef>
                <a:spcPct val="0"/>
              </a:spcBef>
              <a:buClrTx/>
              <a:buFontTx/>
              <a:buNone/>
            </a:pPr>
            <a:r>
              <a:rPr lang="en-US" altLang="en-US" sz="1600" i="1">
                <a:latin typeface="Times New Roman" panose="02020603050405020304" pitchFamily="18" charset="0"/>
              </a:rPr>
              <a:t>v</a:t>
            </a:r>
            <a:r>
              <a:rPr lang="en-US" altLang="en-US" sz="1600" baseline="-25000">
                <a:latin typeface="Times New Roman" panose="02020603050405020304" pitchFamily="18" charset="0"/>
              </a:rPr>
              <a:t>F</a:t>
            </a:r>
          </a:p>
          <a:p>
            <a:pPr algn="ctr">
              <a:spcBef>
                <a:spcPct val="0"/>
              </a:spcBef>
              <a:buClrTx/>
              <a:buFontTx/>
              <a:buNone/>
            </a:pPr>
            <a:r>
              <a:rPr lang="en-US" altLang="en-US" sz="1600">
                <a:latin typeface="Times New Roman" panose="02020603050405020304" pitchFamily="18" charset="0"/>
                <a:cs typeface="Times New Roman" panose="02020603050405020304" pitchFamily="18" charset="0"/>
              </a:rPr>
              <a:t>×10</a:t>
            </a:r>
            <a:r>
              <a:rPr lang="en-US" altLang="en-US" sz="1600" baseline="30000">
                <a:latin typeface="Times New Roman" panose="02020603050405020304" pitchFamily="18" charset="0"/>
                <a:cs typeface="Times New Roman" panose="02020603050405020304" pitchFamily="18" charset="0"/>
              </a:rPr>
              <a:t>8</a:t>
            </a:r>
            <a:r>
              <a:rPr lang="en-US" altLang="en-US" sz="1600">
                <a:latin typeface="Times New Roman" panose="02020603050405020304" pitchFamily="18" charset="0"/>
                <a:cs typeface="Times New Roman" panose="02020603050405020304" pitchFamily="18" charset="0"/>
              </a:rPr>
              <a:t> cm/s</a:t>
            </a:r>
          </a:p>
        </p:txBody>
      </p:sp>
      <p:sp>
        <p:nvSpPr>
          <p:cNvPr id="24643" name="Text Box 144"/>
          <p:cNvSpPr txBox="1">
            <a:spLocks noChangeArrowheads="1"/>
          </p:cNvSpPr>
          <p:nvPr/>
        </p:nvSpPr>
        <p:spPr bwMode="auto">
          <a:xfrm>
            <a:off x="7907431" y="3801067"/>
            <a:ext cx="420606"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lgn="ctr">
              <a:spcBef>
                <a:spcPct val="0"/>
              </a:spcBef>
              <a:buClrTx/>
              <a:buFontTx/>
              <a:buNone/>
            </a:pPr>
            <a:r>
              <a:rPr lang="en-US" altLang="en-US" sz="1600" i="1">
                <a:latin typeface="Symbol" panose="05050102010706020507" pitchFamily="18" charset="2"/>
              </a:rPr>
              <a:t></a:t>
            </a:r>
            <a:r>
              <a:rPr lang="en-US" altLang="en-US" sz="1600" baseline="-25000">
                <a:latin typeface="Times New Roman" panose="02020603050405020304" pitchFamily="18" charset="0"/>
              </a:rPr>
              <a:t>F</a:t>
            </a:r>
          </a:p>
          <a:p>
            <a:pPr algn="ctr">
              <a:spcBef>
                <a:spcPct val="0"/>
              </a:spcBef>
              <a:buClrTx/>
              <a:buFontTx/>
              <a:buNone/>
            </a:pPr>
            <a:r>
              <a:rPr lang="en-US" altLang="en-US" sz="1600">
                <a:latin typeface="Times New Roman" panose="02020603050405020304" pitchFamily="18" charset="0"/>
                <a:cs typeface="Times New Roman" panose="02020603050405020304" pitchFamily="18" charset="0"/>
              </a:rPr>
              <a:t>eV</a:t>
            </a:r>
          </a:p>
        </p:txBody>
      </p:sp>
      <p:sp>
        <p:nvSpPr>
          <p:cNvPr id="24644" name="Text Box 145"/>
          <p:cNvSpPr txBox="1">
            <a:spLocks noChangeArrowheads="1"/>
          </p:cNvSpPr>
          <p:nvPr/>
        </p:nvSpPr>
        <p:spPr bwMode="auto">
          <a:xfrm>
            <a:off x="8796307" y="3802654"/>
            <a:ext cx="774869" cy="5869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Noto Sans CJK SC Regular"/>
                <a:cs typeface="Noto Sans CJK SC Regular"/>
              </a:defRPr>
            </a:lvl1pPr>
            <a:lvl2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Arial" panose="020B0604020202020204" pitchFamily="34" charset="0"/>
                <a:ea typeface="Noto Sans CJK SC Regular"/>
                <a:cs typeface="Noto Sans CJK SC Regular"/>
              </a:defRPr>
            </a:lvl2pPr>
            <a:lvl3pPr>
              <a:spcBef>
                <a:spcPts val="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Arial" panose="020B0604020202020204" pitchFamily="34" charset="0"/>
                <a:ea typeface="Noto Sans CJK SC Regular"/>
                <a:cs typeface="Noto Sans CJK SC Regular"/>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Noto Sans CJK SC Regular"/>
                <a:cs typeface="Noto Sans CJK SC Regular"/>
              </a:defRPr>
            </a:lvl9pPr>
          </a:lstStyle>
          <a:p>
            <a:pPr algn="ctr">
              <a:spcBef>
                <a:spcPct val="0"/>
              </a:spcBef>
              <a:buClrTx/>
              <a:buFontTx/>
              <a:buNone/>
            </a:pPr>
            <a:r>
              <a:rPr lang="en-US" altLang="en-US" sz="1600" i="1">
                <a:latin typeface="Times New Roman" panose="02020603050405020304" pitchFamily="18" charset="0"/>
              </a:rPr>
              <a:t>T</a:t>
            </a:r>
            <a:r>
              <a:rPr lang="en-US" altLang="en-US" sz="1600" baseline="-25000">
                <a:latin typeface="Times New Roman" panose="02020603050405020304" pitchFamily="18" charset="0"/>
              </a:rPr>
              <a:t>F</a:t>
            </a:r>
          </a:p>
          <a:p>
            <a:pPr algn="ctr">
              <a:spcBef>
                <a:spcPct val="0"/>
              </a:spcBef>
              <a:buClrTx/>
              <a:buFontTx/>
              <a:buNone/>
            </a:pPr>
            <a:r>
              <a:rPr lang="en-US" altLang="en-US" sz="1600">
                <a:latin typeface="Times New Roman" panose="02020603050405020304" pitchFamily="18" charset="0"/>
                <a:cs typeface="Times New Roman" panose="02020603050405020304" pitchFamily="18" charset="0"/>
              </a:rPr>
              <a:t>×10</a:t>
            </a:r>
            <a:r>
              <a:rPr lang="en-US" altLang="en-US" sz="1600" baseline="30000">
                <a:latin typeface="Times New Roman" panose="02020603050405020304" pitchFamily="18" charset="0"/>
                <a:cs typeface="Times New Roman" panose="02020603050405020304" pitchFamily="18" charset="0"/>
              </a:rPr>
              <a:t>4</a:t>
            </a:r>
            <a:r>
              <a:rPr lang="en-US" altLang="en-US" sz="1600">
                <a:latin typeface="Times New Roman" panose="02020603050405020304" pitchFamily="18" charset="0"/>
                <a:cs typeface="Times New Roman" panose="02020603050405020304" pitchFamily="18" charset="0"/>
              </a:rPr>
              <a:t> K</a:t>
            </a:r>
          </a:p>
        </p:txBody>
      </p:sp>
      <p:pic>
        <p:nvPicPr>
          <p:cNvPr id="2" name="Picture 1"/>
          <p:cNvPicPr>
            <a:picLocks noChangeAspect="1"/>
          </p:cNvPicPr>
          <p:nvPr/>
        </p:nvPicPr>
        <p:blipFill>
          <a:blip r:embed="rId6"/>
          <a:stretch>
            <a:fillRect/>
          </a:stretch>
        </p:blipFill>
        <p:spPr>
          <a:xfrm>
            <a:off x="184438" y="613953"/>
            <a:ext cx="5505550" cy="3605349"/>
          </a:xfrm>
          <a:prstGeom prst="rect">
            <a:avLst/>
          </a:prstGeom>
          <a:ln>
            <a:noFill/>
          </a:ln>
        </p:spPr>
      </p:pic>
    </p:spTree>
    <p:extLst>
      <p:ext uri="{BB962C8B-B14F-4D97-AF65-F5344CB8AC3E}">
        <p14:creationId xmlns:p14="http://schemas.microsoft.com/office/powerpoint/2010/main" xmlns="" val="1881431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Syllabus</a:t>
            </a:r>
            <a:endParaRPr lang="en-US" sz="3600" b="1" dirty="0"/>
          </a:p>
        </p:txBody>
      </p:sp>
      <p:sp>
        <p:nvSpPr>
          <p:cNvPr id="5" name="Rectangle 4"/>
          <p:cNvSpPr/>
          <p:nvPr/>
        </p:nvSpPr>
        <p:spPr>
          <a:xfrm>
            <a:off x="748291" y="1194801"/>
            <a:ext cx="10695418" cy="4401205"/>
          </a:xfrm>
          <a:prstGeom prst="rect">
            <a:avLst/>
          </a:prstGeom>
          <a:ln w="22225">
            <a:solidFill>
              <a:schemeClr val="tx1"/>
            </a:solidFill>
          </a:ln>
        </p:spPr>
        <p:txBody>
          <a:bodyPr wrap="square">
            <a:spAutoFit/>
          </a:bodyPr>
          <a:lstStyle/>
          <a:p>
            <a:pPr marL="342900" indent="-342900">
              <a:buFont typeface="Wingdings" panose="05000000000000000000" pitchFamily="2" charset="2"/>
              <a:buChar char="ü"/>
            </a:pPr>
            <a:r>
              <a:rPr lang="en-US" sz="2800" b="1" dirty="0" smtClean="0"/>
              <a:t>Free </a:t>
            </a:r>
            <a:r>
              <a:rPr lang="en-US" sz="2800" b="1" dirty="0"/>
              <a:t>electron theory (Introduction</a:t>
            </a:r>
            <a:r>
              <a:rPr lang="en-US" sz="2800" b="1" dirty="0" smtClean="0"/>
              <a:t>). </a:t>
            </a:r>
          </a:p>
          <a:p>
            <a:pPr marL="342900" indent="-342900">
              <a:buFont typeface="Wingdings" panose="05000000000000000000" pitchFamily="2" charset="2"/>
              <a:buChar char="ü"/>
            </a:pPr>
            <a:r>
              <a:rPr lang="en-US" sz="2800" b="1" dirty="0"/>
              <a:t>D</a:t>
            </a:r>
            <a:r>
              <a:rPr lang="en-US" sz="2800" b="1" dirty="0" smtClean="0"/>
              <a:t>iffusion </a:t>
            </a:r>
            <a:r>
              <a:rPr lang="en-US" sz="2800" b="1" dirty="0"/>
              <a:t>and drift </a:t>
            </a:r>
            <a:r>
              <a:rPr lang="en-US" sz="2800" b="1" dirty="0" smtClean="0"/>
              <a:t>current (</a:t>
            </a:r>
            <a:r>
              <a:rPr lang="en-US" sz="2800" b="1" dirty="0"/>
              <a:t>qualitative</a:t>
            </a:r>
            <a:r>
              <a:rPr lang="en-US" sz="2800" b="1" dirty="0" smtClean="0"/>
              <a:t>). </a:t>
            </a:r>
          </a:p>
          <a:p>
            <a:pPr marL="342900" indent="-342900">
              <a:buFont typeface="Wingdings" panose="05000000000000000000" pitchFamily="2" charset="2"/>
              <a:buChar char="ü"/>
            </a:pPr>
            <a:r>
              <a:rPr lang="en-US" sz="2800" dirty="0" smtClean="0"/>
              <a:t>Fermi </a:t>
            </a:r>
            <a:r>
              <a:rPr lang="en-US" sz="2800" dirty="0"/>
              <a:t>energy, </a:t>
            </a:r>
            <a:r>
              <a:rPr lang="en-US" sz="2800" dirty="0" smtClean="0"/>
              <a:t>Fermi-</a:t>
            </a:r>
            <a:r>
              <a:rPr lang="en-US" sz="2800" dirty="0"/>
              <a:t>D</a:t>
            </a:r>
            <a:r>
              <a:rPr lang="en-US" sz="2800" dirty="0" smtClean="0"/>
              <a:t>irac </a:t>
            </a:r>
            <a:r>
              <a:rPr lang="en-US" sz="2800" dirty="0"/>
              <a:t>distribution </a:t>
            </a:r>
            <a:r>
              <a:rPr lang="en-US" sz="2800" dirty="0" smtClean="0"/>
              <a:t>function. </a:t>
            </a:r>
          </a:p>
          <a:p>
            <a:pPr marL="342900" indent="-342900">
              <a:buFont typeface="Wingdings" panose="05000000000000000000" pitchFamily="2" charset="2"/>
              <a:buChar char="ü"/>
            </a:pPr>
            <a:r>
              <a:rPr lang="en-US" sz="2800" dirty="0" smtClean="0"/>
              <a:t>Band </a:t>
            </a:r>
            <a:r>
              <a:rPr lang="en-US" sz="2800" dirty="0"/>
              <a:t>theory of solids </a:t>
            </a:r>
            <a:r>
              <a:rPr lang="en-US" sz="2800" dirty="0" smtClean="0"/>
              <a:t>- formation </a:t>
            </a:r>
            <a:r>
              <a:rPr lang="en-US" sz="2800" dirty="0"/>
              <a:t>of allowed and forbidden energy </a:t>
            </a:r>
            <a:r>
              <a:rPr lang="en-US" sz="2800" dirty="0" smtClean="0"/>
              <a:t>bands. </a:t>
            </a:r>
          </a:p>
          <a:p>
            <a:pPr marL="342900" indent="-342900">
              <a:buFont typeface="Wingdings" panose="05000000000000000000" pitchFamily="2" charset="2"/>
              <a:buChar char="ü"/>
            </a:pPr>
            <a:r>
              <a:rPr lang="en-US" sz="2800" dirty="0" smtClean="0"/>
              <a:t>Semiconductors </a:t>
            </a:r>
            <a:r>
              <a:rPr lang="en-US" sz="2800" dirty="0"/>
              <a:t>and </a:t>
            </a:r>
            <a:r>
              <a:rPr lang="en-US" sz="2800" dirty="0" smtClean="0"/>
              <a:t>insulators, Fermi </a:t>
            </a:r>
            <a:r>
              <a:rPr lang="en-US" sz="2800" dirty="0"/>
              <a:t>level for intrinsic and extrinsic </a:t>
            </a:r>
            <a:r>
              <a:rPr lang="en-US" sz="2800" dirty="0" smtClean="0"/>
              <a:t>semiconductors. </a:t>
            </a:r>
          </a:p>
          <a:p>
            <a:pPr marL="342900" indent="-342900">
              <a:buFont typeface="Wingdings" panose="05000000000000000000" pitchFamily="2" charset="2"/>
              <a:buChar char="ü"/>
            </a:pPr>
            <a:r>
              <a:rPr lang="en-US" sz="2800" dirty="0" smtClean="0"/>
              <a:t>Direct </a:t>
            </a:r>
            <a:r>
              <a:rPr lang="en-US" sz="2800" dirty="0"/>
              <a:t>and indirect band </a:t>
            </a:r>
            <a:r>
              <a:rPr lang="en-US" sz="2800" dirty="0" smtClean="0"/>
              <a:t>gap semiconductors.</a:t>
            </a:r>
          </a:p>
          <a:p>
            <a:pPr marL="342900" indent="-342900">
              <a:buFont typeface="Wingdings" panose="05000000000000000000" pitchFamily="2" charset="2"/>
              <a:buChar char="ü"/>
            </a:pPr>
            <a:r>
              <a:rPr lang="en-US" sz="2800" dirty="0"/>
              <a:t>Concept of effective mass - electrons and holes. </a:t>
            </a:r>
          </a:p>
          <a:p>
            <a:pPr marL="342900" indent="-342900">
              <a:buFont typeface="Wingdings" panose="05000000000000000000" pitchFamily="2" charset="2"/>
              <a:buChar char="ü"/>
            </a:pPr>
            <a:r>
              <a:rPr lang="en-US" sz="2800" dirty="0"/>
              <a:t>Hall effect (with derivation). </a:t>
            </a:r>
          </a:p>
        </p:txBody>
      </p:sp>
    </p:spTree>
    <p:extLst>
      <p:ext uri="{BB962C8B-B14F-4D97-AF65-F5344CB8AC3E}">
        <p14:creationId xmlns:p14="http://schemas.microsoft.com/office/powerpoint/2010/main" xmlns="" val="190291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1961" y="1472928"/>
            <a:ext cx="10145581" cy="4314542"/>
          </a:xfrm>
          <a:prstGeom prst="rect">
            <a:avLst/>
          </a:prstGeom>
        </p:spPr>
      </p:pic>
      <p:sp>
        <p:nvSpPr>
          <p:cNvPr id="6" name="Rectangle 5"/>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a:t>Wiedemann</a:t>
            </a:r>
            <a:r>
              <a:rPr lang="en-US" sz="3600" dirty="0"/>
              <a:t>-Franz </a:t>
            </a:r>
            <a:r>
              <a:rPr lang="en-US" sz="3600" dirty="0" smtClean="0"/>
              <a:t>law</a:t>
            </a:r>
            <a:endParaRPr lang="en-US" sz="3600" b="1" dirty="0"/>
          </a:p>
        </p:txBody>
      </p:sp>
    </p:spTree>
    <p:extLst>
      <p:ext uri="{BB962C8B-B14F-4D97-AF65-F5344CB8AC3E}">
        <p14:creationId xmlns:p14="http://schemas.microsoft.com/office/powerpoint/2010/main" xmlns="" val="36113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31142" y="493236"/>
            <a:ext cx="9696532" cy="6276592"/>
          </a:xfrm>
          <a:prstGeom prst="rect">
            <a:avLst/>
          </a:prstGeom>
        </p:spPr>
      </p:pic>
      <p:sp>
        <p:nvSpPr>
          <p:cNvPr id="6" name="Rectangle 5"/>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a:t>Wiedemann</a:t>
            </a:r>
            <a:r>
              <a:rPr lang="en-US" sz="3600" dirty="0"/>
              <a:t>-Franz </a:t>
            </a:r>
            <a:r>
              <a:rPr lang="en-US" sz="3600" dirty="0" smtClean="0"/>
              <a:t>law</a:t>
            </a:r>
            <a:endParaRPr lang="en-US" sz="3600" b="1" dirty="0"/>
          </a:p>
        </p:txBody>
      </p:sp>
    </p:spTree>
    <p:extLst>
      <p:ext uri="{BB962C8B-B14F-4D97-AF65-F5344CB8AC3E}">
        <p14:creationId xmlns:p14="http://schemas.microsoft.com/office/powerpoint/2010/main" xmlns="" val="67358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88925" y="695634"/>
            <a:ext cx="2684638" cy="201088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xmlns="" val="0"/>
              </a:ext>
            </a:extLst>
          </a:blip>
          <a:srcRect r="17294"/>
          <a:stretch/>
        </p:blipFill>
        <p:spPr>
          <a:xfrm>
            <a:off x="9101676" y="2356953"/>
            <a:ext cx="2778738" cy="2239842"/>
          </a:xfrm>
          <a:prstGeom prst="rect">
            <a:avLst/>
          </a:prstGeom>
        </p:spPr>
      </p:pic>
      <p:graphicFrame>
        <p:nvGraphicFramePr>
          <p:cNvPr id="7" name="Content Placeholder 6"/>
          <p:cNvGraphicFramePr>
            <a:graphicFrameLocks noGrp="1"/>
          </p:cNvGraphicFramePr>
          <p:nvPr>
            <p:ph idx="1"/>
            <p:extLst/>
          </p:nvPr>
        </p:nvGraphicFramePr>
        <p:xfrm>
          <a:off x="3005669" y="1286449"/>
          <a:ext cx="6505002" cy="3149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p:cNvSpPr>
            <a:spLocks noGrp="1"/>
          </p:cNvSpPr>
          <p:nvPr>
            <p:ph type="dt" sz="half" idx="10"/>
          </p:nvPr>
        </p:nvSpPr>
        <p:spPr/>
        <p:txBody>
          <a:bodyPr/>
          <a:lstStyle/>
          <a:p>
            <a:fld id="{448820AC-0EBD-4B62-B709-07657A113AC9}" type="datetime4">
              <a:rPr lang="en-US" smtClean="0"/>
              <a:pPr/>
              <a:t>May 1, 2021</a:t>
            </a:fld>
            <a:endParaRPr lang="en-US"/>
          </a:p>
        </p:txBody>
      </p:sp>
      <p:sp>
        <p:nvSpPr>
          <p:cNvPr id="5" name="Footer Placeholder 4"/>
          <p:cNvSpPr>
            <a:spLocks noGrp="1"/>
          </p:cNvSpPr>
          <p:nvPr>
            <p:ph type="ftr" sz="quarter" idx="11"/>
          </p:nvPr>
        </p:nvSpPr>
        <p:spPr/>
        <p:txBody>
          <a:bodyPr/>
          <a:lstStyle/>
          <a:p>
            <a:r>
              <a:rPr lang="en-US" smtClean="0"/>
              <a:t>PHY109 (ENGINEERING PHYSICS)</a:t>
            </a:r>
            <a:endParaRPr lang="en-US"/>
          </a:p>
        </p:txBody>
      </p:sp>
      <p:sp>
        <p:nvSpPr>
          <p:cNvPr id="6" name="Slide Number Placeholder 5"/>
          <p:cNvSpPr>
            <a:spLocks noGrp="1"/>
          </p:cNvSpPr>
          <p:nvPr>
            <p:ph type="sldNum" sz="quarter" idx="12"/>
          </p:nvPr>
        </p:nvSpPr>
        <p:spPr/>
        <p:txBody>
          <a:bodyPr/>
          <a:lstStyle/>
          <a:p>
            <a:fld id="{3D598920-2B51-4F06-9942-02D9C7F51B4E}" type="slidenum">
              <a:rPr lang="en-US" smtClean="0"/>
              <a:pPr/>
              <a:t>3</a:t>
            </a:fld>
            <a:endParaRPr lang="en-US"/>
          </a:p>
        </p:txBody>
      </p:sp>
      <p:pic>
        <p:nvPicPr>
          <p:cNvPr id="10" name="Picture 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rot="21109968">
            <a:off x="944080" y="248921"/>
            <a:ext cx="3992856" cy="1775681"/>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097400" y="4763697"/>
            <a:ext cx="2937933" cy="1606682"/>
          </a:xfrm>
          <a:prstGeom prst="rect">
            <a:avLst/>
          </a:prstGeom>
        </p:spPr>
      </p:pic>
      <p:pic>
        <p:nvPicPr>
          <p:cNvPr id="13" name="Picture 12"/>
          <p:cNvPicPr>
            <a:picLocks noChangeAspect="1"/>
          </p:cNvPicPr>
          <p:nvPr/>
        </p:nvPicPr>
        <p:blipFill rotWithShape="1">
          <a:blip r:embed="rId10" cstate="print">
            <a:extLst>
              <a:ext uri="{28A0092B-C50C-407E-A947-70E740481C1C}">
                <a14:useLocalDpi xmlns:a14="http://schemas.microsoft.com/office/drawing/2010/main" xmlns="" val="0"/>
              </a:ext>
            </a:extLst>
          </a:blip>
          <a:srcRect l="14674" r="24107"/>
          <a:stretch/>
        </p:blipFill>
        <p:spPr>
          <a:xfrm rot="824895">
            <a:off x="197269" y="4596414"/>
            <a:ext cx="2038350" cy="1620022"/>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752475" y="2099323"/>
            <a:ext cx="2468282" cy="2468282"/>
          </a:xfrm>
          <a:prstGeom prst="rect">
            <a:avLst/>
          </a:prstGeom>
        </p:spPr>
      </p:pic>
      <p:pic>
        <p:nvPicPr>
          <p:cNvPr id="17" name="Picture 16"/>
          <p:cNvPicPr>
            <a:picLocks noChangeAspect="1"/>
          </p:cNvPicPr>
          <p:nvPr/>
        </p:nvPicPr>
        <p:blipFill rotWithShape="1">
          <a:blip r:embed="rId12" cstate="print">
            <a:extLst>
              <a:ext uri="{28A0092B-C50C-407E-A947-70E740481C1C}">
                <a14:useLocalDpi xmlns:a14="http://schemas.microsoft.com/office/drawing/2010/main" xmlns="" val="0"/>
              </a:ext>
            </a:extLst>
          </a:blip>
          <a:srcRect l="1" r="60284"/>
          <a:stretch/>
        </p:blipFill>
        <p:spPr>
          <a:xfrm flipH="1">
            <a:off x="7117803" y="4641425"/>
            <a:ext cx="1755338" cy="1529999"/>
          </a:xfrm>
          <a:prstGeom prst="rect">
            <a:avLst/>
          </a:prstGeom>
        </p:spPr>
      </p:pic>
      <p:pic>
        <p:nvPicPr>
          <p:cNvPr id="18" name="Picture 17"/>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rot="417837">
            <a:off x="6607411" y="78612"/>
            <a:ext cx="2199030" cy="1234044"/>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rot="20071179">
            <a:off x="9706646" y="4779437"/>
            <a:ext cx="2202347" cy="1474249"/>
          </a:xfrm>
          <a:prstGeom prst="rect">
            <a:avLst/>
          </a:prstGeom>
        </p:spPr>
      </p:pic>
    </p:spTree>
    <p:extLst>
      <p:ext uri="{BB962C8B-B14F-4D97-AF65-F5344CB8AC3E}">
        <p14:creationId xmlns:p14="http://schemas.microsoft.com/office/powerpoint/2010/main" xmlns="" val="49991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Metals</a:t>
            </a:r>
            <a:endParaRPr lang="en-US" sz="3600" b="1" dirty="0"/>
          </a:p>
        </p:txBody>
      </p:sp>
      <p:sp>
        <p:nvSpPr>
          <p:cNvPr id="5" name="TextBox 4"/>
          <p:cNvSpPr txBox="1"/>
          <p:nvPr/>
        </p:nvSpPr>
        <p:spPr>
          <a:xfrm>
            <a:off x="1147985" y="664882"/>
            <a:ext cx="9896030" cy="6001643"/>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sz="2400" dirty="0" smtClean="0"/>
              <a:t>The simplest metals are the alkali metals with one valence electrons such as Na, K, Li etc.</a:t>
            </a:r>
          </a:p>
          <a:p>
            <a:pPr marL="285750" indent="-285750" algn="just">
              <a:buFont typeface="Wingdings" panose="05000000000000000000" pitchFamily="2" charset="2"/>
              <a:buChar char="ü"/>
            </a:pPr>
            <a:r>
              <a:rPr lang="en-US" sz="2400" dirty="0" smtClean="0"/>
              <a:t>The electronic configuration of sodium is Na- </a:t>
            </a:r>
            <a:r>
              <a:rPr lang="en-US" sz="2400" b="1" dirty="0" smtClean="0"/>
              <a:t>1s</a:t>
            </a:r>
            <a:r>
              <a:rPr lang="en-US" sz="2400" b="1" baseline="30000" dirty="0" smtClean="0"/>
              <a:t>2</a:t>
            </a:r>
            <a:r>
              <a:rPr lang="en-US" sz="2400" b="1" dirty="0" smtClean="0"/>
              <a:t> 2s</a:t>
            </a:r>
            <a:r>
              <a:rPr lang="en-US" sz="2400" b="1" baseline="30000" dirty="0" smtClean="0"/>
              <a:t>2</a:t>
            </a:r>
            <a:r>
              <a:rPr lang="en-US" sz="2400" b="1" dirty="0" smtClean="0"/>
              <a:t> 2p</a:t>
            </a:r>
            <a:r>
              <a:rPr lang="en-US" sz="2400" b="1" baseline="30000" dirty="0" smtClean="0"/>
              <a:t>6</a:t>
            </a:r>
            <a:r>
              <a:rPr lang="en-US" sz="2400" b="1" dirty="0" smtClean="0"/>
              <a:t> 3s</a:t>
            </a:r>
            <a:r>
              <a:rPr lang="en-US" sz="2400" b="1" baseline="30000" dirty="0" smtClean="0"/>
              <a:t>1</a:t>
            </a:r>
            <a:r>
              <a:rPr lang="en-US" sz="2400" dirty="0" smtClean="0"/>
              <a:t>.</a:t>
            </a:r>
          </a:p>
          <a:p>
            <a:pPr marL="285750" indent="-285750" algn="just">
              <a:buFont typeface="Wingdings" panose="05000000000000000000" pitchFamily="2" charset="2"/>
              <a:buChar char="ü"/>
            </a:pPr>
            <a:r>
              <a:rPr lang="en-US" sz="2400" dirty="0" smtClean="0"/>
              <a:t>The last electron behaves as a conduction electrons in metal which is also called the free electron.</a:t>
            </a:r>
          </a:p>
          <a:p>
            <a:pPr marL="285750" indent="-285750" algn="just">
              <a:buFont typeface="Wingdings" panose="05000000000000000000" pitchFamily="2" charset="2"/>
              <a:buChar char="ü"/>
            </a:pPr>
            <a:r>
              <a:rPr lang="en-US" sz="2400" dirty="0" smtClean="0"/>
              <a:t>The free electron behaves like the molecules in a perfect gas and are called free electron gas.  </a:t>
            </a:r>
          </a:p>
          <a:p>
            <a:pPr marL="285750" indent="-285750" algn="just">
              <a:buFont typeface="Wingdings" panose="05000000000000000000" pitchFamily="2" charset="2"/>
              <a:buChar char="ü"/>
            </a:pPr>
            <a:r>
              <a:rPr lang="en-US" sz="2400" dirty="0" smtClean="0"/>
              <a:t> The free electron theory considers the force between the conduction electrons and the ion cores are neglected so that the total energy of the electron is all kinetic and the potential energy is taken to be zero. Therefore the motion of the electrons within the metal is free because there are no collisions, similar to the molecules of an ideal gas. </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smtClean="0"/>
              <a:t>It was believed that  many physical properties of metals including electrical and thermal conductivities can be understood by considering free electron model. The works of Lorentz and </a:t>
            </a:r>
            <a:r>
              <a:rPr lang="en-US" sz="2400" dirty="0" err="1" smtClean="0"/>
              <a:t>Drude</a:t>
            </a:r>
            <a:r>
              <a:rPr lang="en-US" sz="2400" dirty="0" smtClean="0"/>
              <a:t> are important to cite here.</a:t>
            </a:r>
            <a:endParaRPr lang="en-US" sz="2400" dirty="0"/>
          </a:p>
        </p:txBody>
      </p:sp>
      <p:sp>
        <p:nvSpPr>
          <p:cNvPr id="6" name="Rectangle 5"/>
          <p:cNvSpPr/>
          <p:nvPr/>
        </p:nvSpPr>
        <p:spPr>
          <a:xfrm>
            <a:off x="1724297" y="5112322"/>
            <a:ext cx="8530046" cy="369332"/>
          </a:xfrm>
          <a:prstGeom prst="rect">
            <a:avLst/>
          </a:prstGeom>
        </p:spPr>
        <p:txBody>
          <a:bodyPr wrap="square">
            <a:spAutoFit/>
          </a:bodyPr>
          <a:lstStyle/>
          <a:p>
            <a:r>
              <a:rPr lang="en-US" u="sng" dirty="0" smtClean="0">
                <a:solidFill>
                  <a:srgbClr val="FF0000"/>
                </a:solidFill>
                <a:hlinkClick r:id="rId2"/>
              </a:rPr>
              <a:t>Free electron theory    https://www.youtube.com/watch?v=ttdtdLfn9HU</a:t>
            </a:r>
            <a:endParaRPr lang="en-US" dirty="0">
              <a:solidFill>
                <a:srgbClr val="FF0000"/>
              </a:solidFill>
            </a:endParaRPr>
          </a:p>
        </p:txBody>
      </p:sp>
    </p:spTree>
    <p:extLst>
      <p:ext uri="{BB962C8B-B14F-4D97-AF65-F5344CB8AC3E}">
        <p14:creationId xmlns:p14="http://schemas.microsoft.com/office/powerpoint/2010/main" xmlns="" val="2956324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Properties of Metals</a:t>
            </a:r>
            <a:endParaRPr lang="en-US" sz="3600" b="1" dirty="0"/>
          </a:p>
        </p:txBody>
      </p:sp>
      <mc:AlternateContent xmlns:mc="http://schemas.openxmlformats.org/markup-compatibility/2006">
        <mc:Choice xmlns:a14="http://schemas.microsoft.com/office/drawing/2010/main" xmlns="" Requires="a14">
          <p:sp>
            <p:nvSpPr>
              <p:cNvPr id="5" name="TextBox 4"/>
              <p:cNvSpPr txBox="1"/>
              <p:nvPr/>
            </p:nvSpPr>
            <p:spPr>
              <a:xfrm>
                <a:off x="419100" y="742950"/>
                <a:ext cx="6848475" cy="5943615"/>
              </a:xfrm>
              <a:prstGeom prst="rect">
                <a:avLst/>
              </a:prstGeom>
              <a:noFill/>
              <a:ln w="22225">
                <a:solidFill>
                  <a:schemeClr val="tx1"/>
                </a:solidFill>
              </a:ln>
            </p:spPr>
            <p:txBody>
              <a:bodyPr wrap="square" rtlCol="0">
                <a:spAutoFit/>
              </a:bodyPr>
              <a:lstStyle/>
              <a:p>
                <a:pPr marL="285750" indent="-285750" algn="just">
                  <a:buFont typeface="Wingdings" panose="05000000000000000000" pitchFamily="2" charset="2"/>
                  <a:buChar char="ü"/>
                </a:pPr>
                <a:r>
                  <a:rPr lang="en-US" sz="2000" dirty="0" smtClean="0"/>
                  <a:t>Metals obey ohm’s law which says that in steady state the current density is proportional to the applied electric field strength E, i.e.</a:t>
                </a:r>
              </a:p>
              <a:p>
                <a:pPr algn="just"/>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oMath>
                  </m:oMathPara>
                </a14:m>
                <a:endParaRPr lang="en-US" sz="2000" dirty="0" smtClean="0"/>
              </a:p>
              <a:p>
                <a:pPr algn="just"/>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𝑱</m:t>
                      </m:r>
                      <m:r>
                        <a:rPr lang="en-US" sz="2000" b="0" i="1" smtClean="0">
                          <a:latin typeface="Cambria Math" panose="02040503050406030204" pitchFamily="18" charset="0"/>
                        </a:rPr>
                        <m:t>=</m:t>
                      </m:r>
                      <m:r>
                        <a:rPr lang="en-US" sz="2000" b="0" i="1" smtClean="0">
                          <a:latin typeface="Cambria Math" panose="02040503050406030204" pitchFamily="18" charset="0"/>
                        </a:rPr>
                        <m:t>𝜎</m:t>
                      </m:r>
                      <m:r>
                        <a:rPr lang="en-US" sz="2000" b="1" i="1" smtClean="0">
                          <a:latin typeface="Cambria Math" panose="02040503050406030204" pitchFamily="18" charset="0"/>
                        </a:rPr>
                        <m:t>𝑬</m:t>
                      </m:r>
                    </m:oMath>
                  </m:oMathPara>
                </a14:m>
                <a:endParaRPr lang="en-US" sz="2000" b="1" dirty="0" smtClean="0"/>
              </a:p>
              <a:p>
                <a:pPr algn="just"/>
                <a:r>
                  <a:rPr lang="en-US" sz="2000" dirty="0"/>
                  <a:t/>
                </a:r>
                <a:r>
                  <a:rPr lang="en-US" sz="2000" dirty="0" smtClean="0"/>
                  <a:t>    Here </a:t>
                </a:r>
                <a14:m>
                  <m:oMath xmlns:m="http://schemas.openxmlformats.org/officeDocument/2006/math">
                    <m:r>
                      <a:rPr lang="en-US" sz="2000" b="0" i="1" smtClean="0">
                        <a:latin typeface="Cambria Math" panose="02040503050406030204" pitchFamily="18" charset="0"/>
                      </a:rPr>
                      <m:t>𝜎</m:t>
                    </m:r>
                  </m:oMath>
                </a14:m>
                <a:r>
                  <a:rPr lang="en-US" sz="2000" dirty="0" smtClean="0"/>
                  <a:t> is defined as the electrical conductivity of the medium.</a:t>
                </a:r>
              </a:p>
              <a:p>
                <a:pPr algn="just"/>
                <a:endParaRPr lang="en-US" sz="2000" dirty="0"/>
              </a:p>
              <a:p>
                <a:pPr marL="285750" indent="-285750" algn="just">
                  <a:buFont typeface="Wingdings" panose="05000000000000000000" pitchFamily="2" charset="2"/>
                  <a:buChar char="ü"/>
                </a:pPr>
                <a:r>
                  <a:rPr lang="en-US" sz="2000" dirty="0" smtClean="0"/>
                  <a:t>Metals possesses high electrical and thermal conductivities. </a:t>
                </a:r>
              </a:p>
              <a:p>
                <a:pPr marL="285750" indent="-285750" algn="just">
                  <a:buFont typeface="Wingdings" panose="05000000000000000000" pitchFamily="2" charset="2"/>
                  <a:buChar char="ü"/>
                </a:pPr>
                <a:r>
                  <a:rPr lang="en-US" sz="2000" dirty="0" smtClean="0"/>
                  <a:t>At low temperature, the resistivity </a:t>
                </a:r>
                <a14:m>
                  <m:oMath xmlns:m="http://schemas.openxmlformats.org/officeDocument/2006/math">
                    <m:r>
                      <a:rPr lang="en-US" sz="2000" b="0" i="1" smtClean="0">
                        <a:latin typeface="Cambria Math" panose="02040503050406030204" pitchFamily="18" charset="0"/>
                      </a:rPr>
                      <m:t>𝜌</m:t>
                    </m:r>
                  </m:oMath>
                </a14:m>
                <a:r>
                  <a:rPr lang="en-US" sz="2000" dirty="0" smtClean="0"/>
                  <a:t> is proportional to the fifth power of absolute temperature i.e.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𝑇</m:t>
                        </m:r>
                      </m:e>
                      <m:sup>
                        <m:r>
                          <a:rPr lang="en-US" sz="2000" b="0" i="1" smtClean="0">
                            <a:latin typeface="Cambria Math" panose="02040503050406030204" pitchFamily="18" charset="0"/>
                            <a:ea typeface="Cambria Math" panose="02040503050406030204" pitchFamily="18" charset="0"/>
                          </a:rPr>
                          <m:t>5</m:t>
                        </m:r>
                      </m:sup>
                    </m:sSup>
                    <m:r>
                      <a:rPr lang="en-US" sz="2000" b="0" i="1" smtClean="0">
                        <a:latin typeface="Cambria Math" panose="02040503050406030204" pitchFamily="18" charset="0"/>
                        <a:ea typeface="Cambria Math" panose="02040503050406030204" pitchFamily="18" charset="0"/>
                      </a:rPr>
                      <m:t> </m:t>
                    </m:r>
                  </m:oMath>
                </a14:m>
                <a:r>
                  <a:rPr lang="en-US" sz="2000" dirty="0" smtClean="0"/>
                  <a:t>where,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=1/</m:t>
                    </m:r>
                    <m:r>
                      <a:rPr lang="en-US" sz="2000" b="0" i="1" smtClean="0">
                        <a:latin typeface="Cambria Math" panose="02040503050406030204" pitchFamily="18" charset="0"/>
                      </a:rPr>
                      <m:t>𝜎</m:t>
                    </m:r>
                  </m:oMath>
                </a14:m>
                <a:r>
                  <a:rPr lang="en-US" sz="2000" dirty="0" smtClean="0"/>
                  <a:t/>
                </a:r>
              </a:p>
              <a:p>
                <a:pPr marL="285750" indent="-285750" algn="just">
                  <a:buFont typeface="Wingdings" panose="05000000000000000000" pitchFamily="2" charset="2"/>
                  <a:buChar char="ü"/>
                </a:pPr>
                <a:r>
                  <a:rPr lang="en-US" sz="2000" dirty="0" smtClean="0"/>
                  <a:t>The resistance of the metals increases with the rise in temperature. i.e. they have positive temperature coefficient. The resistance of certain metals vanishes at absolute zero and they exhibit the phenomenon of superconductivity.  </a:t>
                </a:r>
              </a:p>
              <a:p>
                <a:pPr marL="285750" indent="-285750" algn="just">
                  <a:buFont typeface="Wingdings" panose="05000000000000000000" pitchFamily="2" charset="2"/>
                  <a:buChar char="ü"/>
                </a:pPr>
                <a:r>
                  <a:rPr lang="en-US" sz="2000" dirty="0" smtClean="0"/>
                  <a:t> The resistivity is inversely proportional to the pressure for most of the metals i.e.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=1/</m:t>
                    </m:r>
                    <m:r>
                      <a:rPr lang="en-US" sz="2000" b="0" i="1" smtClean="0">
                        <a:latin typeface="Cambria Math" panose="02040503050406030204" pitchFamily="18" charset="0"/>
                      </a:rPr>
                      <m:t>𝑃</m:t>
                    </m:r>
                  </m:oMath>
                </a14:m>
                <a:r>
                  <a:rPr lang="en-US" sz="2000" dirty="0" smtClean="0"/>
                  <a:t>.</a:t>
                </a:r>
              </a:p>
              <a:p>
                <a:pPr algn="just"/>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419100" y="742950"/>
                <a:ext cx="6848475" cy="5943615"/>
              </a:xfrm>
              <a:prstGeom prst="rect">
                <a:avLst/>
              </a:prstGeom>
              <a:blipFill rotWithShape="0">
                <a:blip r:embed="rId2"/>
                <a:stretch>
                  <a:fillRect l="-799" t="-409" r="-710"/>
                </a:stretch>
              </a:blipFill>
              <a:ln w="2222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7410450" y="1714500"/>
                <a:ext cx="4629150" cy="3437864"/>
              </a:xfrm>
              <a:prstGeom prst="rect">
                <a:avLst/>
              </a:prstGeom>
              <a:noFill/>
              <a:ln w="19050">
                <a:solidFill>
                  <a:schemeClr val="tx1"/>
                </a:solidFill>
              </a:ln>
            </p:spPr>
            <p:txBody>
              <a:bodyPr wrap="square" rtlCol="0">
                <a:spAutoFit/>
              </a:bodyPr>
              <a:lstStyle/>
              <a:p>
                <a:pPr algn="just"/>
                <a:r>
                  <a:rPr lang="en-US" sz="2400" b="1" dirty="0" smtClean="0">
                    <a:solidFill>
                      <a:srgbClr val="FF0000"/>
                    </a:solidFill>
                  </a:rPr>
                  <a:t>Wiedemann and Franz law:</a:t>
                </a:r>
              </a:p>
              <a:p>
                <a:pPr algn="just"/>
                <a:endParaRPr lang="en-US" dirty="0" smtClean="0"/>
              </a:p>
              <a:p>
                <a:pPr algn="just"/>
                <a:r>
                  <a:rPr lang="en-US" dirty="0" smtClean="0"/>
                  <a:t>The law states that, for metals, the ratio of thermal and electrical conductivities is directly proportional to the absolute temperature.</a:t>
                </a:r>
              </a:p>
              <a:p>
                <a:pPr algn="just"/>
                <a:endParaRPr lang="en-US" dirty="0"/>
              </a:p>
              <a:p>
                <a:pPr algn="just"/>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𝜎</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m:oMathPara>
                </a14:m>
                <a:endParaRPr lang="en-US" dirty="0" smtClean="0"/>
              </a:p>
              <a:p>
                <a:pPr algn="just"/>
                <a:r>
                  <a:rPr lang="en-US" dirty="0" smtClean="0"/>
                  <a:t>Or,</a:t>
                </a:r>
              </a:p>
              <a:p>
                <a:pPr algn="just"/>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𝜎</m:t>
                          </m:r>
                          <m:r>
                            <a:rPr lang="en-US" b="0" i="1" smtClean="0">
                              <a:latin typeface="Cambria Math" panose="02040503050406030204" pitchFamily="18" charset="0"/>
                            </a:rPr>
                            <m:t>𝑇</m:t>
                          </m:r>
                        </m:den>
                      </m:f>
                      <m:r>
                        <a:rPr lang="en-US" b="0" i="1" smtClean="0">
                          <a:latin typeface="Cambria Math" panose="02040503050406030204" pitchFamily="18" charset="0"/>
                        </a:rPr>
                        <m:t>=</m:t>
                      </m:r>
                      <m:r>
                        <m:rPr>
                          <m:sty m:val="p"/>
                        </m:rPr>
                        <a:rPr lang="en-US" b="0" i="0" smtClean="0">
                          <a:latin typeface="Cambria Math" panose="02040503050406030204" pitchFamily="18" charset="0"/>
                        </a:rPr>
                        <m:t>constant</m:t>
                      </m:r>
                    </m:oMath>
                  </m:oMathPara>
                </a14:m>
                <a:endParaRPr lang="en-US" dirty="0" smtClean="0"/>
              </a:p>
              <a:p>
                <a:pPr algn="just"/>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410450" y="1714500"/>
                <a:ext cx="4629150" cy="3437864"/>
              </a:xfrm>
              <a:prstGeom prst="rect">
                <a:avLst/>
              </a:prstGeom>
              <a:blipFill rotWithShape="0">
                <a:blip r:embed="rId3"/>
                <a:stretch>
                  <a:fillRect l="-1969" t="-1235" r="-787"/>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xmlns="" val="3331110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754" y="1347237"/>
            <a:ext cx="11874138" cy="4302628"/>
          </a:xfrm>
          <a:prstGeom prst="rect">
            <a:avLst/>
          </a:prstGeom>
        </p:spPr>
      </p:pic>
      <p:sp>
        <p:nvSpPr>
          <p:cNvPr id="5" name="Rectangle 4"/>
          <p:cNvSpPr/>
          <p:nvPr/>
        </p:nvSpPr>
        <p:spPr>
          <a:xfrm>
            <a:off x="0" y="30571"/>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a:t>Comparison of bonds</a:t>
            </a:r>
            <a:endParaRPr lang="en-US" sz="3600" b="1" dirty="0"/>
          </a:p>
        </p:txBody>
      </p:sp>
    </p:spTree>
    <p:extLst>
      <p:ext uri="{BB962C8B-B14F-4D97-AF65-F5344CB8AC3E}">
        <p14:creationId xmlns:p14="http://schemas.microsoft.com/office/powerpoint/2010/main" xmlns="" val="4028369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29194" y="1120231"/>
                <a:ext cx="10617926" cy="4744992"/>
              </a:xfrm>
            </p:spPr>
            <p:txBody>
              <a:bodyPr>
                <a:normAutofit fontScale="77500" lnSpcReduction="20000"/>
              </a:bodyPr>
              <a:lstStyle/>
              <a:p>
                <a:pPr>
                  <a:buFont typeface="Wingdings" panose="05000000000000000000" pitchFamily="2" charset="2"/>
                  <a:buChar char="Ø"/>
                </a:pPr>
                <a:r>
                  <a:rPr lang="en-US" dirty="0" smtClean="0"/>
                  <a:t>1900, </a:t>
                </a:r>
                <a:r>
                  <a:rPr lang="en-US" dirty="0" err="1" smtClean="0"/>
                  <a:t>Drude</a:t>
                </a:r>
                <a:r>
                  <a:rPr lang="en-US" dirty="0" smtClean="0"/>
                  <a:t> explained electrical and thermal conductivity of </a:t>
                </a:r>
                <a:r>
                  <a:rPr lang="en-US" dirty="0" smtClean="0">
                    <a:solidFill>
                      <a:srgbClr val="FF0000"/>
                    </a:solidFill>
                  </a:rPr>
                  <a:t>metals</a:t>
                </a:r>
                <a:r>
                  <a:rPr lang="en-US" dirty="0" smtClean="0"/>
                  <a:t> using the concept of </a:t>
                </a:r>
                <a:r>
                  <a:rPr lang="en-US" dirty="0" smtClean="0">
                    <a:solidFill>
                      <a:srgbClr val="FF0000"/>
                    </a:solidFill>
                  </a:rPr>
                  <a:t>mobile free electrons</a:t>
                </a:r>
                <a:r>
                  <a:rPr lang="en-US" dirty="0" smtClean="0"/>
                  <a:t>.</a:t>
                </a:r>
              </a:p>
              <a:p>
                <a:pPr>
                  <a:buFont typeface="Wingdings" panose="05000000000000000000" pitchFamily="2" charset="2"/>
                  <a:buChar char="Ø"/>
                </a:pPr>
                <a:r>
                  <a:rPr lang="en-US" dirty="0" smtClean="0"/>
                  <a:t>Later, </a:t>
                </a:r>
                <a:r>
                  <a:rPr lang="en-US" dirty="0" err="1" smtClean="0"/>
                  <a:t>Drude</a:t>
                </a:r>
                <a:r>
                  <a:rPr lang="en-US" dirty="0" smtClean="0"/>
                  <a:t> and Lorentz proposed the </a:t>
                </a:r>
                <a:r>
                  <a:rPr lang="en-US" dirty="0" smtClean="0">
                    <a:solidFill>
                      <a:srgbClr val="FF0000"/>
                    </a:solidFill>
                  </a:rPr>
                  <a:t>free electron theory (Lorentz-</a:t>
                </a:r>
                <a:r>
                  <a:rPr lang="en-US" dirty="0" err="1" smtClean="0">
                    <a:solidFill>
                      <a:srgbClr val="FF0000"/>
                    </a:solidFill>
                  </a:rPr>
                  <a:t>Drude</a:t>
                </a:r>
                <a:r>
                  <a:rPr lang="en-US" dirty="0" smtClean="0">
                    <a:solidFill>
                      <a:srgbClr val="FF0000"/>
                    </a:solidFill>
                  </a:rPr>
                  <a:t> theory). </a:t>
                </a:r>
              </a:p>
              <a:p>
                <a:pPr>
                  <a:buFont typeface="Wingdings" panose="05000000000000000000" pitchFamily="2" charset="2"/>
                  <a:buChar char="Ø"/>
                </a:pPr>
                <a:endParaRPr lang="en-US" dirty="0">
                  <a:solidFill>
                    <a:srgbClr val="FF0000"/>
                  </a:solidFill>
                </a:endParaRPr>
              </a:p>
              <a:p>
                <a:pPr marL="0" indent="0">
                  <a:buNone/>
                </a:pPr>
                <a:r>
                  <a:rPr lang="en-US" dirty="0" smtClean="0"/>
                  <a:t>The assumptions of free electron theory are:</a:t>
                </a:r>
              </a:p>
              <a:p>
                <a:r>
                  <a:rPr lang="en-US" dirty="0" smtClean="0"/>
                  <a:t>Metal consists of ion cores (nucleus and core electrons).</a:t>
                </a:r>
              </a:p>
              <a:p>
                <a:r>
                  <a:rPr lang="en-US" dirty="0" smtClean="0"/>
                  <a:t>The free (valence) </a:t>
                </a:r>
                <a:r>
                  <a:rPr lang="en-US" dirty="0"/>
                  <a:t>electrons in a metal </a:t>
                </a:r>
                <a:r>
                  <a:rPr lang="en-US" dirty="0" smtClean="0"/>
                  <a:t>are </a:t>
                </a:r>
                <a:r>
                  <a:rPr lang="en-US" dirty="0"/>
                  <a:t>treated as an ideal gas of free particles.</a:t>
                </a:r>
              </a:p>
              <a:p>
                <a:r>
                  <a:rPr lang="en-US" dirty="0" smtClean="0"/>
                  <a:t>The valence electrons surround the ion core and are </a:t>
                </a:r>
                <a:r>
                  <a:rPr lang="en-US" dirty="0" smtClean="0">
                    <a:solidFill>
                      <a:srgbClr val="FF0000"/>
                    </a:solidFill>
                  </a:rPr>
                  <a:t>free to move within the metal</a:t>
                </a:r>
                <a:r>
                  <a:rPr lang="en-US" dirty="0"/>
                  <a:t/>
                </a:r>
                <a:r>
                  <a:rPr lang="en-US" dirty="0" smtClean="0"/>
                  <a:t>and consequently responsible for the conductivity.</a:t>
                </a:r>
              </a:p>
              <a:p>
                <a:endParaRPr lang="en-US" dirty="0" smtClean="0"/>
              </a:p>
              <a:p>
                <a:r>
                  <a:rPr lang="en-US" dirty="0" smtClean="0"/>
                  <a:t>The electrons obey Maxwell-Boltzmann statistics: the </a:t>
                </a:r>
                <a:r>
                  <a:rPr lang="en-US" dirty="0"/>
                  <a:t>free electrons </a:t>
                </a:r>
                <a:r>
                  <a:rPr lang="en-US" dirty="0" smtClean="0"/>
                  <a:t>are </a:t>
                </a:r>
                <a:r>
                  <a:rPr lang="en-US" dirty="0"/>
                  <a:t>in </a:t>
                </a:r>
                <a:r>
                  <a:rPr lang="en-US" dirty="0" smtClean="0"/>
                  <a:t>thermal</a:t>
                </a:r>
              </a:p>
              <a:p>
                <a:r>
                  <a:rPr lang="en-US" dirty="0" smtClean="0"/>
                  <a:t/>
                </a:r>
                <a:r>
                  <a:rPr lang="en-US" dirty="0"/>
                  <a:t>equilibrium with a Maxwell-Boltzmann velocity </a:t>
                </a:r>
                <a:r>
                  <a:rPr lang="en-US" dirty="0" smtClean="0"/>
                  <a:t>distribution =&gt;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𝑟𝑚𝑠</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num>
                          <m:den>
                            <m:r>
                              <a:rPr lang="en-US" b="0" i="1" smtClean="0">
                                <a:latin typeface="Cambria Math" panose="02040503050406030204" pitchFamily="18" charset="0"/>
                              </a:rPr>
                              <m:t>𝑚</m:t>
                            </m:r>
                          </m:den>
                        </m:f>
                      </m:e>
                    </m:ra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9194" y="1120231"/>
                <a:ext cx="10617926" cy="4744992"/>
              </a:xfrm>
              <a:blipFill>
                <a:blip r:embed="rId2"/>
                <a:stretch>
                  <a:fillRect l="-746" t="-2699"/>
                </a:stretch>
              </a:blipFill>
            </p:spPr>
            <p:txBody>
              <a:bodyPr/>
              <a:lstStyle/>
              <a:p>
                <a:r>
                  <a:rPr lang="en-IN" dirty="0" smtClean="0">
                    <a:noFill/>
                  </a:rPr>
                  <a:t> </a:t>
                </a:r>
                <a:endParaRPr lang="en-IN" dirty="0">
                  <a:noFill/>
                </a:endParaRPr>
              </a:p>
            </p:txBody>
          </p:sp>
        </mc:Fallback>
      </mc:AlternateContent>
      <p:sp>
        <p:nvSpPr>
          <p:cNvPr id="4" name="Date Placeholder 3"/>
          <p:cNvSpPr>
            <a:spLocks noGrp="1"/>
          </p:cNvSpPr>
          <p:nvPr>
            <p:ph type="dt" sz="half" idx="10"/>
          </p:nvPr>
        </p:nvSpPr>
        <p:spPr/>
        <p:txBody>
          <a:bodyPr/>
          <a:lstStyle/>
          <a:p>
            <a:fld id="{144E169B-0B62-4CF1-913D-310382D13FF4}" type="datetime4">
              <a:rPr lang="en-US" smtClean="0"/>
              <a:pPr/>
              <a:t>May 1, 2021</a:t>
            </a:fld>
            <a:endParaRPr lang="en-US"/>
          </a:p>
        </p:txBody>
      </p:sp>
      <p:sp>
        <p:nvSpPr>
          <p:cNvPr id="5" name="Footer Placeholder 4"/>
          <p:cNvSpPr>
            <a:spLocks noGrp="1"/>
          </p:cNvSpPr>
          <p:nvPr>
            <p:ph type="ftr" sz="quarter" idx="11"/>
          </p:nvPr>
        </p:nvSpPr>
        <p:spPr/>
        <p:txBody>
          <a:bodyPr/>
          <a:lstStyle/>
          <a:p>
            <a:r>
              <a:rPr lang="en-US" smtClean="0"/>
              <a:t>PHY109 (ENGINEERING PHYSICS)</a:t>
            </a:r>
            <a:endParaRPr lang="en-US"/>
          </a:p>
        </p:txBody>
      </p:sp>
      <p:sp>
        <p:nvSpPr>
          <p:cNvPr id="6" name="Slide Number Placeholder 5"/>
          <p:cNvSpPr>
            <a:spLocks noGrp="1"/>
          </p:cNvSpPr>
          <p:nvPr>
            <p:ph type="sldNum" sz="quarter" idx="12"/>
          </p:nvPr>
        </p:nvSpPr>
        <p:spPr/>
        <p:txBody>
          <a:bodyPr/>
          <a:lstStyle/>
          <a:p>
            <a:fld id="{3D598920-2B51-4F06-9942-02D9C7F51B4E}" type="slidenum">
              <a:rPr lang="en-US" smtClean="0"/>
              <a:pPr/>
              <a:t>7</a:t>
            </a:fld>
            <a:endParaRPr lang="en-US"/>
          </a:p>
        </p:txBody>
      </p:sp>
      <p:sp>
        <p:nvSpPr>
          <p:cNvPr id="7" name="Rectangle 6"/>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t>Classical </a:t>
            </a:r>
            <a:r>
              <a:rPr lang="en-US" sz="3600" b="1" dirty="0" smtClean="0"/>
              <a:t>Picture and Lorentz-</a:t>
            </a:r>
            <a:r>
              <a:rPr lang="en-US" sz="3600" b="1" dirty="0" err="1" smtClean="0"/>
              <a:t>Drude</a:t>
            </a:r>
            <a:r>
              <a:rPr lang="en-US" sz="3600" b="1" dirty="0" smtClean="0"/>
              <a:t> Model</a:t>
            </a:r>
            <a:endParaRPr lang="en-US" sz="3600" b="1" dirty="0"/>
          </a:p>
        </p:txBody>
      </p:sp>
      <p:sp>
        <p:nvSpPr>
          <p:cNvPr id="8" name="Rectangle 7"/>
          <p:cNvSpPr/>
          <p:nvPr/>
        </p:nvSpPr>
        <p:spPr>
          <a:xfrm>
            <a:off x="2655373" y="5804654"/>
            <a:ext cx="4895699" cy="646331"/>
          </a:xfrm>
          <a:prstGeom prst="rect">
            <a:avLst/>
          </a:prstGeom>
        </p:spPr>
        <p:txBody>
          <a:bodyPr wrap="none">
            <a:spAutoFit/>
          </a:bodyPr>
          <a:lstStyle/>
          <a:p>
            <a:r>
              <a:rPr lang="en-US" u="sng" dirty="0" smtClean="0">
                <a:hlinkClick r:id="rId3"/>
              </a:rPr>
              <a:t>Maxwell </a:t>
            </a:r>
            <a:r>
              <a:rPr lang="en-US" u="sng" dirty="0" err="1" smtClean="0">
                <a:hlinkClick r:id="rId3"/>
              </a:rPr>
              <a:t>boltzmann</a:t>
            </a:r>
            <a:r>
              <a:rPr lang="en-US" u="sng" dirty="0" smtClean="0">
                <a:hlinkClick r:id="rId3"/>
              </a:rPr>
              <a:t> statistics</a:t>
            </a:r>
          </a:p>
          <a:p>
            <a:r>
              <a:rPr lang="en-US" u="sng" dirty="0" smtClean="0">
                <a:hlinkClick r:id="rId3"/>
              </a:rPr>
              <a:t>https://www.youtube.com/watch?v=xQ9D4Jz95-A</a:t>
            </a:r>
            <a:endParaRPr lang="en-US" dirty="0"/>
          </a:p>
        </p:txBody>
      </p:sp>
    </p:spTree>
    <p:extLst>
      <p:ext uri="{BB962C8B-B14F-4D97-AF65-F5344CB8AC3E}">
        <p14:creationId xmlns:p14="http://schemas.microsoft.com/office/powerpoint/2010/main" xmlns="" val="233097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8537" y="600617"/>
            <a:ext cx="9562012" cy="6081362"/>
          </a:xfrm>
          <a:prstGeom prst="rect">
            <a:avLst/>
          </a:prstGeom>
        </p:spPr>
      </p:pic>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Ohm’s Law</a:t>
            </a:r>
            <a:endParaRPr lang="en-US" sz="3600" b="1" dirty="0"/>
          </a:p>
        </p:txBody>
      </p:sp>
    </p:spTree>
    <p:extLst>
      <p:ext uri="{BB962C8B-B14F-4D97-AF65-F5344CB8AC3E}">
        <p14:creationId xmlns:p14="http://schemas.microsoft.com/office/powerpoint/2010/main" xmlns="" val="406880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1002665"/>
            <a:ext cx="10515600" cy="4351338"/>
          </a:xfrm>
        </p:spPr>
        <p:txBody>
          <a:bodyPr>
            <a:normAutofit/>
          </a:bodyPr>
          <a:lstStyle/>
          <a:p>
            <a:pPr algn="just"/>
            <a:r>
              <a:rPr lang="en-IN" dirty="0"/>
              <a:t>We begin by assuming that </a:t>
            </a:r>
            <a:endParaRPr lang="en-IN" dirty="0" smtClean="0"/>
          </a:p>
          <a:p>
            <a:pPr algn="just"/>
            <a:r>
              <a:rPr lang="en-IN" dirty="0" smtClean="0">
                <a:solidFill>
                  <a:srgbClr val="C00000"/>
                </a:solidFill>
              </a:rPr>
              <a:t>the </a:t>
            </a:r>
            <a:r>
              <a:rPr lang="en-IN" dirty="0">
                <a:solidFill>
                  <a:srgbClr val="C00000"/>
                </a:solidFill>
              </a:rPr>
              <a:t>free electrons in a metal, like the molecules in a gas</a:t>
            </a:r>
            <a:r>
              <a:rPr lang="en-IN" dirty="0" smtClean="0">
                <a:solidFill>
                  <a:srgbClr val="C00000"/>
                </a:solidFill>
              </a:rPr>
              <a:t>, move </a:t>
            </a:r>
            <a:r>
              <a:rPr lang="en-IN" dirty="0">
                <a:solidFill>
                  <a:srgbClr val="C00000"/>
                </a:solidFill>
              </a:rPr>
              <a:t>in random directions and undergo frequent collisions. </a:t>
            </a:r>
            <a:endParaRPr lang="en-IN" dirty="0" smtClean="0">
              <a:solidFill>
                <a:srgbClr val="C00000"/>
              </a:solidFill>
            </a:endParaRPr>
          </a:p>
          <a:p>
            <a:pPr algn="just"/>
            <a:r>
              <a:rPr lang="en-IN" dirty="0" smtClean="0"/>
              <a:t>These </a:t>
            </a:r>
            <a:r>
              <a:rPr lang="en-IN" dirty="0"/>
              <a:t>collisions </a:t>
            </a:r>
            <a:r>
              <a:rPr lang="en-IN" dirty="0" smtClean="0"/>
              <a:t>are not billiard-ball collisions </a:t>
            </a:r>
            <a:r>
              <a:rPr lang="en-IN" dirty="0"/>
              <a:t>with other </a:t>
            </a:r>
            <a:r>
              <a:rPr lang="en-IN" dirty="0" smtClean="0"/>
              <a:t>electrons but represent the </a:t>
            </a:r>
            <a:r>
              <a:rPr lang="en-IN" dirty="0"/>
              <a:t>scattering </a:t>
            </a:r>
            <a:r>
              <a:rPr lang="en-IN" dirty="0" smtClean="0"/>
              <a:t>of Electron waves </a:t>
            </a:r>
            <a:r>
              <a:rPr lang="en-IN" dirty="0"/>
              <a:t>by </a:t>
            </a:r>
            <a:r>
              <a:rPr lang="en-IN" dirty="0" smtClean="0"/>
              <a:t>irregularities in </a:t>
            </a:r>
            <a:r>
              <a:rPr lang="en-IN" dirty="0"/>
              <a:t>the </a:t>
            </a:r>
            <a:r>
              <a:rPr lang="en-IN" dirty="0" smtClean="0"/>
              <a:t>crystal structure, both </a:t>
            </a:r>
            <a:r>
              <a:rPr lang="en-IN" dirty="0"/>
              <a:t>defects such as </a:t>
            </a:r>
            <a:r>
              <a:rPr lang="en-IN" dirty="0" smtClean="0"/>
              <a:t>impurity atoms and </a:t>
            </a:r>
            <a:r>
              <a:rPr lang="en-IN" dirty="0"/>
              <a:t>also atoms temporarily out of place as they vibrate. </a:t>
            </a:r>
            <a:endParaRPr lang="en-IN" dirty="0" smtClean="0"/>
          </a:p>
          <a:p>
            <a:pPr algn="just"/>
            <a:r>
              <a:rPr lang="en-IN" dirty="0" smtClean="0"/>
              <a:t>As </a:t>
            </a:r>
            <a:r>
              <a:rPr lang="en-IN" dirty="0"/>
              <a:t>we will see </a:t>
            </a:r>
            <a:r>
              <a:rPr lang="en-IN" dirty="0" smtClean="0"/>
              <a:t>later, the Atoms of </a:t>
            </a:r>
            <a:r>
              <a:rPr lang="en-IN" dirty="0"/>
              <a:t>a perfect </a:t>
            </a:r>
            <a:r>
              <a:rPr lang="en-IN" dirty="0" smtClean="0"/>
              <a:t>crystal lattice </a:t>
            </a:r>
            <a:r>
              <a:rPr lang="en-IN" dirty="0"/>
              <a:t>do not scatter </a:t>
            </a:r>
            <a:r>
              <a:rPr lang="en-IN" dirty="0" smtClean="0"/>
              <a:t>free Electron waves </a:t>
            </a:r>
            <a:r>
              <a:rPr lang="en-IN" dirty="0"/>
              <a:t>except under </a:t>
            </a:r>
            <a:r>
              <a:rPr lang="en-IN" dirty="0" smtClean="0"/>
              <a:t>certain specific </a:t>
            </a:r>
            <a:r>
              <a:rPr lang="en-IN" dirty="0"/>
              <a:t>circumstances</a:t>
            </a:r>
            <a:r>
              <a:rPr lang="en-IN" dirty="0" smtClean="0"/>
              <a:t>. </a:t>
            </a:r>
            <a:endParaRPr lang="en-IN" dirty="0"/>
          </a:p>
        </p:txBody>
      </p:sp>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t>Classical </a:t>
            </a:r>
            <a:r>
              <a:rPr lang="en-US" sz="3600" b="1" dirty="0" smtClean="0"/>
              <a:t>Picture and Lorentz-</a:t>
            </a:r>
            <a:r>
              <a:rPr lang="en-US" sz="3600" b="1" dirty="0" err="1" smtClean="0"/>
              <a:t>Drude</a:t>
            </a:r>
            <a:r>
              <a:rPr lang="en-US" sz="3600" b="1" dirty="0" smtClean="0"/>
              <a:t> Model</a:t>
            </a:r>
            <a:endParaRPr lang="en-US" sz="3600" b="1" dirty="0"/>
          </a:p>
        </p:txBody>
      </p:sp>
    </p:spTree>
    <p:extLst>
      <p:ext uri="{BB962C8B-B14F-4D97-AF65-F5344CB8AC3E}">
        <p14:creationId xmlns:p14="http://schemas.microsoft.com/office/powerpoint/2010/main" xmlns="" val="1572611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3353</TotalTime>
  <Words>769</Words>
  <Application>Microsoft Office PowerPoint</Application>
  <PresentationFormat>Custom</PresentationFormat>
  <Paragraphs>150</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Microsoft Equation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184</cp:revision>
  <dcterms:created xsi:type="dcterms:W3CDTF">2017-08-12T18:14:28Z</dcterms:created>
  <dcterms:modified xsi:type="dcterms:W3CDTF">2021-05-01T07:09:42Z</dcterms:modified>
</cp:coreProperties>
</file>